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8" r:id="rId4"/>
    <p:sldId id="259" r:id="rId5"/>
    <p:sldId id="260" r:id="rId6"/>
    <p:sldId id="257"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F99734-AE45-49A7-941C-A176E2AF21C4}"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374392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99734-AE45-49A7-941C-A176E2AF21C4}"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242360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5F99734-AE45-49A7-941C-A176E2AF21C4}"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902000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F99734-AE45-49A7-941C-A176E2AF21C4}"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26214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F99734-AE45-49A7-941C-A176E2AF21C4}" type="datetimeFigureOut">
              <a:rPr lang="en-GB" smtClean="0"/>
              <a:t>15/10/2018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335473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F99734-AE45-49A7-941C-A176E2AF21C4}" type="datetimeFigureOut">
              <a:rPr lang="en-GB" smtClean="0"/>
              <a:t>15/10/2018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759845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F99734-AE45-49A7-941C-A176E2AF21C4}" type="datetimeFigureOut">
              <a:rPr lang="en-GB" smtClean="0"/>
              <a:t>15/10/2018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10494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5F99734-AE45-49A7-941C-A176E2AF21C4}"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410700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5F99734-AE45-49A7-941C-A176E2AF21C4}" type="datetimeFigureOut">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154614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99734-AE45-49A7-941C-A176E2AF21C4}"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159361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99734-AE45-49A7-941C-A176E2AF21C4}" type="datetimeFigureOut">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DBA563-E565-488D-9BCB-B5AF490DEFEE}" type="slidenum">
              <a:rPr lang="en-GB" smtClean="0"/>
              <a:t>‹#›</a:t>
            </a:fld>
            <a:endParaRPr lang="en-GB"/>
          </a:p>
        </p:txBody>
      </p:sp>
    </p:spTree>
    <p:extLst>
      <p:ext uri="{BB962C8B-B14F-4D97-AF65-F5344CB8AC3E}">
        <p14:creationId xmlns:p14="http://schemas.microsoft.com/office/powerpoint/2010/main" val="3012474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F99734-AE45-49A7-941C-A176E2AF21C4}" type="datetimeFigureOut">
              <a:rPr lang="en-GB" smtClean="0"/>
              <a:t>15/10/2018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BA563-E565-488D-9BCB-B5AF490DEFEE}" type="slidenum">
              <a:rPr lang="en-GB" smtClean="0"/>
              <a:t>‹#›</a:t>
            </a:fld>
            <a:endParaRPr lang="en-GB"/>
          </a:p>
        </p:txBody>
      </p:sp>
    </p:spTree>
    <p:extLst>
      <p:ext uri="{BB962C8B-B14F-4D97-AF65-F5344CB8AC3E}">
        <p14:creationId xmlns:p14="http://schemas.microsoft.com/office/powerpoint/2010/main" val="40094778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programmes/p05l5jyk" TargetMode="External"/><Relationship Id="rId2" Type="http://schemas.openxmlformats.org/officeDocument/2006/relationships/hyperlink" Target="https://www.bbc.co.uk/iplayer/episode/p0682yxk/britains-forgotten-men-series-2-episode-4"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c.europa.eu/youth/gallery/what-youth-work-today_en" TargetMode="External"/><Relationship Id="rId2" Type="http://schemas.openxmlformats.org/officeDocument/2006/relationships/hyperlink" Target="https://pjp-eu.coe.int/documents/1017981/3084952/Davies.pdf/1d30eca5-3d68-427c-a87d-f8de81d43966" TargetMode="External"/><Relationship Id="rId1" Type="http://schemas.openxmlformats.org/officeDocument/2006/relationships/slideLayout" Target="../slideLayouts/slideLayout2.xml"/><Relationship Id="rId6" Type="http://schemas.openxmlformats.org/officeDocument/2006/relationships/hyperlink" Target="http://www.cwvys.org.uk/wp-content/uploads/2014/06/Youth-Work-in-Wales-Principles-and-Purposes-March-2014.pdf" TargetMode="External"/><Relationship Id="rId5" Type="http://schemas.openxmlformats.org/officeDocument/2006/relationships/hyperlink" Target="http://www.nya.org.uk/wp-content/uploads/2014/06/National-Occupation-Standards-for-Youth-Work.pdf" TargetMode="External"/><Relationship Id="rId4" Type="http://schemas.openxmlformats.org/officeDocument/2006/relationships/hyperlink" Target="http://dera.ioe.ac.uk/19353/1/140221-national-youth-work-strategy-en.pdf"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marjonuni.hosted.panopto.com/Panopto/Pages/Viewer.aspx?id=46389ca3-ebb6-4a5a-9ced-a91500ea526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Youth Work</a:t>
            </a:r>
            <a:endParaRPr lang="en-GB" dirty="0"/>
          </a:p>
        </p:txBody>
      </p:sp>
      <p:sp>
        <p:nvSpPr>
          <p:cNvPr id="3" name="Subtitle 2"/>
          <p:cNvSpPr>
            <a:spLocks noGrp="1"/>
          </p:cNvSpPr>
          <p:nvPr>
            <p:ph type="subTitle" idx="1"/>
          </p:nvPr>
        </p:nvSpPr>
        <p:spPr/>
        <p:txBody>
          <a:bodyPr/>
          <a:lstStyle/>
          <a:p>
            <a:r>
              <a:rPr lang="en-GB" dirty="0" smtClean="0"/>
              <a:t>The definition, purpose and description of Youth Work remain </a:t>
            </a:r>
            <a:r>
              <a:rPr lang="en-GB" i="1" dirty="0" smtClean="0"/>
              <a:t>contested</a:t>
            </a:r>
            <a:r>
              <a:rPr lang="en-GB" dirty="0" smtClean="0"/>
              <a:t> </a:t>
            </a:r>
            <a:endParaRPr lang="en-GB" dirty="0"/>
          </a:p>
        </p:txBody>
      </p:sp>
    </p:spTree>
    <p:extLst>
      <p:ext uri="{BB962C8B-B14F-4D97-AF65-F5344CB8AC3E}">
        <p14:creationId xmlns:p14="http://schemas.microsoft.com/office/powerpoint/2010/main" val="63881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Britains</a:t>
            </a:r>
            <a:r>
              <a:rPr lang="en-GB" dirty="0" smtClean="0"/>
              <a:t> forgotten men</a:t>
            </a:r>
          </a:p>
          <a:p>
            <a:endParaRPr lang="en-GB" dirty="0"/>
          </a:p>
          <a:p>
            <a:r>
              <a:rPr lang="en-GB" dirty="0" smtClean="0">
                <a:hlinkClick r:id="rId2"/>
              </a:rPr>
              <a:t>https://www.bbc.co.uk/iplayer/episode/p0682yxk/britains-forgotten-men-series-2-episode-4</a:t>
            </a:r>
            <a:r>
              <a:rPr lang="en-GB" dirty="0" smtClean="0"/>
              <a:t> </a:t>
            </a:r>
          </a:p>
          <a:p>
            <a:endParaRPr lang="en-GB" dirty="0"/>
          </a:p>
          <a:p>
            <a:r>
              <a:rPr lang="en-GB" dirty="0" smtClean="0"/>
              <a:t>Love and Drugs</a:t>
            </a:r>
          </a:p>
          <a:p>
            <a:endParaRPr lang="en-GB" dirty="0"/>
          </a:p>
          <a:p>
            <a:r>
              <a:rPr lang="en-GB" dirty="0" smtClean="0">
                <a:hlinkClick r:id="rId3"/>
              </a:rPr>
              <a:t>https://www.bbc.co.uk/programmes/p05l5jyk</a:t>
            </a:r>
            <a:r>
              <a:rPr lang="en-GB" dirty="0" smtClean="0"/>
              <a:t> </a:t>
            </a:r>
            <a:endParaRPr lang="en-GB" dirty="0"/>
          </a:p>
        </p:txBody>
      </p:sp>
    </p:spTree>
    <p:extLst>
      <p:ext uri="{BB962C8B-B14F-4D97-AF65-F5344CB8AC3E}">
        <p14:creationId xmlns:p14="http://schemas.microsoft.com/office/powerpoint/2010/main" val="3595576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 what is it?</a:t>
            </a:r>
            <a:endParaRPr lang="en-GB" dirty="0"/>
          </a:p>
        </p:txBody>
      </p:sp>
      <p:sp>
        <p:nvSpPr>
          <p:cNvPr id="3" name="Content Placeholder 2"/>
          <p:cNvSpPr>
            <a:spLocks noGrp="1"/>
          </p:cNvSpPr>
          <p:nvPr>
            <p:ph idx="1"/>
          </p:nvPr>
        </p:nvSpPr>
        <p:spPr>
          <a:xfrm>
            <a:off x="838200" y="1554480"/>
            <a:ext cx="10515600" cy="5042263"/>
          </a:xfrm>
        </p:spPr>
        <p:txBody>
          <a:bodyPr>
            <a:normAutofit fontScale="92500" lnSpcReduction="10000"/>
          </a:bodyPr>
          <a:lstStyle/>
          <a:p>
            <a:r>
              <a:rPr lang="en-GB" dirty="0" smtClean="0"/>
              <a:t>Bernard Davies </a:t>
            </a:r>
            <a:r>
              <a:rPr lang="en-GB" dirty="0" smtClean="0">
                <a:hlinkClick r:id="rId2"/>
              </a:rPr>
              <a:t>https://pjp-eu.coe.int/documents/1017981/3084952/Davies.pdf/1d30eca5-3d68-427c-a87d-f8de81d43966</a:t>
            </a:r>
            <a:r>
              <a:rPr lang="en-GB" dirty="0" smtClean="0"/>
              <a:t> </a:t>
            </a:r>
          </a:p>
          <a:p>
            <a:r>
              <a:rPr lang="en-GB" dirty="0" smtClean="0"/>
              <a:t>Council of Europe </a:t>
            </a:r>
            <a:r>
              <a:rPr lang="en-GB" dirty="0" smtClean="0">
                <a:hlinkClick r:id="rId3"/>
              </a:rPr>
              <a:t>https://ec.europa.eu/youth/gallery/what-youth-work-today_en</a:t>
            </a:r>
            <a:r>
              <a:rPr lang="en-GB" dirty="0" smtClean="0"/>
              <a:t> </a:t>
            </a:r>
          </a:p>
          <a:p>
            <a:r>
              <a:rPr lang="en-GB" dirty="0" smtClean="0"/>
              <a:t>National Youth Work Strategy for Wales </a:t>
            </a:r>
            <a:r>
              <a:rPr lang="en-GB" dirty="0" smtClean="0">
                <a:hlinkClick r:id="rId4"/>
              </a:rPr>
              <a:t>http://dera.ioe.ac.uk/19353/1/140221-national-youth-work-strategy-en.pdf</a:t>
            </a:r>
            <a:r>
              <a:rPr lang="en-GB" dirty="0" smtClean="0"/>
              <a:t> </a:t>
            </a:r>
          </a:p>
          <a:p>
            <a:r>
              <a:rPr lang="en-GB" dirty="0" smtClean="0"/>
              <a:t>National Occupational Standards for Youth Work </a:t>
            </a:r>
            <a:r>
              <a:rPr lang="en-GB" dirty="0" smtClean="0">
                <a:hlinkClick r:id="rId5"/>
              </a:rPr>
              <a:t>http://www.nya.org.uk/wp-content/uploads/2014/06/National-Occupation-Standards-for-Youth-Work.pdf</a:t>
            </a:r>
            <a:r>
              <a:rPr lang="en-GB" dirty="0" smtClean="0"/>
              <a:t> </a:t>
            </a:r>
          </a:p>
          <a:p>
            <a:r>
              <a:rPr lang="en-GB" dirty="0" smtClean="0"/>
              <a:t>Youth Work Principles and Purposes </a:t>
            </a:r>
            <a:r>
              <a:rPr lang="en-GB" dirty="0" smtClean="0">
                <a:hlinkClick r:id="rId6"/>
              </a:rPr>
              <a:t>http://www.cwvys.org.uk/wp-content/uploads/2014/06/Youth-Work-in-Wales-Principles-and-Purposes-March-2014.pdf</a:t>
            </a:r>
            <a:r>
              <a:rPr lang="en-GB" dirty="0" smtClean="0"/>
              <a:t> </a:t>
            </a:r>
            <a:endParaRPr lang="en-GB" dirty="0"/>
          </a:p>
        </p:txBody>
      </p:sp>
    </p:spTree>
    <p:extLst>
      <p:ext uri="{BB962C8B-B14F-4D97-AF65-F5344CB8AC3E}">
        <p14:creationId xmlns:p14="http://schemas.microsoft.com/office/powerpoint/2010/main" val="2358120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Agreement in Wales</a:t>
            </a:r>
            <a:endParaRPr lang="en-GB" dirty="0"/>
          </a:p>
        </p:txBody>
      </p:sp>
      <p:sp>
        <p:nvSpPr>
          <p:cNvPr id="3" name="Content Placeholder 2"/>
          <p:cNvSpPr>
            <a:spLocks noGrp="1"/>
          </p:cNvSpPr>
          <p:nvPr>
            <p:ph idx="1"/>
          </p:nvPr>
        </p:nvSpPr>
        <p:spPr>
          <a:xfrm>
            <a:off x="838200" y="1554480"/>
            <a:ext cx="10515600" cy="4924697"/>
          </a:xfrm>
        </p:spPr>
        <p:txBody>
          <a:bodyPr>
            <a:normAutofit fontScale="77500" lnSpcReduction="20000"/>
          </a:bodyPr>
          <a:lstStyle/>
          <a:p>
            <a:r>
              <a:rPr lang="en-GB" dirty="0" smtClean="0"/>
              <a:t>Youth work in Wales is based primarily on a voluntary relationship between young people and youth workers. </a:t>
            </a:r>
          </a:p>
          <a:p>
            <a:r>
              <a:rPr lang="en-GB" dirty="0" smtClean="0"/>
              <a:t>The Youth Service is a universal entitlement, open to all young people within the specified age range 11-25. </a:t>
            </a:r>
          </a:p>
          <a:p>
            <a:r>
              <a:rPr lang="en-GB" dirty="0" smtClean="0"/>
              <a:t>Youth work respects the views and opinions of young people through their participation in the design, creation and establishment of services and provision which meet their needs and aspirations. Such provision is determined as a result of the participation of young people taking into account their requirements, desires, interests and aspirations. </a:t>
            </a:r>
          </a:p>
          <a:p>
            <a:r>
              <a:rPr lang="en-GB" dirty="0" smtClean="0"/>
              <a:t>Youth work provides or facilitates: places and relationships within which young people can enjoy themselves, feel secure, supported and valued, learn to take greater control of their lives, and recognise and resist the damaging influences which may affect them; non-formal, informal and structured educational opportunities and experiences which challenge both the institutions and young people themselves to enhance their personal, social and political development; access to relevant advice, information, support and guidance. </a:t>
            </a:r>
          </a:p>
          <a:p>
            <a:r>
              <a:rPr lang="en-GB" dirty="0" smtClean="0"/>
              <a:t>Good youth work provides all young people with opportunities, can support them through significant developments in their lives, assists them to understand their rights and encourages them to develop knowledge and skills.</a:t>
            </a:r>
          </a:p>
          <a:p>
            <a:pPr marL="0" indent="0">
              <a:buNone/>
            </a:pPr>
            <a:endParaRPr lang="en-GB" dirty="0"/>
          </a:p>
        </p:txBody>
      </p:sp>
    </p:spTree>
    <p:extLst>
      <p:ext uri="{BB962C8B-B14F-4D97-AF65-F5344CB8AC3E}">
        <p14:creationId xmlns:p14="http://schemas.microsoft.com/office/powerpoint/2010/main" val="4169950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Five Pillars of Youth Work</a:t>
            </a:r>
            <a:endParaRPr lang="en-GB" dirty="0"/>
          </a:p>
        </p:txBody>
      </p:sp>
      <p:sp>
        <p:nvSpPr>
          <p:cNvPr id="6" name="Content Placeholder 5"/>
          <p:cNvSpPr>
            <a:spLocks noGrp="1"/>
          </p:cNvSpPr>
          <p:nvPr>
            <p:ph sz="half" idx="2"/>
          </p:nvPr>
        </p:nvSpPr>
        <p:spPr/>
        <p:txBody>
          <a:bodyPr>
            <a:normAutofit/>
          </a:bodyPr>
          <a:lstStyle/>
          <a:p>
            <a:r>
              <a:rPr lang="en-GB" sz="4000" dirty="0" smtClean="0"/>
              <a:t>Educative</a:t>
            </a:r>
          </a:p>
          <a:p>
            <a:r>
              <a:rPr lang="en-GB" sz="4000" dirty="0" smtClean="0"/>
              <a:t>Participative</a:t>
            </a:r>
          </a:p>
          <a:p>
            <a:r>
              <a:rPr lang="en-GB" sz="4000" dirty="0" smtClean="0"/>
              <a:t>Expressive</a:t>
            </a:r>
          </a:p>
          <a:p>
            <a:r>
              <a:rPr lang="en-GB" sz="4000" dirty="0" smtClean="0"/>
              <a:t>Inclusive</a:t>
            </a:r>
          </a:p>
          <a:p>
            <a:r>
              <a:rPr lang="en-GB" sz="4000" dirty="0" smtClean="0"/>
              <a:t>Empowering</a:t>
            </a:r>
            <a:endParaRPr lang="en-GB" sz="4000" dirty="0"/>
          </a:p>
        </p:txBody>
      </p:sp>
      <p:pic>
        <p:nvPicPr>
          <p:cNvPr id="8" name="Content Placeholder 7"/>
          <p:cNvPicPr>
            <a:picLocks noGrp="1" noChangeAspect="1"/>
          </p:cNvPicPr>
          <p:nvPr>
            <p:ph sz="half" idx="1"/>
          </p:nvPr>
        </p:nvPicPr>
        <p:blipFill>
          <a:blip r:embed="rId2"/>
          <a:stretch>
            <a:fillRect/>
          </a:stretch>
        </p:blipFill>
        <p:spPr>
          <a:xfrm>
            <a:off x="838200" y="2455817"/>
            <a:ext cx="4774092" cy="3379413"/>
          </a:xfrm>
          <a:prstGeom prst="rect">
            <a:avLst/>
          </a:prstGeom>
        </p:spPr>
      </p:pic>
    </p:spTree>
    <p:extLst>
      <p:ext uri="{BB962C8B-B14F-4D97-AF65-F5344CB8AC3E}">
        <p14:creationId xmlns:p14="http://schemas.microsoft.com/office/powerpoint/2010/main" val="4275766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 Where next?</a:t>
            </a:r>
            <a:endParaRPr lang="en-GB" dirty="0"/>
          </a:p>
        </p:txBody>
      </p:sp>
      <p:sp>
        <p:nvSpPr>
          <p:cNvPr id="3" name="Content Placeholder 2"/>
          <p:cNvSpPr>
            <a:spLocks noGrp="1"/>
          </p:cNvSpPr>
          <p:nvPr>
            <p:ph idx="1"/>
          </p:nvPr>
        </p:nvSpPr>
        <p:spPr/>
        <p:txBody>
          <a:bodyPr/>
          <a:lstStyle/>
          <a:p>
            <a:endParaRPr lang="en-GB" dirty="0" smtClean="0"/>
          </a:p>
          <a:p>
            <a:r>
              <a:rPr lang="en-GB" dirty="0" smtClean="0"/>
              <a:t>Susan Cooper on the impact of youth work in England </a:t>
            </a:r>
            <a:r>
              <a:rPr lang="en-GB" dirty="0" smtClean="0">
                <a:hlinkClick r:id="rId2"/>
              </a:rPr>
              <a:t>https://marjonuni.hosted.panopto.com/Panopto/Pages/Viewer.aspx?id=46389ca3-ebb6-4a5a-9ced-a91500ea5264</a:t>
            </a:r>
            <a:r>
              <a:rPr lang="en-GB" dirty="0" smtClean="0"/>
              <a:t> </a:t>
            </a:r>
            <a:endParaRPr lang="en-GB" dirty="0"/>
          </a:p>
          <a:p>
            <a:endParaRPr lang="en-GB" dirty="0" smtClean="0"/>
          </a:p>
          <a:p>
            <a:r>
              <a:rPr lang="en-GB" dirty="0" smtClean="0"/>
              <a:t>Where should Youth Work position itself for the future?  What of a primary and secondary purpose to the work?  Is youth work about social liberation or social control and social care?</a:t>
            </a:r>
          </a:p>
        </p:txBody>
      </p:sp>
    </p:spTree>
    <p:extLst>
      <p:ext uri="{BB962C8B-B14F-4D97-AF65-F5344CB8AC3E}">
        <p14:creationId xmlns:p14="http://schemas.microsoft.com/office/powerpoint/2010/main" val="466336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next for youth work?</a:t>
            </a:r>
            <a:endParaRPr lang="en-GB" dirty="0"/>
          </a:p>
        </p:txBody>
      </p:sp>
      <p:sp>
        <p:nvSpPr>
          <p:cNvPr id="3" name="Content Placeholder 2"/>
          <p:cNvSpPr>
            <a:spLocks noGrp="1"/>
          </p:cNvSpPr>
          <p:nvPr>
            <p:ph idx="1"/>
          </p:nvPr>
        </p:nvSpPr>
        <p:spPr/>
        <p:txBody>
          <a:bodyPr/>
          <a:lstStyle/>
          <a:p>
            <a:r>
              <a:rPr lang="en-GB" dirty="0" smtClean="0"/>
              <a:t>What are the current issues for young people in Wales?</a:t>
            </a:r>
          </a:p>
          <a:p>
            <a:endParaRPr lang="en-GB" dirty="0"/>
          </a:p>
          <a:p>
            <a:r>
              <a:rPr lang="en-GB" dirty="0" smtClean="0"/>
              <a:t>What are the issues for young people of Wales over the next five years?</a:t>
            </a:r>
          </a:p>
          <a:p>
            <a:endParaRPr lang="en-GB" dirty="0"/>
          </a:p>
          <a:p>
            <a:r>
              <a:rPr lang="en-GB" dirty="0" smtClean="0"/>
              <a:t>What are the issues for the young people of Wales over the next 20 years? </a:t>
            </a:r>
            <a:endParaRPr lang="en-GB" dirty="0"/>
          </a:p>
        </p:txBody>
      </p:sp>
    </p:spTree>
    <p:extLst>
      <p:ext uri="{BB962C8B-B14F-4D97-AF65-F5344CB8AC3E}">
        <p14:creationId xmlns:p14="http://schemas.microsoft.com/office/powerpoint/2010/main" val="3966396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Response</a:t>
            </a:r>
            <a:endParaRPr lang="en-GB" dirty="0"/>
          </a:p>
        </p:txBody>
      </p:sp>
      <p:sp>
        <p:nvSpPr>
          <p:cNvPr id="3" name="Content Placeholder 2"/>
          <p:cNvSpPr>
            <a:spLocks noGrp="1"/>
          </p:cNvSpPr>
          <p:nvPr>
            <p:ph idx="1"/>
          </p:nvPr>
        </p:nvSpPr>
        <p:spPr/>
        <p:txBody>
          <a:bodyPr/>
          <a:lstStyle/>
          <a:p>
            <a:r>
              <a:rPr lang="en-GB" dirty="0" smtClean="0"/>
              <a:t>How can society respond?</a:t>
            </a:r>
          </a:p>
          <a:p>
            <a:endParaRPr lang="en-GB" dirty="0"/>
          </a:p>
          <a:p>
            <a:r>
              <a:rPr lang="en-GB" dirty="0" smtClean="0"/>
              <a:t>How can the Youth Service respond?</a:t>
            </a:r>
          </a:p>
          <a:p>
            <a:endParaRPr lang="en-GB" dirty="0"/>
          </a:p>
          <a:p>
            <a:r>
              <a:rPr lang="en-GB" dirty="0" smtClean="0"/>
              <a:t>How can Youth Work respond?</a:t>
            </a:r>
          </a:p>
          <a:p>
            <a:endParaRPr lang="en-GB" dirty="0"/>
          </a:p>
          <a:p>
            <a:r>
              <a:rPr lang="en-GB" dirty="0" smtClean="0"/>
              <a:t>How can you respond?</a:t>
            </a:r>
            <a:endParaRPr lang="en-GB" dirty="0"/>
          </a:p>
        </p:txBody>
      </p:sp>
    </p:spTree>
    <p:extLst>
      <p:ext uri="{BB962C8B-B14F-4D97-AF65-F5344CB8AC3E}">
        <p14:creationId xmlns:p14="http://schemas.microsoft.com/office/powerpoint/2010/main" val="729006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TotalTime>
  <Words>422</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Youth Work</vt:lpstr>
      <vt:lpstr>PowerPoint Presentation</vt:lpstr>
      <vt:lpstr>Youth Work - what is it?</vt:lpstr>
      <vt:lpstr>Agreement in Wales</vt:lpstr>
      <vt:lpstr>The Five Pillars of Youth Work</vt:lpstr>
      <vt:lpstr>Youth Work – Where next?</vt:lpstr>
      <vt:lpstr>Where next for youth work?</vt:lpstr>
      <vt:lpstr>Social Response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6</cp:revision>
  <dcterms:created xsi:type="dcterms:W3CDTF">2018-10-15T14:13:48Z</dcterms:created>
  <dcterms:modified xsi:type="dcterms:W3CDTF">2018-10-15T16:33:22Z</dcterms:modified>
</cp:coreProperties>
</file>