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043" r:id="rId1"/>
  </p:sldMasterIdLst>
  <p:notesMasterIdLst>
    <p:notesMasterId r:id="rId14"/>
  </p:notesMasterIdLst>
  <p:sldIdLst>
    <p:sldId id="256" r:id="rId2"/>
    <p:sldId id="287" r:id="rId3"/>
    <p:sldId id="288" r:id="rId4"/>
    <p:sldId id="289" r:id="rId5"/>
    <p:sldId id="290" r:id="rId6"/>
    <p:sldId id="301" r:id="rId7"/>
    <p:sldId id="293" r:id="rId8"/>
    <p:sldId id="291" r:id="rId9"/>
    <p:sldId id="295" r:id="rId10"/>
    <p:sldId id="298" r:id="rId11"/>
    <p:sldId id="267" r:id="rId12"/>
    <p:sldId id="29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>
    <p:restoredLeft sz="0" autoAdjust="0"/>
    <p:restoredTop sz="59599" autoAdjust="0"/>
  </p:normalViewPr>
  <p:slideViewPr>
    <p:cSldViewPr snapToGrid="0">
      <p:cViewPr>
        <p:scale>
          <a:sx n="60" d="100"/>
          <a:sy n="60" d="100"/>
        </p:scale>
        <p:origin x="2220" y="-294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AEA9F6-61A8-43C1-BBE7-4F54F7733DC3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3A7DEE-AA22-4940-9E0D-CCCAC09DA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27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5662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360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16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2426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7238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7921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1591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365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3634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2833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593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136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253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8403" y="945913"/>
            <a:ext cx="8637073" cy="2618554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071095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7124" y="329307"/>
            <a:ext cx="5943668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24392" y="134930"/>
            <a:ext cx="811019" cy="503578"/>
          </a:xfrm>
        </p:spPr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672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/>
            </a:lvl1pPr>
          </a:lstStyle>
          <a:p>
            <a:fld id="{6A16B2D9-1063-483E-8B43-48FFAA08322B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  <p:pic>
        <p:nvPicPr>
          <p:cNvPr id="24" name="Picture 2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47365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7" y="1756129"/>
            <a:ext cx="8619060" cy="2050065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29166" y="3806195"/>
            <a:ext cx="861906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84031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1052" y="958037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6" y="2165621"/>
            <a:ext cx="4645152" cy="329385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606" y="2171769"/>
            <a:ext cx="4645152" cy="328709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74856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6" y="953336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2169727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9166" y="2974448"/>
            <a:ext cx="4645152" cy="24938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337" y="2173181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337" y="2971669"/>
            <a:ext cx="4645152" cy="248719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85061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32374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121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291" y="952578"/>
            <a:ext cx="3275013" cy="2322176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3334" y="952578"/>
            <a:ext cx="6012470" cy="4505221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291" y="3274754"/>
            <a:ext cx="3275013" cy="2178918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80211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24" y="1129513"/>
            <a:ext cx="5854872" cy="192420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8247" y="3053721"/>
            <a:ext cx="5846486" cy="209601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5300" y="5469856"/>
            <a:ext cx="5849605" cy="320123"/>
          </a:xfrm>
        </p:spPr>
        <p:txBody>
          <a:bodyPr/>
          <a:lstStyle>
            <a:lvl1pPr algn="l">
              <a:defRPr/>
            </a:lvl1pPr>
          </a:lstStyle>
          <a:p>
            <a:fld id="{6A16B2D9-1063-483E-8B43-48FFAA08322B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300" y="318640"/>
            <a:ext cx="4877818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76794" y="137408"/>
            <a:ext cx="811019" cy="503578"/>
          </a:xfrm>
        </p:spPr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16074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410222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4709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30270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  <p:pic>
        <p:nvPicPr>
          <p:cNvPr id="17" name="Picture 16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59215" b="36435"/>
          <a:stretch/>
        </p:blipFill>
        <p:spPr>
          <a:xfrm rot="5400000">
            <a:off x="8642279" y="3046916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11648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0270" y="2171769"/>
            <a:ext cx="9603275" cy="329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32830" y="330370"/>
            <a:ext cx="251539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16B2D9-1063-483E-8B43-48FFAA08322B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30270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18076" y="137408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873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044" r:id="rId1"/>
    <p:sldLayoutId id="2147485045" r:id="rId2"/>
    <p:sldLayoutId id="2147485046" r:id="rId3"/>
    <p:sldLayoutId id="2147485047" r:id="rId4"/>
    <p:sldLayoutId id="2147485048" r:id="rId5"/>
    <p:sldLayoutId id="2147485049" r:id="rId6"/>
    <p:sldLayoutId id="2147485050" r:id="rId7"/>
    <p:sldLayoutId id="2147485051" r:id="rId8"/>
    <p:sldLayoutId id="2147485052" r:id="rId9"/>
    <p:sldLayoutId id="2147485053" r:id="rId10"/>
    <p:sldLayoutId id="214748505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27A8E-BD9A-4932-AB6C-42CACE2BD7E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ctrTitle"/>
          </p:nvPr>
        </p:nvSpPr>
        <p:spPr>
          <a:xfrm>
            <a:off x="433137" y="401054"/>
            <a:ext cx="11630525" cy="5085362"/>
          </a:xfrm>
        </p:spPr>
        <p:txBody>
          <a:bodyPr anchor="b">
            <a:noAutofit/>
          </a:bodyPr>
          <a:lstStyle/>
          <a:p>
            <a:pPr lvl="0"/>
            <a:br>
              <a:rPr lang="en-GB" sz="4000" b="1" u="sng" kern="0" cap="none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br>
              <a:rPr lang="en-GB" sz="4000" b="1" u="sng" kern="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br>
              <a:rPr lang="en-GB" sz="4000" b="1" u="sng" kern="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br>
              <a:rPr lang="en-GB" sz="4000" b="1" u="sng" kern="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br>
              <a:rPr lang="en-GB" sz="4000" b="1" u="sng" kern="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br>
              <a:rPr lang="en-GB" sz="4000" b="1" u="sng" kern="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br>
              <a:rPr lang="en-GB" sz="4000" b="1" u="sng" kern="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br>
              <a:rPr lang="en-GB" sz="4000" b="1" u="sng" kern="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br>
              <a:rPr lang="en-GB" sz="4000" b="1" u="sng" kern="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br>
              <a:rPr lang="en-GB" sz="4000" b="1" u="sng" kern="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br>
              <a:rPr lang="en-GB" sz="4000" b="1" u="sng" kern="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br>
              <a:rPr lang="en-GB" sz="4000" b="1" u="sng" kern="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br>
              <a:rPr lang="en-GB" sz="4000" b="1" u="sng" kern="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br>
              <a:rPr lang="en-GB" sz="4000" b="1" u="sng" kern="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br>
              <a:rPr lang="en-GB" sz="4000" b="1" u="sng" kern="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r>
              <a:rPr lang="en-GB" sz="4000" b="1" u="sng" kern="0" cap="none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Cover slide</a:t>
            </a:r>
            <a:br>
              <a:rPr lang="en-GB" sz="4000" kern="0" cap="none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r>
              <a:rPr lang="en-US" sz="3200" b="1" dirty="0"/>
              <a:t>Event Name: </a:t>
            </a:r>
            <a:r>
              <a:rPr lang="en-US" sz="3200" dirty="0"/>
              <a:t>Inclusive Industry Summit 2025: Empowering Disability-Inclusive Workplaces</a:t>
            </a:r>
            <a:br>
              <a:rPr lang="en-US" sz="3200" dirty="0"/>
            </a:br>
            <a:r>
              <a:rPr lang="en-US" sz="3200" b="1" dirty="0"/>
              <a:t>Venue:</a:t>
            </a:r>
            <a:r>
              <a:rPr lang="en-US" sz="3200" dirty="0"/>
              <a:t> Waterfront Restaurant, Portsmouth, UK</a:t>
            </a:r>
            <a:br>
              <a:rPr lang="en-US" sz="3200" dirty="0"/>
            </a:br>
            <a:r>
              <a:rPr lang="en-US" sz="3200" b="1" dirty="0"/>
              <a:t>Date:</a:t>
            </a:r>
            <a:r>
              <a:rPr lang="en-US" sz="3200" dirty="0"/>
              <a:t> Thursday, 6th February 2025</a:t>
            </a:r>
            <a:br>
              <a:rPr lang="en-US" sz="3200" dirty="0"/>
            </a:br>
            <a:br>
              <a:rPr lang="en-US" sz="3200" dirty="0"/>
            </a:br>
            <a:r>
              <a:rPr lang="en-US" sz="3200" b="1" dirty="0"/>
              <a:t>Presented by: </a:t>
            </a:r>
            <a:r>
              <a:rPr lang="en-US" sz="3200" dirty="0"/>
              <a:t>Nina Sokhan Kalashnikova</a:t>
            </a:r>
            <a:br>
              <a:rPr lang="en-US" sz="3200" dirty="0"/>
            </a:br>
            <a:r>
              <a:rPr lang="en-US" sz="3200" b="1" dirty="0"/>
              <a:t>Id number</a:t>
            </a:r>
            <a:r>
              <a:rPr lang="en-US" sz="3200" dirty="0"/>
              <a:t>: 2234899</a:t>
            </a:r>
            <a:br>
              <a:rPr lang="en-US" sz="3200" dirty="0"/>
            </a:br>
            <a:r>
              <a:rPr lang="en-US" sz="3200" b="1" dirty="0"/>
              <a:t>Lecturer name: </a:t>
            </a:r>
            <a:r>
              <a:rPr lang="en-US" sz="3200" dirty="0"/>
              <a:t>Chris Wilkin</a:t>
            </a:r>
            <a:br>
              <a:rPr lang="en-US" sz="3200" dirty="0"/>
            </a:br>
            <a:endParaRPr lang="en-GB" sz="4000" kern="0" dirty="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21590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354F-338B-41A7-08EE-D982C0675A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6515" y="740014"/>
            <a:ext cx="10307227" cy="103366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&amp; Rationale</a:t>
            </a:r>
            <a:endParaRPr lang="en-US" sz="4400" b="1" cap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53551993-45CA-4F88-9BFC-AB2ECC0223F1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614063" y="1656645"/>
            <a:ext cx="10932896" cy="406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800" b="1" dirty="0"/>
              <a:t>Why this event?</a:t>
            </a: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2400" dirty="0"/>
              <a:t>14.6 million disabled people in the UK (ONS, 2023), yet employment rate lags behind national average.</a:t>
            </a: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2400" dirty="0"/>
              <a:t>UK Disability Employment Gap: 28.6% (2024) – meaning disabled people are far less likely to be in work.</a:t>
            </a: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2400" dirty="0"/>
              <a:t>Many businesses lack inclusive hiring practices and workplace accessibility.</a:t>
            </a: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2400" dirty="0"/>
              <a:t>This event aims to educate businesses, share solutions, and foster collaboration.</a:t>
            </a:r>
          </a:p>
        </p:txBody>
      </p:sp>
    </p:spTree>
    <p:extLst>
      <p:ext uri="{BB962C8B-B14F-4D97-AF65-F5344CB8AC3E}">
        <p14:creationId xmlns:p14="http://schemas.microsoft.com/office/powerpoint/2010/main" val="2133831838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354F-338B-41A7-08EE-D982C0675A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3948" y="574218"/>
            <a:ext cx="10469911" cy="103366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 Demand &amp; Industry Context</a:t>
            </a:r>
            <a:endParaRPr lang="en-US" sz="100" b="1" kern="1200" cap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ADE764D4-B2B4-4EF6-9D51-846208A9139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574156" y="1612283"/>
            <a:ext cx="11206717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100" b="1" dirty="0"/>
              <a:t>Target Audience:</a:t>
            </a:r>
          </a:p>
          <a:p>
            <a:pPr marL="45720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2100" dirty="0"/>
              <a:t>HR managers, business owners, D&amp;I consultants, disability organizations, policymakers.</a:t>
            </a:r>
          </a:p>
          <a:p>
            <a:pPr marL="45720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2100" dirty="0"/>
              <a:t>Focus on UK’s top industries hiring disabled workers: Hospitality, Retail, Tech, and Public Sector.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100" b="1" dirty="0"/>
              <a:t>Existing Issues in the Industry:</a:t>
            </a: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2100" dirty="0"/>
              <a:t>80% of disabled people face barriers in job application processes.</a:t>
            </a: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2100" dirty="0"/>
              <a:t>75% of UK workplaces are still not fully accessible (Scope, 2023).</a:t>
            </a: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2100" b="1" dirty="0"/>
              <a:t>Legal risks: </a:t>
            </a:r>
            <a:r>
              <a:rPr lang="en-US" altLang="en-US" sz="2100" dirty="0"/>
              <a:t>UK companies are increasingly fined for failing to meet workplace with accessibility requirements.</a:t>
            </a:r>
          </a:p>
        </p:txBody>
      </p:sp>
    </p:spTree>
    <p:extLst>
      <p:ext uri="{BB962C8B-B14F-4D97-AF65-F5344CB8AC3E}">
        <p14:creationId xmlns:p14="http://schemas.microsoft.com/office/powerpoint/2010/main" val="4076587135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354F-338B-41A7-08EE-D982C0675A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3019" y="625718"/>
            <a:ext cx="10934082" cy="103366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Schedule &amp; Content</a:t>
            </a:r>
            <a:endParaRPr lang="en-US" sz="1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0A8EB33A-D66E-4F0E-B814-C7BF5BFD75F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890336" y="1667872"/>
            <a:ext cx="10699151" cy="4196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>
              <a:lnSpc>
                <a:spcPct val="100000"/>
              </a:lnSpc>
            </a:pPr>
            <a:r>
              <a:rPr lang="en-US" altLang="en-US" sz="2000" b="1" dirty="0"/>
              <a:t>Morning Session:</a:t>
            </a: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altLang="en-US" sz="2000" b="1" dirty="0"/>
              <a:t>Keynote Speech: </a:t>
            </a:r>
            <a:r>
              <a:rPr lang="en-US" altLang="en-US" sz="2000" dirty="0"/>
              <a:t>"Breaking Barriers: The Future of Workplace Inclusion" – Speaker from the Business Disability Forum.</a:t>
            </a: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altLang="en-US" sz="2000" b="1" dirty="0"/>
              <a:t>Panel Discussion:</a:t>
            </a:r>
            <a:r>
              <a:rPr lang="en-US" altLang="en-US" sz="2000" dirty="0"/>
              <a:t> Leading UK employers discuss best practices.</a:t>
            </a:r>
          </a:p>
          <a:p>
            <a:pPr lvl="0">
              <a:lnSpc>
                <a:spcPct val="100000"/>
              </a:lnSpc>
            </a:pPr>
            <a:r>
              <a:rPr lang="en-US" altLang="en-US" sz="2000" b="1" dirty="0"/>
              <a:t>Afternoon Session:</a:t>
            </a:r>
          </a:p>
          <a:p>
            <a:pPr lvl="0">
              <a:lnSpc>
                <a:spcPct val="100000"/>
              </a:lnSpc>
            </a:pPr>
            <a:r>
              <a:rPr lang="en-US" altLang="en-US" sz="2000" b="1" dirty="0"/>
              <a:t>Workshops:</a:t>
            </a: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altLang="en-US" sz="2000" dirty="0"/>
              <a:t>"Accessible Hiring Strategies" (CIPD-led session)</a:t>
            </a: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altLang="en-US" sz="2000" dirty="0"/>
              <a:t>"Legal Considerations for Employers" (Lawyer specializing in disability rights)</a:t>
            </a:r>
          </a:p>
          <a:p>
            <a:pPr lvl="0">
              <a:lnSpc>
                <a:spcPct val="100000"/>
              </a:lnSpc>
            </a:pPr>
            <a:r>
              <a:rPr lang="en-US" altLang="en-US" sz="2000" b="1" dirty="0"/>
              <a:t>Case Studies:</a:t>
            </a: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altLang="en-US" sz="2000" dirty="0"/>
              <a:t>Success stories from companies leading in accessibility (Microsoft UK, John Lewis Partnership).</a:t>
            </a:r>
          </a:p>
        </p:txBody>
      </p:sp>
    </p:spTree>
    <p:extLst>
      <p:ext uri="{BB962C8B-B14F-4D97-AF65-F5344CB8AC3E}">
        <p14:creationId xmlns:p14="http://schemas.microsoft.com/office/powerpoint/2010/main" val="2284488648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354F-338B-41A7-08EE-D982C0675A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9707" y="536024"/>
            <a:ext cx="10034483" cy="103366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Venue &amp; Accessibility Considerations</a:t>
            </a:r>
            <a:endParaRPr lang="en-US" sz="4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2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826121" y="1737397"/>
            <a:ext cx="10635778" cy="3595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>
              <a:lnSpc>
                <a:spcPct val="150000"/>
              </a:lnSpc>
            </a:pPr>
            <a:r>
              <a:rPr lang="en-US" sz="2400" b="1" dirty="0"/>
              <a:t>Why the Waterfront Restaurant, Portsmouth?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Fully wheelchair accessible with ramps, wide doors, and disabled restrooms.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/>
              <a:t>Public Transport Access: </a:t>
            </a:r>
            <a:r>
              <a:rPr lang="en-US" sz="2000" dirty="0"/>
              <a:t>Close to Portsmouth </a:t>
            </a:r>
            <a:r>
              <a:rPr lang="en-US" sz="2000" dirty="0" err="1"/>
              <a:t>Harbour</a:t>
            </a:r>
            <a:r>
              <a:rPr lang="en-US" sz="2000" dirty="0"/>
              <a:t> Train Station &amp; bus routes.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/>
              <a:t>Parking:</a:t>
            </a:r>
            <a:r>
              <a:rPr lang="en-US" sz="2000" dirty="0"/>
              <a:t> 10 disabled parking bays + additional spots in </a:t>
            </a:r>
            <a:r>
              <a:rPr lang="en-US" sz="2000" dirty="0" err="1"/>
              <a:t>Gunwharf</a:t>
            </a:r>
            <a:r>
              <a:rPr lang="en-US" sz="2000" dirty="0"/>
              <a:t> Quays.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/>
              <a:t>Capacity:</a:t>
            </a:r>
            <a:r>
              <a:rPr lang="en-US" sz="2000" dirty="0"/>
              <a:t> 100 guests seated, 150 standing (real venue details).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/>
              <a:t>Catering: </a:t>
            </a:r>
            <a:r>
              <a:rPr lang="en-US" sz="2000" dirty="0"/>
              <a:t>Inclusive menu considering dietary restrictions (vegan, gluten-free, halal options).</a:t>
            </a:r>
          </a:p>
        </p:txBody>
      </p:sp>
    </p:spTree>
    <p:extLst>
      <p:ext uri="{BB962C8B-B14F-4D97-AF65-F5344CB8AC3E}">
        <p14:creationId xmlns:p14="http://schemas.microsoft.com/office/powerpoint/2010/main" val="2114995139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354F-338B-41A7-08EE-D982C0675A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9707" y="621084"/>
            <a:ext cx="10034483" cy="103366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Operational Factors &amp; Logistics</a:t>
            </a:r>
            <a:endParaRPr lang="en-US" sz="4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 1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123950" y="1817264"/>
            <a:ext cx="10231622" cy="39039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sz="2400" b="1" dirty="0"/>
              <a:t>Staffing Needs:</a:t>
            </a: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sz="2400" dirty="0"/>
              <a:t>Event Manager (1), Accessibility Coordinator (1), Volunteers (5), Catering Team (3), IT Support (2), Security (2).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sz="2400" b="1" dirty="0"/>
              <a:t>Resources Required:</a:t>
            </a: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sz="2400" dirty="0"/>
              <a:t>Live captioning &amp; sign language interpreters (cost: £800).</a:t>
            </a: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sz="2400" dirty="0"/>
              <a:t>Accessible presentation tools: screen reader-friendly slides, adjustable seating.</a:t>
            </a: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sz="2400" dirty="0"/>
              <a:t>Assistive listening devices for attendees with hearing impairments.</a:t>
            </a:r>
          </a:p>
        </p:txBody>
      </p:sp>
    </p:spTree>
    <p:extLst>
      <p:ext uri="{BB962C8B-B14F-4D97-AF65-F5344CB8AC3E}">
        <p14:creationId xmlns:p14="http://schemas.microsoft.com/office/powerpoint/2010/main" val="215284909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354F-338B-41A7-08EE-D982C0675A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612" y="723016"/>
            <a:ext cx="10012711" cy="797274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&amp; Promotion Strategy</a:t>
            </a:r>
            <a:endParaRPr lang="en-US" sz="2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382772" y="1592806"/>
            <a:ext cx="11355572" cy="4314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sz="2000" b="1" dirty="0"/>
              <a:t>Targeted Outreach: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000" dirty="0"/>
              <a:t>Partnering with Disability Rights UK, Scope, and Business Disability Forum.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000" dirty="0"/>
              <a:t>Invitations sent to HR leaders, local businesses, and public sector employers.</a:t>
            </a:r>
          </a:p>
          <a:p>
            <a:pPr lvl="0"/>
            <a:r>
              <a:rPr lang="en-US" sz="2000" b="1" dirty="0"/>
              <a:t>Promotion Channels: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000" dirty="0"/>
              <a:t>LinkedIn Campaign: Estimated reach: 50,000+ professionals (£300 budget).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000" dirty="0"/>
              <a:t>Press Release &amp; Blogs: Featured in HR Magazine &amp; The Guardian’s Business Section.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000" dirty="0"/>
              <a:t>Early Bird Discount: £30 ticket (20% off before January 20th).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000" dirty="0"/>
              <a:t>Sponsorships from businesses like Microsoft, Barclays, and Tesco (previous accessibility initiative supporters).</a:t>
            </a:r>
          </a:p>
        </p:txBody>
      </p:sp>
    </p:spTree>
    <p:extLst>
      <p:ext uri="{BB962C8B-B14F-4D97-AF65-F5344CB8AC3E}">
        <p14:creationId xmlns:p14="http://schemas.microsoft.com/office/powerpoint/2010/main" val="1351135835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354F-338B-41A7-08EE-D982C0675A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0171" y="675396"/>
            <a:ext cx="10480587" cy="103366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just"/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Financial Plan &amp; Cost Breakdown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2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8010064" y="1709065"/>
            <a:ext cx="3345508" cy="4115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>
              <a:lnSpc>
                <a:spcPct val="150000"/>
              </a:lnSpc>
            </a:pPr>
            <a:r>
              <a:rPr lang="en-US" sz="2000" b="1" dirty="0"/>
              <a:t>Revenue Sources:</a:t>
            </a:r>
          </a:p>
          <a:p>
            <a:pPr lvl="0">
              <a:lnSpc>
                <a:spcPct val="150000"/>
              </a:lnSpc>
            </a:pPr>
            <a:r>
              <a:rPr lang="en-US" sz="2000" dirty="0"/>
              <a:t>•Ticket Sales (£50 x 100 attendees) = £5,000</a:t>
            </a:r>
          </a:p>
          <a:p>
            <a:pPr lvl="0">
              <a:lnSpc>
                <a:spcPct val="150000"/>
              </a:lnSpc>
            </a:pPr>
            <a:r>
              <a:rPr lang="en-US" sz="2000" dirty="0"/>
              <a:t>•Corporate Sponsorships (Microsoft, Barclays, John Lewis) = £6,000</a:t>
            </a:r>
          </a:p>
          <a:p>
            <a:pPr lvl="0">
              <a:lnSpc>
                <a:spcPct val="150000"/>
              </a:lnSpc>
            </a:pPr>
            <a:r>
              <a:rPr lang="en-US" sz="2000" dirty="0"/>
              <a:t>•Projected Surplus: £0 (Break-even to ensure affordability)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927295"/>
              </p:ext>
            </p:extLst>
          </p:nvPr>
        </p:nvGraphicFramePr>
        <p:xfrm>
          <a:off x="1024769" y="1709065"/>
          <a:ext cx="6460552" cy="38125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5684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920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94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Expense Category</a:t>
                      </a:r>
                      <a:endParaRPr lang="en-US" sz="18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Costs (£)</a:t>
                      </a:r>
                      <a:endParaRPr lang="en-US" sz="18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Venue Rental</a:t>
                      </a:r>
                      <a:endParaRPr lang="en-US" sz="18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>
                          <a:effectLst/>
                        </a:rPr>
                        <a:t>2,500</a:t>
                      </a:r>
                      <a:endParaRPr lang="en-US" sz="1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Catering (100 guests)</a:t>
                      </a:r>
                      <a:endParaRPr lang="en-US" sz="18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1,500</a:t>
                      </a:r>
                      <a:endParaRPr lang="en-US" sz="18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>
                          <a:effectLst/>
                        </a:rPr>
                        <a:t>Speaker Honorariums</a:t>
                      </a:r>
                      <a:endParaRPr lang="en-US" sz="1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2,000</a:t>
                      </a:r>
                      <a:endParaRPr lang="en-US" sz="18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>
                          <a:effectLst/>
                        </a:rPr>
                        <a:t>Marketing &amp; Promotion</a:t>
                      </a:r>
                      <a:endParaRPr lang="en-US" sz="1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1,000</a:t>
                      </a:r>
                      <a:endParaRPr lang="en-US" sz="18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>
                          <a:effectLst/>
                        </a:rPr>
                        <a:t>Accessibility Services</a:t>
                      </a:r>
                      <a:endParaRPr lang="en-US" sz="1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1,200</a:t>
                      </a:r>
                      <a:endParaRPr lang="en-US" sz="18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>
                          <a:effectLst/>
                        </a:rPr>
                        <a:t>Printing &amp; Materials</a:t>
                      </a:r>
                      <a:endParaRPr lang="en-US" sz="1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500</a:t>
                      </a:r>
                      <a:endParaRPr lang="en-US" sz="18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>
                          <a:effectLst/>
                        </a:rPr>
                        <a:t>Staff &amp; Security</a:t>
                      </a:r>
                      <a:endParaRPr lang="en-US" sz="1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1,500</a:t>
                      </a:r>
                      <a:endParaRPr lang="en-US" sz="18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>
                          <a:effectLst/>
                        </a:rPr>
                        <a:t>Miscellaneous Contingency</a:t>
                      </a:r>
                      <a:endParaRPr lang="en-US" sz="1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800</a:t>
                      </a:r>
                      <a:endParaRPr lang="en-US" sz="18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>
                          <a:effectLst/>
                        </a:rPr>
                        <a:t>Total Cost</a:t>
                      </a:r>
                      <a:endParaRPr lang="en-US" sz="1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£11,000</a:t>
                      </a:r>
                      <a:endParaRPr lang="en-US" sz="18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3515753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354F-338B-41A7-08EE-D982C0675A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15156" y="716568"/>
            <a:ext cx="9742897" cy="103366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Assessment &amp; Contingency Plan</a:t>
            </a:r>
            <a:endParaRPr lang="en-US" sz="16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6650945"/>
              </p:ext>
            </p:extLst>
          </p:nvPr>
        </p:nvGraphicFramePr>
        <p:xfrm>
          <a:off x="811323" y="1750237"/>
          <a:ext cx="10225272" cy="401261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123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61291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7325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Risk</a:t>
                      </a:r>
                      <a:endParaRPr lang="en-US" sz="20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000">
                          <a:effectLst/>
                        </a:rPr>
                        <a:t>Mitigation Strategy</a:t>
                      </a:r>
                      <a:endParaRPr lang="en-US" sz="20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1958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000" dirty="0">
                          <a:effectLst/>
                        </a:rPr>
                        <a:t>Low attendance</a:t>
                      </a:r>
                      <a:endParaRPr lang="en-US" sz="20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000" dirty="0">
                          <a:effectLst/>
                        </a:rPr>
                        <a:t>Early promotional campaigns, LinkedIn ads, partnerships with disability groups.</a:t>
                      </a:r>
                      <a:endParaRPr lang="en-US" sz="20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325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000">
                          <a:effectLst/>
                        </a:rPr>
                        <a:t>Accessibility issues</a:t>
                      </a:r>
                      <a:endParaRPr lang="en-US" sz="20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000" dirty="0">
                          <a:effectLst/>
                        </a:rPr>
                        <a:t>Pre-event venue checks, real-time feedback system for attendees.</a:t>
                      </a:r>
                      <a:endParaRPr lang="en-US" sz="20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325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000">
                          <a:effectLst/>
                        </a:rPr>
                        <a:t>Tech failures</a:t>
                      </a:r>
                      <a:endParaRPr lang="en-US" sz="20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000" dirty="0">
                          <a:effectLst/>
                        </a:rPr>
                        <a:t>Backup equipment &amp; IT support on-site.</a:t>
                      </a:r>
                      <a:endParaRPr lang="en-US" sz="20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325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000">
                          <a:effectLst/>
                        </a:rPr>
                        <a:t>Budget shortfall</a:t>
                      </a:r>
                      <a:endParaRPr lang="en-US" sz="20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000" dirty="0">
                          <a:effectLst/>
                        </a:rPr>
                        <a:t>Seek additional sponsorships, reduce non-essential expenses.</a:t>
                      </a:r>
                      <a:endParaRPr lang="en-US" sz="20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0619639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354F-338B-41A7-08EE-D982C0675A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7246" y="664438"/>
            <a:ext cx="9797508" cy="103366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just"/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&amp; Call to Action</a:t>
            </a:r>
            <a:endParaRPr lang="en-US" sz="16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8A5F7E13-96CD-4777-A6C2-79C47ABE09D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777878" y="1602384"/>
            <a:ext cx="10700248" cy="39446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sz="2000" b="1" dirty="0"/>
              <a:t>Summary of Key Points: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2000" dirty="0"/>
              <a:t>The event addresses a real industry gap in disability-inclusive employment.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2000" dirty="0"/>
              <a:t>Strategic venue choice, expert speakers, and financial feasibility ensure success.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2000" dirty="0"/>
              <a:t>Direct impact: Equipping 100+ industry professionals with knowledge to implement change</a:t>
            </a:r>
            <a:r>
              <a:rPr lang="en-US" sz="2000" b="1" dirty="0"/>
              <a:t>.</a:t>
            </a:r>
          </a:p>
          <a:p>
            <a:pPr lvl="0"/>
            <a:r>
              <a:rPr lang="en-US" sz="2000" b="1" dirty="0"/>
              <a:t>Call to Action: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2000" dirty="0"/>
              <a:t>“Join us in creating a more inclusive future for workplaces!”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2000" dirty="0"/>
              <a:t>Tickets available at: [Event Website]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2000" dirty="0"/>
              <a:t>Sponsorship &amp; Partnership Inquiries: [ Email </a:t>
            </a:r>
            <a:r>
              <a:rPr lang="en-US" sz="2000" dirty="0" err="1"/>
              <a:t>Addess</a:t>
            </a:r>
            <a:r>
              <a:rPr lang="en-US" sz="2000" dirty="0"/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2934361393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0CC02-9840-4803-B67C-F94153127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529" y="1894115"/>
            <a:ext cx="10235500" cy="3967423"/>
          </a:xfrm>
        </p:spPr>
        <p:txBody>
          <a:bodyPr anchor="b">
            <a:noAutofit/>
          </a:bodyPr>
          <a:lstStyle/>
          <a:p>
            <a:r>
              <a:rPr lang="en-US" sz="1600" dirty="0"/>
              <a:t>Coetzee, W.J. (2023) ‘Transformative power of small-scale LGBTQI+ festivals and events’, </a:t>
            </a:r>
            <a:r>
              <a:rPr lang="en-US" sz="1600" i="1" dirty="0"/>
              <a:t>Journal of Policy Research in Tourism, Leisure and Events</a:t>
            </a:r>
            <a:r>
              <a:rPr lang="en-US" sz="1600" dirty="0"/>
              <a:t>, 15(2), pp. 117–124. doi:10.1080/19407963.2023.2200269. </a:t>
            </a:r>
            <a:br>
              <a:rPr lang="en-US" sz="1600" dirty="0"/>
            </a:br>
            <a:r>
              <a:rPr lang="en-US" sz="1600" dirty="0"/>
              <a:t>Delgado, M. (2024) ‘Research, education, and Practice’, </a:t>
            </a:r>
            <a:r>
              <a:rPr lang="en-US" sz="1600" i="1" dirty="0"/>
              <a:t>Urban Public Spaces, Events, and Gun Violence</a:t>
            </a:r>
            <a:r>
              <a:rPr lang="en-US" sz="1600" dirty="0"/>
              <a:t>, pp. 197–229. doi:10.1007/978-3-031-67019-0_10. </a:t>
            </a:r>
            <a:br>
              <a:rPr lang="en-US" sz="1600" dirty="0"/>
            </a:br>
            <a:r>
              <a:rPr lang="en-US" sz="1600" dirty="0"/>
              <a:t>Fox, D. (2014) </a:t>
            </a:r>
            <a:r>
              <a:rPr lang="en-US" sz="1600" i="1" dirty="0"/>
              <a:t>Doing events research: From theory to practice</a:t>
            </a:r>
            <a:r>
              <a:rPr lang="en-US" sz="1600" dirty="0"/>
              <a:t>. New York: </a:t>
            </a:r>
            <a:r>
              <a:rPr lang="en-US" sz="1600" dirty="0" err="1"/>
              <a:t>Routledge</a:t>
            </a:r>
            <a:r>
              <a:rPr lang="en-US" sz="1600" dirty="0"/>
              <a:t>. </a:t>
            </a:r>
            <a:br>
              <a:rPr lang="en-US" sz="1600" dirty="0"/>
            </a:br>
            <a:r>
              <a:rPr lang="en-US" sz="1600" dirty="0"/>
              <a:t>Jeannie </a:t>
            </a:r>
            <a:r>
              <a:rPr lang="en-US" sz="1600" dirty="0" err="1"/>
              <a:t>Hahm</a:t>
            </a:r>
            <a:r>
              <a:rPr lang="en-US" sz="1600" dirty="0"/>
              <a:t>, J. (2022) ‘Convention events’, </a:t>
            </a:r>
            <a:r>
              <a:rPr lang="en-US" sz="1600" i="1" dirty="0"/>
              <a:t>A Research Agenda for Event Impacts</a:t>
            </a:r>
            <a:r>
              <a:rPr lang="en-US" sz="1600" dirty="0"/>
              <a:t> [Preprint]. doi:10.4337/9781839109256.00014. </a:t>
            </a:r>
            <a:br>
              <a:rPr lang="en-US" sz="1600" dirty="0"/>
            </a:br>
            <a:r>
              <a:rPr lang="en-US" sz="1600" dirty="0" err="1"/>
              <a:t>Juma</a:t>
            </a:r>
            <a:r>
              <a:rPr lang="en-US" sz="1600" dirty="0"/>
              <a:t>, A.D. (2020) ‘Doing research as a beginning researcher’, </a:t>
            </a:r>
            <a:r>
              <a:rPr lang="en-US" sz="1600" i="1" dirty="0"/>
              <a:t>Doing Early Childhood Research</a:t>
            </a:r>
            <a:r>
              <a:rPr lang="en-US" sz="1600" dirty="0"/>
              <a:t>, pp. 63–72. doi:10.4324/9781003115403-5. </a:t>
            </a:r>
            <a:br>
              <a:rPr lang="en-US" sz="1600" dirty="0"/>
            </a:br>
            <a:r>
              <a:rPr lang="en-US" sz="1600" dirty="0"/>
              <a:t>Kim, T.-H. </a:t>
            </a:r>
            <a:r>
              <a:rPr lang="en-US" sz="1600" i="1" dirty="0"/>
              <a:t>et al.</a:t>
            </a:r>
            <a:r>
              <a:rPr lang="en-US" sz="1600" dirty="0"/>
              <a:t> (2023) ‘Three aspects of acupuncture-related adverse events: Issues around the reporting of acupuncture-related adverse events’, </a:t>
            </a:r>
            <a:r>
              <a:rPr lang="en-US" sz="1600" i="1" dirty="0"/>
              <a:t>Integrative Medicine Research</a:t>
            </a:r>
            <a:r>
              <a:rPr lang="en-US" sz="1600" dirty="0"/>
              <a:t>, 12(3), p. 100980. doi:10.1016/j.imr.2023.100980. </a:t>
            </a:r>
            <a:br>
              <a:rPr lang="en-US" sz="1600" dirty="0"/>
            </a:br>
            <a:r>
              <a:rPr lang="en-US" sz="1600" dirty="0"/>
              <a:t>Le, T.H. (2022) ‘Research Directions in business events’, </a:t>
            </a:r>
            <a:r>
              <a:rPr lang="en-US" sz="1600" i="1" dirty="0"/>
              <a:t>The </a:t>
            </a:r>
            <a:r>
              <a:rPr lang="en-US" sz="1600" i="1" dirty="0" err="1"/>
              <a:t>Routledge</a:t>
            </a:r>
            <a:r>
              <a:rPr lang="en-US" sz="1600" i="1" dirty="0"/>
              <a:t> Handbook of Business Events</a:t>
            </a:r>
            <a:r>
              <a:rPr lang="en-US" sz="1600" dirty="0"/>
              <a:t>, pp. 7–22. doi:10.4324/9781315210568-3. </a:t>
            </a:r>
            <a:br>
              <a:rPr lang="en-US" sz="1600" dirty="0"/>
            </a:br>
            <a:r>
              <a:rPr lang="en-US" sz="1600" dirty="0" err="1"/>
              <a:t>Mair</a:t>
            </a:r>
            <a:r>
              <a:rPr lang="en-US" sz="1600" dirty="0"/>
              <a:t>, J. (2022) ‘Events and climate change’, </a:t>
            </a:r>
            <a:r>
              <a:rPr lang="en-US" sz="1600" i="1" dirty="0"/>
              <a:t>A Research Agenda for Event Impacts</a:t>
            </a:r>
            <a:r>
              <a:rPr lang="en-US" sz="1600" dirty="0"/>
              <a:t> [Preprint]. doi:10.4337/9781839109256.00025. </a:t>
            </a:r>
            <a:br>
              <a:rPr lang="en-US" sz="1600" dirty="0"/>
            </a:br>
            <a:r>
              <a:rPr lang="en-US" sz="1600" dirty="0"/>
              <a:t>Nathan, M. and </a:t>
            </a:r>
            <a:r>
              <a:rPr lang="en-US" sz="1600" dirty="0" err="1"/>
              <a:t>Rosso</a:t>
            </a:r>
            <a:r>
              <a:rPr lang="en-US" sz="1600" dirty="0"/>
              <a:t>, A. (2022) ‘Innovative events: Product launches, innovation and firm performance’, </a:t>
            </a:r>
            <a:r>
              <a:rPr lang="en-US" sz="1600" i="1" dirty="0"/>
              <a:t>Research Policy</a:t>
            </a:r>
            <a:r>
              <a:rPr lang="en-US" sz="1600" dirty="0"/>
              <a:t>, 51(1), p. 104373. doi:10.1016/j.respol.2021.104373. </a:t>
            </a:r>
            <a:br>
              <a:rPr lang="en-US" sz="1600" dirty="0"/>
            </a:br>
            <a:r>
              <a:rPr lang="en-US" sz="1600" dirty="0" err="1"/>
              <a:t>Yeark</a:t>
            </a:r>
            <a:r>
              <a:rPr lang="en-US" sz="1600" dirty="0"/>
              <a:t>, A. and Powers, J. (2022) ‘Extraordinary (memorable) experiences in events: The case of </a:t>
            </a:r>
            <a:r>
              <a:rPr lang="en-US" sz="1600" dirty="0" err="1"/>
              <a:t>Skylighter</a:t>
            </a:r>
            <a:r>
              <a:rPr lang="en-US" sz="1600" dirty="0"/>
              <a:t> </a:t>
            </a:r>
            <a:r>
              <a:rPr lang="en-US" sz="1600" dirty="0" err="1"/>
              <a:t>Fireworx</a:t>
            </a:r>
            <a:r>
              <a:rPr lang="en-US" sz="1600" dirty="0"/>
              <a:t>, Australia’, </a:t>
            </a:r>
            <a:r>
              <a:rPr lang="en-US" sz="1600" i="1" dirty="0"/>
              <a:t>Case Based Research in Tourism, Travel, Hospitality and Events</a:t>
            </a:r>
            <a:r>
              <a:rPr lang="en-US" sz="1600" dirty="0"/>
              <a:t>, pp. 57–72. doi:10.1007/978-981-16-4671-3_4. </a:t>
            </a:r>
            <a:endParaRPr lang="en-US" sz="1600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3774F74-B769-4BAA-BAB2-6DFC8C2047F8}"/>
              </a:ext>
            </a:extLst>
          </p:cNvPr>
          <p:cNvSpPr txBox="1">
            <a:spLocks/>
          </p:cNvSpPr>
          <p:nvPr/>
        </p:nvSpPr>
        <p:spPr>
          <a:xfrm>
            <a:off x="1390443" y="502166"/>
            <a:ext cx="6798541" cy="8413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4257123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l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41" b="40776"/>
          <a:stretch/>
        </p:blipFill>
        <p:spPr>
          <a:xfrm>
            <a:off x="1616148" y="276445"/>
            <a:ext cx="7995684" cy="5867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826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l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allery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ustom 2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18632</TotalTime>
  <Words>1150</Words>
  <Application>Microsoft Office PowerPoint</Application>
  <PresentationFormat>Widescreen</PresentationFormat>
  <Paragraphs>107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Times New Roman</vt:lpstr>
      <vt:lpstr>Gallery</vt:lpstr>
      <vt:lpstr>               Cover slide Event Name: Inclusive Industry Summit 2025: Empowering Disability-Inclusive Workplaces Venue: Waterfront Restaurant, Portsmouth, UK Date: Thursday, 6th February 2025  Presented by: Nina Sokhan Kalashnikova Id number: 2234899 Lecturer name: Chris Wilkin </vt:lpstr>
      <vt:lpstr>Introduction &amp; Rationale</vt:lpstr>
      <vt:lpstr>Market Demand &amp; Industry Context</vt:lpstr>
      <vt:lpstr>Event Schedule &amp; Content</vt:lpstr>
      <vt:lpstr>Venue &amp; Accessibility Considerations</vt:lpstr>
      <vt:lpstr>Operational Factors &amp; Logistics</vt:lpstr>
      <vt:lpstr>Marketing &amp; Promotion Strategy</vt:lpstr>
      <vt:lpstr>Financial Plan &amp; Cost Breakdown</vt:lpstr>
      <vt:lpstr>Risk Assessment &amp; Contingency Plan</vt:lpstr>
      <vt:lpstr>Conclusion &amp; Call to Action</vt:lpstr>
      <vt:lpstr>Coetzee, W.J. (2023) ‘Transformative power of small-scale LGBTQI+ festivals and events’, Journal of Policy Research in Tourism, Leisure and Events, 15(2), pp. 117–124. doi:10.1080/19407963.2023.2200269.  Delgado, M. (2024) ‘Research, education, and Practice’, Urban Public Spaces, Events, and Gun Violence, pp. 197–229. doi:10.1007/978-3-031-67019-0_10.  Fox, D. (2014) Doing events research: From theory to practice. New York: Routledge.  Jeannie Hahm, J. (2022) ‘Convention events’, A Research Agenda for Event Impacts [Preprint]. doi:10.4337/9781839109256.00014.  Juma, A.D. (2020) ‘Doing research as a beginning researcher’, Doing Early Childhood Research, pp. 63–72. doi:10.4324/9781003115403-5.  Kim, T.-H. et al. (2023) ‘Three aspects of acupuncture-related adverse events: Issues around the reporting of acupuncture-related adverse events’, Integrative Medicine Research, 12(3), p. 100980. doi:10.1016/j.imr.2023.100980.  Le, T.H. (2022) ‘Research Directions in business events’, The Routledge Handbook of Business Events, pp. 7–22. doi:10.4324/9781315210568-3.  Mair, J. (2022) ‘Events and climate change’, A Research Agenda for Event Impacts [Preprint]. doi:10.4337/9781839109256.00025.  Nathan, M. and Rosso, A. (2022) ‘Innovative events: Product launches, innovation and firm performance’, Research Policy, 51(1), p. 104373. doi:10.1016/j.respol.2021.104373.  Yeark, A. and Powers, J. (2022) ‘Extraordinary (memorable) experiences in events: The case of Skylighter Fireworx, Australia’, Case Based Research in Tourism, Travel, Hospitality and Events, pp. 57–72. doi:10.1007/978-981-16-4671-3_4.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Business Communication in the Workplace</dc:title>
  <dc:creator>Godswill Uma</dc:creator>
  <cp:lastModifiedBy>Nina Andriyivna Sokhan Kalashnikova (2234899)</cp:lastModifiedBy>
  <cp:revision>197</cp:revision>
  <dcterms:created xsi:type="dcterms:W3CDTF">2021-01-18T14:03:46Z</dcterms:created>
  <dcterms:modified xsi:type="dcterms:W3CDTF">2025-02-04T18:29:26Z</dcterms:modified>
</cp:coreProperties>
</file>