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BA9D2"/>
    <a:srgbClr val="B1F5F1"/>
    <a:srgbClr val="DBD9C5"/>
    <a:srgbClr val="D8C9D8"/>
    <a:srgbClr val="D4CCD5"/>
    <a:srgbClr val="DFFFE3"/>
    <a:srgbClr val="CBFFD0"/>
    <a:srgbClr val="FDCDD4"/>
    <a:srgbClr val="BCD3FF"/>
    <a:srgbClr val="D1AF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9AFA22-1FAF-2D71-4D2E-14A93A5F350D}" v="91" dt="2025-11-16T22:54:35.4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ia Hall (2331705)" userId="S::2331705@student.uwtsd.ac.uk::3545ff8b-c761-46c6-a58f-0aa2194acaee" providerId="AD" clId="Web-{8B9AFA22-1FAF-2D71-4D2E-14A93A5F350D}"/>
    <pc:docChg chg="modSld">
      <pc:chgData name="Olivia Hall (2331705)" userId="S::2331705@student.uwtsd.ac.uk::3545ff8b-c761-46c6-a58f-0aa2194acaee" providerId="AD" clId="Web-{8B9AFA22-1FAF-2D71-4D2E-14A93A5F350D}" dt="2025-11-16T22:54:35.417" v="90"/>
      <pc:docMkLst>
        <pc:docMk/>
      </pc:docMkLst>
      <pc:sldChg chg="addSp modSp modMedia addAnim">
        <pc:chgData name="Olivia Hall (2331705)" userId="S::2331705@student.uwtsd.ac.uk::3545ff8b-c761-46c6-a58f-0aa2194acaee" providerId="AD" clId="Web-{8B9AFA22-1FAF-2D71-4D2E-14A93A5F350D}" dt="2025-11-16T22:54:35.417" v="90"/>
        <pc:sldMkLst>
          <pc:docMk/>
          <pc:sldMk cId="226717165" sldId="256"/>
        </pc:sldMkLst>
        <pc:picChg chg="add mod">
          <ac:chgData name="Olivia Hall (2331705)" userId="S::2331705@student.uwtsd.ac.uk::3545ff8b-c761-46c6-a58f-0aa2194acaee" providerId="AD" clId="Web-{8B9AFA22-1FAF-2D71-4D2E-14A93A5F350D}" dt="2025-11-16T22:54:35.417" v="90"/>
          <ac:picMkLst>
            <pc:docMk/>
            <pc:sldMk cId="226717165" sldId="256"/>
            <ac:picMk id="4" creationId="{B7156A38-598E-5690-8E39-F3C24FBBBA65}"/>
          </ac:picMkLst>
        </pc:picChg>
      </pc:sldChg>
      <pc:sldChg chg="addSp modSp modMedia addAnim">
        <pc:chgData name="Olivia Hall (2331705)" userId="S::2331705@student.uwtsd.ac.uk::3545ff8b-c761-46c6-a58f-0aa2194acaee" providerId="AD" clId="Web-{8B9AFA22-1FAF-2D71-4D2E-14A93A5F350D}" dt="2025-11-16T22:52:20.491" v="49"/>
        <pc:sldMkLst>
          <pc:docMk/>
          <pc:sldMk cId="2129717576" sldId="257"/>
        </pc:sldMkLst>
        <pc:picChg chg="add mod">
          <ac:chgData name="Olivia Hall (2331705)" userId="S::2331705@student.uwtsd.ac.uk::3545ff8b-c761-46c6-a58f-0aa2194acaee" providerId="AD" clId="Web-{8B9AFA22-1FAF-2D71-4D2E-14A93A5F350D}" dt="2025-11-16T22:52:20.491" v="49"/>
          <ac:picMkLst>
            <pc:docMk/>
            <pc:sldMk cId="2129717576" sldId="257"/>
            <ac:picMk id="6" creationId="{6A04E129-0633-FEB2-E4ED-2191B37F587F}"/>
          </ac:picMkLst>
        </pc:picChg>
      </pc:sldChg>
      <pc:sldChg chg="addSp modSp modMedia addAnim">
        <pc:chgData name="Olivia Hall (2331705)" userId="S::2331705@student.uwtsd.ac.uk::3545ff8b-c761-46c6-a58f-0aa2194acaee" providerId="AD" clId="Web-{8B9AFA22-1FAF-2D71-4D2E-14A93A5F350D}" dt="2025-11-16T22:52:26.898" v="52"/>
        <pc:sldMkLst>
          <pc:docMk/>
          <pc:sldMk cId="1300237316" sldId="258"/>
        </pc:sldMkLst>
        <pc:picChg chg="add mod">
          <ac:chgData name="Olivia Hall (2331705)" userId="S::2331705@student.uwtsd.ac.uk::3545ff8b-c761-46c6-a58f-0aa2194acaee" providerId="AD" clId="Web-{8B9AFA22-1FAF-2D71-4D2E-14A93A5F350D}" dt="2025-11-16T22:52:26.898" v="52"/>
          <ac:picMkLst>
            <pc:docMk/>
            <pc:sldMk cId="1300237316" sldId="258"/>
            <ac:picMk id="5" creationId="{49D981B2-34A9-8D82-F548-FF4C7A4AAF03}"/>
          </ac:picMkLst>
        </pc:picChg>
      </pc:sldChg>
      <pc:sldChg chg="addSp modSp modMedia addAnim">
        <pc:chgData name="Olivia Hall (2331705)" userId="S::2331705@student.uwtsd.ac.uk::3545ff8b-c761-46c6-a58f-0aa2194acaee" providerId="AD" clId="Web-{8B9AFA22-1FAF-2D71-4D2E-14A93A5F350D}" dt="2025-11-16T22:52:33.148" v="55"/>
        <pc:sldMkLst>
          <pc:docMk/>
          <pc:sldMk cId="4236413109" sldId="259"/>
        </pc:sldMkLst>
        <pc:picChg chg="add mod">
          <ac:chgData name="Olivia Hall (2331705)" userId="S::2331705@student.uwtsd.ac.uk::3545ff8b-c761-46c6-a58f-0aa2194acaee" providerId="AD" clId="Web-{8B9AFA22-1FAF-2D71-4D2E-14A93A5F350D}" dt="2025-11-16T22:52:33.148" v="55"/>
          <ac:picMkLst>
            <pc:docMk/>
            <pc:sldMk cId="4236413109" sldId="259"/>
            <ac:picMk id="9" creationId="{AF693052-12E0-5A97-CAA7-5DBE4A70BD7A}"/>
          </ac:picMkLst>
        </pc:picChg>
      </pc:sldChg>
      <pc:sldChg chg="addSp modSp modMedia addAnim">
        <pc:chgData name="Olivia Hall (2331705)" userId="S::2331705@student.uwtsd.ac.uk::3545ff8b-c761-46c6-a58f-0aa2194acaee" providerId="AD" clId="Web-{8B9AFA22-1FAF-2D71-4D2E-14A93A5F350D}" dt="2025-11-16T22:52:47.930" v="62"/>
        <pc:sldMkLst>
          <pc:docMk/>
          <pc:sldMk cId="2319183080" sldId="260"/>
        </pc:sldMkLst>
        <pc:picChg chg="add mod">
          <ac:chgData name="Olivia Hall (2331705)" userId="S::2331705@student.uwtsd.ac.uk::3545ff8b-c761-46c6-a58f-0aa2194acaee" providerId="AD" clId="Web-{8B9AFA22-1FAF-2D71-4D2E-14A93A5F350D}" dt="2025-11-16T22:52:47.930" v="62"/>
          <ac:picMkLst>
            <pc:docMk/>
            <pc:sldMk cId="2319183080" sldId="260"/>
            <ac:picMk id="4" creationId="{70F798DF-53CA-4AE9-C078-C81D7C9370F1}"/>
          </ac:picMkLst>
        </pc:picChg>
      </pc:sldChg>
      <pc:sldChg chg="addSp modSp modMedia addAnim">
        <pc:chgData name="Olivia Hall (2331705)" userId="S::2331705@student.uwtsd.ac.uk::3545ff8b-c761-46c6-a58f-0aa2194acaee" providerId="AD" clId="Web-{8B9AFA22-1FAF-2D71-4D2E-14A93A5F350D}" dt="2025-11-16T22:53:21.150" v="68"/>
        <pc:sldMkLst>
          <pc:docMk/>
          <pc:sldMk cId="2982041245" sldId="261"/>
        </pc:sldMkLst>
        <pc:picChg chg="add mod">
          <ac:chgData name="Olivia Hall (2331705)" userId="S::2331705@student.uwtsd.ac.uk::3545ff8b-c761-46c6-a58f-0aa2194acaee" providerId="AD" clId="Web-{8B9AFA22-1FAF-2D71-4D2E-14A93A5F350D}" dt="2025-11-16T22:53:21.150" v="68"/>
          <ac:picMkLst>
            <pc:docMk/>
            <pc:sldMk cId="2982041245" sldId="261"/>
            <ac:picMk id="6" creationId="{8437988F-6D3C-60B1-F707-DE593E5D7052}"/>
          </ac:picMkLst>
        </pc:picChg>
      </pc:sldChg>
      <pc:sldChg chg="addSp modSp modMedia addAnim">
        <pc:chgData name="Olivia Hall (2331705)" userId="S::2331705@student.uwtsd.ac.uk::3545ff8b-c761-46c6-a58f-0aa2194acaee" providerId="AD" clId="Web-{8B9AFA22-1FAF-2D71-4D2E-14A93A5F350D}" dt="2025-11-16T22:52:54.680" v="65"/>
        <pc:sldMkLst>
          <pc:docMk/>
          <pc:sldMk cId="2834265158" sldId="262"/>
        </pc:sldMkLst>
        <pc:picChg chg="add mod">
          <ac:chgData name="Olivia Hall (2331705)" userId="S::2331705@student.uwtsd.ac.uk::3545ff8b-c761-46c6-a58f-0aa2194acaee" providerId="AD" clId="Web-{8B9AFA22-1FAF-2D71-4D2E-14A93A5F350D}" dt="2025-11-16T22:52:54.680" v="65"/>
          <ac:picMkLst>
            <pc:docMk/>
            <pc:sldMk cId="2834265158" sldId="262"/>
            <ac:picMk id="6" creationId="{684F1ED6-03BC-9C4B-4BA4-EF68A0D80A01}"/>
          </ac:picMkLst>
        </pc:picChg>
      </pc:sldChg>
      <pc:sldChg chg="addSp modSp modMedia addAnim">
        <pc:chgData name="Olivia Hall (2331705)" userId="S::2331705@student.uwtsd.ac.uk::3545ff8b-c761-46c6-a58f-0aa2194acaee" providerId="AD" clId="Web-{8B9AFA22-1FAF-2D71-4D2E-14A93A5F350D}" dt="2025-11-16T22:53:26.822" v="71"/>
        <pc:sldMkLst>
          <pc:docMk/>
          <pc:sldMk cId="2477624397" sldId="263"/>
        </pc:sldMkLst>
        <pc:picChg chg="add mod">
          <ac:chgData name="Olivia Hall (2331705)" userId="S::2331705@student.uwtsd.ac.uk::3545ff8b-c761-46c6-a58f-0aa2194acaee" providerId="AD" clId="Web-{8B9AFA22-1FAF-2D71-4D2E-14A93A5F350D}" dt="2025-11-16T22:53:26.822" v="71"/>
          <ac:picMkLst>
            <pc:docMk/>
            <pc:sldMk cId="2477624397" sldId="263"/>
            <ac:picMk id="5" creationId="{12DC78BE-19D8-A73E-5B93-4644C058ECB8}"/>
          </ac:picMkLst>
        </pc:picChg>
      </pc:sldChg>
      <pc:sldChg chg="addSp modSp modMedia addAnim">
        <pc:chgData name="Olivia Hall (2331705)" userId="S::2331705@student.uwtsd.ac.uk::3545ff8b-c761-46c6-a58f-0aa2194acaee" providerId="AD" clId="Web-{8B9AFA22-1FAF-2D71-4D2E-14A93A5F350D}" dt="2025-11-16T22:53:32.228" v="74"/>
        <pc:sldMkLst>
          <pc:docMk/>
          <pc:sldMk cId="1889963607" sldId="264"/>
        </pc:sldMkLst>
        <pc:picChg chg="add mod">
          <ac:chgData name="Olivia Hall (2331705)" userId="S::2331705@student.uwtsd.ac.uk::3545ff8b-c761-46c6-a58f-0aa2194acaee" providerId="AD" clId="Web-{8B9AFA22-1FAF-2D71-4D2E-14A93A5F350D}" dt="2025-11-16T22:53:32.228" v="74"/>
          <ac:picMkLst>
            <pc:docMk/>
            <pc:sldMk cId="1889963607" sldId="264"/>
            <ac:picMk id="3" creationId="{873300F2-6520-66B1-1818-CAE2D854457F}"/>
          </ac:picMkLst>
        </pc:picChg>
      </pc:sldChg>
      <pc:sldChg chg="addSp modSp modMedia addAnim">
        <pc:chgData name="Olivia Hall (2331705)" userId="S::2331705@student.uwtsd.ac.uk::3545ff8b-c761-46c6-a58f-0aa2194acaee" providerId="AD" clId="Web-{8B9AFA22-1FAF-2D71-4D2E-14A93A5F350D}" dt="2025-11-16T22:53:37.822" v="77"/>
        <pc:sldMkLst>
          <pc:docMk/>
          <pc:sldMk cId="3661271988" sldId="265"/>
        </pc:sldMkLst>
        <pc:picChg chg="add mod">
          <ac:chgData name="Olivia Hall (2331705)" userId="S::2331705@student.uwtsd.ac.uk::3545ff8b-c761-46c6-a58f-0aa2194acaee" providerId="AD" clId="Web-{8B9AFA22-1FAF-2D71-4D2E-14A93A5F350D}" dt="2025-11-16T22:53:37.822" v="77"/>
          <ac:picMkLst>
            <pc:docMk/>
            <pc:sldMk cId="3661271988" sldId="265"/>
            <ac:picMk id="5" creationId="{E1662FBD-2819-596E-831A-93FB4A232B3C}"/>
          </ac:picMkLst>
        </pc:picChg>
      </pc:sldChg>
      <pc:sldChg chg="addSp modSp modMedia addAnim">
        <pc:chgData name="Olivia Hall (2331705)" userId="S::2331705@student.uwtsd.ac.uk::3545ff8b-c761-46c6-a58f-0aa2194acaee" providerId="AD" clId="Web-{8B9AFA22-1FAF-2D71-4D2E-14A93A5F350D}" dt="2025-11-16T22:53:43.650" v="80"/>
        <pc:sldMkLst>
          <pc:docMk/>
          <pc:sldMk cId="2163642748" sldId="266"/>
        </pc:sldMkLst>
        <pc:picChg chg="add mod">
          <ac:chgData name="Olivia Hall (2331705)" userId="S::2331705@student.uwtsd.ac.uk::3545ff8b-c761-46c6-a58f-0aa2194acaee" providerId="AD" clId="Web-{8B9AFA22-1FAF-2D71-4D2E-14A93A5F350D}" dt="2025-11-16T22:53:43.650" v="80"/>
          <ac:picMkLst>
            <pc:docMk/>
            <pc:sldMk cId="2163642748" sldId="266"/>
            <ac:picMk id="5" creationId="{337D518D-A3FF-9054-FD66-2F29B23CCD68}"/>
          </ac:picMkLst>
        </pc:picChg>
      </pc:sldChg>
      <pc:sldChg chg="addSp modSp modMedia addAnim">
        <pc:chgData name="Olivia Hall (2331705)" userId="S::2331705@student.uwtsd.ac.uk::3545ff8b-c761-46c6-a58f-0aa2194acaee" providerId="AD" clId="Web-{8B9AFA22-1FAF-2D71-4D2E-14A93A5F350D}" dt="2025-11-16T22:53:50.697" v="83"/>
        <pc:sldMkLst>
          <pc:docMk/>
          <pc:sldMk cId="2002019148" sldId="267"/>
        </pc:sldMkLst>
        <pc:picChg chg="add mod">
          <ac:chgData name="Olivia Hall (2331705)" userId="S::2331705@student.uwtsd.ac.uk::3545ff8b-c761-46c6-a58f-0aa2194acaee" providerId="AD" clId="Web-{8B9AFA22-1FAF-2D71-4D2E-14A93A5F350D}" dt="2025-11-16T22:53:50.697" v="83"/>
          <ac:picMkLst>
            <pc:docMk/>
            <pc:sldMk cId="2002019148" sldId="267"/>
            <ac:picMk id="4" creationId="{71159F37-B9B5-5810-51F6-4D37249A8C72}"/>
          </ac:picMkLst>
        </pc:picChg>
      </pc:sldChg>
      <pc:sldChg chg="addSp modSp modMedia addAnim">
        <pc:chgData name="Olivia Hall (2331705)" userId="S::2331705@student.uwtsd.ac.uk::3545ff8b-c761-46c6-a58f-0aa2194acaee" providerId="AD" clId="Web-{8B9AFA22-1FAF-2D71-4D2E-14A93A5F350D}" dt="2025-11-16T22:53:55.963" v="86"/>
        <pc:sldMkLst>
          <pc:docMk/>
          <pc:sldMk cId="3062842288" sldId="268"/>
        </pc:sldMkLst>
        <pc:picChg chg="add mod">
          <ac:chgData name="Olivia Hall (2331705)" userId="S::2331705@student.uwtsd.ac.uk::3545ff8b-c761-46c6-a58f-0aa2194acaee" providerId="AD" clId="Web-{8B9AFA22-1FAF-2D71-4D2E-14A93A5F350D}" dt="2025-11-16T22:53:55.963" v="86"/>
          <ac:picMkLst>
            <pc:docMk/>
            <pc:sldMk cId="3062842288" sldId="268"/>
            <ac:picMk id="4" creationId="{7B2B6227-FD92-B7DE-F2AB-9FE6D2BBED73}"/>
          </ac:picMkLst>
        </pc:picChg>
      </pc:sldChg>
      <pc:sldChg chg="addSp modSp modMedia addAnim">
        <pc:chgData name="Olivia Hall (2331705)" userId="S::2331705@student.uwtsd.ac.uk::3545ff8b-c761-46c6-a58f-0aa2194acaee" providerId="AD" clId="Web-{8B9AFA22-1FAF-2D71-4D2E-14A93A5F350D}" dt="2025-11-16T22:54:00.776" v="89"/>
        <pc:sldMkLst>
          <pc:docMk/>
          <pc:sldMk cId="206063174" sldId="269"/>
        </pc:sldMkLst>
        <pc:picChg chg="add mod">
          <ac:chgData name="Olivia Hall (2331705)" userId="S::2331705@student.uwtsd.ac.uk::3545ff8b-c761-46c6-a58f-0aa2194acaee" providerId="AD" clId="Web-{8B9AFA22-1FAF-2D71-4D2E-14A93A5F350D}" dt="2025-11-16T22:54:00.776" v="89"/>
          <ac:picMkLst>
            <pc:docMk/>
            <pc:sldMk cId="206063174" sldId="269"/>
            <ac:picMk id="10" creationId="{65541433-9C0D-7C0A-5F0F-E7406ED8E5AB}"/>
          </ac:picMkLst>
        </pc:picChg>
      </pc:sldChg>
    </pc:docChg>
  </pc:docChgLst>
  <pc:docChgLst>
    <pc:chgData name="Olivia Hall (2331705)" userId="3545ff8b-c761-46c6-a58f-0aa2194acaee" providerId="ADAL" clId="{9A5D17FF-748D-4D4D-94A8-366334EA3B27}"/>
    <pc:docChg chg="undo custSel addSld delSld modSld sldOrd">
      <pc:chgData name="Olivia Hall (2331705)" userId="3545ff8b-c761-46c6-a58f-0aa2194acaee" providerId="ADAL" clId="{9A5D17FF-748D-4D4D-94A8-366334EA3B27}" dt="2025-11-16T21:35:58.523" v="14283" actId="27696"/>
      <pc:docMkLst>
        <pc:docMk/>
      </pc:docMkLst>
      <pc:sldChg chg="addSp modSp mod addAnim">
        <pc:chgData name="Olivia Hall (2331705)" userId="3545ff8b-c761-46c6-a58f-0aa2194acaee" providerId="ADAL" clId="{9A5D17FF-748D-4D4D-94A8-366334EA3B27}" dt="2025-11-16T21:33:26.772" v="14274" actId="27696"/>
        <pc:sldMkLst>
          <pc:docMk/>
          <pc:sldMk cId="2129717576" sldId="257"/>
        </pc:sldMkLst>
        <pc:spChg chg="mod">
          <ac:chgData name="Olivia Hall (2331705)" userId="3545ff8b-c761-46c6-a58f-0aa2194acaee" providerId="ADAL" clId="{9A5D17FF-748D-4D4D-94A8-366334EA3B27}" dt="2025-11-13T21:47:13.423" v="11707" actId="1076"/>
          <ac:spMkLst>
            <pc:docMk/>
            <pc:sldMk cId="2129717576" sldId="257"/>
            <ac:spMk id="2" creationId="{ED7E2D19-3307-48DB-8257-C3A55C43EC9A}"/>
          </ac:spMkLst>
        </pc:spChg>
        <pc:spChg chg="mod">
          <ac:chgData name="Olivia Hall (2331705)" userId="3545ff8b-c761-46c6-a58f-0aa2194acaee" providerId="ADAL" clId="{9A5D17FF-748D-4D4D-94A8-366334EA3B27}" dt="2025-11-13T21:47:07.305" v="11706" actId="1076"/>
          <ac:spMkLst>
            <pc:docMk/>
            <pc:sldMk cId="2129717576" sldId="257"/>
            <ac:spMk id="3" creationId="{7A35D0BF-2653-A2A6-4D8C-F2F20B54E2CF}"/>
          </ac:spMkLst>
        </pc:spChg>
        <pc:spChg chg="add mod">
          <ac:chgData name="Olivia Hall (2331705)" userId="3545ff8b-c761-46c6-a58f-0aa2194acaee" providerId="ADAL" clId="{9A5D17FF-748D-4D4D-94A8-366334EA3B27}" dt="2025-11-14T10:13:58.622" v="11718" actId="1076"/>
          <ac:spMkLst>
            <pc:docMk/>
            <pc:sldMk cId="2129717576" sldId="257"/>
            <ac:spMk id="5" creationId="{41D7AC2C-D5F5-B0F5-6F3D-F67841B3F2DA}"/>
          </ac:spMkLst>
        </pc:spChg>
        <pc:picChg chg="add mod">
          <ac:chgData name="Olivia Hall (2331705)" userId="3545ff8b-c761-46c6-a58f-0aa2194acaee" providerId="ADAL" clId="{9A5D17FF-748D-4D4D-94A8-366334EA3B27}" dt="2025-11-14T10:13:51.919" v="11717" actId="1076"/>
          <ac:picMkLst>
            <pc:docMk/>
            <pc:sldMk cId="2129717576" sldId="257"/>
            <ac:picMk id="4" creationId="{53FDA5DA-67D7-7449-5EFA-FDD24E2D2332}"/>
          </ac:picMkLst>
        </pc:picChg>
      </pc:sldChg>
      <pc:sldChg chg="addSp delSp modSp mod addAnim">
        <pc:chgData name="Olivia Hall (2331705)" userId="3545ff8b-c761-46c6-a58f-0aa2194acaee" providerId="ADAL" clId="{9A5D17FF-748D-4D4D-94A8-366334EA3B27}" dt="2025-11-16T21:29:45.239" v="14247" actId="27696"/>
        <pc:sldMkLst>
          <pc:docMk/>
          <pc:sldMk cId="1300237316" sldId="258"/>
        </pc:sldMkLst>
        <pc:spChg chg="mod">
          <ac:chgData name="Olivia Hall (2331705)" userId="3545ff8b-c761-46c6-a58f-0aa2194acaee" providerId="ADAL" clId="{9A5D17FF-748D-4D4D-94A8-366334EA3B27}" dt="2025-11-12T17:13:07.105" v="1234" actId="20577"/>
          <ac:spMkLst>
            <pc:docMk/>
            <pc:sldMk cId="1300237316" sldId="258"/>
            <ac:spMk id="3" creationId="{BB080EA1-04BA-31D0-9E87-31366A61B399}"/>
          </ac:spMkLst>
        </pc:spChg>
        <pc:spChg chg="add mod">
          <ac:chgData name="Olivia Hall (2331705)" userId="3545ff8b-c761-46c6-a58f-0aa2194acaee" providerId="ADAL" clId="{9A5D17FF-748D-4D4D-94A8-366334EA3B27}" dt="2025-11-12T17:10:07.588" v="1184" actId="20577"/>
          <ac:spMkLst>
            <pc:docMk/>
            <pc:sldMk cId="1300237316" sldId="258"/>
            <ac:spMk id="4" creationId="{DA270956-6B36-88A2-6FD3-10F5156695B6}"/>
          </ac:spMkLst>
        </pc:spChg>
      </pc:sldChg>
      <pc:sldChg chg="addSp delSp modSp mod addAnim">
        <pc:chgData name="Olivia Hall (2331705)" userId="3545ff8b-c761-46c6-a58f-0aa2194acaee" providerId="ADAL" clId="{9A5D17FF-748D-4D4D-94A8-366334EA3B27}" dt="2025-11-16T21:33:35.740" v="14275" actId="27696"/>
        <pc:sldMkLst>
          <pc:docMk/>
          <pc:sldMk cId="4236413109" sldId="259"/>
        </pc:sldMkLst>
        <pc:spChg chg="mod">
          <ac:chgData name="Olivia Hall (2331705)" userId="3545ff8b-c761-46c6-a58f-0aa2194acaee" providerId="ADAL" clId="{9A5D17FF-748D-4D4D-94A8-366334EA3B27}" dt="2025-11-13T21:38:27.919" v="11586" actId="1076"/>
          <ac:spMkLst>
            <pc:docMk/>
            <pc:sldMk cId="4236413109" sldId="259"/>
            <ac:spMk id="2" creationId="{3AA70AC2-13FD-1F19-43E5-3B4CD0D8ACC0}"/>
          </ac:spMkLst>
        </pc:spChg>
        <pc:spChg chg="add mod">
          <ac:chgData name="Olivia Hall (2331705)" userId="3545ff8b-c761-46c6-a58f-0aa2194acaee" providerId="ADAL" clId="{9A5D17FF-748D-4D4D-94A8-366334EA3B27}" dt="2025-11-14T11:31:45.266" v="13877" actId="20577"/>
          <ac:spMkLst>
            <pc:docMk/>
            <pc:sldMk cId="4236413109" sldId="259"/>
            <ac:spMk id="3" creationId="{1D3E4E97-51B0-E213-7765-81E04CF7571A}"/>
          </ac:spMkLst>
        </pc:spChg>
        <pc:spChg chg="add mod">
          <ac:chgData name="Olivia Hall (2331705)" userId="3545ff8b-c761-46c6-a58f-0aa2194acaee" providerId="ADAL" clId="{9A5D17FF-748D-4D4D-94A8-366334EA3B27}" dt="2025-11-13T21:38:45.219" v="11589" actId="1076"/>
          <ac:spMkLst>
            <pc:docMk/>
            <pc:sldMk cId="4236413109" sldId="259"/>
            <ac:spMk id="5" creationId="{FD14765E-59D3-C48B-2408-729003BCA53D}"/>
          </ac:spMkLst>
        </pc:spChg>
        <pc:spChg chg="add mod">
          <ac:chgData name="Olivia Hall (2331705)" userId="3545ff8b-c761-46c6-a58f-0aa2194acaee" providerId="ADAL" clId="{9A5D17FF-748D-4D4D-94A8-366334EA3B27}" dt="2025-11-13T21:35:26.634" v="11422" actId="1076"/>
          <ac:spMkLst>
            <pc:docMk/>
            <pc:sldMk cId="4236413109" sldId="259"/>
            <ac:spMk id="6" creationId="{7C33BDF3-1825-F686-312A-3082DEAC18B3}"/>
          </ac:spMkLst>
        </pc:spChg>
        <pc:spChg chg="add mod">
          <ac:chgData name="Olivia Hall (2331705)" userId="3545ff8b-c761-46c6-a58f-0aa2194acaee" providerId="ADAL" clId="{9A5D17FF-748D-4D4D-94A8-366334EA3B27}" dt="2025-11-13T21:39:31.102" v="11630" actId="1076"/>
          <ac:spMkLst>
            <pc:docMk/>
            <pc:sldMk cId="4236413109" sldId="259"/>
            <ac:spMk id="7" creationId="{8C28480B-3A0D-AA9D-0298-C154911C48F6}"/>
          </ac:spMkLst>
        </pc:spChg>
        <pc:spChg chg="add mod">
          <ac:chgData name="Olivia Hall (2331705)" userId="3545ff8b-c761-46c6-a58f-0aa2194acaee" providerId="ADAL" clId="{9A5D17FF-748D-4D4D-94A8-366334EA3B27}" dt="2025-11-14T10:16:17.491" v="11742" actId="255"/>
          <ac:spMkLst>
            <pc:docMk/>
            <pc:sldMk cId="4236413109" sldId="259"/>
            <ac:spMk id="8" creationId="{F80791AA-6FB3-3D9F-7AF6-73D67CF47214}"/>
          </ac:spMkLst>
        </pc:spChg>
        <pc:picChg chg="add mod ord">
          <ac:chgData name="Olivia Hall (2331705)" userId="3545ff8b-c761-46c6-a58f-0aa2194acaee" providerId="ADAL" clId="{9A5D17FF-748D-4D4D-94A8-366334EA3B27}" dt="2025-11-14T10:16:02.618" v="11733" actId="1076"/>
          <ac:picMkLst>
            <pc:docMk/>
            <pc:sldMk cId="4236413109" sldId="259"/>
            <ac:picMk id="4" creationId="{EDE3D842-7EE4-C6FB-548E-7C0987066D47}"/>
          </ac:picMkLst>
        </pc:picChg>
      </pc:sldChg>
      <pc:sldChg chg="modSp mod addAnim">
        <pc:chgData name="Olivia Hall (2331705)" userId="3545ff8b-c761-46c6-a58f-0aa2194acaee" providerId="ADAL" clId="{9A5D17FF-748D-4D4D-94A8-366334EA3B27}" dt="2025-11-16T21:30:35.424" v="14251" actId="27696"/>
        <pc:sldMkLst>
          <pc:docMk/>
          <pc:sldMk cId="2319183080" sldId="260"/>
        </pc:sldMkLst>
        <pc:spChg chg="mod">
          <ac:chgData name="Olivia Hall (2331705)" userId="3545ff8b-c761-46c6-a58f-0aa2194acaee" providerId="ADAL" clId="{9A5D17FF-748D-4D4D-94A8-366334EA3B27}" dt="2025-11-12T17:46:37.561" v="2530" actId="20577"/>
          <ac:spMkLst>
            <pc:docMk/>
            <pc:sldMk cId="2319183080" sldId="260"/>
            <ac:spMk id="3" creationId="{31343D2A-2B1A-3BBE-8B90-A8DB9A090532}"/>
          </ac:spMkLst>
        </pc:spChg>
      </pc:sldChg>
      <pc:sldChg chg="addSp modSp mod ord addAnim">
        <pc:chgData name="Olivia Hall (2331705)" userId="3545ff8b-c761-46c6-a58f-0aa2194acaee" providerId="ADAL" clId="{9A5D17FF-748D-4D4D-94A8-366334EA3B27}" dt="2025-11-16T21:35:35.403" v="14280" actId="27696"/>
        <pc:sldMkLst>
          <pc:docMk/>
          <pc:sldMk cId="2982041245" sldId="261"/>
        </pc:sldMkLst>
        <pc:spChg chg="mod">
          <ac:chgData name="Olivia Hall (2331705)" userId="3545ff8b-c761-46c6-a58f-0aa2194acaee" providerId="ADAL" clId="{9A5D17FF-748D-4D4D-94A8-366334EA3B27}" dt="2025-11-12T17:57:01.921" v="3476" actId="14100"/>
          <ac:spMkLst>
            <pc:docMk/>
            <pc:sldMk cId="2982041245" sldId="261"/>
            <ac:spMk id="2" creationId="{16872AA2-7D1F-C5FD-6C0C-5B40483BAAEE}"/>
          </ac:spMkLst>
        </pc:spChg>
        <pc:spChg chg="mod">
          <ac:chgData name="Olivia Hall (2331705)" userId="3545ff8b-c761-46c6-a58f-0aa2194acaee" providerId="ADAL" clId="{9A5D17FF-748D-4D4D-94A8-366334EA3B27}" dt="2025-11-14T14:18:07.649" v="14181" actId="255"/>
          <ac:spMkLst>
            <pc:docMk/>
            <pc:sldMk cId="2982041245" sldId="261"/>
            <ac:spMk id="3" creationId="{765D4E45-CAD7-E786-5B65-EF92D4C4A90A}"/>
          </ac:spMkLst>
        </pc:spChg>
        <pc:spChg chg="add mod">
          <ac:chgData name="Olivia Hall (2331705)" userId="3545ff8b-c761-46c6-a58f-0aa2194acaee" providerId="ADAL" clId="{9A5D17FF-748D-4D4D-94A8-366334EA3B27}" dt="2025-11-14T14:18:16.970" v="14185" actId="255"/>
          <ac:spMkLst>
            <pc:docMk/>
            <pc:sldMk cId="2982041245" sldId="261"/>
            <ac:spMk id="4" creationId="{FE2896F8-CCE0-8501-BEDF-2EDDCF359407}"/>
          </ac:spMkLst>
        </pc:spChg>
        <pc:spChg chg="add mod">
          <ac:chgData name="Olivia Hall (2331705)" userId="3545ff8b-c761-46c6-a58f-0aa2194acaee" providerId="ADAL" clId="{9A5D17FF-748D-4D4D-94A8-366334EA3B27}" dt="2025-11-14T14:20:34.673" v="14201" actId="1076"/>
          <ac:spMkLst>
            <pc:docMk/>
            <pc:sldMk cId="2982041245" sldId="261"/>
            <ac:spMk id="5" creationId="{41768B8D-3CB8-E934-7381-2D31D4D22DC0}"/>
          </ac:spMkLst>
        </pc:spChg>
      </pc:sldChg>
      <pc:sldChg chg="addSp delSp modSp mod addAnim">
        <pc:chgData name="Olivia Hall (2331705)" userId="3545ff8b-c761-46c6-a58f-0aa2194acaee" providerId="ADAL" clId="{9A5D17FF-748D-4D4D-94A8-366334EA3B27}" dt="2025-11-16T21:33:53.222" v="14278" actId="27696"/>
        <pc:sldMkLst>
          <pc:docMk/>
          <pc:sldMk cId="2834265158" sldId="262"/>
        </pc:sldMkLst>
        <pc:spChg chg="mod">
          <ac:chgData name="Olivia Hall (2331705)" userId="3545ff8b-c761-46c6-a58f-0aa2194acaee" providerId="ADAL" clId="{9A5D17FF-748D-4D4D-94A8-366334EA3B27}" dt="2025-11-12T18:03:54.921" v="3761" actId="1076"/>
          <ac:spMkLst>
            <pc:docMk/>
            <pc:sldMk cId="2834265158" sldId="262"/>
            <ac:spMk id="2" creationId="{035E01A0-AAD7-F9EF-4831-659C2AC2444E}"/>
          </ac:spMkLst>
        </pc:spChg>
        <pc:spChg chg="add mod">
          <ac:chgData name="Olivia Hall (2331705)" userId="3545ff8b-c761-46c6-a58f-0aa2194acaee" providerId="ADAL" clId="{9A5D17FF-748D-4D4D-94A8-366334EA3B27}" dt="2025-11-14T14:21:19.140" v="14208" actId="1076"/>
          <ac:spMkLst>
            <pc:docMk/>
            <pc:sldMk cId="2834265158" sldId="262"/>
            <ac:spMk id="3" creationId="{4E83CEAC-C466-D6D8-4866-BC730122F144}"/>
          </ac:spMkLst>
        </pc:spChg>
        <pc:spChg chg="add mod">
          <ac:chgData name="Olivia Hall (2331705)" userId="3545ff8b-c761-46c6-a58f-0aa2194acaee" providerId="ADAL" clId="{9A5D17FF-748D-4D4D-94A8-366334EA3B27}" dt="2025-11-14T14:21:25.574" v="14209" actId="1076"/>
          <ac:spMkLst>
            <pc:docMk/>
            <pc:sldMk cId="2834265158" sldId="262"/>
            <ac:spMk id="4" creationId="{D5832F45-76FE-9DFF-4EEA-C16DBAD8DCA6}"/>
          </ac:spMkLst>
        </pc:spChg>
        <pc:spChg chg="add mod">
          <ac:chgData name="Olivia Hall (2331705)" userId="3545ff8b-c761-46c6-a58f-0aa2194acaee" providerId="ADAL" clId="{9A5D17FF-748D-4D4D-94A8-366334EA3B27}" dt="2025-11-14T14:13:10.031" v="14145" actId="1076"/>
          <ac:spMkLst>
            <pc:docMk/>
            <pc:sldMk cId="2834265158" sldId="262"/>
            <ac:spMk id="5" creationId="{1F112453-A032-9D05-108D-36140C148232}"/>
          </ac:spMkLst>
        </pc:spChg>
        <pc:spChg chg="add mod">
          <ac:chgData name="Olivia Hall (2331705)" userId="3545ff8b-c761-46c6-a58f-0aa2194acaee" providerId="ADAL" clId="{9A5D17FF-748D-4D4D-94A8-366334EA3B27}" dt="2025-11-14T14:21:29.724" v="14210" actId="1076"/>
          <ac:spMkLst>
            <pc:docMk/>
            <pc:sldMk cId="2834265158" sldId="262"/>
            <ac:spMk id="10" creationId="{8EF9559E-FA8F-D80C-9E73-6074F008117D}"/>
          </ac:spMkLst>
        </pc:spChg>
      </pc:sldChg>
      <pc:sldChg chg="addSp modSp mod addAnim">
        <pc:chgData name="Olivia Hall (2331705)" userId="3545ff8b-c761-46c6-a58f-0aa2194acaee" providerId="ADAL" clId="{9A5D17FF-748D-4D4D-94A8-366334EA3B27}" dt="2025-11-16T21:35:42.572" v="14281" actId="27696"/>
        <pc:sldMkLst>
          <pc:docMk/>
          <pc:sldMk cId="2477624397" sldId="263"/>
        </pc:sldMkLst>
        <pc:spChg chg="mod">
          <ac:chgData name="Olivia Hall (2331705)" userId="3545ff8b-c761-46c6-a58f-0aa2194acaee" providerId="ADAL" clId="{9A5D17FF-748D-4D4D-94A8-366334EA3B27}" dt="2025-11-13T12:48:06.932" v="6427" actId="1076"/>
          <ac:spMkLst>
            <pc:docMk/>
            <pc:sldMk cId="2477624397" sldId="263"/>
            <ac:spMk id="2" creationId="{9343558C-77A0-6F6E-0497-17E8C108FFE4}"/>
          </ac:spMkLst>
        </pc:spChg>
        <pc:spChg chg="mod">
          <ac:chgData name="Olivia Hall (2331705)" userId="3545ff8b-c761-46c6-a58f-0aa2194acaee" providerId="ADAL" clId="{9A5D17FF-748D-4D4D-94A8-366334EA3B27}" dt="2025-11-14T11:32:27.275" v="13888" actId="20577"/>
          <ac:spMkLst>
            <pc:docMk/>
            <pc:sldMk cId="2477624397" sldId="263"/>
            <ac:spMk id="3" creationId="{364AE446-CB06-B5ED-E779-89373F0C57B9}"/>
          </ac:spMkLst>
        </pc:spChg>
        <pc:spChg chg="add mod">
          <ac:chgData name="Olivia Hall (2331705)" userId="3545ff8b-c761-46c6-a58f-0aa2194acaee" providerId="ADAL" clId="{9A5D17FF-748D-4D4D-94A8-366334EA3B27}" dt="2025-11-14T14:26:28.711" v="14242" actId="1076"/>
          <ac:spMkLst>
            <pc:docMk/>
            <pc:sldMk cId="2477624397" sldId="263"/>
            <ac:spMk id="4" creationId="{69C74E11-7447-7D99-9AE1-D2B437165600}"/>
          </ac:spMkLst>
        </pc:spChg>
      </pc:sldChg>
      <pc:sldChg chg="addSp delSp modSp mod setBg addAnim">
        <pc:chgData name="Olivia Hall (2331705)" userId="3545ff8b-c761-46c6-a58f-0aa2194acaee" providerId="ADAL" clId="{9A5D17FF-748D-4D4D-94A8-366334EA3B27}" dt="2025-11-16T21:31:42.638" v="14259" actId="27696"/>
        <pc:sldMkLst>
          <pc:docMk/>
          <pc:sldMk cId="1889963607" sldId="264"/>
        </pc:sldMkLst>
        <pc:spChg chg="mod">
          <ac:chgData name="Olivia Hall (2331705)" userId="3545ff8b-c761-46c6-a58f-0aa2194acaee" providerId="ADAL" clId="{9A5D17FF-748D-4D4D-94A8-366334EA3B27}" dt="2025-11-14T13:31:40.090" v="13921" actId="1076"/>
          <ac:spMkLst>
            <pc:docMk/>
            <pc:sldMk cId="1889963607" sldId="264"/>
            <ac:spMk id="2" creationId="{FE5E3E6B-20D0-0A5D-33B3-903EE048BE0D}"/>
          </ac:spMkLst>
        </pc:spChg>
        <pc:spChg chg="add mod">
          <ac:chgData name="Olivia Hall (2331705)" userId="3545ff8b-c761-46c6-a58f-0aa2194acaee" providerId="ADAL" clId="{9A5D17FF-748D-4D4D-94A8-366334EA3B27}" dt="2025-11-14T13:32:23.158" v="13931" actId="1076"/>
          <ac:spMkLst>
            <pc:docMk/>
            <pc:sldMk cId="1889963607" sldId="264"/>
            <ac:spMk id="5" creationId="{63B4DFA4-EBFA-1F99-5AB8-C741540A3FF7}"/>
          </ac:spMkLst>
        </pc:spChg>
        <pc:spChg chg="add mod">
          <ac:chgData name="Olivia Hall (2331705)" userId="3545ff8b-c761-46c6-a58f-0aa2194acaee" providerId="ADAL" clId="{9A5D17FF-748D-4D4D-94A8-366334EA3B27}" dt="2025-11-14T13:32:20.041" v="13930" actId="1076"/>
          <ac:spMkLst>
            <pc:docMk/>
            <pc:sldMk cId="1889963607" sldId="264"/>
            <ac:spMk id="6" creationId="{17CAE008-FF97-867D-05CB-4E42C1F335F2}"/>
          </ac:spMkLst>
        </pc:spChg>
        <pc:spChg chg="add mod">
          <ac:chgData name="Olivia Hall (2331705)" userId="3545ff8b-c761-46c6-a58f-0aa2194acaee" providerId="ADAL" clId="{9A5D17FF-748D-4D4D-94A8-366334EA3B27}" dt="2025-11-14T13:42:15.049" v="13968" actId="1076"/>
          <ac:spMkLst>
            <pc:docMk/>
            <pc:sldMk cId="1889963607" sldId="264"/>
            <ac:spMk id="8" creationId="{2AE788C2-E8E2-E565-2DEB-60C5E4473B4E}"/>
          </ac:spMkLst>
        </pc:spChg>
        <pc:picChg chg="add mod">
          <ac:chgData name="Olivia Hall (2331705)" userId="3545ff8b-c761-46c6-a58f-0aa2194acaee" providerId="ADAL" clId="{9A5D17FF-748D-4D4D-94A8-366334EA3B27}" dt="2025-11-14T13:31:58.774" v="13926" actId="1076"/>
          <ac:picMkLst>
            <pc:docMk/>
            <pc:sldMk cId="1889963607" sldId="264"/>
            <ac:picMk id="7" creationId="{5AFA5F6C-FE63-B9F6-15EE-9DC3E76B5DFB}"/>
          </ac:picMkLst>
        </pc:picChg>
      </pc:sldChg>
      <pc:sldChg chg="addSp modSp mod setBg addAnim">
        <pc:chgData name="Olivia Hall (2331705)" userId="3545ff8b-c761-46c6-a58f-0aa2194acaee" providerId="ADAL" clId="{9A5D17FF-748D-4D4D-94A8-366334EA3B27}" dt="2025-11-16T21:35:52.472" v="14282" actId="27696"/>
        <pc:sldMkLst>
          <pc:docMk/>
          <pc:sldMk cId="3661271988" sldId="265"/>
        </pc:sldMkLst>
        <pc:spChg chg="mod">
          <ac:chgData name="Olivia Hall (2331705)" userId="3545ff8b-c761-46c6-a58f-0aa2194acaee" providerId="ADAL" clId="{9A5D17FF-748D-4D4D-94A8-366334EA3B27}" dt="2025-11-12T16:49:36.491" v="108" actId="20577"/>
          <ac:spMkLst>
            <pc:docMk/>
            <pc:sldMk cId="3661271988" sldId="265"/>
            <ac:spMk id="2" creationId="{000DD62C-31F5-18D0-0C5E-F2316AFCF68B}"/>
          </ac:spMkLst>
        </pc:spChg>
        <pc:spChg chg="mod">
          <ac:chgData name="Olivia Hall (2331705)" userId="3545ff8b-c761-46c6-a58f-0aa2194acaee" providerId="ADAL" clId="{9A5D17FF-748D-4D4D-94A8-366334EA3B27}" dt="2025-11-13T16:10:31.303" v="8773" actId="20577"/>
          <ac:spMkLst>
            <pc:docMk/>
            <pc:sldMk cId="3661271988" sldId="265"/>
            <ac:spMk id="3" creationId="{9B6F0B16-BB57-160E-EA37-D5EFD83D7FAD}"/>
          </ac:spMkLst>
        </pc:spChg>
        <pc:spChg chg="add mod">
          <ac:chgData name="Olivia Hall (2331705)" userId="3545ff8b-c761-46c6-a58f-0aa2194acaee" providerId="ADAL" clId="{9A5D17FF-748D-4D4D-94A8-366334EA3B27}" dt="2025-11-14T14:17:02.733" v="14178" actId="114"/>
          <ac:spMkLst>
            <pc:docMk/>
            <pc:sldMk cId="3661271988" sldId="265"/>
            <ac:spMk id="4" creationId="{94D18429-8F32-62D5-EACB-4173755E16D6}"/>
          </ac:spMkLst>
        </pc:spChg>
      </pc:sldChg>
      <pc:sldChg chg="addSp modSp mod setBg addAnim">
        <pc:chgData name="Olivia Hall (2331705)" userId="3545ff8b-c761-46c6-a58f-0aa2194acaee" providerId="ADAL" clId="{9A5D17FF-748D-4D4D-94A8-366334EA3B27}" dt="2025-11-16T21:35:58.523" v="14283" actId="27696"/>
        <pc:sldMkLst>
          <pc:docMk/>
          <pc:sldMk cId="2163642748" sldId="266"/>
        </pc:sldMkLst>
        <pc:spChg chg="mod">
          <ac:chgData name="Olivia Hall (2331705)" userId="3545ff8b-c761-46c6-a58f-0aa2194acaee" providerId="ADAL" clId="{9A5D17FF-748D-4D4D-94A8-366334EA3B27}" dt="2025-11-14T14:23:39.142" v="14212" actId="1076"/>
          <ac:spMkLst>
            <pc:docMk/>
            <pc:sldMk cId="2163642748" sldId="266"/>
            <ac:spMk id="2" creationId="{91E63333-506C-B5FE-89B9-AA2E7F780229}"/>
          </ac:spMkLst>
        </pc:spChg>
        <pc:spChg chg="mod">
          <ac:chgData name="Olivia Hall (2331705)" userId="3545ff8b-c761-46c6-a58f-0aa2194acaee" providerId="ADAL" clId="{9A5D17FF-748D-4D4D-94A8-366334EA3B27}" dt="2025-11-16T21:16:45.295" v="14244" actId="27636"/>
          <ac:spMkLst>
            <pc:docMk/>
            <pc:sldMk cId="2163642748" sldId="266"/>
            <ac:spMk id="3" creationId="{7CFE006C-D1B9-01DF-E2A9-9980BE563700}"/>
          </ac:spMkLst>
        </pc:spChg>
        <pc:spChg chg="add mod">
          <ac:chgData name="Olivia Hall (2331705)" userId="3545ff8b-c761-46c6-a58f-0aa2194acaee" providerId="ADAL" clId="{9A5D17FF-748D-4D4D-94A8-366334EA3B27}" dt="2025-11-14T14:24:04.942" v="14222" actId="1076"/>
          <ac:spMkLst>
            <pc:docMk/>
            <pc:sldMk cId="2163642748" sldId="266"/>
            <ac:spMk id="4" creationId="{FF8E0460-8B1B-B69B-5798-AC2F7F518699}"/>
          </ac:spMkLst>
        </pc:spChg>
      </pc:sldChg>
      <pc:sldChg chg="modSp mod setBg addAnim">
        <pc:chgData name="Olivia Hall (2331705)" userId="3545ff8b-c761-46c6-a58f-0aa2194acaee" providerId="ADAL" clId="{9A5D17FF-748D-4D4D-94A8-366334EA3B27}" dt="2025-11-16T21:32:06.558" v="14262" actId="27696"/>
        <pc:sldMkLst>
          <pc:docMk/>
          <pc:sldMk cId="2002019148" sldId="267"/>
        </pc:sldMkLst>
        <pc:spChg chg="mod">
          <ac:chgData name="Olivia Hall (2331705)" userId="3545ff8b-c761-46c6-a58f-0aa2194acaee" providerId="ADAL" clId="{9A5D17FF-748D-4D4D-94A8-366334EA3B27}" dt="2025-11-13T21:08:56.159" v="10213" actId="1076"/>
          <ac:spMkLst>
            <pc:docMk/>
            <pc:sldMk cId="2002019148" sldId="267"/>
            <ac:spMk id="2" creationId="{409D7FC7-3876-40E0-6CBB-553CAC5CD5AC}"/>
          </ac:spMkLst>
        </pc:spChg>
        <pc:spChg chg="mod">
          <ac:chgData name="Olivia Hall (2331705)" userId="3545ff8b-c761-46c6-a58f-0aa2194acaee" providerId="ADAL" clId="{9A5D17FF-748D-4D4D-94A8-366334EA3B27}" dt="2025-11-13T21:08:51.811" v="10212" actId="1076"/>
          <ac:spMkLst>
            <pc:docMk/>
            <pc:sldMk cId="2002019148" sldId="267"/>
            <ac:spMk id="3" creationId="{B310CA5E-220F-0F98-A97A-F1875B6DA320}"/>
          </ac:spMkLst>
        </pc:spChg>
      </pc:sldChg>
      <pc:sldChg chg="addSp delSp modSp mod setBg addAnim">
        <pc:chgData name="Olivia Hall (2331705)" userId="3545ff8b-c761-46c6-a58f-0aa2194acaee" providerId="ADAL" clId="{9A5D17FF-748D-4D4D-94A8-366334EA3B27}" dt="2025-11-16T21:32:34.374" v="14265" actId="27696"/>
        <pc:sldMkLst>
          <pc:docMk/>
          <pc:sldMk cId="3062842288" sldId="268"/>
        </pc:sldMkLst>
        <pc:spChg chg="mod">
          <ac:chgData name="Olivia Hall (2331705)" userId="3545ff8b-c761-46c6-a58f-0aa2194acaee" providerId="ADAL" clId="{9A5D17FF-748D-4D4D-94A8-366334EA3B27}" dt="2025-11-14T10:22:46.637" v="11743" actId="1076"/>
          <ac:spMkLst>
            <pc:docMk/>
            <pc:sldMk cId="3062842288" sldId="268"/>
            <ac:spMk id="2" creationId="{EF8B5801-CCAE-3837-1438-AE237BBD4184}"/>
          </ac:spMkLst>
        </pc:spChg>
        <pc:spChg chg="mod">
          <ac:chgData name="Olivia Hall (2331705)" userId="3545ff8b-c761-46c6-a58f-0aa2194acaee" providerId="ADAL" clId="{9A5D17FF-748D-4D4D-94A8-366334EA3B27}" dt="2025-11-14T10:44:10.296" v="13194" actId="1076"/>
          <ac:spMkLst>
            <pc:docMk/>
            <pc:sldMk cId="3062842288" sldId="268"/>
            <ac:spMk id="3" creationId="{17282527-07C6-6EE7-A328-FFC9A8BF3839}"/>
          </ac:spMkLst>
        </pc:spChg>
        <pc:spChg chg="add mod">
          <ac:chgData name="Olivia Hall (2331705)" userId="3545ff8b-c761-46c6-a58f-0aa2194acaee" providerId="ADAL" clId="{9A5D17FF-748D-4D4D-94A8-366334EA3B27}" dt="2025-11-14T10:51:03.783" v="13234" actId="1076"/>
          <ac:spMkLst>
            <pc:docMk/>
            <pc:sldMk cId="3062842288" sldId="268"/>
            <ac:spMk id="6" creationId="{6A94A2FF-0656-4E32-E69F-1FCA59CFF580}"/>
          </ac:spMkLst>
        </pc:spChg>
        <pc:picChg chg="add mod">
          <ac:chgData name="Olivia Hall (2331705)" userId="3545ff8b-c761-46c6-a58f-0aa2194acaee" providerId="ADAL" clId="{9A5D17FF-748D-4D4D-94A8-366334EA3B27}" dt="2025-11-14T10:49:40.132" v="13205" actId="14100"/>
          <ac:picMkLst>
            <pc:docMk/>
            <pc:sldMk cId="3062842288" sldId="268"/>
            <ac:picMk id="5" creationId="{AAF0CF33-BAC6-4005-A3DE-02735943B770}"/>
          </ac:picMkLst>
        </pc:picChg>
      </pc:sldChg>
      <pc:sldChg chg="addSp modSp mod setBg addAnim">
        <pc:chgData name="Olivia Hall (2331705)" userId="3545ff8b-c761-46c6-a58f-0aa2194acaee" providerId="ADAL" clId="{9A5D17FF-748D-4D4D-94A8-366334EA3B27}" dt="2025-11-16T21:33:08.757" v="14272" actId="27696"/>
        <pc:sldMkLst>
          <pc:docMk/>
          <pc:sldMk cId="206063174" sldId="269"/>
        </pc:sldMkLst>
        <pc:spChg chg="mod">
          <ac:chgData name="Olivia Hall (2331705)" userId="3545ff8b-c761-46c6-a58f-0aa2194acaee" providerId="ADAL" clId="{9A5D17FF-748D-4D4D-94A8-366334EA3B27}" dt="2025-11-14T10:55:57.542" v="13239" actId="255"/>
          <ac:spMkLst>
            <pc:docMk/>
            <pc:sldMk cId="206063174" sldId="269"/>
            <ac:spMk id="2" creationId="{E3F510CF-1D69-05E2-4324-E4EAEF123E19}"/>
          </ac:spMkLst>
        </pc:spChg>
        <pc:spChg chg="mod">
          <ac:chgData name="Olivia Hall (2331705)" userId="3545ff8b-c761-46c6-a58f-0aa2194acaee" providerId="ADAL" clId="{9A5D17FF-748D-4D4D-94A8-366334EA3B27}" dt="2025-11-14T13:27:56.521" v="13916" actId="1076"/>
          <ac:spMkLst>
            <pc:docMk/>
            <pc:sldMk cId="206063174" sldId="269"/>
            <ac:spMk id="3" creationId="{9DC95363-8A91-705B-82AC-D1FF41F18A0D}"/>
          </ac:spMkLst>
        </pc:spChg>
        <pc:spChg chg="add mod">
          <ac:chgData name="Olivia Hall (2331705)" userId="3545ff8b-c761-46c6-a58f-0aa2194acaee" providerId="ADAL" clId="{9A5D17FF-748D-4D4D-94A8-366334EA3B27}" dt="2025-11-14T13:27:54.788" v="13915" actId="1076"/>
          <ac:spMkLst>
            <pc:docMk/>
            <pc:sldMk cId="206063174" sldId="269"/>
            <ac:spMk id="4" creationId="{79408CFE-FACC-C634-ACD2-890345D3FBFC}"/>
          </ac:spMkLst>
        </pc:spChg>
        <pc:spChg chg="add mod">
          <ac:chgData name="Olivia Hall (2331705)" userId="3545ff8b-c761-46c6-a58f-0aa2194acaee" providerId="ADAL" clId="{9A5D17FF-748D-4D4D-94A8-366334EA3B27}" dt="2025-11-14T13:27:16.121" v="13908" actId="1076"/>
          <ac:spMkLst>
            <pc:docMk/>
            <pc:sldMk cId="206063174" sldId="269"/>
            <ac:spMk id="5" creationId="{BBB21D01-193F-C802-D5FE-0031D1C33B4B}"/>
          </ac:spMkLst>
        </pc:spChg>
        <pc:spChg chg="add mod">
          <ac:chgData name="Olivia Hall (2331705)" userId="3545ff8b-c761-46c6-a58f-0aa2194acaee" providerId="ADAL" clId="{9A5D17FF-748D-4D4D-94A8-366334EA3B27}" dt="2025-11-14T13:41:19.349" v="13955" actId="1076"/>
          <ac:spMkLst>
            <pc:docMk/>
            <pc:sldMk cId="206063174" sldId="269"/>
            <ac:spMk id="8" creationId="{886AD1CF-78C0-5D24-D7F5-69A0A8CB0D90}"/>
          </ac:spMkLst>
        </pc:spChg>
        <pc:spChg chg="add mod">
          <ac:chgData name="Olivia Hall (2331705)" userId="3545ff8b-c761-46c6-a58f-0aa2194acaee" providerId="ADAL" clId="{9A5D17FF-748D-4D4D-94A8-366334EA3B27}" dt="2025-11-14T13:42:01.365" v="13967" actId="1076"/>
          <ac:spMkLst>
            <pc:docMk/>
            <pc:sldMk cId="206063174" sldId="269"/>
            <ac:spMk id="9" creationId="{8D47D89F-FF31-051C-9D2A-42F7D1533F27}"/>
          </ac:spMkLst>
        </pc:spChg>
        <pc:picChg chg="add mod">
          <ac:chgData name="Olivia Hall (2331705)" userId="3545ff8b-c761-46c6-a58f-0aa2194acaee" providerId="ADAL" clId="{9A5D17FF-748D-4D4D-94A8-366334EA3B27}" dt="2025-11-14T13:28:00.987" v="13917" actId="1076"/>
          <ac:picMkLst>
            <pc:docMk/>
            <pc:sldMk cId="206063174" sldId="269"/>
            <ac:picMk id="6" creationId="{29F4CA58-B28D-B7B1-1DBB-A5973F1B4C63}"/>
          </ac:picMkLst>
        </pc:picChg>
        <pc:picChg chg="add mod">
          <ac:chgData name="Olivia Hall (2331705)" userId="3545ff8b-c761-46c6-a58f-0aa2194acaee" providerId="ADAL" clId="{9A5D17FF-748D-4D4D-94A8-366334EA3B27}" dt="2025-11-14T13:28:05.172" v="13918" actId="1076"/>
          <ac:picMkLst>
            <pc:docMk/>
            <pc:sldMk cId="206063174" sldId="269"/>
            <ac:picMk id="7" creationId="{1374F091-F5E3-2938-D41A-B3D1AF112CF1}"/>
          </ac:picMkLst>
        </pc:picChg>
      </pc:sldChg>
      <pc:sldChg chg="addSp delSp modSp add del mod setBg">
        <pc:chgData name="Olivia Hall (2331705)" userId="3545ff8b-c761-46c6-a58f-0aa2194acaee" providerId="ADAL" clId="{9A5D17FF-748D-4D4D-94A8-366334EA3B27}" dt="2025-11-14T14:17:21.325" v="14179" actId="1076"/>
        <pc:sldMkLst>
          <pc:docMk/>
          <pc:sldMk cId="2494321236" sldId="270"/>
        </pc:sldMkLst>
        <pc:spChg chg="mod">
          <ac:chgData name="Olivia Hall (2331705)" userId="3545ff8b-c761-46c6-a58f-0aa2194acaee" providerId="ADAL" clId="{9A5D17FF-748D-4D4D-94A8-366334EA3B27}" dt="2025-11-14T13:59:12.168" v="14008" actId="14100"/>
          <ac:spMkLst>
            <pc:docMk/>
            <pc:sldMk cId="2494321236" sldId="270"/>
            <ac:spMk id="2" creationId="{4B8DECDE-32EC-E9C9-4768-21E225B7887B}"/>
          </ac:spMkLst>
        </pc:spChg>
        <pc:spChg chg="add mod">
          <ac:chgData name="Olivia Hall (2331705)" userId="3545ff8b-c761-46c6-a58f-0aa2194acaee" providerId="ADAL" clId="{9A5D17FF-748D-4D4D-94A8-366334EA3B27}" dt="2025-11-14T14:17:21.325" v="14179" actId="1076"/>
          <ac:spMkLst>
            <pc:docMk/>
            <pc:sldMk cId="2494321236" sldId="270"/>
            <ac:spMk id="4" creationId="{E0D0C591-6866-B098-A37B-3DF63B23C6E3}"/>
          </ac:spMkLst>
        </pc:spChg>
      </pc:sldChg>
      <pc:sldChg chg="addSp delSp modSp new mod setBg">
        <pc:chgData name="Olivia Hall (2331705)" userId="3545ff8b-c761-46c6-a58f-0aa2194acaee" providerId="ADAL" clId="{9A5D17FF-748D-4D4D-94A8-366334EA3B27}" dt="2025-11-14T14:05:27.627" v="14126" actId="20577"/>
        <pc:sldMkLst>
          <pc:docMk/>
          <pc:sldMk cId="3639540579" sldId="271"/>
        </pc:sldMkLst>
        <pc:spChg chg="add mod">
          <ac:chgData name="Olivia Hall (2331705)" userId="3545ff8b-c761-46c6-a58f-0aa2194acaee" providerId="ADAL" clId="{9A5D17FF-748D-4D4D-94A8-366334EA3B27}" dt="2025-11-14T14:05:27.627" v="14126" actId="20577"/>
          <ac:spMkLst>
            <pc:docMk/>
            <pc:sldMk cId="3639540579" sldId="271"/>
            <ac:spMk id="4" creationId="{C39752E2-A7E2-3B1F-49A2-5A86D98660A8}"/>
          </ac:spMkLst>
        </pc:spChg>
      </pc:sldChg>
      <pc:sldChg chg="addSp delSp modSp new mod setBg">
        <pc:chgData name="Olivia Hall (2331705)" userId="3545ff8b-c761-46c6-a58f-0aa2194acaee" providerId="ADAL" clId="{9A5D17FF-748D-4D4D-94A8-366334EA3B27}" dt="2025-11-14T14:05:51.188" v="14139" actId="20577"/>
        <pc:sldMkLst>
          <pc:docMk/>
          <pc:sldMk cId="2491426324" sldId="272"/>
        </pc:sldMkLst>
        <pc:spChg chg="add mod">
          <ac:chgData name="Olivia Hall (2331705)" userId="3545ff8b-c761-46c6-a58f-0aa2194acaee" providerId="ADAL" clId="{9A5D17FF-748D-4D4D-94A8-366334EA3B27}" dt="2025-11-14T14:05:51.188" v="14139" actId="20577"/>
          <ac:spMkLst>
            <pc:docMk/>
            <pc:sldMk cId="2491426324" sldId="272"/>
            <ac:spMk id="4" creationId="{D51C914A-ACEA-7FD6-3388-3BC38C9C22E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718B5-7B4E-6628-0835-9611097D0A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9A78F34-6105-4C3B-98B7-78E89013A8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F9F8D34-1315-6813-0D5F-9BBF1F797E57}"/>
              </a:ext>
            </a:extLst>
          </p:cNvPr>
          <p:cNvSpPr>
            <a:spLocks noGrp="1"/>
          </p:cNvSpPr>
          <p:nvPr>
            <p:ph type="dt" sz="half" idx="10"/>
          </p:nvPr>
        </p:nvSpPr>
        <p:spPr/>
        <p:txBody>
          <a:bodyPr/>
          <a:lstStyle/>
          <a:p>
            <a:fld id="{6C007348-4178-C749-87D3-FD031B23FAD8}" type="datetimeFigureOut">
              <a:rPr lang="en-US" smtClean="0"/>
              <a:t>11/16/2025</a:t>
            </a:fld>
            <a:endParaRPr lang="en-US"/>
          </a:p>
        </p:txBody>
      </p:sp>
      <p:sp>
        <p:nvSpPr>
          <p:cNvPr id="5" name="Footer Placeholder 4">
            <a:extLst>
              <a:ext uri="{FF2B5EF4-FFF2-40B4-BE49-F238E27FC236}">
                <a16:creationId xmlns:a16="http://schemas.microsoft.com/office/drawing/2014/main" id="{9C3DACD4-B3BD-1B70-8AE7-E5FFE9A52E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2EC3A51-F85F-CEC5-0755-576D5102ED84}"/>
              </a:ext>
            </a:extLst>
          </p:cNvPr>
          <p:cNvSpPr>
            <a:spLocks noGrp="1"/>
          </p:cNvSpPr>
          <p:nvPr>
            <p:ph type="sldNum" sz="quarter" idx="12"/>
          </p:nvPr>
        </p:nvSpPr>
        <p:spPr/>
        <p:txBody>
          <a:bodyPr/>
          <a:lstStyle/>
          <a:p>
            <a:fld id="{7E8ABEE7-0882-3549-B4F1-0A94DCEED4AB}" type="slidenum">
              <a:rPr lang="en-US" smtClean="0"/>
              <a:t>‹#›</a:t>
            </a:fld>
            <a:endParaRPr lang="en-US"/>
          </a:p>
        </p:txBody>
      </p:sp>
    </p:spTree>
    <p:extLst>
      <p:ext uri="{BB962C8B-B14F-4D97-AF65-F5344CB8AC3E}">
        <p14:creationId xmlns:p14="http://schemas.microsoft.com/office/powerpoint/2010/main" val="783630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CEE16-318B-BD14-B3D9-71894413B78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069F058-E30A-3B32-097C-0C266C13CB9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771B4E-6ADE-8D6E-5DA7-913777535745}"/>
              </a:ext>
            </a:extLst>
          </p:cNvPr>
          <p:cNvSpPr>
            <a:spLocks noGrp="1"/>
          </p:cNvSpPr>
          <p:nvPr>
            <p:ph type="dt" sz="half" idx="10"/>
          </p:nvPr>
        </p:nvSpPr>
        <p:spPr/>
        <p:txBody>
          <a:bodyPr/>
          <a:lstStyle/>
          <a:p>
            <a:fld id="{6C007348-4178-C749-87D3-FD031B23FAD8}" type="datetimeFigureOut">
              <a:rPr lang="en-US" smtClean="0"/>
              <a:t>11/16/2025</a:t>
            </a:fld>
            <a:endParaRPr lang="en-US"/>
          </a:p>
        </p:txBody>
      </p:sp>
      <p:sp>
        <p:nvSpPr>
          <p:cNvPr id="5" name="Footer Placeholder 4">
            <a:extLst>
              <a:ext uri="{FF2B5EF4-FFF2-40B4-BE49-F238E27FC236}">
                <a16:creationId xmlns:a16="http://schemas.microsoft.com/office/drawing/2014/main" id="{326708A5-333E-65EC-ABA2-31D87CB913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43828F-13BE-7F22-2ACB-02745B6D40FC}"/>
              </a:ext>
            </a:extLst>
          </p:cNvPr>
          <p:cNvSpPr>
            <a:spLocks noGrp="1"/>
          </p:cNvSpPr>
          <p:nvPr>
            <p:ph type="sldNum" sz="quarter" idx="12"/>
          </p:nvPr>
        </p:nvSpPr>
        <p:spPr/>
        <p:txBody>
          <a:bodyPr/>
          <a:lstStyle/>
          <a:p>
            <a:fld id="{7E8ABEE7-0882-3549-B4F1-0A94DCEED4AB}" type="slidenum">
              <a:rPr lang="en-US" smtClean="0"/>
              <a:t>‹#›</a:t>
            </a:fld>
            <a:endParaRPr lang="en-US"/>
          </a:p>
        </p:txBody>
      </p:sp>
    </p:spTree>
    <p:extLst>
      <p:ext uri="{BB962C8B-B14F-4D97-AF65-F5344CB8AC3E}">
        <p14:creationId xmlns:p14="http://schemas.microsoft.com/office/powerpoint/2010/main" val="32923912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84BE1-35E7-61E4-B138-90C700F09D5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3ACE0ED-6EBA-B29F-08BE-D8956A3154D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4D57744-29BD-4958-26D8-2192BFFC6131}"/>
              </a:ext>
            </a:extLst>
          </p:cNvPr>
          <p:cNvSpPr>
            <a:spLocks noGrp="1"/>
          </p:cNvSpPr>
          <p:nvPr>
            <p:ph type="dt" sz="half" idx="10"/>
          </p:nvPr>
        </p:nvSpPr>
        <p:spPr/>
        <p:txBody>
          <a:bodyPr/>
          <a:lstStyle/>
          <a:p>
            <a:fld id="{6C007348-4178-C749-87D3-FD031B23FAD8}" type="datetimeFigureOut">
              <a:rPr lang="en-US" smtClean="0"/>
              <a:t>11/16/2025</a:t>
            </a:fld>
            <a:endParaRPr lang="en-US"/>
          </a:p>
        </p:txBody>
      </p:sp>
      <p:sp>
        <p:nvSpPr>
          <p:cNvPr id="5" name="Footer Placeholder 4">
            <a:extLst>
              <a:ext uri="{FF2B5EF4-FFF2-40B4-BE49-F238E27FC236}">
                <a16:creationId xmlns:a16="http://schemas.microsoft.com/office/drawing/2014/main" id="{BFDAEE1D-722C-4F23-C2E2-CE48FD2BFB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A916C1-F9D8-FAB0-ABF7-447F15284D7A}"/>
              </a:ext>
            </a:extLst>
          </p:cNvPr>
          <p:cNvSpPr>
            <a:spLocks noGrp="1"/>
          </p:cNvSpPr>
          <p:nvPr>
            <p:ph type="sldNum" sz="quarter" idx="12"/>
          </p:nvPr>
        </p:nvSpPr>
        <p:spPr/>
        <p:txBody>
          <a:bodyPr/>
          <a:lstStyle/>
          <a:p>
            <a:fld id="{7E8ABEE7-0882-3549-B4F1-0A94DCEED4AB}" type="slidenum">
              <a:rPr lang="en-US" smtClean="0"/>
              <a:t>‹#›</a:t>
            </a:fld>
            <a:endParaRPr lang="en-US"/>
          </a:p>
        </p:txBody>
      </p:sp>
    </p:spTree>
    <p:extLst>
      <p:ext uri="{BB962C8B-B14F-4D97-AF65-F5344CB8AC3E}">
        <p14:creationId xmlns:p14="http://schemas.microsoft.com/office/powerpoint/2010/main" val="3702883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9EB67-00DD-4745-946A-0C6D32CFEF7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C2CDA0D-5CDC-B951-C525-81FA205282F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E8505E4-91CA-61FF-5B66-72E5D2AC49D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47AA89F-01D9-3BD4-4FB8-673EBE1282A6}"/>
              </a:ext>
            </a:extLst>
          </p:cNvPr>
          <p:cNvSpPr>
            <a:spLocks noGrp="1"/>
          </p:cNvSpPr>
          <p:nvPr>
            <p:ph type="dt" sz="half" idx="10"/>
          </p:nvPr>
        </p:nvSpPr>
        <p:spPr/>
        <p:txBody>
          <a:bodyPr/>
          <a:lstStyle/>
          <a:p>
            <a:fld id="{6C007348-4178-C749-87D3-FD031B23FAD8}" type="datetimeFigureOut">
              <a:rPr lang="en-US" smtClean="0"/>
              <a:t>11/16/2025</a:t>
            </a:fld>
            <a:endParaRPr lang="en-US"/>
          </a:p>
        </p:txBody>
      </p:sp>
      <p:sp>
        <p:nvSpPr>
          <p:cNvPr id="6" name="Footer Placeholder 5">
            <a:extLst>
              <a:ext uri="{FF2B5EF4-FFF2-40B4-BE49-F238E27FC236}">
                <a16:creationId xmlns:a16="http://schemas.microsoft.com/office/drawing/2014/main" id="{A7BDFBDC-EF56-841C-6F1E-BA01F3EB7E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B9B0C2-12C0-3AE0-1573-916F7F950441}"/>
              </a:ext>
            </a:extLst>
          </p:cNvPr>
          <p:cNvSpPr>
            <a:spLocks noGrp="1"/>
          </p:cNvSpPr>
          <p:nvPr>
            <p:ph type="sldNum" sz="quarter" idx="12"/>
          </p:nvPr>
        </p:nvSpPr>
        <p:spPr/>
        <p:txBody>
          <a:bodyPr/>
          <a:lstStyle/>
          <a:p>
            <a:fld id="{7E8ABEE7-0882-3549-B4F1-0A94DCEED4AB}" type="slidenum">
              <a:rPr lang="en-US" smtClean="0"/>
              <a:t>‹#›</a:t>
            </a:fld>
            <a:endParaRPr lang="en-US"/>
          </a:p>
        </p:txBody>
      </p:sp>
    </p:spTree>
    <p:extLst>
      <p:ext uri="{BB962C8B-B14F-4D97-AF65-F5344CB8AC3E}">
        <p14:creationId xmlns:p14="http://schemas.microsoft.com/office/powerpoint/2010/main" val="39295343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16E4D-C2A5-8446-D724-AE5BB4BB1AF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7BED26D-231A-C23E-E0C9-A0E59929D6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D3E7770-0D61-F44B-B7DC-E291F253627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0E026A8-950A-AE44-3751-70AA20646C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F6A6366-4DCE-212B-7A4C-1743F69F878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258670-3412-CF60-ADD2-94EA60D453EA}"/>
              </a:ext>
            </a:extLst>
          </p:cNvPr>
          <p:cNvSpPr>
            <a:spLocks noGrp="1"/>
          </p:cNvSpPr>
          <p:nvPr>
            <p:ph type="dt" sz="half" idx="10"/>
          </p:nvPr>
        </p:nvSpPr>
        <p:spPr/>
        <p:txBody>
          <a:bodyPr/>
          <a:lstStyle/>
          <a:p>
            <a:fld id="{6C007348-4178-C749-87D3-FD031B23FAD8}" type="datetimeFigureOut">
              <a:rPr lang="en-US" smtClean="0"/>
              <a:t>11/16/2025</a:t>
            </a:fld>
            <a:endParaRPr lang="en-US"/>
          </a:p>
        </p:txBody>
      </p:sp>
      <p:sp>
        <p:nvSpPr>
          <p:cNvPr id="8" name="Footer Placeholder 7">
            <a:extLst>
              <a:ext uri="{FF2B5EF4-FFF2-40B4-BE49-F238E27FC236}">
                <a16:creationId xmlns:a16="http://schemas.microsoft.com/office/drawing/2014/main" id="{C392ECB7-5A4C-971F-3F88-41F277F540D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ED3CA1D-871C-72B3-76A5-6FFCF912A4F9}"/>
              </a:ext>
            </a:extLst>
          </p:cNvPr>
          <p:cNvSpPr>
            <a:spLocks noGrp="1"/>
          </p:cNvSpPr>
          <p:nvPr>
            <p:ph type="sldNum" sz="quarter" idx="12"/>
          </p:nvPr>
        </p:nvSpPr>
        <p:spPr/>
        <p:txBody>
          <a:bodyPr/>
          <a:lstStyle/>
          <a:p>
            <a:fld id="{7E8ABEE7-0882-3549-B4F1-0A94DCEED4AB}" type="slidenum">
              <a:rPr lang="en-US" smtClean="0"/>
              <a:t>‹#›</a:t>
            </a:fld>
            <a:endParaRPr lang="en-US"/>
          </a:p>
        </p:txBody>
      </p:sp>
    </p:spTree>
    <p:extLst>
      <p:ext uri="{BB962C8B-B14F-4D97-AF65-F5344CB8AC3E}">
        <p14:creationId xmlns:p14="http://schemas.microsoft.com/office/powerpoint/2010/main" val="3191173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7FA15-C1EA-D925-97AC-377B423B6B2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025C3E0-F544-17AA-07B8-E8E9FDAACDCF}"/>
              </a:ext>
            </a:extLst>
          </p:cNvPr>
          <p:cNvSpPr>
            <a:spLocks noGrp="1"/>
          </p:cNvSpPr>
          <p:nvPr>
            <p:ph type="dt" sz="half" idx="10"/>
          </p:nvPr>
        </p:nvSpPr>
        <p:spPr/>
        <p:txBody>
          <a:bodyPr/>
          <a:lstStyle/>
          <a:p>
            <a:fld id="{6C007348-4178-C749-87D3-FD031B23FAD8}" type="datetimeFigureOut">
              <a:rPr lang="en-US" smtClean="0"/>
              <a:t>11/16/2025</a:t>
            </a:fld>
            <a:endParaRPr lang="en-US"/>
          </a:p>
        </p:txBody>
      </p:sp>
      <p:sp>
        <p:nvSpPr>
          <p:cNvPr id="4" name="Footer Placeholder 3">
            <a:extLst>
              <a:ext uri="{FF2B5EF4-FFF2-40B4-BE49-F238E27FC236}">
                <a16:creationId xmlns:a16="http://schemas.microsoft.com/office/drawing/2014/main" id="{94108199-6699-367B-2965-1747763A4B3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AEC4387-AFEA-1C03-D1D1-C5E4D5BAC5B4}"/>
              </a:ext>
            </a:extLst>
          </p:cNvPr>
          <p:cNvSpPr>
            <a:spLocks noGrp="1"/>
          </p:cNvSpPr>
          <p:nvPr>
            <p:ph type="sldNum" sz="quarter" idx="12"/>
          </p:nvPr>
        </p:nvSpPr>
        <p:spPr/>
        <p:txBody>
          <a:bodyPr/>
          <a:lstStyle/>
          <a:p>
            <a:fld id="{7E8ABEE7-0882-3549-B4F1-0A94DCEED4AB}" type="slidenum">
              <a:rPr lang="en-US" smtClean="0"/>
              <a:t>‹#›</a:t>
            </a:fld>
            <a:endParaRPr lang="en-US"/>
          </a:p>
        </p:txBody>
      </p:sp>
    </p:spTree>
    <p:extLst>
      <p:ext uri="{BB962C8B-B14F-4D97-AF65-F5344CB8AC3E}">
        <p14:creationId xmlns:p14="http://schemas.microsoft.com/office/powerpoint/2010/main" val="3374461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F1261F-15A5-6CB9-FE22-D1D6C7ED5AD3}"/>
              </a:ext>
            </a:extLst>
          </p:cNvPr>
          <p:cNvSpPr>
            <a:spLocks noGrp="1"/>
          </p:cNvSpPr>
          <p:nvPr>
            <p:ph type="dt" sz="half" idx="10"/>
          </p:nvPr>
        </p:nvSpPr>
        <p:spPr/>
        <p:txBody>
          <a:bodyPr/>
          <a:lstStyle/>
          <a:p>
            <a:fld id="{6C007348-4178-C749-87D3-FD031B23FAD8}" type="datetimeFigureOut">
              <a:rPr lang="en-US" smtClean="0"/>
              <a:t>11/16/2025</a:t>
            </a:fld>
            <a:endParaRPr lang="en-US"/>
          </a:p>
        </p:txBody>
      </p:sp>
      <p:sp>
        <p:nvSpPr>
          <p:cNvPr id="3" name="Footer Placeholder 2">
            <a:extLst>
              <a:ext uri="{FF2B5EF4-FFF2-40B4-BE49-F238E27FC236}">
                <a16:creationId xmlns:a16="http://schemas.microsoft.com/office/drawing/2014/main" id="{EAE04CE7-6CFE-6945-F501-9FE14A69670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5A5D04A-8C04-DB5F-E717-2547DE850191}"/>
              </a:ext>
            </a:extLst>
          </p:cNvPr>
          <p:cNvSpPr>
            <a:spLocks noGrp="1"/>
          </p:cNvSpPr>
          <p:nvPr>
            <p:ph type="sldNum" sz="quarter" idx="12"/>
          </p:nvPr>
        </p:nvSpPr>
        <p:spPr/>
        <p:txBody>
          <a:bodyPr/>
          <a:lstStyle/>
          <a:p>
            <a:fld id="{7E8ABEE7-0882-3549-B4F1-0A94DCEED4AB}" type="slidenum">
              <a:rPr lang="en-US" smtClean="0"/>
              <a:t>‹#›</a:t>
            </a:fld>
            <a:endParaRPr lang="en-US"/>
          </a:p>
        </p:txBody>
      </p:sp>
    </p:spTree>
    <p:extLst>
      <p:ext uri="{BB962C8B-B14F-4D97-AF65-F5344CB8AC3E}">
        <p14:creationId xmlns:p14="http://schemas.microsoft.com/office/powerpoint/2010/main" val="3778990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AECD3-4FC8-12EA-07A3-19E8A5533CD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622C296-7853-2D8B-4BE2-8DC7C3DCBC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8BAE20D-8A6B-7D06-642B-539428F680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D730CAC-17EC-B6E2-EF3A-E72C9E796F8B}"/>
              </a:ext>
            </a:extLst>
          </p:cNvPr>
          <p:cNvSpPr>
            <a:spLocks noGrp="1"/>
          </p:cNvSpPr>
          <p:nvPr>
            <p:ph type="dt" sz="half" idx="10"/>
          </p:nvPr>
        </p:nvSpPr>
        <p:spPr/>
        <p:txBody>
          <a:bodyPr/>
          <a:lstStyle/>
          <a:p>
            <a:fld id="{6C007348-4178-C749-87D3-FD031B23FAD8}" type="datetimeFigureOut">
              <a:rPr lang="en-US" smtClean="0"/>
              <a:t>11/16/2025</a:t>
            </a:fld>
            <a:endParaRPr lang="en-US"/>
          </a:p>
        </p:txBody>
      </p:sp>
      <p:sp>
        <p:nvSpPr>
          <p:cNvPr id="6" name="Footer Placeholder 5">
            <a:extLst>
              <a:ext uri="{FF2B5EF4-FFF2-40B4-BE49-F238E27FC236}">
                <a16:creationId xmlns:a16="http://schemas.microsoft.com/office/drawing/2014/main" id="{4060E244-A800-781E-D6AA-7BC76AB9E1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39D3DE-EF25-FF82-57C5-BC2FF645FB20}"/>
              </a:ext>
            </a:extLst>
          </p:cNvPr>
          <p:cNvSpPr>
            <a:spLocks noGrp="1"/>
          </p:cNvSpPr>
          <p:nvPr>
            <p:ph type="sldNum" sz="quarter" idx="12"/>
          </p:nvPr>
        </p:nvSpPr>
        <p:spPr/>
        <p:txBody>
          <a:bodyPr/>
          <a:lstStyle/>
          <a:p>
            <a:fld id="{7E8ABEE7-0882-3549-B4F1-0A94DCEED4AB}" type="slidenum">
              <a:rPr lang="en-US" smtClean="0"/>
              <a:t>‹#›</a:t>
            </a:fld>
            <a:endParaRPr lang="en-US"/>
          </a:p>
        </p:txBody>
      </p:sp>
    </p:spTree>
    <p:extLst>
      <p:ext uri="{BB962C8B-B14F-4D97-AF65-F5344CB8AC3E}">
        <p14:creationId xmlns:p14="http://schemas.microsoft.com/office/powerpoint/2010/main" val="8237117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8C090-2856-2700-12E6-FCDC2B3E65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CBDAC54-1201-01DB-46EC-20C3D7578A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BF4C7FE-53B8-7CAF-9D05-B365D926A9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94CD3F-EF94-08EA-65FE-3ACD5ED79C81}"/>
              </a:ext>
            </a:extLst>
          </p:cNvPr>
          <p:cNvSpPr>
            <a:spLocks noGrp="1"/>
          </p:cNvSpPr>
          <p:nvPr>
            <p:ph type="dt" sz="half" idx="10"/>
          </p:nvPr>
        </p:nvSpPr>
        <p:spPr/>
        <p:txBody>
          <a:bodyPr/>
          <a:lstStyle/>
          <a:p>
            <a:fld id="{6C007348-4178-C749-87D3-FD031B23FAD8}" type="datetimeFigureOut">
              <a:rPr lang="en-US" smtClean="0"/>
              <a:t>11/16/2025</a:t>
            </a:fld>
            <a:endParaRPr lang="en-US"/>
          </a:p>
        </p:txBody>
      </p:sp>
      <p:sp>
        <p:nvSpPr>
          <p:cNvPr id="6" name="Footer Placeholder 5">
            <a:extLst>
              <a:ext uri="{FF2B5EF4-FFF2-40B4-BE49-F238E27FC236}">
                <a16:creationId xmlns:a16="http://schemas.microsoft.com/office/drawing/2014/main" id="{FDAB5979-DCFF-FA59-A719-8E841B04E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2EB5E85-404D-F1EF-09B6-49A11F3C7E72}"/>
              </a:ext>
            </a:extLst>
          </p:cNvPr>
          <p:cNvSpPr>
            <a:spLocks noGrp="1"/>
          </p:cNvSpPr>
          <p:nvPr>
            <p:ph type="sldNum" sz="quarter" idx="12"/>
          </p:nvPr>
        </p:nvSpPr>
        <p:spPr/>
        <p:txBody>
          <a:bodyPr/>
          <a:lstStyle/>
          <a:p>
            <a:fld id="{7E8ABEE7-0882-3549-B4F1-0A94DCEED4AB}" type="slidenum">
              <a:rPr lang="en-US" smtClean="0"/>
              <a:t>‹#›</a:t>
            </a:fld>
            <a:endParaRPr lang="en-US"/>
          </a:p>
        </p:txBody>
      </p:sp>
    </p:spTree>
    <p:extLst>
      <p:ext uri="{BB962C8B-B14F-4D97-AF65-F5344CB8AC3E}">
        <p14:creationId xmlns:p14="http://schemas.microsoft.com/office/powerpoint/2010/main" val="24784493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E5155-0C1A-F9C4-30E5-1DA3E9D3D1C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AC9FBF9-E35E-6E5D-9836-456E9B22839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B47D810-3D5E-3211-0828-CFD7E641613F}"/>
              </a:ext>
            </a:extLst>
          </p:cNvPr>
          <p:cNvSpPr>
            <a:spLocks noGrp="1"/>
          </p:cNvSpPr>
          <p:nvPr>
            <p:ph type="dt" sz="half" idx="10"/>
          </p:nvPr>
        </p:nvSpPr>
        <p:spPr/>
        <p:txBody>
          <a:bodyPr/>
          <a:lstStyle/>
          <a:p>
            <a:fld id="{6C007348-4178-C749-87D3-FD031B23FAD8}" type="datetimeFigureOut">
              <a:rPr lang="en-US" smtClean="0"/>
              <a:t>11/16/2025</a:t>
            </a:fld>
            <a:endParaRPr lang="en-US"/>
          </a:p>
        </p:txBody>
      </p:sp>
      <p:sp>
        <p:nvSpPr>
          <p:cNvPr id="5" name="Footer Placeholder 4">
            <a:extLst>
              <a:ext uri="{FF2B5EF4-FFF2-40B4-BE49-F238E27FC236}">
                <a16:creationId xmlns:a16="http://schemas.microsoft.com/office/drawing/2014/main" id="{FA264AC6-A37E-339D-1E8A-E3BCBD7614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F47A94-7395-1E1F-0FCC-D124F62F49EC}"/>
              </a:ext>
            </a:extLst>
          </p:cNvPr>
          <p:cNvSpPr>
            <a:spLocks noGrp="1"/>
          </p:cNvSpPr>
          <p:nvPr>
            <p:ph type="sldNum" sz="quarter" idx="12"/>
          </p:nvPr>
        </p:nvSpPr>
        <p:spPr/>
        <p:txBody>
          <a:bodyPr/>
          <a:lstStyle/>
          <a:p>
            <a:fld id="{7E8ABEE7-0882-3549-B4F1-0A94DCEED4AB}" type="slidenum">
              <a:rPr lang="en-US" smtClean="0"/>
              <a:t>‹#›</a:t>
            </a:fld>
            <a:endParaRPr lang="en-US"/>
          </a:p>
        </p:txBody>
      </p:sp>
    </p:spTree>
    <p:extLst>
      <p:ext uri="{BB962C8B-B14F-4D97-AF65-F5344CB8AC3E}">
        <p14:creationId xmlns:p14="http://schemas.microsoft.com/office/powerpoint/2010/main" val="34862576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0F7453-3054-D4F8-949B-A1CCA689DE1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B42477A-5B1A-B612-95BD-4BC103E602F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6268A1-F161-8FD6-CE84-8D2C4B5C465C}"/>
              </a:ext>
            </a:extLst>
          </p:cNvPr>
          <p:cNvSpPr>
            <a:spLocks noGrp="1"/>
          </p:cNvSpPr>
          <p:nvPr>
            <p:ph type="dt" sz="half" idx="10"/>
          </p:nvPr>
        </p:nvSpPr>
        <p:spPr/>
        <p:txBody>
          <a:bodyPr/>
          <a:lstStyle/>
          <a:p>
            <a:fld id="{6C007348-4178-C749-87D3-FD031B23FAD8}" type="datetimeFigureOut">
              <a:rPr lang="en-US" smtClean="0"/>
              <a:t>11/16/2025</a:t>
            </a:fld>
            <a:endParaRPr lang="en-US"/>
          </a:p>
        </p:txBody>
      </p:sp>
      <p:sp>
        <p:nvSpPr>
          <p:cNvPr id="5" name="Footer Placeholder 4">
            <a:extLst>
              <a:ext uri="{FF2B5EF4-FFF2-40B4-BE49-F238E27FC236}">
                <a16:creationId xmlns:a16="http://schemas.microsoft.com/office/drawing/2014/main" id="{D98BCFA7-606A-354B-BEB5-2B5977BC2E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DB69E3-B176-2F5F-BE0A-27F3767F0D52}"/>
              </a:ext>
            </a:extLst>
          </p:cNvPr>
          <p:cNvSpPr>
            <a:spLocks noGrp="1"/>
          </p:cNvSpPr>
          <p:nvPr>
            <p:ph type="sldNum" sz="quarter" idx="12"/>
          </p:nvPr>
        </p:nvSpPr>
        <p:spPr/>
        <p:txBody>
          <a:bodyPr/>
          <a:lstStyle/>
          <a:p>
            <a:fld id="{7E8ABEE7-0882-3549-B4F1-0A94DCEED4AB}" type="slidenum">
              <a:rPr lang="en-US" smtClean="0"/>
              <a:t>‹#›</a:t>
            </a:fld>
            <a:endParaRPr lang="en-US"/>
          </a:p>
        </p:txBody>
      </p:sp>
    </p:spTree>
    <p:extLst>
      <p:ext uri="{BB962C8B-B14F-4D97-AF65-F5344CB8AC3E}">
        <p14:creationId xmlns:p14="http://schemas.microsoft.com/office/powerpoint/2010/main" val="4209157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E383DE-F9F6-29D2-7A9A-C7C65BC4AF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B455CA4-BB6F-AA27-0E13-77A5690F03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FA5CD-E720-1B6F-5106-5EEE91ABDF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007348-4178-C749-87D3-FD031B23FAD8}" type="datetimeFigureOut">
              <a:rPr lang="en-US" smtClean="0"/>
              <a:t>11/16/2025</a:t>
            </a:fld>
            <a:endParaRPr lang="en-US"/>
          </a:p>
        </p:txBody>
      </p:sp>
      <p:sp>
        <p:nvSpPr>
          <p:cNvPr id="5" name="Footer Placeholder 4">
            <a:extLst>
              <a:ext uri="{FF2B5EF4-FFF2-40B4-BE49-F238E27FC236}">
                <a16:creationId xmlns:a16="http://schemas.microsoft.com/office/drawing/2014/main" id="{C573DBA8-63DA-792B-A046-D33F0EF685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A2EBD50-1CC2-0F47-316A-E4773121E3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E8ABEE7-0882-3549-B4F1-0A94DCEED4AB}" type="slidenum">
              <a:rPr lang="en-US" smtClean="0"/>
              <a:t>‹#›</a:t>
            </a:fld>
            <a:endParaRPr lang="en-US"/>
          </a:p>
        </p:txBody>
      </p:sp>
    </p:spTree>
    <p:extLst>
      <p:ext uri="{BB962C8B-B14F-4D97-AF65-F5344CB8AC3E}">
        <p14:creationId xmlns:p14="http://schemas.microsoft.com/office/powerpoint/2010/main" val="5263802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2" Type="http://schemas.openxmlformats.org/officeDocument/2006/relationships/hyperlink" Target="https://www.diabetes.org.uk/about-diabetes/looking-after-diabetes/complications/kidneys-nephropathy#cause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3D4F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20C4D-61D2-9B70-F444-CCEF6C636412}"/>
              </a:ext>
            </a:extLst>
          </p:cNvPr>
          <p:cNvSpPr>
            <a:spLocks noGrp="1"/>
          </p:cNvSpPr>
          <p:nvPr>
            <p:ph type="ctrTitle"/>
          </p:nvPr>
        </p:nvSpPr>
        <p:spPr>
          <a:xfrm>
            <a:off x="1524000" y="-260350"/>
            <a:ext cx="9144000" cy="2387600"/>
          </a:xfrm>
        </p:spPr>
        <p:txBody>
          <a:bodyPr>
            <a:normAutofit/>
          </a:bodyPr>
          <a:lstStyle/>
          <a:p>
            <a:r>
              <a:rPr lang="en-GB" sz="5000">
                <a:latin typeface="Arial" panose="020B0604020202020204" pitchFamily="34" charset="0"/>
                <a:cs typeface="Arial" panose="020B0604020202020204" pitchFamily="34" charset="0"/>
              </a:rPr>
              <a:t>Care plan for a person with type 2 diabetes</a:t>
            </a:r>
            <a:endParaRPr lang="en-US" sz="50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75D66AB-A8B5-B196-D662-377560CEBFEB}"/>
              </a:ext>
            </a:extLst>
          </p:cNvPr>
          <p:cNvSpPr>
            <a:spLocks noGrp="1"/>
          </p:cNvSpPr>
          <p:nvPr>
            <p:ph type="subTitle" idx="1"/>
          </p:nvPr>
        </p:nvSpPr>
        <p:spPr>
          <a:xfrm>
            <a:off x="1524000" y="2956455"/>
            <a:ext cx="9144000" cy="1655762"/>
          </a:xfrm>
        </p:spPr>
        <p:txBody>
          <a:bodyPr>
            <a:normAutofit fontScale="77500" lnSpcReduction="20000"/>
          </a:bodyPr>
          <a:lstStyle/>
          <a:p>
            <a:pPr algn="l"/>
            <a:r>
              <a:rPr lang="en-GB">
                <a:latin typeface="Arial" panose="020B0604020202020204" pitchFamily="34" charset="0"/>
                <a:cs typeface="Arial" panose="020B0604020202020204" pitchFamily="34" charset="0"/>
              </a:rPr>
              <a:t>Name: Olivia Hall</a:t>
            </a:r>
          </a:p>
          <a:p>
            <a:pPr algn="l"/>
            <a:r>
              <a:rPr lang="en-GB">
                <a:latin typeface="Arial" panose="020B0604020202020204" pitchFamily="34" charset="0"/>
                <a:cs typeface="Arial" panose="020B0604020202020204" pitchFamily="34" charset="0"/>
              </a:rPr>
              <a:t>Student number:</a:t>
            </a:r>
          </a:p>
          <a:p>
            <a:pPr algn="l"/>
            <a:r>
              <a:rPr lang="en-GB">
                <a:latin typeface="Arial" panose="020B0604020202020204" pitchFamily="34" charset="0"/>
                <a:cs typeface="Arial" panose="020B0604020202020204" pitchFamily="34" charset="0"/>
              </a:rPr>
              <a:t>Module code and title: BMHP5023- Introduction to Physiology</a:t>
            </a:r>
          </a:p>
          <a:p>
            <a:pPr algn="l"/>
            <a:r>
              <a:rPr lang="en-GB">
                <a:latin typeface="Arial" panose="020B0604020202020204" pitchFamily="34" charset="0"/>
                <a:cs typeface="Arial" panose="020B0604020202020204" pitchFamily="34" charset="0"/>
              </a:rPr>
              <a:t>Lecturer:</a:t>
            </a:r>
          </a:p>
          <a:p>
            <a:pPr algn="l"/>
            <a:r>
              <a:rPr lang="en-GB">
                <a:latin typeface="Arial" panose="020B0604020202020204" pitchFamily="34" charset="0"/>
                <a:cs typeface="Arial" panose="020B0604020202020204" pitchFamily="34" charset="0"/>
              </a:rPr>
              <a:t>Assignment title: Component 2: Presentation (PowerPoint with voice-over)</a:t>
            </a:r>
          </a:p>
        </p:txBody>
      </p:sp>
      <p:pic>
        <p:nvPicPr>
          <p:cNvPr id="4" name="Warwick Road">
            <a:hlinkClick r:id="" action="ppaction://media"/>
            <a:extLst>
              <a:ext uri="{FF2B5EF4-FFF2-40B4-BE49-F238E27FC236}">
                <a16:creationId xmlns:a16="http://schemas.microsoft.com/office/drawing/2014/main" id="{B7156A38-598E-5690-8E39-F3C24FBBBA6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958419" y="447301"/>
            <a:ext cx="730250" cy="730250"/>
          </a:xfrm>
          <a:prstGeom prst="rect">
            <a:avLst/>
          </a:prstGeom>
        </p:spPr>
      </p:pic>
    </p:spTree>
    <p:extLst>
      <p:ext uri="{BB962C8B-B14F-4D97-AF65-F5344CB8AC3E}">
        <p14:creationId xmlns:p14="http://schemas.microsoft.com/office/powerpoint/2010/main" val="22671716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E2D19-3307-48DB-8257-C3A55C43EC9A}"/>
              </a:ext>
            </a:extLst>
          </p:cNvPr>
          <p:cNvSpPr>
            <a:spLocks noGrp="1"/>
          </p:cNvSpPr>
          <p:nvPr>
            <p:ph type="title"/>
          </p:nvPr>
        </p:nvSpPr>
        <p:spPr>
          <a:xfrm>
            <a:off x="1887639" y="719933"/>
            <a:ext cx="10515600" cy="1325563"/>
          </a:xfrm>
        </p:spPr>
        <p:txBody>
          <a:bodyPr/>
          <a:lstStyle/>
          <a:p>
            <a:r>
              <a:rPr lang="en-GB">
                <a:latin typeface="Arial" panose="020B0604020202020204" pitchFamily="34" charset="0"/>
                <a:cs typeface="Arial" panose="020B0604020202020204" pitchFamily="34" charset="0"/>
              </a:rPr>
              <a:t>Introduction</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A35D0BF-2653-A2A6-4D8C-F2F20B54E2CF}"/>
              </a:ext>
            </a:extLst>
          </p:cNvPr>
          <p:cNvSpPr>
            <a:spLocks noGrp="1"/>
          </p:cNvSpPr>
          <p:nvPr>
            <p:ph idx="1"/>
          </p:nvPr>
        </p:nvSpPr>
        <p:spPr>
          <a:xfrm>
            <a:off x="838200" y="2679701"/>
            <a:ext cx="10515600" cy="4351338"/>
          </a:xfrm>
        </p:spPr>
        <p:txBody>
          <a:bodyPr>
            <a:noAutofit/>
          </a:bodyPr>
          <a:lstStyle/>
          <a:p>
            <a:pPr marL="0" indent="0">
              <a:buNone/>
            </a:pPr>
            <a:r>
              <a:rPr lang="en-GB" sz="2600">
                <a:latin typeface="Arial" panose="020B0604020202020204" pitchFamily="34" charset="0"/>
                <a:cs typeface="Arial" panose="020B0604020202020204" pitchFamily="34" charset="0"/>
              </a:rPr>
              <a:t>Type 2 diabetes is a chronic condition, the body either does not make enough insulin or does not use the insulin produced effectively, this causes high blood sugar levels. Insulin helps the body use sugar for energy so without enough insulin the level of sugar in the body becomes very high. Overtime it can cause serious health problems such as heart disease, kidney disease, stroke and nerve problems. </a:t>
            </a:r>
          </a:p>
          <a:p>
            <a:pPr marL="0" indent="0">
              <a:buNone/>
            </a:pPr>
            <a:r>
              <a:rPr lang="en-GB" sz="2600">
                <a:latin typeface="Arial" panose="020B0604020202020204" pitchFamily="34" charset="0"/>
                <a:cs typeface="Arial" panose="020B0604020202020204" pitchFamily="34" charset="0"/>
              </a:rPr>
              <a:t>In this PowerPoint I will be presenting a care plan made for a fictional character with type 2 diabetes. I will be using guidelines from the NHS website and NICE and focusing on identifying treatment needs and lifestyle changes based on anatomy, physiology, and evidence-based care. </a:t>
            </a:r>
            <a:endParaRPr lang="en-US" sz="26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53FDA5DA-67D7-7449-5EFA-FDD24E2D23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34720" y="48023"/>
            <a:ext cx="3469641" cy="2314576"/>
          </a:xfrm>
          <a:prstGeom prst="rect">
            <a:avLst/>
          </a:prstGeom>
        </p:spPr>
      </p:pic>
      <p:sp>
        <p:nvSpPr>
          <p:cNvPr id="5" name="TextBox 4">
            <a:extLst>
              <a:ext uri="{FF2B5EF4-FFF2-40B4-BE49-F238E27FC236}">
                <a16:creationId xmlns:a16="http://schemas.microsoft.com/office/drawing/2014/main" id="{41D7AC2C-D5F5-B0F5-6F3D-F67841B3F2DA}"/>
              </a:ext>
            </a:extLst>
          </p:cNvPr>
          <p:cNvSpPr txBox="1"/>
          <p:nvPr/>
        </p:nvSpPr>
        <p:spPr>
          <a:xfrm>
            <a:off x="10124020" y="2371924"/>
            <a:ext cx="1828800"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(MyFoodDiary, n.d.)</a:t>
            </a:r>
          </a:p>
        </p:txBody>
      </p:sp>
      <p:pic>
        <p:nvPicPr>
          <p:cNvPr id="6" name="Warwick Road 2">
            <a:hlinkClick r:id="" action="ppaction://media"/>
            <a:extLst>
              <a:ext uri="{FF2B5EF4-FFF2-40B4-BE49-F238E27FC236}">
                <a16:creationId xmlns:a16="http://schemas.microsoft.com/office/drawing/2014/main" id="{6A04E129-0633-FEB2-E4ED-2191B37F58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48704" y="340145"/>
            <a:ext cx="730250" cy="730250"/>
          </a:xfrm>
          <a:prstGeom prst="rect">
            <a:avLst/>
          </a:prstGeom>
        </p:spPr>
      </p:pic>
    </p:spTree>
    <p:extLst>
      <p:ext uri="{BB962C8B-B14F-4D97-AF65-F5344CB8AC3E}">
        <p14:creationId xmlns:p14="http://schemas.microsoft.com/office/powerpoint/2010/main" val="2129717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ppt_x"/>
                                          </p:val>
                                        </p:tav>
                                        <p:tav tm="100000">
                                          <p:val>
                                            <p:strVal val="#ppt_x"/>
                                          </p:val>
                                        </p:tav>
                                      </p:tavLst>
                                    </p:anim>
                                    <p:anim calcmode="lin" valueType="num">
                                      <p:cBhvr additive="base">
                                        <p:cTn id="1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 calcmode="lin" valueType="num">
                                      <p:cBhvr additive="base">
                                        <p:cTn id="21" dur="500" fill="hold"/>
                                        <p:tgtEl>
                                          <p:spTgt spid="5"/>
                                        </p:tgtEl>
                                        <p:attrNameLst>
                                          <p:attrName>ppt_x</p:attrName>
                                        </p:attrNameLst>
                                      </p:cBhvr>
                                      <p:tavLst>
                                        <p:tav tm="0">
                                          <p:val>
                                            <p:strVal val="#ppt_x"/>
                                          </p:val>
                                        </p:tav>
                                        <p:tav tm="100000">
                                          <p:val>
                                            <p:strVal val="#ppt_x"/>
                                          </p:val>
                                        </p:tav>
                                      </p:tavLst>
                                    </p:anim>
                                    <p:anim calcmode="lin" valueType="num">
                                      <p:cBhvr additive="base">
                                        <p:cTn id="22" dur="500" fill="hold"/>
                                        <p:tgtEl>
                                          <p:spTgt spid="5"/>
                                        </p:tgtEl>
                                        <p:attrNameLst>
                                          <p:attrName>ppt_y</p:attrName>
                                        </p:attrNameLst>
                                      </p:cBhvr>
                                      <p:tavLst>
                                        <p:tav tm="0">
                                          <p:val>
                                            <p:strVal val="1+#ppt_h/2"/>
                                          </p:val>
                                        </p:tav>
                                        <p:tav tm="100000">
                                          <p:val>
                                            <p:strVal val="#ppt_y"/>
                                          </p:val>
                                        </p:tav>
                                      </p:tavLst>
                                    </p:anim>
                                  </p:childTnLst>
                                </p:cTn>
                              </p:par>
                            </p:childTnLst>
                          </p:cTn>
                        </p:par>
                        <p:par>
                          <p:cTn id="23" fill="hold">
                            <p:stCondLst>
                              <p:cond delay="500"/>
                            </p:stCondLst>
                            <p:childTnLst>
                              <p:par>
                                <p:cTn id="24" presetID="1" presetClass="mediacall" presetSubtype="0" fill="hold" nodeType="afterEffect">
                                  <p:stCondLst>
                                    <p:cond delay="0"/>
                                  </p:stCondLst>
                                  <p:childTnLst>
                                    <p:cmd type="call" cmd="playFrom(0.0)">
                                      <p:cBhvr>
                                        <p:cTn id="25"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26" fill="hold" display="0">
                  <p:stCondLst>
                    <p:cond delay="indefinite"/>
                  </p:stCondLst>
                  <p:endCondLst>
                    <p:cond evt="onStopAudio" delay="0">
                      <p:tgtEl>
                        <p:sldTgt/>
                      </p:tgtEl>
                    </p:cond>
                  </p:endCondLst>
                </p:cTn>
                <p:tgtEl>
                  <p:spTgt spid="6"/>
                </p:tgtEl>
              </p:cMediaNode>
            </p:audio>
          </p:childTnLst>
        </p:cTn>
      </p:par>
    </p:tnLst>
    <p:bldLst>
      <p:bldP spid="3"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00197-A75B-CC2B-157E-C136F146EB01}"/>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Anatomy and physiology: Endocrine system overview</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080EA1-04BA-31D0-9E87-31366A61B399}"/>
              </a:ext>
            </a:extLst>
          </p:cNvPr>
          <p:cNvSpPr>
            <a:spLocks noGrp="1"/>
          </p:cNvSpPr>
          <p:nvPr>
            <p:ph idx="1"/>
          </p:nvPr>
        </p:nvSpPr>
        <p:spPr>
          <a:xfrm>
            <a:off x="838200" y="2826231"/>
            <a:ext cx="10515600" cy="5120890"/>
          </a:xfrm>
        </p:spPr>
        <p:txBody>
          <a:bodyPr>
            <a:normAutofit/>
          </a:bodyPr>
          <a:lstStyle/>
          <a:p>
            <a:pPr marL="0" indent="0">
              <a:buNone/>
            </a:pPr>
            <a:r>
              <a:rPr lang="en-GB" sz="2200">
                <a:latin typeface="Arial" panose="020B0604020202020204" pitchFamily="34" charset="0"/>
                <a:cs typeface="Arial" panose="020B0604020202020204" pitchFamily="34" charset="0"/>
              </a:rPr>
              <a:t>Normal pancreatic function:</a:t>
            </a:r>
          </a:p>
          <a:p>
            <a:pPr marL="0" indent="0">
              <a:buNone/>
            </a:pPr>
            <a:r>
              <a:rPr lang="en-GB" sz="2200" u="sng">
                <a:latin typeface="Arial" panose="020B0604020202020204" pitchFamily="34" charset="0"/>
                <a:cs typeface="Arial" panose="020B0604020202020204" pitchFamily="34" charset="0"/>
              </a:rPr>
              <a:t>Blood glucose high (after eating)- </a:t>
            </a:r>
            <a:r>
              <a:rPr lang="en-GB" sz="2200">
                <a:latin typeface="Arial" panose="020B0604020202020204" pitchFamily="34" charset="0"/>
                <a:cs typeface="Arial" panose="020B0604020202020204" pitchFamily="34" charset="0"/>
              </a:rPr>
              <a:t>Beta cells release insulin into the bloodstream, this absorbs glucose from the blood to produce energy. This then lowers blood glucose levels back to a normal healthy range. </a:t>
            </a:r>
          </a:p>
          <a:p>
            <a:pPr marL="0" indent="0">
              <a:buNone/>
            </a:pPr>
            <a:r>
              <a:rPr lang="en-GB" sz="2200" u="sng">
                <a:latin typeface="Arial" panose="020B0604020202020204" pitchFamily="34" charset="0"/>
                <a:cs typeface="Arial" panose="020B0604020202020204" pitchFamily="34" charset="0"/>
              </a:rPr>
              <a:t>Blood glucose low (fasting or exercise)- </a:t>
            </a:r>
            <a:r>
              <a:rPr lang="en-GB" sz="2200">
                <a:latin typeface="Arial" panose="020B0604020202020204" pitchFamily="34" charset="0"/>
                <a:cs typeface="Arial" panose="020B0604020202020204" pitchFamily="34" charset="0"/>
              </a:rPr>
              <a:t>Alpha cells release glucagon into the blood stream, this targets the liver which stimulates it to break down stored glycogen to glucose and releases into the bloodstream, this ensures a steady supply for the body.</a:t>
            </a:r>
          </a:p>
          <a:p>
            <a:pPr marL="0" indent="0">
              <a:buNone/>
            </a:pPr>
            <a:r>
              <a:rPr lang="en-GB" sz="2200" u="sng">
                <a:latin typeface="Arial" panose="020B0604020202020204" pitchFamily="34" charset="0"/>
                <a:cs typeface="Arial" panose="020B0604020202020204" pitchFamily="34" charset="0"/>
              </a:rPr>
              <a:t>Type 2 Diabetes- </a:t>
            </a:r>
            <a:r>
              <a:rPr lang="en-GB" sz="2200">
                <a:latin typeface="Arial" panose="020B0604020202020204" pitchFamily="34" charset="0"/>
                <a:cs typeface="Arial" panose="020B0604020202020204" pitchFamily="34" charset="0"/>
              </a:rPr>
              <a:t>The persons body cells do not respond to insulin produced by the pancreas, this means it does not take up glucose from the blood as it should be. </a:t>
            </a:r>
          </a:p>
          <a:p>
            <a:pPr marL="0" indent="0">
              <a:buNone/>
            </a:pPr>
            <a:r>
              <a:rPr lang="en-GB" sz="2200">
                <a:latin typeface="Arial" panose="020B0604020202020204" pitchFamily="34" charset="0"/>
                <a:cs typeface="Arial" panose="020B0604020202020204" pitchFamily="34" charset="0"/>
              </a:rPr>
              <a:t>(BBC Bitesize, n.d.)</a:t>
            </a:r>
            <a:endParaRPr lang="en-US" sz="22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A270956-6B36-88A2-6FD3-10F5156695B6}"/>
              </a:ext>
            </a:extLst>
          </p:cNvPr>
          <p:cNvSpPr txBox="1"/>
          <p:nvPr/>
        </p:nvSpPr>
        <p:spPr>
          <a:xfrm>
            <a:off x="838199" y="1732492"/>
            <a:ext cx="10515599" cy="1015663"/>
          </a:xfrm>
          <a:prstGeom prst="rect">
            <a:avLst/>
          </a:prstGeom>
          <a:noFill/>
        </p:spPr>
        <p:txBody>
          <a:bodyPr wrap="square" rtlCol="0">
            <a:spAutoFit/>
          </a:bodyPr>
          <a:lstStyle/>
          <a:p>
            <a:pPr algn="l"/>
            <a:r>
              <a:rPr lang="en-GB" sz="2000">
                <a:latin typeface="Arial" panose="020B0604020202020204" pitchFamily="34" charset="0"/>
                <a:cs typeface="Arial" panose="020B0604020202020204" pitchFamily="34" charset="0"/>
              </a:rPr>
              <a:t>Insulin is a hormone produced by the pancreas, this regulates glucose concentrations in the blood. When the blood glucose is too high the pancreas then produces insulin. Excess glucose is stored as body fat, liver and muscle cells, so it can be used when needed. </a:t>
            </a:r>
            <a:endParaRPr lang="en-US" sz="2000">
              <a:latin typeface="Arial" panose="020B0604020202020204" pitchFamily="34" charset="0"/>
              <a:cs typeface="Arial" panose="020B0604020202020204" pitchFamily="34" charset="0"/>
            </a:endParaRPr>
          </a:p>
        </p:txBody>
      </p:sp>
      <p:pic>
        <p:nvPicPr>
          <p:cNvPr id="5" name="Warwick Road 3">
            <a:hlinkClick r:id="" action="ppaction://media"/>
            <a:extLst>
              <a:ext uri="{FF2B5EF4-FFF2-40B4-BE49-F238E27FC236}">
                <a16:creationId xmlns:a16="http://schemas.microsoft.com/office/drawing/2014/main" id="{49D981B2-34A9-8D82-F548-FF4C7A4AAF0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86219" y="351351"/>
            <a:ext cx="730250" cy="730250"/>
          </a:xfrm>
          <a:prstGeom prst="rect">
            <a:avLst/>
          </a:prstGeom>
        </p:spPr>
      </p:pic>
    </p:spTree>
    <p:extLst>
      <p:ext uri="{BB962C8B-B14F-4D97-AF65-F5344CB8AC3E}">
        <p14:creationId xmlns:p14="http://schemas.microsoft.com/office/powerpoint/2010/main" val="1300237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par>
                          <p:cTn id="27" fill="hold">
                            <p:stCondLst>
                              <p:cond delay="0"/>
                            </p:stCondLst>
                            <p:childTnLst>
                              <p:par>
                                <p:cTn id="28" presetID="1" presetClass="mediacall" presetSubtype="0" fill="hold" nodeType="afterEffect">
                                  <p:stCondLst>
                                    <p:cond delay="0"/>
                                  </p:stCondLst>
                                  <p:childTnLst>
                                    <p:cmd type="call" cmd="playFrom(0.0)">
                                      <p:cBhvr>
                                        <p:cTn id="29"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30" fill="hold" display="0">
                  <p:stCondLst>
                    <p:cond delay="indefinite"/>
                  </p:stCondLst>
                  <p:endCondLst>
                    <p:cond evt="onStopAudio" delay="0">
                      <p:tgtEl>
                        <p:sldTgt/>
                      </p:tgtEl>
                    </p:cond>
                  </p:endCondLst>
                </p:cTn>
                <p:tgtEl>
                  <p:spTgt spid="5"/>
                </p:tgtEl>
              </p:cMediaNode>
            </p:audio>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70AC2-13FD-1F19-43E5-3B4CD0D8ACC0}"/>
              </a:ext>
            </a:extLst>
          </p:cNvPr>
          <p:cNvSpPr>
            <a:spLocks noGrp="1"/>
          </p:cNvSpPr>
          <p:nvPr>
            <p:ph type="title"/>
          </p:nvPr>
        </p:nvSpPr>
        <p:spPr>
          <a:xfrm>
            <a:off x="1676400" y="-419660"/>
            <a:ext cx="10515600" cy="1325563"/>
          </a:xfrm>
        </p:spPr>
        <p:txBody>
          <a:bodyPr>
            <a:normAutofit/>
          </a:bodyPr>
          <a:lstStyle/>
          <a:p>
            <a:r>
              <a:rPr lang="en-GB" sz="3600">
                <a:latin typeface="Arial" panose="020B0604020202020204" pitchFamily="34" charset="0"/>
                <a:cs typeface="Arial" panose="020B0604020202020204" pitchFamily="34" charset="0"/>
              </a:rPr>
              <a:t>Pathophysiology of Type 2 Diabetes</a:t>
            </a:r>
            <a:endParaRPr lang="en-US" sz="360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EDE3D842-7EE4-C6FB-548E-7C0987066D47}"/>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08720" y="794124"/>
            <a:ext cx="5968456" cy="3942265"/>
          </a:xfrm>
          <a:prstGeom prst="rect">
            <a:avLst/>
          </a:prstGeom>
        </p:spPr>
      </p:pic>
      <p:sp>
        <p:nvSpPr>
          <p:cNvPr id="3" name="TextBox 2">
            <a:extLst>
              <a:ext uri="{FF2B5EF4-FFF2-40B4-BE49-F238E27FC236}">
                <a16:creationId xmlns:a16="http://schemas.microsoft.com/office/drawing/2014/main" id="{1D3E4E97-51B0-E213-7765-81E04CF7571A}"/>
              </a:ext>
            </a:extLst>
          </p:cNvPr>
          <p:cNvSpPr txBox="1"/>
          <p:nvPr/>
        </p:nvSpPr>
        <p:spPr>
          <a:xfrm>
            <a:off x="6934200" y="403180"/>
            <a:ext cx="5022273" cy="5062924"/>
          </a:xfrm>
          <a:prstGeom prst="rect">
            <a:avLst/>
          </a:prstGeom>
          <a:noFill/>
        </p:spPr>
        <p:txBody>
          <a:bodyPr wrap="square" rtlCol="0">
            <a:spAutoFit/>
          </a:bodyPr>
          <a:lstStyle/>
          <a:p>
            <a:pPr algn="l"/>
            <a:r>
              <a:rPr lang="en-GB" sz="1700" u="sng">
                <a:latin typeface="Arial" panose="020B0604020202020204" pitchFamily="34" charset="0"/>
                <a:cs typeface="Arial" panose="020B0604020202020204" pitchFamily="34" charset="0"/>
              </a:rPr>
              <a:t>Insulin resistance:</a:t>
            </a:r>
          </a:p>
          <a:p>
            <a:pPr marL="285750" indent="-285750" algn="l">
              <a:buFont typeface="Wingdings" pitchFamily="2" charset="2"/>
              <a:buChar char="Ø"/>
            </a:pPr>
            <a:r>
              <a:rPr lang="en-GB" sz="1700">
                <a:latin typeface="Arial" panose="020B0604020202020204" pitchFamily="34" charset="0"/>
                <a:cs typeface="Arial" panose="020B0604020202020204" pitchFamily="34" charset="0"/>
              </a:rPr>
              <a:t>Body’s cells become less responsive to insulin, especially in muscle, liver, and fat tissue.</a:t>
            </a:r>
          </a:p>
          <a:p>
            <a:pPr marL="285750" indent="-285750" algn="l">
              <a:buFont typeface="Wingdings" pitchFamily="2" charset="2"/>
              <a:buChar char="Ø"/>
            </a:pPr>
            <a:r>
              <a:rPr lang="en-GB" sz="1700">
                <a:latin typeface="Arial" panose="020B0604020202020204" pitchFamily="34" charset="0"/>
                <a:cs typeface="Arial" panose="020B0604020202020204" pitchFamily="34" charset="0"/>
              </a:rPr>
              <a:t>Pancreas produces insulin, but it does not work effectively.</a:t>
            </a:r>
          </a:p>
          <a:p>
            <a:pPr algn="l"/>
            <a:r>
              <a:rPr lang="en-GB" sz="1700" u="sng">
                <a:latin typeface="Arial" panose="020B0604020202020204" pitchFamily="34" charset="0"/>
                <a:cs typeface="Arial" panose="020B0604020202020204" pitchFamily="34" charset="0"/>
              </a:rPr>
              <a:t>Beta-cell dysfunction:</a:t>
            </a:r>
          </a:p>
          <a:p>
            <a:pPr marL="285750" indent="-285750" algn="l">
              <a:buFont typeface="Wingdings" pitchFamily="2" charset="2"/>
              <a:buChar char="Ø"/>
            </a:pPr>
            <a:r>
              <a:rPr lang="en-GB" sz="1700">
                <a:latin typeface="Arial" panose="020B0604020202020204" pitchFamily="34" charset="0"/>
                <a:cs typeface="Arial" panose="020B0604020202020204" pitchFamily="34" charset="0"/>
              </a:rPr>
              <a:t>Over time, the pancreas becomes exhausted from overproducing insulin.</a:t>
            </a:r>
          </a:p>
          <a:p>
            <a:pPr marL="285750" indent="-285750" algn="l">
              <a:buFont typeface="Wingdings" pitchFamily="2" charset="2"/>
              <a:buChar char="Ø"/>
            </a:pPr>
            <a:r>
              <a:rPr lang="en-GB" sz="1700">
                <a:latin typeface="Arial" panose="020B0604020202020204" pitchFamily="34" charset="0"/>
                <a:cs typeface="Arial" panose="020B0604020202020204" pitchFamily="34" charset="0"/>
              </a:rPr>
              <a:t>Reduced insulin secretion develops, worsening blood glucose levels.</a:t>
            </a:r>
          </a:p>
          <a:p>
            <a:pPr algn="l"/>
            <a:r>
              <a:rPr lang="en-GB" sz="1700" u="sng">
                <a:latin typeface="Arial" panose="020B0604020202020204" pitchFamily="34" charset="0"/>
                <a:cs typeface="Arial" panose="020B0604020202020204" pitchFamily="34" charset="0"/>
              </a:rPr>
              <a:t>Increased hepatic glucose production:</a:t>
            </a:r>
          </a:p>
          <a:p>
            <a:pPr marL="285750" indent="-285750" algn="l">
              <a:buFont typeface="Wingdings" pitchFamily="2" charset="2"/>
              <a:buChar char="Ø"/>
            </a:pPr>
            <a:r>
              <a:rPr lang="en-GB" sz="1700">
                <a:latin typeface="Arial" panose="020B0604020202020204" pitchFamily="34" charset="0"/>
                <a:cs typeface="Arial" panose="020B0604020202020204" pitchFamily="34" charset="0"/>
              </a:rPr>
              <a:t>The liver releases too much glucose, even when not needed.</a:t>
            </a:r>
          </a:p>
          <a:p>
            <a:pPr marL="285750" indent="-285750" algn="l">
              <a:buFont typeface="Wingdings" pitchFamily="2" charset="2"/>
              <a:buChar char="Ø"/>
            </a:pPr>
            <a:r>
              <a:rPr lang="en-GB" sz="1700">
                <a:latin typeface="Arial" panose="020B0604020202020204" pitchFamily="34" charset="0"/>
                <a:cs typeface="Arial" panose="020B0604020202020204" pitchFamily="34" charset="0"/>
              </a:rPr>
              <a:t>Contributes to fasting hyperglycaemia.</a:t>
            </a:r>
          </a:p>
          <a:p>
            <a:pPr algn="l"/>
            <a:r>
              <a:rPr lang="en-GB" sz="1700" u="sng">
                <a:latin typeface="Arial" panose="020B0604020202020204" pitchFamily="34" charset="0"/>
                <a:cs typeface="Arial" panose="020B0604020202020204" pitchFamily="34" charset="0"/>
              </a:rPr>
              <a:t>Role of adipose (fat) tissue:</a:t>
            </a:r>
          </a:p>
          <a:p>
            <a:pPr marL="285750" indent="-285750" algn="l">
              <a:buFont typeface="Wingdings" pitchFamily="2" charset="2"/>
              <a:buChar char="Ø"/>
            </a:pPr>
            <a:r>
              <a:rPr lang="en-GB" sz="1700">
                <a:latin typeface="Arial" panose="020B0604020202020204" pitchFamily="34" charset="0"/>
                <a:cs typeface="Arial" panose="020B0604020202020204" pitchFamily="34" charset="0"/>
              </a:rPr>
              <a:t>Excess fat releases inflammatory markers and hormones that increase insulin resistance.</a:t>
            </a:r>
          </a:p>
          <a:p>
            <a:pPr marL="285750" indent="-285750" algn="l">
              <a:buFont typeface="Wingdings" pitchFamily="2" charset="2"/>
              <a:buChar char="Ø"/>
            </a:pPr>
            <a:r>
              <a:rPr lang="en-GB" sz="1700">
                <a:latin typeface="Arial" panose="020B0604020202020204" pitchFamily="34" charset="0"/>
                <a:cs typeface="Arial" panose="020B0604020202020204" pitchFamily="34" charset="0"/>
              </a:rPr>
              <a:t>Visceral fat (around organs) has the strongest effect.</a:t>
            </a:r>
          </a:p>
        </p:txBody>
      </p:sp>
      <p:sp>
        <p:nvSpPr>
          <p:cNvPr id="5" name="TextBox 4">
            <a:extLst>
              <a:ext uri="{FF2B5EF4-FFF2-40B4-BE49-F238E27FC236}">
                <a16:creationId xmlns:a16="http://schemas.microsoft.com/office/drawing/2014/main" id="{FD14765E-59D3-C48B-2408-729003BCA53D}"/>
              </a:ext>
            </a:extLst>
          </p:cNvPr>
          <p:cNvSpPr txBox="1"/>
          <p:nvPr/>
        </p:nvSpPr>
        <p:spPr>
          <a:xfrm>
            <a:off x="631460" y="5067531"/>
            <a:ext cx="5510035" cy="1661993"/>
          </a:xfrm>
          <a:prstGeom prst="rect">
            <a:avLst/>
          </a:prstGeom>
          <a:noFill/>
        </p:spPr>
        <p:txBody>
          <a:bodyPr wrap="square" rtlCol="0">
            <a:spAutoFit/>
          </a:bodyPr>
          <a:lstStyle/>
          <a:p>
            <a:pPr algn="l"/>
            <a:r>
              <a:rPr lang="en-GB" sz="1700" u="sng">
                <a:latin typeface="Arial" panose="020B0604020202020204" pitchFamily="34" charset="0"/>
                <a:cs typeface="Arial" panose="020B0604020202020204" pitchFamily="34" charset="0"/>
              </a:rPr>
              <a:t>Progressive hyperglycaemia:</a:t>
            </a:r>
          </a:p>
          <a:p>
            <a:pPr marL="285750" indent="-285750" algn="l">
              <a:buFont typeface="Wingdings" pitchFamily="2" charset="2"/>
              <a:buChar char="Ø"/>
            </a:pPr>
            <a:r>
              <a:rPr lang="en-GB" sz="1700">
                <a:latin typeface="Arial" panose="020B0604020202020204" pitchFamily="34" charset="0"/>
                <a:cs typeface="Arial" panose="020B0604020202020204" pitchFamily="34" charset="0"/>
              </a:rPr>
              <a:t>Combination of insulin resistance and declining insulin production leads to chronically high blood glucose.</a:t>
            </a:r>
          </a:p>
          <a:p>
            <a:pPr marL="285750" indent="-285750" algn="l">
              <a:buFont typeface="Wingdings" pitchFamily="2" charset="2"/>
              <a:buChar char="Ø"/>
            </a:pPr>
            <a:r>
              <a:rPr lang="en-GB" sz="1700">
                <a:latin typeface="Arial" panose="020B0604020202020204" pitchFamily="34" charset="0"/>
                <a:cs typeface="Arial" panose="020B0604020202020204" pitchFamily="34" charset="0"/>
              </a:rPr>
              <a:t>Over time, causes microvascular and macro-vascular complications.</a:t>
            </a:r>
            <a:endParaRPr lang="en-US" sz="170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C33BDF3-1825-F686-312A-3082DEAC18B3}"/>
              </a:ext>
            </a:extLst>
          </p:cNvPr>
          <p:cNvSpPr txBox="1"/>
          <p:nvPr/>
        </p:nvSpPr>
        <p:spPr>
          <a:xfrm>
            <a:off x="6551661" y="6260935"/>
            <a:ext cx="1828800" cy="353943"/>
          </a:xfrm>
          <a:prstGeom prst="rect">
            <a:avLst/>
          </a:prstGeom>
          <a:noFill/>
        </p:spPr>
        <p:txBody>
          <a:bodyPr wrap="square" rtlCol="0">
            <a:spAutoFit/>
          </a:bodyPr>
          <a:lstStyle/>
          <a:p>
            <a:pPr algn="l"/>
            <a:endParaRPr lang="en-US" sz="170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C28480B-3A0D-AA9D-0298-C154911C48F6}"/>
              </a:ext>
            </a:extLst>
          </p:cNvPr>
          <p:cNvSpPr txBox="1"/>
          <p:nvPr/>
        </p:nvSpPr>
        <p:spPr>
          <a:xfrm>
            <a:off x="6551661" y="5590871"/>
            <a:ext cx="6698672" cy="1077218"/>
          </a:xfrm>
          <a:prstGeom prst="rect">
            <a:avLst/>
          </a:prstGeom>
          <a:noFill/>
        </p:spPr>
        <p:txBody>
          <a:bodyPr wrap="square" rtlCol="0">
            <a:spAutoFit/>
          </a:bodyPr>
          <a:lstStyle/>
          <a:p>
            <a:pPr algn="l"/>
            <a:r>
              <a:rPr lang="en-GB" sz="1600">
                <a:latin typeface="Arial" panose="020B0604020202020204" pitchFamily="34" charset="0"/>
                <a:cs typeface="Arial" panose="020B0604020202020204" pitchFamily="34" charset="0"/>
              </a:rPr>
              <a:t>(American Diabetes Association, 2024) </a:t>
            </a:r>
          </a:p>
          <a:p>
            <a:pPr algn="l"/>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DeFronzo</a:t>
            </a:r>
            <a:r>
              <a:rPr lang="en-GB" sz="1600">
                <a:latin typeface="Arial" panose="020B0604020202020204" pitchFamily="34" charset="0"/>
                <a:cs typeface="Arial" panose="020B0604020202020204" pitchFamily="34" charset="0"/>
              </a:rPr>
              <a:t> et al., 2015)</a:t>
            </a:r>
          </a:p>
          <a:p>
            <a:pPr algn="l"/>
            <a:r>
              <a:rPr lang="en-GB" sz="1600">
                <a:latin typeface="Arial" panose="020B0604020202020204" pitchFamily="34" charset="0"/>
                <a:cs typeface="Arial" panose="020B0604020202020204" pitchFamily="34" charset="0"/>
              </a:rPr>
              <a:t>(</a:t>
            </a:r>
            <a:r>
              <a:rPr lang="en-GB" sz="1600" err="1">
                <a:latin typeface="Arial" panose="020B0604020202020204" pitchFamily="34" charset="0"/>
                <a:cs typeface="Arial" panose="020B0604020202020204" pitchFamily="34" charset="0"/>
              </a:rPr>
              <a:t>DeFronzo</a:t>
            </a:r>
            <a:r>
              <a:rPr lang="en-GB" sz="1600">
                <a:latin typeface="Arial" panose="020B0604020202020204" pitchFamily="34" charset="0"/>
                <a:cs typeface="Arial" panose="020B0604020202020204" pitchFamily="34" charset="0"/>
              </a:rPr>
              <a:t>, 2009) </a:t>
            </a:r>
          </a:p>
          <a:p>
            <a:pPr algn="l"/>
            <a:r>
              <a:rPr lang="en-GB" sz="1600">
                <a:latin typeface="Arial" panose="020B0604020202020204" pitchFamily="34" charset="0"/>
                <a:cs typeface="Arial" panose="020B0604020202020204" pitchFamily="34" charset="0"/>
              </a:rPr>
              <a:t>(Kahn, Hull and </a:t>
            </a:r>
            <a:r>
              <a:rPr lang="en-GB" sz="1600" err="1">
                <a:latin typeface="Arial" panose="020B0604020202020204" pitchFamily="34" charset="0"/>
                <a:cs typeface="Arial" panose="020B0604020202020204" pitchFamily="34" charset="0"/>
              </a:rPr>
              <a:t>Utzschneider</a:t>
            </a:r>
            <a:r>
              <a:rPr lang="en-GB" sz="1600">
                <a:latin typeface="Arial" panose="020B0604020202020204" pitchFamily="34" charset="0"/>
                <a:cs typeface="Arial" panose="020B0604020202020204" pitchFamily="34" charset="0"/>
              </a:rPr>
              <a:t>, 2006)</a:t>
            </a:r>
          </a:p>
        </p:txBody>
      </p:sp>
      <p:sp>
        <p:nvSpPr>
          <p:cNvPr id="8" name="TextBox 7">
            <a:extLst>
              <a:ext uri="{FF2B5EF4-FFF2-40B4-BE49-F238E27FC236}">
                <a16:creationId xmlns:a16="http://schemas.microsoft.com/office/drawing/2014/main" id="{F80791AA-6FB3-3D9F-7AF6-73D67CF47214}"/>
              </a:ext>
            </a:extLst>
          </p:cNvPr>
          <p:cNvSpPr txBox="1"/>
          <p:nvPr/>
        </p:nvSpPr>
        <p:spPr>
          <a:xfrm>
            <a:off x="4969931" y="4774736"/>
            <a:ext cx="2925235" cy="461665"/>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(Smith et al., 2013)</a:t>
            </a:r>
          </a:p>
          <a:p>
            <a:pPr algn="l"/>
            <a:endParaRPr lang="en-US" sz="1200">
              <a:latin typeface="Arial" panose="020B0604020202020204" pitchFamily="34" charset="0"/>
              <a:cs typeface="Arial" panose="020B0604020202020204" pitchFamily="34" charset="0"/>
            </a:endParaRPr>
          </a:p>
        </p:txBody>
      </p:sp>
      <p:pic>
        <p:nvPicPr>
          <p:cNvPr id="9" name="Warwick Road 4">
            <a:hlinkClick r:id="" action="ppaction://media"/>
            <a:extLst>
              <a:ext uri="{FF2B5EF4-FFF2-40B4-BE49-F238E27FC236}">
                <a16:creationId xmlns:a16="http://schemas.microsoft.com/office/drawing/2014/main" id="{AF693052-12E0-5A97-CAA7-5DBE4A70BD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65513" y="37586"/>
            <a:ext cx="730250" cy="730250"/>
          </a:xfrm>
          <a:prstGeom prst="rect">
            <a:avLst/>
          </a:prstGeom>
        </p:spPr>
      </p:pic>
    </p:spTree>
    <p:extLst>
      <p:ext uri="{BB962C8B-B14F-4D97-AF65-F5344CB8AC3E}">
        <p14:creationId xmlns:p14="http://schemas.microsoft.com/office/powerpoint/2010/main" val="4236413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blinds(horizontal)">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1" nodeType="clickEffect">
                                  <p:stCondLst>
                                    <p:cond delay="0"/>
                                  </p:stCondLst>
                                  <p:childTnLst>
                                    <p:set>
                                      <p:cBhvr>
                                        <p:cTn id="21" dur="1" fill="hold">
                                          <p:stCondLst>
                                            <p:cond delay="0"/>
                                          </p:stCondLst>
                                        </p:cTn>
                                        <p:tgtEl>
                                          <p:spTgt spid="7"/>
                                        </p:tgtEl>
                                        <p:attrNameLst>
                                          <p:attrName>style.visibility</p:attrName>
                                        </p:attrNameLst>
                                      </p:cBhvr>
                                      <p:to>
                                        <p:strVal val="visible"/>
                                      </p:to>
                                    </p:set>
                                  </p:childTnLst>
                                </p:cTn>
                              </p:par>
                            </p:childTnLst>
                          </p:cTn>
                        </p:par>
                        <p:par>
                          <p:cTn id="22" fill="hold">
                            <p:stCondLst>
                              <p:cond delay="0"/>
                            </p:stCondLst>
                            <p:childTnLst>
                              <p:par>
                                <p:cTn id="23" presetID="1" presetClass="mediacall" presetSubtype="0" fill="hold" nodeType="afterEffect">
                                  <p:stCondLst>
                                    <p:cond delay="0"/>
                                  </p:stCondLst>
                                  <p:childTnLst>
                                    <p:cmd type="call" cmd="playFrom(0.0)">
                                      <p:cBhvr>
                                        <p:cTn id="24"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25" fill="hold" display="0">
                  <p:stCondLst>
                    <p:cond delay="indefinite"/>
                  </p:stCondLst>
                  <p:endCondLst>
                    <p:cond evt="onStopAudio" delay="0">
                      <p:tgtEl>
                        <p:sldTgt/>
                      </p:tgtEl>
                    </p:cond>
                  </p:endCondLst>
                </p:cTn>
                <p:tgtEl>
                  <p:spTgt spid="9"/>
                </p:tgtEl>
              </p:cMediaNode>
            </p:audio>
          </p:childTnLst>
        </p:cTn>
      </p:par>
    </p:tnLst>
    <p:bldLst>
      <p:bldP spid="3" grpId="0"/>
      <p:bldP spid="5" grpId="0"/>
      <p:bldP spid="7" grpId="0"/>
      <p:bldP spid="7" grpId="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6FBC9"/>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AAEC6-A1E7-1BDA-90B3-49ED97CE5F80}"/>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Fictional person profile</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1343D2A-2B1A-3BBE-8B90-A8DB9A090532}"/>
              </a:ext>
            </a:extLst>
          </p:cNvPr>
          <p:cNvSpPr>
            <a:spLocks noGrp="1"/>
          </p:cNvSpPr>
          <p:nvPr>
            <p:ph idx="1"/>
          </p:nvPr>
        </p:nvSpPr>
        <p:spPr/>
        <p:txBody>
          <a:bodyPr>
            <a:normAutofit fontScale="92500" lnSpcReduction="10000"/>
          </a:bodyPr>
          <a:lstStyle/>
          <a:p>
            <a:pPr marL="0" indent="0">
              <a:buNone/>
            </a:pPr>
            <a:r>
              <a:rPr lang="en-GB">
                <a:latin typeface="Arial" panose="020B0604020202020204" pitchFamily="34" charset="0"/>
                <a:cs typeface="Arial" panose="020B0604020202020204" pitchFamily="34" charset="0"/>
              </a:rPr>
              <a:t>Rue, is a 35 year old women, who works from home five days a week and she has type 2 diabetes.</a:t>
            </a:r>
          </a:p>
          <a:p>
            <a:pPr marL="0" indent="0">
              <a:buNone/>
            </a:pPr>
            <a:r>
              <a:rPr lang="en-GB">
                <a:latin typeface="Arial" panose="020B0604020202020204" pitchFamily="34" charset="0"/>
                <a:cs typeface="Arial" panose="020B0604020202020204" pitchFamily="34" charset="0"/>
              </a:rPr>
              <a:t>Since lockdown in 2020, Rue could no longer work in the office and had to work from home this ended up with her having high calorie intake due to boredom and little to no exercise. Her BMI went from 20.2 to 30.1. As her weight grew this put a toll on her mental health and stopped her from going out much as she was self-conscious, she then was diagnosed with type 2 diabetes due to her unhealthy lifestyle and family background. Her family history shows her brother also has type 2 diabetes and her mom was on the verge of having it before she started a healthy diet and lifestyle. Rues diet consisted of fatty takeaway foods, crisps, chocolate, sweets, cheese and a lot of high sugar caffeinated drinks. </a:t>
            </a:r>
            <a:endParaRPr lang="en-US">
              <a:latin typeface="Arial" panose="020B0604020202020204" pitchFamily="34" charset="0"/>
              <a:cs typeface="Arial" panose="020B0604020202020204" pitchFamily="34" charset="0"/>
            </a:endParaRPr>
          </a:p>
        </p:txBody>
      </p:sp>
      <p:pic>
        <p:nvPicPr>
          <p:cNvPr id="4" name="Warwick Road 5">
            <a:hlinkClick r:id="" action="ppaction://media"/>
            <a:extLst>
              <a:ext uri="{FF2B5EF4-FFF2-40B4-BE49-F238E27FC236}">
                <a16:creationId xmlns:a16="http://schemas.microsoft.com/office/drawing/2014/main" id="{70F798DF-53CA-4AE9-C078-C81D7C9370F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007895" y="480219"/>
            <a:ext cx="730250" cy="730250"/>
          </a:xfrm>
          <a:prstGeom prst="rect">
            <a:avLst/>
          </a:prstGeom>
        </p:spPr>
      </p:pic>
    </p:spTree>
    <p:extLst>
      <p:ext uri="{BB962C8B-B14F-4D97-AF65-F5344CB8AC3E}">
        <p14:creationId xmlns:p14="http://schemas.microsoft.com/office/powerpoint/2010/main" val="231918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par>
                          <p:cTn id="13" fill="hold">
                            <p:stCondLst>
                              <p:cond delay="500"/>
                            </p:stCondLst>
                            <p:childTnLst>
                              <p:par>
                                <p:cTn id="14" presetID="1" presetClass="mediacall" presetSubtype="0" fill="hold" nodeType="afterEffect">
                                  <p:stCondLst>
                                    <p:cond delay="0"/>
                                  </p:stCondLst>
                                  <p:childTnLst>
                                    <p:cmd type="call" cmd="playFrom(0.0)">
                                      <p:cBhvr>
                                        <p:cTn id="15"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6"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E01A0-AAD7-F9EF-4831-659C2AC2444E}"/>
              </a:ext>
            </a:extLst>
          </p:cNvPr>
          <p:cNvSpPr>
            <a:spLocks noGrp="1"/>
          </p:cNvSpPr>
          <p:nvPr>
            <p:ph type="title"/>
          </p:nvPr>
        </p:nvSpPr>
        <p:spPr>
          <a:xfrm>
            <a:off x="838200" y="-212148"/>
            <a:ext cx="10515600" cy="1325563"/>
          </a:xfrm>
        </p:spPr>
        <p:txBody>
          <a:bodyPr/>
          <a:lstStyle/>
          <a:p>
            <a:r>
              <a:rPr lang="en-GB">
                <a:latin typeface="Arial" panose="020B0604020202020204" pitchFamily="34" charset="0"/>
                <a:cs typeface="Arial" panose="020B0604020202020204" pitchFamily="34" charset="0"/>
              </a:rPr>
              <a:t>Impact on body systems</a:t>
            </a:r>
            <a:endParaRPr lang="en-US">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1F112453-A032-9D05-108D-36140C148232}"/>
              </a:ext>
            </a:extLst>
          </p:cNvPr>
          <p:cNvSpPr>
            <a:spLocks noGrp="1"/>
          </p:cNvSpPr>
          <p:nvPr>
            <p:ph idx="1"/>
          </p:nvPr>
        </p:nvSpPr>
        <p:spPr>
          <a:xfrm>
            <a:off x="838200" y="922914"/>
            <a:ext cx="10515600" cy="5744585"/>
          </a:xfrm>
        </p:spPr>
        <p:txBody>
          <a:bodyPr>
            <a:noAutofit/>
          </a:bodyPr>
          <a:lstStyle/>
          <a:p>
            <a:pPr marL="0" indent="0">
              <a:buNone/>
            </a:pPr>
            <a:r>
              <a:rPr lang="en-GB" sz="2200">
                <a:latin typeface="Arial" panose="020B0604020202020204" pitchFamily="34" charset="0"/>
                <a:cs typeface="Arial" panose="020B0604020202020204" pitchFamily="34" charset="0"/>
              </a:rPr>
              <a:t>Type 2 diabetes affects other body systems, some of these include cardiovascular (hypertension, stroke risk), nervous system (neuropathy) and renal system (</a:t>
            </a:r>
            <a:r>
              <a:rPr lang="en-GB" sz="2200" err="1">
                <a:latin typeface="Arial" panose="020B0604020202020204" pitchFamily="34" charset="0"/>
                <a:cs typeface="Arial" panose="020B0604020202020204" pitchFamily="34" charset="0"/>
              </a:rPr>
              <a:t>nephropathy</a:t>
            </a:r>
            <a:r>
              <a:rPr lang="en-GB" sz="2200">
                <a:latin typeface="Arial" panose="020B0604020202020204" pitchFamily="34" charset="0"/>
                <a:cs typeface="Arial" panose="020B0604020202020204" pitchFamily="34" charset="0"/>
              </a:rPr>
              <a:t>). </a:t>
            </a:r>
          </a:p>
          <a:p>
            <a:pPr marL="0" indent="0">
              <a:buNone/>
            </a:pPr>
            <a:r>
              <a:rPr lang="en-GB" sz="2200" u="sng">
                <a:latin typeface="Arial" panose="020B0604020202020204" pitchFamily="34" charset="0"/>
                <a:cs typeface="Arial" panose="020B0604020202020204" pitchFamily="34" charset="0"/>
              </a:rPr>
              <a:t>Stroke: </a:t>
            </a:r>
            <a:r>
              <a:rPr lang="en-GB" sz="2200">
                <a:latin typeface="Arial" panose="020B0604020202020204" pitchFamily="34" charset="0"/>
                <a:cs typeface="Arial" panose="020B0604020202020204" pitchFamily="34" charset="0"/>
              </a:rPr>
              <a:t>People who have type 2 diabetes are at higher risk of having a stroke (1.5 to 3 times higher). Diabetics have too much glucose in their blood, having too much sugar in your blood damages the blood vessels, this can cause blood vessels to become stiff and build-up of fatty deposits. </a:t>
            </a:r>
          </a:p>
          <a:p>
            <a:pPr marL="0" indent="0">
              <a:buNone/>
            </a:pPr>
            <a:r>
              <a:rPr lang="en-GB" sz="2200" u="sng">
                <a:latin typeface="Arial" panose="020B0604020202020204" pitchFamily="34" charset="0"/>
                <a:cs typeface="Arial" panose="020B0604020202020204" pitchFamily="34" charset="0"/>
              </a:rPr>
              <a:t>Neuropathy: </a:t>
            </a:r>
            <a:r>
              <a:rPr lang="en-GB" sz="2200">
                <a:latin typeface="Arial" panose="020B0604020202020204" pitchFamily="34" charset="0"/>
                <a:cs typeface="Arial" panose="020B0604020202020204" pitchFamily="34" charset="0"/>
              </a:rPr>
              <a:t>Diabetes is one of the most commons cause of neuropathy, the high sugar levels in the blood damages the tiny blood vessels that supply the nerves. The risk of getting polyneuropathy is higher if blood sugar is not controlled properly or you smoke, drink a lot of alcohol or are over 40 years old.</a:t>
            </a:r>
          </a:p>
          <a:p>
            <a:pPr marL="0" indent="0">
              <a:buNone/>
            </a:pPr>
            <a:r>
              <a:rPr lang="en-GB" sz="2200" u="sng" err="1">
                <a:latin typeface="Arial" panose="020B0604020202020204" pitchFamily="34" charset="0"/>
                <a:cs typeface="Arial" panose="020B0604020202020204" pitchFamily="34" charset="0"/>
              </a:rPr>
              <a:t>Nephropathy</a:t>
            </a:r>
            <a:r>
              <a:rPr lang="en-GB" sz="2200" u="sng">
                <a:latin typeface="Arial" panose="020B0604020202020204" pitchFamily="34" charset="0"/>
                <a:cs typeface="Arial" panose="020B0604020202020204" pitchFamily="34" charset="0"/>
              </a:rPr>
              <a:t>: </a:t>
            </a:r>
            <a:r>
              <a:rPr lang="en-GB" sz="2200">
                <a:latin typeface="Arial" panose="020B0604020202020204" pitchFamily="34" charset="0"/>
                <a:cs typeface="Arial" panose="020B0604020202020204" pitchFamily="34" charset="0"/>
              </a:rPr>
              <a:t>Having high blood glucose levels can sometimes damage the small vessels and tiny filters in the kidneys, this develops over many years. If diabetes is not controlled well this can lead to damaging the kidneys that filter waste from the blood, resulting in a decline in kidney function. </a:t>
            </a:r>
            <a:endParaRPr lang="en-US" sz="2200" u="sng">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E83CEAC-C466-D6D8-4866-BC730122F144}"/>
              </a:ext>
            </a:extLst>
          </p:cNvPr>
          <p:cNvSpPr txBox="1"/>
          <p:nvPr/>
        </p:nvSpPr>
        <p:spPr>
          <a:xfrm>
            <a:off x="8860751" y="5688863"/>
            <a:ext cx="4186382" cy="830997"/>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(Stroke Association, n.d.)</a:t>
            </a:r>
          </a:p>
          <a:p>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5832F45-76FE-9DFF-4EEA-C16DBAD8DCA6}"/>
              </a:ext>
            </a:extLst>
          </p:cNvPr>
          <p:cNvSpPr txBox="1"/>
          <p:nvPr/>
        </p:nvSpPr>
        <p:spPr>
          <a:xfrm rot="10800000" flipV="1">
            <a:off x="9951989" y="6051946"/>
            <a:ext cx="4012431"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(NHS, 2023)</a:t>
            </a:r>
          </a:p>
        </p:txBody>
      </p:sp>
      <p:sp>
        <p:nvSpPr>
          <p:cNvPr id="10" name="TextBox 9">
            <a:extLst>
              <a:ext uri="{FF2B5EF4-FFF2-40B4-BE49-F238E27FC236}">
                <a16:creationId xmlns:a16="http://schemas.microsoft.com/office/drawing/2014/main" id="{8EF9559E-FA8F-D80C-9E73-6074F008117D}"/>
              </a:ext>
            </a:extLst>
          </p:cNvPr>
          <p:cNvSpPr txBox="1"/>
          <p:nvPr/>
        </p:nvSpPr>
        <p:spPr>
          <a:xfrm>
            <a:off x="9419360" y="6375111"/>
            <a:ext cx="3217333" cy="584775"/>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(Diabetes UK, n.d.)</a:t>
            </a:r>
          </a:p>
          <a:p>
            <a:pPr algn="l"/>
            <a:endParaRPr lang="en-US" sz="1600">
              <a:latin typeface="Arial" panose="020B0604020202020204" pitchFamily="34" charset="0"/>
              <a:cs typeface="Arial" panose="020B0604020202020204" pitchFamily="34" charset="0"/>
            </a:endParaRPr>
          </a:p>
        </p:txBody>
      </p:sp>
      <p:pic>
        <p:nvPicPr>
          <p:cNvPr id="6" name="Warwick Road 6">
            <a:hlinkClick r:id="" action="ppaction://media"/>
            <a:extLst>
              <a:ext uri="{FF2B5EF4-FFF2-40B4-BE49-F238E27FC236}">
                <a16:creationId xmlns:a16="http://schemas.microsoft.com/office/drawing/2014/main" id="{684F1ED6-03BC-9C4B-4BA4-EF68A0D80A0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302875" y="86213"/>
            <a:ext cx="730250" cy="730250"/>
          </a:xfrm>
          <a:prstGeom prst="rect">
            <a:avLst/>
          </a:prstGeom>
        </p:spPr>
      </p:pic>
    </p:spTree>
    <p:extLst>
      <p:ext uri="{BB962C8B-B14F-4D97-AF65-F5344CB8AC3E}">
        <p14:creationId xmlns:p14="http://schemas.microsoft.com/office/powerpoint/2010/main" val="2834265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blinds(horizontal)">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blinds(horizontal)">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blinds(horizontal)">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animEffect transition="in" filter="blinds(horizontal)">
                                      <p:cBhvr>
                                        <p:cTn id="27" dur="500"/>
                                        <p:tgtEl>
                                          <p:spTgt spid="3"/>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blinds(horizontal)">
                                      <p:cBhvr>
                                        <p:cTn id="32" dur="500"/>
                                        <p:tgtEl>
                                          <p:spTgt spid="4"/>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blinds(horizontal)">
                                      <p:cBhvr>
                                        <p:cTn id="37" dur="500"/>
                                        <p:tgtEl>
                                          <p:spTgt spid="10"/>
                                        </p:tgtEl>
                                      </p:cBhvr>
                                    </p:animEffect>
                                  </p:childTnLst>
                                </p:cTn>
                              </p:par>
                            </p:childTnLst>
                          </p:cTn>
                        </p:par>
                        <p:par>
                          <p:cTn id="38" fill="hold">
                            <p:stCondLst>
                              <p:cond delay="500"/>
                            </p:stCondLst>
                            <p:childTnLst>
                              <p:par>
                                <p:cTn id="39" presetID="1" presetClass="mediacall" presetSubtype="0" fill="hold" nodeType="afterEffect">
                                  <p:stCondLst>
                                    <p:cond delay="0"/>
                                  </p:stCondLst>
                                  <p:childTnLst>
                                    <p:cmd type="call" cmd="playFrom(0.0)">
                                      <p:cBhvr>
                                        <p:cTn id="40"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41" fill="hold" display="0">
                  <p:stCondLst>
                    <p:cond delay="indefinite"/>
                  </p:stCondLst>
                  <p:endCondLst>
                    <p:cond evt="onStopAudio" delay="0">
                      <p:tgtEl>
                        <p:sldTgt/>
                      </p:tgtEl>
                    </p:cond>
                  </p:endCondLst>
                </p:cTn>
                <p:tgtEl>
                  <p:spTgt spid="6"/>
                </p:tgtEl>
              </p:cMediaNode>
            </p:audio>
          </p:childTnLst>
        </p:cTn>
      </p:par>
    </p:tnLst>
    <p:bldLst>
      <p:bldP spid="5" grpId="0" build="p"/>
      <p:bldP spid="3" grpId="0"/>
      <p:bldP spid="4"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C8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72AA2-7D1F-C5FD-6C0C-5B40483BAAEE}"/>
              </a:ext>
            </a:extLst>
          </p:cNvPr>
          <p:cNvSpPr>
            <a:spLocks noGrp="1"/>
          </p:cNvSpPr>
          <p:nvPr>
            <p:ph type="title"/>
          </p:nvPr>
        </p:nvSpPr>
        <p:spPr>
          <a:xfrm>
            <a:off x="838200" y="-406825"/>
            <a:ext cx="10515600" cy="1609611"/>
          </a:xfrm>
        </p:spPr>
        <p:txBody>
          <a:bodyPr>
            <a:normAutofit/>
          </a:bodyPr>
          <a:lstStyle/>
          <a:p>
            <a:r>
              <a:rPr lang="en-GB" sz="3700">
                <a:latin typeface="Arial" panose="020B0604020202020204" pitchFamily="34" charset="0"/>
                <a:cs typeface="Arial" panose="020B0604020202020204" pitchFamily="34" charset="0"/>
              </a:rPr>
              <a:t>Risk factors and social determinants of health</a:t>
            </a:r>
            <a:endParaRPr lang="en-US" sz="37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65D4E45-CAD7-E786-5B65-EF92D4C4A90A}"/>
              </a:ext>
            </a:extLst>
          </p:cNvPr>
          <p:cNvSpPr>
            <a:spLocks noGrp="1"/>
          </p:cNvSpPr>
          <p:nvPr>
            <p:ph idx="1"/>
          </p:nvPr>
        </p:nvSpPr>
        <p:spPr>
          <a:xfrm>
            <a:off x="838200" y="813650"/>
            <a:ext cx="10515600" cy="3749860"/>
          </a:xfrm>
        </p:spPr>
        <p:txBody>
          <a:bodyPr>
            <a:noAutofit/>
          </a:bodyPr>
          <a:lstStyle/>
          <a:p>
            <a:pPr marL="0" indent="0">
              <a:buNone/>
            </a:pPr>
            <a:r>
              <a:rPr lang="en-GB" sz="1700" u="sng">
                <a:latin typeface="Arial" panose="020B0604020202020204" pitchFamily="34" charset="0"/>
                <a:cs typeface="Arial" panose="020B0604020202020204" pitchFamily="34" charset="0"/>
              </a:rPr>
              <a:t>Risk factors:</a:t>
            </a:r>
          </a:p>
          <a:p>
            <a:r>
              <a:rPr lang="en-GB" sz="1700">
                <a:latin typeface="Arial" panose="020B0604020202020204" pitchFamily="34" charset="0"/>
                <a:cs typeface="Arial" panose="020B0604020202020204" pitchFamily="34" charset="0"/>
              </a:rPr>
              <a:t>Excess weight (the main risk is being overweight or obese).</a:t>
            </a:r>
          </a:p>
          <a:p>
            <a:r>
              <a:rPr lang="en-GB" sz="1700">
                <a:latin typeface="Arial" panose="020B0604020202020204" pitchFamily="34" charset="0"/>
                <a:cs typeface="Arial" panose="020B0604020202020204" pitchFamily="34" charset="0"/>
              </a:rPr>
              <a:t>Sitting too much (being under active increases the risk, physical activity helps maintain a healthy weight and uses up glucose as energy and helps cells take in insulin).</a:t>
            </a:r>
          </a:p>
          <a:p>
            <a:r>
              <a:rPr lang="en-GB" sz="1700">
                <a:latin typeface="Arial" panose="020B0604020202020204" pitchFamily="34" charset="0"/>
                <a:cs typeface="Arial" panose="020B0604020202020204" pitchFamily="34" charset="0"/>
              </a:rPr>
              <a:t>Family history (having a close family member with type 2 diabetes raises the risk).</a:t>
            </a:r>
          </a:p>
          <a:p>
            <a:r>
              <a:rPr lang="en-GB" sz="1700">
                <a:latin typeface="Arial" panose="020B0604020202020204" pitchFamily="34" charset="0"/>
                <a:cs typeface="Arial" panose="020B0604020202020204" pitchFamily="34" charset="0"/>
              </a:rPr>
              <a:t>Race and ethnicity (people with certain races and ethnicity’s are at higher risk of having type 2 diabetes this includes; black people, Native American, Asian people, Hispanic people and pacific island people).</a:t>
            </a:r>
          </a:p>
          <a:p>
            <a:r>
              <a:rPr lang="en-GB" sz="1700">
                <a:latin typeface="Arial" panose="020B0604020202020204" pitchFamily="34" charset="0"/>
                <a:cs typeface="Arial" panose="020B0604020202020204" pitchFamily="34" charset="0"/>
              </a:rPr>
              <a:t>Age (the risk increases with age, normally after the age of 35).</a:t>
            </a:r>
          </a:p>
          <a:p>
            <a:r>
              <a:rPr lang="en-GB" sz="1700">
                <a:latin typeface="Arial" panose="020B0604020202020204" pitchFamily="34" charset="0"/>
                <a:cs typeface="Arial" panose="020B0604020202020204" pitchFamily="34" charset="0"/>
              </a:rPr>
              <a:t>Polycystic ovary syndrome (this condition causes irregular periods, excess hair growth and obesity).</a:t>
            </a:r>
          </a:p>
        </p:txBody>
      </p:sp>
      <p:sp>
        <p:nvSpPr>
          <p:cNvPr id="4" name="TextBox 3">
            <a:extLst>
              <a:ext uri="{FF2B5EF4-FFF2-40B4-BE49-F238E27FC236}">
                <a16:creationId xmlns:a16="http://schemas.microsoft.com/office/drawing/2014/main" id="{FE2896F8-CCE0-8501-BEDF-2EDDCF359407}"/>
              </a:ext>
            </a:extLst>
          </p:cNvPr>
          <p:cNvSpPr txBox="1"/>
          <p:nvPr/>
        </p:nvSpPr>
        <p:spPr>
          <a:xfrm>
            <a:off x="838200" y="3801647"/>
            <a:ext cx="10515600" cy="2446824"/>
          </a:xfrm>
          <a:prstGeom prst="rect">
            <a:avLst/>
          </a:prstGeom>
          <a:noFill/>
        </p:spPr>
        <p:txBody>
          <a:bodyPr wrap="square" rtlCol="0">
            <a:spAutoFit/>
          </a:bodyPr>
          <a:lstStyle/>
          <a:p>
            <a:pPr algn="l"/>
            <a:r>
              <a:rPr lang="en-GB" sz="1700" u="sng">
                <a:latin typeface="Arial" panose="020B0604020202020204" pitchFamily="34" charset="0"/>
                <a:cs typeface="Arial" panose="020B0604020202020204" pitchFamily="34" charset="0"/>
              </a:rPr>
              <a:t>Prevention:</a:t>
            </a:r>
          </a:p>
          <a:p>
            <a:pPr marL="342900" indent="-342900" algn="l">
              <a:buFont typeface="Arial" panose="020B0604020202020204" pitchFamily="34" charset="0"/>
              <a:buChar char="•"/>
            </a:pPr>
            <a:r>
              <a:rPr lang="en-GB" sz="1700">
                <a:latin typeface="Arial" panose="020B0604020202020204" pitchFamily="34" charset="0"/>
                <a:cs typeface="Arial" panose="020B0604020202020204" pitchFamily="34" charset="0"/>
              </a:rPr>
              <a:t>Eating healthy foods- foods lower in fat and calories, high </a:t>
            </a:r>
            <a:r>
              <a:rPr lang="en-GB" sz="1700" err="1">
                <a:latin typeface="Arial" panose="020B0604020202020204" pitchFamily="34" charset="0"/>
                <a:cs typeface="Arial" panose="020B0604020202020204" pitchFamily="34" charset="0"/>
              </a:rPr>
              <a:t>fiber</a:t>
            </a:r>
            <a:r>
              <a:rPr lang="en-GB" sz="1700">
                <a:latin typeface="Arial" panose="020B0604020202020204" pitchFamily="34" charset="0"/>
                <a:cs typeface="Arial" panose="020B0604020202020204" pitchFamily="34" charset="0"/>
              </a:rPr>
              <a:t> foods, fruits, vegetables and whole grains.</a:t>
            </a:r>
          </a:p>
          <a:p>
            <a:pPr marL="342900" indent="-342900" algn="l">
              <a:buFont typeface="Arial" panose="020B0604020202020204" pitchFamily="34" charset="0"/>
              <a:buChar char="•"/>
            </a:pPr>
            <a:r>
              <a:rPr lang="en-GB" sz="1700">
                <a:latin typeface="Arial" panose="020B0604020202020204" pitchFamily="34" charset="0"/>
                <a:cs typeface="Arial" panose="020B0604020202020204" pitchFamily="34" charset="0"/>
              </a:rPr>
              <a:t>Being more active- aiming for around 150 minutes per week of exercise including; walking, bicycling, running and swimming.</a:t>
            </a:r>
          </a:p>
          <a:p>
            <a:pPr marL="342900" indent="-342900" algn="l">
              <a:buFont typeface="Arial" panose="020B0604020202020204" pitchFamily="34" charset="0"/>
              <a:buChar char="•"/>
            </a:pPr>
            <a:r>
              <a:rPr lang="en-GB" sz="1700">
                <a:latin typeface="Arial" panose="020B0604020202020204" pitchFamily="34" charset="0"/>
                <a:cs typeface="Arial" panose="020B0604020202020204" pitchFamily="34" charset="0"/>
              </a:rPr>
              <a:t>Loose weight- being overweight or obese is one of the main factors so loosing weight and maintaining a healthy size may lower the risks.</a:t>
            </a:r>
          </a:p>
          <a:p>
            <a:pPr marL="342900" indent="-342900" algn="l">
              <a:buFont typeface="Arial" panose="020B0604020202020204" pitchFamily="34" charset="0"/>
              <a:buChar char="•"/>
            </a:pPr>
            <a:endParaRPr lang="en-GB" sz="170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US" sz="17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41768B8D-3CB8-E934-7381-2D31D4D22DC0}"/>
              </a:ext>
            </a:extLst>
          </p:cNvPr>
          <p:cNvSpPr txBox="1"/>
          <p:nvPr/>
        </p:nvSpPr>
        <p:spPr>
          <a:xfrm>
            <a:off x="9351434" y="6044350"/>
            <a:ext cx="1828800" cy="692497"/>
          </a:xfrm>
          <a:prstGeom prst="rect">
            <a:avLst/>
          </a:prstGeom>
          <a:noFill/>
        </p:spPr>
        <p:txBody>
          <a:bodyPr wrap="square" rtlCol="0">
            <a:spAutoFit/>
          </a:bodyPr>
          <a:lstStyle/>
          <a:p>
            <a:r>
              <a:rPr lang="en-GB" sz="1300">
                <a:latin typeface="Arial" panose="020B0604020202020204" pitchFamily="34" charset="0"/>
                <a:cs typeface="Arial" panose="020B0604020202020204" pitchFamily="34" charset="0"/>
              </a:rPr>
              <a:t>(Mayo Clinic, n.d.) </a:t>
            </a:r>
          </a:p>
          <a:p>
            <a:r>
              <a:rPr lang="en-GB" sz="1300"/>
              <a:t>(NHS, 2023)</a:t>
            </a:r>
          </a:p>
          <a:p>
            <a:endParaRPr lang="en-GB" sz="1300">
              <a:latin typeface="Arial" panose="020B0604020202020204" pitchFamily="34" charset="0"/>
              <a:cs typeface="Arial" panose="020B0604020202020204" pitchFamily="34" charset="0"/>
            </a:endParaRPr>
          </a:p>
        </p:txBody>
      </p:sp>
      <p:pic>
        <p:nvPicPr>
          <p:cNvPr id="6" name="Warwick Road 7">
            <a:hlinkClick r:id="" action="ppaction://media"/>
            <a:extLst>
              <a:ext uri="{FF2B5EF4-FFF2-40B4-BE49-F238E27FC236}">
                <a16:creationId xmlns:a16="http://schemas.microsoft.com/office/drawing/2014/main" id="{8437988F-6D3C-60B1-F707-DE593E5D70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818690" y="566860"/>
            <a:ext cx="730250" cy="730250"/>
          </a:xfrm>
          <a:prstGeom prst="rect">
            <a:avLst/>
          </a:prstGeom>
        </p:spPr>
      </p:pic>
    </p:spTree>
    <p:extLst>
      <p:ext uri="{BB962C8B-B14F-4D97-AF65-F5344CB8AC3E}">
        <p14:creationId xmlns:p14="http://schemas.microsoft.com/office/powerpoint/2010/main" val="2982041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4" presetClass="entr" presetSubtype="1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animEffect transition="in" filter="randombar(horizontal)">
                                      <p:cBhvr>
                                        <p:cTn id="39" dur="500"/>
                                        <p:tgtEl>
                                          <p:spTgt spid="5"/>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grpId="1" nodeType="clickEffect">
                                  <p:stCondLst>
                                    <p:cond delay="0"/>
                                  </p:stCondLst>
                                  <p:childTnLst>
                                    <p:set>
                                      <p:cBhvr>
                                        <p:cTn id="43" dur="1" fill="hold">
                                          <p:stCondLst>
                                            <p:cond delay="0"/>
                                          </p:stCondLst>
                                        </p:cTn>
                                        <p:tgtEl>
                                          <p:spTgt spid="5"/>
                                        </p:tgtEl>
                                        <p:attrNameLst>
                                          <p:attrName>style.visibility</p:attrName>
                                        </p:attrNameLst>
                                      </p:cBhvr>
                                      <p:to>
                                        <p:strVal val="visible"/>
                                      </p:to>
                                    </p:set>
                                  </p:childTnLst>
                                </p:cTn>
                              </p:par>
                            </p:childTnLst>
                          </p:cTn>
                        </p:par>
                        <p:par>
                          <p:cTn id="44" fill="hold">
                            <p:stCondLst>
                              <p:cond delay="0"/>
                            </p:stCondLst>
                            <p:childTnLst>
                              <p:par>
                                <p:cTn id="45" presetID="1" presetClass="mediacall" presetSubtype="0" fill="hold" nodeType="afterEffect">
                                  <p:stCondLst>
                                    <p:cond delay="0"/>
                                  </p:stCondLst>
                                  <p:childTnLst>
                                    <p:cmd type="call" cmd="playFrom(0.0)">
                                      <p:cBhvr>
                                        <p:cTn id="4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47" fill="hold" display="0">
                  <p:stCondLst>
                    <p:cond delay="indefinite"/>
                  </p:stCondLst>
                  <p:endCondLst>
                    <p:cond evt="onStopAudio" delay="0">
                      <p:tgtEl>
                        <p:sldTgt/>
                      </p:tgtEl>
                    </p:cond>
                  </p:endCondLst>
                </p:cTn>
                <p:tgtEl>
                  <p:spTgt spid="6"/>
                </p:tgtEl>
              </p:cMediaNode>
            </p:audio>
          </p:childTnLst>
        </p:cTn>
      </p:par>
    </p:tnLst>
    <p:bldLst>
      <p:bldP spid="3" grpId="0" build="p"/>
      <p:bldP spid="4" grpId="0"/>
      <p:bldP spid="5" grpId="0"/>
      <p:bldP spid="5" grpId="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1AFB7"/>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3558C-77A0-6F6E-0497-17E8C108FFE4}"/>
              </a:ext>
            </a:extLst>
          </p:cNvPr>
          <p:cNvSpPr>
            <a:spLocks noGrp="1"/>
          </p:cNvSpPr>
          <p:nvPr>
            <p:ph type="title"/>
          </p:nvPr>
        </p:nvSpPr>
        <p:spPr>
          <a:xfrm>
            <a:off x="1676400" y="38485"/>
            <a:ext cx="10515600" cy="1325563"/>
          </a:xfrm>
        </p:spPr>
        <p:txBody>
          <a:bodyPr/>
          <a:lstStyle/>
          <a:p>
            <a:r>
              <a:rPr lang="en-GB">
                <a:latin typeface="Arial" panose="020B0604020202020204" pitchFamily="34" charset="0"/>
                <a:cs typeface="Arial" panose="020B0604020202020204" pitchFamily="34" charset="0"/>
              </a:rPr>
              <a:t>Psychological and social impact</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64AE446-CB06-B5ED-E779-89373F0C57B9}"/>
              </a:ext>
            </a:extLst>
          </p:cNvPr>
          <p:cNvSpPr>
            <a:spLocks noGrp="1"/>
          </p:cNvSpPr>
          <p:nvPr>
            <p:ph idx="1"/>
          </p:nvPr>
        </p:nvSpPr>
        <p:spPr>
          <a:xfrm>
            <a:off x="838200" y="1253331"/>
            <a:ext cx="10515600" cy="5404548"/>
          </a:xfrm>
        </p:spPr>
        <p:txBody>
          <a:bodyPr>
            <a:normAutofit fontScale="92500" lnSpcReduction="10000"/>
          </a:bodyPr>
          <a:lstStyle/>
          <a:p>
            <a:pPr marL="0" indent="0">
              <a:buNone/>
            </a:pPr>
            <a:r>
              <a:rPr lang="en-GB">
                <a:latin typeface="Arial" panose="020B0604020202020204" pitchFamily="34" charset="0"/>
                <a:cs typeface="Arial" panose="020B0604020202020204" pitchFamily="34" charset="0"/>
              </a:rPr>
              <a:t>Type 2 diabetes has an impact on quality of life, this can lead to pressure on relationships, work, social life and psychological well-being. Managing the condition can be a burden and can have negative affects on quality of life resulting in depression, anxiety and stress. It is especially important that people with type 2 diabetes get support for their mental-health and well-being not just their physical health, it is also important health care professionals, friends and family support help with providing a healthy diet plan, help them feel motivated to exercise and getting them out the house for walks etc.</a:t>
            </a:r>
          </a:p>
          <a:p>
            <a:pPr marL="0" indent="0">
              <a:buNone/>
            </a:pPr>
            <a:r>
              <a:rPr lang="en-GB">
                <a:latin typeface="Arial" panose="020B0604020202020204" pitchFamily="34" charset="0"/>
                <a:cs typeface="Arial" panose="020B0604020202020204" pitchFamily="34" charset="0"/>
              </a:rPr>
              <a:t>Symptoms of diabetes-related stress/depression:</a:t>
            </a:r>
          </a:p>
          <a:p>
            <a:r>
              <a:rPr lang="en-GB">
                <a:latin typeface="Arial" panose="020B0604020202020204" pitchFamily="34" charset="0"/>
                <a:cs typeface="Arial" panose="020B0604020202020204" pitchFamily="34" charset="0"/>
              </a:rPr>
              <a:t>Constant worry about glucose levels.</a:t>
            </a:r>
          </a:p>
          <a:p>
            <a:r>
              <a:rPr lang="en-GB">
                <a:latin typeface="Arial" panose="020B0604020202020204" pitchFamily="34" charset="0"/>
                <a:cs typeface="Arial" panose="020B0604020202020204" pitchFamily="34" charset="0"/>
              </a:rPr>
              <a:t>Feelings of anger, having to live everyday life with diabetes.</a:t>
            </a:r>
          </a:p>
          <a:p>
            <a:r>
              <a:rPr lang="en-GB">
                <a:latin typeface="Arial" panose="020B0604020202020204" pitchFamily="34" charset="0"/>
                <a:cs typeface="Arial" panose="020B0604020202020204" pitchFamily="34" charset="0"/>
              </a:rPr>
              <a:t>Feeling guilty when going off track, not following the care plan and advice. </a:t>
            </a:r>
            <a:endParaRPr lang="en-US">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9C74E11-7447-7D99-9AE1-D2B437165600}"/>
              </a:ext>
            </a:extLst>
          </p:cNvPr>
          <p:cNvSpPr txBox="1"/>
          <p:nvPr/>
        </p:nvSpPr>
        <p:spPr>
          <a:xfrm>
            <a:off x="10134599" y="6073104"/>
            <a:ext cx="4555067" cy="584775"/>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(DRWF, n.d.)</a:t>
            </a:r>
          </a:p>
          <a:p>
            <a:pPr algn="l"/>
            <a:r>
              <a:rPr lang="en-GB" sz="1600">
                <a:latin typeface="Arial" panose="020B0604020202020204" pitchFamily="34" charset="0"/>
                <a:cs typeface="Arial" panose="020B0604020202020204" pitchFamily="34" charset="0"/>
              </a:rPr>
              <a:t>(NHS, 2023)</a:t>
            </a:r>
            <a:endParaRPr lang="en-US" sz="1600">
              <a:latin typeface="Arial" panose="020B0604020202020204" pitchFamily="34" charset="0"/>
              <a:cs typeface="Arial" panose="020B0604020202020204" pitchFamily="34" charset="0"/>
            </a:endParaRPr>
          </a:p>
        </p:txBody>
      </p:sp>
      <p:pic>
        <p:nvPicPr>
          <p:cNvPr id="5" name="Warwick Road 8">
            <a:hlinkClick r:id="" action="ppaction://media"/>
            <a:extLst>
              <a:ext uri="{FF2B5EF4-FFF2-40B4-BE49-F238E27FC236}">
                <a16:creationId xmlns:a16="http://schemas.microsoft.com/office/drawing/2014/main" id="{12DC78BE-19D8-A73E-5B93-4644C058ECB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26778" y="188866"/>
            <a:ext cx="730250" cy="730250"/>
          </a:xfrm>
          <a:prstGeom prst="rect">
            <a:avLst/>
          </a:prstGeom>
        </p:spPr>
      </p:pic>
    </p:spTree>
    <p:extLst>
      <p:ext uri="{BB962C8B-B14F-4D97-AF65-F5344CB8AC3E}">
        <p14:creationId xmlns:p14="http://schemas.microsoft.com/office/powerpoint/2010/main" val="2477624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arn(inVertic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Effect transition="in" filter="blinds(horizontal)">
                                      <p:cBhvr>
                                        <p:cTn id="32" dur="500"/>
                                        <p:tgtEl>
                                          <p:spTgt spid="4"/>
                                        </p:tgtEl>
                                      </p:cBhvr>
                                    </p:animEffect>
                                  </p:childTnLst>
                                </p:cTn>
                              </p:par>
                            </p:childTnLst>
                          </p:cTn>
                        </p:par>
                        <p:par>
                          <p:cTn id="33" fill="hold">
                            <p:stCondLst>
                              <p:cond delay="500"/>
                            </p:stCondLst>
                            <p:childTnLst>
                              <p:par>
                                <p:cTn id="34" presetID="1" presetClass="mediacall" presetSubtype="0" fill="hold" nodeType="afterEffect">
                                  <p:stCondLst>
                                    <p:cond delay="0"/>
                                  </p:stCondLst>
                                  <p:childTnLst>
                                    <p:cmd type="call" cmd="playFrom(0.0)">
                                      <p:cBhvr>
                                        <p:cTn id="35"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36" fill="hold" display="0">
                  <p:stCondLst>
                    <p:cond delay="indefinite"/>
                  </p:stCondLst>
                  <p:endCondLst>
                    <p:cond evt="onStopAudio" delay="0">
                      <p:tgtEl>
                        <p:sldTgt/>
                      </p:tgtEl>
                    </p:cond>
                  </p:endCondLst>
                </p:cTn>
                <p:tgtEl>
                  <p:spTgt spid="5"/>
                </p:tgtEl>
              </p:cMediaNode>
            </p:audio>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B1F5F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E3E6B-20D0-0A5D-33B3-903EE048BE0D}"/>
              </a:ext>
            </a:extLst>
          </p:cNvPr>
          <p:cNvSpPr>
            <a:spLocks noGrp="1"/>
          </p:cNvSpPr>
          <p:nvPr>
            <p:ph type="title"/>
          </p:nvPr>
        </p:nvSpPr>
        <p:spPr>
          <a:xfrm>
            <a:off x="838200" y="-139027"/>
            <a:ext cx="10515600" cy="1325563"/>
          </a:xfrm>
        </p:spPr>
        <p:txBody>
          <a:bodyPr>
            <a:normAutofit/>
          </a:bodyPr>
          <a:lstStyle/>
          <a:p>
            <a:r>
              <a:rPr lang="en-GB" sz="3800">
                <a:latin typeface="Arial" panose="020B0604020202020204" pitchFamily="34" charset="0"/>
                <a:cs typeface="Arial" panose="020B0604020202020204" pitchFamily="34" charset="0"/>
              </a:rPr>
              <a:t>Goals of care plan</a:t>
            </a:r>
            <a:endParaRPr lang="en-US" sz="380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63B4DFA4-EBFA-1F99-5AB8-C741540A3FF7}"/>
              </a:ext>
            </a:extLst>
          </p:cNvPr>
          <p:cNvSpPr>
            <a:spLocks noGrp="1"/>
          </p:cNvSpPr>
          <p:nvPr>
            <p:ph idx="1"/>
          </p:nvPr>
        </p:nvSpPr>
        <p:spPr>
          <a:xfrm>
            <a:off x="508864" y="822240"/>
            <a:ext cx="10515600" cy="4992928"/>
          </a:xfrm>
        </p:spPr>
        <p:txBody>
          <a:bodyPr>
            <a:normAutofit/>
          </a:bodyPr>
          <a:lstStyle/>
          <a:p>
            <a:pPr marL="0" indent="0">
              <a:buNone/>
            </a:pPr>
            <a:r>
              <a:rPr lang="en-GB" sz="2500">
                <a:latin typeface="Arial" panose="020B0604020202020204" pitchFamily="34" charset="0"/>
                <a:cs typeface="Arial" panose="020B0604020202020204" pitchFamily="34" charset="0"/>
              </a:rPr>
              <a:t>On the NICE website it states eight different recommendations to help patients manage their type 2 diabetes, these are;</a:t>
            </a:r>
          </a:p>
          <a:p>
            <a:pPr marL="0" indent="0">
              <a:buNone/>
            </a:pPr>
            <a:endParaRPr lang="en-GB" sz="2500">
              <a:latin typeface="Arial" panose="020B0604020202020204" pitchFamily="34" charset="0"/>
              <a:cs typeface="Arial" panose="020B0604020202020204" pitchFamily="34" charset="0"/>
            </a:endParaRPr>
          </a:p>
          <a:p>
            <a:r>
              <a:rPr lang="en-GB" sz="2500">
                <a:latin typeface="Arial" panose="020B0604020202020204" pitchFamily="34" charset="0"/>
                <a:cs typeface="Arial" panose="020B0604020202020204" pitchFamily="34" charset="0"/>
              </a:rPr>
              <a:t>Individualised care</a:t>
            </a:r>
          </a:p>
          <a:p>
            <a:r>
              <a:rPr lang="en-GB" sz="2500">
                <a:latin typeface="Arial" panose="020B0604020202020204" pitchFamily="34" charset="0"/>
                <a:cs typeface="Arial" panose="020B0604020202020204" pitchFamily="34" charset="0"/>
              </a:rPr>
              <a:t>Education</a:t>
            </a:r>
          </a:p>
          <a:p>
            <a:r>
              <a:rPr lang="en-GB" sz="2500">
                <a:latin typeface="Arial" panose="020B0604020202020204" pitchFamily="34" charset="0"/>
                <a:cs typeface="Arial" panose="020B0604020202020204" pitchFamily="34" charset="0"/>
              </a:rPr>
              <a:t>Dietary advice and bariatric surgery</a:t>
            </a:r>
          </a:p>
          <a:p>
            <a:r>
              <a:rPr lang="en-GB" sz="2500">
                <a:latin typeface="Arial" panose="020B0604020202020204" pitchFamily="34" charset="0"/>
                <a:cs typeface="Arial" panose="020B0604020202020204" pitchFamily="34" charset="0"/>
              </a:rPr>
              <a:t>Diagnosing and managing hypertension</a:t>
            </a:r>
          </a:p>
          <a:p>
            <a:r>
              <a:rPr lang="en-GB" sz="2500" err="1">
                <a:latin typeface="Arial" panose="020B0604020202020204" pitchFamily="34" charset="0"/>
                <a:cs typeface="Arial" panose="020B0604020202020204" pitchFamily="34" charset="0"/>
              </a:rPr>
              <a:t>Antiplatelet</a:t>
            </a:r>
            <a:r>
              <a:rPr lang="en-GB" sz="2500">
                <a:latin typeface="Arial" panose="020B0604020202020204" pitchFamily="34" charset="0"/>
                <a:cs typeface="Arial" panose="020B0604020202020204" pitchFamily="34" charset="0"/>
              </a:rPr>
              <a:t> therapy</a:t>
            </a:r>
          </a:p>
          <a:p>
            <a:r>
              <a:rPr lang="en-GB" sz="2500">
                <a:latin typeface="Arial" panose="020B0604020202020204" pitchFamily="34" charset="0"/>
                <a:cs typeface="Arial" panose="020B0604020202020204" pitchFamily="34" charset="0"/>
              </a:rPr>
              <a:t>Drug treatment </a:t>
            </a:r>
          </a:p>
          <a:p>
            <a:r>
              <a:rPr lang="en-GB" sz="2500">
                <a:latin typeface="Arial" panose="020B0604020202020204" pitchFamily="34" charset="0"/>
                <a:cs typeface="Arial" panose="020B0604020202020204" pitchFamily="34" charset="0"/>
              </a:rPr>
              <a:t>Managing complications</a:t>
            </a:r>
          </a:p>
        </p:txBody>
      </p:sp>
      <p:sp>
        <p:nvSpPr>
          <p:cNvPr id="6" name="TextBox 5">
            <a:extLst>
              <a:ext uri="{FF2B5EF4-FFF2-40B4-BE49-F238E27FC236}">
                <a16:creationId xmlns:a16="http://schemas.microsoft.com/office/drawing/2014/main" id="{17CAE008-FF97-867D-05CB-4E42C1F335F2}"/>
              </a:ext>
            </a:extLst>
          </p:cNvPr>
          <p:cNvSpPr txBox="1"/>
          <p:nvPr/>
        </p:nvSpPr>
        <p:spPr>
          <a:xfrm>
            <a:off x="346270" y="5492003"/>
            <a:ext cx="3973946"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(NICE, 2015/2022)</a:t>
            </a:r>
          </a:p>
          <a:p>
            <a:pPr algn="l"/>
            <a:endParaRPr lang="en-US">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AFA5F6C-FE63-B9F6-15EE-9DC3E76B5DF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6593" y="1723667"/>
            <a:ext cx="4604400" cy="4414667"/>
          </a:xfrm>
          <a:prstGeom prst="rect">
            <a:avLst/>
          </a:prstGeom>
        </p:spPr>
      </p:pic>
      <p:sp>
        <p:nvSpPr>
          <p:cNvPr id="8" name="TextBox 7">
            <a:extLst>
              <a:ext uri="{FF2B5EF4-FFF2-40B4-BE49-F238E27FC236}">
                <a16:creationId xmlns:a16="http://schemas.microsoft.com/office/drawing/2014/main" id="{2AE788C2-E8E2-E565-2DEB-60C5E4473B4E}"/>
              </a:ext>
            </a:extLst>
          </p:cNvPr>
          <p:cNvSpPr txBox="1"/>
          <p:nvPr/>
        </p:nvSpPr>
        <p:spPr>
          <a:xfrm>
            <a:off x="9308584" y="6352299"/>
            <a:ext cx="3431759"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(Nottinghamshire APC, 2022)</a:t>
            </a:r>
          </a:p>
        </p:txBody>
      </p:sp>
      <p:pic>
        <p:nvPicPr>
          <p:cNvPr id="3" name="Warwick Road 9">
            <a:hlinkClick r:id="" action="ppaction://media"/>
            <a:extLst>
              <a:ext uri="{FF2B5EF4-FFF2-40B4-BE49-F238E27FC236}">
                <a16:creationId xmlns:a16="http://schemas.microsoft.com/office/drawing/2014/main" id="{873300F2-6520-66B1-1818-CAE2D85445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363807" y="440998"/>
            <a:ext cx="730250" cy="730250"/>
          </a:xfrm>
          <a:prstGeom prst="rect">
            <a:avLst/>
          </a:prstGeom>
        </p:spPr>
      </p:pic>
    </p:spTree>
    <p:extLst>
      <p:ext uri="{BB962C8B-B14F-4D97-AF65-F5344CB8AC3E}">
        <p14:creationId xmlns:p14="http://schemas.microsoft.com/office/powerpoint/2010/main" val="188996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childTnLst>
                                </p:cTn>
                              </p:par>
                            </p:childTnLst>
                          </p:cTn>
                        </p:par>
                        <p:par>
                          <p:cTn id="47" fill="hold">
                            <p:stCondLst>
                              <p:cond delay="0"/>
                            </p:stCondLst>
                            <p:childTnLst>
                              <p:par>
                                <p:cTn id="48" presetID="1" presetClass="mediacall" presetSubtype="0" fill="hold" nodeType="afterEffect">
                                  <p:stCondLst>
                                    <p:cond delay="0"/>
                                  </p:stCondLst>
                                  <p:childTnLst>
                                    <p:cmd type="call" cmd="playFrom(0.0)">
                                      <p:cBhvr>
                                        <p:cTn id="49"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50" fill="hold" display="0">
                  <p:stCondLst>
                    <p:cond delay="indefinite"/>
                  </p:stCondLst>
                  <p:endCondLst>
                    <p:cond evt="onStopAudio" delay="0">
                      <p:tgtEl>
                        <p:sldTgt/>
                      </p:tgtEl>
                    </p:cond>
                  </p:endCondLst>
                </p:cTn>
                <p:tgtEl>
                  <p:spTgt spid="3"/>
                </p:tgtEl>
              </p:cMediaNode>
            </p:audio>
          </p:childTnLst>
        </p:cTn>
      </p:par>
    </p:tnLst>
    <p:bldLst>
      <p:bldP spid="5" grpId="0" build="p"/>
      <p:bldP spid="6" grpId="0"/>
      <p:bldP spid="8"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BCD3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DD62C-31F5-18D0-0C5E-F2316AFCF68B}"/>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Evidence-based interventions and support</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B6F0B16-BB57-160E-EA37-D5EFD83D7FAD}"/>
              </a:ext>
            </a:extLst>
          </p:cNvPr>
          <p:cNvSpPr>
            <a:spLocks noGrp="1"/>
          </p:cNvSpPr>
          <p:nvPr>
            <p:ph idx="1"/>
          </p:nvPr>
        </p:nvSpPr>
        <p:spPr/>
        <p:txBody>
          <a:bodyPr>
            <a:normAutofit fontScale="85000" lnSpcReduction="20000"/>
          </a:bodyPr>
          <a:lstStyle/>
          <a:p>
            <a:r>
              <a:rPr lang="en-GB"/>
              <a:t>Research supports APRN telephone follow-up to improve blood glucose control.</a:t>
            </a:r>
          </a:p>
          <a:p>
            <a:r>
              <a:rPr lang="en-GB"/>
              <a:t>Systematic review and five RCTs show improved glycemic outcomes with added nurse support.</a:t>
            </a:r>
          </a:p>
          <a:p>
            <a:r>
              <a:rPr lang="en-GB"/>
              <a:t>Follow-up calls helped patients maintain tight glycemic control, reducing complications such as; eye disease by 76%, kidney disease by 50% and nerve disease by 60%.</a:t>
            </a:r>
          </a:p>
          <a:p>
            <a:r>
              <a:rPr lang="en-GB"/>
              <a:t>Sustained blood glucose lowering reduces long-term complications. </a:t>
            </a:r>
          </a:p>
          <a:p>
            <a:r>
              <a:rPr lang="en-GB"/>
              <a:t>Patient education and empowerment key for successful self-management. </a:t>
            </a:r>
          </a:p>
          <a:p>
            <a:r>
              <a:rPr lang="en-GB"/>
              <a:t>ADA guidelines support complex care plans to maintain tight control.</a:t>
            </a:r>
          </a:p>
          <a:p>
            <a:r>
              <a:rPr lang="en-GB"/>
              <a:t>Nurse-led, multidisciplinary approaches improved outcomes and quality of life.</a:t>
            </a:r>
            <a:endParaRPr lang="en-US"/>
          </a:p>
        </p:txBody>
      </p:sp>
      <p:sp>
        <p:nvSpPr>
          <p:cNvPr id="4" name="TextBox 3">
            <a:extLst>
              <a:ext uri="{FF2B5EF4-FFF2-40B4-BE49-F238E27FC236}">
                <a16:creationId xmlns:a16="http://schemas.microsoft.com/office/drawing/2014/main" id="{94D18429-8F32-62D5-EACB-4173755E16D6}"/>
              </a:ext>
            </a:extLst>
          </p:cNvPr>
          <p:cNvSpPr txBox="1"/>
          <p:nvPr/>
        </p:nvSpPr>
        <p:spPr>
          <a:xfrm>
            <a:off x="8456660" y="6123543"/>
            <a:ext cx="1828800" cy="400110"/>
          </a:xfrm>
          <a:prstGeom prst="rect">
            <a:avLst/>
          </a:prstGeom>
          <a:noFill/>
        </p:spPr>
        <p:txBody>
          <a:bodyPr wrap="square" rtlCol="0">
            <a:spAutoFit/>
          </a:bodyPr>
          <a:lstStyle/>
          <a:p>
            <a:pPr algn="l"/>
            <a:r>
              <a:rPr lang="en-GB" sz="2000">
                <a:latin typeface="Arial" panose="020B0604020202020204" pitchFamily="34" charset="0"/>
                <a:cs typeface="Arial" panose="020B0604020202020204" pitchFamily="34" charset="0"/>
              </a:rPr>
              <a:t>(Evans, 2008)</a:t>
            </a:r>
            <a:endParaRPr lang="en-US" sz="2000">
              <a:latin typeface="Arial" panose="020B0604020202020204" pitchFamily="34" charset="0"/>
              <a:cs typeface="Arial" panose="020B0604020202020204" pitchFamily="34" charset="0"/>
            </a:endParaRPr>
          </a:p>
        </p:txBody>
      </p:sp>
      <p:pic>
        <p:nvPicPr>
          <p:cNvPr id="5" name="Warwick Road 10">
            <a:hlinkClick r:id="" action="ppaction://media"/>
            <a:extLst>
              <a:ext uri="{FF2B5EF4-FFF2-40B4-BE49-F238E27FC236}">
                <a16:creationId xmlns:a16="http://schemas.microsoft.com/office/drawing/2014/main" id="{E1662FBD-2819-596E-831A-93FB4A232B3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156498" y="463410"/>
            <a:ext cx="730250" cy="730250"/>
          </a:xfrm>
          <a:prstGeom prst="rect">
            <a:avLst/>
          </a:prstGeom>
        </p:spPr>
      </p:pic>
    </p:spTree>
    <p:extLst>
      <p:ext uri="{BB962C8B-B14F-4D97-AF65-F5344CB8AC3E}">
        <p14:creationId xmlns:p14="http://schemas.microsoft.com/office/powerpoint/2010/main" val="3661271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4"/>
                                        </p:tgtEl>
                                        <p:attrNameLst>
                                          <p:attrName>style.visibility</p:attrName>
                                        </p:attrNameLst>
                                      </p:cBhvr>
                                      <p:to>
                                        <p:strVal val="visible"/>
                                      </p:to>
                                    </p:set>
                                  </p:childTnLst>
                                </p:cTn>
                              </p:par>
                            </p:childTnLst>
                          </p:cTn>
                        </p:par>
                        <p:par>
                          <p:cTn id="49" fill="hold">
                            <p:stCondLst>
                              <p:cond delay="0"/>
                            </p:stCondLst>
                            <p:childTnLst>
                              <p:par>
                                <p:cTn id="50" presetID="1" presetClass="mediacall" presetSubtype="0" fill="hold" nodeType="afterEffect">
                                  <p:stCondLst>
                                    <p:cond delay="0"/>
                                  </p:stCondLst>
                                  <p:childTnLst>
                                    <p:cmd type="call" cmd="playFrom(0.0)">
                                      <p:cBhvr>
                                        <p:cTn id="51"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52" fill="hold" display="0">
                  <p:stCondLst>
                    <p:cond delay="indefinite"/>
                  </p:stCondLst>
                  <p:endCondLst>
                    <p:cond evt="onStopAudio" delay="0">
                      <p:tgtEl>
                        <p:sldTgt/>
                      </p:tgtEl>
                    </p:cond>
                  </p:endCondLst>
                </p:cTn>
                <p:tgtEl>
                  <p:spTgt spid="5"/>
                </p:tgtEl>
              </p:cMediaNode>
            </p:audio>
          </p:childTnLst>
        </p:cTn>
      </p:par>
    </p:tnLst>
    <p:bldLst>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DCDD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63333-506C-B5FE-89B9-AA2E7F780229}"/>
              </a:ext>
            </a:extLst>
          </p:cNvPr>
          <p:cNvSpPr>
            <a:spLocks noGrp="1"/>
          </p:cNvSpPr>
          <p:nvPr>
            <p:ph type="title"/>
          </p:nvPr>
        </p:nvSpPr>
        <p:spPr>
          <a:xfrm>
            <a:off x="838200" y="0"/>
            <a:ext cx="10515600" cy="1325563"/>
          </a:xfrm>
        </p:spPr>
        <p:txBody>
          <a:bodyPr/>
          <a:lstStyle/>
          <a:p>
            <a:r>
              <a:rPr lang="en-GB">
                <a:latin typeface="Arial" panose="020B0604020202020204" pitchFamily="34" charset="0"/>
                <a:cs typeface="Arial" panose="020B0604020202020204" pitchFamily="34" charset="0"/>
              </a:rPr>
              <a:t>Patient education and empowerment</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CFE006C-D1B9-01DF-E2A9-9980BE563700}"/>
              </a:ext>
            </a:extLst>
          </p:cNvPr>
          <p:cNvSpPr>
            <a:spLocks noGrp="1"/>
          </p:cNvSpPr>
          <p:nvPr>
            <p:ph idx="1"/>
          </p:nvPr>
        </p:nvSpPr>
        <p:spPr>
          <a:xfrm>
            <a:off x="838200" y="1253331"/>
            <a:ext cx="10515600" cy="4351338"/>
          </a:xfrm>
        </p:spPr>
        <p:txBody>
          <a:bodyPr>
            <a:normAutofit fontScale="92500"/>
          </a:bodyPr>
          <a:lstStyle/>
          <a:p>
            <a:r>
              <a:rPr lang="en-GB"/>
              <a:t>Education empowers patient to take active roles in managing diabetes.</a:t>
            </a:r>
          </a:p>
          <a:p>
            <a:r>
              <a:rPr lang="en-GB"/>
              <a:t>Empowerment involves knowledge, skills, motivation, and confidence to self-manage.</a:t>
            </a:r>
          </a:p>
          <a:p>
            <a:r>
              <a:rPr lang="en-GB"/>
              <a:t>Individualised education improves treatment adherence and lifestyle choices.</a:t>
            </a:r>
          </a:p>
          <a:p>
            <a:r>
              <a:rPr lang="en-GB"/>
              <a:t>Encourages shared decision-making between patients and healthcare professionals.</a:t>
            </a:r>
          </a:p>
          <a:p>
            <a:r>
              <a:rPr lang="en-GB"/>
              <a:t>Promotes long-term behaviour change and improved glycemic control.</a:t>
            </a:r>
          </a:p>
          <a:p>
            <a:r>
              <a:rPr lang="en-GB"/>
              <a:t>Effective when integrated into structured self-management programmes.</a:t>
            </a:r>
            <a:endParaRPr lang="en-US"/>
          </a:p>
        </p:txBody>
      </p:sp>
      <p:sp>
        <p:nvSpPr>
          <p:cNvPr id="4" name="TextBox 3">
            <a:extLst>
              <a:ext uri="{FF2B5EF4-FFF2-40B4-BE49-F238E27FC236}">
                <a16:creationId xmlns:a16="http://schemas.microsoft.com/office/drawing/2014/main" id="{FF8E0460-8B1B-B69B-5798-AC2F7F518699}"/>
              </a:ext>
            </a:extLst>
          </p:cNvPr>
          <p:cNvSpPr txBox="1"/>
          <p:nvPr/>
        </p:nvSpPr>
        <p:spPr>
          <a:xfrm>
            <a:off x="8441265" y="6017683"/>
            <a:ext cx="4110567" cy="553998"/>
          </a:xfrm>
          <a:prstGeom prst="rect">
            <a:avLst/>
          </a:prstGeom>
          <a:noFill/>
        </p:spPr>
        <p:txBody>
          <a:bodyPr wrap="square" rtlCol="0">
            <a:spAutoFit/>
          </a:bodyPr>
          <a:lstStyle/>
          <a:p>
            <a:r>
              <a:rPr lang="en-GB" sz="1500">
                <a:latin typeface="Arial" panose="020B0604020202020204" pitchFamily="34" charset="0"/>
                <a:cs typeface="Arial" panose="020B0604020202020204" pitchFamily="34" charset="0"/>
              </a:rPr>
              <a:t>(Chen, Chen and Lin, 2024)</a:t>
            </a:r>
          </a:p>
          <a:p>
            <a:r>
              <a:rPr lang="en-GB" sz="1500">
                <a:latin typeface="Arial" panose="020B0604020202020204" pitchFamily="34" charset="0"/>
                <a:cs typeface="Arial" panose="020B0604020202020204" pitchFamily="34" charset="0"/>
              </a:rPr>
              <a:t>(Gómez-Velasco et al., 2019)</a:t>
            </a:r>
          </a:p>
        </p:txBody>
      </p:sp>
      <p:pic>
        <p:nvPicPr>
          <p:cNvPr id="5" name="Warwick Road 11">
            <a:hlinkClick r:id="" action="ppaction://media"/>
            <a:extLst>
              <a:ext uri="{FF2B5EF4-FFF2-40B4-BE49-F238E27FC236}">
                <a16:creationId xmlns:a16="http://schemas.microsoft.com/office/drawing/2014/main" id="{337D518D-A3FF-9054-FD66-2F29B23CCD6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503880" y="284116"/>
            <a:ext cx="730250" cy="730250"/>
          </a:xfrm>
          <a:prstGeom prst="rect">
            <a:avLst/>
          </a:prstGeom>
        </p:spPr>
      </p:pic>
    </p:spTree>
    <p:extLst>
      <p:ext uri="{BB962C8B-B14F-4D97-AF65-F5344CB8AC3E}">
        <p14:creationId xmlns:p14="http://schemas.microsoft.com/office/powerpoint/2010/main" val="216364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anim calcmode="lin" valueType="num">
                                      <p:cBhvr additive="base">
                                        <p:cTn id="43" dur="500" fill="hold"/>
                                        <p:tgtEl>
                                          <p:spTgt spid="4"/>
                                        </p:tgtEl>
                                        <p:attrNameLst>
                                          <p:attrName>ppt_x</p:attrName>
                                        </p:attrNameLst>
                                      </p:cBhvr>
                                      <p:tavLst>
                                        <p:tav tm="0">
                                          <p:val>
                                            <p:strVal val="#ppt_x"/>
                                          </p:val>
                                        </p:tav>
                                        <p:tav tm="100000">
                                          <p:val>
                                            <p:strVal val="#ppt_x"/>
                                          </p:val>
                                        </p:tav>
                                      </p:tavLst>
                                    </p:anim>
                                    <p:anim calcmode="lin" valueType="num">
                                      <p:cBhvr additive="base">
                                        <p:cTn id="44" dur="500" fill="hold"/>
                                        <p:tgtEl>
                                          <p:spTgt spid="4"/>
                                        </p:tgtEl>
                                        <p:attrNameLst>
                                          <p:attrName>ppt_y</p:attrName>
                                        </p:attrNameLst>
                                      </p:cBhvr>
                                      <p:tavLst>
                                        <p:tav tm="0">
                                          <p:val>
                                            <p:strVal val="1+#ppt_h/2"/>
                                          </p:val>
                                        </p:tav>
                                        <p:tav tm="100000">
                                          <p:val>
                                            <p:strVal val="#ppt_y"/>
                                          </p:val>
                                        </p:tav>
                                      </p:tavLst>
                                    </p:anim>
                                  </p:childTnLst>
                                </p:cTn>
                              </p:par>
                            </p:childTnLst>
                          </p:cTn>
                        </p:par>
                        <p:par>
                          <p:cTn id="45" fill="hold">
                            <p:stCondLst>
                              <p:cond delay="500"/>
                            </p:stCondLst>
                            <p:childTnLst>
                              <p:par>
                                <p:cTn id="46" presetID="1" presetClass="mediacall" presetSubtype="0" fill="hold" nodeType="afterEffect">
                                  <p:stCondLst>
                                    <p:cond delay="0"/>
                                  </p:stCondLst>
                                  <p:childTnLst>
                                    <p:cmd type="call" cmd="playFrom(0.0)">
                                      <p:cBhvr>
                                        <p:cTn id="47"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48" fill="hold" display="0">
                  <p:stCondLst>
                    <p:cond delay="indefinite"/>
                  </p:stCondLst>
                  <p:endCondLst>
                    <p:cond evt="onStopAudio" delay="0">
                      <p:tgtEl>
                        <p:sldTgt/>
                      </p:tgtEl>
                    </p:cond>
                  </p:endCondLst>
                </p:cTn>
                <p:tgtEl>
                  <p:spTgt spid="5"/>
                </p:tgtEl>
              </p:cMediaNode>
            </p:audio>
          </p:childTnLst>
        </p:cTn>
      </p:par>
    </p:tnLst>
    <p:bldLst>
      <p:bldP spid="3" grpId="0"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DFFFE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D7FC7-3876-40E0-6CBB-553CAC5CD5AC}"/>
              </a:ext>
            </a:extLst>
          </p:cNvPr>
          <p:cNvSpPr>
            <a:spLocks noGrp="1"/>
          </p:cNvSpPr>
          <p:nvPr>
            <p:ph type="title"/>
          </p:nvPr>
        </p:nvSpPr>
        <p:spPr>
          <a:xfrm>
            <a:off x="838200" y="285510"/>
            <a:ext cx="10515600" cy="1325563"/>
          </a:xfrm>
        </p:spPr>
        <p:txBody>
          <a:bodyPr/>
          <a:lstStyle/>
          <a:p>
            <a:r>
              <a:rPr lang="en-GB">
                <a:latin typeface="Arial" panose="020B0604020202020204" pitchFamily="34" charset="0"/>
                <a:cs typeface="Arial" panose="020B0604020202020204" pitchFamily="34" charset="0"/>
              </a:rPr>
              <a:t>Ethical and person-centred considerations</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10CA5E-220F-0F98-A97A-F1875B6DA320}"/>
              </a:ext>
            </a:extLst>
          </p:cNvPr>
          <p:cNvSpPr>
            <a:spLocks noGrp="1"/>
          </p:cNvSpPr>
          <p:nvPr>
            <p:ph idx="1"/>
          </p:nvPr>
        </p:nvSpPr>
        <p:spPr>
          <a:xfrm>
            <a:off x="838200" y="1611073"/>
            <a:ext cx="10515600" cy="4851496"/>
          </a:xfrm>
        </p:spPr>
        <p:txBody>
          <a:bodyPr>
            <a:noAutofit/>
          </a:bodyPr>
          <a:lstStyle/>
          <a:p>
            <a:pPr marL="0" indent="0">
              <a:buNone/>
            </a:pPr>
            <a:r>
              <a:rPr lang="en-GB" sz="1900" u="sng">
                <a:latin typeface="Arial" panose="020B0604020202020204" pitchFamily="34" charset="0"/>
                <a:cs typeface="Arial" panose="020B0604020202020204" pitchFamily="34" charset="0"/>
              </a:rPr>
              <a:t>Person-centred principles:</a:t>
            </a:r>
          </a:p>
          <a:p>
            <a:r>
              <a:rPr lang="en-GB" sz="1900">
                <a:latin typeface="Arial" panose="020B0604020202020204" pitchFamily="34" charset="0"/>
                <a:cs typeface="Arial" panose="020B0604020202020204" pitchFamily="34" charset="0"/>
              </a:rPr>
              <a:t>Provide autonomy support by researching patient choices and involving them in decisions (Chen et al., 2024).</a:t>
            </a:r>
          </a:p>
          <a:p>
            <a:r>
              <a:rPr lang="en-GB" sz="1900">
                <a:latin typeface="Arial" panose="020B0604020202020204" pitchFamily="34" charset="0"/>
                <a:cs typeface="Arial" panose="020B0604020202020204" pitchFamily="34" charset="0"/>
              </a:rPr>
              <a:t>Ensure effective communication and education to help patients understand their condition and treatment.</a:t>
            </a:r>
          </a:p>
          <a:p>
            <a:r>
              <a:rPr lang="en-GB" sz="1900">
                <a:latin typeface="Arial" panose="020B0604020202020204" pitchFamily="34" charset="0"/>
                <a:cs typeface="Arial" panose="020B0604020202020204" pitchFamily="34" charset="0"/>
              </a:rPr>
              <a:t>Offer emotional support and recognise the impact of diabetes on patients’ wellbeing (Chen et al., 2024).</a:t>
            </a:r>
          </a:p>
          <a:p>
            <a:pPr marL="0" indent="0">
              <a:buNone/>
            </a:pPr>
            <a:r>
              <a:rPr lang="en-GB" sz="1900" u="sng">
                <a:latin typeface="Arial" panose="020B0604020202020204" pitchFamily="34" charset="0"/>
                <a:cs typeface="Arial" panose="020B0604020202020204" pitchFamily="34" charset="0"/>
              </a:rPr>
              <a:t>Involving others ethically:</a:t>
            </a:r>
          </a:p>
          <a:p>
            <a:r>
              <a:rPr lang="en-GB" sz="1900">
                <a:latin typeface="Arial" panose="020B0604020202020204" pitchFamily="34" charset="0"/>
                <a:cs typeface="Arial" panose="020B0604020202020204" pitchFamily="34" charset="0"/>
              </a:rPr>
              <a:t>Include family involvement when appropriate to support self-management.</a:t>
            </a:r>
          </a:p>
          <a:p>
            <a:r>
              <a:rPr lang="en-GB" sz="1900">
                <a:latin typeface="Arial" panose="020B0604020202020204" pitchFamily="34" charset="0"/>
                <a:cs typeface="Arial" panose="020B0604020202020204" pitchFamily="34" charset="0"/>
              </a:rPr>
              <a:t>Ensure consent and confidentiality are upheld when involving family members.</a:t>
            </a:r>
          </a:p>
          <a:p>
            <a:pPr marL="0" indent="0">
              <a:buNone/>
            </a:pPr>
            <a:r>
              <a:rPr lang="en-GB" sz="1900" u="sng">
                <a:latin typeface="Arial" panose="020B0604020202020204" pitchFamily="34" charset="0"/>
                <a:cs typeface="Arial" panose="020B0604020202020204" pitchFamily="34" charset="0"/>
              </a:rPr>
              <a:t>Promoting equitable, ethical care</a:t>
            </a:r>
          </a:p>
          <a:p>
            <a:r>
              <a:rPr lang="en-GB" sz="1900">
                <a:latin typeface="Arial" panose="020B0604020202020204" pitchFamily="34" charset="0"/>
                <a:cs typeface="Arial" panose="020B0604020202020204" pitchFamily="34" charset="0"/>
              </a:rPr>
              <a:t>Treat every patient with dignity, fairness, and respect, avoiding assumptions or bias.</a:t>
            </a:r>
          </a:p>
          <a:p>
            <a:r>
              <a:rPr lang="en-GB" sz="1900">
                <a:latin typeface="Arial" panose="020B0604020202020204" pitchFamily="34" charset="0"/>
                <a:cs typeface="Arial" panose="020B0604020202020204" pitchFamily="34" charset="0"/>
              </a:rPr>
              <a:t>Work collaboratively with the patient as equal partners (Chen et al., 2024).</a:t>
            </a:r>
          </a:p>
          <a:p>
            <a:r>
              <a:rPr lang="en-GB" sz="1900">
                <a:latin typeface="Arial" panose="020B0604020202020204" pitchFamily="34" charset="0"/>
                <a:cs typeface="Arial" panose="020B0604020202020204" pitchFamily="34" charset="0"/>
              </a:rPr>
              <a:t>Tailor care to the patient’s individual needs, preferences, culture, and capabilities. </a:t>
            </a:r>
          </a:p>
        </p:txBody>
      </p:sp>
      <p:pic>
        <p:nvPicPr>
          <p:cNvPr id="4" name="Warwick Road 12">
            <a:hlinkClick r:id="" action="ppaction://media"/>
            <a:extLst>
              <a:ext uri="{FF2B5EF4-FFF2-40B4-BE49-F238E27FC236}">
                <a16:creationId xmlns:a16="http://schemas.microsoft.com/office/drawing/2014/main" id="{71159F37-B9B5-5810-51F6-4D37249A8C7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156498" y="558660"/>
            <a:ext cx="730250" cy="730250"/>
          </a:xfrm>
          <a:prstGeom prst="rect">
            <a:avLst/>
          </a:prstGeom>
        </p:spPr>
      </p:pic>
    </p:spTree>
    <p:extLst>
      <p:ext uri="{BB962C8B-B14F-4D97-AF65-F5344CB8AC3E}">
        <p14:creationId xmlns:p14="http://schemas.microsoft.com/office/powerpoint/2010/main" val="2002019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linds(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linds(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linds(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blinds(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linds(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linds(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blinds(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blinds(horizontal)">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blinds(horizontal)">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blinds(horizontal)">
                                      <p:cBhvr>
                                        <p:cTn id="57" dur="500"/>
                                        <p:tgtEl>
                                          <p:spTgt spid="3">
                                            <p:txEl>
                                              <p:pRg st="10" end="10"/>
                                            </p:txEl>
                                          </p:spTgt>
                                        </p:tgtEl>
                                      </p:cBhvr>
                                    </p:animEffect>
                                  </p:childTnLst>
                                </p:cTn>
                              </p:par>
                            </p:childTnLst>
                          </p:cTn>
                        </p:par>
                        <p:par>
                          <p:cTn id="58" fill="hold">
                            <p:stCondLst>
                              <p:cond delay="500"/>
                            </p:stCondLst>
                            <p:childTnLst>
                              <p:par>
                                <p:cTn id="59" presetID="1" presetClass="mediacall" presetSubtype="0" fill="hold" nodeType="afterEffect">
                                  <p:stCondLst>
                                    <p:cond delay="0"/>
                                  </p:stCondLst>
                                  <p:childTnLst>
                                    <p:cmd type="call" cmd="playFrom(0.0)">
                                      <p:cBhvr>
                                        <p:cTn id="6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61"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D8C9D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B5801-CCAE-3837-1438-AE237BBD4184}"/>
              </a:ext>
            </a:extLst>
          </p:cNvPr>
          <p:cNvSpPr>
            <a:spLocks noGrp="1"/>
          </p:cNvSpPr>
          <p:nvPr>
            <p:ph type="title"/>
          </p:nvPr>
        </p:nvSpPr>
        <p:spPr>
          <a:xfrm>
            <a:off x="838200" y="0"/>
            <a:ext cx="10515600" cy="1325563"/>
          </a:xfrm>
        </p:spPr>
        <p:txBody>
          <a:bodyPr/>
          <a:lstStyle/>
          <a:p>
            <a:r>
              <a:rPr lang="en-GB">
                <a:latin typeface="Arial" panose="020B0604020202020204" pitchFamily="34" charset="0"/>
                <a:cs typeface="Arial" panose="020B0604020202020204" pitchFamily="34" charset="0"/>
              </a:rPr>
              <a:t>Partnership working in the care plan</a:t>
            </a:r>
            <a:endParaRPr lang="en-US">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7282527-07C6-6EE7-A328-FFC9A8BF3839}"/>
              </a:ext>
            </a:extLst>
          </p:cNvPr>
          <p:cNvSpPr>
            <a:spLocks noGrp="1"/>
          </p:cNvSpPr>
          <p:nvPr>
            <p:ph idx="1"/>
          </p:nvPr>
        </p:nvSpPr>
        <p:spPr>
          <a:xfrm>
            <a:off x="491836" y="1056169"/>
            <a:ext cx="7936345" cy="4351338"/>
          </a:xfrm>
        </p:spPr>
        <p:txBody>
          <a:bodyPr>
            <a:noAutofit/>
          </a:bodyPr>
          <a:lstStyle/>
          <a:p>
            <a:r>
              <a:rPr lang="en-GB" sz="2000">
                <a:latin typeface="Arial" panose="020B0604020202020204" pitchFamily="34" charset="0"/>
                <a:cs typeface="Arial" panose="020B0604020202020204" pitchFamily="34" charset="0"/>
              </a:rPr>
              <a:t>Partnership working emphasises a “working alliance” between patient and healthcare provider (Jones et al., 2016).</a:t>
            </a:r>
          </a:p>
          <a:p>
            <a:r>
              <a:rPr lang="en-GB" sz="2000">
                <a:latin typeface="Arial" panose="020B0604020202020204" pitchFamily="34" charset="0"/>
                <a:cs typeface="Arial" panose="020B0604020202020204" pitchFamily="34" charset="0"/>
              </a:rPr>
              <a:t>Care planning is a shared process where patients and professionals agree goals and responsibilities together (YourDiabetes, n.d.).</a:t>
            </a:r>
          </a:p>
          <a:p>
            <a:r>
              <a:rPr lang="en-GB" sz="2000">
                <a:latin typeface="Arial" panose="020B0604020202020204" pitchFamily="34" charset="0"/>
                <a:cs typeface="Arial" panose="020B0604020202020204" pitchFamily="34" charset="0"/>
              </a:rPr>
              <a:t>Encourages joint decision-making rather than a paternalistic approach.</a:t>
            </a:r>
          </a:p>
          <a:p>
            <a:r>
              <a:rPr lang="en-GB" sz="2000">
                <a:latin typeface="Arial" panose="020B0604020202020204" pitchFamily="34" charset="0"/>
                <a:cs typeface="Arial" panose="020B0604020202020204" pitchFamily="34" charset="0"/>
              </a:rPr>
              <a:t>Partnership involves giving patients time to share concerns, test results, and lived experience of diabetes (YourDiabetes, n.d.).</a:t>
            </a:r>
          </a:p>
          <a:p>
            <a:r>
              <a:rPr lang="en-GB" sz="2000">
                <a:latin typeface="Arial" panose="020B0604020202020204" pitchFamily="34" charset="0"/>
                <a:cs typeface="Arial" panose="020B0604020202020204" pitchFamily="34" charset="0"/>
              </a:rPr>
              <a:t>Healthcare professionals support autonomy and self-management, acting as partners, not directors (Jones et al., 2016).</a:t>
            </a:r>
          </a:p>
          <a:p>
            <a:r>
              <a:rPr lang="en-GB" sz="2000">
                <a:latin typeface="Arial" panose="020B0604020202020204" pitchFamily="34" charset="0"/>
                <a:cs typeface="Arial" panose="020B0604020202020204" pitchFamily="34" charset="0"/>
              </a:rPr>
              <a:t>Team-based partnership involves nurses, GPs, dieticians, pharmacists and the patient as one co-ordinated team.</a:t>
            </a:r>
          </a:p>
          <a:p>
            <a:r>
              <a:rPr lang="en-GB" sz="2000">
                <a:latin typeface="Arial" panose="020B0604020202020204" pitchFamily="34" charset="0"/>
                <a:cs typeface="Arial" panose="020B0604020202020204" pitchFamily="34" charset="0"/>
              </a:rPr>
              <a:t>Benefits of partnership working is strengthens trust and engagement between patient and staff (Jones et al., 2016).</a:t>
            </a:r>
          </a:p>
          <a:p>
            <a:r>
              <a:rPr lang="en-GB" sz="2000">
                <a:latin typeface="Arial" panose="020B0604020202020204" pitchFamily="34" charset="0"/>
                <a:cs typeface="Arial" panose="020B0604020202020204" pitchFamily="34" charset="0"/>
              </a:rPr>
              <a:t>Promotes better clinical outcomes, including glycemic control. </a:t>
            </a:r>
          </a:p>
        </p:txBody>
      </p:sp>
      <p:pic>
        <p:nvPicPr>
          <p:cNvPr id="5" name="Picture 4">
            <a:extLst>
              <a:ext uri="{FF2B5EF4-FFF2-40B4-BE49-F238E27FC236}">
                <a16:creationId xmlns:a16="http://schemas.microsoft.com/office/drawing/2014/main" id="{AAF0CF33-BAC6-4005-A3DE-02735943B77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28181" y="1325563"/>
            <a:ext cx="3521364" cy="4939557"/>
          </a:xfrm>
          <a:prstGeom prst="rect">
            <a:avLst/>
          </a:prstGeom>
        </p:spPr>
      </p:pic>
      <p:sp>
        <p:nvSpPr>
          <p:cNvPr id="6" name="TextBox 5">
            <a:extLst>
              <a:ext uri="{FF2B5EF4-FFF2-40B4-BE49-F238E27FC236}">
                <a16:creationId xmlns:a16="http://schemas.microsoft.com/office/drawing/2014/main" id="{6A94A2FF-0656-4E32-E69F-1FCA59CFF580}"/>
              </a:ext>
            </a:extLst>
          </p:cNvPr>
          <p:cNvSpPr txBox="1"/>
          <p:nvPr/>
        </p:nvSpPr>
        <p:spPr>
          <a:xfrm>
            <a:off x="9938327" y="6334179"/>
            <a:ext cx="1828800" cy="307777"/>
          </a:xfrm>
          <a:prstGeom prst="rect">
            <a:avLst/>
          </a:prstGeom>
          <a:noFill/>
        </p:spPr>
        <p:txBody>
          <a:bodyPr wrap="square" rtlCol="0">
            <a:spAutoFit/>
          </a:bodyPr>
          <a:lstStyle/>
          <a:p>
            <a:pPr algn="l"/>
            <a:r>
              <a:rPr lang="en-GB" sz="1400">
                <a:latin typeface="Arial" panose="020B0604020202020204" pitchFamily="34" charset="0"/>
                <a:cs typeface="Arial" panose="020B0604020202020204" pitchFamily="34" charset="0"/>
              </a:rPr>
              <a:t>(NHS Lothian, 2023)</a:t>
            </a:r>
            <a:endParaRPr lang="en-US" sz="1400">
              <a:latin typeface="Arial" panose="020B0604020202020204" pitchFamily="34" charset="0"/>
              <a:cs typeface="Arial" panose="020B0604020202020204" pitchFamily="34" charset="0"/>
            </a:endParaRPr>
          </a:p>
        </p:txBody>
      </p:sp>
      <p:pic>
        <p:nvPicPr>
          <p:cNvPr id="4" name="Warwick Road 13">
            <a:hlinkClick r:id="" action="ppaction://media"/>
            <a:extLst>
              <a:ext uri="{FF2B5EF4-FFF2-40B4-BE49-F238E27FC236}">
                <a16:creationId xmlns:a16="http://schemas.microsoft.com/office/drawing/2014/main" id="{7B2B6227-FD92-B7DE-F2AB-9FE6D2BBED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156498" y="284116"/>
            <a:ext cx="730250" cy="730250"/>
          </a:xfrm>
          <a:prstGeom prst="rect">
            <a:avLst/>
          </a:prstGeom>
        </p:spPr>
      </p:pic>
    </p:spTree>
    <p:extLst>
      <p:ext uri="{BB962C8B-B14F-4D97-AF65-F5344CB8AC3E}">
        <p14:creationId xmlns:p14="http://schemas.microsoft.com/office/powerpoint/2010/main" val="306284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5"/>
                                        </p:tgtEl>
                                        <p:attrNameLst>
                                          <p:attrName>style.visibility</p:attrName>
                                        </p:attrNameLst>
                                      </p:cBhvr>
                                      <p:to>
                                        <p:strVal val="visible"/>
                                      </p:to>
                                    </p:set>
                                    <p:animEffect transition="in" filter="randombar(horizontal)">
                                      <p:cBhvr>
                                        <p:cTn id="47" dur="500"/>
                                        <p:tgtEl>
                                          <p:spTgt spid="5"/>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6"/>
                                        </p:tgtEl>
                                        <p:attrNameLst>
                                          <p:attrName>style.visibility</p:attrName>
                                        </p:attrNameLst>
                                      </p:cBhvr>
                                      <p:to>
                                        <p:strVal val="visible"/>
                                      </p:to>
                                    </p:set>
                                    <p:animEffect transition="in" filter="randombar(horizontal)">
                                      <p:cBhvr>
                                        <p:cTn id="52" dur="500"/>
                                        <p:tgtEl>
                                          <p:spTgt spid="6"/>
                                        </p:tgtEl>
                                      </p:cBhvr>
                                    </p:animEffect>
                                  </p:childTnLst>
                                </p:cTn>
                              </p:par>
                            </p:childTnLst>
                          </p:cTn>
                        </p:par>
                        <p:par>
                          <p:cTn id="53" fill="hold">
                            <p:stCondLst>
                              <p:cond delay="500"/>
                            </p:stCondLst>
                            <p:childTnLst>
                              <p:par>
                                <p:cTn id="54" presetID="1" presetClass="mediacall" presetSubtype="0" fill="hold" nodeType="afterEffect">
                                  <p:stCondLst>
                                    <p:cond delay="0"/>
                                  </p:stCondLst>
                                  <p:childTnLst>
                                    <p:cmd type="call" cmd="playFrom(0.0)">
                                      <p:cBhvr>
                                        <p:cTn id="55"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56" fill="hold" display="0">
                  <p:stCondLst>
                    <p:cond delay="indefinite"/>
                  </p:stCondLst>
                  <p:endCondLst>
                    <p:cond evt="onStopAudio" delay="0">
                      <p:tgtEl>
                        <p:sldTgt/>
                      </p:tgtEl>
                    </p:cond>
                  </p:endCondLst>
                </p:cTn>
                <p:tgtEl>
                  <p:spTgt spid="4"/>
                </p:tgtEl>
              </p:cMediaNode>
            </p:audio>
          </p:childTnLst>
        </p:cTn>
      </p:par>
    </p:tnLst>
    <p:bldLst>
      <p:bldP spid="3" grpId="0" build="p"/>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DBD9C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510CF-1D69-05E2-4324-E4EAEF123E19}"/>
              </a:ext>
            </a:extLst>
          </p:cNvPr>
          <p:cNvSpPr>
            <a:spLocks noGrp="1"/>
          </p:cNvSpPr>
          <p:nvPr>
            <p:ph type="title"/>
          </p:nvPr>
        </p:nvSpPr>
        <p:spPr>
          <a:xfrm>
            <a:off x="838200" y="-269875"/>
            <a:ext cx="10515600" cy="1325563"/>
          </a:xfrm>
        </p:spPr>
        <p:txBody>
          <a:bodyPr>
            <a:normAutofit/>
          </a:bodyPr>
          <a:lstStyle/>
          <a:p>
            <a:r>
              <a:rPr lang="en-GB" sz="4000">
                <a:latin typeface="Arial" panose="020B0604020202020204" pitchFamily="34" charset="0"/>
                <a:cs typeface="Arial" panose="020B0604020202020204" pitchFamily="34" charset="0"/>
              </a:rPr>
              <a:t>Evaluation and ongoing monitoring</a:t>
            </a:r>
            <a:endParaRPr lang="en-US"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DC95363-8A91-705B-82AC-D1FF41F18A0D}"/>
              </a:ext>
            </a:extLst>
          </p:cNvPr>
          <p:cNvSpPr>
            <a:spLocks noGrp="1"/>
          </p:cNvSpPr>
          <p:nvPr>
            <p:ph idx="1"/>
          </p:nvPr>
        </p:nvSpPr>
        <p:spPr>
          <a:xfrm>
            <a:off x="838200" y="1253331"/>
            <a:ext cx="6728883" cy="4351338"/>
          </a:xfrm>
        </p:spPr>
        <p:txBody>
          <a:bodyPr>
            <a:noAutofit/>
          </a:bodyPr>
          <a:lstStyle/>
          <a:p>
            <a:r>
              <a:rPr lang="en-GB" sz="2500">
                <a:latin typeface="Arial" panose="020B0604020202020204" pitchFamily="34" charset="0"/>
                <a:cs typeface="Arial" panose="020B0604020202020204" pitchFamily="34" charset="0"/>
              </a:rPr>
              <a:t>A continuous glucose monitor (CGM) is made up of a sensor (placed in interstitial fluid) plus a reader or smartphone app. It sends glucose readings every couple of minutes.</a:t>
            </a:r>
          </a:p>
          <a:p>
            <a:r>
              <a:rPr lang="en-GB" sz="2500">
                <a:latin typeface="Arial" panose="020B0604020202020204" pitchFamily="34" charset="0"/>
                <a:cs typeface="Arial" panose="020B0604020202020204" pitchFamily="34" charset="0"/>
              </a:rPr>
              <a:t>Some include alarms for high or low glucose and may send results to an insulin pump.</a:t>
            </a:r>
          </a:p>
          <a:p>
            <a:r>
              <a:rPr lang="en-GB" sz="2500">
                <a:latin typeface="Arial" panose="020B0604020202020204" pitchFamily="34" charset="0"/>
                <a:cs typeface="Arial" panose="020B0604020202020204" pitchFamily="34" charset="0"/>
              </a:rPr>
              <a:t>A hybrid closed loop (HCL) system links CGM and insulin pump via a computer algorithm to automatically adjust insulin delivery. Users still input carbohydrate amounts before meals.</a:t>
            </a:r>
          </a:p>
          <a:p>
            <a:endParaRPr lang="en-US" sz="25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9408CFE-FACC-C634-ACD2-890345D3FBFC}"/>
              </a:ext>
            </a:extLst>
          </p:cNvPr>
          <p:cNvSpPr txBox="1"/>
          <p:nvPr/>
        </p:nvSpPr>
        <p:spPr>
          <a:xfrm>
            <a:off x="838200" y="794434"/>
            <a:ext cx="8590588" cy="415498"/>
          </a:xfrm>
          <a:prstGeom prst="rect">
            <a:avLst/>
          </a:prstGeom>
          <a:noFill/>
        </p:spPr>
        <p:txBody>
          <a:bodyPr wrap="square" rtlCol="0">
            <a:spAutoFit/>
          </a:bodyPr>
          <a:lstStyle/>
          <a:p>
            <a:pPr algn="l"/>
            <a:r>
              <a:rPr lang="en-GB" sz="2100" b="1">
                <a:latin typeface="Arial" panose="020B0604020202020204" pitchFamily="34" charset="0"/>
                <a:cs typeface="Arial" panose="020B0604020202020204" pitchFamily="34" charset="0"/>
              </a:rPr>
              <a:t>Information from the National Health Service (NHS) website.</a:t>
            </a:r>
            <a:endParaRPr lang="en-US" sz="2100" b="1">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BB21D01-193F-C802-D5FE-0031D1C33B4B}"/>
              </a:ext>
            </a:extLst>
          </p:cNvPr>
          <p:cNvSpPr txBox="1"/>
          <p:nvPr/>
        </p:nvSpPr>
        <p:spPr>
          <a:xfrm>
            <a:off x="593756" y="6006376"/>
            <a:ext cx="9504988" cy="369332"/>
          </a:xfrm>
          <a:prstGeom prst="rect">
            <a:avLst/>
          </a:prstGeom>
          <a:noFill/>
        </p:spPr>
        <p:txBody>
          <a:bodyPr wrap="square" rtlCol="0">
            <a:spAutoFit/>
          </a:bodyPr>
          <a:lstStyle/>
          <a:p>
            <a:pPr algn="l"/>
            <a:r>
              <a:rPr lang="en-GB">
                <a:latin typeface="Arial" panose="020B0604020202020204" pitchFamily="34" charset="0"/>
                <a:cs typeface="Arial" panose="020B0604020202020204" pitchFamily="34" charset="0"/>
              </a:rPr>
              <a:t>(NHS, 2024)</a:t>
            </a:r>
            <a:endParaRPr lang="en-US">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29F4CA58-B28D-B7B1-1DBB-A5973F1B4C6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99093" y="1224821"/>
            <a:ext cx="4110695" cy="2306211"/>
          </a:xfrm>
          <a:prstGeom prst="rect">
            <a:avLst/>
          </a:prstGeom>
        </p:spPr>
      </p:pic>
      <p:pic>
        <p:nvPicPr>
          <p:cNvPr id="7" name="Picture 6">
            <a:extLst>
              <a:ext uri="{FF2B5EF4-FFF2-40B4-BE49-F238E27FC236}">
                <a16:creationId xmlns:a16="http://schemas.microsoft.com/office/drawing/2014/main" id="{1374F091-F5E3-2938-D41A-B3D1AF112CF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29872" y="3901264"/>
            <a:ext cx="3849135" cy="2474444"/>
          </a:xfrm>
          <a:prstGeom prst="rect">
            <a:avLst/>
          </a:prstGeom>
        </p:spPr>
      </p:pic>
      <p:sp>
        <p:nvSpPr>
          <p:cNvPr id="8" name="TextBox 7">
            <a:extLst>
              <a:ext uri="{FF2B5EF4-FFF2-40B4-BE49-F238E27FC236}">
                <a16:creationId xmlns:a16="http://schemas.microsoft.com/office/drawing/2014/main" id="{886AD1CF-78C0-5D24-D7F5-69A0A8CB0D90}"/>
              </a:ext>
            </a:extLst>
          </p:cNvPr>
          <p:cNvSpPr txBox="1"/>
          <p:nvPr/>
        </p:nvSpPr>
        <p:spPr>
          <a:xfrm>
            <a:off x="9854439" y="6375708"/>
            <a:ext cx="1828800"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(Training Matters, 2023)</a:t>
            </a:r>
          </a:p>
        </p:txBody>
      </p:sp>
      <p:sp>
        <p:nvSpPr>
          <p:cNvPr id="9" name="TextBox 8">
            <a:extLst>
              <a:ext uri="{FF2B5EF4-FFF2-40B4-BE49-F238E27FC236}">
                <a16:creationId xmlns:a16="http://schemas.microsoft.com/office/drawing/2014/main" id="{8D47D89F-FF31-051C-9D2A-42F7D1533F27}"/>
              </a:ext>
            </a:extLst>
          </p:cNvPr>
          <p:cNvSpPr txBox="1"/>
          <p:nvPr/>
        </p:nvSpPr>
        <p:spPr>
          <a:xfrm>
            <a:off x="10118371" y="3558298"/>
            <a:ext cx="2796378" cy="461665"/>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(MedTech Dive, 2021)</a:t>
            </a:r>
          </a:p>
          <a:p>
            <a:pPr algn="l"/>
            <a:endParaRPr lang="en-US" sz="1200">
              <a:latin typeface="Arial" panose="020B0604020202020204" pitchFamily="34" charset="0"/>
              <a:cs typeface="Arial" panose="020B0604020202020204" pitchFamily="34" charset="0"/>
            </a:endParaRPr>
          </a:p>
        </p:txBody>
      </p:sp>
      <p:pic>
        <p:nvPicPr>
          <p:cNvPr id="10" name="Warwick Road 14">
            <a:hlinkClick r:id="" action="ppaction://media"/>
            <a:extLst>
              <a:ext uri="{FF2B5EF4-FFF2-40B4-BE49-F238E27FC236}">
                <a16:creationId xmlns:a16="http://schemas.microsoft.com/office/drawing/2014/main" id="{65541433-9C0D-7C0A-5F0F-E7406ED8E5A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156498" y="183263"/>
            <a:ext cx="730250" cy="730250"/>
          </a:xfrm>
          <a:prstGeom prst="rect">
            <a:avLst/>
          </a:prstGeom>
        </p:spPr>
      </p:pic>
    </p:spTree>
    <p:extLst>
      <p:ext uri="{BB962C8B-B14F-4D97-AF65-F5344CB8AC3E}">
        <p14:creationId xmlns:p14="http://schemas.microsoft.com/office/powerpoint/2010/main" val="206063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childTnLst>
                          </p:cTn>
                        </p:par>
                        <p:par>
                          <p:cTn id="39" fill="hold">
                            <p:stCondLst>
                              <p:cond delay="0"/>
                            </p:stCondLst>
                            <p:childTnLst>
                              <p:par>
                                <p:cTn id="40" presetID="1" presetClass="mediacall" presetSubtype="0" fill="hold" nodeType="afterEffect">
                                  <p:stCondLst>
                                    <p:cond delay="0"/>
                                  </p:stCondLst>
                                  <p:childTnLst>
                                    <p:cmd type="call" cmd="playFrom(0.0)">
                                      <p:cBhvr>
                                        <p:cTn id="41"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42" fill="hold" display="0">
                  <p:stCondLst>
                    <p:cond delay="indefinite"/>
                  </p:stCondLst>
                  <p:endCondLst>
                    <p:cond evt="onStopAudio" delay="0">
                      <p:tgtEl>
                        <p:sldTgt/>
                      </p:tgtEl>
                    </p:cond>
                  </p:endCondLst>
                </p:cTn>
                <p:tgtEl>
                  <p:spTgt spid="10"/>
                </p:tgtEl>
              </p:cMediaNode>
            </p:audio>
          </p:childTnLst>
        </p:cTn>
      </p:par>
    </p:tnLst>
    <p:bldLst>
      <p:bldP spid="3" grpId="0" build="p"/>
      <p:bldP spid="4" grpId="0"/>
      <p:bldP spid="5" grpId="0"/>
      <p:bldP spid="8" grpId="0"/>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BA9D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DECDE-32EC-E9C9-4768-21E225B7887B}"/>
              </a:ext>
            </a:extLst>
          </p:cNvPr>
          <p:cNvSpPr>
            <a:spLocks noGrp="1"/>
          </p:cNvSpPr>
          <p:nvPr>
            <p:ph type="title"/>
          </p:nvPr>
        </p:nvSpPr>
        <p:spPr>
          <a:xfrm>
            <a:off x="0" y="0"/>
            <a:ext cx="2000250" cy="582083"/>
          </a:xfrm>
        </p:spPr>
        <p:txBody>
          <a:bodyPr>
            <a:normAutofit/>
          </a:bodyPr>
          <a:lstStyle/>
          <a:p>
            <a:r>
              <a:rPr lang="en-GB" sz="1700">
                <a:latin typeface="Arial" panose="020B0604020202020204" pitchFamily="34" charset="0"/>
                <a:cs typeface="Arial" panose="020B0604020202020204" pitchFamily="34" charset="0"/>
              </a:rPr>
              <a:t>References </a:t>
            </a:r>
            <a:endParaRPr lang="en-US" sz="17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0D0C591-6866-B098-A37B-3DF63B23C6E3}"/>
              </a:ext>
            </a:extLst>
          </p:cNvPr>
          <p:cNvSpPr txBox="1"/>
          <p:nvPr/>
        </p:nvSpPr>
        <p:spPr>
          <a:xfrm>
            <a:off x="0" y="456247"/>
            <a:ext cx="11884025" cy="6401753"/>
          </a:xfrm>
          <a:prstGeom prst="rect">
            <a:avLst/>
          </a:prstGeom>
          <a:noFill/>
        </p:spPr>
        <p:txBody>
          <a:bodyPr wrap="square" rtlCol="0">
            <a:spAutoFit/>
          </a:bodyPr>
          <a:lstStyle/>
          <a:p>
            <a:r>
              <a:rPr lang="en-GB" sz="1000">
                <a:latin typeface="Arial" panose="020B0604020202020204" pitchFamily="34" charset="0"/>
                <a:cs typeface="Arial" panose="020B0604020202020204" pitchFamily="34" charset="0"/>
              </a:rPr>
              <a:t>American Diabetes Association (2024) Standards of Medical Care in Diabetes—2024. Diabetes Care, 47(Supplement 1). </a:t>
            </a:r>
          </a:p>
          <a:p>
            <a:br>
              <a:rPr lang="en-GB" sz="1000">
                <a:latin typeface="Arial" panose="020B0604020202020204" pitchFamily="34" charset="0"/>
                <a:cs typeface="Arial" panose="020B0604020202020204" pitchFamily="34" charset="0"/>
              </a:rPr>
            </a:br>
            <a:endParaRPr lang="en-GB" sz="1000">
              <a:latin typeface="Arial" panose="020B0604020202020204" pitchFamily="34" charset="0"/>
              <a:cs typeface="Arial" panose="020B0604020202020204" pitchFamily="34" charset="0"/>
            </a:endParaRPr>
          </a:p>
          <a:p>
            <a:r>
              <a:rPr lang="en-GB" sz="1000">
                <a:latin typeface="Arial" panose="020B0604020202020204" pitchFamily="34" charset="0"/>
                <a:cs typeface="Arial" panose="020B0604020202020204" pitchFamily="34" charset="0"/>
              </a:rPr>
              <a:t>BBC Bitesize (n.d.) Type 2 diabetes. Available at: https://</a:t>
            </a:r>
            <a:r>
              <a:rPr lang="en-GB" sz="1000" err="1">
                <a:latin typeface="Arial" panose="020B0604020202020204" pitchFamily="34" charset="0"/>
                <a:cs typeface="Arial" panose="020B0604020202020204" pitchFamily="34" charset="0"/>
              </a:rPr>
              <a:t>www.bbc.co.uk</a:t>
            </a:r>
            <a:r>
              <a:rPr lang="en-GB" sz="1000">
                <a:latin typeface="Arial" panose="020B0604020202020204" pitchFamily="34" charset="0"/>
                <a:cs typeface="Arial" panose="020B0604020202020204" pitchFamily="34" charset="0"/>
              </a:rPr>
              <a:t>/bitesize/guides/z8t47p3/revision/5 (Accessed: 9 November 2025). </a:t>
            </a:r>
          </a:p>
          <a:p>
            <a:br>
              <a:rPr lang="en-GB" sz="1000">
                <a:latin typeface="Arial" panose="020B0604020202020204" pitchFamily="34" charset="0"/>
                <a:cs typeface="Arial" panose="020B0604020202020204" pitchFamily="34" charset="0"/>
              </a:rPr>
            </a:br>
            <a:endParaRPr lang="en-GB" sz="1000">
              <a:latin typeface="Arial" panose="020B0604020202020204" pitchFamily="34" charset="0"/>
              <a:cs typeface="Arial" panose="020B0604020202020204" pitchFamily="34" charset="0"/>
            </a:endParaRPr>
          </a:p>
          <a:p>
            <a:r>
              <a:rPr lang="en-GB" sz="1000">
                <a:latin typeface="Arial" panose="020B0604020202020204" pitchFamily="34" charset="0"/>
                <a:cs typeface="Arial" panose="020B0604020202020204" pitchFamily="34" charset="0"/>
              </a:rPr>
              <a:t>BBC Bitesize (n.d.) Type 2 diabetes: Symptoms, causes and treatment. Available at: https://</a:t>
            </a:r>
            <a:r>
              <a:rPr lang="en-GB" sz="1000" err="1">
                <a:latin typeface="Arial" panose="020B0604020202020204" pitchFamily="34" charset="0"/>
                <a:cs typeface="Arial" panose="020B0604020202020204" pitchFamily="34" charset="0"/>
              </a:rPr>
              <a:t>www.bbc.co.uk</a:t>
            </a:r>
            <a:r>
              <a:rPr lang="en-GB" sz="1000">
                <a:latin typeface="Arial" panose="020B0604020202020204" pitchFamily="34" charset="0"/>
                <a:cs typeface="Arial" panose="020B0604020202020204" pitchFamily="34" charset="0"/>
              </a:rPr>
              <a:t>/bitesize/guides/</a:t>
            </a:r>
            <a:r>
              <a:rPr lang="en-GB" sz="1000" err="1">
                <a:latin typeface="Arial" panose="020B0604020202020204" pitchFamily="34" charset="0"/>
                <a:cs typeface="Arial" panose="020B0604020202020204" pitchFamily="34" charset="0"/>
              </a:rPr>
              <a:t>zfc3pg8</a:t>
            </a:r>
            <a:r>
              <a:rPr lang="en-GB" sz="1000">
                <a:latin typeface="Arial" panose="020B0604020202020204" pitchFamily="34" charset="0"/>
                <a:cs typeface="Arial" panose="020B0604020202020204" pitchFamily="34" charset="0"/>
              </a:rPr>
              <a:t>/revision/2 (Accessed: 12 November 2025). </a:t>
            </a:r>
          </a:p>
          <a:p>
            <a:br>
              <a:rPr lang="en-GB" sz="1000">
                <a:latin typeface="Arial" panose="020B0604020202020204" pitchFamily="34" charset="0"/>
                <a:cs typeface="Arial" panose="020B0604020202020204" pitchFamily="34" charset="0"/>
              </a:rPr>
            </a:br>
            <a:endParaRPr lang="en-GB" sz="1000">
              <a:latin typeface="Arial" panose="020B0604020202020204" pitchFamily="34" charset="0"/>
              <a:cs typeface="Arial" panose="020B0604020202020204" pitchFamily="34" charset="0"/>
            </a:endParaRPr>
          </a:p>
          <a:p>
            <a:r>
              <a:rPr lang="en-GB" sz="1000">
                <a:latin typeface="Arial" panose="020B0604020202020204" pitchFamily="34" charset="0"/>
                <a:cs typeface="Arial" panose="020B0604020202020204" pitchFamily="34" charset="0"/>
              </a:rPr>
              <a:t>Chen, T.T., Chen, C.Y. and Lin, C.L. (2024) </a:t>
            </a:r>
            <a:r>
              <a:rPr lang="en-GB" sz="1000" err="1">
                <a:latin typeface="Arial" panose="020B0604020202020204" pitchFamily="34" charset="0"/>
                <a:cs typeface="Arial" panose="020B0604020202020204" pitchFamily="34" charset="0"/>
              </a:rPr>
              <a:t>Patient-centered</a:t>
            </a:r>
            <a:r>
              <a:rPr lang="en-GB" sz="1000">
                <a:latin typeface="Arial" panose="020B0604020202020204" pitchFamily="34" charset="0"/>
                <a:cs typeface="Arial" panose="020B0604020202020204" pitchFamily="34" charset="0"/>
              </a:rPr>
              <a:t> care in diabetes care: Concepts, relationships and practice. World Journal of Diabetes, 15(8), pp.1417–1430. Available at: https://</a:t>
            </a:r>
            <a:r>
              <a:rPr lang="en-GB" sz="1000" err="1">
                <a:latin typeface="Arial" panose="020B0604020202020204" pitchFamily="34" charset="0"/>
                <a:cs typeface="Arial" panose="020B0604020202020204" pitchFamily="34" charset="0"/>
              </a:rPr>
              <a:t>pmc.ncbi.nlm.nih.gov</a:t>
            </a:r>
            <a:r>
              <a:rPr lang="en-GB" sz="1000">
                <a:latin typeface="Arial" panose="020B0604020202020204" pitchFamily="34" charset="0"/>
                <a:cs typeface="Arial" panose="020B0604020202020204" pitchFamily="34" charset="0"/>
              </a:rPr>
              <a:t>/articles/PMC11292325/ (Accessed: 12 November 2025). </a:t>
            </a:r>
          </a:p>
          <a:p>
            <a:br>
              <a:rPr lang="en-GB" sz="1000">
                <a:latin typeface="Arial" panose="020B0604020202020204" pitchFamily="34" charset="0"/>
                <a:cs typeface="Arial" panose="020B0604020202020204" pitchFamily="34" charset="0"/>
              </a:rPr>
            </a:br>
            <a:endParaRPr lang="en-GB" sz="1000">
              <a:latin typeface="Arial" panose="020B0604020202020204" pitchFamily="34" charset="0"/>
              <a:cs typeface="Arial" panose="020B0604020202020204" pitchFamily="34" charset="0"/>
            </a:endParaRPr>
          </a:p>
          <a:p>
            <a:r>
              <a:rPr lang="en-GB" sz="1000" err="1">
                <a:latin typeface="Arial" panose="020B0604020202020204" pitchFamily="34" charset="0"/>
                <a:cs typeface="Arial" panose="020B0604020202020204" pitchFamily="34" charset="0"/>
              </a:rPr>
              <a:t>DeFronzo</a:t>
            </a:r>
            <a:r>
              <a:rPr lang="en-GB" sz="1000">
                <a:latin typeface="Arial" panose="020B0604020202020204" pitchFamily="34" charset="0"/>
                <a:cs typeface="Arial" panose="020B0604020202020204" pitchFamily="34" charset="0"/>
              </a:rPr>
              <a:t>, R.A. (2009) ‘From the triumvirate to the ominous octet: A new paradigm for the treatment of type 2 diabetes mellitus.’ Diabetes, 58(4), pp.773–795.</a:t>
            </a:r>
          </a:p>
          <a:p>
            <a:br>
              <a:rPr lang="en-GB" sz="1000">
                <a:latin typeface="Arial" panose="020B0604020202020204" pitchFamily="34" charset="0"/>
                <a:cs typeface="Arial" panose="020B0604020202020204" pitchFamily="34" charset="0"/>
              </a:rPr>
            </a:br>
            <a:endParaRPr lang="en-GB" sz="1000">
              <a:latin typeface="Arial" panose="020B0604020202020204" pitchFamily="34" charset="0"/>
              <a:cs typeface="Arial" panose="020B0604020202020204" pitchFamily="34" charset="0"/>
            </a:endParaRPr>
          </a:p>
          <a:p>
            <a:r>
              <a:rPr lang="en-GB" sz="1000" err="1">
                <a:latin typeface="Arial" panose="020B0604020202020204" pitchFamily="34" charset="0"/>
                <a:cs typeface="Arial" panose="020B0604020202020204" pitchFamily="34" charset="0"/>
              </a:rPr>
              <a:t>DeFronzo</a:t>
            </a:r>
            <a:r>
              <a:rPr lang="en-GB" sz="1000">
                <a:latin typeface="Arial" panose="020B0604020202020204" pitchFamily="34" charset="0"/>
                <a:cs typeface="Arial" panose="020B0604020202020204" pitchFamily="34" charset="0"/>
              </a:rPr>
              <a:t>, R.A., </a:t>
            </a:r>
            <a:r>
              <a:rPr lang="en-GB" sz="1000" err="1">
                <a:latin typeface="Arial" panose="020B0604020202020204" pitchFamily="34" charset="0"/>
                <a:cs typeface="Arial" panose="020B0604020202020204" pitchFamily="34" charset="0"/>
              </a:rPr>
              <a:t>Ferrannini</a:t>
            </a:r>
            <a:r>
              <a:rPr lang="en-GB" sz="1000">
                <a:latin typeface="Arial" panose="020B0604020202020204" pitchFamily="34" charset="0"/>
                <a:cs typeface="Arial" panose="020B0604020202020204" pitchFamily="34" charset="0"/>
              </a:rPr>
              <a:t>, E., </a:t>
            </a:r>
            <a:r>
              <a:rPr lang="en-GB" sz="1000" err="1">
                <a:latin typeface="Arial" panose="020B0604020202020204" pitchFamily="34" charset="0"/>
                <a:cs typeface="Arial" panose="020B0604020202020204" pitchFamily="34" charset="0"/>
              </a:rPr>
              <a:t>Groop</a:t>
            </a:r>
            <a:r>
              <a:rPr lang="en-GB" sz="1000">
                <a:latin typeface="Arial" panose="020B0604020202020204" pitchFamily="34" charset="0"/>
                <a:cs typeface="Arial" panose="020B0604020202020204" pitchFamily="34" charset="0"/>
              </a:rPr>
              <a:t>, L. et al. (2015) ‘Type 2 diabetes mellitus.’ Nature Reviews Disease Primers, 1, 15019.</a:t>
            </a:r>
          </a:p>
          <a:p>
            <a:br>
              <a:rPr lang="en-GB" sz="1000">
                <a:latin typeface="Arial" panose="020B0604020202020204" pitchFamily="34" charset="0"/>
                <a:cs typeface="Arial" panose="020B0604020202020204" pitchFamily="34" charset="0"/>
              </a:rPr>
            </a:br>
            <a:endParaRPr lang="en-GB" sz="1000">
              <a:latin typeface="Arial" panose="020B0604020202020204" pitchFamily="34" charset="0"/>
              <a:cs typeface="Arial" panose="020B0604020202020204" pitchFamily="34" charset="0"/>
            </a:endParaRPr>
          </a:p>
          <a:p>
            <a:r>
              <a:rPr lang="en-GB" sz="1000">
                <a:latin typeface="Arial" panose="020B0604020202020204" pitchFamily="34" charset="0"/>
                <a:cs typeface="Arial" panose="020B0604020202020204" pitchFamily="34" charset="0"/>
              </a:rPr>
              <a:t>Diabetes UK (n.d.) Kidneys (</a:t>
            </a:r>
            <a:r>
              <a:rPr lang="en-GB" sz="1000" err="1">
                <a:latin typeface="Arial" panose="020B0604020202020204" pitchFamily="34" charset="0"/>
                <a:cs typeface="Arial" panose="020B0604020202020204" pitchFamily="34" charset="0"/>
              </a:rPr>
              <a:t>nephropathy</a:t>
            </a:r>
            <a:r>
              <a:rPr lang="en-GB" sz="1000">
                <a:latin typeface="Arial" panose="020B0604020202020204" pitchFamily="34" charset="0"/>
                <a:cs typeface="Arial" panose="020B0604020202020204" pitchFamily="34" charset="0"/>
              </a:rPr>
              <a:t>). Available at: </a:t>
            </a:r>
            <a:r>
              <a:rPr lang="en-GB" sz="1000">
                <a:latin typeface="Arial" panose="020B0604020202020204" pitchFamily="34" charset="0"/>
                <a:cs typeface="Arial" panose="020B0604020202020204" pitchFamily="34" charset="0"/>
                <a:hlinkClick r:id="rId2"/>
              </a:rPr>
              <a:t>https://www.diabetes.org.uk/about-diabetes/looking-after-diabetes/complications/</a:t>
            </a:r>
            <a:r>
              <a:rPr lang="en-GB" sz="1000" err="1">
                <a:latin typeface="Arial" panose="020B0604020202020204" pitchFamily="34" charset="0"/>
                <a:cs typeface="Arial" panose="020B0604020202020204" pitchFamily="34" charset="0"/>
                <a:hlinkClick r:id="rId2"/>
              </a:rPr>
              <a:t>kidneys-nephropathy</a:t>
            </a:r>
            <a:r>
              <a:rPr lang="en-GB" sz="1000">
                <a:latin typeface="Arial" panose="020B0604020202020204" pitchFamily="34" charset="0"/>
                <a:cs typeface="Arial" panose="020B0604020202020204" pitchFamily="34" charset="0"/>
                <a:hlinkClick r:id="rId2"/>
              </a:rPr>
              <a:t>#causes</a:t>
            </a:r>
            <a:r>
              <a:rPr lang="en-GB" sz="1000">
                <a:latin typeface="Arial" panose="020B0604020202020204" pitchFamily="34" charset="0"/>
                <a:cs typeface="Arial" panose="020B0604020202020204" pitchFamily="34" charset="0"/>
              </a:rPr>
              <a:t> (Accessed: 9 November 2025).</a:t>
            </a:r>
          </a:p>
          <a:p>
            <a:br>
              <a:rPr lang="en-GB" sz="1000">
                <a:latin typeface="Arial" panose="020B0604020202020204" pitchFamily="34" charset="0"/>
                <a:cs typeface="Arial" panose="020B0604020202020204" pitchFamily="34" charset="0"/>
              </a:rPr>
            </a:br>
            <a:endParaRPr lang="en-GB" sz="1000">
              <a:latin typeface="Arial" panose="020B0604020202020204" pitchFamily="34" charset="0"/>
              <a:cs typeface="Arial" panose="020B0604020202020204" pitchFamily="34" charset="0"/>
            </a:endParaRPr>
          </a:p>
          <a:p>
            <a:r>
              <a:rPr lang="en-GB" sz="1000">
                <a:latin typeface="Arial" panose="020B0604020202020204" pitchFamily="34" charset="0"/>
                <a:cs typeface="Arial" panose="020B0604020202020204" pitchFamily="34" charset="0"/>
              </a:rPr>
              <a:t>DRWF (n.d.) The psychological impact of diabetes. Available at: https://</a:t>
            </a:r>
            <a:r>
              <a:rPr lang="en-GB" sz="1000" err="1">
                <a:latin typeface="Arial" panose="020B0604020202020204" pitchFamily="34" charset="0"/>
                <a:cs typeface="Arial" panose="020B0604020202020204" pitchFamily="34" charset="0"/>
              </a:rPr>
              <a:t>www.drwf.org.uk</a:t>
            </a:r>
            <a:r>
              <a:rPr lang="en-GB" sz="1000">
                <a:latin typeface="Arial" panose="020B0604020202020204" pitchFamily="34" charset="0"/>
                <a:cs typeface="Arial" panose="020B0604020202020204" pitchFamily="34" charset="0"/>
              </a:rPr>
              <a:t>/news-and-events/news/the-psychological-impact-of-diabetes/ (Accessed: 14 November 2025).</a:t>
            </a:r>
          </a:p>
          <a:p>
            <a:br>
              <a:rPr lang="en-GB" sz="1000">
                <a:latin typeface="Arial" panose="020B0604020202020204" pitchFamily="34" charset="0"/>
                <a:cs typeface="Arial" panose="020B0604020202020204" pitchFamily="34" charset="0"/>
              </a:rPr>
            </a:br>
            <a:endParaRPr lang="en-GB" sz="1000">
              <a:latin typeface="Arial" panose="020B0604020202020204" pitchFamily="34" charset="0"/>
              <a:cs typeface="Arial" panose="020B0604020202020204" pitchFamily="34" charset="0"/>
            </a:endParaRPr>
          </a:p>
          <a:p>
            <a:r>
              <a:rPr lang="en-GB" sz="1000">
                <a:latin typeface="Arial" panose="020B0604020202020204" pitchFamily="34" charset="0"/>
                <a:cs typeface="Arial" panose="020B0604020202020204" pitchFamily="34" charset="0"/>
              </a:rPr>
              <a:t>Evans, M.M. (2008) Challenges and initiatives in type 2 diabetes management: The effect of an APRN-led telephone follow-up on blood glucose control. The Pennsylvania State University. Available at: https://challengesandinatives.trubox.ca (Accessed: 14 November 2025).</a:t>
            </a:r>
          </a:p>
          <a:p>
            <a:br>
              <a:rPr lang="en-GB" sz="1000">
                <a:latin typeface="Arial" panose="020B0604020202020204" pitchFamily="34" charset="0"/>
                <a:cs typeface="Arial" panose="020B0604020202020204" pitchFamily="34" charset="0"/>
              </a:rPr>
            </a:br>
            <a:endParaRPr lang="en-GB" sz="1000">
              <a:latin typeface="Arial" panose="020B0604020202020204" pitchFamily="34" charset="0"/>
              <a:cs typeface="Arial" panose="020B0604020202020204" pitchFamily="34" charset="0"/>
            </a:endParaRPr>
          </a:p>
          <a:p>
            <a:r>
              <a:rPr lang="en-GB" sz="1000" err="1">
                <a:latin typeface="Arial" panose="020B0604020202020204" pitchFamily="34" charset="0"/>
                <a:cs typeface="Arial" panose="020B0604020202020204" pitchFamily="34" charset="0"/>
              </a:rPr>
              <a:t>Gómez-Velasco</a:t>
            </a:r>
            <a:r>
              <a:rPr lang="en-GB" sz="1000">
                <a:latin typeface="Arial" panose="020B0604020202020204" pitchFamily="34" charset="0"/>
                <a:cs typeface="Arial" panose="020B0604020202020204" pitchFamily="34" charset="0"/>
              </a:rPr>
              <a:t>, D., </a:t>
            </a:r>
            <a:r>
              <a:rPr lang="en-GB" sz="1000" err="1">
                <a:latin typeface="Arial" panose="020B0604020202020204" pitchFamily="34" charset="0"/>
                <a:cs typeface="Arial" panose="020B0604020202020204" pitchFamily="34" charset="0"/>
              </a:rPr>
              <a:t>Almeda-Valdes</a:t>
            </a:r>
            <a:r>
              <a:rPr lang="en-GB" sz="1000">
                <a:latin typeface="Arial" panose="020B0604020202020204" pitchFamily="34" charset="0"/>
                <a:cs typeface="Arial" panose="020B0604020202020204" pitchFamily="34" charset="0"/>
              </a:rPr>
              <a:t>, P., </a:t>
            </a:r>
            <a:r>
              <a:rPr lang="en-GB" sz="1000" err="1">
                <a:latin typeface="Arial" panose="020B0604020202020204" pitchFamily="34" charset="0"/>
                <a:cs typeface="Arial" panose="020B0604020202020204" pitchFamily="34" charset="0"/>
              </a:rPr>
              <a:t>Martagón</a:t>
            </a:r>
            <a:r>
              <a:rPr lang="en-GB" sz="1000">
                <a:latin typeface="Arial" panose="020B0604020202020204" pitchFamily="34" charset="0"/>
                <a:cs typeface="Arial" panose="020B0604020202020204" pitchFamily="34" charset="0"/>
              </a:rPr>
              <a:t>, A.J., </a:t>
            </a:r>
            <a:r>
              <a:rPr lang="en-GB" sz="1000" err="1">
                <a:latin typeface="Arial" panose="020B0604020202020204" pitchFamily="34" charset="0"/>
                <a:cs typeface="Arial" panose="020B0604020202020204" pitchFamily="34" charset="0"/>
              </a:rPr>
              <a:t>Galán-Ramírez</a:t>
            </a:r>
            <a:r>
              <a:rPr lang="en-GB" sz="1000">
                <a:latin typeface="Arial" panose="020B0604020202020204" pitchFamily="34" charset="0"/>
                <a:cs typeface="Arial" panose="020B0604020202020204" pitchFamily="34" charset="0"/>
              </a:rPr>
              <a:t>, G.A. and Aguilar-Salinas, C.A. (2019) Empowerment of patients with type 2 diabetes: Current perspectives. Diabetes, Metabolic Syndrome and Obesity: Targets and Therapy, 12, pp.1311–1321. Available at: https://</a:t>
            </a:r>
            <a:r>
              <a:rPr lang="en-GB" sz="1000" err="1">
                <a:latin typeface="Arial" panose="020B0604020202020204" pitchFamily="34" charset="0"/>
                <a:cs typeface="Arial" panose="020B0604020202020204" pitchFamily="34" charset="0"/>
              </a:rPr>
              <a:t>pmc.ncbi.nlm.nih.gov</a:t>
            </a:r>
            <a:r>
              <a:rPr lang="en-GB" sz="1000">
                <a:latin typeface="Arial" panose="020B0604020202020204" pitchFamily="34" charset="0"/>
                <a:cs typeface="Arial" panose="020B0604020202020204" pitchFamily="34" charset="0"/>
              </a:rPr>
              <a:t>/articles/PMC6689555/ (Accessed: 14 November 2025).</a:t>
            </a:r>
          </a:p>
          <a:p>
            <a:br>
              <a:rPr lang="en-GB" sz="1000">
                <a:latin typeface="Arial" panose="020B0604020202020204" pitchFamily="34" charset="0"/>
                <a:cs typeface="Arial" panose="020B0604020202020204" pitchFamily="34" charset="0"/>
              </a:rPr>
            </a:br>
            <a:endParaRPr lang="en-GB" sz="1000">
              <a:latin typeface="Arial" panose="020B0604020202020204" pitchFamily="34" charset="0"/>
              <a:cs typeface="Arial" panose="020B0604020202020204" pitchFamily="34" charset="0"/>
            </a:endParaRPr>
          </a:p>
          <a:p>
            <a:r>
              <a:rPr lang="en-GB" sz="1000">
                <a:latin typeface="Arial" panose="020B0604020202020204" pitchFamily="34" charset="0"/>
                <a:cs typeface="Arial" panose="020B0604020202020204" pitchFamily="34" charset="0"/>
              </a:rPr>
              <a:t>Jerkins, T.W. (2025) ‘Stroke in the patient with type 2 diabetes.’ American Journal of Medicine. DOI: 10.1016/S1530891X25000345.</a:t>
            </a:r>
          </a:p>
          <a:p>
            <a:br>
              <a:rPr lang="en-GB" sz="1000">
                <a:latin typeface="Arial" panose="020B0604020202020204" pitchFamily="34" charset="0"/>
                <a:cs typeface="Arial" panose="020B0604020202020204" pitchFamily="34" charset="0"/>
              </a:rPr>
            </a:br>
            <a:endParaRPr lang="en-GB" sz="1000">
              <a:latin typeface="Arial" panose="020B0604020202020204" pitchFamily="34" charset="0"/>
              <a:cs typeface="Arial" panose="020B0604020202020204" pitchFamily="34" charset="0"/>
            </a:endParaRPr>
          </a:p>
          <a:p>
            <a:r>
              <a:rPr lang="en-GB" sz="1000">
                <a:latin typeface="Arial" panose="020B0604020202020204" pitchFamily="34" charset="0"/>
                <a:cs typeface="Arial" panose="020B0604020202020204" pitchFamily="34" charset="0"/>
              </a:rPr>
              <a:t>Jones, A., </a:t>
            </a:r>
            <a:r>
              <a:rPr lang="en-GB" sz="1000" err="1">
                <a:latin typeface="Arial" panose="020B0604020202020204" pitchFamily="34" charset="0"/>
                <a:cs typeface="Arial" panose="020B0604020202020204" pitchFamily="34" charset="0"/>
              </a:rPr>
              <a:t>Vallis</a:t>
            </a:r>
            <a:r>
              <a:rPr lang="en-GB" sz="1000">
                <a:latin typeface="Arial" panose="020B0604020202020204" pitchFamily="34" charset="0"/>
                <a:cs typeface="Arial" panose="020B0604020202020204" pitchFamily="34" charset="0"/>
              </a:rPr>
              <a:t>, M., Cooke, D. and </a:t>
            </a:r>
            <a:r>
              <a:rPr lang="en-GB" sz="1000" err="1">
                <a:latin typeface="Arial" panose="020B0604020202020204" pitchFamily="34" charset="0"/>
                <a:cs typeface="Arial" panose="020B0604020202020204" pitchFamily="34" charset="0"/>
              </a:rPr>
              <a:t>Pouwer</a:t>
            </a:r>
            <a:r>
              <a:rPr lang="en-GB" sz="1000">
                <a:latin typeface="Arial" panose="020B0604020202020204" pitchFamily="34" charset="0"/>
                <a:cs typeface="Arial" panose="020B0604020202020204" pitchFamily="34" charset="0"/>
              </a:rPr>
              <a:t>, F. (2016) Working together to promote diabetes control: A practical guide for diabetes health care providers in establishing a working alliance to achieve self-management support. Journal of Diabetes Research, 2016, Article ID 2830910. Available at: https://</a:t>
            </a:r>
            <a:r>
              <a:rPr lang="en-GB" sz="1000" err="1">
                <a:latin typeface="Arial" panose="020B0604020202020204" pitchFamily="34" charset="0"/>
                <a:cs typeface="Arial" panose="020B0604020202020204" pitchFamily="34" charset="0"/>
              </a:rPr>
              <a:t>pmc.ncbi.nlm.nih.gov</a:t>
            </a:r>
            <a:r>
              <a:rPr lang="en-GB" sz="1000">
                <a:latin typeface="Arial" panose="020B0604020202020204" pitchFamily="34" charset="0"/>
                <a:cs typeface="Arial" panose="020B0604020202020204" pitchFamily="34" charset="0"/>
              </a:rPr>
              <a:t>/articles/PMC4670648/ (Accessed: 10 November 2025).</a:t>
            </a:r>
          </a:p>
          <a:p>
            <a:br>
              <a:rPr lang="en-GB" sz="1000">
                <a:latin typeface="Arial" panose="020B0604020202020204" pitchFamily="34" charset="0"/>
                <a:cs typeface="Arial" panose="020B0604020202020204" pitchFamily="34" charset="0"/>
              </a:rPr>
            </a:br>
            <a:endParaRPr lang="en-GB" sz="1000">
              <a:latin typeface="Arial" panose="020B0604020202020204" pitchFamily="34" charset="0"/>
              <a:cs typeface="Arial" panose="020B0604020202020204" pitchFamily="34" charset="0"/>
            </a:endParaRPr>
          </a:p>
          <a:p>
            <a:r>
              <a:rPr lang="en-GB" sz="1000">
                <a:latin typeface="Arial" panose="020B0604020202020204" pitchFamily="34" charset="0"/>
                <a:cs typeface="Arial" panose="020B0604020202020204" pitchFamily="34" charset="0"/>
              </a:rPr>
              <a:t>Kahn, S.E., Hull, R.L. and </a:t>
            </a:r>
            <a:r>
              <a:rPr lang="en-GB" sz="1000" err="1">
                <a:latin typeface="Arial" panose="020B0604020202020204" pitchFamily="34" charset="0"/>
                <a:cs typeface="Arial" panose="020B0604020202020204" pitchFamily="34" charset="0"/>
              </a:rPr>
              <a:t>Utzschneider</a:t>
            </a:r>
            <a:r>
              <a:rPr lang="en-GB" sz="1000">
                <a:latin typeface="Arial" panose="020B0604020202020204" pitchFamily="34" charset="0"/>
                <a:cs typeface="Arial" panose="020B0604020202020204" pitchFamily="34" charset="0"/>
              </a:rPr>
              <a:t>, K.M. (2006) ‘Mechanisms linking obesity to insulin resistance and type 2 diabetes.’ Nature, 444(7121), pp.840–846.</a:t>
            </a:r>
          </a:p>
        </p:txBody>
      </p:sp>
    </p:spTree>
    <p:extLst>
      <p:ext uri="{BB962C8B-B14F-4D97-AF65-F5344CB8AC3E}">
        <p14:creationId xmlns:p14="http://schemas.microsoft.com/office/powerpoint/2010/main" val="24943212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BA9D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39752E2-A7E2-3B1F-49A2-5A86D98660A8}"/>
              </a:ext>
            </a:extLst>
          </p:cNvPr>
          <p:cNvSpPr txBox="1"/>
          <p:nvPr/>
        </p:nvSpPr>
        <p:spPr>
          <a:xfrm>
            <a:off x="249766" y="207433"/>
            <a:ext cx="11751733" cy="6186309"/>
          </a:xfrm>
          <a:prstGeom prst="rect">
            <a:avLst/>
          </a:prstGeom>
          <a:noFill/>
        </p:spPr>
        <p:txBody>
          <a:bodyPr wrap="square" rtlCol="0">
            <a:spAutoFit/>
          </a:bodyPr>
          <a:lstStyle/>
          <a:p>
            <a:r>
              <a:rPr lang="en-GB" sz="1100">
                <a:latin typeface="Arial" panose="020B0604020202020204" pitchFamily="34" charset="0"/>
                <a:cs typeface="Arial" panose="020B0604020202020204" pitchFamily="34" charset="0"/>
              </a:rPr>
              <a:t>Mayo Clinic (n.d.) Type 2 diabetes: Symptoms and causes. Available at: https://</a:t>
            </a:r>
            <a:r>
              <a:rPr lang="en-GB" sz="1100" err="1">
                <a:latin typeface="Arial" panose="020B0604020202020204" pitchFamily="34" charset="0"/>
                <a:cs typeface="Arial" panose="020B0604020202020204" pitchFamily="34" charset="0"/>
              </a:rPr>
              <a:t>www.mayoclinic.org</a:t>
            </a:r>
            <a:r>
              <a:rPr lang="en-GB" sz="1100">
                <a:latin typeface="Arial" panose="020B0604020202020204" pitchFamily="34" charset="0"/>
                <a:cs typeface="Arial" panose="020B0604020202020204" pitchFamily="34" charset="0"/>
              </a:rPr>
              <a:t>/diseases-conditions/type-2-diabetes/symptoms-causes/</a:t>
            </a:r>
            <a:r>
              <a:rPr lang="en-GB" sz="1100" err="1">
                <a:latin typeface="Arial" panose="020B0604020202020204" pitchFamily="34" charset="0"/>
                <a:cs typeface="Arial" panose="020B0604020202020204" pitchFamily="34" charset="0"/>
              </a:rPr>
              <a:t>syc-20351193</a:t>
            </a:r>
            <a:r>
              <a:rPr lang="en-GB" sz="1100">
                <a:latin typeface="Arial" panose="020B0604020202020204" pitchFamily="34" charset="0"/>
                <a:cs typeface="Arial" panose="020B0604020202020204" pitchFamily="34" charset="0"/>
              </a:rPr>
              <a:t> (Accessed: 9 November 2025).</a:t>
            </a:r>
          </a:p>
          <a:p>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MedTech Dive (2021) CGM patients seen rising 38% in 2021, </a:t>
            </a:r>
            <a:r>
              <a:rPr lang="en-GB" sz="1100" err="1">
                <a:latin typeface="Arial" panose="020B0604020202020204" pitchFamily="34" charset="0"/>
                <a:cs typeface="Arial" panose="020B0604020202020204" pitchFamily="34" charset="0"/>
              </a:rPr>
              <a:t>fueled</a:t>
            </a:r>
            <a:r>
              <a:rPr lang="en-GB" sz="1100">
                <a:latin typeface="Arial" panose="020B0604020202020204" pitchFamily="34" charset="0"/>
                <a:cs typeface="Arial" panose="020B0604020202020204" pitchFamily="34" charset="0"/>
              </a:rPr>
              <a:t> by type 2 diabetes: poll. Available at: https://</a:t>
            </a:r>
            <a:r>
              <a:rPr lang="en-GB" sz="1100" err="1">
                <a:latin typeface="Arial" panose="020B0604020202020204" pitchFamily="34" charset="0"/>
                <a:cs typeface="Arial" panose="020B0604020202020204" pitchFamily="34" charset="0"/>
              </a:rPr>
              <a:t>www.medtechdive.com</a:t>
            </a:r>
            <a:r>
              <a:rPr lang="en-GB" sz="1100">
                <a:latin typeface="Arial" panose="020B0604020202020204" pitchFamily="34" charset="0"/>
                <a:cs typeface="Arial" panose="020B0604020202020204" pitchFamily="34" charset="0"/>
              </a:rPr>
              <a:t>/news/cgm-patients-seen-rising-</a:t>
            </a:r>
            <a:r>
              <a:rPr lang="en-GB" sz="1100" err="1">
                <a:latin typeface="Arial" panose="020B0604020202020204" pitchFamily="34" charset="0"/>
                <a:cs typeface="Arial" panose="020B0604020202020204" pitchFamily="34" charset="0"/>
              </a:rPr>
              <a:t>38-in-2021-fueled-by</a:t>
            </a:r>
            <a:r>
              <a:rPr lang="en-GB" sz="1100">
                <a:latin typeface="Arial" panose="020B0604020202020204" pitchFamily="34" charset="0"/>
                <a:cs typeface="Arial" panose="020B0604020202020204" pitchFamily="34" charset="0"/>
              </a:rPr>
              <a:t>-type-2-diabetes-poll/596914/ (Accessed: 10 November 2025).</a:t>
            </a:r>
          </a:p>
          <a:p>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MyFoodDiary (n.d.) Understanding Type 2 Diabetes. Available at: https://</a:t>
            </a:r>
            <a:r>
              <a:rPr lang="en-GB" sz="1100" err="1">
                <a:latin typeface="Arial" panose="020B0604020202020204" pitchFamily="34" charset="0"/>
                <a:cs typeface="Arial" panose="020B0604020202020204" pitchFamily="34" charset="0"/>
              </a:rPr>
              <a:t>www.myfooddiary.com</a:t>
            </a:r>
            <a:r>
              <a:rPr lang="en-GB" sz="1100">
                <a:latin typeface="Arial" panose="020B0604020202020204" pitchFamily="34" charset="0"/>
                <a:cs typeface="Arial" panose="020B0604020202020204" pitchFamily="34" charset="0"/>
              </a:rPr>
              <a:t>/blog/understanding-type-2-diabetes (Accessed: 9 November 2025).</a:t>
            </a:r>
          </a:p>
          <a:p>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NHS (2023) Peripheral neuropathy – Causes. Available at: https://</a:t>
            </a:r>
            <a:r>
              <a:rPr lang="en-GB" sz="1100" err="1">
                <a:latin typeface="Arial" panose="020B0604020202020204" pitchFamily="34" charset="0"/>
                <a:cs typeface="Arial" panose="020B0604020202020204" pitchFamily="34" charset="0"/>
              </a:rPr>
              <a:t>www.nhs.uk</a:t>
            </a:r>
            <a:r>
              <a:rPr lang="en-GB" sz="1100">
                <a:latin typeface="Arial" panose="020B0604020202020204" pitchFamily="34" charset="0"/>
                <a:cs typeface="Arial" panose="020B0604020202020204" pitchFamily="34" charset="0"/>
              </a:rPr>
              <a:t>/conditions/peripheral-neuropathy/causes/ (Accessed: 8 November 2025).</a:t>
            </a:r>
          </a:p>
          <a:p>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NHS (2023) Type 2 diabetes – Complications. Available at: https://</a:t>
            </a:r>
            <a:r>
              <a:rPr lang="en-GB" sz="1100" err="1">
                <a:latin typeface="Arial" panose="020B0604020202020204" pitchFamily="34" charset="0"/>
                <a:cs typeface="Arial" panose="020B0604020202020204" pitchFamily="34" charset="0"/>
              </a:rPr>
              <a:t>www.nhs.uk</a:t>
            </a:r>
            <a:r>
              <a:rPr lang="en-GB" sz="1100">
                <a:latin typeface="Arial" panose="020B0604020202020204" pitchFamily="34" charset="0"/>
                <a:cs typeface="Arial" panose="020B0604020202020204" pitchFamily="34" charset="0"/>
              </a:rPr>
              <a:t>/conditions/type-2-diabetes/complications/ (Accessed: 14 November 2025).</a:t>
            </a:r>
          </a:p>
          <a:p>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NHS (2023) What is type 2 diabetes? Available at: https://</a:t>
            </a:r>
            <a:r>
              <a:rPr lang="en-GB" sz="1100" err="1">
                <a:latin typeface="Arial" panose="020B0604020202020204" pitchFamily="34" charset="0"/>
                <a:cs typeface="Arial" panose="020B0604020202020204" pitchFamily="34" charset="0"/>
              </a:rPr>
              <a:t>www.nhs.uk</a:t>
            </a:r>
            <a:r>
              <a:rPr lang="en-GB" sz="1100">
                <a:latin typeface="Arial" panose="020B0604020202020204" pitchFamily="34" charset="0"/>
                <a:cs typeface="Arial" panose="020B0604020202020204" pitchFamily="34" charset="0"/>
              </a:rPr>
              <a:t>/conditions/type-2-diabetes/what-is-type-2-diabetes/ (Accessed: 8 November 2025).</a:t>
            </a:r>
          </a:p>
          <a:p>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NHS (2024) Continuous glucose monitoring (CGM) and hybrid closed loop (HCL) for diabetes. Available at: https://</a:t>
            </a:r>
            <a:r>
              <a:rPr lang="en-GB" sz="1100" err="1">
                <a:latin typeface="Arial" panose="020B0604020202020204" pitchFamily="34" charset="0"/>
                <a:cs typeface="Arial" panose="020B0604020202020204" pitchFamily="34" charset="0"/>
              </a:rPr>
              <a:t>www.nhs.uk</a:t>
            </a:r>
            <a:r>
              <a:rPr lang="en-GB" sz="1100">
                <a:latin typeface="Arial" panose="020B0604020202020204" pitchFamily="34" charset="0"/>
                <a:cs typeface="Arial" panose="020B0604020202020204" pitchFamily="34" charset="0"/>
              </a:rPr>
              <a:t>/tests-and-treatments/</a:t>
            </a:r>
            <a:r>
              <a:rPr lang="en-GB" sz="1100" err="1">
                <a:latin typeface="Arial" panose="020B0604020202020204" pitchFamily="34" charset="0"/>
                <a:cs typeface="Arial" panose="020B0604020202020204" pitchFamily="34" charset="0"/>
              </a:rPr>
              <a:t>cgm-and-hcl-for-diabetes</a:t>
            </a:r>
            <a:r>
              <a:rPr lang="en-GB" sz="1100">
                <a:latin typeface="Arial" panose="020B0604020202020204" pitchFamily="34" charset="0"/>
                <a:cs typeface="Arial" panose="020B0604020202020204" pitchFamily="34" charset="0"/>
              </a:rPr>
              <a:t>/ (Accessed: 13 November 2025).</a:t>
            </a:r>
          </a:p>
          <a:p>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NHS Inform (n.d.) Quit Your Way Scotland. Available at: https://</a:t>
            </a:r>
            <a:r>
              <a:rPr lang="en-GB" sz="1100" err="1">
                <a:latin typeface="Arial" panose="020B0604020202020204" pitchFamily="34" charset="0"/>
                <a:cs typeface="Arial" panose="020B0604020202020204" pitchFamily="34" charset="0"/>
              </a:rPr>
              <a:t>www.nhsinform.scot</a:t>
            </a:r>
            <a:r>
              <a:rPr lang="en-GB" sz="1100">
                <a:latin typeface="Arial" panose="020B0604020202020204" pitchFamily="34" charset="0"/>
                <a:cs typeface="Arial" panose="020B0604020202020204" pitchFamily="34" charset="0"/>
              </a:rPr>
              <a:t>/care-support-and-rights/</a:t>
            </a:r>
            <a:r>
              <a:rPr lang="en-GB" sz="1100" err="1">
                <a:latin typeface="Arial" panose="020B0604020202020204" pitchFamily="34" charset="0"/>
                <a:cs typeface="Arial" panose="020B0604020202020204" pitchFamily="34" charset="0"/>
              </a:rPr>
              <a:t>nhs-services</a:t>
            </a:r>
            <a:r>
              <a:rPr lang="en-GB" sz="1100">
                <a:latin typeface="Arial" panose="020B0604020202020204" pitchFamily="34" charset="0"/>
                <a:cs typeface="Arial" panose="020B0604020202020204" pitchFamily="34" charset="0"/>
              </a:rPr>
              <a:t>/helplines/quit-your-way-scotland (Accessed: 10 November 2025).</a:t>
            </a:r>
          </a:p>
          <a:p>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NHS Lothian (2023) 9 Processes of Care: Diabetes – Infographic. Available at: https://</a:t>
            </a:r>
            <a:r>
              <a:rPr lang="en-GB" sz="1100" err="1">
                <a:latin typeface="Arial" panose="020B0604020202020204" pitchFamily="34" charset="0"/>
                <a:cs typeface="Arial" panose="020B0604020202020204" pitchFamily="34" charset="0"/>
              </a:rPr>
              <a:t>staff.nhslothian.scot</a:t>
            </a:r>
            <a:r>
              <a:rPr lang="en-GB" sz="1100">
                <a:latin typeface="Arial" panose="020B0604020202020204" pitchFamily="34" charset="0"/>
                <a:cs typeface="Arial" panose="020B0604020202020204" pitchFamily="34" charset="0"/>
              </a:rPr>
              <a:t>/diabetesprofessionaleducation/</a:t>
            </a:r>
            <a:r>
              <a:rPr lang="en-GB" sz="1100" err="1">
                <a:latin typeface="Arial" panose="020B0604020202020204" pitchFamily="34" charset="0"/>
                <a:cs typeface="Arial" panose="020B0604020202020204" pitchFamily="34" charset="0"/>
              </a:rPr>
              <a:t>wp-content</a:t>
            </a:r>
            <a:r>
              <a:rPr lang="en-GB" sz="1100">
                <a:latin typeface="Arial" panose="020B0604020202020204" pitchFamily="34" charset="0"/>
                <a:cs typeface="Arial" panose="020B0604020202020204" pitchFamily="34" charset="0"/>
              </a:rPr>
              <a:t>/uploads/sites/12/2023/08/FINAL_9-Processes-of-Care-Infographic-170723.pdf (Accessed: 8 November 2025).</a:t>
            </a:r>
          </a:p>
          <a:p>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NICE (2022) Type 2 diabetes in adults: management (NG28). Available at: https://www.nice.org.uk/guidance/</a:t>
            </a:r>
            <a:r>
              <a:rPr lang="en-GB" sz="1100" err="1">
                <a:latin typeface="Arial" panose="020B0604020202020204" pitchFamily="34" charset="0"/>
                <a:cs typeface="Arial" panose="020B0604020202020204" pitchFamily="34" charset="0"/>
              </a:rPr>
              <a:t>ng28</a:t>
            </a:r>
            <a:r>
              <a:rPr lang="en-GB" sz="1100">
                <a:latin typeface="Arial" panose="020B0604020202020204" pitchFamily="34" charset="0"/>
                <a:cs typeface="Arial" panose="020B0604020202020204" pitchFamily="34" charset="0"/>
              </a:rPr>
              <a:t>/chapter/Recommendations#terms-used-in-this-guideline (Accessed: 14 November 2025).</a:t>
            </a:r>
          </a:p>
          <a:p>
            <a:br>
              <a:rPr lang="en-GB" sz="1100">
                <a:latin typeface="Arial" panose="020B0604020202020204" pitchFamily="34" charset="0"/>
                <a:cs typeface="Arial" panose="020B0604020202020204" pitchFamily="34" charset="0"/>
              </a:rPr>
            </a:br>
            <a:endParaRPr lang="en-GB"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NICE CKS (n.d.) Insulin therapy in type 2 diabetes. Available at: https://</a:t>
            </a:r>
            <a:r>
              <a:rPr lang="en-GB" sz="1100" err="1">
                <a:latin typeface="Arial" panose="020B0604020202020204" pitchFamily="34" charset="0"/>
                <a:cs typeface="Arial" panose="020B0604020202020204" pitchFamily="34" charset="0"/>
              </a:rPr>
              <a:t>cks.nice.org.uk</a:t>
            </a:r>
            <a:r>
              <a:rPr lang="en-GB" sz="1100">
                <a:latin typeface="Arial" panose="020B0604020202020204" pitchFamily="34" charset="0"/>
                <a:cs typeface="Arial" panose="020B0604020202020204" pitchFamily="34" charset="0"/>
              </a:rPr>
              <a:t>/topics/insulin-therapy-in-type-2-diabetes/ (Accessed: 11 November 2025).</a:t>
            </a:r>
          </a:p>
        </p:txBody>
      </p:sp>
    </p:spTree>
    <p:extLst>
      <p:ext uri="{BB962C8B-B14F-4D97-AF65-F5344CB8AC3E}">
        <p14:creationId xmlns:p14="http://schemas.microsoft.com/office/powerpoint/2010/main" val="36395405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CBA9D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51C914A-ACEA-7FD6-3388-3BC38C9C22E3}"/>
              </a:ext>
            </a:extLst>
          </p:cNvPr>
          <p:cNvSpPr txBox="1"/>
          <p:nvPr/>
        </p:nvSpPr>
        <p:spPr>
          <a:xfrm>
            <a:off x="281517" y="524933"/>
            <a:ext cx="11518900" cy="3539430"/>
          </a:xfrm>
          <a:prstGeom prst="rect">
            <a:avLst/>
          </a:prstGeom>
          <a:noFill/>
        </p:spPr>
        <p:txBody>
          <a:bodyPr wrap="square" rtlCol="0">
            <a:spAutoFit/>
          </a:bodyPr>
          <a:lstStyle/>
          <a:p>
            <a:r>
              <a:rPr lang="en-GB" sz="1600"/>
              <a:t>Nottinghamshire Area Prescribing Committee (2022) Type 2 Diabetes Guideline. Available at: https://</a:t>
            </a:r>
            <a:r>
              <a:rPr lang="en-GB" sz="1600" err="1"/>
              <a:t>www.nottsapc.nhs.uk</a:t>
            </a:r>
            <a:r>
              <a:rPr lang="en-GB" sz="1600"/>
              <a:t>/media/</a:t>
            </a:r>
            <a:r>
              <a:rPr lang="en-GB" sz="1600" err="1"/>
              <a:t>ytxnci0d</a:t>
            </a:r>
            <a:r>
              <a:rPr lang="en-GB" sz="1600"/>
              <a:t>/type-2-diabetes-guideline.pdf (Accessed: 11 November 2025).</a:t>
            </a:r>
          </a:p>
          <a:p>
            <a:br>
              <a:rPr lang="en-GB" sz="1600"/>
            </a:br>
            <a:endParaRPr lang="en-GB" sz="1600"/>
          </a:p>
          <a:p>
            <a:r>
              <a:rPr lang="en-GB" sz="1600"/>
              <a:t>Stroke Association (n.d.) Diabetes and stroke risk. Available at: https://www.stroke.org.uk/stroke/managing-risk/diabetes (Accessed: 8 November 2025).</a:t>
            </a:r>
          </a:p>
          <a:p>
            <a:br>
              <a:rPr lang="en-GB" sz="1600"/>
            </a:br>
            <a:endParaRPr lang="en-GB" sz="1600"/>
          </a:p>
          <a:p>
            <a:r>
              <a:rPr lang="en-GB" sz="1600"/>
              <a:t>Training Matters (2023) NHS glucose monitor for all diabetes patients. Available at: https://</a:t>
            </a:r>
            <a:r>
              <a:rPr lang="en-GB" sz="1600" err="1"/>
              <a:t>www.tmmagazine.co.uk</a:t>
            </a:r>
            <a:r>
              <a:rPr lang="en-GB" sz="1600"/>
              <a:t>/in-depth/</a:t>
            </a:r>
            <a:r>
              <a:rPr lang="en-GB" sz="1600" err="1"/>
              <a:t>nhs-glucose-monitor-for</a:t>
            </a:r>
            <a:r>
              <a:rPr lang="en-GB" sz="1600"/>
              <a:t>-all-diabetes-patients (Accessed: 10 November 2025).</a:t>
            </a:r>
          </a:p>
          <a:p>
            <a:br>
              <a:rPr lang="en-GB" sz="1600"/>
            </a:br>
            <a:endParaRPr lang="en-GB" sz="1600"/>
          </a:p>
          <a:p>
            <a:r>
              <a:rPr lang="en-GB" sz="1600"/>
              <a:t>Your Diabetes (n.d.) Care planning. York &amp; Scarborough Teaching Hospitals NHS Foundation Trust. Available at: https://</a:t>
            </a:r>
            <a:r>
              <a:rPr lang="en-GB" sz="1600" err="1"/>
              <a:t>www.yourdiabetes.org.uk</a:t>
            </a:r>
            <a:r>
              <a:rPr lang="en-GB" sz="1600"/>
              <a:t>/health-professionals/care-planning/ (Accessed: 13 November 2025).</a:t>
            </a:r>
          </a:p>
        </p:txBody>
      </p:sp>
    </p:spTree>
    <p:extLst>
      <p:ext uri="{BB962C8B-B14F-4D97-AF65-F5344CB8AC3E}">
        <p14:creationId xmlns:p14="http://schemas.microsoft.com/office/powerpoint/2010/main" val="24914263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Care plan for a person with type 2 diabetes</vt:lpstr>
      <vt:lpstr>Introduction</vt:lpstr>
      <vt:lpstr>Anatomy and physiology: Endocrine system overview</vt:lpstr>
      <vt:lpstr>Pathophysiology of Type 2 Diabetes</vt:lpstr>
      <vt:lpstr>Fictional person profile</vt:lpstr>
      <vt:lpstr>Impact on body systems</vt:lpstr>
      <vt:lpstr>Risk factors and social determinants of health</vt:lpstr>
      <vt:lpstr>Psychological and social impact</vt:lpstr>
      <vt:lpstr>Goals of care plan</vt:lpstr>
      <vt:lpstr>Evidence-based interventions and support</vt:lpstr>
      <vt:lpstr>Patient education and empowerment</vt:lpstr>
      <vt:lpstr>Ethical and person-centred considerations</vt:lpstr>
      <vt:lpstr>Partnership working in the care plan</vt:lpstr>
      <vt:lpstr>Evaluation and ongoing monitoring</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person with type 2 diabetes</dc:title>
  <dc:creator>Olivia Hall (2331705)</dc:creator>
  <cp:revision>1</cp:revision>
  <dcterms:created xsi:type="dcterms:W3CDTF">2025-11-11T23:14:18Z</dcterms:created>
  <dcterms:modified xsi:type="dcterms:W3CDTF">2025-11-16T22:55:13Z</dcterms:modified>
</cp:coreProperties>
</file>