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80" r:id="rId3"/>
    <p:sldId id="285" r:id="rId4"/>
    <p:sldId id="293" r:id="rId5"/>
    <p:sldId id="281" r:id="rId6"/>
    <p:sldId id="284" r:id="rId7"/>
    <p:sldId id="298" r:id="rId8"/>
    <p:sldId id="300" r:id="rId9"/>
    <p:sldId id="301"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12D"/>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60E1A6-47F3-9437-5521-B2B5230709A8}" v="3" dt="2024-01-16T16:47:23.828"/>
    <p1510:client id="{3D152DE5-3266-4499-A12F-8DEE26A0466E}" v="33" dt="2024-01-16T19:29:15.863"/>
    <p1510:client id="{453D0A78-3A68-0958-164C-3FCA997F6974}" v="95" dt="2024-01-16T21:26:08.426"/>
    <p1510:client id="{56F8C8A8-DE92-3089-CBD8-9CEE039FA56B}" v="5" dt="2024-01-16T16:46:18.974"/>
    <p1510:client id="{780465DA-F0E3-E572-9EC0-D6A8920A47A8}" v="27" dt="2024-01-17T07:21:52.788"/>
    <p1510:client id="{8B9E81BE-C671-47B3-9DD2-21B1BC1C5FCF}" v="12" dt="2024-01-16T16:49:12.236"/>
    <p1510:client id="{9D78014A-B025-CA77-8A5C-7A9A1D75B1DA}" v="14" dt="2024-01-17T08:23:58.109"/>
    <p1510:client id="{A5FD57DD-44D8-DE72-985F-8D206EB0D5A4}" v="816" dt="2024-01-17T09:28:23.770"/>
    <p1510:client id="{B683C514-D929-79C8-8005-4E75EA7016D8}" v="4" dt="2024-01-17T11:48:46.791"/>
    <p1510:client id="{E1D7DB7B-B028-D477-9906-03DDABC745C1}" v="3" dt="2024-01-17T01:03:28.073"/>
    <p1510:client id="{E2C063E0-3999-CE89-4A6A-E5EFBBE15637}" v="2" dt="2024-01-17T09:21:14.805"/>
    <p1510:client id="{E924D0E4-E528-B314-FE77-8ECFBCC988B9}" v="20" dt="2024-01-16T20:46:41.384"/>
    <p1510:client id="{FD50BD6F-583E-CCE6-C16E-7E5EAC0DDA13}" v="608" dt="2024-01-17T00:41:22.0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openxmlformats.org/officeDocument/2006/relationships/customXml" Target="../customXml/item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343526 (Brandon Stevens)" userId="88919782-270f-4dbc-83a3-463eb171a205" providerId="ADAL" clId="{0F169A4A-1370-49BE-99C6-10F5C096DB90}"/>
    <pc:docChg chg="delSld">
      <pc:chgData name="343526 (Brandon Stevens)" userId="88919782-270f-4dbc-83a3-463eb171a205" providerId="ADAL" clId="{0F169A4A-1370-49BE-99C6-10F5C096DB90}" dt="2024-01-17T14:49:48.887" v="19" actId="47"/>
      <pc:docMkLst>
        <pc:docMk/>
      </pc:docMkLst>
      <pc:sldChg chg="del">
        <pc:chgData name="343526 (Brandon Stevens)" userId="88919782-270f-4dbc-83a3-463eb171a205" providerId="ADAL" clId="{0F169A4A-1370-49BE-99C6-10F5C096DB90}" dt="2024-01-17T14:49:48.887" v="19" actId="47"/>
        <pc:sldMkLst>
          <pc:docMk/>
          <pc:sldMk cId="4103710833" sldId="263"/>
        </pc:sldMkLst>
      </pc:sldChg>
      <pc:sldChg chg="del">
        <pc:chgData name="343526 (Brandon Stevens)" userId="88919782-270f-4dbc-83a3-463eb171a205" providerId="ADAL" clId="{0F169A4A-1370-49BE-99C6-10F5C096DB90}" dt="2024-01-17T14:49:46.704" v="14" actId="47"/>
        <pc:sldMkLst>
          <pc:docMk/>
          <pc:sldMk cId="3411331994" sldId="264"/>
        </pc:sldMkLst>
      </pc:sldChg>
      <pc:sldChg chg="del">
        <pc:chgData name="343526 (Brandon Stevens)" userId="88919782-270f-4dbc-83a3-463eb171a205" providerId="ADAL" clId="{0F169A4A-1370-49BE-99C6-10F5C096DB90}" dt="2024-01-17T14:49:45.615" v="12" actId="47"/>
        <pc:sldMkLst>
          <pc:docMk/>
          <pc:sldMk cId="1102761329" sldId="265"/>
        </pc:sldMkLst>
      </pc:sldChg>
      <pc:sldChg chg="del">
        <pc:chgData name="343526 (Brandon Stevens)" userId="88919782-270f-4dbc-83a3-463eb171a205" providerId="ADAL" clId="{0F169A4A-1370-49BE-99C6-10F5C096DB90}" dt="2024-01-17T14:49:47.075" v="15" actId="47"/>
        <pc:sldMkLst>
          <pc:docMk/>
          <pc:sldMk cId="1104670859" sldId="268"/>
        </pc:sldMkLst>
      </pc:sldChg>
      <pc:sldChg chg="del">
        <pc:chgData name="343526 (Brandon Stevens)" userId="88919782-270f-4dbc-83a3-463eb171a205" providerId="ADAL" clId="{0F169A4A-1370-49BE-99C6-10F5C096DB90}" dt="2024-01-17T14:49:46.371" v="13" actId="47"/>
        <pc:sldMkLst>
          <pc:docMk/>
          <pc:sldMk cId="4782949" sldId="269"/>
        </pc:sldMkLst>
      </pc:sldChg>
      <pc:sldChg chg="del">
        <pc:chgData name="343526 (Brandon Stevens)" userId="88919782-270f-4dbc-83a3-463eb171a205" providerId="ADAL" clId="{0F169A4A-1370-49BE-99C6-10F5C096DB90}" dt="2024-01-17T14:49:47.763" v="17" actId="47"/>
        <pc:sldMkLst>
          <pc:docMk/>
          <pc:sldMk cId="3430905132" sldId="270"/>
        </pc:sldMkLst>
      </pc:sldChg>
      <pc:sldChg chg="del">
        <pc:chgData name="343526 (Brandon Stevens)" userId="88919782-270f-4dbc-83a3-463eb171a205" providerId="ADAL" clId="{0F169A4A-1370-49BE-99C6-10F5C096DB90}" dt="2024-01-17T14:49:40.921" v="8" actId="47"/>
        <pc:sldMkLst>
          <pc:docMk/>
          <pc:sldMk cId="4004639637" sldId="271"/>
        </pc:sldMkLst>
      </pc:sldChg>
      <pc:sldChg chg="del">
        <pc:chgData name="343526 (Brandon Stevens)" userId="88919782-270f-4dbc-83a3-463eb171a205" providerId="ADAL" clId="{0F169A4A-1370-49BE-99C6-10F5C096DB90}" dt="2024-01-17T14:49:40.296" v="7" actId="47"/>
        <pc:sldMkLst>
          <pc:docMk/>
          <pc:sldMk cId="24173352" sldId="272"/>
        </pc:sldMkLst>
      </pc:sldChg>
      <pc:sldChg chg="del">
        <pc:chgData name="343526 (Brandon Stevens)" userId="88919782-270f-4dbc-83a3-463eb171a205" providerId="ADAL" clId="{0F169A4A-1370-49BE-99C6-10F5C096DB90}" dt="2024-01-17T14:49:39.424" v="6" actId="47"/>
        <pc:sldMkLst>
          <pc:docMk/>
          <pc:sldMk cId="147127077" sldId="273"/>
        </pc:sldMkLst>
      </pc:sldChg>
      <pc:sldChg chg="del">
        <pc:chgData name="343526 (Brandon Stevens)" userId="88919782-270f-4dbc-83a3-463eb171a205" providerId="ADAL" clId="{0F169A4A-1370-49BE-99C6-10F5C096DB90}" dt="2024-01-17T14:49:38.908" v="5" actId="47"/>
        <pc:sldMkLst>
          <pc:docMk/>
          <pc:sldMk cId="125581722" sldId="275"/>
        </pc:sldMkLst>
      </pc:sldChg>
      <pc:sldChg chg="del">
        <pc:chgData name="343526 (Brandon Stevens)" userId="88919782-270f-4dbc-83a3-463eb171a205" providerId="ADAL" clId="{0F169A4A-1370-49BE-99C6-10F5C096DB90}" dt="2024-01-17T14:49:38.639" v="4" actId="47"/>
        <pc:sldMkLst>
          <pc:docMk/>
          <pc:sldMk cId="2838387447" sldId="276"/>
        </pc:sldMkLst>
      </pc:sldChg>
      <pc:sldChg chg="del">
        <pc:chgData name="343526 (Brandon Stevens)" userId="88919782-270f-4dbc-83a3-463eb171a205" providerId="ADAL" clId="{0F169A4A-1370-49BE-99C6-10F5C096DB90}" dt="2024-01-17T14:49:38.100" v="3" actId="47"/>
        <pc:sldMkLst>
          <pc:docMk/>
          <pc:sldMk cId="3784819882" sldId="278"/>
        </pc:sldMkLst>
      </pc:sldChg>
      <pc:sldChg chg="del">
        <pc:chgData name="343526 (Brandon Stevens)" userId="88919782-270f-4dbc-83a3-463eb171a205" providerId="ADAL" clId="{0F169A4A-1370-49BE-99C6-10F5C096DB90}" dt="2024-01-17T14:49:36.512" v="2" actId="47"/>
        <pc:sldMkLst>
          <pc:docMk/>
          <pc:sldMk cId="3819006426" sldId="288"/>
        </pc:sldMkLst>
      </pc:sldChg>
      <pc:sldChg chg="del">
        <pc:chgData name="343526 (Brandon Stevens)" userId="88919782-270f-4dbc-83a3-463eb171a205" providerId="ADAL" clId="{0F169A4A-1370-49BE-99C6-10F5C096DB90}" dt="2024-01-17T14:49:35.665" v="1" actId="47"/>
        <pc:sldMkLst>
          <pc:docMk/>
          <pc:sldMk cId="1175191151" sldId="290"/>
        </pc:sldMkLst>
      </pc:sldChg>
      <pc:sldChg chg="del">
        <pc:chgData name="343526 (Brandon Stevens)" userId="88919782-270f-4dbc-83a3-463eb171a205" providerId="ADAL" clId="{0F169A4A-1370-49BE-99C6-10F5C096DB90}" dt="2024-01-17T14:49:41.590" v="9" actId="47"/>
        <pc:sldMkLst>
          <pc:docMk/>
          <pc:sldMk cId="2958193694" sldId="291"/>
        </pc:sldMkLst>
      </pc:sldChg>
      <pc:sldChg chg="del">
        <pc:chgData name="343526 (Brandon Stevens)" userId="88919782-270f-4dbc-83a3-463eb171a205" providerId="ADAL" clId="{0F169A4A-1370-49BE-99C6-10F5C096DB90}" dt="2024-01-17T14:49:42.035" v="10" actId="47"/>
        <pc:sldMkLst>
          <pc:docMk/>
          <pc:sldMk cId="473695658" sldId="295"/>
        </pc:sldMkLst>
      </pc:sldChg>
      <pc:sldChg chg="del">
        <pc:chgData name="343526 (Brandon Stevens)" userId="88919782-270f-4dbc-83a3-463eb171a205" providerId="ADAL" clId="{0F169A4A-1370-49BE-99C6-10F5C096DB90}" dt="2024-01-17T14:49:34.711" v="0" actId="47"/>
        <pc:sldMkLst>
          <pc:docMk/>
          <pc:sldMk cId="2104128553" sldId="296"/>
        </pc:sldMkLst>
      </pc:sldChg>
      <pc:sldChg chg="del">
        <pc:chgData name="343526 (Brandon Stevens)" userId="88919782-270f-4dbc-83a3-463eb171a205" providerId="ADAL" clId="{0F169A4A-1370-49BE-99C6-10F5C096DB90}" dt="2024-01-17T14:49:44.480" v="11" actId="47"/>
        <pc:sldMkLst>
          <pc:docMk/>
          <pc:sldMk cId="1488437404" sldId="303"/>
        </pc:sldMkLst>
      </pc:sldChg>
      <pc:sldChg chg="del">
        <pc:chgData name="343526 (Brandon Stevens)" userId="88919782-270f-4dbc-83a3-463eb171a205" providerId="ADAL" clId="{0F169A4A-1370-49BE-99C6-10F5C096DB90}" dt="2024-01-17T14:49:47.422" v="16" actId="47"/>
        <pc:sldMkLst>
          <pc:docMk/>
          <pc:sldMk cId="2913536204" sldId="305"/>
        </pc:sldMkLst>
      </pc:sldChg>
      <pc:sldChg chg="del">
        <pc:chgData name="343526 (Brandon Stevens)" userId="88919782-270f-4dbc-83a3-463eb171a205" providerId="ADAL" clId="{0F169A4A-1370-49BE-99C6-10F5C096DB90}" dt="2024-01-17T14:49:48.350" v="18" actId="47"/>
        <pc:sldMkLst>
          <pc:docMk/>
          <pc:sldMk cId="651430025" sldId="30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AF7806-0596-4FBA-B62D-82C4DC796BEB}" type="datetimeFigureOut">
              <a:t>1/17/2024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684B27-BFD1-4EED-90AE-39C317A7C559}" type="slidenum">
              <a:t>‹#›</a:t>
            </a:fld>
            <a:endParaRPr lang="en-GB"/>
          </a:p>
        </p:txBody>
      </p:sp>
    </p:spTree>
    <p:extLst>
      <p:ext uri="{BB962C8B-B14F-4D97-AF65-F5344CB8AC3E}">
        <p14:creationId xmlns:p14="http://schemas.microsoft.com/office/powerpoint/2010/main" val="3353450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frontendmasters.com/guides/front-end-handbook/2018/what-is-a-FD.html"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bu.edu"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bu.edu/dli/resources/adobe-how-to/use-adobe-xd/#:~:text=Adobe%20XD%20is%20a%20desktop"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haroldpboas.gitlab.io/courses/math696/common-features-of-text-editors.html"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experienceux.co.uk/faqs/what-is-wirefram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anva.com/colors/color-meanings/light-blue/"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smashingmagazine.com/2010/01/color-theory-for-designers-part-1-the-meaning-of-color/#:~:text=Red%3A%20Passion%2C%20Love%2C%20Anger"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role of the front-end developer is to create UI designs, develop a GUI, consider the target audience and their requirements, conduct version control, and undertake testing in regards to the responsiveness and usability of the UI. </a:t>
            </a:r>
          </a:p>
          <a:p>
            <a:endParaRPr lang="en-US">
              <a:cs typeface="Calibri"/>
            </a:endParaRPr>
          </a:p>
          <a:p>
            <a:r>
              <a:rPr lang="en-US"/>
              <a:t>It was agreed that I be designated this role due to my past experience in front end development and design along with my enthusiasm for the role. </a:t>
            </a:r>
            <a:endParaRPr lang="en-US">
              <a:cs typeface="Calibri"/>
            </a:endParaRPr>
          </a:p>
          <a:p>
            <a:endParaRPr lang="en-US"/>
          </a:p>
          <a:p>
            <a:r>
              <a:rPr lang="en-US"/>
              <a:t>While I am competent at UI design, my small amount of Java experience did limit what was possible when development of the GUI began. </a:t>
            </a:r>
            <a:endParaRPr lang="en-US">
              <a:cs typeface="Calibri"/>
            </a:endParaRPr>
          </a:p>
          <a:p>
            <a:endParaRPr lang="en-US"/>
          </a:p>
          <a:p>
            <a:r>
              <a:rPr lang="en-US"/>
              <a:t>Additional practice using Java would have produced a better end result and prevented a rush in trying to develop the GUI. Furthermore, it would have allowed more time for the back-end developers to try and integrate the application with the user interface.   </a:t>
            </a:r>
            <a:endParaRPr lang="en-US">
              <a:cs typeface="Calibri"/>
            </a:endParaRPr>
          </a:p>
          <a:p>
            <a:endParaRPr lang="en-US">
              <a:cs typeface="Calibri"/>
            </a:endParaRPr>
          </a:p>
          <a:p>
            <a:pPr marL="228600" indent="-228600">
              <a:buAutoNum type="arabicPeriod"/>
            </a:pPr>
            <a:r>
              <a:rPr lang="en-US" i="1" err="1"/>
              <a:t>Frontendmasters</a:t>
            </a:r>
            <a:r>
              <a:rPr lang="en-US" i="1"/>
              <a:t>. What Is a Front-End Developer? [Internet]. frontendmasters.com. Available from: </a:t>
            </a:r>
            <a:r>
              <a:rPr lang="en-US" i="1">
                <a:hlinkClick r:id="rId3"/>
              </a:rPr>
              <a:t>https://frontendmasters.com/guides/front-end-handbook/2018/what-is-a-FD.html</a:t>
            </a:r>
          </a:p>
          <a:p>
            <a:pPr marL="228600" indent="-228600">
              <a:buAutoNum type="arabicPeriod"/>
            </a:pPr>
            <a:endParaRPr lang="en-US" i="1">
              <a:cs typeface="Calibri" panose="020F0502020204030204"/>
            </a:endParaRPr>
          </a:p>
        </p:txBody>
      </p:sp>
      <p:sp>
        <p:nvSpPr>
          <p:cNvPr id="4" name="Slide Number Placeholder 3"/>
          <p:cNvSpPr>
            <a:spLocks noGrp="1"/>
          </p:cNvSpPr>
          <p:nvPr>
            <p:ph type="sldNum" sz="quarter" idx="5"/>
          </p:nvPr>
        </p:nvSpPr>
        <p:spPr/>
        <p:txBody>
          <a:bodyPr/>
          <a:lstStyle/>
          <a:p>
            <a:fld id="{10684B27-BFD1-4EED-90AE-39C317A7C559}" type="slidenum">
              <a:rPr lang="en-US"/>
              <a:t>2</a:t>
            </a:fld>
            <a:endParaRPr lang="en-US"/>
          </a:p>
        </p:txBody>
      </p:sp>
    </p:spTree>
    <p:extLst>
      <p:ext uri="{BB962C8B-B14F-4D97-AF65-F5344CB8AC3E}">
        <p14:creationId xmlns:p14="http://schemas.microsoft.com/office/powerpoint/2010/main" val="2447844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D824E-BC9A-1CA6-C2F2-57B7D7E309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809904-8AC6-B7D5-DD9C-0A491400C0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105E30-A5B8-3E34-2EDB-B93520D3A55E}"/>
              </a:ext>
            </a:extLst>
          </p:cNvPr>
          <p:cNvSpPr>
            <a:spLocks noGrp="1"/>
          </p:cNvSpPr>
          <p:nvPr>
            <p:ph type="body" idx="1"/>
          </p:nvPr>
        </p:nvSpPr>
        <p:spPr/>
        <p:txBody>
          <a:bodyPr/>
          <a:lstStyle/>
          <a:p>
            <a:r>
              <a:rPr lang="en-US">
                <a:cs typeface="Calibri"/>
              </a:rPr>
              <a:t>A group member recommended using Adobe XD instead to undertake all design tasks. I did not have prier experience to using it, however I quickly picked it up.  </a:t>
            </a:r>
          </a:p>
          <a:p>
            <a:endParaRPr lang="en-US">
              <a:cs typeface="Calibri"/>
            </a:endParaRPr>
          </a:p>
          <a:p>
            <a:r>
              <a:rPr lang="en-US">
                <a:cs typeface="Calibri"/>
              </a:rPr>
              <a:t>Adobe XD is a cloud based vector design tool that provides an intuitive user interface with a robust feature set. </a:t>
            </a:r>
          </a:p>
          <a:p>
            <a:endParaRPr lang="en-US">
              <a:cs typeface="Calibri"/>
            </a:endParaRPr>
          </a:p>
          <a:p>
            <a:r>
              <a:rPr lang="en-US">
                <a:cs typeface="Calibri"/>
              </a:rPr>
              <a:t>It was a pleasant experience using Adobe XD, the UI was easy to navigate plus its alignment features made the design process significantly easier. Additionally, it being a cloud based software allowed me to work on the designs outside of college and easily share it with other group members. </a:t>
            </a:r>
          </a:p>
          <a:p>
            <a:endParaRPr lang="en-US">
              <a:cs typeface="Calibri"/>
            </a:endParaRPr>
          </a:p>
          <a:p>
            <a:r>
              <a:rPr lang="en-US">
                <a:cs typeface="Calibri"/>
              </a:rPr>
              <a:t>I used Adobe XD for the remainder of the project to create all wireframes and mockups. </a:t>
            </a:r>
          </a:p>
          <a:p>
            <a:endParaRPr lang="en-US">
              <a:cs typeface="Calibri"/>
            </a:endParaRPr>
          </a:p>
          <a:p>
            <a:r>
              <a:rPr lang="en-US">
                <a:cs typeface="Calibri"/>
              </a:rPr>
              <a:t>Looking back I think using Adobe XD was the right choice as I did not run into any issues while using the software and it easily allowed me to create all the necessary designs for the project. </a:t>
            </a:r>
          </a:p>
          <a:p>
            <a:endParaRPr lang="en-US">
              <a:cs typeface="Calibri"/>
            </a:endParaRPr>
          </a:p>
          <a:p>
            <a:r>
              <a:rPr lang="en-US" i="1">
                <a:cs typeface="Calibri"/>
              </a:rPr>
              <a:t>2. </a:t>
            </a:r>
            <a:r>
              <a:rPr lang="en-US" i="1"/>
              <a:t> How To Use Adobe XD | Digital Learning &amp; Innovation [Internet]. </a:t>
            </a:r>
            <a:r>
              <a:rPr lang="en-US" i="1">
                <a:hlinkClick r:id="rId3"/>
              </a:rPr>
              <a:t>www.bu.edu</a:t>
            </a:r>
            <a:r>
              <a:rPr lang="en-US" i="1"/>
              <a:t>. Available from: </a:t>
            </a:r>
            <a:r>
              <a:rPr lang="en-US" i="1">
                <a:hlinkClick r:id="rId4"/>
              </a:rPr>
              <a:t>https://www.bu.edu/dli/resources/adobe-how-to/use-adobe-xd/#:~:text=Adobe%20XD%20is%20a%20desktop</a:t>
            </a:r>
            <a:endParaRPr lang="en-US" i="1">
              <a:cs typeface="Calibri"/>
            </a:endParaRPr>
          </a:p>
          <a:p>
            <a:r>
              <a:rPr lang="en-US"/>
              <a:t>‌</a:t>
            </a:r>
            <a:endParaRPr lang="en-US">
              <a:cs typeface="Calibri"/>
            </a:endParaRPr>
          </a:p>
          <a:p>
            <a:endParaRPr lang="en-US">
              <a:cs typeface="Calibri"/>
            </a:endParaRPr>
          </a:p>
        </p:txBody>
      </p:sp>
      <p:sp>
        <p:nvSpPr>
          <p:cNvPr id="4" name="Slide Number Placeholder 3">
            <a:extLst>
              <a:ext uri="{FF2B5EF4-FFF2-40B4-BE49-F238E27FC236}">
                <a16:creationId xmlns:a16="http://schemas.microsoft.com/office/drawing/2014/main" id="{DA45D0B3-DE14-6F3B-BF7D-329F4C472225}"/>
              </a:ext>
            </a:extLst>
          </p:cNvPr>
          <p:cNvSpPr>
            <a:spLocks noGrp="1"/>
          </p:cNvSpPr>
          <p:nvPr>
            <p:ph type="sldNum" sz="quarter" idx="5"/>
          </p:nvPr>
        </p:nvSpPr>
        <p:spPr/>
        <p:txBody>
          <a:bodyPr/>
          <a:lstStyle/>
          <a:p>
            <a:fld id="{10684B27-BFD1-4EED-90AE-39C317A7C559}" type="slidenum">
              <a:rPr lang="en-US"/>
              <a:t>3</a:t>
            </a:fld>
            <a:endParaRPr lang="en-US"/>
          </a:p>
        </p:txBody>
      </p:sp>
    </p:spTree>
    <p:extLst>
      <p:ext uri="{BB962C8B-B14F-4D97-AF65-F5344CB8AC3E}">
        <p14:creationId xmlns:p14="http://schemas.microsoft.com/office/powerpoint/2010/main" val="2351219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78814-B5E8-164A-2FBA-2734955E20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4483EC-92A6-96D0-CD7A-3D76741289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82AC17-622D-24DF-94C6-D87CDB088120}"/>
              </a:ext>
            </a:extLst>
          </p:cNvPr>
          <p:cNvSpPr>
            <a:spLocks noGrp="1"/>
          </p:cNvSpPr>
          <p:nvPr>
            <p:ph type="body" idx="1"/>
          </p:nvPr>
        </p:nvSpPr>
        <p:spPr/>
        <p:txBody>
          <a:bodyPr/>
          <a:lstStyle/>
          <a:p>
            <a:r>
              <a:rPr lang="en-US"/>
              <a:t>During the group meetings it was agreed that there were three must have features that the user interface had to have: allow the user to input text and copy the amended output text along with giving the user a way to activate the code so it could make changes. </a:t>
            </a:r>
          </a:p>
          <a:p>
            <a:endParaRPr lang="en-US">
              <a:cs typeface="Calibri"/>
            </a:endParaRPr>
          </a:p>
          <a:p>
            <a:r>
              <a:rPr lang="en-US">
                <a:cs typeface="Calibri"/>
              </a:rPr>
              <a:t>Additional but non essential features included text editing elements such as copy, paste, and cut. As well as quality of life features such as a delete all button and undo/redo buttons. More useful features that were considered included the word/character counts. Accessibility features such as changing the font and its size were thought of in the effort to make our app accessible for as many different people as possible. </a:t>
            </a:r>
          </a:p>
          <a:p>
            <a:endParaRPr lang="en-US">
              <a:cs typeface="Calibri"/>
            </a:endParaRPr>
          </a:p>
          <a:p>
            <a:r>
              <a:rPr lang="en-US">
                <a:cs typeface="Calibri"/>
              </a:rPr>
              <a:t>The target demographic was also considered when discussing design requirements, mainly students will be using the app so it was determined that the UI had to be intuitive, trustworthy, and visually interesting. The goal was to make the UI as calming and approachable for students as possible. </a:t>
            </a:r>
          </a:p>
          <a:p>
            <a:endParaRPr lang="en-US">
              <a:cs typeface="Calibri"/>
            </a:endParaRPr>
          </a:p>
          <a:p>
            <a:r>
              <a:rPr lang="en-US">
                <a:cs typeface="Calibri"/>
              </a:rPr>
              <a:t>I wanted to make the user interface as simple as possible, I took inspiration from other grammar tools to understand what the general layouts for such apps looks like. </a:t>
            </a:r>
          </a:p>
          <a:p>
            <a:endParaRPr lang="en-US">
              <a:cs typeface="Calibri"/>
            </a:endParaRPr>
          </a:p>
          <a:p>
            <a:r>
              <a:rPr lang="en-US" i="1">
                <a:cs typeface="Calibri"/>
              </a:rPr>
              <a:t>3.</a:t>
            </a:r>
            <a:r>
              <a:rPr lang="en-US" i="1"/>
              <a:t> Math 696 -- Common features of text editors [Internet]. haroldpboas.gitlab.io. [cited 2024 Jan 17]. Available from: </a:t>
            </a:r>
            <a:r>
              <a:rPr lang="en-US" i="1">
                <a:hlinkClick r:id="rId3"/>
              </a:rPr>
              <a:t>https://haroldpboas.gitlab.io/courses/math696/common-features-of-text-editors.html</a:t>
            </a:r>
            <a:endParaRPr lang="en-US" i="1">
              <a:cs typeface="Calibri"/>
            </a:endParaRPr>
          </a:p>
          <a:p>
            <a:r>
              <a:rPr lang="en-US"/>
              <a:t>‌</a:t>
            </a:r>
          </a:p>
          <a:p>
            <a:endParaRPr lang="en-US">
              <a:cs typeface="Calibri"/>
            </a:endParaRPr>
          </a:p>
        </p:txBody>
      </p:sp>
      <p:sp>
        <p:nvSpPr>
          <p:cNvPr id="4" name="Slide Number Placeholder 3">
            <a:extLst>
              <a:ext uri="{FF2B5EF4-FFF2-40B4-BE49-F238E27FC236}">
                <a16:creationId xmlns:a16="http://schemas.microsoft.com/office/drawing/2014/main" id="{E3F9996F-3ED3-9F6F-765D-8322F2ABEC1F}"/>
              </a:ext>
            </a:extLst>
          </p:cNvPr>
          <p:cNvSpPr>
            <a:spLocks noGrp="1"/>
          </p:cNvSpPr>
          <p:nvPr>
            <p:ph type="sldNum" sz="quarter" idx="5"/>
          </p:nvPr>
        </p:nvSpPr>
        <p:spPr/>
        <p:txBody>
          <a:bodyPr/>
          <a:lstStyle/>
          <a:p>
            <a:fld id="{10684B27-BFD1-4EED-90AE-39C317A7C559}" type="slidenum">
              <a:rPr lang="en-US"/>
              <a:t>4</a:t>
            </a:fld>
            <a:endParaRPr lang="en-US"/>
          </a:p>
        </p:txBody>
      </p:sp>
    </p:spTree>
    <p:extLst>
      <p:ext uri="{BB962C8B-B14F-4D97-AF65-F5344CB8AC3E}">
        <p14:creationId xmlns:p14="http://schemas.microsoft.com/office/powerpoint/2010/main" val="3544152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 initial wireframe was created to showcase the screen layout and features. </a:t>
            </a:r>
          </a:p>
          <a:p>
            <a:endParaRPr lang="en-US"/>
          </a:p>
          <a:p>
            <a:r>
              <a:rPr lang="en-GB"/>
              <a:t>The app name is located at the top of the screen, below the title there are two text boxes: the top one is for inputting text and the other for displaying the amended text with changes made by the app.  </a:t>
            </a:r>
            <a:endParaRPr lang="en-US">
              <a:ea typeface="Calibri"/>
              <a:cs typeface="Calibri"/>
            </a:endParaRPr>
          </a:p>
          <a:p>
            <a:endParaRPr lang="en-GB">
              <a:cs typeface="Calibri"/>
            </a:endParaRPr>
          </a:p>
          <a:p>
            <a:r>
              <a:rPr lang="en-GB"/>
              <a:t>In-between the text boxes there are two buttons, once pressed they will either rephrase or check the inputted text for grammatical errors. </a:t>
            </a:r>
            <a:endParaRPr lang="en-GB">
              <a:cs typeface="Calibri"/>
            </a:endParaRPr>
          </a:p>
          <a:p>
            <a:endParaRPr lang="en-GB"/>
          </a:p>
          <a:p>
            <a:r>
              <a:rPr lang="en-GB"/>
              <a:t>The input box has text editing and accessibility features such as font resize, copy, and paste. </a:t>
            </a:r>
            <a:endParaRPr lang="en-US"/>
          </a:p>
          <a:p>
            <a:endParaRPr lang="en-GB"/>
          </a:p>
          <a:p>
            <a:r>
              <a:rPr lang="en-GB"/>
              <a:t>Both have text/character counters.</a:t>
            </a:r>
            <a:endParaRPr lang="en-US">
              <a:cs typeface="Calibri"/>
            </a:endParaRPr>
          </a:p>
          <a:p>
            <a:endParaRPr lang="en-GB">
              <a:cs typeface="Calibri"/>
            </a:endParaRPr>
          </a:p>
          <a:p>
            <a:r>
              <a:rPr lang="en-GB"/>
              <a:t>There are feedback buttons for the output box. </a:t>
            </a:r>
          </a:p>
          <a:p>
            <a:endParaRPr lang="en-GB">
              <a:cs typeface="Calibri"/>
            </a:endParaRPr>
          </a:p>
          <a:p>
            <a:r>
              <a:rPr lang="en-GB" i="1"/>
              <a:t>4.  Fisher M. What is wireframing? [Internet]. Experience UX. 2015. Available from: </a:t>
            </a:r>
            <a:r>
              <a:rPr lang="en-GB" i="1">
                <a:hlinkClick r:id="rId3"/>
              </a:rPr>
              <a:t>https://www.experienceux.co.uk/faqs/what-is-wireframing/</a:t>
            </a:r>
            <a:endParaRPr lang="en-GB" i="1">
              <a:cs typeface="Calibri"/>
            </a:endParaRPr>
          </a:p>
          <a:p>
            <a:r>
              <a:rPr lang="en-GB"/>
              <a:t>‌</a:t>
            </a:r>
          </a:p>
          <a:p>
            <a:endParaRPr lang="en-GB">
              <a:cs typeface="Calibri"/>
            </a:endParaRPr>
          </a:p>
        </p:txBody>
      </p:sp>
      <p:sp>
        <p:nvSpPr>
          <p:cNvPr id="4" name="Slide Number Placeholder 3"/>
          <p:cNvSpPr>
            <a:spLocks noGrp="1"/>
          </p:cNvSpPr>
          <p:nvPr>
            <p:ph type="sldNum" sz="quarter" idx="5"/>
          </p:nvPr>
        </p:nvSpPr>
        <p:spPr/>
        <p:txBody>
          <a:bodyPr/>
          <a:lstStyle/>
          <a:p>
            <a:fld id="{10684B27-BFD1-4EED-90AE-39C317A7C559}" type="slidenum">
              <a:rPr lang="en-US"/>
              <a:t>5</a:t>
            </a:fld>
            <a:endParaRPr lang="en-US"/>
          </a:p>
        </p:txBody>
      </p:sp>
    </p:spTree>
    <p:extLst>
      <p:ext uri="{BB962C8B-B14F-4D97-AF65-F5344CB8AC3E}">
        <p14:creationId xmlns:p14="http://schemas.microsoft.com/office/powerpoint/2010/main" val="3023875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is the mockup of the finished GUI. It has remained true to the original wireframe design</a:t>
            </a:r>
          </a:p>
          <a:p>
            <a:endParaRPr lang="en-US">
              <a:ea typeface="Calibri"/>
              <a:cs typeface="Calibri"/>
            </a:endParaRPr>
          </a:p>
          <a:p>
            <a:r>
              <a:rPr lang="en-US">
                <a:cs typeface="Calibri"/>
              </a:rPr>
              <a:t>while</a:t>
            </a:r>
            <a:r>
              <a:rPr lang="en-US"/>
              <a:t> being fleshed out with colors, fonts, and shadows. The screen element's positions and alignments have also been refined. </a:t>
            </a:r>
            <a:endParaRPr lang="en-US">
              <a:cs typeface="Calibri"/>
            </a:endParaRPr>
          </a:p>
          <a:p>
            <a:endParaRPr lang="en-US">
              <a:ea typeface="Calibri"/>
              <a:cs typeface="Calibri"/>
            </a:endParaRPr>
          </a:p>
          <a:p>
            <a:r>
              <a:rPr lang="en-US">
                <a:ea typeface="Calibri"/>
                <a:cs typeface="Calibri"/>
              </a:rPr>
              <a:t>A color pallet of light blue, orange, and black have been used. </a:t>
            </a:r>
            <a:endParaRPr lang="en-GB">
              <a:cs typeface="Calibri"/>
            </a:endParaRPr>
          </a:p>
          <a:p>
            <a:endParaRPr lang="en-US">
              <a:ea typeface="Calibri"/>
              <a:cs typeface="Calibri"/>
            </a:endParaRPr>
          </a:p>
          <a:p>
            <a:r>
              <a:rPr lang="en-US">
                <a:ea typeface="Calibri"/>
                <a:cs typeface="Calibri"/>
              </a:rPr>
              <a:t>A stylish and slightly futuristic font called Share-Tech was used for the app name.  For the rest of the text in the UI, Roboto was used. </a:t>
            </a:r>
          </a:p>
          <a:p>
            <a:endParaRPr lang="en-US">
              <a:ea typeface="Calibri"/>
              <a:cs typeface="Calibri"/>
            </a:endParaRPr>
          </a:p>
          <a:p>
            <a:r>
              <a:rPr lang="en-US"/>
              <a:t>Both blue and orange were chosen due to </a:t>
            </a:r>
            <a:r>
              <a:rPr lang="en-GB"/>
              <a:t>their association with positive qualities such as trust, professionalism, warmth, and optimism. </a:t>
            </a:r>
            <a:endParaRPr lang="en-US"/>
          </a:p>
          <a:p>
            <a:endParaRPr lang="en-US"/>
          </a:p>
          <a:p>
            <a:r>
              <a:rPr lang="en-GB"/>
              <a:t>The overall colour scheme aims to evoke positive emotions, to provide an approachable and trustworthy user experience. </a:t>
            </a:r>
            <a:endParaRPr lang="en-US"/>
          </a:p>
          <a:p>
            <a:endParaRPr lang="en-US"/>
          </a:p>
          <a:p>
            <a:r>
              <a:rPr lang="en-US"/>
              <a:t>5.  Canva. Light Blue Meaning, Combinations and Hex Code - Canva Colors  [Internet].  Canva’s Design Wiki.     2019. Available from: </a:t>
            </a:r>
            <a:r>
              <a:rPr lang="en-US">
                <a:hlinkClick r:id="rId3"/>
              </a:rPr>
              <a:t>https://www.canva.com/colors/color-meanings/light-blue/</a:t>
            </a:r>
            <a:endParaRPr lang="en-US">
              <a:cs typeface="Calibri"/>
              <a:hlinkClick r:id="rId3"/>
            </a:endParaRPr>
          </a:p>
          <a:p>
            <a:endParaRPr lang="en-US">
              <a:ea typeface="Calibri"/>
              <a:cs typeface="Calibri"/>
            </a:endParaRPr>
          </a:p>
          <a:p>
            <a:r>
              <a:rPr lang="en-US">
                <a:ea typeface="Calibri"/>
                <a:cs typeface="Calibri"/>
              </a:rPr>
              <a:t>6 </a:t>
            </a:r>
            <a:r>
              <a:rPr lang="en-US"/>
              <a:t>  Chapman C. Color Theory for Designers, Part 1: The Meaning of Color [Internet]. Smashing Magazine. 2021. Available from: </a:t>
            </a:r>
            <a:r>
              <a:rPr lang="en-US">
                <a:hlinkClick r:id="rId4"/>
              </a:rPr>
              <a:t>https://www.smashingmagazine.com/2010/01/color-theory-for-designers-part-1-the-meaning-of-color/#:~:text=Red%3A%20Passion%2C%20Love%2C%20Anger</a:t>
            </a:r>
          </a:p>
          <a:p>
            <a:r>
              <a:rPr lang="en-US"/>
              <a:t>‌</a:t>
            </a:r>
            <a:endParaRPr lang="en-US">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10684B27-BFD1-4EED-90AE-39C317A7C559}" type="slidenum">
              <a:rPr lang="en-US"/>
              <a:t>6</a:t>
            </a:fld>
            <a:endParaRPr lang="en-US"/>
          </a:p>
        </p:txBody>
      </p:sp>
    </p:spTree>
    <p:extLst>
      <p:ext uri="{BB962C8B-B14F-4D97-AF65-F5344CB8AC3E}">
        <p14:creationId xmlns:p14="http://schemas.microsoft.com/office/powerpoint/2010/main" val="998171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402C9-B836-2F9D-84A9-FB6EE4F083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DFB49E-3CC7-DBF3-956F-3F4BE49983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470B5-AD9A-54F1-B1E4-A529C87ACFFA}"/>
              </a:ext>
            </a:extLst>
          </p:cNvPr>
          <p:cNvSpPr>
            <a:spLocks noGrp="1"/>
          </p:cNvSpPr>
          <p:nvPr>
            <p:ph type="body" idx="1"/>
          </p:nvPr>
        </p:nvSpPr>
        <p:spPr/>
        <p:txBody>
          <a:bodyPr/>
          <a:lstStyle/>
          <a:p>
            <a:r>
              <a:rPr lang="en-US">
                <a:cs typeface="Calibri"/>
              </a:rPr>
              <a:t>This is the finished GUI developed using Java. </a:t>
            </a:r>
            <a:endParaRPr lang="en-US"/>
          </a:p>
          <a:p>
            <a:endParaRPr lang="en-US">
              <a:ea typeface="Calibri"/>
              <a:cs typeface="Calibri"/>
            </a:endParaRPr>
          </a:p>
          <a:p>
            <a:r>
              <a:rPr lang="en-US">
                <a:ea typeface="Calibri"/>
                <a:cs typeface="Calibri"/>
              </a:rPr>
              <a:t>It does resemble the mockup in terms of the basic layout and color palate. </a:t>
            </a:r>
          </a:p>
          <a:p>
            <a:endParaRPr lang="en-US">
              <a:ea typeface="Calibri"/>
              <a:cs typeface="Calibri"/>
            </a:endParaRPr>
          </a:p>
          <a:p>
            <a:r>
              <a:rPr lang="en-US">
                <a:cs typeface="Calibri"/>
              </a:rPr>
              <a:t>Regrettably I did not have enough time to implement a lot of the desired elements and design choices. </a:t>
            </a:r>
            <a:endParaRPr lang="en-US"/>
          </a:p>
          <a:p>
            <a:endParaRPr lang="en-US">
              <a:cs typeface="Calibri"/>
            </a:endParaRPr>
          </a:p>
          <a:p>
            <a:r>
              <a:rPr lang="en-US">
                <a:cs typeface="Calibri"/>
              </a:rPr>
              <a:t>I believe I spent too much time designing the user interface but did not appropriately allocate time for its development. </a:t>
            </a:r>
            <a:endParaRPr lang="en-US">
              <a:ea typeface="Calibri"/>
              <a:cs typeface="Calibri"/>
            </a:endParaRPr>
          </a:p>
          <a:p>
            <a:endParaRPr lang="en-US"/>
          </a:p>
          <a:p>
            <a:r>
              <a:rPr lang="en-US">
                <a:cs typeface="Calibri"/>
              </a:rPr>
              <a:t>The GUI is capable of providing the user with the 3 must have requirements, so the bare minimum requirements were achieved. </a:t>
            </a:r>
            <a:endParaRPr lang="en-US">
              <a:ea typeface="Calibri"/>
              <a:cs typeface="Calibri"/>
            </a:endParaRPr>
          </a:p>
          <a:p>
            <a:endParaRPr lang="en-US">
              <a:ea typeface="Calibri"/>
              <a:cs typeface="Calibri"/>
            </a:endParaRPr>
          </a:p>
          <a:p>
            <a:r>
              <a:rPr lang="en-US">
                <a:cs typeface="Calibri"/>
              </a:rPr>
              <a:t>As there is an </a:t>
            </a:r>
            <a:endParaRPr lang="en-US">
              <a:ea typeface="Calibri"/>
              <a:cs typeface="Calibri"/>
            </a:endParaRPr>
          </a:p>
          <a:p>
            <a:r>
              <a:rPr lang="en-US">
                <a:cs typeface="Calibri"/>
              </a:rPr>
              <a:t>input box </a:t>
            </a:r>
            <a:endParaRPr lang="en-US">
              <a:ea typeface="Calibri"/>
              <a:cs typeface="Calibri"/>
            </a:endParaRPr>
          </a:p>
          <a:p>
            <a:r>
              <a:rPr lang="en-US">
                <a:cs typeface="Calibri"/>
              </a:rPr>
              <a:t>Buttons to run the program </a:t>
            </a:r>
            <a:endParaRPr lang="en-US">
              <a:ea typeface="Calibri"/>
              <a:cs typeface="Calibri"/>
            </a:endParaRPr>
          </a:p>
          <a:p>
            <a:r>
              <a:rPr lang="en-US">
                <a:cs typeface="Calibri"/>
              </a:rPr>
              <a:t>Output box</a:t>
            </a:r>
            <a:endParaRPr lang="en-US">
              <a:ea typeface="Calibri"/>
              <a:cs typeface="Calibri"/>
            </a:endParaRPr>
          </a:p>
          <a:p>
            <a:endParaRPr lang="en-US"/>
          </a:p>
        </p:txBody>
      </p:sp>
      <p:sp>
        <p:nvSpPr>
          <p:cNvPr id="4" name="Slide Number Placeholder 3">
            <a:extLst>
              <a:ext uri="{FF2B5EF4-FFF2-40B4-BE49-F238E27FC236}">
                <a16:creationId xmlns:a16="http://schemas.microsoft.com/office/drawing/2014/main" id="{D2D70781-3CB7-56B1-1551-2393AD6C7814}"/>
              </a:ext>
            </a:extLst>
          </p:cNvPr>
          <p:cNvSpPr>
            <a:spLocks noGrp="1"/>
          </p:cNvSpPr>
          <p:nvPr>
            <p:ph type="sldNum" sz="quarter" idx="5"/>
          </p:nvPr>
        </p:nvSpPr>
        <p:spPr/>
        <p:txBody>
          <a:bodyPr/>
          <a:lstStyle/>
          <a:p>
            <a:fld id="{10684B27-BFD1-4EED-90AE-39C317A7C559}" type="slidenum">
              <a:rPr lang="en-US"/>
              <a:t>7</a:t>
            </a:fld>
            <a:endParaRPr lang="en-US"/>
          </a:p>
        </p:txBody>
      </p:sp>
    </p:spTree>
    <p:extLst>
      <p:ext uri="{BB962C8B-B14F-4D97-AF65-F5344CB8AC3E}">
        <p14:creationId xmlns:p14="http://schemas.microsoft.com/office/powerpoint/2010/main" val="4103984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6E886-5281-D9FB-5F9C-8DCBA9201A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9F7A17-1411-D2E1-968F-F0714BD0CB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3B2BB1-6FA8-F8FA-3AB1-15DE66E81015}"/>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ABD31641-D6AF-B014-225B-BB2E2388F98C}"/>
              </a:ext>
            </a:extLst>
          </p:cNvPr>
          <p:cNvSpPr>
            <a:spLocks noGrp="1"/>
          </p:cNvSpPr>
          <p:nvPr>
            <p:ph type="sldNum" sz="quarter" idx="5"/>
          </p:nvPr>
        </p:nvSpPr>
        <p:spPr/>
        <p:txBody>
          <a:bodyPr/>
          <a:lstStyle/>
          <a:p>
            <a:fld id="{10684B27-BFD1-4EED-90AE-39C317A7C559}" type="slidenum">
              <a:rPr lang="en-US"/>
              <a:t>8</a:t>
            </a:fld>
            <a:endParaRPr lang="en-US"/>
          </a:p>
        </p:txBody>
      </p:sp>
    </p:spTree>
    <p:extLst>
      <p:ext uri="{BB962C8B-B14F-4D97-AF65-F5344CB8AC3E}">
        <p14:creationId xmlns:p14="http://schemas.microsoft.com/office/powerpoint/2010/main" val="2617319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smashingmagazine.com/2010/01/color-theory-for-designers-part-1-the-meaning-of-color/#:~:text=Red%3A%20Passion%2C%20Love%2C%20Anger" TargetMode="External"/><Relationship Id="rId3" Type="http://schemas.openxmlformats.org/officeDocument/2006/relationships/hyperlink" Target="http://www.bu.edu/" TargetMode="External"/><Relationship Id="rId7" Type="http://schemas.openxmlformats.org/officeDocument/2006/relationships/hyperlink" Target="https://www.canva.com/colors/color-meanings/light-blue/" TargetMode="External"/><Relationship Id="rId2" Type="http://schemas.openxmlformats.org/officeDocument/2006/relationships/hyperlink" Target="https://frontendmasters.com/guides/front-end-handbook/2018/what-is-a-FD.html" TargetMode="External"/><Relationship Id="rId1" Type="http://schemas.openxmlformats.org/officeDocument/2006/relationships/slideLayout" Target="../slideLayouts/slideLayout2.xml"/><Relationship Id="rId6" Type="http://schemas.openxmlformats.org/officeDocument/2006/relationships/hyperlink" Target="https://www.experienceux.co.uk/faqs/what-is-wireframing/" TargetMode="External"/><Relationship Id="rId5" Type="http://schemas.openxmlformats.org/officeDocument/2006/relationships/hyperlink" Target="https://haroldpboas.gitlab.io/courses/math696/common-features-of-text-editors.html" TargetMode="External"/><Relationship Id="rId4" Type="http://schemas.openxmlformats.org/officeDocument/2006/relationships/hyperlink" Target="https://www.bu.edu/dli/resources/adobe-how-to/use-adobe-xd/#:~:text=Adobe%20XD%20is%20a%20deskto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nancial graphs on a dark display">
            <a:extLst>
              <a:ext uri="{FF2B5EF4-FFF2-40B4-BE49-F238E27FC236}">
                <a16:creationId xmlns:a16="http://schemas.microsoft.com/office/drawing/2014/main" id="{8E301BC4-8384-49F0-D229-9A8C9066B6A2}"/>
              </a:ext>
            </a:extLst>
          </p:cNvPr>
          <p:cNvPicPr>
            <a:picLocks noChangeAspect="1"/>
          </p:cNvPicPr>
          <p:nvPr/>
        </p:nvPicPr>
        <p:blipFill rotWithShape="1">
          <a:blip r:embed="rId2">
            <a:alphaModFix amt="50000"/>
          </a:blip>
          <a:srcRect t="10000" r="-2" b="-2"/>
          <a:stretch/>
        </p:blipFill>
        <p:spPr>
          <a:xfrm>
            <a:off x="20" y="1"/>
            <a:ext cx="12191980" cy="6857999"/>
          </a:xfrm>
          <a:prstGeom prst="rect">
            <a:avLst/>
          </a:prstGeom>
        </p:spPr>
      </p:pic>
      <p:sp>
        <p:nvSpPr>
          <p:cNvPr id="2" name="Title 1">
            <a:extLst>
              <a:ext uri="{FF2B5EF4-FFF2-40B4-BE49-F238E27FC236}">
                <a16:creationId xmlns:a16="http://schemas.microsoft.com/office/drawing/2014/main" id="{6033CFBD-C27B-AE65-50E3-3DF0580B6560}"/>
              </a:ext>
            </a:extLst>
          </p:cNvPr>
          <p:cNvSpPr>
            <a:spLocks noGrp="1"/>
          </p:cNvSpPr>
          <p:nvPr>
            <p:ph type="ctrTitle"/>
          </p:nvPr>
        </p:nvSpPr>
        <p:spPr>
          <a:xfrm>
            <a:off x="1524000" y="1122362"/>
            <a:ext cx="9144000" cy="3704851"/>
          </a:xfrm>
        </p:spPr>
        <p:txBody>
          <a:bodyPr>
            <a:normAutofit/>
          </a:bodyPr>
          <a:lstStyle/>
          <a:p>
            <a:r>
              <a:rPr lang="en-GB" b="1" i="1">
                <a:solidFill>
                  <a:srgbClr val="FFFFFF"/>
                </a:solidFill>
              </a:rPr>
              <a:t>Emerging Trends</a:t>
            </a:r>
            <a:br>
              <a:rPr lang="en-GB" i="1"/>
            </a:br>
            <a:br>
              <a:rPr lang="en-GB" i="1"/>
            </a:br>
            <a:r>
              <a:rPr lang="en-GB" sz="5400" i="1">
                <a:solidFill>
                  <a:srgbClr val="FFFFFF"/>
                </a:solidFill>
                <a:cs typeface="Calibri Light"/>
              </a:rPr>
              <a:t>Evaluation of Developing an AI Text Parser</a:t>
            </a:r>
            <a:endParaRPr lang="en-US" sz="5400">
              <a:solidFill>
                <a:srgbClr val="FFFFFF"/>
              </a:solidFill>
              <a:cs typeface="Calibri Light" panose="020F0302020204030204"/>
            </a:endParaRPr>
          </a:p>
        </p:txBody>
      </p:sp>
    </p:spTree>
    <p:extLst>
      <p:ext uri="{BB962C8B-B14F-4D97-AF65-F5344CB8AC3E}">
        <p14:creationId xmlns:p14="http://schemas.microsoft.com/office/powerpoint/2010/main" val="1244005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8851CE-84FC-8758-C98D-84A6E8A8D3A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esign Images – Browse 114,496,617 Stock Photos, Vectors, and Video | Adobe  Stock">
            <a:extLst>
              <a:ext uri="{FF2B5EF4-FFF2-40B4-BE49-F238E27FC236}">
                <a16:creationId xmlns:a16="http://schemas.microsoft.com/office/drawing/2014/main" id="{90C13139-B529-DB0E-9B6F-F036307FCB68}"/>
              </a:ext>
            </a:extLst>
          </p:cNvPr>
          <p:cNvPicPr>
            <a:picLocks noChangeAspect="1"/>
          </p:cNvPicPr>
          <p:nvPr/>
        </p:nvPicPr>
        <p:blipFill rotWithShape="1">
          <a:blip r:embed="rId3"/>
          <a:srcRect l="4968" r="1065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CC1E1-CD60-932C-23C5-4A46FE02217D}"/>
              </a:ext>
            </a:extLst>
          </p:cNvPr>
          <p:cNvSpPr>
            <a:spLocks noGrp="1"/>
          </p:cNvSpPr>
          <p:nvPr>
            <p:ph type="title"/>
          </p:nvPr>
        </p:nvSpPr>
        <p:spPr>
          <a:xfrm>
            <a:off x="377340" y="-89390"/>
            <a:ext cx="4023360" cy="3204134"/>
          </a:xfrm>
        </p:spPr>
        <p:txBody>
          <a:bodyPr vert="horz" lIns="91440" tIns="45720" rIns="91440" bIns="45720" rtlCol="0" anchor="b">
            <a:normAutofit/>
          </a:bodyPr>
          <a:lstStyle/>
          <a:p>
            <a:r>
              <a:rPr lang="en-US" sz="5400">
                <a:solidFill>
                  <a:schemeClr val="bg1"/>
                </a:solidFill>
                <a:ea typeface="+mj-lt"/>
                <a:cs typeface="+mj-lt"/>
              </a:rPr>
              <a:t>Front-end Designer</a:t>
            </a:r>
            <a:br>
              <a:rPr lang="en-US" sz="4800"/>
            </a:br>
            <a:r>
              <a:rPr lang="en-US" sz="4800">
                <a:solidFill>
                  <a:schemeClr val="bg1"/>
                </a:solidFill>
              </a:rPr>
              <a:t>(Brandon)</a:t>
            </a:r>
            <a:endParaRPr lang="en-US">
              <a:solidFill>
                <a:schemeClr val="bg1"/>
              </a:solidFill>
              <a:cs typeface="Calibri Light"/>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99F5EAD8-5620-6183-1503-8DC191D211B9}"/>
              </a:ext>
            </a:extLst>
          </p:cNvPr>
          <p:cNvSpPr txBox="1"/>
          <p:nvPr/>
        </p:nvSpPr>
        <p:spPr>
          <a:xfrm>
            <a:off x="381089" y="3719512"/>
            <a:ext cx="481923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solidFill>
                  <a:schemeClr val="bg1"/>
                </a:solidFill>
                <a:cs typeface="Calibri"/>
              </a:rPr>
              <a:t>Create UI designs</a:t>
            </a:r>
          </a:p>
          <a:p>
            <a:pPr marL="285750" indent="-285750">
              <a:buFont typeface="Arial"/>
              <a:buChar char="•"/>
            </a:pPr>
            <a:r>
              <a:rPr lang="en-US" sz="2000">
                <a:solidFill>
                  <a:schemeClr val="bg1"/>
                </a:solidFill>
                <a:cs typeface="Calibri"/>
              </a:rPr>
              <a:t>Develop a GUI</a:t>
            </a:r>
          </a:p>
          <a:p>
            <a:pPr marL="285750" indent="-285750">
              <a:buFont typeface="Arial"/>
              <a:buChar char="•"/>
            </a:pPr>
            <a:r>
              <a:rPr lang="en-US" sz="2000">
                <a:solidFill>
                  <a:schemeClr val="bg1"/>
                </a:solidFill>
                <a:cs typeface="Calibri"/>
              </a:rPr>
              <a:t>Consider the target audience and their requirements</a:t>
            </a:r>
          </a:p>
          <a:p>
            <a:pPr marL="285750" indent="-285750">
              <a:buFont typeface="Arial"/>
              <a:buChar char="•"/>
            </a:pPr>
            <a:r>
              <a:rPr lang="en-US" sz="2000">
                <a:solidFill>
                  <a:schemeClr val="bg1"/>
                </a:solidFill>
                <a:cs typeface="Calibri"/>
              </a:rPr>
              <a:t>Conduct version control</a:t>
            </a:r>
          </a:p>
          <a:p>
            <a:pPr marL="285750" indent="-285750">
              <a:buFont typeface="Arial"/>
              <a:buChar char="•"/>
            </a:pPr>
            <a:r>
              <a:rPr lang="en-US" sz="2000">
                <a:solidFill>
                  <a:schemeClr val="bg1"/>
                </a:solidFill>
                <a:cs typeface="Calibri"/>
              </a:rPr>
              <a:t>Test functionality and responsiveness</a:t>
            </a:r>
          </a:p>
          <a:p>
            <a:pPr marL="285750" indent="-285750">
              <a:buFont typeface="Arial"/>
              <a:buChar char="•"/>
            </a:pPr>
            <a:endParaRPr lang="en-US" sz="2000">
              <a:solidFill>
                <a:schemeClr val="bg1"/>
              </a:solidFill>
              <a:cs typeface="Calibri"/>
            </a:endParaRPr>
          </a:p>
          <a:p>
            <a:pPr marL="285750" indent="-285750">
              <a:buFont typeface="Arial"/>
              <a:buChar char="•"/>
            </a:pPr>
            <a:endParaRPr lang="en-US" sz="2000">
              <a:solidFill>
                <a:schemeClr val="bg1"/>
              </a:solidFill>
              <a:cs typeface="Calibri"/>
            </a:endParaRPr>
          </a:p>
        </p:txBody>
      </p:sp>
    </p:spTree>
    <p:extLst>
      <p:ext uri="{BB962C8B-B14F-4D97-AF65-F5344CB8AC3E}">
        <p14:creationId xmlns:p14="http://schemas.microsoft.com/office/powerpoint/2010/main" val="2715201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354711-9B82-BACE-804E-9EF4914C8E72}"/>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D174C-A102-BF3D-E6CF-8A66BA1049CF}"/>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a:t>Design Software</a:t>
            </a:r>
            <a:br>
              <a:rPr lang="en-US" sz="6000"/>
            </a:br>
            <a:r>
              <a:rPr lang="en-US" sz="6000"/>
              <a:t>(Brandon)</a:t>
            </a:r>
          </a:p>
        </p:txBody>
      </p:sp>
      <p:sp>
        <p:nvSpPr>
          <p:cNvPr id="22" name="Freeform: Shape 2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Adobe XD - Founder Playlist">
            <a:extLst>
              <a:ext uri="{FF2B5EF4-FFF2-40B4-BE49-F238E27FC236}">
                <a16:creationId xmlns:a16="http://schemas.microsoft.com/office/drawing/2014/main" id="{7E25C86D-23ED-DC44-ED19-B0B65310D2B2}"/>
              </a:ext>
            </a:extLst>
          </p:cNvPr>
          <p:cNvPicPr>
            <a:picLocks noChangeAspect="1"/>
          </p:cNvPicPr>
          <p:nvPr/>
        </p:nvPicPr>
        <p:blipFill rotWithShape="1">
          <a:blip r:embed="rId3"/>
          <a:srcRect r="2" b="2"/>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2" name="Freeform: Shape 3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6561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B635D7-C539-A130-64CA-D6BC4E19C13F}"/>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533E0-4947-283A-5201-54A8D3A42E10}"/>
              </a:ext>
            </a:extLst>
          </p:cNvPr>
          <p:cNvSpPr>
            <a:spLocks noGrp="1"/>
          </p:cNvSpPr>
          <p:nvPr>
            <p:ph type="title"/>
          </p:nvPr>
        </p:nvSpPr>
        <p:spPr>
          <a:xfrm>
            <a:off x="8643193" y="489507"/>
            <a:ext cx="3091607" cy="1655483"/>
          </a:xfrm>
        </p:spPr>
        <p:txBody>
          <a:bodyPr vert="horz" lIns="91440" tIns="45720" rIns="91440" bIns="45720" rtlCol="0" anchor="b">
            <a:normAutofit/>
          </a:bodyPr>
          <a:lstStyle/>
          <a:p>
            <a:r>
              <a:rPr lang="en-US" sz="3700"/>
              <a:t>UI Design</a:t>
            </a:r>
            <a:br>
              <a:rPr lang="en-US" sz="3700"/>
            </a:br>
            <a:r>
              <a:rPr lang="en-US" sz="3700"/>
              <a:t>Requirements</a:t>
            </a:r>
            <a:br>
              <a:rPr lang="en-US" sz="3700"/>
            </a:br>
            <a:r>
              <a:rPr lang="en-US" sz="3700"/>
              <a:t>(Brandon)</a:t>
            </a:r>
          </a:p>
        </p:txBody>
      </p:sp>
      <p:pic>
        <p:nvPicPr>
          <p:cNvPr id="3" name="Picture 2" descr="7 Crucial User Interface UI Design Fundamentals | CloudApp Blog|7 Crucial User  Interface UI Design Fundamentals | CloudApp Blog">
            <a:extLst>
              <a:ext uri="{FF2B5EF4-FFF2-40B4-BE49-F238E27FC236}">
                <a16:creationId xmlns:a16="http://schemas.microsoft.com/office/drawing/2014/main" id="{4AD9D4E4-6151-9B89-F5FF-A685A6D5B9D4}"/>
              </a:ext>
            </a:extLst>
          </p:cNvPr>
          <p:cNvPicPr>
            <a:picLocks noChangeAspect="1"/>
          </p:cNvPicPr>
          <p:nvPr/>
        </p:nvPicPr>
        <p:blipFill rotWithShape="1">
          <a:blip r:embed="rId3"/>
          <a:srcRect t="8007" r="-1" b="3762"/>
          <a:stretch/>
        </p:blipFill>
        <p:spPr>
          <a:xfrm>
            <a:off x="20" y="431"/>
            <a:ext cx="8115280" cy="6408311"/>
          </a:xfrm>
          <a:prstGeom prst="rect">
            <a:avLst/>
          </a:prstGeom>
        </p:spPr>
      </p:pic>
      <p:sp>
        <p:nvSpPr>
          <p:cNvPr id="5" name="TextBox 4">
            <a:extLst>
              <a:ext uri="{FF2B5EF4-FFF2-40B4-BE49-F238E27FC236}">
                <a16:creationId xmlns:a16="http://schemas.microsoft.com/office/drawing/2014/main" id="{CD83A990-B488-5EBB-B894-7A9430B1F66F}"/>
              </a:ext>
            </a:extLst>
          </p:cNvPr>
          <p:cNvSpPr txBox="1"/>
          <p:nvPr/>
        </p:nvSpPr>
        <p:spPr>
          <a:xfrm>
            <a:off x="7507382" y="2418408"/>
            <a:ext cx="4596208" cy="35402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800"/>
              <a:t>Allow the user to input text </a:t>
            </a:r>
            <a:endParaRPr lang="en-US" sz="2800">
              <a:cs typeface="Calibri"/>
            </a:endParaRPr>
          </a:p>
          <a:p>
            <a:pPr indent="-228600">
              <a:lnSpc>
                <a:spcPct val="90000"/>
              </a:lnSpc>
              <a:spcAft>
                <a:spcPts val="600"/>
              </a:spcAft>
              <a:buFont typeface="Arial" panose="020B0604020202020204" pitchFamily="34" charset="0"/>
              <a:buChar char="•"/>
            </a:pPr>
            <a:r>
              <a:rPr lang="en-US" sz="2800"/>
              <a:t>Provide a way for the user to run the program </a:t>
            </a:r>
            <a:endParaRPr lang="en-US" sz="2800">
              <a:cs typeface="Calibri"/>
            </a:endParaRPr>
          </a:p>
          <a:p>
            <a:pPr indent="-228600">
              <a:lnSpc>
                <a:spcPct val="90000"/>
              </a:lnSpc>
              <a:spcAft>
                <a:spcPts val="600"/>
              </a:spcAft>
              <a:buFont typeface="Arial" panose="020B0604020202020204" pitchFamily="34" charset="0"/>
              <a:buChar char="•"/>
            </a:pPr>
            <a:r>
              <a:rPr lang="en-US" sz="2800"/>
              <a:t>Allow the user to view and copy the amended text. </a:t>
            </a:r>
            <a:endParaRPr lang="en-US" sz="2800">
              <a:cs typeface="Calibri"/>
            </a:endParaRPr>
          </a:p>
          <a:p>
            <a:pPr indent="-228600">
              <a:lnSpc>
                <a:spcPct val="90000"/>
              </a:lnSpc>
              <a:spcAft>
                <a:spcPts val="600"/>
              </a:spcAft>
              <a:buFont typeface="Arial" panose="020B0604020202020204" pitchFamily="34" charset="0"/>
              <a:buChar char="•"/>
            </a:pPr>
            <a:endParaRPr lang="en-US" sz="2000"/>
          </a:p>
        </p:txBody>
      </p:sp>
      <p:sp>
        <p:nvSpPr>
          <p:cNvPr id="44" name="Rectangle 4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5385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BB6245-3BC3-5B8E-38B5-4F7BD50C1F25}"/>
            </a:ext>
          </a:extLst>
        </p:cNvPr>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124FCD-5CAF-58AC-4253-296DCFCD3C39}"/>
              </a:ext>
            </a:extLst>
          </p:cNvPr>
          <p:cNvSpPr>
            <a:spLocks noGrp="1"/>
          </p:cNvSpPr>
          <p:nvPr>
            <p:ph type="title"/>
          </p:nvPr>
        </p:nvSpPr>
        <p:spPr>
          <a:xfrm>
            <a:off x="198223" y="284834"/>
            <a:ext cx="3654373" cy="1224634"/>
          </a:xfrm>
        </p:spPr>
        <p:txBody>
          <a:bodyPr vert="horz" lIns="91440" tIns="45720" rIns="91440" bIns="45720" rtlCol="0" anchor="t">
            <a:normAutofit/>
          </a:bodyPr>
          <a:lstStyle/>
          <a:p>
            <a:pPr algn="ctr"/>
            <a:r>
              <a:rPr lang="en-US" sz="4000">
                <a:solidFill>
                  <a:srgbClr val="FFFFFF"/>
                </a:solidFill>
              </a:rPr>
              <a:t>Wireframe </a:t>
            </a:r>
            <a:r>
              <a:rPr lang="en-US" sz="4000" kern="1200">
                <a:solidFill>
                  <a:srgbClr val="FFFFFF"/>
                </a:solidFill>
                <a:latin typeface="+mj-lt"/>
                <a:ea typeface="+mj-ea"/>
                <a:cs typeface="+mj-cs"/>
              </a:rPr>
              <a:t>(Brandon)</a:t>
            </a:r>
            <a:endParaRPr lang="en-US">
              <a:ea typeface="+mj-ea"/>
              <a:cs typeface="+mj-cs"/>
            </a:endParaRPr>
          </a:p>
        </p:txBody>
      </p:sp>
      <p:pic>
        <p:nvPicPr>
          <p:cNvPr id="4" name="Content Placeholder 3">
            <a:extLst>
              <a:ext uri="{FF2B5EF4-FFF2-40B4-BE49-F238E27FC236}">
                <a16:creationId xmlns:a16="http://schemas.microsoft.com/office/drawing/2014/main" id="{AA326563-B592-2787-B695-5DA7F1077975}"/>
              </a:ext>
            </a:extLst>
          </p:cNvPr>
          <p:cNvPicPr>
            <a:picLocks noGrp="1" noChangeAspect="1"/>
          </p:cNvPicPr>
          <p:nvPr>
            <p:ph idx="1"/>
          </p:nvPr>
        </p:nvPicPr>
        <p:blipFill>
          <a:blip r:embed="rId3"/>
          <a:stretch>
            <a:fillRect/>
          </a:stretch>
        </p:blipFill>
        <p:spPr>
          <a:xfrm>
            <a:off x="5447303" y="455662"/>
            <a:ext cx="5405269" cy="5923584"/>
          </a:xfrm>
          <a:prstGeom prst="rect">
            <a:avLst/>
          </a:prstGeom>
        </p:spPr>
      </p:pic>
    </p:spTree>
    <p:extLst>
      <p:ext uri="{BB962C8B-B14F-4D97-AF65-F5344CB8AC3E}">
        <p14:creationId xmlns:p14="http://schemas.microsoft.com/office/powerpoint/2010/main" val="686166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46369B-FECE-26AF-DDDE-2FAAC4E2BE18}"/>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039922C0-24DF-3F54-49B3-5FC0F35AF397}"/>
              </a:ext>
            </a:extLst>
          </p:cNvPr>
          <p:cNvPicPr>
            <a:picLocks noChangeAspect="1"/>
          </p:cNvPicPr>
          <p:nvPr/>
        </p:nvPicPr>
        <p:blipFill>
          <a:blip r:embed="rId3"/>
          <a:stretch>
            <a:fillRect/>
          </a:stretch>
        </p:blipFill>
        <p:spPr>
          <a:xfrm>
            <a:off x="5372766" y="224753"/>
            <a:ext cx="5542798" cy="6385402"/>
          </a:xfrm>
          <a:prstGeom prst="rect">
            <a:avLst/>
          </a:prstGeom>
        </p:spPr>
      </p:pic>
      <p:sp>
        <p:nvSpPr>
          <p:cNvPr id="6" name="Title 1">
            <a:extLst>
              <a:ext uri="{FF2B5EF4-FFF2-40B4-BE49-F238E27FC236}">
                <a16:creationId xmlns:a16="http://schemas.microsoft.com/office/drawing/2014/main" id="{BE099EAC-BC5C-FAF8-765C-2F6D3DEA1B18}"/>
              </a:ext>
            </a:extLst>
          </p:cNvPr>
          <p:cNvSpPr txBox="1">
            <a:spLocks/>
          </p:cNvSpPr>
          <p:nvPr/>
        </p:nvSpPr>
        <p:spPr>
          <a:xfrm>
            <a:off x="198223" y="284834"/>
            <a:ext cx="3654373" cy="1224634"/>
          </a:xfrm>
          <a:prstGeom prst="rect">
            <a:avLst/>
          </a:prstGeom>
        </p:spPr>
        <p:txBody>
          <a:bodyPr vert="horz" lIns="91440" tIns="45720" rIns="91440" bIns="45720" rtlCol="0" anchor="t">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000">
                <a:solidFill>
                  <a:srgbClr val="FFFFFF"/>
                </a:solidFill>
                <a:latin typeface="Calibri Light"/>
                <a:cs typeface="Calibri Light"/>
              </a:rPr>
              <a:t>Mockup</a:t>
            </a:r>
          </a:p>
          <a:p>
            <a:pPr algn="ctr"/>
            <a:r>
              <a:rPr lang="en-US" sz="4000">
                <a:solidFill>
                  <a:srgbClr val="FFFFFF"/>
                </a:solidFill>
                <a:latin typeface="Calibri Light"/>
                <a:cs typeface="Calibri Light"/>
              </a:rPr>
              <a:t>(Brandon)</a:t>
            </a:r>
            <a:endParaRPr lang="en-US" sz="4000">
              <a:cs typeface="Calibri"/>
            </a:endParaRPr>
          </a:p>
          <a:p>
            <a:pPr algn="ctr"/>
            <a:endParaRPr lang="en-US" sz="4000">
              <a:solidFill>
                <a:srgbClr val="FFFFFF"/>
              </a:solidFill>
              <a:cs typeface="Calibri"/>
            </a:endParaRPr>
          </a:p>
        </p:txBody>
      </p:sp>
    </p:spTree>
    <p:extLst>
      <p:ext uri="{BB962C8B-B14F-4D97-AF65-F5344CB8AC3E}">
        <p14:creationId xmlns:p14="http://schemas.microsoft.com/office/powerpoint/2010/main" val="644513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1681DA-7866-BF48-7A30-3D1010EBD916}"/>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1">
            <a:extLst>
              <a:ext uri="{FF2B5EF4-FFF2-40B4-BE49-F238E27FC236}">
                <a16:creationId xmlns:a16="http://schemas.microsoft.com/office/drawing/2014/main" id="{CBB74CF6-78B9-4AA5-FF4F-F1287297070F}"/>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4000">
                <a:solidFill>
                  <a:srgbClr val="FFFFFF"/>
                </a:solidFill>
                <a:latin typeface="+mj-lt"/>
                <a:ea typeface="+mj-ea"/>
                <a:cs typeface="+mj-cs"/>
              </a:rPr>
              <a:t>Developing GUI</a:t>
            </a:r>
            <a:endParaRPr lang="en-US" sz="4000" kern="1200">
              <a:solidFill>
                <a:srgbClr val="FFFFFF"/>
              </a:solidFill>
              <a:latin typeface="+mj-lt"/>
              <a:ea typeface="+mj-ea"/>
              <a:cs typeface="+mj-cs"/>
            </a:endParaRPr>
          </a:p>
          <a:p>
            <a:pPr>
              <a:lnSpc>
                <a:spcPct val="90000"/>
              </a:lnSpc>
              <a:spcBef>
                <a:spcPct val="0"/>
              </a:spcBef>
              <a:spcAft>
                <a:spcPts val="600"/>
              </a:spcAft>
            </a:pPr>
            <a:r>
              <a:rPr lang="en-US" sz="4000" kern="1200">
                <a:solidFill>
                  <a:srgbClr val="FFFFFF"/>
                </a:solidFill>
                <a:latin typeface="+mj-lt"/>
                <a:ea typeface="+mj-ea"/>
                <a:cs typeface="+mj-cs"/>
              </a:rPr>
              <a:t>(Brandon)</a:t>
            </a:r>
            <a:endParaRPr lang="en-US" sz="4000" kern="1200">
              <a:solidFill>
                <a:srgbClr val="FFFFFF"/>
              </a:solidFill>
              <a:latin typeface="+mj-lt"/>
              <a:ea typeface="+mj-ea"/>
              <a:cs typeface="Calibri Light"/>
            </a:endParaRPr>
          </a:p>
          <a:p>
            <a:pPr>
              <a:lnSpc>
                <a:spcPct val="90000"/>
              </a:lnSpc>
              <a:spcBef>
                <a:spcPct val="0"/>
              </a:spcBef>
              <a:spcAft>
                <a:spcPts val="600"/>
              </a:spcAft>
            </a:pPr>
            <a:endParaRPr lang="en-US" sz="4000" kern="1200">
              <a:solidFill>
                <a:srgbClr val="FFFFFF"/>
              </a:solidFill>
              <a:latin typeface="+mj-lt"/>
              <a:ea typeface="+mj-ea"/>
              <a:cs typeface="+mj-cs"/>
            </a:endParaRPr>
          </a:p>
        </p:txBody>
      </p:sp>
      <p:pic>
        <p:nvPicPr>
          <p:cNvPr id="2" name="Picture 1">
            <a:extLst>
              <a:ext uri="{FF2B5EF4-FFF2-40B4-BE49-F238E27FC236}">
                <a16:creationId xmlns:a16="http://schemas.microsoft.com/office/drawing/2014/main" id="{6B8D9141-1617-778D-8BE2-75D45ADDFB48}"/>
              </a:ext>
            </a:extLst>
          </p:cNvPr>
          <p:cNvPicPr>
            <a:picLocks noChangeAspect="1"/>
          </p:cNvPicPr>
          <p:nvPr/>
        </p:nvPicPr>
        <p:blipFill>
          <a:blip r:embed="rId3"/>
          <a:stretch>
            <a:fillRect/>
          </a:stretch>
        </p:blipFill>
        <p:spPr>
          <a:xfrm>
            <a:off x="4972817" y="467208"/>
            <a:ext cx="6284970" cy="5923584"/>
          </a:xfrm>
          <a:prstGeom prst="rect">
            <a:avLst/>
          </a:prstGeom>
        </p:spPr>
      </p:pic>
    </p:spTree>
    <p:extLst>
      <p:ext uri="{BB962C8B-B14F-4D97-AF65-F5344CB8AC3E}">
        <p14:creationId xmlns:p14="http://schemas.microsoft.com/office/powerpoint/2010/main" val="2409232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BA84B4-82F9-9CAC-0652-CFEB96E1D4B5}"/>
            </a:ext>
          </a:extLst>
        </p:cNvPr>
        <p:cNvGrpSpPr/>
        <p:nvPr/>
      </p:nvGrpSpPr>
      <p:grpSpPr>
        <a:xfrm>
          <a:off x="0" y="0"/>
          <a:ext cx="0" cy="0"/>
          <a:chOff x="0" y="0"/>
          <a:chExt cx="0" cy="0"/>
        </a:xfrm>
      </p:grpSpPr>
      <p:sp>
        <p:nvSpPr>
          <p:cNvPr id="58" name="Title 1">
            <a:extLst>
              <a:ext uri="{FF2B5EF4-FFF2-40B4-BE49-F238E27FC236}">
                <a16:creationId xmlns:a16="http://schemas.microsoft.com/office/drawing/2014/main" id="{14A00AE3-2C9A-429A-CDE0-92DA69C73DBE}"/>
              </a:ext>
            </a:extLst>
          </p:cNvPr>
          <p:cNvSpPr txBox="1">
            <a:spLocks/>
          </p:cNvSpPr>
          <p:nvPr/>
        </p:nvSpPr>
        <p:spPr>
          <a:xfrm>
            <a:off x="6823878" y="741391"/>
            <a:ext cx="4491821" cy="1616203"/>
          </a:xfrm>
          <a:prstGeom prst="rect">
            <a:avLst/>
          </a:prstGeom>
        </p:spPr>
        <p:txBody>
          <a:bodyPr vert="horz" lIns="91440" tIns="45720" rIns="91440" bIns="45720" rtlCol="0" anchor="b">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3200">
                <a:latin typeface="+mj-lt"/>
                <a:ea typeface="+mj-ea"/>
                <a:cs typeface="+mj-cs"/>
              </a:rPr>
              <a:t>Evaluation </a:t>
            </a:r>
          </a:p>
          <a:p>
            <a:pPr>
              <a:lnSpc>
                <a:spcPct val="90000"/>
              </a:lnSpc>
              <a:spcBef>
                <a:spcPct val="0"/>
              </a:spcBef>
              <a:spcAft>
                <a:spcPts val="600"/>
              </a:spcAft>
            </a:pPr>
            <a:r>
              <a:rPr lang="en-US" sz="3200">
                <a:latin typeface="+mj-lt"/>
                <a:ea typeface="+mj-ea"/>
                <a:cs typeface="+mj-cs"/>
              </a:rPr>
              <a:t>(Brandon)</a:t>
            </a:r>
          </a:p>
          <a:p>
            <a:pPr>
              <a:lnSpc>
                <a:spcPct val="90000"/>
              </a:lnSpc>
              <a:spcBef>
                <a:spcPct val="0"/>
              </a:spcBef>
              <a:spcAft>
                <a:spcPts val="600"/>
              </a:spcAft>
            </a:pPr>
            <a:endParaRPr lang="en-US" sz="3200">
              <a:latin typeface="+mj-lt"/>
              <a:ea typeface="+mj-ea"/>
              <a:cs typeface="+mj-cs"/>
            </a:endParaRPr>
          </a:p>
        </p:txBody>
      </p:sp>
      <p:pic>
        <p:nvPicPr>
          <p:cNvPr id="59" name="Picture 58" descr="Cubes connected with a red line">
            <a:extLst>
              <a:ext uri="{FF2B5EF4-FFF2-40B4-BE49-F238E27FC236}">
                <a16:creationId xmlns:a16="http://schemas.microsoft.com/office/drawing/2014/main" id="{9EF8B330-1B6C-051B-98E9-8E14D4BF6053}"/>
              </a:ext>
            </a:extLst>
          </p:cNvPr>
          <p:cNvPicPr>
            <a:picLocks noChangeAspect="1"/>
          </p:cNvPicPr>
          <p:nvPr/>
        </p:nvPicPr>
        <p:blipFill rotWithShape="1">
          <a:blip r:embed="rId3"/>
          <a:srcRect l="21210" r="10427" b="-6"/>
          <a:stretch/>
        </p:blipFill>
        <p:spPr>
          <a:xfrm>
            <a:off x="20" y="10"/>
            <a:ext cx="6095980" cy="6857990"/>
          </a:xfrm>
          <a:prstGeom prst="rect">
            <a:avLst/>
          </a:prstGeom>
        </p:spPr>
      </p:pic>
      <p:grpSp>
        <p:nvGrpSpPr>
          <p:cNvPr id="60" name="Group 59">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51" name="Rectangle 50">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E9C62038-51A0-A721-545A-E5CD00157657}"/>
              </a:ext>
            </a:extLst>
          </p:cNvPr>
          <p:cNvSpPr txBox="1"/>
          <p:nvPr/>
        </p:nvSpPr>
        <p:spPr>
          <a:xfrm>
            <a:off x="6823878" y="2533476"/>
            <a:ext cx="4491820" cy="34478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b="1"/>
              <a:t>Things that well:</a:t>
            </a:r>
            <a:endParaRPr lang="en-US" sz="2000" b="1">
              <a:cs typeface="Calibri"/>
            </a:endParaRPr>
          </a:p>
          <a:p>
            <a:pPr marL="285750" indent="-228600">
              <a:lnSpc>
                <a:spcPct val="90000"/>
              </a:lnSpc>
              <a:spcAft>
                <a:spcPts val="600"/>
              </a:spcAft>
              <a:buFont typeface="Arial" panose="020B0604020202020204" pitchFamily="34" charset="0"/>
              <a:buChar char="•"/>
            </a:pPr>
            <a:r>
              <a:rPr lang="en-US" sz="2000"/>
              <a:t>Created a user-friendly UI that met the design requirements.</a:t>
            </a:r>
            <a:endParaRPr lang="en-US" sz="2000">
              <a:cs typeface="Calibri"/>
            </a:endParaRPr>
          </a:p>
          <a:p>
            <a:pPr marL="285750" indent="-228600">
              <a:lnSpc>
                <a:spcPct val="90000"/>
              </a:lnSpc>
              <a:spcAft>
                <a:spcPts val="600"/>
              </a:spcAft>
              <a:buFont typeface="Arial" panose="020B0604020202020204" pitchFamily="34" charset="0"/>
              <a:buChar char="•"/>
            </a:pPr>
            <a:r>
              <a:rPr lang="en-US" sz="2000"/>
              <a:t>Developed a GUI that met the 3 essential features that were required of it. </a:t>
            </a:r>
          </a:p>
          <a:p>
            <a:pPr marL="57150">
              <a:lnSpc>
                <a:spcPct val="90000"/>
              </a:lnSpc>
              <a:spcAft>
                <a:spcPts val="600"/>
              </a:spcAft>
            </a:pPr>
            <a:r>
              <a:rPr lang="en-US" sz="2000" b="1"/>
              <a:t>Things that could have been done better:</a:t>
            </a:r>
            <a:endParaRPr lang="en-US" sz="2000" b="1">
              <a:cs typeface="Calibri" panose="020F0502020204030204"/>
            </a:endParaRPr>
          </a:p>
          <a:p>
            <a:pPr marL="285750" indent="-228600">
              <a:lnSpc>
                <a:spcPct val="90000"/>
              </a:lnSpc>
              <a:spcAft>
                <a:spcPts val="600"/>
              </a:spcAft>
              <a:buFont typeface="Arial" panose="020B0604020202020204" pitchFamily="34" charset="0"/>
              <a:buChar char="•"/>
            </a:pPr>
            <a:r>
              <a:rPr lang="en-US" sz="2000"/>
              <a:t>Become more familiar with Java.</a:t>
            </a:r>
            <a:endParaRPr lang="en-US" sz="2000">
              <a:cs typeface="Calibri"/>
            </a:endParaRPr>
          </a:p>
          <a:p>
            <a:pPr marL="285750" indent="-228600">
              <a:lnSpc>
                <a:spcPct val="90000"/>
              </a:lnSpc>
              <a:spcAft>
                <a:spcPts val="600"/>
              </a:spcAft>
              <a:buFont typeface="Arial" panose="020B0604020202020204" pitchFamily="34" charset="0"/>
              <a:buChar char="•"/>
            </a:pPr>
            <a:r>
              <a:rPr lang="en-US" sz="2000"/>
              <a:t>Begin the development stage earlier. </a:t>
            </a:r>
            <a:endParaRPr lang="en-US" sz="2000">
              <a:cs typeface="Calibri"/>
            </a:endParaRPr>
          </a:p>
          <a:p>
            <a:pPr marL="285750"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472871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CEE3E-8B33-FF8C-F652-4B60BB21DABD}"/>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References</a:t>
            </a:r>
          </a:p>
        </p:txBody>
      </p:sp>
      <p:sp>
        <p:nvSpPr>
          <p:cNvPr id="3" name="TextBox 2">
            <a:extLst>
              <a:ext uri="{FF2B5EF4-FFF2-40B4-BE49-F238E27FC236}">
                <a16:creationId xmlns:a16="http://schemas.microsoft.com/office/drawing/2014/main" id="{1E27CA26-E36C-0D1C-1C77-1444AB2BD9C1}"/>
              </a:ext>
            </a:extLst>
          </p:cNvPr>
          <p:cNvSpPr txBox="1"/>
          <p:nvPr/>
        </p:nvSpPr>
        <p:spPr>
          <a:xfrm>
            <a:off x="4930575" y="1210955"/>
            <a:ext cx="6555347" cy="565299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28600" indent="-228600">
              <a:lnSpc>
                <a:spcPct val="90000"/>
              </a:lnSpc>
              <a:spcAft>
                <a:spcPts val="600"/>
              </a:spcAft>
              <a:buAutoNum type="arabicPeriod"/>
            </a:pPr>
            <a:endParaRPr lang="en-US" sz="1500" i="1">
              <a:cs typeface="Calibri" panose="020F0502020204030204"/>
            </a:endParaRPr>
          </a:p>
          <a:p>
            <a:pPr marL="228600" indent="-228600">
              <a:lnSpc>
                <a:spcPct val="90000"/>
              </a:lnSpc>
              <a:spcAft>
                <a:spcPts val="600"/>
              </a:spcAft>
              <a:buAutoNum type="arabicPeriod"/>
            </a:pPr>
            <a:endParaRPr lang="en-US" sz="1500" i="1">
              <a:cs typeface="Calibri" panose="020F0502020204030204"/>
            </a:endParaRPr>
          </a:p>
          <a:p>
            <a:pPr marL="228600" indent="-228600">
              <a:lnSpc>
                <a:spcPct val="90000"/>
              </a:lnSpc>
              <a:spcAft>
                <a:spcPts val="600"/>
              </a:spcAft>
              <a:buAutoNum type="arabicPeriod"/>
            </a:pPr>
            <a:endParaRPr lang="en-US" sz="1500" i="1">
              <a:cs typeface="Calibri" panose="020F0502020204030204"/>
            </a:endParaRPr>
          </a:p>
          <a:p>
            <a:pPr marL="228600" indent="-228600">
              <a:lnSpc>
                <a:spcPct val="90000"/>
              </a:lnSpc>
              <a:spcAft>
                <a:spcPts val="600"/>
              </a:spcAft>
              <a:buAutoNum type="arabicPeriod"/>
            </a:pPr>
            <a:r>
              <a:rPr lang="en-US" sz="1500" i="1" err="1">
                <a:cs typeface="Calibri"/>
              </a:rPr>
              <a:t>Frontendmasters</a:t>
            </a:r>
            <a:r>
              <a:rPr lang="en-US" sz="1500" i="1">
                <a:cs typeface="Calibri"/>
              </a:rPr>
              <a:t>. What Is a Front-End Developer? [Internet]. frontendmasters.com. Available from: </a:t>
            </a:r>
            <a:r>
              <a:rPr lang="en-US" sz="1500" i="1">
                <a:cs typeface="Calibri"/>
                <a:hlinkClick r:id="rId2"/>
              </a:rPr>
              <a:t>https://frontendmasters.com/guides/front-end-handbook/2018/what-is-a-FD.html</a:t>
            </a:r>
            <a:endParaRPr lang="en-US" sz="1500" i="1">
              <a:cs typeface="Calibri"/>
            </a:endParaRPr>
          </a:p>
          <a:p>
            <a:pPr marL="228600" indent="-228600">
              <a:lnSpc>
                <a:spcPct val="90000"/>
              </a:lnSpc>
              <a:spcAft>
                <a:spcPts val="600"/>
              </a:spcAft>
              <a:buAutoNum type="arabicPeriod"/>
            </a:pPr>
            <a:endParaRPr lang="en-US" sz="1500" i="1">
              <a:cs typeface="Calibri"/>
            </a:endParaRPr>
          </a:p>
          <a:p>
            <a:pPr marL="228600" indent="-228600">
              <a:lnSpc>
                <a:spcPct val="90000"/>
              </a:lnSpc>
              <a:spcAft>
                <a:spcPts val="600"/>
              </a:spcAft>
              <a:buAutoNum type="arabicPeriod"/>
            </a:pPr>
            <a:r>
              <a:rPr lang="en-US" sz="1500" i="1"/>
              <a:t>How To Use Adobe XD | Digital Learning &amp; Innovation [Internet]. </a:t>
            </a:r>
            <a:r>
              <a:rPr lang="en-US" sz="1500" i="1">
                <a:hlinkClick r:id="rId3"/>
              </a:rPr>
              <a:t>www.bu.edu</a:t>
            </a:r>
            <a:r>
              <a:rPr lang="en-US" sz="1500" i="1"/>
              <a:t>. Available from: </a:t>
            </a:r>
            <a:r>
              <a:rPr lang="en-US" sz="1500" i="1">
                <a:hlinkClick r:id="rId4"/>
              </a:rPr>
              <a:t>https://www.bu.edu/dli/resources/adobe-how-to/use-adobe-xd/#:~:text=Adobe%20XD%20is%20a%20desktop</a:t>
            </a:r>
            <a:endParaRPr lang="en-US" sz="1500">
              <a:cs typeface="Calibri" panose="020F0502020204030204"/>
            </a:endParaRPr>
          </a:p>
          <a:p>
            <a:pPr marL="228600" indent="-228600">
              <a:lnSpc>
                <a:spcPct val="90000"/>
              </a:lnSpc>
              <a:spcAft>
                <a:spcPts val="600"/>
              </a:spcAft>
              <a:buAutoNum type="arabicPeriod"/>
            </a:pPr>
            <a:endParaRPr lang="en-US" sz="1500" i="1">
              <a:cs typeface="Calibri" panose="020F0502020204030204"/>
            </a:endParaRPr>
          </a:p>
          <a:p>
            <a:pPr marL="228600" indent="-228600">
              <a:lnSpc>
                <a:spcPct val="90000"/>
              </a:lnSpc>
              <a:spcAft>
                <a:spcPts val="600"/>
              </a:spcAft>
              <a:buAutoNum type="arabicPeriod"/>
            </a:pPr>
            <a:r>
              <a:rPr lang="en-US" sz="1500"/>
              <a:t>Math 696 -- Common features of text editors [Internet]. haroldpboas.gitlab.io. [cited 2024 Jan 17]. Available from: </a:t>
            </a:r>
            <a:r>
              <a:rPr lang="en-US" sz="1500">
                <a:hlinkClick r:id="rId5"/>
              </a:rPr>
              <a:t>https://haroldpboas.gitlab.io/courses/math696/common-features-of-text-editors.html</a:t>
            </a:r>
            <a:endParaRPr lang="en-US" sz="1500">
              <a:cs typeface="Calibri" panose="020F0502020204030204"/>
            </a:endParaRPr>
          </a:p>
          <a:p>
            <a:pPr marL="228600" indent="-228600">
              <a:lnSpc>
                <a:spcPct val="90000"/>
              </a:lnSpc>
              <a:spcAft>
                <a:spcPts val="600"/>
              </a:spcAft>
              <a:buAutoNum type="arabicPeriod"/>
            </a:pPr>
            <a:endParaRPr lang="en-US" sz="1500">
              <a:cs typeface="Calibri" panose="020F0502020204030204"/>
            </a:endParaRPr>
          </a:p>
          <a:p>
            <a:pPr marL="228600" indent="-228600">
              <a:lnSpc>
                <a:spcPct val="90000"/>
              </a:lnSpc>
              <a:spcAft>
                <a:spcPts val="600"/>
              </a:spcAft>
              <a:buAutoNum type="arabicPeriod"/>
            </a:pPr>
            <a:r>
              <a:rPr lang="en-US" sz="1500"/>
              <a:t>Fisher M. What is wireframing? [Internet]. Experience UX. 2015. Available from: </a:t>
            </a:r>
            <a:r>
              <a:rPr lang="en-US" sz="1500">
                <a:hlinkClick r:id="rId6"/>
              </a:rPr>
              <a:t>https://www.experienceux.co.uk/faqs/what-is-wireframing/</a:t>
            </a:r>
            <a:endParaRPr lang="en-US" sz="1500">
              <a:cs typeface="Calibri" panose="020F0502020204030204"/>
            </a:endParaRPr>
          </a:p>
          <a:p>
            <a:pPr marL="228600" indent="-228600">
              <a:lnSpc>
                <a:spcPct val="90000"/>
              </a:lnSpc>
              <a:spcAft>
                <a:spcPts val="600"/>
              </a:spcAft>
              <a:buAutoNum type="arabicPeriod"/>
            </a:pPr>
            <a:endParaRPr lang="en-US" sz="1500">
              <a:cs typeface="Calibri" panose="020F0502020204030204"/>
            </a:endParaRPr>
          </a:p>
          <a:p>
            <a:pPr marL="228600" indent="-228600">
              <a:lnSpc>
                <a:spcPct val="90000"/>
              </a:lnSpc>
              <a:spcAft>
                <a:spcPts val="600"/>
              </a:spcAft>
              <a:buAutoNum type="arabicPeriod"/>
            </a:pPr>
            <a:r>
              <a:rPr lang="en-US" sz="1500"/>
              <a:t>Canva. Light Blue Meaning, Combinations and Hex Code - Canva Colors  [Internet].  Canva’s Design Wiki. 2019. Available from: </a:t>
            </a:r>
            <a:r>
              <a:rPr lang="en-US" sz="1500">
                <a:hlinkClick r:id="rId7"/>
              </a:rPr>
              <a:t>https://www.canva.com/colors/color-meanings/light-blue/</a:t>
            </a:r>
            <a:r>
              <a:rPr lang="en-US" sz="1500"/>
              <a:t> </a:t>
            </a:r>
            <a:endParaRPr lang="en-US" sz="1500">
              <a:cs typeface="Calibri" panose="020F0502020204030204"/>
            </a:endParaRPr>
          </a:p>
          <a:p>
            <a:pPr marL="342900" indent="-228600">
              <a:lnSpc>
                <a:spcPct val="90000"/>
              </a:lnSpc>
              <a:spcAft>
                <a:spcPts val="600"/>
              </a:spcAft>
              <a:buAutoNum type="arabicPeriod"/>
            </a:pPr>
            <a:endParaRPr lang="en-US" sz="1500">
              <a:cs typeface="Calibri" panose="020F0502020204030204"/>
            </a:endParaRPr>
          </a:p>
          <a:p>
            <a:pPr marL="228600" indent="-228600">
              <a:lnSpc>
                <a:spcPct val="90000"/>
              </a:lnSpc>
              <a:spcAft>
                <a:spcPts val="600"/>
              </a:spcAft>
              <a:buAutoNum type="arabicPeriod"/>
            </a:pPr>
            <a:r>
              <a:rPr lang="en-US" sz="1500"/>
              <a:t>Chapman C. Color Theory for Designers, Part 1: The Meaning of Color [Internet]. Smashing Magazine. 2021. Available from: </a:t>
            </a:r>
            <a:r>
              <a:rPr lang="en-US" sz="1500">
                <a:hlinkClick r:id="rId8"/>
              </a:rPr>
              <a:t>https://www.smashingmagazine.com/2010/01/color-theory-for-designers-part-1-the-meaning-of-color/#:~:text=Red%3A%20Passion%2C%20Love%2C%20Anger</a:t>
            </a:r>
            <a:r>
              <a:rPr lang="en-US" sz="1500"/>
              <a:t> </a:t>
            </a:r>
            <a:endParaRPr lang="en-US" sz="1500">
              <a:cs typeface="Calibri"/>
            </a:endParaRPr>
          </a:p>
          <a:p>
            <a:pPr marL="114300">
              <a:lnSpc>
                <a:spcPct val="90000"/>
              </a:lnSpc>
              <a:spcAft>
                <a:spcPts val="600"/>
              </a:spcAft>
            </a:pPr>
            <a:endParaRPr lang="en-US" sz="1500">
              <a:cs typeface="Calibri"/>
            </a:endParaRPr>
          </a:p>
          <a:p>
            <a:pPr marL="228600" indent="-228600">
              <a:lnSpc>
                <a:spcPct val="90000"/>
              </a:lnSpc>
              <a:spcAft>
                <a:spcPts val="600"/>
              </a:spcAft>
              <a:buAutoNum type="arabicPeriod"/>
            </a:pPr>
            <a:endParaRPr lang="en-US" sz="1200">
              <a:cs typeface="Calibri"/>
            </a:endParaRPr>
          </a:p>
          <a:p>
            <a:pPr marL="342900" indent="-228600">
              <a:lnSpc>
                <a:spcPct val="90000"/>
              </a:lnSpc>
              <a:spcAft>
                <a:spcPts val="600"/>
              </a:spcAft>
              <a:buAutoNum type="arabicPeriod"/>
            </a:pPr>
            <a:endParaRPr lang="en-US" sz="1200">
              <a:cs typeface="Calibri"/>
            </a:endParaRPr>
          </a:p>
          <a:p>
            <a:pPr marL="228600" indent="-228600">
              <a:lnSpc>
                <a:spcPct val="90000"/>
              </a:lnSpc>
              <a:spcAft>
                <a:spcPts val="600"/>
              </a:spcAft>
              <a:buAutoNum type="arabicPeriod"/>
            </a:pPr>
            <a:endParaRPr lang="en-US" sz="1200">
              <a:cs typeface="Calibri"/>
            </a:endParaRPr>
          </a:p>
          <a:p>
            <a:pPr marL="228600" indent="-228600">
              <a:lnSpc>
                <a:spcPct val="90000"/>
              </a:lnSpc>
              <a:spcAft>
                <a:spcPts val="600"/>
              </a:spcAft>
              <a:buAutoNum type="arabicPeriod"/>
            </a:pPr>
            <a:endParaRPr lang="en-US" sz="1200">
              <a:cs typeface="Calibri"/>
            </a:endParaRPr>
          </a:p>
          <a:p>
            <a:pPr marL="228600" indent="-228600">
              <a:lnSpc>
                <a:spcPct val="90000"/>
              </a:lnSpc>
              <a:spcAft>
                <a:spcPts val="600"/>
              </a:spcAft>
              <a:buAutoNum type="arabicPeriod"/>
            </a:pPr>
            <a:endParaRPr lang="en-US" sz="1200">
              <a:cs typeface="Calibri"/>
            </a:endParaRPr>
          </a:p>
          <a:p>
            <a:pPr marL="228600" indent="-228600">
              <a:lnSpc>
                <a:spcPct val="90000"/>
              </a:lnSpc>
              <a:spcAft>
                <a:spcPts val="600"/>
              </a:spcAft>
              <a:buAutoNum type="arabicPeriod"/>
            </a:pPr>
            <a:endParaRPr lang="en-US" sz="1200" i="1">
              <a:cs typeface="Calibri" panose="020F0502020204030204"/>
            </a:endParaRPr>
          </a:p>
          <a:p>
            <a:pPr marL="228600" indent="-228600">
              <a:lnSpc>
                <a:spcPct val="90000"/>
              </a:lnSpc>
              <a:spcAft>
                <a:spcPts val="600"/>
              </a:spcAft>
              <a:buAutoNum type="arabicPeriod"/>
            </a:pPr>
            <a:endParaRPr lang="en-US" sz="1200" i="1">
              <a:cs typeface="Calibri" panose="020F0502020204030204"/>
            </a:endParaRPr>
          </a:p>
          <a:p>
            <a:pPr marL="342900" indent="-228600">
              <a:lnSpc>
                <a:spcPct val="90000"/>
              </a:lnSpc>
              <a:spcAft>
                <a:spcPts val="600"/>
              </a:spcAft>
              <a:buAutoNum type="arabicPeriod"/>
            </a:pPr>
            <a:endParaRPr lang="en-US" sz="1200">
              <a:cs typeface="Calibri" panose="020F0502020204030204"/>
            </a:endParaRPr>
          </a:p>
        </p:txBody>
      </p:sp>
    </p:spTree>
    <p:extLst>
      <p:ext uri="{BB962C8B-B14F-4D97-AF65-F5344CB8AC3E}">
        <p14:creationId xmlns:p14="http://schemas.microsoft.com/office/powerpoint/2010/main" val="35102660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A838B9-A1CE-4514-B01F-C1FD8951ADD0}"/>
</file>

<file path=customXml/itemProps2.xml><?xml version="1.0" encoding="utf-8"?>
<ds:datastoreItem xmlns:ds="http://schemas.openxmlformats.org/officeDocument/2006/customXml" ds:itemID="{E4FC6CE7-54A7-4D89-A5F7-22EDFF230930}"/>
</file>

<file path=docProps/app.xml><?xml version="1.0" encoding="utf-8"?>
<Properties xmlns="http://schemas.openxmlformats.org/officeDocument/2006/extended-properties" xmlns:vt="http://schemas.openxmlformats.org/officeDocument/2006/docPropsVTypes">
  <Template>office theme</Template>
  <TotalTime>0</TotalTime>
  <Words>1516</Words>
  <Application>Microsoft Office PowerPoint</Application>
  <PresentationFormat>Widescreen</PresentationFormat>
  <Paragraphs>134</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Emerging Trends  Evaluation of Developing an AI Text Parser</vt:lpstr>
      <vt:lpstr>Front-end Designer (Brandon)</vt:lpstr>
      <vt:lpstr>Design Software (Brandon)</vt:lpstr>
      <vt:lpstr>UI Design Requirements (Brandon)</vt:lpstr>
      <vt:lpstr>Wireframe (Brandon)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343526 (Brandon Stevens)</cp:lastModifiedBy>
  <cp:revision>2</cp:revision>
  <dcterms:created xsi:type="dcterms:W3CDTF">2013-07-15T20:26:40Z</dcterms:created>
  <dcterms:modified xsi:type="dcterms:W3CDTF">2024-01-17T14:49:51Z</dcterms:modified>
</cp:coreProperties>
</file>