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ink/ink1.xml" ContentType="application/inkml+xml"/>
  <Override PartName="/ppt/notesSlides/notesSlide13.xml" ContentType="application/vnd.openxmlformats-officedocument.presentationml.notesSlide+xml"/>
  <Override PartName="/ppt/ink/ink2.xml" ContentType="application/inkml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</p:sldMasterIdLst>
  <p:notesMasterIdLst>
    <p:notesMasterId r:id="rId36"/>
  </p:notesMasterIdLst>
  <p:handoutMasterIdLst>
    <p:handoutMasterId r:id="rId37"/>
  </p:handoutMasterIdLst>
  <p:sldIdLst>
    <p:sldId id="272" r:id="rId2"/>
    <p:sldId id="346" r:id="rId3"/>
    <p:sldId id="397" r:id="rId4"/>
    <p:sldId id="395" r:id="rId5"/>
    <p:sldId id="379" r:id="rId6"/>
    <p:sldId id="402" r:id="rId7"/>
    <p:sldId id="396" r:id="rId8"/>
    <p:sldId id="403" r:id="rId9"/>
    <p:sldId id="404" r:id="rId10"/>
    <p:sldId id="398" r:id="rId11"/>
    <p:sldId id="399" r:id="rId12"/>
    <p:sldId id="406" r:id="rId13"/>
    <p:sldId id="386" r:id="rId14"/>
    <p:sldId id="362" r:id="rId15"/>
    <p:sldId id="359" r:id="rId16"/>
    <p:sldId id="367" r:id="rId17"/>
    <p:sldId id="364" r:id="rId18"/>
    <p:sldId id="394" r:id="rId19"/>
    <p:sldId id="391" r:id="rId20"/>
    <p:sldId id="368" r:id="rId21"/>
    <p:sldId id="390" r:id="rId22"/>
    <p:sldId id="405" r:id="rId23"/>
    <p:sldId id="407" r:id="rId24"/>
    <p:sldId id="380" r:id="rId25"/>
    <p:sldId id="408" r:id="rId26"/>
    <p:sldId id="381" r:id="rId27"/>
    <p:sldId id="387" r:id="rId28"/>
    <p:sldId id="382" r:id="rId29"/>
    <p:sldId id="369" r:id="rId30"/>
    <p:sldId id="409" r:id="rId31"/>
    <p:sldId id="383" r:id="rId32"/>
    <p:sldId id="392" r:id="rId33"/>
    <p:sldId id="410" r:id="rId34"/>
    <p:sldId id="389" r:id="rId3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62" autoAdjust="0"/>
    <p:restoredTop sz="88392" autoAdjust="0"/>
  </p:normalViewPr>
  <p:slideViewPr>
    <p:cSldViewPr snapToGrid="0" snapToObjects="1">
      <p:cViewPr varScale="1">
        <p:scale>
          <a:sx n="70" d="100"/>
          <a:sy n="70" d="100"/>
        </p:scale>
        <p:origin x="763" y="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2440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10/1/2021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9-29T14:19:30.69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188 600,'17'-17,"0"1,1 0,35-22,10 1,1 4,2 2,119-36,219-38,-299 80,190-42,2 16,-213 42,50-8,129-30,-214 38,-1 2,1 3,0 1,0 2,86 11,-113-6,1 2,40 14,41 27,85 61,-70-36,31 9,-124-67,-1 2,-1 1,-1 1,25 23,-8-7,180 176,-186-176,-23-22,0 1,-1 0,-1 0,0 1,14 29,23 78,-22-51,-5-20,1 1,-1 0,17 87,39 199,-32-160,-31-115,-2 0,-4 1,-1 82,-5-112,1 1,2 0,2-1,9 37,-6-38,-2 0,-1 0,-1 0,-1 48,-5-40,-2 0,-2 0,-1-1,-16 51,-3-12,-41 81,57-137,-66 139,54-122,-52 72,68-103,-86 107,69-91,0 0,-39 30,-152 89,-10-18,29-27,-49 27,35-20,-306 93,437-171,15-3,-115 24,145-43,0-1,-63-3,-65-13,129 8,-166-33,112 18,-177-47,227 57,-4-2,9 4,-42-16,64 19,0 0,0 0,1-1,0 0,0 0,0-1,1 0,-1-1,-6-8,-4-8,0-1,2-1,-20-41,-29-87,48 111,1 4,-24-42,30 64,0 0,-1 1,-1 0,-25-24,-15-6,-21-20,64 54,0 0,1 0,0 0,0-1,-10-24,6 7,-12-45,14 36,2-1,-3-46,2-82,8 154,10-377,1 66,-11 270,8-183,31-100,-30 286,17-54,-9 45,-8 7,-7 41,1-1,0 1,1 0,7-19,10-15,18-43,116-398,-108 342,-37 124,0 1,2 0,0 1,25-34,-8 22,0 1,2 2,2 1,0 1,1 2,2 1,0 1,60-25,-33 21,1 3,1 3,1 2,100-13,-116 25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09-29T14:19:18.47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2047 105,'-10'0,"0"-1,-1-1,2 0,-1 0,-14-6,-3-1,-171-48,167 50,-1 1,0 1,0 2,0 1,-1 1,1 2,-44 7,57-6,0 2,0 0,0 1,0 1,-20 10,5-1,-61 18,-38 1,124-32,-45 10,-46 13,79-19,0 1,-33 17,40-16,1 1,1 0,-15 14,1-1,14-11,1 1,-1 1,2 0,0 1,-14 24,5-8,-17 29,-34 74,53-103,0-1,-2-1,-44 48,-20 31,-57 140,124-215,-59 129,68-140,0 0,1 0,1 0,2 1,0 0,0 23,2-29,-1 1,-5 25,-2 7,0 48,4 145,8-210,0 1,13 50,26 61,-18-65,-17-58,0-2,2 1,17 31,41 50,-17-28,61 106,-17 10,-30-50,-50-113,1-1,1-1,25 29,34 29,-60-68,0-1,1 0,25 15,-17-13,-1 1,39 36,-46-38,0-1,1-1,0 0,21 9,1 1,56 25,-56-31,1-1,1-3,0-1,1-2,0-2,68 3,-85-8,-1 1,1 1,-1 1,26 8,-38-9,19 2,0-1,1-1,54 0,27 2,-3 13,27 2,155-17,-208-5,-19-2,80-15,-56 6,-64 8,28-9,-31 7,38-5,-45 8,-1 0,0-1,0-1,-1 0,1-1,19-11,-5 3,179-79,8-4,-95 46,-77 34,0-1,71-44,-102 53,-1-1,1 0,16-21,-8 8,40-33,-41 40,0-2,28-34,-32 31,-1-2,19-38,15-53,-21 48,66-167,-86 212,-1-1,0 1,-1-1,-2-1,2-24,-6-113,-1 73,3-71,-2-120,1 267,-1 1,0-1,-1 1,0 0,0-1,-1 1,0 0,-1 0,-7-13,-12-16,-18-32,-3-7,5 9,-42-72,61 111,-1 2,-40-41,42 50,-1 1,-1 1,0 1,-1 1,-1 1,-36-17,-21-8,-29-12,-1 10,-126-57,223 91,-128-70,78 40,-79-33,94 49,-65-19,82 32,0 1,0 1,-47-2,72 7,0 1,0-1,0 0,0-1,0 0,0 0,-11-5,3-1,-23-18,3 5,-1 1,0 2,-39-14,52 23,-4-1,0 1,-1 2,-49-7,65 11,0 1,1-2,-1 0,1 0,-11-6,-48-32,56 34,-39-26,-33-21,72 48,-1 0,0 1,0 1,-24-7,17 8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10/1/2021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0402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6474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5186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843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540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532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130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4844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3370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12 </a:t>
            </a:r>
            <a:r>
              <a:rPr lang="en-GB" dirty="0" err="1"/>
              <a:t>Egwyddor</a:t>
            </a:r>
            <a:r>
              <a:rPr lang="en-GB" dirty="0"/>
              <a:t> </a:t>
            </a:r>
            <a:r>
              <a:rPr lang="en-GB" dirty="0" err="1"/>
              <a:t>Cwric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(2020)   light touch </a:t>
            </a:r>
            <a:r>
              <a:rPr lang="en-GB" dirty="0" err="1"/>
              <a:t>yma</a:t>
            </a:r>
            <a:r>
              <a:rPr lang="en-GB" dirty="0"/>
              <a:t> – </a:t>
            </a:r>
            <a:r>
              <a:rPr lang="en-GB" dirty="0" err="1"/>
              <a:t>dangos</a:t>
            </a:r>
            <a:r>
              <a:rPr lang="en-GB" dirty="0"/>
              <a:t> y </a:t>
            </a:r>
            <a:r>
              <a:rPr lang="en-GB" dirty="0" err="1"/>
              <a:t>cysylltiad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3286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12 principles for T+L Curriculum for Wales (2020)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8954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0141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Gareth Thomas – 1955 – 2019   Worms Head After Rain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2111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7723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6662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Task activity   -  Take a look at</a:t>
            </a:r>
            <a:r>
              <a:rPr lang="en-GB" b="1" baseline="0" dirty="0"/>
              <a:t> the Irish drama ideas document -  Discuss with friends -   10 </a:t>
            </a:r>
            <a:r>
              <a:rPr lang="en-GB" b="1" baseline="0" dirty="0" err="1"/>
              <a:t>mins</a:t>
            </a:r>
            <a:endParaRPr lang="en-GB" b="1" baseline="0" dirty="0"/>
          </a:p>
          <a:p>
            <a:r>
              <a:rPr lang="en-GB" baseline="0" dirty="0"/>
              <a:t>They seem to follow a series of stories but have some imaginative ideas for classroom activity that you  could adapt.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5530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636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05571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Mike </a:t>
            </a:r>
            <a:r>
              <a:rPr lang="en-GB" dirty="0" err="1"/>
              <a:t>Gershon</a:t>
            </a:r>
            <a:r>
              <a:rPr lang="en-GB" dirty="0"/>
              <a:t> idea</a:t>
            </a:r>
            <a:r>
              <a:rPr lang="en-GB" baseline="0" dirty="0"/>
              <a:t> – more from TC</a:t>
            </a:r>
          </a:p>
          <a:p>
            <a:r>
              <a:rPr lang="en-GB" baseline="0" dirty="0"/>
              <a:t>Two possible sandwiches that they can consider (one on left other on right)</a:t>
            </a:r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81872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Dau</a:t>
            </a:r>
            <a:r>
              <a:rPr lang="en-GB" dirty="0"/>
              <a:t> </a:t>
            </a:r>
            <a:r>
              <a:rPr lang="en-GB" dirty="0" err="1"/>
              <a:t>frechdan</a:t>
            </a:r>
            <a:r>
              <a:rPr lang="en-GB" dirty="0"/>
              <a:t> (un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chwith</a:t>
            </a:r>
            <a:r>
              <a:rPr lang="en-GB" dirty="0"/>
              <a:t> ac un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dde</a:t>
            </a:r>
            <a:r>
              <a:rPr lang="en-GB" dirty="0"/>
              <a:t>) </a:t>
            </a:r>
            <a:r>
              <a:rPr lang="en-GB" dirty="0" err="1"/>
              <a:t>gallent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8835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6745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5708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61541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Possible themes / </a:t>
            </a:r>
            <a:r>
              <a:rPr lang="en-GB" dirty="0" err="1"/>
              <a:t>themau</a:t>
            </a:r>
            <a:r>
              <a:rPr lang="en-GB" dirty="0"/>
              <a:t> </a:t>
            </a:r>
            <a:r>
              <a:rPr lang="en-GB" dirty="0" err="1"/>
              <a:t>posib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57887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128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92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790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396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844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584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660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088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47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417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502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9930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8790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564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322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2930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0275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4529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0776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8294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  <p:sldLayoutId id="2147483680" r:id="rId18"/>
    <p:sldLayoutId id="2147483660" r:id="rId19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hyperlink" Target="https://www.estyn.llyw.cymru/arfer-effeithiol/rhoir-grym-i-ddisgyblion-ddysgu?_ga=2.157122681.376855761.1613388622-214037765.1541506419" TargetMode="External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hyperlink" Target="https://www.estyn.gov.wales/effective-practice/giving-pupils-power-learn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0.PNG"/><Relationship Id="rId4" Type="http://schemas.openxmlformats.org/officeDocument/2006/relationships/customXml" Target="../ink/ink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png"/><Relationship Id="rId4" Type="http://schemas.openxmlformats.org/officeDocument/2006/relationships/customXml" Target="../ink/ink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jVDmMI4sbk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fif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461537" y="4153178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Celfyddydau</a:t>
            </a:r>
            <a:r>
              <a:rPr lang="en-GB" dirty="0"/>
              <a:t> </a:t>
            </a:r>
            <a:r>
              <a:rPr lang="en-GB" dirty="0" err="1"/>
              <a:t>Mynegiannol</a:t>
            </a:r>
            <a:r>
              <a:rPr lang="en-GB" dirty="0"/>
              <a:t> 2 / The Expressive Arts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1459" y="3944117"/>
            <a:ext cx="7773308" cy="2450545"/>
          </a:xfrm>
        </p:spPr>
        <p:txBody>
          <a:bodyPr>
            <a:normAutofit/>
          </a:bodyPr>
          <a:lstStyle/>
          <a:p>
            <a:r>
              <a:rPr lang="en-GB" sz="3600" dirty="0"/>
              <a:t>ECAD5008</a:t>
            </a:r>
          </a:p>
          <a:p>
            <a:r>
              <a:rPr lang="en-GB" dirty="0"/>
              <a:t>Iwan Ellis-Williams / Lisa Regan</a:t>
            </a:r>
          </a:p>
          <a:p>
            <a:r>
              <a:rPr lang="en-GB" dirty="0"/>
              <a:t>Hydref / October 2021</a:t>
            </a:r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65D1CE0-65B2-4156-B70C-6308B2B5C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 / Today’s Aims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10F367-B61D-46DC-9647-C00FC269631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I </a:t>
            </a:r>
            <a:r>
              <a:rPr lang="en-GB" sz="2400" dirty="0" err="1"/>
              <a:t>ystyried</a:t>
            </a:r>
            <a:r>
              <a:rPr lang="en-GB" sz="2400" dirty="0"/>
              <a:t> proses </a:t>
            </a:r>
            <a:r>
              <a:rPr lang="en-GB" sz="2400" dirty="0" err="1"/>
              <a:t>gynllunio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y </a:t>
            </a:r>
            <a:r>
              <a:rPr lang="en-GB" sz="2400" dirty="0" err="1"/>
              <a:t>celfyddydau</a:t>
            </a:r>
            <a:r>
              <a:rPr lang="en-GB" sz="2400" dirty="0"/>
              <a:t> a </a:t>
            </a:r>
            <a:r>
              <a:rPr lang="en-GB" sz="2400" dirty="0" err="1"/>
              <a:t>defnydd</a:t>
            </a:r>
            <a:r>
              <a:rPr lang="en-GB" sz="2400" dirty="0"/>
              <a:t> o </a:t>
            </a:r>
            <a:r>
              <a:rPr lang="en-GB" sz="2400" dirty="0" err="1"/>
              <a:t>strategaethau</a:t>
            </a:r>
            <a:r>
              <a:rPr lang="en-GB" sz="2400" dirty="0"/>
              <a:t> </a:t>
            </a:r>
            <a:r>
              <a:rPr lang="en-GB" sz="2400" dirty="0" err="1"/>
              <a:t>AaGD</a:t>
            </a:r>
            <a:r>
              <a:rPr lang="en-GB" sz="2400" dirty="0"/>
              <a:t>.</a:t>
            </a:r>
          </a:p>
          <a:p>
            <a:pPr lvl="1"/>
            <a:r>
              <a:rPr lang="en-GB" sz="2400" dirty="0"/>
              <a:t>I </a:t>
            </a:r>
            <a:r>
              <a:rPr lang="en-GB" sz="2400" dirty="0" err="1"/>
              <a:t>ystyried</a:t>
            </a:r>
            <a:r>
              <a:rPr lang="en-GB" sz="2400" dirty="0"/>
              <a:t> bob un o..</a:t>
            </a:r>
          </a:p>
          <a:p>
            <a:pPr marL="457200" lvl="1" indent="0">
              <a:buNone/>
            </a:pPr>
            <a:r>
              <a:rPr lang="en-GB" sz="2400" dirty="0" err="1"/>
              <a:t>Celf</a:t>
            </a:r>
            <a:r>
              <a:rPr lang="en-GB" sz="2400" dirty="0"/>
              <a:t>, </a:t>
            </a:r>
            <a:r>
              <a:rPr lang="en-GB" sz="2400" dirty="0" err="1"/>
              <a:t>Cerddoriaeth</a:t>
            </a:r>
            <a:r>
              <a:rPr lang="en-GB" sz="2400" dirty="0"/>
              <a:t>, Dawns, Drama a </a:t>
            </a:r>
            <a:r>
              <a:rPr lang="en-GB" sz="2400" dirty="0" err="1"/>
              <a:t>Ffilm</a:t>
            </a:r>
            <a:r>
              <a:rPr lang="en-GB" sz="2400" dirty="0"/>
              <a:t> a </a:t>
            </a:r>
            <a:r>
              <a:rPr lang="en-GB" sz="2400" dirty="0" err="1"/>
              <a:t>Chyfryngau</a:t>
            </a:r>
            <a:r>
              <a:rPr lang="en-GB" sz="2400" dirty="0"/>
              <a:t> </a:t>
            </a:r>
            <a:r>
              <a:rPr lang="en-GB" sz="2400" dirty="0" err="1"/>
              <a:t>digidol</a:t>
            </a:r>
            <a:r>
              <a:rPr lang="en-GB" sz="2400" dirty="0"/>
              <a:t>.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B0E237-FC2D-43B7-90D7-D751D49059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93939" y="2100593"/>
            <a:ext cx="3820616" cy="462109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To consider an arts planning process and using </a:t>
            </a:r>
            <a:r>
              <a:rPr lang="en-GB" sz="2400" dirty="0" err="1"/>
              <a:t>AfL</a:t>
            </a:r>
            <a:r>
              <a:rPr lang="en-GB" sz="2400" dirty="0"/>
              <a:t> strategies.</a:t>
            </a:r>
          </a:p>
          <a:p>
            <a:pPr marL="0" indent="0">
              <a:buNone/>
            </a:pPr>
            <a:r>
              <a:rPr lang="en-GB" sz="2400" dirty="0"/>
              <a:t> - To consider each of….</a:t>
            </a:r>
          </a:p>
          <a:p>
            <a:pPr marL="0" indent="0">
              <a:buNone/>
            </a:pPr>
            <a:r>
              <a:rPr lang="en-GB" sz="2400" dirty="0"/>
              <a:t>Art, Music, Dance, Drama and Film + dig media and share ideas.</a:t>
            </a:r>
          </a:p>
        </p:txBody>
      </p:sp>
    </p:spTree>
    <p:extLst>
      <p:ext uri="{BB962C8B-B14F-4D97-AF65-F5344CB8AC3E}">
        <p14:creationId xmlns:p14="http://schemas.microsoft.com/office/powerpoint/2010/main" val="1696989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5347" y="406401"/>
            <a:ext cx="7765321" cy="1085850"/>
          </a:xfrm>
        </p:spPr>
        <p:txBody>
          <a:bodyPr/>
          <a:lstStyle/>
          <a:p>
            <a:r>
              <a:rPr lang="en-GB" dirty="0" err="1"/>
              <a:t>Tro</a:t>
            </a:r>
            <a:r>
              <a:rPr lang="en-GB" dirty="0"/>
              <a:t> </a:t>
            </a:r>
            <a:r>
              <a:rPr lang="en-GB" dirty="0" err="1"/>
              <a:t>diwethaf</a:t>
            </a:r>
            <a:r>
              <a:rPr lang="en-GB" dirty="0"/>
              <a:t> / last time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mynegiant</a:t>
            </a:r>
            <a:r>
              <a:rPr lang="en-GB" dirty="0"/>
              <a:t> a </a:t>
            </a:r>
            <a:r>
              <a:rPr lang="en-GB" dirty="0" err="1"/>
              <a:t>iaith</a:t>
            </a:r>
            <a:endParaRPr lang="en-GB" dirty="0"/>
          </a:p>
          <a:p>
            <a:r>
              <a:rPr lang="en-GB" dirty="0" err="1"/>
              <a:t>Cynnwys</a:t>
            </a:r>
            <a:r>
              <a:rPr lang="en-GB" dirty="0"/>
              <a:t> a </a:t>
            </a:r>
            <a:r>
              <a:rPr lang="en-GB" dirty="0" err="1"/>
              <a:t>buddion</a:t>
            </a:r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bwysig</a:t>
            </a:r>
            <a:endParaRPr lang="en-GB" dirty="0"/>
          </a:p>
          <a:p>
            <a:r>
              <a:rPr lang="en-GB" dirty="0" err="1"/>
              <a:t>Cynnydd</a:t>
            </a:r>
            <a:endParaRPr lang="en-GB" dirty="0"/>
          </a:p>
          <a:p>
            <a:r>
              <a:rPr lang="en-GB" dirty="0" err="1"/>
              <a:t>Trawsgwricwlaidd</a:t>
            </a:r>
            <a:endParaRPr lang="en-GB" dirty="0"/>
          </a:p>
          <a:p>
            <a:endParaRPr lang="en-GB" dirty="0"/>
          </a:p>
          <a:p>
            <a:r>
              <a:rPr lang="en-GB" dirty="0"/>
              <a:t>CGB </a:t>
            </a:r>
            <a:r>
              <a:rPr lang="en-GB" dirty="0" err="1"/>
              <a:t>Athrawon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Importance of expression and language.</a:t>
            </a:r>
          </a:p>
          <a:p>
            <a:r>
              <a:rPr lang="en-GB" dirty="0"/>
              <a:t>Content and benefits</a:t>
            </a:r>
          </a:p>
          <a:p>
            <a:r>
              <a:rPr lang="en-GB" dirty="0"/>
              <a:t>What matters</a:t>
            </a:r>
          </a:p>
          <a:p>
            <a:r>
              <a:rPr lang="en-GB" dirty="0"/>
              <a:t>Progression</a:t>
            </a:r>
          </a:p>
          <a:p>
            <a:r>
              <a:rPr lang="en-GB" dirty="0"/>
              <a:t>Cross-curricular </a:t>
            </a:r>
          </a:p>
          <a:p>
            <a:endParaRPr lang="en-GB" dirty="0"/>
          </a:p>
          <a:p>
            <a:r>
              <a:rPr lang="en-GB" dirty="0"/>
              <a:t>Teacher SCK and </a:t>
            </a:r>
            <a:r>
              <a:rPr lang="en-GB" dirty="0" err="1"/>
              <a:t>AfL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457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7391" y="267347"/>
            <a:ext cx="7765321" cy="684507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celfyddydau</a:t>
            </a:r>
            <a:r>
              <a:rPr lang="en-GB" dirty="0"/>
              <a:t>/Learning in 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400" y="1144400"/>
            <a:ext cx="8834400" cy="4713960"/>
          </a:xfrm>
        </p:spPr>
      </p:pic>
      <p:sp>
        <p:nvSpPr>
          <p:cNvPr id="6" name="TextBox 5"/>
          <p:cNvSpPr txBox="1"/>
          <p:nvPr/>
        </p:nvSpPr>
        <p:spPr>
          <a:xfrm>
            <a:off x="995312" y="6050906"/>
            <a:ext cx="74435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Wiliam</a:t>
            </a:r>
            <a:r>
              <a:rPr lang="en-GB" dirty="0"/>
              <a:t> D. (2018) Embedded Formative Assessment (2</a:t>
            </a:r>
            <a:r>
              <a:rPr lang="en-GB" baseline="30000" dirty="0"/>
              <a:t>nd</a:t>
            </a:r>
            <a:r>
              <a:rPr lang="en-GB" dirty="0"/>
              <a:t> edition) Bloomington. Solution Tree Press</a:t>
            </a:r>
          </a:p>
        </p:txBody>
      </p:sp>
    </p:spTree>
    <p:extLst>
      <p:ext uri="{BB962C8B-B14F-4D97-AF65-F5344CB8AC3E}">
        <p14:creationId xmlns:p14="http://schemas.microsoft.com/office/powerpoint/2010/main" val="3462187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997" y="101601"/>
            <a:ext cx="7765321" cy="1326321"/>
          </a:xfrm>
        </p:spPr>
        <p:txBody>
          <a:bodyPr/>
          <a:lstStyle/>
          <a:p>
            <a:r>
              <a:rPr lang="en-GB" dirty="0"/>
              <a:t>5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o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ffurfiannol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7" y="5016500"/>
            <a:ext cx="438603" cy="774701"/>
          </a:xfrm>
        </p:spPr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89071" y="1427922"/>
            <a:ext cx="7765320" cy="4650086"/>
          </a:xfrm>
        </p:spPr>
        <p:txBody>
          <a:bodyPr>
            <a:normAutofit lnSpcReduction="10000"/>
          </a:bodyPr>
          <a:lstStyle/>
          <a:p>
            <a:pPr>
              <a:buFont typeface="+mj-lt"/>
              <a:buAutoNum type="arabicPeriod"/>
            </a:pPr>
            <a:r>
              <a:rPr lang="en-GB" sz="2400" b="1" dirty="0">
                <a:solidFill>
                  <a:srgbClr val="FFFF00"/>
                </a:solidFill>
              </a:rPr>
              <a:t>Clarifying, </a:t>
            </a:r>
            <a:r>
              <a:rPr lang="en-GB" sz="2400" b="1" dirty="0"/>
              <a:t>sharing and understanding </a:t>
            </a:r>
            <a:r>
              <a:rPr lang="en-GB" sz="2400" b="1" dirty="0">
                <a:solidFill>
                  <a:srgbClr val="FFFF00"/>
                </a:solidFill>
              </a:rPr>
              <a:t>learning intentions and success criteria.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Eliciting </a:t>
            </a:r>
            <a:r>
              <a:rPr lang="en-GB" sz="2400" b="1" dirty="0">
                <a:solidFill>
                  <a:srgbClr val="FFFF00"/>
                </a:solidFill>
              </a:rPr>
              <a:t>evidence of learning.</a:t>
            </a:r>
            <a:r>
              <a:rPr lang="en-GB" sz="2400" b="1" dirty="0"/>
              <a:t> </a:t>
            </a:r>
            <a:r>
              <a:rPr lang="en-GB" sz="2400" dirty="0"/>
              <a:t>(elicit means to bring out/draw out).</a:t>
            </a:r>
          </a:p>
          <a:p>
            <a:pPr>
              <a:buFont typeface="+mj-lt"/>
              <a:buAutoNum type="arabicPeriod"/>
            </a:pPr>
            <a:r>
              <a:rPr lang="en-GB" sz="2400" b="1" dirty="0">
                <a:solidFill>
                  <a:srgbClr val="FFFF00"/>
                </a:solidFill>
              </a:rPr>
              <a:t>Providing feedback </a:t>
            </a:r>
            <a:r>
              <a:rPr lang="en-GB" sz="2400" b="1" dirty="0"/>
              <a:t>that moves learning forward.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Activating learners as i</a:t>
            </a:r>
            <a:r>
              <a:rPr lang="en-GB" sz="2400" b="1" dirty="0">
                <a:solidFill>
                  <a:srgbClr val="FFFF00"/>
                </a:solidFill>
              </a:rPr>
              <a:t>nstructional resources for one another.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Activating learners as </a:t>
            </a:r>
            <a:r>
              <a:rPr lang="en-GB" sz="2400" b="1" dirty="0">
                <a:solidFill>
                  <a:srgbClr val="FFFF00"/>
                </a:solidFill>
              </a:rPr>
              <a:t>owners of their own learning</a:t>
            </a:r>
            <a:r>
              <a:rPr lang="en-GB" sz="2400" b="1" dirty="0"/>
              <a:t>. </a:t>
            </a:r>
          </a:p>
          <a:p>
            <a:pPr>
              <a:buFont typeface="+mj-lt"/>
              <a:buAutoNum type="arabicPeriod"/>
            </a:pPr>
            <a:endParaRPr lang="en-GB" b="1" dirty="0"/>
          </a:p>
          <a:p>
            <a:pPr marL="0" indent="0">
              <a:buFont typeface="+mj-lt"/>
              <a:buNone/>
            </a:pP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873750" y="6141356"/>
            <a:ext cx="2266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Wiliam</a:t>
            </a:r>
            <a:r>
              <a:rPr lang="en-GB" dirty="0"/>
              <a:t> (2018 p.52)</a:t>
            </a:r>
          </a:p>
        </p:txBody>
      </p:sp>
    </p:spTree>
    <p:extLst>
      <p:ext uri="{BB962C8B-B14F-4D97-AF65-F5344CB8AC3E}">
        <p14:creationId xmlns:p14="http://schemas.microsoft.com/office/powerpoint/2010/main" val="2508331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997" y="101601"/>
            <a:ext cx="7765321" cy="1326321"/>
          </a:xfrm>
        </p:spPr>
        <p:txBody>
          <a:bodyPr/>
          <a:lstStyle/>
          <a:p>
            <a:r>
              <a:rPr lang="en-GB" dirty="0"/>
              <a:t>5 key strategies of formative </a:t>
            </a:r>
            <a:r>
              <a:rPr lang="en-GB" dirty="0" err="1"/>
              <a:t>asessment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7" y="5016500"/>
            <a:ext cx="438603" cy="774701"/>
          </a:xfrm>
        </p:spPr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89071" y="1427922"/>
            <a:ext cx="7765320" cy="4650086"/>
          </a:xfrm>
        </p:spPr>
        <p:txBody>
          <a:bodyPr>
            <a:normAutofit lnSpcReduction="10000"/>
          </a:bodyPr>
          <a:lstStyle/>
          <a:p>
            <a:pPr>
              <a:buFont typeface="+mj-lt"/>
              <a:buAutoNum type="arabicPeriod"/>
            </a:pPr>
            <a:r>
              <a:rPr lang="en-GB" sz="2400" b="1" dirty="0">
                <a:solidFill>
                  <a:srgbClr val="FFFF00"/>
                </a:solidFill>
              </a:rPr>
              <a:t>Clarifying, </a:t>
            </a:r>
            <a:r>
              <a:rPr lang="en-GB" sz="2400" b="1" dirty="0"/>
              <a:t>sharing and understanding </a:t>
            </a:r>
            <a:r>
              <a:rPr lang="en-GB" sz="2400" b="1" dirty="0">
                <a:solidFill>
                  <a:srgbClr val="FFFF00"/>
                </a:solidFill>
              </a:rPr>
              <a:t>learning intentions and success criteria.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Eliciting </a:t>
            </a:r>
            <a:r>
              <a:rPr lang="en-GB" sz="2400" b="1" dirty="0">
                <a:solidFill>
                  <a:srgbClr val="FFFF00"/>
                </a:solidFill>
              </a:rPr>
              <a:t>evidence of learning.</a:t>
            </a:r>
            <a:r>
              <a:rPr lang="en-GB" sz="2400" b="1" dirty="0"/>
              <a:t> </a:t>
            </a:r>
            <a:r>
              <a:rPr lang="en-GB" sz="2400" dirty="0"/>
              <a:t>(elicit means to bring out/draw out).</a:t>
            </a:r>
          </a:p>
          <a:p>
            <a:pPr>
              <a:buFont typeface="+mj-lt"/>
              <a:buAutoNum type="arabicPeriod"/>
            </a:pPr>
            <a:r>
              <a:rPr lang="en-GB" sz="2400" b="1" dirty="0">
                <a:solidFill>
                  <a:srgbClr val="FFFF00"/>
                </a:solidFill>
              </a:rPr>
              <a:t>Providing feedback </a:t>
            </a:r>
            <a:r>
              <a:rPr lang="en-GB" sz="2400" b="1" dirty="0"/>
              <a:t>that moves learning forward.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Activating learners as i</a:t>
            </a:r>
            <a:r>
              <a:rPr lang="en-GB" sz="2400" b="1" dirty="0">
                <a:solidFill>
                  <a:srgbClr val="FFFF00"/>
                </a:solidFill>
              </a:rPr>
              <a:t>nstructional resources for one another.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Activating learners as </a:t>
            </a:r>
            <a:r>
              <a:rPr lang="en-GB" sz="2400" b="1" dirty="0">
                <a:solidFill>
                  <a:srgbClr val="FFFF00"/>
                </a:solidFill>
              </a:rPr>
              <a:t>owners of their own learning</a:t>
            </a:r>
            <a:r>
              <a:rPr lang="en-GB" sz="2400" b="1" dirty="0"/>
              <a:t>. </a:t>
            </a:r>
          </a:p>
          <a:p>
            <a:pPr>
              <a:buFont typeface="+mj-lt"/>
              <a:buAutoNum type="arabicPeriod"/>
            </a:pPr>
            <a:endParaRPr lang="en-GB" b="1" dirty="0"/>
          </a:p>
          <a:p>
            <a:pPr marL="0" indent="0">
              <a:buFont typeface="+mj-lt"/>
              <a:buNone/>
            </a:pP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873750" y="6141356"/>
            <a:ext cx="2266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Wiliam</a:t>
            </a:r>
            <a:r>
              <a:rPr lang="en-GB" dirty="0"/>
              <a:t> (2018 p.52)</a:t>
            </a:r>
          </a:p>
        </p:txBody>
      </p:sp>
    </p:spTree>
    <p:extLst>
      <p:ext uri="{BB962C8B-B14F-4D97-AF65-F5344CB8AC3E}">
        <p14:creationId xmlns:p14="http://schemas.microsoft.com/office/powerpoint/2010/main" val="1210786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AC1A3-381D-4E4C-B167-8A4E6D962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339" y="204564"/>
            <a:ext cx="7765321" cy="1326321"/>
          </a:xfrm>
        </p:spPr>
        <p:txBody>
          <a:bodyPr/>
          <a:lstStyle/>
          <a:p>
            <a:r>
              <a:rPr lang="en-GB" dirty="0"/>
              <a:t>Proses </a:t>
            </a:r>
            <a:r>
              <a:rPr lang="en-GB" dirty="0" err="1"/>
              <a:t>posib</a:t>
            </a:r>
            <a:r>
              <a:rPr lang="en-GB" dirty="0"/>
              <a:t> / A possible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A440A-94AF-4E84-8B67-34927D864D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346" y="1530886"/>
            <a:ext cx="3829503" cy="49128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Thema</a:t>
            </a:r>
          </a:p>
          <a:p>
            <a:r>
              <a:rPr lang="en-GB" dirty="0" err="1"/>
              <a:t>Edrych</a:t>
            </a:r>
            <a:r>
              <a:rPr lang="en-GB" dirty="0"/>
              <a:t> am </a:t>
            </a:r>
            <a:r>
              <a:rPr lang="en-GB" dirty="0" err="1"/>
              <a:t>syniadau</a:t>
            </a:r>
            <a:r>
              <a:rPr lang="en-GB" dirty="0"/>
              <a:t> (Y </a:t>
            </a:r>
            <a:r>
              <a:rPr lang="en-GB" dirty="0" err="1"/>
              <a:t>wê</a:t>
            </a:r>
            <a:r>
              <a:rPr lang="en-GB" dirty="0"/>
              <a:t>, Pinterest </a:t>
            </a:r>
            <a:r>
              <a:rPr lang="en-GB" dirty="0" err="1"/>
              <a:t>a.a.</a:t>
            </a:r>
            <a:r>
              <a:rPr lang="en-GB" dirty="0"/>
              <a:t>)</a:t>
            </a:r>
          </a:p>
          <a:p>
            <a:r>
              <a:rPr lang="en-GB" dirty="0" err="1"/>
              <a:t>Dychmygwch</a:t>
            </a:r>
            <a:r>
              <a:rPr lang="en-GB" dirty="0"/>
              <a:t> y </a:t>
            </a:r>
            <a:r>
              <a:rPr lang="en-GB" dirty="0" err="1"/>
              <a:t>cynnyrch</a:t>
            </a:r>
            <a:r>
              <a:rPr lang="en-GB" dirty="0"/>
              <a:t> </a:t>
            </a:r>
            <a:r>
              <a:rPr lang="en-GB" dirty="0" err="1"/>
              <a:t>gorffenedig</a:t>
            </a:r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at y </a:t>
            </a:r>
            <a:r>
              <a:rPr lang="en-GB" dirty="0" err="1"/>
              <a:t>dasg</a:t>
            </a:r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cynnydd</a:t>
            </a:r>
            <a:endParaRPr lang="en-GB" dirty="0"/>
          </a:p>
          <a:p>
            <a:r>
              <a:rPr lang="en-GB" dirty="0" err="1"/>
              <a:t>Addasu</a:t>
            </a:r>
            <a:r>
              <a:rPr lang="en-GB" dirty="0"/>
              <a:t> (</a:t>
            </a:r>
            <a:r>
              <a:rPr lang="en-GB" dirty="0" err="1"/>
              <a:t>gwahaniaethu</a:t>
            </a:r>
            <a:r>
              <a:rPr lang="en-GB" dirty="0"/>
              <a:t>)</a:t>
            </a:r>
          </a:p>
          <a:p>
            <a:r>
              <a:rPr lang="en-GB" dirty="0" err="1"/>
              <a:t>Cynllunio’r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</a:t>
            </a:r>
            <a:r>
              <a:rPr lang="en-GB" dirty="0"/>
              <a:t>’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angen</a:t>
            </a:r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Llwyddiant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D44433-A7D3-46E2-9CC4-8EEF95EFFF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9856" y="1402010"/>
            <a:ext cx="3820616" cy="525142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theme</a:t>
            </a:r>
          </a:p>
          <a:p>
            <a:r>
              <a:rPr lang="en-GB" dirty="0"/>
              <a:t>Search for ideas (Internet/Pinterest etc.)</a:t>
            </a:r>
          </a:p>
          <a:p>
            <a:r>
              <a:rPr lang="en-GB" dirty="0"/>
              <a:t>Envisage end product</a:t>
            </a:r>
          </a:p>
          <a:p>
            <a:r>
              <a:rPr lang="en-GB" dirty="0"/>
              <a:t>Consider accessibility of learners to the task.</a:t>
            </a:r>
          </a:p>
          <a:p>
            <a:r>
              <a:rPr lang="en-GB" dirty="0"/>
              <a:t>Consider progression steps</a:t>
            </a:r>
          </a:p>
          <a:p>
            <a:r>
              <a:rPr lang="en-GB" dirty="0"/>
              <a:t>Modify (differentiate)</a:t>
            </a:r>
          </a:p>
          <a:p>
            <a:r>
              <a:rPr lang="en-GB" dirty="0"/>
              <a:t>Plan what is needed</a:t>
            </a:r>
          </a:p>
          <a:p>
            <a:r>
              <a:rPr lang="en-GB" dirty="0"/>
              <a:t>Consider your success criteria.</a:t>
            </a:r>
          </a:p>
        </p:txBody>
      </p:sp>
    </p:spTree>
    <p:extLst>
      <p:ext uri="{BB962C8B-B14F-4D97-AF65-F5344CB8AC3E}">
        <p14:creationId xmlns:p14="http://schemas.microsoft.com/office/powerpoint/2010/main" val="38424602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FAA0F-5743-4E58-B13F-2BEBCD5AD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189" y="0"/>
            <a:ext cx="7765321" cy="1326321"/>
          </a:xfrm>
        </p:spPr>
        <p:txBody>
          <a:bodyPr/>
          <a:lstStyle/>
          <a:p>
            <a:r>
              <a:rPr lang="en-GB" dirty="0" err="1"/>
              <a:t>Esiampl</a:t>
            </a:r>
            <a:r>
              <a:rPr lang="en-GB" dirty="0"/>
              <a:t> - Thema ‘Ein </a:t>
            </a:r>
            <a:r>
              <a:rPr lang="en-GB" dirty="0" err="1"/>
              <a:t>byd</a:t>
            </a:r>
            <a:r>
              <a:rPr lang="en-GB" dirty="0"/>
              <a:t>’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72C0A-26D2-4EA7-9423-4321007431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1195" y="1024864"/>
            <a:ext cx="3820616" cy="522251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00"/>
                </a:solidFill>
              </a:rPr>
              <a:t>Rhiannon Roberts</a:t>
            </a:r>
          </a:p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Cam </a:t>
            </a:r>
            <a:r>
              <a:rPr lang="en-GB" dirty="0" err="1">
                <a:solidFill>
                  <a:srgbClr val="FFFF00"/>
                </a:solidFill>
              </a:rPr>
              <a:t>cynn</a:t>
            </a:r>
            <a:r>
              <a:rPr lang="en-GB" dirty="0">
                <a:solidFill>
                  <a:srgbClr val="FFFF00"/>
                </a:solidFill>
              </a:rPr>
              <a:t>.</a:t>
            </a:r>
            <a:r>
              <a:rPr lang="en-GB" sz="2000" dirty="0">
                <a:solidFill>
                  <a:srgbClr val="FFFF00"/>
                </a:solidFill>
              </a:rPr>
              <a:t> 1 </a:t>
            </a:r>
            <a:r>
              <a:rPr lang="en-GB" sz="2000" dirty="0"/>
              <a:t>– </a:t>
            </a:r>
            <a:r>
              <a:rPr lang="en-GB" sz="2000" dirty="0" err="1"/>
              <a:t>Efelychu</a:t>
            </a:r>
            <a:r>
              <a:rPr lang="en-GB" sz="2000" dirty="0"/>
              <a:t> </a:t>
            </a:r>
            <a:r>
              <a:rPr lang="en-GB" sz="2000" dirty="0" err="1"/>
              <a:t>gwaith</a:t>
            </a:r>
            <a:r>
              <a:rPr lang="en-GB" sz="2000" dirty="0"/>
              <a:t> artist </a:t>
            </a:r>
            <a:r>
              <a:rPr lang="en-GB" sz="2000" dirty="0" err="1"/>
              <a:t>sefydlog</a:t>
            </a:r>
            <a:endParaRPr lang="en-GB" sz="2000" dirty="0"/>
          </a:p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Cam </a:t>
            </a:r>
            <a:r>
              <a:rPr lang="en-GB" dirty="0" err="1">
                <a:solidFill>
                  <a:srgbClr val="FFFF00"/>
                </a:solidFill>
              </a:rPr>
              <a:t>cynn</a:t>
            </a:r>
            <a:r>
              <a:rPr lang="en-GB" dirty="0">
                <a:solidFill>
                  <a:srgbClr val="FFFF00"/>
                </a:solidFill>
              </a:rPr>
              <a:t>.</a:t>
            </a:r>
            <a:r>
              <a:rPr lang="en-GB" sz="2000" dirty="0">
                <a:solidFill>
                  <a:srgbClr val="FFFF00"/>
                </a:solidFill>
              </a:rPr>
              <a:t> 2 </a:t>
            </a:r>
            <a:r>
              <a:rPr lang="en-GB" sz="2000" dirty="0"/>
              <a:t>– </a:t>
            </a:r>
            <a:r>
              <a:rPr lang="en-GB" sz="2000" dirty="0" err="1"/>
              <a:t>Cymhwyso</a:t>
            </a:r>
            <a:r>
              <a:rPr lang="en-GB" sz="2000" dirty="0"/>
              <a:t> </a:t>
            </a:r>
            <a:r>
              <a:rPr lang="en-GB" sz="2000" dirty="0" err="1"/>
              <a:t>technegau</a:t>
            </a:r>
            <a:r>
              <a:rPr lang="en-GB" sz="2000" dirty="0"/>
              <a:t> o dan </a:t>
            </a:r>
            <a:r>
              <a:rPr lang="en-GB" sz="2000" dirty="0" err="1"/>
              <a:t>arweiniad</a:t>
            </a:r>
            <a:r>
              <a:rPr lang="en-GB" sz="2000" dirty="0"/>
              <a:t> a </a:t>
            </a:r>
            <a:r>
              <a:rPr lang="en-GB" sz="2000" dirty="0" err="1"/>
              <a:t>chyfarwyddyd</a:t>
            </a:r>
            <a:endParaRPr lang="en-GB" sz="2000" dirty="0"/>
          </a:p>
          <a:p>
            <a:pPr marL="0" indent="0">
              <a:buNone/>
            </a:pPr>
            <a:r>
              <a:rPr lang="en-GB" dirty="0" err="1">
                <a:solidFill>
                  <a:srgbClr val="FFFF00"/>
                </a:solidFill>
              </a:rPr>
              <a:t>Cynnyrch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gorffenedig</a:t>
            </a:r>
            <a:r>
              <a:rPr lang="en-GB" sz="2000" dirty="0">
                <a:solidFill>
                  <a:srgbClr val="FFFF00"/>
                </a:solidFill>
              </a:rPr>
              <a:t> </a:t>
            </a:r>
            <a:r>
              <a:rPr lang="en-GB" sz="2000" dirty="0"/>
              <a:t>-  </a:t>
            </a:r>
            <a:r>
              <a:rPr lang="en-GB" sz="2000" dirty="0" err="1"/>
              <a:t>Dadansoddi</a:t>
            </a:r>
            <a:r>
              <a:rPr lang="en-GB" sz="2000" dirty="0"/>
              <a:t> </a:t>
            </a:r>
            <a:r>
              <a:rPr lang="en-GB" sz="2000" dirty="0" err="1"/>
              <a:t>hwn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efelychu</a:t>
            </a:r>
            <a:r>
              <a:rPr lang="en-GB" sz="2000" dirty="0"/>
              <a:t> (</a:t>
            </a:r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copio</a:t>
            </a:r>
            <a:r>
              <a:rPr lang="en-GB" sz="2000" dirty="0"/>
              <a:t>). </a:t>
            </a:r>
            <a:r>
              <a:rPr lang="en-GB" sz="2000" dirty="0" err="1"/>
              <a:t>Creu</a:t>
            </a:r>
            <a:r>
              <a:rPr lang="en-GB" sz="2000" dirty="0"/>
              <a:t> </a:t>
            </a:r>
            <a:r>
              <a:rPr lang="en-GB" dirty="0" err="1"/>
              <a:t>delwedd</a:t>
            </a:r>
            <a:r>
              <a:rPr lang="en-GB" dirty="0"/>
              <a:t> o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.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FFFF00"/>
                </a:solidFill>
              </a:rPr>
              <a:t>Addasiadau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dysgwyr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hyd</a:t>
            </a:r>
            <a:r>
              <a:rPr lang="en-GB" sz="2000" dirty="0"/>
              <a:t> </a:t>
            </a:r>
            <a:r>
              <a:rPr lang="en-GB" dirty="0"/>
              <a:t>y </a:t>
            </a:r>
            <a:r>
              <a:rPr lang="en-GB" dirty="0" err="1"/>
              <a:t>ffordd</a:t>
            </a:r>
            <a:r>
              <a:rPr lang="en-GB" dirty="0"/>
              <a:t> pa </a:t>
            </a:r>
            <a:r>
              <a:rPr lang="en-GB" dirty="0" err="1">
                <a:solidFill>
                  <a:srgbClr val="FFFF00"/>
                </a:solidFill>
              </a:rPr>
              <a:t>strategaethau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AaGD</a:t>
            </a:r>
            <a:r>
              <a:rPr lang="en-GB" dirty="0"/>
              <a:t> </a:t>
            </a:r>
            <a:r>
              <a:rPr lang="en-GB" dirty="0" err="1"/>
              <a:t>gallwn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?</a:t>
            </a:r>
            <a:endParaRPr lang="en-GB" sz="2000" dirty="0"/>
          </a:p>
          <a:p>
            <a:pPr marL="0" indent="0">
              <a:buNone/>
            </a:pPr>
            <a:r>
              <a:rPr lang="en-GB" dirty="0" err="1">
                <a:solidFill>
                  <a:srgbClr val="FFFF00"/>
                </a:solidFill>
              </a:rPr>
              <a:t>Adnoddau</a:t>
            </a:r>
            <a:endParaRPr lang="en-GB" sz="2000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FFFF00"/>
                </a:solidFill>
              </a:rPr>
              <a:t>Meini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Prawf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llwyddiant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/>
              <a:t>(</a:t>
            </a:r>
            <a:r>
              <a:rPr lang="en-GB" dirty="0" err="1"/>
              <a:t>athro</a:t>
            </a:r>
            <a:r>
              <a:rPr lang="en-GB" dirty="0"/>
              <a:t>)</a:t>
            </a:r>
            <a:r>
              <a:rPr lang="en-GB" sz="2000" dirty="0"/>
              <a:t> +</a:t>
            </a:r>
          </a:p>
          <a:p>
            <a:pPr marL="0" indent="0">
              <a:buNone/>
            </a:pPr>
            <a:r>
              <a:rPr lang="en-GB" sz="2000" dirty="0"/>
              <a:t>Success Criteria (</a:t>
            </a:r>
            <a:r>
              <a:rPr lang="en-GB" sz="2000" dirty="0" err="1"/>
              <a:t>dysgwyr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5" descr="Map&#10;&#10;Description automatically generated">
            <a:extLst>
              <a:ext uri="{FF2B5EF4-FFF2-40B4-BE49-F238E27FC236}">
                <a16:creationId xmlns:a16="http://schemas.microsoft.com/office/drawing/2014/main" id="{07F95DC9-C741-4580-84FE-73F870F8F7A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85800" y="2108097"/>
            <a:ext cx="3829050" cy="3662569"/>
          </a:xfrm>
        </p:spPr>
      </p:pic>
    </p:spTree>
    <p:extLst>
      <p:ext uri="{BB962C8B-B14F-4D97-AF65-F5344CB8AC3E}">
        <p14:creationId xmlns:p14="http://schemas.microsoft.com/office/powerpoint/2010/main" val="678107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D0140-05E8-4E98-969F-E1AE516E0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47" y="192291"/>
            <a:ext cx="7765321" cy="1326321"/>
          </a:xfrm>
        </p:spPr>
        <p:txBody>
          <a:bodyPr/>
          <a:lstStyle/>
          <a:p>
            <a:r>
              <a:rPr lang="en-GB" dirty="0"/>
              <a:t>Example - ‘My world’ Theme</a:t>
            </a:r>
          </a:p>
        </p:txBody>
      </p:sp>
      <p:pic>
        <p:nvPicPr>
          <p:cNvPr id="6" name="Content Placeholder 5" descr="Map&#10;&#10;Description automatically generated">
            <a:extLst>
              <a:ext uri="{FF2B5EF4-FFF2-40B4-BE49-F238E27FC236}">
                <a16:creationId xmlns:a16="http://schemas.microsoft.com/office/drawing/2014/main" id="{CF67B0C1-B8EF-40BA-BF52-39545D18DAB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72817" y="1518612"/>
            <a:ext cx="3829050" cy="3662569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15A10D-6404-4A18-BFA9-9D827BD40C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5958" y="1251930"/>
            <a:ext cx="4445743" cy="530229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</a:rPr>
              <a:t>Rhiannon Roberts</a:t>
            </a:r>
          </a:p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</a:rPr>
              <a:t>Prog. Step 1 </a:t>
            </a:r>
            <a:r>
              <a:rPr lang="en-GB" sz="3300" dirty="0"/>
              <a:t>– Imitate established artist work</a:t>
            </a:r>
          </a:p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</a:rPr>
              <a:t>Prog. Step 2 </a:t>
            </a:r>
            <a:r>
              <a:rPr lang="en-GB" sz="3300" dirty="0"/>
              <a:t>– Apply technique with guidance and direction.</a:t>
            </a:r>
          </a:p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</a:rPr>
              <a:t>End product </a:t>
            </a:r>
            <a:r>
              <a:rPr lang="en-GB" sz="3300" dirty="0"/>
              <a:t>-  Analyse this and emulate (not copy) to try and create our own image of where learners live? </a:t>
            </a:r>
          </a:p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</a:rPr>
              <a:t>Modifications </a:t>
            </a:r>
            <a:r>
              <a:rPr lang="en-GB" sz="3300" dirty="0"/>
              <a:t>for learners</a:t>
            </a:r>
          </a:p>
          <a:p>
            <a:pPr marL="0" indent="0">
              <a:buNone/>
            </a:pPr>
            <a:r>
              <a:rPr lang="en-GB" sz="3300" dirty="0"/>
              <a:t>Along the way – what</a:t>
            </a:r>
            <a:r>
              <a:rPr lang="en-GB" sz="3300" dirty="0">
                <a:solidFill>
                  <a:srgbClr val="FFFF00"/>
                </a:solidFill>
              </a:rPr>
              <a:t> </a:t>
            </a:r>
            <a:r>
              <a:rPr lang="en-GB" sz="3300" dirty="0" err="1">
                <a:solidFill>
                  <a:srgbClr val="FFFF00"/>
                </a:solidFill>
              </a:rPr>
              <a:t>AfL</a:t>
            </a:r>
            <a:r>
              <a:rPr lang="en-GB" sz="3300" dirty="0">
                <a:solidFill>
                  <a:srgbClr val="FFFF00"/>
                </a:solidFill>
              </a:rPr>
              <a:t> strategies </a:t>
            </a:r>
            <a:r>
              <a:rPr lang="en-GB" sz="3300" dirty="0"/>
              <a:t>could we use?  </a:t>
            </a:r>
          </a:p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</a:rPr>
              <a:t>Resources</a:t>
            </a:r>
          </a:p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</a:rPr>
              <a:t>Success Criteria </a:t>
            </a:r>
            <a:r>
              <a:rPr lang="en-GB" sz="3300" dirty="0"/>
              <a:t>(teacher) +</a:t>
            </a:r>
          </a:p>
          <a:p>
            <a:pPr marL="0" indent="0">
              <a:buNone/>
            </a:pPr>
            <a:r>
              <a:rPr lang="en-GB" sz="3300" dirty="0"/>
              <a:t>Success Criteria (learners)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7086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F1C40-4260-42F7-BC63-11E7A0105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504" y="178993"/>
            <a:ext cx="7765321" cy="887806"/>
          </a:xfrm>
        </p:spPr>
        <p:txBody>
          <a:bodyPr>
            <a:normAutofit fontScale="90000"/>
          </a:bodyPr>
          <a:lstStyle/>
          <a:p>
            <a:r>
              <a:rPr lang="en-GB" dirty="0"/>
              <a:t>Pa </a:t>
            </a:r>
            <a:r>
              <a:rPr lang="en-GB" dirty="0" err="1"/>
              <a:t>adborth</a:t>
            </a:r>
            <a:r>
              <a:rPr lang="en-GB" dirty="0"/>
              <a:t>? What feedback?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2F92E11-74FB-496A-B6A7-680960DA4B5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0542" y="1066798"/>
            <a:ext cx="5544135" cy="3118575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7AF4BE0-BEB1-431E-A72F-A93672C5542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3931130" y="3554439"/>
            <a:ext cx="4797606" cy="2809540"/>
          </a:xfrm>
        </p:spPr>
      </p:pic>
    </p:spTree>
    <p:extLst>
      <p:ext uri="{BB962C8B-B14F-4D97-AF65-F5344CB8AC3E}">
        <p14:creationId xmlns:p14="http://schemas.microsoft.com/office/powerpoint/2010/main" val="17681259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BC682-810F-425B-871F-F90752C5A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Cynllunio</a:t>
            </a:r>
            <a:r>
              <a:rPr lang="en-GB" dirty="0"/>
              <a:t> / Planning</a:t>
            </a:r>
          </a:p>
        </p:txBody>
      </p:sp>
      <p:pic>
        <p:nvPicPr>
          <p:cNvPr id="6" name="Content Placeholder 5" descr="Table&#10;&#10;Description automatically generated">
            <a:extLst>
              <a:ext uri="{FF2B5EF4-FFF2-40B4-BE49-F238E27FC236}">
                <a16:creationId xmlns:a16="http://schemas.microsoft.com/office/drawing/2014/main" id="{018CC939-F0BB-4EAC-9DE7-8AF7FA4F0F1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09639" y="3292607"/>
            <a:ext cx="3829050" cy="3366965"/>
          </a:xfrm>
        </p:spPr>
      </p:pic>
      <p:pic>
        <p:nvPicPr>
          <p:cNvPr id="8" name="Content Placeholder 7" descr="Table&#10;&#10;Description automatically generated">
            <a:extLst>
              <a:ext uri="{FF2B5EF4-FFF2-40B4-BE49-F238E27FC236}">
                <a16:creationId xmlns:a16="http://schemas.microsoft.com/office/drawing/2014/main" id="{A9B4880B-E4EF-4436-9877-8F7AED735C1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631143" y="2300303"/>
            <a:ext cx="3819525" cy="3468395"/>
          </a:xfrm>
        </p:spPr>
      </p:pic>
    </p:spTree>
    <p:extLst>
      <p:ext uri="{BB962C8B-B14F-4D97-AF65-F5344CB8AC3E}">
        <p14:creationId xmlns:p14="http://schemas.microsoft.com/office/powerpoint/2010/main" val="34235217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547" y="170401"/>
            <a:ext cx="7765321" cy="1326321"/>
          </a:xfrm>
        </p:spPr>
        <p:txBody>
          <a:bodyPr/>
          <a:lstStyle/>
          <a:p>
            <a:r>
              <a:rPr lang="en-GB" dirty="0" err="1"/>
              <a:t>Pwerau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/>
              <a:t> / </a:t>
            </a:r>
            <a:r>
              <a:rPr lang="en-GB" dirty="0"/>
              <a:t>Learning Powers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8958" y="1303904"/>
            <a:ext cx="3829503" cy="3702881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https://www.estyn.llyw.cymru/arfer-effeithiol/rhoir-grym-i-ddisgyblion-ddysgu?_ga=2.157122681.376855761.1613388622-214037765.1541506419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81856" y="1423133"/>
            <a:ext cx="3820616" cy="2476160"/>
          </a:xfrm>
        </p:spPr>
        <p:txBody>
          <a:bodyPr/>
          <a:lstStyle/>
          <a:p>
            <a:r>
              <a:rPr lang="en-GB" dirty="0">
                <a:hlinkClick r:id="rId4"/>
              </a:rPr>
              <a:t>https://www.estyn.gov.wales/effective-practice/giving-pupils-power-learn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10" y="3786073"/>
            <a:ext cx="2512486" cy="28912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590" y="4738760"/>
            <a:ext cx="2497332" cy="193004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860" y="3027503"/>
            <a:ext cx="2615694" cy="240736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2164" y="4517186"/>
            <a:ext cx="2607448" cy="22199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5BE31AC-823B-4016-B98F-75A7A8B06712}"/>
              </a:ext>
            </a:extLst>
          </p:cNvPr>
          <p:cNvSpPr txBox="1"/>
          <p:nvPr/>
        </p:nvSpPr>
        <p:spPr>
          <a:xfrm>
            <a:off x="2776374" y="5999721"/>
            <a:ext cx="2194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Diwydrwydd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5FA1F7-4A14-453F-94A4-8C46F8D7F7F7}"/>
              </a:ext>
            </a:extLst>
          </p:cNvPr>
          <p:cNvSpPr txBox="1"/>
          <p:nvPr/>
        </p:nvSpPr>
        <p:spPr>
          <a:xfrm>
            <a:off x="648216" y="5966829"/>
            <a:ext cx="1712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Gwaith </a:t>
            </a:r>
            <a:r>
              <a:rPr lang="en-GB" dirty="0" err="1"/>
              <a:t>tîm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F2FC11-72A2-467C-98B0-CBAB1C7ABC3C}"/>
              </a:ext>
            </a:extLst>
          </p:cNvPr>
          <p:cNvSpPr txBox="1"/>
          <p:nvPr/>
        </p:nvSpPr>
        <p:spPr>
          <a:xfrm>
            <a:off x="4418577" y="4464147"/>
            <a:ext cx="2129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Cath </a:t>
            </a:r>
            <a:r>
              <a:rPr lang="en-GB" dirty="0" err="1"/>
              <a:t>meddwl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180718-18E9-46F6-BCD1-9BA7BF88BB46}"/>
              </a:ext>
            </a:extLst>
          </p:cNvPr>
          <p:cNvSpPr txBox="1"/>
          <p:nvPr/>
        </p:nvSpPr>
        <p:spPr>
          <a:xfrm>
            <a:off x="7703747" y="5782163"/>
            <a:ext cx="1584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Gobaith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6069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‘Teachers toolkit’ – </a:t>
            </a:r>
            <a:r>
              <a:rPr lang="en-GB" dirty="0" err="1"/>
              <a:t>coe</a:t>
            </a:r>
            <a:r>
              <a:rPr lang="en-GB" dirty="0"/>
              <a:t> et al (2020)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216" y="1873520"/>
            <a:ext cx="4119634" cy="391768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800" dirty="0" err="1">
                <a:solidFill>
                  <a:srgbClr val="FFFF00"/>
                </a:solidFill>
              </a:rPr>
              <a:t>Deall</a:t>
            </a:r>
            <a:r>
              <a:rPr lang="en-GB" sz="2800" dirty="0"/>
              <a:t> </a:t>
            </a:r>
            <a:r>
              <a:rPr lang="en-GB" sz="2800" dirty="0" err="1"/>
              <a:t>cynnwys</a:t>
            </a:r>
            <a:r>
              <a:rPr lang="en-GB" sz="2800" dirty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err="1"/>
              <a:t>Amgylchfyd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r>
              <a:rPr lang="en-GB" sz="2800" dirty="0"/>
              <a:t> </a:t>
            </a:r>
            <a:r>
              <a:rPr lang="en-GB" sz="2800" dirty="0" err="1">
                <a:solidFill>
                  <a:srgbClr val="FFFF00"/>
                </a:solidFill>
              </a:rPr>
              <a:t>cefnogol</a:t>
            </a:r>
            <a:r>
              <a:rPr lang="en-GB" sz="2800" dirty="0">
                <a:solidFill>
                  <a:srgbClr val="FFFF00"/>
                </a:solidFill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err="1">
                <a:solidFill>
                  <a:srgbClr val="FFFF00"/>
                </a:solidFill>
              </a:rPr>
              <a:t>Rheoli</a:t>
            </a:r>
            <a:r>
              <a:rPr lang="en-GB" sz="2800" dirty="0" err="1"/>
              <a:t>’r</a:t>
            </a:r>
            <a:r>
              <a:rPr lang="en-GB" sz="2800" dirty="0"/>
              <a:t> </a:t>
            </a:r>
            <a:r>
              <a:rPr lang="en-GB" sz="2800" dirty="0" err="1"/>
              <a:t>dosbarth</a:t>
            </a:r>
            <a:r>
              <a:rPr lang="en-GB" sz="2800" dirty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err="1"/>
              <a:t>Y</a:t>
            </a:r>
            <a:r>
              <a:rPr lang="en-GB" sz="2800" dirty="0" err="1">
                <a:solidFill>
                  <a:srgbClr val="FFFF00"/>
                </a:solidFill>
              </a:rPr>
              <a:t>sgogi</a:t>
            </a:r>
            <a:r>
              <a:rPr lang="en-GB" sz="2800" dirty="0">
                <a:solidFill>
                  <a:srgbClr val="FFFF00"/>
                </a:solidFill>
              </a:rPr>
              <a:t> </a:t>
            </a:r>
            <a:r>
              <a:rPr lang="en-GB" sz="2800" dirty="0" err="1">
                <a:solidFill>
                  <a:srgbClr val="FFFF00"/>
                </a:solidFill>
              </a:rPr>
              <a:t>meddwl</a:t>
            </a:r>
            <a:r>
              <a:rPr lang="en-GB" sz="2800" dirty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1652" y="1873520"/>
            <a:ext cx="4089148" cy="413248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rgbClr val="FFFF00"/>
                </a:solidFill>
              </a:rPr>
              <a:t>Understand content</a:t>
            </a:r>
            <a:endParaRPr lang="en-GB" sz="2800" dirty="0"/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rgbClr val="FFFF00"/>
                </a:solidFill>
              </a:rPr>
              <a:t>Supportive</a:t>
            </a:r>
            <a:r>
              <a:rPr lang="en-GB" sz="2800" dirty="0"/>
              <a:t> learning environment.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rgbClr val="FFFF00"/>
                </a:solidFill>
              </a:rPr>
              <a:t>Manage</a:t>
            </a:r>
            <a:r>
              <a:rPr lang="en-GB" sz="2800" dirty="0"/>
              <a:t> the classroom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rgbClr val="FFFF00"/>
                </a:solidFill>
              </a:rPr>
              <a:t>Activate thinking.</a:t>
            </a:r>
          </a:p>
        </p:txBody>
      </p:sp>
    </p:spTree>
    <p:extLst>
      <p:ext uri="{BB962C8B-B14F-4D97-AF65-F5344CB8AC3E}">
        <p14:creationId xmlns:p14="http://schemas.microsoft.com/office/powerpoint/2010/main" val="4841628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188" y="88778"/>
            <a:ext cx="7765321" cy="1287261"/>
          </a:xfrm>
        </p:spPr>
        <p:txBody>
          <a:bodyPr>
            <a:normAutofit/>
          </a:bodyPr>
          <a:lstStyle/>
          <a:p>
            <a:r>
              <a:rPr lang="en-GB" dirty="0" err="1"/>
              <a:t>Dysgu</a:t>
            </a:r>
            <a:r>
              <a:rPr lang="en-GB" dirty="0"/>
              <a:t> ag </a:t>
            </a:r>
            <a:r>
              <a:rPr lang="en-GB" dirty="0" err="1"/>
              <a:t>addysgu</a:t>
            </a:r>
            <a:r>
              <a:rPr lang="en-GB" dirty="0"/>
              <a:t> da…..</a:t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552" y="732408"/>
            <a:ext cx="8001000" cy="5927741"/>
          </a:xfr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EDB49CA0-02A9-4142-B66D-A002B292621C}"/>
                  </a:ext>
                </a:extLst>
              </p14:cNvPr>
              <p14:cNvContentPartPr/>
              <p14:nvPr/>
            </p14:nvContentPartPr>
            <p14:xfrm>
              <a:off x="4995034" y="3104094"/>
              <a:ext cx="1504800" cy="162972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EDB49CA0-02A9-4142-B66D-A002B292621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986034" y="3095094"/>
                <a:ext cx="1522440" cy="1647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721612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239697"/>
            <a:ext cx="7765321" cy="887767"/>
          </a:xfrm>
        </p:spPr>
        <p:txBody>
          <a:bodyPr>
            <a:normAutofit fontScale="90000"/>
          </a:bodyPr>
          <a:lstStyle/>
          <a:p>
            <a:r>
              <a:rPr lang="en-GB" dirty="0"/>
              <a:t>Good teaching and learning….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477" y="1191957"/>
            <a:ext cx="8117597" cy="5495606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5B8CDA43-1C60-4FEC-BCCF-CA380550A68E}"/>
                  </a:ext>
                </a:extLst>
              </p14:cNvPr>
              <p14:cNvContentPartPr/>
              <p14:nvPr/>
            </p14:nvContentPartPr>
            <p14:xfrm>
              <a:off x="4730794" y="3374094"/>
              <a:ext cx="1578600" cy="13644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B8CDA43-1C60-4FEC-BCCF-CA380550A68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721794" y="3365094"/>
                <a:ext cx="1596240" cy="1382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584791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188" y="119150"/>
            <a:ext cx="7765321" cy="919941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Meddylfryd</a:t>
            </a:r>
            <a:r>
              <a:rPr lang="en-GB" dirty="0"/>
              <a:t> - </a:t>
            </a:r>
            <a:r>
              <a:rPr lang="en-GB" dirty="0" err="1"/>
              <a:t>AaGD</a:t>
            </a:r>
            <a:r>
              <a:rPr lang="en-GB" dirty="0"/>
              <a:t> / </a:t>
            </a:r>
            <a:r>
              <a:rPr lang="en-GB" dirty="0" err="1"/>
              <a:t>Mindset</a:t>
            </a:r>
            <a:r>
              <a:rPr lang="en-GB" dirty="0"/>
              <a:t> /  </a:t>
            </a:r>
            <a:r>
              <a:rPr lang="en-GB" dirty="0" err="1"/>
              <a:t>afL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1853" y="2610036"/>
            <a:ext cx="6010183" cy="4148832"/>
          </a:xfrm>
        </p:spPr>
        <p:txBody>
          <a:bodyPr>
            <a:normAutofit fontScale="92500"/>
          </a:bodyPr>
          <a:lstStyle/>
          <a:p>
            <a:pPr marL="457200" lvl="1" indent="0">
              <a:buNone/>
            </a:pPr>
            <a:r>
              <a:rPr lang="en-GB" sz="2400" dirty="0"/>
              <a:t>Encourage students to embrace the idea of  ‘</a:t>
            </a:r>
            <a:r>
              <a:rPr lang="en-GB" sz="2400" dirty="0">
                <a:solidFill>
                  <a:srgbClr val="FFFF00"/>
                </a:solidFill>
              </a:rPr>
              <a:t>It’s up to me and I can do something about it.’ </a:t>
            </a:r>
            <a:r>
              <a:rPr lang="en-GB" sz="2400" dirty="0" err="1"/>
              <a:t>Wiliam</a:t>
            </a:r>
            <a:r>
              <a:rPr lang="en-GB" sz="2400" dirty="0"/>
              <a:t> (2018, p134) </a:t>
            </a:r>
          </a:p>
          <a:p>
            <a:pPr marL="457200" lvl="1" indent="0">
              <a:buNone/>
            </a:pPr>
            <a:endParaRPr lang="en-GB" sz="2400" dirty="0"/>
          </a:p>
          <a:p>
            <a:pPr marL="457200" lvl="1" indent="0">
              <a:buNone/>
            </a:pPr>
            <a:r>
              <a:rPr lang="en-GB" sz="2400" dirty="0"/>
              <a:t>‘What  we as teachers need to do is </a:t>
            </a:r>
            <a:r>
              <a:rPr lang="en-GB" sz="2400" dirty="0" err="1"/>
              <a:t>is</a:t>
            </a:r>
            <a:r>
              <a:rPr lang="en-GB" sz="2400" dirty="0"/>
              <a:t> ensure the feedback we give students </a:t>
            </a:r>
            <a:r>
              <a:rPr lang="en-GB" sz="2400" dirty="0">
                <a:solidFill>
                  <a:srgbClr val="FFFF00"/>
                </a:solidFill>
              </a:rPr>
              <a:t>supports a view of ability as incremental rather than fixed</a:t>
            </a:r>
            <a:r>
              <a:rPr lang="en-GB" sz="2400" dirty="0"/>
              <a:t>.’  </a:t>
            </a:r>
            <a:r>
              <a:rPr lang="en-GB" sz="2400" dirty="0" err="1"/>
              <a:t>Wiliam</a:t>
            </a:r>
            <a:r>
              <a:rPr lang="en-GB" sz="2400" dirty="0"/>
              <a:t> (2018, p136)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872835"/>
            <a:ext cx="4306130" cy="5719157"/>
          </a:xfrm>
        </p:spPr>
        <p:txBody>
          <a:bodyPr>
            <a:normAutofit fontScale="92500"/>
          </a:bodyPr>
          <a:lstStyle/>
          <a:p>
            <a:r>
              <a:rPr lang="en-GB" dirty="0"/>
              <a:t>In </a:t>
            </a:r>
            <a:r>
              <a:rPr lang="en-GB" dirty="0" err="1"/>
              <a:t>rocognising</a:t>
            </a:r>
            <a:r>
              <a:rPr lang="en-GB" dirty="0"/>
              <a:t> value in </a:t>
            </a:r>
            <a:r>
              <a:rPr lang="en-GB" dirty="0" err="1"/>
              <a:t>Dweck’s</a:t>
            </a:r>
            <a:r>
              <a:rPr lang="en-GB" dirty="0"/>
              <a:t> concept of approach to learning </a:t>
            </a:r>
            <a:r>
              <a:rPr lang="en-GB" dirty="0" err="1"/>
              <a:t>Wiliam</a:t>
            </a:r>
            <a:r>
              <a:rPr lang="en-GB" dirty="0"/>
              <a:t> gives us this advice.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5107" y="868072"/>
            <a:ext cx="27609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gydnabod</a:t>
            </a:r>
            <a:r>
              <a:rPr lang="en-GB" dirty="0"/>
              <a:t> </a:t>
            </a:r>
            <a:r>
              <a:rPr lang="en-GB" dirty="0" err="1"/>
              <a:t>gwerth</a:t>
            </a:r>
            <a:r>
              <a:rPr lang="en-GB" dirty="0"/>
              <a:t> </a:t>
            </a:r>
            <a:r>
              <a:rPr lang="en-GB" dirty="0" err="1"/>
              <a:t>cysyniad</a:t>
            </a:r>
            <a:r>
              <a:rPr lang="en-GB" dirty="0"/>
              <a:t>  </a:t>
            </a:r>
            <a:r>
              <a:rPr lang="en-GB" dirty="0" err="1"/>
              <a:t>Dweck</a:t>
            </a:r>
            <a:r>
              <a:rPr lang="en-GB" dirty="0"/>
              <a:t> o </a:t>
            </a:r>
            <a:r>
              <a:rPr lang="en-GB" dirty="0" err="1"/>
              <a:t>ddull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cyniga</a:t>
            </a:r>
            <a:r>
              <a:rPr lang="en-GB" dirty="0"/>
              <a:t> </a:t>
            </a:r>
            <a:r>
              <a:rPr lang="en-GB" dirty="0" err="1"/>
              <a:t>Wiliam</a:t>
            </a:r>
            <a:r>
              <a:rPr lang="en-GB" dirty="0"/>
              <a:t> y </a:t>
            </a:r>
            <a:r>
              <a:rPr lang="en-GB" dirty="0" err="1"/>
              <a:t>cyngor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25523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483" y="609601"/>
            <a:ext cx="3491903" cy="5643913"/>
          </a:xfrm>
        </p:spPr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môr</a:t>
            </a:r>
            <a:r>
              <a:rPr lang="en-GB" dirty="0"/>
              <a:t> / The sea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000" dirty="0" err="1"/>
              <a:t>Dewis</a:t>
            </a:r>
            <a:r>
              <a:rPr lang="en-GB" sz="2000" dirty="0"/>
              <a:t> </a:t>
            </a:r>
            <a:r>
              <a:rPr lang="en-GB" sz="2000" dirty="0" err="1"/>
              <a:t>gweithgaredd</a:t>
            </a:r>
            <a:r>
              <a:rPr lang="en-GB" sz="2000" dirty="0"/>
              <a:t> /Activity choice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30 </a:t>
            </a:r>
            <a:r>
              <a:rPr lang="en-GB" sz="2000" dirty="0" err="1"/>
              <a:t>mun</a:t>
            </a:r>
            <a:r>
              <a:rPr lang="en-GB" sz="2000" dirty="0"/>
              <a:t>/mins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47" y="92862"/>
            <a:ext cx="5206999" cy="6672275"/>
          </a:xfrm>
        </p:spPr>
      </p:pic>
    </p:spTree>
    <p:extLst>
      <p:ext uri="{BB962C8B-B14F-4D97-AF65-F5344CB8AC3E}">
        <p14:creationId xmlns:p14="http://schemas.microsoft.com/office/powerpoint/2010/main" val="41911815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647" y="292101"/>
            <a:ext cx="7765321" cy="1326321"/>
          </a:xfrm>
        </p:spPr>
        <p:txBody>
          <a:bodyPr/>
          <a:lstStyle/>
          <a:p>
            <a:r>
              <a:rPr lang="en-GB" dirty="0" err="1"/>
              <a:t>Ffilm</a:t>
            </a:r>
            <a:r>
              <a:rPr lang="en-GB" dirty="0"/>
              <a:t> a </a:t>
            </a:r>
            <a:r>
              <a:rPr lang="en-GB" dirty="0" err="1"/>
              <a:t>Chyfryngau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/ film and Digital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874" y="1548572"/>
            <a:ext cx="8234866" cy="4985578"/>
          </a:xfrm>
        </p:spPr>
      </p:pic>
    </p:spTree>
    <p:extLst>
      <p:ext uri="{BB962C8B-B14F-4D97-AF65-F5344CB8AC3E}">
        <p14:creationId xmlns:p14="http://schemas.microsoft.com/office/powerpoint/2010/main" val="2350520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168676"/>
            <a:ext cx="7765321" cy="896644"/>
          </a:xfrm>
        </p:spPr>
        <p:txBody>
          <a:bodyPr/>
          <a:lstStyle/>
          <a:p>
            <a:r>
              <a:rPr lang="en-GB" dirty="0" err="1"/>
              <a:t>Gweithgaredd</a:t>
            </a:r>
            <a:r>
              <a:rPr lang="en-GB" dirty="0"/>
              <a:t> /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5750" y="1065321"/>
            <a:ext cx="3829503" cy="38913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err="1"/>
              <a:t>Gwrandwch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a </a:t>
            </a:r>
            <a:r>
              <a:rPr lang="en-GB" sz="2400" dirty="0" err="1"/>
              <a:t>mwynhewch</a:t>
            </a:r>
            <a:r>
              <a:rPr lang="en-GB" sz="2400" dirty="0"/>
              <a:t> Nathan Evans </a:t>
            </a:r>
            <a:r>
              <a:rPr lang="en-GB" sz="2400" dirty="0" err="1"/>
              <a:t>a’i</a:t>
            </a:r>
            <a:r>
              <a:rPr lang="en-GB" sz="2400" dirty="0"/>
              <a:t> </a:t>
            </a:r>
            <a:r>
              <a:rPr lang="en-GB" sz="2400" dirty="0" err="1"/>
              <a:t>ffrindiau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err="1"/>
              <a:t>Defnyddiwch</a:t>
            </a:r>
            <a:r>
              <a:rPr lang="en-GB" sz="2400" dirty="0"/>
              <a:t> app ‘</a:t>
            </a:r>
            <a:r>
              <a:rPr lang="en-GB" sz="2400" dirty="0">
                <a:solidFill>
                  <a:srgbClr val="FFFF00"/>
                </a:solidFill>
              </a:rPr>
              <a:t>Audacity’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osod</a:t>
            </a:r>
            <a:r>
              <a:rPr lang="en-GB" sz="2400" dirty="0"/>
              <a:t> un </a:t>
            </a:r>
            <a:r>
              <a:rPr lang="en-GB" sz="2400" dirty="0" err="1"/>
              <a:t>trac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err="1"/>
              <a:t>Gosodwch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ben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1" y="1156307"/>
            <a:ext cx="4123331" cy="447213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/>
              <a:t>Listen to and enjoy Nathen Evans and friends. </a:t>
            </a:r>
          </a:p>
          <a:p>
            <a:pPr marL="0" indent="0">
              <a:buNone/>
            </a:pPr>
            <a:endParaRPr lang="en-GB" sz="5100" dirty="0"/>
          </a:p>
          <a:p>
            <a:pPr marL="0" indent="0">
              <a:buNone/>
            </a:pPr>
            <a:r>
              <a:rPr lang="en-GB" sz="5100" dirty="0"/>
              <a:t>Use ‘</a:t>
            </a:r>
            <a:r>
              <a:rPr lang="en-GB" sz="5100" dirty="0">
                <a:solidFill>
                  <a:srgbClr val="FFFF00"/>
                </a:solidFill>
              </a:rPr>
              <a:t>Audacity</a:t>
            </a:r>
            <a:r>
              <a:rPr lang="en-GB" sz="5100" dirty="0">
                <a:solidFill>
                  <a:srgbClr val="FFC000"/>
                </a:solidFill>
              </a:rPr>
              <a:t> </a:t>
            </a:r>
            <a:r>
              <a:rPr lang="en-GB" sz="5100" dirty="0"/>
              <a:t>‘ app to lay down one track.</a:t>
            </a:r>
          </a:p>
          <a:p>
            <a:pPr marL="0" indent="0">
              <a:buNone/>
            </a:pPr>
            <a:endParaRPr lang="en-GB" sz="5100" dirty="0"/>
          </a:p>
          <a:p>
            <a:pPr marL="0" indent="0">
              <a:buNone/>
            </a:pPr>
            <a:r>
              <a:rPr lang="en-GB" sz="5100" dirty="0"/>
              <a:t>Lay other tracks on top of it.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-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83856" y="5259111"/>
            <a:ext cx="6933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https://www.youtube.com/watch?v=TjVDmMI4sbk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163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697" y="197428"/>
            <a:ext cx="7765321" cy="812800"/>
          </a:xfrm>
        </p:spPr>
        <p:txBody>
          <a:bodyPr/>
          <a:lstStyle/>
          <a:p>
            <a:r>
              <a:rPr lang="en-GB" dirty="0"/>
              <a:t>Drama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7867" y="850900"/>
            <a:ext cx="3829503" cy="4667251"/>
          </a:xfrm>
        </p:spPr>
        <p:txBody>
          <a:bodyPr/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drama </a:t>
            </a:r>
            <a:r>
              <a:rPr lang="en-GB" dirty="0" err="1"/>
              <a:t>wedi</a:t>
            </a:r>
            <a:r>
              <a:rPr lang="en-GB" dirty="0"/>
              <a:t> bod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09452" y="933449"/>
            <a:ext cx="3820616" cy="4502151"/>
          </a:xfrm>
        </p:spPr>
        <p:txBody>
          <a:bodyPr/>
          <a:lstStyle/>
          <a:p>
            <a:r>
              <a:rPr lang="en-GB" dirty="0"/>
              <a:t>Wales has had no drama!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00" y="1917701"/>
            <a:ext cx="8896350" cy="4693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0732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592CD-C76E-4C7D-963C-9941ADD1E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157" y="87963"/>
            <a:ext cx="7765321" cy="1326321"/>
          </a:xfrm>
        </p:spPr>
        <p:txBody>
          <a:bodyPr/>
          <a:lstStyle/>
          <a:p>
            <a:r>
              <a:rPr lang="en-GB" dirty="0"/>
              <a:t>Drama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15849-E7CB-4341-8355-C63E6919F3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07225" y="1729701"/>
            <a:ext cx="4916450" cy="4689510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Dewisch</a:t>
            </a:r>
            <a:r>
              <a:rPr lang="en-GB" dirty="0"/>
              <a:t> </a:t>
            </a:r>
            <a:r>
              <a:rPr lang="en-GB" dirty="0" err="1"/>
              <a:t>syniad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apelio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golygfa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cymeriadau</a:t>
            </a:r>
            <a:r>
              <a:rPr lang="en-GB" dirty="0"/>
              <a:t>/monolog neu dialog (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ddogfen</a:t>
            </a:r>
            <a:r>
              <a:rPr lang="en-GB" dirty="0"/>
              <a:t> DRAMA IDEAS Ireland 2).  Neu </a:t>
            </a:r>
            <a:r>
              <a:rPr lang="en-GB" dirty="0" err="1"/>
              <a:t>dewiswch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ddogfen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Choose and idea that appeals to develop a scene with characters/</a:t>
            </a:r>
            <a:r>
              <a:rPr lang="en-GB" dirty="0" err="1"/>
              <a:t>monlogue</a:t>
            </a:r>
            <a:r>
              <a:rPr lang="en-GB" dirty="0"/>
              <a:t> or dialogue (from the DRAMA IDEAS IRELAND 2 document.   Or choose from the wider document.</a:t>
            </a:r>
          </a:p>
        </p:txBody>
      </p:sp>
      <p:pic>
        <p:nvPicPr>
          <p:cNvPr id="6" name="Content Placeholder 5" descr="A picture containing logo&#10;&#10;Description automatically generated">
            <a:extLst>
              <a:ext uri="{FF2B5EF4-FFF2-40B4-BE49-F238E27FC236}">
                <a16:creationId xmlns:a16="http://schemas.microsoft.com/office/drawing/2014/main" id="{BF38A493-AD7F-45F3-82A1-EE90E4CC6EB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312340" y="1779917"/>
            <a:ext cx="3394355" cy="3602451"/>
          </a:xfrm>
        </p:spPr>
      </p:pic>
    </p:spTree>
    <p:extLst>
      <p:ext uri="{BB962C8B-B14F-4D97-AF65-F5344CB8AC3E}">
        <p14:creationId xmlns:p14="http://schemas.microsoft.com/office/powerpoint/2010/main" val="19238063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6237C-3D52-41EA-B7DB-878AF4D46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339" y="165698"/>
            <a:ext cx="7765321" cy="1141466"/>
          </a:xfrm>
        </p:spPr>
        <p:txBody>
          <a:bodyPr/>
          <a:lstStyle/>
          <a:p>
            <a:r>
              <a:rPr lang="en-GB" dirty="0"/>
              <a:t>Dawns/Dance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F1E11-4DC1-4ED7-8532-BC29548A053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A group of people dancing&#10;&#10;Description automatically generated with medium confidence">
            <a:extLst>
              <a:ext uri="{FF2B5EF4-FFF2-40B4-BE49-F238E27FC236}">
                <a16:creationId xmlns:a16="http://schemas.microsoft.com/office/drawing/2014/main" id="{8BE6498C-1C25-4107-83DA-07CABF14FD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93358" y="1273205"/>
            <a:ext cx="7294960" cy="4851433"/>
          </a:xfrm>
        </p:spPr>
      </p:pic>
    </p:spTree>
    <p:extLst>
      <p:ext uri="{BB962C8B-B14F-4D97-AF65-F5344CB8AC3E}">
        <p14:creationId xmlns:p14="http://schemas.microsoft.com/office/powerpoint/2010/main" val="22359960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8679" y="165102"/>
            <a:ext cx="7765321" cy="831849"/>
          </a:xfrm>
        </p:spPr>
        <p:txBody>
          <a:bodyPr/>
          <a:lstStyle/>
          <a:p>
            <a:r>
              <a:rPr lang="en-GB" dirty="0"/>
              <a:t>Dawns / 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9896" y="387350"/>
            <a:ext cx="3829503" cy="62166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Choreographic devices</a:t>
            </a:r>
          </a:p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Unison and canon?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FFFF00"/>
                </a:solidFill>
              </a:rPr>
              <a:t>Dyfeisiadau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choreograffeg</a:t>
            </a:r>
            <a:endParaRPr lang="en-GB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FFFF00"/>
                </a:solidFill>
              </a:rPr>
              <a:t>Unsain</a:t>
            </a:r>
            <a:r>
              <a:rPr lang="en-GB" dirty="0">
                <a:solidFill>
                  <a:srgbClr val="FFFF00"/>
                </a:solidFill>
              </a:rPr>
              <a:t> a canon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partneriaid</a:t>
            </a:r>
            <a:r>
              <a:rPr lang="en-GB" dirty="0"/>
              <a:t> </a:t>
            </a:r>
            <a:r>
              <a:rPr lang="en-GB" dirty="0" err="1"/>
              <a:t>crewch</a:t>
            </a:r>
            <a:r>
              <a:rPr lang="en-GB" dirty="0"/>
              <a:t>…</a:t>
            </a:r>
          </a:p>
          <a:p>
            <a:pPr marL="0" indent="0">
              <a:buNone/>
            </a:pPr>
            <a:r>
              <a:rPr lang="en-GB" dirty="0" err="1"/>
              <a:t>Symudiadau</a:t>
            </a:r>
            <a:r>
              <a:rPr lang="en-GB" dirty="0"/>
              <a:t> </a:t>
            </a:r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rhaff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Dringo’r</a:t>
            </a:r>
            <a:r>
              <a:rPr lang="en-GB" dirty="0"/>
              <a:t> </a:t>
            </a:r>
            <a:r>
              <a:rPr lang="en-GB" dirty="0" err="1"/>
              <a:t>rigin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Ysgubo</a:t>
            </a:r>
            <a:r>
              <a:rPr lang="en-GB" dirty="0"/>
              <a:t> </a:t>
            </a:r>
            <a:r>
              <a:rPr lang="en-GB" dirty="0" err="1"/>
              <a:t>bwrdd</a:t>
            </a:r>
            <a:r>
              <a:rPr lang="en-GB" dirty="0"/>
              <a:t> y </a:t>
            </a:r>
            <a:r>
              <a:rPr lang="en-GB" dirty="0" err="1"/>
              <a:t>llong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Sganio’r</a:t>
            </a:r>
            <a:r>
              <a:rPr lang="en-GB" dirty="0"/>
              <a:t> </a:t>
            </a:r>
            <a:r>
              <a:rPr lang="en-GB" dirty="0" err="1"/>
              <a:t>gorwel</a:t>
            </a:r>
            <a:r>
              <a:rPr lang="en-GB" dirty="0"/>
              <a:t>…..ac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…</a:t>
            </a:r>
          </a:p>
          <a:p>
            <a:pPr marL="0" indent="0">
              <a:buNone/>
            </a:pPr>
            <a:r>
              <a:rPr lang="en-GB" dirty="0" err="1"/>
              <a:t>Rhowch</a:t>
            </a:r>
            <a:r>
              <a:rPr lang="en-GB" dirty="0"/>
              <a:t> </a:t>
            </a:r>
            <a:r>
              <a:rPr lang="en-GB" dirty="0" err="1"/>
              <a:t>batrwn</a:t>
            </a:r>
            <a:r>
              <a:rPr lang="en-GB" dirty="0"/>
              <a:t> at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….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946150"/>
            <a:ext cx="3820616" cy="56578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FF00"/>
                </a:solidFill>
              </a:rPr>
              <a:t>Spotify – </a:t>
            </a:r>
            <a:r>
              <a:rPr lang="en-GB" sz="2400" b="1" dirty="0" err="1">
                <a:solidFill>
                  <a:srgbClr val="FFFF00"/>
                </a:solidFill>
              </a:rPr>
              <a:t>Wellerman</a:t>
            </a:r>
            <a:r>
              <a:rPr lang="en-GB" sz="2400" b="1" dirty="0">
                <a:solidFill>
                  <a:srgbClr val="FFFF00"/>
                </a:solidFill>
              </a:rPr>
              <a:t> Sea Shanty –220 Kid </a:t>
            </a:r>
            <a:r>
              <a:rPr lang="en-GB" sz="2400" b="1" dirty="0" err="1">
                <a:solidFill>
                  <a:srgbClr val="FFFF00"/>
                </a:solidFill>
              </a:rPr>
              <a:t>BillenTed</a:t>
            </a:r>
            <a:r>
              <a:rPr lang="en-GB" sz="2400" b="1" dirty="0">
                <a:solidFill>
                  <a:srgbClr val="FFFF00"/>
                </a:solidFill>
              </a:rPr>
              <a:t> Remix  Karaoke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With some partners create….  </a:t>
            </a:r>
          </a:p>
          <a:p>
            <a:pPr marL="0" indent="0">
              <a:buNone/>
            </a:pPr>
            <a:r>
              <a:rPr lang="en-GB" dirty="0"/>
              <a:t>Rope pulling moves</a:t>
            </a:r>
          </a:p>
          <a:p>
            <a:pPr marL="0" indent="0">
              <a:buNone/>
            </a:pPr>
            <a:r>
              <a:rPr lang="en-GB" dirty="0"/>
              <a:t>Climb the rigging</a:t>
            </a:r>
          </a:p>
          <a:p>
            <a:pPr marL="0" indent="0">
              <a:buNone/>
            </a:pPr>
            <a:r>
              <a:rPr lang="en-GB" dirty="0"/>
              <a:t>Sweep the deck</a:t>
            </a:r>
          </a:p>
          <a:p>
            <a:pPr marL="0" indent="0">
              <a:buNone/>
            </a:pPr>
            <a:r>
              <a:rPr lang="en-GB" dirty="0"/>
              <a:t>Scan the horizon…….and any others…</a:t>
            </a:r>
          </a:p>
          <a:p>
            <a:pPr marL="0" indent="0">
              <a:buNone/>
            </a:pPr>
            <a:r>
              <a:rPr lang="en-GB" dirty="0"/>
              <a:t>Put something together as a group/pair</a:t>
            </a:r>
          </a:p>
        </p:txBody>
      </p:sp>
    </p:spTree>
    <p:extLst>
      <p:ext uri="{BB962C8B-B14F-4D97-AF65-F5344CB8AC3E}">
        <p14:creationId xmlns:p14="http://schemas.microsoft.com/office/powerpoint/2010/main" val="41923220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FDAE9-173E-401F-BF24-E1023F0CBF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346" y="1828800"/>
            <a:ext cx="7773308" cy="3068105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bob </a:t>
            </a:r>
            <a:r>
              <a:rPr lang="en-GB" dirty="0" err="1"/>
              <a:t>gr</a:t>
            </a:r>
            <a:r>
              <a:rPr lang="en-GB" dirty="0" err="1">
                <a:cs typeface="Calibri" panose="020F0502020204030204" pitchFamily="34" charset="0"/>
              </a:rPr>
              <a:t>ŵp</a:t>
            </a:r>
            <a:r>
              <a:rPr lang="en-GB" dirty="0">
                <a:cs typeface="Calibri" panose="020F0502020204030204" pitchFamily="34" charset="0"/>
              </a:rPr>
              <a:t> </a:t>
            </a:r>
            <a:br>
              <a:rPr lang="en-GB" dirty="0">
                <a:cs typeface="Calibri" panose="020F0502020204030204" pitchFamily="34" charset="0"/>
              </a:rPr>
            </a:br>
            <a:br>
              <a:rPr lang="en-GB" dirty="0">
                <a:cs typeface="Calibri" panose="020F0502020204030204" pitchFamily="34" charset="0"/>
              </a:rPr>
            </a:br>
            <a:r>
              <a:rPr lang="en-GB" dirty="0">
                <a:cs typeface="Calibri" panose="020F0502020204030204" pitchFamily="34" charset="0"/>
              </a:rPr>
              <a:t>Feedback from each group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D10993-83D6-4888-BE60-0BCFC2874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346" y="4964433"/>
            <a:ext cx="7773308" cy="165576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357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188" y="139701"/>
            <a:ext cx="7765321" cy="1326321"/>
          </a:xfrm>
        </p:spPr>
        <p:txBody>
          <a:bodyPr/>
          <a:lstStyle/>
          <a:p>
            <a:r>
              <a:rPr lang="en-GB" dirty="0"/>
              <a:t>Peer assessment Feedback sandwich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446" y="1308100"/>
            <a:ext cx="3829503" cy="49593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Positive comment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Suggest a way to </a:t>
            </a:r>
          </a:p>
          <a:p>
            <a:pPr marL="0" indent="0">
              <a:buNone/>
            </a:pPr>
            <a:r>
              <a:rPr lang="en-GB" sz="2400" dirty="0"/>
              <a:t>make it better again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Positive comment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6143" y="2679603"/>
            <a:ext cx="2069307" cy="1263332"/>
          </a:xfrm>
        </p:spPr>
      </p:pic>
      <p:sp>
        <p:nvSpPr>
          <p:cNvPr id="6" name="TextBox 5"/>
          <p:cNvSpPr txBox="1"/>
          <p:nvPr/>
        </p:nvSpPr>
        <p:spPr>
          <a:xfrm>
            <a:off x="6273800" y="1517650"/>
            <a:ext cx="255905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like it because…..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Next time……..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Question about the work…………..?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2406650" y="1936750"/>
            <a:ext cx="908050" cy="660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2578100" y="3311269"/>
            <a:ext cx="736600" cy="3018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2755900" y="4121150"/>
            <a:ext cx="1047750" cy="16954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5760854" y="1945447"/>
            <a:ext cx="785996" cy="508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 flipV="1">
            <a:off x="5670550" y="3462209"/>
            <a:ext cx="793750" cy="2715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 flipV="1">
            <a:off x="5194300" y="4121150"/>
            <a:ext cx="1079500" cy="18161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06656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Brechdan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cyfoedion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1796" y="1612070"/>
            <a:ext cx="3829503" cy="37028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err="1"/>
              <a:t>Sylwad</a:t>
            </a:r>
            <a:r>
              <a:rPr lang="en-GB" sz="2400" dirty="0"/>
              <a:t> </a:t>
            </a:r>
            <a:r>
              <a:rPr lang="en-GB" sz="2400" dirty="0" err="1"/>
              <a:t>bositif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err="1"/>
              <a:t>Awgrymu</a:t>
            </a:r>
            <a:r>
              <a:rPr lang="en-GB" sz="2400" dirty="0"/>
              <a:t> </a:t>
            </a:r>
            <a:r>
              <a:rPr lang="en-GB" sz="2400" dirty="0" err="1"/>
              <a:t>ffordd</a:t>
            </a:r>
            <a:endParaRPr lang="en-GB" sz="2400" dirty="0"/>
          </a:p>
          <a:p>
            <a:pPr marL="0" indent="0">
              <a:buNone/>
            </a:pP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 </a:t>
            </a:r>
            <a:r>
              <a:rPr lang="en-GB" sz="2400" dirty="0" err="1"/>
              <a:t>wella</a:t>
            </a:r>
            <a:r>
              <a:rPr lang="en-GB" sz="2400" dirty="0"/>
              <a:t> </a:t>
            </a:r>
            <a:r>
              <a:rPr lang="en-GB" sz="2400" dirty="0" err="1"/>
              <a:t>eto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err="1"/>
              <a:t>Sylwad</a:t>
            </a:r>
            <a:r>
              <a:rPr lang="en-GB" sz="2400" dirty="0"/>
              <a:t> </a:t>
            </a:r>
            <a:r>
              <a:rPr lang="en-GB" sz="2400" dirty="0" err="1"/>
              <a:t>bositif</a:t>
            </a:r>
            <a:endParaRPr lang="en-GB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8088" y="3285930"/>
            <a:ext cx="1731962" cy="1057380"/>
          </a:xfrm>
        </p:spPr>
      </p:pic>
      <p:sp>
        <p:nvSpPr>
          <p:cNvPr id="6" name="TextBox 5"/>
          <p:cNvSpPr txBox="1"/>
          <p:nvPr/>
        </p:nvSpPr>
        <p:spPr>
          <a:xfrm>
            <a:off x="5765799" y="1778777"/>
            <a:ext cx="314841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Roeddwn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hoffi</a:t>
            </a:r>
            <a:r>
              <a:rPr lang="en-GB" sz="2000" dirty="0"/>
              <a:t>……..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           </a:t>
            </a:r>
            <a:r>
              <a:rPr lang="en-GB" sz="2000" dirty="0" err="1"/>
              <a:t>Tro</a:t>
            </a:r>
            <a:r>
              <a:rPr lang="en-GB" sz="2000" dirty="0"/>
              <a:t> </a:t>
            </a:r>
            <a:r>
              <a:rPr lang="en-GB" sz="2000" dirty="0" err="1"/>
              <a:t>nesaf</a:t>
            </a:r>
            <a:r>
              <a:rPr lang="en-GB" sz="2000" dirty="0"/>
              <a:t>…………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 err="1"/>
              <a:t>Allai</a:t>
            </a:r>
            <a:r>
              <a:rPr lang="en-GB" sz="2000" dirty="0"/>
              <a:t> </a:t>
            </a:r>
            <a:r>
              <a:rPr lang="en-GB" sz="2000" dirty="0" err="1"/>
              <a:t>ofyn</a:t>
            </a:r>
            <a:r>
              <a:rPr lang="en-GB" sz="2000" dirty="0"/>
              <a:t>…………….?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2381250" y="2146300"/>
            <a:ext cx="1143000" cy="9525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2819400" y="3778250"/>
            <a:ext cx="781050" cy="127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2381250" y="4584700"/>
            <a:ext cx="1219200" cy="11049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5181600" y="2235200"/>
            <a:ext cx="647700" cy="863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 flipV="1">
            <a:off x="5067300" y="4533900"/>
            <a:ext cx="698499" cy="9334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5607050" y="3790950"/>
            <a:ext cx="6350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80094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76801"/>
            <a:ext cx="7765321" cy="823199"/>
          </a:xfrm>
        </p:spPr>
        <p:txBody>
          <a:bodyPr/>
          <a:lstStyle/>
          <a:p>
            <a:r>
              <a:rPr lang="en-GB" dirty="0" err="1"/>
              <a:t>Trosolwg</a:t>
            </a:r>
            <a:r>
              <a:rPr lang="en-GB" dirty="0"/>
              <a:t> </a:t>
            </a:r>
            <a:r>
              <a:rPr lang="en-GB" dirty="0" err="1"/>
              <a:t>sylfaenol</a:t>
            </a:r>
            <a:r>
              <a:rPr lang="en-GB" dirty="0"/>
              <a:t> CA2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538" y="816145"/>
            <a:ext cx="8610062" cy="5156651"/>
          </a:xfrm>
        </p:spPr>
      </p:pic>
      <p:sp>
        <p:nvSpPr>
          <p:cNvPr id="6" name="TextBox 5"/>
          <p:cNvSpPr txBox="1"/>
          <p:nvPr/>
        </p:nvSpPr>
        <p:spPr>
          <a:xfrm>
            <a:off x="685346" y="6048000"/>
            <a:ext cx="8055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Sut</a:t>
            </a:r>
            <a:r>
              <a:rPr lang="en-GB" sz="2800" dirty="0"/>
              <a:t> </a:t>
            </a:r>
            <a:r>
              <a:rPr lang="en-GB" sz="2800" dirty="0" err="1"/>
              <a:t>buasech</a:t>
            </a:r>
            <a:r>
              <a:rPr lang="en-GB" sz="2800" dirty="0"/>
              <a:t> n </a:t>
            </a:r>
            <a:r>
              <a:rPr lang="en-GB" sz="2800" dirty="0" err="1"/>
              <a:t>gweithio</a:t>
            </a:r>
            <a:r>
              <a:rPr lang="en-GB" sz="2800" dirty="0"/>
              <a:t> </a:t>
            </a:r>
            <a:r>
              <a:rPr lang="en-GB" sz="2800" dirty="0" err="1"/>
              <a:t>gyda</a:t>
            </a:r>
            <a:r>
              <a:rPr lang="en-GB" sz="2800" dirty="0"/>
              <a:t> </a:t>
            </a:r>
            <a:r>
              <a:rPr lang="en-GB" sz="2800" dirty="0" err="1"/>
              <a:t>rhywbeth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hyn</a:t>
            </a:r>
            <a:r>
              <a:rPr lang="en-GB" sz="28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665540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747" y="69601"/>
            <a:ext cx="7765321" cy="592799"/>
          </a:xfrm>
        </p:spPr>
        <p:txBody>
          <a:bodyPr/>
          <a:lstStyle/>
          <a:p>
            <a:r>
              <a:rPr lang="en-GB" dirty="0"/>
              <a:t>KS2 Basic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22" y="769090"/>
            <a:ext cx="8842477" cy="5177852"/>
          </a:xfrm>
        </p:spPr>
      </p:pic>
      <p:sp>
        <p:nvSpPr>
          <p:cNvPr id="6" name="TextBox 5"/>
          <p:cNvSpPr txBox="1"/>
          <p:nvPr/>
        </p:nvSpPr>
        <p:spPr>
          <a:xfrm>
            <a:off x="417600" y="6141600"/>
            <a:ext cx="8452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How would you work with something like this?  </a:t>
            </a:r>
          </a:p>
        </p:txBody>
      </p:sp>
    </p:spTree>
    <p:extLst>
      <p:ext uri="{BB962C8B-B14F-4D97-AF65-F5344CB8AC3E}">
        <p14:creationId xmlns:p14="http://schemas.microsoft.com/office/powerpoint/2010/main" val="13035612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E09B5-4A62-4893-8EC9-E1329C39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/</a:t>
            </a:r>
            <a:br>
              <a:rPr lang="en-GB" dirty="0"/>
            </a:br>
            <a:r>
              <a:rPr lang="en-GB" dirty="0"/>
              <a:t>Individual Research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D8C0C-B290-41D6-8925-FF90E21A2E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dogfennau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diddori</a:t>
            </a:r>
            <a:r>
              <a:rPr lang="en-GB" dirty="0"/>
              <a:t> am </a:t>
            </a:r>
            <a:r>
              <a:rPr lang="en-GB" dirty="0" err="1"/>
              <a:t>synidau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53AD4E-3C2A-4127-B14B-C35D1FA7F05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Engage with one of the </a:t>
            </a:r>
            <a:r>
              <a:rPr lang="en-GB" dirty="0" err="1"/>
              <a:t>cusricular</a:t>
            </a:r>
            <a:r>
              <a:rPr lang="en-GB" dirty="0"/>
              <a:t> documents that interest you for further ideas.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6753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112802"/>
            <a:ext cx="7765321" cy="607052"/>
          </a:xfrm>
        </p:spPr>
        <p:txBody>
          <a:bodyPr/>
          <a:lstStyle/>
          <a:p>
            <a:r>
              <a:rPr lang="en-GB" dirty="0" err="1"/>
              <a:t>Themau</a:t>
            </a:r>
            <a:r>
              <a:rPr lang="en-GB" dirty="0"/>
              <a:t> CA2/ks2 themes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5747" y="5769600"/>
            <a:ext cx="1942654" cy="5064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5791200"/>
            <a:ext cx="4081948" cy="60959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 rot="20666497">
            <a:off x="312563" y="1072800"/>
            <a:ext cx="179408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Anifeiliaid</a:t>
            </a:r>
            <a:endParaRPr lang="en-US" sz="2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Animals</a:t>
            </a:r>
            <a:endParaRPr lang="en-US" sz="2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 rot="1240376">
            <a:off x="6505201" y="1237984"/>
            <a:ext cx="232499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Hanes </a:t>
            </a:r>
            <a:r>
              <a:rPr lang="en-US" sz="24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pobl</a:t>
            </a:r>
            <a:r>
              <a:rPr lang="en-US" sz="2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du</a:t>
            </a:r>
          </a:p>
          <a:p>
            <a:pPr algn="ctr"/>
            <a:r>
              <a:rPr lang="en-US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Black History</a:t>
            </a:r>
            <a:endParaRPr lang="en-US" sz="2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 rot="956079">
            <a:off x="6108341" y="5474061"/>
            <a:ext cx="1553630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Y </a:t>
            </a:r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môr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The Sea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 rot="20277727">
            <a:off x="596516" y="5494426"/>
            <a:ext cx="1474507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G</a:t>
            </a:r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ŵyliau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US" sz="2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Festivals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 rot="615340">
            <a:off x="233989" y="4201135"/>
            <a:ext cx="1992853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Dyfeiswyr</a:t>
            </a:r>
            <a:endParaRPr lang="en-US" sz="28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Inventors</a:t>
            </a:r>
          </a:p>
        </p:txBody>
      </p:sp>
      <p:sp>
        <p:nvSpPr>
          <p:cNvPr id="10" name="Rectangle 9"/>
          <p:cNvSpPr/>
          <p:nvPr/>
        </p:nvSpPr>
        <p:spPr>
          <a:xfrm rot="760213">
            <a:off x="5611025" y="4517402"/>
            <a:ext cx="3149452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Oes</a:t>
            </a:r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y </a:t>
            </a:r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Seintiau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The age of Saints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27275" y="2153453"/>
            <a:ext cx="2315056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Tywysogion</a:t>
            </a:r>
            <a:endParaRPr lang="en-US" sz="28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Princes</a:t>
            </a:r>
          </a:p>
        </p:txBody>
      </p:sp>
      <p:sp>
        <p:nvSpPr>
          <p:cNvPr id="12" name="Rectangle 11"/>
          <p:cNvSpPr/>
          <p:nvPr/>
        </p:nvSpPr>
        <p:spPr>
          <a:xfrm rot="20859791">
            <a:off x="2889778" y="4615678"/>
            <a:ext cx="21235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D</a:t>
            </a:r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ŵr</a:t>
            </a:r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/</a:t>
            </a:r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Water</a:t>
            </a:r>
          </a:p>
        </p:txBody>
      </p:sp>
      <p:sp>
        <p:nvSpPr>
          <p:cNvPr id="13" name="Rectangle 12"/>
          <p:cNvSpPr/>
          <p:nvPr/>
        </p:nvSpPr>
        <p:spPr>
          <a:xfrm>
            <a:off x="2423123" y="849240"/>
            <a:ext cx="1964960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Ailgylchu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Recycling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645137" y="5487286"/>
            <a:ext cx="2768964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Yr</a:t>
            </a:r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Oes</a:t>
            </a:r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Haearn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The Iron Age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5" name="Rectangle 14"/>
          <p:cNvSpPr/>
          <p:nvPr/>
        </p:nvSpPr>
        <p:spPr>
          <a:xfrm rot="995818">
            <a:off x="4599569" y="1023862"/>
            <a:ext cx="1503168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Y </a:t>
            </a:r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gofod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Space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009536" y="3369934"/>
            <a:ext cx="6954660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Mynyddoedd</a:t>
            </a:r>
            <a:r>
              <a:rPr lang="en-US" sz="2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, </a:t>
            </a:r>
            <a:r>
              <a:rPr lang="en-US" sz="2800" b="1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afonydd</a:t>
            </a:r>
            <a:r>
              <a:rPr lang="en-US" sz="2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ag </a:t>
            </a:r>
            <a:r>
              <a:rPr lang="en-US" sz="2800" b="1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arfordiroedd</a:t>
            </a:r>
            <a:endParaRPr lang="en-US" sz="28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Mountains, rivers and coasts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3107465" y="2198105"/>
            <a:ext cx="4276427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Trosedd</a:t>
            </a:r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a </a:t>
            </a:r>
            <a:r>
              <a:rPr lang="en-US" sz="2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chosb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Crime and punishment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283901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674" y="130211"/>
            <a:ext cx="7765321" cy="1326321"/>
          </a:xfrm>
        </p:spPr>
        <p:txBody>
          <a:bodyPr/>
          <a:lstStyle/>
          <a:p>
            <a:r>
              <a:rPr lang="en-GB" dirty="0" err="1"/>
              <a:t>Sgor</a:t>
            </a:r>
            <a:r>
              <a:rPr lang="en-GB" dirty="0"/>
              <a:t> </a:t>
            </a:r>
            <a:r>
              <a:rPr lang="en-GB" dirty="0" err="1"/>
              <a:t>graffeg</a:t>
            </a:r>
            <a:r>
              <a:rPr lang="en-GB" dirty="0"/>
              <a:t>/Graphic score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11" y="1316831"/>
            <a:ext cx="8101076" cy="5473700"/>
          </a:xfrm>
        </p:spPr>
      </p:pic>
    </p:spTree>
    <p:extLst>
      <p:ext uri="{BB962C8B-B14F-4D97-AF65-F5344CB8AC3E}">
        <p14:creationId xmlns:p14="http://schemas.microsoft.com/office/powerpoint/2010/main" val="3541674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AFBFC-617E-46B3-B48B-31FFFEB28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A81C4-6905-478E-8C0F-CAA0F9ADF7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Fideo</a:t>
            </a:r>
            <a:r>
              <a:rPr lang="en-GB" dirty="0"/>
              <a:t> o </a:t>
            </a:r>
            <a:r>
              <a:rPr lang="en-GB" dirty="0" err="1"/>
              <a:t>fyfyrwyr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perfformio</a:t>
            </a:r>
            <a:r>
              <a:rPr lang="en-GB" dirty="0"/>
              <a:t> </a:t>
            </a:r>
            <a:r>
              <a:rPr lang="en-GB" dirty="0" err="1"/>
              <a:t>cyfansoddiad</a:t>
            </a:r>
            <a:r>
              <a:rPr lang="en-GB" dirty="0"/>
              <a:t> </a:t>
            </a:r>
            <a:r>
              <a:rPr lang="en-GB" dirty="0" err="1"/>
              <a:t>cerddorol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ddilyn</a:t>
            </a:r>
            <a:r>
              <a:rPr lang="en-GB" dirty="0"/>
              <a:t> </a:t>
            </a:r>
            <a:r>
              <a:rPr lang="en-GB" dirty="0" err="1"/>
              <a:t>sgôr</a:t>
            </a:r>
            <a:r>
              <a:rPr lang="en-GB" dirty="0"/>
              <a:t> </a:t>
            </a:r>
            <a:r>
              <a:rPr lang="en-GB" dirty="0" err="1"/>
              <a:t>graffeg</a:t>
            </a:r>
            <a:r>
              <a:rPr lang="en-GB" dirty="0"/>
              <a:t> (</a:t>
            </a:r>
            <a:r>
              <a:rPr lang="en-GB" dirty="0" err="1"/>
              <a:t>rhy</a:t>
            </a:r>
            <a:r>
              <a:rPr lang="en-GB" dirty="0"/>
              <a:t> </a:t>
            </a:r>
            <a:r>
              <a:rPr lang="en-GB" dirty="0" err="1"/>
              <a:t>fawr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Moodle).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74B5A4-0A0A-4AF6-B73B-66847A3C44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Video of students performing music composition and following a graphic score (too big </a:t>
            </a:r>
            <a:r>
              <a:rPr lang="en-GB"/>
              <a:t>for Moodle).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441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96" y="233900"/>
            <a:ext cx="8551505" cy="6376450"/>
          </a:xfrm>
        </p:spPr>
      </p:pic>
    </p:spTree>
    <p:extLst>
      <p:ext uri="{BB962C8B-B14F-4D97-AF65-F5344CB8AC3E}">
        <p14:creationId xmlns:p14="http://schemas.microsoft.com/office/powerpoint/2010/main" val="5130316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7004</TotalTime>
  <Words>1347</Words>
  <Application>Microsoft Office PowerPoint</Application>
  <PresentationFormat>On-screen Show (4:3)</PresentationFormat>
  <Paragraphs>277</Paragraphs>
  <Slides>34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Bookman Old Style</vt:lpstr>
      <vt:lpstr>Calibri</vt:lpstr>
      <vt:lpstr>Rockwell</vt:lpstr>
      <vt:lpstr>Damask</vt:lpstr>
      <vt:lpstr>PowerPoint Presentation</vt:lpstr>
      <vt:lpstr>Y Celfyddydau Mynegiannol 2 / The Expressive Arts 2</vt:lpstr>
      <vt:lpstr>Amcanion heddiw / Today’s Aims</vt:lpstr>
      <vt:lpstr>Tro diwethaf / last time</vt:lpstr>
      <vt:lpstr>Dysgu yn y celfyddydau/Learning in arts</vt:lpstr>
      <vt:lpstr>5 Strategaeth Allweddol o Asesu ffurfiannol</vt:lpstr>
      <vt:lpstr>5 key strategies of formative asessment</vt:lpstr>
      <vt:lpstr>Proses posib / A possible process</vt:lpstr>
      <vt:lpstr>Esiampl - Thema ‘Ein byd’</vt:lpstr>
      <vt:lpstr>Example - ‘My world’ Theme</vt:lpstr>
      <vt:lpstr>Pa adborth? What feedback?</vt:lpstr>
      <vt:lpstr>Cynllunio / Planning</vt:lpstr>
      <vt:lpstr>Pwerau dysgu / Learning Powers</vt:lpstr>
      <vt:lpstr>‘Teachers toolkit’ – coe et al (2020)</vt:lpstr>
      <vt:lpstr>Dysgu ag addysgu da….. </vt:lpstr>
      <vt:lpstr>Good teaching and learning….</vt:lpstr>
      <vt:lpstr>Meddylfryd - AaGD / Mindset /  afL</vt:lpstr>
      <vt:lpstr>Y môr / The sea       Dewis gweithgaredd /Activity choice  30 mun/mins</vt:lpstr>
      <vt:lpstr>Ffilm a Chyfryngau digidol / film and Digital Media</vt:lpstr>
      <vt:lpstr>Gweithgaredd / Activity</vt:lpstr>
      <vt:lpstr>Drama</vt:lpstr>
      <vt:lpstr>Drama</vt:lpstr>
      <vt:lpstr>Dawns/Dance</vt:lpstr>
      <vt:lpstr>Dawns / Dance</vt:lpstr>
      <vt:lpstr>Adborth gan bob grŵp   Feedback from each group</vt:lpstr>
      <vt:lpstr>Peer assessment Feedback sandwich</vt:lpstr>
      <vt:lpstr>Brechdan Adborth asesu cyfoedion</vt:lpstr>
      <vt:lpstr>Trosolwg sylfaenol CA2</vt:lpstr>
      <vt:lpstr>KS2 Basic overview</vt:lpstr>
      <vt:lpstr>Gweithgaredd Ymchwil Unigol/ Individual Research Activity</vt:lpstr>
      <vt:lpstr>Themau CA2/ks2 themes</vt:lpstr>
      <vt:lpstr>Sgor graffeg/Graphic score</vt:lpstr>
      <vt:lpstr>PowerPoint Presentation</vt:lpstr>
      <vt:lpstr>PowerPoint Presentation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448</cp:revision>
  <cp:lastPrinted>2017-08-03T13:56:24Z</cp:lastPrinted>
  <dcterms:created xsi:type="dcterms:W3CDTF">2018-05-24T13:58:06Z</dcterms:created>
  <dcterms:modified xsi:type="dcterms:W3CDTF">2021-10-01T15:17:00Z</dcterms:modified>
</cp:coreProperties>
</file>