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6" r:id="rId3"/>
    <p:sldId id="267" r:id="rId4"/>
    <p:sldId id="258" r:id="rId5"/>
    <p:sldId id="265" r:id="rId6"/>
    <p:sldId id="260" r:id="rId7"/>
    <p:sldId id="262" r:id="rId8"/>
    <p:sldId id="261" r:id="rId9"/>
    <p:sldId id="263"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3" autoAdjust="0"/>
    <p:restoredTop sz="94660"/>
  </p:normalViewPr>
  <p:slideViewPr>
    <p:cSldViewPr snapToGrid="0">
      <p:cViewPr varScale="1">
        <p:scale>
          <a:sx n="102" d="100"/>
          <a:sy n="102" d="100"/>
        </p:scale>
        <p:origin x="13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1807945)" userId="88e137dd-56e7-471c-abd1-e5a85787fb8f" providerId="ADAL" clId="{A162A5B9-0125-40F5-AB01-95E0E32F43A1}"/>
    <pc:docChg chg="custSel addSld delSld modSld sldOrd">
      <pc:chgData name="David Williams (1807945)" userId="88e137dd-56e7-471c-abd1-e5a85787fb8f" providerId="ADAL" clId="{A162A5B9-0125-40F5-AB01-95E0E32F43A1}" dt="2019-01-05T13:58:46.859" v="493" actId="2696"/>
      <pc:docMkLst>
        <pc:docMk/>
      </pc:docMkLst>
      <pc:sldChg chg="del">
        <pc:chgData name="David Williams (1807945)" userId="88e137dd-56e7-471c-abd1-e5a85787fb8f" providerId="ADAL" clId="{A162A5B9-0125-40F5-AB01-95E0E32F43A1}" dt="2019-01-05T10:59:46.646" v="160" actId="2696"/>
        <pc:sldMkLst>
          <pc:docMk/>
          <pc:sldMk cId="3184778866" sldId="256"/>
        </pc:sldMkLst>
      </pc:sldChg>
      <pc:sldChg chg="modSp del">
        <pc:chgData name="David Williams (1807945)" userId="88e137dd-56e7-471c-abd1-e5a85787fb8f" providerId="ADAL" clId="{A162A5B9-0125-40F5-AB01-95E0E32F43A1}" dt="2019-01-05T10:59:14.045" v="159" actId="2696"/>
        <pc:sldMkLst>
          <pc:docMk/>
          <pc:sldMk cId="1325916032" sldId="257"/>
        </pc:sldMkLst>
        <pc:spChg chg="mod">
          <ac:chgData name="David Williams (1807945)" userId="88e137dd-56e7-471c-abd1-e5a85787fb8f" providerId="ADAL" clId="{A162A5B9-0125-40F5-AB01-95E0E32F43A1}" dt="2019-01-05T10:54:46.788" v="156" actId="14100"/>
          <ac:spMkLst>
            <pc:docMk/>
            <pc:sldMk cId="1325916032" sldId="257"/>
            <ac:spMk id="2" creationId="{E97C5E62-F8FA-475B-B1F5-A78C29006C84}"/>
          </ac:spMkLst>
        </pc:spChg>
        <pc:spChg chg="mod">
          <ac:chgData name="David Williams (1807945)" userId="88e137dd-56e7-471c-abd1-e5a85787fb8f" providerId="ADAL" clId="{A162A5B9-0125-40F5-AB01-95E0E32F43A1}" dt="2019-01-05T10:55:17.718" v="158" actId="14100"/>
          <ac:spMkLst>
            <pc:docMk/>
            <pc:sldMk cId="1325916032" sldId="257"/>
            <ac:spMk id="3" creationId="{469D4B42-4314-4EDE-B172-B1A2688B9485}"/>
          </ac:spMkLst>
        </pc:spChg>
      </pc:sldChg>
      <pc:sldChg chg="addSp modSp add ord">
        <pc:chgData name="David Williams (1807945)" userId="88e137dd-56e7-471c-abd1-e5a85787fb8f" providerId="ADAL" clId="{A162A5B9-0125-40F5-AB01-95E0E32F43A1}" dt="2019-01-05T12:41:18.340" v="324"/>
        <pc:sldMkLst>
          <pc:docMk/>
          <pc:sldMk cId="2807316775" sldId="258"/>
        </pc:sldMkLst>
        <pc:spChg chg="add mod">
          <ac:chgData name="David Williams (1807945)" userId="88e137dd-56e7-471c-abd1-e5a85787fb8f" providerId="ADAL" clId="{A162A5B9-0125-40F5-AB01-95E0E32F43A1}" dt="2019-01-05T11:15:39.191" v="307" actId="20577"/>
          <ac:spMkLst>
            <pc:docMk/>
            <pc:sldMk cId="2807316775" sldId="258"/>
            <ac:spMk id="2" creationId="{B1A68D32-5B78-4396-B69B-F895210AAA36}"/>
          </ac:spMkLst>
        </pc:spChg>
      </pc:sldChg>
      <pc:sldChg chg="modSp add">
        <pc:chgData name="David Williams (1807945)" userId="88e137dd-56e7-471c-abd1-e5a85787fb8f" providerId="ADAL" clId="{A162A5B9-0125-40F5-AB01-95E0E32F43A1}" dt="2019-01-05T11:12:29.726" v="288" actId="27636"/>
        <pc:sldMkLst>
          <pc:docMk/>
          <pc:sldMk cId="100037440" sldId="259"/>
        </pc:sldMkLst>
        <pc:spChg chg="mod">
          <ac:chgData name="David Williams (1807945)" userId="88e137dd-56e7-471c-abd1-e5a85787fb8f" providerId="ADAL" clId="{A162A5B9-0125-40F5-AB01-95E0E32F43A1}" dt="2019-01-05T11:01:30.071" v="272" actId="20577"/>
          <ac:spMkLst>
            <pc:docMk/>
            <pc:sldMk cId="100037440" sldId="259"/>
            <ac:spMk id="2" creationId="{3AADE5C6-5408-4D4F-92A2-81B2238CA695}"/>
          </ac:spMkLst>
        </pc:spChg>
        <pc:spChg chg="mod">
          <ac:chgData name="David Williams (1807945)" userId="88e137dd-56e7-471c-abd1-e5a85787fb8f" providerId="ADAL" clId="{A162A5B9-0125-40F5-AB01-95E0E32F43A1}" dt="2019-01-05T11:12:29.726" v="288" actId="27636"/>
          <ac:spMkLst>
            <pc:docMk/>
            <pc:sldMk cId="100037440" sldId="259"/>
            <ac:spMk id="3" creationId="{725FDE49-087E-4A6C-9132-657E57C83349}"/>
          </ac:spMkLst>
        </pc:spChg>
      </pc:sldChg>
      <pc:sldChg chg="addSp modSp add del">
        <pc:chgData name="David Williams (1807945)" userId="88e137dd-56e7-471c-abd1-e5a85787fb8f" providerId="ADAL" clId="{A162A5B9-0125-40F5-AB01-95E0E32F43A1}" dt="2019-01-05T10:52:08.146" v="151" actId="2696"/>
        <pc:sldMkLst>
          <pc:docMk/>
          <pc:sldMk cId="2458842414" sldId="259"/>
        </pc:sldMkLst>
        <pc:spChg chg="add mod">
          <ac:chgData name="David Williams (1807945)" userId="88e137dd-56e7-471c-abd1-e5a85787fb8f" providerId="ADAL" clId="{A162A5B9-0125-40F5-AB01-95E0E32F43A1}" dt="2019-01-05T10:50:21.910" v="150" actId="1076"/>
          <ac:spMkLst>
            <pc:docMk/>
            <pc:sldMk cId="2458842414" sldId="259"/>
            <ac:spMk id="2" creationId="{3EA92B7B-3B88-4329-B294-BB4B5BB7FE62}"/>
          </ac:spMkLst>
        </pc:spChg>
      </pc:sldChg>
      <pc:sldChg chg="addSp add del">
        <pc:chgData name="David Williams (1807945)" userId="88e137dd-56e7-471c-abd1-e5a85787fb8f" providerId="ADAL" clId="{A162A5B9-0125-40F5-AB01-95E0E32F43A1}" dt="2019-01-05T10:41:40.369" v="128" actId="2696"/>
        <pc:sldMkLst>
          <pc:docMk/>
          <pc:sldMk cId="2851260087" sldId="259"/>
        </pc:sldMkLst>
        <pc:spChg chg="add">
          <ac:chgData name="David Williams (1807945)" userId="88e137dd-56e7-471c-abd1-e5a85787fb8f" providerId="ADAL" clId="{A162A5B9-0125-40F5-AB01-95E0E32F43A1}" dt="2019-01-05T10:40:46.800" v="126"/>
          <ac:spMkLst>
            <pc:docMk/>
            <pc:sldMk cId="2851260087" sldId="259"/>
            <ac:spMk id="2" creationId="{3B10B04A-E185-4070-A3DB-FD3634774BBF}"/>
          </ac:spMkLst>
        </pc:spChg>
        <pc:spChg chg="add">
          <ac:chgData name="David Williams (1807945)" userId="88e137dd-56e7-471c-abd1-e5a85787fb8f" providerId="ADAL" clId="{A162A5B9-0125-40F5-AB01-95E0E32F43A1}" dt="2019-01-05T10:41:10.541" v="127"/>
          <ac:spMkLst>
            <pc:docMk/>
            <pc:sldMk cId="2851260087" sldId="259"/>
            <ac:spMk id="3" creationId="{066D51F4-1CF3-41DA-B058-FD10B3342A34}"/>
          </ac:spMkLst>
        </pc:spChg>
      </pc:sldChg>
      <pc:sldChg chg="modSp add del">
        <pc:chgData name="David Williams (1807945)" userId="88e137dd-56e7-471c-abd1-e5a85787fb8f" providerId="ADAL" clId="{A162A5B9-0125-40F5-AB01-95E0E32F43A1}" dt="2019-01-05T10:46:26.331" v="144" actId="2696"/>
        <pc:sldMkLst>
          <pc:docMk/>
          <pc:sldMk cId="1777003732" sldId="260"/>
        </pc:sldMkLst>
        <pc:spChg chg="mod">
          <ac:chgData name="David Williams (1807945)" userId="88e137dd-56e7-471c-abd1-e5a85787fb8f" providerId="ADAL" clId="{A162A5B9-0125-40F5-AB01-95E0E32F43A1}" dt="2019-01-05T10:46:03.525" v="143" actId="1076"/>
          <ac:spMkLst>
            <pc:docMk/>
            <pc:sldMk cId="1777003732" sldId="260"/>
            <ac:spMk id="2" creationId="{3B10B04A-E185-4070-A3DB-FD3634774BBF}"/>
          </ac:spMkLst>
        </pc:spChg>
      </pc:sldChg>
      <pc:sldChg chg="addSp modSp add ord">
        <pc:chgData name="David Williams (1807945)" userId="88e137dd-56e7-471c-abd1-e5a85787fb8f" providerId="ADAL" clId="{A162A5B9-0125-40F5-AB01-95E0E32F43A1}" dt="2019-01-05T12:42:41.606" v="325"/>
        <pc:sldMkLst>
          <pc:docMk/>
          <pc:sldMk cId="2697049478" sldId="260"/>
        </pc:sldMkLst>
        <pc:spChg chg="add mod">
          <ac:chgData name="David Williams (1807945)" userId="88e137dd-56e7-471c-abd1-e5a85787fb8f" providerId="ADAL" clId="{A162A5B9-0125-40F5-AB01-95E0E32F43A1}" dt="2019-01-05T11:06:50.530" v="279" actId="14100"/>
          <ac:spMkLst>
            <pc:docMk/>
            <pc:sldMk cId="2697049478" sldId="260"/>
            <ac:spMk id="2" creationId="{FECB947A-D2F9-49E8-BE56-517AD1B68145}"/>
          </ac:spMkLst>
        </pc:spChg>
      </pc:sldChg>
      <pc:sldChg chg="modSp add del">
        <pc:chgData name="David Williams (1807945)" userId="88e137dd-56e7-471c-abd1-e5a85787fb8f" providerId="ADAL" clId="{A162A5B9-0125-40F5-AB01-95E0E32F43A1}" dt="2019-01-05T10:43:40.816" v="136" actId="2696"/>
        <pc:sldMkLst>
          <pc:docMk/>
          <pc:sldMk cId="3700730221" sldId="260"/>
        </pc:sldMkLst>
        <pc:spChg chg="mod">
          <ac:chgData name="David Williams (1807945)" userId="88e137dd-56e7-471c-abd1-e5a85787fb8f" providerId="ADAL" clId="{A162A5B9-0125-40F5-AB01-95E0E32F43A1}" dt="2019-01-05T10:43:23.180" v="135"/>
          <ac:spMkLst>
            <pc:docMk/>
            <pc:sldMk cId="3700730221" sldId="260"/>
            <ac:spMk id="2" creationId="{3B10B04A-E185-4070-A3DB-FD3634774BBF}"/>
          </ac:spMkLst>
        </pc:spChg>
        <pc:spChg chg="mod">
          <ac:chgData name="David Williams (1807945)" userId="88e137dd-56e7-471c-abd1-e5a85787fb8f" providerId="ADAL" clId="{A162A5B9-0125-40F5-AB01-95E0E32F43A1}" dt="2019-01-05T10:43:14.122" v="134" actId="1076"/>
          <ac:spMkLst>
            <pc:docMk/>
            <pc:sldMk cId="3700730221" sldId="260"/>
            <ac:spMk id="3" creationId="{066D51F4-1CF3-41DA-B058-FD10B3342A34}"/>
          </ac:spMkLst>
        </pc:spChg>
      </pc:sldChg>
      <pc:sldChg chg="modSp add">
        <pc:chgData name="David Williams (1807945)" userId="88e137dd-56e7-471c-abd1-e5a85787fb8f" providerId="ADAL" clId="{A162A5B9-0125-40F5-AB01-95E0E32F43A1}" dt="2019-01-05T12:48:53.983" v="473" actId="14100"/>
        <pc:sldMkLst>
          <pc:docMk/>
          <pc:sldMk cId="3500191297" sldId="261"/>
        </pc:sldMkLst>
        <pc:spChg chg="mod">
          <ac:chgData name="David Williams (1807945)" userId="88e137dd-56e7-471c-abd1-e5a85787fb8f" providerId="ADAL" clId="{A162A5B9-0125-40F5-AB01-95E0E32F43A1}" dt="2019-01-05T12:44:44.293" v="328" actId="1076"/>
          <ac:spMkLst>
            <pc:docMk/>
            <pc:sldMk cId="3500191297" sldId="261"/>
            <ac:spMk id="2" creationId="{F607CAB5-B808-4FB4-8924-92FCF7CB88CD}"/>
          </ac:spMkLst>
        </pc:spChg>
        <pc:spChg chg="mod">
          <ac:chgData name="David Williams (1807945)" userId="88e137dd-56e7-471c-abd1-e5a85787fb8f" providerId="ADAL" clId="{A162A5B9-0125-40F5-AB01-95E0E32F43A1}" dt="2019-01-05T12:48:53.983" v="473" actId="14100"/>
          <ac:spMkLst>
            <pc:docMk/>
            <pc:sldMk cId="3500191297" sldId="261"/>
            <ac:spMk id="3" creationId="{83000554-9C7B-4039-A15E-D0A254AB5001}"/>
          </ac:spMkLst>
        </pc:spChg>
      </pc:sldChg>
      <pc:sldChg chg="addSp add">
        <pc:chgData name="David Williams (1807945)" userId="88e137dd-56e7-471c-abd1-e5a85787fb8f" providerId="ADAL" clId="{A162A5B9-0125-40F5-AB01-95E0E32F43A1}" dt="2019-01-05T12:37:00.044" v="319"/>
        <pc:sldMkLst>
          <pc:docMk/>
          <pc:sldMk cId="3077169583" sldId="262"/>
        </pc:sldMkLst>
        <pc:spChg chg="add">
          <ac:chgData name="David Williams (1807945)" userId="88e137dd-56e7-471c-abd1-e5a85787fb8f" providerId="ADAL" clId="{A162A5B9-0125-40F5-AB01-95E0E32F43A1}" dt="2019-01-05T12:37:00.044" v="319"/>
          <ac:spMkLst>
            <pc:docMk/>
            <pc:sldMk cId="3077169583" sldId="262"/>
            <ac:spMk id="2" creationId="{5912BE51-0B82-467D-A25A-44BB1D3DCAB9}"/>
          </ac:spMkLst>
        </pc:spChg>
      </pc:sldChg>
      <pc:sldChg chg="addSp modSp add ord">
        <pc:chgData name="David Williams (1807945)" userId="88e137dd-56e7-471c-abd1-e5a85787fb8f" providerId="ADAL" clId="{A162A5B9-0125-40F5-AB01-95E0E32F43A1}" dt="2019-01-05T12:59:37.403" v="485"/>
        <pc:sldMkLst>
          <pc:docMk/>
          <pc:sldMk cId="1361196684" sldId="263"/>
        </pc:sldMkLst>
        <pc:spChg chg="add mod">
          <ac:chgData name="David Williams (1807945)" userId="88e137dd-56e7-471c-abd1-e5a85787fb8f" providerId="ADAL" clId="{A162A5B9-0125-40F5-AB01-95E0E32F43A1}" dt="2019-01-05T12:51:45.358" v="477" actId="1076"/>
          <ac:spMkLst>
            <pc:docMk/>
            <pc:sldMk cId="1361196684" sldId="263"/>
            <ac:spMk id="2" creationId="{3D8D85F6-492C-4590-91A9-EEFC99A2269D}"/>
          </ac:spMkLst>
        </pc:spChg>
      </pc:sldChg>
      <pc:sldChg chg="add del">
        <pc:chgData name="David Williams (1807945)" userId="88e137dd-56e7-471c-abd1-e5a85787fb8f" providerId="ADAL" clId="{A162A5B9-0125-40F5-AB01-95E0E32F43A1}" dt="2019-01-05T12:54:59.834" v="479" actId="2696"/>
        <pc:sldMkLst>
          <pc:docMk/>
          <pc:sldMk cId="445893533" sldId="264"/>
        </pc:sldMkLst>
      </pc:sldChg>
      <pc:sldChg chg="addSp add del">
        <pc:chgData name="David Williams (1807945)" userId="88e137dd-56e7-471c-abd1-e5a85787fb8f" providerId="ADAL" clId="{A162A5B9-0125-40F5-AB01-95E0E32F43A1}" dt="2019-01-05T12:55:33.964" v="482" actId="2696"/>
        <pc:sldMkLst>
          <pc:docMk/>
          <pc:sldMk cId="1807961402" sldId="264"/>
        </pc:sldMkLst>
        <pc:spChg chg="add">
          <ac:chgData name="David Williams (1807945)" userId="88e137dd-56e7-471c-abd1-e5a85787fb8f" providerId="ADAL" clId="{A162A5B9-0125-40F5-AB01-95E0E32F43A1}" dt="2019-01-05T12:55:16.199" v="481"/>
          <ac:spMkLst>
            <pc:docMk/>
            <pc:sldMk cId="1807961402" sldId="264"/>
            <ac:spMk id="2" creationId="{995229E2-65FB-4A4F-BAB1-DADECB603166}"/>
          </ac:spMkLst>
        </pc:spChg>
      </pc:sldChg>
      <pc:sldChg chg="addSp add del">
        <pc:chgData name="David Williams (1807945)" userId="88e137dd-56e7-471c-abd1-e5a85787fb8f" providerId="ADAL" clId="{A162A5B9-0125-40F5-AB01-95E0E32F43A1}" dt="2019-01-05T13:58:46.859" v="493" actId="2696"/>
        <pc:sldMkLst>
          <pc:docMk/>
          <pc:sldMk cId="2231288853" sldId="264"/>
        </pc:sldMkLst>
        <pc:picChg chg="add">
          <ac:chgData name="David Williams (1807945)" userId="88e137dd-56e7-471c-abd1-e5a85787fb8f" providerId="ADAL" clId="{A162A5B9-0125-40F5-AB01-95E0E32F43A1}" dt="2019-01-05T12:58:37.452" v="484"/>
          <ac:picMkLst>
            <pc:docMk/>
            <pc:sldMk cId="2231288853" sldId="264"/>
            <ac:picMk id="2" creationId="{E5E1B672-B572-4885-8231-CDDB831933BF}"/>
          </ac:picMkLst>
        </pc:picChg>
      </pc:sldChg>
      <pc:sldChg chg="addSp modSp add">
        <pc:chgData name="David Williams (1807945)" userId="88e137dd-56e7-471c-abd1-e5a85787fb8f" providerId="ADAL" clId="{A162A5B9-0125-40F5-AB01-95E0E32F43A1}" dt="2019-01-05T13:00:33.474" v="490" actId="1076"/>
        <pc:sldMkLst>
          <pc:docMk/>
          <pc:sldMk cId="568399713" sldId="265"/>
        </pc:sldMkLst>
        <pc:picChg chg="add mod">
          <ac:chgData name="David Williams (1807945)" userId="88e137dd-56e7-471c-abd1-e5a85787fb8f" providerId="ADAL" clId="{A162A5B9-0125-40F5-AB01-95E0E32F43A1}" dt="2019-01-05T13:00:33.474" v="490" actId="1076"/>
          <ac:picMkLst>
            <pc:docMk/>
            <pc:sldMk cId="568399713" sldId="265"/>
            <ac:picMk id="2" creationId="{6F40B00A-69F3-4443-A1E2-ECF8EE5D91B5}"/>
          </ac:picMkLst>
        </pc:picChg>
      </pc:sldChg>
      <pc:sldChg chg="addSp add">
        <pc:chgData name="David Williams (1807945)" userId="88e137dd-56e7-471c-abd1-e5a85787fb8f" providerId="ADAL" clId="{A162A5B9-0125-40F5-AB01-95E0E32F43A1}" dt="2019-01-05T13:58:23.556" v="492"/>
        <pc:sldMkLst>
          <pc:docMk/>
          <pc:sldMk cId="2306186748" sldId="266"/>
        </pc:sldMkLst>
        <pc:picChg chg="add">
          <ac:chgData name="David Williams (1807945)" userId="88e137dd-56e7-471c-abd1-e5a85787fb8f" providerId="ADAL" clId="{A162A5B9-0125-40F5-AB01-95E0E32F43A1}" dt="2019-01-05T13:58:23.556" v="492"/>
          <ac:picMkLst>
            <pc:docMk/>
            <pc:sldMk cId="2306186748" sldId="266"/>
            <ac:picMk id="2" creationId="{EF943751-3005-4369-A51B-914A067E300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30FCB-C91C-4ABC-9D4B-4B98B1186F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042AE9-C1AC-403F-A872-E67F705718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ED2551-F292-4E55-9BB8-14205A3B2E6A}"/>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3DC2EB63-D7EF-4817-A3E6-DBDDE1961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268A8-F3FA-41E8-AAD6-17A870CD54E0}"/>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24259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CA06B-0AAE-4453-AAF5-6515471DCD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999FF9-DC44-4F4C-BFDD-74B8BB2E760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628D3-5795-4DB1-8054-BBE609B6B9CB}"/>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0731C237-A0B9-4926-A37F-9931E5FADD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8B222-756D-4FFE-8200-4965B1201374}"/>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02423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E3DB7-1E2F-4E88-82B4-C49E652CE0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DCB88F-BD87-415A-9A99-5893A9DF39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706DB4-7196-48D1-9994-01BE09D69828}"/>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EE84DEE6-A5D4-4FDB-B97A-EB249B9B7B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862CE-3DBC-4A8A-83AB-5181A50AD567}"/>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448834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8BFE0-509A-4F43-95B6-BC3FF5EB3B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DDE7A5-627A-4256-8494-20D4362DAA9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E8410E-E839-4C00-8125-19C055BC55C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2AA143-4F7B-420B-A208-BD6BBD76CB4E}"/>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6" name="Footer Placeholder 5">
            <a:extLst>
              <a:ext uri="{FF2B5EF4-FFF2-40B4-BE49-F238E27FC236}">
                <a16:creationId xmlns:a16="http://schemas.microsoft.com/office/drawing/2014/main" id="{6943F526-0886-4B3E-B612-C48267261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49BA3-421E-4DCE-B8BD-1005960E813E}"/>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264071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1069-0B9A-48C7-A236-5892017B41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625180-283D-4ADB-BA8A-3FC81C6851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41E6CD3-22F8-4D46-BB8D-9F34DF55299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1DF88C-B675-4C5B-B80C-D7C4FE03C5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FB9669B-4B77-4D4B-B79C-DB0421C2254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94992F-569E-44A2-84B9-761BE83EA555}"/>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8" name="Footer Placeholder 7">
            <a:extLst>
              <a:ext uri="{FF2B5EF4-FFF2-40B4-BE49-F238E27FC236}">
                <a16:creationId xmlns:a16="http://schemas.microsoft.com/office/drawing/2014/main" id="{D1481E41-E357-49F1-87C1-BCD2DBA30C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042C3C-3CF2-4342-96E8-295CF1B68C52}"/>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8660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2ED70-8575-4A23-90C8-23667582FC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3B8E87-4D3D-4FF8-AB9C-D85D610220D2}"/>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4" name="Footer Placeholder 3">
            <a:extLst>
              <a:ext uri="{FF2B5EF4-FFF2-40B4-BE49-F238E27FC236}">
                <a16:creationId xmlns:a16="http://schemas.microsoft.com/office/drawing/2014/main" id="{6743C789-D889-4AE3-96DC-5761ACC377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7FC62D-4411-4163-864E-D2F38126AFE7}"/>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254274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7E0749-0216-411E-B6E6-049895B3DF0A}"/>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3" name="Footer Placeholder 2">
            <a:extLst>
              <a:ext uri="{FF2B5EF4-FFF2-40B4-BE49-F238E27FC236}">
                <a16:creationId xmlns:a16="http://schemas.microsoft.com/office/drawing/2014/main" id="{8F90A4FC-69D2-4EDD-A2DC-AF862C61F0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63CC56-36CF-450C-AD3E-E3925AC23997}"/>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261022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F9BB-5BAE-4636-8000-4AAEFA4A04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576E1B-68CF-4A31-9325-8E44DB1A0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99E590-5519-4275-92C5-29A5FD6D3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2A13E9C-3D1A-48D7-99D7-89FAFA1C98CB}"/>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6" name="Footer Placeholder 5">
            <a:extLst>
              <a:ext uri="{FF2B5EF4-FFF2-40B4-BE49-F238E27FC236}">
                <a16:creationId xmlns:a16="http://schemas.microsoft.com/office/drawing/2014/main" id="{86A9F4AC-87F1-48FD-A0B0-DEFD29BDE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B15F43-C958-49C1-A79B-B56A8596330B}"/>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32131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DB725-2A1F-465D-B8CC-216A535EF2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F88C3F-955C-4054-8F9F-2354E57BD0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D42D50-F03E-454D-AD8F-26860F0D05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3A2C50A-E27D-441F-B6CB-5F0D83423777}"/>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6" name="Footer Placeholder 5">
            <a:extLst>
              <a:ext uri="{FF2B5EF4-FFF2-40B4-BE49-F238E27FC236}">
                <a16:creationId xmlns:a16="http://schemas.microsoft.com/office/drawing/2014/main" id="{999948DD-EB6F-4209-A107-11F449B85E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66A61-0E77-4E88-8B93-D2747CF2CD83}"/>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2317733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0F12-1C96-491C-8459-D9234257DE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C31867-5351-4AF8-9CEB-F8438418B80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38F6BB-876A-4616-B591-CFDA1DAE1FE4}"/>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3F93BE27-42A9-49E7-AEAE-3BCEB47768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FACE11-7F09-4683-BA67-DF871BA8E934}"/>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826486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11546B-610F-4E06-91B2-E6B5D30635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A52BF7-8BBD-48B7-B906-641DEA83F58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10FFA9-B987-4E62-87C8-BF71E4AE0D8B}"/>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78FA0F57-1014-4C4B-9F77-80F99C4B6D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93AD64-4BF0-4D19-9D7F-760A73E6E852}"/>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391828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A7A8A3-C0BE-49AD-B3F5-FDFB87B922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F85706-6089-4674-BF78-DE1EB4DC76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11F0C-A1CF-4041-914E-99C13F6B45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989A0E9C-D9C1-4D20-9CFE-A777315F30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FFAB5F-F810-47FF-ABFE-0C579F6FEA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801827-EA83-42CD-9885-69425B26DB4B}" type="slidenum">
              <a:rPr lang="en-GB" smtClean="0"/>
              <a:t>‹#›</a:t>
            </a:fld>
            <a:endParaRPr lang="en-GB"/>
          </a:p>
        </p:txBody>
      </p:sp>
    </p:spTree>
    <p:extLst>
      <p:ext uri="{BB962C8B-B14F-4D97-AF65-F5344CB8AC3E}">
        <p14:creationId xmlns:p14="http://schemas.microsoft.com/office/powerpoint/2010/main" val="2626848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DE5C6-5408-4D4F-92A2-81B2238CA695}"/>
              </a:ext>
            </a:extLst>
          </p:cNvPr>
          <p:cNvSpPr>
            <a:spLocks noGrp="1"/>
          </p:cNvSpPr>
          <p:nvPr>
            <p:ph type="title"/>
          </p:nvPr>
        </p:nvSpPr>
        <p:spPr/>
        <p:txBody>
          <a:bodyPr/>
          <a:lstStyle/>
          <a:p>
            <a:r>
              <a:rPr lang="en-GB" dirty="0"/>
              <a:t>Poverty</a:t>
            </a:r>
          </a:p>
        </p:txBody>
      </p:sp>
      <p:sp>
        <p:nvSpPr>
          <p:cNvPr id="3" name="Content Placeholder 2">
            <a:extLst>
              <a:ext uri="{FF2B5EF4-FFF2-40B4-BE49-F238E27FC236}">
                <a16:creationId xmlns:a16="http://schemas.microsoft.com/office/drawing/2014/main" id="{725FDE49-087E-4A6C-9132-657E57C83349}"/>
              </a:ext>
            </a:extLst>
          </p:cNvPr>
          <p:cNvSpPr>
            <a:spLocks noGrp="1"/>
          </p:cNvSpPr>
          <p:nvPr>
            <p:ph idx="1"/>
          </p:nvPr>
        </p:nvSpPr>
        <p:spPr>
          <a:xfrm>
            <a:off x="838200" y="1825625"/>
            <a:ext cx="10515600" cy="4919420"/>
          </a:xfrm>
        </p:spPr>
        <p:txBody>
          <a:bodyPr>
            <a:normAutofit fontScale="85000" lnSpcReduction="10000"/>
          </a:bodyPr>
          <a:lstStyle/>
          <a:p>
            <a:r>
              <a:rPr lang="en-GB" dirty="0"/>
              <a:t>Economically poverty can be defined as –absolute poverty and relative poverty.</a:t>
            </a:r>
          </a:p>
          <a:p>
            <a:r>
              <a:rPr lang="en-GB" dirty="0"/>
              <a:t>This is examined by:-</a:t>
            </a:r>
          </a:p>
          <a:p>
            <a:r>
              <a:rPr lang="en-GB" dirty="0"/>
              <a:t>Absolute poverty</a:t>
            </a:r>
          </a:p>
          <a:p>
            <a:r>
              <a:rPr lang="en-GB" dirty="0"/>
              <a:t>There will be different concepts of what is a necessary level to maintain basic living standards. The United Nations defined absolute poverty as</a:t>
            </a:r>
          </a:p>
          <a:p>
            <a:endParaRPr lang="en-GB" dirty="0"/>
          </a:p>
          <a:p>
            <a:r>
              <a:rPr lang="en-GB" dirty="0"/>
              <a:t>“a condition characterised by severe deprivation of basic human needs, including food, safe drinking water, sanitation facilities, health, shelter, education and information. It depends not only on income but also on access to services.”</a:t>
            </a:r>
          </a:p>
          <a:p>
            <a:endParaRPr lang="en-GB" dirty="0"/>
          </a:p>
          <a:p>
            <a:r>
              <a:rPr lang="en-GB" dirty="0"/>
              <a:t>UN World Summit for economic development (1995)</a:t>
            </a:r>
          </a:p>
          <a:p>
            <a:r>
              <a:rPr lang="en-GB" dirty="0"/>
              <a:t> </a:t>
            </a:r>
            <a:r>
              <a:rPr lang="en-GB" dirty="0" err="1"/>
              <a:t>Tejvan</a:t>
            </a:r>
            <a:r>
              <a:rPr lang="en-GB" dirty="0"/>
              <a:t> Pettinger November 24, 2017</a:t>
            </a:r>
          </a:p>
          <a:p>
            <a:endParaRPr lang="en-GB" dirty="0"/>
          </a:p>
          <a:p>
            <a:endParaRPr lang="en-GB" dirty="0"/>
          </a:p>
        </p:txBody>
      </p:sp>
    </p:spTree>
    <p:extLst>
      <p:ext uri="{BB962C8B-B14F-4D97-AF65-F5344CB8AC3E}">
        <p14:creationId xmlns:p14="http://schemas.microsoft.com/office/powerpoint/2010/main" val="100037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943751-3005-4369-A51B-914A067E300B}"/>
              </a:ext>
            </a:extLst>
          </p:cNvPr>
          <p:cNvPicPr>
            <a:picLocks noChangeAspect="1"/>
          </p:cNvPicPr>
          <p:nvPr/>
        </p:nvPicPr>
        <p:blipFill>
          <a:blip r:embed="rId2"/>
          <a:stretch>
            <a:fillRect/>
          </a:stretch>
        </p:blipFill>
        <p:spPr>
          <a:xfrm>
            <a:off x="2286000" y="1695450"/>
            <a:ext cx="7620000" cy="3467100"/>
          </a:xfrm>
          <a:prstGeom prst="rect">
            <a:avLst/>
          </a:prstGeom>
        </p:spPr>
      </p:pic>
    </p:spTree>
    <p:extLst>
      <p:ext uri="{BB962C8B-B14F-4D97-AF65-F5344CB8AC3E}">
        <p14:creationId xmlns:p14="http://schemas.microsoft.com/office/powerpoint/2010/main" val="2306186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DD7C7-01E9-40E7-961E-421C496AA5BA}"/>
              </a:ext>
            </a:extLst>
          </p:cNvPr>
          <p:cNvSpPr>
            <a:spLocks noGrp="1"/>
          </p:cNvSpPr>
          <p:nvPr>
            <p:ph type="title"/>
          </p:nvPr>
        </p:nvSpPr>
        <p:spPr>
          <a:xfrm>
            <a:off x="838200" y="500061"/>
            <a:ext cx="10515600" cy="1325563"/>
          </a:xfrm>
        </p:spPr>
        <p:txBody>
          <a:bodyPr>
            <a:normAutofit/>
          </a:bodyPr>
          <a:lstStyle/>
          <a:p>
            <a:r>
              <a:rPr lang="en-GB" sz="1800" dirty="0"/>
              <a:t>Daniel wright and </a:t>
            </a:r>
            <a:r>
              <a:rPr lang="en-GB" sz="1800" dirty="0" err="1"/>
              <a:t>callum</a:t>
            </a:r>
            <a:r>
              <a:rPr lang="en-GB" sz="1800" dirty="0"/>
              <a:t> masters- joseph Rowntree reseachers-3</a:t>
            </a:r>
            <a:r>
              <a:rPr lang="en-GB" sz="1800" baseline="30000" dirty="0"/>
              <a:t>rd</a:t>
            </a:r>
            <a:r>
              <a:rPr lang="en-GB" sz="1800" dirty="0"/>
              <a:t> July 2018</a:t>
            </a:r>
          </a:p>
        </p:txBody>
      </p:sp>
      <p:sp>
        <p:nvSpPr>
          <p:cNvPr id="3" name="Content Placeholder 2">
            <a:extLst>
              <a:ext uri="{FF2B5EF4-FFF2-40B4-BE49-F238E27FC236}">
                <a16:creationId xmlns:a16="http://schemas.microsoft.com/office/drawing/2014/main" id="{4D8072BA-D179-46F0-832A-CE233130E528}"/>
              </a:ext>
            </a:extLst>
          </p:cNvPr>
          <p:cNvSpPr>
            <a:spLocks noGrp="1"/>
          </p:cNvSpPr>
          <p:nvPr>
            <p:ph idx="1"/>
          </p:nvPr>
        </p:nvSpPr>
        <p:spPr>
          <a:xfrm>
            <a:off x="723900" y="1901824"/>
            <a:ext cx="11108303" cy="6432551"/>
          </a:xfrm>
        </p:spPr>
        <p:txBody>
          <a:bodyPr>
            <a:normAutofit fontScale="77500" lnSpcReduction="20000"/>
          </a:bodyPr>
          <a:lstStyle/>
          <a:p>
            <a:r>
              <a:rPr lang="en-GB" dirty="0"/>
              <a:t>Our latest research reveals how low-income families need a third more disposable income than a decade ago to make ends meet and are facing bigger barriers to meet rising costs - despite tightening their belts and shopping around online for better deals and tariffs.</a:t>
            </a:r>
          </a:p>
          <a:p>
            <a:r>
              <a:rPr lang="en-GB" dirty="0"/>
              <a:t>Families hit by crippling cost of living need a third more income to make ends meet</a:t>
            </a:r>
          </a:p>
          <a:p>
            <a:r>
              <a:rPr lang="en-GB" dirty="0"/>
              <a:t>The rising cost of transport, childcare and energy have restricted and restrained people who are struggling to get by, according to a decade of authoritative living standards research for the independent Joseph Rowntree Foundation (JRF).</a:t>
            </a:r>
          </a:p>
          <a:p>
            <a:r>
              <a:rPr lang="en-GB" dirty="0"/>
              <a:t>The Minimum Income Standard (MIS), carried out by the Centre for Research in Social Policy at Loughborough University, acts as a barometer of living standards in the UK. It is based on what members of the public think we all need to achieve a decent minimum living standard, regularly updated as society and the economy changes.</a:t>
            </a:r>
          </a:p>
          <a:p>
            <a:r>
              <a:rPr lang="en-GB" dirty="0"/>
              <a:t>A calculator allows the public to see the earnings different households need to reach MIS, according to members of the public. A single person needs to earn £18,400 a year to reach MIS; each parent in a working couple with two children needs to earn £20,000. A lone parent with a pre-school child must earn £28,450.</a:t>
            </a:r>
          </a:p>
          <a:p>
            <a:r>
              <a:rPr lang="en-GB" dirty="0"/>
              <a:t>Since 2008, the cost of a minimum ‘basket’ of goods and services has risen by 35% for a single working-age adult without children, by 30% for a couple with two children and by 50% for a pensioner couple, compared to a 25% increase in the Consumer Prices Index (CPI). The types of goods and services required for a minimum living standard have remained broadly the same, but the cost and how people buy them has changed:</a:t>
            </a:r>
          </a:p>
          <a:p>
            <a:r>
              <a:rPr lang="en-GB" dirty="0"/>
              <a:t>increase in tax credits for such a family, and 19% increase in average hourly pay. Unless the freeze on tax credits is lifted, this squeeze is likely to continue.”</a:t>
            </a:r>
          </a:p>
        </p:txBody>
      </p:sp>
    </p:spTree>
    <p:extLst>
      <p:ext uri="{BB962C8B-B14F-4D97-AF65-F5344CB8AC3E}">
        <p14:creationId xmlns:p14="http://schemas.microsoft.com/office/powerpoint/2010/main" val="358373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A68D32-5B78-4396-B69B-F895210AAA36}"/>
              </a:ext>
            </a:extLst>
          </p:cNvPr>
          <p:cNvSpPr/>
          <p:nvPr/>
        </p:nvSpPr>
        <p:spPr>
          <a:xfrm>
            <a:off x="928743" y="882127"/>
            <a:ext cx="8182984" cy="5493812"/>
          </a:xfrm>
          <a:prstGeom prst="rect">
            <a:avLst/>
          </a:prstGeom>
        </p:spPr>
        <p:txBody>
          <a:bodyPr wrap="square">
            <a:spAutoFit/>
          </a:bodyPr>
          <a:lstStyle/>
          <a:p>
            <a:pPr>
              <a:spcAft>
                <a:spcPts val="850"/>
              </a:spcAft>
            </a:pPr>
            <a:r>
              <a:rPr lang="en-GB" dirty="0">
                <a:solidFill>
                  <a:srgbClr val="545454"/>
                </a:solidFill>
                <a:latin typeface="Arial" panose="020B0604020202020204" pitchFamily="34" charset="0"/>
              </a:rPr>
              <a:t>Poverty can mean having no money in your pocket, your children going to school hungry, or to bed without enough food. It can mean not being able to afford a winter coat, or heat your home. But it can also be about living for years without work or hope, cut off from opportunities and change. And people in poor communities have worse health and shorter life expectancy.</a:t>
            </a:r>
          </a:p>
          <a:p>
            <a:pPr>
              <a:spcAft>
                <a:spcPts val="850"/>
              </a:spcAft>
            </a:pPr>
            <a:r>
              <a:rPr lang="en-GB" dirty="0">
                <a:solidFill>
                  <a:srgbClr val="545454"/>
                </a:solidFill>
                <a:latin typeface="Arial" panose="020B0604020202020204" pitchFamily="34" charset="0"/>
              </a:rPr>
              <a:t>That's why Oxfam works in Wales to overcome ‘ relative’  poverty, and to tell the truth about it, now and in the long term.</a:t>
            </a:r>
          </a:p>
          <a:p>
            <a:pPr>
              <a:spcAft>
                <a:spcPts val="850"/>
              </a:spcAft>
            </a:pPr>
            <a:r>
              <a:rPr lang="en-GB" dirty="0">
                <a:solidFill>
                  <a:srgbClr val="545454"/>
                </a:solidFill>
                <a:latin typeface="Arial" panose="020B0604020202020204" pitchFamily="34" charset="0"/>
              </a:rPr>
              <a:t>It used to be said that work was the best route out of poverty, but increasingly it isn't a route out at all.  Half of Welsh households experiencing poverty have someone bringing home a salary.</a:t>
            </a:r>
          </a:p>
          <a:p>
            <a:pPr>
              <a:spcAft>
                <a:spcPts val="850"/>
              </a:spcAft>
            </a:pPr>
            <a:r>
              <a:rPr lang="en-GB" dirty="0">
                <a:solidFill>
                  <a:srgbClr val="545454"/>
                </a:solidFill>
                <a:latin typeface="Arial" panose="020B0604020202020204" pitchFamily="34" charset="0"/>
              </a:rPr>
              <a:t>Gender imbalance remains evident across many areas of life in Wales. 80% of all part time jobs in Wales are held by women, and overwhelmingly they are in low-paid occupations.  If we're to tackle poverty in Wales, we must also tackle gender imbalance.</a:t>
            </a:r>
          </a:p>
          <a:p>
            <a:pPr>
              <a:spcAft>
                <a:spcPts val="850"/>
              </a:spcAft>
            </a:pPr>
            <a:r>
              <a:rPr lang="en-GB" dirty="0">
                <a:solidFill>
                  <a:srgbClr val="545454"/>
                </a:solidFill>
                <a:latin typeface="Arial" panose="020B0604020202020204" pitchFamily="34" charset="0"/>
              </a:rPr>
              <a:t>Oxfam Cymru - Even It Up: Blueprint for Change</a:t>
            </a:r>
          </a:p>
          <a:p>
            <a:pPr>
              <a:spcAft>
                <a:spcPts val="850"/>
              </a:spcAft>
            </a:pPr>
            <a:endParaRPr lang="en-GB" dirty="0">
              <a:solidFill>
                <a:srgbClr val="545454"/>
              </a:solidFill>
              <a:latin typeface="Arial" panose="020B0604020202020204" pitchFamily="34" charset="0"/>
            </a:endParaRPr>
          </a:p>
          <a:p>
            <a:pPr>
              <a:spcAft>
                <a:spcPts val="850"/>
              </a:spcAft>
            </a:pPr>
            <a:endParaRPr lang="en-GB" b="0" i="0" dirty="0">
              <a:solidFill>
                <a:srgbClr val="545454"/>
              </a:solidFill>
              <a:effectLst/>
              <a:latin typeface="Arial" panose="020B0604020202020204" pitchFamily="34" charset="0"/>
            </a:endParaRPr>
          </a:p>
        </p:txBody>
      </p:sp>
    </p:spTree>
    <p:extLst>
      <p:ext uri="{BB962C8B-B14F-4D97-AF65-F5344CB8AC3E}">
        <p14:creationId xmlns:p14="http://schemas.microsoft.com/office/powerpoint/2010/main" val="2807316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F40B00A-69F3-4443-A1E2-ECF8EE5D91B5}"/>
              </a:ext>
            </a:extLst>
          </p:cNvPr>
          <p:cNvPicPr>
            <a:picLocks noChangeAspect="1"/>
          </p:cNvPicPr>
          <p:nvPr/>
        </p:nvPicPr>
        <p:blipFill>
          <a:blip r:embed="rId2"/>
          <a:stretch>
            <a:fillRect/>
          </a:stretch>
        </p:blipFill>
        <p:spPr>
          <a:xfrm>
            <a:off x="2228850" y="1461232"/>
            <a:ext cx="6962775" cy="4463317"/>
          </a:xfrm>
          <a:prstGeom prst="rect">
            <a:avLst/>
          </a:prstGeom>
        </p:spPr>
      </p:pic>
    </p:spTree>
    <p:extLst>
      <p:ext uri="{BB962C8B-B14F-4D97-AF65-F5344CB8AC3E}">
        <p14:creationId xmlns:p14="http://schemas.microsoft.com/office/powerpoint/2010/main" val="568399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CB947A-D2F9-49E8-BE56-517AD1B68145}"/>
              </a:ext>
            </a:extLst>
          </p:cNvPr>
          <p:cNvSpPr/>
          <p:nvPr/>
        </p:nvSpPr>
        <p:spPr>
          <a:xfrm>
            <a:off x="1764255" y="957431"/>
            <a:ext cx="8939604" cy="2862322"/>
          </a:xfrm>
          <a:prstGeom prst="rect">
            <a:avLst/>
          </a:prstGeom>
        </p:spPr>
        <p:txBody>
          <a:bodyPr wrap="square">
            <a:spAutoFit/>
          </a:bodyPr>
          <a:lstStyle/>
          <a:p>
            <a:r>
              <a:rPr lang="en-GB" dirty="0"/>
              <a:t>The World Bank define poverty as</a:t>
            </a:r>
          </a:p>
          <a:p>
            <a:endParaRPr lang="en-GB" dirty="0"/>
          </a:p>
          <a:p>
            <a:r>
              <a:rPr lang="en-GB" dirty="0"/>
              <a:t>“Poverty is pronounced deprivation in well-being, and comprises many dimensions. It includes low incomes and the inability to acquire the basic goods and services necessary for survival with dignity.”</a:t>
            </a:r>
          </a:p>
          <a:p>
            <a:endParaRPr lang="en-GB" dirty="0"/>
          </a:p>
          <a:p>
            <a:r>
              <a:rPr lang="en-GB" dirty="0"/>
              <a:t>Poverty line</a:t>
            </a:r>
          </a:p>
          <a:p>
            <a:r>
              <a:rPr lang="en-GB" dirty="0"/>
              <a:t>This is a concept used to give a rough guide to poverty across countries. Originally introduced as $1 a day. In 2015, the World Bank reset the poverty line to  $1.90 a day (using PPP exchange rates) (World Bank)</a:t>
            </a:r>
          </a:p>
        </p:txBody>
      </p:sp>
    </p:spTree>
    <p:extLst>
      <p:ext uri="{BB962C8B-B14F-4D97-AF65-F5344CB8AC3E}">
        <p14:creationId xmlns:p14="http://schemas.microsoft.com/office/powerpoint/2010/main" val="2697049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12BE51-0B82-467D-A25A-44BB1D3DCAB9}"/>
              </a:ext>
            </a:extLst>
          </p:cNvPr>
          <p:cNvSpPr/>
          <p:nvPr/>
        </p:nvSpPr>
        <p:spPr>
          <a:xfrm>
            <a:off x="3048000" y="-772150"/>
            <a:ext cx="6096000" cy="8402300"/>
          </a:xfrm>
          <a:prstGeom prst="rect">
            <a:avLst/>
          </a:prstGeom>
        </p:spPr>
        <p:txBody>
          <a:bodyPr>
            <a:spAutoFit/>
          </a:bodyPr>
          <a:lstStyle/>
          <a:p>
            <a:r>
              <a:rPr lang="en-GB" dirty="0"/>
              <a:t>Poverty is the biggest threat to children's health in Wales, a report by the Royal College of Paediatrics has claimed.</a:t>
            </a:r>
          </a:p>
          <a:p>
            <a:endParaRPr lang="en-GB" dirty="0"/>
          </a:p>
          <a:p>
            <a:r>
              <a:rPr lang="en-GB" dirty="0"/>
              <a:t>An estimated 200,000 Welsh children live in poverty and are more likely to experience poor health, according to the report.</a:t>
            </a:r>
          </a:p>
          <a:p>
            <a:endParaRPr lang="en-GB" dirty="0"/>
          </a:p>
          <a:p>
            <a:r>
              <a:rPr lang="en-GB" dirty="0"/>
              <a:t>Dr Mair Parry, RCPCH Officer for Wales, said if robust action was not taken a "whole generation" would be failed.</a:t>
            </a:r>
          </a:p>
          <a:p>
            <a:endParaRPr lang="en-GB" dirty="0"/>
          </a:p>
          <a:p>
            <a:r>
              <a:rPr lang="en-GB" dirty="0"/>
              <a:t>The Welsh Government said it would consider the report's recommendations.</a:t>
            </a:r>
          </a:p>
          <a:p>
            <a:endParaRPr lang="en-GB" dirty="0"/>
          </a:p>
          <a:p>
            <a:r>
              <a:rPr lang="en-GB" dirty="0"/>
              <a:t>Poverty is classed as those living with a household income of less than 60% of the median (middle) figure.</a:t>
            </a:r>
          </a:p>
          <a:p>
            <a:endParaRPr lang="en-GB" dirty="0"/>
          </a:p>
          <a:p>
            <a:r>
              <a:rPr lang="en-GB" dirty="0"/>
              <a:t>Children from the most deprived fifth of the population are 70% more likely to die in childhood than those living in the most affluent parts of Wales, the report claimed.</a:t>
            </a:r>
          </a:p>
          <a:p>
            <a:endParaRPr lang="en-GB" dirty="0"/>
          </a:p>
          <a:p>
            <a:r>
              <a:rPr lang="en-GB" dirty="0"/>
              <a:t>Children's Commissioner for Wales, Prof Sally Holland, said reducing poverty rates was the "most important task" facing the Welsh Government.</a:t>
            </a:r>
          </a:p>
          <a:p>
            <a:endParaRPr lang="en-GB" dirty="0"/>
          </a:p>
          <a:p>
            <a:r>
              <a:rPr lang="en-GB" dirty="0"/>
              <a:t>The RCPCH report recommends several improvements to improve children's health and reduce child deaths.</a:t>
            </a:r>
          </a:p>
          <a:p>
            <a:endParaRPr lang="en-GB" dirty="0"/>
          </a:p>
          <a:p>
            <a:r>
              <a:rPr lang="en-GB" dirty="0"/>
              <a:t>These include measuring children for obesity throughout their childhood and stopping takeaways opening near schools and swimming pools.</a:t>
            </a:r>
          </a:p>
          <a:p>
            <a:endParaRPr lang="en-GB" dirty="0"/>
          </a:p>
        </p:txBody>
      </p:sp>
    </p:spTree>
    <p:extLst>
      <p:ext uri="{BB962C8B-B14F-4D97-AF65-F5344CB8AC3E}">
        <p14:creationId xmlns:p14="http://schemas.microsoft.com/office/powerpoint/2010/main" val="3077169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7CAB5-B808-4FB4-8924-92FCF7CB88CD}"/>
              </a:ext>
            </a:extLst>
          </p:cNvPr>
          <p:cNvSpPr>
            <a:spLocks noGrp="1"/>
          </p:cNvSpPr>
          <p:nvPr>
            <p:ph type="title"/>
          </p:nvPr>
        </p:nvSpPr>
        <p:spPr>
          <a:xfrm flipV="1">
            <a:off x="493295" y="-890337"/>
            <a:ext cx="10860505" cy="365125"/>
          </a:xfrm>
        </p:spPr>
        <p:txBody>
          <a:bodyPr>
            <a:normAutofit fontScale="90000"/>
          </a:bodyPr>
          <a:lstStyle/>
          <a:p>
            <a:r>
              <a:rPr lang="en-GB" dirty="0"/>
              <a:t> of</a:t>
            </a:r>
          </a:p>
        </p:txBody>
      </p:sp>
      <p:sp>
        <p:nvSpPr>
          <p:cNvPr id="3" name="Content Placeholder 2">
            <a:extLst>
              <a:ext uri="{FF2B5EF4-FFF2-40B4-BE49-F238E27FC236}">
                <a16:creationId xmlns:a16="http://schemas.microsoft.com/office/drawing/2014/main" id="{83000554-9C7B-4039-A15E-D0A254AB5001}"/>
              </a:ext>
            </a:extLst>
          </p:cNvPr>
          <p:cNvSpPr>
            <a:spLocks noGrp="1"/>
          </p:cNvSpPr>
          <p:nvPr>
            <p:ph idx="1"/>
          </p:nvPr>
        </p:nvSpPr>
        <p:spPr>
          <a:xfrm>
            <a:off x="493295" y="0"/>
            <a:ext cx="11032957" cy="6858000"/>
          </a:xfrm>
        </p:spPr>
        <p:txBody>
          <a:bodyPr>
            <a:normAutofit fontScale="25000" lnSpcReduction="20000"/>
          </a:bodyPr>
          <a:lstStyle/>
          <a:p>
            <a:r>
              <a:rPr lang="en-GB" sz="4800" dirty="0"/>
              <a:t>By India Pollock</a:t>
            </a:r>
          </a:p>
          <a:p>
            <a:r>
              <a:rPr lang="en-GB" sz="4800" dirty="0"/>
              <a:t>BBC Wales social affairs correspondent</a:t>
            </a:r>
          </a:p>
          <a:p>
            <a:r>
              <a:rPr lang="en-GB" sz="4800" dirty="0"/>
              <a:t>17 April 2018</a:t>
            </a:r>
          </a:p>
          <a:p>
            <a:r>
              <a:rPr lang="en-GB" sz="4800" dirty="0"/>
              <a:t>   </a:t>
            </a:r>
          </a:p>
          <a:p>
            <a:endParaRPr lang="en-GB" sz="4800" dirty="0"/>
          </a:p>
          <a:p>
            <a:r>
              <a:rPr lang="en-GB" sz="4800" dirty="0"/>
              <a:t>Efforts to tackle child poverty and low incomes in Wales are being "damaged" by UK government welfare and tax reforms, it has been claimed.</a:t>
            </a:r>
          </a:p>
          <a:p>
            <a:endParaRPr lang="en-GB" sz="4800" dirty="0"/>
          </a:p>
          <a:p>
            <a:r>
              <a:rPr lang="en-GB" sz="4800" dirty="0"/>
              <a:t>An Equality and Human Rights Commission report estimates there could be 50,000 more Welsh children in poverty by 2021.</a:t>
            </a:r>
          </a:p>
          <a:p>
            <a:endParaRPr lang="en-GB" sz="4800" dirty="0"/>
          </a:p>
          <a:p>
            <a:r>
              <a:rPr lang="en-GB" sz="4800" dirty="0"/>
              <a:t>Children's Minister Huw </a:t>
            </a:r>
            <a:r>
              <a:rPr lang="en-GB" sz="4800" dirty="0" err="1"/>
              <a:t>Irranca</a:t>
            </a:r>
            <a:r>
              <a:rPr lang="en-GB" sz="4800" dirty="0"/>
              <a:t>-Davies warned of "profound hardship".</a:t>
            </a:r>
          </a:p>
          <a:p>
            <a:endParaRPr lang="en-GB" sz="4800" dirty="0"/>
          </a:p>
          <a:p>
            <a:r>
              <a:rPr lang="en-GB" sz="4800" dirty="0"/>
              <a:t>The UK Government said its reforms offered parents tailored support to help them into work, "which remains the best route out of poverty".</a:t>
            </a:r>
          </a:p>
          <a:p>
            <a:endParaRPr lang="en-GB" sz="4800" dirty="0"/>
          </a:p>
          <a:p>
            <a:r>
              <a:rPr lang="en-GB" sz="4800" dirty="0"/>
              <a:t>The EHRC has examined potential impacts of reforms since 2010 and what they might mean for people over the next three years.</a:t>
            </a:r>
          </a:p>
          <a:p>
            <a:endParaRPr lang="en-GB" sz="4800" dirty="0"/>
          </a:p>
          <a:p>
            <a:r>
              <a:rPr lang="en-GB" sz="4800" dirty="0"/>
              <a:t>It looked at UK data from the Family Resources Survey (FRS) and the Living Costs and Food Survey (LCF), with analysis by Landman Economics and Aubergine</a:t>
            </a:r>
          </a:p>
          <a:p>
            <a:endParaRPr lang="en-GB" sz="4800" dirty="0"/>
          </a:p>
          <a:p>
            <a:r>
              <a:rPr lang="en-GB" sz="4800" dirty="0"/>
              <a:t> Analysis.</a:t>
            </a:r>
          </a:p>
          <a:p>
            <a:endParaRPr lang="en-GB" sz="4800" dirty="0"/>
          </a:p>
          <a:p>
            <a:r>
              <a:rPr lang="en-GB" sz="4800" dirty="0"/>
              <a:t>It estimates:</a:t>
            </a:r>
          </a:p>
          <a:p>
            <a:endParaRPr lang="en-GB" sz="4800" dirty="0"/>
          </a:p>
          <a:p>
            <a:r>
              <a:rPr lang="en-GB" sz="4800" dirty="0"/>
              <a:t>Households in Wales with three or more children will lose at least £900 a year on average by 2021-22 from the two-child limit on most benefits, tax credits and universal credit (UC) introduced in 2017</a:t>
            </a:r>
          </a:p>
          <a:p>
            <a:r>
              <a:rPr lang="en-GB" sz="4800" dirty="0"/>
              <a:t>20,000 more households - and 50,000 more children in Wales - could be in relative poverty following the reforms as a "best estimate"</a:t>
            </a:r>
          </a:p>
          <a:p>
            <a:r>
              <a:rPr lang="en-GB" sz="4800" dirty="0"/>
              <a:t>But increases in child poverty for Wales and Scotland (around 8% for both countries) are forecast to be smaller than for England (just under 11%). It puts this down to the larger gap between rich and poor in England</a:t>
            </a:r>
          </a:p>
          <a:p>
            <a:r>
              <a:rPr lang="en-GB" sz="4800" dirty="0"/>
              <a:t>Those in the second lowest income bracket are the worst hit, with a suggestion these households in Wales could lose more than £1,000 a year</a:t>
            </a:r>
          </a:p>
          <a:p>
            <a:r>
              <a:rPr lang="en-GB" sz="4800" dirty="0"/>
              <a:t>Disabled people and single parents in Wales will be disproportionately affected</a:t>
            </a:r>
          </a:p>
          <a:p>
            <a:endParaRPr lang="en-GB" sz="4800" dirty="0"/>
          </a:p>
          <a:p>
            <a:endParaRPr lang="en-GB" dirty="0"/>
          </a:p>
        </p:txBody>
      </p:sp>
    </p:spTree>
    <p:extLst>
      <p:ext uri="{BB962C8B-B14F-4D97-AF65-F5344CB8AC3E}">
        <p14:creationId xmlns:p14="http://schemas.microsoft.com/office/powerpoint/2010/main" val="350019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D8D85F6-492C-4590-91A9-EEFC99A2269D}"/>
              </a:ext>
            </a:extLst>
          </p:cNvPr>
          <p:cNvSpPr/>
          <p:nvPr/>
        </p:nvSpPr>
        <p:spPr>
          <a:xfrm>
            <a:off x="1982992" y="2323652"/>
            <a:ext cx="7655859" cy="3970318"/>
          </a:xfrm>
          <a:prstGeom prst="rect">
            <a:avLst/>
          </a:prstGeom>
        </p:spPr>
        <p:txBody>
          <a:bodyPr wrap="square">
            <a:spAutoFit/>
          </a:bodyPr>
          <a:lstStyle/>
          <a:p>
            <a:r>
              <a:rPr lang="en-GB" dirty="0"/>
              <a:t>A Welsh Government spokesman said: "Our programme for government, Taking Wales Forward, includes our Healthy Child Wales programme.</a:t>
            </a:r>
          </a:p>
          <a:p>
            <a:endParaRPr lang="en-GB" dirty="0"/>
          </a:p>
          <a:p>
            <a:r>
              <a:rPr lang="en-GB" dirty="0"/>
              <a:t>"The programme will ensure that inequalities linked to poor child health are further reduced by ensuring that we deliver a universal service to all children in Wales, with additional support provided in response to identified need.“</a:t>
            </a:r>
          </a:p>
          <a:p>
            <a:endParaRPr lang="en-GB" dirty="0"/>
          </a:p>
          <a:p>
            <a:endParaRPr lang="en-GB" dirty="0"/>
          </a:p>
          <a:p>
            <a:endParaRPr lang="en-GB" dirty="0"/>
          </a:p>
          <a:p>
            <a:endParaRPr lang="en-GB" dirty="0"/>
          </a:p>
          <a:p>
            <a:r>
              <a:rPr lang="en-GB" dirty="0"/>
              <a:t>https://gov.wales/docs/det/publications/171213-economic-action-plan-en.pdf</a:t>
            </a:r>
          </a:p>
          <a:p>
            <a:endParaRPr lang="en-GB" dirty="0"/>
          </a:p>
          <a:p>
            <a:endParaRPr lang="en-GB" dirty="0"/>
          </a:p>
          <a:p>
            <a:endParaRPr lang="en-GB" dirty="0"/>
          </a:p>
        </p:txBody>
      </p:sp>
    </p:spTree>
    <p:extLst>
      <p:ext uri="{BB962C8B-B14F-4D97-AF65-F5344CB8AC3E}">
        <p14:creationId xmlns:p14="http://schemas.microsoft.com/office/powerpoint/2010/main" val="1361196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A278-3C6F-4BD9-8798-07EB0AB0EFD9}"/>
              </a:ext>
            </a:extLst>
          </p:cNvPr>
          <p:cNvSpPr>
            <a:spLocks noGrp="1"/>
          </p:cNvSpPr>
          <p:nvPr>
            <p:ph type="title"/>
          </p:nvPr>
        </p:nvSpPr>
        <p:spPr>
          <a:xfrm>
            <a:off x="626164" y="1359038"/>
            <a:ext cx="10515600" cy="1325563"/>
          </a:xfrm>
        </p:spPr>
        <p:txBody>
          <a:bodyPr/>
          <a:lstStyle/>
          <a:p>
            <a:r>
              <a:rPr lang="en-GB" dirty="0"/>
              <a:t>Helen Barnard – research from the Institute of Fiscal Studies</a:t>
            </a:r>
          </a:p>
        </p:txBody>
      </p:sp>
      <p:sp>
        <p:nvSpPr>
          <p:cNvPr id="3" name="Content Placeholder 2">
            <a:extLst>
              <a:ext uri="{FF2B5EF4-FFF2-40B4-BE49-F238E27FC236}">
                <a16:creationId xmlns:a16="http://schemas.microsoft.com/office/drawing/2014/main" id="{86F13CAC-8490-4691-9AC9-C6F7B4BB82BB}"/>
              </a:ext>
            </a:extLst>
          </p:cNvPr>
          <p:cNvSpPr>
            <a:spLocks noGrp="1"/>
          </p:cNvSpPr>
          <p:nvPr>
            <p:ph idx="1"/>
          </p:nvPr>
        </p:nvSpPr>
        <p:spPr>
          <a:xfrm>
            <a:off x="732182" y="3428999"/>
            <a:ext cx="10621618" cy="2747963"/>
          </a:xfrm>
        </p:spPr>
        <p:txBody>
          <a:bodyPr/>
          <a:lstStyle/>
          <a:p>
            <a:r>
              <a:rPr lang="en-GB" dirty="0"/>
              <a:t>There is a need for better solutions to today’s problems</a:t>
            </a:r>
          </a:p>
          <a:p>
            <a:endParaRPr lang="en-GB" dirty="0"/>
          </a:p>
        </p:txBody>
      </p:sp>
    </p:spTree>
    <p:extLst>
      <p:ext uri="{BB962C8B-B14F-4D97-AF65-F5344CB8AC3E}">
        <p14:creationId xmlns:p14="http://schemas.microsoft.com/office/powerpoint/2010/main" val="2571968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A6CD2-A4B0-492D-82B2-97D6125A9B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FC83E4-8871-4A06-9151-311910676EDC}"/>
              </a:ext>
            </a:extLst>
          </p:cNvPr>
          <p:cNvSpPr>
            <a:spLocks noGrp="1"/>
          </p:cNvSpPr>
          <p:nvPr>
            <p:ph idx="1"/>
          </p:nvPr>
        </p:nvSpPr>
        <p:spPr>
          <a:xfrm>
            <a:off x="1395166" y="2064470"/>
            <a:ext cx="9958633" cy="4536700"/>
          </a:xfrm>
        </p:spPr>
        <p:txBody>
          <a:bodyPr>
            <a:normAutofit fontScale="55000" lnSpcReduction="20000"/>
          </a:bodyPr>
          <a:lstStyle/>
          <a:p>
            <a:r>
              <a:rPr lang="en-GB" dirty="0"/>
              <a:t>National Assembly for Wales</a:t>
            </a:r>
          </a:p>
          <a:p>
            <a:r>
              <a:rPr lang="en-GB" dirty="0"/>
              <a:t>Communities, Equality and Local</a:t>
            </a:r>
          </a:p>
          <a:p>
            <a:r>
              <a:rPr lang="en-GB" dirty="0"/>
              <a:t>Government Committee</a:t>
            </a:r>
          </a:p>
          <a:p>
            <a:r>
              <a:rPr lang="en-GB" dirty="0"/>
              <a:t>Inquiry into Poverty in Wales:</a:t>
            </a:r>
          </a:p>
          <a:p>
            <a:r>
              <a:rPr lang="en-GB" dirty="0"/>
              <a:t>Poverty and Inequality</a:t>
            </a:r>
          </a:p>
          <a:p>
            <a:r>
              <a:rPr lang="en-GB" dirty="0"/>
              <a:t>June 2015</a:t>
            </a:r>
          </a:p>
          <a:p>
            <a:r>
              <a:rPr lang="en-GB" dirty="0"/>
              <a:t>We recommend that the Welsh Government makes a commitment in its</a:t>
            </a:r>
          </a:p>
          <a:p>
            <a:r>
              <a:rPr lang="en-GB" dirty="0"/>
              <a:t>tackling poverty strategy to ensure every person in Wales has food,</a:t>
            </a:r>
          </a:p>
          <a:p>
            <a:r>
              <a:rPr lang="en-GB" dirty="0"/>
              <a:t>shelter and warmth. This should include detailed analyses and targets</a:t>
            </a:r>
          </a:p>
          <a:p>
            <a:r>
              <a:rPr lang="en-GB" dirty="0"/>
              <a:t>for food poverty, fuel poverty and homelessness.</a:t>
            </a:r>
          </a:p>
          <a:p>
            <a:r>
              <a:rPr lang="en-GB" dirty="0"/>
              <a:t>Who is living in poverty?</a:t>
            </a:r>
          </a:p>
          <a:p>
            <a:r>
              <a:rPr lang="en-GB" dirty="0"/>
              <a:t>7. People living in poverty in Wales are not a homogenous group, and the</a:t>
            </a:r>
          </a:p>
          <a:p>
            <a:r>
              <a:rPr lang="en-GB" dirty="0"/>
              <a:t>Welsh Government needs to improve its data around poverty to reflect this.</a:t>
            </a:r>
          </a:p>
          <a:p>
            <a:r>
              <a:rPr lang="en-GB" dirty="0"/>
              <a:t>8. As a consequence of a lack of data, we heard that policy makers are</a:t>
            </a:r>
          </a:p>
          <a:p>
            <a:r>
              <a:rPr lang="en-GB" dirty="0"/>
              <a:t>currently ‘working in the dark’. This is unacceptable. </a:t>
            </a:r>
          </a:p>
          <a:p>
            <a:endParaRPr lang="en-GB" dirty="0"/>
          </a:p>
        </p:txBody>
      </p:sp>
    </p:spTree>
    <p:extLst>
      <p:ext uri="{BB962C8B-B14F-4D97-AF65-F5344CB8AC3E}">
        <p14:creationId xmlns:p14="http://schemas.microsoft.com/office/powerpoint/2010/main" val="4469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463BD-88CD-4C7B-864C-CF0F0D515F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DCAA46-0F68-4455-A2A6-5DA36DFAD651}"/>
              </a:ext>
            </a:extLst>
          </p:cNvPr>
          <p:cNvSpPr>
            <a:spLocks noGrp="1"/>
          </p:cNvSpPr>
          <p:nvPr>
            <p:ph idx="1"/>
          </p:nvPr>
        </p:nvSpPr>
        <p:spPr/>
        <p:txBody>
          <a:bodyPr>
            <a:normAutofit fontScale="62500" lnSpcReduction="20000"/>
          </a:bodyPr>
          <a:lstStyle/>
          <a:p>
            <a:r>
              <a:rPr lang="en-GB" dirty="0"/>
              <a:t>The Government has been accused of presiding over a catalogue of errors in the roll-out of the £1.9bn universal credit system, which the National Audit Office says is pushing claimants into financial hardship while failing to deliver value for money.</a:t>
            </a:r>
          </a:p>
          <a:p>
            <a:r>
              <a:rPr lang="en-GB" dirty="0"/>
              <a:t>The independent auditors also revealed that the new benefits scheme could end up costing more than the system it replaces, and that ministers are unable to tell if the reform will ever be a success.</a:t>
            </a:r>
          </a:p>
          <a:p>
            <a:r>
              <a:rPr lang="en-GB" dirty="0"/>
              <a:t>reform will ever be a success.</a:t>
            </a:r>
          </a:p>
          <a:p>
            <a:endParaRPr lang="en-GB" dirty="0"/>
          </a:p>
          <a:p>
            <a:r>
              <a:rPr lang="en-GB" dirty="0"/>
              <a:t>Universal credit “rolls six major working-age benefits into one monthly payment, including job seeker’s allowance, tax credits and housing benefit”, reports The Guardian. Its central aims are to “simplify the benefits system, making it more efficient and to provide incentives for claimants to enter work”.</a:t>
            </a:r>
          </a:p>
          <a:p>
            <a:r>
              <a:rPr lang="en-GB"/>
              <a:t>www.trusselltrust.org</a:t>
            </a:r>
            <a:endParaRPr lang="en-GB" dirty="0"/>
          </a:p>
          <a:p>
            <a:r>
              <a:rPr lang="en-GB" dirty="0"/>
              <a:t>When Universal Credit goes live in an area, there is a demonstrable increase in demand in local Trussell Trust foodbanks. On average, 12 months after rollout, foodbanks see a 52% increase in demand, compared to 13% in areas with Universal Credit for 3 months or less. This increase cannot be attributed to randomness and exists even after accounting for seasonal and other variations.</a:t>
            </a:r>
          </a:p>
          <a:p>
            <a:pPr marL="0" indent="0">
              <a:buNone/>
            </a:pPr>
            <a:endParaRPr lang="en-GB" dirty="0"/>
          </a:p>
        </p:txBody>
      </p:sp>
    </p:spTree>
    <p:extLst>
      <p:ext uri="{BB962C8B-B14F-4D97-AF65-F5344CB8AC3E}">
        <p14:creationId xmlns:p14="http://schemas.microsoft.com/office/powerpoint/2010/main" val="38475048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TotalTime>
  <Words>1620</Words>
  <Application>Microsoft Office PowerPoint</Application>
  <PresentationFormat>Widescreen</PresentationFormat>
  <Paragraphs>106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Poverty</vt:lpstr>
      <vt:lpstr>PowerPoint Presentation</vt:lpstr>
      <vt:lpstr>Daniel wright and callum masters- joseph Rowntree reseachers-3rd July 2018</vt:lpstr>
      <vt:lpstr>PowerPoint Presentation</vt:lpstr>
      <vt:lpstr>PowerPoint Presentation</vt:lpstr>
      <vt:lpstr>PowerPoint Presentation</vt:lpstr>
      <vt:lpstr>PowerPoint Presentation</vt:lpstr>
      <vt:lpstr> of</vt:lpstr>
      <vt:lpstr>PowerPoint Presentation</vt:lpstr>
      <vt:lpstr>Helen Barnard – research from the Institute of Fiscal Studies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where?</dc:title>
  <dc:creator>David Williams (1807945)</dc:creator>
  <cp:lastModifiedBy>David Williams (1807945)</cp:lastModifiedBy>
  <cp:revision>17</cp:revision>
  <dcterms:created xsi:type="dcterms:W3CDTF">2019-01-01T23:45:54Z</dcterms:created>
  <dcterms:modified xsi:type="dcterms:W3CDTF">2019-01-07T20:13:03Z</dcterms:modified>
</cp:coreProperties>
</file>