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AEFF7"/>
          </a:solidFill>
        </a:fill>
      </a:tcStyle>
    </a:wholeTbl>
    <a:band1H>
      <a:tcStyle>
        <a:tcBdr/>
        <a:fill>
          <a:solidFill>
            <a:srgbClr val="D2DEE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2DEE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5B9BD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5B9BD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2" d="100"/>
          <a:sy n="122" d="100"/>
        </p:scale>
        <p:origin x="9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C6061-DF1B-4CAC-ADF9-6A42805FCD1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5F5686-7B4B-4FC0-892C-89B8DCEF6A5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02D2A3-2B69-4F6A-86DB-951DDA65E6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84278F-6FC9-48DB-A5B6-37D2590CC13F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26515-2A1C-436F-B48F-A08E6AA69D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201B8-1267-4175-AC97-F8C2CF1A22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B6167E-3A7D-4DD9-9540-BAE9659FFE0A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70597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89377-A175-44BB-87BB-28F5E92D291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DE92E-C1C9-4167-A9A4-5826B5B157C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C69629-0EA8-46CC-A54F-E6C4BF531D8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AA4E1B-8C73-4914-AAB5-E12ED7BB4358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9015F-EC0E-4A36-9120-988F06B2E8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99A2B-3970-4178-B70E-190B3027A4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CFF1C4-17C1-4879-BC66-CE323BE2665D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44864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0F26C-DD1A-4F6C-BCDB-7D6D4B47B7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4E2103-649D-4BC0-92C1-6EC06F0E688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D20D4-2187-4925-93AB-0241D8E39C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5E1815-B948-4B3D-BDF6-218343CA1EA5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2314B6-90D6-4C15-AB68-8802D82ABD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B003B-E2E3-422A-9D03-F40BD094A4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14BFCD-7953-41D4-B532-3BF10CAD1D1E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29802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6446D-DB43-487E-AFBD-1A23229EF9C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AC60F-D30E-4DED-AA81-2E85DA26969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2736A7-A39C-4D26-BE9C-4E20A7CDEDC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8B9F64-BDA7-4E0C-A8CA-878BEDC36B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5BA8FF-937C-4FBC-B9C6-305DA6F7F1B7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5EFF-B924-49F7-820F-062F41C93D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0915E9-7968-4E0D-B3F3-C613EBF3C0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FE4A9C-DBD8-4FE6-B2AA-7120E3373818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94542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98630-19C4-4A4D-8E21-1E2039BD13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DF682B-6F66-4791-92B3-0B237578706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C78536-B6C3-4507-946B-6B35CE422C7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A65ADD-1C16-4D49-BCD1-299DBB88680C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E3ECC-301C-478D-8ABC-A71296AE705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DA4989-2DA9-4E56-9285-A4F55B8040D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9ACD81-364A-4ABA-A716-55FE12B5F658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3B2313-C401-48A5-9565-6869E6F886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9FC58E-0BF0-415D-8D0D-93D997CBEC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016D65-8A0A-4D7D-A7BF-F08083F85AEF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99273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017F9-0217-49D4-B3E1-DA9718BEFE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1A75DF-B070-4E8C-A9BA-5CC2674D31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8B5767-AC66-4E97-8DD1-2151891DD5C9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077ED9-C01A-4C16-8F7A-0E3B564AA4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06CF36-B69E-4BEF-B4EC-28BE7476D7D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46418B-2C11-42AE-9214-A2F1E5113DDA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143679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4BFEA3-910E-4149-960E-F2B838703F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286271-B82B-4657-A12E-3C4454DE79C1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403567-F811-41D4-9006-F7414ACFAF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BC1197-9820-43F2-B3CF-165E88760E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F16D17-9DBE-4F6B-AA07-8E85ECC99E37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4728622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9F0E1-9AE4-4148-B861-757031AFCA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841B0-173C-459C-9638-0C2CD6D953B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506A19-4D2E-4151-9247-88AA961830F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47D48-4679-4F53-B2C6-4F66D056D5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0C7FB9-F943-4CBC-B520-973C43A15E88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640FBE-A956-4BC8-A6B5-45A141FB996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308FCA-2B99-4383-9064-2788126267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7D97A1-ECB5-4220-BFC3-36ECB73343EC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19970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3982A-3F5D-4CA4-AF1E-F18772048D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649264-6FAC-4F28-A497-3A24544ABA4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s-ES" sz="3200"/>
            </a:lvl1pPr>
          </a:lstStyle>
          <a:p>
            <a:pPr lvl="0"/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8FA822-171F-43DA-9B8D-910B6449E31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B726AB-F45F-4AD4-B9E5-3ECE93AB7F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F3FF38-081C-4B03-9332-1A7C85A05AAC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ABDA87-FE07-4ADE-B367-2345802AAD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50FE09-0AD7-4BE0-8790-2DC7A87793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807535-56FC-4B2F-9AE4-620AD3280EBF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74521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C5AF9-0383-41E0-A96A-70100DDE663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435808-566E-4CB5-97C7-650AC37E1C1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B8F7D-9659-4EBB-A7DE-EBFFEF17E9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5767B3-6C79-4A52-BCE4-6F8E22173890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F298BF-64DD-4790-BA79-8C6242E7B7B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484705-08CA-4B86-89E0-C28C63D3A4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A7FE29-A69E-4B60-AD97-74F503D0240D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56115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EB5BCC-C280-4C5B-9430-7D0BA8466E8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E2F909-E3EA-4AAA-94F2-D74E6C8D455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25615-6926-4D2C-9D73-42AC9530B5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30A9EF-AFCB-49A2-A6FA-18532387DBE4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17FF6D-3C47-4EDF-9FC6-B67FB6A697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AF717-52FE-4521-AE50-845099C18C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F22913-D8F3-4A94-A387-357881BAA577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025743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6A26B4-BE17-4432-BC10-9A54352F24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E06B60-B32E-45DB-B5BF-BBAADBD779A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EAA39-EDE6-4127-93E9-0912864212C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1DE52B2-84AA-478D-BD14-CF9C8801F829}" type="datetime1">
              <a:rPr lang="es-ES"/>
              <a:pPr lvl="0"/>
              <a:t>11/03/2022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A50CF-4BDF-4CC1-A5EA-C5AC32D52C4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0F000-7328-4DCD-AE3B-194AD33194C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3FAD315-BADD-484E-9D01-F1E80071706C}" type="slidenum"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CCDC1968-42EB-45A4-8673-C91FBE162278}"/>
              </a:ext>
            </a:extLst>
          </p:cNvPr>
          <p:cNvSpPr txBox="1"/>
          <p:nvPr/>
        </p:nvSpPr>
        <p:spPr>
          <a:xfrm>
            <a:off x="1961662" y="1212704"/>
            <a:ext cx="7385535" cy="646334"/>
          </a:xfrm>
          <a:prstGeom prst="rect">
            <a:avLst/>
          </a:prstGeom>
          <a:solidFill>
            <a:srgbClr val="ED7D31"/>
          </a:solidFill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	</a:t>
            </a:r>
            <a:r>
              <a:rPr lang="en-GB" sz="3600" b="0" i="0" u="sng" strike="noStrike" kern="0" cap="none" spc="0" baseline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Tableros de precios – Price board</a:t>
            </a:r>
            <a:endParaRPr lang="en-GB" sz="3600" b="0" i="1" u="sng" strike="noStrike" kern="1200" cap="none" spc="0" baseline="0">
              <a:solidFill>
                <a:srgbClr val="000000"/>
              </a:solidFill>
              <a:highlight>
                <a:srgbClr val="00FF00"/>
              </a:highlight>
              <a:uFillTx/>
              <a:latin typeface="Calibri"/>
            </a:endParaRP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9C4F79BF-B090-49C6-8F34-341E5AD814C8}"/>
              </a:ext>
            </a:extLst>
          </p:cNvPr>
          <p:cNvSpPr txBox="1"/>
          <p:nvPr/>
        </p:nvSpPr>
        <p:spPr>
          <a:xfrm>
            <a:off x="2946397" y="718252"/>
            <a:ext cx="9839565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Roboto" pitchFamily="2"/>
              </a:rPr>
              <a:t>Radisson Blu Hotel, Madrid Prado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335B9655-7852-4B73-A5A8-5D0D140ECB3F}"/>
              </a:ext>
            </a:extLst>
          </p:cNvPr>
          <p:cNvGraphicFramePr>
            <a:graphicFrameLocks noGrp="1"/>
          </p:cNvGraphicFramePr>
          <p:nvPr/>
        </p:nvGraphicFramePr>
        <p:xfrm>
          <a:off x="336060" y="1793458"/>
          <a:ext cx="10863381" cy="3739775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2540824">
                  <a:extLst>
                    <a:ext uri="{9D8B030D-6E8A-4147-A177-3AD203B41FA5}">
                      <a16:colId xmlns:a16="http://schemas.microsoft.com/office/drawing/2014/main" val="2029988382"/>
                    </a:ext>
                  </a:extLst>
                </a:gridCol>
                <a:gridCol w="4161873">
                  <a:extLst>
                    <a:ext uri="{9D8B030D-6E8A-4147-A177-3AD203B41FA5}">
                      <a16:colId xmlns:a16="http://schemas.microsoft.com/office/drawing/2014/main" val="264596389"/>
                    </a:ext>
                  </a:extLst>
                </a:gridCol>
                <a:gridCol w="4160684">
                  <a:extLst>
                    <a:ext uri="{9D8B030D-6E8A-4147-A177-3AD203B41FA5}">
                      <a16:colId xmlns:a16="http://schemas.microsoft.com/office/drawing/2014/main" val="2382396536"/>
                    </a:ext>
                  </a:extLst>
                </a:gridCol>
              </a:tblGrid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2400">
                          <a:solidFill>
                            <a:srgbClr val="FFFF00"/>
                          </a:solidFill>
                          <a:highlight>
                            <a:srgbClr val="FF0000"/>
                          </a:highlight>
                        </a:rPr>
                        <a:t>Habitación</a:t>
                      </a:r>
                      <a:r>
                        <a:rPr lang="es-ES" sz="1800">
                          <a:highlight>
                            <a:srgbClr val="FF0000"/>
                          </a:highlight>
                        </a:rPr>
                        <a:t> </a:t>
                      </a:r>
                      <a:endParaRPr lang="es-ES" sz="1800">
                        <a:highlight>
                          <a:srgbClr val="FF00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2400">
                          <a:solidFill>
                            <a:srgbClr val="FFFF00"/>
                          </a:solidFill>
                          <a:highlight>
                            <a:srgbClr val="FF0000"/>
                          </a:highlight>
                        </a:rPr>
                        <a:t>Precio (No Miembros)</a:t>
                      </a:r>
                      <a:endParaRPr lang="es-ES" sz="2400">
                        <a:solidFill>
                          <a:srgbClr val="FFFF00"/>
                        </a:solidFill>
                        <a:highlight>
                          <a:srgbClr val="FF00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2400">
                          <a:solidFill>
                            <a:srgbClr val="FFFF00"/>
                          </a:solidFill>
                          <a:highlight>
                            <a:srgbClr val="FF0000"/>
                          </a:highlight>
                        </a:rPr>
                        <a:t>Precio (Miembros)</a:t>
                      </a:r>
                      <a:endParaRPr lang="es-ES" sz="2400">
                        <a:solidFill>
                          <a:srgbClr val="FFFF00"/>
                        </a:solidFill>
                        <a:highlight>
                          <a:srgbClr val="FF00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2117346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Una Cama Individual      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49.99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00FFFF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39.00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15143427"/>
                  </a:ext>
                </a:extLst>
              </a:tr>
              <a:tr h="255757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Dos camas Individual  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59.99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00FFFF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45.00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99346922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Triple Camas Individual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65.99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00FFFF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59.99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59721859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Doble simple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69.99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00FFFF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55.99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84029394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Doble delux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75.99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00FFFF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65.59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72166521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Doble Suite Junior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89.99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00FFFF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85.99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34078930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Doble Suite delux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112.99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00FFFF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99.99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8686979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EXTRAS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 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 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7028608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Parking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9.99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Gratis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61202630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Gimnasio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4.99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00FFFF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3.99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5691972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Piscina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4.49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00FFFF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3.49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87512274"/>
                  </a:ext>
                </a:extLst>
              </a:tr>
              <a:tr h="2706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solidFill>
                            <a:srgbClr val="FF0000"/>
                          </a:solidFill>
                          <a:highlight>
                            <a:srgbClr val="00FFFF"/>
                          </a:highlight>
                        </a:rPr>
                        <a:t>Desayuno</a:t>
                      </a:r>
                      <a:endParaRPr lang="es-ES" sz="1800">
                        <a:solidFill>
                          <a:srgbClr val="FF0000"/>
                        </a:solidFill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kern="120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/>
                        </a:rPr>
                        <a:t>€</a:t>
                      </a:r>
                      <a:r>
                        <a:rPr lang="es-ES" sz="1800">
                          <a:highlight>
                            <a:srgbClr val="FFFF00"/>
                          </a:highlight>
                        </a:rPr>
                        <a:t>9.99</a:t>
                      </a:r>
                      <a:endParaRPr lang="es-ES" sz="1800">
                        <a:highlight>
                          <a:srgbClr val="FFFF00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highlight>
                            <a:srgbClr val="00FFFF"/>
                          </a:highlight>
                        </a:rPr>
                        <a:t>Gratis</a:t>
                      </a:r>
                      <a:endParaRPr lang="es-ES" sz="1800">
                        <a:highlight>
                          <a:srgbClr val="00FFFF"/>
                        </a:highlight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840253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2021</TotalTime>
  <Words>91</Words>
  <Application>Microsoft Office PowerPoint</Application>
  <PresentationFormat>Widescreen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Roboto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Shariful Islam (2013505)</cp:lastModifiedBy>
  <cp:revision>16</cp:revision>
  <dcterms:created xsi:type="dcterms:W3CDTF">2021-11-07T13:00:50Z</dcterms:created>
  <dcterms:modified xsi:type="dcterms:W3CDTF">2022-03-11T18:29:19Z</dcterms:modified>
</cp:coreProperties>
</file>