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17"/>
  </p:notesMasterIdLst>
  <p:sldIdLst>
    <p:sldId id="256" r:id="rId5"/>
    <p:sldId id="258" r:id="rId6"/>
    <p:sldId id="259" r:id="rId7"/>
    <p:sldId id="260" r:id="rId8"/>
    <p:sldId id="269" r:id="rId9"/>
    <p:sldId id="261" r:id="rId10"/>
    <p:sldId id="262" r:id="rId11"/>
    <p:sldId id="263" r:id="rId12"/>
    <p:sldId id="264" r:id="rId13"/>
    <p:sldId id="265" r:id="rId14"/>
    <p:sldId id="267" r:id="rId15"/>
    <p:sldId id="268" r:id="rId16"/>
  </p:sldIdLst>
  <p:sldSz cx="12192000" cy="6858000"/>
  <p:notesSz cx="6889750"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F8E3A9-90F9-4359-BF64-0D25E040E383}" v="399" dt="2019-12-20T22:09:48.3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125" d="100"/>
          <a:sy n="125" d="100"/>
        </p:scale>
        <p:origin x="-1782" y="-1734"/>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2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image" Target="../media/image3.svg"/><Relationship Id="rId1" Type="http://schemas.openxmlformats.org/officeDocument/2006/relationships/image" Target="../media/image10.png"/><Relationship Id="rId6" Type="http://schemas.openxmlformats.org/officeDocument/2006/relationships/image" Target="../media/image7.svg"/><Relationship Id="rId5" Type="http://schemas.openxmlformats.org/officeDocument/2006/relationships/image" Target="../media/image12.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2.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29.png"/><Relationship Id="rId6" Type="http://schemas.openxmlformats.org/officeDocument/2006/relationships/image" Target="../media/image20.svg"/><Relationship Id="rId11" Type="http://schemas.openxmlformats.org/officeDocument/2006/relationships/image" Target="../media/image34.png"/><Relationship Id="rId5" Type="http://schemas.openxmlformats.org/officeDocument/2006/relationships/image" Target="../media/image31.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33.png"/><Relationship Id="rId1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88729D4-DF79-4A48-B60F-E3A89EBE7FBA}"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1172CF03-16CD-4E11-BA07-AB1C8A5FD8C2}">
      <dgm:prSet custT="1"/>
      <dgm:spPr/>
      <dgm:t>
        <a:bodyPr/>
        <a:lstStyle/>
        <a:p>
          <a:pPr>
            <a:lnSpc>
              <a:spcPct val="100000"/>
            </a:lnSpc>
          </a:pPr>
          <a:r>
            <a:rPr lang="en-US" sz="1200" dirty="0"/>
            <a:t>Matalan tries to improve the way their business is run all the time to try and succeed. They try to  provide a service for everyone and also try to keep their employees happy. They believe in working together. (Matalan,2019).</a:t>
          </a:r>
        </a:p>
      </dgm:t>
    </dgm:pt>
    <dgm:pt modelId="{A9C6B065-1266-41F2-BB71-10717719AD3E}" type="parTrans" cxnId="{B0B9FE2F-5751-4CDD-AD03-6873C2540A9C}">
      <dgm:prSet/>
      <dgm:spPr/>
      <dgm:t>
        <a:bodyPr/>
        <a:lstStyle/>
        <a:p>
          <a:endParaRPr lang="en-US"/>
        </a:p>
      </dgm:t>
    </dgm:pt>
    <dgm:pt modelId="{9B5ED1A6-FB38-4C38-B2D4-0D7236B36D3D}" type="sibTrans" cxnId="{B0B9FE2F-5751-4CDD-AD03-6873C2540A9C}">
      <dgm:prSet/>
      <dgm:spPr/>
      <dgm:t>
        <a:bodyPr/>
        <a:lstStyle/>
        <a:p>
          <a:endParaRPr lang="en-US"/>
        </a:p>
      </dgm:t>
    </dgm:pt>
    <dgm:pt modelId="{5FB1AB5C-694B-46A6-8400-45F3D4995238}">
      <dgm:prSet custT="1"/>
      <dgm:spPr/>
      <dgm:t>
        <a:bodyPr/>
        <a:lstStyle/>
        <a:p>
          <a:pPr>
            <a:lnSpc>
              <a:spcPct val="100000"/>
            </a:lnSpc>
          </a:pPr>
          <a:r>
            <a:rPr lang="en-US" sz="1200" dirty="0"/>
            <a:t>Matalan provides a learning and development programme for their employees and they try to encourage their teams to stay up to date with the industry and to improve all the time.  (Matalan,2019).</a:t>
          </a:r>
        </a:p>
      </dgm:t>
    </dgm:pt>
    <dgm:pt modelId="{B327C346-85E0-4D2F-9068-E5BDE70D1B86}" type="parTrans" cxnId="{6CEC2F66-15CB-4D60-9B9A-3E8D255F74CB}">
      <dgm:prSet/>
      <dgm:spPr/>
      <dgm:t>
        <a:bodyPr/>
        <a:lstStyle/>
        <a:p>
          <a:endParaRPr lang="en-US"/>
        </a:p>
      </dgm:t>
    </dgm:pt>
    <dgm:pt modelId="{97DAD3AA-6275-4AA2-A1A4-F470698DDD3D}" type="sibTrans" cxnId="{6CEC2F66-15CB-4D60-9B9A-3E8D255F74CB}">
      <dgm:prSet/>
      <dgm:spPr/>
      <dgm:t>
        <a:bodyPr/>
        <a:lstStyle/>
        <a:p>
          <a:endParaRPr lang="en-US"/>
        </a:p>
      </dgm:t>
    </dgm:pt>
    <dgm:pt modelId="{566C2892-D5C4-4B5C-B430-39E46A0C1171}">
      <dgm:prSet custT="1"/>
      <dgm:spPr/>
      <dgm:t>
        <a:bodyPr/>
        <a:lstStyle/>
        <a:p>
          <a:pPr>
            <a:lnSpc>
              <a:spcPct val="100000"/>
            </a:lnSpc>
          </a:pPr>
          <a:r>
            <a:rPr lang="en-US" sz="1200" dirty="0"/>
            <a:t>All Organisations have some function to perform and some form of contribution to the environment which they are part of. The organizational behavior the management process and the structure are linked together as strategy. (Mullins,2010).</a:t>
          </a:r>
        </a:p>
      </dgm:t>
    </dgm:pt>
    <dgm:pt modelId="{1BD0DD95-4B59-461C-ADDC-EEABEFAA3FAE}" type="parTrans" cxnId="{1C5F8DBB-1231-4E86-B6B4-2E3483C39EC4}">
      <dgm:prSet/>
      <dgm:spPr/>
      <dgm:t>
        <a:bodyPr/>
        <a:lstStyle/>
        <a:p>
          <a:endParaRPr lang="en-US"/>
        </a:p>
      </dgm:t>
    </dgm:pt>
    <dgm:pt modelId="{1D985A31-E8DD-48D4-95D6-72732CAB9704}" type="sibTrans" cxnId="{1C5F8DBB-1231-4E86-B6B4-2E3483C39EC4}">
      <dgm:prSet/>
      <dgm:spPr/>
      <dgm:t>
        <a:bodyPr/>
        <a:lstStyle/>
        <a:p>
          <a:endParaRPr lang="en-US"/>
        </a:p>
      </dgm:t>
    </dgm:pt>
    <dgm:pt modelId="{2362F304-20EF-485F-8844-946DF47022D8}" type="pres">
      <dgm:prSet presAssocID="{988729D4-DF79-4A48-B60F-E3A89EBE7FBA}" presName="hierChild1" presStyleCnt="0">
        <dgm:presLayoutVars>
          <dgm:chPref val="1"/>
          <dgm:dir/>
          <dgm:animOne val="branch"/>
          <dgm:animLvl val="lvl"/>
          <dgm:resizeHandles/>
        </dgm:presLayoutVars>
      </dgm:prSet>
      <dgm:spPr/>
    </dgm:pt>
    <dgm:pt modelId="{AC3EC92E-B084-47B7-B551-A75EE88BB359}" type="pres">
      <dgm:prSet presAssocID="{1172CF03-16CD-4E11-BA07-AB1C8A5FD8C2}" presName="hierRoot1" presStyleCnt="0"/>
      <dgm:spPr/>
    </dgm:pt>
    <dgm:pt modelId="{FD164A23-182D-4D48-8041-1DF95F269283}" type="pres">
      <dgm:prSet presAssocID="{1172CF03-16CD-4E11-BA07-AB1C8A5FD8C2}" presName="composite" presStyleCnt="0"/>
      <dgm:spPr/>
    </dgm:pt>
    <dgm:pt modelId="{2FB7E17F-FC37-474D-8C9F-02C4ECE2BDA1}" type="pres">
      <dgm:prSet presAssocID="{1172CF03-16CD-4E11-BA07-AB1C8A5FD8C2}" presName="background" presStyleLbl="node0" presStyleIdx="0" presStyleCnt="3"/>
      <dgm:spPr/>
    </dgm:pt>
    <dgm:pt modelId="{0193C33F-8860-469B-90B7-13942CC1BEFF}" type="pres">
      <dgm:prSet presAssocID="{1172CF03-16CD-4E11-BA07-AB1C8A5FD8C2}" presName="text" presStyleLbl="fgAcc0" presStyleIdx="0" presStyleCnt="3" custScaleY="157193">
        <dgm:presLayoutVars>
          <dgm:chPref val="3"/>
        </dgm:presLayoutVars>
      </dgm:prSet>
      <dgm:spPr/>
    </dgm:pt>
    <dgm:pt modelId="{7839A5C4-581B-4C40-B022-B2CAF550B4DE}" type="pres">
      <dgm:prSet presAssocID="{1172CF03-16CD-4E11-BA07-AB1C8A5FD8C2}" presName="hierChild2" presStyleCnt="0"/>
      <dgm:spPr/>
    </dgm:pt>
    <dgm:pt modelId="{8A565D5D-8973-43B5-A20D-E30044BBAB84}" type="pres">
      <dgm:prSet presAssocID="{5FB1AB5C-694B-46A6-8400-45F3D4995238}" presName="hierRoot1" presStyleCnt="0"/>
      <dgm:spPr/>
    </dgm:pt>
    <dgm:pt modelId="{AC73EAFD-3912-464C-9B5A-5E7B29BC0175}" type="pres">
      <dgm:prSet presAssocID="{5FB1AB5C-694B-46A6-8400-45F3D4995238}" presName="composite" presStyleCnt="0"/>
      <dgm:spPr/>
    </dgm:pt>
    <dgm:pt modelId="{E119DC88-6985-44F7-9BC4-1347E005DA85}" type="pres">
      <dgm:prSet presAssocID="{5FB1AB5C-694B-46A6-8400-45F3D4995238}" presName="background" presStyleLbl="node0" presStyleIdx="1" presStyleCnt="3"/>
      <dgm:spPr/>
    </dgm:pt>
    <dgm:pt modelId="{8C3E69FF-B5FE-4F41-B2AC-C9611E582E29}" type="pres">
      <dgm:prSet presAssocID="{5FB1AB5C-694B-46A6-8400-45F3D4995238}" presName="text" presStyleLbl="fgAcc0" presStyleIdx="1" presStyleCnt="3" custScaleY="194016">
        <dgm:presLayoutVars>
          <dgm:chPref val="3"/>
        </dgm:presLayoutVars>
      </dgm:prSet>
      <dgm:spPr/>
    </dgm:pt>
    <dgm:pt modelId="{68DACA5E-1454-4BEE-9611-DEE69EE19712}" type="pres">
      <dgm:prSet presAssocID="{5FB1AB5C-694B-46A6-8400-45F3D4995238}" presName="hierChild2" presStyleCnt="0"/>
      <dgm:spPr/>
    </dgm:pt>
    <dgm:pt modelId="{8872CFFF-38D2-49BD-AD01-19D50CF5A2B8}" type="pres">
      <dgm:prSet presAssocID="{566C2892-D5C4-4B5C-B430-39E46A0C1171}" presName="hierRoot1" presStyleCnt="0"/>
      <dgm:spPr/>
    </dgm:pt>
    <dgm:pt modelId="{1972D471-092B-4AF3-8301-D154CEA9EF5D}" type="pres">
      <dgm:prSet presAssocID="{566C2892-D5C4-4B5C-B430-39E46A0C1171}" presName="composite" presStyleCnt="0"/>
      <dgm:spPr/>
    </dgm:pt>
    <dgm:pt modelId="{B9C23D76-B0FE-4347-B7C3-A9C686A1EF0A}" type="pres">
      <dgm:prSet presAssocID="{566C2892-D5C4-4B5C-B430-39E46A0C1171}" presName="background" presStyleLbl="node0" presStyleIdx="2" presStyleCnt="3"/>
      <dgm:spPr/>
    </dgm:pt>
    <dgm:pt modelId="{38408C88-5A90-4B9D-ABDD-3DFA5F874218}" type="pres">
      <dgm:prSet presAssocID="{566C2892-D5C4-4B5C-B430-39E46A0C1171}" presName="text" presStyleLbl="fgAcc0" presStyleIdx="2" presStyleCnt="3" custScaleX="89318" custScaleY="228625">
        <dgm:presLayoutVars>
          <dgm:chPref val="3"/>
        </dgm:presLayoutVars>
      </dgm:prSet>
      <dgm:spPr/>
    </dgm:pt>
    <dgm:pt modelId="{9E5C32A3-0D0E-4B5B-BF98-EBDC3D760F58}" type="pres">
      <dgm:prSet presAssocID="{566C2892-D5C4-4B5C-B430-39E46A0C1171}" presName="hierChild2" presStyleCnt="0"/>
      <dgm:spPr/>
    </dgm:pt>
  </dgm:ptLst>
  <dgm:cxnLst>
    <dgm:cxn modelId="{32DB0719-81CD-4C20-83D7-886906124A44}" type="presOf" srcId="{5FB1AB5C-694B-46A6-8400-45F3D4995238}" destId="{8C3E69FF-B5FE-4F41-B2AC-C9611E582E29}" srcOrd="0" destOrd="0" presId="urn:microsoft.com/office/officeart/2005/8/layout/hierarchy1"/>
    <dgm:cxn modelId="{B0B9FE2F-5751-4CDD-AD03-6873C2540A9C}" srcId="{988729D4-DF79-4A48-B60F-E3A89EBE7FBA}" destId="{1172CF03-16CD-4E11-BA07-AB1C8A5FD8C2}" srcOrd="0" destOrd="0" parTransId="{A9C6B065-1266-41F2-BB71-10717719AD3E}" sibTransId="{9B5ED1A6-FB38-4C38-B2D4-0D7236B36D3D}"/>
    <dgm:cxn modelId="{6CEC2F66-15CB-4D60-9B9A-3E8D255F74CB}" srcId="{988729D4-DF79-4A48-B60F-E3A89EBE7FBA}" destId="{5FB1AB5C-694B-46A6-8400-45F3D4995238}" srcOrd="1" destOrd="0" parTransId="{B327C346-85E0-4D2F-9068-E5BDE70D1B86}" sibTransId="{97DAD3AA-6275-4AA2-A1A4-F470698DDD3D}"/>
    <dgm:cxn modelId="{C41F3C74-703B-47BD-9D1D-891DC12A0F74}" type="presOf" srcId="{988729D4-DF79-4A48-B60F-E3A89EBE7FBA}" destId="{2362F304-20EF-485F-8844-946DF47022D8}" srcOrd="0" destOrd="0" presId="urn:microsoft.com/office/officeart/2005/8/layout/hierarchy1"/>
    <dgm:cxn modelId="{3F6B1F80-67C9-4E0F-A07B-5ECB3FD2AD02}" type="presOf" srcId="{566C2892-D5C4-4B5C-B430-39E46A0C1171}" destId="{38408C88-5A90-4B9D-ABDD-3DFA5F874218}" srcOrd="0" destOrd="0" presId="urn:microsoft.com/office/officeart/2005/8/layout/hierarchy1"/>
    <dgm:cxn modelId="{1C5F8DBB-1231-4E86-B6B4-2E3483C39EC4}" srcId="{988729D4-DF79-4A48-B60F-E3A89EBE7FBA}" destId="{566C2892-D5C4-4B5C-B430-39E46A0C1171}" srcOrd="2" destOrd="0" parTransId="{1BD0DD95-4B59-461C-ADDC-EEABEFAA3FAE}" sibTransId="{1D985A31-E8DD-48D4-95D6-72732CAB9704}"/>
    <dgm:cxn modelId="{9C24F7C9-A6B9-456C-9E51-4429E76402F3}" type="presOf" srcId="{1172CF03-16CD-4E11-BA07-AB1C8A5FD8C2}" destId="{0193C33F-8860-469B-90B7-13942CC1BEFF}" srcOrd="0" destOrd="0" presId="urn:microsoft.com/office/officeart/2005/8/layout/hierarchy1"/>
    <dgm:cxn modelId="{00910185-0DB9-4430-A9E6-936105F22920}" type="presParOf" srcId="{2362F304-20EF-485F-8844-946DF47022D8}" destId="{AC3EC92E-B084-47B7-B551-A75EE88BB359}" srcOrd="0" destOrd="0" presId="urn:microsoft.com/office/officeart/2005/8/layout/hierarchy1"/>
    <dgm:cxn modelId="{6AAF4C3D-CF25-45AA-968F-4DFD1776245F}" type="presParOf" srcId="{AC3EC92E-B084-47B7-B551-A75EE88BB359}" destId="{FD164A23-182D-4D48-8041-1DF95F269283}" srcOrd="0" destOrd="0" presId="urn:microsoft.com/office/officeart/2005/8/layout/hierarchy1"/>
    <dgm:cxn modelId="{1B7B5618-A463-4D6C-ADB0-F09002EC0303}" type="presParOf" srcId="{FD164A23-182D-4D48-8041-1DF95F269283}" destId="{2FB7E17F-FC37-474D-8C9F-02C4ECE2BDA1}" srcOrd="0" destOrd="0" presId="urn:microsoft.com/office/officeart/2005/8/layout/hierarchy1"/>
    <dgm:cxn modelId="{869A58B3-14A2-46F2-8FFA-8B809DCE1247}" type="presParOf" srcId="{FD164A23-182D-4D48-8041-1DF95F269283}" destId="{0193C33F-8860-469B-90B7-13942CC1BEFF}" srcOrd="1" destOrd="0" presId="urn:microsoft.com/office/officeart/2005/8/layout/hierarchy1"/>
    <dgm:cxn modelId="{EDC41C8B-3FA5-4C3E-B35E-6CCE5048FC7C}" type="presParOf" srcId="{AC3EC92E-B084-47B7-B551-A75EE88BB359}" destId="{7839A5C4-581B-4C40-B022-B2CAF550B4DE}" srcOrd="1" destOrd="0" presId="urn:microsoft.com/office/officeart/2005/8/layout/hierarchy1"/>
    <dgm:cxn modelId="{66E7A76D-D44D-4261-B41B-CAB592FAD985}" type="presParOf" srcId="{2362F304-20EF-485F-8844-946DF47022D8}" destId="{8A565D5D-8973-43B5-A20D-E30044BBAB84}" srcOrd="1" destOrd="0" presId="urn:microsoft.com/office/officeart/2005/8/layout/hierarchy1"/>
    <dgm:cxn modelId="{F024BB39-20EE-49F9-873E-060C1803EF08}" type="presParOf" srcId="{8A565D5D-8973-43B5-A20D-E30044BBAB84}" destId="{AC73EAFD-3912-464C-9B5A-5E7B29BC0175}" srcOrd="0" destOrd="0" presId="urn:microsoft.com/office/officeart/2005/8/layout/hierarchy1"/>
    <dgm:cxn modelId="{7447398B-7AD0-4F8B-8780-BF42106CCFAF}" type="presParOf" srcId="{AC73EAFD-3912-464C-9B5A-5E7B29BC0175}" destId="{E119DC88-6985-44F7-9BC4-1347E005DA85}" srcOrd="0" destOrd="0" presId="urn:microsoft.com/office/officeart/2005/8/layout/hierarchy1"/>
    <dgm:cxn modelId="{600202A7-2C2F-482C-94D1-57DE25369A7E}" type="presParOf" srcId="{AC73EAFD-3912-464C-9B5A-5E7B29BC0175}" destId="{8C3E69FF-B5FE-4F41-B2AC-C9611E582E29}" srcOrd="1" destOrd="0" presId="urn:microsoft.com/office/officeart/2005/8/layout/hierarchy1"/>
    <dgm:cxn modelId="{0BC62D1C-B32F-4059-A2C9-0BD03E644519}" type="presParOf" srcId="{8A565D5D-8973-43B5-A20D-E30044BBAB84}" destId="{68DACA5E-1454-4BEE-9611-DEE69EE19712}" srcOrd="1" destOrd="0" presId="urn:microsoft.com/office/officeart/2005/8/layout/hierarchy1"/>
    <dgm:cxn modelId="{09FDE0D8-C08F-4F11-8682-CF8B8EA03F0C}" type="presParOf" srcId="{2362F304-20EF-485F-8844-946DF47022D8}" destId="{8872CFFF-38D2-49BD-AD01-19D50CF5A2B8}" srcOrd="2" destOrd="0" presId="urn:microsoft.com/office/officeart/2005/8/layout/hierarchy1"/>
    <dgm:cxn modelId="{68C58688-C2FD-422B-8516-89346BE1B1CF}" type="presParOf" srcId="{8872CFFF-38D2-49BD-AD01-19D50CF5A2B8}" destId="{1972D471-092B-4AF3-8301-D154CEA9EF5D}" srcOrd="0" destOrd="0" presId="urn:microsoft.com/office/officeart/2005/8/layout/hierarchy1"/>
    <dgm:cxn modelId="{770368D8-264D-4DA7-8E27-65D9F065520F}" type="presParOf" srcId="{1972D471-092B-4AF3-8301-D154CEA9EF5D}" destId="{B9C23D76-B0FE-4347-B7C3-A9C686A1EF0A}" srcOrd="0" destOrd="0" presId="urn:microsoft.com/office/officeart/2005/8/layout/hierarchy1"/>
    <dgm:cxn modelId="{DB2B59B8-EA47-46C8-A063-3D9387D421F2}" type="presParOf" srcId="{1972D471-092B-4AF3-8301-D154CEA9EF5D}" destId="{38408C88-5A90-4B9D-ABDD-3DFA5F874218}" srcOrd="1" destOrd="0" presId="urn:microsoft.com/office/officeart/2005/8/layout/hierarchy1"/>
    <dgm:cxn modelId="{69862424-209C-472A-8ABD-569F60F95303}" type="presParOf" srcId="{8872CFFF-38D2-49BD-AD01-19D50CF5A2B8}" destId="{9E5C32A3-0D0E-4B5B-BF98-EBDC3D760F5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B9368A-6E66-467B-8FF8-0F12C8C970DC}"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4BEE274F-954A-4661-9DCC-11390DBB07A7}">
      <dgm:prSet/>
      <dgm:spPr/>
      <dgm:t>
        <a:bodyPr/>
        <a:lstStyle/>
        <a:p>
          <a:r>
            <a:rPr lang="es-ES" dirty="0"/>
            <a:t>Management at Matalan offer their employees a fast track progressive career.</a:t>
          </a:r>
          <a:endParaRPr lang="en-US" dirty="0"/>
        </a:p>
      </dgm:t>
    </dgm:pt>
    <dgm:pt modelId="{2C2A69B7-6BAF-472D-AA4D-5809089FD561}" type="parTrans" cxnId="{2E9E39CB-A2A8-42A8-A3E8-5060469706C7}">
      <dgm:prSet/>
      <dgm:spPr/>
      <dgm:t>
        <a:bodyPr/>
        <a:lstStyle/>
        <a:p>
          <a:endParaRPr lang="en-US"/>
        </a:p>
      </dgm:t>
    </dgm:pt>
    <dgm:pt modelId="{26A31BDD-5E7C-437B-A266-CFA88AF992DE}" type="sibTrans" cxnId="{2E9E39CB-A2A8-42A8-A3E8-5060469706C7}">
      <dgm:prSet/>
      <dgm:spPr/>
      <dgm:t>
        <a:bodyPr/>
        <a:lstStyle/>
        <a:p>
          <a:endParaRPr lang="en-US"/>
        </a:p>
      </dgm:t>
    </dgm:pt>
    <dgm:pt modelId="{49EBF08D-D6CB-4BD3-87DB-7112D41D466A}">
      <dgm:prSet/>
      <dgm:spPr/>
      <dgm:t>
        <a:bodyPr/>
        <a:lstStyle/>
        <a:p>
          <a:r>
            <a:rPr lang="es-ES" dirty="0"/>
            <a:t>Matalans head office provides functional support to their stores.</a:t>
          </a:r>
          <a:endParaRPr lang="en-US" dirty="0"/>
        </a:p>
      </dgm:t>
    </dgm:pt>
    <dgm:pt modelId="{B667AAEB-5605-4650-9512-4157D940BFAA}" type="parTrans" cxnId="{F612A209-1D1B-474D-9AC6-D3A967BA9219}">
      <dgm:prSet/>
      <dgm:spPr/>
      <dgm:t>
        <a:bodyPr/>
        <a:lstStyle/>
        <a:p>
          <a:endParaRPr lang="en-US"/>
        </a:p>
      </dgm:t>
    </dgm:pt>
    <dgm:pt modelId="{D8371447-14E9-4B66-AF5B-C5DD8869FEC6}" type="sibTrans" cxnId="{F612A209-1D1B-474D-9AC6-D3A967BA9219}">
      <dgm:prSet/>
      <dgm:spPr/>
      <dgm:t>
        <a:bodyPr/>
        <a:lstStyle/>
        <a:p>
          <a:endParaRPr lang="en-US"/>
        </a:p>
      </dgm:t>
    </dgm:pt>
    <dgm:pt modelId="{5CE12BBF-7906-4B55-AE62-37219E305F33}">
      <dgm:prSet/>
      <dgm:spPr/>
      <dgm:t>
        <a:bodyPr/>
        <a:lstStyle/>
        <a:p>
          <a:r>
            <a:rPr lang="es-ES" dirty="0"/>
            <a:t>Within Matalan you will find, Store Manager</a:t>
          </a:r>
          <a:endParaRPr lang="en-US" dirty="0"/>
        </a:p>
      </dgm:t>
    </dgm:pt>
    <dgm:pt modelId="{52E63B5C-4761-4DE8-97E1-BD6E3F71C827}" type="parTrans" cxnId="{9BA527E5-5F2F-455A-B02E-FF828A50656E}">
      <dgm:prSet/>
      <dgm:spPr/>
      <dgm:t>
        <a:bodyPr/>
        <a:lstStyle/>
        <a:p>
          <a:endParaRPr lang="en-US"/>
        </a:p>
      </dgm:t>
    </dgm:pt>
    <dgm:pt modelId="{5DE4618F-0AD6-4080-B624-BF9847EE5F0C}" type="sibTrans" cxnId="{9BA527E5-5F2F-455A-B02E-FF828A50656E}">
      <dgm:prSet/>
      <dgm:spPr/>
      <dgm:t>
        <a:bodyPr/>
        <a:lstStyle/>
        <a:p>
          <a:endParaRPr lang="en-US"/>
        </a:p>
      </dgm:t>
    </dgm:pt>
    <dgm:pt modelId="{33D9A092-02FF-4A01-807D-B56689B19032}">
      <dgm:prSet/>
      <dgm:spPr/>
      <dgm:t>
        <a:bodyPr/>
        <a:lstStyle/>
        <a:p>
          <a:r>
            <a:rPr lang="es-ES" dirty="0"/>
            <a:t>Deputy Manager</a:t>
          </a:r>
          <a:endParaRPr lang="en-US" dirty="0"/>
        </a:p>
      </dgm:t>
    </dgm:pt>
    <dgm:pt modelId="{60C794D6-7404-4B4B-8318-D1B960F5E7F5}" type="parTrans" cxnId="{14033C30-9789-476C-A381-5922647E0D4B}">
      <dgm:prSet/>
      <dgm:spPr/>
      <dgm:t>
        <a:bodyPr/>
        <a:lstStyle/>
        <a:p>
          <a:endParaRPr lang="en-US"/>
        </a:p>
      </dgm:t>
    </dgm:pt>
    <dgm:pt modelId="{E1A1B0AB-98D8-46C0-8E40-E9A1B0D490F4}" type="sibTrans" cxnId="{14033C30-9789-476C-A381-5922647E0D4B}">
      <dgm:prSet/>
      <dgm:spPr/>
      <dgm:t>
        <a:bodyPr/>
        <a:lstStyle/>
        <a:p>
          <a:endParaRPr lang="en-US"/>
        </a:p>
      </dgm:t>
    </dgm:pt>
    <dgm:pt modelId="{630FA04A-D1AC-460B-BA26-C599E89AF5E0}">
      <dgm:prSet/>
      <dgm:spPr/>
      <dgm:t>
        <a:bodyPr/>
        <a:lstStyle/>
        <a:p>
          <a:r>
            <a:rPr lang="es-ES" dirty="0"/>
            <a:t>Sales Manager Ladies Wear</a:t>
          </a:r>
          <a:endParaRPr lang="en-US" dirty="0"/>
        </a:p>
      </dgm:t>
    </dgm:pt>
    <dgm:pt modelId="{F6F4B6A1-3771-4D43-847C-DFB69F943D97}" type="parTrans" cxnId="{9947088E-E6EF-4B06-8BDC-88FCA98394CB}">
      <dgm:prSet/>
      <dgm:spPr/>
      <dgm:t>
        <a:bodyPr/>
        <a:lstStyle/>
        <a:p>
          <a:endParaRPr lang="en-US"/>
        </a:p>
      </dgm:t>
    </dgm:pt>
    <dgm:pt modelId="{164A63A2-C9E4-454A-A324-C1D27063E1C5}" type="sibTrans" cxnId="{9947088E-E6EF-4B06-8BDC-88FCA98394CB}">
      <dgm:prSet/>
      <dgm:spPr/>
      <dgm:t>
        <a:bodyPr/>
        <a:lstStyle/>
        <a:p>
          <a:endParaRPr lang="en-US"/>
        </a:p>
      </dgm:t>
    </dgm:pt>
    <dgm:pt modelId="{0FFD79DA-E592-47CF-A184-D7A39408F3FB}">
      <dgm:prSet/>
      <dgm:spPr/>
      <dgm:t>
        <a:bodyPr/>
        <a:lstStyle/>
        <a:p>
          <a:r>
            <a:rPr lang="es-ES" dirty="0"/>
            <a:t>Sales Manager Mens Wear</a:t>
          </a:r>
          <a:endParaRPr lang="en-US" dirty="0"/>
        </a:p>
      </dgm:t>
    </dgm:pt>
    <dgm:pt modelId="{B8543025-4C57-40AC-A907-EAAA511A99FE}" type="parTrans" cxnId="{B1858F93-EF06-49A4-B48B-E4742BEFD6F9}">
      <dgm:prSet/>
      <dgm:spPr/>
      <dgm:t>
        <a:bodyPr/>
        <a:lstStyle/>
        <a:p>
          <a:endParaRPr lang="en-US"/>
        </a:p>
      </dgm:t>
    </dgm:pt>
    <dgm:pt modelId="{8EFBAC27-DE53-463D-B9B6-857E7665F2E3}" type="sibTrans" cxnId="{B1858F93-EF06-49A4-B48B-E4742BEFD6F9}">
      <dgm:prSet/>
      <dgm:spPr/>
      <dgm:t>
        <a:bodyPr/>
        <a:lstStyle/>
        <a:p>
          <a:endParaRPr lang="en-US"/>
        </a:p>
      </dgm:t>
    </dgm:pt>
    <dgm:pt modelId="{78C76518-5C8E-4FC2-86EE-980E1652F20D}">
      <dgm:prSet/>
      <dgm:spPr/>
      <dgm:t>
        <a:bodyPr/>
        <a:lstStyle/>
        <a:p>
          <a:r>
            <a:rPr lang="es-ES" dirty="0"/>
            <a:t>Sales Manager Kids Wear  </a:t>
          </a:r>
          <a:endParaRPr lang="en-US" dirty="0"/>
        </a:p>
      </dgm:t>
    </dgm:pt>
    <dgm:pt modelId="{0217FBAF-C662-41E9-B050-E73B595B1B2E}" type="parTrans" cxnId="{ECE0C26B-4ACD-4612-A794-FE6E1F9A42AD}">
      <dgm:prSet/>
      <dgm:spPr/>
      <dgm:t>
        <a:bodyPr/>
        <a:lstStyle/>
        <a:p>
          <a:endParaRPr lang="en-US"/>
        </a:p>
      </dgm:t>
    </dgm:pt>
    <dgm:pt modelId="{B70197F1-F16E-4E50-8D47-2A46C8B95369}" type="sibTrans" cxnId="{ECE0C26B-4ACD-4612-A794-FE6E1F9A42AD}">
      <dgm:prSet/>
      <dgm:spPr/>
      <dgm:t>
        <a:bodyPr/>
        <a:lstStyle/>
        <a:p>
          <a:endParaRPr lang="en-US"/>
        </a:p>
      </dgm:t>
    </dgm:pt>
    <dgm:pt modelId="{C4B908E7-B399-4C22-9B80-B3BBA7403EF0}">
      <dgm:prSet/>
      <dgm:spPr/>
      <dgm:t>
        <a:bodyPr/>
        <a:lstStyle/>
        <a:p>
          <a:r>
            <a:rPr lang="es-ES" dirty="0"/>
            <a:t>Sales Manager Home Wear</a:t>
          </a:r>
          <a:endParaRPr lang="en-US" dirty="0"/>
        </a:p>
      </dgm:t>
    </dgm:pt>
    <dgm:pt modelId="{D7713B9D-3999-46BA-AC77-4C13EDAFA5D1}" type="parTrans" cxnId="{D1FA85A3-C450-4274-8FE1-4CBB85E52199}">
      <dgm:prSet/>
      <dgm:spPr/>
      <dgm:t>
        <a:bodyPr/>
        <a:lstStyle/>
        <a:p>
          <a:endParaRPr lang="en-US"/>
        </a:p>
      </dgm:t>
    </dgm:pt>
    <dgm:pt modelId="{18E9E82F-3378-4DC5-BC28-A5A9679B40FA}" type="sibTrans" cxnId="{D1FA85A3-C450-4274-8FE1-4CBB85E52199}">
      <dgm:prSet/>
      <dgm:spPr/>
      <dgm:t>
        <a:bodyPr/>
        <a:lstStyle/>
        <a:p>
          <a:endParaRPr lang="en-US"/>
        </a:p>
      </dgm:t>
    </dgm:pt>
    <dgm:pt modelId="{79D9084C-9D05-4C8E-A314-E4D7AB2CBEB7}">
      <dgm:prSet/>
      <dgm:spPr/>
      <dgm:t>
        <a:bodyPr/>
        <a:lstStyle/>
        <a:p>
          <a:r>
            <a:rPr lang="es-ES" dirty="0"/>
            <a:t>Full and Part Time General Sales Assistant.</a:t>
          </a:r>
          <a:endParaRPr lang="en-US" dirty="0"/>
        </a:p>
      </dgm:t>
    </dgm:pt>
    <dgm:pt modelId="{E226780F-6EEE-470C-9D02-F78559812688}" type="parTrans" cxnId="{D5E040A7-0B08-45AA-81D5-C10E41178AD2}">
      <dgm:prSet/>
      <dgm:spPr/>
      <dgm:t>
        <a:bodyPr/>
        <a:lstStyle/>
        <a:p>
          <a:endParaRPr lang="en-US"/>
        </a:p>
      </dgm:t>
    </dgm:pt>
    <dgm:pt modelId="{4CF8977B-7C73-4CDD-A91E-C0A0DFF83CDB}" type="sibTrans" cxnId="{D5E040A7-0B08-45AA-81D5-C10E41178AD2}">
      <dgm:prSet/>
      <dgm:spPr/>
      <dgm:t>
        <a:bodyPr/>
        <a:lstStyle/>
        <a:p>
          <a:endParaRPr lang="en-US"/>
        </a:p>
      </dgm:t>
    </dgm:pt>
    <dgm:pt modelId="{5FC37493-3F70-4F44-953C-C72C3241FBD9}">
      <dgm:prSet/>
      <dgm:spPr/>
      <dgm:t>
        <a:bodyPr/>
        <a:lstStyle/>
        <a:p>
          <a:r>
            <a:rPr lang="es-ES" dirty="0"/>
            <a:t>With a Wide range of people working together with the same goal for  different departments ensures tasks will be done. (Matalan,2019). </a:t>
          </a:r>
          <a:endParaRPr lang="en-US" dirty="0"/>
        </a:p>
      </dgm:t>
    </dgm:pt>
    <dgm:pt modelId="{78341098-9D1A-4D50-B80E-1F0F72057E30}" type="parTrans" cxnId="{A419A441-783C-4E23-AB9F-BF373388445A}">
      <dgm:prSet/>
      <dgm:spPr/>
      <dgm:t>
        <a:bodyPr/>
        <a:lstStyle/>
        <a:p>
          <a:endParaRPr lang="en-US"/>
        </a:p>
      </dgm:t>
    </dgm:pt>
    <dgm:pt modelId="{F39DFB71-E860-4E51-96F8-DEE6DF49C3B3}" type="sibTrans" cxnId="{A419A441-783C-4E23-AB9F-BF373388445A}">
      <dgm:prSet/>
      <dgm:spPr/>
      <dgm:t>
        <a:bodyPr/>
        <a:lstStyle/>
        <a:p>
          <a:endParaRPr lang="en-US"/>
        </a:p>
      </dgm:t>
    </dgm:pt>
    <dgm:pt modelId="{DC0222B2-5132-44F1-957E-1A94EBDD0595}" type="pres">
      <dgm:prSet presAssocID="{D9B9368A-6E66-467B-8FF8-0F12C8C970DC}" presName="vert0" presStyleCnt="0">
        <dgm:presLayoutVars>
          <dgm:dir/>
          <dgm:animOne val="branch"/>
          <dgm:animLvl val="lvl"/>
        </dgm:presLayoutVars>
      </dgm:prSet>
      <dgm:spPr/>
    </dgm:pt>
    <dgm:pt modelId="{93B9B719-1687-48CF-8FA0-6CB3F1002375}" type="pres">
      <dgm:prSet presAssocID="{4BEE274F-954A-4661-9DCC-11390DBB07A7}" presName="thickLine" presStyleLbl="alignNode1" presStyleIdx="0" presStyleCnt="10"/>
      <dgm:spPr/>
    </dgm:pt>
    <dgm:pt modelId="{FE43D3F5-EAD3-42F1-8534-FEFA9507685B}" type="pres">
      <dgm:prSet presAssocID="{4BEE274F-954A-4661-9DCC-11390DBB07A7}" presName="horz1" presStyleCnt="0"/>
      <dgm:spPr/>
    </dgm:pt>
    <dgm:pt modelId="{8E45E2F9-8D98-4A67-BF51-3C870FDEDB3F}" type="pres">
      <dgm:prSet presAssocID="{4BEE274F-954A-4661-9DCC-11390DBB07A7}" presName="tx1" presStyleLbl="revTx" presStyleIdx="0" presStyleCnt="10"/>
      <dgm:spPr/>
    </dgm:pt>
    <dgm:pt modelId="{932623E5-174D-4BD2-AFD7-C6D7CADD981B}" type="pres">
      <dgm:prSet presAssocID="{4BEE274F-954A-4661-9DCC-11390DBB07A7}" presName="vert1" presStyleCnt="0"/>
      <dgm:spPr/>
    </dgm:pt>
    <dgm:pt modelId="{F3F25B72-0CE6-4DF5-864D-E4E886CB7A65}" type="pres">
      <dgm:prSet presAssocID="{49EBF08D-D6CB-4BD3-87DB-7112D41D466A}" presName="thickLine" presStyleLbl="alignNode1" presStyleIdx="1" presStyleCnt="10"/>
      <dgm:spPr/>
    </dgm:pt>
    <dgm:pt modelId="{8C350529-BABE-42D4-AD89-23193FFA9148}" type="pres">
      <dgm:prSet presAssocID="{49EBF08D-D6CB-4BD3-87DB-7112D41D466A}" presName="horz1" presStyleCnt="0"/>
      <dgm:spPr/>
    </dgm:pt>
    <dgm:pt modelId="{81D59589-683B-4F1B-B9CE-3B643D5B3131}" type="pres">
      <dgm:prSet presAssocID="{49EBF08D-D6CB-4BD3-87DB-7112D41D466A}" presName="tx1" presStyleLbl="revTx" presStyleIdx="1" presStyleCnt="10"/>
      <dgm:spPr/>
    </dgm:pt>
    <dgm:pt modelId="{516FD906-E54F-4481-915F-B2F41A0E4282}" type="pres">
      <dgm:prSet presAssocID="{49EBF08D-D6CB-4BD3-87DB-7112D41D466A}" presName="vert1" presStyleCnt="0"/>
      <dgm:spPr/>
    </dgm:pt>
    <dgm:pt modelId="{14E07B66-B865-455A-907A-F7FDF53517ED}" type="pres">
      <dgm:prSet presAssocID="{5CE12BBF-7906-4B55-AE62-37219E305F33}" presName="thickLine" presStyleLbl="alignNode1" presStyleIdx="2" presStyleCnt="10"/>
      <dgm:spPr/>
    </dgm:pt>
    <dgm:pt modelId="{C15CC391-E016-430D-A8FE-04A4F9B8B8A9}" type="pres">
      <dgm:prSet presAssocID="{5CE12BBF-7906-4B55-AE62-37219E305F33}" presName="horz1" presStyleCnt="0"/>
      <dgm:spPr/>
    </dgm:pt>
    <dgm:pt modelId="{333F521C-DD26-434A-9B20-B26CB23F28C3}" type="pres">
      <dgm:prSet presAssocID="{5CE12BBF-7906-4B55-AE62-37219E305F33}" presName="tx1" presStyleLbl="revTx" presStyleIdx="2" presStyleCnt="10"/>
      <dgm:spPr/>
    </dgm:pt>
    <dgm:pt modelId="{4CA219FE-B8AD-4206-95F1-CA1119E2E083}" type="pres">
      <dgm:prSet presAssocID="{5CE12BBF-7906-4B55-AE62-37219E305F33}" presName="vert1" presStyleCnt="0"/>
      <dgm:spPr/>
    </dgm:pt>
    <dgm:pt modelId="{EAB8261B-4023-4969-ABB9-6801CF46E75A}" type="pres">
      <dgm:prSet presAssocID="{33D9A092-02FF-4A01-807D-B56689B19032}" presName="thickLine" presStyleLbl="alignNode1" presStyleIdx="3" presStyleCnt="10"/>
      <dgm:spPr/>
    </dgm:pt>
    <dgm:pt modelId="{F13FE8DC-9266-49B2-93CC-02F353F46842}" type="pres">
      <dgm:prSet presAssocID="{33D9A092-02FF-4A01-807D-B56689B19032}" presName="horz1" presStyleCnt="0"/>
      <dgm:spPr/>
    </dgm:pt>
    <dgm:pt modelId="{679C615F-F4AF-4AC6-B0C6-38B8155DE7C6}" type="pres">
      <dgm:prSet presAssocID="{33D9A092-02FF-4A01-807D-B56689B19032}" presName="tx1" presStyleLbl="revTx" presStyleIdx="3" presStyleCnt="10"/>
      <dgm:spPr/>
    </dgm:pt>
    <dgm:pt modelId="{13D37D7E-8CC7-4AE6-891A-CA56D1396EED}" type="pres">
      <dgm:prSet presAssocID="{33D9A092-02FF-4A01-807D-B56689B19032}" presName="vert1" presStyleCnt="0"/>
      <dgm:spPr/>
    </dgm:pt>
    <dgm:pt modelId="{27623746-3896-4025-A6BB-4EB4BB1F1487}" type="pres">
      <dgm:prSet presAssocID="{630FA04A-D1AC-460B-BA26-C599E89AF5E0}" presName="thickLine" presStyleLbl="alignNode1" presStyleIdx="4" presStyleCnt="10"/>
      <dgm:spPr/>
    </dgm:pt>
    <dgm:pt modelId="{8DF6F961-8C64-44ED-B276-E11FCB6D5C76}" type="pres">
      <dgm:prSet presAssocID="{630FA04A-D1AC-460B-BA26-C599E89AF5E0}" presName="horz1" presStyleCnt="0"/>
      <dgm:spPr/>
    </dgm:pt>
    <dgm:pt modelId="{EBFBD053-F331-47EA-8A3A-96AD927AC0EC}" type="pres">
      <dgm:prSet presAssocID="{630FA04A-D1AC-460B-BA26-C599E89AF5E0}" presName="tx1" presStyleLbl="revTx" presStyleIdx="4" presStyleCnt="10"/>
      <dgm:spPr/>
    </dgm:pt>
    <dgm:pt modelId="{AF93D1EE-3D59-4526-915A-6EF2CCB711FC}" type="pres">
      <dgm:prSet presAssocID="{630FA04A-D1AC-460B-BA26-C599E89AF5E0}" presName="vert1" presStyleCnt="0"/>
      <dgm:spPr/>
    </dgm:pt>
    <dgm:pt modelId="{85745F3D-DDE6-49EB-81D0-670645569A8F}" type="pres">
      <dgm:prSet presAssocID="{0FFD79DA-E592-47CF-A184-D7A39408F3FB}" presName="thickLine" presStyleLbl="alignNode1" presStyleIdx="5" presStyleCnt="10"/>
      <dgm:spPr/>
    </dgm:pt>
    <dgm:pt modelId="{E8D8F8C9-28B7-4113-8CF8-BB36CDB40C74}" type="pres">
      <dgm:prSet presAssocID="{0FFD79DA-E592-47CF-A184-D7A39408F3FB}" presName="horz1" presStyleCnt="0"/>
      <dgm:spPr/>
    </dgm:pt>
    <dgm:pt modelId="{D2A99F6D-3D9F-4B1C-8A8D-323E0F24E102}" type="pres">
      <dgm:prSet presAssocID="{0FFD79DA-E592-47CF-A184-D7A39408F3FB}" presName="tx1" presStyleLbl="revTx" presStyleIdx="5" presStyleCnt="10"/>
      <dgm:spPr/>
    </dgm:pt>
    <dgm:pt modelId="{7C1E6E22-350B-417C-99C0-DACBECC5FC62}" type="pres">
      <dgm:prSet presAssocID="{0FFD79DA-E592-47CF-A184-D7A39408F3FB}" presName="vert1" presStyleCnt="0"/>
      <dgm:spPr/>
    </dgm:pt>
    <dgm:pt modelId="{45273F3B-C11D-4608-BD45-C21AFE63095A}" type="pres">
      <dgm:prSet presAssocID="{78C76518-5C8E-4FC2-86EE-980E1652F20D}" presName="thickLine" presStyleLbl="alignNode1" presStyleIdx="6" presStyleCnt="10"/>
      <dgm:spPr/>
    </dgm:pt>
    <dgm:pt modelId="{0EBBEA6C-61F9-4C9A-B2B6-0D8322853AE2}" type="pres">
      <dgm:prSet presAssocID="{78C76518-5C8E-4FC2-86EE-980E1652F20D}" presName="horz1" presStyleCnt="0"/>
      <dgm:spPr/>
    </dgm:pt>
    <dgm:pt modelId="{DB02737D-E364-4BFD-8DF4-2D1A947496ED}" type="pres">
      <dgm:prSet presAssocID="{78C76518-5C8E-4FC2-86EE-980E1652F20D}" presName="tx1" presStyleLbl="revTx" presStyleIdx="6" presStyleCnt="10"/>
      <dgm:spPr/>
    </dgm:pt>
    <dgm:pt modelId="{A689A5E0-EF8D-467B-A315-311B104FE155}" type="pres">
      <dgm:prSet presAssocID="{78C76518-5C8E-4FC2-86EE-980E1652F20D}" presName="vert1" presStyleCnt="0"/>
      <dgm:spPr/>
    </dgm:pt>
    <dgm:pt modelId="{6C48FCF5-D732-4973-AEBC-5AD5A39EC07A}" type="pres">
      <dgm:prSet presAssocID="{C4B908E7-B399-4C22-9B80-B3BBA7403EF0}" presName="thickLine" presStyleLbl="alignNode1" presStyleIdx="7" presStyleCnt="10"/>
      <dgm:spPr/>
    </dgm:pt>
    <dgm:pt modelId="{9D690A68-9963-4476-8F91-EBDE8002321D}" type="pres">
      <dgm:prSet presAssocID="{C4B908E7-B399-4C22-9B80-B3BBA7403EF0}" presName="horz1" presStyleCnt="0"/>
      <dgm:spPr/>
    </dgm:pt>
    <dgm:pt modelId="{4E417206-95C4-4EDB-8DB1-ADBBA79B6B71}" type="pres">
      <dgm:prSet presAssocID="{C4B908E7-B399-4C22-9B80-B3BBA7403EF0}" presName="tx1" presStyleLbl="revTx" presStyleIdx="7" presStyleCnt="10"/>
      <dgm:spPr/>
    </dgm:pt>
    <dgm:pt modelId="{BD4D5BCA-80FA-4929-9344-8A1C1999A987}" type="pres">
      <dgm:prSet presAssocID="{C4B908E7-B399-4C22-9B80-B3BBA7403EF0}" presName="vert1" presStyleCnt="0"/>
      <dgm:spPr/>
    </dgm:pt>
    <dgm:pt modelId="{209185D0-82AB-4E42-B227-3F96A2F5C502}" type="pres">
      <dgm:prSet presAssocID="{79D9084C-9D05-4C8E-A314-E4D7AB2CBEB7}" presName="thickLine" presStyleLbl="alignNode1" presStyleIdx="8" presStyleCnt="10"/>
      <dgm:spPr/>
    </dgm:pt>
    <dgm:pt modelId="{B8EDAD49-E019-4C23-A59E-7C4431C2280A}" type="pres">
      <dgm:prSet presAssocID="{79D9084C-9D05-4C8E-A314-E4D7AB2CBEB7}" presName="horz1" presStyleCnt="0"/>
      <dgm:spPr/>
    </dgm:pt>
    <dgm:pt modelId="{00D31085-0F58-4F0B-9F98-8FF654E40289}" type="pres">
      <dgm:prSet presAssocID="{79D9084C-9D05-4C8E-A314-E4D7AB2CBEB7}" presName="tx1" presStyleLbl="revTx" presStyleIdx="8" presStyleCnt="10"/>
      <dgm:spPr/>
    </dgm:pt>
    <dgm:pt modelId="{3242C843-A803-4251-8A46-E2BFE193B0D6}" type="pres">
      <dgm:prSet presAssocID="{79D9084C-9D05-4C8E-A314-E4D7AB2CBEB7}" presName="vert1" presStyleCnt="0"/>
      <dgm:spPr/>
    </dgm:pt>
    <dgm:pt modelId="{360E89D1-CBA1-4C96-BEFD-6CCCD4850099}" type="pres">
      <dgm:prSet presAssocID="{5FC37493-3F70-4F44-953C-C72C3241FBD9}" presName="thickLine" presStyleLbl="alignNode1" presStyleIdx="9" presStyleCnt="10"/>
      <dgm:spPr/>
    </dgm:pt>
    <dgm:pt modelId="{A15E5ED1-586B-4A1C-941A-1C9DE9895B0A}" type="pres">
      <dgm:prSet presAssocID="{5FC37493-3F70-4F44-953C-C72C3241FBD9}" presName="horz1" presStyleCnt="0"/>
      <dgm:spPr/>
    </dgm:pt>
    <dgm:pt modelId="{10B2C0C0-F781-4463-AE64-DA7F7FB6483A}" type="pres">
      <dgm:prSet presAssocID="{5FC37493-3F70-4F44-953C-C72C3241FBD9}" presName="tx1" presStyleLbl="revTx" presStyleIdx="9" presStyleCnt="10"/>
      <dgm:spPr/>
    </dgm:pt>
    <dgm:pt modelId="{9FE0771B-A3E2-47D6-86C1-3769D1672A33}" type="pres">
      <dgm:prSet presAssocID="{5FC37493-3F70-4F44-953C-C72C3241FBD9}" presName="vert1" presStyleCnt="0"/>
      <dgm:spPr/>
    </dgm:pt>
  </dgm:ptLst>
  <dgm:cxnLst>
    <dgm:cxn modelId="{F612A209-1D1B-474D-9AC6-D3A967BA9219}" srcId="{D9B9368A-6E66-467B-8FF8-0F12C8C970DC}" destId="{49EBF08D-D6CB-4BD3-87DB-7112D41D466A}" srcOrd="1" destOrd="0" parTransId="{B667AAEB-5605-4650-9512-4157D940BFAA}" sibTransId="{D8371447-14E9-4B66-AF5B-C5DD8869FEC6}"/>
    <dgm:cxn modelId="{14033C30-9789-476C-A381-5922647E0D4B}" srcId="{D9B9368A-6E66-467B-8FF8-0F12C8C970DC}" destId="{33D9A092-02FF-4A01-807D-B56689B19032}" srcOrd="3" destOrd="0" parTransId="{60C794D6-7404-4B4B-8318-D1B960F5E7F5}" sibTransId="{E1A1B0AB-98D8-46C0-8E40-E9A1B0D490F4}"/>
    <dgm:cxn modelId="{A419A441-783C-4E23-AB9F-BF373388445A}" srcId="{D9B9368A-6E66-467B-8FF8-0F12C8C970DC}" destId="{5FC37493-3F70-4F44-953C-C72C3241FBD9}" srcOrd="9" destOrd="0" parTransId="{78341098-9D1A-4D50-B80E-1F0F72057E30}" sibTransId="{F39DFB71-E860-4E51-96F8-DEE6DF49C3B3}"/>
    <dgm:cxn modelId="{17B8304A-A67A-4C45-95C1-029ED992C01B}" type="presOf" srcId="{5CE12BBF-7906-4B55-AE62-37219E305F33}" destId="{333F521C-DD26-434A-9B20-B26CB23F28C3}" srcOrd="0" destOrd="0" presId="urn:microsoft.com/office/officeart/2008/layout/LinedList"/>
    <dgm:cxn modelId="{ECE0C26B-4ACD-4612-A794-FE6E1F9A42AD}" srcId="{D9B9368A-6E66-467B-8FF8-0F12C8C970DC}" destId="{78C76518-5C8E-4FC2-86EE-980E1652F20D}" srcOrd="6" destOrd="0" parTransId="{0217FBAF-C662-41E9-B050-E73B595B1B2E}" sibTransId="{B70197F1-F16E-4E50-8D47-2A46C8B95369}"/>
    <dgm:cxn modelId="{98A8124F-2944-47C7-AA9D-8A395AD2808B}" type="presOf" srcId="{0FFD79DA-E592-47CF-A184-D7A39408F3FB}" destId="{D2A99F6D-3D9F-4B1C-8A8D-323E0F24E102}" srcOrd="0" destOrd="0" presId="urn:microsoft.com/office/officeart/2008/layout/LinedList"/>
    <dgm:cxn modelId="{A1087551-E767-4631-8B06-75D9EB3323A0}" type="presOf" srcId="{630FA04A-D1AC-460B-BA26-C599E89AF5E0}" destId="{EBFBD053-F331-47EA-8A3A-96AD927AC0EC}" srcOrd="0" destOrd="0" presId="urn:microsoft.com/office/officeart/2008/layout/LinedList"/>
    <dgm:cxn modelId="{8C896E8D-A79F-4340-99DB-1E3522F79058}" type="presOf" srcId="{78C76518-5C8E-4FC2-86EE-980E1652F20D}" destId="{DB02737D-E364-4BFD-8DF4-2D1A947496ED}" srcOrd="0" destOrd="0" presId="urn:microsoft.com/office/officeart/2008/layout/LinedList"/>
    <dgm:cxn modelId="{9947088E-E6EF-4B06-8BDC-88FCA98394CB}" srcId="{D9B9368A-6E66-467B-8FF8-0F12C8C970DC}" destId="{630FA04A-D1AC-460B-BA26-C599E89AF5E0}" srcOrd="4" destOrd="0" parTransId="{F6F4B6A1-3771-4D43-847C-DFB69F943D97}" sibTransId="{164A63A2-C9E4-454A-A324-C1D27063E1C5}"/>
    <dgm:cxn modelId="{1B4A9291-57B0-4D0C-87AA-469C4FEADD50}" type="presOf" srcId="{C4B908E7-B399-4C22-9B80-B3BBA7403EF0}" destId="{4E417206-95C4-4EDB-8DB1-ADBBA79B6B71}" srcOrd="0" destOrd="0" presId="urn:microsoft.com/office/officeart/2008/layout/LinedList"/>
    <dgm:cxn modelId="{B1858F93-EF06-49A4-B48B-E4742BEFD6F9}" srcId="{D9B9368A-6E66-467B-8FF8-0F12C8C970DC}" destId="{0FFD79DA-E592-47CF-A184-D7A39408F3FB}" srcOrd="5" destOrd="0" parTransId="{B8543025-4C57-40AC-A907-EAAA511A99FE}" sibTransId="{8EFBAC27-DE53-463D-B9B6-857E7665F2E3}"/>
    <dgm:cxn modelId="{D1FA85A3-C450-4274-8FE1-4CBB85E52199}" srcId="{D9B9368A-6E66-467B-8FF8-0F12C8C970DC}" destId="{C4B908E7-B399-4C22-9B80-B3BBA7403EF0}" srcOrd="7" destOrd="0" parTransId="{D7713B9D-3999-46BA-AC77-4C13EDAFA5D1}" sibTransId="{18E9E82F-3378-4DC5-BC28-A5A9679B40FA}"/>
    <dgm:cxn modelId="{D5E040A7-0B08-45AA-81D5-C10E41178AD2}" srcId="{D9B9368A-6E66-467B-8FF8-0F12C8C970DC}" destId="{79D9084C-9D05-4C8E-A314-E4D7AB2CBEB7}" srcOrd="8" destOrd="0" parTransId="{E226780F-6EEE-470C-9D02-F78559812688}" sibTransId="{4CF8977B-7C73-4CDD-A91E-C0A0DFF83CDB}"/>
    <dgm:cxn modelId="{815DD4AE-A426-43F9-A518-DDC2817D662D}" type="presOf" srcId="{33D9A092-02FF-4A01-807D-B56689B19032}" destId="{679C615F-F4AF-4AC6-B0C6-38B8155DE7C6}" srcOrd="0" destOrd="0" presId="urn:microsoft.com/office/officeart/2008/layout/LinedList"/>
    <dgm:cxn modelId="{D9CB5DB2-7177-4302-9681-2DCFDDAC0D47}" type="presOf" srcId="{79D9084C-9D05-4C8E-A314-E4D7AB2CBEB7}" destId="{00D31085-0F58-4F0B-9F98-8FF654E40289}" srcOrd="0" destOrd="0" presId="urn:microsoft.com/office/officeart/2008/layout/LinedList"/>
    <dgm:cxn modelId="{222999C1-D578-4612-8309-18F0C0AB039F}" type="presOf" srcId="{5FC37493-3F70-4F44-953C-C72C3241FBD9}" destId="{10B2C0C0-F781-4463-AE64-DA7F7FB6483A}" srcOrd="0" destOrd="0" presId="urn:microsoft.com/office/officeart/2008/layout/LinedList"/>
    <dgm:cxn modelId="{2E9E39CB-A2A8-42A8-A3E8-5060469706C7}" srcId="{D9B9368A-6E66-467B-8FF8-0F12C8C970DC}" destId="{4BEE274F-954A-4661-9DCC-11390DBB07A7}" srcOrd="0" destOrd="0" parTransId="{2C2A69B7-6BAF-472D-AA4D-5809089FD561}" sibTransId="{26A31BDD-5E7C-437B-A266-CFA88AF992DE}"/>
    <dgm:cxn modelId="{0D7066D1-25AD-4B02-940F-4A4D32C3F824}" type="presOf" srcId="{49EBF08D-D6CB-4BD3-87DB-7112D41D466A}" destId="{81D59589-683B-4F1B-B9CE-3B643D5B3131}" srcOrd="0" destOrd="0" presId="urn:microsoft.com/office/officeart/2008/layout/LinedList"/>
    <dgm:cxn modelId="{9BA527E5-5F2F-455A-B02E-FF828A50656E}" srcId="{D9B9368A-6E66-467B-8FF8-0F12C8C970DC}" destId="{5CE12BBF-7906-4B55-AE62-37219E305F33}" srcOrd="2" destOrd="0" parTransId="{52E63B5C-4761-4DE8-97E1-BD6E3F71C827}" sibTransId="{5DE4618F-0AD6-4080-B624-BF9847EE5F0C}"/>
    <dgm:cxn modelId="{B4E852E8-143C-400B-A4BE-2B4DD24BCD2C}" type="presOf" srcId="{4BEE274F-954A-4661-9DCC-11390DBB07A7}" destId="{8E45E2F9-8D98-4A67-BF51-3C870FDEDB3F}" srcOrd="0" destOrd="0" presId="urn:microsoft.com/office/officeart/2008/layout/LinedList"/>
    <dgm:cxn modelId="{6BABABEC-A838-4C25-885C-D913538F42EA}" type="presOf" srcId="{D9B9368A-6E66-467B-8FF8-0F12C8C970DC}" destId="{DC0222B2-5132-44F1-957E-1A94EBDD0595}" srcOrd="0" destOrd="0" presId="urn:microsoft.com/office/officeart/2008/layout/LinedList"/>
    <dgm:cxn modelId="{51BBF104-4771-42B7-A8FD-EDEB301C0508}" type="presParOf" srcId="{DC0222B2-5132-44F1-957E-1A94EBDD0595}" destId="{93B9B719-1687-48CF-8FA0-6CB3F1002375}" srcOrd="0" destOrd="0" presId="urn:microsoft.com/office/officeart/2008/layout/LinedList"/>
    <dgm:cxn modelId="{5E65D495-A68C-4EA8-8956-8797B51DFECC}" type="presParOf" srcId="{DC0222B2-5132-44F1-957E-1A94EBDD0595}" destId="{FE43D3F5-EAD3-42F1-8534-FEFA9507685B}" srcOrd="1" destOrd="0" presId="urn:microsoft.com/office/officeart/2008/layout/LinedList"/>
    <dgm:cxn modelId="{18B2FBFC-EDFF-4F5E-A953-62B7402AA9EB}" type="presParOf" srcId="{FE43D3F5-EAD3-42F1-8534-FEFA9507685B}" destId="{8E45E2F9-8D98-4A67-BF51-3C870FDEDB3F}" srcOrd="0" destOrd="0" presId="urn:microsoft.com/office/officeart/2008/layout/LinedList"/>
    <dgm:cxn modelId="{A961CB90-4E30-441D-AEE4-9263A24E001E}" type="presParOf" srcId="{FE43D3F5-EAD3-42F1-8534-FEFA9507685B}" destId="{932623E5-174D-4BD2-AFD7-C6D7CADD981B}" srcOrd="1" destOrd="0" presId="urn:microsoft.com/office/officeart/2008/layout/LinedList"/>
    <dgm:cxn modelId="{1FEA7FF3-579C-4185-937E-878CB482806F}" type="presParOf" srcId="{DC0222B2-5132-44F1-957E-1A94EBDD0595}" destId="{F3F25B72-0CE6-4DF5-864D-E4E886CB7A65}" srcOrd="2" destOrd="0" presId="urn:microsoft.com/office/officeart/2008/layout/LinedList"/>
    <dgm:cxn modelId="{2E164D18-A9BD-4D89-9901-E0B7ECCE3443}" type="presParOf" srcId="{DC0222B2-5132-44F1-957E-1A94EBDD0595}" destId="{8C350529-BABE-42D4-AD89-23193FFA9148}" srcOrd="3" destOrd="0" presId="urn:microsoft.com/office/officeart/2008/layout/LinedList"/>
    <dgm:cxn modelId="{53A5AD67-3EA2-4238-8B9D-CCC962FB1986}" type="presParOf" srcId="{8C350529-BABE-42D4-AD89-23193FFA9148}" destId="{81D59589-683B-4F1B-B9CE-3B643D5B3131}" srcOrd="0" destOrd="0" presId="urn:microsoft.com/office/officeart/2008/layout/LinedList"/>
    <dgm:cxn modelId="{890DDECD-76F7-43DE-B6B8-88585CCBAF3E}" type="presParOf" srcId="{8C350529-BABE-42D4-AD89-23193FFA9148}" destId="{516FD906-E54F-4481-915F-B2F41A0E4282}" srcOrd="1" destOrd="0" presId="urn:microsoft.com/office/officeart/2008/layout/LinedList"/>
    <dgm:cxn modelId="{1AE7112B-D364-4170-BE07-3EFD4162EA40}" type="presParOf" srcId="{DC0222B2-5132-44F1-957E-1A94EBDD0595}" destId="{14E07B66-B865-455A-907A-F7FDF53517ED}" srcOrd="4" destOrd="0" presId="urn:microsoft.com/office/officeart/2008/layout/LinedList"/>
    <dgm:cxn modelId="{B75D2D32-3E12-44AC-9621-4340447DBC42}" type="presParOf" srcId="{DC0222B2-5132-44F1-957E-1A94EBDD0595}" destId="{C15CC391-E016-430D-A8FE-04A4F9B8B8A9}" srcOrd="5" destOrd="0" presId="urn:microsoft.com/office/officeart/2008/layout/LinedList"/>
    <dgm:cxn modelId="{1C68BEBC-65AD-4D6F-963C-E453D8C727B0}" type="presParOf" srcId="{C15CC391-E016-430D-A8FE-04A4F9B8B8A9}" destId="{333F521C-DD26-434A-9B20-B26CB23F28C3}" srcOrd="0" destOrd="0" presId="urn:microsoft.com/office/officeart/2008/layout/LinedList"/>
    <dgm:cxn modelId="{7C4C8FEA-37D7-468B-B4CA-871FCD01A5AD}" type="presParOf" srcId="{C15CC391-E016-430D-A8FE-04A4F9B8B8A9}" destId="{4CA219FE-B8AD-4206-95F1-CA1119E2E083}" srcOrd="1" destOrd="0" presId="urn:microsoft.com/office/officeart/2008/layout/LinedList"/>
    <dgm:cxn modelId="{2E05FD65-3A5D-42E4-B490-F750A1691122}" type="presParOf" srcId="{DC0222B2-5132-44F1-957E-1A94EBDD0595}" destId="{EAB8261B-4023-4969-ABB9-6801CF46E75A}" srcOrd="6" destOrd="0" presId="urn:microsoft.com/office/officeart/2008/layout/LinedList"/>
    <dgm:cxn modelId="{615E8B12-CAD9-4A03-BC66-1859A01AF090}" type="presParOf" srcId="{DC0222B2-5132-44F1-957E-1A94EBDD0595}" destId="{F13FE8DC-9266-49B2-93CC-02F353F46842}" srcOrd="7" destOrd="0" presId="urn:microsoft.com/office/officeart/2008/layout/LinedList"/>
    <dgm:cxn modelId="{15D80265-11A7-41F4-A599-5BE688CB6055}" type="presParOf" srcId="{F13FE8DC-9266-49B2-93CC-02F353F46842}" destId="{679C615F-F4AF-4AC6-B0C6-38B8155DE7C6}" srcOrd="0" destOrd="0" presId="urn:microsoft.com/office/officeart/2008/layout/LinedList"/>
    <dgm:cxn modelId="{78370087-4909-412B-B564-11BBE3CF5198}" type="presParOf" srcId="{F13FE8DC-9266-49B2-93CC-02F353F46842}" destId="{13D37D7E-8CC7-4AE6-891A-CA56D1396EED}" srcOrd="1" destOrd="0" presId="urn:microsoft.com/office/officeart/2008/layout/LinedList"/>
    <dgm:cxn modelId="{E84B038B-AA6E-4D9E-B6C5-FF154AD9EF2B}" type="presParOf" srcId="{DC0222B2-5132-44F1-957E-1A94EBDD0595}" destId="{27623746-3896-4025-A6BB-4EB4BB1F1487}" srcOrd="8" destOrd="0" presId="urn:microsoft.com/office/officeart/2008/layout/LinedList"/>
    <dgm:cxn modelId="{7D5C01A3-FD66-44A1-8B69-0D23F14FCFA6}" type="presParOf" srcId="{DC0222B2-5132-44F1-957E-1A94EBDD0595}" destId="{8DF6F961-8C64-44ED-B276-E11FCB6D5C76}" srcOrd="9" destOrd="0" presId="urn:microsoft.com/office/officeart/2008/layout/LinedList"/>
    <dgm:cxn modelId="{0AE11D21-C2A3-4BAF-A319-F7F18F3D32A1}" type="presParOf" srcId="{8DF6F961-8C64-44ED-B276-E11FCB6D5C76}" destId="{EBFBD053-F331-47EA-8A3A-96AD927AC0EC}" srcOrd="0" destOrd="0" presId="urn:microsoft.com/office/officeart/2008/layout/LinedList"/>
    <dgm:cxn modelId="{1236DD7D-D51F-44E3-A0AE-5E7A937FF616}" type="presParOf" srcId="{8DF6F961-8C64-44ED-B276-E11FCB6D5C76}" destId="{AF93D1EE-3D59-4526-915A-6EF2CCB711FC}" srcOrd="1" destOrd="0" presId="urn:microsoft.com/office/officeart/2008/layout/LinedList"/>
    <dgm:cxn modelId="{FDDE4754-200B-4474-855E-90A6577D3882}" type="presParOf" srcId="{DC0222B2-5132-44F1-957E-1A94EBDD0595}" destId="{85745F3D-DDE6-49EB-81D0-670645569A8F}" srcOrd="10" destOrd="0" presId="urn:microsoft.com/office/officeart/2008/layout/LinedList"/>
    <dgm:cxn modelId="{6A439317-2BAB-4898-BEC6-61C7015C94A7}" type="presParOf" srcId="{DC0222B2-5132-44F1-957E-1A94EBDD0595}" destId="{E8D8F8C9-28B7-4113-8CF8-BB36CDB40C74}" srcOrd="11" destOrd="0" presId="urn:microsoft.com/office/officeart/2008/layout/LinedList"/>
    <dgm:cxn modelId="{94368AB3-7BC1-40AF-A680-85DF2CFACF39}" type="presParOf" srcId="{E8D8F8C9-28B7-4113-8CF8-BB36CDB40C74}" destId="{D2A99F6D-3D9F-4B1C-8A8D-323E0F24E102}" srcOrd="0" destOrd="0" presId="urn:microsoft.com/office/officeart/2008/layout/LinedList"/>
    <dgm:cxn modelId="{C8629B53-4471-43DA-BDDC-FAD0A629856A}" type="presParOf" srcId="{E8D8F8C9-28B7-4113-8CF8-BB36CDB40C74}" destId="{7C1E6E22-350B-417C-99C0-DACBECC5FC62}" srcOrd="1" destOrd="0" presId="urn:microsoft.com/office/officeart/2008/layout/LinedList"/>
    <dgm:cxn modelId="{E4ECC788-8D15-45A2-9573-ABB2320AC09E}" type="presParOf" srcId="{DC0222B2-5132-44F1-957E-1A94EBDD0595}" destId="{45273F3B-C11D-4608-BD45-C21AFE63095A}" srcOrd="12" destOrd="0" presId="urn:microsoft.com/office/officeart/2008/layout/LinedList"/>
    <dgm:cxn modelId="{F9A3D53D-5895-4592-9942-6BB5EF493C45}" type="presParOf" srcId="{DC0222B2-5132-44F1-957E-1A94EBDD0595}" destId="{0EBBEA6C-61F9-4C9A-B2B6-0D8322853AE2}" srcOrd="13" destOrd="0" presId="urn:microsoft.com/office/officeart/2008/layout/LinedList"/>
    <dgm:cxn modelId="{DCBFD8F0-2F3C-4AB9-88E9-F7492B8055B2}" type="presParOf" srcId="{0EBBEA6C-61F9-4C9A-B2B6-0D8322853AE2}" destId="{DB02737D-E364-4BFD-8DF4-2D1A947496ED}" srcOrd="0" destOrd="0" presId="urn:microsoft.com/office/officeart/2008/layout/LinedList"/>
    <dgm:cxn modelId="{BFDEC162-5DA9-43BF-B046-FC396F6160C7}" type="presParOf" srcId="{0EBBEA6C-61F9-4C9A-B2B6-0D8322853AE2}" destId="{A689A5E0-EF8D-467B-A315-311B104FE155}" srcOrd="1" destOrd="0" presId="urn:microsoft.com/office/officeart/2008/layout/LinedList"/>
    <dgm:cxn modelId="{6AEF35A2-8D43-4825-AC29-E7367F853A91}" type="presParOf" srcId="{DC0222B2-5132-44F1-957E-1A94EBDD0595}" destId="{6C48FCF5-D732-4973-AEBC-5AD5A39EC07A}" srcOrd="14" destOrd="0" presId="urn:microsoft.com/office/officeart/2008/layout/LinedList"/>
    <dgm:cxn modelId="{87746105-2ECC-4FE3-8EF4-FA2D8B34BA7F}" type="presParOf" srcId="{DC0222B2-5132-44F1-957E-1A94EBDD0595}" destId="{9D690A68-9963-4476-8F91-EBDE8002321D}" srcOrd="15" destOrd="0" presId="urn:microsoft.com/office/officeart/2008/layout/LinedList"/>
    <dgm:cxn modelId="{399A76EA-CD97-46B6-A860-EA9D77F066AA}" type="presParOf" srcId="{9D690A68-9963-4476-8F91-EBDE8002321D}" destId="{4E417206-95C4-4EDB-8DB1-ADBBA79B6B71}" srcOrd="0" destOrd="0" presId="urn:microsoft.com/office/officeart/2008/layout/LinedList"/>
    <dgm:cxn modelId="{78F8F8CE-86DE-4739-BF5D-44277F4F1F87}" type="presParOf" srcId="{9D690A68-9963-4476-8F91-EBDE8002321D}" destId="{BD4D5BCA-80FA-4929-9344-8A1C1999A987}" srcOrd="1" destOrd="0" presId="urn:microsoft.com/office/officeart/2008/layout/LinedList"/>
    <dgm:cxn modelId="{3B54B39A-1B4E-46FA-9B6F-3085417D9E4F}" type="presParOf" srcId="{DC0222B2-5132-44F1-957E-1A94EBDD0595}" destId="{209185D0-82AB-4E42-B227-3F96A2F5C502}" srcOrd="16" destOrd="0" presId="urn:microsoft.com/office/officeart/2008/layout/LinedList"/>
    <dgm:cxn modelId="{15A8C703-1C61-4DFF-BFDE-081935042343}" type="presParOf" srcId="{DC0222B2-5132-44F1-957E-1A94EBDD0595}" destId="{B8EDAD49-E019-4C23-A59E-7C4431C2280A}" srcOrd="17" destOrd="0" presId="urn:microsoft.com/office/officeart/2008/layout/LinedList"/>
    <dgm:cxn modelId="{F42C7706-3198-4C93-920B-A3A0DDAEA52F}" type="presParOf" srcId="{B8EDAD49-E019-4C23-A59E-7C4431C2280A}" destId="{00D31085-0F58-4F0B-9F98-8FF654E40289}" srcOrd="0" destOrd="0" presId="urn:microsoft.com/office/officeart/2008/layout/LinedList"/>
    <dgm:cxn modelId="{520E36C3-5C2D-4072-913D-2EC4727CCF70}" type="presParOf" srcId="{B8EDAD49-E019-4C23-A59E-7C4431C2280A}" destId="{3242C843-A803-4251-8A46-E2BFE193B0D6}" srcOrd="1" destOrd="0" presId="urn:microsoft.com/office/officeart/2008/layout/LinedList"/>
    <dgm:cxn modelId="{4A34EAAB-C982-48E6-9EB7-85910BC077D7}" type="presParOf" srcId="{DC0222B2-5132-44F1-957E-1A94EBDD0595}" destId="{360E89D1-CBA1-4C96-BEFD-6CCCD4850099}" srcOrd="18" destOrd="0" presId="urn:microsoft.com/office/officeart/2008/layout/LinedList"/>
    <dgm:cxn modelId="{26C35396-1C5F-48FB-AC55-B6A69EFAEEDE}" type="presParOf" srcId="{DC0222B2-5132-44F1-957E-1A94EBDD0595}" destId="{A15E5ED1-586B-4A1C-941A-1C9DE9895B0A}" srcOrd="19" destOrd="0" presId="urn:microsoft.com/office/officeart/2008/layout/LinedList"/>
    <dgm:cxn modelId="{478084A5-919A-4C7F-AE76-5F79E3FF41A1}" type="presParOf" srcId="{A15E5ED1-586B-4A1C-941A-1C9DE9895B0A}" destId="{10B2C0C0-F781-4463-AE64-DA7F7FB6483A}" srcOrd="0" destOrd="0" presId="urn:microsoft.com/office/officeart/2008/layout/LinedList"/>
    <dgm:cxn modelId="{3AAD1DD5-A341-4729-81B3-9E80D2C132EC}" type="presParOf" srcId="{A15E5ED1-586B-4A1C-941A-1C9DE9895B0A}" destId="{9FE0771B-A3E2-47D6-86C1-3769D1672A3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F02448-CEB5-49AB-8478-3F93FB2DFDEC}"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AF640E4-2A4D-4AE7-94D4-76BCC97B4AD6}">
      <dgm:prSet custT="1"/>
      <dgm:spPr/>
      <dgm:t>
        <a:bodyPr/>
        <a:lstStyle/>
        <a:p>
          <a:r>
            <a:rPr lang="es-ES" sz="1200" dirty="0"/>
            <a:t>Groups are important to any organisation. (Mullins,2010).</a:t>
          </a:r>
          <a:endParaRPr lang="en-US" sz="1200" dirty="0"/>
        </a:p>
      </dgm:t>
    </dgm:pt>
    <dgm:pt modelId="{478CCC01-4ABB-466D-BAB1-CD050F008BCC}" type="parTrans" cxnId="{C6DACCC8-9ECA-4B0F-BFF2-401EC967EA4E}">
      <dgm:prSet/>
      <dgm:spPr/>
      <dgm:t>
        <a:bodyPr/>
        <a:lstStyle/>
        <a:p>
          <a:endParaRPr lang="en-US"/>
        </a:p>
      </dgm:t>
    </dgm:pt>
    <dgm:pt modelId="{30C25B30-A21C-4A51-B27F-A1D85A1B27AC}" type="sibTrans" cxnId="{C6DACCC8-9ECA-4B0F-BFF2-401EC967EA4E}">
      <dgm:prSet/>
      <dgm:spPr/>
      <dgm:t>
        <a:bodyPr/>
        <a:lstStyle/>
        <a:p>
          <a:endParaRPr lang="en-US"/>
        </a:p>
      </dgm:t>
    </dgm:pt>
    <dgm:pt modelId="{66B37581-6F23-4CFD-892C-FD0F2C445BC5}">
      <dgm:prSet custT="1"/>
      <dgm:spPr/>
      <dgm:t>
        <a:bodyPr/>
        <a:lstStyle/>
        <a:p>
          <a:r>
            <a:rPr lang="es-ES" sz="1200" dirty="0"/>
            <a:t>The feature of a group is that members will regard themselves as belonging to a group. (Mullins,2010)</a:t>
          </a:r>
          <a:endParaRPr lang="en-US" sz="1200" dirty="0"/>
        </a:p>
      </dgm:t>
    </dgm:pt>
    <dgm:pt modelId="{ADD76A90-073B-4ABF-91AA-7C7AB0AC9DC4}" type="parTrans" cxnId="{34A920EB-1938-4CE7-93C6-7E56CF56A37F}">
      <dgm:prSet/>
      <dgm:spPr/>
      <dgm:t>
        <a:bodyPr/>
        <a:lstStyle/>
        <a:p>
          <a:endParaRPr lang="en-US"/>
        </a:p>
      </dgm:t>
    </dgm:pt>
    <dgm:pt modelId="{8292E690-D329-49A7-9D3E-A387C421EAE2}" type="sibTrans" cxnId="{34A920EB-1938-4CE7-93C6-7E56CF56A37F}">
      <dgm:prSet/>
      <dgm:spPr/>
      <dgm:t>
        <a:bodyPr/>
        <a:lstStyle/>
        <a:p>
          <a:endParaRPr lang="en-US"/>
        </a:p>
      </dgm:t>
    </dgm:pt>
    <dgm:pt modelId="{4525B6C2-53C6-4471-AC12-AF05E2E84FAD}">
      <dgm:prSet custT="1"/>
      <dgm:spPr/>
      <dgm:t>
        <a:bodyPr/>
        <a:lstStyle/>
        <a:p>
          <a:r>
            <a:rPr lang="es-ES" sz="1200" dirty="0"/>
            <a:t>People in groups influence each othet in many ways, managers themselves will work in these groups and some groups may créate their own hierarchies and leaders. Group pressures can affect work performance and influence individuals behaiour. (Mullins,2010).</a:t>
          </a:r>
          <a:endParaRPr lang="en-US" sz="1200" dirty="0"/>
        </a:p>
      </dgm:t>
    </dgm:pt>
    <dgm:pt modelId="{4A5EAF86-F7AC-4C91-A523-D3E5F3607532}" type="parTrans" cxnId="{0796D74E-E633-4A81-99A8-7BAABDBF7F36}">
      <dgm:prSet/>
      <dgm:spPr/>
      <dgm:t>
        <a:bodyPr/>
        <a:lstStyle/>
        <a:p>
          <a:endParaRPr lang="en-US"/>
        </a:p>
      </dgm:t>
    </dgm:pt>
    <dgm:pt modelId="{A07326DB-42E3-40EF-913C-A0F32AF5A7F1}" type="sibTrans" cxnId="{0796D74E-E633-4A81-99A8-7BAABDBF7F36}">
      <dgm:prSet/>
      <dgm:spPr/>
      <dgm:t>
        <a:bodyPr/>
        <a:lstStyle/>
        <a:p>
          <a:endParaRPr lang="en-US"/>
        </a:p>
      </dgm:t>
    </dgm:pt>
    <dgm:pt modelId="{5602361B-0B64-431E-9B7D-9FF12B47B6E9}">
      <dgm:prSet custT="1"/>
      <dgm:spPr/>
      <dgm:t>
        <a:bodyPr/>
        <a:lstStyle/>
        <a:p>
          <a:r>
            <a:rPr lang="es-ES" sz="1200" dirty="0"/>
            <a:t>Teams have a shared or rotating leadership with a limited size.  Teams also have a common goal and each member of the team has their own skill, and will only succeed if everyone does the job they need to do. (Mullins,2010).</a:t>
          </a:r>
          <a:endParaRPr lang="en-US" sz="1200" dirty="0"/>
        </a:p>
      </dgm:t>
    </dgm:pt>
    <dgm:pt modelId="{2376B36C-B0D5-4F7C-B9E4-FBEDA5110182}" type="parTrans" cxnId="{4A7DE254-ABCA-401D-AA44-113E960BDBEF}">
      <dgm:prSet/>
      <dgm:spPr/>
      <dgm:t>
        <a:bodyPr/>
        <a:lstStyle/>
        <a:p>
          <a:endParaRPr lang="en-US"/>
        </a:p>
      </dgm:t>
    </dgm:pt>
    <dgm:pt modelId="{4171034A-A2EE-405E-A3F7-C7C6C5D7AC2D}" type="sibTrans" cxnId="{4A7DE254-ABCA-401D-AA44-113E960BDBEF}">
      <dgm:prSet/>
      <dgm:spPr/>
      <dgm:t>
        <a:bodyPr/>
        <a:lstStyle/>
        <a:p>
          <a:endParaRPr lang="en-US"/>
        </a:p>
      </dgm:t>
    </dgm:pt>
    <dgm:pt modelId="{59CB67E5-3557-4084-97D3-4753D9B18E5D}" type="pres">
      <dgm:prSet presAssocID="{D1F02448-CEB5-49AB-8478-3F93FB2DFDEC}" presName="root" presStyleCnt="0">
        <dgm:presLayoutVars>
          <dgm:dir/>
          <dgm:resizeHandles val="exact"/>
        </dgm:presLayoutVars>
      </dgm:prSet>
      <dgm:spPr/>
    </dgm:pt>
    <dgm:pt modelId="{7C915F23-BCCB-4061-B154-926A8BC1FFCF}" type="pres">
      <dgm:prSet presAssocID="{D1F02448-CEB5-49AB-8478-3F93FB2DFDEC}" presName="container" presStyleCnt="0">
        <dgm:presLayoutVars>
          <dgm:dir/>
          <dgm:resizeHandles val="exact"/>
        </dgm:presLayoutVars>
      </dgm:prSet>
      <dgm:spPr/>
    </dgm:pt>
    <dgm:pt modelId="{36DD80EB-B45D-4C06-8A09-B73CB35CE0BF}" type="pres">
      <dgm:prSet presAssocID="{2AF640E4-2A4D-4AE7-94D4-76BCC97B4AD6}" presName="compNode" presStyleCnt="0"/>
      <dgm:spPr/>
    </dgm:pt>
    <dgm:pt modelId="{CB8A7014-A8C7-40FA-A11B-110F1E851A1F}" type="pres">
      <dgm:prSet presAssocID="{2AF640E4-2A4D-4AE7-94D4-76BCC97B4AD6}" presName="iconBgRect" presStyleLbl="bgShp" presStyleIdx="0" presStyleCnt="4"/>
      <dgm:spPr/>
    </dgm:pt>
    <dgm:pt modelId="{E71E690C-603C-4A7C-B7DD-719DC821A5EF}" type="pres">
      <dgm:prSet presAssocID="{2AF640E4-2A4D-4AE7-94D4-76BCC97B4AD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B94925DA-E8A9-4620-9B89-9394C0196162}" type="pres">
      <dgm:prSet presAssocID="{2AF640E4-2A4D-4AE7-94D4-76BCC97B4AD6}" presName="spaceRect" presStyleCnt="0"/>
      <dgm:spPr/>
    </dgm:pt>
    <dgm:pt modelId="{1574F68A-B888-42E0-A6B5-895491ECA320}" type="pres">
      <dgm:prSet presAssocID="{2AF640E4-2A4D-4AE7-94D4-76BCC97B4AD6}" presName="textRect" presStyleLbl="revTx" presStyleIdx="0" presStyleCnt="4" custScaleY="116164">
        <dgm:presLayoutVars>
          <dgm:chMax val="1"/>
          <dgm:chPref val="1"/>
        </dgm:presLayoutVars>
      </dgm:prSet>
      <dgm:spPr/>
    </dgm:pt>
    <dgm:pt modelId="{3DEC8A48-325C-4DBC-8971-6F6D4A11AFCF}" type="pres">
      <dgm:prSet presAssocID="{30C25B30-A21C-4A51-B27F-A1D85A1B27AC}" presName="sibTrans" presStyleLbl="sibTrans2D1" presStyleIdx="0" presStyleCnt="0"/>
      <dgm:spPr/>
    </dgm:pt>
    <dgm:pt modelId="{5391657D-5EE6-4D83-AD8F-0121BF69C49D}" type="pres">
      <dgm:prSet presAssocID="{66B37581-6F23-4CFD-892C-FD0F2C445BC5}" presName="compNode" presStyleCnt="0"/>
      <dgm:spPr/>
    </dgm:pt>
    <dgm:pt modelId="{20B89C30-4273-40E5-A43A-542DD188860A}" type="pres">
      <dgm:prSet presAssocID="{66B37581-6F23-4CFD-892C-FD0F2C445BC5}" presName="iconBgRect" presStyleLbl="bgShp" presStyleIdx="1" presStyleCnt="4"/>
      <dgm:spPr/>
    </dgm:pt>
    <dgm:pt modelId="{437FD89A-0F2A-4D25-97D9-AA7C966BD372}" type="pres">
      <dgm:prSet presAssocID="{66B37581-6F23-4CFD-892C-FD0F2C445BC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CD9CEAA1-1283-4C17-AF6D-A27106BD4EFE}" type="pres">
      <dgm:prSet presAssocID="{66B37581-6F23-4CFD-892C-FD0F2C445BC5}" presName="spaceRect" presStyleCnt="0"/>
      <dgm:spPr/>
    </dgm:pt>
    <dgm:pt modelId="{6E4D7276-085D-4FEA-94EF-11E4AF44FF01}" type="pres">
      <dgm:prSet presAssocID="{66B37581-6F23-4CFD-892C-FD0F2C445BC5}" presName="textRect" presStyleLbl="revTx" presStyleIdx="1" presStyleCnt="4">
        <dgm:presLayoutVars>
          <dgm:chMax val="1"/>
          <dgm:chPref val="1"/>
        </dgm:presLayoutVars>
      </dgm:prSet>
      <dgm:spPr/>
    </dgm:pt>
    <dgm:pt modelId="{E341F8A5-6384-4B17-8095-A37022065C9E}" type="pres">
      <dgm:prSet presAssocID="{8292E690-D329-49A7-9D3E-A387C421EAE2}" presName="sibTrans" presStyleLbl="sibTrans2D1" presStyleIdx="0" presStyleCnt="0"/>
      <dgm:spPr/>
    </dgm:pt>
    <dgm:pt modelId="{4091E2FA-CC22-4669-8F29-5DD8C42ABD1A}" type="pres">
      <dgm:prSet presAssocID="{4525B6C2-53C6-4471-AC12-AF05E2E84FAD}" presName="compNode" presStyleCnt="0"/>
      <dgm:spPr/>
    </dgm:pt>
    <dgm:pt modelId="{19AB4A17-F470-4324-B46A-C631D1050D72}" type="pres">
      <dgm:prSet presAssocID="{4525B6C2-53C6-4471-AC12-AF05E2E84FAD}" presName="iconBgRect" presStyleLbl="bgShp" presStyleIdx="2" presStyleCnt="4"/>
      <dgm:spPr/>
    </dgm:pt>
    <dgm:pt modelId="{7EC4DD7A-CC89-44F1-9AF0-19EC7145116C}" type="pres">
      <dgm:prSet presAssocID="{4525B6C2-53C6-4471-AC12-AF05E2E84FA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105C789A-479C-4664-9643-CE51F61A8F16}" type="pres">
      <dgm:prSet presAssocID="{4525B6C2-53C6-4471-AC12-AF05E2E84FAD}" presName="spaceRect" presStyleCnt="0"/>
      <dgm:spPr/>
    </dgm:pt>
    <dgm:pt modelId="{F95225F7-00AB-44CB-9B6A-1792BCCEECCF}" type="pres">
      <dgm:prSet presAssocID="{4525B6C2-53C6-4471-AC12-AF05E2E84FAD}" presName="textRect" presStyleLbl="revTx" presStyleIdx="2" presStyleCnt="4">
        <dgm:presLayoutVars>
          <dgm:chMax val="1"/>
          <dgm:chPref val="1"/>
        </dgm:presLayoutVars>
      </dgm:prSet>
      <dgm:spPr/>
    </dgm:pt>
    <dgm:pt modelId="{D2AF5CFF-0E1D-468D-B58C-80F79F922CF2}" type="pres">
      <dgm:prSet presAssocID="{A07326DB-42E3-40EF-913C-A0F32AF5A7F1}" presName="sibTrans" presStyleLbl="sibTrans2D1" presStyleIdx="0" presStyleCnt="0"/>
      <dgm:spPr/>
    </dgm:pt>
    <dgm:pt modelId="{34B00384-EAE5-4E4A-B995-1C40D9B5CB82}" type="pres">
      <dgm:prSet presAssocID="{5602361B-0B64-431E-9B7D-9FF12B47B6E9}" presName="compNode" presStyleCnt="0"/>
      <dgm:spPr/>
    </dgm:pt>
    <dgm:pt modelId="{21BD7376-FF73-40A8-A286-109ADF28859B}" type="pres">
      <dgm:prSet presAssocID="{5602361B-0B64-431E-9B7D-9FF12B47B6E9}" presName="iconBgRect" presStyleLbl="bgShp" presStyleIdx="3" presStyleCnt="4"/>
      <dgm:spPr/>
    </dgm:pt>
    <dgm:pt modelId="{5ECD8BBA-284D-43CF-99AE-9445A237E8F5}" type="pres">
      <dgm:prSet presAssocID="{5602361B-0B64-431E-9B7D-9FF12B47B6E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73816C5A-652B-4A6A-A309-F363EF5EE60E}" type="pres">
      <dgm:prSet presAssocID="{5602361B-0B64-431E-9B7D-9FF12B47B6E9}" presName="spaceRect" presStyleCnt="0"/>
      <dgm:spPr/>
    </dgm:pt>
    <dgm:pt modelId="{297908C5-E106-4130-BE4A-DF12BE3C01B4}" type="pres">
      <dgm:prSet presAssocID="{5602361B-0B64-431E-9B7D-9FF12B47B6E9}" presName="textRect" presStyleLbl="revTx" presStyleIdx="3" presStyleCnt="4">
        <dgm:presLayoutVars>
          <dgm:chMax val="1"/>
          <dgm:chPref val="1"/>
        </dgm:presLayoutVars>
      </dgm:prSet>
      <dgm:spPr/>
    </dgm:pt>
  </dgm:ptLst>
  <dgm:cxnLst>
    <dgm:cxn modelId="{5354F103-ADC3-4615-A87B-3D8B25D976C2}" type="presOf" srcId="{5602361B-0B64-431E-9B7D-9FF12B47B6E9}" destId="{297908C5-E106-4130-BE4A-DF12BE3C01B4}" srcOrd="0" destOrd="0" presId="urn:microsoft.com/office/officeart/2018/2/layout/IconCircleList"/>
    <dgm:cxn modelId="{3B84C50A-F11C-46B2-8DF9-2979C7ADB79B}" type="presOf" srcId="{8292E690-D329-49A7-9D3E-A387C421EAE2}" destId="{E341F8A5-6384-4B17-8095-A37022065C9E}" srcOrd="0" destOrd="0" presId="urn:microsoft.com/office/officeart/2018/2/layout/IconCircleList"/>
    <dgm:cxn modelId="{0069FE30-5FCC-40B3-88C8-761CDD573F50}" type="presOf" srcId="{A07326DB-42E3-40EF-913C-A0F32AF5A7F1}" destId="{D2AF5CFF-0E1D-468D-B58C-80F79F922CF2}" srcOrd="0" destOrd="0" presId="urn:microsoft.com/office/officeart/2018/2/layout/IconCircleList"/>
    <dgm:cxn modelId="{0796D74E-E633-4A81-99A8-7BAABDBF7F36}" srcId="{D1F02448-CEB5-49AB-8478-3F93FB2DFDEC}" destId="{4525B6C2-53C6-4471-AC12-AF05E2E84FAD}" srcOrd="2" destOrd="0" parTransId="{4A5EAF86-F7AC-4C91-A523-D3E5F3607532}" sibTransId="{A07326DB-42E3-40EF-913C-A0F32AF5A7F1}"/>
    <dgm:cxn modelId="{4A7DE254-ABCA-401D-AA44-113E960BDBEF}" srcId="{D1F02448-CEB5-49AB-8478-3F93FB2DFDEC}" destId="{5602361B-0B64-431E-9B7D-9FF12B47B6E9}" srcOrd="3" destOrd="0" parTransId="{2376B36C-B0D5-4F7C-B9E4-FBEDA5110182}" sibTransId="{4171034A-A2EE-405E-A3F7-C7C6C5D7AC2D}"/>
    <dgm:cxn modelId="{07E25896-C5F7-4037-9F93-1026720F5C62}" type="presOf" srcId="{2AF640E4-2A4D-4AE7-94D4-76BCC97B4AD6}" destId="{1574F68A-B888-42E0-A6B5-895491ECA320}" srcOrd="0" destOrd="0" presId="urn:microsoft.com/office/officeart/2018/2/layout/IconCircleList"/>
    <dgm:cxn modelId="{453EF496-46CC-4F40-8E4C-3ED52F2D9FF2}" type="presOf" srcId="{66B37581-6F23-4CFD-892C-FD0F2C445BC5}" destId="{6E4D7276-085D-4FEA-94EF-11E4AF44FF01}" srcOrd="0" destOrd="0" presId="urn:microsoft.com/office/officeart/2018/2/layout/IconCircleList"/>
    <dgm:cxn modelId="{C6DACCC8-9ECA-4B0F-BFF2-401EC967EA4E}" srcId="{D1F02448-CEB5-49AB-8478-3F93FB2DFDEC}" destId="{2AF640E4-2A4D-4AE7-94D4-76BCC97B4AD6}" srcOrd="0" destOrd="0" parTransId="{478CCC01-4ABB-466D-BAB1-CD050F008BCC}" sibTransId="{30C25B30-A21C-4A51-B27F-A1D85A1B27AC}"/>
    <dgm:cxn modelId="{124717DD-35B4-4B88-AF8F-2D6E61768984}" type="presOf" srcId="{D1F02448-CEB5-49AB-8478-3F93FB2DFDEC}" destId="{59CB67E5-3557-4084-97D3-4753D9B18E5D}" srcOrd="0" destOrd="0" presId="urn:microsoft.com/office/officeart/2018/2/layout/IconCircleList"/>
    <dgm:cxn modelId="{C8D313E0-AA9A-4573-8B5F-CC5E4F09ADC4}" type="presOf" srcId="{4525B6C2-53C6-4471-AC12-AF05E2E84FAD}" destId="{F95225F7-00AB-44CB-9B6A-1792BCCEECCF}" srcOrd="0" destOrd="0" presId="urn:microsoft.com/office/officeart/2018/2/layout/IconCircleList"/>
    <dgm:cxn modelId="{34A920EB-1938-4CE7-93C6-7E56CF56A37F}" srcId="{D1F02448-CEB5-49AB-8478-3F93FB2DFDEC}" destId="{66B37581-6F23-4CFD-892C-FD0F2C445BC5}" srcOrd="1" destOrd="0" parTransId="{ADD76A90-073B-4ABF-91AA-7C7AB0AC9DC4}" sibTransId="{8292E690-D329-49A7-9D3E-A387C421EAE2}"/>
    <dgm:cxn modelId="{224834F4-D35B-4DE2-B2B7-6646EE9D2076}" type="presOf" srcId="{30C25B30-A21C-4A51-B27F-A1D85A1B27AC}" destId="{3DEC8A48-325C-4DBC-8971-6F6D4A11AFCF}" srcOrd="0" destOrd="0" presId="urn:microsoft.com/office/officeart/2018/2/layout/IconCircleList"/>
    <dgm:cxn modelId="{6FB6EAD3-EFD3-4325-B2AB-13729C58FBD0}" type="presParOf" srcId="{59CB67E5-3557-4084-97D3-4753D9B18E5D}" destId="{7C915F23-BCCB-4061-B154-926A8BC1FFCF}" srcOrd="0" destOrd="0" presId="urn:microsoft.com/office/officeart/2018/2/layout/IconCircleList"/>
    <dgm:cxn modelId="{941D5C31-3E28-414D-B14B-7AB26E9AC6A0}" type="presParOf" srcId="{7C915F23-BCCB-4061-B154-926A8BC1FFCF}" destId="{36DD80EB-B45D-4C06-8A09-B73CB35CE0BF}" srcOrd="0" destOrd="0" presId="urn:microsoft.com/office/officeart/2018/2/layout/IconCircleList"/>
    <dgm:cxn modelId="{41AB4819-465F-4EBB-82A1-BD1E622B5BF2}" type="presParOf" srcId="{36DD80EB-B45D-4C06-8A09-B73CB35CE0BF}" destId="{CB8A7014-A8C7-40FA-A11B-110F1E851A1F}" srcOrd="0" destOrd="0" presId="urn:microsoft.com/office/officeart/2018/2/layout/IconCircleList"/>
    <dgm:cxn modelId="{82BF2F5F-1A09-4721-A67A-9E4F56A86B6A}" type="presParOf" srcId="{36DD80EB-B45D-4C06-8A09-B73CB35CE0BF}" destId="{E71E690C-603C-4A7C-B7DD-719DC821A5EF}" srcOrd="1" destOrd="0" presId="urn:microsoft.com/office/officeart/2018/2/layout/IconCircleList"/>
    <dgm:cxn modelId="{0994AA98-26EA-467E-A07E-099FB5854BBE}" type="presParOf" srcId="{36DD80EB-B45D-4C06-8A09-B73CB35CE0BF}" destId="{B94925DA-E8A9-4620-9B89-9394C0196162}" srcOrd="2" destOrd="0" presId="urn:microsoft.com/office/officeart/2018/2/layout/IconCircleList"/>
    <dgm:cxn modelId="{FCE508C6-CEB7-4E4D-A40C-1ED141C904D5}" type="presParOf" srcId="{36DD80EB-B45D-4C06-8A09-B73CB35CE0BF}" destId="{1574F68A-B888-42E0-A6B5-895491ECA320}" srcOrd="3" destOrd="0" presId="urn:microsoft.com/office/officeart/2018/2/layout/IconCircleList"/>
    <dgm:cxn modelId="{2DADCE22-3F00-4CDF-9324-38EB808EA944}" type="presParOf" srcId="{7C915F23-BCCB-4061-B154-926A8BC1FFCF}" destId="{3DEC8A48-325C-4DBC-8971-6F6D4A11AFCF}" srcOrd="1" destOrd="0" presId="urn:microsoft.com/office/officeart/2018/2/layout/IconCircleList"/>
    <dgm:cxn modelId="{4E3C794A-D84C-4C59-B1DE-C0B846BF9953}" type="presParOf" srcId="{7C915F23-BCCB-4061-B154-926A8BC1FFCF}" destId="{5391657D-5EE6-4D83-AD8F-0121BF69C49D}" srcOrd="2" destOrd="0" presId="urn:microsoft.com/office/officeart/2018/2/layout/IconCircleList"/>
    <dgm:cxn modelId="{C42AF8B3-37D1-4D2C-A171-F84A8F54F810}" type="presParOf" srcId="{5391657D-5EE6-4D83-AD8F-0121BF69C49D}" destId="{20B89C30-4273-40E5-A43A-542DD188860A}" srcOrd="0" destOrd="0" presId="urn:microsoft.com/office/officeart/2018/2/layout/IconCircleList"/>
    <dgm:cxn modelId="{7FC4C610-0C24-4912-A85E-2B325BD30A2D}" type="presParOf" srcId="{5391657D-5EE6-4D83-AD8F-0121BF69C49D}" destId="{437FD89A-0F2A-4D25-97D9-AA7C966BD372}" srcOrd="1" destOrd="0" presId="urn:microsoft.com/office/officeart/2018/2/layout/IconCircleList"/>
    <dgm:cxn modelId="{00F9364C-360A-4816-96B0-D2E762078519}" type="presParOf" srcId="{5391657D-5EE6-4D83-AD8F-0121BF69C49D}" destId="{CD9CEAA1-1283-4C17-AF6D-A27106BD4EFE}" srcOrd="2" destOrd="0" presId="urn:microsoft.com/office/officeart/2018/2/layout/IconCircleList"/>
    <dgm:cxn modelId="{A185A139-6A29-4F95-9BC8-F575AAF683CA}" type="presParOf" srcId="{5391657D-5EE6-4D83-AD8F-0121BF69C49D}" destId="{6E4D7276-085D-4FEA-94EF-11E4AF44FF01}" srcOrd="3" destOrd="0" presId="urn:microsoft.com/office/officeart/2018/2/layout/IconCircleList"/>
    <dgm:cxn modelId="{82241815-E92C-4D93-A6B4-B90E4E6B2E9E}" type="presParOf" srcId="{7C915F23-BCCB-4061-B154-926A8BC1FFCF}" destId="{E341F8A5-6384-4B17-8095-A37022065C9E}" srcOrd="3" destOrd="0" presId="urn:microsoft.com/office/officeart/2018/2/layout/IconCircleList"/>
    <dgm:cxn modelId="{6A8B9159-69B0-422B-89E7-D1E0D8A01F16}" type="presParOf" srcId="{7C915F23-BCCB-4061-B154-926A8BC1FFCF}" destId="{4091E2FA-CC22-4669-8F29-5DD8C42ABD1A}" srcOrd="4" destOrd="0" presId="urn:microsoft.com/office/officeart/2018/2/layout/IconCircleList"/>
    <dgm:cxn modelId="{B01B8029-7C8C-49A0-95AF-60ADBC34CDF4}" type="presParOf" srcId="{4091E2FA-CC22-4669-8F29-5DD8C42ABD1A}" destId="{19AB4A17-F470-4324-B46A-C631D1050D72}" srcOrd="0" destOrd="0" presId="urn:microsoft.com/office/officeart/2018/2/layout/IconCircleList"/>
    <dgm:cxn modelId="{AA334261-C7B6-48DC-AA10-780296BDA2F6}" type="presParOf" srcId="{4091E2FA-CC22-4669-8F29-5DD8C42ABD1A}" destId="{7EC4DD7A-CC89-44F1-9AF0-19EC7145116C}" srcOrd="1" destOrd="0" presId="urn:microsoft.com/office/officeart/2018/2/layout/IconCircleList"/>
    <dgm:cxn modelId="{3B0AB5DB-8833-44EE-AF9B-5D6768EF5F5D}" type="presParOf" srcId="{4091E2FA-CC22-4669-8F29-5DD8C42ABD1A}" destId="{105C789A-479C-4664-9643-CE51F61A8F16}" srcOrd="2" destOrd="0" presId="urn:microsoft.com/office/officeart/2018/2/layout/IconCircleList"/>
    <dgm:cxn modelId="{24A7479F-4697-4904-9AD9-CD86640341C8}" type="presParOf" srcId="{4091E2FA-CC22-4669-8F29-5DD8C42ABD1A}" destId="{F95225F7-00AB-44CB-9B6A-1792BCCEECCF}" srcOrd="3" destOrd="0" presId="urn:microsoft.com/office/officeart/2018/2/layout/IconCircleList"/>
    <dgm:cxn modelId="{8AB9FF1B-6F83-4933-ABC7-CA721947230F}" type="presParOf" srcId="{7C915F23-BCCB-4061-B154-926A8BC1FFCF}" destId="{D2AF5CFF-0E1D-468D-B58C-80F79F922CF2}" srcOrd="5" destOrd="0" presId="urn:microsoft.com/office/officeart/2018/2/layout/IconCircleList"/>
    <dgm:cxn modelId="{DBBE0246-402D-412F-8E46-1B0839E1C720}" type="presParOf" srcId="{7C915F23-BCCB-4061-B154-926A8BC1FFCF}" destId="{34B00384-EAE5-4E4A-B995-1C40D9B5CB82}" srcOrd="6" destOrd="0" presId="urn:microsoft.com/office/officeart/2018/2/layout/IconCircleList"/>
    <dgm:cxn modelId="{1D1F6F9C-C573-4B04-ADE2-51FE617BBF76}" type="presParOf" srcId="{34B00384-EAE5-4E4A-B995-1C40D9B5CB82}" destId="{21BD7376-FF73-40A8-A286-109ADF28859B}" srcOrd="0" destOrd="0" presId="urn:microsoft.com/office/officeart/2018/2/layout/IconCircleList"/>
    <dgm:cxn modelId="{70B750C9-519D-4B05-A3D9-E463CC58D966}" type="presParOf" srcId="{34B00384-EAE5-4E4A-B995-1C40D9B5CB82}" destId="{5ECD8BBA-284D-43CF-99AE-9445A237E8F5}" srcOrd="1" destOrd="0" presId="urn:microsoft.com/office/officeart/2018/2/layout/IconCircleList"/>
    <dgm:cxn modelId="{01DE3F17-6760-403B-9DA2-441A261E8984}" type="presParOf" srcId="{34B00384-EAE5-4E4A-B995-1C40D9B5CB82}" destId="{73816C5A-652B-4A6A-A309-F363EF5EE60E}" srcOrd="2" destOrd="0" presId="urn:microsoft.com/office/officeart/2018/2/layout/IconCircleList"/>
    <dgm:cxn modelId="{55EC354C-F964-4238-9F5E-09CCB36EEC6A}" type="presParOf" srcId="{34B00384-EAE5-4E4A-B995-1C40D9B5CB82}" destId="{297908C5-E106-4130-BE4A-DF12BE3C01B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B4AC980-1810-4C22-B0F1-353412FB91B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21BBAB6-3770-415D-A31B-A6AEABDA8018}">
      <dgm:prSet custT="1"/>
      <dgm:spPr/>
      <dgm:t>
        <a:bodyPr/>
        <a:lstStyle/>
        <a:p>
          <a:r>
            <a:rPr lang="en-GB" sz="1200" dirty="0"/>
            <a:t>Matalan has a number of services they provide to help the environment and to ensure the safety of their customers and staff.</a:t>
          </a:r>
          <a:endParaRPr lang="en-US" sz="1200" dirty="0"/>
        </a:p>
      </dgm:t>
    </dgm:pt>
    <dgm:pt modelId="{8BE81D52-7A60-4C16-965C-3EE973FC0468}" type="parTrans" cxnId="{626B1CFC-3DD8-4C4C-BB47-337A3AB7A660}">
      <dgm:prSet/>
      <dgm:spPr/>
      <dgm:t>
        <a:bodyPr/>
        <a:lstStyle/>
        <a:p>
          <a:endParaRPr lang="en-US"/>
        </a:p>
      </dgm:t>
    </dgm:pt>
    <dgm:pt modelId="{AB2C804B-B645-44BD-803B-273B4CD7089E}" type="sibTrans" cxnId="{626B1CFC-3DD8-4C4C-BB47-337A3AB7A660}">
      <dgm:prSet/>
      <dgm:spPr/>
      <dgm:t>
        <a:bodyPr/>
        <a:lstStyle/>
        <a:p>
          <a:endParaRPr lang="en-US"/>
        </a:p>
      </dgm:t>
    </dgm:pt>
    <dgm:pt modelId="{71E7DCA1-B15B-4650-965E-CCC269A5CE82}">
      <dgm:prSet custT="1"/>
      <dgm:spPr/>
      <dgm:t>
        <a:bodyPr/>
        <a:lstStyle/>
        <a:p>
          <a:r>
            <a:rPr lang="en-GB" sz="1200" dirty="0"/>
            <a:t>They provide customers with clothing products that are ethically sourced. They have a ethical sourcing policy and with a lot of work the monitor their business closely. (Matalan,2019).</a:t>
          </a:r>
          <a:endParaRPr lang="en-US" sz="1200" dirty="0"/>
        </a:p>
      </dgm:t>
    </dgm:pt>
    <dgm:pt modelId="{ECB25A90-77F1-4E2D-AC39-F998F85DFFEA}" type="parTrans" cxnId="{D1F8BB4C-800D-4B9D-BE4A-D8CAA8840BDE}">
      <dgm:prSet/>
      <dgm:spPr/>
      <dgm:t>
        <a:bodyPr/>
        <a:lstStyle/>
        <a:p>
          <a:endParaRPr lang="en-US"/>
        </a:p>
      </dgm:t>
    </dgm:pt>
    <dgm:pt modelId="{FFD31B56-F180-4574-AF35-8AA5B3AC812A}" type="sibTrans" cxnId="{D1F8BB4C-800D-4B9D-BE4A-D8CAA8840BDE}">
      <dgm:prSet/>
      <dgm:spPr/>
      <dgm:t>
        <a:bodyPr/>
        <a:lstStyle/>
        <a:p>
          <a:endParaRPr lang="en-US"/>
        </a:p>
      </dgm:t>
    </dgm:pt>
    <dgm:pt modelId="{7436F22F-DB9A-4408-B37A-C302E02F56B9}">
      <dgm:prSet custT="1"/>
      <dgm:spPr/>
      <dgm:t>
        <a:bodyPr/>
        <a:lstStyle/>
        <a:p>
          <a:r>
            <a:rPr lang="en-GB" sz="1200" dirty="0"/>
            <a:t>Health and Safety standards are checked regularly. (Matalan,2019).</a:t>
          </a:r>
          <a:endParaRPr lang="en-US" sz="1200" dirty="0"/>
        </a:p>
      </dgm:t>
    </dgm:pt>
    <dgm:pt modelId="{D14F6BE4-E458-44C1-86A5-6BC097058DA9}" type="parTrans" cxnId="{0C85F0CC-8C10-47F3-A5A9-07A4469325EF}">
      <dgm:prSet/>
      <dgm:spPr/>
      <dgm:t>
        <a:bodyPr/>
        <a:lstStyle/>
        <a:p>
          <a:endParaRPr lang="en-US"/>
        </a:p>
      </dgm:t>
    </dgm:pt>
    <dgm:pt modelId="{440568B1-0A6F-4AAC-848E-66F6FE15BCFB}" type="sibTrans" cxnId="{0C85F0CC-8C10-47F3-A5A9-07A4469325EF}">
      <dgm:prSet/>
      <dgm:spPr/>
      <dgm:t>
        <a:bodyPr/>
        <a:lstStyle/>
        <a:p>
          <a:endParaRPr lang="en-US"/>
        </a:p>
      </dgm:t>
    </dgm:pt>
    <dgm:pt modelId="{2672D29D-DA02-4BE8-A621-F8A52930FB6F}">
      <dgm:prSet custT="1"/>
      <dgm:spPr/>
      <dgm:t>
        <a:bodyPr/>
        <a:lstStyle/>
        <a:p>
          <a:r>
            <a:rPr lang="en-GB" sz="1200" dirty="0"/>
            <a:t>Their employees have to sign documentation to ensure they comply with their sourcing policy. (Matalan,2019).</a:t>
          </a:r>
          <a:endParaRPr lang="en-US" sz="1200" dirty="0"/>
        </a:p>
      </dgm:t>
    </dgm:pt>
    <dgm:pt modelId="{E426CAF0-D517-41B9-B261-D9E64A6806EC}" type="parTrans" cxnId="{36E40F10-DF65-4D1D-985A-68D3A6F6AB06}">
      <dgm:prSet/>
      <dgm:spPr/>
      <dgm:t>
        <a:bodyPr/>
        <a:lstStyle/>
        <a:p>
          <a:endParaRPr lang="en-US"/>
        </a:p>
      </dgm:t>
    </dgm:pt>
    <dgm:pt modelId="{A3C1D0D8-3D8C-4926-903A-093D731A73E3}" type="sibTrans" cxnId="{36E40F10-DF65-4D1D-985A-68D3A6F6AB06}">
      <dgm:prSet/>
      <dgm:spPr/>
      <dgm:t>
        <a:bodyPr/>
        <a:lstStyle/>
        <a:p>
          <a:endParaRPr lang="en-US"/>
        </a:p>
      </dgm:t>
    </dgm:pt>
    <dgm:pt modelId="{FA6A8E54-0B36-4FB0-82A1-D07D4D946DC9}">
      <dgm:prSet custT="1"/>
      <dgm:spPr/>
      <dgm:t>
        <a:bodyPr/>
        <a:lstStyle/>
        <a:p>
          <a:r>
            <a:rPr lang="en-GB" sz="1200" dirty="0"/>
            <a:t>They will not use or sell any fur products</a:t>
          </a:r>
          <a:r>
            <a:rPr lang="en-GB" sz="1400" dirty="0"/>
            <a:t>. (Matalan,2019).</a:t>
          </a:r>
          <a:endParaRPr lang="en-US" sz="1400" dirty="0"/>
        </a:p>
      </dgm:t>
    </dgm:pt>
    <dgm:pt modelId="{A608231F-A1D4-4F5A-81B1-C00C10CDAFA9}" type="parTrans" cxnId="{0F2D79B3-7DE5-4611-BA6B-0E35D2B1786D}">
      <dgm:prSet/>
      <dgm:spPr/>
      <dgm:t>
        <a:bodyPr/>
        <a:lstStyle/>
        <a:p>
          <a:endParaRPr lang="en-US"/>
        </a:p>
      </dgm:t>
    </dgm:pt>
    <dgm:pt modelId="{A15B6D81-D6BC-43B3-944D-07FFDAAA2026}" type="sibTrans" cxnId="{0F2D79B3-7DE5-4611-BA6B-0E35D2B1786D}">
      <dgm:prSet/>
      <dgm:spPr/>
      <dgm:t>
        <a:bodyPr/>
        <a:lstStyle/>
        <a:p>
          <a:endParaRPr lang="en-US"/>
        </a:p>
      </dgm:t>
    </dgm:pt>
    <dgm:pt modelId="{22038AC3-93ED-463D-829A-336EDB100555}">
      <dgm:prSet custT="1"/>
      <dgm:spPr/>
      <dgm:t>
        <a:bodyPr/>
        <a:lstStyle/>
        <a:p>
          <a:r>
            <a:rPr lang="en-GB" sz="1200" dirty="0"/>
            <a:t>Their carrier bags are re usable and if returned to the store for recycling will be replaced. (Matalan,2019).</a:t>
          </a:r>
          <a:endParaRPr lang="en-US" sz="1200" dirty="0"/>
        </a:p>
      </dgm:t>
    </dgm:pt>
    <dgm:pt modelId="{19D1EFEC-54B0-4CCB-93D2-AE9EAF9E4A94}" type="parTrans" cxnId="{DD986C04-4246-4E44-B314-AF2BB9C3793E}">
      <dgm:prSet/>
      <dgm:spPr/>
      <dgm:t>
        <a:bodyPr/>
        <a:lstStyle/>
        <a:p>
          <a:endParaRPr lang="en-US"/>
        </a:p>
      </dgm:t>
    </dgm:pt>
    <dgm:pt modelId="{59830BB8-B73A-4D20-A7DF-F4EFC52267E2}" type="sibTrans" cxnId="{DD986C04-4246-4E44-B314-AF2BB9C3793E}">
      <dgm:prSet/>
      <dgm:spPr/>
      <dgm:t>
        <a:bodyPr/>
        <a:lstStyle/>
        <a:p>
          <a:endParaRPr lang="en-US"/>
        </a:p>
      </dgm:t>
    </dgm:pt>
    <dgm:pt modelId="{2CD0B007-D8B0-44D0-BA13-C526F11D4719}">
      <dgm:prSet custT="1"/>
      <dgm:spPr/>
      <dgm:t>
        <a:bodyPr/>
        <a:lstStyle/>
        <a:p>
          <a:r>
            <a:rPr lang="en-GB" sz="1200" dirty="0"/>
            <a:t>They also offer a service to recycle your old electrical products. As well as having recycling bins in their stores to recycle old batteries. </a:t>
          </a:r>
          <a:r>
            <a:rPr lang="es-ES" sz="1200" dirty="0"/>
            <a:t>(Matalan, 2019).</a:t>
          </a:r>
          <a:r>
            <a:rPr lang="en-GB" sz="1200" dirty="0"/>
            <a:t>   </a:t>
          </a:r>
          <a:endParaRPr lang="en-US" sz="1200" dirty="0"/>
        </a:p>
      </dgm:t>
    </dgm:pt>
    <dgm:pt modelId="{5628147F-1335-4516-8E24-A1E8E32349C3}" type="parTrans" cxnId="{7D982289-8CF4-4DBF-9525-85FCCCE1E5F1}">
      <dgm:prSet/>
      <dgm:spPr/>
      <dgm:t>
        <a:bodyPr/>
        <a:lstStyle/>
        <a:p>
          <a:endParaRPr lang="en-US"/>
        </a:p>
      </dgm:t>
    </dgm:pt>
    <dgm:pt modelId="{A5625880-0C75-4B25-9BC0-F96F07627A85}" type="sibTrans" cxnId="{7D982289-8CF4-4DBF-9525-85FCCCE1E5F1}">
      <dgm:prSet/>
      <dgm:spPr/>
      <dgm:t>
        <a:bodyPr/>
        <a:lstStyle/>
        <a:p>
          <a:endParaRPr lang="en-US"/>
        </a:p>
      </dgm:t>
    </dgm:pt>
    <dgm:pt modelId="{5876E053-8C8D-4C51-A88D-49054E7005AD}" type="pres">
      <dgm:prSet presAssocID="{DB4AC980-1810-4C22-B0F1-353412FB91BB}" presName="root" presStyleCnt="0">
        <dgm:presLayoutVars>
          <dgm:dir/>
          <dgm:resizeHandles val="exact"/>
        </dgm:presLayoutVars>
      </dgm:prSet>
      <dgm:spPr/>
    </dgm:pt>
    <dgm:pt modelId="{6A797A30-24E4-4703-97EF-8F7FE4EEAB11}" type="pres">
      <dgm:prSet presAssocID="{421BBAB6-3770-415D-A31B-A6AEABDA8018}" presName="compNode" presStyleCnt="0"/>
      <dgm:spPr/>
    </dgm:pt>
    <dgm:pt modelId="{C976CA08-C2A6-4FFC-B642-EB8C89BCA2F7}" type="pres">
      <dgm:prSet presAssocID="{421BBAB6-3770-415D-A31B-A6AEABDA8018}" presName="bgRect" presStyleLbl="bgShp" presStyleIdx="0" presStyleCnt="7"/>
      <dgm:spPr/>
    </dgm:pt>
    <dgm:pt modelId="{1F191357-93C6-436F-9A16-A70D2B197790}" type="pres">
      <dgm:prSet presAssocID="{421BBAB6-3770-415D-A31B-A6AEABDA801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D4F5AE0D-568C-4BA9-A483-553944E93D32}" type="pres">
      <dgm:prSet presAssocID="{421BBAB6-3770-415D-A31B-A6AEABDA8018}" presName="spaceRect" presStyleCnt="0"/>
      <dgm:spPr/>
    </dgm:pt>
    <dgm:pt modelId="{AC19ECEB-13DC-4CAF-8395-A2E9FBD32C49}" type="pres">
      <dgm:prSet presAssocID="{421BBAB6-3770-415D-A31B-A6AEABDA8018}" presName="parTx" presStyleLbl="revTx" presStyleIdx="0" presStyleCnt="7">
        <dgm:presLayoutVars>
          <dgm:chMax val="0"/>
          <dgm:chPref val="0"/>
        </dgm:presLayoutVars>
      </dgm:prSet>
      <dgm:spPr/>
    </dgm:pt>
    <dgm:pt modelId="{02189A5D-C75F-4CCC-95D3-D7D3DB4C35AD}" type="pres">
      <dgm:prSet presAssocID="{AB2C804B-B645-44BD-803B-273B4CD7089E}" presName="sibTrans" presStyleCnt="0"/>
      <dgm:spPr/>
    </dgm:pt>
    <dgm:pt modelId="{A9BC9846-2D47-4301-B571-74F60F6553A6}" type="pres">
      <dgm:prSet presAssocID="{71E7DCA1-B15B-4650-965E-CCC269A5CE82}" presName="compNode" presStyleCnt="0"/>
      <dgm:spPr/>
    </dgm:pt>
    <dgm:pt modelId="{0E300BFA-4934-4512-A7C6-3011B58C5BC2}" type="pres">
      <dgm:prSet presAssocID="{71E7DCA1-B15B-4650-965E-CCC269A5CE82}" presName="bgRect" presStyleLbl="bgShp" presStyleIdx="1" presStyleCnt="7"/>
      <dgm:spPr/>
    </dgm:pt>
    <dgm:pt modelId="{0739DE32-6C22-4115-A665-F482D18CF659}" type="pres">
      <dgm:prSet presAssocID="{71E7DCA1-B15B-4650-965E-CCC269A5CE82}"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apanese Dolls"/>
        </a:ext>
      </dgm:extLst>
    </dgm:pt>
    <dgm:pt modelId="{DFDCA10D-FDFC-49C0-87A5-609B50CAC247}" type="pres">
      <dgm:prSet presAssocID="{71E7DCA1-B15B-4650-965E-CCC269A5CE82}" presName="spaceRect" presStyleCnt="0"/>
      <dgm:spPr/>
    </dgm:pt>
    <dgm:pt modelId="{A56BBE9C-7C0A-4BF3-8250-D14941DB9306}" type="pres">
      <dgm:prSet presAssocID="{71E7DCA1-B15B-4650-965E-CCC269A5CE82}" presName="parTx" presStyleLbl="revTx" presStyleIdx="1" presStyleCnt="7">
        <dgm:presLayoutVars>
          <dgm:chMax val="0"/>
          <dgm:chPref val="0"/>
        </dgm:presLayoutVars>
      </dgm:prSet>
      <dgm:spPr/>
    </dgm:pt>
    <dgm:pt modelId="{2A08FB5C-542C-47D7-BCFF-27639102DCC3}" type="pres">
      <dgm:prSet presAssocID="{FFD31B56-F180-4574-AF35-8AA5B3AC812A}" presName="sibTrans" presStyleCnt="0"/>
      <dgm:spPr/>
    </dgm:pt>
    <dgm:pt modelId="{A8474849-782A-4FB5-AF85-3652AF596BDB}" type="pres">
      <dgm:prSet presAssocID="{7436F22F-DB9A-4408-B37A-C302E02F56B9}" presName="compNode" presStyleCnt="0"/>
      <dgm:spPr/>
    </dgm:pt>
    <dgm:pt modelId="{87A3C9F3-50C3-463B-B7B4-8C2976BC0F14}" type="pres">
      <dgm:prSet presAssocID="{7436F22F-DB9A-4408-B37A-C302E02F56B9}" presName="bgRect" presStyleLbl="bgShp" presStyleIdx="2" presStyleCnt="7"/>
      <dgm:spPr/>
    </dgm:pt>
    <dgm:pt modelId="{0AEBA6A7-5482-4344-BED9-83EE7EA3E551}" type="pres">
      <dgm:prSet presAssocID="{7436F22F-DB9A-4408-B37A-C302E02F56B9}"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8A79C410-4100-41DB-90BE-A397BED1B751}" type="pres">
      <dgm:prSet presAssocID="{7436F22F-DB9A-4408-B37A-C302E02F56B9}" presName="spaceRect" presStyleCnt="0"/>
      <dgm:spPr/>
    </dgm:pt>
    <dgm:pt modelId="{79918688-5A83-44D2-BC9C-FA2C6E384562}" type="pres">
      <dgm:prSet presAssocID="{7436F22F-DB9A-4408-B37A-C302E02F56B9}" presName="parTx" presStyleLbl="revTx" presStyleIdx="2" presStyleCnt="7">
        <dgm:presLayoutVars>
          <dgm:chMax val="0"/>
          <dgm:chPref val="0"/>
        </dgm:presLayoutVars>
      </dgm:prSet>
      <dgm:spPr/>
    </dgm:pt>
    <dgm:pt modelId="{60DFC39C-EEC6-4AE0-9CAA-B849338DCD04}" type="pres">
      <dgm:prSet presAssocID="{440568B1-0A6F-4AAC-848E-66F6FE15BCFB}" presName="sibTrans" presStyleCnt="0"/>
      <dgm:spPr/>
    </dgm:pt>
    <dgm:pt modelId="{74418715-695B-4E66-9BD6-08A57F8F384E}" type="pres">
      <dgm:prSet presAssocID="{2672D29D-DA02-4BE8-A621-F8A52930FB6F}" presName="compNode" presStyleCnt="0"/>
      <dgm:spPr/>
    </dgm:pt>
    <dgm:pt modelId="{9A44B71F-2EA6-43B8-A051-9ABF84308CBE}" type="pres">
      <dgm:prSet presAssocID="{2672D29D-DA02-4BE8-A621-F8A52930FB6F}" presName="bgRect" presStyleLbl="bgShp" presStyleIdx="3" presStyleCnt="7"/>
      <dgm:spPr/>
    </dgm:pt>
    <dgm:pt modelId="{272AD42A-01B4-4CE0-8E36-BADF3422F567}" type="pres">
      <dgm:prSet presAssocID="{2672D29D-DA02-4BE8-A621-F8A52930FB6F}"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6544AF82-16DE-4D9A-BFF5-C870CC518C94}" type="pres">
      <dgm:prSet presAssocID="{2672D29D-DA02-4BE8-A621-F8A52930FB6F}" presName="spaceRect" presStyleCnt="0"/>
      <dgm:spPr/>
    </dgm:pt>
    <dgm:pt modelId="{70981299-1693-482C-A0A3-73FC64C2A9BB}" type="pres">
      <dgm:prSet presAssocID="{2672D29D-DA02-4BE8-A621-F8A52930FB6F}" presName="parTx" presStyleLbl="revTx" presStyleIdx="3" presStyleCnt="7">
        <dgm:presLayoutVars>
          <dgm:chMax val="0"/>
          <dgm:chPref val="0"/>
        </dgm:presLayoutVars>
      </dgm:prSet>
      <dgm:spPr/>
    </dgm:pt>
    <dgm:pt modelId="{0022C5EB-C379-4688-93C1-015CF5FE36BA}" type="pres">
      <dgm:prSet presAssocID="{A3C1D0D8-3D8C-4926-903A-093D731A73E3}" presName="sibTrans" presStyleCnt="0"/>
      <dgm:spPr/>
    </dgm:pt>
    <dgm:pt modelId="{C4328212-E3BD-4DBC-B8B6-F520C9CF4085}" type="pres">
      <dgm:prSet presAssocID="{FA6A8E54-0B36-4FB0-82A1-D07D4D946DC9}" presName="compNode" presStyleCnt="0"/>
      <dgm:spPr/>
    </dgm:pt>
    <dgm:pt modelId="{7C289A42-E6EA-4E95-9CD6-2E95F4B8C2DA}" type="pres">
      <dgm:prSet presAssocID="{FA6A8E54-0B36-4FB0-82A1-D07D4D946DC9}" presName="bgRect" presStyleLbl="bgShp" presStyleIdx="4" presStyleCnt="7"/>
      <dgm:spPr/>
    </dgm:pt>
    <dgm:pt modelId="{4B7BA018-E38E-43B8-88EB-7120BAD474C7}" type="pres">
      <dgm:prSet presAssocID="{FA6A8E54-0B36-4FB0-82A1-D07D4D946DC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Kiosk"/>
        </a:ext>
      </dgm:extLst>
    </dgm:pt>
    <dgm:pt modelId="{338039B8-2779-47FC-8EFC-F52F0C4AD7E9}" type="pres">
      <dgm:prSet presAssocID="{FA6A8E54-0B36-4FB0-82A1-D07D4D946DC9}" presName="spaceRect" presStyleCnt="0"/>
      <dgm:spPr/>
    </dgm:pt>
    <dgm:pt modelId="{54064D2A-2A07-4981-BAE1-886159AFDE36}" type="pres">
      <dgm:prSet presAssocID="{FA6A8E54-0B36-4FB0-82A1-D07D4D946DC9}" presName="parTx" presStyleLbl="revTx" presStyleIdx="4" presStyleCnt="7">
        <dgm:presLayoutVars>
          <dgm:chMax val="0"/>
          <dgm:chPref val="0"/>
        </dgm:presLayoutVars>
      </dgm:prSet>
      <dgm:spPr/>
    </dgm:pt>
    <dgm:pt modelId="{9D14CFF2-5BF6-465D-AB87-61982B966ED8}" type="pres">
      <dgm:prSet presAssocID="{A15B6D81-D6BC-43B3-944D-07FFDAAA2026}" presName="sibTrans" presStyleCnt="0"/>
      <dgm:spPr/>
    </dgm:pt>
    <dgm:pt modelId="{72B8233D-AEEE-497F-8B2E-296D31840E03}" type="pres">
      <dgm:prSet presAssocID="{22038AC3-93ED-463D-829A-336EDB100555}" presName="compNode" presStyleCnt="0"/>
      <dgm:spPr/>
    </dgm:pt>
    <dgm:pt modelId="{0EA5F4F8-1BE8-4E58-94C6-9A381DDF721C}" type="pres">
      <dgm:prSet presAssocID="{22038AC3-93ED-463D-829A-336EDB100555}" presName="bgRect" presStyleLbl="bgShp" presStyleIdx="5" presStyleCnt="7"/>
      <dgm:spPr/>
    </dgm:pt>
    <dgm:pt modelId="{07ECA83B-6A4C-43DE-B51A-C73E7DAC872C}" type="pres">
      <dgm:prSet presAssocID="{22038AC3-93ED-463D-829A-336EDB10055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x trolley"/>
        </a:ext>
      </dgm:extLst>
    </dgm:pt>
    <dgm:pt modelId="{F6FD870B-A828-424C-A413-A2FEAB364F28}" type="pres">
      <dgm:prSet presAssocID="{22038AC3-93ED-463D-829A-336EDB100555}" presName="spaceRect" presStyleCnt="0"/>
      <dgm:spPr/>
    </dgm:pt>
    <dgm:pt modelId="{C3C31447-F0EC-4B5A-9EEC-44DBC1A3CC79}" type="pres">
      <dgm:prSet presAssocID="{22038AC3-93ED-463D-829A-336EDB100555}" presName="parTx" presStyleLbl="revTx" presStyleIdx="5" presStyleCnt="7">
        <dgm:presLayoutVars>
          <dgm:chMax val="0"/>
          <dgm:chPref val="0"/>
        </dgm:presLayoutVars>
      </dgm:prSet>
      <dgm:spPr/>
    </dgm:pt>
    <dgm:pt modelId="{D9877A2C-2859-4568-A8EF-121F09BF8233}" type="pres">
      <dgm:prSet presAssocID="{59830BB8-B73A-4D20-A7DF-F4EFC52267E2}" presName="sibTrans" presStyleCnt="0"/>
      <dgm:spPr/>
    </dgm:pt>
    <dgm:pt modelId="{651DB45D-897F-44CB-8DFC-235529E03026}" type="pres">
      <dgm:prSet presAssocID="{2CD0B007-D8B0-44D0-BA13-C526F11D4719}" presName="compNode" presStyleCnt="0"/>
      <dgm:spPr/>
    </dgm:pt>
    <dgm:pt modelId="{68EE7239-F58A-403A-8F85-A7E8656B36DE}" type="pres">
      <dgm:prSet presAssocID="{2CD0B007-D8B0-44D0-BA13-C526F11D4719}" presName="bgRect" presStyleLbl="bgShp" presStyleIdx="6" presStyleCnt="7"/>
      <dgm:spPr/>
    </dgm:pt>
    <dgm:pt modelId="{8D0D7C16-F3C2-4B01-8183-91DD0617E3C3}" type="pres">
      <dgm:prSet presAssocID="{2CD0B007-D8B0-44D0-BA13-C526F11D4719}"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Recycle Sign"/>
        </a:ext>
      </dgm:extLst>
    </dgm:pt>
    <dgm:pt modelId="{2F52EDD5-D9DE-4BF2-8B60-9C4BDE77F3BA}" type="pres">
      <dgm:prSet presAssocID="{2CD0B007-D8B0-44D0-BA13-C526F11D4719}" presName="spaceRect" presStyleCnt="0"/>
      <dgm:spPr/>
    </dgm:pt>
    <dgm:pt modelId="{6120F914-C8DC-4AB8-A80A-354644D20F3A}" type="pres">
      <dgm:prSet presAssocID="{2CD0B007-D8B0-44D0-BA13-C526F11D4719}" presName="parTx" presStyleLbl="revTx" presStyleIdx="6" presStyleCnt="7">
        <dgm:presLayoutVars>
          <dgm:chMax val="0"/>
          <dgm:chPref val="0"/>
        </dgm:presLayoutVars>
      </dgm:prSet>
      <dgm:spPr/>
    </dgm:pt>
  </dgm:ptLst>
  <dgm:cxnLst>
    <dgm:cxn modelId="{DD986C04-4246-4E44-B314-AF2BB9C3793E}" srcId="{DB4AC980-1810-4C22-B0F1-353412FB91BB}" destId="{22038AC3-93ED-463D-829A-336EDB100555}" srcOrd="5" destOrd="0" parTransId="{19D1EFEC-54B0-4CCB-93D2-AE9EAF9E4A94}" sibTransId="{59830BB8-B73A-4D20-A7DF-F4EFC52267E2}"/>
    <dgm:cxn modelId="{36E40F10-DF65-4D1D-985A-68D3A6F6AB06}" srcId="{DB4AC980-1810-4C22-B0F1-353412FB91BB}" destId="{2672D29D-DA02-4BE8-A621-F8A52930FB6F}" srcOrd="3" destOrd="0" parTransId="{E426CAF0-D517-41B9-B261-D9E64A6806EC}" sibTransId="{A3C1D0D8-3D8C-4926-903A-093D731A73E3}"/>
    <dgm:cxn modelId="{FCF2D13D-885A-487D-A52E-CFAAD1686520}" type="presOf" srcId="{2672D29D-DA02-4BE8-A621-F8A52930FB6F}" destId="{70981299-1693-482C-A0A3-73FC64C2A9BB}" srcOrd="0" destOrd="0" presId="urn:microsoft.com/office/officeart/2018/2/layout/IconVerticalSolidList"/>
    <dgm:cxn modelId="{1E353145-CFA3-4BCD-B800-792A7498E230}" type="presOf" srcId="{FA6A8E54-0B36-4FB0-82A1-D07D4D946DC9}" destId="{54064D2A-2A07-4981-BAE1-886159AFDE36}" srcOrd="0" destOrd="0" presId="urn:microsoft.com/office/officeart/2018/2/layout/IconVerticalSolidList"/>
    <dgm:cxn modelId="{D1F8BB4C-800D-4B9D-BE4A-D8CAA8840BDE}" srcId="{DB4AC980-1810-4C22-B0F1-353412FB91BB}" destId="{71E7DCA1-B15B-4650-965E-CCC269A5CE82}" srcOrd="1" destOrd="0" parTransId="{ECB25A90-77F1-4E2D-AC39-F998F85DFFEA}" sibTransId="{FFD31B56-F180-4574-AF35-8AA5B3AC812A}"/>
    <dgm:cxn modelId="{C983274D-3DE8-4A8E-AE87-D12711EFE84F}" type="presOf" srcId="{421BBAB6-3770-415D-A31B-A6AEABDA8018}" destId="{AC19ECEB-13DC-4CAF-8395-A2E9FBD32C49}" srcOrd="0" destOrd="0" presId="urn:microsoft.com/office/officeart/2018/2/layout/IconVerticalSolidList"/>
    <dgm:cxn modelId="{76E41C51-E079-4288-A6CF-FF1FE2029B22}" type="presOf" srcId="{7436F22F-DB9A-4408-B37A-C302E02F56B9}" destId="{79918688-5A83-44D2-BC9C-FA2C6E384562}" srcOrd="0" destOrd="0" presId="urn:microsoft.com/office/officeart/2018/2/layout/IconVerticalSolidList"/>
    <dgm:cxn modelId="{7D982289-8CF4-4DBF-9525-85FCCCE1E5F1}" srcId="{DB4AC980-1810-4C22-B0F1-353412FB91BB}" destId="{2CD0B007-D8B0-44D0-BA13-C526F11D4719}" srcOrd="6" destOrd="0" parTransId="{5628147F-1335-4516-8E24-A1E8E32349C3}" sibTransId="{A5625880-0C75-4B25-9BC0-F96F07627A85}"/>
    <dgm:cxn modelId="{44D0C8AF-1BD3-40D3-A0F3-A0E3D39D02D4}" type="presOf" srcId="{2CD0B007-D8B0-44D0-BA13-C526F11D4719}" destId="{6120F914-C8DC-4AB8-A80A-354644D20F3A}" srcOrd="0" destOrd="0" presId="urn:microsoft.com/office/officeart/2018/2/layout/IconVerticalSolidList"/>
    <dgm:cxn modelId="{0F2D79B3-7DE5-4611-BA6B-0E35D2B1786D}" srcId="{DB4AC980-1810-4C22-B0F1-353412FB91BB}" destId="{FA6A8E54-0B36-4FB0-82A1-D07D4D946DC9}" srcOrd="4" destOrd="0" parTransId="{A608231F-A1D4-4F5A-81B1-C00C10CDAFA9}" sibTransId="{A15B6D81-D6BC-43B3-944D-07FFDAAA2026}"/>
    <dgm:cxn modelId="{E5C65FBB-D972-40F1-B65E-06CC975295F4}" type="presOf" srcId="{71E7DCA1-B15B-4650-965E-CCC269A5CE82}" destId="{A56BBE9C-7C0A-4BF3-8250-D14941DB9306}" srcOrd="0" destOrd="0" presId="urn:microsoft.com/office/officeart/2018/2/layout/IconVerticalSolidList"/>
    <dgm:cxn modelId="{AD38F6C6-9B10-4D83-818C-1661687AD5BB}" type="presOf" srcId="{DB4AC980-1810-4C22-B0F1-353412FB91BB}" destId="{5876E053-8C8D-4C51-A88D-49054E7005AD}" srcOrd="0" destOrd="0" presId="urn:microsoft.com/office/officeart/2018/2/layout/IconVerticalSolidList"/>
    <dgm:cxn modelId="{0C85F0CC-8C10-47F3-A5A9-07A4469325EF}" srcId="{DB4AC980-1810-4C22-B0F1-353412FB91BB}" destId="{7436F22F-DB9A-4408-B37A-C302E02F56B9}" srcOrd="2" destOrd="0" parTransId="{D14F6BE4-E458-44C1-86A5-6BC097058DA9}" sibTransId="{440568B1-0A6F-4AAC-848E-66F6FE15BCFB}"/>
    <dgm:cxn modelId="{2937AFF9-0203-422B-BDFB-66A0435AFA83}" type="presOf" srcId="{22038AC3-93ED-463D-829A-336EDB100555}" destId="{C3C31447-F0EC-4B5A-9EEC-44DBC1A3CC79}" srcOrd="0" destOrd="0" presId="urn:microsoft.com/office/officeart/2018/2/layout/IconVerticalSolidList"/>
    <dgm:cxn modelId="{626B1CFC-3DD8-4C4C-BB47-337A3AB7A660}" srcId="{DB4AC980-1810-4C22-B0F1-353412FB91BB}" destId="{421BBAB6-3770-415D-A31B-A6AEABDA8018}" srcOrd="0" destOrd="0" parTransId="{8BE81D52-7A60-4C16-965C-3EE973FC0468}" sibTransId="{AB2C804B-B645-44BD-803B-273B4CD7089E}"/>
    <dgm:cxn modelId="{3E6E5B18-A38D-4590-8A5E-E0234ED49936}" type="presParOf" srcId="{5876E053-8C8D-4C51-A88D-49054E7005AD}" destId="{6A797A30-24E4-4703-97EF-8F7FE4EEAB11}" srcOrd="0" destOrd="0" presId="urn:microsoft.com/office/officeart/2018/2/layout/IconVerticalSolidList"/>
    <dgm:cxn modelId="{B6AEF286-F33E-4F99-A9E4-0AEB8BBBD61C}" type="presParOf" srcId="{6A797A30-24E4-4703-97EF-8F7FE4EEAB11}" destId="{C976CA08-C2A6-4FFC-B642-EB8C89BCA2F7}" srcOrd="0" destOrd="0" presId="urn:microsoft.com/office/officeart/2018/2/layout/IconVerticalSolidList"/>
    <dgm:cxn modelId="{714FC2A9-960D-46E3-ACC9-3A6A9FECE08D}" type="presParOf" srcId="{6A797A30-24E4-4703-97EF-8F7FE4EEAB11}" destId="{1F191357-93C6-436F-9A16-A70D2B197790}" srcOrd="1" destOrd="0" presId="urn:microsoft.com/office/officeart/2018/2/layout/IconVerticalSolidList"/>
    <dgm:cxn modelId="{6D117301-375A-4930-96EC-2260BF939708}" type="presParOf" srcId="{6A797A30-24E4-4703-97EF-8F7FE4EEAB11}" destId="{D4F5AE0D-568C-4BA9-A483-553944E93D32}" srcOrd="2" destOrd="0" presId="urn:microsoft.com/office/officeart/2018/2/layout/IconVerticalSolidList"/>
    <dgm:cxn modelId="{059B1672-6239-4A1C-895C-D1708403D14D}" type="presParOf" srcId="{6A797A30-24E4-4703-97EF-8F7FE4EEAB11}" destId="{AC19ECEB-13DC-4CAF-8395-A2E9FBD32C49}" srcOrd="3" destOrd="0" presId="urn:microsoft.com/office/officeart/2018/2/layout/IconVerticalSolidList"/>
    <dgm:cxn modelId="{B54CCC08-1846-4AAD-A258-DCFF9D3DCAB2}" type="presParOf" srcId="{5876E053-8C8D-4C51-A88D-49054E7005AD}" destId="{02189A5D-C75F-4CCC-95D3-D7D3DB4C35AD}" srcOrd="1" destOrd="0" presId="urn:microsoft.com/office/officeart/2018/2/layout/IconVerticalSolidList"/>
    <dgm:cxn modelId="{7B8E6E67-1FE3-49CF-9DA2-AF34BC35CD47}" type="presParOf" srcId="{5876E053-8C8D-4C51-A88D-49054E7005AD}" destId="{A9BC9846-2D47-4301-B571-74F60F6553A6}" srcOrd="2" destOrd="0" presId="urn:microsoft.com/office/officeart/2018/2/layout/IconVerticalSolidList"/>
    <dgm:cxn modelId="{7FF8D779-9CB9-48E4-9453-F37C03406E5E}" type="presParOf" srcId="{A9BC9846-2D47-4301-B571-74F60F6553A6}" destId="{0E300BFA-4934-4512-A7C6-3011B58C5BC2}" srcOrd="0" destOrd="0" presId="urn:microsoft.com/office/officeart/2018/2/layout/IconVerticalSolidList"/>
    <dgm:cxn modelId="{68919D01-15A2-4F5F-8D37-96FE30F6B95B}" type="presParOf" srcId="{A9BC9846-2D47-4301-B571-74F60F6553A6}" destId="{0739DE32-6C22-4115-A665-F482D18CF659}" srcOrd="1" destOrd="0" presId="urn:microsoft.com/office/officeart/2018/2/layout/IconVerticalSolidList"/>
    <dgm:cxn modelId="{FC611FC3-4387-49C0-93E2-DD14E97E181F}" type="presParOf" srcId="{A9BC9846-2D47-4301-B571-74F60F6553A6}" destId="{DFDCA10D-FDFC-49C0-87A5-609B50CAC247}" srcOrd="2" destOrd="0" presId="urn:microsoft.com/office/officeart/2018/2/layout/IconVerticalSolidList"/>
    <dgm:cxn modelId="{E40ED9A3-A006-4595-87CA-D758B233C34D}" type="presParOf" srcId="{A9BC9846-2D47-4301-B571-74F60F6553A6}" destId="{A56BBE9C-7C0A-4BF3-8250-D14941DB9306}" srcOrd="3" destOrd="0" presId="urn:microsoft.com/office/officeart/2018/2/layout/IconVerticalSolidList"/>
    <dgm:cxn modelId="{538B53FC-4332-4EFD-A989-CEE3733E798F}" type="presParOf" srcId="{5876E053-8C8D-4C51-A88D-49054E7005AD}" destId="{2A08FB5C-542C-47D7-BCFF-27639102DCC3}" srcOrd="3" destOrd="0" presId="urn:microsoft.com/office/officeart/2018/2/layout/IconVerticalSolidList"/>
    <dgm:cxn modelId="{BC215C53-70D6-42A3-8CAD-65E344F86277}" type="presParOf" srcId="{5876E053-8C8D-4C51-A88D-49054E7005AD}" destId="{A8474849-782A-4FB5-AF85-3652AF596BDB}" srcOrd="4" destOrd="0" presId="urn:microsoft.com/office/officeart/2018/2/layout/IconVerticalSolidList"/>
    <dgm:cxn modelId="{DC8425FA-76CB-4200-B530-30E1339CB2FE}" type="presParOf" srcId="{A8474849-782A-4FB5-AF85-3652AF596BDB}" destId="{87A3C9F3-50C3-463B-B7B4-8C2976BC0F14}" srcOrd="0" destOrd="0" presId="urn:microsoft.com/office/officeart/2018/2/layout/IconVerticalSolidList"/>
    <dgm:cxn modelId="{F10A1CD8-EFA4-4B98-A436-C14665E3830F}" type="presParOf" srcId="{A8474849-782A-4FB5-AF85-3652AF596BDB}" destId="{0AEBA6A7-5482-4344-BED9-83EE7EA3E551}" srcOrd="1" destOrd="0" presId="urn:microsoft.com/office/officeart/2018/2/layout/IconVerticalSolidList"/>
    <dgm:cxn modelId="{D725BF28-6337-45BF-9EE8-BF3C7654F04E}" type="presParOf" srcId="{A8474849-782A-4FB5-AF85-3652AF596BDB}" destId="{8A79C410-4100-41DB-90BE-A397BED1B751}" srcOrd="2" destOrd="0" presId="urn:microsoft.com/office/officeart/2018/2/layout/IconVerticalSolidList"/>
    <dgm:cxn modelId="{859C721B-86C2-4772-B189-42899DB9B9DC}" type="presParOf" srcId="{A8474849-782A-4FB5-AF85-3652AF596BDB}" destId="{79918688-5A83-44D2-BC9C-FA2C6E384562}" srcOrd="3" destOrd="0" presId="urn:microsoft.com/office/officeart/2018/2/layout/IconVerticalSolidList"/>
    <dgm:cxn modelId="{87DB8128-7ACF-469B-91FF-DF2F8B9EEC55}" type="presParOf" srcId="{5876E053-8C8D-4C51-A88D-49054E7005AD}" destId="{60DFC39C-EEC6-4AE0-9CAA-B849338DCD04}" srcOrd="5" destOrd="0" presId="urn:microsoft.com/office/officeart/2018/2/layout/IconVerticalSolidList"/>
    <dgm:cxn modelId="{5F007903-5464-44A0-A2CA-72D39C7071F8}" type="presParOf" srcId="{5876E053-8C8D-4C51-A88D-49054E7005AD}" destId="{74418715-695B-4E66-9BD6-08A57F8F384E}" srcOrd="6" destOrd="0" presId="urn:microsoft.com/office/officeart/2018/2/layout/IconVerticalSolidList"/>
    <dgm:cxn modelId="{0DEF241F-EC74-4BEB-8251-425677416137}" type="presParOf" srcId="{74418715-695B-4E66-9BD6-08A57F8F384E}" destId="{9A44B71F-2EA6-43B8-A051-9ABF84308CBE}" srcOrd="0" destOrd="0" presId="urn:microsoft.com/office/officeart/2018/2/layout/IconVerticalSolidList"/>
    <dgm:cxn modelId="{8AE376E5-7BEC-4F36-A64B-593F8A29B206}" type="presParOf" srcId="{74418715-695B-4E66-9BD6-08A57F8F384E}" destId="{272AD42A-01B4-4CE0-8E36-BADF3422F567}" srcOrd="1" destOrd="0" presId="urn:microsoft.com/office/officeart/2018/2/layout/IconVerticalSolidList"/>
    <dgm:cxn modelId="{55B63C50-853E-4BA6-A2AC-4CF7630539E7}" type="presParOf" srcId="{74418715-695B-4E66-9BD6-08A57F8F384E}" destId="{6544AF82-16DE-4D9A-BFF5-C870CC518C94}" srcOrd="2" destOrd="0" presId="urn:microsoft.com/office/officeart/2018/2/layout/IconVerticalSolidList"/>
    <dgm:cxn modelId="{E2FF521D-BF3F-4E1A-9800-F1B3FE4F64BA}" type="presParOf" srcId="{74418715-695B-4E66-9BD6-08A57F8F384E}" destId="{70981299-1693-482C-A0A3-73FC64C2A9BB}" srcOrd="3" destOrd="0" presId="urn:microsoft.com/office/officeart/2018/2/layout/IconVerticalSolidList"/>
    <dgm:cxn modelId="{68E02037-6476-4B88-9644-740DA193B743}" type="presParOf" srcId="{5876E053-8C8D-4C51-A88D-49054E7005AD}" destId="{0022C5EB-C379-4688-93C1-015CF5FE36BA}" srcOrd="7" destOrd="0" presId="urn:microsoft.com/office/officeart/2018/2/layout/IconVerticalSolidList"/>
    <dgm:cxn modelId="{76C336F5-EFEC-424C-B42D-7F17D6EE6876}" type="presParOf" srcId="{5876E053-8C8D-4C51-A88D-49054E7005AD}" destId="{C4328212-E3BD-4DBC-B8B6-F520C9CF4085}" srcOrd="8" destOrd="0" presId="urn:microsoft.com/office/officeart/2018/2/layout/IconVerticalSolidList"/>
    <dgm:cxn modelId="{EE9C0CA1-A13C-4390-A856-54F7FAAE4F13}" type="presParOf" srcId="{C4328212-E3BD-4DBC-B8B6-F520C9CF4085}" destId="{7C289A42-E6EA-4E95-9CD6-2E95F4B8C2DA}" srcOrd="0" destOrd="0" presId="urn:microsoft.com/office/officeart/2018/2/layout/IconVerticalSolidList"/>
    <dgm:cxn modelId="{E4C38396-B1A0-44EF-90CC-B667EEF9752B}" type="presParOf" srcId="{C4328212-E3BD-4DBC-B8B6-F520C9CF4085}" destId="{4B7BA018-E38E-43B8-88EB-7120BAD474C7}" srcOrd="1" destOrd="0" presId="urn:microsoft.com/office/officeart/2018/2/layout/IconVerticalSolidList"/>
    <dgm:cxn modelId="{4067B1F4-B84B-4A6A-9D49-B11DF635A6B2}" type="presParOf" srcId="{C4328212-E3BD-4DBC-B8B6-F520C9CF4085}" destId="{338039B8-2779-47FC-8EFC-F52F0C4AD7E9}" srcOrd="2" destOrd="0" presId="urn:microsoft.com/office/officeart/2018/2/layout/IconVerticalSolidList"/>
    <dgm:cxn modelId="{ED70A270-D0B4-4D8C-8834-52DA908515A3}" type="presParOf" srcId="{C4328212-E3BD-4DBC-B8B6-F520C9CF4085}" destId="{54064D2A-2A07-4981-BAE1-886159AFDE36}" srcOrd="3" destOrd="0" presId="urn:microsoft.com/office/officeart/2018/2/layout/IconVerticalSolidList"/>
    <dgm:cxn modelId="{0FAEC1C1-D17C-4ECC-B483-64F8BAE793AC}" type="presParOf" srcId="{5876E053-8C8D-4C51-A88D-49054E7005AD}" destId="{9D14CFF2-5BF6-465D-AB87-61982B966ED8}" srcOrd="9" destOrd="0" presId="urn:microsoft.com/office/officeart/2018/2/layout/IconVerticalSolidList"/>
    <dgm:cxn modelId="{57CA677B-5666-462D-8261-330B576EC678}" type="presParOf" srcId="{5876E053-8C8D-4C51-A88D-49054E7005AD}" destId="{72B8233D-AEEE-497F-8B2E-296D31840E03}" srcOrd="10" destOrd="0" presId="urn:microsoft.com/office/officeart/2018/2/layout/IconVerticalSolidList"/>
    <dgm:cxn modelId="{0C45A403-D566-4A06-B2A2-7916166BE3FF}" type="presParOf" srcId="{72B8233D-AEEE-497F-8B2E-296D31840E03}" destId="{0EA5F4F8-1BE8-4E58-94C6-9A381DDF721C}" srcOrd="0" destOrd="0" presId="urn:microsoft.com/office/officeart/2018/2/layout/IconVerticalSolidList"/>
    <dgm:cxn modelId="{F7B2FF93-EB14-4CC2-ABAC-1A1760FC7884}" type="presParOf" srcId="{72B8233D-AEEE-497F-8B2E-296D31840E03}" destId="{07ECA83B-6A4C-43DE-B51A-C73E7DAC872C}" srcOrd="1" destOrd="0" presId="urn:microsoft.com/office/officeart/2018/2/layout/IconVerticalSolidList"/>
    <dgm:cxn modelId="{DDDD445C-B8BA-4101-A3CD-F21998844C4B}" type="presParOf" srcId="{72B8233D-AEEE-497F-8B2E-296D31840E03}" destId="{F6FD870B-A828-424C-A413-A2FEAB364F28}" srcOrd="2" destOrd="0" presId="urn:microsoft.com/office/officeart/2018/2/layout/IconVerticalSolidList"/>
    <dgm:cxn modelId="{1AFE18FF-4BBC-4C02-814B-EB43C4ED5E40}" type="presParOf" srcId="{72B8233D-AEEE-497F-8B2E-296D31840E03}" destId="{C3C31447-F0EC-4B5A-9EEC-44DBC1A3CC79}" srcOrd="3" destOrd="0" presId="urn:microsoft.com/office/officeart/2018/2/layout/IconVerticalSolidList"/>
    <dgm:cxn modelId="{26DF0B11-6515-4FD7-B306-AC6DF1ED5EF0}" type="presParOf" srcId="{5876E053-8C8D-4C51-A88D-49054E7005AD}" destId="{D9877A2C-2859-4568-A8EF-121F09BF8233}" srcOrd="11" destOrd="0" presId="urn:microsoft.com/office/officeart/2018/2/layout/IconVerticalSolidList"/>
    <dgm:cxn modelId="{8E3BB3F3-989E-4174-BF92-619AB75818EB}" type="presParOf" srcId="{5876E053-8C8D-4C51-A88D-49054E7005AD}" destId="{651DB45D-897F-44CB-8DFC-235529E03026}" srcOrd="12" destOrd="0" presId="urn:microsoft.com/office/officeart/2018/2/layout/IconVerticalSolidList"/>
    <dgm:cxn modelId="{F1496C2E-C785-4950-B155-ACA335109655}" type="presParOf" srcId="{651DB45D-897F-44CB-8DFC-235529E03026}" destId="{68EE7239-F58A-403A-8F85-A7E8656B36DE}" srcOrd="0" destOrd="0" presId="urn:microsoft.com/office/officeart/2018/2/layout/IconVerticalSolidList"/>
    <dgm:cxn modelId="{DD97C059-E564-47C3-8E76-23CB413867E6}" type="presParOf" srcId="{651DB45D-897F-44CB-8DFC-235529E03026}" destId="{8D0D7C16-F3C2-4B01-8183-91DD0617E3C3}" srcOrd="1" destOrd="0" presId="urn:microsoft.com/office/officeart/2018/2/layout/IconVerticalSolidList"/>
    <dgm:cxn modelId="{D1E92E52-540E-40DA-9C1D-2AB56EFA977A}" type="presParOf" srcId="{651DB45D-897F-44CB-8DFC-235529E03026}" destId="{2F52EDD5-D9DE-4BF2-8B60-9C4BDE77F3BA}" srcOrd="2" destOrd="0" presId="urn:microsoft.com/office/officeart/2018/2/layout/IconVerticalSolidList"/>
    <dgm:cxn modelId="{5306FBE5-FA90-458C-B4BC-C93EB336BC8A}" type="presParOf" srcId="{651DB45D-897F-44CB-8DFC-235529E03026}" destId="{6120F914-C8DC-4AB8-A80A-354644D20F3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B7E17F-FC37-474D-8C9F-02C4ECE2BDA1}">
      <dsp:nvSpPr>
        <dsp:cNvPr id="0" name=""/>
        <dsp:cNvSpPr/>
      </dsp:nvSpPr>
      <dsp:spPr>
        <a:xfrm>
          <a:off x="5823" y="996924"/>
          <a:ext cx="2703687" cy="269875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93C33F-8860-469B-90B7-13942CC1BEFF}">
      <dsp:nvSpPr>
        <dsp:cNvPr id="0" name=""/>
        <dsp:cNvSpPr/>
      </dsp:nvSpPr>
      <dsp:spPr>
        <a:xfrm>
          <a:off x="306233" y="1282313"/>
          <a:ext cx="2703687" cy="269875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100000"/>
            </a:lnSpc>
            <a:spcBef>
              <a:spcPct val="0"/>
            </a:spcBef>
            <a:spcAft>
              <a:spcPct val="35000"/>
            </a:spcAft>
            <a:buNone/>
          </a:pPr>
          <a:r>
            <a:rPr lang="en-US" sz="1200" kern="1200" dirty="0"/>
            <a:t>Matalan tries to improve the way their business is run all the time to try and succeed. They try to  provide a service for everyone and also try to keep their employees happy. They believe in working together. (Matalan,2019).</a:t>
          </a:r>
        </a:p>
      </dsp:txBody>
      <dsp:txXfrm>
        <a:off x="385277" y="1361357"/>
        <a:ext cx="2545599" cy="2540666"/>
      </dsp:txXfrm>
    </dsp:sp>
    <dsp:sp modelId="{E119DC88-6985-44F7-9BC4-1347E005DA85}">
      <dsp:nvSpPr>
        <dsp:cNvPr id="0" name=""/>
        <dsp:cNvSpPr/>
      </dsp:nvSpPr>
      <dsp:spPr>
        <a:xfrm>
          <a:off x="3310329" y="996924"/>
          <a:ext cx="2703687" cy="333094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3E69FF-B5FE-4F41-B2AC-C9611E582E29}">
      <dsp:nvSpPr>
        <dsp:cNvPr id="0" name=""/>
        <dsp:cNvSpPr/>
      </dsp:nvSpPr>
      <dsp:spPr>
        <a:xfrm>
          <a:off x="3610739" y="1282313"/>
          <a:ext cx="2703687" cy="333094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100000"/>
            </a:lnSpc>
            <a:spcBef>
              <a:spcPct val="0"/>
            </a:spcBef>
            <a:spcAft>
              <a:spcPct val="35000"/>
            </a:spcAft>
            <a:buNone/>
          </a:pPr>
          <a:r>
            <a:rPr lang="en-US" sz="1200" kern="1200" dirty="0"/>
            <a:t>Matalan provides a learning and development programme for their employees and they try to encourage their teams to stay up to date with the industry and to improve all the time.  (Matalan,2019).</a:t>
          </a:r>
        </a:p>
      </dsp:txBody>
      <dsp:txXfrm>
        <a:off x="3689927" y="1361501"/>
        <a:ext cx="2545311" cy="3172570"/>
      </dsp:txXfrm>
    </dsp:sp>
    <dsp:sp modelId="{B9C23D76-B0FE-4347-B7C3-A9C686A1EF0A}">
      <dsp:nvSpPr>
        <dsp:cNvPr id="0" name=""/>
        <dsp:cNvSpPr/>
      </dsp:nvSpPr>
      <dsp:spPr>
        <a:xfrm>
          <a:off x="6614836" y="996924"/>
          <a:ext cx="2414879" cy="3925128"/>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408C88-5A90-4B9D-ABDD-3DFA5F874218}">
      <dsp:nvSpPr>
        <dsp:cNvPr id="0" name=""/>
        <dsp:cNvSpPr/>
      </dsp:nvSpPr>
      <dsp:spPr>
        <a:xfrm>
          <a:off x="6915246" y="1282313"/>
          <a:ext cx="2414879" cy="3925128"/>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100000"/>
            </a:lnSpc>
            <a:spcBef>
              <a:spcPct val="0"/>
            </a:spcBef>
            <a:spcAft>
              <a:spcPct val="35000"/>
            </a:spcAft>
            <a:buNone/>
          </a:pPr>
          <a:r>
            <a:rPr lang="en-US" sz="1200" kern="1200" dirty="0"/>
            <a:t>All Organisations have some function to perform and some form of contribution to the environment which they are part of. The organizational behavior the management process and the structure are linked together as strategy. (Mullins,2010).</a:t>
          </a:r>
        </a:p>
      </dsp:txBody>
      <dsp:txXfrm>
        <a:off x="6985975" y="1353042"/>
        <a:ext cx="2273421" cy="37836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B9B719-1687-48CF-8FA0-6CB3F1002375}">
      <dsp:nvSpPr>
        <dsp:cNvPr id="0" name=""/>
        <dsp:cNvSpPr/>
      </dsp:nvSpPr>
      <dsp:spPr>
        <a:xfrm>
          <a:off x="0" y="445"/>
          <a:ext cx="8770938"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45E2F9-8D98-4A67-BF51-3C870FDEDB3F}">
      <dsp:nvSpPr>
        <dsp:cNvPr id="0" name=""/>
        <dsp:cNvSpPr/>
      </dsp:nvSpPr>
      <dsp:spPr>
        <a:xfrm>
          <a:off x="0" y="445"/>
          <a:ext cx="8770938" cy="365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s-ES" sz="1200" kern="1200" dirty="0"/>
            <a:t>Management at Matalan offer their employees a fast track progressive career.</a:t>
          </a:r>
          <a:endParaRPr lang="en-US" sz="1200" kern="1200" dirty="0"/>
        </a:p>
      </dsp:txBody>
      <dsp:txXfrm>
        <a:off x="0" y="445"/>
        <a:ext cx="8770938" cy="365035"/>
      </dsp:txXfrm>
    </dsp:sp>
    <dsp:sp modelId="{F3F25B72-0CE6-4DF5-864D-E4E886CB7A65}">
      <dsp:nvSpPr>
        <dsp:cNvPr id="0" name=""/>
        <dsp:cNvSpPr/>
      </dsp:nvSpPr>
      <dsp:spPr>
        <a:xfrm>
          <a:off x="0" y="365481"/>
          <a:ext cx="8770938"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D59589-683B-4F1B-B9CE-3B643D5B3131}">
      <dsp:nvSpPr>
        <dsp:cNvPr id="0" name=""/>
        <dsp:cNvSpPr/>
      </dsp:nvSpPr>
      <dsp:spPr>
        <a:xfrm>
          <a:off x="0" y="365481"/>
          <a:ext cx="8770938" cy="365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s-ES" sz="1200" kern="1200" dirty="0"/>
            <a:t>Matalans head office provides functional support to their stores.</a:t>
          </a:r>
          <a:endParaRPr lang="en-US" sz="1200" kern="1200" dirty="0"/>
        </a:p>
      </dsp:txBody>
      <dsp:txXfrm>
        <a:off x="0" y="365481"/>
        <a:ext cx="8770938" cy="365035"/>
      </dsp:txXfrm>
    </dsp:sp>
    <dsp:sp modelId="{14E07B66-B865-455A-907A-F7FDF53517ED}">
      <dsp:nvSpPr>
        <dsp:cNvPr id="0" name=""/>
        <dsp:cNvSpPr/>
      </dsp:nvSpPr>
      <dsp:spPr>
        <a:xfrm>
          <a:off x="0" y="730517"/>
          <a:ext cx="8770938"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3F521C-DD26-434A-9B20-B26CB23F28C3}">
      <dsp:nvSpPr>
        <dsp:cNvPr id="0" name=""/>
        <dsp:cNvSpPr/>
      </dsp:nvSpPr>
      <dsp:spPr>
        <a:xfrm>
          <a:off x="0" y="730517"/>
          <a:ext cx="8770938" cy="365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s-ES" sz="1200" kern="1200" dirty="0"/>
            <a:t>Within Matalan you will find, Store Manager</a:t>
          </a:r>
          <a:endParaRPr lang="en-US" sz="1200" kern="1200" dirty="0"/>
        </a:p>
      </dsp:txBody>
      <dsp:txXfrm>
        <a:off x="0" y="730517"/>
        <a:ext cx="8770938" cy="365035"/>
      </dsp:txXfrm>
    </dsp:sp>
    <dsp:sp modelId="{EAB8261B-4023-4969-ABB9-6801CF46E75A}">
      <dsp:nvSpPr>
        <dsp:cNvPr id="0" name=""/>
        <dsp:cNvSpPr/>
      </dsp:nvSpPr>
      <dsp:spPr>
        <a:xfrm>
          <a:off x="0" y="1095553"/>
          <a:ext cx="8770938"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9C615F-F4AF-4AC6-B0C6-38B8155DE7C6}">
      <dsp:nvSpPr>
        <dsp:cNvPr id="0" name=""/>
        <dsp:cNvSpPr/>
      </dsp:nvSpPr>
      <dsp:spPr>
        <a:xfrm>
          <a:off x="0" y="1095553"/>
          <a:ext cx="8770938" cy="365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s-ES" sz="1200" kern="1200" dirty="0"/>
            <a:t>Deputy Manager</a:t>
          </a:r>
          <a:endParaRPr lang="en-US" sz="1200" kern="1200" dirty="0"/>
        </a:p>
      </dsp:txBody>
      <dsp:txXfrm>
        <a:off x="0" y="1095553"/>
        <a:ext cx="8770938" cy="365035"/>
      </dsp:txXfrm>
    </dsp:sp>
    <dsp:sp modelId="{27623746-3896-4025-A6BB-4EB4BB1F1487}">
      <dsp:nvSpPr>
        <dsp:cNvPr id="0" name=""/>
        <dsp:cNvSpPr/>
      </dsp:nvSpPr>
      <dsp:spPr>
        <a:xfrm>
          <a:off x="0" y="1460589"/>
          <a:ext cx="8770938"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FBD053-F331-47EA-8A3A-96AD927AC0EC}">
      <dsp:nvSpPr>
        <dsp:cNvPr id="0" name=""/>
        <dsp:cNvSpPr/>
      </dsp:nvSpPr>
      <dsp:spPr>
        <a:xfrm>
          <a:off x="0" y="1460589"/>
          <a:ext cx="8770938" cy="365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s-ES" sz="1200" kern="1200" dirty="0"/>
            <a:t>Sales Manager Ladies Wear</a:t>
          </a:r>
          <a:endParaRPr lang="en-US" sz="1200" kern="1200" dirty="0"/>
        </a:p>
      </dsp:txBody>
      <dsp:txXfrm>
        <a:off x="0" y="1460589"/>
        <a:ext cx="8770938" cy="365035"/>
      </dsp:txXfrm>
    </dsp:sp>
    <dsp:sp modelId="{85745F3D-DDE6-49EB-81D0-670645569A8F}">
      <dsp:nvSpPr>
        <dsp:cNvPr id="0" name=""/>
        <dsp:cNvSpPr/>
      </dsp:nvSpPr>
      <dsp:spPr>
        <a:xfrm>
          <a:off x="0" y="1825624"/>
          <a:ext cx="8770938"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A99F6D-3D9F-4B1C-8A8D-323E0F24E102}">
      <dsp:nvSpPr>
        <dsp:cNvPr id="0" name=""/>
        <dsp:cNvSpPr/>
      </dsp:nvSpPr>
      <dsp:spPr>
        <a:xfrm>
          <a:off x="0" y="1825625"/>
          <a:ext cx="8770938" cy="365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s-ES" sz="1200" kern="1200" dirty="0"/>
            <a:t>Sales Manager Mens Wear</a:t>
          </a:r>
          <a:endParaRPr lang="en-US" sz="1200" kern="1200" dirty="0"/>
        </a:p>
      </dsp:txBody>
      <dsp:txXfrm>
        <a:off x="0" y="1825625"/>
        <a:ext cx="8770938" cy="365035"/>
      </dsp:txXfrm>
    </dsp:sp>
    <dsp:sp modelId="{45273F3B-C11D-4608-BD45-C21AFE63095A}">
      <dsp:nvSpPr>
        <dsp:cNvPr id="0" name=""/>
        <dsp:cNvSpPr/>
      </dsp:nvSpPr>
      <dsp:spPr>
        <a:xfrm>
          <a:off x="0" y="2190660"/>
          <a:ext cx="8770938"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02737D-E364-4BFD-8DF4-2D1A947496ED}">
      <dsp:nvSpPr>
        <dsp:cNvPr id="0" name=""/>
        <dsp:cNvSpPr/>
      </dsp:nvSpPr>
      <dsp:spPr>
        <a:xfrm>
          <a:off x="0" y="2190660"/>
          <a:ext cx="8770938" cy="365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s-ES" sz="1200" kern="1200" dirty="0"/>
            <a:t>Sales Manager Kids Wear  </a:t>
          </a:r>
          <a:endParaRPr lang="en-US" sz="1200" kern="1200" dirty="0"/>
        </a:p>
      </dsp:txBody>
      <dsp:txXfrm>
        <a:off x="0" y="2190660"/>
        <a:ext cx="8770938" cy="365035"/>
      </dsp:txXfrm>
    </dsp:sp>
    <dsp:sp modelId="{6C48FCF5-D732-4973-AEBC-5AD5A39EC07A}">
      <dsp:nvSpPr>
        <dsp:cNvPr id="0" name=""/>
        <dsp:cNvSpPr/>
      </dsp:nvSpPr>
      <dsp:spPr>
        <a:xfrm>
          <a:off x="0" y="2555696"/>
          <a:ext cx="8770938"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417206-95C4-4EDB-8DB1-ADBBA79B6B71}">
      <dsp:nvSpPr>
        <dsp:cNvPr id="0" name=""/>
        <dsp:cNvSpPr/>
      </dsp:nvSpPr>
      <dsp:spPr>
        <a:xfrm>
          <a:off x="0" y="2555696"/>
          <a:ext cx="8770938" cy="365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s-ES" sz="1200" kern="1200" dirty="0"/>
            <a:t>Sales Manager Home Wear</a:t>
          </a:r>
          <a:endParaRPr lang="en-US" sz="1200" kern="1200" dirty="0"/>
        </a:p>
      </dsp:txBody>
      <dsp:txXfrm>
        <a:off x="0" y="2555696"/>
        <a:ext cx="8770938" cy="365035"/>
      </dsp:txXfrm>
    </dsp:sp>
    <dsp:sp modelId="{209185D0-82AB-4E42-B227-3F96A2F5C502}">
      <dsp:nvSpPr>
        <dsp:cNvPr id="0" name=""/>
        <dsp:cNvSpPr/>
      </dsp:nvSpPr>
      <dsp:spPr>
        <a:xfrm>
          <a:off x="0" y="2920732"/>
          <a:ext cx="8770938"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D31085-0F58-4F0B-9F98-8FF654E40289}">
      <dsp:nvSpPr>
        <dsp:cNvPr id="0" name=""/>
        <dsp:cNvSpPr/>
      </dsp:nvSpPr>
      <dsp:spPr>
        <a:xfrm>
          <a:off x="0" y="2920732"/>
          <a:ext cx="8770938" cy="365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s-ES" sz="1200" kern="1200" dirty="0"/>
            <a:t>Full and Part Time General Sales Assistant.</a:t>
          </a:r>
          <a:endParaRPr lang="en-US" sz="1200" kern="1200" dirty="0"/>
        </a:p>
      </dsp:txBody>
      <dsp:txXfrm>
        <a:off x="0" y="2920732"/>
        <a:ext cx="8770938" cy="365035"/>
      </dsp:txXfrm>
    </dsp:sp>
    <dsp:sp modelId="{360E89D1-CBA1-4C96-BEFD-6CCCD4850099}">
      <dsp:nvSpPr>
        <dsp:cNvPr id="0" name=""/>
        <dsp:cNvSpPr/>
      </dsp:nvSpPr>
      <dsp:spPr>
        <a:xfrm>
          <a:off x="0" y="3285768"/>
          <a:ext cx="8770938"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B2C0C0-F781-4463-AE64-DA7F7FB6483A}">
      <dsp:nvSpPr>
        <dsp:cNvPr id="0" name=""/>
        <dsp:cNvSpPr/>
      </dsp:nvSpPr>
      <dsp:spPr>
        <a:xfrm>
          <a:off x="0" y="3285768"/>
          <a:ext cx="8770938" cy="365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s-ES" sz="1200" kern="1200" dirty="0"/>
            <a:t>With a Wide range of people working together with the same goal for  different departments ensures tasks will be done. (Matalan,2019). </a:t>
          </a:r>
          <a:endParaRPr lang="en-US" sz="1200" kern="1200" dirty="0"/>
        </a:p>
      </dsp:txBody>
      <dsp:txXfrm>
        <a:off x="0" y="3285768"/>
        <a:ext cx="8770938" cy="365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8A7014-A8C7-40FA-A11B-110F1E851A1F}">
      <dsp:nvSpPr>
        <dsp:cNvPr id="0" name=""/>
        <dsp:cNvSpPr/>
      </dsp:nvSpPr>
      <dsp:spPr>
        <a:xfrm>
          <a:off x="130213" y="1306548"/>
          <a:ext cx="1001230" cy="100123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1E690C-603C-4A7C-B7DD-719DC821A5EF}">
      <dsp:nvSpPr>
        <dsp:cNvPr id="0" name=""/>
        <dsp:cNvSpPr/>
      </dsp:nvSpPr>
      <dsp:spPr>
        <a:xfrm>
          <a:off x="340471" y="1516807"/>
          <a:ext cx="580713" cy="5807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74F68A-B888-42E0-A6B5-895491ECA320}">
      <dsp:nvSpPr>
        <dsp:cNvPr id="0" name=""/>
        <dsp:cNvSpPr/>
      </dsp:nvSpPr>
      <dsp:spPr>
        <a:xfrm>
          <a:off x="1345992" y="1225629"/>
          <a:ext cx="2360043" cy="1163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s-ES" sz="1200" kern="1200" dirty="0"/>
            <a:t>Groups are important to any organisation. (Mullins,2010).</a:t>
          </a:r>
          <a:endParaRPr lang="en-US" sz="1200" kern="1200" dirty="0"/>
        </a:p>
      </dsp:txBody>
      <dsp:txXfrm>
        <a:off x="1345992" y="1225629"/>
        <a:ext cx="2360043" cy="1163069"/>
      </dsp:txXfrm>
    </dsp:sp>
    <dsp:sp modelId="{20B89C30-4273-40E5-A43A-542DD188860A}">
      <dsp:nvSpPr>
        <dsp:cNvPr id="0" name=""/>
        <dsp:cNvSpPr/>
      </dsp:nvSpPr>
      <dsp:spPr>
        <a:xfrm>
          <a:off x="4117255" y="1306548"/>
          <a:ext cx="1001230" cy="100123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7FD89A-0F2A-4D25-97D9-AA7C966BD372}">
      <dsp:nvSpPr>
        <dsp:cNvPr id="0" name=""/>
        <dsp:cNvSpPr/>
      </dsp:nvSpPr>
      <dsp:spPr>
        <a:xfrm>
          <a:off x="4327514" y="1516807"/>
          <a:ext cx="580713" cy="5807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4D7276-085D-4FEA-94EF-11E4AF44FF01}">
      <dsp:nvSpPr>
        <dsp:cNvPr id="0" name=""/>
        <dsp:cNvSpPr/>
      </dsp:nvSpPr>
      <dsp:spPr>
        <a:xfrm>
          <a:off x="5333035" y="1306548"/>
          <a:ext cx="2360043" cy="1001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s-ES" sz="1200" kern="1200" dirty="0"/>
            <a:t>The feature of a group is that members will regard themselves as belonging to a group. (Mullins,2010)</a:t>
          </a:r>
          <a:endParaRPr lang="en-US" sz="1200" kern="1200" dirty="0"/>
        </a:p>
      </dsp:txBody>
      <dsp:txXfrm>
        <a:off x="5333035" y="1306548"/>
        <a:ext cx="2360043" cy="1001230"/>
      </dsp:txXfrm>
    </dsp:sp>
    <dsp:sp modelId="{19AB4A17-F470-4324-B46A-C631D1050D72}">
      <dsp:nvSpPr>
        <dsp:cNvPr id="0" name=""/>
        <dsp:cNvSpPr/>
      </dsp:nvSpPr>
      <dsp:spPr>
        <a:xfrm>
          <a:off x="130213" y="3334054"/>
          <a:ext cx="1001230" cy="100123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C4DD7A-CC89-44F1-9AF0-19EC7145116C}">
      <dsp:nvSpPr>
        <dsp:cNvPr id="0" name=""/>
        <dsp:cNvSpPr/>
      </dsp:nvSpPr>
      <dsp:spPr>
        <a:xfrm>
          <a:off x="340471" y="3544312"/>
          <a:ext cx="580713" cy="5807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5225F7-00AB-44CB-9B6A-1792BCCEECCF}">
      <dsp:nvSpPr>
        <dsp:cNvPr id="0" name=""/>
        <dsp:cNvSpPr/>
      </dsp:nvSpPr>
      <dsp:spPr>
        <a:xfrm>
          <a:off x="1345992" y="3334054"/>
          <a:ext cx="2360043" cy="1001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s-ES" sz="1200" kern="1200" dirty="0"/>
            <a:t>People in groups influence each othet in many ways, managers themselves will work in these groups and some groups may créate their own hierarchies and leaders. Group pressures can affect work performance and influence individuals behaiour. (Mullins,2010).</a:t>
          </a:r>
          <a:endParaRPr lang="en-US" sz="1200" kern="1200" dirty="0"/>
        </a:p>
      </dsp:txBody>
      <dsp:txXfrm>
        <a:off x="1345992" y="3334054"/>
        <a:ext cx="2360043" cy="1001230"/>
      </dsp:txXfrm>
    </dsp:sp>
    <dsp:sp modelId="{21BD7376-FF73-40A8-A286-109ADF28859B}">
      <dsp:nvSpPr>
        <dsp:cNvPr id="0" name=""/>
        <dsp:cNvSpPr/>
      </dsp:nvSpPr>
      <dsp:spPr>
        <a:xfrm>
          <a:off x="4117255" y="3334054"/>
          <a:ext cx="1001230" cy="100123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CD8BBA-284D-43CF-99AE-9445A237E8F5}">
      <dsp:nvSpPr>
        <dsp:cNvPr id="0" name=""/>
        <dsp:cNvSpPr/>
      </dsp:nvSpPr>
      <dsp:spPr>
        <a:xfrm>
          <a:off x="4327514" y="3544312"/>
          <a:ext cx="580713" cy="5807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7908C5-E106-4130-BE4A-DF12BE3C01B4}">
      <dsp:nvSpPr>
        <dsp:cNvPr id="0" name=""/>
        <dsp:cNvSpPr/>
      </dsp:nvSpPr>
      <dsp:spPr>
        <a:xfrm>
          <a:off x="5333035" y="3334054"/>
          <a:ext cx="2360043" cy="1001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s-ES" sz="1200" kern="1200" dirty="0"/>
            <a:t>Teams have a shared or rotating leadership with a limited size.  Teams also have a common goal and each member of the team has their own skill, and will only succeed if everyone does the job they need to do. (Mullins,2010).</a:t>
          </a:r>
          <a:endParaRPr lang="en-US" sz="1200" kern="1200" dirty="0"/>
        </a:p>
      </dsp:txBody>
      <dsp:txXfrm>
        <a:off x="5333035" y="3334054"/>
        <a:ext cx="2360043" cy="10012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6CA08-C2A6-4FFC-B642-EB8C89BCA2F7}">
      <dsp:nvSpPr>
        <dsp:cNvPr id="0" name=""/>
        <dsp:cNvSpPr/>
      </dsp:nvSpPr>
      <dsp:spPr>
        <a:xfrm>
          <a:off x="0" y="476"/>
          <a:ext cx="7188200" cy="65543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191357-93C6-436F-9A16-A70D2B197790}">
      <dsp:nvSpPr>
        <dsp:cNvPr id="0" name=""/>
        <dsp:cNvSpPr/>
      </dsp:nvSpPr>
      <dsp:spPr>
        <a:xfrm>
          <a:off x="198268" y="147948"/>
          <a:ext cx="360487" cy="3604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19ECEB-13DC-4CAF-8395-A2E9FBD32C49}">
      <dsp:nvSpPr>
        <dsp:cNvPr id="0" name=""/>
        <dsp:cNvSpPr/>
      </dsp:nvSpPr>
      <dsp:spPr>
        <a:xfrm>
          <a:off x="757024" y="476"/>
          <a:ext cx="6431175"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533400">
            <a:lnSpc>
              <a:spcPct val="90000"/>
            </a:lnSpc>
            <a:spcBef>
              <a:spcPct val="0"/>
            </a:spcBef>
            <a:spcAft>
              <a:spcPct val="35000"/>
            </a:spcAft>
            <a:buNone/>
          </a:pPr>
          <a:r>
            <a:rPr lang="en-GB" sz="1200" kern="1200" dirty="0"/>
            <a:t>Matalan has a number of services they provide to help the environment and to ensure the safety of their customers and staff.</a:t>
          </a:r>
          <a:endParaRPr lang="en-US" sz="1200" kern="1200" dirty="0"/>
        </a:p>
      </dsp:txBody>
      <dsp:txXfrm>
        <a:off x="757024" y="476"/>
        <a:ext cx="6431175" cy="655432"/>
      </dsp:txXfrm>
    </dsp:sp>
    <dsp:sp modelId="{0E300BFA-4934-4512-A7C6-3011B58C5BC2}">
      <dsp:nvSpPr>
        <dsp:cNvPr id="0" name=""/>
        <dsp:cNvSpPr/>
      </dsp:nvSpPr>
      <dsp:spPr>
        <a:xfrm>
          <a:off x="0" y="819766"/>
          <a:ext cx="7188200" cy="65543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39DE32-6C22-4115-A665-F482D18CF659}">
      <dsp:nvSpPr>
        <dsp:cNvPr id="0" name=""/>
        <dsp:cNvSpPr/>
      </dsp:nvSpPr>
      <dsp:spPr>
        <a:xfrm>
          <a:off x="198268" y="967238"/>
          <a:ext cx="360487" cy="3604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6BBE9C-7C0A-4BF3-8250-D14941DB9306}">
      <dsp:nvSpPr>
        <dsp:cNvPr id="0" name=""/>
        <dsp:cNvSpPr/>
      </dsp:nvSpPr>
      <dsp:spPr>
        <a:xfrm>
          <a:off x="757024" y="819766"/>
          <a:ext cx="6431175"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533400">
            <a:lnSpc>
              <a:spcPct val="90000"/>
            </a:lnSpc>
            <a:spcBef>
              <a:spcPct val="0"/>
            </a:spcBef>
            <a:spcAft>
              <a:spcPct val="35000"/>
            </a:spcAft>
            <a:buNone/>
          </a:pPr>
          <a:r>
            <a:rPr lang="en-GB" sz="1200" kern="1200" dirty="0"/>
            <a:t>They provide customers with clothing products that are ethically sourced. They have a ethical sourcing policy and with a lot of work the monitor their business closely. (Matalan,2019).</a:t>
          </a:r>
          <a:endParaRPr lang="en-US" sz="1200" kern="1200" dirty="0"/>
        </a:p>
      </dsp:txBody>
      <dsp:txXfrm>
        <a:off x="757024" y="819766"/>
        <a:ext cx="6431175" cy="655432"/>
      </dsp:txXfrm>
    </dsp:sp>
    <dsp:sp modelId="{87A3C9F3-50C3-463B-B7B4-8C2976BC0F14}">
      <dsp:nvSpPr>
        <dsp:cNvPr id="0" name=""/>
        <dsp:cNvSpPr/>
      </dsp:nvSpPr>
      <dsp:spPr>
        <a:xfrm>
          <a:off x="0" y="1639056"/>
          <a:ext cx="7188200" cy="65543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EBA6A7-5482-4344-BED9-83EE7EA3E551}">
      <dsp:nvSpPr>
        <dsp:cNvPr id="0" name=""/>
        <dsp:cNvSpPr/>
      </dsp:nvSpPr>
      <dsp:spPr>
        <a:xfrm>
          <a:off x="198268" y="1786528"/>
          <a:ext cx="360487" cy="3604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918688-5A83-44D2-BC9C-FA2C6E384562}">
      <dsp:nvSpPr>
        <dsp:cNvPr id="0" name=""/>
        <dsp:cNvSpPr/>
      </dsp:nvSpPr>
      <dsp:spPr>
        <a:xfrm>
          <a:off x="757024" y="1639056"/>
          <a:ext cx="6431175"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533400">
            <a:lnSpc>
              <a:spcPct val="90000"/>
            </a:lnSpc>
            <a:spcBef>
              <a:spcPct val="0"/>
            </a:spcBef>
            <a:spcAft>
              <a:spcPct val="35000"/>
            </a:spcAft>
            <a:buNone/>
          </a:pPr>
          <a:r>
            <a:rPr lang="en-GB" sz="1200" kern="1200" dirty="0"/>
            <a:t>Health and Safety standards are checked regularly. (Matalan,2019).</a:t>
          </a:r>
          <a:endParaRPr lang="en-US" sz="1200" kern="1200" dirty="0"/>
        </a:p>
      </dsp:txBody>
      <dsp:txXfrm>
        <a:off x="757024" y="1639056"/>
        <a:ext cx="6431175" cy="655432"/>
      </dsp:txXfrm>
    </dsp:sp>
    <dsp:sp modelId="{9A44B71F-2EA6-43B8-A051-9ABF84308CBE}">
      <dsp:nvSpPr>
        <dsp:cNvPr id="0" name=""/>
        <dsp:cNvSpPr/>
      </dsp:nvSpPr>
      <dsp:spPr>
        <a:xfrm>
          <a:off x="0" y="2458346"/>
          <a:ext cx="7188200" cy="65543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2AD42A-01B4-4CE0-8E36-BADF3422F567}">
      <dsp:nvSpPr>
        <dsp:cNvPr id="0" name=""/>
        <dsp:cNvSpPr/>
      </dsp:nvSpPr>
      <dsp:spPr>
        <a:xfrm>
          <a:off x="198268" y="2605818"/>
          <a:ext cx="360487" cy="3604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981299-1693-482C-A0A3-73FC64C2A9BB}">
      <dsp:nvSpPr>
        <dsp:cNvPr id="0" name=""/>
        <dsp:cNvSpPr/>
      </dsp:nvSpPr>
      <dsp:spPr>
        <a:xfrm>
          <a:off x="757024" y="2458346"/>
          <a:ext cx="6431175"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533400">
            <a:lnSpc>
              <a:spcPct val="90000"/>
            </a:lnSpc>
            <a:spcBef>
              <a:spcPct val="0"/>
            </a:spcBef>
            <a:spcAft>
              <a:spcPct val="35000"/>
            </a:spcAft>
            <a:buNone/>
          </a:pPr>
          <a:r>
            <a:rPr lang="en-GB" sz="1200" kern="1200" dirty="0"/>
            <a:t>Their employees have to sign documentation to ensure they comply with their sourcing policy. (Matalan,2019).</a:t>
          </a:r>
          <a:endParaRPr lang="en-US" sz="1200" kern="1200" dirty="0"/>
        </a:p>
      </dsp:txBody>
      <dsp:txXfrm>
        <a:off x="757024" y="2458346"/>
        <a:ext cx="6431175" cy="655432"/>
      </dsp:txXfrm>
    </dsp:sp>
    <dsp:sp modelId="{7C289A42-E6EA-4E95-9CD6-2E95F4B8C2DA}">
      <dsp:nvSpPr>
        <dsp:cNvPr id="0" name=""/>
        <dsp:cNvSpPr/>
      </dsp:nvSpPr>
      <dsp:spPr>
        <a:xfrm>
          <a:off x="0" y="3277636"/>
          <a:ext cx="7188200" cy="65543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7BA018-E38E-43B8-88EB-7120BAD474C7}">
      <dsp:nvSpPr>
        <dsp:cNvPr id="0" name=""/>
        <dsp:cNvSpPr/>
      </dsp:nvSpPr>
      <dsp:spPr>
        <a:xfrm>
          <a:off x="198268" y="3425108"/>
          <a:ext cx="360487" cy="3604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4064D2A-2A07-4981-BAE1-886159AFDE36}">
      <dsp:nvSpPr>
        <dsp:cNvPr id="0" name=""/>
        <dsp:cNvSpPr/>
      </dsp:nvSpPr>
      <dsp:spPr>
        <a:xfrm>
          <a:off x="757024" y="3277636"/>
          <a:ext cx="6431175"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533400">
            <a:lnSpc>
              <a:spcPct val="90000"/>
            </a:lnSpc>
            <a:spcBef>
              <a:spcPct val="0"/>
            </a:spcBef>
            <a:spcAft>
              <a:spcPct val="35000"/>
            </a:spcAft>
            <a:buNone/>
          </a:pPr>
          <a:r>
            <a:rPr lang="en-GB" sz="1200" kern="1200" dirty="0"/>
            <a:t>They will not use or sell any fur products</a:t>
          </a:r>
          <a:r>
            <a:rPr lang="en-GB" sz="1400" kern="1200" dirty="0"/>
            <a:t>. (Matalan,2019).</a:t>
          </a:r>
          <a:endParaRPr lang="en-US" sz="1400" kern="1200" dirty="0"/>
        </a:p>
      </dsp:txBody>
      <dsp:txXfrm>
        <a:off x="757024" y="3277636"/>
        <a:ext cx="6431175" cy="655432"/>
      </dsp:txXfrm>
    </dsp:sp>
    <dsp:sp modelId="{0EA5F4F8-1BE8-4E58-94C6-9A381DDF721C}">
      <dsp:nvSpPr>
        <dsp:cNvPr id="0" name=""/>
        <dsp:cNvSpPr/>
      </dsp:nvSpPr>
      <dsp:spPr>
        <a:xfrm>
          <a:off x="0" y="4096926"/>
          <a:ext cx="7188200" cy="65543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ECA83B-6A4C-43DE-B51A-C73E7DAC872C}">
      <dsp:nvSpPr>
        <dsp:cNvPr id="0" name=""/>
        <dsp:cNvSpPr/>
      </dsp:nvSpPr>
      <dsp:spPr>
        <a:xfrm>
          <a:off x="198268" y="4244398"/>
          <a:ext cx="360487" cy="3604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C31447-F0EC-4B5A-9EEC-44DBC1A3CC79}">
      <dsp:nvSpPr>
        <dsp:cNvPr id="0" name=""/>
        <dsp:cNvSpPr/>
      </dsp:nvSpPr>
      <dsp:spPr>
        <a:xfrm>
          <a:off x="757024" y="4096926"/>
          <a:ext cx="6431175"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533400">
            <a:lnSpc>
              <a:spcPct val="90000"/>
            </a:lnSpc>
            <a:spcBef>
              <a:spcPct val="0"/>
            </a:spcBef>
            <a:spcAft>
              <a:spcPct val="35000"/>
            </a:spcAft>
            <a:buNone/>
          </a:pPr>
          <a:r>
            <a:rPr lang="en-GB" sz="1200" kern="1200" dirty="0"/>
            <a:t>Their carrier bags are re usable and if returned to the store for recycling will be replaced. (Matalan,2019).</a:t>
          </a:r>
          <a:endParaRPr lang="en-US" sz="1200" kern="1200" dirty="0"/>
        </a:p>
      </dsp:txBody>
      <dsp:txXfrm>
        <a:off x="757024" y="4096926"/>
        <a:ext cx="6431175" cy="655432"/>
      </dsp:txXfrm>
    </dsp:sp>
    <dsp:sp modelId="{68EE7239-F58A-403A-8F85-A7E8656B36DE}">
      <dsp:nvSpPr>
        <dsp:cNvPr id="0" name=""/>
        <dsp:cNvSpPr/>
      </dsp:nvSpPr>
      <dsp:spPr>
        <a:xfrm>
          <a:off x="0" y="4916216"/>
          <a:ext cx="7188200" cy="65543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0D7C16-F3C2-4B01-8183-91DD0617E3C3}">
      <dsp:nvSpPr>
        <dsp:cNvPr id="0" name=""/>
        <dsp:cNvSpPr/>
      </dsp:nvSpPr>
      <dsp:spPr>
        <a:xfrm>
          <a:off x="198268" y="5063688"/>
          <a:ext cx="360487" cy="36048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20F914-C8DC-4AB8-A80A-354644D20F3A}">
      <dsp:nvSpPr>
        <dsp:cNvPr id="0" name=""/>
        <dsp:cNvSpPr/>
      </dsp:nvSpPr>
      <dsp:spPr>
        <a:xfrm>
          <a:off x="757024" y="4916216"/>
          <a:ext cx="6431175"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533400">
            <a:lnSpc>
              <a:spcPct val="90000"/>
            </a:lnSpc>
            <a:spcBef>
              <a:spcPct val="0"/>
            </a:spcBef>
            <a:spcAft>
              <a:spcPct val="35000"/>
            </a:spcAft>
            <a:buNone/>
          </a:pPr>
          <a:r>
            <a:rPr lang="en-GB" sz="1200" kern="1200" dirty="0"/>
            <a:t>They also offer a service to recycle your old electrical products. As well as having recycling bins in their stores to recycle old batteries. </a:t>
          </a:r>
          <a:r>
            <a:rPr lang="es-ES" sz="1200" kern="1200" dirty="0"/>
            <a:t>(Matalan, 2019).</a:t>
          </a:r>
          <a:r>
            <a:rPr lang="en-GB" sz="1200" kern="1200" dirty="0"/>
            <a:t>   </a:t>
          </a:r>
          <a:endParaRPr lang="en-US" sz="1200" kern="1200" dirty="0"/>
        </a:p>
      </dsp:txBody>
      <dsp:txXfrm>
        <a:off x="757024" y="4916216"/>
        <a:ext cx="6431175" cy="65543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676"/>
          </a:xfrm>
          <a:prstGeom prst="rect">
            <a:avLst/>
          </a:prstGeom>
        </p:spPr>
        <p:txBody>
          <a:bodyPr vert="horz" lIns="96616" tIns="48308" rIns="96616" bIns="48308" rtlCol="0"/>
          <a:lstStyle>
            <a:lvl1pPr algn="l">
              <a:defRPr sz="1300"/>
            </a:lvl1pPr>
          </a:lstStyle>
          <a:p>
            <a:endParaRPr lang="en-US" dirty="0"/>
          </a:p>
        </p:txBody>
      </p:sp>
      <p:sp>
        <p:nvSpPr>
          <p:cNvPr id="3" name="Date Placeholder 2"/>
          <p:cNvSpPr>
            <a:spLocks noGrp="1"/>
          </p:cNvSpPr>
          <p:nvPr>
            <p:ph type="dt" idx="1"/>
          </p:nvPr>
        </p:nvSpPr>
        <p:spPr>
          <a:xfrm>
            <a:off x="3902597" y="0"/>
            <a:ext cx="2985558" cy="502676"/>
          </a:xfrm>
          <a:prstGeom prst="rect">
            <a:avLst/>
          </a:prstGeom>
        </p:spPr>
        <p:txBody>
          <a:bodyPr vert="horz" lIns="96616" tIns="48308" rIns="96616" bIns="48308" rtlCol="0"/>
          <a:lstStyle>
            <a:lvl1pPr algn="r">
              <a:defRPr sz="1300"/>
            </a:lvl1pPr>
          </a:lstStyle>
          <a:p>
            <a:fld id="{30BEB7BC-E7B7-4575-9112-6E1F8FFB069E}" type="datetimeFigureOut">
              <a:rPr lang="en-US" smtClean="0"/>
              <a:t>12/20/2019</a:t>
            </a:fld>
            <a:endParaRPr lang="en-US" dirty="0"/>
          </a:p>
        </p:txBody>
      </p:sp>
      <p:sp>
        <p:nvSpPr>
          <p:cNvPr id="4" name="Slide Image Placeholder 3"/>
          <p:cNvSpPr>
            <a:spLocks noGrp="1" noRot="1" noChangeAspect="1"/>
          </p:cNvSpPr>
          <p:nvPr>
            <p:ph type="sldImg" idx="2"/>
          </p:nvPr>
        </p:nvSpPr>
        <p:spPr>
          <a:xfrm>
            <a:off x="439738" y="1252538"/>
            <a:ext cx="6010275" cy="3381375"/>
          </a:xfrm>
          <a:prstGeom prst="rect">
            <a:avLst/>
          </a:prstGeom>
          <a:noFill/>
          <a:ln w="12700">
            <a:solidFill>
              <a:prstClr val="black"/>
            </a:solidFill>
          </a:ln>
        </p:spPr>
        <p:txBody>
          <a:bodyPr vert="horz" lIns="96616" tIns="48308" rIns="96616" bIns="48308" rtlCol="0" anchor="ctr"/>
          <a:lstStyle/>
          <a:p>
            <a:endParaRPr lang="en-US" dirty="0"/>
          </a:p>
        </p:txBody>
      </p:sp>
      <p:sp>
        <p:nvSpPr>
          <p:cNvPr id="5" name="Notes Placeholder 4"/>
          <p:cNvSpPr>
            <a:spLocks noGrp="1"/>
          </p:cNvSpPr>
          <p:nvPr>
            <p:ph type="body" sz="quarter" idx="3"/>
          </p:nvPr>
        </p:nvSpPr>
        <p:spPr>
          <a:xfrm>
            <a:off x="688975" y="4821506"/>
            <a:ext cx="5511800" cy="3944868"/>
          </a:xfrm>
          <a:prstGeom prst="rect">
            <a:avLst/>
          </a:prstGeom>
        </p:spPr>
        <p:txBody>
          <a:bodyPr vert="horz" lIns="96616" tIns="48308" rIns="96616" bIns="4830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516039"/>
            <a:ext cx="2985558" cy="502674"/>
          </a:xfrm>
          <a:prstGeom prst="rect">
            <a:avLst/>
          </a:prstGeom>
        </p:spPr>
        <p:txBody>
          <a:bodyPr vert="horz" lIns="96616" tIns="48308" rIns="96616" bIns="48308" rtlCol="0" anchor="b"/>
          <a:lstStyle>
            <a:lvl1pPr algn="l">
              <a:defRPr sz="1300"/>
            </a:lvl1pPr>
          </a:lstStyle>
          <a:p>
            <a:endParaRPr lang="en-US" dirty="0"/>
          </a:p>
        </p:txBody>
      </p:sp>
      <p:sp>
        <p:nvSpPr>
          <p:cNvPr id="7" name="Slide Number Placeholder 6"/>
          <p:cNvSpPr>
            <a:spLocks noGrp="1"/>
          </p:cNvSpPr>
          <p:nvPr>
            <p:ph type="sldNum" sz="quarter" idx="5"/>
          </p:nvPr>
        </p:nvSpPr>
        <p:spPr>
          <a:xfrm>
            <a:off x="3902597" y="9516039"/>
            <a:ext cx="2985558" cy="502674"/>
          </a:xfrm>
          <a:prstGeom prst="rect">
            <a:avLst/>
          </a:prstGeom>
        </p:spPr>
        <p:txBody>
          <a:bodyPr vert="horz" lIns="96616" tIns="48308" rIns="96616" bIns="48308" rtlCol="0" anchor="b"/>
          <a:lstStyle>
            <a:lvl1pPr algn="r">
              <a:defRPr sz="1300"/>
            </a:lvl1pPr>
          </a:lstStyle>
          <a:p>
            <a:fld id="{56D563E5-3F3B-4F78-9C71-DC2608869805}" type="slidenum">
              <a:rPr lang="en-US" smtClean="0"/>
              <a:t>‹#›</a:t>
            </a:fld>
            <a:endParaRPr lang="en-US" dirty="0"/>
          </a:p>
        </p:txBody>
      </p:sp>
    </p:spTree>
    <p:extLst>
      <p:ext uri="{BB962C8B-B14F-4D97-AF65-F5344CB8AC3E}">
        <p14:creationId xmlns:p14="http://schemas.microsoft.com/office/powerpoint/2010/main" val="3303684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244793A9-7C6C-4D08-92F6-F1F92C238736}" type="datetime1">
              <a:rPr lang="en-US" smtClean="0"/>
              <a:t>12/20/2019</a:t>
            </a:fld>
            <a:endParaRPr lang="en-US" dirty="0"/>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FAEF9944-A4F6-4C59-AEBD-678D6480B8EA}" type="slidenum">
              <a:rPr lang="en-US" dirty="0"/>
              <a:pPr/>
              <a:t>‹#›</a:t>
            </a:fld>
            <a:endParaRPr lang="en-US" dirty="0"/>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782438-B4B8-4A3B-81C9-F825F3AAC376}"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00E4997B-1FE4-47A8-9028-DEF54467F1A4}" type="datetime1">
              <a:rPr lang="en-US" smtClean="0"/>
              <a:t>12/20/2019</a:t>
            </a:fld>
            <a:endParaRPr lang="en-US" dirty="0"/>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FAEF9944-A4F6-4C59-AEBD-678D6480B8EA}" type="slidenum">
              <a:rPr lang="en-US" dirty="0"/>
              <a:pPr/>
              <a:t>‹#›</a:t>
            </a:fld>
            <a:endParaRPr lang="en-US" dirty="0"/>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33E2A4-FC2B-4C62-99D1-22A122804089}" type="datetime1">
              <a:rPr lang="en-US" smtClean="0"/>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178FDE-D23B-4B1F-9C84-7727D2CE25D7}" type="datetime1">
              <a:rPr lang="en-US" smtClean="0"/>
              <a:t>12/20/2019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1E6DC1-AD37-4838-9FEB-59E5E9793810}" type="datetime1">
              <a:rPr lang="en-US" smtClean="0"/>
              <a:t>12/20/2019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1D4326B5-3923-4825-B39D-26824402D2D6}" type="datetime1">
              <a:rPr lang="en-US" smtClean="0"/>
              <a:t>12/20/2019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7F77A073-F441-4A2C-AEED-DA5AB371EE5F}" type="datetime1">
              <a:rPr lang="en-US" smtClean="0"/>
              <a:t>12/20/2019</a:t>
            </a:fld>
            <a:endParaRPr lang="en-US" dirty="0"/>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FAEF9944-A4F6-4C59-AEBD-678D6480B8EA}" type="slidenum">
              <a:rPr lang="en-US" dirty="0"/>
              <a:pPr/>
              <a:t>‹#›</a:t>
            </a:fld>
            <a:endParaRPr lang="en-US" dirty="0"/>
          </a:p>
        </p:txBody>
      </p:sp>
    </p:spTree>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D59920AA-4634-43CD-9C1A-EA35C3EB9627}" type="datetime1">
              <a:rPr lang="en-US" smtClean="0"/>
              <a:t>12/20/2019</a:t>
            </a:fld>
            <a:endParaRPr lang="en-US" dirty="0"/>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FAEF9944-A4F6-4C59-AEBD-678D6480B8EA}"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272F62-41D9-41B4-A742-F07D327A573D}" type="datetime1">
              <a:rPr lang="en-US" smtClean="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EF911B4-2B8A-4B9C-8112-6F5C986D46F7}" type="datetime1">
              <a:rPr lang="en-US" smtClean="0"/>
              <a:t>12/20/2019</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A5D330AF-CDB6-4B06-9433-B8653C157AA0}" type="datetime1">
              <a:rPr lang="en-US" smtClean="0"/>
              <a:t>12/20/2019</a:t>
            </a:fld>
            <a:endParaRPr lang="en-US" dirty="0"/>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FAEF9944-A4F6-4C59-AEBD-678D6480B8EA}" type="slidenum">
              <a:rPr lang="en-US" dirty="0"/>
              <a:pPr/>
              <a:t>‹#›</a:t>
            </a:fld>
            <a:endParaRPr lang="en-US" dirty="0"/>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matalan.co.uk/corporate/corporatepublications,2019" TargetMode="External"/><Relationship Id="rId2" Type="http://schemas.openxmlformats.org/officeDocument/2006/relationships/hyperlink" Target="https://www.matalan.co.uk/" TargetMode="External"/><Relationship Id="rId1" Type="http://schemas.openxmlformats.org/officeDocument/2006/relationships/slideLayout" Target="../slideLayouts/slideLayout2.xml"/><Relationship Id="rId4" Type="http://schemas.openxmlformats.org/officeDocument/2006/relationships/hyperlink" Target="http://www.differncebetween.com/difference-between-swot-and-vs-pestel-analysis/201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3" name="Group 52">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54"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55"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56"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grpSp>
        <p:nvGrpSpPr>
          <p:cNvPr id="58" name="Group 57">
            <a:extLst>
              <a:ext uri="{FF2B5EF4-FFF2-40B4-BE49-F238E27FC236}">
                <a16:creationId xmlns:a16="http://schemas.microsoft.com/office/drawing/2014/main" id="{AD746CED-0567-4DF8-AB5A-955539059A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52688" y="1262063"/>
            <a:ext cx="7286625" cy="4333875"/>
            <a:chOff x="2452688" y="1262063"/>
            <a:chExt cx="7286625" cy="4333875"/>
          </a:xfrm>
        </p:grpSpPr>
        <p:sp useBgFill="1">
          <p:nvSpPr>
            <p:cNvPr id="59" name="Freeform 159">
              <a:extLst>
                <a:ext uri="{FF2B5EF4-FFF2-40B4-BE49-F238E27FC236}">
                  <a16:creationId xmlns:a16="http://schemas.microsoft.com/office/drawing/2014/main" id="{ADA5E076-A7C5-4275-A6C5-D0949C89B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ln w="0">
              <a:noFill/>
              <a:prstDash val="solid"/>
              <a:round/>
              <a:headEnd/>
              <a:tailEnd/>
            </a:ln>
          </p:spPr>
        </p:sp>
        <p:sp>
          <p:nvSpPr>
            <p:cNvPr id="60" name="Freeform 164">
              <a:extLst>
                <a:ext uri="{FF2B5EF4-FFF2-40B4-BE49-F238E27FC236}">
                  <a16:creationId xmlns:a16="http://schemas.microsoft.com/office/drawing/2014/main" id="{8DA0B687-0059-4D26-A341-3533C07D86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tx2">
                <a:lumMod val="75000"/>
                <a:lumOff val="25000"/>
              </a:schemeClr>
            </a:solidFill>
            <a:ln w="0">
              <a:noFill/>
              <a:prstDash val="solid"/>
              <a:round/>
              <a:headEnd/>
              <a:tailEnd/>
            </a:ln>
          </p:spPr>
        </p:sp>
        <p:cxnSp>
          <p:nvCxnSpPr>
            <p:cNvPr id="61" name="Straight Connector 60">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410200" y="3862794"/>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65AC2A1-33AB-498F-9481-456EE428A8BA}"/>
              </a:ext>
            </a:extLst>
          </p:cNvPr>
          <p:cNvSpPr>
            <a:spLocks noGrp="1"/>
          </p:cNvSpPr>
          <p:nvPr>
            <p:ph type="ctrTitle"/>
          </p:nvPr>
        </p:nvSpPr>
        <p:spPr>
          <a:xfrm>
            <a:off x="3162301" y="1830579"/>
            <a:ext cx="5860821" cy="2155051"/>
          </a:xfrm>
        </p:spPr>
        <p:txBody>
          <a:bodyPr anchor="ctr">
            <a:normAutofit/>
          </a:bodyPr>
          <a:lstStyle/>
          <a:p>
            <a:pPr algn="ctr"/>
            <a:r>
              <a:rPr lang="en-US" sz="2400" dirty="0">
                <a:solidFill>
                  <a:schemeClr val="tx2">
                    <a:lumMod val="75000"/>
                    <a:lumOff val="25000"/>
                  </a:schemeClr>
                </a:solidFill>
              </a:rPr>
              <a:t>CONTEMPORARY APPROACHES TO MANAGEMENT PRESENTATION</a:t>
            </a:r>
          </a:p>
        </p:txBody>
      </p:sp>
      <p:sp>
        <p:nvSpPr>
          <p:cNvPr id="3" name="Subtitle 2">
            <a:extLst>
              <a:ext uri="{FF2B5EF4-FFF2-40B4-BE49-F238E27FC236}">
                <a16:creationId xmlns:a16="http://schemas.microsoft.com/office/drawing/2014/main" id="{244B152B-31E5-418B-BA48-A3361253FE01}"/>
              </a:ext>
            </a:extLst>
          </p:cNvPr>
          <p:cNvSpPr>
            <a:spLocks noGrp="1"/>
          </p:cNvSpPr>
          <p:nvPr>
            <p:ph type="subTitle" idx="1"/>
          </p:nvPr>
        </p:nvSpPr>
        <p:spPr>
          <a:xfrm>
            <a:off x="3162301" y="4176129"/>
            <a:ext cx="5860821" cy="1229307"/>
          </a:xfrm>
        </p:spPr>
        <p:txBody>
          <a:bodyPr>
            <a:noAutofit/>
          </a:bodyPr>
          <a:lstStyle/>
          <a:p>
            <a:pPr algn="ctr"/>
            <a:r>
              <a:rPr lang="en-US" sz="1600" dirty="0">
                <a:solidFill>
                  <a:schemeClr val="tx2">
                    <a:lumMod val="75000"/>
                    <a:lumOff val="25000"/>
                  </a:schemeClr>
                </a:solidFill>
              </a:rPr>
              <a:t>ELIZABETH KING</a:t>
            </a:r>
          </a:p>
          <a:p>
            <a:pPr algn="ctr"/>
            <a:r>
              <a:rPr lang="en-US" sz="1600" dirty="0">
                <a:solidFill>
                  <a:schemeClr val="tx2">
                    <a:lumMod val="75000"/>
                    <a:lumOff val="25000"/>
                  </a:schemeClr>
                </a:solidFill>
              </a:rPr>
              <a:t>1907567</a:t>
            </a:r>
          </a:p>
          <a:p>
            <a:pPr algn="ctr"/>
            <a:r>
              <a:rPr lang="en-US" sz="1600" dirty="0">
                <a:solidFill>
                  <a:schemeClr val="tx2">
                    <a:lumMod val="75000"/>
                    <a:lumOff val="25000"/>
                  </a:schemeClr>
                </a:solidFill>
              </a:rPr>
              <a:t>DAVINA EVANS</a:t>
            </a:r>
          </a:p>
        </p:txBody>
      </p:sp>
    </p:spTree>
    <p:extLst>
      <p:ext uri="{BB962C8B-B14F-4D97-AF65-F5344CB8AC3E}">
        <p14:creationId xmlns:p14="http://schemas.microsoft.com/office/powerpoint/2010/main" val="1074360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46A0238B-7919-4C52-882E-344BBBF0D2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74B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Freeform 15">
            <a:extLst>
              <a:ext uri="{FF2B5EF4-FFF2-40B4-BE49-F238E27FC236}">
                <a16:creationId xmlns:a16="http://schemas.microsoft.com/office/drawing/2014/main" id="{1C19C803-5DD2-4587-9488-A3938282D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rgbClr val="262626">
              <a:alpha val="40000"/>
            </a:srgbClr>
          </a:solidFill>
          <a:ln>
            <a:noFill/>
          </a:ln>
        </p:spPr>
      </p:sp>
      <p:sp>
        <p:nvSpPr>
          <p:cNvPr id="59" name="Freeform 5">
            <a:extLst>
              <a:ext uri="{FF2B5EF4-FFF2-40B4-BE49-F238E27FC236}">
                <a16:creationId xmlns:a16="http://schemas.microsoft.com/office/drawing/2014/main" id="{653E5E44-01E8-4485-9970-B1CFA30491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rgbClr val="FEFCF7">
              <a:alpha val="65000"/>
            </a:srgbClr>
          </a:solidFill>
          <a:ln>
            <a:noFill/>
          </a:ln>
        </p:spPr>
      </p:sp>
      <p:sp useBgFill="1">
        <p:nvSpPr>
          <p:cNvPr id="61" name="Freeform: Shape 60">
            <a:extLst>
              <a:ext uri="{FF2B5EF4-FFF2-40B4-BE49-F238E27FC236}">
                <a16:creationId xmlns:a16="http://schemas.microsoft.com/office/drawing/2014/main" id="{C3425D87-5A37-4324-87B2-0C408B11A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2173" y="0"/>
            <a:ext cx="8699826" cy="6858000"/>
          </a:xfrm>
          <a:custGeom>
            <a:avLst/>
            <a:gdLst>
              <a:gd name="connsiteX0" fmla="*/ 248553 w 8699826"/>
              <a:gd name="connsiteY0" fmla="*/ 0 h 6858000"/>
              <a:gd name="connsiteX1" fmla="*/ 6206997 w 8699826"/>
              <a:gd name="connsiteY1" fmla="*/ 0 h 6858000"/>
              <a:gd name="connsiteX2" fmla="*/ 8699826 w 8699826"/>
              <a:gd name="connsiteY2" fmla="*/ 0 h 6858000"/>
              <a:gd name="connsiteX3" fmla="*/ 8699826 w 8699826"/>
              <a:gd name="connsiteY3" fmla="*/ 6858000 h 6858000"/>
              <a:gd name="connsiteX4" fmla="*/ 6206997 w 8699826"/>
              <a:gd name="connsiteY4" fmla="*/ 6858000 h 6858000"/>
              <a:gd name="connsiteX5" fmla="*/ 248553 w 8699826"/>
              <a:gd name="connsiteY5" fmla="*/ 6858000 h 6858000"/>
              <a:gd name="connsiteX6" fmla="*/ 248553 w 8699826"/>
              <a:gd name="connsiteY6" fmla="*/ 6826433 h 6858000"/>
              <a:gd name="connsiteX7" fmla="*/ 247260 w 8699826"/>
              <a:gd name="connsiteY7" fmla="*/ 6817540 h 6858000"/>
              <a:gd name="connsiteX8" fmla="*/ 229946 w 8699826"/>
              <a:gd name="connsiteY8" fmla="*/ 6698896 h 6858000"/>
              <a:gd name="connsiteX9" fmla="*/ 217844 w 8699826"/>
              <a:gd name="connsiteY9" fmla="*/ 6612485 h 6858000"/>
              <a:gd name="connsiteX10" fmla="*/ 205069 w 8699826"/>
              <a:gd name="connsiteY10" fmla="*/ 6509615 h 6858000"/>
              <a:gd name="connsiteX11" fmla="*/ 189773 w 8699826"/>
              <a:gd name="connsiteY11" fmla="*/ 6387543 h 6858000"/>
              <a:gd name="connsiteX12" fmla="*/ 173636 w 8699826"/>
              <a:gd name="connsiteY12" fmla="*/ 6252440 h 6858000"/>
              <a:gd name="connsiteX13" fmla="*/ 156659 w 8699826"/>
              <a:gd name="connsiteY13" fmla="*/ 6100193 h 6858000"/>
              <a:gd name="connsiteX14" fmla="*/ 138674 w 8699826"/>
              <a:gd name="connsiteY14" fmla="*/ 5934229 h 6858000"/>
              <a:gd name="connsiteX15" fmla="*/ 120688 w 8699826"/>
              <a:gd name="connsiteY15" fmla="*/ 5753864 h 6858000"/>
              <a:gd name="connsiteX16" fmla="*/ 102367 w 8699826"/>
              <a:gd name="connsiteY16" fmla="*/ 5561840 h 6858000"/>
              <a:gd name="connsiteX17" fmla="*/ 85390 w 8699826"/>
              <a:gd name="connsiteY17" fmla="*/ 5354728 h 6858000"/>
              <a:gd name="connsiteX18" fmla="*/ 69085 w 8699826"/>
              <a:gd name="connsiteY18" fmla="*/ 5138015 h 6858000"/>
              <a:gd name="connsiteX19" fmla="*/ 54293 w 8699826"/>
              <a:gd name="connsiteY19" fmla="*/ 4908958 h 6858000"/>
              <a:gd name="connsiteX20" fmla="*/ 40174 w 8699826"/>
              <a:gd name="connsiteY20" fmla="*/ 4670300 h 6858000"/>
              <a:gd name="connsiteX21" fmla="*/ 26894 w 8699826"/>
              <a:gd name="connsiteY21" fmla="*/ 4421354 h 6858000"/>
              <a:gd name="connsiteX22" fmla="*/ 22188 w 8699826"/>
              <a:gd name="connsiteY22" fmla="*/ 4293795 h 6858000"/>
              <a:gd name="connsiteX23" fmla="*/ 16977 w 8699826"/>
              <a:gd name="connsiteY23" fmla="*/ 4163494 h 6858000"/>
              <a:gd name="connsiteX24" fmla="*/ 12103 w 8699826"/>
              <a:gd name="connsiteY24" fmla="*/ 4031135 h 6858000"/>
              <a:gd name="connsiteX25" fmla="*/ 8909 w 8699826"/>
              <a:gd name="connsiteY25" fmla="*/ 3898089 h 6858000"/>
              <a:gd name="connsiteX26" fmla="*/ 6051 w 8699826"/>
              <a:gd name="connsiteY26" fmla="*/ 3762301 h 6858000"/>
              <a:gd name="connsiteX27" fmla="*/ 3026 w 8699826"/>
              <a:gd name="connsiteY27" fmla="*/ 3625141 h 6858000"/>
              <a:gd name="connsiteX28" fmla="*/ 1009 w 8699826"/>
              <a:gd name="connsiteY28" fmla="*/ 3485238 h 6858000"/>
              <a:gd name="connsiteX29" fmla="*/ 1009 w 8699826"/>
              <a:gd name="connsiteY29" fmla="*/ 3343963 h 6858000"/>
              <a:gd name="connsiteX30" fmla="*/ 0 w 8699826"/>
              <a:gd name="connsiteY30" fmla="*/ 3201317 h 6858000"/>
              <a:gd name="connsiteX31" fmla="*/ 1009 w 8699826"/>
              <a:gd name="connsiteY31" fmla="*/ 3057299 h 6858000"/>
              <a:gd name="connsiteX32" fmla="*/ 3026 w 8699826"/>
              <a:gd name="connsiteY32" fmla="*/ 2911223 h 6858000"/>
              <a:gd name="connsiteX33" fmla="*/ 4875 w 8699826"/>
              <a:gd name="connsiteY33" fmla="*/ 2765148 h 6858000"/>
              <a:gd name="connsiteX34" fmla="*/ 8909 w 8699826"/>
              <a:gd name="connsiteY34" fmla="*/ 2617015 h 6858000"/>
              <a:gd name="connsiteX35" fmla="*/ 13111 w 8699826"/>
              <a:gd name="connsiteY35" fmla="*/ 2467511 h 6858000"/>
              <a:gd name="connsiteX36" fmla="*/ 17986 w 8699826"/>
              <a:gd name="connsiteY36" fmla="*/ 2318006 h 6858000"/>
              <a:gd name="connsiteX37" fmla="*/ 24877 w 8699826"/>
              <a:gd name="connsiteY37" fmla="*/ 2167130 h 6858000"/>
              <a:gd name="connsiteX38" fmla="*/ 33114 w 8699826"/>
              <a:gd name="connsiteY38" fmla="*/ 2014883 h 6858000"/>
              <a:gd name="connsiteX39" fmla="*/ 41014 w 8699826"/>
              <a:gd name="connsiteY39" fmla="*/ 1861949 h 6858000"/>
              <a:gd name="connsiteX40" fmla="*/ 51099 w 8699826"/>
              <a:gd name="connsiteY40" fmla="*/ 1709016 h 6858000"/>
              <a:gd name="connsiteX41" fmla="*/ 63202 w 8699826"/>
              <a:gd name="connsiteY41" fmla="*/ 1554025 h 6858000"/>
              <a:gd name="connsiteX42" fmla="*/ 75304 w 8699826"/>
              <a:gd name="connsiteY42" fmla="*/ 1401092 h 6858000"/>
              <a:gd name="connsiteX43" fmla="*/ 89256 w 8699826"/>
              <a:gd name="connsiteY43" fmla="*/ 1245415 h 6858000"/>
              <a:gd name="connsiteX44" fmla="*/ 104552 w 8699826"/>
              <a:gd name="connsiteY44" fmla="*/ 1089053 h 6858000"/>
              <a:gd name="connsiteX45" fmla="*/ 120688 w 8699826"/>
              <a:gd name="connsiteY45" fmla="*/ 934748 h 6858000"/>
              <a:gd name="connsiteX46" fmla="*/ 139514 w 8699826"/>
              <a:gd name="connsiteY46" fmla="*/ 778385 h 6858000"/>
              <a:gd name="connsiteX47" fmla="*/ 159685 w 8699826"/>
              <a:gd name="connsiteY47" fmla="*/ 622709 h 6858000"/>
              <a:gd name="connsiteX48" fmla="*/ 179688 w 8699826"/>
              <a:gd name="connsiteY48" fmla="*/ 466346 h 6858000"/>
              <a:gd name="connsiteX49" fmla="*/ 203052 w 8699826"/>
              <a:gd name="connsiteY49" fmla="*/ 310670 h 6858000"/>
              <a:gd name="connsiteX50" fmla="*/ 226921 w 8699826"/>
              <a:gd name="connsiteY50" fmla="*/ 155679 h 6858000"/>
              <a:gd name="connsiteX51" fmla="*/ 248553 w 8699826"/>
              <a:gd name="connsiteY51" fmla="*/ 2121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699826" h="6858000">
                <a:moveTo>
                  <a:pt x="248553" y="0"/>
                </a:moveTo>
                <a:lnTo>
                  <a:pt x="6206997" y="0"/>
                </a:lnTo>
                <a:lnTo>
                  <a:pt x="8699826" y="0"/>
                </a:lnTo>
                <a:lnTo>
                  <a:pt x="8699826" y="6858000"/>
                </a:lnTo>
                <a:lnTo>
                  <a:pt x="6206997" y="6858000"/>
                </a:lnTo>
                <a:lnTo>
                  <a:pt x="248553" y="6858000"/>
                </a:lnTo>
                <a:lnTo>
                  <a:pt x="248553" y="6826433"/>
                </a:lnTo>
                <a:lnTo>
                  <a:pt x="247260" y="6817540"/>
                </a:lnTo>
                <a:lnTo>
                  <a:pt x="229946" y="6698896"/>
                </a:lnTo>
                <a:lnTo>
                  <a:pt x="217844" y="6612485"/>
                </a:lnTo>
                <a:lnTo>
                  <a:pt x="205069" y="6509615"/>
                </a:lnTo>
                <a:lnTo>
                  <a:pt x="189773" y="6387543"/>
                </a:lnTo>
                <a:lnTo>
                  <a:pt x="173636" y="6252440"/>
                </a:lnTo>
                <a:lnTo>
                  <a:pt x="156659" y="6100193"/>
                </a:lnTo>
                <a:lnTo>
                  <a:pt x="138674" y="5934229"/>
                </a:lnTo>
                <a:lnTo>
                  <a:pt x="120688" y="5753864"/>
                </a:lnTo>
                <a:lnTo>
                  <a:pt x="102367" y="5561840"/>
                </a:lnTo>
                <a:lnTo>
                  <a:pt x="85390" y="5354728"/>
                </a:lnTo>
                <a:lnTo>
                  <a:pt x="69085" y="5138015"/>
                </a:lnTo>
                <a:lnTo>
                  <a:pt x="54293" y="4908958"/>
                </a:lnTo>
                <a:lnTo>
                  <a:pt x="40174" y="4670300"/>
                </a:lnTo>
                <a:lnTo>
                  <a:pt x="26894" y="4421354"/>
                </a:lnTo>
                <a:lnTo>
                  <a:pt x="22188" y="4293795"/>
                </a:lnTo>
                <a:lnTo>
                  <a:pt x="16977" y="4163494"/>
                </a:lnTo>
                <a:lnTo>
                  <a:pt x="12103" y="4031135"/>
                </a:lnTo>
                <a:lnTo>
                  <a:pt x="8909" y="3898089"/>
                </a:lnTo>
                <a:lnTo>
                  <a:pt x="6051" y="3762301"/>
                </a:lnTo>
                <a:lnTo>
                  <a:pt x="3026" y="3625141"/>
                </a:lnTo>
                <a:lnTo>
                  <a:pt x="1009" y="3485238"/>
                </a:lnTo>
                <a:lnTo>
                  <a:pt x="1009" y="3343963"/>
                </a:lnTo>
                <a:lnTo>
                  <a:pt x="0" y="3201317"/>
                </a:lnTo>
                <a:lnTo>
                  <a:pt x="1009" y="3057299"/>
                </a:lnTo>
                <a:lnTo>
                  <a:pt x="3026" y="2911223"/>
                </a:lnTo>
                <a:lnTo>
                  <a:pt x="4875" y="2765148"/>
                </a:lnTo>
                <a:lnTo>
                  <a:pt x="8909" y="2617015"/>
                </a:lnTo>
                <a:lnTo>
                  <a:pt x="13111" y="2467511"/>
                </a:lnTo>
                <a:lnTo>
                  <a:pt x="17986" y="2318006"/>
                </a:lnTo>
                <a:lnTo>
                  <a:pt x="24877" y="2167130"/>
                </a:lnTo>
                <a:lnTo>
                  <a:pt x="33114" y="2014883"/>
                </a:lnTo>
                <a:lnTo>
                  <a:pt x="41014" y="1861949"/>
                </a:lnTo>
                <a:lnTo>
                  <a:pt x="51099" y="1709016"/>
                </a:lnTo>
                <a:lnTo>
                  <a:pt x="63202" y="1554025"/>
                </a:lnTo>
                <a:lnTo>
                  <a:pt x="75304" y="1401092"/>
                </a:lnTo>
                <a:lnTo>
                  <a:pt x="89256" y="1245415"/>
                </a:lnTo>
                <a:lnTo>
                  <a:pt x="104552" y="1089053"/>
                </a:lnTo>
                <a:lnTo>
                  <a:pt x="120688" y="934748"/>
                </a:lnTo>
                <a:lnTo>
                  <a:pt x="139514" y="778385"/>
                </a:lnTo>
                <a:lnTo>
                  <a:pt x="159685" y="622709"/>
                </a:lnTo>
                <a:lnTo>
                  <a:pt x="179688" y="466346"/>
                </a:lnTo>
                <a:lnTo>
                  <a:pt x="203052" y="310670"/>
                </a:lnTo>
                <a:lnTo>
                  <a:pt x="226921" y="155679"/>
                </a:lnTo>
                <a:lnTo>
                  <a:pt x="248553" y="2121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823A8A-47FD-4BFE-B43B-5621E62240F9}"/>
              </a:ext>
            </a:extLst>
          </p:cNvPr>
          <p:cNvSpPr>
            <a:spLocks noGrp="1"/>
          </p:cNvSpPr>
          <p:nvPr>
            <p:ph type="title"/>
          </p:nvPr>
        </p:nvSpPr>
        <p:spPr>
          <a:xfrm>
            <a:off x="4179577" y="603380"/>
            <a:ext cx="6782338" cy="1312506"/>
          </a:xfrm>
        </p:spPr>
        <p:txBody>
          <a:bodyPr anchor="t">
            <a:normAutofit/>
          </a:bodyPr>
          <a:lstStyle/>
          <a:p>
            <a:r>
              <a:rPr lang="en-US" b="1" dirty="0">
                <a:solidFill>
                  <a:schemeClr val="tx2"/>
                </a:solidFill>
              </a:rPr>
              <a:t>Introduction</a:t>
            </a:r>
          </a:p>
        </p:txBody>
      </p:sp>
      <p:sp>
        <p:nvSpPr>
          <p:cNvPr id="63" name="Freeform: Shape 62">
            <a:extLst>
              <a:ext uri="{FF2B5EF4-FFF2-40B4-BE49-F238E27FC236}">
                <a16:creationId xmlns:a16="http://schemas.microsoft.com/office/drawing/2014/main" id="{5585A755-0CAB-454D-A480-9DA14C309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94935" y="2"/>
            <a:ext cx="968535" cy="6858001"/>
          </a:xfrm>
          <a:custGeom>
            <a:avLst/>
            <a:gdLst>
              <a:gd name="connsiteX0" fmla="*/ 968535 w 968535"/>
              <a:gd name="connsiteY0" fmla="*/ 6858000 h 6858001"/>
              <a:gd name="connsiteX1" fmla="*/ 905354 w 968535"/>
              <a:gd name="connsiteY1" fmla="*/ 6858000 h 6858001"/>
              <a:gd name="connsiteX2" fmla="*/ 905354 w 968535"/>
              <a:gd name="connsiteY2" fmla="*/ 6858001 h 6858001"/>
              <a:gd name="connsiteX3" fmla="*/ 968535 w 968535"/>
              <a:gd name="connsiteY3" fmla="*/ 6858001 h 6858001"/>
              <a:gd name="connsiteX4" fmla="*/ 64358 w 968535"/>
              <a:gd name="connsiteY4" fmla="*/ 0 h 6858001"/>
              <a:gd name="connsiteX5" fmla="*/ 1177 w 968535"/>
              <a:gd name="connsiteY5" fmla="*/ 0 h 6858001"/>
              <a:gd name="connsiteX6" fmla="*/ 26222 w 968535"/>
              <a:gd name="connsiteY6" fmla="*/ 155677 h 6858001"/>
              <a:gd name="connsiteX7" fmla="*/ 50091 w 968535"/>
              <a:gd name="connsiteY7" fmla="*/ 310668 h 6858001"/>
              <a:gd name="connsiteX8" fmla="*/ 73455 w 968535"/>
              <a:gd name="connsiteY8" fmla="*/ 466344 h 6858001"/>
              <a:gd name="connsiteX9" fmla="*/ 93458 w 968535"/>
              <a:gd name="connsiteY9" fmla="*/ 622707 h 6858001"/>
              <a:gd name="connsiteX10" fmla="*/ 113629 w 968535"/>
              <a:gd name="connsiteY10" fmla="*/ 778383 h 6858001"/>
              <a:gd name="connsiteX11" fmla="*/ 132455 w 968535"/>
              <a:gd name="connsiteY11" fmla="*/ 934746 h 6858001"/>
              <a:gd name="connsiteX12" fmla="*/ 148591 w 968535"/>
              <a:gd name="connsiteY12" fmla="*/ 1089051 h 6858001"/>
              <a:gd name="connsiteX13" fmla="*/ 163887 w 968535"/>
              <a:gd name="connsiteY13" fmla="*/ 1245413 h 6858001"/>
              <a:gd name="connsiteX14" fmla="*/ 177839 w 968535"/>
              <a:gd name="connsiteY14" fmla="*/ 1401090 h 6858001"/>
              <a:gd name="connsiteX15" fmla="*/ 189941 w 968535"/>
              <a:gd name="connsiteY15" fmla="*/ 1554023 h 6858001"/>
              <a:gd name="connsiteX16" fmla="*/ 202044 w 968535"/>
              <a:gd name="connsiteY16" fmla="*/ 1709014 h 6858001"/>
              <a:gd name="connsiteX17" fmla="*/ 212129 w 968535"/>
              <a:gd name="connsiteY17" fmla="*/ 1861947 h 6858001"/>
              <a:gd name="connsiteX18" fmla="*/ 220029 w 968535"/>
              <a:gd name="connsiteY18" fmla="*/ 2014881 h 6858001"/>
              <a:gd name="connsiteX19" fmla="*/ 228266 w 968535"/>
              <a:gd name="connsiteY19" fmla="*/ 2167128 h 6858001"/>
              <a:gd name="connsiteX20" fmla="*/ 235157 w 968535"/>
              <a:gd name="connsiteY20" fmla="*/ 2318004 h 6858001"/>
              <a:gd name="connsiteX21" fmla="*/ 240032 w 968535"/>
              <a:gd name="connsiteY21" fmla="*/ 2467509 h 6858001"/>
              <a:gd name="connsiteX22" fmla="*/ 244234 w 968535"/>
              <a:gd name="connsiteY22" fmla="*/ 2617013 h 6858001"/>
              <a:gd name="connsiteX23" fmla="*/ 248268 w 968535"/>
              <a:gd name="connsiteY23" fmla="*/ 2765146 h 6858001"/>
              <a:gd name="connsiteX24" fmla="*/ 250117 w 968535"/>
              <a:gd name="connsiteY24" fmla="*/ 2911221 h 6858001"/>
              <a:gd name="connsiteX25" fmla="*/ 252134 w 968535"/>
              <a:gd name="connsiteY25" fmla="*/ 3057297 h 6858001"/>
              <a:gd name="connsiteX26" fmla="*/ 253143 w 968535"/>
              <a:gd name="connsiteY26" fmla="*/ 3201315 h 6858001"/>
              <a:gd name="connsiteX27" fmla="*/ 252134 w 968535"/>
              <a:gd name="connsiteY27" fmla="*/ 3343961 h 6858001"/>
              <a:gd name="connsiteX28" fmla="*/ 252134 w 968535"/>
              <a:gd name="connsiteY28" fmla="*/ 3485236 h 6858001"/>
              <a:gd name="connsiteX29" fmla="*/ 250117 w 968535"/>
              <a:gd name="connsiteY29" fmla="*/ 3625139 h 6858001"/>
              <a:gd name="connsiteX30" fmla="*/ 247092 w 968535"/>
              <a:gd name="connsiteY30" fmla="*/ 3762299 h 6858001"/>
              <a:gd name="connsiteX31" fmla="*/ 244234 w 968535"/>
              <a:gd name="connsiteY31" fmla="*/ 3898087 h 6858001"/>
              <a:gd name="connsiteX32" fmla="*/ 241040 w 968535"/>
              <a:gd name="connsiteY32" fmla="*/ 4031133 h 6858001"/>
              <a:gd name="connsiteX33" fmla="*/ 236166 w 968535"/>
              <a:gd name="connsiteY33" fmla="*/ 4163492 h 6858001"/>
              <a:gd name="connsiteX34" fmla="*/ 230955 w 968535"/>
              <a:gd name="connsiteY34" fmla="*/ 4293793 h 6858001"/>
              <a:gd name="connsiteX35" fmla="*/ 226249 w 968535"/>
              <a:gd name="connsiteY35" fmla="*/ 4421352 h 6858001"/>
              <a:gd name="connsiteX36" fmla="*/ 212969 w 968535"/>
              <a:gd name="connsiteY36" fmla="*/ 4670298 h 6858001"/>
              <a:gd name="connsiteX37" fmla="*/ 198850 w 968535"/>
              <a:gd name="connsiteY37" fmla="*/ 4908956 h 6858001"/>
              <a:gd name="connsiteX38" fmla="*/ 184058 w 968535"/>
              <a:gd name="connsiteY38" fmla="*/ 5138013 h 6858001"/>
              <a:gd name="connsiteX39" fmla="*/ 167753 w 968535"/>
              <a:gd name="connsiteY39" fmla="*/ 5354726 h 6858001"/>
              <a:gd name="connsiteX40" fmla="*/ 150776 w 968535"/>
              <a:gd name="connsiteY40" fmla="*/ 5561838 h 6858001"/>
              <a:gd name="connsiteX41" fmla="*/ 132455 w 968535"/>
              <a:gd name="connsiteY41" fmla="*/ 5753862 h 6858001"/>
              <a:gd name="connsiteX42" fmla="*/ 114469 w 968535"/>
              <a:gd name="connsiteY42" fmla="*/ 5934227 h 6858001"/>
              <a:gd name="connsiteX43" fmla="*/ 96484 w 968535"/>
              <a:gd name="connsiteY43" fmla="*/ 6100191 h 6858001"/>
              <a:gd name="connsiteX44" fmla="*/ 79507 w 968535"/>
              <a:gd name="connsiteY44" fmla="*/ 6252438 h 6858001"/>
              <a:gd name="connsiteX45" fmla="*/ 63370 w 968535"/>
              <a:gd name="connsiteY45" fmla="*/ 6387541 h 6858001"/>
              <a:gd name="connsiteX46" fmla="*/ 48074 w 968535"/>
              <a:gd name="connsiteY46" fmla="*/ 6509613 h 6858001"/>
              <a:gd name="connsiteX47" fmla="*/ 35299 w 968535"/>
              <a:gd name="connsiteY47" fmla="*/ 6612483 h 6858001"/>
              <a:gd name="connsiteX48" fmla="*/ 23197 w 968535"/>
              <a:gd name="connsiteY48" fmla="*/ 6698894 h 6858001"/>
              <a:gd name="connsiteX49" fmla="*/ 5883 w 968535"/>
              <a:gd name="connsiteY49" fmla="*/ 6817538 h 6858001"/>
              <a:gd name="connsiteX50" fmla="*/ 0 w 968535"/>
              <a:gd name="connsiteY50" fmla="*/ 6858000 h 6858001"/>
              <a:gd name="connsiteX51" fmla="*/ 63181 w 968535"/>
              <a:gd name="connsiteY51" fmla="*/ 6858000 h 6858001"/>
              <a:gd name="connsiteX52" fmla="*/ 69064 w 968535"/>
              <a:gd name="connsiteY52" fmla="*/ 6817538 h 6858001"/>
              <a:gd name="connsiteX53" fmla="*/ 86378 w 968535"/>
              <a:gd name="connsiteY53" fmla="*/ 6698894 h 6858001"/>
              <a:gd name="connsiteX54" fmla="*/ 98480 w 968535"/>
              <a:gd name="connsiteY54" fmla="*/ 6612483 h 6858001"/>
              <a:gd name="connsiteX55" fmla="*/ 111255 w 968535"/>
              <a:gd name="connsiteY55" fmla="*/ 6509613 h 6858001"/>
              <a:gd name="connsiteX56" fmla="*/ 126551 w 968535"/>
              <a:gd name="connsiteY56" fmla="*/ 6387541 h 6858001"/>
              <a:gd name="connsiteX57" fmla="*/ 142688 w 968535"/>
              <a:gd name="connsiteY57" fmla="*/ 6252438 h 6858001"/>
              <a:gd name="connsiteX58" fmla="*/ 159665 w 968535"/>
              <a:gd name="connsiteY58" fmla="*/ 6100191 h 6858001"/>
              <a:gd name="connsiteX59" fmla="*/ 177650 w 968535"/>
              <a:gd name="connsiteY59" fmla="*/ 5934227 h 6858001"/>
              <a:gd name="connsiteX60" fmla="*/ 195636 w 968535"/>
              <a:gd name="connsiteY60" fmla="*/ 5753862 h 6858001"/>
              <a:gd name="connsiteX61" fmla="*/ 213957 w 968535"/>
              <a:gd name="connsiteY61" fmla="*/ 5561838 h 6858001"/>
              <a:gd name="connsiteX62" fmla="*/ 230934 w 968535"/>
              <a:gd name="connsiteY62" fmla="*/ 5354726 h 6858001"/>
              <a:gd name="connsiteX63" fmla="*/ 247239 w 968535"/>
              <a:gd name="connsiteY63" fmla="*/ 5138013 h 6858001"/>
              <a:gd name="connsiteX64" fmla="*/ 262031 w 968535"/>
              <a:gd name="connsiteY64" fmla="*/ 4908956 h 6858001"/>
              <a:gd name="connsiteX65" fmla="*/ 276150 w 968535"/>
              <a:gd name="connsiteY65" fmla="*/ 4670298 h 6858001"/>
              <a:gd name="connsiteX66" fmla="*/ 289430 w 968535"/>
              <a:gd name="connsiteY66" fmla="*/ 4421352 h 6858001"/>
              <a:gd name="connsiteX67" fmla="*/ 294136 w 968535"/>
              <a:gd name="connsiteY67" fmla="*/ 4293793 h 6858001"/>
              <a:gd name="connsiteX68" fmla="*/ 299347 w 968535"/>
              <a:gd name="connsiteY68" fmla="*/ 4163492 h 6858001"/>
              <a:gd name="connsiteX69" fmla="*/ 304221 w 968535"/>
              <a:gd name="connsiteY69" fmla="*/ 4031133 h 6858001"/>
              <a:gd name="connsiteX70" fmla="*/ 307415 w 968535"/>
              <a:gd name="connsiteY70" fmla="*/ 3898087 h 6858001"/>
              <a:gd name="connsiteX71" fmla="*/ 310273 w 968535"/>
              <a:gd name="connsiteY71" fmla="*/ 3762299 h 6858001"/>
              <a:gd name="connsiteX72" fmla="*/ 313298 w 968535"/>
              <a:gd name="connsiteY72" fmla="*/ 3625139 h 6858001"/>
              <a:gd name="connsiteX73" fmla="*/ 315315 w 968535"/>
              <a:gd name="connsiteY73" fmla="*/ 3485236 h 6858001"/>
              <a:gd name="connsiteX74" fmla="*/ 315315 w 968535"/>
              <a:gd name="connsiteY74" fmla="*/ 3343961 h 6858001"/>
              <a:gd name="connsiteX75" fmla="*/ 316324 w 968535"/>
              <a:gd name="connsiteY75" fmla="*/ 3201315 h 6858001"/>
              <a:gd name="connsiteX76" fmla="*/ 315315 w 968535"/>
              <a:gd name="connsiteY76" fmla="*/ 3057297 h 6858001"/>
              <a:gd name="connsiteX77" fmla="*/ 313298 w 968535"/>
              <a:gd name="connsiteY77" fmla="*/ 2911221 h 6858001"/>
              <a:gd name="connsiteX78" fmla="*/ 311449 w 968535"/>
              <a:gd name="connsiteY78" fmla="*/ 2765146 h 6858001"/>
              <a:gd name="connsiteX79" fmla="*/ 307415 w 968535"/>
              <a:gd name="connsiteY79" fmla="*/ 2617013 h 6858001"/>
              <a:gd name="connsiteX80" fmla="*/ 303213 w 968535"/>
              <a:gd name="connsiteY80" fmla="*/ 2467509 h 6858001"/>
              <a:gd name="connsiteX81" fmla="*/ 298338 w 968535"/>
              <a:gd name="connsiteY81" fmla="*/ 2318004 h 6858001"/>
              <a:gd name="connsiteX82" fmla="*/ 291447 w 968535"/>
              <a:gd name="connsiteY82" fmla="*/ 2167128 h 6858001"/>
              <a:gd name="connsiteX83" fmla="*/ 283210 w 968535"/>
              <a:gd name="connsiteY83" fmla="*/ 2014881 h 6858001"/>
              <a:gd name="connsiteX84" fmla="*/ 275310 w 968535"/>
              <a:gd name="connsiteY84" fmla="*/ 1861947 h 6858001"/>
              <a:gd name="connsiteX85" fmla="*/ 265225 w 968535"/>
              <a:gd name="connsiteY85" fmla="*/ 1709014 h 6858001"/>
              <a:gd name="connsiteX86" fmla="*/ 253122 w 968535"/>
              <a:gd name="connsiteY86" fmla="*/ 1554023 h 6858001"/>
              <a:gd name="connsiteX87" fmla="*/ 241020 w 968535"/>
              <a:gd name="connsiteY87" fmla="*/ 1401090 h 6858001"/>
              <a:gd name="connsiteX88" fmla="*/ 227068 w 968535"/>
              <a:gd name="connsiteY88" fmla="*/ 1245413 h 6858001"/>
              <a:gd name="connsiteX89" fmla="*/ 211772 w 968535"/>
              <a:gd name="connsiteY89" fmla="*/ 1089051 h 6858001"/>
              <a:gd name="connsiteX90" fmla="*/ 195636 w 968535"/>
              <a:gd name="connsiteY90" fmla="*/ 934746 h 6858001"/>
              <a:gd name="connsiteX91" fmla="*/ 176810 w 968535"/>
              <a:gd name="connsiteY91" fmla="*/ 778383 h 6858001"/>
              <a:gd name="connsiteX92" fmla="*/ 156639 w 968535"/>
              <a:gd name="connsiteY92" fmla="*/ 622707 h 6858001"/>
              <a:gd name="connsiteX93" fmla="*/ 136636 w 968535"/>
              <a:gd name="connsiteY93" fmla="*/ 466344 h 6858001"/>
              <a:gd name="connsiteX94" fmla="*/ 113272 w 968535"/>
              <a:gd name="connsiteY94" fmla="*/ 310668 h 6858001"/>
              <a:gd name="connsiteX95" fmla="*/ 89403 w 968535"/>
              <a:gd name="connsiteY95" fmla="*/ 15567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968535" h="6858001">
                <a:moveTo>
                  <a:pt x="968535" y="6858000"/>
                </a:moveTo>
                <a:lnTo>
                  <a:pt x="905354" y="6858000"/>
                </a:lnTo>
                <a:lnTo>
                  <a:pt x="905354" y="6858001"/>
                </a:lnTo>
                <a:lnTo>
                  <a:pt x="968535" y="6858001"/>
                </a:lnTo>
                <a:close/>
                <a:moveTo>
                  <a:pt x="64358" y="0"/>
                </a:moveTo>
                <a:lnTo>
                  <a:pt x="1177" y="0"/>
                </a:lnTo>
                <a:lnTo>
                  <a:pt x="26222" y="155677"/>
                </a:lnTo>
                <a:lnTo>
                  <a:pt x="50091" y="310668"/>
                </a:lnTo>
                <a:lnTo>
                  <a:pt x="73455" y="466344"/>
                </a:lnTo>
                <a:lnTo>
                  <a:pt x="93458" y="622707"/>
                </a:lnTo>
                <a:lnTo>
                  <a:pt x="113629" y="778383"/>
                </a:lnTo>
                <a:lnTo>
                  <a:pt x="132455" y="934746"/>
                </a:lnTo>
                <a:lnTo>
                  <a:pt x="148591" y="1089051"/>
                </a:lnTo>
                <a:lnTo>
                  <a:pt x="163887" y="1245413"/>
                </a:lnTo>
                <a:lnTo>
                  <a:pt x="177839" y="1401090"/>
                </a:lnTo>
                <a:lnTo>
                  <a:pt x="189941" y="1554023"/>
                </a:lnTo>
                <a:lnTo>
                  <a:pt x="202044" y="1709014"/>
                </a:lnTo>
                <a:lnTo>
                  <a:pt x="212129" y="1861947"/>
                </a:lnTo>
                <a:lnTo>
                  <a:pt x="220029" y="2014881"/>
                </a:lnTo>
                <a:lnTo>
                  <a:pt x="228266" y="2167128"/>
                </a:lnTo>
                <a:lnTo>
                  <a:pt x="235157" y="2318004"/>
                </a:lnTo>
                <a:lnTo>
                  <a:pt x="240032" y="2467509"/>
                </a:lnTo>
                <a:lnTo>
                  <a:pt x="244234" y="2617013"/>
                </a:lnTo>
                <a:lnTo>
                  <a:pt x="248268" y="2765146"/>
                </a:lnTo>
                <a:lnTo>
                  <a:pt x="250117" y="2911221"/>
                </a:lnTo>
                <a:lnTo>
                  <a:pt x="252134" y="3057297"/>
                </a:lnTo>
                <a:lnTo>
                  <a:pt x="253143" y="3201315"/>
                </a:lnTo>
                <a:lnTo>
                  <a:pt x="252134" y="3343961"/>
                </a:lnTo>
                <a:lnTo>
                  <a:pt x="252134" y="3485236"/>
                </a:lnTo>
                <a:lnTo>
                  <a:pt x="250117" y="3625139"/>
                </a:lnTo>
                <a:lnTo>
                  <a:pt x="247092" y="3762299"/>
                </a:lnTo>
                <a:lnTo>
                  <a:pt x="244234" y="3898087"/>
                </a:lnTo>
                <a:lnTo>
                  <a:pt x="241040" y="4031133"/>
                </a:lnTo>
                <a:lnTo>
                  <a:pt x="236166" y="4163492"/>
                </a:lnTo>
                <a:lnTo>
                  <a:pt x="230955" y="4293793"/>
                </a:lnTo>
                <a:lnTo>
                  <a:pt x="226249" y="4421352"/>
                </a:lnTo>
                <a:lnTo>
                  <a:pt x="212969" y="4670298"/>
                </a:lnTo>
                <a:lnTo>
                  <a:pt x="198850" y="4908956"/>
                </a:lnTo>
                <a:lnTo>
                  <a:pt x="184058" y="5138013"/>
                </a:lnTo>
                <a:lnTo>
                  <a:pt x="167753" y="5354726"/>
                </a:lnTo>
                <a:lnTo>
                  <a:pt x="150776" y="5561838"/>
                </a:lnTo>
                <a:lnTo>
                  <a:pt x="132455" y="5753862"/>
                </a:lnTo>
                <a:lnTo>
                  <a:pt x="114469" y="5934227"/>
                </a:lnTo>
                <a:lnTo>
                  <a:pt x="96484" y="6100191"/>
                </a:lnTo>
                <a:lnTo>
                  <a:pt x="79507" y="6252438"/>
                </a:lnTo>
                <a:lnTo>
                  <a:pt x="63370" y="6387541"/>
                </a:lnTo>
                <a:lnTo>
                  <a:pt x="48074" y="6509613"/>
                </a:lnTo>
                <a:lnTo>
                  <a:pt x="35299" y="6612483"/>
                </a:lnTo>
                <a:lnTo>
                  <a:pt x="23197" y="6698894"/>
                </a:lnTo>
                <a:lnTo>
                  <a:pt x="5883" y="6817538"/>
                </a:lnTo>
                <a:lnTo>
                  <a:pt x="0" y="6858000"/>
                </a:lnTo>
                <a:lnTo>
                  <a:pt x="63181" y="6858000"/>
                </a:lnTo>
                <a:lnTo>
                  <a:pt x="69064" y="6817538"/>
                </a:lnTo>
                <a:lnTo>
                  <a:pt x="86378" y="6698894"/>
                </a:lnTo>
                <a:lnTo>
                  <a:pt x="98480" y="6612483"/>
                </a:lnTo>
                <a:lnTo>
                  <a:pt x="111255" y="6509613"/>
                </a:lnTo>
                <a:lnTo>
                  <a:pt x="126551" y="6387541"/>
                </a:lnTo>
                <a:lnTo>
                  <a:pt x="142688" y="6252438"/>
                </a:lnTo>
                <a:lnTo>
                  <a:pt x="159665" y="6100191"/>
                </a:lnTo>
                <a:lnTo>
                  <a:pt x="177650" y="5934227"/>
                </a:lnTo>
                <a:lnTo>
                  <a:pt x="195636" y="5753862"/>
                </a:lnTo>
                <a:lnTo>
                  <a:pt x="213957" y="5561838"/>
                </a:lnTo>
                <a:lnTo>
                  <a:pt x="230934" y="5354726"/>
                </a:lnTo>
                <a:lnTo>
                  <a:pt x="247239" y="5138013"/>
                </a:lnTo>
                <a:lnTo>
                  <a:pt x="262031" y="4908956"/>
                </a:lnTo>
                <a:lnTo>
                  <a:pt x="276150" y="4670298"/>
                </a:lnTo>
                <a:lnTo>
                  <a:pt x="289430" y="4421352"/>
                </a:lnTo>
                <a:lnTo>
                  <a:pt x="294136" y="4293793"/>
                </a:lnTo>
                <a:lnTo>
                  <a:pt x="299347" y="4163492"/>
                </a:lnTo>
                <a:lnTo>
                  <a:pt x="304221" y="4031133"/>
                </a:lnTo>
                <a:lnTo>
                  <a:pt x="307415" y="3898087"/>
                </a:lnTo>
                <a:lnTo>
                  <a:pt x="310273" y="3762299"/>
                </a:lnTo>
                <a:lnTo>
                  <a:pt x="313298" y="3625139"/>
                </a:lnTo>
                <a:lnTo>
                  <a:pt x="315315" y="3485236"/>
                </a:lnTo>
                <a:lnTo>
                  <a:pt x="315315" y="3343961"/>
                </a:lnTo>
                <a:lnTo>
                  <a:pt x="316324" y="3201315"/>
                </a:lnTo>
                <a:lnTo>
                  <a:pt x="315315" y="3057297"/>
                </a:lnTo>
                <a:lnTo>
                  <a:pt x="313298" y="2911221"/>
                </a:lnTo>
                <a:lnTo>
                  <a:pt x="311449" y="2765146"/>
                </a:lnTo>
                <a:lnTo>
                  <a:pt x="307415" y="2617013"/>
                </a:lnTo>
                <a:lnTo>
                  <a:pt x="303213" y="2467509"/>
                </a:lnTo>
                <a:lnTo>
                  <a:pt x="298338" y="2318004"/>
                </a:lnTo>
                <a:lnTo>
                  <a:pt x="291447" y="2167128"/>
                </a:lnTo>
                <a:lnTo>
                  <a:pt x="283210" y="2014881"/>
                </a:lnTo>
                <a:lnTo>
                  <a:pt x="275310" y="1861947"/>
                </a:lnTo>
                <a:lnTo>
                  <a:pt x="265225" y="1709014"/>
                </a:lnTo>
                <a:lnTo>
                  <a:pt x="253122" y="1554023"/>
                </a:lnTo>
                <a:lnTo>
                  <a:pt x="241020" y="1401090"/>
                </a:lnTo>
                <a:lnTo>
                  <a:pt x="227068" y="1245413"/>
                </a:lnTo>
                <a:lnTo>
                  <a:pt x="211772" y="1089051"/>
                </a:lnTo>
                <a:lnTo>
                  <a:pt x="195636" y="934746"/>
                </a:lnTo>
                <a:lnTo>
                  <a:pt x="176810" y="778383"/>
                </a:lnTo>
                <a:lnTo>
                  <a:pt x="156639" y="622707"/>
                </a:lnTo>
                <a:lnTo>
                  <a:pt x="136636" y="466344"/>
                </a:lnTo>
                <a:lnTo>
                  <a:pt x="113272" y="310668"/>
                </a:lnTo>
                <a:lnTo>
                  <a:pt x="89403" y="155677"/>
                </a:lnTo>
                <a:close/>
              </a:path>
            </a:pathLst>
          </a:custGeom>
          <a:solidFill>
            <a:srgbClr val="474B57"/>
          </a:solidFill>
          <a:ln>
            <a:noFill/>
          </a:ln>
        </p:spPr>
        <p:txBody>
          <a:bodyPr wrap="square" rtlCol="0" anchor="ctr">
            <a:noAutofit/>
          </a:bodyPr>
          <a:lstStyle/>
          <a:p>
            <a:pPr algn="ctr"/>
            <a:endParaRPr lang="en-US" dirty="0"/>
          </a:p>
        </p:txBody>
      </p:sp>
      <p:sp>
        <p:nvSpPr>
          <p:cNvPr id="34" name="Content Placeholder 2">
            <a:extLst>
              <a:ext uri="{FF2B5EF4-FFF2-40B4-BE49-F238E27FC236}">
                <a16:creationId xmlns:a16="http://schemas.microsoft.com/office/drawing/2014/main" id="{E27B6076-C893-4682-81CC-FE42A4220318}"/>
              </a:ext>
            </a:extLst>
          </p:cNvPr>
          <p:cNvSpPr>
            <a:spLocks noGrp="1"/>
          </p:cNvSpPr>
          <p:nvPr>
            <p:ph idx="1"/>
          </p:nvPr>
        </p:nvSpPr>
        <p:spPr>
          <a:xfrm>
            <a:off x="4179577" y="2111829"/>
            <a:ext cx="6782338" cy="3978075"/>
          </a:xfrm>
        </p:spPr>
        <p:txBody>
          <a:bodyPr anchor="t">
            <a:normAutofit/>
          </a:bodyPr>
          <a:lstStyle/>
          <a:p>
            <a:r>
              <a:rPr lang="en-US" sz="1200" dirty="0">
                <a:solidFill>
                  <a:schemeClr val="tx2"/>
                </a:solidFill>
              </a:rPr>
              <a:t>For this presentation I have chosen Matalan, and will be looking into four categories and see which relates to the company that I have chosen.</a:t>
            </a:r>
          </a:p>
          <a:p>
            <a:r>
              <a:rPr lang="en-US" sz="1200" dirty="0">
                <a:solidFill>
                  <a:schemeClr val="tx2"/>
                </a:solidFill>
              </a:rPr>
              <a:t>Matalan has been around for over 30 years , they started out in 1985 and today have 230 UK stores and 30 stores within Europe and the Middle East with their online channel rapidly growing. </a:t>
            </a:r>
            <a:r>
              <a:rPr lang="es-ES" sz="1200" dirty="0">
                <a:solidFill>
                  <a:schemeClr val="tx2"/>
                </a:solidFill>
              </a:rPr>
              <a:t>(Matalan, 2019).</a:t>
            </a:r>
          </a:p>
          <a:p>
            <a:r>
              <a:rPr lang="es-ES" sz="1200" dirty="0">
                <a:solidFill>
                  <a:schemeClr val="tx2"/>
                </a:solidFill>
              </a:rPr>
              <a:t>Matalan provides around 12 million families a year with a wide range of clothing and homeware. They evolve with time and have high quality products. They also provide a click and collect service , convienient parking and late night openings. (Matalan, 2019).</a:t>
            </a:r>
            <a:endParaRPr lang="en-US" sz="1200" dirty="0">
              <a:solidFill>
                <a:schemeClr val="tx2"/>
              </a:solidFill>
            </a:endParaRPr>
          </a:p>
        </p:txBody>
      </p:sp>
    </p:spTree>
    <p:extLst>
      <p:ext uri="{BB962C8B-B14F-4D97-AF65-F5344CB8AC3E}">
        <p14:creationId xmlns:p14="http://schemas.microsoft.com/office/powerpoint/2010/main" val="3373848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4">
                                            <p:txEl>
                                              <p:pRg st="0" end="0"/>
                                            </p:txEl>
                                          </p:spTgt>
                                        </p:tgtEl>
                                        <p:attrNameLst>
                                          <p:attrName>style.visibility</p:attrName>
                                        </p:attrNameLst>
                                      </p:cBhvr>
                                      <p:to>
                                        <p:strVal val="visible"/>
                                      </p:to>
                                    </p:set>
                                    <p:anim calcmode="lin" valueType="num">
                                      <p:cBhvr additive="base">
                                        <p:cTn id="7" dur="500" fill="hold"/>
                                        <p:tgtEl>
                                          <p:spTgt spid="3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4">
                                            <p:txEl>
                                              <p:pRg st="1" end="1"/>
                                            </p:txEl>
                                          </p:spTgt>
                                        </p:tgtEl>
                                        <p:attrNameLst>
                                          <p:attrName>style.visibility</p:attrName>
                                        </p:attrNameLst>
                                      </p:cBhvr>
                                      <p:to>
                                        <p:strVal val="visible"/>
                                      </p:to>
                                    </p:set>
                                    <p:anim calcmode="lin" valueType="num">
                                      <p:cBhvr additive="base">
                                        <p:cTn id="13" dur="500" fill="hold"/>
                                        <p:tgtEl>
                                          <p:spTgt spid="3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4">
                                            <p:txEl>
                                              <p:pRg st="2" end="2"/>
                                            </p:txEl>
                                          </p:spTgt>
                                        </p:tgtEl>
                                        <p:attrNameLst>
                                          <p:attrName>style.visibility</p:attrName>
                                        </p:attrNameLst>
                                      </p:cBhvr>
                                      <p:to>
                                        <p:strVal val="visible"/>
                                      </p:to>
                                    </p:set>
                                    <p:anim calcmode="lin" valueType="num">
                                      <p:cBhvr additive="base">
                                        <p:cTn id="19" dur="500" fill="hold"/>
                                        <p:tgtEl>
                                          <p:spTgt spid="3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7250F-421C-48A9-BD4F-F933AB063D03}"/>
              </a:ext>
            </a:extLst>
          </p:cNvPr>
          <p:cNvSpPr>
            <a:spLocks noGrp="1"/>
          </p:cNvSpPr>
          <p:nvPr>
            <p:ph type="title"/>
          </p:nvPr>
        </p:nvSpPr>
        <p:spPr/>
        <p:txBody>
          <a:bodyPr vert="horz" lIns="91440" tIns="45720" rIns="91440" bIns="45720" rtlCol="0" anchor="b">
            <a:normAutofit/>
          </a:bodyPr>
          <a:lstStyle/>
          <a:p>
            <a:pPr>
              <a:lnSpc>
                <a:spcPct val="105000"/>
              </a:lnSpc>
            </a:pPr>
            <a:r>
              <a:rPr lang="en-US" sz="5400" b="1" u="sng" dirty="0"/>
              <a:t>Approach to Strategy</a:t>
            </a:r>
          </a:p>
        </p:txBody>
      </p:sp>
      <p:sp>
        <p:nvSpPr>
          <p:cNvPr id="3" name="TextBox 2">
            <a:extLst>
              <a:ext uri="{FF2B5EF4-FFF2-40B4-BE49-F238E27FC236}">
                <a16:creationId xmlns:a16="http://schemas.microsoft.com/office/drawing/2014/main" id="{73817494-F053-41AB-84B3-D48B3B56DEAA}"/>
              </a:ext>
            </a:extLst>
          </p:cNvPr>
          <p:cNvSpPr txBox="1"/>
          <p:nvPr/>
        </p:nvSpPr>
        <p:spPr>
          <a:xfrm>
            <a:off x="3600462" y="2333302"/>
            <a:ext cx="7808132" cy="276999"/>
          </a:xfrm>
          <a:prstGeom prst="rect">
            <a:avLst/>
          </a:prstGeom>
          <a:noFill/>
        </p:spPr>
        <p:txBody>
          <a:bodyPr wrap="square" rtlCol="0">
            <a:spAutoFit/>
          </a:bodyPr>
          <a:lstStyle/>
          <a:p>
            <a:pPr algn="ctr">
              <a:spcAft>
                <a:spcPts val="600"/>
              </a:spcAft>
            </a:pPr>
            <a:r>
              <a:rPr lang="en-GB" sz="1200" b="1" u="sng" dirty="0"/>
              <a:t>SWOT AND PESTEL ANALYSIS</a:t>
            </a:r>
            <a:endParaRPr lang="es-ES" sz="1200" b="1" u="sng" dirty="0"/>
          </a:p>
        </p:txBody>
      </p:sp>
      <p:pic>
        <p:nvPicPr>
          <p:cNvPr id="1026" name="Picture 2">
            <a:extLst>
              <a:ext uri="{FF2B5EF4-FFF2-40B4-BE49-F238E27FC236}">
                <a16:creationId xmlns:a16="http://schemas.microsoft.com/office/drawing/2014/main" id="{99C42A98-6CDB-43F6-BD82-2A1B785D3B6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215086" y="2899509"/>
            <a:ext cx="3386586" cy="315405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980ADB1-865E-46FB-AC1D-794280ADCD7F}"/>
              </a:ext>
            </a:extLst>
          </p:cNvPr>
          <p:cNvSpPr txBox="1"/>
          <p:nvPr/>
        </p:nvSpPr>
        <p:spPr>
          <a:xfrm>
            <a:off x="3438295" y="2726780"/>
            <a:ext cx="4542971" cy="1384995"/>
          </a:xfrm>
          <a:prstGeom prst="rect">
            <a:avLst/>
          </a:prstGeom>
          <a:noFill/>
        </p:spPr>
        <p:txBody>
          <a:bodyPr wrap="square" rtlCol="0">
            <a:spAutoFit/>
          </a:bodyPr>
          <a:lstStyle/>
          <a:p>
            <a:r>
              <a:rPr lang="en-GB" sz="1200" b="1" u="sng" dirty="0"/>
              <a:t>SWOT</a:t>
            </a:r>
            <a:r>
              <a:rPr lang="en-GB" sz="1200" b="1" dirty="0"/>
              <a:t>                                 </a:t>
            </a:r>
            <a:r>
              <a:rPr lang="en-GB" sz="1200" b="1" u="sng" dirty="0"/>
              <a:t>PESTEL</a:t>
            </a:r>
          </a:p>
          <a:p>
            <a:r>
              <a:rPr lang="en-GB" sz="1200" b="1" dirty="0"/>
              <a:t>                   </a:t>
            </a:r>
            <a:r>
              <a:rPr lang="en-GB" sz="1200" b="1" u="sng" dirty="0"/>
              <a:t>REPRESENTS</a:t>
            </a:r>
          </a:p>
          <a:p>
            <a:r>
              <a:rPr lang="en-GB" sz="1200" dirty="0"/>
              <a:t>Strengths                           Political</a:t>
            </a:r>
          </a:p>
          <a:p>
            <a:r>
              <a:rPr lang="en-GB" sz="1200" dirty="0"/>
              <a:t>Weaknesses                      Economical</a:t>
            </a:r>
          </a:p>
          <a:p>
            <a:r>
              <a:rPr lang="en-GB" sz="1200" dirty="0"/>
              <a:t>Opportunities                   Technological</a:t>
            </a:r>
          </a:p>
          <a:p>
            <a:r>
              <a:rPr lang="en-GB" sz="1200" dirty="0"/>
              <a:t>Threats                               Ecological</a:t>
            </a:r>
          </a:p>
          <a:p>
            <a:r>
              <a:rPr lang="en-GB" sz="1200" dirty="0"/>
              <a:t>                                             Legal Factors</a:t>
            </a:r>
            <a:endParaRPr lang="es-ES" sz="1200" dirty="0"/>
          </a:p>
        </p:txBody>
      </p:sp>
      <p:sp>
        <p:nvSpPr>
          <p:cNvPr id="8" name="TextBox 7">
            <a:extLst>
              <a:ext uri="{FF2B5EF4-FFF2-40B4-BE49-F238E27FC236}">
                <a16:creationId xmlns:a16="http://schemas.microsoft.com/office/drawing/2014/main" id="{93BBA503-F333-499B-927B-FDF46C2B25F1}"/>
              </a:ext>
            </a:extLst>
          </p:cNvPr>
          <p:cNvSpPr txBox="1"/>
          <p:nvPr/>
        </p:nvSpPr>
        <p:spPr>
          <a:xfrm>
            <a:off x="3497943" y="5021943"/>
            <a:ext cx="4423676" cy="646331"/>
          </a:xfrm>
          <a:prstGeom prst="rect">
            <a:avLst/>
          </a:prstGeom>
          <a:noFill/>
        </p:spPr>
        <p:txBody>
          <a:bodyPr wrap="square" rtlCol="0">
            <a:spAutoFit/>
          </a:bodyPr>
          <a:lstStyle/>
          <a:p>
            <a:r>
              <a:rPr lang="en-GB" sz="1200" dirty="0"/>
              <a:t>The difference between SWOT and PESTEL is that swot is used for external and internal evaluations where PESTEL is used to analyse external environment. </a:t>
            </a:r>
            <a:r>
              <a:rPr lang="es-ES" sz="1200" dirty="0"/>
              <a:t>(differnecebetween,2014).</a:t>
            </a:r>
          </a:p>
        </p:txBody>
      </p:sp>
    </p:spTree>
    <p:extLst>
      <p:ext uri="{BB962C8B-B14F-4D97-AF65-F5344CB8AC3E}">
        <p14:creationId xmlns:p14="http://schemas.microsoft.com/office/powerpoint/2010/main" val="3473806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2" name="Group 54">
            <a:extLst>
              <a:ext uri="{FF2B5EF4-FFF2-40B4-BE49-F238E27FC236}">
                <a16:creationId xmlns:a16="http://schemas.microsoft.com/office/drawing/2014/main" id="{2A2F43E8-8873-4D69-9498-098DCE6BCA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14" y="362425"/>
            <a:ext cx="3495979" cy="6204388"/>
            <a:chOff x="400714" y="362425"/>
            <a:chExt cx="3495979" cy="6204388"/>
          </a:xfrm>
        </p:grpSpPr>
        <p:sp>
          <p:nvSpPr>
            <p:cNvPr id="56" name="Freeform 5">
              <a:extLst>
                <a:ext uri="{FF2B5EF4-FFF2-40B4-BE49-F238E27FC236}">
                  <a16:creationId xmlns:a16="http://schemas.microsoft.com/office/drawing/2014/main" id="{967B619A-19F2-47D3-B8DB-13579C81C2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57" name="Freeform 15">
              <a:extLst>
                <a:ext uri="{FF2B5EF4-FFF2-40B4-BE49-F238E27FC236}">
                  <a16:creationId xmlns:a16="http://schemas.microsoft.com/office/drawing/2014/main" id="{171DD1D1-3BA8-4A86-98DE-47A08118F7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64" name="Straight Connector 58">
            <a:extLst>
              <a:ext uri="{FF2B5EF4-FFF2-40B4-BE49-F238E27FC236}">
                <a16:creationId xmlns:a16="http://schemas.microsoft.com/office/drawing/2014/main" id="{593059F8-275F-4CEA-8F3F-019CE4DF93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61" name="Rectangle 60">
            <a:extLst>
              <a:ext uri="{FF2B5EF4-FFF2-40B4-BE49-F238E27FC236}">
                <a16:creationId xmlns:a16="http://schemas.microsoft.com/office/drawing/2014/main" id="{29F21D33-7C72-4D9D-AB31-56CD5D229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3" name="Straight Connector 62">
            <a:extLst>
              <a:ext uri="{FF2B5EF4-FFF2-40B4-BE49-F238E27FC236}">
                <a16:creationId xmlns:a16="http://schemas.microsoft.com/office/drawing/2014/main" id="{82F133EB-00E6-4683-85DC-CDF96516426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66230" y="2050626"/>
            <a:ext cx="3227832"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0" name="TextBox 2">
            <a:extLst>
              <a:ext uri="{FF2B5EF4-FFF2-40B4-BE49-F238E27FC236}">
                <a16:creationId xmlns:a16="http://schemas.microsoft.com/office/drawing/2014/main" id="{F45CFA38-5C45-428A-98F2-986CA5D3218D}"/>
              </a:ext>
            </a:extLst>
          </p:cNvPr>
          <p:cNvGraphicFramePr/>
          <p:nvPr>
            <p:extLst>
              <p:ext uri="{D42A27DB-BD31-4B8C-83A1-F6EECF244321}">
                <p14:modId xmlns:p14="http://schemas.microsoft.com/office/powerpoint/2010/main" val="225998901"/>
              </p:ext>
            </p:extLst>
          </p:nvPr>
        </p:nvGraphicFramePr>
        <p:xfrm>
          <a:off x="642937" y="642938"/>
          <a:ext cx="9335949" cy="62043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5628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A7B4C0-2949-4FCC-9033-9BE072938B62}"/>
              </a:ext>
            </a:extLst>
          </p:cNvPr>
          <p:cNvSpPr txBox="1"/>
          <p:nvPr/>
        </p:nvSpPr>
        <p:spPr>
          <a:xfrm>
            <a:off x="3718560" y="937290"/>
            <a:ext cx="2278380" cy="461665"/>
          </a:xfrm>
          <a:prstGeom prst="rect">
            <a:avLst/>
          </a:prstGeom>
          <a:noFill/>
        </p:spPr>
        <p:txBody>
          <a:bodyPr wrap="square" rtlCol="0">
            <a:spAutoFit/>
          </a:bodyPr>
          <a:lstStyle/>
          <a:p>
            <a:r>
              <a:rPr lang="es-ES" sz="1200" dirty="0"/>
              <a:t>Matalan has a number of Directors and Advisors.</a:t>
            </a:r>
          </a:p>
        </p:txBody>
      </p:sp>
      <p:sp>
        <p:nvSpPr>
          <p:cNvPr id="3" name="TextBox 2">
            <a:extLst>
              <a:ext uri="{FF2B5EF4-FFF2-40B4-BE49-F238E27FC236}">
                <a16:creationId xmlns:a16="http://schemas.microsoft.com/office/drawing/2014/main" id="{296AB7F6-C44D-4275-A06A-922A1B2377D9}"/>
              </a:ext>
            </a:extLst>
          </p:cNvPr>
          <p:cNvSpPr txBox="1"/>
          <p:nvPr/>
        </p:nvSpPr>
        <p:spPr>
          <a:xfrm>
            <a:off x="5996940" y="1347415"/>
            <a:ext cx="3345180" cy="461665"/>
          </a:xfrm>
          <a:prstGeom prst="rect">
            <a:avLst/>
          </a:prstGeom>
          <a:noFill/>
        </p:spPr>
        <p:txBody>
          <a:bodyPr wrap="square" rtlCol="0">
            <a:spAutoFit/>
          </a:bodyPr>
          <a:lstStyle/>
          <a:p>
            <a:r>
              <a:rPr lang="es-ES" sz="1200" dirty="0"/>
              <a:t>They have continued to improve their trading performance. (Matalan,2019).</a:t>
            </a:r>
          </a:p>
        </p:txBody>
      </p:sp>
      <p:sp>
        <p:nvSpPr>
          <p:cNvPr id="4" name="TextBox 3">
            <a:extLst>
              <a:ext uri="{FF2B5EF4-FFF2-40B4-BE49-F238E27FC236}">
                <a16:creationId xmlns:a16="http://schemas.microsoft.com/office/drawing/2014/main" id="{9889D50E-FD49-4D43-B40A-2C6740CCB465}"/>
              </a:ext>
            </a:extLst>
          </p:cNvPr>
          <p:cNvSpPr txBox="1"/>
          <p:nvPr/>
        </p:nvSpPr>
        <p:spPr>
          <a:xfrm>
            <a:off x="3966210" y="1809080"/>
            <a:ext cx="1783080" cy="830997"/>
          </a:xfrm>
          <a:prstGeom prst="rect">
            <a:avLst/>
          </a:prstGeom>
          <a:noFill/>
        </p:spPr>
        <p:txBody>
          <a:bodyPr wrap="square" rtlCol="0">
            <a:spAutoFit/>
          </a:bodyPr>
          <a:lstStyle/>
          <a:p>
            <a:r>
              <a:rPr lang="es-ES" sz="1200" dirty="0"/>
              <a:t>Their sales growth has increased within their stores and online since 2018. (Matalan,2019).</a:t>
            </a:r>
          </a:p>
        </p:txBody>
      </p:sp>
      <p:sp>
        <p:nvSpPr>
          <p:cNvPr id="5" name="TextBox 4">
            <a:extLst>
              <a:ext uri="{FF2B5EF4-FFF2-40B4-BE49-F238E27FC236}">
                <a16:creationId xmlns:a16="http://schemas.microsoft.com/office/drawing/2014/main" id="{2A8112A6-475B-49BA-9227-A38680FCC013}"/>
              </a:ext>
            </a:extLst>
          </p:cNvPr>
          <p:cNvSpPr txBox="1"/>
          <p:nvPr/>
        </p:nvSpPr>
        <p:spPr>
          <a:xfrm>
            <a:off x="6096000" y="2141220"/>
            <a:ext cx="3048000" cy="1384995"/>
          </a:xfrm>
          <a:prstGeom prst="rect">
            <a:avLst/>
          </a:prstGeom>
          <a:noFill/>
        </p:spPr>
        <p:txBody>
          <a:bodyPr wrap="square" rtlCol="0">
            <a:spAutoFit/>
          </a:bodyPr>
          <a:lstStyle/>
          <a:p>
            <a:r>
              <a:rPr lang="es-ES" sz="1200" dirty="0"/>
              <a:t>They continued with their growth in sustainability in the following areas:</a:t>
            </a:r>
          </a:p>
          <a:p>
            <a:r>
              <a:rPr lang="es-ES" sz="1200" dirty="0"/>
              <a:t>Credible product offer.</a:t>
            </a:r>
          </a:p>
          <a:p>
            <a:r>
              <a:rPr lang="es-ES" sz="1200" dirty="0"/>
              <a:t>Providing an easy customer experience.</a:t>
            </a:r>
          </a:p>
          <a:p>
            <a:r>
              <a:rPr lang="es-ES" sz="1200" dirty="0"/>
              <a:t>Nurturing and engaging in customer relations.</a:t>
            </a:r>
          </a:p>
          <a:p>
            <a:r>
              <a:rPr lang="es-ES" sz="1200" dirty="0"/>
              <a:t>Optimising operational performance. (Matalan,2019).</a:t>
            </a:r>
          </a:p>
        </p:txBody>
      </p:sp>
    </p:spTree>
    <p:extLst>
      <p:ext uri="{BB962C8B-B14F-4D97-AF65-F5344CB8AC3E}">
        <p14:creationId xmlns:p14="http://schemas.microsoft.com/office/powerpoint/2010/main" val="2007076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AF82867-BBFC-4861-A4A1-7E611CB9735E}"/>
              </a:ext>
            </a:extLst>
          </p:cNvPr>
          <p:cNvSpPr>
            <a:spLocks noGrp="1"/>
          </p:cNvSpPr>
          <p:nvPr>
            <p:ph type="title"/>
          </p:nvPr>
        </p:nvSpPr>
        <p:spPr>
          <a:xfrm>
            <a:off x="2933700" y="568345"/>
            <a:ext cx="8770571" cy="1560716"/>
          </a:xfrm>
        </p:spPr>
        <p:txBody>
          <a:bodyPr>
            <a:normAutofit/>
          </a:bodyPr>
          <a:lstStyle/>
          <a:p>
            <a:r>
              <a:rPr lang="en-GB" sz="3400" b="1" u="sng" dirty="0"/>
              <a:t>APPROACHES TO ORGANISATION AND MANAGEMENT.</a:t>
            </a:r>
            <a:endParaRPr lang="es-ES" sz="3400" b="1" u="sng" dirty="0"/>
          </a:p>
        </p:txBody>
      </p:sp>
      <p:graphicFrame>
        <p:nvGraphicFramePr>
          <p:cNvPr id="21" name="Content Placeholder 3">
            <a:extLst>
              <a:ext uri="{FF2B5EF4-FFF2-40B4-BE49-F238E27FC236}">
                <a16:creationId xmlns:a16="http://schemas.microsoft.com/office/drawing/2014/main" id="{4157A48B-2C2E-4D8F-9795-A487ABF19967}"/>
              </a:ext>
            </a:extLst>
          </p:cNvPr>
          <p:cNvGraphicFramePr>
            <a:graphicFrameLocks noGrp="1"/>
          </p:cNvGraphicFramePr>
          <p:nvPr>
            <p:ph idx="1"/>
            <p:extLst>
              <p:ext uri="{D42A27DB-BD31-4B8C-83A1-F6EECF244321}">
                <p14:modId xmlns:p14="http://schemas.microsoft.com/office/powerpoint/2010/main" val="2124782439"/>
              </p:ext>
            </p:extLst>
          </p:nvPr>
        </p:nvGraphicFramePr>
        <p:xfrm>
          <a:off x="2933700" y="2438400"/>
          <a:ext cx="8770938" cy="365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9011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F11456-9DD6-49DB-8524-23548F714F0E}"/>
              </a:ext>
            </a:extLst>
          </p:cNvPr>
          <p:cNvSpPr txBox="1"/>
          <p:nvPr/>
        </p:nvSpPr>
        <p:spPr>
          <a:xfrm>
            <a:off x="4781550" y="2219325"/>
            <a:ext cx="4438650" cy="646331"/>
          </a:xfrm>
          <a:prstGeom prst="rect">
            <a:avLst/>
          </a:prstGeom>
          <a:noFill/>
        </p:spPr>
        <p:txBody>
          <a:bodyPr wrap="square" rtlCol="0">
            <a:spAutoFit/>
          </a:bodyPr>
          <a:lstStyle/>
          <a:p>
            <a:r>
              <a:rPr lang="en-GB" sz="1200" dirty="0"/>
              <a:t>Organisations are all around us such as domestic of various kinds, public organisations, small businesses, private companies and voluntary groups. (Boddy,2002).</a:t>
            </a:r>
            <a:endParaRPr lang="es-ES" sz="1200" dirty="0"/>
          </a:p>
        </p:txBody>
      </p:sp>
      <p:sp>
        <p:nvSpPr>
          <p:cNvPr id="3" name="TextBox 2">
            <a:extLst>
              <a:ext uri="{FF2B5EF4-FFF2-40B4-BE49-F238E27FC236}">
                <a16:creationId xmlns:a16="http://schemas.microsoft.com/office/drawing/2014/main" id="{12569014-2355-425C-896A-2C287E237EC9}"/>
              </a:ext>
            </a:extLst>
          </p:cNvPr>
          <p:cNvSpPr txBox="1"/>
          <p:nvPr/>
        </p:nvSpPr>
        <p:spPr>
          <a:xfrm>
            <a:off x="4048125" y="3429000"/>
            <a:ext cx="2238375" cy="830997"/>
          </a:xfrm>
          <a:prstGeom prst="rect">
            <a:avLst/>
          </a:prstGeom>
          <a:noFill/>
        </p:spPr>
        <p:txBody>
          <a:bodyPr wrap="square" rtlCol="0">
            <a:spAutoFit/>
          </a:bodyPr>
          <a:lstStyle/>
          <a:p>
            <a:r>
              <a:rPr lang="en-GB" sz="1200" dirty="0"/>
              <a:t>If a company is being managed right then peoples views on that company will be good and they will feel happy with it. </a:t>
            </a:r>
            <a:endParaRPr lang="es-ES" sz="1200" dirty="0"/>
          </a:p>
        </p:txBody>
      </p:sp>
      <p:sp>
        <p:nvSpPr>
          <p:cNvPr id="4" name="TextBox 3">
            <a:extLst>
              <a:ext uri="{FF2B5EF4-FFF2-40B4-BE49-F238E27FC236}">
                <a16:creationId xmlns:a16="http://schemas.microsoft.com/office/drawing/2014/main" id="{A2E5E87B-9E93-449C-A753-2975C720DA37}"/>
              </a:ext>
            </a:extLst>
          </p:cNvPr>
          <p:cNvSpPr txBox="1"/>
          <p:nvPr/>
        </p:nvSpPr>
        <p:spPr>
          <a:xfrm>
            <a:off x="6791325" y="3429000"/>
            <a:ext cx="2552700" cy="1015663"/>
          </a:xfrm>
          <a:prstGeom prst="rect">
            <a:avLst/>
          </a:prstGeom>
          <a:noFill/>
        </p:spPr>
        <p:txBody>
          <a:bodyPr wrap="square" rtlCol="0">
            <a:spAutoFit/>
          </a:bodyPr>
          <a:lstStyle/>
          <a:p>
            <a:r>
              <a:rPr lang="en-GB" sz="1200" dirty="0"/>
              <a:t>By managing a company well and having a good response from customers and employees will have a successful outcome and people will be back again and again.</a:t>
            </a:r>
            <a:endParaRPr lang="es-ES" sz="1200" dirty="0"/>
          </a:p>
        </p:txBody>
      </p:sp>
      <p:sp>
        <p:nvSpPr>
          <p:cNvPr id="5" name="TextBox 4">
            <a:extLst>
              <a:ext uri="{FF2B5EF4-FFF2-40B4-BE49-F238E27FC236}">
                <a16:creationId xmlns:a16="http://schemas.microsoft.com/office/drawing/2014/main" id="{14CFDB9A-60AE-485B-ACB5-1D51DBB042E7}"/>
              </a:ext>
            </a:extLst>
          </p:cNvPr>
          <p:cNvSpPr txBox="1"/>
          <p:nvPr/>
        </p:nvSpPr>
        <p:spPr>
          <a:xfrm>
            <a:off x="3429000" y="4667250"/>
            <a:ext cx="2343150" cy="1015663"/>
          </a:xfrm>
          <a:prstGeom prst="rect">
            <a:avLst/>
          </a:prstGeom>
          <a:noFill/>
        </p:spPr>
        <p:txBody>
          <a:bodyPr wrap="square" rtlCol="0">
            <a:spAutoFit/>
          </a:bodyPr>
          <a:lstStyle/>
          <a:p>
            <a:r>
              <a:rPr lang="en-GB" sz="1200" dirty="0"/>
              <a:t>If a company has poor management the way it is run will be affected which will have a negative affect on employees and customers.</a:t>
            </a:r>
            <a:endParaRPr lang="es-ES" sz="1200" dirty="0"/>
          </a:p>
        </p:txBody>
      </p:sp>
    </p:spTree>
    <p:extLst>
      <p:ext uri="{BB962C8B-B14F-4D97-AF65-F5344CB8AC3E}">
        <p14:creationId xmlns:p14="http://schemas.microsoft.com/office/powerpoint/2010/main" val="9483260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5">
            <a:extLst>
              <a:ext uri="{FF2B5EF4-FFF2-40B4-BE49-F238E27FC236}">
                <a16:creationId xmlns:a16="http://schemas.microsoft.com/office/drawing/2014/main" id="{29F21D33-7C72-4D9D-AB31-56CD5D229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AD6960-A287-4F01-B5D8-EAEA7A3E9945}"/>
              </a:ext>
            </a:extLst>
          </p:cNvPr>
          <p:cNvSpPr>
            <a:spLocks noGrp="1"/>
          </p:cNvSpPr>
          <p:nvPr>
            <p:ph type="title"/>
          </p:nvPr>
        </p:nvSpPr>
        <p:spPr>
          <a:xfrm>
            <a:off x="8466230" y="2274276"/>
            <a:ext cx="3229574" cy="3821723"/>
          </a:xfrm>
        </p:spPr>
        <p:txBody>
          <a:bodyPr anchor="t">
            <a:normAutofit/>
          </a:bodyPr>
          <a:lstStyle/>
          <a:p>
            <a:r>
              <a:rPr lang="en-GB" sz="3400" b="1" u="sng" dirty="0"/>
              <a:t>Group and teamwork</a:t>
            </a:r>
            <a:endParaRPr lang="es-ES" sz="3400" b="1" u="sng" dirty="0"/>
          </a:p>
        </p:txBody>
      </p:sp>
      <p:cxnSp>
        <p:nvCxnSpPr>
          <p:cNvPr id="31" name="Straight Connector 27">
            <a:extLst>
              <a:ext uri="{FF2B5EF4-FFF2-40B4-BE49-F238E27FC236}">
                <a16:creationId xmlns:a16="http://schemas.microsoft.com/office/drawing/2014/main" id="{82F133EB-00E6-4683-85DC-CDF96516426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66230" y="2050626"/>
            <a:ext cx="3227832"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32" name="Content Placeholder 2">
            <a:extLst>
              <a:ext uri="{FF2B5EF4-FFF2-40B4-BE49-F238E27FC236}">
                <a16:creationId xmlns:a16="http://schemas.microsoft.com/office/drawing/2014/main" id="{24732D18-8F47-4FA6-B662-8DA42076B05D}"/>
              </a:ext>
            </a:extLst>
          </p:cNvPr>
          <p:cNvGraphicFramePr>
            <a:graphicFrameLocks noGrp="1"/>
          </p:cNvGraphicFramePr>
          <p:nvPr>
            <p:ph idx="1"/>
            <p:extLst>
              <p:ext uri="{D42A27DB-BD31-4B8C-83A1-F6EECF244321}">
                <p14:modId xmlns:p14="http://schemas.microsoft.com/office/powerpoint/2010/main" val="1211150573"/>
              </p:ext>
            </p:extLst>
          </p:nvPr>
        </p:nvGraphicFramePr>
        <p:xfrm>
          <a:off x="642938" y="642939"/>
          <a:ext cx="7823292" cy="55609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7033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39BCE03C-B7E6-4AC4-97BD-6C046CA21F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14" y="362425"/>
            <a:ext cx="3495979" cy="6204388"/>
            <a:chOff x="400714" y="362425"/>
            <a:chExt cx="3495979" cy="6204388"/>
          </a:xfrm>
        </p:grpSpPr>
        <p:sp>
          <p:nvSpPr>
            <p:cNvPr id="19" name="Freeform 5">
              <a:extLst>
                <a:ext uri="{FF2B5EF4-FFF2-40B4-BE49-F238E27FC236}">
                  <a16:creationId xmlns:a16="http://schemas.microsoft.com/office/drawing/2014/main" id="{6C0200D4-F036-449F-93FC-DF7D9EEF2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0" name="Freeform 15">
              <a:extLst>
                <a:ext uri="{FF2B5EF4-FFF2-40B4-BE49-F238E27FC236}">
                  <a16:creationId xmlns:a16="http://schemas.microsoft.com/office/drawing/2014/main" id="{3CBAE784-2730-4857-9CB0-338381F538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12" name="Straight Connector 11">
            <a:extLst>
              <a:ext uri="{FF2B5EF4-FFF2-40B4-BE49-F238E27FC236}">
                <a16:creationId xmlns:a16="http://schemas.microsoft.com/office/drawing/2014/main" id="{C8328FE1-BD1A-401B-8AA8-71857B2CC1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CACB33F1-D64F-4780-ACE9-07C69092B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6" name="Straight Connector 15">
            <a:extLst>
              <a:ext uri="{FF2B5EF4-FFF2-40B4-BE49-F238E27FC236}">
                <a16:creationId xmlns:a16="http://schemas.microsoft.com/office/drawing/2014/main" id="{8062FA83-D5CC-4740-AA95-1A8C70EFED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1146" y="2176009"/>
            <a:ext cx="7766554"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0" name="TextBox 1">
            <a:extLst>
              <a:ext uri="{FF2B5EF4-FFF2-40B4-BE49-F238E27FC236}">
                <a16:creationId xmlns:a16="http://schemas.microsoft.com/office/drawing/2014/main" id="{D927BB1C-423A-409E-8AD1-971DF006B4C8}"/>
              </a:ext>
            </a:extLst>
          </p:cNvPr>
          <p:cNvSpPr txBox="1"/>
          <p:nvPr/>
        </p:nvSpPr>
        <p:spPr>
          <a:xfrm>
            <a:off x="500313" y="2438400"/>
            <a:ext cx="7767388" cy="3651504"/>
          </a:xfrm>
          <a:prstGeom prst="rect">
            <a:avLst/>
          </a:prstGeom>
        </p:spPr>
        <p:txBody>
          <a:bodyPr vert="horz" lIns="91440" tIns="45720" rIns="91440" bIns="45720" rtlCol="0">
            <a:normAutofit/>
          </a:bodyPr>
          <a:lstStyle/>
          <a:p>
            <a:pPr indent="-320040" defTabSz="914400">
              <a:lnSpc>
                <a:spcPct val="111000"/>
              </a:lnSpc>
              <a:spcBef>
                <a:spcPts val="930"/>
              </a:spcBef>
              <a:buFont typeface="Corbel" panose="020B0503020204020204" pitchFamily="34" charset="0"/>
              <a:buChar char="–"/>
            </a:pPr>
            <a:endParaRPr lang="en-US" dirty="0">
              <a:solidFill>
                <a:schemeClr val="tx2">
                  <a:lumMod val="75000"/>
                  <a:lumOff val="25000"/>
                </a:schemeClr>
              </a:solidFill>
            </a:endParaRPr>
          </a:p>
        </p:txBody>
      </p:sp>
      <p:pic>
        <p:nvPicPr>
          <p:cNvPr id="21" name="Picture 3">
            <a:extLst>
              <a:ext uri="{FF2B5EF4-FFF2-40B4-BE49-F238E27FC236}">
                <a16:creationId xmlns:a16="http://schemas.microsoft.com/office/drawing/2014/main" id="{8CB58494-72B1-4CBA-A8FA-D5AF4C1D5615}"/>
              </a:ext>
            </a:extLst>
          </p:cNvPr>
          <p:cNvPicPr>
            <a:picLocks noChangeAspect="1"/>
          </p:cNvPicPr>
          <p:nvPr/>
        </p:nvPicPr>
        <p:blipFill rotWithShape="1">
          <a:blip r:embed="rId2"/>
          <a:srcRect l="37237" r="29618" b="-1"/>
          <a:stretch/>
        </p:blipFill>
        <p:spPr>
          <a:xfrm>
            <a:off x="8770337" y="-8545"/>
            <a:ext cx="3424512" cy="6870818"/>
          </a:xfrm>
          <a:prstGeom prst="rect">
            <a:avLst/>
          </a:prstGeom>
        </p:spPr>
      </p:pic>
      <p:sp>
        <p:nvSpPr>
          <p:cNvPr id="3" name="TextBox 2">
            <a:extLst>
              <a:ext uri="{FF2B5EF4-FFF2-40B4-BE49-F238E27FC236}">
                <a16:creationId xmlns:a16="http://schemas.microsoft.com/office/drawing/2014/main" id="{31E3A7B8-D289-463C-8C4F-281216800D88}"/>
              </a:ext>
            </a:extLst>
          </p:cNvPr>
          <p:cNvSpPr txBox="1"/>
          <p:nvPr/>
        </p:nvSpPr>
        <p:spPr>
          <a:xfrm>
            <a:off x="5067577" y="3343263"/>
            <a:ext cx="3248025" cy="646331"/>
          </a:xfrm>
          <a:prstGeom prst="rect">
            <a:avLst/>
          </a:prstGeom>
          <a:noFill/>
        </p:spPr>
        <p:txBody>
          <a:bodyPr wrap="square" rtlCol="0">
            <a:spAutoFit/>
          </a:bodyPr>
          <a:lstStyle/>
          <a:p>
            <a:r>
              <a:rPr lang="en-GB" sz="1200" dirty="0"/>
              <a:t>By having a good structure of groups and team work Matalan as a business runs smoothly and is a success.</a:t>
            </a:r>
            <a:endParaRPr lang="es-ES" sz="1200" dirty="0"/>
          </a:p>
        </p:txBody>
      </p:sp>
      <p:sp>
        <p:nvSpPr>
          <p:cNvPr id="5" name="TextBox 4">
            <a:extLst>
              <a:ext uri="{FF2B5EF4-FFF2-40B4-BE49-F238E27FC236}">
                <a16:creationId xmlns:a16="http://schemas.microsoft.com/office/drawing/2014/main" id="{C8D86809-665C-49D6-B4DB-9A558B3C9939}"/>
              </a:ext>
            </a:extLst>
          </p:cNvPr>
          <p:cNvSpPr txBox="1"/>
          <p:nvPr/>
        </p:nvSpPr>
        <p:spPr>
          <a:xfrm>
            <a:off x="548309" y="2633622"/>
            <a:ext cx="3933825" cy="830997"/>
          </a:xfrm>
          <a:prstGeom prst="rect">
            <a:avLst/>
          </a:prstGeom>
          <a:noFill/>
        </p:spPr>
        <p:txBody>
          <a:bodyPr wrap="square" rtlCol="0">
            <a:spAutoFit/>
          </a:bodyPr>
          <a:lstStyle/>
          <a:p>
            <a:r>
              <a:rPr lang="en-GB" sz="1200" dirty="0"/>
              <a:t>Matalan believes in teamwork and are working to give their employees a sense of belonging and trust. They also provide good opportunities, rewards and continuous learning. </a:t>
            </a:r>
            <a:r>
              <a:rPr lang="es-ES" sz="1200" dirty="0"/>
              <a:t>(</a:t>
            </a:r>
            <a:r>
              <a:rPr lang="en-GB" sz="1200" dirty="0"/>
              <a:t>Matalan,2019).</a:t>
            </a:r>
            <a:endParaRPr lang="es-ES" sz="1200" dirty="0"/>
          </a:p>
        </p:txBody>
      </p:sp>
      <p:sp>
        <p:nvSpPr>
          <p:cNvPr id="6" name="TextBox 5">
            <a:extLst>
              <a:ext uri="{FF2B5EF4-FFF2-40B4-BE49-F238E27FC236}">
                <a16:creationId xmlns:a16="http://schemas.microsoft.com/office/drawing/2014/main" id="{71D94564-152F-4404-89F7-E01AE728D9C2}"/>
              </a:ext>
            </a:extLst>
          </p:cNvPr>
          <p:cNvSpPr txBox="1"/>
          <p:nvPr/>
        </p:nvSpPr>
        <p:spPr>
          <a:xfrm>
            <a:off x="452412" y="4279642"/>
            <a:ext cx="3709737" cy="830997"/>
          </a:xfrm>
          <a:prstGeom prst="rect">
            <a:avLst/>
          </a:prstGeom>
          <a:noFill/>
        </p:spPr>
        <p:txBody>
          <a:bodyPr wrap="square" rtlCol="0">
            <a:spAutoFit/>
          </a:bodyPr>
          <a:lstStyle/>
          <a:p>
            <a:r>
              <a:rPr lang="es-ES" sz="1200" dirty="0"/>
              <a:t>With the many different roles in matalan and wanting to provide a successful service to their customers working in a well organised group or working as part of a team is essential.</a:t>
            </a:r>
          </a:p>
        </p:txBody>
      </p:sp>
      <p:sp>
        <p:nvSpPr>
          <p:cNvPr id="7" name="TextBox 6">
            <a:extLst>
              <a:ext uri="{FF2B5EF4-FFF2-40B4-BE49-F238E27FC236}">
                <a16:creationId xmlns:a16="http://schemas.microsoft.com/office/drawing/2014/main" id="{CE904E61-5DFF-4E53-A245-EB298D417A33}"/>
              </a:ext>
            </a:extLst>
          </p:cNvPr>
          <p:cNvSpPr txBox="1"/>
          <p:nvPr/>
        </p:nvSpPr>
        <p:spPr>
          <a:xfrm>
            <a:off x="5067577" y="4465320"/>
            <a:ext cx="3032483" cy="646331"/>
          </a:xfrm>
          <a:prstGeom prst="rect">
            <a:avLst/>
          </a:prstGeom>
          <a:noFill/>
        </p:spPr>
        <p:txBody>
          <a:bodyPr wrap="square" rtlCol="0">
            <a:spAutoFit/>
          </a:bodyPr>
          <a:lstStyle/>
          <a:p>
            <a:r>
              <a:rPr lang="es-ES" sz="1200" dirty="0"/>
              <a:t>Groups at Matalan work closely with their suppliers and third parties to identify and issues on a regular basis. (Matalan,2019).</a:t>
            </a:r>
          </a:p>
        </p:txBody>
      </p:sp>
      <p:sp>
        <p:nvSpPr>
          <p:cNvPr id="18" name="TextBox 17">
            <a:extLst>
              <a:ext uri="{FF2B5EF4-FFF2-40B4-BE49-F238E27FC236}">
                <a16:creationId xmlns:a16="http://schemas.microsoft.com/office/drawing/2014/main" id="{D5E723F0-430E-4763-94DD-6564E5D2DFE5}"/>
              </a:ext>
            </a:extLst>
          </p:cNvPr>
          <p:cNvSpPr txBox="1"/>
          <p:nvPr/>
        </p:nvSpPr>
        <p:spPr>
          <a:xfrm>
            <a:off x="2362200" y="5433060"/>
            <a:ext cx="3248025" cy="646331"/>
          </a:xfrm>
          <a:prstGeom prst="rect">
            <a:avLst/>
          </a:prstGeom>
          <a:noFill/>
        </p:spPr>
        <p:txBody>
          <a:bodyPr wrap="square" rtlCol="0">
            <a:spAutoFit/>
          </a:bodyPr>
          <a:lstStyle/>
          <a:p>
            <a:r>
              <a:rPr lang="es-ES" sz="1200" dirty="0"/>
              <a:t>Matalan wants to ensure their staff are treated fairly when it comes to training, opportunities and pay. (Matalan,2019).</a:t>
            </a:r>
          </a:p>
        </p:txBody>
      </p:sp>
      <p:sp>
        <p:nvSpPr>
          <p:cNvPr id="22" name="TextBox 21">
            <a:extLst>
              <a:ext uri="{FF2B5EF4-FFF2-40B4-BE49-F238E27FC236}">
                <a16:creationId xmlns:a16="http://schemas.microsoft.com/office/drawing/2014/main" id="{615C142D-6466-4FAE-9DAF-74A241C70B0F}"/>
              </a:ext>
            </a:extLst>
          </p:cNvPr>
          <p:cNvSpPr txBox="1"/>
          <p:nvPr/>
        </p:nvSpPr>
        <p:spPr>
          <a:xfrm>
            <a:off x="5753100" y="5570220"/>
            <a:ext cx="2346960" cy="1200329"/>
          </a:xfrm>
          <a:prstGeom prst="rect">
            <a:avLst/>
          </a:prstGeom>
          <a:noFill/>
        </p:spPr>
        <p:txBody>
          <a:bodyPr wrap="square" rtlCol="0">
            <a:spAutoFit/>
          </a:bodyPr>
          <a:lstStyle/>
          <a:p>
            <a:r>
              <a:rPr lang="es-ES" sz="1200" dirty="0"/>
              <a:t>Matalan also provide Jobs for people with disabilities as long as the job is suitable for them. The same opportunities and training are available to them as well. (Matalan,2019). </a:t>
            </a:r>
          </a:p>
        </p:txBody>
      </p:sp>
    </p:spTree>
    <p:extLst>
      <p:ext uri="{BB962C8B-B14F-4D97-AF65-F5344CB8AC3E}">
        <p14:creationId xmlns:p14="http://schemas.microsoft.com/office/powerpoint/2010/main" val="1969376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5">
            <a:extLst>
              <a:ext uri="{FF2B5EF4-FFF2-40B4-BE49-F238E27FC236}">
                <a16:creationId xmlns:a16="http://schemas.microsoft.com/office/drawing/2014/main" id="{29F21D33-7C72-4D9D-AB31-56CD5D229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C427D3-515A-4F93-AA1E-F55FE270B3EE}"/>
              </a:ext>
            </a:extLst>
          </p:cNvPr>
          <p:cNvSpPr>
            <a:spLocks noGrp="1"/>
          </p:cNvSpPr>
          <p:nvPr>
            <p:ph type="title"/>
          </p:nvPr>
        </p:nvSpPr>
        <p:spPr>
          <a:xfrm>
            <a:off x="8466230" y="2274276"/>
            <a:ext cx="3229574" cy="3821723"/>
          </a:xfrm>
        </p:spPr>
        <p:txBody>
          <a:bodyPr anchor="t">
            <a:normAutofit/>
          </a:bodyPr>
          <a:lstStyle/>
          <a:p>
            <a:r>
              <a:rPr lang="en-GB" sz="3100" b="1" u="sng" dirty="0"/>
              <a:t>Corporate Social Responsibility</a:t>
            </a:r>
            <a:endParaRPr lang="es-ES" sz="3100" b="1" u="sng" dirty="0"/>
          </a:p>
        </p:txBody>
      </p:sp>
      <p:cxnSp>
        <p:nvCxnSpPr>
          <p:cNvPr id="31" name="Straight Connector 27">
            <a:extLst>
              <a:ext uri="{FF2B5EF4-FFF2-40B4-BE49-F238E27FC236}">
                <a16:creationId xmlns:a16="http://schemas.microsoft.com/office/drawing/2014/main" id="{82F133EB-00E6-4683-85DC-CDF96516426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66230" y="2050626"/>
            <a:ext cx="3227832"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32" name="Content Placeholder 2">
            <a:extLst>
              <a:ext uri="{FF2B5EF4-FFF2-40B4-BE49-F238E27FC236}">
                <a16:creationId xmlns:a16="http://schemas.microsoft.com/office/drawing/2014/main" id="{A0EDAE44-DCFB-420D-9FF8-196407D4A8F6}"/>
              </a:ext>
            </a:extLst>
          </p:cNvPr>
          <p:cNvGraphicFramePr>
            <a:graphicFrameLocks noGrp="1"/>
          </p:cNvGraphicFramePr>
          <p:nvPr>
            <p:ph idx="1"/>
            <p:extLst>
              <p:ext uri="{D42A27DB-BD31-4B8C-83A1-F6EECF244321}">
                <p14:modId xmlns:p14="http://schemas.microsoft.com/office/powerpoint/2010/main" val="2973328721"/>
              </p:ext>
            </p:extLst>
          </p:nvPr>
        </p:nvGraphicFramePr>
        <p:xfrm>
          <a:off x="642938" y="642938"/>
          <a:ext cx="7188200"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11425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14"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4" y="3175"/>
            <a:ext cx="12145034"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6"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136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18" name="Rectangle 17">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419" y="0"/>
            <a:ext cx="753770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996FCFB-1D8B-4773-A13B-4A55A0AEE4F9}"/>
              </a:ext>
            </a:extLst>
          </p:cNvPr>
          <p:cNvSpPr>
            <a:spLocks noGrp="1"/>
          </p:cNvSpPr>
          <p:nvPr>
            <p:ph type="title"/>
          </p:nvPr>
        </p:nvSpPr>
        <p:spPr>
          <a:xfrm>
            <a:off x="5140960" y="568345"/>
            <a:ext cx="6563311" cy="1560716"/>
          </a:xfrm>
        </p:spPr>
        <p:txBody>
          <a:bodyPr>
            <a:normAutofit/>
          </a:bodyPr>
          <a:lstStyle/>
          <a:p>
            <a:pPr algn="ctr"/>
            <a:r>
              <a:rPr lang="en-GB" b="1" u="sng" dirty="0"/>
              <a:t>Conclusion</a:t>
            </a:r>
            <a:endParaRPr lang="es-ES" b="1" u="sng" dirty="0"/>
          </a:p>
        </p:txBody>
      </p:sp>
      <p:cxnSp>
        <p:nvCxnSpPr>
          <p:cNvPr id="20" name="Straight Connector 19">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0960" y="2257514"/>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728391E6-1985-4709-A7E3-32AFB9068891}"/>
              </a:ext>
            </a:extLst>
          </p:cNvPr>
          <p:cNvSpPr>
            <a:spLocks noGrp="1"/>
          </p:cNvSpPr>
          <p:nvPr>
            <p:ph idx="1"/>
          </p:nvPr>
        </p:nvSpPr>
        <p:spPr>
          <a:xfrm>
            <a:off x="5140960" y="2438400"/>
            <a:ext cx="6563311" cy="3651504"/>
          </a:xfrm>
        </p:spPr>
        <p:txBody>
          <a:bodyPr>
            <a:normAutofit/>
          </a:bodyPr>
          <a:lstStyle/>
          <a:p>
            <a:r>
              <a:rPr lang="es-ES" sz="1200" dirty="0"/>
              <a:t>Looking at Matalan it is a very successful business, the everyday running of this organisation is seems to be overall a success. It´s csr and economical sourcing programme is a success and it seems that they are constantly monitoring and willing to improve.</a:t>
            </a:r>
          </a:p>
          <a:p>
            <a:r>
              <a:rPr lang="es-ES" sz="1200" dirty="0"/>
              <a:t>They seem to have a good balance of teamwork and their groups seem to work well together.</a:t>
            </a:r>
          </a:p>
          <a:p>
            <a:r>
              <a:rPr lang="es-ES" sz="1200" dirty="0"/>
              <a:t>They offer a good training and career opportunity for employees which is a good motivation for the people who work for them. </a:t>
            </a:r>
          </a:p>
          <a:p>
            <a:r>
              <a:rPr lang="es-ES" sz="1200" dirty="0"/>
              <a:t> They offer a good opportunity for people with disabilities and provide a training and career opportunity for them to.</a:t>
            </a:r>
          </a:p>
          <a:p>
            <a:r>
              <a:rPr lang="es-ES" sz="1200" dirty="0"/>
              <a:t>They are a well </a:t>
            </a:r>
            <a:r>
              <a:rPr lang="es-ES" sz="1200" dirty="0" err="1"/>
              <a:t>known</a:t>
            </a:r>
            <a:r>
              <a:rPr lang="es-ES" sz="1200" dirty="0"/>
              <a:t> </a:t>
            </a:r>
            <a:r>
              <a:rPr lang="es-ES" sz="1200" dirty="0" err="1"/>
              <a:t>company</a:t>
            </a:r>
            <a:r>
              <a:rPr lang="es-ES" sz="1200" dirty="0"/>
              <a:t> and they have </a:t>
            </a:r>
            <a:r>
              <a:rPr lang="es-ES" sz="1200" dirty="0" err="1"/>
              <a:t>grown</a:t>
            </a:r>
            <a:r>
              <a:rPr lang="es-ES" sz="1200" dirty="0"/>
              <a:t> </a:t>
            </a:r>
            <a:r>
              <a:rPr lang="es-ES" sz="1200" dirty="0" err="1"/>
              <a:t>over</a:t>
            </a:r>
            <a:r>
              <a:rPr lang="es-ES" sz="1200" dirty="0"/>
              <a:t> the </a:t>
            </a:r>
            <a:r>
              <a:rPr lang="es-ES" sz="1200" dirty="0" err="1"/>
              <a:t>years</a:t>
            </a:r>
            <a:r>
              <a:rPr lang="es-ES" sz="1200" dirty="0"/>
              <a:t>, with a number of stores and </a:t>
            </a:r>
            <a:r>
              <a:rPr lang="es-ES" sz="1200" dirty="0" err="1"/>
              <a:t>directors</a:t>
            </a:r>
            <a:r>
              <a:rPr lang="es-ES" sz="1200" dirty="0"/>
              <a:t>.</a:t>
            </a:r>
          </a:p>
          <a:p>
            <a:r>
              <a:rPr lang="es-ES" sz="1200" dirty="0"/>
              <a:t>They </a:t>
            </a:r>
            <a:r>
              <a:rPr lang="es-ES" sz="1200" dirty="0" err="1"/>
              <a:t>like</a:t>
            </a:r>
            <a:r>
              <a:rPr lang="es-ES" sz="1200" dirty="0"/>
              <a:t> to look after their employees which is good in any business.</a:t>
            </a:r>
          </a:p>
          <a:p>
            <a:endParaRPr lang="es-ES" sz="1200" dirty="0"/>
          </a:p>
          <a:p>
            <a:endParaRPr lang="es-ES" dirty="0"/>
          </a:p>
        </p:txBody>
      </p:sp>
    </p:spTree>
    <p:extLst>
      <p:ext uri="{BB962C8B-B14F-4D97-AF65-F5344CB8AC3E}">
        <p14:creationId xmlns:p14="http://schemas.microsoft.com/office/powerpoint/2010/main" val="226601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375FB81F-7561-4EE5-A20D-9BA5571AE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9">
            <a:extLst>
              <a:ext uri="{FF2B5EF4-FFF2-40B4-BE49-F238E27FC236}">
                <a16:creationId xmlns:a16="http://schemas.microsoft.com/office/drawing/2014/main" id="{E1DDA5A4-7121-4889-B82C-64E3A38BC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14" y="362425"/>
            <a:ext cx="3495979" cy="6204388"/>
            <a:chOff x="400714" y="362425"/>
            <a:chExt cx="3495979" cy="6204388"/>
          </a:xfrm>
        </p:grpSpPr>
        <p:sp>
          <p:nvSpPr>
            <p:cNvPr id="11" name="Freeform 15">
              <a:extLst>
                <a:ext uri="{FF2B5EF4-FFF2-40B4-BE49-F238E27FC236}">
                  <a16:creationId xmlns:a16="http://schemas.microsoft.com/office/drawing/2014/main" id="{0410B03E-38EF-4394-AC2E-50C31253C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1">
                <a:lumMod val="60000"/>
                <a:lumOff val="40000"/>
                <a:alpha val="50000"/>
              </a:schemeClr>
            </a:solidFill>
            <a:ln>
              <a:noFill/>
            </a:ln>
          </p:spPr>
        </p:sp>
        <p:sp>
          <p:nvSpPr>
            <p:cNvPr id="17" name="Freeform 5">
              <a:extLst>
                <a:ext uri="{FF2B5EF4-FFF2-40B4-BE49-F238E27FC236}">
                  <a16:creationId xmlns:a16="http://schemas.microsoft.com/office/drawing/2014/main" id="{A0548F4B-7D9D-4114-9B19-05608215E2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1">
                <a:lumMod val="40000"/>
                <a:lumOff val="60000"/>
                <a:alpha val="75000"/>
              </a:schemeClr>
            </a:solidFill>
            <a:ln>
              <a:noFill/>
            </a:ln>
          </p:spPr>
        </p:sp>
      </p:grpSp>
      <p:sp>
        <p:nvSpPr>
          <p:cNvPr id="2" name="Title 1">
            <a:extLst>
              <a:ext uri="{FF2B5EF4-FFF2-40B4-BE49-F238E27FC236}">
                <a16:creationId xmlns:a16="http://schemas.microsoft.com/office/drawing/2014/main" id="{EF879F28-B2B0-44B1-AB68-970E0FC13027}"/>
              </a:ext>
            </a:extLst>
          </p:cNvPr>
          <p:cNvSpPr>
            <a:spLocks noGrp="1"/>
          </p:cNvSpPr>
          <p:nvPr>
            <p:ph type="title"/>
          </p:nvPr>
        </p:nvSpPr>
        <p:spPr>
          <a:xfrm>
            <a:off x="2933700" y="568345"/>
            <a:ext cx="8770571" cy="1560716"/>
          </a:xfrm>
        </p:spPr>
        <p:txBody>
          <a:bodyPr>
            <a:normAutofit/>
          </a:bodyPr>
          <a:lstStyle/>
          <a:p>
            <a:pPr algn="ctr"/>
            <a:r>
              <a:rPr lang="en-GB" b="1" u="sng" dirty="0">
                <a:solidFill>
                  <a:srgbClr val="FEFCF7"/>
                </a:solidFill>
              </a:rPr>
              <a:t>REFERENCES</a:t>
            </a:r>
            <a:endParaRPr lang="es-ES" b="1" u="sng" dirty="0">
              <a:solidFill>
                <a:srgbClr val="FEFCF7"/>
              </a:solidFill>
            </a:endParaRPr>
          </a:p>
        </p:txBody>
      </p:sp>
      <p:cxnSp>
        <p:nvCxnSpPr>
          <p:cNvPr id="14" name="Straight Connector 13">
            <a:extLst>
              <a:ext uri="{FF2B5EF4-FFF2-40B4-BE49-F238E27FC236}">
                <a16:creationId xmlns:a16="http://schemas.microsoft.com/office/drawing/2014/main" id="{787EF4F8-F48D-44B0-8670-501DB546B9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3700" y="2176009"/>
            <a:ext cx="8770571" cy="0"/>
          </a:xfrm>
          <a:prstGeom prst="line">
            <a:avLst/>
          </a:prstGeom>
          <a:ln w="38100">
            <a:solidFill>
              <a:srgbClr val="FEFCF7"/>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291EC9-070B-4ED4-B929-B72E3D460A00}"/>
              </a:ext>
            </a:extLst>
          </p:cNvPr>
          <p:cNvSpPr>
            <a:spLocks noGrp="1"/>
          </p:cNvSpPr>
          <p:nvPr>
            <p:ph idx="1"/>
          </p:nvPr>
        </p:nvSpPr>
        <p:spPr>
          <a:xfrm>
            <a:off x="2933700" y="2438400"/>
            <a:ext cx="8770571" cy="3651504"/>
          </a:xfrm>
        </p:spPr>
        <p:txBody>
          <a:bodyPr>
            <a:normAutofit/>
          </a:bodyPr>
          <a:lstStyle/>
          <a:p>
            <a:pPr lvl="0"/>
            <a:r>
              <a:rPr lang="es-ES" sz="1200" u="sng" dirty="0">
                <a:hlinkClick r:id="rId2"/>
              </a:rPr>
              <a:t>Https://www.matalan.co.uk</a:t>
            </a:r>
            <a:r>
              <a:rPr lang="es-ES" sz="1200" u="sng" dirty="0"/>
              <a:t>.2019</a:t>
            </a:r>
            <a:endParaRPr lang="es-ES" sz="1200" dirty="0"/>
          </a:p>
          <a:p>
            <a:pPr lvl="0"/>
            <a:r>
              <a:rPr lang="en-GB" sz="1200" dirty="0"/>
              <a:t>David Boddy,pg9,2002</a:t>
            </a:r>
            <a:endParaRPr lang="es-ES" sz="1200" dirty="0"/>
          </a:p>
          <a:p>
            <a:pPr lvl="0"/>
            <a:r>
              <a:rPr lang="en-GB" sz="1200" dirty="0"/>
              <a:t>Laurie J Mullins,pg543,2010</a:t>
            </a:r>
            <a:endParaRPr lang="es-ES" sz="1200" dirty="0"/>
          </a:p>
          <a:p>
            <a:pPr lvl="0"/>
            <a:r>
              <a:rPr lang="en-GB" sz="1200" dirty="0"/>
              <a:t>Laurie J Mullins,pg307,2010</a:t>
            </a:r>
            <a:endParaRPr lang="es-ES" sz="1200" dirty="0"/>
          </a:p>
          <a:p>
            <a:pPr lvl="0"/>
            <a:r>
              <a:rPr lang="en-GB" sz="1200" u="sng" dirty="0">
                <a:hlinkClick r:id="rId3"/>
              </a:rPr>
              <a:t>Https://www.matalan.co.uk/corporate/corporatepublications,2019</a:t>
            </a:r>
            <a:endParaRPr lang="es-ES" sz="1200" dirty="0"/>
          </a:p>
          <a:p>
            <a:pPr lvl="0"/>
            <a:r>
              <a:rPr lang="en-GB" sz="1200" u="sng" dirty="0">
                <a:hlinkClick r:id="rId4"/>
              </a:rPr>
              <a:t>www.differncebetween.com/difference-between-swot-and-vs-pestel-analysis/2014</a:t>
            </a:r>
            <a:endParaRPr lang="es-ES" sz="1200" dirty="0"/>
          </a:p>
          <a:p>
            <a:r>
              <a:rPr lang="en-GB" sz="1200" dirty="0"/>
              <a:t>Https://www.matalan.jobs/why-matalan/2019</a:t>
            </a:r>
            <a:endParaRPr lang="es-ES" sz="1200" dirty="0"/>
          </a:p>
          <a:p>
            <a:endParaRPr lang="es-ES" dirty="0">
              <a:solidFill>
                <a:srgbClr val="FEFCF7"/>
              </a:solidFill>
            </a:endParaRPr>
          </a:p>
        </p:txBody>
      </p:sp>
    </p:spTree>
    <p:extLst>
      <p:ext uri="{BB962C8B-B14F-4D97-AF65-F5344CB8AC3E}">
        <p14:creationId xmlns:p14="http://schemas.microsoft.com/office/powerpoint/2010/main" val="408988841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728C3E1-D10B-4426-B05E-8E1CAFF03C24}">
  <ds:schemaRefs>
    <ds:schemaRef ds:uri="http://schemas.microsoft.com/sharepoint/v3/contenttype/forms"/>
  </ds:schemaRefs>
</ds:datastoreItem>
</file>

<file path=customXml/itemProps2.xml><?xml version="1.0" encoding="utf-8"?>
<ds:datastoreItem xmlns:ds="http://schemas.openxmlformats.org/officeDocument/2006/customXml" ds:itemID="{08C82D85-A090-4CDC-A6B1-4A123AC2FC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79290C9-6505-4B77-B628-A44276CB9D85}">
  <ds:schemaRefs>
    <ds:schemaRef ds:uri="http://purl.org/dc/terms/"/>
    <ds:schemaRef ds:uri="9d0d5cce-d4dc-4043-8325-c992d2f588cd"/>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1247</Words>
  <Application>Microsoft Office PowerPoint</Application>
  <PresentationFormat>Widescreen</PresentationFormat>
  <Paragraphs>78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Century Schoolbook</vt:lpstr>
      <vt:lpstr>Corbel</vt:lpstr>
      <vt:lpstr>Feathered</vt:lpstr>
      <vt:lpstr>CONTEMPORARY APPROACHES TO MANAGEMENT PRESENTATION</vt:lpstr>
      <vt:lpstr>Introduction</vt:lpstr>
      <vt:lpstr>Approach to Strategy</vt:lpstr>
      <vt:lpstr>PowerPoint Presentation</vt:lpstr>
      <vt:lpstr>PowerPoint Presentation</vt:lpstr>
      <vt:lpstr>APPROACHES TO ORGANISATION AND MANAGEMENT.</vt:lpstr>
      <vt:lpstr>PowerPoint Presentation</vt:lpstr>
      <vt:lpstr>Group and teamwork</vt:lpstr>
      <vt:lpstr>PowerPoint Presentation</vt:lpstr>
      <vt:lpstr>Corporate Social Responsibility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2019-12-20T12:13:47Z</dcterms:created>
  <dcterms:modified xsi:type="dcterms:W3CDTF">2019-12-20T22:10:22Z</dcterms:modified>
</cp:coreProperties>
</file>