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59" r:id="rId6"/>
    <p:sldId id="260" r:id="rId7"/>
    <p:sldId id="270" r:id="rId8"/>
    <p:sldId id="258" r:id="rId9"/>
    <p:sldId id="268" r:id="rId10"/>
    <p:sldId id="269" r:id="rId11"/>
    <p:sldId id="261" r:id="rId12"/>
    <p:sldId id="262" r:id="rId13"/>
    <p:sldId id="263" r:id="rId14"/>
    <p:sldId id="264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E717B7-62B3-4F6C-B304-349D63A04A49}" type="datetimeFigureOut">
              <a:rPr lang="en-GB" smtClean="0"/>
              <a:pPr/>
              <a:t>04/10/2015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C3612-CC96-4E49-B76E-DC2992749F8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uwtsd.ac.uk/sophia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ironatrust.org/" TargetMode="External"/><Relationship Id="rId2" Type="http://schemas.openxmlformats.org/officeDocument/2006/relationships/hyperlink" Target="http://www.uwtsd.ac.uk/sophia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Nick Campion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Connecting through Water</a:t>
            </a:r>
            <a:endParaRPr lang="en-GB" dirty="0"/>
          </a:p>
        </p:txBody>
      </p:sp>
      <p:pic>
        <p:nvPicPr>
          <p:cNvPr id="4" name="Picture 3" descr="C:\Users\ablettm\AppData\Local\Microsoft\Windows\Temporary Internet Files\Content.Outlook\R41HOZLM\UWTSD Logo.jpg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2843808" y="764704"/>
            <a:ext cx="3384376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The Sophia Centre for the Study of Cosmology in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endParaRPr lang="en-US" u="sng" dirty="0" smtClean="0"/>
          </a:p>
          <a:p>
            <a:r>
              <a:rPr lang="en-US" dirty="0" smtClean="0"/>
              <a:t>Located in the School </a:t>
            </a:r>
            <a:r>
              <a:rPr lang="en-US" dirty="0"/>
              <a:t>of Archaeology, History and Anthropology</a:t>
            </a:r>
            <a:r>
              <a:rPr lang="en-US" dirty="0" smtClean="0"/>
              <a:t>, and the Faculty </a:t>
            </a:r>
            <a:r>
              <a:rPr lang="en-US" dirty="0"/>
              <a:t>of Humanities and the Performing Arts</a:t>
            </a:r>
            <a:r>
              <a:rPr lang="en-US" dirty="0" smtClean="0"/>
              <a:t>,</a:t>
            </a:r>
            <a:endParaRPr lang="en-US" u="sng" dirty="0"/>
          </a:p>
          <a:p>
            <a:pPr>
              <a:buNone/>
            </a:pPr>
            <a:endParaRPr lang="en-GB" dirty="0" smtClean="0"/>
          </a:p>
          <a:p>
            <a:r>
              <a:rPr lang="en-US" i="1" dirty="0" smtClean="0"/>
              <a:t>…a </a:t>
            </a:r>
            <a:r>
              <a:rPr lang="en-US" i="1" dirty="0"/>
              <a:t>wide-ranging remit to investigate the role of </a:t>
            </a:r>
            <a:r>
              <a:rPr lang="en-US" b="1" i="1" dirty="0"/>
              <a:t>cosmological</a:t>
            </a:r>
            <a:r>
              <a:rPr lang="en-US" i="1" dirty="0"/>
              <a:t>, astrological and astronomical beliefs, models and ideas in human culture, including the theory and practice of myth, magic, divination, religion, spirituality, politics and the </a:t>
            </a:r>
            <a:r>
              <a:rPr lang="en-US" i="1" dirty="0" smtClean="0"/>
              <a:t>arts…Much </a:t>
            </a:r>
            <a:r>
              <a:rPr lang="en-US" i="1" dirty="0"/>
              <a:t>of our work is historical but we are equally concerned with contemporary culture and lived </a:t>
            </a:r>
            <a:r>
              <a:rPr lang="en-US" i="1" dirty="0" smtClean="0"/>
              <a:t>experience...</a:t>
            </a:r>
            <a:r>
              <a:rPr lang="en-US" i="1" dirty="0"/>
              <a:t>  </a:t>
            </a:r>
            <a:endParaRPr lang="en-US" i="1" dirty="0" smtClean="0"/>
          </a:p>
          <a:p>
            <a:endParaRPr lang="en-US" dirty="0"/>
          </a:p>
          <a:p>
            <a:r>
              <a:rPr lang="en-US" dirty="0" smtClean="0"/>
              <a:t>In this sense cosmology is </a:t>
            </a:r>
            <a:r>
              <a:rPr lang="en-US" i="1" dirty="0" smtClean="0"/>
              <a:t>the way in which human beings relate to the cosmos – or the study of the ways in which they/we/I relate to the cosmos.</a:t>
            </a:r>
          </a:p>
          <a:p>
            <a:endParaRPr lang="en-US" dirty="0"/>
          </a:p>
          <a:p>
            <a:r>
              <a:rPr lang="en-US" i="1" dirty="0" smtClean="0"/>
              <a:t>The cosmos includes our home planet</a:t>
            </a:r>
          </a:p>
          <a:p>
            <a:endParaRPr lang="en-US" dirty="0"/>
          </a:p>
          <a:p>
            <a:r>
              <a:rPr lang="en-US" u="sng" dirty="0" smtClean="0">
                <a:hlinkClick r:id="rId2"/>
              </a:rPr>
              <a:t>http://www.uwtsd.ac.uk/sophia/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:\Users\ablettm\AppData\Local\Microsoft\Windows\Temporary Internet Files\Content.Outlook\R41HOZLM\UWTSD Logo.jpg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093296"/>
            <a:ext cx="2088232" cy="7647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The School of Archaeology, History and Anthropology has a triple research strategy:</a:t>
            </a:r>
          </a:p>
          <a:p>
            <a:r>
              <a:rPr lang="en-GB" smtClean="0"/>
              <a:t>Landscapes</a:t>
            </a:r>
          </a:p>
          <a:p>
            <a:r>
              <a:rPr lang="en-GB" smtClean="0"/>
              <a:t>Seascapes</a:t>
            </a:r>
          </a:p>
          <a:p>
            <a:r>
              <a:rPr lang="en-GB" smtClean="0"/>
              <a:t>Skyscapes</a:t>
            </a:r>
          </a:p>
          <a:p>
            <a:r>
              <a:rPr lang="en-GB" smtClean="0"/>
              <a:t>(and all three)</a:t>
            </a:r>
          </a:p>
        </p:txBody>
      </p:sp>
      <p:pic>
        <p:nvPicPr>
          <p:cNvPr id="4100" name="Picture 4" descr="Long and winding road 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571750"/>
            <a:ext cx="1852613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Content Placeholder 3"/>
          <p:cNvPicPr>
            <a:picLocks noChangeAspect="1" noChangeArrowheads="1"/>
          </p:cNvPicPr>
          <p:nvPr/>
        </p:nvPicPr>
        <p:blipFill>
          <a:blip r:embed="rId3" cstate="print"/>
          <a:srcRect l="16145" t="25484" r="57813" b="20503"/>
          <a:stretch>
            <a:fillRect/>
          </a:stretch>
        </p:blipFill>
        <p:spPr bwMode="auto">
          <a:xfrm>
            <a:off x="6215063" y="4572000"/>
            <a:ext cx="24288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2"/>
          <p:cNvPicPr>
            <a:picLocks noChangeAspect="1" noChangeArrowheads="1"/>
          </p:cNvPicPr>
          <p:nvPr/>
        </p:nvPicPr>
        <p:blipFill>
          <a:blip r:embed="rId4" cstate="print"/>
          <a:srcRect l="13542" t="36287" r="67361" b="25903"/>
          <a:stretch>
            <a:fillRect/>
          </a:stretch>
        </p:blipFill>
        <p:spPr bwMode="auto">
          <a:xfrm>
            <a:off x="4714875" y="3357563"/>
            <a:ext cx="21336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2"/>
          <p:cNvPicPr>
            <a:picLocks noChangeAspect="1" noChangeArrowheads="1"/>
          </p:cNvPicPr>
          <p:nvPr/>
        </p:nvPicPr>
        <p:blipFill>
          <a:blip r:embed="rId5" cstate="print"/>
          <a:srcRect l="15277" t="63293" r="72569" b="9700"/>
          <a:stretch>
            <a:fillRect/>
          </a:stretch>
        </p:blipFill>
        <p:spPr bwMode="auto">
          <a:xfrm>
            <a:off x="2400300" y="5143500"/>
            <a:ext cx="2100263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42875"/>
            <a:ext cx="23558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 descr="Lampeter.jpe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48518" y="1"/>
            <a:ext cx="2095482" cy="157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SOPHIA – TAIRONA PROJECT.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2100" i="1" dirty="0"/>
              <a:t>The Sophia-</a:t>
            </a:r>
            <a:r>
              <a:rPr lang="en-GB" sz="2100" i="1" dirty="0" err="1"/>
              <a:t>Tairona</a:t>
            </a:r>
            <a:r>
              <a:rPr lang="en-GB" sz="2100" i="1" dirty="0"/>
              <a:t> project is a collaboration between the Sophia Centre (</a:t>
            </a:r>
            <a:r>
              <a:rPr lang="en-GB" sz="2100" i="1" u="sng" dirty="0">
                <a:hlinkClick r:id="rId2"/>
              </a:rPr>
              <a:t>http://www.uwtsd.ac.uk/sophia/</a:t>
            </a:r>
            <a:r>
              <a:rPr lang="en-GB" sz="2100" i="1" dirty="0"/>
              <a:t>) and the </a:t>
            </a:r>
            <a:r>
              <a:rPr lang="en-GB" sz="2100" i="1" dirty="0" err="1"/>
              <a:t>Tairona</a:t>
            </a:r>
            <a:r>
              <a:rPr lang="en-GB" sz="2100" i="1" dirty="0"/>
              <a:t> Heritage Trust. (</a:t>
            </a:r>
            <a:r>
              <a:rPr lang="en-GB" sz="2100" i="1" u="sng" dirty="0">
                <a:hlinkClick r:id="rId3"/>
              </a:rPr>
              <a:t>http://www.taironatrust.org/</a:t>
            </a:r>
            <a:r>
              <a:rPr lang="en-GB" sz="2100" i="1" dirty="0"/>
              <a:t>). The Sophia Centre’s mission is to promote  scholarship on all aspects of humanity’s relationship with the cosmos, and the Centre is assisting the </a:t>
            </a:r>
            <a:r>
              <a:rPr lang="en-GB" sz="2100" i="1" dirty="0" err="1"/>
              <a:t>Tairona</a:t>
            </a:r>
            <a:r>
              <a:rPr lang="en-GB" sz="2100" i="1" dirty="0"/>
              <a:t> Heritage Trust in the academic side of its work, including the archiving of resources and public engagement</a:t>
            </a:r>
            <a:r>
              <a:rPr lang="en-GB" sz="2100" i="1" dirty="0" smtClean="0"/>
              <a:t>.</a:t>
            </a:r>
          </a:p>
          <a:p>
            <a:endParaRPr lang="en-GB" sz="2100" i="1" dirty="0"/>
          </a:p>
          <a:p>
            <a:endParaRPr lang="en-GB" sz="2100" i="1" dirty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 l="18677" t="13360" r="40156" b="56411"/>
          <a:stretch>
            <a:fillRect/>
          </a:stretch>
        </p:blipFill>
        <p:spPr bwMode="auto">
          <a:xfrm>
            <a:off x="3764753" y="4509120"/>
            <a:ext cx="5055719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few facts about water, experientially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Very obvious, but need to be </a:t>
            </a:r>
            <a:r>
              <a:rPr lang="en-GB" b="1" dirty="0" smtClean="0"/>
              <a:t>experienced</a:t>
            </a:r>
            <a:r>
              <a:rPr lang="en-GB" dirty="0" smtClean="0"/>
              <a:t> in a world in which we have become used to the tap.....</a:t>
            </a:r>
          </a:p>
          <a:p>
            <a:r>
              <a:rPr lang="en-GB" dirty="0" smtClean="0"/>
              <a:t>Water falls from the sky; is it made in the sky? Does it exist in the sky all the time? </a:t>
            </a:r>
          </a:p>
          <a:p>
            <a:r>
              <a:rPr lang="en-GB" dirty="0" smtClean="0"/>
              <a:t>Water falls from the sky when there are clouds in the sky. Well, actually, most of the time, but sometimes the clouds are a long way away. From our experiential perspective, water does </a:t>
            </a:r>
            <a:r>
              <a:rPr lang="en-GB" b="1" dirty="0" smtClean="0"/>
              <a:t>not</a:t>
            </a:r>
            <a:r>
              <a:rPr lang="en-GB" dirty="0" smtClean="0"/>
              <a:t> have to fall from clouds.</a:t>
            </a:r>
            <a:endParaRPr lang="en-GB" dirty="0"/>
          </a:p>
        </p:txBody>
      </p:sp>
      <p:pic>
        <p:nvPicPr>
          <p:cNvPr id="4" name="Picture 3" descr="C:\Users\ablettm\AppData\Local\Microsoft\Windows\Temporary Internet Files\Content.Outlook\R41HOZLM\UWTSD Logo.jpg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093296"/>
            <a:ext cx="2088232" cy="7647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few more facts about water, experientially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Water comes from the ground.</a:t>
            </a:r>
          </a:p>
          <a:p>
            <a:r>
              <a:rPr lang="en-GB" dirty="0" smtClean="0"/>
              <a:t>Is it made in the ground?</a:t>
            </a:r>
          </a:p>
          <a:p>
            <a:r>
              <a:rPr lang="en-GB" dirty="0" smtClean="0"/>
              <a:t>Periodically we need to take water into our bodies. If we don’t, we die.</a:t>
            </a:r>
          </a:p>
          <a:p>
            <a:r>
              <a:rPr lang="en-GB" dirty="0" smtClean="0"/>
              <a:t>We excrete water. </a:t>
            </a:r>
          </a:p>
          <a:p>
            <a:r>
              <a:rPr lang="en-GB" dirty="0" smtClean="0"/>
              <a:t>Therefore it flows through us (something we have in common with the sky and earth).</a:t>
            </a:r>
          </a:p>
          <a:p>
            <a:r>
              <a:rPr lang="en-GB" dirty="0" smtClean="0"/>
              <a:t>It comes from the and the ground, we need it, and it flows through us.</a:t>
            </a:r>
          </a:p>
          <a:p>
            <a:r>
              <a:rPr lang="en-GB" dirty="0" smtClean="0"/>
              <a:t>Sometimes when it comes out of the ground it is extremely hot.</a:t>
            </a:r>
            <a:endParaRPr lang="en-GB" dirty="0"/>
          </a:p>
        </p:txBody>
      </p:sp>
      <p:pic>
        <p:nvPicPr>
          <p:cNvPr id="4" name="Picture 3" descr="PhilCop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36296" y="910652"/>
            <a:ext cx="1746052" cy="1699224"/>
          </a:xfrm>
          <a:prstGeom prst="rect">
            <a:avLst/>
          </a:prstGeom>
        </p:spPr>
      </p:pic>
      <p:pic>
        <p:nvPicPr>
          <p:cNvPr id="5" name="Picture 4" descr="C:\Users\ablettm\AppData\Local\Microsoft\Windows\Temporary Internet Files\Content.Outlook\R41HOZLM\UWTSD Logo.jpg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0" y="6093296"/>
            <a:ext cx="2088232" cy="76470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bath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64289" y="5443920"/>
            <a:ext cx="1979712" cy="141408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And it moves through all phases of existence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exists as solid, liquid and air.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the-water-cycle-p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2636912"/>
            <a:ext cx="5487516" cy="37247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Structure of the Cosmos in Jewish texts: an ideal version</a:t>
            </a:r>
            <a:endParaRPr lang="en-US" dirty="0" smtClean="0"/>
          </a:p>
        </p:txBody>
      </p:sp>
      <p:pic>
        <p:nvPicPr>
          <p:cNvPr id="11267" name="Content Placeholder 3" descr="OT cosmology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71688" y="1500188"/>
            <a:ext cx="5049837" cy="5211762"/>
          </a:xfrm>
        </p:spPr>
      </p:pic>
      <p:pic>
        <p:nvPicPr>
          <p:cNvPr id="4" name="Picture 3" descr="C:\Users\ablettm\AppData\Local\Microsoft\Windows\Temporary Internet Files\Content.Outlook\R41HOZLM\UWTSD Logo.jpg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7380312" y="6165304"/>
            <a:ext cx="1763688" cy="6926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Symbolically speaking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‘</a:t>
            </a:r>
            <a:r>
              <a:rPr lang="en-GB" sz="1900" i="1" dirty="0" smtClean="0"/>
              <a:t>In Chinese </a:t>
            </a:r>
            <a:r>
              <a:rPr lang="en-GB" sz="1900" i="1" dirty="0" err="1" smtClean="0"/>
              <a:t>fung</a:t>
            </a:r>
            <a:r>
              <a:rPr lang="en-GB" sz="1900" i="1" dirty="0" smtClean="0"/>
              <a:t> </a:t>
            </a:r>
            <a:r>
              <a:rPr lang="en-GB" sz="1900" i="1" dirty="0" err="1" smtClean="0"/>
              <a:t>shui</a:t>
            </a:r>
            <a:r>
              <a:rPr lang="en-GB" sz="1900" i="1" dirty="0" smtClean="0"/>
              <a:t>, water is meant to help the flow balance, harmony and prosperity into one's life. The water should be flowing and not stagnant. For this reason, many Chinese will have a little water garden, pond, or even a small water ornamental feature inside their home or office’. </a:t>
            </a:r>
          </a:p>
          <a:p>
            <a:endParaRPr lang="en-GB" sz="1900" i="1" dirty="0" smtClean="0"/>
          </a:p>
          <a:p>
            <a:endParaRPr lang="en-GB" sz="1900" i="1" dirty="0"/>
          </a:p>
        </p:txBody>
      </p:sp>
      <p:pic>
        <p:nvPicPr>
          <p:cNvPr id="5" name="Content Placeholder 4" descr="th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57812" y="3120231"/>
            <a:ext cx="2619375" cy="1485900"/>
          </a:xfrm>
        </p:spPr>
      </p:pic>
      <p:pic>
        <p:nvPicPr>
          <p:cNvPr id="6" name="Picture 5" descr="t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1628800"/>
            <a:ext cx="2247900" cy="1504950"/>
          </a:xfrm>
          <a:prstGeom prst="rect">
            <a:avLst/>
          </a:prstGeom>
        </p:spPr>
      </p:pic>
      <p:pic>
        <p:nvPicPr>
          <p:cNvPr id="7" name="Picture 6" descr="th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4581128"/>
            <a:ext cx="2162175" cy="1457325"/>
          </a:xfrm>
          <a:prstGeom prst="rect">
            <a:avLst/>
          </a:prstGeom>
        </p:spPr>
      </p:pic>
      <p:pic>
        <p:nvPicPr>
          <p:cNvPr id="8" name="Picture 7" descr="thL14X0WJ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1640" y="4581128"/>
            <a:ext cx="2489635" cy="187032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Touristically</a:t>
            </a:r>
            <a:r>
              <a:rPr lang="en-GB" dirty="0" smtClean="0"/>
              <a:t> speaking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3360" r="778" b="7090"/>
          <a:stretch>
            <a:fillRect/>
          </a:stretch>
        </p:blipFill>
        <p:spPr bwMode="auto">
          <a:xfrm>
            <a:off x="69911" y="1988840"/>
            <a:ext cx="9420551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Facts about water scientifically speaking: connecting in water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518" t="18133" r="31206" b="7090"/>
          <a:stretch>
            <a:fillRect/>
          </a:stretch>
        </p:blipFill>
        <p:spPr bwMode="auto">
          <a:xfrm>
            <a:off x="1115616" y="1484784"/>
            <a:ext cx="7179351" cy="5272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Astronomically speaking: life on other planets?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8677" t="13360" r="39261" b="7090"/>
          <a:stretch>
            <a:fillRect/>
          </a:stretch>
        </p:blipFill>
        <p:spPr bwMode="auto">
          <a:xfrm>
            <a:off x="2195736" y="1556792"/>
            <a:ext cx="4983135" cy="5301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life ‘from’ other (mini) planets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9689" t="15910" r="21362"/>
          <a:stretch>
            <a:fillRect/>
          </a:stretch>
        </p:blipFill>
        <p:spPr bwMode="auto">
          <a:xfrm>
            <a:off x="323528" y="2492896"/>
            <a:ext cx="4743158" cy="3805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l="18677" t="11769" r="39261"/>
          <a:stretch>
            <a:fillRect/>
          </a:stretch>
        </p:blipFill>
        <p:spPr bwMode="auto">
          <a:xfrm>
            <a:off x="5580112" y="2420888"/>
            <a:ext cx="3384376" cy="3993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Back to home planet – politically speaking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7938" t="30861" r="9728"/>
          <a:stretch>
            <a:fillRect/>
          </a:stretch>
        </p:blipFill>
        <p:spPr bwMode="auto">
          <a:xfrm>
            <a:off x="0" y="4188207"/>
            <a:ext cx="5652120" cy="2669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l="7938" t="40407" r="31206" b="5499"/>
          <a:stretch>
            <a:fillRect/>
          </a:stretch>
        </p:blipFill>
        <p:spPr bwMode="auto">
          <a:xfrm>
            <a:off x="4247456" y="1700808"/>
            <a:ext cx="4896544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 l="24047" t="48362" r="34786" b="5499"/>
          <a:stretch>
            <a:fillRect/>
          </a:stretch>
        </p:blipFill>
        <p:spPr bwMode="auto">
          <a:xfrm>
            <a:off x="539552" y="1844824"/>
            <a:ext cx="331236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back to </a:t>
            </a:r>
            <a:r>
              <a:rPr lang="en-GB" dirty="0" err="1" smtClean="0"/>
              <a:t>Lampeter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local – act universal (Or think universal, act local...)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Lampeter High Stree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2780928"/>
            <a:ext cx="2915816" cy="1940343"/>
          </a:xfrm>
          <a:prstGeom prst="rect">
            <a:avLst/>
          </a:prstGeom>
        </p:spPr>
      </p:pic>
      <p:pic>
        <p:nvPicPr>
          <p:cNvPr id="5" name="Picture 4" descr="Indigenous_Koguis_Shama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3429000"/>
            <a:ext cx="2040548" cy="3050619"/>
          </a:xfrm>
          <a:prstGeom prst="rect">
            <a:avLst/>
          </a:prstGeom>
        </p:spPr>
      </p:pic>
      <p:pic>
        <p:nvPicPr>
          <p:cNvPr id="6" name="Picture 3" descr="MILKYWA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940152" y="4437112"/>
            <a:ext cx="3094260" cy="21282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524</Words>
  <Application>Microsoft Office PowerPoint</Application>
  <PresentationFormat>On-screen Show (4:3)</PresentationFormat>
  <Paragraphs>46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Nick Campion</vt:lpstr>
      <vt:lpstr>The Sophia Centre for the Study of Cosmology in Culture</vt:lpstr>
      <vt:lpstr>Slide 3</vt:lpstr>
      <vt:lpstr>THE SOPHIA – TAIRONA PROJECT. </vt:lpstr>
      <vt:lpstr>A few facts about water, experientially</vt:lpstr>
      <vt:lpstr>A few more facts about water, experientially</vt:lpstr>
      <vt:lpstr>And it moves through all phases of existence</vt:lpstr>
      <vt:lpstr>The Structure of the Cosmos in Jewish texts: an ideal version</vt:lpstr>
      <vt:lpstr>Symbolically speaking</vt:lpstr>
      <vt:lpstr>Touristically speaking</vt:lpstr>
      <vt:lpstr>Facts about water scientifically speaking: connecting in water</vt:lpstr>
      <vt:lpstr>Astronomically speaking: life on other planets?</vt:lpstr>
      <vt:lpstr>And life ‘from’ other (mini) planets</vt:lpstr>
      <vt:lpstr>Back to home planet – politically speaking</vt:lpstr>
      <vt:lpstr>And back to Lampeter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Nick</dc:creator>
  <cp:lastModifiedBy>Nick</cp:lastModifiedBy>
  <cp:revision>36</cp:revision>
  <dcterms:created xsi:type="dcterms:W3CDTF">2015-10-03T06:13:55Z</dcterms:created>
  <dcterms:modified xsi:type="dcterms:W3CDTF">2015-10-04T18:54:55Z</dcterms:modified>
</cp:coreProperties>
</file>