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80" r:id="rId8"/>
    <p:sldId id="263" r:id="rId9"/>
    <p:sldId id="281" r:id="rId10"/>
    <p:sldId id="282" r:id="rId11"/>
    <p:sldId id="271" r:id="rId12"/>
    <p:sldId id="265" r:id="rId13"/>
    <p:sldId id="270" r:id="rId14"/>
    <p:sldId id="264" r:id="rId15"/>
    <p:sldId id="268" r:id="rId16"/>
    <p:sldId id="275" r:id="rId17"/>
    <p:sldId id="269" r:id="rId18"/>
    <p:sldId id="278" r:id="rId19"/>
    <p:sldId id="279" r:id="rId20"/>
    <p:sldId id="267" r:id="rId21"/>
    <p:sldId id="277" r:id="rId22"/>
    <p:sldId id="276" r:id="rId23"/>
    <p:sldId id="273" r:id="rId24"/>
    <p:sldId id="27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718" autoAdjust="0"/>
    <p:restoredTop sz="73785" autoAdjust="0"/>
  </p:normalViewPr>
  <p:slideViewPr>
    <p:cSldViewPr snapToGrid="0">
      <p:cViewPr varScale="1">
        <p:scale>
          <a:sx n="78" d="100"/>
          <a:sy n="78" d="100"/>
        </p:scale>
        <p:origin x="7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0B9BE7-6881-4A55-8AA4-D7D62C924356}"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51BE07-CAF5-4D0D-BB2B-560D29AE8D9A}" type="slidenum">
              <a:rPr lang="en-GB" smtClean="0"/>
              <a:t>‹#›</a:t>
            </a:fld>
            <a:endParaRPr lang="en-GB"/>
          </a:p>
        </p:txBody>
      </p:sp>
    </p:spTree>
    <p:extLst>
      <p:ext uri="{BB962C8B-B14F-4D97-AF65-F5344CB8AC3E}">
        <p14:creationId xmlns:p14="http://schemas.microsoft.com/office/powerpoint/2010/main" val="731874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a:t>
            </a:fld>
            <a:endParaRPr lang="en-GB"/>
          </a:p>
        </p:txBody>
      </p:sp>
    </p:spTree>
    <p:extLst>
      <p:ext uri="{BB962C8B-B14F-4D97-AF65-F5344CB8AC3E}">
        <p14:creationId xmlns:p14="http://schemas.microsoft.com/office/powerpoint/2010/main" val="1355195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8</a:t>
            </a:fld>
            <a:endParaRPr lang="en-GB"/>
          </a:p>
        </p:txBody>
      </p:sp>
    </p:spTree>
    <p:extLst>
      <p:ext uri="{BB962C8B-B14F-4D97-AF65-F5344CB8AC3E}">
        <p14:creationId xmlns:p14="http://schemas.microsoft.com/office/powerpoint/2010/main" val="1302454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9</a:t>
            </a:fld>
            <a:endParaRPr lang="en-GB"/>
          </a:p>
        </p:txBody>
      </p:sp>
    </p:spTree>
    <p:extLst>
      <p:ext uri="{BB962C8B-B14F-4D97-AF65-F5344CB8AC3E}">
        <p14:creationId xmlns:p14="http://schemas.microsoft.com/office/powerpoint/2010/main" val="1138569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10</a:t>
            </a:fld>
            <a:endParaRPr lang="en-GB"/>
          </a:p>
        </p:txBody>
      </p:sp>
    </p:spTree>
    <p:extLst>
      <p:ext uri="{BB962C8B-B14F-4D97-AF65-F5344CB8AC3E}">
        <p14:creationId xmlns:p14="http://schemas.microsoft.com/office/powerpoint/2010/main" val="149544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11</a:t>
            </a:fld>
            <a:endParaRPr lang="en-GB"/>
          </a:p>
        </p:txBody>
      </p:sp>
    </p:spTree>
    <p:extLst>
      <p:ext uri="{BB962C8B-B14F-4D97-AF65-F5344CB8AC3E}">
        <p14:creationId xmlns:p14="http://schemas.microsoft.com/office/powerpoint/2010/main" val="3272726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13</a:t>
            </a:fld>
            <a:endParaRPr lang="en-GB"/>
          </a:p>
        </p:txBody>
      </p:sp>
    </p:spTree>
    <p:extLst>
      <p:ext uri="{BB962C8B-B14F-4D97-AF65-F5344CB8AC3E}">
        <p14:creationId xmlns:p14="http://schemas.microsoft.com/office/powerpoint/2010/main" val="2592996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14</a:t>
            </a:fld>
            <a:endParaRPr lang="en-GB"/>
          </a:p>
        </p:txBody>
      </p:sp>
    </p:spTree>
    <p:extLst>
      <p:ext uri="{BB962C8B-B14F-4D97-AF65-F5344CB8AC3E}">
        <p14:creationId xmlns:p14="http://schemas.microsoft.com/office/powerpoint/2010/main" val="110962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15</a:t>
            </a:fld>
            <a:endParaRPr lang="en-GB"/>
          </a:p>
        </p:txBody>
      </p:sp>
    </p:spTree>
    <p:extLst>
      <p:ext uri="{BB962C8B-B14F-4D97-AF65-F5344CB8AC3E}">
        <p14:creationId xmlns:p14="http://schemas.microsoft.com/office/powerpoint/2010/main" val="1052453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16</a:t>
            </a:fld>
            <a:endParaRPr lang="en-GB"/>
          </a:p>
        </p:txBody>
      </p:sp>
    </p:spTree>
    <p:extLst>
      <p:ext uri="{BB962C8B-B14F-4D97-AF65-F5344CB8AC3E}">
        <p14:creationId xmlns:p14="http://schemas.microsoft.com/office/powerpoint/2010/main" val="1011260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17</a:t>
            </a:fld>
            <a:endParaRPr lang="en-GB"/>
          </a:p>
        </p:txBody>
      </p:sp>
    </p:spTree>
    <p:extLst>
      <p:ext uri="{BB962C8B-B14F-4D97-AF65-F5344CB8AC3E}">
        <p14:creationId xmlns:p14="http://schemas.microsoft.com/office/powerpoint/2010/main" val="2027564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18</a:t>
            </a:fld>
            <a:endParaRPr lang="en-GB"/>
          </a:p>
        </p:txBody>
      </p:sp>
    </p:spTree>
    <p:extLst>
      <p:ext uri="{BB962C8B-B14F-4D97-AF65-F5344CB8AC3E}">
        <p14:creationId xmlns:p14="http://schemas.microsoft.com/office/powerpoint/2010/main" val="1125047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19</a:t>
            </a:fld>
            <a:endParaRPr lang="en-GB"/>
          </a:p>
        </p:txBody>
      </p:sp>
    </p:spTree>
    <p:extLst>
      <p:ext uri="{BB962C8B-B14F-4D97-AF65-F5344CB8AC3E}">
        <p14:creationId xmlns:p14="http://schemas.microsoft.com/office/powerpoint/2010/main" val="2572921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20</a:t>
            </a:fld>
            <a:endParaRPr lang="en-GB"/>
          </a:p>
        </p:txBody>
      </p:sp>
    </p:spTree>
    <p:extLst>
      <p:ext uri="{BB962C8B-B14F-4D97-AF65-F5344CB8AC3E}">
        <p14:creationId xmlns:p14="http://schemas.microsoft.com/office/powerpoint/2010/main" val="976135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21</a:t>
            </a:fld>
            <a:endParaRPr lang="en-GB"/>
          </a:p>
        </p:txBody>
      </p:sp>
    </p:spTree>
    <p:extLst>
      <p:ext uri="{BB962C8B-B14F-4D97-AF65-F5344CB8AC3E}">
        <p14:creationId xmlns:p14="http://schemas.microsoft.com/office/powerpoint/2010/main" val="1268090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22</a:t>
            </a:fld>
            <a:endParaRPr lang="en-GB"/>
          </a:p>
        </p:txBody>
      </p:sp>
    </p:spTree>
    <p:extLst>
      <p:ext uri="{BB962C8B-B14F-4D97-AF65-F5344CB8AC3E}">
        <p14:creationId xmlns:p14="http://schemas.microsoft.com/office/powerpoint/2010/main" val="38966722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51BE07-CAF5-4D0D-BB2B-560D29AE8D9A}" type="slidenum">
              <a:rPr lang="en-GB" smtClean="0"/>
              <a:t>23</a:t>
            </a:fld>
            <a:endParaRPr lang="en-GB"/>
          </a:p>
        </p:txBody>
      </p:sp>
    </p:spTree>
    <p:extLst>
      <p:ext uri="{BB962C8B-B14F-4D97-AF65-F5344CB8AC3E}">
        <p14:creationId xmlns:p14="http://schemas.microsoft.com/office/powerpoint/2010/main" val="390599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9DDB3-066D-3392-1581-5E2ED4C534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7A8499-2E27-586D-F13A-E900D48FDB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BE338D-3AC9-23A6-7815-C58519A5AB08}"/>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5" name="Footer Placeholder 4">
            <a:extLst>
              <a:ext uri="{FF2B5EF4-FFF2-40B4-BE49-F238E27FC236}">
                <a16:creationId xmlns:a16="http://schemas.microsoft.com/office/drawing/2014/main" id="{D7AB7EF3-CB1D-88D0-825D-399D20C3D6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1EB335-32A3-C0B9-9A79-D20AA8452C44}"/>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1966001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2B015-0E36-96CC-7AFE-E84D6220D1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6D78AE-B444-1992-E87A-BA46A8A287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3402DE-79A7-B210-54CC-3003F919D4B2}"/>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5" name="Footer Placeholder 4">
            <a:extLst>
              <a:ext uri="{FF2B5EF4-FFF2-40B4-BE49-F238E27FC236}">
                <a16:creationId xmlns:a16="http://schemas.microsoft.com/office/drawing/2014/main" id="{133AE6B7-9AF9-902A-882A-7077E5B0DD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776D70-6AB6-18C1-EE22-3E17F2EF3BA1}"/>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538921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178E4-AB9B-30BE-8A0C-0BB3AC31F2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90E7A4-A30A-500A-4D70-8B8A662148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B13D15-3146-367D-0BC2-6166F859B077}"/>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5" name="Footer Placeholder 4">
            <a:extLst>
              <a:ext uri="{FF2B5EF4-FFF2-40B4-BE49-F238E27FC236}">
                <a16:creationId xmlns:a16="http://schemas.microsoft.com/office/drawing/2014/main" id="{FBDF98A3-BE13-E83F-C3D0-8DCCE73FE7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4D6D75-A398-E138-D0F3-9095F78FE393}"/>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672605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06D4E-A581-70F7-95D0-9F7691202C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82317A-B967-B3A0-8383-FCC5BB0A3E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B33BAB-8DA9-0854-5B48-F6AF0EDB6E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215158-29EC-6323-1D07-887F2FDFE925}"/>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6" name="Footer Placeholder 5">
            <a:extLst>
              <a:ext uri="{FF2B5EF4-FFF2-40B4-BE49-F238E27FC236}">
                <a16:creationId xmlns:a16="http://schemas.microsoft.com/office/drawing/2014/main" id="{9285AD80-7551-625C-7E56-3905E67101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861356-B922-0683-51EC-E98F81CCB476}"/>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3303729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5D418-85FA-E3CA-11AB-4A2FC77C5C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1D7985-FC8A-CE8A-BEBB-1ED4A71A4B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DD15D6-50FA-1CED-8518-A6D406CE5D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C9527F-1E3C-8B24-7F03-0AE0E8B884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340AC6-4C5A-C26F-63B0-BD413A1099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D3CE5D-C487-6D92-DF81-E5587B9F2E36}"/>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8" name="Footer Placeholder 7">
            <a:extLst>
              <a:ext uri="{FF2B5EF4-FFF2-40B4-BE49-F238E27FC236}">
                <a16:creationId xmlns:a16="http://schemas.microsoft.com/office/drawing/2014/main" id="{DAE0EA72-AE87-4F37-A59C-65BA920F32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E20318-9DBC-E18A-290C-E76F1B6635A5}"/>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4114565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CE617-E741-1EA4-82B8-9C3D23DBF7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E629E1-C9B2-8540-FAEA-DE3A0CA693AE}"/>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4" name="Footer Placeholder 3">
            <a:extLst>
              <a:ext uri="{FF2B5EF4-FFF2-40B4-BE49-F238E27FC236}">
                <a16:creationId xmlns:a16="http://schemas.microsoft.com/office/drawing/2014/main" id="{B0AC39B2-0763-29C9-9933-3FAA6B6EA9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A536C3-E890-377A-B0FE-187773CF35EB}"/>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4198278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30D853-A291-CF64-2411-8538077F9B2B}"/>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3" name="Footer Placeholder 2">
            <a:extLst>
              <a:ext uri="{FF2B5EF4-FFF2-40B4-BE49-F238E27FC236}">
                <a16:creationId xmlns:a16="http://schemas.microsoft.com/office/drawing/2014/main" id="{80714440-08A1-6385-C36F-AE881B8A00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A8E63C-1E8A-B9DD-3820-3D1C710440AF}"/>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3790980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268F0-6578-157B-AF3B-C4DA0B82CC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FC7AD5-776F-EC67-4BE4-B819E3FF18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8C1C20-2121-7AA6-3EE6-CC70823030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25CBF4-F109-5CA3-B5EC-2F9A053DDE8A}"/>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6" name="Footer Placeholder 5">
            <a:extLst>
              <a:ext uri="{FF2B5EF4-FFF2-40B4-BE49-F238E27FC236}">
                <a16:creationId xmlns:a16="http://schemas.microsoft.com/office/drawing/2014/main" id="{BF3F8DBD-F658-E6D7-43CC-3393944498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7115EE-551C-22CF-21A2-46EEC4878CDD}"/>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2245326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CCA1C-1C29-A283-2338-55F13101C4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E43D5B-F557-A4A8-FDA3-4D9D0C212A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14266A-C5C7-642F-B797-8C55D30F1E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B83245-60A9-972B-A909-B7009675B0CD}"/>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6" name="Footer Placeholder 5">
            <a:extLst>
              <a:ext uri="{FF2B5EF4-FFF2-40B4-BE49-F238E27FC236}">
                <a16:creationId xmlns:a16="http://schemas.microsoft.com/office/drawing/2014/main" id="{809EF213-48D6-467F-677E-C1E9FF5C96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91010D-42D4-A185-4859-515673AAE766}"/>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2504073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11848-274A-2DE1-7E0F-AD483B2D5F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F74DD7-B871-A6E3-DFD0-31BF180163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71F3F2-9C1C-4655-C61D-7A5E87D33747}"/>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5" name="Footer Placeholder 4">
            <a:extLst>
              <a:ext uri="{FF2B5EF4-FFF2-40B4-BE49-F238E27FC236}">
                <a16:creationId xmlns:a16="http://schemas.microsoft.com/office/drawing/2014/main" id="{56B33848-7631-384A-2A66-C8EA55950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9A691-4780-5608-61FB-EB314DD8C91F}"/>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2160342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746C26-64D4-6E3E-1E56-C454A5FF60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BCCB22-2A42-DF4F-644C-4D024AEC86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12BCFE-7F72-4BB0-3FF0-63A935235752}"/>
              </a:ext>
            </a:extLst>
          </p:cNvPr>
          <p:cNvSpPr>
            <a:spLocks noGrp="1"/>
          </p:cNvSpPr>
          <p:nvPr>
            <p:ph type="dt" sz="half" idx="10"/>
          </p:nvPr>
        </p:nvSpPr>
        <p:spPr/>
        <p:txBody>
          <a:bodyPr/>
          <a:lstStyle/>
          <a:p>
            <a:fld id="{36CDDD64-46D5-4FD3-836F-01D7F82348E9}" type="datetimeFigureOut">
              <a:rPr lang="en-GB" smtClean="0"/>
              <a:t>21/02/2023</a:t>
            </a:fld>
            <a:endParaRPr lang="en-GB"/>
          </a:p>
        </p:txBody>
      </p:sp>
      <p:sp>
        <p:nvSpPr>
          <p:cNvPr id="5" name="Footer Placeholder 4">
            <a:extLst>
              <a:ext uri="{FF2B5EF4-FFF2-40B4-BE49-F238E27FC236}">
                <a16:creationId xmlns:a16="http://schemas.microsoft.com/office/drawing/2014/main" id="{9F66BCAF-2163-2B0C-A81C-65161E6EF4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E757C8-7F0B-EFF6-138F-D8585151E43D}"/>
              </a:ext>
            </a:extLst>
          </p:cNvPr>
          <p:cNvSpPr>
            <a:spLocks noGrp="1"/>
          </p:cNvSpPr>
          <p:nvPr>
            <p:ph type="sldNum" sz="quarter" idx="12"/>
          </p:nvPr>
        </p:nvSpPr>
        <p:spPr/>
        <p:txBody>
          <a:bodyPr/>
          <a:lstStyle/>
          <a:p>
            <a:fld id="{701AE7FD-FA96-47B5-AC7D-DB5DB048511C}" type="slidenum">
              <a:rPr lang="en-GB" smtClean="0"/>
              <a:t>‹#›</a:t>
            </a:fld>
            <a:endParaRPr lang="en-GB"/>
          </a:p>
        </p:txBody>
      </p:sp>
    </p:spTree>
    <p:extLst>
      <p:ext uri="{BB962C8B-B14F-4D97-AF65-F5344CB8AC3E}">
        <p14:creationId xmlns:p14="http://schemas.microsoft.com/office/powerpoint/2010/main" val="3407445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62BE08-3822-A853-677A-3E7BB75AE0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A94D23-C8B9-C2FD-2DED-754F4F386E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0AA16-1251-A2CD-CB58-5EFEC2BAB0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CDDD64-46D5-4FD3-836F-01D7F82348E9}" type="datetimeFigureOut">
              <a:rPr lang="en-GB" smtClean="0"/>
              <a:t>21/02/2023</a:t>
            </a:fld>
            <a:endParaRPr lang="en-GB"/>
          </a:p>
        </p:txBody>
      </p:sp>
      <p:sp>
        <p:nvSpPr>
          <p:cNvPr id="5" name="Footer Placeholder 4">
            <a:extLst>
              <a:ext uri="{FF2B5EF4-FFF2-40B4-BE49-F238E27FC236}">
                <a16:creationId xmlns:a16="http://schemas.microsoft.com/office/drawing/2014/main" id="{3BE85DF2-A4DF-8A27-23FE-FECBC5A3C4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878346-86BA-9983-DEF9-D236B4E116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1AE7FD-FA96-47B5-AC7D-DB5DB048511C}" type="slidenum">
              <a:rPr lang="en-GB" smtClean="0"/>
              <a:t>‹#›</a:t>
            </a:fld>
            <a:endParaRPr lang="en-GB"/>
          </a:p>
        </p:txBody>
      </p:sp>
    </p:spTree>
    <p:extLst>
      <p:ext uri="{BB962C8B-B14F-4D97-AF65-F5344CB8AC3E}">
        <p14:creationId xmlns:p14="http://schemas.microsoft.com/office/powerpoint/2010/main" val="40325858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a.khan@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a.khan@uwtsd.ac.uk" TargetMode="Externa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normAutofit fontScale="90000"/>
          </a:bodyPr>
          <a:lstStyle/>
          <a:p>
            <a:pPr algn="ctr"/>
            <a:r>
              <a:rPr lang="en-GB" b="1" dirty="0" err="1"/>
              <a:t>DProf</a:t>
            </a:r>
            <a:r>
              <a:rPr lang="en-GB" b="1" dirty="0"/>
              <a:t>. Review of Professional Learning </a:t>
            </a:r>
            <a:br>
              <a:rPr lang="en-GB" b="1" dirty="0"/>
            </a:br>
            <a:r>
              <a:rPr lang="en-GB" b="1" dirty="0"/>
              <a:t>BM7103</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normAutofit/>
          </a:bodyPr>
          <a:lstStyle/>
          <a:p>
            <a:pPr marL="0" indent="0" algn="ctr">
              <a:buNone/>
            </a:pPr>
            <a:endParaRPr lang="en-GB" dirty="0"/>
          </a:p>
          <a:p>
            <a:pPr marL="0" indent="0" algn="ctr">
              <a:buNone/>
            </a:pPr>
            <a:r>
              <a:rPr lang="en-GB" sz="4400" b="1" dirty="0"/>
              <a:t>Introduction</a:t>
            </a:r>
          </a:p>
          <a:p>
            <a:pPr marL="0" indent="0" algn="ctr">
              <a:buNone/>
            </a:pPr>
            <a:endParaRPr lang="en-GB" dirty="0"/>
          </a:p>
          <a:p>
            <a:pPr marL="0" indent="0" algn="ctr">
              <a:buNone/>
            </a:pPr>
            <a:r>
              <a:rPr lang="en-GB" sz="1800" b="1" dirty="0">
                <a:solidFill>
                  <a:srgbClr val="2F5496"/>
                </a:solidFill>
                <a:effectLst/>
                <a:latin typeface="Arial" panose="020B0604020202020204" pitchFamily="34" charset="0"/>
                <a:ea typeface="DengXian" panose="02010600030101010101" pitchFamily="2" charset="-122"/>
              </a:rPr>
              <a:t>Dr Adila Khan </a:t>
            </a:r>
          </a:p>
          <a:p>
            <a:pPr marL="0" indent="0" algn="ctr">
              <a:buNone/>
            </a:pPr>
            <a:r>
              <a:rPr lang="en-GB" sz="1800" dirty="0">
                <a:solidFill>
                  <a:srgbClr val="2F5496"/>
                </a:solidFill>
                <a:effectLst/>
                <a:latin typeface="Arial" panose="020B0604020202020204" pitchFamily="34" charset="0"/>
                <a:ea typeface="DengXian" panose="02010600030101010101" pitchFamily="2" charset="-122"/>
              </a:rPr>
              <a:t>PhD, MBA, MA, BA, PGCE, FHEA</a:t>
            </a:r>
          </a:p>
          <a:p>
            <a:pPr marL="0" indent="0" algn="ctr">
              <a:buNone/>
            </a:pPr>
            <a:r>
              <a:rPr lang="en-GB" sz="1800" dirty="0">
                <a:solidFill>
                  <a:srgbClr val="2F5496"/>
                </a:solidFill>
                <a:effectLst/>
                <a:latin typeface="Arial" panose="020B0604020202020204" pitchFamily="34" charset="0"/>
                <a:ea typeface="DengXian" panose="02010600030101010101" pitchFamily="2" charset="-122"/>
              </a:rPr>
              <a:t>Lecturer in Business</a:t>
            </a:r>
          </a:p>
          <a:p>
            <a:pPr marL="0" indent="0" algn="ctr">
              <a:buNone/>
            </a:pPr>
            <a:r>
              <a:rPr lang="en-GB" sz="1800" dirty="0">
                <a:solidFill>
                  <a:srgbClr val="2F5496"/>
                </a:solidFill>
                <a:effectLst/>
                <a:latin typeface="Arial" panose="020B0604020202020204" pitchFamily="34" charset="0"/>
                <a:ea typeface="DengXian" panose="02010600030101010101" pitchFamily="2" charset="-122"/>
              </a:rPr>
              <a:t>Intuition of Management &amp; Health (IMH)</a:t>
            </a:r>
            <a:endParaRPr lang="en-GB" sz="1800" dirty="0">
              <a:latin typeface="Calibri" panose="020F0502020204030204" pitchFamily="34" charset="0"/>
              <a:ea typeface="DengXian" panose="02010600030101010101" pitchFamily="2" charset="-122"/>
            </a:endParaRPr>
          </a:p>
          <a:p>
            <a:pPr marL="0" indent="0" algn="ctr">
              <a:buNone/>
            </a:pPr>
            <a:r>
              <a:rPr lang="en-GB" sz="1800" dirty="0" err="1">
                <a:solidFill>
                  <a:srgbClr val="2F5496"/>
                </a:solidFill>
                <a:effectLst/>
                <a:latin typeface="Arial" panose="020B0604020202020204" pitchFamily="34" charset="0"/>
                <a:ea typeface="DengXian" panose="02010600030101010101" pitchFamily="2" charset="-122"/>
              </a:rPr>
              <a:t>Ebost</a:t>
            </a:r>
            <a:r>
              <a:rPr lang="en-GB" sz="1800" dirty="0">
                <a:solidFill>
                  <a:srgbClr val="2F5496"/>
                </a:solidFill>
                <a:effectLst/>
                <a:latin typeface="Arial" panose="020B0604020202020204" pitchFamily="34" charset="0"/>
                <a:ea typeface="DengXian" panose="02010600030101010101" pitchFamily="2" charset="-122"/>
              </a:rPr>
              <a:t> / Email: </a:t>
            </a:r>
            <a:r>
              <a:rPr lang="en-GB" sz="1800" u="sng" dirty="0">
                <a:solidFill>
                  <a:srgbClr val="2F5496"/>
                </a:solidFill>
                <a:effectLst/>
                <a:latin typeface="Arial" panose="020B0604020202020204" pitchFamily="34" charset="0"/>
                <a:ea typeface="DengXian" panose="02010600030101010101" pitchFamily="2" charset="-122"/>
                <a:hlinkClick r:id="rId3"/>
              </a:rPr>
              <a:t>a.khan@uwtsd.ac.uk</a:t>
            </a:r>
            <a:endParaRPr lang="en-GB" sz="1800" dirty="0">
              <a:effectLst/>
              <a:latin typeface="Calibri" panose="020F0502020204030204" pitchFamily="34" charset="0"/>
              <a:ea typeface="DengXian" panose="02010600030101010101" pitchFamily="2" charset="-122"/>
            </a:endParaRPr>
          </a:p>
          <a:p>
            <a:pPr marL="0" indent="0" algn="ctr">
              <a:buNone/>
            </a:pPr>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274192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r>
              <a:rPr lang="en-GB" dirty="0"/>
              <a:t>Objectives</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lstStyle/>
          <a:p>
            <a:pPr marL="342900" indent="-342900"/>
            <a:endParaRPr lang="en-GB" sz="2800" dirty="0">
              <a:latin typeface="Arial" panose="020B0604020202020204" pitchFamily="34" charset="0"/>
              <a:cs typeface="Arial" panose="020B0604020202020204" pitchFamily="34" charset="0"/>
            </a:endParaRPr>
          </a:p>
          <a:p>
            <a:pPr marL="342900" indent="-342900"/>
            <a:r>
              <a:rPr lang="en-GB" sz="2800" dirty="0">
                <a:latin typeface="Arial" panose="020B0604020202020204" pitchFamily="34" charset="0"/>
                <a:cs typeface="Arial" panose="020B0604020202020204" pitchFamily="34" charset="0"/>
              </a:rPr>
              <a:t>Introduction and welcome</a:t>
            </a:r>
          </a:p>
          <a:p>
            <a:pPr marL="342900" indent="-342900"/>
            <a:endParaRPr lang="en-GB" sz="2800" dirty="0">
              <a:latin typeface="Arial" panose="020B0604020202020204" pitchFamily="34" charset="0"/>
              <a:cs typeface="Arial" panose="020B0604020202020204" pitchFamily="34" charset="0"/>
            </a:endParaRPr>
          </a:p>
          <a:p>
            <a:pPr marL="342900" indent="-342900"/>
            <a:r>
              <a:rPr lang="en-GB" dirty="0">
                <a:latin typeface="Arial" panose="020B0604020202020204" pitchFamily="34" charset="0"/>
                <a:cs typeface="Arial" panose="020B0604020202020204" pitchFamily="34" charset="0"/>
              </a:rPr>
              <a:t>Introduction to: </a:t>
            </a:r>
            <a:endParaRPr lang="en-GB" sz="2800" dirty="0">
              <a:latin typeface="Arial" panose="020B0604020202020204" pitchFamily="34" charset="0"/>
              <a:cs typeface="Arial" panose="020B0604020202020204" pitchFamily="34" charset="0"/>
            </a:endParaRPr>
          </a:p>
          <a:p>
            <a:pPr marL="800100" lvl="1" indent="-342900"/>
            <a:r>
              <a:rPr lang="en-GB" dirty="0">
                <a:latin typeface="Arial" panose="020B0604020202020204" pitchFamily="34" charset="0"/>
                <a:cs typeface="Arial" panose="020B0604020202020204" pitchFamily="34" charset="0"/>
              </a:rPr>
              <a:t>Programme schedule</a:t>
            </a:r>
          </a:p>
          <a:p>
            <a:pPr marL="800100" lvl="1" indent="-342900"/>
            <a:r>
              <a:rPr lang="en-GB" dirty="0">
                <a:latin typeface="Arial" panose="020B0604020202020204" pitchFamily="34" charset="0"/>
                <a:cs typeface="Arial" panose="020B0604020202020204" pitchFamily="34" charset="0"/>
              </a:rPr>
              <a:t>Module</a:t>
            </a:r>
          </a:p>
          <a:p>
            <a:pPr marL="800100" lvl="1" indent="-342900"/>
            <a:r>
              <a:rPr lang="en-GB" dirty="0">
                <a:latin typeface="Arial" panose="020B0604020202020204" pitchFamily="34" charset="0"/>
                <a:cs typeface="Arial" panose="020B0604020202020204" pitchFamily="34" charset="0"/>
              </a:rPr>
              <a:t>Assessment</a:t>
            </a:r>
          </a:p>
          <a:p>
            <a:pPr marL="0" indent="0" algn="ctr">
              <a:buNone/>
            </a:pPr>
            <a:r>
              <a:rPr lang="en-GB" sz="2800" dirty="0">
                <a:latin typeface="Arial" panose="020B0604020202020204" pitchFamily="34" charset="0"/>
                <a:cs typeface="Arial" panose="020B0604020202020204" pitchFamily="34" charset="0"/>
              </a:rPr>
              <a:t>Questions?</a:t>
            </a:r>
          </a:p>
          <a:p>
            <a:pPr marL="0" indent="0">
              <a:buNone/>
            </a:pPr>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34913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lstStyle/>
          <a:p>
            <a:pPr marL="0" indent="0">
              <a:buNone/>
              <a:defRPr/>
            </a:pPr>
            <a:r>
              <a:rPr lang="en-GB" sz="4800" dirty="0"/>
              <a:t>Adila Khan - Module Leader </a:t>
            </a:r>
          </a:p>
          <a:p>
            <a:pPr marL="0" indent="0">
              <a:buNone/>
              <a:defRPr/>
            </a:pPr>
            <a:endParaRPr lang="en-GB" sz="4800" dirty="0"/>
          </a:p>
          <a:p>
            <a:pPr marL="0" indent="0">
              <a:buNone/>
              <a:defRPr/>
            </a:pPr>
            <a:r>
              <a:rPr lang="en-GB" sz="4800" dirty="0">
                <a:hlinkClick r:id="rId2"/>
              </a:rPr>
              <a:t>a.khan@uwtsd.ac.uk</a:t>
            </a:r>
            <a:endParaRPr lang="en-GB" sz="4800" dirty="0"/>
          </a:p>
          <a:p>
            <a:endParaRPr lang="en-GB" dirty="0"/>
          </a:p>
          <a:p>
            <a:r>
              <a:rPr lang="en-GB" i="1" dirty="0">
                <a:solidFill>
                  <a:srgbClr val="FF0000"/>
                </a:solidFill>
              </a:rPr>
              <a:t>Working days are from Monday to Wednesday</a:t>
            </a:r>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4219710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r>
              <a:rPr lang="en-GB" dirty="0"/>
              <a:t>Adila Khan</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normAutofit fontScale="62500" lnSpcReduction="20000"/>
          </a:bodyPr>
          <a:lstStyle/>
          <a:p>
            <a:pPr marL="0" indent="0">
              <a:buNone/>
              <a:defRPr/>
            </a:pPr>
            <a:r>
              <a:rPr lang="en-GB" altLang="en-US" b="1" dirty="0"/>
              <a:t>Education </a:t>
            </a:r>
          </a:p>
          <a:p>
            <a:pPr>
              <a:defRPr/>
            </a:pPr>
            <a:endParaRPr lang="en-GB" altLang="en-US" dirty="0"/>
          </a:p>
          <a:p>
            <a:pPr>
              <a:defRPr/>
            </a:pPr>
            <a:r>
              <a:rPr lang="en-GB" altLang="en-US" dirty="0"/>
              <a:t>At UG Level: </a:t>
            </a:r>
          </a:p>
          <a:p>
            <a:pPr lvl="1">
              <a:buNone/>
              <a:defRPr/>
            </a:pPr>
            <a:r>
              <a:rPr lang="en-GB" altLang="en-US" sz="2000" b="1" dirty="0">
                <a:solidFill>
                  <a:schemeClr val="tx1">
                    <a:lumMod val="65000"/>
                    <a:lumOff val="35000"/>
                  </a:schemeClr>
                </a:solidFill>
              </a:rPr>
              <a:t>BA in Psychology and English Literature </a:t>
            </a:r>
          </a:p>
          <a:p>
            <a:pPr lvl="1">
              <a:buNone/>
              <a:defRPr/>
            </a:pPr>
            <a:r>
              <a:rPr lang="en-GB" altLang="en-US" sz="2000" b="1" dirty="0">
                <a:solidFill>
                  <a:schemeClr val="tx1">
                    <a:lumMod val="65000"/>
                    <a:lumOff val="35000"/>
                  </a:schemeClr>
                </a:solidFill>
              </a:rPr>
              <a:t>HND, PGDip &amp; PGCert in Business Management </a:t>
            </a:r>
            <a:endParaRPr lang="en-GB" altLang="en-US" sz="2000" dirty="0">
              <a:solidFill>
                <a:schemeClr val="tx1">
                  <a:lumMod val="65000"/>
                  <a:lumOff val="35000"/>
                </a:schemeClr>
              </a:solidFill>
            </a:endParaRPr>
          </a:p>
          <a:p>
            <a:pPr>
              <a:defRPr/>
            </a:pPr>
            <a:endParaRPr lang="en-GB" altLang="en-US" dirty="0"/>
          </a:p>
          <a:p>
            <a:pPr>
              <a:defRPr/>
            </a:pPr>
            <a:r>
              <a:rPr lang="en-GB" altLang="en-US" dirty="0"/>
              <a:t>At PG level </a:t>
            </a:r>
          </a:p>
          <a:p>
            <a:pPr lvl="1">
              <a:buNone/>
              <a:defRPr/>
            </a:pPr>
            <a:r>
              <a:rPr lang="en-GB" altLang="en-US" sz="2000" b="1" dirty="0">
                <a:solidFill>
                  <a:schemeClr val="tx1">
                    <a:lumMod val="65000"/>
                    <a:lumOff val="35000"/>
                  </a:schemeClr>
                </a:solidFill>
              </a:rPr>
              <a:t>MA English Literature</a:t>
            </a:r>
          </a:p>
          <a:p>
            <a:pPr lvl="1">
              <a:buNone/>
              <a:defRPr/>
            </a:pPr>
            <a:r>
              <a:rPr lang="en-GB" altLang="en-US" sz="2000" b="1" dirty="0">
                <a:solidFill>
                  <a:schemeClr val="tx1">
                    <a:lumMod val="65000"/>
                    <a:lumOff val="35000"/>
                  </a:schemeClr>
                </a:solidFill>
              </a:rPr>
              <a:t>MBA (Master in Business Administration) </a:t>
            </a:r>
          </a:p>
          <a:p>
            <a:pPr>
              <a:defRPr/>
            </a:pPr>
            <a:endParaRPr lang="en-GB" altLang="en-US" dirty="0"/>
          </a:p>
          <a:p>
            <a:pPr>
              <a:defRPr/>
            </a:pPr>
            <a:r>
              <a:rPr lang="en-GB" altLang="en-US" b="1" dirty="0"/>
              <a:t>PhD - </a:t>
            </a:r>
            <a:r>
              <a:rPr lang="en-GB" altLang="en-US" dirty="0"/>
              <a:t>(Entrepreneurship among ethnic females in the UK)</a:t>
            </a:r>
          </a:p>
          <a:p>
            <a:pPr>
              <a:defRPr/>
            </a:pPr>
            <a:endParaRPr lang="en-GB" altLang="en-US" dirty="0"/>
          </a:p>
          <a:p>
            <a:pPr>
              <a:defRPr/>
            </a:pPr>
            <a:r>
              <a:rPr lang="en-GB" altLang="en-US" b="1" dirty="0"/>
              <a:t>PGCE </a:t>
            </a:r>
          </a:p>
          <a:p>
            <a:pPr>
              <a:defRPr/>
            </a:pPr>
            <a:endParaRPr lang="en-GB" altLang="en-US" b="1" dirty="0"/>
          </a:p>
          <a:p>
            <a:pPr>
              <a:defRPr/>
            </a:pPr>
            <a:r>
              <a:rPr lang="en-GB" altLang="en-US" b="1" dirty="0"/>
              <a:t>FHEA </a:t>
            </a:r>
            <a:r>
              <a:rPr lang="en-GB" altLang="en-US" dirty="0"/>
              <a:t>(Fellow of Higher Education Academy)</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2345424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533857"/>
            <a:ext cx="10515600" cy="820092"/>
          </a:xfrm>
        </p:spPr>
        <p:txBody>
          <a:bodyPr/>
          <a:lstStyle/>
          <a:p>
            <a:r>
              <a:rPr lang="en-GB" b="1" dirty="0">
                <a:solidFill>
                  <a:schemeClr val="accent1"/>
                </a:solidFill>
              </a:rPr>
              <a:t>Adila Khan</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483848"/>
            <a:ext cx="10515600" cy="4840296"/>
          </a:xfrm>
        </p:spPr>
        <p:txBody>
          <a:bodyPr>
            <a:normAutofit fontScale="77500" lnSpcReduction="20000"/>
          </a:bodyPr>
          <a:lstStyle/>
          <a:p>
            <a:pPr marL="0" indent="0">
              <a:buNone/>
              <a:defRPr/>
            </a:pPr>
            <a:r>
              <a:rPr lang="en-GB" sz="2400" b="1" dirty="0"/>
              <a:t>Entrepreneur</a:t>
            </a:r>
            <a:endParaRPr lang="en-GB" sz="1400" b="1" dirty="0"/>
          </a:p>
          <a:p>
            <a:pPr lvl="1">
              <a:buFont typeface="Gill Sans MT" panose="020B0502020104020203" pitchFamily="34" charset="0"/>
              <a:buChar char="–"/>
              <a:defRPr/>
            </a:pPr>
            <a:r>
              <a:rPr lang="en-GB" sz="2000" b="1" dirty="0">
                <a:solidFill>
                  <a:schemeClr val="tx1">
                    <a:lumMod val="65000"/>
                    <a:lumOff val="35000"/>
                  </a:schemeClr>
                </a:solidFill>
              </a:rPr>
              <a:t>First business </a:t>
            </a:r>
          </a:p>
          <a:p>
            <a:pPr lvl="2">
              <a:defRPr/>
            </a:pPr>
            <a:r>
              <a:rPr lang="en-GB" dirty="0">
                <a:solidFill>
                  <a:schemeClr val="tx1">
                    <a:lumMod val="65000"/>
                    <a:lumOff val="35000"/>
                  </a:schemeClr>
                </a:solidFill>
              </a:rPr>
              <a:t>At the age of 19/20</a:t>
            </a:r>
            <a:endParaRPr lang="en-GB" b="1" dirty="0">
              <a:solidFill>
                <a:schemeClr val="tx1">
                  <a:lumMod val="65000"/>
                  <a:lumOff val="35000"/>
                </a:schemeClr>
              </a:solidFill>
            </a:endParaRPr>
          </a:p>
          <a:p>
            <a:pPr lvl="1">
              <a:buFont typeface="Gill Sans MT" panose="020B0502020104020203" pitchFamily="34" charset="0"/>
              <a:buChar char="–"/>
              <a:defRPr/>
            </a:pPr>
            <a:r>
              <a:rPr lang="en-GB" sz="2000" b="1" dirty="0">
                <a:solidFill>
                  <a:schemeClr val="tx1">
                    <a:lumMod val="65000"/>
                    <a:lumOff val="35000"/>
                  </a:schemeClr>
                </a:solidFill>
              </a:rPr>
              <a:t>last business </a:t>
            </a:r>
          </a:p>
          <a:p>
            <a:pPr lvl="2">
              <a:defRPr/>
            </a:pPr>
            <a:r>
              <a:rPr lang="en-GB" dirty="0">
                <a:solidFill>
                  <a:schemeClr val="tx1">
                    <a:lumMod val="65000"/>
                    <a:lumOff val="35000"/>
                  </a:schemeClr>
                </a:solidFill>
              </a:rPr>
              <a:t>2005 to 2017</a:t>
            </a:r>
          </a:p>
          <a:p>
            <a:pPr lvl="2">
              <a:defRPr/>
            </a:pPr>
            <a:r>
              <a:rPr lang="en-GB" dirty="0">
                <a:solidFill>
                  <a:schemeClr val="tx1">
                    <a:lumMod val="65000"/>
                    <a:lumOff val="35000"/>
                  </a:schemeClr>
                </a:solidFill>
              </a:rPr>
              <a:t>International Educational Consultancy business</a:t>
            </a:r>
          </a:p>
          <a:p>
            <a:pPr marL="0" indent="0">
              <a:buNone/>
              <a:defRPr/>
            </a:pPr>
            <a:endParaRPr lang="en-GB" sz="1400" b="1" dirty="0">
              <a:solidFill>
                <a:schemeClr val="tx1">
                  <a:lumMod val="65000"/>
                  <a:lumOff val="35000"/>
                </a:schemeClr>
              </a:solidFill>
            </a:endParaRPr>
          </a:p>
          <a:p>
            <a:pPr marL="0" indent="0">
              <a:buNone/>
              <a:defRPr/>
            </a:pPr>
            <a:r>
              <a:rPr lang="en-GB" sz="2400" b="1" dirty="0">
                <a:solidFill>
                  <a:schemeClr val="tx1">
                    <a:lumMod val="65000"/>
                    <a:lumOff val="35000"/>
                  </a:schemeClr>
                </a:solidFill>
              </a:rPr>
              <a:t>International Marketing Manager from 1999 - 2015</a:t>
            </a:r>
          </a:p>
          <a:p>
            <a:pPr lvl="1">
              <a:buFont typeface="Gill Sans MT" panose="020B0502020104020203" pitchFamily="34" charset="0"/>
              <a:buChar char="–"/>
              <a:defRPr/>
            </a:pPr>
            <a:r>
              <a:rPr lang="en-GB" sz="1600" dirty="0">
                <a:solidFill>
                  <a:schemeClr val="tx1">
                    <a:lumMod val="65000"/>
                    <a:lumOff val="35000"/>
                  </a:schemeClr>
                </a:solidFill>
              </a:rPr>
              <a:t>Pembrokeshire College, Wales</a:t>
            </a:r>
          </a:p>
          <a:p>
            <a:pPr marL="457200" lvl="1" indent="0">
              <a:buNone/>
              <a:defRPr/>
            </a:pPr>
            <a:endParaRPr lang="en-GB" sz="1400" b="1" dirty="0">
              <a:solidFill>
                <a:schemeClr val="tx1">
                  <a:lumMod val="65000"/>
                  <a:lumOff val="35000"/>
                </a:schemeClr>
              </a:solidFill>
            </a:endParaRPr>
          </a:p>
          <a:p>
            <a:pPr marL="0" indent="0">
              <a:buNone/>
              <a:defRPr/>
            </a:pPr>
            <a:r>
              <a:rPr lang="en-GB" sz="2400" b="1" dirty="0">
                <a:solidFill>
                  <a:schemeClr val="tx1">
                    <a:lumMod val="65000"/>
                    <a:lumOff val="35000"/>
                  </a:schemeClr>
                </a:solidFill>
              </a:rPr>
              <a:t>Lecturer since 2013 </a:t>
            </a:r>
          </a:p>
          <a:p>
            <a:pPr lvl="1">
              <a:buFont typeface="Gill Sans MT" panose="020B0502020104020203" pitchFamily="34" charset="0"/>
              <a:buChar char="–"/>
              <a:defRPr/>
            </a:pPr>
            <a:r>
              <a:rPr lang="en-GB" sz="1600" dirty="0">
                <a:solidFill>
                  <a:schemeClr val="tx1">
                    <a:lumMod val="65000"/>
                    <a:lumOff val="35000"/>
                  </a:schemeClr>
                </a:solidFill>
              </a:rPr>
              <a:t>Swansea Met University – from 2012 to 2014</a:t>
            </a:r>
          </a:p>
          <a:p>
            <a:pPr lvl="1">
              <a:buFont typeface="Gill Sans MT" panose="020B0502020104020203" pitchFamily="34" charset="0"/>
              <a:buChar char="–"/>
              <a:defRPr/>
            </a:pPr>
            <a:r>
              <a:rPr lang="en-GB" sz="1600" dirty="0">
                <a:solidFill>
                  <a:schemeClr val="tx1">
                    <a:lumMod val="65000"/>
                    <a:lumOff val="35000"/>
                  </a:schemeClr>
                </a:solidFill>
              </a:rPr>
              <a:t>Bath Spa University – from 2014 to 2018</a:t>
            </a:r>
          </a:p>
          <a:p>
            <a:pPr lvl="1">
              <a:buFont typeface="Gill Sans MT" panose="020B0502020104020203" pitchFamily="34" charset="0"/>
              <a:buChar char="–"/>
              <a:defRPr/>
            </a:pPr>
            <a:r>
              <a:rPr lang="en-GB" sz="1600" dirty="0">
                <a:solidFill>
                  <a:schemeClr val="tx1">
                    <a:lumMod val="65000"/>
                    <a:lumOff val="35000"/>
                  </a:schemeClr>
                </a:solidFill>
              </a:rPr>
              <a:t>Birmingham City University – from 2018 to 2022</a:t>
            </a:r>
          </a:p>
          <a:p>
            <a:pPr lvl="1">
              <a:buFont typeface="Gill Sans MT" panose="020B0502020104020203" pitchFamily="34" charset="0"/>
              <a:buChar char="–"/>
              <a:defRPr/>
            </a:pPr>
            <a:r>
              <a:rPr lang="en-GB" sz="1600" dirty="0">
                <a:solidFill>
                  <a:schemeClr val="tx1">
                    <a:lumMod val="65000"/>
                    <a:lumOff val="35000"/>
                  </a:schemeClr>
                </a:solidFill>
              </a:rPr>
              <a:t>UWTSD – Since Sep 2022</a:t>
            </a:r>
          </a:p>
          <a:p>
            <a:pPr marL="0" indent="0">
              <a:buNone/>
              <a:defRPr/>
            </a:pPr>
            <a:endParaRPr lang="en-GB" sz="2200" b="1" dirty="0">
              <a:solidFill>
                <a:schemeClr val="tx1">
                  <a:lumMod val="65000"/>
                  <a:lumOff val="35000"/>
                </a:schemeClr>
              </a:solidFill>
            </a:endParaRPr>
          </a:p>
          <a:p>
            <a:pPr marL="0" indent="0">
              <a:buNone/>
              <a:defRPr/>
            </a:pPr>
            <a:r>
              <a:rPr lang="en-GB" sz="2200" b="1" dirty="0">
                <a:solidFill>
                  <a:schemeClr val="tx1">
                    <a:lumMod val="65000"/>
                    <a:lumOff val="35000"/>
                  </a:schemeClr>
                </a:solidFill>
              </a:rPr>
              <a:t>Associate Professor and Director of International Recruitment &amp; Development – </a:t>
            </a:r>
            <a:r>
              <a:rPr lang="en-GB" sz="2200" dirty="0">
                <a:solidFill>
                  <a:schemeClr val="tx1">
                    <a:lumMod val="65000"/>
                    <a:lumOff val="35000"/>
                  </a:schemeClr>
                </a:solidFill>
              </a:rPr>
              <a:t>from 2019 to 2021</a:t>
            </a:r>
          </a:p>
          <a:p>
            <a:pPr marL="0" indent="0">
              <a:buNone/>
              <a:defRPr/>
            </a:pPr>
            <a:endParaRPr lang="en-GB" sz="2200" dirty="0">
              <a:solidFill>
                <a:schemeClr val="tx1">
                  <a:lumMod val="65000"/>
                  <a:lumOff val="35000"/>
                </a:schemeClr>
              </a:solidFill>
            </a:endParaRPr>
          </a:p>
          <a:p>
            <a:pPr marL="0" indent="0">
              <a:buNone/>
              <a:defRPr/>
            </a:pPr>
            <a:r>
              <a:rPr lang="en-GB" sz="2200" b="1" dirty="0">
                <a:solidFill>
                  <a:schemeClr val="tx1">
                    <a:lumMod val="65000"/>
                    <a:lumOff val="35000"/>
                  </a:schemeClr>
                </a:solidFill>
              </a:rPr>
              <a:t>Programme Director of MSc Management – </a:t>
            </a:r>
            <a:r>
              <a:rPr lang="en-GB" sz="2200" dirty="0">
                <a:solidFill>
                  <a:schemeClr val="tx1">
                    <a:lumMod val="65000"/>
                    <a:lumOff val="35000"/>
                  </a:schemeClr>
                </a:solidFill>
              </a:rPr>
              <a:t>from 2021 to 2022 </a:t>
            </a:r>
          </a:p>
          <a:p>
            <a:pPr marL="0" indent="0">
              <a:buNone/>
              <a:defRPr/>
            </a:pPr>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3613411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r>
              <a:rPr lang="en-GB" b="1" dirty="0">
                <a:solidFill>
                  <a:schemeClr val="accent1"/>
                </a:solidFill>
              </a:rPr>
              <a:t>Introduction</a:t>
            </a:r>
            <a:r>
              <a:rPr lang="en-GB" dirty="0"/>
              <a:t>:</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lstStyle/>
          <a:p>
            <a:pPr marL="0" indent="0">
              <a:buNone/>
            </a:pPr>
            <a:r>
              <a:rPr lang="en-GB" altLang="en-US" dirty="0">
                <a:solidFill>
                  <a:srgbClr val="000090"/>
                </a:solidFill>
                <a:latin typeface="Avenir Book" panose="02000503020000020003" pitchFamily="2" charset="0"/>
                <a:ea typeface="Avenir Book" panose="02000503020000020003" pitchFamily="2" charset="0"/>
                <a:cs typeface="Avenir Book" panose="02000503020000020003" pitchFamily="2" charset="0"/>
              </a:rPr>
              <a:t>Name</a:t>
            </a:r>
          </a:p>
          <a:p>
            <a:pPr marL="0" indent="0">
              <a:buNone/>
            </a:pPr>
            <a:r>
              <a:rPr lang="en-GB" altLang="en-US" dirty="0">
                <a:solidFill>
                  <a:srgbClr val="000090"/>
                </a:solidFill>
                <a:latin typeface="Avenir Book" panose="02000503020000020003" pitchFamily="2" charset="0"/>
                <a:ea typeface="Avenir Book" panose="02000503020000020003" pitchFamily="2" charset="0"/>
                <a:cs typeface="Avenir Book" panose="02000503020000020003" pitchFamily="2" charset="0"/>
              </a:rPr>
              <a:t>Work experience</a:t>
            </a:r>
          </a:p>
          <a:p>
            <a:pPr marL="0" indent="0">
              <a:buNone/>
            </a:pPr>
            <a:r>
              <a:rPr lang="en-GB" altLang="en-US" dirty="0">
                <a:solidFill>
                  <a:srgbClr val="000090"/>
                </a:solidFill>
                <a:latin typeface="Avenir Book" panose="02000503020000020003" pitchFamily="2" charset="0"/>
                <a:ea typeface="Avenir Book" panose="02000503020000020003" pitchFamily="2" charset="0"/>
                <a:cs typeface="Avenir Book" panose="02000503020000020003" pitchFamily="2" charset="0"/>
              </a:rPr>
              <a:t>One interesting experience, reflection &amp; learning..</a:t>
            </a:r>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1905503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2108047"/>
            <a:ext cx="10515600" cy="820092"/>
          </a:xfrm>
        </p:spPr>
        <p:txBody>
          <a:bodyPr>
            <a:normAutofit fontScale="90000"/>
          </a:bodyPr>
          <a:lstStyle/>
          <a:p>
            <a:pPr algn="ctr"/>
            <a:r>
              <a:rPr lang="en-GB" b="1" dirty="0"/>
              <a:t>Review of Professional Learning </a:t>
            </a:r>
            <a:br>
              <a:rPr lang="en-GB" b="1" dirty="0"/>
            </a:br>
            <a:r>
              <a:rPr lang="en-GB" b="1" dirty="0"/>
              <a:t>BMPF7103</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3230515"/>
            <a:ext cx="10515600" cy="2946448"/>
          </a:xfrm>
        </p:spPr>
        <p:txBody>
          <a:bodyPr>
            <a:normAutofit/>
          </a:bodyPr>
          <a:lstStyle/>
          <a:p>
            <a:pPr marL="0" indent="0" algn="ctr">
              <a:buNone/>
            </a:pPr>
            <a:endParaRPr lang="en-GB" dirty="0"/>
          </a:p>
          <a:p>
            <a:pPr marL="0" indent="0" algn="ctr">
              <a:buNone/>
            </a:pPr>
            <a:r>
              <a:rPr lang="en-GB" sz="4400" b="1" dirty="0">
                <a:solidFill>
                  <a:schemeClr val="accent1"/>
                </a:solidFill>
              </a:rPr>
              <a:t>Introduction</a:t>
            </a:r>
          </a:p>
          <a:p>
            <a:pPr marL="0" indent="0" algn="ctr">
              <a:buNone/>
            </a:pPr>
            <a:endParaRPr lang="en-GB" dirty="0"/>
          </a:p>
          <a:p>
            <a:pPr marL="0" indent="0" algn="ctr">
              <a:buNone/>
            </a:pPr>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403272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723216" y="224493"/>
            <a:ext cx="10515600" cy="820092"/>
          </a:xfrm>
        </p:spPr>
        <p:txBody>
          <a:bodyPr/>
          <a:lstStyle/>
          <a:p>
            <a:r>
              <a:rPr lang="en-GB" b="1" dirty="0">
                <a:solidFill>
                  <a:schemeClr val="accent1"/>
                </a:solidFill>
              </a:rPr>
              <a:t>Module:</a:t>
            </a:r>
            <a:r>
              <a:rPr lang="en-GB" b="1" dirty="0"/>
              <a:t> </a:t>
            </a:r>
            <a:r>
              <a:rPr lang="en-GB" b="1" dirty="0">
                <a:solidFill>
                  <a:schemeClr val="accent1"/>
                </a:solidFill>
              </a:rPr>
              <a:t>Learning</a:t>
            </a:r>
            <a:r>
              <a:rPr lang="en-GB" b="1" dirty="0"/>
              <a:t> </a:t>
            </a:r>
            <a:r>
              <a:rPr lang="en-GB" b="1" dirty="0">
                <a:solidFill>
                  <a:schemeClr val="accent1"/>
                </a:solidFill>
              </a:rPr>
              <a:t>outcomes</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527650"/>
            <a:ext cx="10515600" cy="5054819"/>
          </a:xfrm>
        </p:spPr>
        <p:txBody>
          <a:bodyPr>
            <a:normAutofit fontScale="92500" lnSpcReduction="20000"/>
          </a:bodyPr>
          <a:lstStyle/>
          <a:p>
            <a:pPr marL="0" indent="0">
              <a:buNone/>
            </a:pPr>
            <a:r>
              <a:rPr lang="en-GB" sz="1800" dirty="0">
                <a:effectLst/>
                <a:latin typeface="Arial" panose="020B0604020202020204" pitchFamily="34" charset="0"/>
                <a:ea typeface="Times New Roman" panose="02020603050405020304" pitchFamily="18" charset="0"/>
              </a:rPr>
              <a:t>Upon the successful completion of this module, you should be able to: </a:t>
            </a: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1600" dirty="0">
                <a:latin typeface="Arial" panose="020B0604020202020204" pitchFamily="34" charset="0"/>
                <a:ea typeface="Times New Roman" panose="02020603050405020304" pitchFamily="18" charset="0"/>
                <a:cs typeface="Arial" panose="020B0604020202020204" pitchFamily="34" charset="0"/>
              </a:rPr>
              <a:t>U</a:t>
            </a:r>
            <a:r>
              <a:rPr lang="en-GB" sz="1600" dirty="0">
                <a:effectLst/>
                <a:latin typeface="Arial" panose="020B0604020202020204" pitchFamily="34" charset="0"/>
                <a:ea typeface="Times New Roman" panose="02020603050405020304" pitchFamily="18" charset="0"/>
                <a:cs typeface="Arial" panose="020B0604020202020204" pitchFamily="34" charset="0"/>
              </a:rPr>
              <a:t>ndertake an </a:t>
            </a:r>
            <a:r>
              <a:rPr lang="en-GB" sz="1600" b="1" dirty="0">
                <a:effectLst/>
                <a:latin typeface="Arial" panose="020B0604020202020204" pitchFamily="34" charset="0"/>
                <a:ea typeface="Times New Roman" panose="02020603050405020304" pitchFamily="18" charset="0"/>
                <a:cs typeface="Arial" panose="020B0604020202020204" pitchFamily="34" charset="0"/>
              </a:rPr>
              <a:t>analysis of </a:t>
            </a:r>
            <a:r>
              <a:rPr lang="en-GB" sz="1600" b="1" dirty="0">
                <a:latin typeface="Arial" panose="020B0604020202020204" pitchFamily="34" charset="0"/>
                <a:ea typeface="Times New Roman" panose="02020603050405020304" pitchFamily="18" charset="0"/>
                <a:cs typeface="Arial" panose="020B0604020202020204" pitchFamily="34" charset="0"/>
              </a:rPr>
              <a:t>your</a:t>
            </a:r>
            <a:r>
              <a:rPr lang="en-GB" sz="1600" b="1" dirty="0">
                <a:effectLst/>
                <a:latin typeface="Arial" panose="020B0604020202020204" pitchFamily="34" charset="0"/>
                <a:ea typeface="Times New Roman" panose="02020603050405020304" pitchFamily="18" charset="0"/>
                <a:cs typeface="Arial" panose="020B0604020202020204" pitchFamily="34" charset="0"/>
              </a:rPr>
              <a:t> professional experience </a:t>
            </a:r>
            <a:r>
              <a:rPr lang="en-GB" sz="1600" dirty="0">
                <a:effectLst/>
                <a:latin typeface="Arial" panose="020B0604020202020204" pitchFamily="34" charset="0"/>
                <a:ea typeface="Times New Roman" panose="02020603050405020304" pitchFamily="18" charset="0"/>
                <a:cs typeface="Arial" panose="020B0604020202020204" pitchFamily="34" charset="0"/>
              </a:rPr>
              <a:t>and its operational context, and thereby identify </a:t>
            </a:r>
            <a:r>
              <a:rPr lang="en-GB" sz="1600" b="1" dirty="0">
                <a:effectLst/>
                <a:latin typeface="Arial" panose="020B0604020202020204" pitchFamily="34" charset="0"/>
                <a:ea typeface="Times New Roman" panose="02020603050405020304" pitchFamily="18" charset="0"/>
                <a:cs typeface="Arial" panose="020B0604020202020204" pitchFamily="34" charset="0"/>
              </a:rPr>
              <a:t>the range and depth of </a:t>
            </a:r>
            <a:r>
              <a:rPr lang="en-GB" sz="1600" b="1" dirty="0">
                <a:latin typeface="Arial" panose="020B0604020202020204" pitchFamily="34" charset="0"/>
                <a:ea typeface="Times New Roman" panose="02020603050405020304" pitchFamily="18" charset="0"/>
                <a:cs typeface="Arial" panose="020B0604020202020204" pitchFamily="34" charset="0"/>
              </a:rPr>
              <a:t>your</a:t>
            </a:r>
            <a:r>
              <a:rPr lang="en-GB" sz="1600" b="1" dirty="0">
                <a:effectLst/>
                <a:latin typeface="Arial" panose="020B0604020202020204" pitchFamily="34" charset="0"/>
                <a:ea typeface="Times New Roman" panose="02020603050405020304" pitchFamily="18" charset="0"/>
                <a:cs typeface="Arial" panose="020B0604020202020204" pitchFamily="34" charset="0"/>
              </a:rPr>
              <a:t> existing professional knowledge and capabilities.</a:t>
            </a:r>
          </a:p>
          <a:p>
            <a:pPr marL="342900" lvl="0" indent="-342900" algn="just">
              <a:spcBef>
                <a:spcPts val="1200"/>
              </a:spcBef>
              <a:buFont typeface="Symbol" panose="05050102010706020507" pitchFamily="18" charset="2"/>
              <a:buChar char=""/>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Bef>
                <a:spcPts val="1200"/>
              </a:spcBef>
              <a:buFont typeface="Symbol" panose="05050102010706020507" pitchFamily="18" charset="2"/>
              <a:buChar char=""/>
            </a:pPr>
            <a:r>
              <a:rPr lang="en-GB" sz="1600" dirty="0">
                <a:latin typeface="Arial" panose="020B0604020202020204" pitchFamily="34" charset="0"/>
                <a:ea typeface="Times New Roman" panose="02020603050405020304" pitchFamily="18" charset="0"/>
                <a:cs typeface="Arial" panose="020B0604020202020204" pitchFamily="34" charset="0"/>
              </a:rPr>
              <a:t>R</a:t>
            </a:r>
            <a:r>
              <a:rPr lang="en-GB" sz="1600" dirty="0">
                <a:effectLst/>
                <a:latin typeface="Arial" panose="020B0604020202020204" pitchFamily="34" charset="0"/>
                <a:ea typeface="Times New Roman" panose="02020603050405020304" pitchFamily="18" charset="0"/>
                <a:cs typeface="Arial" panose="020B0604020202020204" pitchFamily="34" charset="0"/>
              </a:rPr>
              <a:t>eflect on key learning points in </a:t>
            </a:r>
            <a:r>
              <a:rPr lang="en-GB" sz="1600" dirty="0">
                <a:latin typeface="Arial" panose="020B0604020202020204" pitchFamily="34" charset="0"/>
                <a:ea typeface="Times New Roman" panose="02020603050405020304" pitchFamily="18" charset="0"/>
                <a:cs typeface="Arial" panose="020B0604020202020204" pitchFamily="34" charset="0"/>
              </a:rPr>
              <a:t>your </a:t>
            </a:r>
            <a:r>
              <a:rPr lang="en-GB" sz="1600" dirty="0">
                <a:effectLst/>
                <a:latin typeface="Arial" panose="020B0604020202020204" pitchFamily="34" charset="0"/>
                <a:ea typeface="Times New Roman" panose="02020603050405020304" pitchFamily="18" charset="0"/>
                <a:cs typeface="Arial" panose="020B0604020202020204" pitchFamily="34" charset="0"/>
              </a:rPr>
              <a:t>careers, and evaluate how </a:t>
            </a:r>
            <a:r>
              <a:rPr lang="en-GB" sz="1600" dirty="0">
                <a:latin typeface="Arial" panose="020B0604020202020204" pitchFamily="34" charset="0"/>
                <a:ea typeface="Times New Roman" panose="02020603050405020304" pitchFamily="18" charset="0"/>
                <a:cs typeface="Arial" panose="020B0604020202020204" pitchFamily="34" charset="0"/>
              </a:rPr>
              <a:t>you</a:t>
            </a:r>
            <a:r>
              <a:rPr lang="en-GB" sz="1600" dirty="0">
                <a:effectLst/>
                <a:latin typeface="Arial" panose="020B0604020202020204" pitchFamily="34" charset="0"/>
                <a:ea typeface="Times New Roman" panose="02020603050405020304" pitchFamily="18" charset="0"/>
                <a:cs typeface="Arial" panose="020B0604020202020204" pitchFamily="34" charset="0"/>
              </a:rPr>
              <a:t> manage your own learning, solve problems and undertake leadership and project management responsibilities.</a:t>
            </a:r>
          </a:p>
          <a:p>
            <a:pPr marL="342900" lvl="0" indent="-342900" algn="just">
              <a:spcBef>
                <a:spcPts val="1200"/>
              </a:spcBef>
              <a:buFont typeface="Symbol" panose="05050102010706020507" pitchFamily="18" charset="2"/>
              <a:buChar char=""/>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Bef>
                <a:spcPts val="1200"/>
              </a:spcBef>
              <a:buFont typeface="Symbol" panose="05050102010706020507" pitchFamily="18" charset="2"/>
              <a:buChar char=""/>
            </a:pPr>
            <a:r>
              <a:rPr lang="en-GB" sz="1600" dirty="0">
                <a:latin typeface="Arial" panose="020B0604020202020204" pitchFamily="34" charset="0"/>
                <a:ea typeface="Times New Roman" panose="02020603050405020304" pitchFamily="18" charset="0"/>
                <a:cs typeface="Arial" panose="020B0604020202020204" pitchFamily="34" charset="0"/>
              </a:rPr>
              <a:t>D</a:t>
            </a:r>
            <a:r>
              <a:rPr lang="en-GB" sz="1600" dirty="0">
                <a:effectLst/>
                <a:latin typeface="Arial" panose="020B0604020202020204" pitchFamily="34" charset="0"/>
                <a:ea typeface="Times New Roman" panose="02020603050405020304" pitchFamily="18" charset="0"/>
                <a:cs typeface="Arial" panose="020B0604020202020204" pitchFamily="34" charset="0"/>
              </a:rPr>
              <a:t>emonstrate an awareness of the need to explore concepts, theories and models, including issues beyond </a:t>
            </a:r>
            <a:r>
              <a:rPr lang="en-GB" sz="1600" dirty="0">
                <a:latin typeface="Arial" panose="020B0604020202020204" pitchFamily="34" charset="0"/>
                <a:ea typeface="Times New Roman" panose="02020603050405020304" pitchFamily="18" charset="0"/>
                <a:cs typeface="Arial" panose="020B0604020202020204" pitchFamily="34" charset="0"/>
              </a:rPr>
              <a:t>your</a:t>
            </a:r>
            <a:r>
              <a:rPr lang="en-GB" sz="1600" dirty="0">
                <a:effectLst/>
                <a:latin typeface="Arial" panose="020B0604020202020204" pitchFamily="34" charset="0"/>
                <a:ea typeface="Times New Roman" panose="02020603050405020304" pitchFamily="18" charset="0"/>
                <a:cs typeface="Arial" panose="020B0604020202020204" pitchFamily="34" charset="0"/>
              </a:rPr>
              <a:t> immediate area of workplace practice; </a:t>
            </a:r>
          </a:p>
          <a:p>
            <a:pPr marL="342900" lvl="0" indent="-342900" algn="just">
              <a:spcBef>
                <a:spcPts val="1200"/>
              </a:spcBef>
              <a:buFont typeface="Symbol" panose="05050102010706020507" pitchFamily="18" charset="2"/>
              <a:buChar char=""/>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Bef>
                <a:spcPts val="1200"/>
              </a:spcBef>
              <a:buFont typeface="Symbol" panose="05050102010706020507" pitchFamily="18" charset="2"/>
              <a:buChar char=""/>
            </a:pPr>
            <a:r>
              <a:rPr lang="en-GB" sz="1600" dirty="0">
                <a:latin typeface="Arial" panose="020B0604020202020204" pitchFamily="34" charset="0"/>
                <a:ea typeface="Times New Roman" panose="02020603050405020304" pitchFamily="18" charset="0"/>
                <a:cs typeface="Arial" panose="020B0604020202020204" pitchFamily="34" charset="0"/>
              </a:rPr>
              <a:t>S</a:t>
            </a:r>
            <a:r>
              <a:rPr lang="en-GB" sz="1600" dirty="0">
                <a:effectLst/>
                <a:latin typeface="Arial" panose="020B0604020202020204" pitchFamily="34" charset="0"/>
                <a:ea typeface="Times New Roman" panose="02020603050405020304" pitchFamily="18" charset="0"/>
                <a:cs typeface="Arial" panose="020B0604020202020204" pitchFamily="34" charset="0"/>
              </a:rPr>
              <a:t>ynthesise this review into an argument for:-</a:t>
            </a:r>
          </a:p>
          <a:p>
            <a:pPr marL="342900" lvl="0" indent="-342900" algn="just">
              <a:spcBef>
                <a:spcPts val="1200"/>
              </a:spcBef>
              <a:buFont typeface="Symbol" panose="05050102010706020507" pitchFamily="18" charset="2"/>
              <a:buChar char=""/>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buFont typeface="Courier New" panose="02070309020205020404" pitchFamily="49" charset="0"/>
              <a:buChar char="o"/>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work already undertaken, is relevant to the level of the doctoral work to be undertaken on the programme. </a:t>
            </a:r>
          </a:p>
          <a:p>
            <a:pPr marL="457200" lvl="1" indent="0">
              <a:buNone/>
            </a:pPr>
            <a:endParaRPr lang="en-GB"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457200" lvl="1" indent="0">
              <a:buNone/>
            </a:pPr>
            <a:r>
              <a:rPr lang="en-GB"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a:t>
            </a:r>
          </a:p>
          <a:p>
            <a:pPr marL="457200" lvl="1" indent="0">
              <a:buNone/>
            </a:pPr>
            <a:endParaRPr lang="en-GB"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buFont typeface="Courier New" panose="02070309020205020404" pitchFamily="49" charset="0"/>
              <a:buChar char="o"/>
            </a:pP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developing a focused personal development plan, to achieve </a:t>
            </a:r>
            <a:r>
              <a:rPr lang="en-GB"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your</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next position within </a:t>
            </a:r>
            <a:r>
              <a:rPr lang="en-GB"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your</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organisation.</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2044976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416591" y="812222"/>
            <a:ext cx="10515600" cy="1246692"/>
          </a:xfrm>
        </p:spPr>
        <p:txBody>
          <a:bodyPr>
            <a:normAutofit/>
          </a:bodyPr>
          <a:lstStyle/>
          <a:p>
            <a:pPr marL="0" indent="0">
              <a:lnSpc>
                <a:spcPct val="107000"/>
              </a:lnSpc>
              <a:spcAft>
                <a:spcPts val="800"/>
              </a:spcAft>
              <a:buNone/>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The purpose of this module is for you to: </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576929"/>
            <a:ext cx="10515600" cy="4600034"/>
          </a:xfrm>
        </p:spPr>
        <p:txBody>
          <a:bodyPr>
            <a:normAutofit/>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sz="2400" dirty="0">
                <a:latin typeface="Calibri" panose="020F0502020204030204" pitchFamily="34" charset="0"/>
                <a:ea typeface="DengXian" panose="02010600030101010101" pitchFamily="2" charset="-122"/>
                <a:cs typeface="Arial" panose="020B0604020202020204" pitchFamily="34" charset="0"/>
              </a:rPr>
              <a:t>R</a:t>
            </a:r>
            <a:r>
              <a:rPr lang="en-GB" sz="2400" dirty="0">
                <a:effectLst/>
                <a:latin typeface="Calibri" panose="020F0502020204030204" pitchFamily="34" charset="0"/>
                <a:ea typeface="DengXian" panose="02010600030101010101" pitchFamily="2" charset="-122"/>
                <a:cs typeface="Arial" panose="020B0604020202020204" pitchFamily="34" charset="0"/>
              </a:rPr>
              <a:t>eview your professional capabilities </a:t>
            </a:r>
          </a:p>
          <a:p>
            <a:pPr marL="342900" lvl="0" indent="-342900">
              <a:lnSpc>
                <a:spcPct val="107000"/>
              </a:lnSpc>
              <a:buFont typeface="Symbol" panose="05050102010706020507" pitchFamily="18" charset="2"/>
              <a:buChar char=""/>
            </a:pP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sz="2400" dirty="0">
                <a:latin typeface="Calibri" panose="020F0502020204030204" pitchFamily="34" charset="0"/>
                <a:ea typeface="DengXian" panose="02010600030101010101" pitchFamily="2" charset="-122"/>
                <a:cs typeface="Arial" panose="020B0604020202020204" pitchFamily="34" charset="0"/>
              </a:rPr>
              <a:t>R</a:t>
            </a:r>
            <a:r>
              <a:rPr lang="en-GB" sz="2400" dirty="0">
                <a:effectLst/>
                <a:latin typeface="Calibri" panose="020F0502020204030204" pitchFamily="34" charset="0"/>
                <a:ea typeface="DengXian" panose="02010600030101010101" pitchFamily="2" charset="-122"/>
                <a:cs typeface="Arial" panose="020B0604020202020204" pitchFamily="34" charset="0"/>
              </a:rPr>
              <a:t>ecognise and define your personal perspective on work and life </a:t>
            </a:r>
          </a:p>
          <a:p>
            <a:pPr marL="342900" lvl="0" indent="-342900">
              <a:lnSpc>
                <a:spcPct val="107000"/>
              </a:lnSpc>
              <a:buFont typeface="Symbol" panose="05050102010706020507" pitchFamily="18" charset="2"/>
              <a:buChar char=""/>
            </a:pP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2400" dirty="0">
                <a:latin typeface="Calibri" panose="020F0502020204030204" pitchFamily="34" charset="0"/>
                <a:ea typeface="DengXian" panose="02010600030101010101" pitchFamily="2" charset="-122"/>
                <a:cs typeface="Arial" panose="020B0604020202020204" pitchFamily="34" charset="0"/>
              </a:rPr>
              <a:t>D</a:t>
            </a:r>
            <a:r>
              <a:rPr lang="en-GB" sz="2400" dirty="0">
                <a:effectLst/>
                <a:latin typeface="Calibri" panose="020F0502020204030204" pitchFamily="34" charset="0"/>
                <a:ea typeface="DengXian" panose="02010600030101010101" pitchFamily="2" charset="-122"/>
                <a:cs typeface="Arial" panose="020B0604020202020204" pitchFamily="34" charset="0"/>
              </a:rPr>
              <a:t>evelop your critical and reflective skills, and to use them to produce a piece of persuasive written argumentation, which lays out your credentials for work at masters or doctoral level.</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4292686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
        <p:nvSpPr>
          <p:cNvPr id="7" name="Title 1">
            <a:extLst>
              <a:ext uri="{FF2B5EF4-FFF2-40B4-BE49-F238E27FC236}">
                <a16:creationId xmlns:a16="http://schemas.microsoft.com/office/drawing/2014/main" id="{8C86303D-E27C-D0E8-C35E-BF9F1E1CC470}"/>
              </a:ext>
            </a:extLst>
          </p:cNvPr>
          <p:cNvSpPr txBox="1">
            <a:spLocks/>
          </p:cNvSpPr>
          <p:nvPr/>
        </p:nvSpPr>
        <p:spPr>
          <a:xfrm>
            <a:off x="1031508" y="2900136"/>
            <a:ext cx="10515600" cy="8200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solidFill>
              </a:rPr>
              <a:t>Module Handbook</a:t>
            </a:r>
          </a:p>
        </p:txBody>
      </p:sp>
    </p:spTree>
    <p:extLst>
      <p:ext uri="{BB962C8B-B14F-4D97-AF65-F5344CB8AC3E}">
        <p14:creationId xmlns:p14="http://schemas.microsoft.com/office/powerpoint/2010/main" val="2368173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741310" y="222643"/>
            <a:ext cx="10515600" cy="820092"/>
          </a:xfrm>
        </p:spPr>
        <p:txBody>
          <a:bodyPr/>
          <a:lstStyle/>
          <a:p>
            <a:r>
              <a:rPr lang="en-GB" b="1" dirty="0">
                <a:solidFill>
                  <a:schemeClr val="accent1"/>
                </a:solidFill>
              </a:rPr>
              <a:t>Module Handbook</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622909"/>
            <a:ext cx="10846408" cy="4826336"/>
          </a:xfrm>
        </p:spPr>
        <p:txBody>
          <a:bodyPr>
            <a:normAutofit fontScale="85000" lnSpcReduction="10000"/>
          </a:bodyPr>
          <a:lstStyle/>
          <a:p>
            <a:pPr marL="0" indent="0">
              <a:lnSpc>
                <a:spcPct val="107000"/>
              </a:lnSpc>
              <a:spcAft>
                <a:spcPts val="800"/>
              </a:spcAft>
              <a:buNone/>
            </a:pPr>
            <a:r>
              <a:rPr lang="en-GB" sz="1800" b="1"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Contents and layout of this guide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This guide will assist you in developing your submission for this module </a:t>
            </a:r>
          </a:p>
          <a:p>
            <a:pPr>
              <a:lnSpc>
                <a:spcPct val="107000"/>
              </a:lnSpc>
              <a:spcAft>
                <a:spcPts val="800"/>
              </a:spcAft>
            </a:pPr>
            <a:r>
              <a:rPr lang="en-GB" sz="1800" b="1"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Chapter 1</a:t>
            </a:r>
            <a:r>
              <a:rPr lang="en-GB" sz="1800"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 </a:t>
            </a:r>
            <a:r>
              <a:rPr lang="en-GB" sz="1800" dirty="0">
                <a:effectLst/>
                <a:latin typeface="Calibri" panose="020F0502020204030204" pitchFamily="34" charset="0"/>
                <a:ea typeface="DengXian" panose="02010600030101010101" pitchFamily="2" charset="-122"/>
                <a:cs typeface="Arial" panose="020B0604020202020204" pitchFamily="34" charset="0"/>
              </a:rPr>
              <a:t>introduces the elements of the required submission. It also identifies the reasons why a Review of Learning is appropriate at this point in your programme and how it will be useful to you as you go forward. </a:t>
            </a:r>
          </a:p>
          <a:p>
            <a:pPr>
              <a:lnSpc>
                <a:spcPct val="107000"/>
              </a:lnSpc>
              <a:spcAft>
                <a:spcPts val="800"/>
              </a:spcAft>
            </a:pPr>
            <a:r>
              <a:rPr lang="en-GB" sz="1800" b="1"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Chapter 2</a:t>
            </a:r>
            <a:r>
              <a:rPr lang="en-GB" sz="1800"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 </a:t>
            </a:r>
            <a:r>
              <a:rPr lang="en-GB" sz="1800" dirty="0">
                <a:effectLst/>
                <a:latin typeface="Calibri" panose="020F0502020204030204" pitchFamily="34" charset="0"/>
                <a:ea typeface="DengXian" panose="02010600030101010101" pitchFamily="2" charset="-122"/>
                <a:cs typeface="Arial" panose="020B0604020202020204" pitchFamily="34" charset="0"/>
              </a:rPr>
              <a:t>introduces professional studies and explores the nature of these studies. It looks at what we mean by work and the subjectivity you develop and bring to it. </a:t>
            </a:r>
          </a:p>
          <a:p>
            <a:pPr>
              <a:lnSpc>
                <a:spcPct val="107000"/>
              </a:lnSpc>
              <a:spcAft>
                <a:spcPts val="800"/>
              </a:spcAft>
            </a:pPr>
            <a:r>
              <a:rPr lang="en-GB" sz="1800" b="1"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Chapter 3</a:t>
            </a:r>
            <a:r>
              <a:rPr lang="en-GB" sz="1800"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 </a:t>
            </a:r>
            <a:r>
              <a:rPr lang="en-GB" sz="1800" dirty="0">
                <a:effectLst/>
                <a:latin typeface="Calibri" panose="020F0502020204030204" pitchFamily="34" charset="0"/>
                <a:ea typeface="DengXian" panose="02010600030101010101" pitchFamily="2" charset="-122"/>
                <a:cs typeface="Arial" panose="020B0604020202020204" pitchFamily="34" charset="0"/>
              </a:rPr>
              <a:t>looks at learning and reflection in more detail and specifically introduces the current theories concerning how we learn. </a:t>
            </a:r>
          </a:p>
          <a:p>
            <a:pPr>
              <a:lnSpc>
                <a:spcPct val="107000"/>
              </a:lnSpc>
              <a:spcAft>
                <a:spcPts val="800"/>
              </a:spcAft>
            </a:pPr>
            <a:r>
              <a:rPr lang="en-GB" sz="1800" b="1"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Chapter 4</a:t>
            </a:r>
            <a:r>
              <a:rPr lang="en-GB" sz="1800"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 </a:t>
            </a:r>
            <a:r>
              <a:rPr lang="en-GB" sz="1800" dirty="0">
                <a:effectLst/>
                <a:latin typeface="Calibri" panose="020F0502020204030204" pitchFamily="34" charset="0"/>
                <a:ea typeface="DengXian" panose="02010600030101010101" pitchFamily="2" charset="-122"/>
                <a:cs typeface="Arial" panose="020B0604020202020204" pitchFamily="34" charset="0"/>
              </a:rPr>
              <a:t>returns to the submission and how the work developed within chapters 1 to 3 enables you to write your review </a:t>
            </a:r>
          </a:p>
          <a:p>
            <a:pPr>
              <a:lnSpc>
                <a:spcPct val="107000"/>
              </a:lnSpc>
              <a:spcAft>
                <a:spcPts val="800"/>
              </a:spcAft>
            </a:pPr>
            <a:r>
              <a:rPr lang="en-GB" sz="1800" b="1"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Chapter 5</a:t>
            </a:r>
            <a:r>
              <a:rPr lang="en-GB" sz="1800"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 </a:t>
            </a:r>
            <a:r>
              <a:rPr lang="en-GB" sz="1800" dirty="0">
                <a:effectLst/>
                <a:latin typeface="Calibri" panose="020F0502020204030204" pitchFamily="34" charset="0"/>
                <a:ea typeface="DengXian" panose="02010600030101010101" pitchFamily="2" charset="-122"/>
                <a:cs typeface="Arial" panose="020B0604020202020204" pitchFamily="34" charset="0"/>
              </a:rPr>
              <a:t>identifies the resources available to you as you develop your submission </a:t>
            </a:r>
          </a:p>
          <a:p>
            <a:pPr>
              <a:lnSpc>
                <a:spcPct val="107000"/>
              </a:lnSpc>
              <a:spcAft>
                <a:spcPts val="800"/>
              </a:spcAft>
            </a:pPr>
            <a:r>
              <a:rPr lang="en-GB" sz="1800" b="1"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Chapter 6</a:t>
            </a:r>
            <a:r>
              <a:rPr lang="en-GB" sz="1800"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 </a:t>
            </a:r>
            <a:r>
              <a:rPr lang="en-GB" sz="1800" dirty="0">
                <a:effectLst/>
                <a:latin typeface="Calibri" panose="020F0502020204030204" pitchFamily="34" charset="0"/>
                <a:ea typeface="DengXian" panose="02010600030101010101" pitchFamily="2" charset="-122"/>
                <a:cs typeface="Arial" panose="020B0604020202020204" pitchFamily="34" charset="0"/>
              </a:rPr>
              <a:t>considers assessment, both the process of submission and the assessment that follows </a:t>
            </a:r>
          </a:p>
          <a:p>
            <a:pPr marL="0" indent="0" algn="ctr">
              <a:lnSpc>
                <a:spcPct val="107000"/>
              </a:lnSpc>
              <a:spcAft>
                <a:spcPts val="800"/>
              </a:spcAft>
              <a:buNone/>
            </a:pPr>
            <a:r>
              <a:rPr lang="en-GB" sz="1800" b="1" dirty="0">
                <a:effectLst/>
                <a:latin typeface="Calibri" panose="020F0502020204030204" pitchFamily="34" charset="0"/>
                <a:ea typeface="DengXian" panose="02010600030101010101" pitchFamily="2" charset="-122"/>
                <a:cs typeface="Arial" panose="020B0604020202020204" pitchFamily="34" charset="0"/>
              </a:rPr>
              <a:t>Each chapter contains an introduction to relevant theories and concepts in professional studies as well as useful additional reading.</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2340870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r>
              <a:rPr lang="en-GB" b="1" dirty="0">
                <a:solidFill>
                  <a:schemeClr val="accent1"/>
                </a:solidFill>
              </a:rPr>
              <a:t>Assessment:</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normAutofit fontScale="92500" lnSpcReduction="10000"/>
          </a:bodyPr>
          <a:lstStyle/>
          <a:p>
            <a:endParaRPr lang="en-GB" dirty="0"/>
          </a:p>
          <a:p>
            <a:r>
              <a:rPr lang="en-GB" dirty="0"/>
              <a:t>Achieve the Learning outcomes of this module</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Arial" panose="020B0604020202020204" pitchFamily="34" charset="0"/>
              </a:rPr>
              <a:t>The submission for this module consists of the following elements: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Review of Learning (word count: 4,000 words)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Annotated CV &amp; Job Description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Training (learning ) Needs Analysis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Comprehensive Personal Development Plan </a:t>
            </a:r>
            <a:endParaRPr lang="en-GB" dirty="0"/>
          </a:p>
          <a:p>
            <a:pPr marL="0" indent="0" algn="ctr">
              <a:buNone/>
            </a:pPr>
            <a:r>
              <a:rPr lang="en-GB" sz="1800" b="1"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Assessment submission date: Friday 26 May 2023 at 1200</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3110430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normAutofit fontScale="90000"/>
          </a:bodyPr>
          <a:lstStyle/>
          <a:p>
            <a:pPr>
              <a:lnSpc>
                <a:spcPct val="107000"/>
              </a:lnSpc>
              <a:spcAft>
                <a:spcPts val="800"/>
              </a:spcAft>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Key sequence to the submission and assessment of this module </a:t>
            </a:r>
            <a:endParaRPr lang="en-GB" sz="4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771588" y="2095248"/>
            <a:ext cx="10515600" cy="4674430"/>
          </a:xfrm>
        </p:spPr>
        <p:txBody>
          <a:bodyPr/>
          <a:lstStyle/>
          <a:p>
            <a:pPr marL="0" indent="0">
              <a:lnSpc>
                <a:spcPct val="107000"/>
              </a:lnSpc>
              <a:spcAft>
                <a:spcPts val="800"/>
              </a:spcAft>
              <a:buNone/>
            </a:pP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dirty="0">
                <a:effectLst/>
                <a:latin typeface="Calibri" panose="020F0502020204030204" pitchFamily="34" charset="0"/>
                <a:ea typeface="DengXian" panose="02010600030101010101" pitchFamily="2" charset="-122"/>
                <a:cs typeface="Arial" panose="020B0604020202020204" pitchFamily="34" charset="0"/>
              </a:rPr>
              <a:t>We suggest that you: </a:t>
            </a:r>
          </a:p>
          <a:p>
            <a:pPr marL="342900" lvl="0" indent="-342900">
              <a:lnSpc>
                <a:spcPct val="107000"/>
              </a:lnSpc>
              <a:buFont typeface="+mj-lt"/>
              <a:buAutoNum type="arabicPeriod"/>
            </a:pPr>
            <a:r>
              <a:rPr lang="en-GB" sz="2000" dirty="0">
                <a:effectLst/>
                <a:latin typeface="Calibri" panose="020F0502020204030204" pitchFamily="34" charset="0"/>
                <a:ea typeface="DengXian" panose="02010600030101010101" pitchFamily="2" charset="-122"/>
                <a:cs typeface="Arial" panose="020B0604020202020204" pitchFamily="34" charset="0"/>
              </a:rPr>
              <a:t>First prepare your </a:t>
            </a:r>
            <a:r>
              <a:rPr lang="en-GB" sz="2000" dirty="0">
                <a:latin typeface="Calibri" panose="020F0502020204030204" pitchFamily="34" charset="0"/>
                <a:ea typeface="DengXian" panose="02010600030101010101" pitchFamily="2" charset="-122"/>
                <a:cs typeface="Arial" panose="020B0604020202020204" pitchFamily="34" charset="0"/>
              </a:rPr>
              <a:t>CV</a:t>
            </a:r>
            <a:r>
              <a:rPr lang="en-GB" sz="2000" dirty="0">
                <a:effectLst/>
                <a:latin typeface="Calibri" panose="020F0502020204030204" pitchFamily="34" charset="0"/>
                <a:ea typeface="DengXian" panose="02010600030101010101" pitchFamily="2" charset="-122"/>
                <a:cs typeface="Arial" panose="020B0604020202020204" pitchFamily="34" charset="0"/>
              </a:rPr>
              <a:t> and job description </a:t>
            </a:r>
          </a:p>
          <a:p>
            <a:pPr marL="342900" lvl="0" indent="-342900">
              <a:lnSpc>
                <a:spcPct val="107000"/>
              </a:lnSpc>
              <a:buFont typeface="+mj-lt"/>
              <a:buAutoNum type="arabicPeriod"/>
            </a:pPr>
            <a:r>
              <a:rPr lang="en-GB" sz="2000" dirty="0">
                <a:effectLst/>
                <a:latin typeface="Calibri" panose="020F0502020204030204" pitchFamily="34" charset="0"/>
                <a:ea typeface="DengXian" panose="02010600030101010101" pitchFamily="2" charset="-122"/>
                <a:cs typeface="Arial" panose="020B0604020202020204" pitchFamily="34" charset="0"/>
              </a:rPr>
              <a:t>Write your first draft of your Review of Learning (word count: 4,000 words) and submit for formative feedback from the module leader </a:t>
            </a:r>
            <a:r>
              <a:rPr lang="en-GB" sz="1600" i="1" dirty="0">
                <a:effectLst/>
                <a:latin typeface="Calibri" panose="020F0502020204030204" pitchFamily="34" charset="0"/>
                <a:ea typeface="DengXian" panose="02010600030101010101" pitchFamily="2" charset="-122"/>
                <a:cs typeface="Arial" panose="020B0604020202020204" pitchFamily="34" charset="0"/>
              </a:rPr>
              <a:t>(make sure you do this in good time to allow them sufficient time to provide you with that feedback) </a:t>
            </a:r>
          </a:p>
          <a:p>
            <a:pPr marL="342900" lvl="0" indent="-342900">
              <a:lnSpc>
                <a:spcPct val="107000"/>
              </a:lnSpc>
              <a:buFont typeface="+mj-lt"/>
              <a:buAutoNum type="arabicPeriod"/>
            </a:pPr>
            <a:r>
              <a:rPr lang="en-GB" sz="2000" dirty="0">
                <a:effectLst/>
                <a:latin typeface="Calibri" panose="020F0502020204030204" pitchFamily="34" charset="0"/>
                <a:ea typeface="DengXian" panose="02010600030101010101" pitchFamily="2" charset="-122"/>
                <a:cs typeface="Arial" panose="020B0604020202020204" pitchFamily="34" charset="0"/>
              </a:rPr>
              <a:t>Prepare your training needs analysis and personal development plan and submit for feedback </a:t>
            </a:r>
          </a:p>
          <a:p>
            <a:pPr marL="342900" lvl="0" indent="-342900">
              <a:lnSpc>
                <a:spcPct val="107000"/>
              </a:lnSpc>
              <a:spcAft>
                <a:spcPts val="800"/>
              </a:spcAft>
              <a:buFont typeface="+mj-lt"/>
              <a:buAutoNum type="arabicPeriod"/>
            </a:pPr>
            <a:r>
              <a:rPr lang="en-GB" sz="2000" dirty="0">
                <a:effectLst/>
                <a:latin typeface="Calibri" panose="020F0502020204030204" pitchFamily="34" charset="0"/>
                <a:ea typeface="DengXian" panose="02010600030101010101" pitchFamily="2" charset="-122"/>
                <a:cs typeface="Arial" panose="020B0604020202020204" pitchFamily="34" charset="0"/>
              </a:rPr>
              <a:t>Finally amend and develop your submission in light of your feedback and submit in good time</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1575912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192365"/>
            <a:ext cx="10515600" cy="820092"/>
          </a:xfrm>
        </p:spPr>
        <p:txBody>
          <a:bodyPr/>
          <a:lstStyle/>
          <a:p>
            <a:r>
              <a:rPr lang="en-GB" b="1" dirty="0">
                <a:solidFill>
                  <a:schemeClr val="accent1"/>
                </a:solidFill>
              </a:rPr>
              <a:t>Schedule:</a:t>
            </a:r>
          </a:p>
        </p:txBody>
      </p:sp>
      <p:graphicFrame>
        <p:nvGraphicFramePr>
          <p:cNvPr id="5" name="Content Placeholder 4">
            <a:extLst>
              <a:ext uri="{FF2B5EF4-FFF2-40B4-BE49-F238E27FC236}">
                <a16:creationId xmlns:a16="http://schemas.microsoft.com/office/drawing/2014/main" id="{9F58EDBF-D4A7-3FFF-598D-5F1696FC4B60}"/>
              </a:ext>
            </a:extLst>
          </p:cNvPr>
          <p:cNvGraphicFramePr>
            <a:graphicFrameLocks noGrp="1"/>
          </p:cNvGraphicFramePr>
          <p:nvPr>
            <p:ph idx="1"/>
            <p:extLst>
              <p:ext uri="{D42A27DB-BD31-4B8C-83A1-F6EECF244321}">
                <p14:modId xmlns:p14="http://schemas.microsoft.com/office/powerpoint/2010/main" val="790387039"/>
              </p:ext>
            </p:extLst>
          </p:nvPr>
        </p:nvGraphicFramePr>
        <p:xfrm>
          <a:off x="1967345" y="1551709"/>
          <a:ext cx="8765311" cy="5162406"/>
        </p:xfrm>
        <a:graphic>
          <a:graphicData uri="http://schemas.openxmlformats.org/drawingml/2006/table">
            <a:tbl>
              <a:tblPr firstRow="1" firstCol="1" bandRow="1">
                <a:tableStyleId>{5C22544A-7EE6-4342-B048-85BDC9FD1C3A}</a:tableStyleId>
              </a:tblPr>
              <a:tblGrid>
                <a:gridCol w="1267603">
                  <a:extLst>
                    <a:ext uri="{9D8B030D-6E8A-4147-A177-3AD203B41FA5}">
                      <a16:colId xmlns:a16="http://schemas.microsoft.com/office/drawing/2014/main" val="2389991082"/>
                    </a:ext>
                  </a:extLst>
                </a:gridCol>
                <a:gridCol w="2810555">
                  <a:extLst>
                    <a:ext uri="{9D8B030D-6E8A-4147-A177-3AD203B41FA5}">
                      <a16:colId xmlns:a16="http://schemas.microsoft.com/office/drawing/2014/main" val="3815549704"/>
                    </a:ext>
                  </a:extLst>
                </a:gridCol>
                <a:gridCol w="2817997">
                  <a:extLst>
                    <a:ext uri="{9D8B030D-6E8A-4147-A177-3AD203B41FA5}">
                      <a16:colId xmlns:a16="http://schemas.microsoft.com/office/drawing/2014/main" val="166881277"/>
                    </a:ext>
                  </a:extLst>
                </a:gridCol>
                <a:gridCol w="1869156">
                  <a:extLst>
                    <a:ext uri="{9D8B030D-6E8A-4147-A177-3AD203B41FA5}">
                      <a16:colId xmlns:a16="http://schemas.microsoft.com/office/drawing/2014/main" val="3992724257"/>
                    </a:ext>
                  </a:extLst>
                </a:gridCol>
              </a:tblGrid>
              <a:tr h="383165">
                <a:tc>
                  <a:txBody>
                    <a:bodyPr/>
                    <a:lstStyle/>
                    <a:p>
                      <a:pPr algn="ctr">
                        <a:lnSpc>
                          <a:spcPct val="107000"/>
                        </a:lnSpc>
                        <a:spcAft>
                          <a:spcPts val="800"/>
                        </a:spcAft>
                      </a:pPr>
                      <a:r>
                        <a:rPr lang="en-GB" sz="1100">
                          <a:effectLst/>
                        </a:rPr>
                        <a:t>Tutorial</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Title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Date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Time</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603254804"/>
                  </a:ext>
                </a:extLst>
              </a:tr>
              <a:tr h="1812942">
                <a:tc>
                  <a:txBody>
                    <a:bodyPr/>
                    <a:lstStyle/>
                    <a:p>
                      <a:pPr algn="ctr">
                        <a:lnSpc>
                          <a:spcPct val="107000"/>
                        </a:lnSpc>
                        <a:spcAft>
                          <a:spcPts val="800"/>
                        </a:spcAft>
                      </a:pPr>
                      <a:r>
                        <a:rPr lang="en-GB" sz="1100">
                          <a:effectLst/>
                        </a:rPr>
                        <a:t>1</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dirty="0">
                          <a:effectLst/>
                        </a:rPr>
                        <a:t>Introduction to</a:t>
                      </a:r>
                    </a:p>
                    <a:p>
                      <a:pPr algn="ctr">
                        <a:lnSpc>
                          <a:spcPct val="107000"/>
                        </a:lnSpc>
                        <a:spcAft>
                          <a:spcPts val="800"/>
                        </a:spcAft>
                      </a:pPr>
                      <a:r>
                        <a:rPr lang="en-GB" sz="1100" dirty="0">
                          <a:effectLst/>
                        </a:rPr>
                        <a:t>the module, course aims, assessment, reading list</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Monday 20 February 2023</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1400 to 1700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211132336"/>
                  </a:ext>
                </a:extLst>
              </a:tr>
              <a:tr h="383165">
                <a:tc>
                  <a:txBody>
                    <a:bodyPr/>
                    <a:lstStyle/>
                    <a:p>
                      <a:pPr algn="ctr">
                        <a:lnSpc>
                          <a:spcPct val="107000"/>
                        </a:lnSpc>
                        <a:spcAft>
                          <a:spcPts val="800"/>
                        </a:spcAft>
                      </a:pPr>
                      <a:r>
                        <a:rPr lang="en-GB" sz="1100">
                          <a:effectLst/>
                        </a:rPr>
                        <a:t>2</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dirty="0">
                          <a:effectLst/>
                        </a:rPr>
                        <a:t>Tutorial</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Monday 6 March 2023</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1400 to 1700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192790744"/>
                  </a:ext>
                </a:extLst>
              </a:tr>
              <a:tr h="784072">
                <a:tc>
                  <a:txBody>
                    <a:bodyPr/>
                    <a:lstStyle/>
                    <a:p>
                      <a:pPr algn="ctr">
                        <a:lnSpc>
                          <a:spcPct val="107000"/>
                        </a:lnSpc>
                        <a:spcAft>
                          <a:spcPts val="800"/>
                        </a:spcAft>
                      </a:pPr>
                      <a:r>
                        <a:rPr lang="en-GB" sz="1100">
                          <a:effectLst/>
                        </a:rPr>
                        <a:t>3</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dirty="0">
                          <a:effectLst/>
                        </a:rPr>
                        <a:t>Tutorial</a:t>
                      </a:r>
                    </a:p>
                    <a:p>
                      <a:pPr algn="ctr">
                        <a:lnSpc>
                          <a:spcPct val="107000"/>
                        </a:lnSpc>
                        <a:spcAft>
                          <a:spcPts val="800"/>
                        </a:spcAft>
                      </a:pPr>
                      <a:r>
                        <a:rPr lang="en-GB" sz="1100" b="1" dirty="0">
                          <a:solidFill>
                            <a:srgbClr val="FF0000"/>
                          </a:solidFill>
                          <a:effectLst/>
                          <a:highlight>
                            <a:srgbClr val="FFFF00"/>
                          </a:highlight>
                          <a:latin typeface="Calibri" panose="020F0502020204030204" pitchFamily="34" charset="0"/>
                          <a:ea typeface="DengXian" panose="02010600030101010101" pitchFamily="2" charset="-122"/>
                          <a:cs typeface="Arial" panose="020B0604020202020204" pitchFamily="34" charset="0"/>
                        </a:rPr>
                        <a:t>Send draft copy of the review of learning prior to Tutorial 3</a:t>
                      </a:r>
                    </a:p>
                  </a:txBody>
                  <a:tcPr marL="68580" marR="68580" marT="0" marB="0"/>
                </a:tc>
                <a:tc>
                  <a:txBody>
                    <a:bodyPr/>
                    <a:lstStyle/>
                    <a:p>
                      <a:pPr algn="ctr">
                        <a:lnSpc>
                          <a:spcPct val="107000"/>
                        </a:lnSpc>
                        <a:spcAft>
                          <a:spcPts val="800"/>
                        </a:spcAft>
                      </a:pPr>
                      <a:r>
                        <a:rPr lang="en-GB" sz="1100">
                          <a:effectLst/>
                        </a:rPr>
                        <a:t>Monday 27 March 2023</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1400 to 1700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833113238"/>
                  </a:ext>
                </a:extLst>
              </a:tr>
              <a:tr h="383165">
                <a:tc>
                  <a:txBody>
                    <a:bodyPr/>
                    <a:lstStyle/>
                    <a:p>
                      <a:pPr algn="ctr">
                        <a:lnSpc>
                          <a:spcPct val="107000"/>
                        </a:lnSpc>
                        <a:spcAft>
                          <a:spcPts val="800"/>
                        </a:spcAft>
                      </a:pPr>
                      <a:r>
                        <a:rPr lang="en-GB" sz="1100">
                          <a:effectLst/>
                        </a:rPr>
                        <a:t>4</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dirty="0">
                          <a:effectLst/>
                        </a:rPr>
                        <a:t>Tutorial</a:t>
                      </a:r>
                    </a:p>
                    <a:p>
                      <a:pPr algn="ctr">
                        <a:lnSpc>
                          <a:spcPct val="107000"/>
                        </a:lnSpc>
                        <a:spcAft>
                          <a:spcPts val="800"/>
                        </a:spcAft>
                      </a:pPr>
                      <a:r>
                        <a:rPr lang="en-GB" sz="1100" b="1" dirty="0">
                          <a:solidFill>
                            <a:srgbClr val="FF0000"/>
                          </a:solidFill>
                          <a:effectLst/>
                          <a:highlight>
                            <a:srgbClr val="FFFF00"/>
                          </a:highlight>
                          <a:latin typeface="Calibri" panose="020F0502020204030204" pitchFamily="34" charset="0"/>
                          <a:ea typeface="DengXian" panose="02010600030101010101" pitchFamily="2" charset="-122"/>
                          <a:cs typeface="Arial" panose="020B0604020202020204" pitchFamily="34" charset="0"/>
                        </a:rPr>
                        <a:t>Submit training needs analysis and personal development plan prior to Tutorial 4</a:t>
                      </a:r>
                    </a:p>
                  </a:txBody>
                  <a:tcPr marL="68580" marR="68580" marT="0" marB="0"/>
                </a:tc>
                <a:tc>
                  <a:txBody>
                    <a:bodyPr/>
                    <a:lstStyle/>
                    <a:p>
                      <a:pPr algn="ctr">
                        <a:lnSpc>
                          <a:spcPct val="107000"/>
                        </a:lnSpc>
                        <a:spcAft>
                          <a:spcPts val="800"/>
                        </a:spcAft>
                      </a:pPr>
                      <a:r>
                        <a:rPr lang="en-GB" sz="1100" dirty="0">
                          <a:effectLst/>
                        </a:rPr>
                        <a:t>Monday 10 April 2023</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1400 to 1700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186146357"/>
                  </a:ext>
                </a:extLst>
              </a:tr>
              <a:tr h="383165">
                <a:tc>
                  <a:txBody>
                    <a:bodyPr/>
                    <a:lstStyle/>
                    <a:p>
                      <a:pPr algn="ctr">
                        <a:lnSpc>
                          <a:spcPct val="107000"/>
                        </a:lnSpc>
                        <a:spcAft>
                          <a:spcPts val="800"/>
                        </a:spcAft>
                      </a:pPr>
                      <a:r>
                        <a:rPr lang="en-GB" sz="1100">
                          <a:effectLst/>
                        </a:rPr>
                        <a:t>5</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Tutorial</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Monday 1 May 2023</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1400 to 1800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146254557"/>
                  </a:ext>
                </a:extLst>
              </a:tr>
              <a:tr h="784072">
                <a:tc>
                  <a:txBody>
                    <a:bodyPr/>
                    <a:lstStyle/>
                    <a:p>
                      <a:pPr algn="ctr">
                        <a:lnSpc>
                          <a:spcPct val="107000"/>
                        </a:lnSpc>
                        <a:spcAft>
                          <a:spcPts val="800"/>
                        </a:spcAft>
                      </a:pPr>
                      <a:r>
                        <a:rPr lang="en-GB" sz="1100">
                          <a:effectLst/>
                        </a:rPr>
                        <a:t>6</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dirty="0">
                          <a:effectLst/>
                        </a:rPr>
                        <a:t>Drop in session for assessment support</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a:effectLst/>
                        </a:rPr>
                        <a:t>Monday 15 May 2023</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gn="ctr">
                        <a:lnSpc>
                          <a:spcPct val="107000"/>
                        </a:lnSpc>
                        <a:spcAft>
                          <a:spcPts val="800"/>
                        </a:spcAft>
                      </a:pPr>
                      <a:r>
                        <a:rPr lang="en-GB" sz="1100" dirty="0">
                          <a:effectLst/>
                        </a:rPr>
                        <a:t>1400 to 1800</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134693354"/>
                  </a:ext>
                </a:extLst>
              </a:tr>
            </a:tbl>
          </a:graphicData>
        </a:graphic>
      </p:graphicFrame>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632933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444584" y="216588"/>
            <a:ext cx="10515600" cy="820092"/>
          </a:xfrm>
        </p:spPr>
        <p:txBody>
          <a:bodyPr/>
          <a:lstStyle/>
          <a:p>
            <a:pPr>
              <a:lnSpc>
                <a:spcPct val="107000"/>
              </a:lnSpc>
              <a:spcAft>
                <a:spcPts val="800"/>
              </a:spcAft>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Annotated CV</a:t>
            </a:r>
            <a:r>
              <a:rPr lang="en-GB" sz="4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 </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932833"/>
            <a:ext cx="10515600" cy="4539147"/>
          </a:xfrm>
        </p:spPr>
        <p:txBody>
          <a:bodyPr>
            <a:normAutofit/>
          </a:bodyPr>
          <a:lstStyle/>
          <a:p>
            <a:pPr>
              <a:lnSpc>
                <a:spcPct val="107000"/>
              </a:lnSpc>
              <a:spcAft>
                <a:spcPts val="800"/>
              </a:spcAft>
            </a:pPr>
            <a:r>
              <a:rPr lang="en-GB" sz="2400" dirty="0">
                <a:latin typeface="Calibri" panose="020F0502020204030204" pitchFamily="34" charset="0"/>
                <a:ea typeface="DengXian" panose="02010600030101010101" pitchFamily="2" charset="-122"/>
                <a:cs typeface="Arial" panose="020B0604020202020204" pitchFamily="34" charset="0"/>
              </a:rPr>
              <a:t>E</a:t>
            </a:r>
            <a:r>
              <a:rPr lang="en-GB" sz="2400" dirty="0">
                <a:effectLst/>
                <a:latin typeface="Calibri" panose="020F0502020204030204" pitchFamily="34" charset="0"/>
                <a:ea typeface="DengXian" panose="02010600030101010101" pitchFamily="2" charset="-122"/>
                <a:cs typeface="Arial" panose="020B0604020202020204" pitchFamily="34" charset="0"/>
              </a:rPr>
              <a:t>xpand on your CV </a:t>
            </a:r>
            <a:r>
              <a:rPr lang="en-GB" sz="2400" dirty="0">
                <a:latin typeface="Calibri" panose="020F0502020204030204" pitchFamily="34" charset="0"/>
                <a:ea typeface="DengXian" panose="02010600030101010101" pitchFamily="2" charset="-122"/>
                <a:cs typeface="Arial" panose="020B0604020202020204" pitchFamily="34" charset="0"/>
              </a:rPr>
              <a:t>- F</a:t>
            </a:r>
            <a:r>
              <a:rPr lang="en-GB" sz="2400" dirty="0">
                <a:effectLst/>
                <a:latin typeface="Calibri" panose="020F0502020204030204" pitchFamily="34" charset="0"/>
                <a:ea typeface="DengXian" panose="02010600030101010101" pitchFamily="2" charset="-122"/>
                <a:cs typeface="Arial" panose="020B0604020202020204" pitchFamily="34" charset="0"/>
              </a:rPr>
              <a:t>orget the single page rule! </a:t>
            </a: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Explain what it means when you say for example: </a:t>
            </a:r>
            <a:r>
              <a:rPr lang="en-GB" dirty="0">
                <a:effectLst/>
                <a:latin typeface="Calibri" panose="020F0502020204030204" pitchFamily="34" charset="0"/>
                <a:ea typeface="DengXian" panose="02010600030101010101" pitchFamily="2" charset="-122"/>
                <a:cs typeface="Arial" panose="020B0604020202020204" pitchFamily="34" charset="0"/>
              </a:rPr>
              <a:t>‘experienced in leading a team’. </a:t>
            </a:r>
          </a:p>
          <a:p>
            <a:pPr lvl="2">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How big was the team? How long did you lead them for? In what context? Were there issues? How did you resolve them? What was the most memorable achievement? Etc. </a:t>
            </a:r>
          </a:p>
          <a:p>
            <a:pPr marL="914400" lvl="2"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a:highlight>
                  <a:srgbClr val="FFFF00"/>
                </a:highlight>
                <a:latin typeface="Calibri" panose="020F0502020204030204" pitchFamily="34" charset="0"/>
                <a:ea typeface="DengXian" panose="02010600030101010101" pitchFamily="2" charset="-122"/>
                <a:cs typeface="Arial" panose="020B0604020202020204" pitchFamily="34" charset="0"/>
              </a:rPr>
              <a:t>R</a:t>
            </a:r>
            <a:r>
              <a:rPr lang="en-GB" sz="24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etain your original CV in black text and use a coloured text for the annotation.</a:t>
            </a:r>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3933279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199" y="265516"/>
            <a:ext cx="10515600" cy="820092"/>
          </a:xfrm>
        </p:spPr>
        <p:txBody>
          <a:bodyPr/>
          <a:lstStyle/>
          <a:p>
            <a:pPr>
              <a:lnSpc>
                <a:spcPct val="107000"/>
              </a:lnSpc>
              <a:spcAft>
                <a:spcPts val="800"/>
              </a:spcAft>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Job Description </a:t>
            </a:r>
            <a:endParaRPr lang="en-GB" sz="4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199" y="1560503"/>
            <a:ext cx="10862835" cy="4829346"/>
          </a:xfrm>
        </p:spPr>
        <p:txBody>
          <a:bodyPr>
            <a:normAutofit/>
          </a:bodyPr>
          <a:lstStyle/>
          <a:p>
            <a:pPr>
              <a:lnSpc>
                <a:spcPct val="107000"/>
              </a:lnSpc>
              <a:spcAft>
                <a:spcPts val="800"/>
              </a:spcAft>
            </a:pPr>
            <a:r>
              <a:rPr lang="en-GB" sz="2000" dirty="0">
                <a:latin typeface="Calibri" panose="020F0502020204030204" pitchFamily="34" charset="0"/>
                <a:ea typeface="DengXian" panose="02010600030101010101" pitchFamily="2" charset="-122"/>
                <a:cs typeface="Arial" panose="020B0604020202020204" pitchFamily="34" charset="0"/>
              </a:rPr>
              <a:t>Use existing </a:t>
            </a:r>
            <a:r>
              <a:rPr lang="en-GB" sz="2000" dirty="0">
                <a:effectLst/>
                <a:latin typeface="Calibri" panose="020F0502020204030204" pitchFamily="34" charset="0"/>
                <a:ea typeface="DengXian" panose="02010600030101010101" pitchFamily="2" charset="-122"/>
                <a:cs typeface="Arial" panose="020B0604020202020204" pitchFamily="34" charset="0"/>
              </a:rPr>
              <a:t>Job Description for your role. </a:t>
            </a:r>
          </a:p>
          <a:p>
            <a:pPr>
              <a:lnSpc>
                <a:spcPct val="107000"/>
              </a:lnSpc>
              <a:spcAft>
                <a:spcPts val="800"/>
              </a:spcAft>
            </a:pPr>
            <a:endParaRPr lang="en-GB" sz="20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dirty="0">
                <a:effectLst/>
                <a:latin typeface="Calibri" panose="020F0502020204030204" pitchFamily="34" charset="0"/>
                <a:ea typeface="DengXian" panose="02010600030101010101" pitchFamily="2" charset="-122"/>
                <a:cs typeface="Arial" panose="020B0604020202020204" pitchFamily="34" charset="0"/>
              </a:rPr>
              <a:t>If it does not cover everything you do, add to your description the additional activities you carry out or additional responsibilities you have. </a:t>
            </a:r>
          </a:p>
          <a:p>
            <a:pPr>
              <a:lnSpc>
                <a:spcPct val="107000"/>
              </a:lnSpc>
              <a:spcAft>
                <a:spcPts val="800"/>
              </a:spcAft>
            </a:pP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dirty="0">
                <a:latin typeface="Calibri" panose="020F0502020204030204" pitchFamily="34" charset="0"/>
                <a:ea typeface="DengXian" panose="02010600030101010101" pitchFamily="2" charset="-122"/>
                <a:cs typeface="Arial" panose="020B0604020202020204" pitchFamily="34" charset="0"/>
              </a:rPr>
              <a:t>R</a:t>
            </a:r>
            <a:r>
              <a:rPr lang="en-GB" sz="2000" dirty="0">
                <a:effectLst/>
                <a:latin typeface="Calibri" panose="020F0502020204030204" pitchFamily="34" charset="0"/>
                <a:ea typeface="DengXian" panose="02010600030101010101" pitchFamily="2" charset="-122"/>
                <a:cs typeface="Arial" panose="020B0604020202020204" pitchFamily="34" charset="0"/>
              </a:rPr>
              <a:t>etain the original Job description in black and use a coloured font for any additions </a:t>
            </a:r>
          </a:p>
          <a:p>
            <a:pPr marL="0" indent="0">
              <a:lnSpc>
                <a:spcPct val="107000"/>
              </a:lnSpc>
              <a:spcAft>
                <a:spcPts val="800"/>
              </a:spcAft>
              <a:buNone/>
            </a:pP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dirty="0">
                <a:effectLst/>
                <a:latin typeface="Calibri" panose="020F0502020204030204" pitchFamily="34" charset="0"/>
                <a:ea typeface="DengXian" panose="02010600030101010101" pitchFamily="2" charset="-122"/>
                <a:cs typeface="Arial" panose="020B0604020202020204" pitchFamily="34" charset="0"/>
              </a:rPr>
              <a:t>Generate your own if there is no job description available for your role</a:t>
            </a:r>
            <a:r>
              <a:rPr lang="en-GB" sz="2000" dirty="0">
                <a:latin typeface="Calibri" panose="020F0502020204030204" pitchFamily="34" charset="0"/>
                <a:ea typeface="DengXian" panose="02010600030101010101" pitchFamily="2" charset="-122"/>
                <a:cs typeface="Arial" panose="020B0604020202020204" pitchFamily="34" charset="0"/>
              </a:rPr>
              <a:t>. (</a:t>
            </a:r>
            <a:r>
              <a:rPr lang="en-GB" sz="2000" dirty="0">
                <a:effectLst/>
                <a:latin typeface="Calibri" panose="020F0502020204030204" pitchFamily="34" charset="0"/>
                <a:ea typeface="DengXian" panose="02010600030101010101" pitchFamily="2" charset="-122"/>
                <a:cs typeface="Arial" panose="020B0604020202020204" pitchFamily="34" charset="0"/>
              </a:rPr>
              <a:t>Please indicate that if this is the case)</a:t>
            </a:r>
            <a:endParaRPr lang="en-GB" sz="2000"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3147326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583987"/>
            <a:ext cx="10515600" cy="1152605"/>
          </a:xfrm>
        </p:spPr>
        <p:txBody>
          <a:bodyPr>
            <a:normAutofit fontScale="90000"/>
          </a:bodyPr>
          <a:lstStyle/>
          <a:p>
            <a:pPr>
              <a:lnSpc>
                <a:spcPct val="107000"/>
              </a:lnSpc>
              <a:spcAft>
                <a:spcPts val="800"/>
              </a:spcAft>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Review of Learning </a:t>
            </a:r>
            <a:r>
              <a:rPr lang="en-GB" sz="31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(word count: 4,000 words) </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sz="4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2232257"/>
            <a:ext cx="10515600" cy="3944705"/>
          </a:xfrm>
        </p:spPr>
        <p:txBody>
          <a:bodyPr>
            <a:normAutofit lnSpcReduction="10000"/>
          </a:bodyPr>
          <a:lstStyle/>
          <a:p>
            <a:pPr marL="0" lvl="0" indent="0">
              <a:lnSpc>
                <a:spcPct val="107000"/>
              </a:lnSpc>
              <a:buNone/>
            </a:pPr>
            <a:r>
              <a:rPr lang="en-GB" sz="2400" dirty="0">
                <a:latin typeface="Calibri" panose="020F0502020204030204" pitchFamily="34" charset="0"/>
                <a:ea typeface="DengXian" panose="02010600030101010101" pitchFamily="2" charset="-122"/>
                <a:cs typeface="Arial" panose="020B0604020202020204" pitchFamily="34" charset="0"/>
              </a:rPr>
              <a:t>Y</a:t>
            </a:r>
            <a:r>
              <a:rPr lang="en-GB" sz="2400" dirty="0">
                <a:effectLst/>
                <a:latin typeface="Calibri" panose="020F0502020204030204" pitchFamily="34" charset="0"/>
                <a:ea typeface="DengXian" panose="02010600030101010101" pitchFamily="2" charset="-122"/>
                <a:cs typeface="Arial" panose="020B0604020202020204" pitchFamily="34" charset="0"/>
              </a:rPr>
              <a:t>our review involves:</a:t>
            </a:r>
          </a:p>
          <a:p>
            <a:pPr marL="0" lvl="0" indent="0">
              <a:lnSpc>
                <a:spcPct val="107000"/>
              </a:lnSpc>
              <a:buNone/>
            </a:pPr>
            <a:endParaRPr lang="en-GB" sz="2400" dirty="0">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sz="2400" dirty="0">
                <a:latin typeface="Calibri" panose="020F0502020204030204" pitchFamily="34" charset="0"/>
                <a:ea typeface="DengXian" panose="02010600030101010101" pitchFamily="2" charset="-122"/>
                <a:cs typeface="Arial" panose="020B0604020202020204" pitchFamily="34" charset="0"/>
              </a:rPr>
              <a:t>R</a:t>
            </a:r>
            <a:r>
              <a:rPr lang="en-GB" sz="2400" dirty="0">
                <a:effectLst/>
                <a:latin typeface="Calibri" panose="020F0502020204030204" pitchFamily="34" charset="0"/>
                <a:ea typeface="DengXian" panose="02010600030101010101" pitchFamily="2" charset="-122"/>
                <a:cs typeface="Arial" panose="020B0604020202020204" pitchFamily="34" charset="0"/>
              </a:rPr>
              <a:t>eviewing and reflecting on the main themes/areas of your professional learning to date </a:t>
            </a:r>
          </a:p>
          <a:p>
            <a:pPr marL="342900" lvl="0" indent="-342900">
              <a:lnSpc>
                <a:spcPct val="107000"/>
              </a:lnSpc>
              <a:buFont typeface="Symbol" panose="05050102010706020507" pitchFamily="18" charset="2"/>
              <a:buChar char=""/>
            </a:pP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sz="2400" dirty="0">
                <a:latin typeface="Calibri" panose="020F0502020204030204" pitchFamily="34" charset="0"/>
                <a:ea typeface="DengXian" panose="02010600030101010101" pitchFamily="2" charset="-122"/>
                <a:cs typeface="Arial" panose="020B0604020202020204" pitchFamily="34" charset="0"/>
              </a:rPr>
              <a:t>O</a:t>
            </a:r>
            <a:r>
              <a:rPr lang="en-GB" sz="2400" dirty="0">
                <a:effectLst/>
                <a:latin typeface="Calibri" panose="020F0502020204030204" pitchFamily="34" charset="0"/>
                <a:ea typeface="DengXian" panose="02010600030101010101" pitchFamily="2" charset="-122"/>
                <a:cs typeface="Arial" panose="020B0604020202020204" pitchFamily="34" charset="0"/>
              </a:rPr>
              <a:t>ffering a persuasive and holistic account of your current professional self </a:t>
            </a:r>
          </a:p>
          <a:p>
            <a:pPr marL="0" lvl="0" indent="0">
              <a:lnSpc>
                <a:spcPct val="107000"/>
              </a:lnSpc>
              <a:buNone/>
            </a:pP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2400" dirty="0">
                <a:latin typeface="Calibri" panose="020F0502020204030204" pitchFamily="34" charset="0"/>
                <a:ea typeface="DengXian" panose="02010600030101010101" pitchFamily="2" charset="-122"/>
                <a:cs typeface="Arial" panose="020B0604020202020204" pitchFamily="34" charset="0"/>
              </a:rPr>
              <a:t>L</a:t>
            </a:r>
            <a:r>
              <a:rPr lang="en-GB" sz="2400" dirty="0">
                <a:effectLst/>
                <a:latin typeface="Calibri" panose="020F0502020204030204" pitchFamily="34" charset="0"/>
                <a:ea typeface="DengXian" panose="02010600030101010101" pitchFamily="2" charset="-122"/>
                <a:cs typeface="Arial" panose="020B0604020202020204" pitchFamily="34" charset="0"/>
              </a:rPr>
              <a:t>inking your past learning to your future intentions on the </a:t>
            </a:r>
            <a:r>
              <a:rPr lang="en-GB" sz="2400" dirty="0" err="1">
                <a:effectLst/>
                <a:latin typeface="Calibri" panose="020F0502020204030204" pitchFamily="34" charset="0"/>
                <a:ea typeface="DengXian" panose="02010600030101010101" pitchFamily="2" charset="-122"/>
                <a:cs typeface="Arial" panose="020B0604020202020204" pitchFamily="34" charset="0"/>
              </a:rPr>
              <a:t>DProf</a:t>
            </a:r>
            <a:r>
              <a:rPr lang="en-GB" sz="2400" dirty="0">
                <a:effectLst/>
                <a:latin typeface="Calibri" panose="020F0502020204030204" pitchFamily="34" charset="0"/>
                <a:ea typeface="DengXian" panose="02010600030101010101" pitchFamily="2" charset="-122"/>
                <a:cs typeface="Arial" panose="020B0604020202020204" pitchFamily="34" charset="0"/>
              </a:rPr>
              <a:t> programme </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3205716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339655"/>
            <a:ext cx="10515600" cy="820092"/>
          </a:xfrm>
        </p:spPr>
        <p:txBody>
          <a:bodyPr/>
          <a:lstStyle/>
          <a:p>
            <a:pPr>
              <a:lnSpc>
                <a:spcPct val="107000"/>
              </a:lnSpc>
              <a:spcAft>
                <a:spcPts val="800"/>
              </a:spcAft>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Review of Learning</a:t>
            </a:r>
            <a:endParaRPr lang="en-GB" sz="4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659194"/>
            <a:ext cx="10515600" cy="4977580"/>
          </a:xfrm>
        </p:spPr>
        <p:txBody>
          <a:bodyPr>
            <a:normAutofit lnSpcReduction="10000"/>
          </a:bodyPr>
          <a:lstStyle/>
          <a:p>
            <a:pPr marL="0" indent="0">
              <a:lnSpc>
                <a:spcPct val="107000"/>
              </a:lnSpc>
              <a:spcAft>
                <a:spcPts val="800"/>
              </a:spcAft>
              <a:buNone/>
            </a:pPr>
            <a:r>
              <a:rPr lang="en-GB" sz="1800" dirty="0">
                <a:latin typeface="Calibri" panose="020F0502020204030204" pitchFamily="34" charset="0"/>
                <a:ea typeface="DengXian" panose="02010600030101010101" pitchFamily="2" charset="-122"/>
                <a:cs typeface="Arial" panose="020B0604020202020204" pitchFamily="34" charset="0"/>
              </a:rPr>
              <a:t>N</a:t>
            </a:r>
            <a:r>
              <a:rPr lang="en-GB" sz="1800" dirty="0">
                <a:effectLst/>
                <a:latin typeface="Calibri" panose="020F0502020204030204" pitchFamily="34" charset="0"/>
                <a:ea typeface="DengXian" panose="02010600030101010101" pitchFamily="2" charset="-122"/>
                <a:cs typeface="Arial" panose="020B0604020202020204" pitchFamily="34" charset="0"/>
              </a:rPr>
              <a:t>eed to discuss and critically evaluate both theoretical and practical aspects of your learning: </a:t>
            </a:r>
          </a:p>
          <a:p>
            <a:pPr marL="0" indent="0">
              <a:lnSpc>
                <a:spcPct val="107000"/>
              </a:lnSpc>
              <a:spcAft>
                <a:spcPts val="800"/>
              </a:spcAft>
              <a:buNone/>
            </a:pPr>
            <a:endParaRPr lang="en-GB" sz="1800" b="1"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Arial" panose="020B0604020202020204" pitchFamily="34" charset="0"/>
              </a:rPr>
              <a:t>Theory and knowledge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 </a:t>
            </a:r>
            <a:r>
              <a:rPr lang="en-GB" sz="1800" dirty="0">
                <a:latin typeface="Calibri" panose="020F0502020204030204" pitchFamily="34" charset="0"/>
                <a:ea typeface="DengXian" panose="02010600030101010101" pitchFamily="2" charset="-122"/>
                <a:cs typeface="Arial" panose="020B0604020202020204" pitchFamily="34" charset="0"/>
              </a:rPr>
              <a:t>Y</a:t>
            </a:r>
            <a:r>
              <a:rPr lang="en-GB" sz="1800" dirty="0">
                <a:effectLst/>
                <a:latin typeface="Calibri" panose="020F0502020204030204" pitchFamily="34" charset="0"/>
                <a:ea typeface="DengXian" panose="02010600030101010101" pitchFamily="2" charset="-122"/>
                <a:cs typeface="Arial" panose="020B0604020202020204" pitchFamily="34" charset="0"/>
              </a:rPr>
              <a:t>our perspectives, values and the areas of knowledge that underpin your professional field</a:t>
            </a:r>
          </a:p>
          <a:p>
            <a:pPr marL="342900" lvl="0" indent="-342900">
              <a:lnSpc>
                <a:spcPct val="107000"/>
              </a:lnSpc>
              <a:buFont typeface="Calibri" panose="020F0502020204030204" pitchFamily="34" charset="0"/>
              <a:buChar char="•"/>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800" dirty="0">
                <a:latin typeface="Calibri" panose="020F0502020204030204" pitchFamily="34" charset="0"/>
                <a:ea typeface="DengXian" panose="02010600030101010101" pitchFamily="2" charset="-122"/>
                <a:cs typeface="Arial" panose="020B0604020202020204" pitchFamily="34" charset="0"/>
              </a:rPr>
              <a:t>L</a:t>
            </a:r>
            <a:r>
              <a:rPr lang="en-GB" sz="1800" dirty="0">
                <a:effectLst/>
                <a:latin typeface="Calibri" panose="020F0502020204030204" pitchFamily="34" charset="0"/>
                <a:ea typeface="DengXian" panose="02010600030101010101" pitchFamily="2" charset="-122"/>
                <a:cs typeface="Arial" panose="020B0604020202020204" pitchFamily="34" charset="0"/>
              </a:rPr>
              <a:t>inks between theory and your practice, particularly in the analysis of organisational development and change </a:t>
            </a:r>
          </a:p>
          <a:p>
            <a:pPr marL="342900" lvl="0" indent="-342900">
              <a:lnSpc>
                <a:spcPct val="107000"/>
              </a:lnSpc>
              <a:buFont typeface="Calibri" panose="020F0502020204030204" pitchFamily="34" charset="0"/>
              <a:buChar char="•"/>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800" dirty="0">
                <a:latin typeface="Calibri" panose="020F0502020204030204" pitchFamily="34" charset="0"/>
                <a:ea typeface="DengXian" panose="02010600030101010101" pitchFamily="2" charset="-122"/>
                <a:cs typeface="Arial" panose="020B0604020202020204" pitchFamily="34" charset="0"/>
              </a:rPr>
              <a:t>A</a:t>
            </a:r>
            <a:r>
              <a:rPr lang="en-GB" sz="1800" dirty="0">
                <a:effectLst/>
                <a:latin typeface="Calibri" panose="020F0502020204030204" pitchFamily="34" charset="0"/>
                <a:ea typeface="DengXian" panose="02010600030101010101" pitchFamily="2" charset="-122"/>
                <a:cs typeface="Arial" panose="020B0604020202020204" pitchFamily="34" charset="0"/>
              </a:rPr>
              <a:t>ny literature which indicates the theoretical underpinning of your reflective approach to your professional context </a:t>
            </a:r>
          </a:p>
          <a:p>
            <a:pPr marL="0" lvl="0" indent="0">
              <a:lnSpc>
                <a:spcPct val="107000"/>
              </a:lnSpc>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800" dirty="0">
                <a:latin typeface="Calibri" panose="020F0502020204030204" pitchFamily="34" charset="0"/>
                <a:ea typeface="DengXian" panose="02010600030101010101" pitchFamily="2" charset="-122"/>
                <a:cs typeface="Arial" panose="020B0604020202020204" pitchFamily="34" charset="0"/>
              </a:rPr>
              <a:t>A</a:t>
            </a:r>
            <a:r>
              <a:rPr lang="en-GB" sz="1800" dirty="0">
                <a:effectLst/>
                <a:latin typeface="Calibri" panose="020F0502020204030204" pitchFamily="34" charset="0"/>
                <a:ea typeface="DengXian" panose="02010600030101010101" pitchFamily="2" charset="-122"/>
                <a:cs typeface="Arial" panose="020B0604020202020204" pitchFamily="34" charset="0"/>
              </a:rPr>
              <a:t>ny relevant formal postgraduate learning</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837611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pPr>
              <a:lnSpc>
                <a:spcPct val="107000"/>
              </a:lnSpc>
              <a:spcAft>
                <a:spcPts val="800"/>
              </a:spcAft>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Review of Learning</a:t>
            </a:r>
            <a:endParaRPr lang="en-GB" sz="4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normAutofit/>
          </a:bodyPr>
          <a:lstStyle/>
          <a:p>
            <a:pPr marL="0" indent="0">
              <a:lnSpc>
                <a:spcPct val="107000"/>
              </a:lnSpc>
              <a:spcAft>
                <a:spcPts val="800"/>
              </a:spcAft>
              <a:buNone/>
            </a:pPr>
            <a:endParaRPr lang="en-GB" sz="1800" b="1"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Arial" panose="020B0604020202020204" pitchFamily="34" charset="0"/>
              </a:rPr>
              <a:t>Practice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sz="1800" dirty="0">
                <a:latin typeface="Calibri" panose="020F0502020204030204" pitchFamily="34" charset="0"/>
                <a:ea typeface="DengXian" panose="02010600030101010101" pitchFamily="2" charset="-122"/>
                <a:cs typeface="Arial" panose="020B0604020202020204" pitchFamily="34" charset="0"/>
              </a:rPr>
              <a:t>T</a:t>
            </a:r>
            <a:r>
              <a:rPr lang="en-GB" sz="1800" dirty="0">
                <a:effectLst/>
                <a:latin typeface="Calibri" panose="020F0502020204030204" pitchFamily="34" charset="0"/>
                <a:ea typeface="DengXian" panose="02010600030101010101" pitchFamily="2" charset="-122"/>
                <a:cs typeface="Arial" panose="020B0604020202020204" pitchFamily="34" charset="0"/>
              </a:rPr>
              <a:t>he links between your past learning and your practice  </a:t>
            </a:r>
          </a:p>
          <a:p>
            <a:pPr marL="342900" lvl="0" indent="-342900">
              <a:lnSpc>
                <a:spcPct val="107000"/>
              </a:lnSpc>
              <a:buFont typeface="Symbol" panose="05050102010706020507" pitchFamily="18" charset="2"/>
              <a:buChar char=""/>
            </a:pPr>
            <a:r>
              <a:rPr lang="en-GB" sz="1800" dirty="0">
                <a:latin typeface="Calibri" panose="020F0502020204030204" pitchFamily="34" charset="0"/>
                <a:ea typeface="DengXian" panose="02010600030101010101" pitchFamily="2" charset="-122"/>
                <a:cs typeface="Arial" panose="020B0604020202020204" pitchFamily="34" charset="0"/>
              </a:rPr>
              <a:t>Y</a:t>
            </a:r>
            <a:r>
              <a:rPr lang="en-GB" sz="1800" dirty="0">
                <a:effectLst/>
                <a:latin typeface="Calibri" panose="020F0502020204030204" pitchFamily="34" charset="0"/>
                <a:ea typeface="DengXian" panose="02010600030101010101" pitchFamily="2" charset="-122"/>
                <a:cs typeface="Arial" panose="020B0604020202020204" pitchFamily="34" charset="0"/>
              </a:rPr>
              <a:t>our research and professional capabilities </a:t>
            </a:r>
          </a:p>
          <a:p>
            <a:pPr marL="342900" lvl="0" indent="-342900">
              <a:lnSpc>
                <a:spcPct val="107000"/>
              </a:lnSpc>
              <a:buFont typeface="Symbol" panose="05050102010706020507" pitchFamily="18" charset="2"/>
              <a:buChar char=""/>
            </a:pPr>
            <a:r>
              <a:rPr lang="en-GB" sz="1800" dirty="0">
                <a:latin typeface="Calibri" panose="020F0502020204030204" pitchFamily="34" charset="0"/>
                <a:ea typeface="DengXian" panose="02010600030101010101" pitchFamily="2" charset="-122"/>
                <a:cs typeface="Arial" panose="020B0604020202020204" pitchFamily="34" charset="0"/>
              </a:rPr>
              <a:t>Y</a:t>
            </a:r>
            <a:r>
              <a:rPr lang="en-GB" sz="1800" dirty="0">
                <a:effectLst/>
                <a:latin typeface="Calibri" panose="020F0502020204030204" pitchFamily="34" charset="0"/>
                <a:ea typeface="DengXian" panose="02010600030101010101" pitchFamily="2" charset="-122"/>
                <a:cs typeface="Arial" panose="020B0604020202020204" pitchFamily="34" charset="0"/>
              </a:rPr>
              <a:t>our progression and development in your work over time </a:t>
            </a:r>
          </a:p>
          <a:p>
            <a:pPr marL="342900" lvl="0" indent="-342900">
              <a:lnSpc>
                <a:spcPct val="107000"/>
              </a:lnSpc>
              <a:buFont typeface="Symbol" panose="05050102010706020507" pitchFamily="18" charset="2"/>
              <a:buChar char=""/>
            </a:pPr>
            <a:r>
              <a:rPr lang="en-GB" sz="1800" dirty="0">
                <a:latin typeface="Calibri" panose="020F0502020204030204" pitchFamily="34" charset="0"/>
                <a:ea typeface="DengXian" panose="02010600030101010101" pitchFamily="2" charset="-122"/>
                <a:cs typeface="Arial" panose="020B0604020202020204" pitchFamily="34" charset="0"/>
              </a:rPr>
              <a:t>Y</a:t>
            </a:r>
            <a:r>
              <a:rPr lang="en-GB" sz="1800" dirty="0">
                <a:effectLst/>
                <a:latin typeface="Calibri" panose="020F0502020204030204" pitchFamily="34" charset="0"/>
                <a:ea typeface="DengXian" panose="02010600030101010101" pitchFamily="2" charset="-122"/>
                <a:cs typeface="Arial" panose="020B0604020202020204" pitchFamily="34" charset="0"/>
              </a:rPr>
              <a:t>our responsibilities and how you have increased them </a:t>
            </a:r>
          </a:p>
          <a:p>
            <a:pPr marL="342900" lvl="0" indent="-342900">
              <a:lnSpc>
                <a:spcPct val="107000"/>
              </a:lnSpc>
              <a:buFont typeface="Symbol" panose="05050102010706020507" pitchFamily="18" charset="2"/>
              <a:buChar char=""/>
            </a:pPr>
            <a:r>
              <a:rPr lang="en-GB" sz="1800" dirty="0">
                <a:latin typeface="Calibri" panose="020F0502020204030204" pitchFamily="34" charset="0"/>
                <a:ea typeface="DengXian" panose="02010600030101010101" pitchFamily="2" charset="-122"/>
                <a:cs typeface="Arial" panose="020B0604020202020204" pitchFamily="34" charset="0"/>
              </a:rPr>
              <a:t>Y</a:t>
            </a:r>
            <a:r>
              <a:rPr lang="en-GB" sz="1800" dirty="0">
                <a:effectLst/>
                <a:latin typeface="Calibri" panose="020F0502020204030204" pitchFamily="34" charset="0"/>
                <a:ea typeface="DengXian" panose="02010600030101010101" pitchFamily="2" charset="-122"/>
                <a:cs typeface="Arial" panose="020B0604020202020204" pitchFamily="34" charset="0"/>
              </a:rPr>
              <a:t>our achievements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Any relevant non-employment activities. </a:t>
            </a:r>
          </a:p>
          <a:p>
            <a:pPr marL="342900" lvl="0" indent="-342900">
              <a:lnSpc>
                <a:spcPct val="107000"/>
              </a:lnSpc>
              <a:buFont typeface="Symbol" panose="05050102010706020507" pitchFamily="18" charset="2"/>
              <a:buChar char=""/>
            </a:pPr>
            <a:r>
              <a:rPr lang="en-GB" sz="1800" dirty="0">
                <a:latin typeface="Calibri" panose="020F0502020204030204" pitchFamily="34" charset="0"/>
                <a:ea typeface="DengXian" panose="02010600030101010101" pitchFamily="2" charset="-122"/>
                <a:cs typeface="Arial" panose="020B0604020202020204" pitchFamily="34" charset="0"/>
              </a:rPr>
              <a:t>T</a:t>
            </a:r>
            <a:r>
              <a:rPr lang="en-GB" sz="1800" dirty="0">
                <a:effectLst/>
                <a:latin typeface="Calibri" panose="020F0502020204030204" pitchFamily="34" charset="0"/>
                <a:ea typeface="DengXian" panose="02010600030101010101" pitchFamily="2" charset="-122"/>
                <a:cs typeface="Arial" panose="020B0604020202020204" pitchFamily="34" charset="0"/>
              </a:rPr>
              <a:t>he authority you have and the resources at your disposal to undertake project work at </a:t>
            </a:r>
            <a:r>
              <a:rPr lang="en-GB" sz="1800" dirty="0" err="1">
                <a:effectLst/>
                <a:latin typeface="Calibri" panose="020F0502020204030204" pitchFamily="34" charset="0"/>
                <a:ea typeface="DengXian" panose="02010600030101010101" pitchFamily="2" charset="-122"/>
                <a:cs typeface="Arial" panose="020B0604020202020204" pitchFamily="34" charset="0"/>
              </a:rPr>
              <a:t>DProf</a:t>
            </a:r>
            <a:r>
              <a:rPr lang="en-GB" sz="1800" dirty="0">
                <a:effectLst/>
                <a:latin typeface="Calibri" panose="020F0502020204030204" pitchFamily="34" charset="0"/>
                <a:ea typeface="DengXian" panose="02010600030101010101" pitchFamily="2" charset="-122"/>
                <a:cs typeface="Arial" panose="020B0604020202020204" pitchFamily="34" charset="0"/>
              </a:rPr>
              <a:t> level </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1684314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744682" y="270991"/>
            <a:ext cx="10515600" cy="1147150"/>
          </a:xfrm>
        </p:spPr>
        <p:txBody>
          <a:bodyPr>
            <a:normAutofit/>
          </a:bodyPr>
          <a:lstStyle/>
          <a:p>
            <a:pPr>
              <a:lnSpc>
                <a:spcPct val="107000"/>
              </a:lnSpc>
              <a:spcAft>
                <a:spcPts val="800"/>
              </a:spcAft>
            </a:pPr>
            <a:r>
              <a:rPr lang="en-GB" sz="2800" b="1" dirty="0">
                <a:solidFill>
                  <a:srgbClr val="2F5496"/>
                </a:solidFill>
                <a:effectLst/>
                <a:latin typeface="Calibri" panose="020F0502020204030204" pitchFamily="34" charset="0"/>
                <a:ea typeface="DengXian" panose="02010600030101010101" pitchFamily="2" charset="-122"/>
                <a:cs typeface="Arial" panose="020B0604020202020204" pitchFamily="34" charset="0"/>
              </a:rPr>
              <a:t>Why a Review of Learning at the start of your programme? </a:t>
            </a:r>
            <a:endParaRPr lang="en-GB" sz="2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418142"/>
            <a:ext cx="10515600" cy="5351536"/>
          </a:xfrm>
        </p:spPr>
        <p:txBody>
          <a:bodyPr>
            <a:normAutofit/>
          </a:bodyPr>
          <a:lstStyle/>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dirty="0">
                <a:latin typeface="Calibri" panose="020F0502020204030204" pitchFamily="34" charset="0"/>
                <a:ea typeface="DengXian" panose="02010600030101010101" pitchFamily="2" charset="-122"/>
                <a:cs typeface="Arial" panose="020B0604020202020204" pitchFamily="34" charset="0"/>
              </a:rPr>
              <a:t>Help to develop </a:t>
            </a:r>
            <a:r>
              <a:rPr lang="en-GB" dirty="0">
                <a:effectLst/>
                <a:latin typeface="Calibri" panose="020F0502020204030204" pitchFamily="34" charset="0"/>
                <a:ea typeface="DengXian" panose="02010600030101010101" pitchFamily="2" charset="-122"/>
                <a:cs typeface="Arial" panose="020B0604020202020204" pitchFamily="34" charset="0"/>
              </a:rPr>
              <a:t>the final work-based research project module </a:t>
            </a:r>
          </a:p>
          <a:p>
            <a:pPr>
              <a:lnSpc>
                <a:spcPct val="107000"/>
              </a:lnSpc>
              <a:spcAft>
                <a:spcPts val="800"/>
              </a:spcAft>
            </a:pPr>
            <a:r>
              <a:rPr lang="en-GB" dirty="0">
                <a:effectLst/>
                <a:latin typeface="Calibri" panose="020F0502020204030204" pitchFamily="34" charset="0"/>
                <a:ea typeface="DengXian" panose="02010600030101010101" pitchFamily="2" charset="-122"/>
                <a:cs typeface="Arial" panose="020B0604020202020204" pitchFamily="34" charset="0"/>
              </a:rPr>
              <a:t>Work-based research at masters or doctorate level requires researchers to be fully aware of their </a:t>
            </a:r>
            <a:r>
              <a:rPr lang="en-GB" b="1" dirty="0">
                <a:effectLst/>
                <a:latin typeface="Calibri" panose="020F0502020204030204" pitchFamily="34" charset="0"/>
                <a:ea typeface="DengXian" panose="02010600030101010101" pitchFamily="2" charset="-122"/>
                <a:cs typeface="Arial" panose="020B0604020202020204" pitchFamily="34" charset="0"/>
              </a:rPr>
              <a:t>positionality</a:t>
            </a:r>
            <a:r>
              <a:rPr lang="en-GB" dirty="0">
                <a:effectLst/>
                <a:latin typeface="Calibri" panose="020F0502020204030204" pitchFamily="34" charset="0"/>
                <a:ea typeface="DengXian" panose="02010600030101010101" pitchFamily="2" charset="-122"/>
                <a:cs typeface="Arial" panose="020B0604020202020204" pitchFamily="34" charset="0"/>
              </a:rPr>
              <a:t> within the workplace. </a:t>
            </a:r>
          </a:p>
          <a:p>
            <a:pPr lvl="1">
              <a:lnSpc>
                <a:spcPct val="107000"/>
              </a:lnSpc>
              <a:spcAft>
                <a:spcPts val="800"/>
              </a:spcAft>
            </a:pPr>
            <a:r>
              <a:rPr lang="en-GB" dirty="0">
                <a:effectLst/>
                <a:latin typeface="Calibri" panose="020F0502020204030204" pitchFamily="34" charset="0"/>
                <a:ea typeface="DengXian" panose="02010600030101010101" pitchFamily="2" charset="-122"/>
                <a:cs typeface="Arial" panose="020B0604020202020204" pitchFamily="34" charset="0"/>
              </a:rPr>
              <a:t>Position, </a:t>
            </a:r>
          </a:p>
          <a:p>
            <a:pPr lvl="1">
              <a:lnSpc>
                <a:spcPct val="107000"/>
              </a:lnSpc>
              <a:spcAft>
                <a:spcPts val="800"/>
              </a:spcAft>
            </a:pPr>
            <a:r>
              <a:rPr lang="en-GB" dirty="0">
                <a:effectLst/>
                <a:latin typeface="Calibri" panose="020F0502020204030204" pitchFamily="34" charset="0"/>
                <a:ea typeface="DengXian" panose="02010600030101010101" pitchFamily="2" charset="-122"/>
                <a:cs typeface="Arial" panose="020B0604020202020204" pitchFamily="34" charset="0"/>
              </a:rPr>
              <a:t>role influence, </a:t>
            </a:r>
          </a:p>
          <a:p>
            <a:pPr lvl="1">
              <a:lnSpc>
                <a:spcPct val="107000"/>
              </a:lnSpc>
              <a:spcAft>
                <a:spcPts val="800"/>
              </a:spcAft>
            </a:pPr>
            <a:r>
              <a:rPr lang="en-GB" dirty="0">
                <a:effectLst/>
                <a:latin typeface="Calibri" panose="020F0502020204030204" pitchFamily="34" charset="0"/>
                <a:ea typeface="DengXian" panose="02010600030101010101" pitchFamily="2" charset="-122"/>
                <a:cs typeface="Arial" panose="020B0604020202020204" pitchFamily="34" charset="0"/>
              </a:rPr>
              <a:t>responsibilities, </a:t>
            </a:r>
          </a:p>
          <a:p>
            <a:pPr lvl="1">
              <a:lnSpc>
                <a:spcPct val="107000"/>
              </a:lnSpc>
              <a:spcAft>
                <a:spcPts val="800"/>
              </a:spcAft>
            </a:pPr>
            <a:r>
              <a:rPr lang="en-GB" dirty="0">
                <a:effectLst/>
                <a:latin typeface="Calibri" panose="020F0502020204030204" pitchFamily="34" charset="0"/>
                <a:ea typeface="DengXian" panose="02010600030101010101" pitchFamily="2" charset="-122"/>
                <a:cs typeface="Arial" panose="020B0604020202020204" pitchFamily="34" charset="0"/>
              </a:rPr>
              <a:t>influence of business culture, norms, personal values &amp; beliefs </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10936599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pPr>
              <a:lnSpc>
                <a:spcPct val="107000"/>
              </a:lnSpc>
              <a:spcAft>
                <a:spcPts val="800"/>
              </a:spcAft>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Training (learning) Needs Analysis </a:t>
            </a:r>
            <a:endParaRPr lang="en-GB" sz="4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825624"/>
            <a:ext cx="10515600" cy="4651831"/>
          </a:xfrm>
        </p:spPr>
        <p:txBody>
          <a:bodyPr>
            <a:normAutofit fontScale="77500" lnSpcReduction="20000"/>
          </a:bodyPr>
          <a:lstStyle/>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Arial" panose="020B0604020202020204" pitchFamily="34" charset="0"/>
              </a:rPr>
              <a:t>Sources to carry out The Learning needs analysis:</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Job description</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The person specifications for your current and future roles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Your organisation’s strategic plans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Your department’s operational plans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Job evaluation data (e.g. Key Performance indicators KPIs)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Professional Body requirements linked to your role e.g. CIPD, CMI, HEA, etc.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National Occupational Standards – competency frameworks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Interviews with line managers </a:t>
            </a:r>
          </a:p>
          <a:p>
            <a:pPr marL="34290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Appraisals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Input from your team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360 degree feedback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Psychometric reports</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2388167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pPr>
              <a:lnSpc>
                <a:spcPct val="107000"/>
              </a:lnSpc>
              <a:spcAft>
                <a:spcPts val="800"/>
              </a:spcAft>
            </a:pPr>
            <a:r>
              <a:rPr lang="en-GB" sz="4400" b="1" dirty="0">
                <a:solidFill>
                  <a:schemeClr val="accent1"/>
                </a:solidFill>
                <a:effectLst/>
                <a:latin typeface="Calibri" panose="020F0502020204030204" pitchFamily="34" charset="0"/>
                <a:ea typeface="DengXian" panose="02010600030101010101" pitchFamily="2" charset="-122"/>
                <a:cs typeface="Arial" panose="020B0604020202020204" pitchFamily="34" charset="0"/>
              </a:rPr>
              <a:t>Comprehensive Personal Development Plan </a:t>
            </a:r>
            <a:endParaRPr lang="en-GB" sz="4400" dirty="0">
              <a:solidFill>
                <a:schemeClr val="accent1"/>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a:xfrm>
            <a:off x="838200" y="1825624"/>
            <a:ext cx="10515600" cy="4944053"/>
          </a:xfrm>
        </p:spPr>
        <p:txBody>
          <a:bodyPr>
            <a:normAutofit/>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Arial" panose="020B0604020202020204" pitchFamily="34" charset="0"/>
              </a:rPr>
              <a:t>You may already have a comprehensive personal development plan, whose structure/layout is dictated by your organisation. It is totally acceptable to submit this. </a:t>
            </a: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Arial" panose="020B0604020202020204" pitchFamily="34" charset="0"/>
              </a:rPr>
              <a:t>If you do not have one and need to generate one, you can use any format as long as it includes the following as a minimum: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A description of the need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Timescale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Target date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Arial" panose="020B0604020202020204" pitchFamily="34" charset="0"/>
              </a:rPr>
              <a:t>Resources required</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601605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r>
              <a:rPr lang="en-GB" b="1" dirty="0">
                <a:solidFill>
                  <a:schemeClr val="accent1"/>
                </a:solidFill>
              </a:rPr>
              <a:t>Activity 1: 30 minutes</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norm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Draw up (either diagrammatically or in written form) a timeline of your professional life to date. If you are using a diagram the scale should be flexible and indicative only.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It should include: </a:t>
            </a:r>
          </a:p>
          <a:p>
            <a:pPr marL="800100" lvl="1" indent="-342900">
              <a:lnSpc>
                <a:spcPct val="107000"/>
              </a:lnSpc>
              <a:buFont typeface="Symbol" panose="05050102010706020507" pitchFamily="18" charset="2"/>
              <a:buChar char=""/>
            </a:pPr>
            <a:r>
              <a:rPr lang="en-GB" sz="1400" dirty="0">
                <a:latin typeface="Calibri" panose="020F0502020204030204" pitchFamily="34" charset="0"/>
                <a:ea typeface="DengXian" panose="02010600030101010101" pitchFamily="2" charset="-122"/>
                <a:cs typeface="Arial" panose="020B0604020202020204" pitchFamily="34" charset="0"/>
              </a:rPr>
              <a:t>Y</a:t>
            </a:r>
            <a:r>
              <a:rPr lang="en-GB" sz="1400" dirty="0">
                <a:effectLst/>
                <a:latin typeface="Calibri" panose="020F0502020204030204" pitchFamily="34" charset="0"/>
                <a:ea typeface="DengXian" panose="02010600030101010101" pitchFamily="2" charset="-122"/>
                <a:cs typeface="Arial" panose="020B0604020202020204" pitchFamily="34" charset="0"/>
              </a:rPr>
              <a:t>our starting point (first job, university course or independent role) </a:t>
            </a:r>
          </a:p>
          <a:p>
            <a:pPr marL="800100" lvl="1" indent="-342900">
              <a:lnSpc>
                <a:spcPct val="107000"/>
              </a:lnSpc>
              <a:buFont typeface="Symbol" panose="05050102010706020507" pitchFamily="18" charset="2"/>
              <a:buChar char=""/>
            </a:pPr>
            <a:r>
              <a:rPr lang="en-GB" sz="1400" dirty="0">
                <a:latin typeface="Calibri" panose="020F0502020204030204" pitchFamily="34" charset="0"/>
                <a:ea typeface="DengXian" panose="02010600030101010101" pitchFamily="2" charset="-122"/>
                <a:cs typeface="Arial" panose="020B0604020202020204" pitchFamily="34" charset="0"/>
              </a:rPr>
              <a:t>S</a:t>
            </a:r>
            <a:r>
              <a:rPr lang="en-GB" sz="1400" dirty="0">
                <a:effectLst/>
                <a:latin typeface="Calibri" panose="020F0502020204030204" pitchFamily="34" charset="0"/>
                <a:ea typeface="DengXian" panose="02010600030101010101" pitchFamily="2" charset="-122"/>
                <a:cs typeface="Arial" panose="020B0604020202020204" pitchFamily="34" charset="0"/>
              </a:rPr>
              <a:t>ignificant events or milestones (personal and professional) which have impacted upon your work and its direction </a:t>
            </a:r>
          </a:p>
          <a:p>
            <a:pPr marL="800100" lvl="1" indent="-342900">
              <a:lnSpc>
                <a:spcPct val="107000"/>
              </a:lnSpc>
              <a:buFont typeface="Symbol" panose="05050102010706020507" pitchFamily="18" charset="2"/>
              <a:buChar char=""/>
            </a:pPr>
            <a:r>
              <a:rPr lang="en-GB" sz="1400" dirty="0">
                <a:latin typeface="Calibri" panose="020F0502020204030204" pitchFamily="34" charset="0"/>
                <a:ea typeface="DengXian" panose="02010600030101010101" pitchFamily="2" charset="-122"/>
                <a:cs typeface="Arial" panose="020B0604020202020204" pitchFamily="34" charset="0"/>
              </a:rPr>
              <a:t>E</a:t>
            </a:r>
            <a:r>
              <a:rPr lang="en-GB" sz="1400" dirty="0">
                <a:effectLst/>
                <a:latin typeface="Calibri" panose="020F0502020204030204" pitchFamily="34" charset="0"/>
                <a:ea typeface="DengXian" panose="02010600030101010101" pitchFamily="2" charset="-122"/>
                <a:cs typeface="Arial" panose="020B0604020202020204" pitchFamily="34" charset="0"/>
              </a:rPr>
              <a:t>thical issues/dilemmas that have impacted upon your role or career path</a:t>
            </a:r>
          </a:p>
          <a:p>
            <a:pPr marL="800100" lvl="1" indent="-342900">
              <a:lnSpc>
                <a:spcPct val="107000"/>
              </a:lnSpc>
              <a:spcAft>
                <a:spcPts val="800"/>
              </a:spcAft>
              <a:buFont typeface="Symbol" panose="05050102010706020507" pitchFamily="18" charset="2"/>
              <a:buChar char=""/>
            </a:pPr>
            <a:r>
              <a:rPr lang="en-GB" sz="1400" dirty="0">
                <a:latin typeface="Calibri" panose="020F0502020204030204" pitchFamily="34" charset="0"/>
                <a:ea typeface="DengXian" panose="02010600030101010101" pitchFamily="2" charset="-122"/>
                <a:cs typeface="Arial" panose="020B0604020202020204" pitchFamily="34" charset="0"/>
              </a:rPr>
              <a:t>F</a:t>
            </a:r>
            <a:r>
              <a:rPr lang="en-GB" sz="1400" dirty="0">
                <a:effectLst/>
                <a:latin typeface="Calibri" panose="020F0502020204030204" pitchFamily="34" charset="0"/>
                <a:ea typeface="DengXian" panose="02010600030101010101" pitchFamily="2" charset="-122"/>
                <a:cs typeface="Arial" panose="020B0604020202020204" pitchFamily="34" charset="0"/>
              </a:rPr>
              <a:t>ormal learning programmes attended (in-house or external to your work environment) and their purpose</a:t>
            </a:r>
          </a:p>
          <a:p>
            <a:pPr marL="800100" lvl="1" indent="-342900">
              <a:lnSpc>
                <a:spcPct val="107000"/>
              </a:lnSpc>
              <a:buFont typeface="Symbol" panose="05050102010706020507" pitchFamily="18" charset="2"/>
              <a:buChar char=""/>
            </a:pPr>
            <a:r>
              <a:rPr lang="en-GB" sz="1400" dirty="0">
                <a:latin typeface="Calibri" panose="020F0502020204030204" pitchFamily="34" charset="0"/>
                <a:ea typeface="DengXian" panose="02010600030101010101" pitchFamily="2" charset="-122"/>
                <a:cs typeface="Arial" panose="020B0604020202020204" pitchFamily="34" charset="0"/>
              </a:rPr>
              <a:t>S</a:t>
            </a:r>
            <a:r>
              <a:rPr lang="en-GB" sz="1400" dirty="0">
                <a:effectLst/>
                <a:latin typeface="Calibri" panose="020F0502020204030204" pitchFamily="34" charset="0"/>
                <a:ea typeface="DengXian" panose="02010600030101010101" pitchFamily="2" charset="-122"/>
                <a:cs typeface="Arial" panose="020B0604020202020204" pitchFamily="34" charset="0"/>
              </a:rPr>
              <a:t>ignificant individuals who have had an impact upon your working life. Why are they significant? What happen or what developed from your interaction which was impactful? </a:t>
            </a:r>
          </a:p>
          <a:p>
            <a:pPr marL="800100" lvl="1" indent="-342900">
              <a:lnSpc>
                <a:spcPct val="107000"/>
              </a:lnSpc>
              <a:spcAft>
                <a:spcPts val="800"/>
              </a:spcAft>
              <a:buFont typeface="Symbol" panose="05050102010706020507" pitchFamily="18" charset="2"/>
              <a:buChar char=""/>
            </a:pPr>
            <a:r>
              <a:rPr lang="en-GB" sz="1400" dirty="0">
                <a:latin typeface="Calibri" panose="020F0502020204030204" pitchFamily="34" charset="0"/>
                <a:ea typeface="DengXian" panose="02010600030101010101" pitchFamily="2" charset="-122"/>
                <a:cs typeface="Arial" panose="020B0604020202020204" pitchFamily="34" charset="0"/>
              </a:rPr>
              <a:t>V</a:t>
            </a:r>
            <a:r>
              <a:rPr lang="en-GB" sz="1400" dirty="0">
                <a:effectLst/>
                <a:latin typeface="Calibri" panose="020F0502020204030204" pitchFamily="34" charset="0"/>
                <a:ea typeface="DengXian" panose="02010600030101010101" pitchFamily="2" charset="-122"/>
                <a:cs typeface="Arial" panose="020B0604020202020204" pitchFamily="34" charset="0"/>
              </a:rPr>
              <a:t>olunteered or planned activities you have undertaken outside of work. </a:t>
            </a:r>
          </a:p>
          <a:p>
            <a:endParaRPr lang="en-GB" dirty="0"/>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803101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34D5-A930-AE33-91E6-CD2623D832FB}"/>
              </a:ext>
            </a:extLst>
          </p:cNvPr>
          <p:cNvSpPr>
            <a:spLocks noGrp="1"/>
          </p:cNvSpPr>
          <p:nvPr>
            <p:ph type="title"/>
          </p:nvPr>
        </p:nvSpPr>
        <p:spPr>
          <a:xfrm>
            <a:off x="838200" y="870596"/>
            <a:ext cx="10515600" cy="820092"/>
          </a:xfrm>
        </p:spPr>
        <p:txBody>
          <a:bodyPr/>
          <a:lstStyle/>
          <a:p>
            <a:r>
              <a:rPr lang="en-GB" b="1" dirty="0">
                <a:solidFill>
                  <a:schemeClr val="accent1"/>
                </a:solidFill>
              </a:rPr>
              <a:t>Activity 2:   30 minutes</a:t>
            </a:r>
          </a:p>
        </p:txBody>
      </p:sp>
      <p:sp>
        <p:nvSpPr>
          <p:cNvPr id="3" name="Content Placeholder 2">
            <a:extLst>
              <a:ext uri="{FF2B5EF4-FFF2-40B4-BE49-F238E27FC236}">
                <a16:creationId xmlns:a16="http://schemas.microsoft.com/office/drawing/2014/main" id="{49C56611-D6E1-4E59-B1DB-4166A20A3800}"/>
              </a:ext>
            </a:extLst>
          </p:cNvPr>
          <p:cNvSpPr>
            <a:spLocks noGrp="1"/>
          </p:cNvSpPr>
          <p:nvPr>
            <p:ph idx="1"/>
          </p:nvPr>
        </p:nvSpPr>
        <p:spPr/>
        <p:txBody>
          <a:bodyPr>
            <a:normAutofit lnSpcReduction="10000"/>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Review your current role description (from paid work, volunteer work or other planned activity) and identify the capabilities you need to do your role.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This will include: </a:t>
            </a:r>
          </a:p>
          <a:p>
            <a:pPr marL="800100" lvl="1" indent="-342900">
              <a:lnSpc>
                <a:spcPct val="107000"/>
              </a:lnSpc>
              <a:buFont typeface="Symbol" panose="05050102010706020507" pitchFamily="18" charset="2"/>
              <a:buChar char=""/>
            </a:pPr>
            <a:r>
              <a:rPr lang="en-GB" sz="1400" dirty="0">
                <a:latin typeface="Calibri" panose="020F0502020204030204" pitchFamily="34" charset="0"/>
                <a:ea typeface="DengXian" panose="02010600030101010101" pitchFamily="2" charset="-122"/>
                <a:cs typeface="Arial" panose="020B0604020202020204" pitchFamily="34" charset="0"/>
              </a:rPr>
              <a:t>Y</a:t>
            </a:r>
            <a:r>
              <a:rPr lang="en-GB" sz="1400" dirty="0">
                <a:effectLst/>
                <a:latin typeface="Calibri" panose="020F0502020204030204" pitchFamily="34" charset="0"/>
                <a:ea typeface="DengXian" panose="02010600030101010101" pitchFamily="2" charset="-122"/>
                <a:cs typeface="Arial" panose="020B0604020202020204" pitchFamily="34" charset="0"/>
              </a:rPr>
              <a:t>our core technical competencies; for example, financial management, clinical science or psychology</a:t>
            </a:r>
          </a:p>
          <a:p>
            <a:pPr marL="800100" lvl="1" indent="-342900">
              <a:lnSpc>
                <a:spcPct val="107000"/>
              </a:lnSpc>
              <a:spcAft>
                <a:spcPts val="800"/>
              </a:spcAft>
              <a:buFont typeface="Symbol" panose="05050102010706020507" pitchFamily="18" charset="2"/>
              <a:buChar char=""/>
            </a:pPr>
            <a:r>
              <a:rPr lang="en-GB" sz="1400" dirty="0">
                <a:latin typeface="Calibri" panose="020F0502020204030204" pitchFamily="34" charset="0"/>
                <a:ea typeface="DengXian" panose="02010600030101010101" pitchFamily="2" charset="-122"/>
                <a:cs typeface="Arial" panose="020B0604020202020204" pitchFamily="34" charset="0"/>
              </a:rPr>
              <a:t>Y</a:t>
            </a:r>
            <a:r>
              <a:rPr lang="en-GB" sz="1400" dirty="0">
                <a:effectLst/>
                <a:latin typeface="Calibri" panose="020F0502020204030204" pitchFamily="34" charset="0"/>
                <a:ea typeface="DengXian" panose="02010600030101010101" pitchFamily="2" charset="-122"/>
                <a:cs typeface="Arial" panose="020B0604020202020204" pitchFamily="34" charset="0"/>
              </a:rPr>
              <a:t>our professional skills such as leadership, communication and project management. </a:t>
            </a:r>
          </a:p>
          <a:p>
            <a:pPr marL="0" indent="0">
              <a:lnSpc>
                <a:spcPct val="107000"/>
              </a:lnSpc>
              <a:spcAft>
                <a:spcPts val="800"/>
              </a:spcAft>
              <a:buNone/>
            </a:pPr>
            <a:r>
              <a:rPr lang="en-GB" sz="3200" b="1" dirty="0">
                <a:solidFill>
                  <a:schemeClr val="accent1"/>
                </a:solidFill>
              </a:rPr>
              <a:t>Activity 3:</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Arial" panose="020B0604020202020204" pitchFamily="34" charset="0"/>
              </a:rPr>
              <a:t>Identify how you keep up-to-date with these capabilities, that is, how you maintain your learning and access new knowledge through your continuing professional development. Examples may include reading professional journals, coaching or attending workshops and conferences. </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4" name="Picture 3" descr="Discover University of Wales Trinity Saint David">
            <a:extLst>
              <a:ext uri="{FF2B5EF4-FFF2-40B4-BE49-F238E27FC236}">
                <a16:creationId xmlns:a16="http://schemas.microsoft.com/office/drawing/2014/main" id="{2F67A0DC-C75D-9507-236B-6EA6F57AB81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171834" y="88322"/>
            <a:ext cx="1809750" cy="723900"/>
          </a:xfrm>
          <a:prstGeom prst="rect">
            <a:avLst/>
          </a:prstGeom>
          <a:noFill/>
          <a:ln>
            <a:noFill/>
          </a:ln>
        </p:spPr>
      </p:pic>
    </p:spTree>
    <p:extLst>
      <p:ext uri="{BB962C8B-B14F-4D97-AF65-F5344CB8AC3E}">
        <p14:creationId xmlns:p14="http://schemas.microsoft.com/office/powerpoint/2010/main" val="42049616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1702</Words>
  <Application>Microsoft Office PowerPoint</Application>
  <PresentationFormat>Widescreen</PresentationFormat>
  <Paragraphs>257</Paragraphs>
  <Slides>24</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Avenir Book</vt:lpstr>
      <vt:lpstr>Arial</vt:lpstr>
      <vt:lpstr>Calibri</vt:lpstr>
      <vt:lpstr>Calibri Light</vt:lpstr>
      <vt:lpstr>Courier New</vt:lpstr>
      <vt:lpstr>Gill Sans MT</vt:lpstr>
      <vt:lpstr>Symbol</vt:lpstr>
      <vt:lpstr>Times New Roman</vt:lpstr>
      <vt:lpstr>Office Theme</vt:lpstr>
      <vt:lpstr>DProf. Review of Professional Learning  BM7103</vt:lpstr>
      <vt:lpstr>Objectives</vt:lpstr>
      <vt:lpstr>PowerPoint Presentation</vt:lpstr>
      <vt:lpstr>Adila Khan</vt:lpstr>
      <vt:lpstr>Adila Khan</vt:lpstr>
      <vt:lpstr>Introduction:</vt:lpstr>
      <vt:lpstr>Review of Professional Learning  BMPF7103</vt:lpstr>
      <vt:lpstr>Module: Learning outcomes</vt:lpstr>
      <vt:lpstr>The purpose of this module is for you to: </vt:lpstr>
      <vt:lpstr>PowerPoint Presentation</vt:lpstr>
      <vt:lpstr>Module Handbook</vt:lpstr>
      <vt:lpstr>Assessment:</vt:lpstr>
      <vt:lpstr>Key sequence to the submission and assessment of this module </vt:lpstr>
      <vt:lpstr>Schedule:</vt:lpstr>
      <vt:lpstr>Annotated CV </vt:lpstr>
      <vt:lpstr>Job Description </vt:lpstr>
      <vt:lpstr>Review of Learning (word count: 4,000 words)  </vt:lpstr>
      <vt:lpstr>Review of Learning</vt:lpstr>
      <vt:lpstr>Review of Learning</vt:lpstr>
      <vt:lpstr>Why a Review of Learning at the start of your programme? </vt:lpstr>
      <vt:lpstr>Training (learning) Needs Analysis </vt:lpstr>
      <vt:lpstr>Comprehensive Personal Development Plan </vt:lpstr>
      <vt:lpstr>Activity 1: 30 minutes</vt:lpstr>
      <vt:lpstr>Activity 2:   30 minutes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DProf. Review of Professional Learning BM7103</dc:title>
  <dc:creator>Adila Khan</dc:creator>
  <cp:lastModifiedBy>Adila Khan</cp:lastModifiedBy>
  <cp:revision>23</cp:revision>
  <dcterms:created xsi:type="dcterms:W3CDTF">2023-02-04T14:29:56Z</dcterms:created>
  <dcterms:modified xsi:type="dcterms:W3CDTF">2023-02-21T12:39:15Z</dcterms:modified>
</cp:coreProperties>
</file>