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4"/>
  </p:notesMasterIdLst>
  <p:sldIdLst>
    <p:sldId id="295" r:id="rId2"/>
    <p:sldId id="280" r:id="rId3"/>
    <p:sldId id="281" r:id="rId4"/>
    <p:sldId id="262" r:id="rId5"/>
    <p:sldId id="290" r:id="rId6"/>
    <p:sldId id="282" r:id="rId7"/>
    <p:sldId id="264" r:id="rId8"/>
    <p:sldId id="291" r:id="rId9"/>
    <p:sldId id="266" r:id="rId10"/>
    <p:sldId id="292" r:id="rId11"/>
    <p:sldId id="283" r:id="rId12"/>
    <p:sldId id="293" r:id="rId13"/>
    <p:sldId id="265" r:id="rId14"/>
    <p:sldId id="271" r:id="rId15"/>
    <p:sldId id="277" r:id="rId16"/>
    <p:sldId id="294" r:id="rId17"/>
    <p:sldId id="270" r:id="rId18"/>
    <p:sldId id="286" r:id="rId19"/>
    <p:sldId id="287" r:id="rId20"/>
    <p:sldId id="288" r:id="rId21"/>
    <p:sldId id="289" r:id="rId22"/>
    <p:sldId id="2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95850" autoAdjust="0"/>
  </p:normalViewPr>
  <p:slideViewPr>
    <p:cSldViewPr snapToGrid="0">
      <p:cViewPr varScale="1">
        <p:scale>
          <a:sx n="87" d="100"/>
          <a:sy n="87" d="100"/>
        </p:scale>
        <p:origin x="76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BAB1AB-0724-4A72-A4F4-7C097A94FE43}"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A8A587E8-F284-4344-80C4-C4C198347D8E}">
      <dgm:prSet/>
      <dgm:spPr/>
      <dgm:t>
        <a:bodyPr/>
        <a:lstStyle/>
        <a:p>
          <a:r>
            <a:rPr lang="en-GB" b="0" i="0" dirty="0"/>
            <a:t>A successful development agenda requires inclusive partnerships — at the global, regional, national and local levels — built upon principles and values, and upon a shared vision and shared goals placing people and the planet at the centre.</a:t>
          </a:r>
          <a:endParaRPr lang="en-US" dirty="0"/>
        </a:p>
      </dgm:t>
    </dgm:pt>
    <dgm:pt modelId="{4AE6BA42-8AC7-418F-BC69-B720187C5A3F}" type="parTrans" cxnId="{80299A5A-BB72-49C6-A8D5-EBFB63B9755A}">
      <dgm:prSet/>
      <dgm:spPr/>
      <dgm:t>
        <a:bodyPr/>
        <a:lstStyle/>
        <a:p>
          <a:endParaRPr lang="en-US"/>
        </a:p>
      </dgm:t>
    </dgm:pt>
    <dgm:pt modelId="{52DEEFCE-48CD-4D04-85C4-70AE42FA8E5E}" type="sibTrans" cxnId="{80299A5A-BB72-49C6-A8D5-EBFB63B9755A}">
      <dgm:prSet/>
      <dgm:spPr/>
      <dgm:t>
        <a:bodyPr/>
        <a:lstStyle/>
        <a:p>
          <a:endParaRPr lang="en-US"/>
        </a:p>
      </dgm:t>
    </dgm:pt>
    <dgm:pt modelId="{62826D9B-392C-4FA6-AFED-824AE23F3512}">
      <dgm:prSet/>
      <dgm:spPr/>
      <dgm:t>
        <a:bodyPr/>
        <a:lstStyle/>
        <a:p>
          <a:r>
            <a:rPr lang="en-GB" b="0" i="0" dirty="0"/>
            <a:t>Many countries require Official Development Assistance to encourage growth and trade. Yet aid levels are falling and donor countries have not lived up to their pledge to ramp up development finance.</a:t>
          </a:r>
          <a:endParaRPr lang="en-US" dirty="0"/>
        </a:p>
      </dgm:t>
    </dgm:pt>
    <dgm:pt modelId="{2B792F6D-B371-4472-9B68-5CEA4BBD62FC}" type="parTrans" cxnId="{CEDC59DF-6DDA-4691-8019-C6502A2214B9}">
      <dgm:prSet/>
      <dgm:spPr/>
      <dgm:t>
        <a:bodyPr/>
        <a:lstStyle/>
        <a:p>
          <a:endParaRPr lang="en-US"/>
        </a:p>
      </dgm:t>
    </dgm:pt>
    <dgm:pt modelId="{87FEC46A-7294-479E-9D10-4D6101A1706F}" type="sibTrans" cxnId="{CEDC59DF-6DDA-4691-8019-C6502A2214B9}">
      <dgm:prSet/>
      <dgm:spPr/>
      <dgm:t>
        <a:bodyPr/>
        <a:lstStyle/>
        <a:p>
          <a:endParaRPr lang="en-US"/>
        </a:p>
      </dgm:t>
    </dgm:pt>
    <dgm:pt modelId="{D2F17F51-10CE-46DC-84A3-8C0D61B87131}">
      <dgm:prSet/>
      <dgm:spPr/>
      <dgm:t>
        <a:bodyPr/>
        <a:lstStyle/>
        <a:p>
          <a:r>
            <a:rPr lang="en-GB" b="0" i="0"/>
            <a:t>Due to the COVID-19 pandemic the global pandemic is projected to contract sharply, by 3 per cent, in 2020, experiencing its worst recession since the Great Depression.</a:t>
          </a:r>
          <a:endParaRPr lang="en-US"/>
        </a:p>
      </dgm:t>
    </dgm:pt>
    <dgm:pt modelId="{0948DD67-7AA9-4DF5-8654-631AB05BDAA0}" type="parTrans" cxnId="{8378AA90-BA5D-4BB8-9FA0-516B7F37549C}">
      <dgm:prSet/>
      <dgm:spPr/>
      <dgm:t>
        <a:bodyPr/>
        <a:lstStyle/>
        <a:p>
          <a:endParaRPr lang="en-US"/>
        </a:p>
      </dgm:t>
    </dgm:pt>
    <dgm:pt modelId="{76F8FF63-F8FC-4295-81A3-0BAFE34DEB55}" type="sibTrans" cxnId="{8378AA90-BA5D-4BB8-9FA0-516B7F37549C}">
      <dgm:prSet/>
      <dgm:spPr/>
      <dgm:t>
        <a:bodyPr/>
        <a:lstStyle/>
        <a:p>
          <a:endParaRPr lang="en-US"/>
        </a:p>
      </dgm:t>
    </dgm:pt>
    <dgm:pt modelId="{94EC1D8A-7362-4EE1-AD8C-0C2D0B0ABFD0}">
      <dgm:prSet/>
      <dgm:spPr/>
      <dgm:t>
        <a:bodyPr/>
        <a:lstStyle/>
        <a:p>
          <a:r>
            <a:rPr lang="en-GB" b="0" i="0"/>
            <a:t>Strong international cooperation is needed now more than ever to ensure that countries have the means to recover from the pandemic, build back better and achieve the Sustainable Development Goals.</a:t>
          </a:r>
          <a:endParaRPr lang="en-US"/>
        </a:p>
      </dgm:t>
    </dgm:pt>
    <dgm:pt modelId="{ABBBBABB-68E7-4047-9CC1-11F8DD32662C}" type="parTrans" cxnId="{DEB679A3-D11A-4E52-9E39-7E09FE5FF09A}">
      <dgm:prSet/>
      <dgm:spPr/>
      <dgm:t>
        <a:bodyPr/>
        <a:lstStyle/>
        <a:p>
          <a:endParaRPr lang="en-US"/>
        </a:p>
      </dgm:t>
    </dgm:pt>
    <dgm:pt modelId="{52D398BF-EAD0-4AD0-A64D-D504E49BA8E7}" type="sibTrans" cxnId="{DEB679A3-D11A-4E52-9E39-7E09FE5FF09A}">
      <dgm:prSet/>
      <dgm:spPr/>
      <dgm:t>
        <a:bodyPr/>
        <a:lstStyle/>
        <a:p>
          <a:endParaRPr lang="en-US"/>
        </a:p>
      </dgm:t>
    </dgm:pt>
    <dgm:pt modelId="{296FE9BD-1BE1-4A59-BDCA-443B958A7A35}" type="pres">
      <dgm:prSet presAssocID="{1ABAB1AB-0724-4A72-A4F4-7C097A94FE43}" presName="linear" presStyleCnt="0">
        <dgm:presLayoutVars>
          <dgm:animLvl val="lvl"/>
          <dgm:resizeHandles val="exact"/>
        </dgm:presLayoutVars>
      </dgm:prSet>
      <dgm:spPr/>
    </dgm:pt>
    <dgm:pt modelId="{7F517292-2E32-47BA-BD98-F909A3892297}" type="pres">
      <dgm:prSet presAssocID="{A8A587E8-F284-4344-80C4-C4C198347D8E}" presName="parentText" presStyleLbl="node1" presStyleIdx="0" presStyleCnt="4">
        <dgm:presLayoutVars>
          <dgm:chMax val="0"/>
          <dgm:bulletEnabled val="1"/>
        </dgm:presLayoutVars>
      </dgm:prSet>
      <dgm:spPr/>
    </dgm:pt>
    <dgm:pt modelId="{BC7E02CF-4768-4722-A1F7-9108B39A2D42}" type="pres">
      <dgm:prSet presAssocID="{52DEEFCE-48CD-4D04-85C4-70AE42FA8E5E}" presName="spacer" presStyleCnt="0"/>
      <dgm:spPr/>
    </dgm:pt>
    <dgm:pt modelId="{ACECA340-DEF2-447D-B05B-D0773A200D47}" type="pres">
      <dgm:prSet presAssocID="{62826D9B-392C-4FA6-AFED-824AE23F3512}" presName="parentText" presStyleLbl="node1" presStyleIdx="1" presStyleCnt="4">
        <dgm:presLayoutVars>
          <dgm:chMax val="0"/>
          <dgm:bulletEnabled val="1"/>
        </dgm:presLayoutVars>
      </dgm:prSet>
      <dgm:spPr/>
    </dgm:pt>
    <dgm:pt modelId="{A7C7800B-841A-48E4-AB2E-451A50E92E37}" type="pres">
      <dgm:prSet presAssocID="{87FEC46A-7294-479E-9D10-4D6101A1706F}" presName="spacer" presStyleCnt="0"/>
      <dgm:spPr/>
    </dgm:pt>
    <dgm:pt modelId="{9898051B-D3B8-4E83-9AA2-93BCEEC8F7F9}" type="pres">
      <dgm:prSet presAssocID="{D2F17F51-10CE-46DC-84A3-8C0D61B87131}" presName="parentText" presStyleLbl="node1" presStyleIdx="2" presStyleCnt="4">
        <dgm:presLayoutVars>
          <dgm:chMax val="0"/>
          <dgm:bulletEnabled val="1"/>
        </dgm:presLayoutVars>
      </dgm:prSet>
      <dgm:spPr/>
    </dgm:pt>
    <dgm:pt modelId="{DC9464B5-A149-4FDA-A111-771220FDEA30}" type="pres">
      <dgm:prSet presAssocID="{76F8FF63-F8FC-4295-81A3-0BAFE34DEB55}" presName="spacer" presStyleCnt="0"/>
      <dgm:spPr/>
    </dgm:pt>
    <dgm:pt modelId="{3935FCD0-2DA7-4BD0-A959-FBF6576E239D}" type="pres">
      <dgm:prSet presAssocID="{94EC1D8A-7362-4EE1-AD8C-0C2D0B0ABFD0}" presName="parentText" presStyleLbl="node1" presStyleIdx="3" presStyleCnt="4">
        <dgm:presLayoutVars>
          <dgm:chMax val="0"/>
          <dgm:bulletEnabled val="1"/>
        </dgm:presLayoutVars>
      </dgm:prSet>
      <dgm:spPr/>
    </dgm:pt>
  </dgm:ptLst>
  <dgm:cxnLst>
    <dgm:cxn modelId="{C6270510-BF68-451D-BF40-A0C48722D5A6}" type="presOf" srcId="{D2F17F51-10CE-46DC-84A3-8C0D61B87131}" destId="{9898051B-D3B8-4E83-9AA2-93BCEEC8F7F9}" srcOrd="0" destOrd="0" presId="urn:microsoft.com/office/officeart/2005/8/layout/vList2"/>
    <dgm:cxn modelId="{17A61753-1DA4-4139-87FB-04BFE06CB38E}" type="presOf" srcId="{62826D9B-392C-4FA6-AFED-824AE23F3512}" destId="{ACECA340-DEF2-447D-B05B-D0773A200D47}" srcOrd="0" destOrd="0" presId="urn:microsoft.com/office/officeart/2005/8/layout/vList2"/>
    <dgm:cxn modelId="{129EF277-EB5E-48EB-8DEE-90A98C8B283A}" type="presOf" srcId="{94EC1D8A-7362-4EE1-AD8C-0C2D0B0ABFD0}" destId="{3935FCD0-2DA7-4BD0-A959-FBF6576E239D}" srcOrd="0" destOrd="0" presId="urn:microsoft.com/office/officeart/2005/8/layout/vList2"/>
    <dgm:cxn modelId="{80299A5A-BB72-49C6-A8D5-EBFB63B9755A}" srcId="{1ABAB1AB-0724-4A72-A4F4-7C097A94FE43}" destId="{A8A587E8-F284-4344-80C4-C4C198347D8E}" srcOrd="0" destOrd="0" parTransId="{4AE6BA42-8AC7-418F-BC69-B720187C5A3F}" sibTransId="{52DEEFCE-48CD-4D04-85C4-70AE42FA8E5E}"/>
    <dgm:cxn modelId="{8378AA90-BA5D-4BB8-9FA0-516B7F37549C}" srcId="{1ABAB1AB-0724-4A72-A4F4-7C097A94FE43}" destId="{D2F17F51-10CE-46DC-84A3-8C0D61B87131}" srcOrd="2" destOrd="0" parTransId="{0948DD67-7AA9-4DF5-8654-631AB05BDAA0}" sibTransId="{76F8FF63-F8FC-4295-81A3-0BAFE34DEB55}"/>
    <dgm:cxn modelId="{DEB679A3-D11A-4E52-9E39-7E09FE5FF09A}" srcId="{1ABAB1AB-0724-4A72-A4F4-7C097A94FE43}" destId="{94EC1D8A-7362-4EE1-AD8C-0C2D0B0ABFD0}" srcOrd="3" destOrd="0" parTransId="{ABBBBABB-68E7-4047-9CC1-11F8DD32662C}" sibTransId="{52D398BF-EAD0-4AD0-A64D-D504E49BA8E7}"/>
    <dgm:cxn modelId="{CEDC59DF-6DDA-4691-8019-C6502A2214B9}" srcId="{1ABAB1AB-0724-4A72-A4F4-7C097A94FE43}" destId="{62826D9B-392C-4FA6-AFED-824AE23F3512}" srcOrd="1" destOrd="0" parTransId="{2B792F6D-B371-4472-9B68-5CEA4BBD62FC}" sibTransId="{87FEC46A-7294-479E-9D10-4D6101A1706F}"/>
    <dgm:cxn modelId="{A7E012EF-EBBC-4B65-A77B-32DBEC23B12E}" type="presOf" srcId="{A8A587E8-F284-4344-80C4-C4C198347D8E}" destId="{7F517292-2E32-47BA-BD98-F909A3892297}" srcOrd="0" destOrd="0" presId="urn:microsoft.com/office/officeart/2005/8/layout/vList2"/>
    <dgm:cxn modelId="{32DB4CFC-AC32-4FBE-8318-5CDD68AD7AEA}" type="presOf" srcId="{1ABAB1AB-0724-4A72-A4F4-7C097A94FE43}" destId="{296FE9BD-1BE1-4A59-BDCA-443B958A7A35}" srcOrd="0" destOrd="0" presId="urn:microsoft.com/office/officeart/2005/8/layout/vList2"/>
    <dgm:cxn modelId="{BABAB480-DEF4-4823-9360-0DB257E42098}" type="presParOf" srcId="{296FE9BD-1BE1-4A59-BDCA-443B958A7A35}" destId="{7F517292-2E32-47BA-BD98-F909A3892297}" srcOrd="0" destOrd="0" presId="urn:microsoft.com/office/officeart/2005/8/layout/vList2"/>
    <dgm:cxn modelId="{B371A438-56B0-4E2B-9646-FE3884037EA5}" type="presParOf" srcId="{296FE9BD-1BE1-4A59-BDCA-443B958A7A35}" destId="{BC7E02CF-4768-4722-A1F7-9108B39A2D42}" srcOrd="1" destOrd="0" presId="urn:microsoft.com/office/officeart/2005/8/layout/vList2"/>
    <dgm:cxn modelId="{37A85274-2796-415B-921D-F1AEEB6FCFD1}" type="presParOf" srcId="{296FE9BD-1BE1-4A59-BDCA-443B958A7A35}" destId="{ACECA340-DEF2-447D-B05B-D0773A200D47}" srcOrd="2" destOrd="0" presId="urn:microsoft.com/office/officeart/2005/8/layout/vList2"/>
    <dgm:cxn modelId="{42A607E9-5A2A-42EC-B6CB-63F707DE1FFF}" type="presParOf" srcId="{296FE9BD-1BE1-4A59-BDCA-443B958A7A35}" destId="{A7C7800B-841A-48E4-AB2E-451A50E92E37}" srcOrd="3" destOrd="0" presId="urn:microsoft.com/office/officeart/2005/8/layout/vList2"/>
    <dgm:cxn modelId="{C0745483-4C5F-46B9-A80E-03A05A74483C}" type="presParOf" srcId="{296FE9BD-1BE1-4A59-BDCA-443B958A7A35}" destId="{9898051B-D3B8-4E83-9AA2-93BCEEC8F7F9}" srcOrd="4" destOrd="0" presId="urn:microsoft.com/office/officeart/2005/8/layout/vList2"/>
    <dgm:cxn modelId="{9F6CF0F6-3E0F-4ECD-84F8-A132816C1F2E}" type="presParOf" srcId="{296FE9BD-1BE1-4A59-BDCA-443B958A7A35}" destId="{DC9464B5-A149-4FDA-A111-771220FDEA30}" srcOrd="5" destOrd="0" presId="urn:microsoft.com/office/officeart/2005/8/layout/vList2"/>
    <dgm:cxn modelId="{09251321-8BF8-475F-BBD9-621FD45496D4}" type="presParOf" srcId="{296FE9BD-1BE1-4A59-BDCA-443B958A7A35}" destId="{3935FCD0-2DA7-4BD0-A959-FBF6576E239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AE28C68B-1D66-4060-AC0C-7C328912FB51}"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0FA6620D-AE70-46C4-8F50-E0FE5FE816BD}">
      <dgm:prSet/>
      <dgm:spPr/>
      <dgm:t>
        <a:bodyPr/>
        <a:lstStyle/>
        <a:p>
          <a:r>
            <a:rPr lang="en-GB" dirty="0"/>
            <a:t>Sustainable development is important in reducing inequality to promote an inclusive workplace and communities where people are treated equally irrespective of origin, religion, gender, age, etc. This is part of our culture and values.</a:t>
          </a:r>
          <a:endParaRPr lang="en-US" dirty="0"/>
        </a:p>
      </dgm:t>
    </dgm:pt>
    <dgm:pt modelId="{5E19F91E-9387-4683-8DEC-9862D302D8E5}" type="parTrans" cxnId="{0B13B331-5C50-4B1B-9ECF-A8B979E2AEC7}">
      <dgm:prSet/>
      <dgm:spPr/>
      <dgm:t>
        <a:bodyPr/>
        <a:lstStyle/>
        <a:p>
          <a:endParaRPr lang="en-US"/>
        </a:p>
      </dgm:t>
    </dgm:pt>
    <dgm:pt modelId="{6103FCF4-0EF1-4C00-909F-77C3EEE883A6}" type="sibTrans" cxnId="{0B13B331-5C50-4B1B-9ECF-A8B979E2AEC7}">
      <dgm:prSet/>
      <dgm:spPr/>
      <dgm:t>
        <a:bodyPr/>
        <a:lstStyle/>
        <a:p>
          <a:endParaRPr lang="en-US"/>
        </a:p>
      </dgm:t>
    </dgm:pt>
    <dgm:pt modelId="{30D9391C-DB5A-4CF7-874C-2916B25B874D}">
      <dgm:prSet/>
      <dgm:spPr/>
      <dgm:t>
        <a:bodyPr/>
        <a:lstStyle/>
        <a:p>
          <a:r>
            <a:rPr lang="en-GB"/>
            <a:t>SDGs call for urgent changes to stop global warming. According to the Paris Declaration from 2015, global warming (compared to pre-industrial levels) should be kept below 2 degrees and we should strive to keep it at 1,5 degrees  to minimise the risk of drought, floods and poverty for hundreds of millions of people. </a:t>
          </a:r>
          <a:endParaRPr lang="en-US"/>
        </a:p>
      </dgm:t>
    </dgm:pt>
    <dgm:pt modelId="{6668337A-C330-4165-B331-2D7620118ABB}" type="parTrans" cxnId="{4836F98F-A0B6-4E60-8DE2-C71954536B67}">
      <dgm:prSet/>
      <dgm:spPr/>
      <dgm:t>
        <a:bodyPr/>
        <a:lstStyle/>
        <a:p>
          <a:endParaRPr lang="en-US"/>
        </a:p>
      </dgm:t>
    </dgm:pt>
    <dgm:pt modelId="{7EFA9894-1FD7-458B-B7C3-72E035518511}" type="sibTrans" cxnId="{4836F98F-A0B6-4E60-8DE2-C71954536B67}">
      <dgm:prSet/>
      <dgm:spPr/>
      <dgm:t>
        <a:bodyPr/>
        <a:lstStyle/>
        <a:p>
          <a:endParaRPr lang="en-US"/>
        </a:p>
      </dgm:t>
    </dgm:pt>
    <dgm:pt modelId="{BC17C612-11C7-427D-9497-C729A4F728CB}" type="pres">
      <dgm:prSet presAssocID="{AE28C68B-1D66-4060-AC0C-7C328912FB51}" presName="linear" presStyleCnt="0">
        <dgm:presLayoutVars>
          <dgm:animLvl val="lvl"/>
          <dgm:resizeHandles val="exact"/>
        </dgm:presLayoutVars>
      </dgm:prSet>
      <dgm:spPr/>
    </dgm:pt>
    <dgm:pt modelId="{F31D7ACA-F046-4816-B70E-E8B3388256D8}" type="pres">
      <dgm:prSet presAssocID="{0FA6620D-AE70-46C4-8F50-E0FE5FE816BD}" presName="parentText" presStyleLbl="node1" presStyleIdx="0" presStyleCnt="2">
        <dgm:presLayoutVars>
          <dgm:chMax val="0"/>
          <dgm:bulletEnabled val="1"/>
        </dgm:presLayoutVars>
      </dgm:prSet>
      <dgm:spPr/>
    </dgm:pt>
    <dgm:pt modelId="{0D28B4EA-764D-488E-86CE-7DDBBFAAE7D2}" type="pres">
      <dgm:prSet presAssocID="{6103FCF4-0EF1-4C00-909F-77C3EEE883A6}" presName="spacer" presStyleCnt="0"/>
      <dgm:spPr/>
    </dgm:pt>
    <dgm:pt modelId="{99072858-74D5-4285-8104-332F17F5B745}" type="pres">
      <dgm:prSet presAssocID="{30D9391C-DB5A-4CF7-874C-2916B25B874D}" presName="parentText" presStyleLbl="node1" presStyleIdx="1" presStyleCnt="2">
        <dgm:presLayoutVars>
          <dgm:chMax val="0"/>
          <dgm:bulletEnabled val="1"/>
        </dgm:presLayoutVars>
      </dgm:prSet>
      <dgm:spPr/>
    </dgm:pt>
  </dgm:ptLst>
  <dgm:cxnLst>
    <dgm:cxn modelId="{8210F51A-88CC-4E65-B264-119B7E322E75}" type="presOf" srcId="{30D9391C-DB5A-4CF7-874C-2916B25B874D}" destId="{99072858-74D5-4285-8104-332F17F5B745}" srcOrd="0" destOrd="0" presId="urn:microsoft.com/office/officeart/2005/8/layout/vList2"/>
    <dgm:cxn modelId="{0B13B331-5C50-4B1B-9ECF-A8B979E2AEC7}" srcId="{AE28C68B-1D66-4060-AC0C-7C328912FB51}" destId="{0FA6620D-AE70-46C4-8F50-E0FE5FE816BD}" srcOrd="0" destOrd="0" parTransId="{5E19F91E-9387-4683-8DEC-9862D302D8E5}" sibTransId="{6103FCF4-0EF1-4C00-909F-77C3EEE883A6}"/>
    <dgm:cxn modelId="{E9ED7150-A055-430D-8651-B7E54F928AE7}" type="presOf" srcId="{0FA6620D-AE70-46C4-8F50-E0FE5FE816BD}" destId="{F31D7ACA-F046-4816-B70E-E8B3388256D8}" srcOrd="0" destOrd="0" presId="urn:microsoft.com/office/officeart/2005/8/layout/vList2"/>
    <dgm:cxn modelId="{4836F98F-A0B6-4E60-8DE2-C71954536B67}" srcId="{AE28C68B-1D66-4060-AC0C-7C328912FB51}" destId="{30D9391C-DB5A-4CF7-874C-2916B25B874D}" srcOrd="1" destOrd="0" parTransId="{6668337A-C330-4165-B331-2D7620118ABB}" sibTransId="{7EFA9894-1FD7-458B-B7C3-72E035518511}"/>
    <dgm:cxn modelId="{8BE7A5CE-1ACE-4B75-B6D9-46CB4E0802CF}" type="presOf" srcId="{AE28C68B-1D66-4060-AC0C-7C328912FB51}" destId="{BC17C612-11C7-427D-9497-C729A4F728CB}" srcOrd="0" destOrd="0" presId="urn:microsoft.com/office/officeart/2005/8/layout/vList2"/>
    <dgm:cxn modelId="{EEA1265E-0CD7-4283-AA96-D67584AA685A}" type="presParOf" srcId="{BC17C612-11C7-427D-9497-C729A4F728CB}" destId="{F31D7ACA-F046-4816-B70E-E8B3388256D8}" srcOrd="0" destOrd="0" presId="urn:microsoft.com/office/officeart/2005/8/layout/vList2"/>
    <dgm:cxn modelId="{4B0CEC3E-A6DA-4D4A-A946-A7D9CF0A5930}" type="presParOf" srcId="{BC17C612-11C7-427D-9497-C729A4F728CB}" destId="{0D28B4EA-764D-488E-86CE-7DDBBFAAE7D2}" srcOrd="1" destOrd="0" presId="urn:microsoft.com/office/officeart/2005/8/layout/vList2"/>
    <dgm:cxn modelId="{0719B48E-2B47-458F-A860-80140F78B977}" type="presParOf" srcId="{BC17C612-11C7-427D-9497-C729A4F728CB}" destId="{99072858-74D5-4285-8104-332F17F5B74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17292-2E32-47BA-BD98-F909A3892297}">
      <dsp:nvSpPr>
        <dsp:cNvPr id="0" name=""/>
        <dsp:cNvSpPr/>
      </dsp:nvSpPr>
      <dsp:spPr>
        <a:xfrm>
          <a:off x="0" y="56585"/>
          <a:ext cx="10377855" cy="125307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dirty="0"/>
            <a:t>A successful development agenda requires inclusive partnerships — at the global, regional, national and local levels — built upon principles and values, and upon a shared vision and shared goals placing people and the planet at the centre.</a:t>
          </a:r>
          <a:endParaRPr lang="en-US" sz="2100" kern="1200" dirty="0"/>
        </a:p>
      </dsp:txBody>
      <dsp:txXfrm>
        <a:off x="61170" y="117755"/>
        <a:ext cx="10255515" cy="1130730"/>
      </dsp:txXfrm>
    </dsp:sp>
    <dsp:sp modelId="{ACECA340-DEF2-447D-B05B-D0773A200D47}">
      <dsp:nvSpPr>
        <dsp:cNvPr id="0" name=""/>
        <dsp:cNvSpPr/>
      </dsp:nvSpPr>
      <dsp:spPr>
        <a:xfrm>
          <a:off x="0" y="1370135"/>
          <a:ext cx="10377855" cy="1253070"/>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dirty="0"/>
            <a:t>Many countries require Official Development Assistance to encourage growth and trade. Yet aid levels are falling and donor countries have not lived up to their pledge to ramp up development finance.</a:t>
          </a:r>
          <a:endParaRPr lang="en-US" sz="2100" kern="1200" dirty="0"/>
        </a:p>
      </dsp:txBody>
      <dsp:txXfrm>
        <a:off x="61170" y="1431305"/>
        <a:ext cx="10255515" cy="1130730"/>
      </dsp:txXfrm>
    </dsp:sp>
    <dsp:sp modelId="{9898051B-D3B8-4E83-9AA2-93BCEEC8F7F9}">
      <dsp:nvSpPr>
        <dsp:cNvPr id="0" name=""/>
        <dsp:cNvSpPr/>
      </dsp:nvSpPr>
      <dsp:spPr>
        <a:xfrm>
          <a:off x="0" y="2683685"/>
          <a:ext cx="10377855" cy="1253070"/>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Due to the COVID-19 pandemic the global pandemic is projected to contract sharply, by 3 per cent, in 2020, experiencing its worst recession since the Great Depression.</a:t>
          </a:r>
          <a:endParaRPr lang="en-US" sz="2100" kern="1200"/>
        </a:p>
      </dsp:txBody>
      <dsp:txXfrm>
        <a:off x="61170" y="2744855"/>
        <a:ext cx="10255515" cy="1130730"/>
      </dsp:txXfrm>
    </dsp:sp>
    <dsp:sp modelId="{3935FCD0-2DA7-4BD0-A959-FBF6576E239D}">
      <dsp:nvSpPr>
        <dsp:cNvPr id="0" name=""/>
        <dsp:cNvSpPr/>
      </dsp:nvSpPr>
      <dsp:spPr>
        <a:xfrm>
          <a:off x="0" y="3997235"/>
          <a:ext cx="10377855" cy="125307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a:t>Strong international cooperation is needed now more than ever to ensure that countries have the means to recover from the pandemic, build back better and achieve the Sustainable Development Goals.</a:t>
          </a:r>
          <a:endParaRPr lang="en-US" sz="2100" kern="1200"/>
        </a:p>
      </dsp:txBody>
      <dsp:txXfrm>
        <a:off x="61170" y="4058405"/>
        <a:ext cx="10255515" cy="11307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1D7ACA-F046-4816-B70E-E8B3388256D8}">
      <dsp:nvSpPr>
        <dsp:cNvPr id="0" name=""/>
        <dsp:cNvSpPr/>
      </dsp:nvSpPr>
      <dsp:spPr>
        <a:xfrm>
          <a:off x="0" y="478179"/>
          <a:ext cx="10857100" cy="1681948"/>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Sustainable development is important in reducing inequality to promote an inclusive workplace and communities where people are treated equally irrespective of origin, religion, gender, age, etc. This is part of our culture and values.</a:t>
          </a:r>
          <a:endParaRPr lang="en-US" sz="2200" kern="1200" dirty="0"/>
        </a:p>
      </dsp:txBody>
      <dsp:txXfrm>
        <a:off x="82106" y="560285"/>
        <a:ext cx="10692888" cy="1517736"/>
      </dsp:txXfrm>
    </dsp:sp>
    <dsp:sp modelId="{99072858-74D5-4285-8104-332F17F5B745}">
      <dsp:nvSpPr>
        <dsp:cNvPr id="0" name=""/>
        <dsp:cNvSpPr/>
      </dsp:nvSpPr>
      <dsp:spPr>
        <a:xfrm>
          <a:off x="0" y="2223487"/>
          <a:ext cx="10857100" cy="1681948"/>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SDGs call for urgent changes to stop global warming. According to the Paris Declaration from 2015, global warming (compared to pre-industrial levels) should be kept below 2 degrees and we should strive to keep it at 1,5 degrees  to minimise the risk of drought, floods and poverty for hundreds of millions of people. </a:t>
          </a:r>
          <a:endParaRPr lang="en-US" sz="2200" kern="1200"/>
        </a:p>
      </dsp:txBody>
      <dsp:txXfrm>
        <a:off x="82106" y="2305593"/>
        <a:ext cx="10692888" cy="15177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3D6938-5A0A-4F08-88A7-E76CC02119B3}" type="datetimeFigureOut">
              <a:rPr lang="en-GB" smtClean="0"/>
              <a:t>18/10/2023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488A0C-719B-44CC-AF82-2A839CE1A941}" type="slidenum">
              <a:rPr lang="en-GB" smtClean="0"/>
              <a:t>‹#›</a:t>
            </a:fld>
            <a:endParaRPr lang="en-GB"/>
          </a:p>
        </p:txBody>
      </p:sp>
    </p:spTree>
    <p:extLst>
      <p:ext uri="{BB962C8B-B14F-4D97-AF65-F5344CB8AC3E}">
        <p14:creationId xmlns:p14="http://schemas.microsoft.com/office/powerpoint/2010/main" val="3593163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3967A57-A03D-4206-A238-DE2ADA906D6F}" type="datetimeFigureOut">
              <a:rPr lang="en-GB" smtClean="0"/>
              <a:t>18/10/2023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082258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967A57-A03D-4206-A238-DE2ADA906D6F}" type="datetimeFigureOut">
              <a:rPr lang="en-GB" smtClean="0"/>
              <a:t>18/10/2023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323866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967A57-A03D-4206-A238-DE2ADA906D6F}" type="datetimeFigureOut">
              <a:rPr lang="en-GB" smtClean="0"/>
              <a:t>18/10/2023</a:t>
            </a:fld>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265646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3967A57-A03D-4206-A238-DE2ADA906D6F}" type="datetimeFigureOut">
              <a:rPr lang="en-GB" smtClean="0"/>
              <a:t>18/10/2023</a:t>
            </a:fld>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3348380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3967A57-A03D-4206-A238-DE2ADA906D6F}" type="datetimeFigureOut">
              <a:rPr lang="en-GB" smtClean="0"/>
              <a:t>18/10/2023</a:t>
            </a:fld>
            <a:endParaRPr lang="en-GB"/>
          </a:p>
        </p:txBody>
      </p:sp>
      <p:sp>
        <p:nvSpPr>
          <p:cNvPr id="9" name="Slide Number Placeholder 8"/>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413805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3967A57-A03D-4206-A238-DE2ADA906D6F}" type="datetimeFigureOut">
              <a:rPr lang="en-GB" smtClean="0"/>
              <a:t>18/10/2023</a:t>
            </a:fld>
            <a:endParaRPr lang="en-GB"/>
          </a:p>
        </p:txBody>
      </p:sp>
      <p:sp>
        <p:nvSpPr>
          <p:cNvPr id="5" name="Slide Number Placeholder 4"/>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63641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967A57-A03D-4206-A238-DE2ADA906D6F}" type="datetimeFigureOut">
              <a:rPr lang="en-GB" smtClean="0"/>
              <a:t>18/10/2023</a:t>
            </a:fld>
            <a:endParaRPr lang="en-GB"/>
          </a:p>
        </p:txBody>
      </p:sp>
      <p:sp>
        <p:nvSpPr>
          <p:cNvPr id="4" name="Slide Number Placeholder 3"/>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008077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967A57-A03D-4206-A238-DE2ADA906D6F}" type="datetimeFigureOut">
              <a:rPr lang="en-GB" smtClean="0"/>
              <a:t>18/10/2023</a:t>
            </a:fld>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4091351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967A57-A03D-4206-A238-DE2ADA906D6F}" type="datetimeFigureOut">
              <a:rPr lang="en-GB" smtClean="0"/>
              <a:t>18/10/2023</a:t>
            </a:fld>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054251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967A57-A03D-4206-A238-DE2ADA906D6F}" type="datetimeFigureOut">
              <a:rPr lang="en-GB" smtClean="0"/>
              <a:t>18/10/2023</a:t>
            </a:fld>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430063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967A57-A03D-4206-A238-DE2ADA906D6F}" type="datetimeFigureOut">
              <a:rPr lang="en-GB" smtClean="0"/>
              <a:t>18/10/2023</a:t>
            </a:fld>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342537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3967A57-A03D-4206-A238-DE2ADA906D6F}" type="datetimeFigureOut">
              <a:rPr lang="en-GB" smtClean="0"/>
              <a:t>18/10/2023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99C8EF9-D6CA-4E50-B313-81490CE9E242}" type="slidenum">
              <a:rPr lang="en-GB" smtClean="0"/>
              <a:t>‹#›</a:t>
            </a:fld>
            <a:endParaRPr lang="en-GB"/>
          </a:p>
        </p:txBody>
      </p:sp>
    </p:spTree>
    <p:extLst>
      <p:ext uri="{BB962C8B-B14F-4D97-AF65-F5344CB8AC3E}">
        <p14:creationId xmlns:p14="http://schemas.microsoft.com/office/powerpoint/2010/main" val="310079048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publications.parliament.uk/pa/cm201012/cmselect/cmcomloc/1526/152607.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n.wikipedia.org/wiki/Financial_services" TargetMode="External"/><Relationship Id="rId7" Type="http://schemas.openxmlformats.org/officeDocument/2006/relationships/image" Target="../media/image4.png"/><Relationship Id="rId2" Type="http://schemas.openxmlformats.org/officeDocument/2006/relationships/hyperlink" Target="https://en.wikipedia.org/wiki/Resilience_(engineering_and_construction)" TargetMode="External"/><Relationship Id="rId1" Type="http://schemas.openxmlformats.org/officeDocument/2006/relationships/slideLayout" Target="../slideLayouts/slideLayout4.xml"/><Relationship Id="rId6" Type="http://schemas.openxmlformats.org/officeDocument/2006/relationships/hyperlink" Target="https://en.wikipedia.org/wiki/Information_and_communications_technology" TargetMode="External"/><Relationship Id="rId5" Type="http://schemas.openxmlformats.org/officeDocument/2006/relationships/hyperlink" Target="https://en.wikipedia.org/wiki/Industrial_technology" TargetMode="External"/><Relationship Id="rId4" Type="http://schemas.openxmlformats.org/officeDocument/2006/relationships/hyperlink" Target="https://en.wikipedia.org/wiki/Sustainability"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Cultural_heritage" TargetMode="External"/><Relationship Id="rId7" Type="http://schemas.openxmlformats.org/officeDocument/2006/relationships/image" Target="../media/image6.jpeg"/><Relationship Id="rId2" Type="http://schemas.openxmlformats.org/officeDocument/2006/relationships/hyperlink" Target="https://en.wikipedia.org/wiki/Sustainable_transport" TargetMode="External"/><Relationship Id="rId1" Type="http://schemas.openxmlformats.org/officeDocument/2006/relationships/slideLayout" Target="../slideLayouts/slideLayout4.xml"/><Relationship Id="rId6" Type="http://schemas.openxmlformats.org/officeDocument/2006/relationships/hyperlink" Target="https://en.wikipedia.org/wiki/Environmental_issues" TargetMode="External"/><Relationship Id="rId5" Type="http://schemas.openxmlformats.org/officeDocument/2006/relationships/hyperlink" Target="https://en.wikipedia.org/wiki/Natural_disaster" TargetMode="External"/><Relationship Id="rId4" Type="http://schemas.openxmlformats.org/officeDocument/2006/relationships/hyperlink" Target="https://en.wikipedia.org/wiki/Natural_heritage"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hyperlink" Target="https://en.wikipedia.org/wiki/Sustainable_development" TargetMode="External"/><Relationship Id="rId3" Type="http://schemas.openxmlformats.org/officeDocument/2006/relationships/hyperlink" Target="https://en.wikipedia.org/wiki/Chemicals" TargetMode="External"/><Relationship Id="rId7" Type="http://schemas.openxmlformats.org/officeDocument/2006/relationships/hyperlink" Target="https://en.wikipedia.org/wiki/Awareness" TargetMode="External"/><Relationship Id="rId2" Type="http://schemas.openxmlformats.org/officeDocument/2006/relationships/hyperlink" Target="https://en.wikipedia.org/wiki/Natural_resource" TargetMode="External"/><Relationship Id="rId1" Type="http://schemas.openxmlformats.org/officeDocument/2006/relationships/slideLayout" Target="../slideLayouts/slideLayout4.xml"/><Relationship Id="rId6" Type="http://schemas.openxmlformats.org/officeDocument/2006/relationships/hyperlink" Target="https://en.wikipedia.org/wiki/Procurement" TargetMode="External"/><Relationship Id="rId5" Type="http://schemas.openxmlformats.org/officeDocument/2006/relationships/hyperlink" Target="https://en.wikipedia.org/wiki/Recycling" TargetMode="External"/><Relationship Id="rId4" Type="http://schemas.openxmlformats.org/officeDocument/2006/relationships/hyperlink" Target="https://en.wikipedia.org/wiki/Waste" TargetMode="External"/><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hyperlink" Target="https://youtu.be/E2j0pu_tM2Q"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sdgs.un.org/goals" TargetMode="External"/><Relationship Id="rId2" Type="http://schemas.openxmlformats.org/officeDocument/2006/relationships/hyperlink" Target="https://publications.parliament.uk/pa/cm201012/cmselect/cmcomloc/1526/152607.htm"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AD8F5-4B34-43F0-83C9-D8E5F3691C3D}"/>
              </a:ext>
            </a:extLst>
          </p:cNvPr>
          <p:cNvSpPr>
            <a:spLocks noGrp="1"/>
          </p:cNvSpPr>
          <p:nvPr>
            <p:ph type="ctrTitle"/>
          </p:nvPr>
        </p:nvSpPr>
        <p:spPr>
          <a:xfrm>
            <a:off x="1074020" y="2859698"/>
            <a:ext cx="10043959" cy="1470025"/>
          </a:xfrm>
        </p:spPr>
        <p:txBody>
          <a:bodyPr>
            <a:noAutofit/>
          </a:bodyPr>
          <a:lstStyle/>
          <a:p>
            <a:br>
              <a:rPr lang="en-GB" sz="3600" b="1" dirty="0">
                <a:solidFill>
                  <a:schemeClr val="bg1"/>
                </a:solidFill>
              </a:rPr>
            </a:br>
            <a:r>
              <a:rPr lang="en-GB" sz="3600" b="1" i="0" dirty="0">
                <a:solidFill>
                  <a:schemeClr val="bg1"/>
                </a:solidFill>
                <a:effectLst/>
              </a:rPr>
              <a:t>Health, Wellbeing and Sustainable Development (BMHP6021)</a:t>
            </a:r>
            <a:br>
              <a:rPr lang="en-GB" sz="3600" b="1" i="0" dirty="0">
                <a:solidFill>
                  <a:schemeClr val="bg1"/>
                </a:solidFill>
                <a:effectLst/>
              </a:rPr>
            </a:br>
            <a:br>
              <a:rPr lang="en-GB" sz="3600" b="1" dirty="0">
                <a:solidFill>
                  <a:schemeClr val="bg1"/>
                </a:solidFill>
              </a:rPr>
            </a:br>
            <a:br>
              <a:rPr lang="en-GB" sz="3600" b="1" dirty="0">
                <a:solidFill>
                  <a:schemeClr val="bg1"/>
                </a:solidFill>
              </a:rPr>
            </a:br>
            <a:r>
              <a:rPr lang="en-GB" sz="3600" b="1" dirty="0">
                <a:solidFill>
                  <a:schemeClr val="bg1"/>
                </a:solidFill>
              </a:rPr>
              <a:t>Week 3: Sustainable Development Goals in the UK </a:t>
            </a:r>
            <a:br>
              <a:rPr lang="en-GB" sz="3600" b="1" dirty="0">
                <a:solidFill>
                  <a:schemeClr val="bg1"/>
                </a:solidFill>
              </a:rPr>
            </a:br>
            <a:r>
              <a:rPr lang="en-GB" sz="3600" b="1" dirty="0">
                <a:solidFill>
                  <a:schemeClr val="bg1"/>
                </a:solidFill>
              </a:rPr>
              <a:t>(Part 2)</a:t>
            </a:r>
            <a:br>
              <a:rPr lang="en-GB" sz="3600" b="1" dirty="0">
                <a:solidFill>
                  <a:schemeClr val="bg1"/>
                </a:solidFill>
              </a:rPr>
            </a:br>
            <a:endParaRPr lang="en-GB" sz="3600" b="1" dirty="0">
              <a:solidFill>
                <a:schemeClr val="bg1"/>
              </a:solidFill>
            </a:endParaRPr>
          </a:p>
        </p:txBody>
      </p:sp>
    </p:spTree>
    <p:extLst>
      <p:ext uri="{BB962C8B-B14F-4D97-AF65-F5344CB8AC3E}">
        <p14:creationId xmlns:p14="http://schemas.microsoft.com/office/powerpoint/2010/main" val="31551041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37FBE-1D12-48BC-BF90-190A968E410E}"/>
              </a:ext>
            </a:extLst>
          </p:cNvPr>
          <p:cNvSpPr>
            <a:spLocks noGrp="1"/>
          </p:cNvSpPr>
          <p:nvPr>
            <p:ph type="title"/>
          </p:nvPr>
        </p:nvSpPr>
        <p:spPr/>
        <p:txBody>
          <a:bodyPr>
            <a:normAutofit/>
          </a:bodyPr>
          <a:lstStyle/>
          <a:p>
            <a:r>
              <a:rPr lang="en-GB" sz="5400" b="1" dirty="0"/>
              <a:t>Lesson objectives</a:t>
            </a:r>
          </a:p>
        </p:txBody>
      </p:sp>
      <p:sp>
        <p:nvSpPr>
          <p:cNvPr id="3" name="Content Placeholder 2">
            <a:extLst>
              <a:ext uri="{FF2B5EF4-FFF2-40B4-BE49-F238E27FC236}">
                <a16:creationId xmlns:a16="http://schemas.microsoft.com/office/drawing/2014/main" id="{57D6851D-FEA0-48B1-B6C6-46B9CF550655}"/>
              </a:ext>
            </a:extLst>
          </p:cNvPr>
          <p:cNvSpPr>
            <a:spLocks noGrp="1"/>
          </p:cNvSpPr>
          <p:nvPr>
            <p:ph idx="1"/>
          </p:nvPr>
        </p:nvSpPr>
        <p:spPr>
          <a:xfrm>
            <a:off x="454088" y="1500284"/>
            <a:ext cx="5641912" cy="3857431"/>
          </a:xfrm>
        </p:spPr>
        <p:txBody>
          <a:bodyPr>
            <a:normAutofit fontScale="85000" lnSpcReduction="20000"/>
          </a:bodyPr>
          <a:lstStyle/>
          <a:p>
            <a:pPr marL="0" indent="0">
              <a:buNone/>
            </a:pPr>
            <a:endParaRPr lang="en-GB" sz="3600" dirty="0"/>
          </a:p>
          <a:p>
            <a:pPr>
              <a:buFont typeface="Wingdings" panose="05000000000000000000" pitchFamily="2" charset="2"/>
              <a:buChar char="§"/>
            </a:pPr>
            <a:r>
              <a:rPr lang="en-GB" sz="3600" dirty="0"/>
              <a:t>Discuss the remaining Sustainable Development Goals in the UK (Part 2).</a:t>
            </a:r>
          </a:p>
          <a:p>
            <a:pPr>
              <a:buFont typeface="Wingdings" panose="05000000000000000000" pitchFamily="2" charset="2"/>
              <a:buChar char="§"/>
            </a:pPr>
            <a:endParaRPr lang="en-GB" sz="3600" dirty="0"/>
          </a:p>
          <a:p>
            <a:pPr>
              <a:buFont typeface="Wingdings" panose="05000000000000000000" pitchFamily="2" charset="2"/>
              <a:buChar char="§"/>
            </a:pPr>
            <a:r>
              <a:rPr lang="en-GB" sz="3600" dirty="0"/>
              <a:t>Analyse the importance of SDGs in building better, stronger and resilient communities.  </a:t>
            </a:r>
          </a:p>
          <a:p>
            <a:pPr>
              <a:buFont typeface="Wingdings" panose="05000000000000000000" pitchFamily="2" charset="2"/>
              <a:buChar char="§"/>
            </a:pPr>
            <a:endParaRPr lang="en-GB" sz="3600" dirty="0"/>
          </a:p>
          <a:p>
            <a:pPr>
              <a:buFont typeface="Wingdings" panose="05000000000000000000" pitchFamily="2" charset="2"/>
              <a:buChar char="§"/>
            </a:pPr>
            <a:endParaRPr lang="en-GB" sz="3600" dirty="0"/>
          </a:p>
        </p:txBody>
      </p:sp>
      <p:pic>
        <p:nvPicPr>
          <p:cNvPr id="6" name="Picture 5" descr="A picture containing text, person, outdoor, crowd&#10;&#10;Description automatically generated">
            <a:extLst>
              <a:ext uri="{FF2B5EF4-FFF2-40B4-BE49-F238E27FC236}">
                <a16:creationId xmlns:a16="http://schemas.microsoft.com/office/drawing/2014/main" id="{00C15893-C4FC-4F70-9E6B-A046ED4E90F9}"/>
              </a:ext>
            </a:extLst>
          </p:cNvPr>
          <p:cNvPicPr>
            <a:picLocks noChangeAspect="1"/>
          </p:cNvPicPr>
          <p:nvPr/>
        </p:nvPicPr>
        <p:blipFill>
          <a:blip r:embed="rId2"/>
          <a:stretch>
            <a:fillRect/>
          </a:stretch>
        </p:blipFill>
        <p:spPr>
          <a:xfrm>
            <a:off x="7264703" y="1970902"/>
            <a:ext cx="4431744" cy="3221583"/>
          </a:xfrm>
          <a:prstGeom prst="rect">
            <a:avLst/>
          </a:prstGeom>
        </p:spPr>
      </p:pic>
    </p:spTree>
    <p:extLst>
      <p:ext uri="{BB962C8B-B14F-4D97-AF65-F5344CB8AC3E}">
        <p14:creationId xmlns:p14="http://schemas.microsoft.com/office/powerpoint/2010/main" val="270195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755D1-385B-451B-9FC4-F1247B7F34A1}"/>
              </a:ext>
            </a:extLst>
          </p:cNvPr>
          <p:cNvSpPr>
            <a:spLocks noGrp="1"/>
          </p:cNvSpPr>
          <p:nvPr>
            <p:ph type="title"/>
          </p:nvPr>
        </p:nvSpPr>
        <p:spPr>
          <a:xfrm>
            <a:off x="343929" y="304800"/>
            <a:ext cx="11131083" cy="1450757"/>
          </a:xfrm>
        </p:spPr>
        <p:txBody>
          <a:bodyPr>
            <a:normAutofit/>
          </a:bodyPr>
          <a:lstStyle/>
          <a:p>
            <a:r>
              <a:rPr lang="en-GB" b="1" dirty="0"/>
              <a:t>Recap - Defining Sustainable Development</a:t>
            </a:r>
          </a:p>
        </p:txBody>
      </p:sp>
      <p:sp>
        <p:nvSpPr>
          <p:cNvPr id="3" name="Content Placeholder 2">
            <a:extLst>
              <a:ext uri="{FF2B5EF4-FFF2-40B4-BE49-F238E27FC236}">
                <a16:creationId xmlns:a16="http://schemas.microsoft.com/office/drawing/2014/main" id="{8A075959-EC08-4C1C-8DBB-B3F9999EF0A9}"/>
              </a:ext>
            </a:extLst>
          </p:cNvPr>
          <p:cNvSpPr>
            <a:spLocks noGrp="1"/>
          </p:cNvSpPr>
          <p:nvPr>
            <p:ph idx="1"/>
          </p:nvPr>
        </p:nvSpPr>
        <p:spPr>
          <a:xfrm>
            <a:off x="1032671" y="2115127"/>
            <a:ext cx="10126658" cy="3527676"/>
          </a:xfrm>
        </p:spPr>
        <p:txBody>
          <a:bodyPr>
            <a:normAutofit lnSpcReduction="10000"/>
          </a:bodyPr>
          <a:lstStyle/>
          <a:p>
            <a:pPr marL="0" indent="0">
              <a:buNone/>
            </a:pPr>
            <a:endParaRPr lang="en-GB" sz="2800" b="0" dirty="0">
              <a:effectLst/>
            </a:endParaRPr>
          </a:p>
          <a:p>
            <a:pPr marL="0" indent="0">
              <a:buNone/>
            </a:pPr>
            <a:r>
              <a:rPr lang="en-GB" sz="2800" b="0" dirty="0">
                <a:effectLst/>
              </a:rPr>
              <a:t>Sustainable development is development that meets the needs of the present without compromising the ability of existing communities and future generations to meet their own needs. </a:t>
            </a:r>
          </a:p>
          <a:p>
            <a:endParaRPr lang="en-GB" sz="2800" dirty="0"/>
          </a:p>
          <a:p>
            <a:endParaRPr lang="en-GB" sz="2800" dirty="0"/>
          </a:p>
          <a:p>
            <a:pPr marL="0" indent="0">
              <a:buNone/>
            </a:pPr>
            <a:r>
              <a:rPr lang="en-US" sz="2000" dirty="0"/>
              <a:t>Source: </a:t>
            </a:r>
            <a:r>
              <a:rPr lang="en-US" sz="2000" dirty="0">
                <a:hlinkClick r:id="rId2"/>
              </a:rPr>
              <a:t>https://publications.parliament.uk/pa/cm201012/cmselect/cmcomloc/1526/152607.htm</a:t>
            </a:r>
            <a:r>
              <a:rPr lang="en-US" sz="2000" dirty="0"/>
              <a:t> </a:t>
            </a:r>
            <a:endParaRPr lang="en-GB" sz="2000" dirty="0"/>
          </a:p>
        </p:txBody>
      </p:sp>
    </p:spTree>
    <p:extLst>
      <p:ext uri="{BB962C8B-B14F-4D97-AF65-F5344CB8AC3E}">
        <p14:creationId xmlns:p14="http://schemas.microsoft.com/office/powerpoint/2010/main" val="309804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B16FB70-FD99-4832-86FC-9FBA26408114}"/>
              </a:ext>
            </a:extLst>
          </p:cNvPr>
          <p:cNvSpPr>
            <a:spLocks noGrp="1"/>
          </p:cNvSpPr>
          <p:nvPr>
            <p:ph type="title"/>
          </p:nvPr>
        </p:nvSpPr>
        <p:spPr>
          <a:xfrm>
            <a:off x="609600" y="353769"/>
            <a:ext cx="10972800" cy="664476"/>
          </a:xfrm>
        </p:spPr>
        <p:txBody>
          <a:bodyPr anchor="ctr">
            <a:noAutofit/>
          </a:bodyPr>
          <a:lstStyle/>
          <a:p>
            <a:pPr>
              <a:lnSpc>
                <a:spcPct val="90000"/>
              </a:lnSpc>
            </a:pPr>
            <a:r>
              <a:rPr lang="en-GB" sz="3600" b="1" dirty="0"/>
              <a:t>Sustainable Development Goal 9: Industry, Innovation and Infrastructure</a:t>
            </a:r>
          </a:p>
        </p:txBody>
      </p:sp>
      <p:sp>
        <p:nvSpPr>
          <p:cNvPr id="3" name="Content Placeholder 2">
            <a:extLst>
              <a:ext uri="{FF2B5EF4-FFF2-40B4-BE49-F238E27FC236}">
                <a16:creationId xmlns:a16="http://schemas.microsoft.com/office/drawing/2014/main" id="{4B39A353-F4D9-D0C8-3B0B-C14387CD95F7}"/>
              </a:ext>
            </a:extLst>
          </p:cNvPr>
          <p:cNvSpPr>
            <a:spLocks noGrp="1"/>
          </p:cNvSpPr>
          <p:nvPr>
            <p:ph sz="half" idx="1"/>
          </p:nvPr>
        </p:nvSpPr>
        <p:spPr>
          <a:xfrm>
            <a:off x="445160" y="2024323"/>
            <a:ext cx="8684806" cy="3600622"/>
          </a:xfrm>
        </p:spPr>
        <p:txBody>
          <a:bodyPr>
            <a:noAutofit/>
          </a:bodyPr>
          <a:lstStyle/>
          <a:p>
            <a:pPr>
              <a:lnSpc>
                <a:spcPct val="90000"/>
              </a:lnSpc>
            </a:pPr>
            <a:r>
              <a:rPr lang="en-GB" sz="2400" dirty="0"/>
              <a:t>D</a:t>
            </a:r>
            <a:r>
              <a:rPr lang="en-GB" sz="2400" b="0" i="0" dirty="0">
                <a:effectLst/>
              </a:rPr>
              <a:t>evelop sustainable, </a:t>
            </a:r>
            <a:r>
              <a:rPr lang="en-GB" sz="2400" b="0" i="0" strike="noStrike" dirty="0">
                <a:effectLst/>
                <a:hlinkClick r:id="rId2" tooltip="Resilience (engineering and construction)">
                  <a:extLst>
                    <a:ext uri="{A12FA001-AC4F-418D-AE19-62706E023703}">
                      <ahyp:hlinkClr xmlns:ahyp="http://schemas.microsoft.com/office/drawing/2018/hyperlinkcolor" val="tx"/>
                    </a:ext>
                  </a:extLst>
                </a:hlinkClick>
              </a:rPr>
              <a:t>resilient</a:t>
            </a:r>
            <a:r>
              <a:rPr lang="en-GB" sz="2400" b="0" i="0" dirty="0">
                <a:effectLst/>
              </a:rPr>
              <a:t> and inclusive infrastructures.</a:t>
            </a:r>
          </a:p>
          <a:p>
            <a:pPr>
              <a:lnSpc>
                <a:spcPct val="90000"/>
              </a:lnSpc>
            </a:pPr>
            <a:r>
              <a:rPr lang="en-GB" sz="2400" b="0" i="0" dirty="0">
                <a:effectLst/>
              </a:rPr>
              <a:t>Promote inclusive and sustainable industrialization</a:t>
            </a:r>
          </a:p>
          <a:p>
            <a:pPr>
              <a:lnSpc>
                <a:spcPct val="90000"/>
              </a:lnSpc>
            </a:pPr>
            <a:r>
              <a:rPr lang="en-GB" sz="2400" b="0" i="0" dirty="0">
                <a:effectLst/>
              </a:rPr>
              <a:t>Increase access to </a:t>
            </a:r>
            <a:r>
              <a:rPr lang="en-GB" sz="2400" b="0" i="0" strike="noStrike" dirty="0">
                <a:effectLst/>
                <a:hlinkClick r:id="rId3" tooltip="Financial services">
                  <a:extLst>
                    <a:ext uri="{A12FA001-AC4F-418D-AE19-62706E023703}">
                      <ahyp:hlinkClr xmlns:ahyp="http://schemas.microsoft.com/office/drawing/2018/hyperlinkcolor" val="tx"/>
                    </a:ext>
                  </a:extLst>
                </a:hlinkClick>
              </a:rPr>
              <a:t>financial services</a:t>
            </a:r>
            <a:r>
              <a:rPr lang="en-GB" sz="2400" b="0" i="0" dirty="0">
                <a:effectLst/>
              </a:rPr>
              <a:t> and markets</a:t>
            </a:r>
          </a:p>
          <a:p>
            <a:pPr>
              <a:lnSpc>
                <a:spcPct val="90000"/>
              </a:lnSpc>
            </a:pPr>
            <a:r>
              <a:rPr lang="en-GB" sz="2400" b="0" i="0" dirty="0">
                <a:effectLst/>
              </a:rPr>
              <a:t>Upgrade all industries and infrastructures for </a:t>
            </a:r>
            <a:r>
              <a:rPr lang="en-GB" sz="2400" b="0" i="0" strike="noStrike" dirty="0">
                <a:effectLst/>
                <a:hlinkClick r:id="rId4" tooltip="Sustainability">
                  <a:extLst>
                    <a:ext uri="{A12FA001-AC4F-418D-AE19-62706E023703}">
                      <ahyp:hlinkClr xmlns:ahyp="http://schemas.microsoft.com/office/drawing/2018/hyperlinkcolor" val="tx"/>
                    </a:ext>
                  </a:extLst>
                </a:hlinkClick>
              </a:rPr>
              <a:t>sustainability</a:t>
            </a:r>
            <a:r>
              <a:rPr lang="en-GB" sz="2400" b="0" i="0" dirty="0">
                <a:effectLst/>
              </a:rPr>
              <a:t>; enhance research and upgrade </a:t>
            </a:r>
            <a:r>
              <a:rPr lang="en-GB" sz="2400" b="0" i="0" strike="noStrike" dirty="0">
                <a:effectLst/>
                <a:hlinkClick r:id="rId5" tooltip="Industrial technology">
                  <a:extLst>
                    <a:ext uri="{A12FA001-AC4F-418D-AE19-62706E023703}">
                      <ahyp:hlinkClr xmlns:ahyp="http://schemas.microsoft.com/office/drawing/2018/hyperlinkcolor" val="tx"/>
                    </a:ext>
                  </a:extLst>
                </a:hlinkClick>
              </a:rPr>
              <a:t>industrial technologies</a:t>
            </a:r>
            <a:r>
              <a:rPr lang="en-GB" sz="2400" b="0" i="0" dirty="0">
                <a:effectLst/>
              </a:rPr>
              <a:t>.</a:t>
            </a:r>
          </a:p>
          <a:p>
            <a:pPr>
              <a:lnSpc>
                <a:spcPct val="90000"/>
              </a:lnSpc>
            </a:pPr>
            <a:r>
              <a:rPr lang="en-GB" sz="2400" b="0" i="0" dirty="0">
                <a:effectLst/>
              </a:rPr>
              <a:t>Facilitate sustainable infrastructure development for developing countries; support domestic technology development and industrial diversification; universal access to </a:t>
            </a:r>
            <a:r>
              <a:rPr lang="en-GB" sz="2400" b="0" i="0" strike="noStrike" dirty="0">
                <a:effectLst/>
                <a:hlinkClick r:id="rId6" tooltip="Information and communications technology">
                  <a:extLst>
                    <a:ext uri="{A12FA001-AC4F-418D-AE19-62706E023703}">
                      <ahyp:hlinkClr xmlns:ahyp="http://schemas.microsoft.com/office/drawing/2018/hyperlinkcolor" val="tx"/>
                    </a:ext>
                  </a:extLst>
                </a:hlinkClick>
              </a:rPr>
              <a:t>information and communications technology</a:t>
            </a:r>
            <a:r>
              <a:rPr lang="en-GB" sz="2400" b="0" i="0" dirty="0">
                <a:effectLst/>
              </a:rPr>
              <a:t>.</a:t>
            </a:r>
            <a:endParaRPr lang="en-GB" sz="2400" dirty="0"/>
          </a:p>
        </p:txBody>
      </p:sp>
      <p:pic>
        <p:nvPicPr>
          <p:cNvPr id="6" name="Picture 5">
            <a:extLst>
              <a:ext uri="{FF2B5EF4-FFF2-40B4-BE49-F238E27FC236}">
                <a16:creationId xmlns:a16="http://schemas.microsoft.com/office/drawing/2014/main" id="{0C8B2EA8-4F41-D6F1-C137-B1D2527FD82F}"/>
              </a:ext>
            </a:extLst>
          </p:cNvPr>
          <p:cNvPicPr>
            <a:picLocks noChangeAspect="1"/>
          </p:cNvPicPr>
          <p:nvPr/>
        </p:nvPicPr>
        <p:blipFill>
          <a:blip r:embed="rId7"/>
          <a:stretch>
            <a:fillRect/>
          </a:stretch>
        </p:blipFill>
        <p:spPr>
          <a:xfrm>
            <a:off x="9407057" y="2202783"/>
            <a:ext cx="2452434" cy="245243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550344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3F11232-3DE0-5C00-B927-BDCD31D3116C}"/>
              </a:ext>
            </a:extLst>
          </p:cNvPr>
          <p:cNvSpPr>
            <a:spLocks noGrp="1"/>
          </p:cNvSpPr>
          <p:nvPr>
            <p:ph type="title"/>
          </p:nvPr>
        </p:nvSpPr>
        <p:spPr>
          <a:xfrm>
            <a:off x="609600" y="274638"/>
            <a:ext cx="10972800" cy="1143000"/>
          </a:xfrm>
        </p:spPr>
        <p:txBody>
          <a:bodyPr/>
          <a:lstStyle/>
          <a:p>
            <a:r>
              <a:rPr lang="en-US" b="1" dirty="0"/>
              <a:t>Activity </a:t>
            </a:r>
          </a:p>
        </p:txBody>
      </p:sp>
      <p:sp>
        <p:nvSpPr>
          <p:cNvPr id="11" name="Content Placeholder 2">
            <a:extLst>
              <a:ext uri="{FF2B5EF4-FFF2-40B4-BE49-F238E27FC236}">
                <a16:creationId xmlns:a16="http://schemas.microsoft.com/office/drawing/2014/main" id="{701F2A27-83E3-FDE4-C62D-8BB8C2A2C6D7}"/>
              </a:ext>
            </a:extLst>
          </p:cNvPr>
          <p:cNvSpPr>
            <a:spLocks noGrp="1"/>
          </p:cNvSpPr>
          <p:nvPr>
            <p:ph idx="1"/>
          </p:nvPr>
        </p:nvSpPr>
        <p:spPr>
          <a:xfrm>
            <a:off x="609600" y="1600201"/>
            <a:ext cx="10972800" cy="3917032"/>
          </a:xfrm>
        </p:spPr>
        <p:txBody>
          <a:bodyPr/>
          <a:lstStyle/>
          <a:p>
            <a:pPr marL="0" indent="0">
              <a:buNone/>
            </a:pPr>
            <a:r>
              <a:rPr lang="en-GB" dirty="0"/>
              <a:t>Imagine that you are a cabinet member responsible for reducing societal and country inequality. </a:t>
            </a:r>
          </a:p>
          <a:p>
            <a:pPr marL="0" indent="0">
              <a:buNone/>
            </a:pPr>
            <a:endParaRPr lang="en-GB"/>
          </a:p>
          <a:p>
            <a:pPr marL="0" indent="0">
              <a:buNone/>
            </a:pPr>
            <a:r>
              <a:rPr lang="en-GB" dirty="0"/>
              <a:t>What policies would you develop? </a:t>
            </a:r>
            <a:endParaRPr lang="en-US" dirty="0"/>
          </a:p>
        </p:txBody>
      </p:sp>
    </p:spTree>
    <p:extLst>
      <p:ext uri="{BB962C8B-B14F-4D97-AF65-F5344CB8AC3E}">
        <p14:creationId xmlns:p14="http://schemas.microsoft.com/office/powerpoint/2010/main" val="1159953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2B72D7A-F657-460A-9DDB-2EAE380C5DB2}"/>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dirty="0"/>
              <a:t>Sustainable Development Goal 10: Reduced Inequalities</a:t>
            </a:r>
          </a:p>
        </p:txBody>
      </p:sp>
      <p:sp>
        <p:nvSpPr>
          <p:cNvPr id="3" name="Content Placeholder 2">
            <a:extLst>
              <a:ext uri="{FF2B5EF4-FFF2-40B4-BE49-F238E27FC236}">
                <a16:creationId xmlns:a16="http://schemas.microsoft.com/office/drawing/2014/main" id="{CF1E03BA-4771-458C-B842-14D5E97359CF}"/>
              </a:ext>
            </a:extLst>
          </p:cNvPr>
          <p:cNvSpPr>
            <a:spLocks noGrp="1"/>
          </p:cNvSpPr>
          <p:nvPr>
            <p:ph sz="half" idx="1"/>
          </p:nvPr>
        </p:nvSpPr>
        <p:spPr>
          <a:xfrm>
            <a:off x="312324" y="1716576"/>
            <a:ext cx="7530414" cy="3989040"/>
          </a:xfrm>
        </p:spPr>
        <p:txBody>
          <a:bodyPr>
            <a:noAutofit/>
          </a:bodyPr>
          <a:lstStyle/>
          <a:p>
            <a:pPr>
              <a:lnSpc>
                <a:spcPct val="90000"/>
              </a:lnSpc>
              <a:buFont typeface="Wingdings" panose="05000000000000000000" pitchFamily="2" charset="2"/>
              <a:buChar char="§"/>
            </a:pPr>
            <a:r>
              <a:rPr lang="en-GB" sz="2400" b="0" i="0" dirty="0">
                <a:effectLst/>
              </a:rPr>
              <a:t>To reduce inequality, policies must be put in place to empower and promote the social, economic and political inclusion of all.</a:t>
            </a:r>
          </a:p>
          <a:p>
            <a:pPr>
              <a:lnSpc>
                <a:spcPct val="90000"/>
              </a:lnSpc>
              <a:buFont typeface="Wingdings" panose="05000000000000000000" pitchFamily="2" charset="2"/>
              <a:buChar char="§"/>
            </a:pPr>
            <a:r>
              <a:rPr lang="en-GB" sz="2400" b="0" i="0" dirty="0">
                <a:effectLst/>
              </a:rPr>
              <a:t>It is necessary to ensure equal opportunity for all individuals and groups residing in our society, independently of their characteristics.</a:t>
            </a:r>
          </a:p>
          <a:p>
            <a:pPr>
              <a:lnSpc>
                <a:spcPct val="90000"/>
              </a:lnSpc>
              <a:buFont typeface="Wingdings" panose="05000000000000000000" pitchFamily="2" charset="2"/>
              <a:buChar char="§"/>
            </a:pPr>
            <a:r>
              <a:rPr lang="en-GB" sz="2400" dirty="0"/>
              <a:t>No social exclusion: </a:t>
            </a:r>
            <a:r>
              <a:rPr lang="en-GB" sz="2400" b="0" i="0" dirty="0">
                <a:effectLst/>
              </a:rPr>
              <a:t>individuals should not block or denied access to fundamental rights, opportunities or resources such as housing, employment, healthcare or democratic participation, it is fundamental we erase it.</a:t>
            </a:r>
            <a:endParaRPr lang="en-GB" sz="2400" dirty="0"/>
          </a:p>
        </p:txBody>
      </p:sp>
      <p:pic>
        <p:nvPicPr>
          <p:cNvPr id="2" name="Picture 1">
            <a:extLst>
              <a:ext uri="{FF2B5EF4-FFF2-40B4-BE49-F238E27FC236}">
                <a16:creationId xmlns:a16="http://schemas.microsoft.com/office/drawing/2014/main" id="{6FFF2CC0-EE83-AF9B-942C-ADD01BEE94C3}"/>
              </a:ext>
            </a:extLst>
          </p:cNvPr>
          <p:cNvPicPr>
            <a:picLocks noChangeAspect="1"/>
          </p:cNvPicPr>
          <p:nvPr/>
        </p:nvPicPr>
        <p:blipFill>
          <a:blip r:embed="rId2"/>
          <a:stretch>
            <a:fillRect/>
          </a:stretch>
        </p:blipFill>
        <p:spPr>
          <a:xfrm>
            <a:off x="8214062" y="1873351"/>
            <a:ext cx="3368337" cy="2153526"/>
          </a:xfrm>
          <a:prstGeom prst="rect">
            <a:avLst/>
          </a:prstGeom>
          <a:noFill/>
        </p:spPr>
      </p:pic>
    </p:spTree>
    <p:extLst>
      <p:ext uri="{BB962C8B-B14F-4D97-AF65-F5344CB8AC3E}">
        <p14:creationId xmlns:p14="http://schemas.microsoft.com/office/powerpoint/2010/main" val="1225609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0DB10-7180-4B57-82C2-7DDEFAAB9910}"/>
              </a:ext>
            </a:extLst>
          </p:cNvPr>
          <p:cNvSpPr>
            <a:spLocks noGrp="1"/>
          </p:cNvSpPr>
          <p:nvPr>
            <p:ph type="title"/>
          </p:nvPr>
        </p:nvSpPr>
        <p:spPr>
          <a:xfrm>
            <a:off x="609600" y="274638"/>
            <a:ext cx="10972800" cy="1143000"/>
          </a:xfrm>
        </p:spPr>
        <p:txBody>
          <a:bodyPr anchor="ctr">
            <a:normAutofit fontScale="90000"/>
          </a:bodyPr>
          <a:lstStyle/>
          <a:p>
            <a:pPr>
              <a:lnSpc>
                <a:spcPct val="90000"/>
              </a:lnSpc>
            </a:pPr>
            <a:r>
              <a:rPr lang="en-GB" sz="3700" b="1" dirty="0"/>
              <a:t>Sustainable Development Goal 11: Sustainable cities and Communities </a:t>
            </a:r>
            <a:br>
              <a:rPr lang="en-GB" sz="3700" b="0" i="0" dirty="0">
                <a:effectLst/>
              </a:rPr>
            </a:br>
            <a:endParaRPr lang="en-GB" sz="3700" b="1" dirty="0"/>
          </a:p>
        </p:txBody>
      </p:sp>
      <p:sp>
        <p:nvSpPr>
          <p:cNvPr id="11" name="Content Placeholder 2">
            <a:extLst>
              <a:ext uri="{FF2B5EF4-FFF2-40B4-BE49-F238E27FC236}">
                <a16:creationId xmlns:a16="http://schemas.microsoft.com/office/drawing/2014/main" id="{E1506E3C-95CA-5AD4-32CA-23A0A79A1663}"/>
              </a:ext>
            </a:extLst>
          </p:cNvPr>
          <p:cNvSpPr>
            <a:spLocks noGrp="1"/>
          </p:cNvSpPr>
          <p:nvPr>
            <p:ph sz="half" idx="1"/>
          </p:nvPr>
        </p:nvSpPr>
        <p:spPr>
          <a:xfrm>
            <a:off x="548053" y="1661747"/>
            <a:ext cx="8103578" cy="4000499"/>
          </a:xfrm>
        </p:spPr>
        <p:txBody>
          <a:bodyPr>
            <a:normAutofit lnSpcReduction="10000"/>
          </a:bodyPr>
          <a:lstStyle/>
          <a:p>
            <a:r>
              <a:rPr lang="en-GB" b="0" i="0" dirty="0">
                <a:solidFill>
                  <a:srgbClr val="202122"/>
                </a:solidFill>
                <a:effectLst/>
              </a:rPr>
              <a:t>Include safe and affordable housing, affordable and </a:t>
            </a:r>
            <a:r>
              <a:rPr lang="en-GB" b="0" i="0" strike="noStrike" dirty="0">
                <a:effectLst/>
                <a:hlinkClick r:id="rId2" tooltip="Sustainable transport">
                  <a:extLst>
                    <a:ext uri="{A12FA001-AC4F-418D-AE19-62706E023703}">
                      <ahyp:hlinkClr xmlns:ahyp="http://schemas.microsoft.com/office/drawing/2018/hyperlinkcolor" val="tx"/>
                    </a:ext>
                  </a:extLst>
                </a:hlinkClick>
              </a:rPr>
              <a:t>sustainable transport</a:t>
            </a:r>
            <a:r>
              <a:rPr lang="en-GB" b="0" i="0" dirty="0">
                <a:effectLst/>
              </a:rPr>
              <a:t> systems, inclusive and sustainable urbanization.</a:t>
            </a:r>
          </a:p>
          <a:p>
            <a:r>
              <a:rPr lang="en-GB" dirty="0"/>
              <a:t>P</a:t>
            </a:r>
            <a:r>
              <a:rPr lang="en-GB" b="0" i="0" dirty="0">
                <a:effectLst/>
              </a:rPr>
              <a:t>rotection of the world's </a:t>
            </a:r>
            <a:r>
              <a:rPr lang="en-GB" b="0" i="0" strike="noStrike" dirty="0">
                <a:effectLst/>
                <a:hlinkClick r:id="rId3" tooltip="Cultural heritage">
                  <a:extLst>
                    <a:ext uri="{A12FA001-AC4F-418D-AE19-62706E023703}">
                      <ahyp:hlinkClr xmlns:ahyp="http://schemas.microsoft.com/office/drawing/2018/hyperlinkcolor" val="tx"/>
                    </a:ext>
                  </a:extLst>
                </a:hlinkClick>
              </a:rPr>
              <a:t>cultural</a:t>
            </a:r>
            <a:r>
              <a:rPr lang="en-GB" b="0" i="0" dirty="0">
                <a:effectLst/>
              </a:rPr>
              <a:t> and </a:t>
            </a:r>
            <a:r>
              <a:rPr lang="en-GB" b="0" i="0" strike="noStrike" dirty="0">
                <a:effectLst/>
                <a:hlinkClick r:id="rId4" tooltip="Natural heritage">
                  <a:extLst>
                    <a:ext uri="{A12FA001-AC4F-418D-AE19-62706E023703}">
                      <ahyp:hlinkClr xmlns:ahyp="http://schemas.microsoft.com/office/drawing/2018/hyperlinkcolor" val="tx"/>
                    </a:ext>
                  </a:extLst>
                </a:hlinkClick>
              </a:rPr>
              <a:t>natural heritage</a:t>
            </a:r>
            <a:r>
              <a:rPr lang="en-GB" b="0" i="0" dirty="0">
                <a:effectLst/>
              </a:rPr>
              <a:t>, reduction of the adverse effects of </a:t>
            </a:r>
            <a:r>
              <a:rPr lang="en-GB" b="0" i="0" strike="noStrike" dirty="0">
                <a:effectLst/>
                <a:hlinkClick r:id="rId5" tooltip="Natural disaster">
                  <a:extLst>
                    <a:ext uri="{A12FA001-AC4F-418D-AE19-62706E023703}">
                      <ahyp:hlinkClr xmlns:ahyp="http://schemas.microsoft.com/office/drawing/2018/hyperlinkcolor" val="tx"/>
                    </a:ext>
                  </a:extLst>
                </a:hlinkClick>
              </a:rPr>
              <a:t>natural disasters</a:t>
            </a:r>
            <a:r>
              <a:rPr lang="en-GB" b="0" i="0" dirty="0">
                <a:effectLst/>
              </a:rPr>
              <a:t>, reduction of the </a:t>
            </a:r>
            <a:r>
              <a:rPr lang="en-GB" b="0" i="0" strike="noStrike" dirty="0">
                <a:effectLst/>
                <a:hlinkClick r:id="rId6" tooltip="Environmental issues">
                  <a:extLst>
                    <a:ext uri="{A12FA001-AC4F-418D-AE19-62706E023703}">
                      <ahyp:hlinkClr xmlns:ahyp="http://schemas.microsoft.com/office/drawing/2018/hyperlinkcolor" val="tx"/>
                    </a:ext>
                  </a:extLst>
                </a:hlinkClick>
              </a:rPr>
              <a:t>environmental impacts</a:t>
            </a:r>
            <a:r>
              <a:rPr lang="en-GB" b="0" i="0" dirty="0">
                <a:effectLst/>
              </a:rPr>
              <a:t> of cities and to provide access to safe and inclusive green and public spaces. </a:t>
            </a:r>
            <a:endParaRPr lang="en-US" dirty="0"/>
          </a:p>
        </p:txBody>
      </p:sp>
      <p:pic>
        <p:nvPicPr>
          <p:cNvPr id="6" name="Picture 5" descr="Women in matching clothes">
            <a:extLst>
              <a:ext uri="{FF2B5EF4-FFF2-40B4-BE49-F238E27FC236}">
                <a16:creationId xmlns:a16="http://schemas.microsoft.com/office/drawing/2014/main" id="{5C0A16F9-AFAB-78CB-BFFB-7475AF8C4D0E}"/>
              </a:ext>
            </a:extLst>
          </p:cNvPr>
          <p:cNvPicPr>
            <a:picLocks noChangeAspect="1"/>
          </p:cNvPicPr>
          <p:nvPr/>
        </p:nvPicPr>
        <p:blipFill rotWithShape="1">
          <a:blip r:embed="rId7"/>
          <a:srcRect l="3820" r="3" b="3"/>
          <a:stretch/>
        </p:blipFill>
        <p:spPr>
          <a:xfrm>
            <a:off x="8863607" y="2307981"/>
            <a:ext cx="3026524" cy="2242038"/>
          </a:xfrm>
          <a:prstGeom prst="rect">
            <a:avLst/>
          </a:prstGeom>
          <a:noFill/>
        </p:spPr>
      </p:pic>
    </p:spTree>
    <p:extLst>
      <p:ext uri="{BB962C8B-B14F-4D97-AF65-F5344CB8AC3E}">
        <p14:creationId xmlns:p14="http://schemas.microsoft.com/office/powerpoint/2010/main" val="990068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7356C-D0E6-B2D5-DC12-8066F54D5DE8}"/>
              </a:ext>
            </a:extLst>
          </p:cNvPr>
          <p:cNvSpPr>
            <a:spLocks noGrp="1"/>
          </p:cNvSpPr>
          <p:nvPr>
            <p:ph type="title"/>
          </p:nvPr>
        </p:nvSpPr>
        <p:spPr/>
        <p:txBody>
          <a:bodyPr>
            <a:normAutofit/>
          </a:bodyPr>
          <a:lstStyle/>
          <a:p>
            <a:r>
              <a:rPr lang="en-GB" b="1" dirty="0"/>
              <a:t>Activity in pairs</a:t>
            </a:r>
          </a:p>
        </p:txBody>
      </p:sp>
      <p:sp>
        <p:nvSpPr>
          <p:cNvPr id="3" name="Content Placeholder 2">
            <a:extLst>
              <a:ext uri="{FF2B5EF4-FFF2-40B4-BE49-F238E27FC236}">
                <a16:creationId xmlns:a16="http://schemas.microsoft.com/office/drawing/2014/main" id="{EF1EDFCE-6072-E890-5741-F109EBE1FEE6}"/>
              </a:ext>
            </a:extLst>
          </p:cNvPr>
          <p:cNvSpPr>
            <a:spLocks noGrp="1"/>
          </p:cNvSpPr>
          <p:nvPr>
            <p:ph sz="half" idx="1"/>
          </p:nvPr>
        </p:nvSpPr>
        <p:spPr>
          <a:xfrm>
            <a:off x="609599" y="1600201"/>
            <a:ext cx="10462055" cy="3989040"/>
          </a:xfrm>
        </p:spPr>
        <p:txBody>
          <a:bodyPr/>
          <a:lstStyle/>
          <a:p>
            <a:pPr marL="0" indent="0">
              <a:buNone/>
            </a:pPr>
            <a:r>
              <a:rPr lang="en-GB" dirty="0">
                <a:solidFill>
                  <a:srgbClr val="0E101A"/>
                </a:solidFill>
                <a:effectLst/>
              </a:rPr>
              <a:t>Find UK government's policies for SDG 11: Sustainable cities and communities</a:t>
            </a:r>
            <a:r>
              <a:rPr lang="en-GB" dirty="0"/>
              <a:t>.</a:t>
            </a:r>
          </a:p>
          <a:p>
            <a:pPr marL="0" indent="0">
              <a:buNone/>
            </a:pPr>
            <a:endParaRPr lang="en-GB" dirty="0"/>
          </a:p>
          <a:p>
            <a:pPr marL="0" indent="0">
              <a:buNone/>
            </a:pPr>
            <a:r>
              <a:rPr lang="en-GB" dirty="0"/>
              <a:t>Discuss and share your opinion about them. </a:t>
            </a:r>
          </a:p>
        </p:txBody>
      </p:sp>
    </p:spTree>
    <p:extLst>
      <p:ext uri="{BB962C8B-B14F-4D97-AF65-F5344CB8AC3E}">
        <p14:creationId xmlns:p14="http://schemas.microsoft.com/office/powerpoint/2010/main" val="3828953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609600" y="219220"/>
            <a:ext cx="10972800" cy="1143000"/>
          </a:xfrm>
        </p:spPr>
        <p:txBody>
          <a:bodyPr anchor="ctr">
            <a:noAutofit/>
          </a:bodyPr>
          <a:lstStyle/>
          <a:p>
            <a:pPr>
              <a:lnSpc>
                <a:spcPct val="90000"/>
              </a:lnSpc>
            </a:pPr>
            <a:r>
              <a:rPr lang="en-US" sz="3600" b="1" dirty="0"/>
              <a:t>Sustainable Development Goal 12:  Responsible </a:t>
            </a:r>
            <a:r>
              <a:rPr lang="en-GB" sz="3600" b="1" dirty="0"/>
              <a:t>Consumption and Production </a:t>
            </a:r>
            <a:endParaRPr lang="en-GB" sz="3600" dirty="0"/>
          </a:p>
        </p:txBody>
      </p:sp>
      <p:sp>
        <p:nvSpPr>
          <p:cNvPr id="3" name="Content Placeholder 2">
            <a:extLst>
              <a:ext uri="{FF2B5EF4-FFF2-40B4-BE49-F238E27FC236}">
                <a16:creationId xmlns:a16="http://schemas.microsoft.com/office/drawing/2014/main" id="{B9A34EAC-DF78-403E-8FF7-F42F9AE8ACA3}"/>
              </a:ext>
            </a:extLst>
          </p:cNvPr>
          <p:cNvSpPr>
            <a:spLocks noGrp="1"/>
          </p:cNvSpPr>
          <p:nvPr>
            <p:ph sz="half" idx="1"/>
          </p:nvPr>
        </p:nvSpPr>
        <p:spPr>
          <a:xfrm>
            <a:off x="4692074" y="1866344"/>
            <a:ext cx="7370618" cy="3936287"/>
          </a:xfrm>
        </p:spPr>
        <p:txBody>
          <a:bodyPr>
            <a:noAutofit/>
          </a:bodyPr>
          <a:lstStyle/>
          <a:p>
            <a:pPr>
              <a:lnSpc>
                <a:spcPct val="90000"/>
              </a:lnSpc>
            </a:pPr>
            <a:r>
              <a:rPr lang="en-GB" sz="2200" dirty="0"/>
              <a:t>E</a:t>
            </a:r>
            <a:r>
              <a:rPr lang="en-GB" sz="2200" b="0" i="0" dirty="0">
                <a:effectLst/>
              </a:rPr>
              <a:t>fficient use of </a:t>
            </a:r>
            <a:r>
              <a:rPr lang="en-GB" sz="2200" b="0" i="0" u="none" strike="noStrike" dirty="0">
                <a:effectLst/>
                <a:hlinkClick r:id="rId2" tooltip="Natural resource">
                  <a:extLst>
                    <a:ext uri="{A12FA001-AC4F-418D-AE19-62706E023703}">
                      <ahyp:hlinkClr xmlns:ahyp="http://schemas.microsoft.com/office/drawing/2018/hyperlinkcolor" val="tx"/>
                    </a:ext>
                  </a:extLst>
                </a:hlinkClick>
              </a:rPr>
              <a:t>natural resources</a:t>
            </a:r>
            <a:r>
              <a:rPr lang="en-GB" sz="2200" b="0" i="0" dirty="0">
                <a:effectLst/>
              </a:rPr>
              <a:t> </a:t>
            </a:r>
          </a:p>
          <a:p>
            <a:pPr>
              <a:lnSpc>
                <a:spcPct val="90000"/>
              </a:lnSpc>
            </a:pPr>
            <a:r>
              <a:rPr lang="en-GB" sz="2200" dirty="0"/>
              <a:t>A</a:t>
            </a:r>
            <a:r>
              <a:rPr lang="en-GB" sz="2200" b="0" i="0" dirty="0">
                <a:effectLst/>
              </a:rPr>
              <a:t>chieving the environmentally sound management of </a:t>
            </a:r>
            <a:r>
              <a:rPr lang="en-GB" sz="2200" b="0" i="0" u="none" strike="noStrike" dirty="0">
                <a:effectLst/>
                <a:hlinkClick r:id="rId3" tooltip="Chemicals">
                  <a:extLst>
                    <a:ext uri="{A12FA001-AC4F-418D-AE19-62706E023703}">
                      <ahyp:hlinkClr xmlns:ahyp="http://schemas.microsoft.com/office/drawing/2018/hyperlinkcolor" val="tx"/>
                    </a:ext>
                  </a:extLst>
                </a:hlinkClick>
              </a:rPr>
              <a:t>chemicals</a:t>
            </a:r>
            <a:r>
              <a:rPr lang="en-GB" sz="2200" b="0" i="0" dirty="0">
                <a:effectLst/>
              </a:rPr>
              <a:t> and all wastes throughout the life cycle</a:t>
            </a:r>
          </a:p>
          <a:p>
            <a:pPr>
              <a:lnSpc>
                <a:spcPct val="90000"/>
              </a:lnSpc>
            </a:pPr>
            <a:r>
              <a:rPr lang="en-GB" sz="2200" dirty="0"/>
              <a:t>R</a:t>
            </a:r>
            <a:r>
              <a:rPr lang="en-GB" sz="2200" b="0" i="0" dirty="0">
                <a:effectLst/>
              </a:rPr>
              <a:t>educing </a:t>
            </a:r>
            <a:r>
              <a:rPr lang="en-GB" sz="2200" b="0" i="0" u="none" strike="noStrike" dirty="0">
                <a:effectLst/>
                <a:hlinkClick r:id="rId4" tooltip="Waste">
                  <a:extLst>
                    <a:ext uri="{A12FA001-AC4F-418D-AE19-62706E023703}">
                      <ahyp:hlinkClr xmlns:ahyp="http://schemas.microsoft.com/office/drawing/2018/hyperlinkcolor" val="tx"/>
                    </a:ext>
                  </a:extLst>
                </a:hlinkClick>
              </a:rPr>
              <a:t>waste</a:t>
            </a:r>
            <a:r>
              <a:rPr lang="en-GB" sz="2200" b="0" i="0" dirty="0">
                <a:effectLst/>
              </a:rPr>
              <a:t> generation through prevention, reduction, </a:t>
            </a:r>
            <a:r>
              <a:rPr lang="en-GB" sz="2200" b="0" i="0" u="none" strike="noStrike" dirty="0">
                <a:effectLst/>
                <a:hlinkClick r:id="rId5" tooltip="Recycling">
                  <a:extLst>
                    <a:ext uri="{A12FA001-AC4F-418D-AE19-62706E023703}">
                      <ahyp:hlinkClr xmlns:ahyp="http://schemas.microsoft.com/office/drawing/2018/hyperlinkcolor" val="tx"/>
                    </a:ext>
                  </a:extLst>
                </a:hlinkClick>
              </a:rPr>
              <a:t>recycling</a:t>
            </a:r>
            <a:r>
              <a:rPr lang="en-GB" sz="2200" b="0" i="0" dirty="0">
                <a:effectLst/>
              </a:rPr>
              <a:t> and reuse</a:t>
            </a:r>
          </a:p>
          <a:p>
            <a:pPr>
              <a:lnSpc>
                <a:spcPct val="90000"/>
              </a:lnSpc>
            </a:pPr>
            <a:r>
              <a:rPr lang="en-GB" sz="2200" dirty="0"/>
              <a:t>E</a:t>
            </a:r>
            <a:r>
              <a:rPr lang="en-GB" sz="2200" b="0" i="0" dirty="0">
                <a:effectLst/>
              </a:rPr>
              <a:t>ncourage companies to adopt sustainable practices </a:t>
            </a:r>
          </a:p>
          <a:p>
            <a:pPr>
              <a:lnSpc>
                <a:spcPct val="90000"/>
              </a:lnSpc>
            </a:pPr>
            <a:r>
              <a:rPr lang="en-GB" sz="2200" dirty="0"/>
              <a:t>P</a:t>
            </a:r>
            <a:r>
              <a:rPr lang="en-GB" sz="2200" b="0" i="0" dirty="0">
                <a:effectLst/>
              </a:rPr>
              <a:t>romote public </a:t>
            </a:r>
            <a:r>
              <a:rPr lang="en-GB" sz="2200" b="0" i="0" u="none" strike="noStrike" dirty="0">
                <a:effectLst/>
                <a:hlinkClick r:id="rId6" tooltip="Procurement">
                  <a:extLst>
                    <a:ext uri="{A12FA001-AC4F-418D-AE19-62706E023703}">
                      <ahyp:hlinkClr xmlns:ahyp="http://schemas.microsoft.com/office/drawing/2018/hyperlinkcolor" val="tx"/>
                    </a:ext>
                  </a:extLst>
                </a:hlinkClick>
              </a:rPr>
              <a:t>procurement</a:t>
            </a:r>
            <a:r>
              <a:rPr lang="en-GB" sz="2200" b="0" i="0" dirty="0">
                <a:effectLst/>
              </a:rPr>
              <a:t> practices that are sustainable; and </a:t>
            </a:r>
          </a:p>
          <a:p>
            <a:pPr>
              <a:lnSpc>
                <a:spcPct val="90000"/>
              </a:lnSpc>
            </a:pPr>
            <a:r>
              <a:rPr lang="en-GB" sz="2200" dirty="0"/>
              <a:t>E</a:t>
            </a:r>
            <a:r>
              <a:rPr lang="en-GB" sz="2200" b="0" i="0" dirty="0">
                <a:effectLst/>
              </a:rPr>
              <a:t>nsure that people everywhere have the relevant information and </a:t>
            </a:r>
            <a:r>
              <a:rPr lang="en-GB" sz="2200" b="0" i="0" u="none" strike="noStrike" dirty="0">
                <a:effectLst/>
                <a:hlinkClick r:id="rId7" tooltip="Awareness">
                  <a:extLst>
                    <a:ext uri="{A12FA001-AC4F-418D-AE19-62706E023703}">
                      <ahyp:hlinkClr xmlns:ahyp="http://schemas.microsoft.com/office/drawing/2018/hyperlinkcolor" val="tx"/>
                    </a:ext>
                  </a:extLst>
                </a:hlinkClick>
              </a:rPr>
              <a:t>awareness</a:t>
            </a:r>
            <a:r>
              <a:rPr lang="en-GB" sz="2200" b="0" i="0" dirty="0">
                <a:effectLst/>
              </a:rPr>
              <a:t> for </a:t>
            </a:r>
            <a:r>
              <a:rPr lang="en-GB" sz="2200" b="0" i="0" u="none" strike="noStrike" dirty="0">
                <a:effectLst/>
                <a:hlinkClick r:id="rId8" tooltip="Sustainable development">
                  <a:extLst>
                    <a:ext uri="{A12FA001-AC4F-418D-AE19-62706E023703}">
                      <ahyp:hlinkClr xmlns:ahyp="http://schemas.microsoft.com/office/drawing/2018/hyperlinkcolor" val="tx"/>
                    </a:ext>
                  </a:extLst>
                </a:hlinkClick>
              </a:rPr>
              <a:t>sustainable development</a:t>
            </a:r>
            <a:r>
              <a:rPr lang="en-GB" sz="2200" b="0" i="0" dirty="0">
                <a:effectLst/>
              </a:rPr>
              <a:t>.</a:t>
            </a:r>
            <a:endParaRPr lang="en-US" sz="2200" dirty="0"/>
          </a:p>
        </p:txBody>
      </p:sp>
      <p:pic>
        <p:nvPicPr>
          <p:cNvPr id="6" name="Picture 5">
            <a:extLst>
              <a:ext uri="{FF2B5EF4-FFF2-40B4-BE49-F238E27FC236}">
                <a16:creationId xmlns:a16="http://schemas.microsoft.com/office/drawing/2014/main" id="{ACB68C6D-1E26-FB0D-F5C2-D0F826BBFC7D}"/>
              </a:ext>
            </a:extLst>
          </p:cNvPr>
          <p:cNvPicPr>
            <a:picLocks noChangeAspect="1"/>
          </p:cNvPicPr>
          <p:nvPr/>
        </p:nvPicPr>
        <p:blipFill>
          <a:blip r:embed="rId9"/>
          <a:stretch>
            <a:fillRect/>
          </a:stretch>
        </p:blipFill>
        <p:spPr>
          <a:xfrm>
            <a:off x="258619" y="2385201"/>
            <a:ext cx="4110182" cy="2356121"/>
          </a:xfrm>
          <a:prstGeom prst="rect">
            <a:avLst/>
          </a:prstGeom>
        </p:spPr>
      </p:pic>
    </p:spTree>
    <p:extLst>
      <p:ext uri="{BB962C8B-B14F-4D97-AF65-F5344CB8AC3E}">
        <p14:creationId xmlns:p14="http://schemas.microsoft.com/office/powerpoint/2010/main" val="8088251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8EE30-5721-BEC3-9A9A-A85EFC329AEA}"/>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0AE1A844-5D09-8E5C-534B-0AD4904D948C}"/>
              </a:ext>
            </a:extLst>
          </p:cNvPr>
          <p:cNvSpPr>
            <a:spLocks noGrp="1"/>
          </p:cNvSpPr>
          <p:nvPr>
            <p:ph idx="1"/>
          </p:nvPr>
        </p:nvSpPr>
        <p:spPr/>
        <p:txBody>
          <a:bodyPr/>
          <a:lstStyle/>
          <a:p>
            <a:r>
              <a:rPr lang="en-GB" dirty="0">
                <a:solidFill>
                  <a:srgbClr val="0E101A"/>
                </a:solidFill>
                <a:effectLst/>
              </a:rPr>
              <a:t>Find UK government's policies for SDG 12: </a:t>
            </a:r>
            <a:r>
              <a:rPr lang="en-US" sz="3200" dirty="0"/>
              <a:t>Responsible </a:t>
            </a:r>
            <a:r>
              <a:rPr lang="en-GB" sz="3200" dirty="0"/>
              <a:t>consumption and production.</a:t>
            </a:r>
          </a:p>
          <a:p>
            <a:endParaRPr lang="en-GB" dirty="0"/>
          </a:p>
          <a:p>
            <a:r>
              <a:rPr lang="en-GB" dirty="0"/>
              <a:t>Share with the class your findings. </a:t>
            </a:r>
            <a:r>
              <a:rPr lang="en-GB" sz="3200" dirty="0"/>
              <a:t> </a:t>
            </a:r>
            <a:br>
              <a:rPr lang="en-GB" sz="3200" i="0" dirty="0">
                <a:effectLst/>
              </a:rPr>
            </a:br>
            <a:endParaRPr lang="en-GB" dirty="0">
              <a:solidFill>
                <a:srgbClr val="0E101A"/>
              </a:solidFill>
              <a:effectLst/>
            </a:endParaRPr>
          </a:p>
          <a:p>
            <a:endParaRPr lang="en-GB" dirty="0"/>
          </a:p>
        </p:txBody>
      </p:sp>
    </p:spTree>
    <p:extLst>
      <p:ext uri="{BB962C8B-B14F-4D97-AF65-F5344CB8AC3E}">
        <p14:creationId xmlns:p14="http://schemas.microsoft.com/office/powerpoint/2010/main" val="1830281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6CCFA-F624-4285-965C-0EB87ABED8A3}"/>
              </a:ext>
            </a:extLst>
          </p:cNvPr>
          <p:cNvSpPr>
            <a:spLocks noGrp="1"/>
          </p:cNvSpPr>
          <p:nvPr>
            <p:ph type="title"/>
          </p:nvPr>
        </p:nvSpPr>
        <p:spPr>
          <a:xfrm>
            <a:off x="609600" y="274638"/>
            <a:ext cx="10972800" cy="540908"/>
          </a:xfrm>
        </p:spPr>
        <p:txBody>
          <a:bodyPr anchor="ctr">
            <a:noAutofit/>
          </a:bodyPr>
          <a:lstStyle/>
          <a:p>
            <a:pPr>
              <a:lnSpc>
                <a:spcPct val="90000"/>
              </a:lnSpc>
            </a:pPr>
            <a:r>
              <a:rPr lang="en-US" sz="3600" b="1" dirty="0"/>
              <a:t>Sustainable Development Goal 13: Climate Action</a:t>
            </a:r>
            <a:endParaRPr lang="en-GB" sz="3600" b="1" dirty="0"/>
          </a:p>
        </p:txBody>
      </p:sp>
      <p:sp>
        <p:nvSpPr>
          <p:cNvPr id="3" name="Content Placeholder 2">
            <a:extLst>
              <a:ext uri="{FF2B5EF4-FFF2-40B4-BE49-F238E27FC236}">
                <a16:creationId xmlns:a16="http://schemas.microsoft.com/office/drawing/2014/main" id="{B9A34EAC-DF78-403E-8FF7-F42F9AE8ACA3}"/>
              </a:ext>
            </a:extLst>
          </p:cNvPr>
          <p:cNvSpPr>
            <a:spLocks noGrp="1"/>
          </p:cNvSpPr>
          <p:nvPr>
            <p:ph sz="half" idx="1"/>
          </p:nvPr>
        </p:nvSpPr>
        <p:spPr>
          <a:xfrm>
            <a:off x="504093" y="1785195"/>
            <a:ext cx="8420100" cy="3889750"/>
          </a:xfrm>
        </p:spPr>
        <p:txBody>
          <a:bodyPr>
            <a:normAutofit/>
          </a:bodyPr>
          <a:lstStyle/>
          <a:p>
            <a:pPr>
              <a:lnSpc>
                <a:spcPct val="90000"/>
              </a:lnSpc>
              <a:buFont typeface="Wingdings" panose="05000000000000000000" pitchFamily="2" charset="2"/>
              <a:buChar char="§"/>
            </a:pPr>
            <a:r>
              <a:rPr lang="en-GB" sz="2200" dirty="0"/>
              <a:t>Climate change is affecting every country on every continent. It is disrupting national economies and affecting lives. Weather patterns are changing, sea levels are rising, and weather events are becoming more extreme.</a:t>
            </a:r>
          </a:p>
          <a:p>
            <a:pPr>
              <a:lnSpc>
                <a:spcPct val="90000"/>
              </a:lnSpc>
              <a:buFont typeface="Wingdings" panose="05000000000000000000" pitchFamily="2" charset="2"/>
              <a:buChar char="§"/>
            </a:pPr>
            <a:r>
              <a:rPr lang="en-GB" sz="2200" dirty="0"/>
              <a:t>I</a:t>
            </a:r>
            <a:r>
              <a:rPr lang="en-GB" sz="2200" b="0" i="0" dirty="0">
                <a:effectLst/>
              </a:rPr>
              <a:t>n order to reach a sustainable society, it is necessary to integrate climate change measures into national policies, strategies and planning.</a:t>
            </a:r>
          </a:p>
          <a:p>
            <a:pPr>
              <a:lnSpc>
                <a:spcPct val="90000"/>
              </a:lnSpc>
              <a:buFont typeface="Wingdings" panose="05000000000000000000" pitchFamily="2" charset="2"/>
              <a:buChar char="§"/>
            </a:pPr>
            <a:r>
              <a:rPr lang="en-GB" sz="2200" b="0" i="0" dirty="0">
                <a:effectLst/>
              </a:rPr>
              <a:t>It is vital to improve education, awareness-raising and human and institutional capacity on climate change mitigation but also to strengthen global resilience and adaptive capacities to the effects of global warming.</a:t>
            </a:r>
          </a:p>
        </p:txBody>
      </p:sp>
      <p:pic>
        <p:nvPicPr>
          <p:cNvPr id="4" name="Content Placeholder 3">
            <a:extLst>
              <a:ext uri="{FF2B5EF4-FFF2-40B4-BE49-F238E27FC236}">
                <a16:creationId xmlns:a16="http://schemas.microsoft.com/office/drawing/2014/main" id="{AB70531F-3E6C-6C5D-DC81-E086587587AB}"/>
              </a:ext>
            </a:extLst>
          </p:cNvPr>
          <p:cNvPicPr>
            <a:picLocks noGrp="1" noChangeAspect="1"/>
          </p:cNvPicPr>
          <p:nvPr>
            <p:ph sz="half" idx="2"/>
          </p:nvPr>
        </p:nvPicPr>
        <p:blipFill>
          <a:blip r:embed="rId2"/>
          <a:stretch>
            <a:fillRect/>
          </a:stretch>
        </p:blipFill>
        <p:spPr>
          <a:xfrm>
            <a:off x="8924193" y="2644014"/>
            <a:ext cx="3122189" cy="1745818"/>
          </a:xfrm>
          <a:prstGeom prst="rect">
            <a:avLst/>
          </a:prstGeom>
        </p:spPr>
      </p:pic>
    </p:spTree>
    <p:extLst>
      <p:ext uri="{BB962C8B-B14F-4D97-AF65-F5344CB8AC3E}">
        <p14:creationId xmlns:p14="http://schemas.microsoft.com/office/powerpoint/2010/main" val="215328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DAE49-D339-8771-A2E1-36AD2D8FEDF8}"/>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8EBAD917-1062-47C1-EF27-0A31B12C36D4}"/>
              </a:ext>
            </a:extLst>
          </p:cNvPr>
          <p:cNvSpPr>
            <a:spLocks noGrp="1"/>
          </p:cNvSpPr>
          <p:nvPr>
            <p:ph sz="half" idx="1"/>
          </p:nvPr>
        </p:nvSpPr>
        <p:spPr>
          <a:xfrm>
            <a:off x="609600" y="1600201"/>
            <a:ext cx="11154032" cy="3989040"/>
          </a:xfrm>
        </p:spPr>
        <p:txBody>
          <a:bodyPr>
            <a:normAutofit/>
          </a:bodyPr>
          <a:lstStyle/>
          <a:p>
            <a:pPr marL="0" indent="0">
              <a:buNone/>
            </a:pPr>
            <a:r>
              <a:rPr lang="en-GB" dirty="0"/>
              <a:t>Let’s watch this video:</a:t>
            </a:r>
          </a:p>
          <a:p>
            <a:pPr marL="0" indent="0">
              <a:buNone/>
            </a:pPr>
            <a:endParaRPr lang="en-GB" dirty="0"/>
          </a:p>
          <a:p>
            <a:pPr marL="0" indent="0">
              <a:buNone/>
            </a:pPr>
            <a:r>
              <a:rPr lang="en-GB" sz="2800" b="0" i="1" dirty="0">
                <a:effectLst/>
              </a:rPr>
              <a:t>The Global Climate 2015-2019</a:t>
            </a:r>
            <a:r>
              <a:rPr lang="en-GB" sz="2800" b="0" i="0" dirty="0">
                <a:effectLst/>
              </a:rPr>
              <a:t>: </a:t>
            </a:r>
            <a:r>
              <a:rPr lang="en-GB" sz="2800" b="0" i="0" dirty="0">
                <a:effectLst/>
                <a:hlinkClick r:id="rId2"/>
              </a:rPr>
              <a:t>https://youtu.be/E2j0pu_tM2Q</a:t>
            </a:r>
            <a:r>
              <a:rPr lang="en-GB" sz="2800" b="0" i="0" dirty="0">
                <a:effectLst/>
              </a:rPr>
              <a:t> </a:t>
            </a:r>
            <a:r>
              <a:rPr lang="en-GB" sz="2800" dirty="0"/>
              <a:t> </a:t>
            </a:r>
            <a:endParaRPr lang="en-GB" sz="2800" b="0" i="0" dirty="0">
              <a:effectLst/>
            </a:endParaRPr>
          </a:p>
          <a:p>
            <a:pPr marL="0" indent="0">
              <a:buNone/>
            </a:pPr>
            <a:endParaRPr lang="en-US" dirty="0"/>
          </a:p>
          <a:p>
            <a:pPr marL="514350" indent="-514350">
              <a:buFont typeface="+mj-lt"/>
              <a:buAutoNum type="alphaLcParenR"/>
            </a:pPr>
            <a:r>
              <a:rPr lang="en-US" sz="2800" dirty="0"/>
              <a:t>Reflect what climate </a:t>
            </a:r>
            <a:r>
              <a:rPr lang="en-US" dirty="0"/>
              <a:t>positive actions your country or local government must take </a:t>
            </a:r>
            <a:r>
              <a:rPr lang="en-GB" dirty="0"/>
              <a:t>in their economies and societies. </a:t>
            </a:r>
          </a:p>
          <a:p>
            <a:pPr marL="514350" indent="-514350">
              <a:buFont typeface="+mj-lt"/>
              <a:buAutoNum type="alphaLcParenR"/>
            </a:pPr>
            <a:r>
              <a:rPr lang="en-GB" dirty="0"/>
              <a:t>Include your suggestions and recommendations.</a:t>
            </a:r>
          </a:p>
          <a:p>
            <a:pPr marL="0" indent="0">
              <a:buNone/>
            </a:pPr>
            <a:endParaRPr lang="en-US" sz="2800" dirty="0"/>
          </a:p>
          <a:p>
            <a:pPr marL="0" indent="0">
              <a:buNone/>
            </a:pPr>
            <a:endParaRPr lang="en-GB" dirty="0"/>
          </a:p>
        </p:txBody>
      </p:sp>
    </p:spTree>
    <p:extLst>
      <p:ext uri="{BB962C8B-B14F-4D97-AF65-F5344CB8AC3E}">
        <p14:creationId xmlns:p14="http://schemas.microsoft.com/office/powerpoint/2010/main" val="988512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403A8-84C1-47E6-BF27-895E051AF08B}"/>
              </a:ext>
            </a:extLst>
          </p:cNvPr>
          <p:cNvSpPr>
            <a:spLocks noGrp="1"/>
          </p:cNvSpPr>
          <p:nvPr>
            <p:ph type="title"/>
          </p:nvPr>
        </p:nvSpPr>
        <p:spPr>
          <a:xfrm>
            <a:off x="404446" y="265846"/>
            <a:ext cx="11383108" cy="627405"/>
          </a:xfrm>
        </p:spPr>
        <p:txBody>
          <a:bodyPr anchor="ctr">
            <a:noAutofit/>
          </a:bodyPr>
          <a:lstStyle/>
          <a:p>
            <a:r>
              <a:rPr lang="en-US" sz="3600" b="1" dirty="0"/>
              <a:t>Sustainable Development Goal 14: Life Below Water </a:t>
            </a:r>
            <a:endParaRPr lang="en-GB" sz="3600" b="1" dirty="0"/>
          </a:p>
        </p:txBody>
      </p:sp>
      <p:sp>
        <p:nvSpPr>
          <p:cNvPr id="25" name="Content Placeholder 2">
            <a:extLst>
              <a:ext uri="{FF2B5EF4-FFF2-40B4-BE49-F238E27FC236}">
                <a16:creationId xmlns:a16="http://schemas.microsoft.com/office/drawing/2014/main" id="{FF62B959-84AB-4A64-849F-0728CFB28D59}"/>
              </a:ext>
            </a:extLst>
          </p:cNvPr>
          <p:cNvSpPr>
            <a:spLocks noGrp="1"/>
          </p:cNvSpPr>
          <p:nvPr>
            <p:ph sz="half" idx="1"/>
          </p:nvPr>
        </p:nvSpPr>
        <p:spPr>
          <a:xfrm>
            <a:off x="609600" y="1608992"/>
            <a:ext cx="8613531" cy="4094549"/>
          </a:xfrm>
        </p:spPr>
        <p:txBody>
          <a:bodyPr>
            <a:normAutofit/>
          </a:bodyPr>
          <a:lstStyle/>
          <a:p>
            <a:pPr>
              <a:lnSpc>
                <a:spcPct val="90000"/>
              </a:lnSpc>
              <a:buFont typeface="Wingdings" panose="05000000000000000000" pitchFamily="2" charset="2"/>
              <a:buChar char="Ø"/>
            </a:pPr>
            <a:r>
              <a:rPr lang="en-GB" sz="2000" b="0" i="0" dirty="0">
                <a:effectLst/>
              </a:rPr>
              <a:t>Our rainwater, drinking water, weather, climate, coastlines, much of our food, and even the oxygen in the air we breathe, are all ultimately provided and regulated by the sea. </a:t>
            </a:r>
          </a:p>
          <a:p>
            <a:pPr>
              <a:lnSpc>
                <a:spcPct val="90000"/>
              </a:lnSpc>
              <a:buFont typeface="Wingdings" panose="05000000000000000000" pitchFamily="2" charset="2"/>
              <a:buChar char="Ø"/>
            </a:pPr>
            <a:r>
              <a:rPr lang="en-GB" sz="2000" b="0" i="0" dirty="0">
                <a:effectLst/>
              </a:rPr>
              <a:t>The ocean drives global systems that make the Earth habitable for humankind. </a:t>
            </a:r>
            <a:endParaRPr lang="en-GB" sz="2000" dirty="0"/>
          </a:p>
          <a:p>
            <a:pPr>
              <a:lnSpc>
                <a:spcPct val="90000"/>
              </a:lnSpc>
              <a:buFont typeface="Wingdings" panose="05000000000000000000" pitchFamily="2" charset="2"/>
              <a:buChar char="Ø"/>
            </a:pPr>
            <a:r>
              <a:rPr lang="en-GB" sz="2000" b="0" i="0" dirty="0">
                <a:effectLst/>
              </a:rPr>
              <a:t>Careful management of the marine resources is a key feature of a sustainable future.</a:t>
            </a:r>
          </a:p>
          <a:p>
            <a:pPr>
              <a:lnSpc>
                <a:spcPct val="90000"/>
              </a:lnSpc>
              <a:buFont typeface="Wingdings" panose="05000000000000000000" pitchFamily="2" charset="2"/>
              <a:buChar char="Ø"/>
            </a:pPr>
            <a:r>
              <a:rPr lang="en-GB" sz="2000" b="0" i="0" dirty="0">
                <a:effectLst/>
              </a:rPr>
              <a:t>However, at the current time, there is a continuous deterioration of coastal waters owing to pollution, and ocean acidification is having an adversarial effect on the functioning of ecosystems and biodiversity. This is also negatively impacting small scale fisheries. </a:t>
            </a:r>
          </a:p>
          <a:p>
            <a:pPr>
              <a:lnSpc>
                <a:spcPct val="90000"/>
              </a:lnSpc>
              <a:buFont typeface="Wingdings" panose="05000000000000000000" pitchFamily="2" charset="2"/>
              <a:buChar char="Ø"/>
            </a:pPr>
            <a:r>
              <a:rPr lang="en-GB" sz="2000" b="0" i="0" dirty="0">
                <a:effectLst/>
              </a:rPr>
              <a:t>Saving our ocean must remain a priority as marine biodiversity is critical to the health of people and our planet. </a:t>
            </a:r>
          </a:p>
          <a:p>
            <a:pPr>
              <a:lnSpc>
                <a:spcPct val="90000"/>
              </a:lnSpc>
              <a:buFont typeface="Wingdings" panose="05000000000000000000" pitchFamily="2" charset="2"/>
              <a:buChar char="Ø"/>
            </a:pPr>
            <a:endParaRPr lang="en-GB" sz="1500" dirty="0"/>
          </a:p>
        </p:txBody>
      </p:sp>
      <p:pic>
        <p:nvPicPr>
          <p:cNvPr id="3" name="Content Placeholder 2">
            <a:extLst>
              <a:ext uri="{FF2B5EF4-FFF2-40B4-BE49-F238E27FC236}">
                <a16:creationId xmlns:a16="http://schemas.microsoft.com/office/drawing/2014/main" id="{CF733EF4-F361-CA20-CF3F-249855922B2F}"/>
              </a:ext>
            </a:extLst>
          </p:cNvPr>
          <p:cNvPicPr>
            <a:picLocks noGrp="1" noChangeAspect="1"/>
          </p:cNvPicPr>
          <p:nvPr>
            <p:ph sz="half" idx="2"/>
          </p:nvPr>
        </p:nvPicPr>
        <p:blipFill>
          <a:blip r:embed="rId2"/>
          <a:stretch>
            <a:fillRect/>
          </a:stretch>
        </p:blipFill>
        <p:spPr>
          <a:xfrm>
            <a:off x="9463426" y="2436108"/>
            <a:ext cx="2450229" cy="1652316"/>
          </a:xfrm>
          <a:prstGeom prst="rect">
            <a:avLst/>
          </a:prstGeom>
        </p:spPr>
      </p:pic>
    </p:spTree>
    <p:extLst>
      <p:ext uri="{BB962C8B-B14F-4D97-AF65-F5344CB8AC3E}">
        <p14:creationId xmlns:p14="http://schemas.microsoft.com/office/powerpoint/2010/main" val="3719686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ECA3D-D364-4E6B-B853-89B1F886A3EF}"/>
              </a:ext>
            </a:extLst>
          </p:cNvPr>
          <p:cNvSpPr>
            <a:spLocks noGrp="1"/>
          </p:cNvSpPr>
          <p:nvPr>
            <p:ph type="title"/>
          </p:nvPr>
        </p:nvSpPr>
        <p:spPr>
          <a:xfrm>
            <a:off x="508000" y="432899"/>
            <a:ext cx="10972800" cy="602692"/>
          </a:xfrm>
        </p:spPr>
        <p:txBody>
          <a:bodyPr anchor="ctr">
            <a:normAutofit fontScale="90000"/>
          </a:bodyPr>
          <a:lstStyle/>
          <a:p>
            <a:r>
              <a:rPr lang="en-US" b="1" dirty="0"/>
              <a:t>Sustainable Development Goal 15: </a:t>
            </a:r>
            <a:br>
              <a:rPr lang="en-US" b="1" dirty="0"/>
            </a:br>
            <a:r>
              <a:rPr lang="en-US" b="1" dirty="0"/>
              <a:t>Life on Land</a:t>
            </a:r>
            <a:endParaRPr lang="en-GB" b="1" dirty="0"/>
          </a:p>
        </p:txBody>
      </p:sp>
      <p:sp>
        <p:nvSpPr>
          <p:cNvPr id="10" name="Content Placeholder 2">
            <a:extLst>
              <a:ext uri="{FF2B5EF4-FFF2-40B4-BE49-F238E27FC236}">
                <a16:creationId xmlns:a16="http://schemas.microsoft.com/office/drawing/2014/main" id="{D83B56F2-42DD-2BE0-C842-DDC463A3A13E}"/>
              </a:ext>
            </a:extLst>
          </p:cNvPr>
          <p:cNvSpPr>
            <a:spLocks noGrp="1"/>
          </p:cNvSpPr>
          <p:nvPr>
            <p:ph sz="half" idx="1"/>
          </p:nvPr>
        </p:nvSpPr>
        <p:spPr>
          <a:xfrm>
            <a:off x="5153269" y="2201759"/>
            <a:ext cx="6327531" cy="3492990"/>
          </a:xfrm>
        </p:spPr>
        <p:txBody>
          <a:bodyPr>
            <a:normAutofit/>
          </a:bodyPr>
          <a:lstStyle/>
          <a:p>
            <a:r>
              <a:rPr lang="en-GB" sz="2400" b="0" i="0" dirty="0">
                <a:effectLst/>
              </a:rPr>
              <a:t>Life on Land is about protecting, restoring, and promoting sustainable land use and ecosystem preservation. </a:t>
            </a:r>
          </a:p>
          <a:p>
            <a:r>
              <a:rPr lang="en-GB" sz="2400" b="0" i="0" dirty="0">
                <a:effectLst/>
              </a:rPr>
              <a:t>That means sustainable forest management, as well as fighting desertification, and stopping and reversing land degradation and biodiversity loss.</a:t>
            </a:r>
            <a:endParaRPr lang="en-US" sz="2400" dirty="0"/>
          </a:p>
        </p:txBody>
      </p:sp>
      <p:pic>
        <p:nvPicPr>
          <p:cNvPr id="5" name="Picture 4">
            <a:extLst>
              <a:ext uri="{FF2B5EF4-FFF2-40B4-BE49-F238E27FC236}">
                <a16:creationId xmlns:a16="http://schemas.microsoft.com/office/drawing/2014/main" id="{7FC97E30-474C-576C-ADB3-5EEEA4FF65DC}"/>
              </a:ext>
            </a:extLst>
          </p:cNvPr>
          <p:cNvPicPr>
            <a:picLocks noChangeAspect="1"/>
          </p:cNvPicPr>
          <p:nvPr/>
        </p:nvPicPr>
        <p:blipFill>
          <a:blip r:embed="rId2"/>
          <a:stretch>
            <a:fillRect/>
          </a:stretch>
        </p:blipFill>
        <p:spPr>
          <a:xfrm>
            <a:off x="255721" y="2298474"/>
            <a:ext cx="4213702" cy="2454481"/>
          </a:xfrm>
          <a:prstGeom prst="rect">
            <a:avLst/>
          </a:prstGeom>
          <a:noFill/>
        </p:spPr>
      </p:pic>
    </p:spTree>
    <p:extLst>
      <p:ext uri="{BB962C8B-B14F-4D97-AF65-F5344CB8AC3E}">
        <p14:creationId xmlns:p14="http://schemas.microsoft.com/office/powerpoint/2010/main" val="1858176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E3E3D-4181-4E43-817A-4CCCAF5FAE97}"/>
              </a:ext>
            </a:extLst>
          </p:cNvPr>
          <p:cNvSpPr>
            <a:spLocks noGrp="1"/>
          </p:cNvSpPr>
          <p:nvPr>
            <p:ph type="title"/>
          </p:nvPr>
        </p:nvSpPr>
        <p:spPr>
          <a:xfrm>
            <a:off x="609600" y="432900"/>
            <a:ext cx="10972800" cy="602692"/>
          </a:xfrm>
        </p:spPr>
        <p:txBody>
          <a:bodyPr anchor="ctr">
            <a:normAutofit fontScale="90000"/>
          </a:bodyPr>
          <a:lstStyle/>
          <a:p>
            <a:pPr>
              <a:lnSpc>
                <a:spcPct val="90000"/>
              </a:lnSpc>
            </a:pPr>
            <a:r>
              <a:rPr lang="en-GB" sz="3700" b="1" dirty="0"/>
              <a:t>Sustainable Development Goal 16: Peace, Justice and Strong Institutions</a:t>
            </a:r>
          </a:p>
        </p:txBody>
      </p:sp>
      <p:sp>
        <p:nvSpPr>
          <p:cNvPr id="3" name="Content Placeholder 2">
            <a:extLst>
              <a:ext uri="{FF2B5EF4-FFF2-40B4-BE49-F238E27FC236}">
                <a16:creationId xmlns:a16="http://schemas.microsoft.com/office/drawing/2014/main" id="{F6E476C8-F022-4E86-84F0-98006D016002}"/>
              </a:ext>
            </a:extLst>
          </p:cNvPr>
          <p:cNvSpPr>
            <a:spLocks noGrp="1"/>
          </p:cNvSpPr>
          <p:nvPr>
            <p:ph sz="half" idx="1"/>
          </p:nvPr>
        </p:nvSpPr>
        <p:spPr>
          <a:xfrm>
            <a:off x="512883" y="1934309"/>
            <a:ext cx="6784731" cy="3534508"/>
          </a:xfrm>
        </p:spPr>
        <p:txBody>
          <a:bodyPr>
            <a:noAutofit/>
          </a:bodyPr>
          <a:lstStyle/>
          <a:p>
            <a:pPr>
              <a:lnSpc>
                <a:spcPct val="90000"/>
              </a:lnSpc>
              <a:buFont typeface="Wingdings" panose="05000000000000000000" pitchFamily="2" charset="2"/>
              <a:buChar char="q"/>
            </a:pPr>
            <a:r>
              <a:rPr lang="en-GB" sz="2200" spc="-50" dirty="0"/>
              <a:t>For a sustainable society, it is crucial to promote peaceful communities, provide access to justice for all and build effective, accountable and inclusive institutions at all levels.</a:t>
            </a:r>
          </a:p>
          <a:p>
            <a:pPr>
              <a:lnSpc>
                <a:spcPct val="90000"/>
              </a:lnSpc>
              <a:buFont typeface="Wingdings" panose="05000000000000000000" pitchFamily="2" charset="2"/>
              <a:buChar char="q"/>
            </a:pPr>
            <a:r>
              <a:rPr lang="en-GB" sz="2200" spc="-50" dirty="0"/>
              <a:t>It includes a wide range of activities, such as ensuring freedom of expression, access to justice, respect of human rights, reduction of inequalities and elimination of social exclusion.</a:t>
            </a:r>
          </a:p>
          <a:p>
            <a:pPr>
              <a:lnSpc>
                <a:spcPct val="90000"/>
              </a:lnSpc>
              <a:buFont typeface="Wingdings" panose="05000000000000000000" pitchFamily="2" charset="2"/>
              <a:buChar char="q"/>
            </a:pPr>
            <a:r>
              <a:rPr lang="en-GB" sz="2200" spc="-50" dirty="0"/>
              <a:t>Each society must have strong and efficient institutions ensuring the rights of its citizens are fulfilled. </a:t>
            </a:r>
          </a:p>
        </p:txBody>
      </p:sp>
      <p:pic>
        <p:nvPicPr>
          <p:cNvPr id="4" name="Picture 3">
            <a:extLst>
              <a:ext uri="{FF2B5EF4-FFF2-40B4-BE49-F238E27FC236}">
                <a16:creationId xmlns:a16="http://schemas.microsoft.com/office/drawing/2014/main" id="{3D1E24F0-DB3A-A07F-2457-34BA9C0C089A}"/>
              </a:ext>
            </a:extLst>
          </p:cNvPr>
          <p:cNvPicPr>
            <a:picLocks noChangeAspect="1"/>
          </p:cNvPicPr>
          <p:nvPr/>
        </p:nvPicPr>
        <p:blipFill rotWithShape="1">
          <a:blip r:embed="rId2"/>
          <a:srcRect l="7426" r="1813" b="2"/>
          <a:stretch/>
        </p:blipFill>
        <p:spPr>
          <a:xfrm>
            <a:off x="7879901" y="2183105"/>
            <a:ext cx="4142114" cy="3068463"/>
          </a:xfrm>
          <a:prstGeom prst="rect">
            <a:avLst/>
          </a:prstGeom>
          <a:noFill/>
        </p:spPr>
      </p:pic>
    </p:spTree>
    <p:extLst>
      <p:ext uri="{BB962C8B-B14F-4D97-AF65-F5344CB8AC3E}">
        <p14:creationId xmlns:p14="http://schemas.microsoft.com/office/powerpoint/2010/main" val="2411400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097B5-7263-D3F3-D87B-8129940F1D48}"/>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B042AEB6-E85B-2CB1-C2F8-1D78D908BFC3}"/>
              </a:ext>
            </a:extLst>
          </p:cNvPr>
          <p:cNvSpPr>
            <a:spLocks noGrp="1"/>
          </p:cNvSpPr>
          <p:nvPr>
            <p:ph idx="1"/>
          </p:nvPr>
        </p:nvSpPr>
        <p:spPr/>
        <p:txBody>
          <a:bodyPr/>
          <a:lstStyle/>
          <a:p>
            <a:r>
              <a:rPr lang="en-GB" dirty="0">
                <a:solidFill>
                  <a:srgbClr val="0E101A"/>
                </a:solidFill>
                <a:effectLst/>
              </a:rPr>
              <a:t>Find UK government's policies for SDG 16: </a:t>
            </a:r>
            <a:r>
              <a:rPr lang="en-GB" sz="3200" dirty="0"/>
              <a:t>Peace, Justice and Strong </a:t>
            </a:r>
            <a:r>
              <a:rPr lang="en-GB" dirty="0"/>
              <a:t>I</a:t>
            </a:r>
            <a:r>
              <a:rPr lang="en-GB" sz="3200" dirty="0"/>
              <a:t>nstitutions.</a:t>
            </a:r>
          </a:p>
          <a:p>
            <a:endParaRPr lang="en-GB" dirty="0"/>
          </a:p>
          <a:p>
            <a:r>
              <a:rPr lang="en-GB" dirty="0"/>
              <a:t>Share your findings with the class. </a:t>
            </a:r>
          </a:p>
        </p:txBody>
      </p:sp>
    </p:spTree>
    <p:extLst>
      <p:ext uri="{BB962C8B-B14F-4D97-AF65-F5344CB8AC3E}">
        <p14:creationId xmlns:p14="http://schemas.microsoft.com/office/powerpoint/2010/main" val="35416371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897E-585D-4045-9326-C41B1839CE19}"/>
              </a:ext>
            </a:extLst>
          </p:cNvPr>
          <p:cNvSpPr>
            <a:spLocks noGrp="1"/>
          </p:cNvSpPr>
          <p:nvPr>
            <p:ph type="title"/>
          </p:nvPr>
        </p:nvSpPr>
        <p:spPr>
          <a:xfrm>
            <a:off x="411224" y="491078"/>
            <a:ext cx="11158538" cy="802341"/>
          </a:xfrm>
        </p:spPr>
        <p:txBody>
          <a:bodyPr>
            <a:normAutofit fontScale="90000"/>
          </a:bodyPr>
          <a:lstStyle/>
          <a:p>
            <a:r>
              <a:rPr lang="en-US" sz="4000" b="1" dirty="0"/>
              <a:t>Sustainable Development Goal 17: Partnerships for the Goals</a:t>
            </a:r>
            <a:br>
              <a:rPr lang="en-GB" sz="1400" b="0" i="0" dirty="0">
                <a:solidFill>
                  <a:srgbClr val="161616"/>
                </a:solidFill>
                <a:effectLst/>
                <a:latin typeface="Open Sans" panose="020B0606030504020204" pitchFamily="34" charset="0"/>
              </a:rPr>
            </a:br>
            <a:endParaRPr lang="en-GB" sz="4000" b="1" dirty="0"/>
          </a:p>
        </p:txBody>
      </p:sp>
      <p:graphicFrame>
        <p:nvGraphicFramePr>
          <p:cNvPr id="5" name="Content Placeholder 2">
            <a:extLst>
              <a:ext uri="{FF2B5EF4-FFF2-40B4-BE49-F238E27FC236}">
                <a16:creationId xmlns:a16="http://schemas.microsoft.com/office/drawing/2014/main" id="{FE37CDF7-6BB3-45D8-8F8A-96FCAED6F12B}"/>
              </a:ext>
            </a:extLst>
          </p:cNvPr>
          <p:cNvGraphicFramePr>
            <a:graphicFrameLocks noGrp="1"/>
          </p:cNvGraphicFramePr>
          <p:nvPr>
            <p:ph idx="1"/>
            <p:extLst>
              <p:ext uri="{D42A27DB-BD31-4B8C-83A1-F6EECF244321}">
                <p14:modId xmlns:p14="http://schemas.microsoft.com/office/powerpoint/2010/main" val="1936769612"/>
              </p:ext>
            </p:extLst>
          </p:nvPr>
        </p:nvGraphicFramePr>
        <p:xfrm>
          <a:off x="981807" y="1415562"/>
          <a:ext cx="10377855" cy="5306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935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BE361-943C-4EC0-8782-6E684AED25DF}"/>
              </a:ext>
            </a:extLst>
          </p:cNvPr>
          <p:cNvSpPr>
            <a:spLocks noGrp="1"/>
          </p:cNvSpPr>
          <p:nvPr>
            <p:ph type="title"/>
          </p:nvPr>
        </p:nvSpPr>
        <p:spPr>
          <a:xfrm>
            <a:off x="391886" y="286603"/>
            <a:ext cx="10763794" cy="935707"/>
          </a:xfrm>
        </p:spPr>
        <p:txBody>
          <a:bodyPr>
            <a:normAutofit fontScale="90000"/>
          </a:bodyPr>
          <a:lstStyle/>
          <a:p>
            <a:pPr algn="ctr"/>
            <a:r>
              <a:rPr lang="en-GB" sz="3200" b="1" dirty="0"/>
              <a:t>Understanding the importance of SDGs in building better, stronger, and resilient communities. </a:t>
            </a:r>
          </a:p>
        </p:txBody>
      </p:sp>
      <p:graphicFrame>
        <p:nvGraphicFramePr>
          <p:cNvPr id="5" name="Content Placeholder 2">
            <a:extLst>
              <a:ext uri="{FF2B5EF4-FFF2-40B4-BE49-F238E27FC236}">
                <a16:creationId xmlns:a16="http://schemas.microsoft.com/office/drawing/2014/main" id="{4FB28C28-FBE4-426D-9AF4-674FC226918C}"/>
              </a:ext>
            </a:extLst>
          </p:cNvPr>
          <p:cNvGraphicFramePr>
            <a:graphicFrameLocks noGrp="1"/>
          </p:cNvGraphicFramePr>
          <p:nvPr>
            <p:ph idx="1"/>
            <p:extLst>
              <p:ext uri="{D42A27DB-BD31-4B8C-83A1-F6EECF244321}">
                <p14:modId xmlns:p14="http://schemas.microsoft.com/office/powerpoint/2010/main" val="2712492227"/>
              </p:ext>
            </p:extLst>
          </p:nvPr>
        </p:nvGraphicFramePr>
        <p:xfrm>
          <a:off x="667450" y="1413247"/>
          <a:ext cx="10857100" cy="43836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4804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A5AB-C65D-4A95-B781-5E58BFE06DA8}"/>
              </a:ext>
            </a:extLst>
          </p:cNvPr>
          <p:cNvSpPr>
            <a:spLocks noGrp="1"/>
          </p:cNvSpPr>
          <p:nvPr>
            <p:ph type="title"/>
          </p:nvPr>
        </p:nvSpPr>
        <p:spPr>
          <a:xfrm>
            <a:off x="769536" y="170618"/>
            <a:ext cx="10652927" cy="1450757"/>
          </a:xfrm>
        </p:spPr>
        <p:txBody>
          <a:bodyPr>
            <a:normAutofit/>
          </a:bodyPr>
          <a:lstStyle/>
          <a:p>
            <a:r>
              <a:rPr lang="en-GB" sz="3400" b="1" dirty="0"/>
              <a:t>Understanding the importance of SDGs in building better, stronger and resilient communities Contd.</a:t>
            </a:r>
            <a:endParaRPr lang="en-GB" sz="3400" dirty="0"/>
          </a:p>
        </p:txBody>
      </p:sp>
      <p:pic>
        <p:nvPicPr>
          <p:cNvPr id="5" name="Picture 4" descr="A crowd of people holding signs&#10;&#10;Description automatically generated">
            <a:extLst>
              <a:ext uri="{FF2B5EF4-FFF2-40B4-BE49-F238E27FC236}">
                <a16:creationId xmlns:a16="http://schemas.microsoft.com/office/drawing/2014/main" id="{528EE956-81F1-413F-8005-2BC86158B539}"/>
              </a:ext>
            </a:extLst>
          </p:cNvPr>
          <p:cNvPicPr>
            <a:picLocks noChangeAspect="1"/>
          </p:cNvPicPr>
          <p:nvPr/>
        </p:nvPicPr>
        <p:blipFill rotWithShape="1">
          <a:blip r:embed="rId2"/>
          <a:srcRect l="45996" r="3746" b="-1"/>
          <a:stretch/>
        </p:blipFill>
        <p:spPr>
          <a:xfrm>
            <a:off x="769536" y="1902352"/>
            <a:ext cx="2828429" cy="3756620"/>
          </a:xfrm>
          <a:prstGeom prst="rect">
            <a:avLst/>
          </a:prstGeom>
        </p:spPr>
      </p:pic>
      <p:sp>
        <p:nvSpPr>
          <p:cNvPr id="3" name="Content Placeholder 2">
            <a:extLst>
              <a:ext uri="{FF2B5EF4-FFF2-40B4-BE49-F238E27FC236}">
                <a16:creationId xmlns:a16="http://schemas.microsoft.com/office/drawing/2014/main" id="{5999B985-B2A1-4386-84D0-983569E4493D}"/>
              </a:ext>
            </a:extLst>
          </p:cNvPr>
          <p:cNvSpPr>
            <a:spLocks noGrp="1"/>
          </p:cNvSpPr>
          <p:nvPr>
            <p:ph idx="1"/>
          </p:nvPr>
        </p:nvSpPr>
        <p:spPr>
          <a:xfrm>
            <a:off x="4237892" y="1902352"/>
            <a:ext cx="7415083" cy="3670180"/>
          </a:xfrm>
        </p:spPr>
        <p:txBody>
          <a:bodyPr>
            <a:noAutofit/>
          </a:bodyPr>
          <a:lstStyle/>
          <a:p>
            <a:pPr marL="36000" indent="457200">
              <a:lnSpc>
                <a:spcPct val="120000"/>
              </a:lnSpc>
              <a:spcBef>
                <a:spcPts val="0"/>
              </a:spcBef>
            </a:pPr>
            <a:r>
              <a:rPr lang="en-GB" sz="2200" dirty="0"/>
              <a:t>Most importantly SDGs are crucial to minimize the depletion of natural resources when creating new developments.</a:t>
            </a:r>
          </a:p>
          <a:p>
            <a:pPr marL="36000" indent="457200">
              <a:lnSpc>
                <a:spcPct val="120000"/>
              </a:lnSpc>
              <a:spcBef>
                <a:spcPts val="0"/>
              </a:spcBef>
            </a:pPr>
            <a:r>
              <a:rPr lang="en-GB" sz="2200" dirty="0"/>
              <a:t>To create a development that can be maintained and sustained without causing further harm to the environment.</a:t>
            </a:r>
          </a:p>
          <a:p>
            <a:pPr marL="36000" indent="457200">
              <a:lnSpc>
                <a:spcPct val="120000"/>
              </a:lnSpc>
              <a:spcBef>
                <a:spcPts val="0"/>
              </a:spcBef>
            </a:pPr>
            <a:r>
              <a:rPr lang="en-GB" sz="2200" dirty="0"/>
              <a:t>To provide methods for retrofitting existing developments to make them environmentally friendly facilities and projects.</a:t>
            </a:r>
          </a:p>
          <a:p>
            <a:endParaRPr lang="en-GB" sz="2200" dirty="0"/>
          </a:p>
        </p:txBody>
      </p:sp>
    </p:spTree>
    <p:extLst>
      <p:ext uri="{BB962C8B-B14F-4D97-AF65-F5344CB8AC3E}">
        <p14:creationId xmlns:p14="http://schemas.microsoft.com/office/powerpoint/2010/main" val="29569514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754E7-95B9-458C-B723-F0B79F1DBD6A}"/>
              </a:ext>
            </a:extLst>
          </p:cNvPr>
          <p:cNvSpPr>
            <a:spLocks noGrp="1"/>
          </p:cNvSpPr>
          <p:nvPr>
            <p:ph type="title"/>
          </p:nvPr>
        </p:nvSpPr>
        <p:spPr>
          <a:xfrm>
            <a:off x="609600" y="274638"/>
            <a:ext cx="10972800" cy="590335"/>
          </a:xfrm>
        </p:spPr>
        <p:txBody>
          <a:bodyPr anchor="ctr">
            <a:normAutofit fontScale="90000"/>
          </a:bodyPr>
          <a:lstStyle/>
          <a:p>
            <a:r>
              <a:rPr lang="en-GB" b="1" dirty="0"/>
              <a:t>Conclusion</a:t>
            </a:r>
          </a:p>
        </p:txBody>
      </p:sp>
      <p:sp>
        <p:nvSpPr>
          <p:cNvPr id="3" name="Content Placeholder 2">
            <a:extLst>
              <a:ext uri="{FF2B5EF4-FFF2-40B4-BE49-F238E27FC236}">
                <a16:creationId xmlns:a16="http://schemas.microsoft.com/office/drawing/2014/main" id="{6F73298A-E7E3-4F79-AC24-65E56D9D080F}"/>
              </a:ext>
            </a:extLst>
          </p:cNvPr>
          <p:cNvSpPr>
            <a:spLocks noGrp="1"/>
          </p:cNvSpPr>
          <p:nvPr>
            <p:ph sz="half" idx="1"/>
          </p:nvPr>
        </p:nvSpPr>
        <p:spPr>
          <a:xfrm>
            <a:off x="885092" y="1858085"/>
            <a:ext cx="10202759" cy="4192927"/>
          </a:xfrm>
        </p:spPr>
        <p:txBody>
          <a:bodyPr>
            <a:noAutofit/>
          </a:bodyPr>
          <a:lstStyle/>
          <a:p>
            <a:pPr marL="0" indent="0">
              <a:lnSpc>
                <a:spcPct val="90000"/>
              </a:lnSpc>
              <a:buNone/>
            </a:pPr>
            <a:r>
              <a:rPr lang="en-GB" sz="2000" dirty="0"/>
              <a:t>To make sustainable development the norm, we must change the vision of the cultures of each country. To change the vision of the culture two things, must occur:</a:t>
            </a:r>
          </a:p>
          <a:p>
            <a:pPr marL="457200" indent="-457200">
              <a:lnSpc>
                <a:spcPct val="90000"/>
              </a:lnSpc>
              <a:buFont typeface="+mj-lt"/>
              <a:buAutoNum type="arabicParenR"/>
            </a:pPr>
            <a:r>
              <a:rPr lang="en-GB" sz="2000" dirty="0"/>
              <a:t>The culture must value a global benefit more than a local one.</a:t>
            </a:r>
          </a:p>
          <a:p>
            <a:pPr marL="457200" indent="-457200">
              <a:lnSpc>
                <a:spcPct val="90000"/>
              </a:lnSpc>
              <a:buFont typeface="+mj-lt"/>
              <a:buAutoNum type="arabicParenR"/>
            </a:pPr>
            <a:r>
              <a:rPr lang="en-GB" sz="2000" dirty="0"/>
              <a:t>A responsibility towards providing and sustaining resources for the future must be of more value than profit in the present must be developed.</a:t>
            </a:r>
          </a:p>
          <a:p>
            <a:pPr marL="0" indent="0">
              <a:lnSpc>
                <a:spcPct val="90000"/>
              </a:lnSpc>
              <a:buNone/>
            </a:pPr>
            <a:endParaRPr lang="en-GB" sz="2000" dirty="0"/>
          </a:p>
          <a:p>
            <a:pPr>
              <a:lnSpc>
                <a:spcPct val="90000"/>
              </a:lnSpc>
            </a:pPr>
            <a:r>
              <a:rPr lang="en-GB" sz="2000" dirty="0"/>
              <a:t>Both are very hard to do because it requires an element of self-sacrifice to be adopted by the present society. The value of the future is something that is not held in high esteem when it comes to creating a profit, or to living with convenience.</a:t>
            </a:r>
          </a:p>
          <a:p>
            <a:pPr>
              <a:lnSpc>
                <a:spcPct val="90000"/>
              </a:lnSpc>
            </a:pPr>
            <a:r>
              <a:rPr lang="en-GB" sz="2000" dirty="0"/>
              <a:t>The general self-focus of each generation is understandable, but as history has shown in other areas – it can be expanded to include a sense of responsibility towards futures unknown that will allow for different choices to be made in the present.</a:t>
            </a:r>
          </a:p>
          <a:p>
            <a:pPr>
              <a:lnSpc>
                <a:spcPct val="90000"/>
              </a:lnSpc>
            </a:pPr>
            <a:endParaRPr lang="en-GB" sz="2000" dirty="0"/>
          </a:p>
        </p:txBody>
      </p:sp>
      <p:pic>
        <p:nvPicPr>
          <p:cNvPr id="5" name="Picture 4" descr="Text, calendar&#10;&#10;Description automatically generated">
            <a:extLst>
              <a:ext uri="{FF2B5EF4-FFF2-40B4-BE49-F238E27FC236}">
                <a16:creationId xmlns:a16="http://schemas.microsoft.com/office/drawing/2014/main" id="{6E2DE84F-70E0-4D22-A5D1-B3FA942AA4FF}"/>
              </a:ext>
            </a:extLst>
          </p:cNvPr>
          <p:cNvPicPr>
            <a:picLocks noChangeAspect="1"/>
          </p:cNvPicPr>
          <p:nvPr/>
        </p:nvPicPr>
        <p:blipFill rotWithShape="1">
          <a:blip r:embed="rId2"/>
          <a:srcRect l="13212" r="-1" b="-1"/>
          <a:stretch/>
        </p:blipFill>
        <p:spPr>
          <a:xfrm>
            <a:off x="9209961" y="0"/>
            <a:ext cx="2982039" cy="1583447"/>
          </a:xfrm>
          <a:prstGeom prst="rect">
            <a:avLst/>
          </a:prstGeom>
          <a:noFill/>
        </p:spPr>
      </p:pic>
    </p:spTree>
    <p:extLst>
      <p:ext uri="{BB962C8B-B14F-4D97-AF65-F5344CB8AC3E}">
        <p14:creationId xmlns:p14="http://schemas.microsoft.com/office/powerpoint/2010/main" val="3982209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83F24-1932-7AD4-FCF3-F5164CC773F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68B9C4E-5464-88A3-2F36-84734F23F371}"/>
              </a:ext>
            </a:extLst>
          </p:cNvPr>
          <p:cNvSpPr>
            <a:spLocks noGrp="1"/>
          </p:cNvSpPr>
          <p:nvPr>
            <p:ph idx="1"/>
          </p:nvPr>
        </p:nvSpPr>
        <p:spPr/>
        <p:txBody>
          <a:bodyPr>
            <a:normAutofit/>
          </a:bodyPr>
          <a:lstStyle/>
          <a:p>
            <a:r>
              <a:rPr lang="en-US" sz="2400" dirty="0">
                <a:hlinkClick r:id="rId2">
                  <a:extLst>
                    <a:ext uri="{A12FA001-AC4F-418D-AE19-62706E023703}">
                      <ahyp:hlinkClr xmlns:ahyp="http://schemas.microsoft.com/office/drawing/2018/hyperlinkcolor" val="tx"/>
                    </a:ext>
                  </a:extLst>
                </a:hlinkClick>
              </a:rPr>
              <a:t>Parliament UK (2011) Available at:  </a:t>
            </a:r>
            <a:r>
              <a:rPr lang="en-US" sz="2400" dirty="0">
                <a:solidFill>
                  <a:srgbClr val="0000FF"/>
                </a:solidFill>
                <a:hlinkClick r:id="rId2">
                  <a:extLst>
                    <a:ext uri="{A12FA001-AC4F-418D-AE19-62706E023703}">
                      <ahyp:hlinkClr xmlns:ahyp="http://schemas.microsoft.com/office/drawing/2018/hyperlinkcolor" val="tx"/>
                    </a:ext>
                  </a:extLst>
                </a:hlinkClick>
              </a:rPr>
              <a:t>https://publications.parliament.uk/pa/cm201012/cmselect/cmcomloc/1526/152607.htm</a:t>
            </a:r>
            <a:endParaRPr lang="en-US" sz="2400" dirty="0">
              <a:solidFill>
                <a:srgbClr val="0000FF"/>
              </a:solidFill>
            </a:endParaRPr>
          </a:p>
          <a:p>
            <a:endParaRPr lang="en-US" sz="2400" dirty="0">
              <a:solidFill>
                <a:srgbClr val="0000FF"/>
              </a:solidFill>
            </a:endParaRPr>
          </a:p>
          <a:p>
            <a:r>
              <a:rPr lang="en-US" sz="2400" dirty="0"/>
              <a:t>United Nation (2023) Sustainable Development Goals. Available at: </a:t>
            </a:r>
            <a:r>
              <a:rPr lang="en-GB" sz="2400" dirty="0">
                <a:hlinkClick r:id="rId3"/>
              </a:rPr>
              <a:t>THE 17 GOALS | Sustainable Development (un.org)</a:t>
            </a:r>
            <a:endParaRPr lang="en-US" sz="2400" dirty="0"/>
          </a:p>
          <a:p>
            <a:endParaRPr lang="en-GB" sz="2400" dirty="0"/>
          </a:p>
        </p:txBody>
      </p:sp>
    </p:spTree>
    <p:extLst>
      <p:ext uri="{BB962C8B-B14F-4D97-AF65-F5344CB8AC3E}">
        <p14:creationId xmlns:p14="http://schemas.microsoft.com/office/powerpoint/2010/main" val="13397005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Question mark on green pastel background">
            <a:extLst>
              <a:ext uri="{FF2B5EF4-FFF2-40B4-BE49-F238E27FC236}">
                <a16:creationId xmlns:a16="http://schemas.microsoft.com/office/drawing/2014/main" id="{A5B026A0-E2A9-4473-B19F-0EFE0F775A79}"/>
              </a:ext>
            </a:extLst>
          </p:cNvPr>
          <p:cNvPicPr>
            <a:picLocks noChangeAspect="1"/>
          </p:cNvPicPr>
          <p:nvPr/>
        </p:nvPicPr>
        <p:blipFill rotWithShape="1">
          <a:blip r:embed="rId2"/>
          <a:srcRect l="44592" r="4597" b="-2"/>
          <a:stretch/>
        </p:blipFill>
        <p:spPr>
          <a:xfrm>
            <a:off x="0" y="0"/>
            <a:ext cx="3701542" cy="5463807"/>
          </a:xfrm>
          <a:prstGeom prst="rect">
            <a:avLst/>
          </a:prstGeom>
        </p:spPr>
      </p:pic>
      <p:sp>
        <p:nvSpPr>
          <p:cNvPr id="3" name="Content Placeholder 2">
            <a:extLst>
              <a:ext uri="{FF2B5EF4-FFF2-40B4-BE49-F238E27FC236}">
                <a16:creationId xmlns:a16="http://schemas.microsoft.com/office/drawing/2014/main" id="{7006EC17-5108-4EFD-9900-08E40C905279}"/>
              </a:ext>
            </a:extLst>
          </p:cNvPr>
          <p:cNvSpPr>
            <a:spLocks noGrp="1"/>
          </p:cNvSpPr>
          <p:nvPr>
            <p:ph idx="1"/>
          </p:nvPr>
        </p:nvSpPr>
        <p:spPr>
          <a:xfrm>
            <a:off x="4495801" y="1697752"/>
            <a:ext cx="6368142" cy="3670180"/>
          </a:xfrm>
        </p:spPr>
        <p:txBody>
          <a:bodyPr>
            <a:normAutofit/>
          </a:bodyPr>
          <a:lstStyle/>
          <a:p>
            <a:pPr marL="0" indent="0">
              <a:buNone/>
            </a:pPr>
            <a:r>
              <a:rPr lang="en-GB" sz="5400" b="1" dirty="0"/>
              <a:t>Any questions?</a:t>
            </a:r>
          </a:p>
        </p:txBody>
      </p:sp>
    </p:spTree>
    <p:extLst>
      <p:ext uri="{BB962C8B-B14F-4D97-AF65-F5344CB8AC3E}">
        <p14:creationId xmlns:p14="http://schemas.microsoft.com/office/powerpoint/2010/main" val="8534118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template for UWTSD slides</Template>
  <TotalTime>576</TotalTime>
  <Words>1461</Words>
  <Application>Microsoft Office PowerPoint</Application>
  <PresentationFormat>Widescreen</PresentationFormat>
  <Paragraphs>96</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Myriad Pro</vt:lpstr>
      <vt:lpstr>Arial</vt:lpstr>
      <vt:lpstr>Calibri</vt:lpstr>
      <vt:lpstr>Open Sans</vt:lpstr>
      <vt:lpstr>Wingdings</vt:lpstr>
      <vt:lpstr>20140311PresentationUWTSDTemplate</vt:lpstr>
      <vt:lpstr> Health, Wellbeing and Sustainable Development (BMHP6021)   Week 3: Sustainable Development Goals in the UK  (Part 2) </vt:lpstr>
      <vt:lpstr>Lesson objectives</vt:lpstr>
      <vt:lpstr>Recap - Defining Sustainable Development</vt:lpstr>
      <vt:lpstr>Sustainable Development Goal 9: Industry, Innovation and Infrastructure</vt:lpstr>
      <vt:lpstr>Activity </vt:lpstr>
      <vt:lpstr>Sustainable Development Goal 10: Reduced Inequalities</vt:lpstr>
      <vt:lpstr>Sustainable Development Goal 11: Sustainable cities and Communities  </vt:lpstr>
      <vt:lpstr>Activity in pairs</vt:lpstr>
      <vt:lpstr>Sustainable Development Goal 12:  Responsible Consumption and Production </vt:lpstr>
      <vt:lpstr>Activity </vt:lpstr>
      <vt:lpstr>Sustainable Development Goal 13: Climate Action</vt:lpstr>
      <vt:lpstr>Activity</vt:lpstr>
      <vt:lpstr>Sustainable Development Goal 14: Life Below Water </vt:lpstr>
      <vt:lpstr>Sustainable Development Goal 15:  Life on Land</vt:lpstr>
      <vt:lpstr>Sustainable Development Goal 16: Peace, Justice and Strong Institutions</vt:lpstr>
      <vt:lpstr>Activity </vt:lpstr>
      <vt:lpstr>Sustainable Development Goal 17: Partnerships for the Goals </vt:lpstr>
      <vt:lpstr>Understanding the importance of SDGs in building better, stronger, and resilient communities. </vt:lpstr>
      <vt:lpstr>Understanding the importance of SDGs in building better, stronger and resilient communities Contd.</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Structure in Wales</dc:title>
  <dc:creator>Tania Davies</dc:creator>
  <cp:lastModifiedBy>Eleni Koutsogeorgou-Andreou</cp:lastModifiedBy>
  <cp:revision>49</cp:revision>
  <dcterms:created xsi:type="dcterms:W3CDTF">2019-01-21T10:10:22Z</dcterms:created>
  <dcterms:modified xsi:type="dcterms:W3CDTF">2023-10-18T16:01:23Z</dcterms:modified>
</cp:coreProperties>
</file>