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69" r:id="rId4"/>
    <p:sldId id="259" r:id="rId5"/>
    <p:sldId id="271" r:id="rId6"/>
    <p:sldId id="262" r:id="rId7"/>
    <p:sldId id="261" r:id="rId8"/>
    <p:sldId id="260" r:id="rId9"/>
    <p:sldId id="273" r:id="rId10"/>
    <p:sldId id="270" r:id="rId11"/>
    <p:sldId id="272" r:id="rId12"/>
    <p:sldId id="25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5BE263C-DBD7-4A20-BB59-AAB30ACAA65A}" styleName="Medium Style 3 –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5A111915-BE36-4E01-A7E5-04B1672EAD32}" styleName="Light Style 2 –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9DCAF9ED-07DC-4A11-8D7F-57B35C25682E}" styleName="Medium Style 1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020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7-27T09:06:00.03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27T09:07:37.81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27T09:07:59.1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F74301-32D3-4AE9-BEF0-FDF331ADF2F4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528279-F2A2-4292-BD86-B32BF2C785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55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528279-F2A2-4292-BD86-B32BF2C7856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160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528279-F2A2-4292-BD86-B32BF2C7856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9843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Sainsbury’s fail in Egypt</a:t>
            </a:r>
          </a:p>
          <a:p>
            <a:pPr marL="0" indent="0">
              <a:buNone/>
            </a:pPr>
            <a:r>
              <a:rPr lang="en-GB" sz="12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 2000 is opened the first Sainsbury’s shop in Egypt and 14 mounts later it is closed.  Sainsbury's bought 80,1 % share in Edge (Egyptian chain) for 140 millions and sold it with losses.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2001, Sainsbury's moved into its headquarters at Holborn, London</a:t>
            </a:r>
            <a:endParaRPr lang="en-GB" sz="1200" i="0" dirty="0"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Sainsbury’s success in US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 2004, Sainsbury's sold its subsidiary, Shaw’s in US.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Also expanded its share of the expediency shop market through acquisitions.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(Proquest.com)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528279-F2A2-4292-BD86-B32BF2C7856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210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7E366-6132-0521-4269-8E9E516E35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B17E66-5C49-FF92-31C4-50E5C2FDB6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8D62E-4FF0-A4F8-BE57-8F90DB4FB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C447-FA5F-4E30-8A90-E22F27E65AC9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DCCAD-6FF3-BB59-FD2B-60E47F27D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A80FE-E1A1-B618-C494-353527A64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5596F-73F7-4C16-A341-C60F9B1C9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523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6F258-2DBE-7465-6E93-47BD30E55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4D8A4-5DC2-BC3F-CE6F-3627735DE4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C5AC8-3B48-C5B1-B134-3FFC76A8E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C447-FA5F-4E30-8A90-E22F27E65AC9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0F5FC6-2412-2EB7-D02D-99C86F9F9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F4D9D-A956-0718-D991-7B7C1A0DF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5596F-73F7-4C16-A341-C60F9B1C9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043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680E4-5C12-D335-8705-88CBE2104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52F591-3471-00C4-A50D-9B7D80410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3DD1C7-C434-2FC8-16AE-B1CF3384F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C447-FA5F-4E30-8A90-E22F27E65AC9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AFC1DB-A066-A116-2DEE-9DA39D2DE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70D826-BFA6-5C1E-A36B-6007A4FF9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5596F-73F7-4C16-A341-C60F9B1C9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499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F4EBB-C651-AF1C-867C-E994B441B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0FE18-C872-3817-AF14-BD8ED277AD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C4D8E2-7A31-13EC-7338-FE749E0E8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10F09B-5B9A-B8CA-2DF9-5585B56D9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C447-FA5F-4E30-8A90-E22F27E65AC9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952A8B-A12A-1B8E-29DA-E58EAECD9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C16E86-5C90-26B1-47E1-0338C44EF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5596F-73F7-4C16-A341-C60F9B1C9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202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74207-A517-2EE8-F657-22812048F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A0FE5C-E238-D575-C844-85C1F55B75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584C6B-EE0A-C8B5-E877-C59607859E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2EDB4A-234C-7B27-A3C8-53021BCFA2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57D32E-D4A5-935F-A9BC-0134DD2CC9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05FE4C-B343-8D44-6475-848C9C0F1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C447-FA5F-4E30-8A90-E22F27E65AC9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70AFA-FF45-729D-98FF-26486892D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5430E6-1ACA-9676-D92D-08A18CB08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5596F-73F7-4C16-A341-C60F9B1C9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399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96F17-A7D9-3698-C647-7CAD4A1E0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46B7D2-D846-62D9-E4B4-0404FB0F6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C447-FA5F-4E30-8A90-E22F27E65AC9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6F46E2-A19A-4291-4F00-510AEF035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3F5D4F-5A2B-6CD7-A016-14763790A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5596F-73F7-4C16-A341-C60F9B1C9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249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70988E-B85E-AE2F-3380-2989AD750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C447-FA5F-4E30-8A90-E22F27E65AC9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B921CD-EF80-8D04-3DC8-A9B771FC1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610B42-A565-CD35-41DD-21E949E5E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5596F-73F7-4C16-A341-C60F9B1C9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565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8514D-4278-5394-D6C6-70F2B75DF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522D7-D727-FE2E-5820-955EDA0AC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7EC5E2-A4A2-FE2D-B700-41304923FB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151BE2-2063-6BB1-FAA7-73B7F292B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C447-FA5F-4E30-8A90-E22F27E65AC9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4B30E3-AEA1-FA96-D552-50A90B1EF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BFA96-6278-420B-08F7-BCA242E29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5596F-73F7-4C16-A341-C60F9B1C9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873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C8D56-DA26-20CB-4283-435DA1111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5B2468-9B86-F123-6886-E7E667D70A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230C56-7844-3080-E9BE-C99A2DF74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AD57AF-05A3-E81A-6549-46CFE61B7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C447-FA5F-4E30-8A90-E22F27E65AC9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488500-95BE-6826-DE64-5874799D0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63EC60-848B-FADD-D3C4-42644C44C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5596F-73F7-4C16-A341-C60F9B1C9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618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72D58-9CD6-3F7C-7D28-18DCD6EF0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B1A292-9765-4CC1-F33B-BDED5C2EFC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4DEE2-38FC-7B03-C7D9-CDE683506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C447-FA5F-4E30-8A90-E22F27E65AC9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13B74-E158-D925-04C4-5E11AB172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A495F1-4FA6-0346-6468-8B133338C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5596F-73F7-4C16-A341-C60F9B1C9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783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EEEBEE-385F-9EF6-03DB-214CDA76DE7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6C0AE2-61F9-AB24-A2DB-EB6ED69BDD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75581-51C1-6FE3-1D54-D1FCAD9DB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6C447-FA5F-4E30-8A90-E22F27E65AC9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D99AB8-D351-2630-DDAB-3209372A9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C49E87-4730-E43F-F706-CD70C3FC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5596F-73F7-4C16-A341-C60F9B1C9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984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AD9526-3425-70F3-1B13-C06DB8EE6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9D189F-F612-5390-A2E6-CE28C23860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010EA-FAA6-093F-1EA4-91F8248FF9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66C447-FA5F-4E30-8A90-E22F27E65AC9}" type="datetimeFigureOut">
              <a:rPr lang="en-GB" smtClean="0"/>
              <a:t>09/08/2024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9154C7-33A3-9A86-ABE1-3350BA7679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E5AEF-44F0-DFEA-4D57-0836D9566A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35596F-73F7-4C16-A341-C60F9B1C9A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241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12" Type="http://schemas.openxmlformats.org/officeDocument/2006/relationships/customXml" Target="../ink/ink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11" Type="http://schemas.openxmlformats.org/officeDocument/2006/relationships/image" Target="../media/image11.png"/><Relationship Id="rId5" Type="http://schemas.openxmlformats.org/officeDocument/2006/relationships/image" Target="../media/image80.png"/><Relationship Id="rId4" Type="http://schemas.openxmlformats.org/officeDocument/2006/relationships/customXml" Target="../ink/ink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6234BCC6-39B9-47D9-8BF8-C665401A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flag of germany and the united kingdom&#10;&#10;Description automatically generated">
            <a:extLst>
              <a:ext uri="{FF2B5EF4-FFF2-40B4-BE49-F238E27FC236}">
                <a16:creationId xmlns:a16="http://schemas.microsoft.com/office/drawing/2014/main" id="{D0B9CAF4-88FD-5C33-7700-2E01F09658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86" r="-2" b="27643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4" name="Picture 2" descr="We're in sainsburys!!!! – The Great British Porridge Co">
            <a:extLst>
              <a:ext uri="{FF2B5EF4-FFF2-40B4-BE49-F238E27FC236}">
                <a16:creationId xmlns:a16="http://schemas.microsoft.com/office/drawing/2014/main" id="{4591745C-0954-5902-013F-C6FE5E1FA9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32" r="-2" b="17210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66" name="Freeform: Shape 65">
            <a:extLst>
              <a:ext uri="{FF2B5EF4-FFF2-40B4-BE49-F238E27FC236}">
                <a16:creationId xmlns:a16="http://schemas.microsoft.com/office/drawing/2014/main" id="{72A9CE9D-DAC3-40AF-B504-78A64A909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8" name="Freeform: Shape 67">
            <a:extLst>
              <a:ext uri="{FF2B5EF4-FFF2-40B4-BE49-F238E27FC236}">
                <a16:creationId xmlns:a16="http://schemas.microsoft.com/office/drawing/2014/main" id="{506D7452-6CDE-4381-86CE-07B245938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1401F-4DA4-2F3F-6CEC-32DACCD432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2" y="1524659"/>
            <a:ext cx="5019074" cy="2774088"/>
          </a:xfrm>
        </p:spPr>
        <p:txBody>
          <a:bodyPr>
            <a:normAutofit fontScale="90000"/>
          </a:bodyPr>
          <a:lstStyle/>
          <a:p>
            <a:pPr algn="l"/>
            <a:r>
              <a:rPr lang="en-GB" sz="5400" dirty="0"/>
              <a:t>Sainsbury’s MNC with management office in Germany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F413E9-4484-1785-7444-EA275D13C8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5406493"/>
            <a:ext cx="4917948" cy="1201570"/>
          </a:xfrm>
        </p:spPr>
        <p:txBody>
          <a:bodyPr>
            <a:normAutofit/>
          </a:bodyPr>
          <a:lstStyle/>
          <a:p>
            <a:pPr algn="l"/>
            <a:r>
              <a:rPr lang="en-GB" sz="1800" dirty="0"/>
              <a:t>Milena Adzhemova  - 2129045</a:t>
            </a:r>
          </a:p>
          <a:p>
            <a:pPr algn="l"/>
            <a:r>
              <a:rPr lang="en-GB" sz="1800" dirty="0"/>
              <a:t>Lecturer: Alfred Mensah</a:t>
            </a:r>
          </a:p>
          <a:p>
            <a:pPr algn="l"/>
            <a:r>
              <a:rPr lang="en-GB" sz="1800" dirty="0"/>
              <a:t>Module: International Business Communication 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762DA937-8B55-4317-BD32-98D7AF30E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"/>
            </a:endParaRP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C52EE5A8-045B-4D39-8ED1-51333408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461119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0787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B79C0-D2B0-A135-D3CE-0C4E40202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084" y="458029"/>
            <a:ext cx="4368602" cy="1299941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Table of Contents:</a:t>
            </a:r>
          </a:p>
        </p:txBody>
      </p:sp>
      <p:sp>
        <p:nvSpPr>
          <p:cNvPr id="3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607AC-889C-1920-A23D-5DE406EE2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55000" lnSpcReduction="20000"/>
          </a:bodyPr>
          <a:lstStyle/>
          <a:p>
            <a:pPr marL="457200" indent="-457200">
              <a:buAutoNum type="arabicPeriod"/>
            </a:pPr>
            <a:r>
              <a:rPr lang="en-GB" sz="2200" dirty="0"/>
              <a:t>Introduction</a:t>
            </a:r>
          </a:p>
          <a:p>
            <a:pPr marL="457200" indent="-457200">
              <a:buAutoNum type="arabicPeriod"/>
            </a:pPr>
            <a:r>
              <a:rPr lang="en-GB" sz="2200" dirty="0"/>
              <a:t>Brief of Sainsbury’s MNC</a:t>
            </a:r>
          </a:p>
          <a:p>
            <a:pPr marL="457200" indent="-457200">
              <a:buAutoNum type="arabicPeriod"/>
            </a:pPr>
            <a:r>
              <a:rPr lang="en-GB" sz="2200" dirty="0"/>
              <a:t>Regulatory Landscape in Germany</a:t>
            </a:r>
          </a:p>
          <a:p>
            <a:pPr marL="457200" indent="-457200">
              <a:buAutoNum type="arabicPeriod"/>
            </a:pPr>
            <a:r>
              <a:rPr lang="en-GB" sz="2200" dirty="0"/>
              <a:t>Cultural similarities and variations between UK and Germany</a:t>
            </a:r>
          </a:p>
          <a:p>
            <a:pPr marL="457200" indent="-457200">
              <a:buAutoNum type="arabicPeriod"/>
            </a:pPr>
            <a:r>
              <a:rPr lang="en-GB" sz="2200" dirty="0"/>
              <a:t>Intercultural Communication Theories, Hofstede’s Theory</a:t>
            </a:r>
          </a:p>
          <a:p>
            <a:pPr marL="457200" indent="-457200">
              <a:buAutoNum type="arabicPeriod"/>
            </a:pPr>
            <a:r>
              <a:rPr lang="en-GB" sz="2200" dirty="0"/>
              <a:t>Cultural comparison of UK and Germany with Hofstede’s Theory</a:t>
            </a:r>
          </a:p>
          <a:p>
            <a:pPr marL="457200" indent="-457200">
              <a:buAutoNum type="arabicPeriod"/>
            </a:pPr>
            <a:r>
              <a:rPr lang="en-GB" sz="2200" dirty="0"/>
              <a:t>Cultural Traditions in Germany </a:t>
            </a:r>
          </a:p>
          <a:p>
            <a:pPr marL="457200" indent="-457200">
              <a:buAutoNum type="arabicPeriod"/>
            </a:pPr>
            <a:r>
              <a:rPr lang="en-GB" sz="2200" dirty="0"/>
              <a:t>Examples of successful MNC companies in Germany </a:t>
            </a:r>
          </a:p>
          <a:p>
            <a:pPr marL="457200" indent="-457200">
              <a:buAutoNum type="arabicPeriod"/>
            </a:pPr>
            <a:r>
              <a:rPr lang="en-GB" sz="2200" dirty="0"/>
              <a:t>Conclusion </a:t>
            </a:r>
          </a:p>
          <a:p>
            <a:pPr marL="457200" indent="-457200">
              <a:buAutoNum type="arabicPeriod"/>
            </a:pPr>
            <a:r>
              <a:rPr lang="en-GB" sz="2200" dirty="0"/>
              <a:t>References </a:t>
            </a:r>
          </a:p>
          <a:p>
            <a:pPr marL="0" indent="0">
              <a:buNone/>
            </a:pPr>
            <a:endParaRPr lang="en-GB" sz="2200" dirty="0"/>
          </a:p>
          <a:p>
            <a:endParaRPr lang="en-GB" sz="2200" dirty="0"/>
          </a:p>
        </p:txBody>
      </p:sp>
      <p:pic>
        <p:nvPicPr>
          <p:cNvPr id="14" name="Picture 13" descr="Stack of magazines on table">
            <a:extLst>
              <a:ext uri="{FF2B5EF4-FFF2-40B4-BE49-F238E27FC236}">
                <a16:creationId xmlns:a16="http://schemas.microsoft.com/office/drawing/2014/main" id="{8D1D7A1E-0E18-A20A-61C2-A04488F722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986" r="1006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88200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72488B-1B4F-36F2-649B-CC6854BEF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08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34E3D-EC9D-7505-0206-AD3F61A445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5345084" cy="33206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GOAL</a:t>
            </a:r>
          </a:p>
          <a:p>
            <a:pPr marL="0" indent="0">
              <a:buNone/>
            </a:pPr>
            <a:r>
              <a:rPr lang="en-GB" sz="1400" dirty="0"/>
              <a:t>Launching a Sainsbury’s management office in Germany to increase Sainsbury’s worldwide trading and to have European management office.</a:t>
            </a:r>
          </a:p>
          <a:p>
            <a:pPr marL="0" indent="0">
              <a:buNone/>
            </a:pPr>
            <a:r>
              <a:rPr lang="en-GB" sz="1400" b="1" dirty="0"/>
              <a:t>WHY GERMANY?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Germany is 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trade and investment partner of UK.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Germany has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largest domestic market in Europe with Important market and supply chain opportunities for UK. </a:t>
            </a:r>
          </a:p>
          <a:p>
            <a:pPr marL="0" indent="0">
              <a:buNone/>
            </a:pPr>
            <a:r>
              <a:rPr lang="en-GB" sz="1400" b="1" dirty="0"/>
              <a:t>PLANNING PROCESS </a:t>
            </a:r>
          </a:p>
          <a:p>
            <a:pPr marL="0" indent="0">
              <a:buNone/>
            </a:pPr>
            <a:r>
              <a:rPr lang="en-GB" sz="1400" dirty="0"/>
              <a:t>To support the planning in the expansion will be revealed the cultural differences between UK and Germany and main facts about the host country. </a:t>
            </a:r>
          </a:p>
          <a:p>
            <a:pPr marL="0" indent="0">
              <a:buNone/>
            </a:pPr>
            <a:r>
              <a:rPr lang="en-GB" sz="1400" b="1" dirty="0"/>
              <a:t>Recommendations </a:t>
            </a:r>
            <a:r>
              <a:rPr lang="en-GB" sz="1400" dirty="0"/>
              <a:t>for Sainsbury’s PLC as a multinational company</a:t>
            </a:r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3074" name="Picture 2" descr="Westfield Autonomous Pod, Berlin">
            <a:extLst>
              <a:ext uri="{FF2B5EF4-FFF2-40B4-BE49-F238E27FC236}">
                <a16:creationId xmlns:a16="http://schemas.microsoft.com/office/drawing/2014/main" id="{45246C07-996F-E824-A71F-66B5F8CB3D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20" r="13426" b="-1"/>
          <a:stretch/>
        </p:blipFill>
        <p:spPr bwMode="auto">
          <a:xfrm>
            <a:off x="6338455" y="10"/>
            <a:ext cx="5852022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421B4F0-F7DC-8BF7-99E6-6FD74150FE16}"/>
              </a:ext>
            </a:extLst>
          </p:cNvPr>
          <p:cNvSpPr txBox="1">
            <a:spLocks/>
          </p:cNvSpPr>
          <p:nvPr/>
        </p:nvSpPr>
        <p:spPr>
          <a:xfrm>
            <a:off x="10018059" y="6390409"/>
            <a:ext cx="1991061" cy="35329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(simplypsychology</a:t>
            </a:r>
            <a:r>
              <a:rPr lang="en-GB" sz="2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.org, 2023)</a:t>
            </a:r>
          </a:p>
        </p:txBody>
      </p:sp>
    </p:spTree>
    <p:extLst>
      <p:ext uri="{BB962C8B-B14F-4D97-AF65-F5344CB8AC3E}">
        <p14:creationId xmlns:p14="http://schemas.microsoft.com/office/powerpoint/2010/main" val="129346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DA8A4-B456-C1CB-22BE-000487915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Brief of </a:t>
            </a:r>
            <a:b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</a:rPr>
            </a:br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Sainsbury’s MNC, UK</a:t>
            </a:r>
          </a:p>
        </p:txBody>
      </p:sp>
      <p:sp>
        <p:nvSpPr>
          <p:cNvPr id="104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23388-9789-10EC-94FB-2C88473C9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Founded</a:t>
            </a:r>
            <a:r>
              <a:rPr lang="en-GB" sz="2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by J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ohn James and Mary Ann Sainsbury with first shop in 1869, in UK.</a:t>
            </a:r>
          </a:p>
          <a:p>
            <a:pPr>
              <a:lnSpc>
                <a:spcPct val="120000"/>
              </a:lnSpc>
            </a:pP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Multinational Company </a:t>
            </a:r>
            <a:r>
              <a:rPr lang="en-GB" sz="2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located in UK and oldest remaining British food retailer.</a:t>
            </a:r>
          </a:p>
          <a:p>
            <a:pPr>
              <a:lnSpc>
                <a:spcPct val="120000"/>
              </a:lnSpc>
            </a:pP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Main food retailer </a:t>
            </a:r>
            <a:r>
              <a:rPr lang="en-GB" sz="2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 UK and previous in US. With 2300 stores, supermarkets, Argos stores and online businesses in UK and Ireland it is the second largest chain of supermarkets in UK.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Focus: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great worth food and convenient shopping, 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Program of change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for reducing carbon emissions, food waste, water usage and plastic packaging; and increasing recycling, healthy and sustainable eating.</a:t>
            </a:r>
          </a:p>
          <a:p>
            <a:pPr fontAlgn="base">
              <a:lnSpc>
                <a:spcPct val="120000"/>
              </a:lnSpc>
            </a:pP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 Zero Business by 2035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- 1 billion investment, aligned to the Paris Climate Change Agreement </a:t>
            </a:r>
          </a:p>
          <a:p>
            <a:pPr fontAlgn="base">
              <a:lnSpc>
                <a:spcPct val="120000"/>
              </a:lnSpc>
            </a:pPr>
            <a:r>
              <a:rPr lang="en-GB" sz="2400" b="0" i="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Supported Brands: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Nectar, Tu, Sainsbury’s Bank, Habitat, </a:t>
            </a:r>
            <a:r>
              <a:rPr lang="en-GB" sz="2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Argos, 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and Smart charge.</a:t>
            </a:r>
          </a:p>
          <a:p>
            <a:pPr marL="0" indent="0" fontAlgn="base">
              <a:lnSpc>
                <a:spcPct val="12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(Sainsbury's .com)</a:t>
            </a:r>
            <a:endParaRPr lang="en-GB" sz="1400" b="0" i="0" dirty="0"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lnSpc>
                <a:spcPct val="120000"/>
              </a:lnSpc>
              <a:buNone/>
            </a:pPr>
            <a:endParaRPr lang="en-GB" sz="1600" b="0" i="0" dirty="0"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lnSpc>
                <a:spcPct val="120000"/>
              </a:lnSpc>
            </a:pPr>
            <a:endParaRPr lang="en-GB" sz="16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0" i="0" dirty="0">
              <a:effectLst/>
              <a:highlight>
                <a:srgbClr val="FFFFFF"/>
              </a:highlight>
              <a:latin typeface="mary_ann_web-light"/>
            </a:endParaRPr>
          </a:p>
        </p:txBody>
      </p:sp>
      <p:pic>
        <p:nvPicPr>
          <p:cNvPr id="4" name="Picture 2" descr="Food">
            <a:extLst>
              <a:ext uri="{FF2B5EF4-FFF2-40B4-BE49-F238E27FC236}">
                <a16:creationId xmlns:a16="http://schemas.microsoft.com/office/drawing/2014/main" id="{41E1ADDD-C612-0ACD-AEE8-D7C2433003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50" b="-1"/>
          <a:stretch/>
        </p:blipFill>
        <p:spPr bwMode="auto">
          <a:xfrm>
            <a:off x="7802880" y="332993"/>
            <a:ext cx="4007138" cy="5071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4C73A0-99A3-5080-3A11-A1579DEFB378}"/>
              </a:ext>
            </a:extLst>
          </p:cNvPr>
          <p:cNvSpPr txBox="1"/>
          <p:nvPr/>
        </p:nvSpPr>
        <p:spPr>
          <a:xfrm>
            <a:off x="10638503" y="5775414"/>
            <a:ext cx="135685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shutterstock.com</a:t>
            </a:r>
            <a:endParaRPr lang="en-GB" sz="1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8A9510-5103-52DB-B04F-E44C27D99BFA}"/>
              </a:ext>
            </a:extLst>
          </p:cNvPr>
          <p:cNvSpPr txBox="1"/>
          <p:nvPr/>
        </p:nvSpPr>
        <p:spPr>
          <a:xfrm>
            <a:off x="10463993" y="3762962"/>
            <a:ext cx="139577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Sainsbury’s co.uk</a:t>
            </a:r>
          </a:p>
        </p:txBody>
      </p:sp>
    </p:spTree>
    <p:extLst>
      <p:ext uri="{BB962C8B-B14F-4D97-AF65-F5344CB8AC3E}">
        <p14:creationId xmlns:p14="http://schemas.microsoft.com/office/powerpoint/2010/main" val="2657660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62952-637C-9757-0236-42A0550EC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922856"/>
            <a:ext cx="5041159" cy="1003383"/>
          </a:xfrm>
        </p:spPr>
        <p:txBody>
          <a:bodyPr anchor="b">
            <a:noAutofit/>
          </a:bodyPr>
          <a:lstStyle/>
          <a:p>
            <a:br>
              <a:rPr lang="en-GB" sz="4000" i="0" dirty="0">
                <a:solidFill>
                  <a:srgbClr val="FF0000"/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</a:br>
            <a:r>
              <a:rPr lang="en-GB" sz="4000" i="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highlight>
                  <a:srgbClr val="FFFFFF"/>
                </a:highlight>
                <a:cs typeface="Arial" panose="020B0604020202020204" pitchFamily="34" charset="0"/>
              </a:rPr>
              <a:t>Regulatory Landscape in Germany</a:t>
            </a:r>
            <a:endParaRPr lang="en-GB" sz="4000" dirty="0">
              <a:solidFill>
                <a:schemeClr val="tx2">
                  <a:lumMod val="75000"/>
                  <a:lumOff val="25000"/>
                </a:schemeClr>
              </a:solidFill>
              <a:cs typeface="Arial" panose="020B0604020202020204" pitchFamily="34" charset="0"/>
            </a:endParaRPr>
          </a:p>
        </p:txBody>
      </p:sp>
      <p:sp>
        <p:nvSpPr>
          <p:cNvPr id="1033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E2F82-02FB-ECB8-D2A8-4D87B14C71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2600042"/>
            <a:ext cx="4511335" cy="4008022"/>
          </a:xfrm>
        </p:spPr>
        <p:txBody>
          <a:bodyPr anchor="t">
            <a:noAutofit/>
          </a:bodyPr>
          <a:lstStyle/>
          <a:p>
            <a:pPr algn="just"/>
            <a:r>
              <a:rPr lang="en-GB" sz="1400" b="1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German Basic Law</a:t>
            </a:r>
          </a:p>
          <a:p>
            <a:pPr algn="just"/>
            <a:r>
              <a:rPr lang="de-DE" sz="1400" b="1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German Civil Code – </a:t>
            </a:r>
            <a:r>
              <a:rPr lang="de-DE" sz="1400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5 Parts</a:t>
            </a:r>
            <a:r>
              <a:rPr lang="de-DE" sz="1400" b="1" dirty="0">
                <a:solidFill>
                  <a:srgbClr val="242424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 algn="just">
              <a:buNone/>
            </a:pPr>
            <a:r>
              <a:rPr lang="de-DE" sz="1200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Personal </a:t>
            </a:r>
            <a:r>
              <a:rPr lang="en-GB" sz="1200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rights and legal personality; </a:t>
            </a:r>
            <a:r>
              <a:rPr lang="en-GB" sz="1200" dirty="0">
                <a:solidFill>
                  <a:srgbClr val="242424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Obligations; M</a:t>
            </a:r>
            <a:r>
              <a:rPr lang="en-GB" sz="1200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ovable and immovable property things; </a:t>
            </a:r>
            <a:r>
              <a:rPr lang="en-GB" sz="1200" dirty="0">
                <a:solidFill>
                  <a:srgbClr val="242424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Domestic relations; </a:t>
            </a:r>
            <a:r>
              <a:rPr lang="en-GB" sz="1200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Succession;</a:t>
            </a:r>
            <a:endParaRPr lang="de-DE" sz="1200" b="1" i="0" dirty="0">
              <a:solidFill>
                <a:srgbClr val="242424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b="1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Employment and Labor Law Compliance</a:t>
            </a:r>
          </a:p>
          <a:p>
            <a:pPr algn="just"/>
            <a:r>
              <a:rPr lang="en-GB" sz="1400" b="1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Hours of Work Act</a:t>
            </a:r>
          </a:p>
          <a:p>
            <a:pPr algn="just"/>
            <a:r>
              <a:rPr lang="en-GB" sz="1400" b="1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Minimum Wage Act</a:t>
            </a:r>
          </a:p>
          <a:p>
            <a:pPr algn="just"/>
            <a:r>
              <a:rPr lang="en-GB" sz="1400" b="1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AUG License</a:t>
            </a:r>
          </a:p>
        </p:txBody>
      </p:sp>
      <p:pic>
        <p:nvPicPr>
          <p:cNvPr id="1026" name="Picture 2" descr="A diagram of tax regulations&#10;&#10;Description automatically generated">
            <a:extLst>
              <a:ext uri="{FF2B5EF4-FFF2-40B4-BE49-F238E27FC236}">
                <a16:creationId xmlns:a16="http://schemas.microsoft.com/office/drawing/2014/main" id="{CD9937E2-D7C8-DAE9-E57E-265F912C51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4864" y="862327"/>
            <a:ext cx="4724517" cy="51353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E71D94E-6262-52DB-AC47-6933FA4F911C}"/>
              </a:ext>
            </a:extLst>
          </p:cNvPr>
          <p:cNvSpPr txBox="1"/>
          <p:nvPr/>
        </p:nvSpPr>
        <p:spPr>
          <a:xfrm>
            <a:off x="643278" y="5201920"/>
            <a:ext cx="5861762" cy="1345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GDPR (General Data Protection Regulation)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Cultural and Language Considerations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Cultural Sensitivity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Effective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233987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66B21F-7387-C911-BA16-2CBFA2119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2224024" cy="1719072"/>
          </a:xfrm>
        </p:spPr>
        <p:txBody>
          <a:bodyPr anchor="b">
            <a:normAutofit fontScale="90000"/>
          </a:bodyPr>
          <a:lstStyle/>
          <a:p>
            <a:r>
              <a:rPr lang="en-GB" sz="3000" dirty="0"/>
              <a:t>Cultural similarities and variations between UK and Germany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ADFA426-FECE-7069-EEFA-4156839109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002835"/>
              </p:ext>
            </p:extLst>
          </p:nvPr>
        </p:nvGraphicFramePr>
        <p:xfrm>
          <a:off x="3948178" y="67057"/>
          <a:ext cx="8132065" cy="6761361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1400663">
                  <a:extLst>
                    <a:ext uri="{9D8B030D-6E8A-4147-A177-3AD203B41FA5}">
                      <a16:colId xmlns:a16="http://schemas.microsoft.com/office/drawing/2014/main" val="2815160173"/>
                    </a:ext>
                  </a:extLst>
                </a:gridCol>
                <a:gridCol w="3820448">
                  <a:extLst>
                    <a:ext uri="{9D8B030D-6E8A-4147-A177-3AD203B41FA5}">
                      <a16:colId xmlns:a16="http://schemas.microsoft.com/office/drawing/2014/main" val="3397446260"/>
                    </a:ext>
                  </a:extLst>
                </a:gridCol>
                <a:gridCol w="2910954">
                  <a:extLst>
                    <a:ext uri="{9D8B030D-6E8A-4147-A177-3AD203B41FA5}">
                      <a16:colId xmlns:a16="http://schemas.microsoft.com/office/drawing/2014/main" val="1841085757"/>
                    </a:ext>
                  </a:extLst>
                </a:gridCol>
              </a:tblGrid>
              <a:tr h="303459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Factors</a:t>
                      </a: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Germany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UK</a:t>
                      </a:r>
                      <a:endParaRPr lang="en-GB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extLst>
                  <a:ext uri="{0D108BD9-81ED-4DB2-BD59-A6C34878D82A}">
                    <a16:rowId xmlns:a16="http://schemas.microsoft.com/office/drawing/2014/main" val="2688233687"/>
                  </a:ext>
                </a:extLst>
              </a:tr>
              <a:tr h="989891">
                <a:tc>
                  <a:txBody>
                    <a:bodyPr/>
                    <a:lstStyle/>
                    <a:p>
                      <a:r>
                        <a:rPr lang="en-GB" sz="1200" dirty="0"/>
                        <a:t>Language - Differences in grammar, pronunciation, and vocabulary 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Germanic Languages group</a:t>
                      </a:r>
                    </a:p>
                    <a:p>
                      <a:r>
                        <a:rPr lang="en-GB" sz="1200" dirty="0"/>
                        <a:t>German 95% </a:t>
                      </a:r>
                    </a:p>
                    <a:p>
                      <a:r>
                        <a:rPr lang="en-GB" sz="1200" dirty="0"/>
                        <a:t>(bbc.co.uk, 2014)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Germanic Languages group</a:t>
                      </a:r>
                    </a:p>
                    <a:p>
                      <a:r>
                        <a:rPr lang="en-GB" sz="1200" dirty="0"/>
                        <a:t>English and Welsh 91.1%</a:t>
                      </a:r>
                    </a:p>
                    <a:p>
                      <a:r>
                        <a:rPr lang="en-GB" sz="1200" dirty="0"/>
                        <a:t>(statista.com, 2021)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extLst>
                  <a:ext uri="{0D108BD9-81ED-4DB2-BD59-A6C34878D82A}">
                    <a16:rowId xmlns:a16="http://schemas.microsoft.com/office/drawing/2014/main" val="1626625389"/>
                  </a:ext>
                </a:extLst>
              </a:tr>
              <a:tr h="481962">
                <a:tc>
                  <a:txBody>
                    <a:bodyPr/>
                    <a:lstStyle/>
                    <a:p>
                      <a:r>
                        <a:rPr lang="en-GB" sz="1200" dirty="0"/>
                        <a:t>Ethnics make up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Germans 71.3%</a:t>
                      </a:r>
                    </a:p>
                    <a:p>
                      <a:r>
                        <a:rPr lang="en-GB" sz="1200" dirty="0"/>
                        <a:t>(wikipedia.com, 2023)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82% of population of England </a:t>
                      </a:r>
                      <a:r>
                        <a:rPr lang="en-GB" sz="1200"/>
                        <a:t>and Wales </a:t>
                      </a:r>
                      <a:r>
                        <a:rPr lang="en-GB" sz="1200" dirty="0"/>
                        <a:t>are White- British and </a:t>
                      </a:r>
                      <a:r>
                        <a:rPr lang="en-GB" sz="1200"/>
                        <a:t>Welsh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(</a:t>
                      </a:r>
                      <a:r>
                        <a:rPr lang="en-GB" sz="1200" dirty="0"/>
                        <a:t>gov.uk, 2021)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extLst>
                  <a:ext uri="{0D108BD9-81ED-4DB2-BD59-A6C34878D82A}">
                    <a16:rowId xmlns:a16="http://schemas.microsoft.com/office/drawing/2014/main" val="786713757"/>
                  </a:ext>
                </a:extLst>
              </a:tr>
              <a:tr h="1086079">
                <a:tc>
                  <a:txBody>
                    <a:bodyPr/>
                    <a:lstStyle/>
                    <a:p>
                      <a:r>
                        <a:rPr lang="en-GB" sz="1200" dirty="0"/>
                        <a:t>Social structures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 b="0" dirty="0"/>
                        <a:t>British class system, based on income, education, occupation, and status – Upper, Middle and Working Classes </a:t>
                      </a:r>
                      <a:endParaRPr lang="en-GB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Based on education, income, and occupation. Four classes – the exalted, the established, the fighters and the marginalized</a:t>
                      </a:r>
                    </a:p>
                    <a:p>
                      <a:r>
                        <a:rPr lang="en-GB" sz="1200" dirty="0"/>
                        <a:t>(Wimmer, 2024)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extLst>
                  <a:ext uri="{0D108BD9-81ED-4DB2-BD59-A6C34878D82A}">
                    <a16:rowId xmlns:a16="http://schemas.microsoft.com/office/drawing/2014/main" val="4142042602"/>
                  </a:ext>
                </a:extLst>
              </a:tr>
              <a:tr h="1374487">
                <a:tc>
                  <a:txBody>
                    <a:bodyPr/>
                    <a:lstStyle/>
                    <a:p>
                      <a:r>
                        <a:rPr lang="en-GB" sz="1200"/>
                        <a:t>Religious values</a:t>
                      </a:r>
                    </a:p>
                    <a:p>
                      <a:endParaRPr lang="en-GB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Cristian church with</a:t>
                      </a:r>
                    </a:p>
                    <a:p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Catholic 24.8% </a:t>
                      </a:r>
                    </a:p>
                    <a:p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Protestant 22.6%</a:t>
                      </a:r>
                    </a:p>
                    <a:p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Others</a:t>
                      </a:r>
                    </a:p>
                    <a:p>
                      <a:r>
                        <a:rPr lang="en-GB" sz="1200" b="0" kern="1200" dirty="0">
                          <a:solidFill>
                            <a:schemeClr val="dk1"/>
                          </a:solidFill>
                          <a:effectLst/>
                        </a:rPr>
                        <a:t>No religion 43.8%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(wikipedia, no date)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Christianity</a:t>
                      </a:r>
                    </a:p>
                    <a:p>
                      <a:r>
                        <a:rPr lang="en-GB" sz="1200" dirty="0"/>
                        <a:t>Catholic</a:t>
                      </a:r>
                    </a:p>
                    <a:p>
                      <a:r>
                        <a:rPr lang="en-GB" sz="1200" dirty="0"/>
                        <a:t>Protestant</a:t>
                      </a:r>
                    </a:p>
                    <a:p>
                      <a:r>
                        <a:rPr lang="en-GB" sz="1200" dirty="0"/>
                        <a:t>Baptist </a:t>
                      </a:r>
                    </a:p>
                    <a:p>
                      <a:r>
                        <a:rPr lang="en-GB" sz="1200" dirty="0"/>
                        <a:t>Methodist </a:t>
                      </a:r>
                    </a:p>
                    <a:p>
                      <a:r>
                        <a:rPr lang="en-GB" sz="1200" dirty="0"/>
                        <a:t>Others</a:t>
                      </a:r>
                    </a:p>
                    <a:p>
                      <a:r>
                        <a:rPr lang="en-GB" sz="1200" dirty="0"/>
                        <a:t>(study-uk.britishcouncil.org, no data)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extLst>
                  <a:ext uri="{0D108BD9-81ED-4DB2-BD59-A6C34878D82A}">
                    <a16:rowId xmlns:a16="http://schemas.microsoft.com/office/drawing/2014/main" val="3582785797"/>
                  </a:ext>
                </a:extLst>
              </a:tr>
              <a:tr h="1374487">
                <a:tc>
                  <a:txBody>
                    <a:bodyPr/>
                    <a:lstStyle/>
                    <a:p>
                      <a:r>
                        <a:rPr lang="en-GB" sz="1200"/>
                        <a:t>Business</a:t>
                      </a:r>
                      <a:endParaRPr lang="en-GB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Types of business:</a:t>
                      </a:r>
                    </a:p>
                    <a:p>
                      <a:r>
                        <a:rPr lang="en-GB" sz="1200" dirty="0"/>
                        <a:t>Sole proprietorship</a:t>
                      </a:r>
                    </a:p>
                    <a:p>
                      <a:r>
                        <a:rPr lang="en-GB" sz="1200" dirty="0"/>
                        <a:t>Partnership</a:t>
                      </a:r>
                    </a:p>
                    <a:p>
                      <a:r>
                        <a:rPr lang="en-GB" sz="1200" dirty="0"/>
                        <a:t>Corporation</a:t>
                      </a:r>
                    </a:p>
                    <a:p>
                      <a:r>
                        <a:rPr lang="en-GB" sz="1200" dirty="0"/>
                        <a:t>S corporation</a:t>
                      </a:r>
                    </a:p>
                    <a:p>
                      <a:r>
                        <a:rPr lang="en-GB" sz="1200" dirty="0"/>
                        <a:t>Limited Liability Company authorised by state statute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Types of business:</a:t>
                      </a:r>
                    </a:p>
                    <a:p>
                      <a:r>
                        <a:rPr lang="en-GB" sz="1200" dirty="0"/>
                        <a:t>Sole trader</a:t>
                      </a:r>
                    </a:p>
                    <a:p>
                      <a:r>
                        <a:rPr lang="en-GB" sz="1200" dirty="0"/>
                        <a:t>Partnership</a:t>
                      </a:r>
                    </a:p>
                    <a:p>
                      <a:r>
                        <a:rPr lang="en-GB" sz="1200" dirty="0"/>
                        <a:t>Corporation</a:t>
                      </a:r>
                    </a:p>
                    <a:p>
                      <a:r>
                        <a:rPr lang="en-GB" sz="1200" dirty="0"/>
                        <a:t>Limited Liability</a:t>
                      </a:r>
                    </a:p>
                    <a:p>
                      <a:r>
                        <a:rPr lang="en-GB" sz="1200" dirty="0"/>
                        <a:t>Cooperatives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extLst>
                  <a:ext uri="{0D108BD9-81ED-4DB2-BD59-A6C34878D82A}">
                    <a16:rowId xmlns:a16="http://schemas.microsoft.com/office/drawing/2014/main" val="3456702101"/>
                  </a:ext>
                </a:extLst>
              </a:tr>
              <a:tr h="1017476">
                <a:tc>
                  <a:txBody>
                    <a:bodyPr/>
                    <a:lstStyle/>
                    <a:p>
                      <a:r>
                        <a:rPr lang="en-GB" sz="1200"/>
                        <a:t>Work attitudes </a:t>
                      </a:r>
                      <a:endParaRPr lang="en-GB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Business is taken seriously.</a:t>
                      </a:r>
                    </a:p>
                    <a:p>
                      <a:r>
                        <a:rPr lang="en-GB" sz="1200"/>
                        <a:t>Values: professionalism, punctuality, loyalty, fairness, reliability; negotiation are fare, arrangements hardly changed.</a:t>
                      </a:r>
                    </a:p>
                    <a:p>
                      <a:endParaRPr lang="en-GB" sz="12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Polite, with good manners</a:t>
                      </a:r>
                    </a:p>
                    <a:p>
                      <a:r>
                        <a:rPr lang="en-GB" sz="1200" dirty="0"/>
                        <a:t>Appreciate timelines.</a:t>
                      </a:r>
                    </a:p>
                    <a:p>
                      <a:r>
                        <a:rPr lang="en-GB" sz="1200" dirty="0"/>
                        <a:t>Respect the personal space.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6842" marR="66842" marT="33421" marB="33421"/>
                </a:tc>
                <a:extLst>
                  <a:ext uri="{0D108BD9-81ED-4DB2-BD59-A6C34878D82A}">
                    <a16:rowId xmlns:a16="http://schemas.microsoft.com/office/drawing/2014/main" val="3722726692"/>
                  </a:ext>
                </a:extLst>
              </a:tr>
            </a:tbl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04CC46-8BBB-0760-B464-2E4CD5452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956" y="2920181"/>
            <a:ext cx="3423466" cy="373901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Cliches about Germans: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They are blond, tall, with blue eyes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Small figures in their gardens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Hard-working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Can not party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Punctuality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Wear traditional clothes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Wear socks in sandals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 sense of humour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Love their cars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Make new friends quickly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Prefer beer, sausage and potatoes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(finiba.com, 2024)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2581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2" name="Rectangle 1051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183A20-774C-D66D-C0D6-93C9CF719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675120" cy="1783080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Intercultural</a:t>
            </a:r>
            <a:b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</a:br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Communication Theories</a:t>
            </a:r>
            <a:b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</a:br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  <a:cs typeface="Arial" panose="020B0604020202020204" pitchFamily="34" charset="0"/>
              </a:rPr>
              <a:t>Hofstede’s Theory</a:t>
            </a:r>
          </a:p>
        </p:txBody>
      </p:sp>
      <p:sp>
        <p:nvSpPr>
          <p:cNvPr id="1054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96E3D-B01F-A8D7-4F0B-8B26F817BA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60400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Intercultural Communication Theories are essentials for: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Better understanding of diverse cultures 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Advancing the effectiveness of communication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Lowering misunderstanding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Increasing mutual  respect.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(examples.com)</a:t>
            </a:r>
          </a:p>
        </p:txBody>
      </p:sp>
      <p:pic>
        <p:nvPicPr>
          <p:cNvPr id="1026" name="Picture 2" descr="Intercultural Communication Theories: Examples, PDF">
            <a:extLst>
              <a:ext uri="{FF2B5EF4-FFF2-40B4-BE49-F238E27FC236}">
                <a16:creationId xmlns:a16="http://schemas.microsoft.com/office/drawing/2014/main" id="{4F209D01-8945-05DA-082C-CAF293C23F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44080" y="347472"/>
            <a:ext cx="4633976" cy="3193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ofstede cultural dimensions">
            <a:extLst>
              <a:ext uri="{FF2B5EF4-FFF2-40B4-BE49-F238E27FC236}">
                <a16:creationId xmlns:a16="http://schemas.microsoft.com/office/drawing/2014/main" id="{37E2A008-E5D0-BA18-526D-45338ED5FA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44080" y="3789680"/>
            <a:ext cx="4615688" cy="2336671"/>
          </a:xfrm>
          <a:prstGeom prst="rect">
            <a:avLst/>
          </a:prstGeom>
          <a:noFill/>
          <a:ln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095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F21BB-E7F3-51D9-7660-31CB94A0C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18288"/>
            <a:ext cx="4032505" cy="2532195"/>
          </a:xfrm>
        </p:spPr>
        <p:txBody>
          <a:bodyPr anchor="b">
            <a:noAutofit/>
          </a:bodyPr>
          <a:lstStyle/>
          <a:p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Cultural comparison of  UK and Germany with</a:t>
            </a:r>
            <a:b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</a:rPr>
            </a:br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Hofstede’s Theory</a:t>
            </a:r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5" descr="A graph of a bar chart">
            <a:extLst>
              <a:ext uri="{FF2B5EF4-FFF2-40B4-BE49-F238E27FC236}">
                <a16:creationId xmlns:a16="http://schemas.microsoft.com/office/drawing/2014/main" id="{08B6A595-4798-3ECE-FFF5-E749548DDE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4560" y="121921"/>
            <a:ext cx="7273664" cy="223667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0DEDCA44-F902-CCAD-B6BA-4544F62F53BB}"/>
                  </a:ext>
                </a:extLst>
              </p14:cNvPr>
              <p14:cNvContentPartPr/>
              <p14:nvPr/>
            </p14:nvContentPartPr>
            <p14:xfrm>
              <a:off x="10309685" y="-676294"/>
              <a:ext cx="360" cy="3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0DEDCA44-F902-CCAD-B6BA-4544F62F53B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256045" y="-783934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C9F96083-3D00-07D7-217F-FE70ED2DCF28}"/>
                  </a:ext>
                </a:extLst>
              </p14:cNvPr>
              <p14:cNvContentPartPr/>
              <p14:nvPr/>
            </p14:nvContentPartPr>
            <p14:xfrm>
              <a:off x="12187631" y="-555917"/>
              <a:ext cx="360" cy="36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C9F96083-3D00-07D7-217F-FE70ED2DCF28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2178991" y="-564917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41B9E305-2FB3-7EF5-C007-DE1A58ABA399}"/>
                  </a:ext>
                </a:extLst>
              </p14:cNvPr>
              <p14:cNvContentPartPr/>
              <p14:nvPr/>
            </p14:nvContentPartPr>
            <p14:xfrm>
              <a:off x="-219769" y="751963"/>
              <a:ext cx="360" cy="36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41B9E305-2FB3-7EF5-C007-DE1A58ABA399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-228769" y="743323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67FAC030-3BC4-A0AC-1AA6-DA4C8442CDE6}"/>
              </a:ext>
            </a:extLst>
          </p:cNvPr>
          <p:cNvSpPr txBox="1"/>
          <p:nvPr/>
        </p:nvSpPr>
        <p:spPr>
          <a:xfrm>
            <a:off x="8935656" y="2304262"/>
            <a:ext cx="307256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hofstede-insight.com</a:t>
            </a:r>
          </a:p>
        </p:txBody>
      </p:sp>
      <p:graphicFrame>
        <p:nvGraphicFramePr>
          <p:cNvPr id="5" name="Content Placeholder 5">
            <a:extLst>
              <a:ext uri="{FF2B5EF4-FFF2-40B4-BE49-F238E27FC236}">
                <a16:creationId xmlns:a16="http://schemas.microsoft.com/office/drawing/2014/main" id="{4CA44E5A-FD32-8582-D296-1B4EC41B4B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297266"/>
              </p:ext>
            </p:extLst>
          </p:nvPr>
        </p:nvGraphicFramePr>
        <p:xfrm>
          <a:off x="-4368" y="2607056"/>
          <a:ext cx="12192000" cy="4297680"/>
        </p:xfrm>
        <a:graphic>
          <a:graphicData uri="http://schemas.openxmlformats.org/drawingml/2006/table">
            <a:tbl>
              <a:tblPr firstRow="1" bandRow="1">
                <a:tableStyleId>{85BE263C-DBD7-4A20-BB59-AAB30ACAA65A}</a:tableStyleId>
              </a:tblPr>
              <a:tblGrid>
                <a:gridCol w="1050482">
                  <a:extLst>
                    <a:ext uri="{9D8B030D-6E8A-4147-A177-3AD203B41FA5}">
                      <a16:colId xmlns:a16="http://schemas.microsoft.com/office/drawing/2014/main" val="1111686421"/>
                    </a:ext>
                  </a:extLst>
                </a:gridCol>
                <a:gridCol w="5360476">
                  <a:extLst>
                    <a:ext uri="{9D8B030D-6E8A-4147-A177-3AD203B41FA5}">
                      <a16:colId xmlns:a16="http://schemas.microsoft.com/office/drawing/2014/main" val="88737878"/>
                    </a:ext>
                  </a:extLst>
                </a:gridCol>
                <a:gridCol w="5781042">
                  <a:extLst>
                    <a:ext uri="{9D8B030D-6E8A-4147-A177-3AD203B41FA5}">
                      <a16:colId xmlns:a16="http://schemas.microsoft.com/office/drawing/2014/main" val="1010951065"/>
                    </a:ext>
                  </a:extLst>
                </a:gridCol>
              </a:tblGrid>
              <a:tr h="260053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Germany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6207334"/>
                  </a:ext>
                </a:extLst>
              </a:tr>
              <a:tr h="60679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35%</a:t>
                      </a: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Highly decentralise and supported by the middle class.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35%</a:t>
                      </a: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Believe in equality, which is opposite to the historical Britain class system and the importance of birth rang.</a:t>
                      </a:r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0785434"/>
                  </a:ext>
                </a:extLst>
              </a:tr>
              <a:tr h="60679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Individualism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79%</a:t>
                      </a: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Self-actualization, loyalty, based on personal preferences, duty, and responsibilities; very honesty, learn from mistakes.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76%</a:t>
                      </a: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Individualistic and private people. The children are teaching to think about themselves. Personal fulfilment;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0988450"/>
                  </a:ext>
                </a:extLst>
              </a:tr>
              <a:tr h="60679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66%</a:t>
                      </a: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Decisive society, performance and early required are highlighted, live to work, status is shown by watches, cars, 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66%</a:t>
                      </a: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Decisive society, success driven and oriented, that is in paradox with UK culture of modesty and understatement, ‘live in order to work’, performance ambition.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945783"/>
                  </a:ext>
                </a:extLst>
              </a:tr>
              <a:tr h="780158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Uncertainty avoidance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Higher end </a:t>
                      </a:r>
                      <a:r>
                        <a:rPr lang="en-GB" sz="12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65%</a:t>
                      </a:r>
                    </a:p>
                    <a:p>
                      <a:r>
                        <a:rPr lang="en-GB" sz="12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Prefer more logical and detailed analyse, and systematic picture.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</a:t>
                      </a:r>
                      <a:r>
                        <a:rPr lang="en-GB" sz="12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35%</a:t>
                      </a:r>
                    </a:p>
                    <a:p>
                      <a:r>
                        <a:rPr lang="en-GB" sz="12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They feel comfortable in uncertain situation and make something up as they go; love of queuing, connected with fair play; high creativity and innovation; curios and open to new things.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4253820"/>
                  </a:ext>
                </a:extLst>
              </a:tr>
              <a:tr h="60679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 57%</a:t>
                      </a:r>
                    </a:p>
                    <a:p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Pragmatic, the truth depends on situation, time, and context; tendency to invest and save; adapt tradition to changed condition;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 60%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Pragmatic, the truth depends on situation, time and context: tendency to invest and save; adapt tradition easy;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7132150"/>
                  </a:ext>
                </a:extLst>
              </a:tr>
              <a:tr h="60679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Indulgence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</a:t>
                      </a:r>
                      <a:r>
                        <a:rPr lang="en-GB" sz="12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40%</a:t>
                      </a:r>
                    </a:p>
                    <a:p>
                      <a:r>
                        <a:rPr lang="en-GB" sz="12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Restrain society, leaning to pessimism and cynicism; follow restrain norms, indulgence is accepted as a something wrong.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</a:t>
                      </a:r>
                      <a:r>
                        <a:rPr lang="en-GB" sz="12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69%</a:t>
                      </a:r>
                    </a:p>
                    <a:p>
                      <a:r>
                        <a:rPr lang="en-GB" sz="12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Indulgence society; They have fun and enjoy the life; Positive attitude, optimistic; act and spend money how they want.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2178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3836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6292B9-BE41-144C-02EA-2ED92B55F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Cultural Traditions in Germany </a:t>
            </a:r>
          </a:p>
        </p:txBody>
      </p:sp>
      <p:sp>
        <p:nvSpPr>
          <p:cNvPr id="104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16CA7A-73AF-A1B1-4B43-2B6194C5F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Oktoberfest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– the largest beer festival in the world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Christmas Market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Karneval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Easter Egg Decoration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St. Nicolas Day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Maypole Dancing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Advent Calendars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Sauerkraut and Sausages on New Year’s Eve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Schult</a:t>
            </a:r>
            <a:r>
              <a:rPr lang="en-GB" sz="1400" b="1" i="0" dirty="0">
                <a:effectLst/>
                <a:highlight>
                  <a:srgbClr val="F1F1F1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ü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te  - First Day of School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0" name="Picture 6" descr="A person pouring a drink from a beer tap&#10;&#10;Description automatically generated">
            <a:extLst>
              <a:ext uri="{FF2B5EF4-FFF2-40B4-BE49-F238E27FC236}">
                <a16:creationId xmlns:a16="http://schemas.microsoft.com/office/drawing/2014/main" id="{ABB1E696-8CDA-21A8-6866-06471B32D6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23" r="17823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A7E806-FFB2-0B63-274C-33A3D48103AF}"/>
              </a:ext>
            </a:extLst>
          </p:cNvPr>
          <p:cNvSpPr txBox="1"/>
          <p:nvPr/>
        </p:nvSpPr>
        <p:spPr>
          <a:xfrm>
            <a:off x="9743440" y="6435297"/>
            <a:ext cx="27096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chemeClr val="bg1"/>
                </a:solidFill>
              </a:rPr>
              <a:t>(discoverwalks.com)</a:t>
            </a:r>
          </a:p>
        </p:txBody>
      </p:sp>
    </p:spTree>
    <p:extLst>
      <p:ext uri="{BB962C8B-B14F-4D97-AF65-F5344CB8AC3E}">
        <p14:creationId xmlns:p14="http://schemas.microsoft.com/office/powerpoint/2010/main" val="1471560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3" name="Rectangle 1072">
            <a:extLst>
              <a:ext uri="{FF2B5EF4-FFF2-40B4-BE49-F238E27FC236}">
                <a16:creationId xmlns:a16="http://schemas.microsoft.com/office/drawing/2014/main" id="{94BFCCA4-109C-4B21-816E-144FE75C3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E235F7-45F9-2AF8-15F2-C449F413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18" y="643465"/>
            <a:ext cx="5907534" cy="1846615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Examples of successful MNC companies in Germany</a:t>
            </a:r>
            <a:endParaRPr lang="en-GB" sz="4000" dirty="0"/>
          </a:p>
        </p:txBody>
      </p:sp>
      <p:sp>
        <p:nvSpPr>
          <p:cNvPr id="1075" name="sketch line">
            <a:extLst>
              <a:ext uri="{FF2B5EF4-FFF2-40B4-BE49-F238E27FC236}">
                <a16:creationId xmlns:a16="http://schemas.microsoft.com/office/drawing/2014/main" id="{0059B5C0-FEC8-4370-AF45-02E3AEF6F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659144"/>
            <a:ext cx="3566160" cy="18288"/>
          </a:xfrm>
          <a:custGeom>
            <a:avLst/>
            <a:gdLst>
              <a:gd name="connsiteX0" fmla="*/ 0 w 3566160"/>
              <a:gd name="connsiteY0" fmla="*/ 0 h 18288"/>
              <a:gd name="connsiteX1" fmla="*/ 665683 w 3566160"/>
              <a:gd name="connsiteY1" fmla="*/ 0 h 18288"/>
              <a:gd name="connsiteX2" fmla="*/ 1331366 w 3566160"/>
              <a:gd name="connsiteY2" fmla="*/ 0 h 18288"/>
              <a:gd name="connsiteX3" fmla="*/ 1818742 w 3566160"/>
              <a:gd name="connsiteY3" fmla="*/ 0 h 18288"/>
              <a:gd name="connsiteX4" fmla="*/ 2413102 w 3566160"/>
              <a:gd name="connsiteY4" fmla="*/ 0 h 18288"/>
              <a:gd name="connsiteX5" fmla="*/ 2936138 w 3566160"/>
              <a:gd name="connsiteY5" fmla="*/ 0 h 18288"/>
              <a:gd name="connsiteX6" fmla="*/ 3566160 w 3566160"/>
              <a:gd name="connsiteY6" fmla="*/ 0 h 18288"/>
              <a:gd name="connsiteX7" fmla="*/ 3566160 w 3566160"/>
              <a:gd name="connsiteY7" fmla="*/ 18288 h 18288"/>
              <a:gd name="connsiteX8" fmla="*/ 2971800 w 3566160"/>
              <a:gd name="connsiteY8" fmla="*/ 18288 h 18288"/>
              <a:gd name="connsiteX9" fmla="*/ 2448763 w 3566160"/>
              <a:gd name="connsiteY9" fmla="*/ 18288 h 18288"/>
              <a:gd name="connsiteX10" fmla="*/ 1854403 w 3566160"/>
              <a:gd name="connsiteY10" fmla="*/ 18288 h 18288"/>
              <a:gd name="connsiteX11" fmla="*/ 1295705 w 3566160"/>
              <a:gd name="connsiteY11" fmla="*/ 18288 h 18288"/>
              <a:gd name="connsiteX12" fmla="*/ 772668 w 3566160"/>
              <a:gd name="connsiteY12" fmla="*/ 18288 h 18288"/>
              <a:gd name="connsiteX13" fmla="*/ 0 w 3566160"/>
              <a:gd name="connsiteY13" fmla="*/ 18288 h 18288"/>
              <a:gd name="connsiteX14" fmla="*/ 0 w 356616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566160" h="18288" fill="none" extrusionOk="0">
                <a:moveTo>
                  <a:pt x="0" y="0"/>
                </a:moveTo>
                <a:cubicBezTo>
                  <a:pt x="222644" y="15773"/>
                  <a:pt x="447078" y="-30288"/>
                  <a:pt x="665683" y="0"/>
                </a:cubicBezTo>
                <a:cubicBezTo>
                  <a:pt x="884288" y="30288"/>
                  <a:pt x="1132425" y="-6167"/>
                  <a:pt x="1331366" y="0"/>
                </a:cubicBezTo>
                <a:cubicBezTo>
                  <a:pt x="1530307" y="6167"/>
                  <a:pt x="1680942" y="17562"/>
                  <a:pt x="1818742" y="0"/>
                </a:cubicBezTo>
                <a:cubicBezTo>
                  <a:pt x="1956542" y="-17562"/>
                  <a:pt x="2130227" y="23032"/>
                  <a:pt x="2413102" y="0"/>
                </a:cubicBezTo>
                <a:cubicBezTo>
                  <a:pt x="2695977" y="-23032"/>
                  <a:pt x="2679988" y="-13260"/>
                  <a:pt x="2936138" y="0"/>
                </a:cubicBezTo>
                <a:cubicBezTo>
                  <a:pt x="3192288" y="13260"/>
                  <a:pt x="3378668" y="16268"/>
                  <a:pt x="3566160" y="0"/>
                </a:cubicBezTo>
                <a:cubicBezTo>
                  <a:pt x="3566199" y="7328"/>
                  <a:pt x="3566779" y="9982"/>
                  <a:pt x="3566160" y="18288"/>
                </a:cubicBezTo>
                <a:cubicBezTo>
                  <a:pt x="3315478" y="45899"/>
                  <a:pt x="3188272" y="-7574"/>
                  <a:pt x="2971800" y="18288"/>
                </a:cubicBezTo>
                <a:cubicBezTo>
                  <a:pt x="2755328" y="44150"/>
                  <a:pt x="2598570" y="34692"/>
                  <a:pt x="2448763" y="18288"/>
                </a:cubicBezTo>
                <a:cubicBezTo>
                  <a:pt x="2298956" y="1884"/>
                  <a:pt x="2011344" y="-7043"/>
                  <a:pt x="1854403" y="18288"/>
                </a:cubicBezTo>
                <a:cubicBezTo>
                  <a:pt x="1697462" y="43619"/>
                  <a:pt x="1444994" y="618"/>
                  <a:pt x="1295705" y="18288"/>
                </a:cubicBezTo>
                <a:cubicBezTo>
                  <a:pt x="1146416" y="35958"/>
                  <a:pt x="965401" y="42167"/>
                  <a:pt x="772668" y="18288"/>
                </a:cubicBezTo>
                <a:cubicBezTo>
                  <a:pt x="579935" y="-5591"/>
                  <a:pt x="352420" y="-19381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566160" h="18288" stroke="0" extrusionOk="0">
                <a:moveTo>
                  <a:pt x="0" y="0"/>
                </a:moveTo>
                <a:cubicBezTo>
                  <a:pt x="169947" y="-5008"/>
                  <a:pt x="340602" y="-17518"/>
                  <a:pt x="594360" y="0"/>
                </a:cubicBezTo>
                <a:cubicBezTo>
                  <a:pt x="848118" y="17518"/>
                  <a:pt x="997921" y="8866"/>
                  <a:pt x="1224382" y="0"/>
                </a:cubicBezTo>
                <a:cubicBezTo>
                  <a:pt x="1450843" y="-8866"/>
                  <a:pt x="1572343" y="8392"/>
                  <a:pt x="1783080" y="0"/>
                </a:cubicBezTo>
                <a:cubicBezTo>
                  <a:pt x="1993817" y="-8392"/>
                  <a:pt x="2266728" y="2126"/>
                  <a:pt x="2448763" y="0"/>
                </a:cubicBezTo>
                <a:cubicBezTo>
                  <a:pt x="2630798" y="-2126"/>
                  <a:pt x="2815508" y="-13843"/>
                  <a:pt x="3043123" y="0"/>
                </a:cubicBezTo>
                <a:cubicBezTo>
                  <a:pt x="3270738" y="13843"/>
                  <a:pt x="3420568" y="2184"/>
                  <a:pt x="3566160" y="0"/>
                </a:cubicBezTo>
                <a:cubicBezTo>
                  <a:pt x="3566487" y="8595"/>
                  <a:pt x="3566088" y="13110"/>
                  <a:pt x="3566160" y="18288"/>
                </a:cubicBezTo>
                <a:cubicBezTo>
                  <a:pt x="3421748" y="9323"/>
                  <a:pt x="3176383" y="-3939"/>
                  <a:pt x="2971800" y="18288"/>
                </a:cubicBezTo>
                <a:cubicBezTo>
                  <a:pt x="2767217" y="40515"/>
                  <a:pt x="2590769" y="4336"/>
                  <a:pt x="2306117" y="18288"/>
                </a:cubicBezTo>
                <a:cubicBezTo>
                  <a:pt x="2021465" y="32240"/>
                  <a:pt x="1860727" y="-9280"/>
                  <a:pt x="1676095" y="18288"/>
                </a:cubicBezTo>
                <a:cubicBezTo>
                  <a:pt x="1491463" y="45856"/>
                  <a:pt x="1329173" y="5765"/>
                  <a:pt x="1153058" y="18288"/>
                </a:cubicBezTo>
                <a:cubicBezTo>
                  <a:pt x="976943" y="30811"/>
                  <a:pt x="895178" y="4751"/>
                  <a:pt x="665683" y="18288"/>
                </a:cubicBezTo>
                <a:cubicBezTo>
                  <a:pt x="436189" y="31825"/>
                  <a:pt x="302924" y="2002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092C6-A550-3B86-8291-1F7ED5649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4" y="2807167"/>
            <a:ext cx="5768497" cy="388786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Germany is a very important location for UK`s direct and indirect investment.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Many UK companies successfully doing business in Germany as investors or as exporters and many German companies operating in the UK.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Among the biggest are 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400" b="1" dirty="0">
                <a:solidFill>
                  <a:schemeClr val="tx2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Rolls Royce Holding Plc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is British multinational aerospace and defence company with around ten thousand employees in Germany.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(rolls-royce.com)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GKN</a:t>
            </a:r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Ltd</a:t>
            </a:r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 a multinational aerospace and automotive component business with around 4,000 employees in Munich.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(gknaerospace.com)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400" b="0" i="0" dirty="0">
                <a:solidFill>
                  <a:srgbClr val="00B05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BP </a:t>
            </a:r>
            <a:r>
              <a:rPr lang="en-GB" sz="1400" b="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with around 4,600 employees in Germany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Germany is one of bp’s most important markets in Europe. The bp group operates Europe's second largest refinery system in Germany.</a:t>
            </a: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Rolls-Royce Holdings - Wikipedia">
            <a:extLst>
              <a:ext uri="{FF2B5EF4-FFF2-40B4-BE49-F238E27FC236}">
                <a16:creationId xmlns:a16="http://schemas.microsoft.com/office/drawing/2014/main" id="{5F592B54-BC5D-B36F-7E2A-F7377E47FB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46769" y="4367920"/>
            <a:ext cx="964289" cy="1574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sainsbury's plc">
            <a:extLst>
              <a:ext uri="{FF2B5EF4-FFF2-40B4-BE49-F238E27FC236}">
                <a16:creationId xmlns:a16="http://schemas.microsoft.com/office/drawing/2014/main" id="{339C9246-3E31-E171-320B-14F95403FB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9626" y="813521"/>
            <a:ext cx="5243402" cy="3188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e more images of GKN">
            <a:extLst>
              <a:ext uri="{FF2B5EF4-FFF2-40B4-BE49-F238E27FC236}">
                <a16:creationId xmlns:a16="http://schemas.microsoft.com/office/drawing/2014/main" id="{9C0016C0-D073-DE51-2183-CFABC7F50E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58397" y="4453256"/>
            <a:ext cx="1843859" cy="174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bp">
            <a:extLst>
              <a:ext uri="{FF2B5EF4-FFF2-40B4-BE49-F238E27FC236}">
                <a16:creationId xmlns:a16="http://schemas.microsoft.com/office/drawing/2014/main" id="{0AEDCB92-54B7-A78B-0EB2-EE33F807BE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023675" y="4367920"/>
            <a:ext cx="1843859" cy="182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36100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E0151-3615-E678-7442-C2B859D73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D839D-E3D0-05C1-FE25-D2C687F25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Germany is excellent location for Sainsbury’s new management office in Europe.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country is </a:t>
            </a:r>
            <a:r>
              <a:rPr lang="en-GB" sz="1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 successful partner for UK. </a:t>
            </a:r>
          </a:p>
          <a:p>
            <a:pPr marL="0" indent="0">
              <a:buNone/>
            </a:pPr>
            <a:r>
              <a:rPr lang="en-GB" sz="1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There are more similarities than differences in the cultural landscapes of both countries.</a:t>
            </a:r>
          </a:p>
          <a:p>
            <a:pPr marL="0" indent="0">
              <a:buNone/>
            </a:pPr>
            <a:r>
              <a:rPr lang="en-GB" sz="1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There are many examples of successful British companies in Germany.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 for business success</a:t>
            </a:r>
          </a:p>
          <a:p>
            <a:pPr marL="0" indent="0">
              <a:buNone/>
            </a:pPr>
            <a:r>
              <a:rPr lang="en-GB" sz="140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It is </a:t>
            </a:r>
            <a:r>
              <a:rPr lang="en-GB" sz="1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essential to be l</a:t>
            </a:r>
            <a:r>
              <a:rPr lang="en-GB" sz="140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earnt from Sainsbury’s experience, such as its failure in Egypt and its success in US, </a:t>
            </a:r>
            <a:r>
              <a:rPr lang="en-GB" sz="1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GB" sz="140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from other corporations in Germany such as Rolls Royce, GKN, BP</a:t>
            </a:r>
          </a:p>
          <a:p>
            <a:pPr marL="0" indent="0">
              <a:buNone/>
            </a:pPr>
            <a:r>
              <a:rPr lang="en-GB" sz="1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International managers should be aware of:</a:t>
            </a:r>
          </a:p>
          <a:p>
            <a:pPr marL="0" indent="0">
              <a:buNone/>
            </a:pPr>
            <a:r>
              <a:rPr lang="en-GB" sz="1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cultural sensitivity,</a:t>
            </a:r>
          </a:p>
          <a:p>
            <a:pPr marL="0" indent="0">
              <a:buNone/>
            </a:pPr>
            <a:r>
              <a:rPr lang="en-GB" sz="1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sources of cultural noise in the culture process,</a:t>
            </a:r>
          </a:p>
          <a:p>
            <a:pPr marL="0" indent="0">
              <a:buNone/>
            </a:pPr>
            <a:r>
              <a:rPr lang="en-GB" sz="1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negotiations worldwide, expectation and approaches that people have.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lose-up of a cheetah on black background">
            <a:extLst>
              <a:ext uri="{FF2B5EF4-FFF2-40B4-BE49-F238E27FC236}">
                <a16:creationId xmlns:a16="http://schemas.microsoft.com/office/drawing/2014/main" id="{5C192C81-F658-47BF-9CA4-1778527E721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657" r="-1" b="-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8" descr="Image result for sainsbury's plc">
            <a:extLst>
              <a:ext uri="{FF2B5EF4-FFF2-40B4-BE49-F238E27FC236}">
                <a16:creationId xmlns:a16="http://schemas.microsoft.com/office/drawing/2014/main" id="{287D0B31-284C-BADA-E192-4660E9FF8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71" r="-1" b="7260"/>
          <a:stretch/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0855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388DD1-2D5F-4A49-2B9A-36F8CA5D9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201384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References:</a:t>
            </a:r>
          </a:p>
        </p:txBody>
      </p:sp>
      <p:sp>
        <p:nvSpPr>
          <p:cNvPr id="3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F4F74-750F-55C9-7DBF-B7AC17DCA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33298"/>
            <a:ext cx="11335610" cy="3956767"/>
          </a:xfrm>
        </p:spPr>
        <p:txBody>
          <a:bodyPr>
            <a:noAutofit/>
          </a:bodyPr>
          <a:lstStyle/>
          <a:p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Ipl.org (2021)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Sainsburys International Strategy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Essays, Research Papers, Term Papers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https://www.ipl.org/essay/Pestel-Analysis-Of-Sainsburys-PCCLUK6SQG (Accessed: 27 July 2024). </a:t>
            </a:r>
            <a:endParaRPr lang="en-GB" sz="1000" b="0" i="0" dirty="0">
              <a:solidFill>
                <a:srgbClr val="000000"/>
              </a:solidFill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Deresky, H. (2017) </a:t>
            </a:r>
            <a:r>
              <a:rPr lang="en-GB" sz="1000" b="0" i="1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International management : managing across borders and cultures : text and cases </a:t>
            </a:r>
            <a:r>
              <a:rPr lang="en-GB" sz="10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 Ninth edition, global edition. Boston :, Pearson.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Admin (2024)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Intercultural Communication Theories - 19+ examples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Examples.com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https://www.examples.com/english/intercultural-communication-theories.html (Accessed: 27 July 2024).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Hofstede’s Cultural Dimensions Theory &amp; Examples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Simply Psychology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https://www.simplypsychology.org/hofstedes-cultural-dimensions-theory.html (Accessed: 26 July 2024)</a:t>
            </a:r>
            <a:endParaRPr lang="en-GB" sz="10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2,445 British German flag royalty-free images, stock photos &amp; Pictures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Shutterstock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https://www.shutterstock.com/search/british-german-flag (Accessed: 27 July 2024). 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Hofstede’s Cultural Dimensions Theory &amp; Examples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Simply Psychology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https://www.simplypsychology.org/hofstedes-cultural-dimensions-theory.html (Accessed: 26 July 2024). 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Collaborator, S.A.M. (2019)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We’re in sainsburys!!!!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Great British Porridge Co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https://thegreatbritishporridgeco.co.uk/blogs/news/were-in-sainsburys (Accessed: 27 July 2024).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Admin (2024)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Intercultural Communication Theories - 19+ examples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Examples.com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https://www.examples.com/english/intercultural-communication-theories.html (Accessed: 27 July 2024). 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(No date)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Media | Sainsbury’s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https://www.about.sainsburys.co.uk/~/media/Images/S/Sainsburys/content-images/purpose-board-artwork.png (Accessed: 27 July 2024). </a:t>
            </a:r>
          </a:p>
          <a:p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Seberos, L. (2023)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multinational companies operating in Germany stay compliant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Medium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 https://medium.com/@lauren_64337/how-multinational-companies-operating-in-germany-stay-compliant-48f1d8df3cd5 (Accessed: 27 July 2024). </a:t>
            </a:r>
          </a:p>
          <a:p>
            <a:r>
              <a:rPr lang="en-GB" sz="1000" b="0" i="0" dirty="0">
                <a:solidFill>
                  <a:srgbClr val="555555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Sainsbury comes a cropper in Cairo: Did HRM factors contribute to supermarket's failure in Egypt? 2009. </a:t>
            </a:r>
            <a:r>
              <a:rPr lang="en-GB" sz="1000" b="0" i="1" dirty="0">
                <a:solidFill>
                  <a:srgbClr val="555555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Human Resource Management International Digest, </a:t>
            </a:r>
            <a:r>
              <a:rPr lang="en-GB" sz="1000" b="1" i="0" dirty="0">
                <a:solidFill>
                  <a:srgbClr val="555555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17</a:t>
            </a:r>
            <a:r>
              <a:rPr lang="en-GB" sz="1000" b="0" i="0" dirty="0">
                <a:solidFill>
                  <a:srgbClr val="555555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(2), pp. 5-7.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Wimmer (2024) The four social classes in the Germany | Download Scientific Diagram. Available at: https://www.researchgate.net/figure/The-four-social-Classes-in-the-Germany_tbl1_353998350 (Accessed: 08 August 2024).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(No date a) Religion | study UK. Available at: https://study-uk.britishcouncil.org/why-study/about-uk/religion (Accessed: 08 August 2024).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Discover walks (2023) Discover Walks. Available at: https://www.discoverwalks.com/ (Accessed: 09 August 2024).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25 well-known clichés about Germans (2024)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Fintiba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https://fintiba.com/moving-to-germany/general/good-to-know/25-cliches-about-germans/ (Accessed: 09 August 2024). </a:t>
            </a:r>
            <a:endParaRPr lang="en-GB" sz="1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44662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1961</Words>
  <Application>Microsoft Office PowerPoint</Application>
  <PresentationFormat>Widescreen</PresentationFormat>
  <Paragraphs>224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Aptos Display</vt:lpstr>
      <vt:lpstr>Arial</vt:lpstr>
      <vt:lpstr>Avenir Next LT Pro</vt:lpstr>
      <vt:lpstr>Calibri</vt:lpstr>
      <vt:lpstr>mary_ann_web-light</vt:lpstr>
      <vt:lpstr>Office Theme</vt:lpstr>
      <vt:lpstr>Sainsbury’s MNC with management office in Germany</vt:lpstr>
      <vt:lpstr>Table of Contents:</vt:lpstr>
      <vt:lpstr>Introduction</vt:lpstr>
      <vt:lpstr>Brief of  Sainsbury’s MNC, UK</vt:lpstr>
      <vt:lpstr> Regulatory Landscape in Germany</vt:lpstr>
      <vt:lpstr>Cultural similarities and variations between UK and Germany</vt:lpstr>
      <vt:lpstr>Intercultural Communication Theories Hofstede’s Theory</vt:lpstr>
      <vt:lpstr>Cultural comparison of  UK and Germany with Hofstede’s Theory</vt:lpstr>
      <vt:lpstr>Cultural Traditions in Germany </vt:lpstr>
      <vt:lpstr>Examples of successful MNC companies in Germany</vt:lpstr>
      <vt:lpstr>Conclusion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Milena Adzhemova (2129045)</dc:creator>
  <cp:lastModifiedBy>Milena Adzhemova (2129045)</cp:lastModifiedBy>
  <cp:revision>29</cp:revision>
  <dcterms:created xsi:type="dcterms:W3CDTF">2024-07-19T21:25:04Z</dcterms:created>
  <dcterms:modified xsi:type="dcterms:W3CDTF">2024-08-09T07:24:17Z</dcterms:modified>
</cp:coreProperties>
</file>