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2.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3.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4.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5.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16.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17.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18288000" cy="10287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9" d="100"/>
          <a:sy n="39" d="100"/>
        </p:scale>
        <p:origin x="94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2_1#5">
  <dgm:title val=""/>
  <dgm:desc val=""/>
  <dgm:catLst>
    <dgm:cat type="accent2" pri="11100"/>
  </dgm:catLst>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1#6">
  <dgm:title val=""/>
  <dgm:desc val=""/>
  <dgm:catLst>
    <dgm:cat type="accent2" pri="11100"/>
  </dgm:catLst>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1#3">
  <dgm:title val=""/>
  <dgm:desc val=""/>
  <dgm:catLst>
    <dgm:cat type="accent3" pri="11100"/>
  </dgm:catLst>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1#4">
  <dgm:title val=""/>
  <dgm:desc val=""/>
  <dgm:catLst>
    <dgm:cat type="accent3" pri="11100"/>
  </dgm:catLst>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6_1#3">
  <dgm:title val=""/>
  <dgm:desc val=""/>
  <dgm:catLst>
    <dgm:cat type="accent6" pri="11100"/>
  </dgm:catLst>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6_1#4">
  <dgm:title val=""/>
  <dgm:desc val=""/>
  <dgm:catLst>
    <dgm:cat type="accent6" pri="11100"/>
  </dgm:catLst>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4_1#3">
  <dgm:title val=""/>
  <dgm:desc val=""/>
  <dgm:catLst>
    <dgm:cat type="accent4" pri="11100"/>
  </dgm:catLst>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4_1#4">
  <dgm:title val=""/>
  <dgm:desc val=""/>
  <dgm:catLst>
    <dgm:cat type="accent4" pri="11100"/>
  </dgm:catLst>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3">
  <dgm:title val=""/>
  <dgm:desc val=""/>
  <dgm:catLst>
    <dgm:cat type="colorful" pri="10200"/>
  </dgm:catLst>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4">
  <dgm:title val=""/>
  <dgm:desc val=""/>
  <dgm:catLst>
    <dgm:cat type="colorful" pri="10200"/>
  </dgm:catLst>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3#3">
  <dgm:title val=""/>
  <dgm:desc val=""/>
  <dgm:catLst>
    <dgm:cat type="colorful" pri="10300"/>
  </dgm:catLst>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3#4">
  <dgm:title val=""/>
  <dgm:desc val=""/>
  <dgm:catLst>
    <dgm:cat type="colorful" pri="10300"/>
  </dgm:catLst>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2#3">
  <dgm:title val=""/>
  <dgm:desc val=""/>
  <dgm:catLst>
    <dgm:cat type="accent2" pri="11200"/>
  </dgm:catLst>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2#4">
  <dgm:title val=""/>
  <dgm:desc val=""/>
  <dgm:catLst>
    <dgm:cat type="accent2" pri="11200"/>
  </dgm:catLst>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0_3#3">
  <dgm:title val=""/>
  <dgm:desc val=""/>
  <dgm:catLst>
    <dgm:cat type="mainScheme" pri="10300"/>
  </dgm:catLst>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alignNode1">
    <dgm:fillClrLst meth="repeat">
      <a:schemeClr val="dk2"/>
    </dgm:fillClrLst>
    <dgm:linClrLst meth="repeat">
      <a:schemeClr val="dk2"/>
    </dgm:linClrLst>
    <dgm:effectClrLst/>
    <dgm:txLinClrLst/>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node0">
    <dgm:fillClrLst meth="repeat">
      <a:schemeClr val="dk2"/>
    </dgm:fillClrLst>
    <dgm:linClrLst meth="repeat">
      <a:schemeClr val="lt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0_3#4">
  <dgm:title val=""/>
  <dgm:desc val=""/>
  <dgm:catLst>
    <dgm:cat type="mainScheme" pri="10300"/>
  </dgm:catLst>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alignNode1">
    <dgm:fillClrLst meth="repeat">
      <a:schemeClr val="dk2"/>
    </dgm:fillClrLst>
    <dgm:linClrLst meth="repeat">
      <a:schemeClr val="dk2"/>
    </dgm:linClrLst>
    <dgm:effectClrLst/>
    <dgm:txLinClrLst/>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node0">
    <dgm:fillClrLst meth="repeat">
      <a:schemeClr val="dk2"/>
    </dgm:fillClrLst>
    <dgm:linClrLst meth="repeat">
      <a:schemeClr val="lt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5#3">
  <dgm:title val=""/>
  <dgm:desc val=""/>
  <dgm:catLst>
    <dgm:cat type="colorful" pri="10500"/>
  </dgm:catLst>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5#4">
  <dgm:title val=""/>
  <dgm:desc val=""/>
  <dgm:catLst>
    <dgm:cat type="colorful" pri="10500"/>
  </dgm:catLst>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5_2#1">
  <dgm:title val=""/>
  <dgm:desc val=""/>
  <dgm:catLst>
    <dgm:cat type="accent5" pri="11200"/>
  </dgm:catLst>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5_2#2">
  <dgm:title val=""/>
  <dgm:desc val=""/>
  <dgm:catLst>
    <dgm:cat type="accent5" pri="11200"/>
  </dgm:catLst>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4_2#1">
  <dgm:title val=""/>
  <dgm:desc val=""/>
  <dgm:catLst>
    <dgm:cat type="accent4" pri="11200"/>
  </dgm:catLst>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4_2#2">
  <dgm:title val=""/>
  <dgm:desc val=""/>
  <dgm:catLst>
    <dgm:cat type="accent4" pri="11200"/>
  </dgm:catLst>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69966BDA-90D7-4C36-B931-F7C5337A147D}" type="doc">
      <dgm:prSet loTypeId="urn:microsoft.com/office/officeart/2005/8/layout/vList2#7" loCatId="list" qsTypeId="urn:microsoft.com/office/officeart/2005/8/quickstyle/simple2#7" qsCatId="simple" csTypeId="urn:microsoft.com/office/officeart/2005/8/colors/accent2_1#5" csCatId="accent2" phldr="1"/>
      <dgm:spPr/>
      <dgm:t>
        <a:bodyPr/>
        <a:lstStyle/>
        <a:p>
          <a:endParaRPr lang="en-IN"/>
        </a:p>
      </dgm:t>
    </dgm:pt>
    <dgm:pt modelId="{B61844BE-E0FE-4F5D-974D-FA62B9EB09E1}">
      <dgm:prSet phldrT="[Text]" custT="1"/>
      <dgm:spPr/>
      <dgm:t>
        <a:bodyPr/>
        <a:lstStyle/>
        <a:p>
          <a:pPr>
            <a:lnSpc>
              <a:spcPct val="150000"/>
            </a:lnSpc>
            <a:buFont typeface="Arial" panose="020B0604020202020204" pitchFamily="34" charset="0"/>
            <a:buChar char="●"/>
          </a:pPr>
          <a:r>
            <a:rPr lang="en-IN" sz="2800" u="none">
              <a:latin typeface="Times New Roman" panose="02020603050405020304" pitchFamily="18" charset="0"/>
              <a:cs typeface="Times New Roman" panose="02020603050405020304" pitchFamily="18" charset="0"/>
            </a:rPr>
            <a:t>NHS England is responsible for the direction of the NHS in England, and aims to ensure all people receive high-quality health care (NHS, 2026a).</a:t>
          </a:r>
          <a:endParaRPr lang="en-IN" sz="2800">
            <a:latin typeface="Times New Roman" panose="02020603050405020304" pitchFamily="18" charset="0"/>
            <a:cs typeface="Times New Roman" panose="02020603050405020304" pitchFamily="18" charset="0"/>
          </a:endParaRPr>
        </a:p>
      </dgm:t>
    </dgm:pt>
    <dgm:pt modelId="{BFB6D43C-CE38-4DB4-8115-045654EF1B6C}" type="parTrans" cxnId="{4CFBA56A-5583-426D-AB3F-34FEB298ECA5}">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F15E93A8-7A3B-4ED7-BA9F-F4CCD72BB5CA}" type="sibTrans" cxnId="{4CFBA56A-5583-426D-AB3F-34FEB298ECA5}">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00175870-00F8-4368-8D5F-573A09BC9BE9}">
      <dgm:prSet custT="1"/>
      <dgm:spPr/>
      <dgm:t>
        <a:bodyPr/>
        <a:lstStyle/>
        <a:p>
          <a:pPr>
            <a:lnSpc>
              <a:spcPct val="150000"/>
            </a:lnSpc>
            <a:buFont typeface="Arial" panose="020B0604020202020204" pitchFamily="34" charset="0"/>
            <a:buChar char="●"/>
          </a:pPr>
          <a:r>
            <a:rPr lang="en-IN" sz="2800" u="none">
              <a:latin typeface="Times New Roman" panose="02020603050405020304" pitchFamily="18" charset="0"/>
              <a:cs typeface="Times New Roman" panose="02020603050405020304" pitchFamily="18" charset="0"/>
            </a:rPr>
            <a:t>As of December 2024, there were </a:t>
          </a:r>
          <a:r>
            <a:rPr lang="en-IN" sz="2800" b="1" i="1" u="none">
              <a:latin typeface="Times New Roman" panose="02020603050405020304" pitchFamily="18" charset="0"/>
              <a:cs typeface="Times New Roman" panose="02020603050405020304" pitchFamily="18" charset="0"/>
            </a:rPr>
            <a:t>1.5 million staff members</a:t>
          </a:r>
          <a:r>
            <a:rPr lang="en-IN" sz="2800" u="none">
              <a:latin typeface="Times New Roman" panose="02020603050405020304" pitchFamily="18" charset="0"/>
              <a:cs typeface="Times New Roman" panose="02020603050405020304" pitchFamily="18" charset="0"/>
            </a:rPr>
            <a:t>, comprising 157,000 doctors working in the NHS (Yang, 20225).</a:t>
          </a:r>
        </a:p>
      </dgm:t>
    </dgm:pt>
    <dgm:pt modelId="{92D91730-4FE0-4751-BFB8-E126EA5A8E7B}" type="parTrans" cxnId="{4FCFA92F-488B-49A6-AC54-769B0FA7FAB9}">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C5A4C54A-2DF6-4C90-8AAB-99BF44870A48}" type="sibTrans" cxnId="{4FCFA92F-488B-49A6-AC54-769B0FA7FAB9}">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1E8FE107-19A3-4311-B000-764E85465CDC}">
      <dgm:prSet custT="1"/>
      <dgm:spPr/>
      <dgm:t>
        <a:bodyPr/>
        <a:lstStyle/>
        <a:p>
          <a:pPr>
            <a:lnSpc>
              <a:spcPct val="150000"/>
            </a:lnSpc>
            <a:buFont typeface="Arial" panose="020B0604020202020204" pitchFamily="34" charset="0"/>
            <a:buChar char="●"/>
          </a:pPr>
          <a:r>
            <a:rPr lang="en-IN" sz="2800" u="none">
              <a:latin typeface="Times New Roman" panose="02020603050405020304" pitchFamily="18" charset="0"/>
              <a:cs typeface="Times New Roman" panose="02020603050405020304" pitchFamily="18" charset="0"/>
            </a:rPr>
            <a:t>It includes a </a:t>
          </a:r>
          <a:r>
            <a:rPr lang="en-IN" sz="2800" b="1" i="1" u="none">
              <a:latin typeface="Times New Roman" panose="02020603050405020304" pitchFamily="18" charset="0"/>
              <a:cs typeface="Times New Roman" panose="02020603050405020304" pitchFamily="18" charset="0"/>
            </a:rPr>
            <a:t>complex organisational structure</a:t>
          </a:r>
          <a:r>
            <a:rPr lang="en-IN" sz="2800" u="none">
              <a:latin typeface="Times New Roman" panose="02020603050405020304" pitchFamily="18" charset="0"/>
              <a:cs typeface="Times New Roman" panose="02020603050405020304" pitchFamily="18" charset="0"/>
            </a:rPr>
            <a:t> that involves national, regional and local healthcare organisations (NHS, 2024).</a:t>
          </a:r>
        </a:p>
      </dgm:t>
    </dgm:pt>
    <dgm:pt modelId="{72BC5E4B-3691-46AD-AEAD-CF3B8D473605}" type="parTrans" cxnId="{66C4D2B8-ED90-49D3-B469-9E91F85CC887}">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B924517F-1BF5-4525-A0D7-2E94FFC47FFA}" type="sibTrans" cxnId="{66C4D2B8-ED90-49D3-B469-9E91F85CC887}">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0D642C8A-68BB-400F-9B46-A1284D25F619}">
      <dgm:prSet custT="1"/>
      <dgm:spPr/>
      <dgm:t>
        <a:bodyPr/>
        <a:lstStyle/>
        <a:p>
          <a:pPr>
            <a:lnSpc>
              <a:spcPct val="150000"/>
            </a:lnSpc>
            <a:buFont typeface="Arial" panose="020B0604020202020204" pitchFamily="34" charset="0"/>
            <a:buChar char="●"/>
          </a:pPr>
          <a:r>
            <a:rPr lang="en-IN" sz="2800" u="none">
              <a:latin typeface="Times New Roman" panose="02020603050405020304" pitchFamily="18" charset="0"/>
              <a:cs typeface="Times New Roman" panose="02020603050405020304" pitchFamily="18" charset="0"/>
            </a:rPr>
            <a:t>Safe care, innovation, workforce development and digital transformation are emphasised as strategic priorities.</a:t>
          </a:r>
        </a:p>
      </dgm:t>
    </dgm:pt>
    <dgm:pt modelId="{AF102A4B-E1DF-4183-9936-A04A1FB203BF}" type="parTrans" cxnId="{03D12BAF-1ABD-41E9-8DBF-B1255FE2FC71}">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4E112818-FFF3-4EB2-9507-EFB0B0D6FDED}" type="sibTrans" cxnId="{03D12BAF-1ABD-41E9-8DBF-B1255FE2FC71}">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5D44B3AD-3056-4B7A-93DD-84E6281D4261}" type="pres">
      <dgm:prSet presAssocID="{69966BDA-90D7-4C36-B931-F7C5337A147D}" presName="linear" presStyleCnt="0">
        <dgm:presLayoutVars>
          <dgm:animLvl val="lvl"/>
          <dgm:resizeHandles val="exact"/>
        </dgm:presLayoutVars>
      </dgm:prSet>
      <dgm:spPr/>
    </dgm:pt>
    <dgm:pt modelId="{B91DC412-5535-4068-B7DB-50DA15F26B19}" type="pres">
      <dgm:prSet presAssocID="{B61844BE-E0FE-4F5D-974D-FA62B9EB09E1}" presName="parentText" presStyleLbl="node1" presStyleIdx="0" presStyleCnt="4">
        <dgm:presLayoutVars>
          <dgm:chMax val="0"/>
          <dgm:bulletEnabled val="1"/>
        </dgm:presLayoutVars>
      </dgm:prSet>
      <dgm:spPr/>
    </dgm:pt>
    <dgm:pt modelId="{E06AAA21-E93E-49C2-970D-4EA7781A3C61}" type="pres">
      <dgm:prSet presAssocID="{F15E93A8-7A3B-4ED7-BA9F-F4CCD72BB5CA}" presName="spacer" presStyleCnt="0"/>
      <dgm:spPr/>
    </dgm:pt>
    <dgm:pt modelId="{9362B90A-B6E0-42C3-BDD0-95743FEB7931}" type="pres">
      <dgm:prSet presAssocID="{00175870-00F8-4368-8D5F-573A09BC9BE9}" presName="parentText" presStyleLbl="node1" presStyleIdx="1" presStyleCnt="4">
        <dgm:presLayoutVars>
          <dgm:chMax val="0"/>
          <dgm:bulletEnabled val="1"/>
        </dgm:presLayoutVars>
      </dgm:prSet>
      <dgm:spPr/>
    </dgm:pt>
    <dgm:pt modelId="{769754E6-34BD-400B-AB2D-9C750A7EFD1A}" type="pres">
      <dgm:prSet presAssocID="{C5A4C54A-2DF6-4C90-8AAB-99BF44870A48}" presName="spacer" presStyleCnt="0"/>
      <dgm:spPr/>
    </dgm:pt>
    <dgm:pt modelId="{A7B11FA9-1ADA-4AC2-8080-BBB19650FFFC}" type="pres">
      <dgm:prSet presAssocID="{1E8FE107-19A3-4311-B000-764E85465CDC}" presName="parentText" presStyleLbl="node1" presStyleIdx="2" presStyleCnt="4">
        <dgm:presLayoutVars>
          <dgm:chMax val="0"/>
          <dgm:bulletEnabled val="1"/>
        </dgm:presLayoutVars>
      </dgm:prSet>
      <dgm:spPr/>
    </dgm:pt>
    <dgm:pt modelId="{A9923908-347F-40AC-BEC3-840F6A438492}" type="pres">
      <dgm:prSet presAssocID="{B924517F-1BF5-4525-A0D7-2E94FFC47FFA}" presName="spacer" presStyleCnt="0"/>
      <dgm:spPr/>
    </dgm:pt>
    <dgm:pt modelId="{5E9FD6B1-B3A8-4CA8-92DE-BFE9F477502A}" type="pres">
      <dgm:prSet presAssocID="{0D642C8A-68BB-400F-9B46-A1284D25F619}" presName="parentText" presStyleLbl="node1" presStyleIdx="3" presStyleCnt="4">
        <dgm:presLayoutVars>
          <dgm:chMax val="0"/>
          <dgm:bulletEnabled val="1"/>
        </dgm:presLayoutVars>
      </dgm:prSet>
      <dgm:spPr/>
    </dgm:pt>
  </dgm:ptLst>
  <dgm:cxnLst>
    <dgm:cxn modelId="{4FCFA92F-488B-49A6-AC54-769B0FA7FAB9}" srcId="{69966BDA-90D7-4C36-B931-F7C5337A147D}" destId="{00175870-00F8-4368-8D5F-573A09BC9BE9}" srcOrd="1" destOrd="0" parTransId="{92D91730-4FE0-4751-BFB8-E126EA5A8E7B}" sibTransId="{C5A4C54A-2DF6-4C90-8AAB-99BF44870A48}"/>
    <dgm:cxn modelId="{CD30D631-399C-4835-86B8-ECCADCD0488B}" type="presOf" srcId="{69966BDA-90D7-4C36-B931-F7C5337A147D}" destId="{5D44B3AD-3056-4B7A-93DD-84E6281D4261}" srcOrd="0" destOrd="0" presId="urn:microsoft.com/office/officeart/2005/8/layout/vList2#7"/>
    <dgm:cxn modelId="{25E29B3E-E5CD-423A-BB45-C7AD8B82D673}" type="presOf" srcId="{B61844BE-E0FE-4F5D-974D-FA62B9EB09E1}" destId="{B91DC412-5535-4068-B7DB-50DA15F26B19}" srcOrd="0" destOrd="0" presId="urn:microsoft.com/office/officeart/2005/8/layout/vList2#7"/>
    <dgm:cxn modelId="{3EA88643-E36D-40B2-B1A5-8D35E2DBD029}" type="presOf" srcId="{1E8FE107-19A3-4311-B000-764E85465CDC}" destId="{A7B11FA9-1ADA-4AC2-8080-BBB19650FFFC}" srcOrd="0" destOrd="0" presId="urn:microsoft.com/office/officeart/2005/8/layout/vList2#7"/>
    <dgm:cxn modelId="{4CFBA56A-5583-426D-AB3F-34FEB298ECA5}" srcId="{69966BDA-90D7-4C36-B931-F7C5337A147D}" destId="{B61844BE-E0FE-4F5D-974D-FA62B9EB09E1}" srcOrd="0" destOrd="0" parTransId="{BFB6D43C-CE38-4DB4-8115-045654EF1B6C}" sibTransId="{F15E93A8-7A3B-4ED7-BA9F-F4CCD72BB5CA}"/>
    <dgm:cxn modelId="{B41A2795-56EF-4712-9588-7B442970FE6F}" type="presOf" srcId="{0D642C8A-68BB-400F-9B46-A1284D25F619}" destId="{5E9FD6B1-B3A8-4CA8-92DE-BFE9F477502A}" srcOrd="0" destOrd="0" presId="urn:microsoft.com/office/officeart/2005/8/layout/vList2#7"/>
    <dgm:cxn modelId="{03D12BAF-1ABD-41E9-8DBF-B1255FE2FC71}" srcId="{69966BDA-90D7-4C36-B931-F7C5337A147D}" destId="{0D642C8A-68BB-400F-9B46-A1284D25F619}" srcOrd="3" destOrd="0" parTransId="{AF102A4B-E1DF-4183-9936-A04A1FB203BF}" sibTransId="{4E112818-FFF3-4EB2-9507-EFB0B0D6FDED}"/>
    <dgm:cxn modelId="{66C4D2B8-ED90-49D3-B469-9E91F85CC887}" srcId="{69966BDA-90D7-4C36-B931-F7C5337A147D}" destId="{1E8FE107-19A3-4311-B000-764E85465CDC}" srcOrd="2" destOrd="0" parTransId="{72BC5E4B-3691-46AD-AEAD-CF3B8D473605}" sibTransId="{B924517F-1BF5-4525-A0D7-2E94FFC47FFA}"/>
    <dgm:cxn modelId="{2333A8EF-2301-44D6-9B44-B595571BABC1}" type="presOf" srcId="{00175870-00F8-4368-8D5F-573A09BC9BE9}" destId="{9362B90A-B6E0-42C3-BDD0-95743FEB7931}" srcOrd="0" destOrd="0" presId="urn:microsoft.com/office/officeart/2005/8/layout/vList2#7"/>
    <dgm:cxn modelId="{2B0BBD45-8227-406C-A6C5-01830956F026}" type="presParOf" srcId="{5D44B3AD-3056-4B7A-93DD-84E6281D4261}" destId="{B91DC412-5535-4068-B7DB-50DA15F26B19}" srcOrd="0" destOrd="0" presId="urn:microsoft.com/office/officeart/2005/8/layout/vList2#7"/>
    <dgm:cxn modelId="{7176C4D0-7C6F-4882-8AD4-7DF73715D7BB}" type="presParOf" srcId="{5D44B3AD-3056-4B7A-93DD-84E6281D4261}" destId="{E06AAA21-E93E-49C2-970D-4EA7781A3C61}" srcOrd="1" destOrd="0" presId="urn:microsoft.com/office/officeart/2005/8/layout/vList2#7"/>
    <dgm:cxn modelId="{7F71666D-0FBC-4A31-852E-4D9BBDA7B4AE}" type="presParOf" srcId="{5D44B3AD-3056-4B7A-93DD-84E6281D4261}" destId="{9362B90A-B6E0-42C3-BDD0-95743FEB7931}" srcOrd="2" destOrd="0" presId="urn:microsoft.com/office/officeart/2005/8/layout/vList2#7"/>
    <dgm:cxn modelId="{99C5A2EE-B5CC-4BF3-8847-F90A8E9A172F}" type="presParOf" srcId="{5D44B3AD-3056-4B7A-93DD-84E6281D4261}" destId="{769754E6-34BD-400B-AB2D-9C750A7EFD1A}" srcOrd="3" destOrd="0" presId="urn:microsoft.com/office/officeart/2005/8/layout/vList2#7"/>
    <dgm:cxn modelId="{9CE0F678-FF56-4B7B-836C-680C5C12A9B4}" type="presParOf" srcId="{5D44B3AD-3056-4B7A-93DD-84E6281D4261}" destId="{A7B11FA9-1ADA-4AC2-8080-BBB19650FFFC}" srcOrd="4" destOrd="0" presId="urn:microsoft.com/office/officeart/2005/8/layout/vList2#7"/>
    <dgm:cxn modelId="{0DB4EB69-B478-4C74-ADE0-A12BBCE6B92B}" type="presParOf" srcId="{5D44B3AD-3056-4B7A-93DD-84E6281D4261}" destId="{A9923908-347F-40AC-BEC3-840F6A438492}" srcOrd="5" destOrd="0" presId="urn:microsoft.com/office/officeart/2005/8/layout/vList2#7"/>
    <dgm:cxn modelId="{135B570E-1B77-4CCF-AF86-EB4E0B36977B}" type="presParOf" srcId="{5D44B3AD-3056-4B7A-93DD-84E6281D4261}" destId="{5E9FD6B1-B3A8-4CA8-92DE-BFE9F477502A}" srcOrd="6" destOrd="0" presId="urn:microsoft.com/office/officeart/2005/8/layout/vList2#7"/>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9966BDA-90D7-4C36-B931-F7C5337A147D}" type="doc">
      <dgm:prSet loTypeId="urn:microsoft.com/office/officeart/2005/8/layout/vList2#8" loCatId="list" qsTypeId="urn:microsoft.com/office/officeart/2005/8/quickstyle/simple2#8" qsCatId="simple" csTypeId="urn:microsoft.com/office/officeart/2005/8/colors/accent2_1#6" csCatId="accent2" phldr="1"/>
      <dgm:spPr/>
      <dgm:t>
        <a:bodyPr/>
        <a:lstStyle/>
        <a:p>
          <a:endParaRPr lang="en-IN"/>
        </a:p>
      </dgm:t>
    </dgm:pt>
    <dgm:pt modelId="{B61844BE-E0FE-4F5D-974D-FA62B9EB09E1}">
      <dgm:prSet phldrT="[Text]" custT="1"/>
      <dgm:spPr/>
      <dgm:t>
        <a:bodyPr/>
        <a:lstStyle/>
        <a:p>
          <a:pPr>
            <a:lnSpc>
              <a:spcPct val="150000"/>
            </a:lnSpc>
            <a:buFont typeface="Arial" panose="020B0604020202020204" pitchFamily="34" charset="0"/>
            <a:buChar char="●"/>
          </a:pPr>
          <a:r>
            <a:rPr lang="en-IN" sz="2800" u="none">
              <a:latin typeface="Times New Roman" panose="02020603050405020304" pitchFamily="18" charset="0"/>
              <a:cs typeface="Times New Roman" panose="02020603050405020304" pitchFamily="18" charset="0"/>
            </a:rPr>
            <a:t>NHS England is responsible for the direction of the NHS in England, and aims to ensure all people receive high-quality health care (NHS, 2026a).</a:t>
          </a:r>
          <a:endParaRPr lang="en-IN" sz="2800">
            <a:latin typeface="Times New Roman" panose="02020603050405020304" pitchFamily="18" charset="0"/>
            <a:cs typeface="Times New Roman" panose="02020603050405020304" pitchFamily="18" charset="0"/>
          </a:endParaRPr>
        </a:p>
      </dgm:t>
    </dgm:pt>
    <dgm:pt modelId="{BFB6D43C-CE38-4DB4-8115-045654EF1B6C}" type="parTrans" cxnId="{4CFBA56A-5583-426D-AB3F-34FEB298ECA5}">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F15E93A8-7A3B-4ED7-BA9F-F4CCD72BB5CA}" type="sibTrans" cxnId="{4CFBA56A-5583-426D-AB3F-34FEB298ECA5}">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00175870-00F8-4368-8D5F-573A09BC9BE9}">
      <dgm:prSet custT="1"/>
      <dgm:spPr/>
      <dgm:t>
        <a:bodyPr/>
        <a:lstStyle/>
        <a:p>
          <a:pPr>
            <a:lnSpc>
              <a:spcPct val="150000"/>
            </a:lnSpc>
            <a:buFont typeface="Arial" panose="020B0604020202020204" pitchFamily="34" charset="0"/>
            <a:buChar char="●"/>
          </a:pPr>
          <a:r>
            <a:rPr lang="en-IN" sz="2800" u="none">
              <a:latin typeface="Times New Roman" panose="02020603050405020304" pitchFamily="18" charset="0"/>
              <a:cs typeface="Times New Roman" panose="02020603050405020304" pitchFamily="18" charset="0"/>
            </a:rPr>
            <a:t>As of December 2024, there were </a:t>
          </a:r>
          <a:r>
            <a:rPr lang="en-IN" sz="2800" b="1" i="1" u="none">
              <a:latin typeface="Times New Roman" panose="02020603050405020304" pitchFamily="18" charset="0"/>
              <a:cs typeface="Times New Roman" panose="02020603050405020304" pitchFamily="18" charset="0"/>
            </a:rPr>
            <a:t>1.5 million staff members</a:t>
          </a:r>
          <a:r>
            <a:rPr lang="en-IN" sz="2800" u="none">
              <a:latin typeface="Times New Roman" panose="02020603050405020304" pitchFamily="18" charset="0"/>
              <a:cs typeface="Times New Roman" panose="02020603050405020304" pitchFamily="18" charset="0"/>
            </a:rPr>
            <a:t>, comprising 157,000 doctors working in the NHS (Yang, 20225).</a:t>
          </a:r>
        </a:p>
      </dgm:t>
    </dgm:pt>
    <dgm:pt modelId="{92D91730-4FE0-4751-BFB8-E126EA5A8E7B}" type="parTrans" cxnId="{4FCFA92F-488B-49A6-AC54-769B0FA7FAB9}">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C5A4C54A-2DF6-4C90-8AAB-99BF44870A48}" type="sibTrans" cxnId="{4FCFA92F-488B-49A6-AC54-769B0FA7FAB9}">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1E8FE107-19A3-4311-B000-764E85465CDC}">
      <dgm:prSet custT="1"/>
      <dgm:spPr/>
      <dgm:t>
        <a:bodyPr/>
        <a:lstStyle/>
        <a:p>
          <a:pPr>
            <a:lnSpc>
              <a:spcPct val="150000"/>
            </a:lnSpc>
            <a:buFont typeface="Arial" panose="020B0604020202020204" pitchFamily="34" charset="0"/>
            <a:buChar char="●"/>
          </a:pPr>
          <a:r>
            <a:rPr lang="en-IN" sz="2800" u="none">
              <a:latin typeface="Times New Roman" panose="02020603050405020304" pitchFamily="18" charset="0"/>
              <a:cs typeface="Times New Roman" panose="02020603050405020304" pitchFamily="18" charset="0"/>
            </a:rPr>
            <a:t>It includes a </a:t>
          </a:r>
          <a:r>
            <a:rPr lang="en-IN" sz="2800" b="1" i="1" u="none">
              <a:latin typeface="Times New Roman" panose="02020603050405020304" pitchFamily="18" charset="0"/>
              <a:cs typeface="Times New Roman" panose="02020603050405020304" pitchFamily="18" charset="0"/>
            </a:rPr>
            <a:t>complex organisational structure</a:t>
          </a:r>
          <a:r>
            <a:rPr lang="en-IN" sz="2800" u="none">
              <a:latin typeface="Times New Roman" panose="02020603050405020304" pitchFamily="18" charset="0"/>
              <a:cs typeface="Times New Roman" panose="02020603050405020304" pitchFamily="18" charset="0"/>
            </a:rPr>
            <a:t> that involves national, regional and local healthcare organisations (NHS, 2024).</a:t>
          </a:r>
        </a:p>
      </dgm:t>
    </dgm:pt>
    <dgm:pt modelId="{72BC5E4B-3691-46AD-AEAD-CF3B8D473605}" type="parTrans" cxnId="{66C4D2B8-ED90-49D3-B469-9E91F85CC887}">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B924517F-1BF5-4525-A0D7-2E94FFC47FFA}" type="sibTrans" cxnId="{66C4D2B8-ED90-49D3-B469-9E91F85CC887}">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0D642C8A-68BB-400F-9B46-A1284D25F619}">
      <dgm:prSet custT="1"/>
      <dgm:spPr/>
      <dgm:t>
        <a:bodyPr/>
        <a:lstStyle/>
        <a:p>
          <a:pPr>
            <a:lnSpc>
              <a:spcPct val="150000"/>
            </a:lnSpc>
            <a:buFont typeface="Arial" panose="020B0604020202020204" pitchFamily="34" charset="0"/>
            <a:buChar char="●"/>
          </a:pPr>
          <a:r>
            <a:rPr lang="en-IN" sz="2800" u="none">
              <a:latin typeface="Times New Roman" panose="02020603050405020304" pitchFamily="18" charset="0"/>
              <a:cs typeface="Times New Roman" panose="02020603050405020304" pitchFamily="18" charset="0"/>
            </a:rPr>
            <a:t>Safe care, innovation, workforce development and digital transformation are emphasised as strategic priorities.</a:t>
          </a:r>
        </a:p>
      </dgm:t>
    </dgm:pt>
    <dgm:pt modelId="{AF102A4B-E1DF-4183-9936-A04A1FB203BF}" type="parTrans" cxnId="{03D12BAF-1ABD-41E9-8DBF-B1255FE2FC71}">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4E112818-FFF3-4EB2-9507-EFB0B0D6FDED}" type="sibTrans" cxnId="{03D12BAF-1ABD-41E9-8DBF-B1255FE2FC71}">
      <dgm:prSet/>
      <dgm:spPr/>
      <dgm:t>
        <a:bodyPr/>
        <a:lstStyle/>
        <a:p>
          <a:pPr>
            <a:lnSpc>
              <a:spcPct val="150000"/>
            </a:lnSpc>
          </a:pPr>
          <a:endParaRPr lang="en-IN" sz="2800">
            <a:latin typeface="Times New Roman" panose="02020603050405020304" pitchFamily="18" charset="0"/>
            <a:cs typeface="Times New Roman" panose="02020603050405020304" pitchFamily="18" charset="0"/>
          </a:endParaRPr>
        </a:p>
      </dgm:t>
    </dgm:pt>
    <dgm:pt modelId="{5D44B3AD-3056-4B7A-93DD-84E6281D4261}" type="pres">
      <dgm:prSet presAssocID="{69966BDA-90D7-4C36-B931-F7C5337A147D}" presName="linear" presStyleCnt="0">
        <dgm:presLayoutVars>
          <dgm:animLvl val="lvl"/>
          <dgm:resizeHandles val="exact"/>
        </dgm:presLayoutVars>
      </dgm:prSet>
      <dgm:spPr/>
    </dgm:pt>
    <dgm:pt modelId="{B91DC412-5535-4068-B7DB-50DA15F26B19}" type="pres">
      <dgm:prSet presAssocID="{B61844BE-E0FE-4F5D-974D-FA62B9EB09E1}" presName="parentText" presStyleLbl="node1" presStyleIdx="0" presStyleCnt="4">
        <dgm:presLayoutVars>
          <dgm:chMax val="0"/>
          <dgm:bulletEnabled val="1"/>
        </dgm:presLayoutVars>
      </dgm:prSet>
      <dgm:spPr/>
    </dgm:pt>
    <dgm:pt modelId="{E06AAA21-E93E-49C2-970D-4EA7781A3C61}" type="pres">
      <dgm:prSet presAssocID="{F15E93A8-7A3B-4ED7-BA9F-F4CCD72BB5CA}" presName="spacer" presStyleCnt="0"/>
      <dgm:spPr/>
    </dgm:pt>
    <dgm:pt modelId="{9362B90A-B6E0-42C3-BDD0-95743FEB7931}" type="pres">
      <dgm:prSet presAssocID="{00175870-00F8-4368-8D5F-573A09BC9BE9}" presName="parentText" presStyleLbl="node1" presStyleIdx="1" presStyleCnt="4">
        <dgm:presLayoutVars>
          <dgm:chMax val="0"/>
          <dgm:bulletEnabled val="1"/>
        </dgm:presLayoutVars>
      </dgm:prSet>
      <dgm:spPr/>
    </dgm:pt>
    <dgm:pt modelId="{769754E6-34BD-400B-AB2D-9C750A7EFD1A}" type="pres">
      <dgm:prSet presAssocID="{C5A4C54A-2DF6-4C90-8AAB-99BF44870A48}" presName="spacer" presStyleCnt="0"/>
      <dgm:spPr/>
    </dgm:pt>
    <dgm:pt modelId="{A7B11FA9-1ADA-4AC2-8080-BBB19650FFFC}" type="pres">
      <dgm:prSet presAssocID="{1E8FE107-19A3-4311-B000-764E85465CDC}" presName="parentText" presStyleLbl="node1" presStyleIdx="2" presStyleCnt="4">
        <dgm:presLayoutVars>
          <dgm:chMax val="0"/>
          <dgm:bulletEnabled val="1"/>
        </dgm:presLayoutVars>
      </dgm:prSet>
      <dgm:spPr/>
    </dgm:pt>
    <dgm:pt modelId="{A9923908-347F-40AC-BEC3-840F6A438492}" type="pres">
      <dgm:prSet presAssocID="{B924517F-1BF5-4525-A0D7-2E94FFC47FFA}" presName="spacer" presStyleCnt="0"/>
      <dgm:spPr/>
    </dgm:pt>
    <dgm:pt modelId="{5E9FD6B1-B3A8-4CA8-92DE-BFE9F477502A}" type="pres">
      <dgm:prSet presAssocID="{0D642C8A-68BB-400F-9B46-A1284D25F619}" presName="parentText" presStyleLbl="node1" presStyleIdx="3" presStyleCnt="4">
        <dgm:presLayoutVars>
          <dgm:chMax val="0"/>
          <dgm:bulletEnabled val="1"/>
        </dgm:presLayoutVars>
      </dgm:prSet>
      <dgm:spPr/>
    </dgm:pt>
  </dgm:ptLst>
  <dgm:cxnLst>
    <dgm:cxn modelId="{4FCFA92F-488B-49A6-AC54-769B0FA7FAB9}" srcId="{69966BDA-90D7-4C36-B931-F7C5337A147D}" destId="{00175870-00F8-4368-8D5F-573A09BC9BE9}" srcOrd="1" destOrd="0" parTransId="{92D91730-4FE0-4751-BFB8-E126EA5A8E7B}" sibTransId="{C5A4C54A-2DF6-4C90-8AAB-99BF44870A48}"/>
    <dgm:cxn modelId="{CD30D631-399C-4835-86B8-ECCADCD0488B}" type="presOf" srcId="{69966BDA-90D7-4C36-B931-F7C5337A147D}" destId="{5D44B3AD-3056-4B7A-93DD-84E6281D4261}" srcOrd="0" destOrd="0" presId="urn:microsoft.com/office/officeart/2005/8/layout/vList2#8"/>
    <dgm:cxn modelId="{25E29B3E-E5CD-423A-BB45-C7AD8B82D673}" type="presOf" srcId="{B61844BE-E0FE-4F5D-974D-FA62B9EB09E1}" destId="{B91DC412-5535-4068-B7DB-50DA15F26B19}" srcOrd="0" destOrd="0" presId="urn:microsoft.com/office/officeart/2005/8/layout/vList2#8"/>
    <dgm:cxn modelId="{3EA88643-E36D-40B2-B1A5-8D35E2DBD029}" type="presOf" srcId="{1E8FE107-19A3-4311-B000-764E85465CDC}" destId="{A7B11FA9-1ADA-4AC2-8080-BBB19650FFFC}" srcOrd="0" destOrd="0" presId="urn:microsoft.com/office/officeart/2005/8/layout/vList2#8"/>
    <dgm:cxn modelId="{4CFBA56A-5583-426D-AB3F-34FEB298ECA5}" srcId="{69966BDA-90D7-4C36-B931-F7C5337A147D}" destId="{B61844BE-E0FE-4F5D-974D-FA62B9EB09E1}" srcOrd="0" destOrd="0" parTransId="{BFB6D43C-CE38-4DB4-8115-045654EF1B6C}" sibTransId="{F15E93A8-7A3B-4ED7-BA9F-F4CCD72BB5CA}"/>
    <dgm:cxn modelId="{B41A2795-56EF-4712-9588-7B442970FE6F}" type="presOf" srcId="{0D642C8A-68BB-400F-9B46-A1284D25F619}" destId="{5E9FD6B1-B3A8-4CA8-92DE-BFE9F477502A}" srcOrd="0" destOrd="0" presId="urn:microsoft.com/office/officeart/2005/8/layout/vList2#8"/>
    <dgm:cxn modelId="{03D12BAF-1ABD-41E9-8DBF-B1255FE2FC71}" srcId="{69966BDA-90D7-4C36-B931-F7C5337A147D}" destId="{0D642C8A-68BB-400F-9B46-A1284D25F619}" srcOrd="3" destOrd="0" parTransId="{AF102A4B-E1DF-4183-9936-A04A1FB203BF}" sibTransId="{4E112818-FFF3-4EB2-9507-EFB0B0D6FDED}"/>
    <dgm:cxn modelId="{66C4D2B8-ED90-49D3-B469-9E91F85CC887}" srcId="{69966BDA-90D7-4C36-B931-F7C5337A147D}" destId="{1E8FE107-19A3-4311-B000-764E85465CDC}" srcOrd="2" destOrd="0" parTransId="{72BC5E4B-3691-46AD-AEAD-CF3B8D473605}" sibTransId="{B924517F-1BF5-4525-A0D7-2E94FFC47FFA}"/>
    <dgm:cxn modelId="{2333A8EF-2301-44D6-9B44-B595571BABC1}" type="presOf" srcId="{00175870-00F8-4368-8D5F-573A09BC9BE9}" destId="{9362B90A-B6E0-42C3-BDD0-95743FEB7931}" srcOrd="0" destOrd="0" presId="urn:microsoft.com/office/officeart/2005/8/layout/vList2#8"/>
    <dgm:cxn modelId="{2B0BBD45-8227-406C-A6C5-01830956F026}" type="presParOf" srcId="{5D44B3AD-3056-4B7A-93DD-84E6281D4261}" destId="{B91DC412-5535-4068-B7DB-50DA15F26B19}" srcOrd="0" destOrd="0" presId="urn:microsoft.com/office/officeart/2005/8/layout/vList2#8"/>
    <dgm:cxn modelId="{7176C4D0-7C6F-4882-8AD4-7DF73715D7BB}" type="presParOf" srcId="{5D44B3AD-3056-4B7A-93DD-84E6281D4261}" destId="{E06AAA21-E93E-49C2-970D-4EA7781A3C61}" srcOrd="1" destOrd="0" presId="urn:microsoft.com/office/officeart/2005/8/layout/vList2#8"/>
    <dgm:cxn modelId="{7F71666D-0FBC-4A31-852E-4D9BBDA7B4AE}" type="presParOf" srcId="{5D44B3AD-3056-4B7A-93DD-84E6281D4261}" destId="{9362B90A-B6E0-42C3-BDD0-95743FEB7931}" srcOrd="2" destOrd="0" presId="urn:microsoft.com/office/officeart/2005/8/layout/vList2#8"/>
    <dgm:cxn modelId="{99C5A2EE-B5CC-4BF3-8847-F90A8E9A172F}" type="presParOf" srcId="{5D44B3AD-3056-4B7A-93DD-84E6281D4261}" destId="{769754E6-34BD-400B-AB2D-9C750A7EFD1A}" srcOrd="3" destOrd="0" presId="urn:microsoft.com/office/officeart/2005/8/layout/vList2#8"/>
    <dgm:cxn modelId="{9CE0F678-FF56-4B7B-836C-680C5C12A9B4}" type="presParOf" srcId="{5D44B3AD-3056-4B7A-93DD-84E6281D4261}" destId="{A7B11FA9-1ADA-4AC2-8080-BBB19650FFFC}" srcOrd="4" destOrd="0" presId="urn:microsoft.com/office/officeart/2005/8/layout/vList2#8"/>
    <dgm:cxn modelId="{0DB4EB69-B478-4C74-ADE0-A12BBCE6B92B}" type="presParOf" srcId="{5D44B3AD-3056-4B7A-93DD-84E6281D4261}" destId="{A9923908-347F-40AC-BEC3-840F6A438492}" srcOrd="5" destOrd="0" presId="urn:microsoft.com/office/officeart/2005/8/layout/vList2#8"/>
    <dgm:cxn modelId="{135B570E-1B77-4CCF-AF86-EB4E0B36977B}" type="presParOf" srcId="{5D44B3AD-3056-4B7A-93DD-84E6281D4261}" destId="{5E9FD6B1-B3A8-4CA8-92DE-BFE9F477502A}" srcOrd="6" destOrd="0" presId="urn:microsoft.com/office/officeart/2005/8/layout/vList2#8"/>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20B4219-02D2-40F1-8241-DFA429FA14E3}" type="doc">
      <dgm:prSet loTypeId="urn:microsoft.com/office/officeart/2008/layout/VerticalCurvedList#5" loCatId="list" qsTypeId="urn:microsoft.com/office/officeart/2005/8/quickstyle/simple2#9" qsCatId="simple" csTypeId="urn:microsoft.com/office/officeart/2005/8/colors/accent3_1#3" csCatId="accent3" phldr="1"/>
      <dgm:spPr/>
      <dgm:t>
        <a:bodyPr/>
        <a:lstStyle/>
        <a:p>
          <a:endParaRPr lang="en-IN"/>
        </a:p>
      </dgm:t>
    </dgm:pt>
    <dgm:pt modelId="{1CF60215-60B8-4B46-B25E-0A5C77A88002}">
      <dgm:prSet phldrT="[Tex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NHS People Plan supports flexible working and diversity of working opportunities.</a:t>
          </a:r>
          <a:endParaRPr lang="en-IN" sz="3600">
            <a:latin typeface="Times New Roman" panose="02020603050405020304" pitchFamily="18" charset="0"/>
            <a:cs typeface="Times New Roman" panose="02020603050405020304" pitchFamily="18" charset="0"/>
          </a:endParaRPr>
        </a:p>
      </dgm:t>
    </dgm:pt>
    <dgm:pt modelId="{873E8C38-84D7-42BB-92B3-50E6FA5824CE}" type="parTrans" cxnId="{4267DAF0-CB74-454F-8E44-F9346061655F}">
      <dgm:prSet/>
      <dgm:spPr/>
      <dgm:t>
        <a:bodyPr/>
        <a:lstStyle/>
        <a:p>
          <a:endParaRPr lang="en-IN" sz="3600">
            <a:latin typeface="Times New Roman" panose="02020603050405020304" pitchFamily="18" charset="0"/>
            <a:cs typeface="Times New Roman" panose="02020603050405020304" pitchFamily="18" charset="0"/>
          </a:endParaRPr>
        </a:p>
      </dgm:t>
    </dgm:pt>
    <dgm:pt modelId="{857B815E-D474-4882-A23C-26C127700816}" type="sibTrans" cxnId="{4267DAF0-CB74-454F-8E44-F9346061655F}">
      <dgm:prSet/>
      <dgm:spPr/>
      <dgm:t>
        <a:bodyPr/>
        <a:lstStyle/>
        <a:p>
          <a:endParaRPr lang="en-IN" sz="3600">
            <a:latin typeface="Times New Roman" panose="02020603050405020304" pitchFamily="18" charset="0"/>
            <a:cs typeface="Times New Roman" panose="02020603050405020304" pitchFamily="18" charset="0"/>
          </a:endParaRPr>
        </a:p>
      </dgm:t>
    </dgm:pt>
    <dgm:pt modelId="{C9C5C69E-7B27-486B-BF2B-0E9DF798709C}">
      <dgm:prSe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Flexible Working Policy Framework is consistent with employee wellbeing, employee engagement and employee retention (NHS, 2026d).</a:t>
          </a:r>
        </a:p>
      </dgm:t>
    </dgm:pt>
    <dgm:pt modelId="{B3241BC0-FCAE-444A-9FA8-9771147CB5FE}" type="parTrans" cxnId="{9AEC1D60-E82B-4D61-BB8F-190FD92E89F0}">
      <dgm:prSet/>
      <dgm:spPr/>
      <dgm:t>
        <a:bodyPr/>
        <a:lstStyle/>
        <a:p>
          <a:endParaRPr lang="en-IN" sz="3600">
            <a:latin typeface="Times New Roman" panose="02020603050405020304" pitchFamily="18" charset="0"/>
            <a:cs typeface="Times New Roman" panose="02020603050405020304" pitchFamily="18" charset="0"/>
          </a:endParaRPr>
        </a:p>
      </dgm:t>
    </dgm:pt>
    <dgm:pt modelId="{0108F4C5-EEBB-4F2A-BDB4-DB6FF971F106}" type="sibTrans" cxnId="{9AEC1D60-E82B-4D61-BB8F-190FD92E89F0}">
      <dgm:prSet/>
      <dgm:spPr/>
      <dgm:t>
        <a:bodyPr/>
        <a:lstStyle/>
        <a:p>
          <a:endParaRPr lang="en-IN" sz="3600">
            <a:latin typeface="Times New Roman" panose="02020603050405020304" pitchFamily="18" charset="0"/>
            <a:cs typeface="Times New Roman" panose="02020603050405020304" pitchFamily="18" charset="0"/>
          </a:endParaRPr>
        </a:p>
      </dgm:t>
    </dgm:pt>
    <dgm:pt modelId="{2AF0FD9B-8000-4B25-9E52-8F18B1193720}">
      <dgm:prSe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Flexible working guides can help individuals and managers to implement supportive practices.</a:t>
          </a:r>
        </a:p>
      </dgm:t>
    </dgm:pt>
    <dgm:pt modelId="{A8405F43-BFF1-4D00-90E7-16522E23F6A1}" type="parTrans" cxnId="{CC7FA114-8067-48CF-9678-85EF9007C04E}">
      <dgm:prSet/>
      <dgm:spPr/>
      <dgm:t>
        <a:bodyPr/>
        <a:lstStyle/>
        <a:p>
          <a:endParaRPr lang="en-IN" sz="3600">
            <a:latin typeface="Times New Roman" panose="02020603050405020304" pitchFamily="18" charset="0"/>
            <a:cs typeface="Times New Roman" panose="02020603050405020304" pitchFamily="18" charset="0"/>
          </a:endParaRPr>
        </a:p>
      </dgm:t>
    </dgm:pt>
    <dgm:pt modelId="{B2972327-01EA-4F92-BC13-C7217FC081F2}" type="sibTrans" cxnId="{CC7FA114-8067-48CF-9678-85EF9007C04E}">
      <dgm:prSet/>
      <dgm:spPr/>
      <dgm:t>
        <a:bodyPr/>
        <a:lstStyle/>
        <a:p>
          <a:endParaRPr lang="en-IN" sz="3600">
            <a:latin typeface="Times New Roman" panose="02020603050405020304" pitchFamily="18" charset="0"/>
            <a:cs typeface="Times New Roman" panose="02020603050405020304" pitchFamily="18" charset="0"/>
          </a:endParaRPr>
        </a:p>
      </dgm:t>
    </dgm:pt>
    <dgm:pt modelId="{38CF0097-F0F6-47DD-98F6-FD93262A04C2}">
      <dgm:prSe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According to The NHS Alliance (2026), an all-time high of 57.66% are satisfied with the opportunities available for flexible working.</a:t>
          </a:r>
        </a:p>
      </dgm:t>
    </dgm:pt>
    <dgm:pt modelId="{9041F95E-0ADC-4FE0-A6C0-3B781DADF87D}" type="parTrans" cxnId="{90286B3D-11E6-4DCE-9118-9F48FFA71199}">
      <dgm:prSet/>
      <dgm:spPr/>
      <dgm:t>
        <a:bodyPr/>
        <a:lstStyle/>
        <a:p>
          <a:endParaRPr lang="en-IN" sz="3600">
            <a:latin typeface="Times New Roman" panose="02020603050405020304" pitchFamily="18" charset="0"/>
            <a:cs typeface="Times New Roman" panose="02020603050405020304" pitchFamily="18" charset="0"/>
          </a:endParaRPr>
        </a:p>
      </dgm:t>
    </dgm:pt>
    <dgm:pt modelId="{F1362724-820E-49C8-91A6-53F45F7812DE}" type="sibTrans" cxnId="{90286B3D-11E6-4DCE-9118-9F48FFA71199}">
      <dgm:prSet/>
      <dgm:spPr/>
      <dgm:t>
        <a:bodyPr/>
        <a:lstStyle/>
        <a:p>
          <a:endParaRPr lang="en-IN" sz="3600">
            <a:latin typeface="Times New Roman" panose="02020603050405020304" pitchFamily="18" charset="0"/>
            <a:cs typeface="Times New Roman" panose="02020603050405020304" pitchFamily="18" charset="0"/>
          </a:endParaRPr>
        </a:p>
      </dgm:t>
    </dgm:pt>
    <dgm:pt modelId="{A78DDEBC-859C-4013-A008-80065BD9D573}" type="pres">
      <dgm:prSet presAssocID="{C20B4219-02D2-40F1-8241-DFA429FA14E3}" presName="Name0" presStyleCnt="0">
        <dgm:presLayoutVars>
          <dgm:chMax val="7"/>
          <dgm:chPref val="7"/>
          <dgm:dir/>
        </dgm:presLayoutVars>
      </dgm:prSet>
      <dgm:spPr/>
    </dgm:pt>
    <dgm:pt modelId="{D5BC8CB3-421F-4780-8B53-36C3F9EB0A01}" type="pres">
      <dgm:prSet presAssocID="{C20B4219-02D2-40F1-8241-DFA429FA14E3}" presName="Name1" presStyleCnt="0"/>
      <dgm:spPr/>
    </dgm:pt>
    <dgm:pt modelId="{3EB88DDA-928F-4C5C-AF58-72FC618E5D54}" type="pres">
      <dgm:prSet presAssocID="{C20B4219-02D2-40F1-8241-DFA429FA14E3}" presName="cycle" presStyleCnt="0"/>
      <dgm:spPr/>
    </dgm:pt>
    <dgm:pt modelId="{8C532C5D-4F84-40E9-B325-CA36AACB1041}" type="pres">
      <dgm:prSet presAssocID="{C20B4219-02D2-40F1-8241-DFA429FA14E3}" presName="srcNode" presStyleLbl="node1" presStyleIdx="0" presStyleCnt="4"/>
      <dgm:spPr/>
    </dgm:pt>
    <dgm:pt modelId="{82547118-4CE4-42EE-9E18-765D036E4D89}" type="pres">
      <dgm:prSet presAssocID="{C20B4219-02D2-40F1-8241-DFA429FA14E3}" presName="conn" presStyleLbl="parChTrans1D2" presStyleIdx="0" presStyleCnt="1"/>
      <dgm:spPr/>
    </dgm:pt>
    <dgm:pt modelId="{435BB3CF-97E5-4AE6-94B7-D770231ECB82}" type="pres">
      <dgm:prSet presAssocID="{C20B4219-02D2-40F1-8241-DFA429FA14E3}" presName="extraNode" presStyleLbl="node1" presStyleIdx="0" presStyleCnt="4"/>
      <dgm:spPr/>
    </dgm:pt>
    <dgm:pt modelId="{46E977C8-7277-480F-B10B-51A9FCC32849}" type="pres">
      <dgm:prSet presAssocID="{C20B4219-02D2-40F1-8241-DFA429FA14E3}" presName="dstNode" presStyleLbl="node1" presStyleIdx="0" presStyleCnt="4"/>
      <dgm:spPr/>
    </dgm:pt>
    <dgm:pt modelId="{689E833B-DDC2-4491-AE84-BF200FF77BDD}" type="pres">
      <dgm:prSet presAssocID="{1CF60215-60B8-4B46-B25E-0A5C77A88002}" presName="text_1" presStyleLbl="node1" presStyleIdx="0" presStyleCnt="4">
        <dgm:presLayoutVars>
          <dgm:bulletEnabled val="1"/>
        </dgm:presLayoutVars>
      </dgm:prSet>
      <dgm:spPr/>
    </dgm:pt>
    <dgm:pt modelId="{54651F8A-EF53-4FDF-A51B-9963B2DBC7BD}" type="pres">
      <dgm:prSet presAssocID="{1CF60215-60B8-4B46-B25E-0A5C77A88002}" presName="accent_1" presStyleCnt="0"/>
      <dgm:spPr/>
    </dgm:pt>
    <dgm:pt modelId="{AC4DC68D-0455-4B9D-A5E4-30E3F674D98E}" type="pres">
      <dgm:prSet presAssocID="{1CF60215-60B8-4B46-B25E-0A5C77A88002}" presName="accentRepeatNode" presStyleLbl="solidFgAcc1" presStyleIdx="0" presStyleCnt="4"/>
      <dgm:spPr/>
    </dgm:pt>
    <dgm:pt modelId="{0EA5E874-46CC-4B4C-A43E-2AEDD38613AD}" type="pres">
      <dgm:prSet presAssocID="{C9C5C69E-7B27-486B-BF2B-0E9DF798709C}" presName="text_2" presStyleLbl="node1" presStyleIdx="1" presStyleCnt="4">
        <dgm:presLayoutVars>
          <dgm:bulletEnabled val="1"/>
        </dgm:presLayoutVars>
      </dgm:prSet>
      <dgm:spPr/>
    </dgm:pt>
    <dgm:pt modelId="{3CCB48D0-5C1A-4A2B-942E-AEE76E712608}" type="pres">
      <dgm:prSet presAssocID="{C9C5C69E-7B27-486B-BF2B-0E9DF798709C}" presName="accent_2" presStyleCnt="0"/>
      <dgm:spPr/>
    </dgm:pt>
    <dgm:pt modelId="{DA72D33B-86A7-49DB-9EDA-805CDA777BF4}" type="pres">
      <dgm:prSet presAssocID="{C9C5C69E-7B27-486B-BF2B-0E9DF798709C}" presName="accentRepeatNode" presStyleLbl="solidFgAcc1" presStyleIdx="1" presStyleCnt="4"/>
      <dgm:spPr/>
    </dgm:pt>
    <dgm:pt modelId="{D0A9756A-35FA-49C1-885E-3DF0CA45F7C4}" type="pres">
      <dgm:prSet presAssocID="{2AF0FD9B-8000-4B25-9E52-8F18B1193720}" presName="text_3" presStyleLbl="node1" presStyleIdx="2" presStyleCnt="4">
        <dgm:presLayoutVars>
          <dgm:bulletEnabled val="1"/>
        </dgm:presLayoutVars>
      </dgm:prSet>
      <dgm:spPr/>
    </dgm:pt>
    <dgm:pt modelId="{D7E586DA-A2C8-4E52-A123-A194285FB67C}" type="pres">
      <dgm:prSet presAssocID="{2AF0FD9B-8000-4B25-9E52-8F18B1193720}" presName="accent_3" presStyleCnt="0"/>
      <dgm:spPr/>
    </dgm:pt>
    <dgm:pt modelId="{90CD1C4F-4876-45E6-B33F-221E193AB85E}" type="pres">
      <dgm:prSet presAssocID="{2AF0FD9B-8000-4B25-9E52-8F18B1193720}" presName="accentRepeatNode" presStyleLbl="solidFgAcc1" presStyleIdx="2" presStyleCnt="4"/>
      <dgm:spPr/>
    </dgm:pt>
    <dgm:pt modelId="{C41CB961-0650-4D77-8D44-6CD34D718D57}" type="pres">
      <dgm:prSet presAssocID="{38CF0097-F0F6-47DD-98F6-FD93262A04C2}" presName="text_4" presStyleLbl="node1" presStyleIdx="3" presStyleCnt="4">
        <dgm:presLayoutVars>
          <dgm:bulletEnabled val="1"/>
        </dgm:presLayoutVars>
      </dgm:prSet>
      <dgm:spPr/>
    </dgm:pt>
    <dgm:pt modelId="{96A63892-6661-4988-A265-5514E8985FCC}" type="pres">
      <dgm:prSet presAssocID="{38CF0097-F0F6-47DD-98F6-FD93262A04C2}" presName="accent_4" presStyleCnt="0"/>
      <dgm:spPr/>
    </dgm:pt>
    <dgm:pt modelId="{F2B2B893-C82E-4B03-AC1B-369732036BA4}" type="pres">
      <dgm:prSet presAssocID="{38CF0097-F0F6-47DD-98F6-FD93262A04C2}" presName="accentRepeatNode" presStyleLbl="solidFgAcc1" presStyleIdx="3" presStyleCnt="4"/>
      <dgm:spPr/>
    </dgm:pt>
  </dgm:ptLst>
  <dgm:cxnLst>
    <dgm:cxn modelId="{3798F213-DC36-4C3C-BB24-A954EB321288}" type="presOf" srcId="{38CF0097-F0F6-47DD-98F6-FD93262A04C2}" destId="{C41CB961-0650-4D77-8D44-6CD34D718D57}" srcOrd="0" destOrd="0" presId="urn:microsoft.com/office/officeart/2008/layout/VerticalCurvedList#5"/>
    <dgm:cxn modelId="{CC7FA114-8067-48CF-9678-85EF9007C04E}" srcId="{C20B4219-02D2-40F1-8241-DFA429FA14E3}" destId="{2AF0FD9B-8000-4B25-9E52-8F18B1193720}" srcOrd="2" destOrd="0" parTransId="{A8405F43-BFF1-4D00-90E7-16522E23F6A1}" sibTransId="{B2972327-01EA-4F92-BC13-C7217FC081F2}"/>
    <dgm:cxn modelId="{CE913817-6632-4BA1-A791-9D2DDF8BB7FB}" type="presOf" srcId="{1CF60215-60B8-4B46-B25E-0A5C77A88002}" destId="{689E833B-DDC2-4491-AE84-BF200FF77BDD}" srcOrd="0" destOrd="0" presId="urn:microsoft.com/office/officeart/2008/layout/VerticalCurvedList#5"/>
    <dgm:cxn modelId="{DFF61122-151F-4901-877F-FBAB14552614}" type="presOf" srcId="{C20B4219-02D2-40F1-8241-DFA429FA14E3}" destId="{A78DDEBC-859C-4013-A008-80065BD9D573}" srcOrd="0" destOrd="0" presId="urn:microsoft.com/office/officeart/2008/layout/VerticalCurvedList#5"/>
    <dgm:cxn modelId="{1BB45922-133C-4CBF-BE14-1E22A0132699}" type="presOf" srcId="{C9C5C69E-7B27-486B-BF2B-0E9DF798709C}" destId="{0EA5E874-46CC-4B4C-A43E-2AEDD38613AD}" srcOrd="0" destOrd="0" presId="urn:microsoft.com/office/officeart/2008/layout/VerticalCurvedList#5"/>
    <dgm:cxn modelId="{90286B3D-11E6-4DCE-9118-9F48FFA71199}" srcId="{C20B4219-02D2-40F1-8241-DFA429FA14E3}" destId="{38CF0097-F0F6-47DD-98F6-FD93262A04C2}" srcOrd="3" destOrd="0" parTransId="{9041F95E-0ADC-4FE0-A6C0-3B781DADF87D}" sibTransId="{F1362724-820E-49C8-91A6-53F45F7812DE}"/>
    <dgm:cxn modelId="{812FAB5E-E6E9-48D2-B812-6CDBE3F295BD}" type="presOf" srcId="{857B815E-D474-4882-A23C-26C127700816}" destId="{82547118-4CE4-42EE-9E18-765D036E4D89}" srcOrd="0" destOrd="0" presId="urn:microsoft.com/office/officeart/2008/layout/VerticalCurvedList#5"/>
    <dgm:cxn modelId="{9AEC1D60-E82B-4D61-BB8F-190FD92E89F0}" srcId="{C20B4219-02D2-40F1-8241-DFA429FA14E3}" destId="{C9C5C69E-7B27-486B-BF2B-0E9DF798709C}" srcOrd="1" destOrd="0" parTransId="{B3241BC0-FCAE-444A-9FA8-9771147CB5FE}" sibTransId="{0108F4C5-EEBB-4F2A-BDB4-DB6FF971F106}"/>
    <dgm:cxn modelId="{7BCB86DB-04D7-4714-9F82-87EA6E4C0544}" type="presOf" srcId="{2AF0FD9B-8000-4B25-9E52-8F18B1193720}" destId="{D0A9756A-35FA-49C1-885E-3DF0CA45F7C4}" srcOrd="0" destOrd="0" presId="urn:microsoft.com/office/officeart/2008/layout/VerticalCurvedList#5"/>
    <dgm:cxn modelId="{4267DAF0-CB74-454F-8E44-F9346061655F}" srcId="{C20B4219-02D2-40F1-8241-DFA429FA14E3}" destId="{1CF60215-60B8-4B46-B25E-0A5C77A88002}" srcOrd="0" destOrd="0" parTransId="{873E8C38-84D7-42BB-92B3-50E6FA5824CE}" sibTransId="{857B815E-D474-4882-A23C-26C127700816}"/>
    <dgm:cxn modelId="{530AF417-5040-41A4-A66A-A3E2C4FFF366}" type="presParOf" srcId="{A78DDEBC-859C-4013-A008-80065BD9D573}" destId="{D5BC8CB3-421F-4780-8B53-36C3F9EB0A01}" srcOrd="0" destOrd="0" presId="urn:microsoft.com/office/officeart/2008/layout/VerticalCurvedList#5"/>
    <dgm:cxn modelId="{6D6620FD-6898-469B-9D94-C3C073A90E28}" type="presParOf" srcId="{D5BC8CB3-421F-4780-8B53-36C3F9EB0A01}" destId="{3EB88DDA-928F-4C5C-AF58-72FC618E5D54}" srcOrd="0" destOrd="0" presId="urn:microsoft.com/office/officeart/2008/layout/VerticalCurvedList#5"/>
    <dgm:cxn modelId="{3384D188-8899-44A2-9C73-52779C3E7286}" type="presParOf" srcId="{3EB88DDA-928F-4C5C-AF58-72FC618E5D54}" destId="{8C532C5D-4F84-40E9-B325-CA36AACB1041}" srcOrd="0" destOrd="0" presId="urn:microsoft.com/office/officeart/2008/layout/VerticalCurvedList#5"/>
    <dgm:cxn modelId="{C1ED8017-83E0-43A6-9EC8-187B0CBF741D}" type="presParOf" srcId="{3EB88DDA-928F-4C5C-AF58-72FC618E5D54}" destId="{82547118-4CE4-42EE-9E18-765D036E4D89}" srcOrd="1" destOrd="0" presId="urn:microsoft.com/office/officeart/2008/layout/VerticalCurvedList#5"/>
    <dgm:cxn modelId="{77110593-EF41-4AB0-A1AD-B60480183705}" type="presParOf" srcId="{3EB88DDA-928F-4C5C-AF58-72FC618E5D54}" destId="{435BB3CF-97E5-4AE6-94B7-D770231ECB82}" srcOrd="2" destOrd="0" presId="urn:microsoft.com/office/officeart/2008/layout/VerticalCurvedList#5"/>
    <dgm:cxn modelId="{679372B0-E6D2-464F-92C0-D95D041C378F}" type="presParOf" srcId="{3EB88DDA-928F-4C5C-AF58-72FC618E5D54}" destId="{46E977C8-7277-480F-B10B-51A9FCC32849}" srcOrd="3" destOrd="0" presId="urn:microsoft.com/office/officeart/2008/layout/VerticalCurvedList#5"/>
    <dgm:cxn modelId="{1C6164C5-5D36-4FD8-BA19-D353EF75BB47}" type="presParOf" srcId="{D5BC8CB3-421F-4780-8B53-36C3F9EB0A01}" destId="{689E833B-DDC2-4491-AE84-BF200FF77BDD}" srcOrd="1" destOrd="0" presId="urn:microsoft.com/office/officeart/2008/layout/VerticalCurvedList#5"/>
    <dgm:cxn modelId="{F16F4100-5551-41CE-A161-4799DE3761EC}" type="presParOf" srcId="{D5BC8CB3-421F-4780-8B53-36C3F9EB0A01}" destId="{54651F8A-EF53-4FDF-A51B-9963B2DBC7BD}" srcOrd="2" destOrd="0" presId="urn:microsoft.com/office/officeart/2008/layout/VerticalCurvedList#5"/>
    <dgm:cxn modelId="{7D4CB583-02AC-4A36-A006-8E984E66FDBB}" type="presParOf" srcId="{54651F8A-EF53-4FDF-A51B-9963B2DBC7BD}" destId="{AC4DC68D-0455-4B9D-A5E4-30E3F674D98E}" srcOrd="0" destOrd="0" presId="urn:microsoft.com/office/officeart/2008/layout/VerticalCurvedList#5"/>
    <dgm:cxn modelId="{982C51A6-938C-4079-86F6-40BC03319BDF}" type="presParOf" srcId="{D5BC8CB3-421F-4780-8B53-36C3F9EB0A01}" destId="{0EA5E874-46CC-4B4C-A43E-2AEDD38613AD}" srcOrd="3" destOrd="0" presId="urn:microsoft.com/office/officeart/2008/layout/VerticalCurvedList#5"/>
    <dgm:cxn modelId="{2D6FA8FE-C7E7-4603-B986-F944B8E0CD5F}" type="presParOf" srcId="{D5BC8CB3-421F-4780-8B53-36C3F9EB0A01}" destId="{3CCB48D0-5C1A-4A2B-942E-AEE76E712608}" srcOrd="4" destOrd="0" presId="urn:microsoft.com/office/officeart/2008/layout/VerticalCurvedList#5"/>
    <dgm:cxn modelId="{E99F7C68-11DF-4CDD-A3C4-FF745004A227}" type="presParOf" srcId="{3CCB48D0-5C1A-4A2B-942E-AEE76E712608}" destId="{DA72D33B-86A7-49DB-9EDA-805CDA777BF4}" srcOrd="0" destOrd="0" presId="urn:microsoft.com/office/officeart/2008/layout/VerticalCurvedList#5"/>
    <dgm:cxn modelId="{5DE20411-CED6-46E4-A455-C7436D7B48E1}" type="presParOf" srcId="{D5BC8CB3-421F-4780-8B53-36C3F9EB0A01}" destId="{D0A9756A-35FA-49C1-885E-3DF0CA45F7C4}" srcOrd="5" destOrd="0" presId="urn:microsoft.com/office/officeart/2008/layout/VerticalCurvedList#5"/>
    <dgm:cxn modelId="{83D0DEAC-904E-4A16-8A3A-F47A116E1D8D}" type="presParOf" srcId="{D5BC8CB3-421F-4780-8B53-36C3F9EB0A01}" destId="{D7E586DA-A2C8-4E52-A123-A194285FB67C}" srcOrd="6" destOrd="0" presId="urn:microsoft.com/office/officeart/2008/layout/VerticalCurvedList#5"/>
    <dgm:cxn modelId="{F2A1C419-3759-4835-8848-3BFD668A6FC2}" type="presParOf" srcId="{D7E586DA-A2C8-4E52-A123-A194285FB67C}" destId="{90CD1C4F-4876-45E6-B33F-221E193AB85E}" srcOrd="0" destOrd="0" presId="urn:microsoft.com/office/officeart/2008/layout/VerticalCurvedList#5"/>
    <dgm:cxn modelId="{7CCC6156-D4E5-432B-A08E-80CE27E4DA69}" type="presParOf" srcId="{D5BC8CB3-421F-4780-8B53-36C3F9EB0A01}" destId="{C41CB961-0650-4D77-8D44-6CD34D718D57}" srcOrd="7" destOrd="0" presId="urn:microsoft.com/office/officeart/2008/layout/VerticalCurvedList#5"/>
    <dgm:cxn modelId="{15A6A3F0-B279-47ED-89F6-0DDA5E2E4805}" type="presParOf" srcId="{D5BC8CB3-421F-4780-8B53-36C3F9EB0A01}" destId="{96A63892-6661-4988-A265-5514E8985FCC}" srcOrd="8" destOrd="0" presId="urn:microsoft.com/office/officeart/2008/layout/VerticalCurvedList#5"/>
    <dgm:cxn modelId="{44AEEAAB-098D-40C1-A6FE-EE39AFEC7B27}" type="presParOf" srcId="{96A63892-6661-4988-A265-5514E8985FCC}" destId="{F2B2B893-C82E-4B03-AC1B-369732036BA4}" srcOrd="0" destOrd="0" presId="urn:microsoft.com/office/officeart/2008/layout/VerticalCurved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20B4219-02D2-40F1-8241-DFA429FA14E3}" type="doc">
      <dgm:prSet loTypeId="urn:microsoft.com/office/officeart/2008/layout/VerticalCurvedList#6" loCatId="list" qsTypeId="urn:microsoft.com/office/officeart/2005/8/quickstyle/simple2#10" qsCatId="simple" csTypeId="urn:microsoft.com/office/officeart/2005/8/colors/accent3_1#4" csCatId="accent3" phldr="1"/>
      <dgm:spPr/>
      <dgm:t>
        <a:bodyPr/>
        <a:lstStyle/>
        <a:p>
          <a:endParaRPr lang="en-IN"/>
        </a:p>
      </dgm:t>
    </dgm:pt>
    <dgm:pt modelId="{1CF60215-60B8-4B46-B25E-0A5C77A88002}">
      <dgm:prSet phldrT="[Tex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NHS People Plan supports flexible working and diversity of working opportunities.</a:t>
          </a:r>
          <a:endParaRPr lang="en-IN" sz="3600">
            <a:latin typeface="Times New Roman" panose="02020603050405020304" pitchFamily="18" charset="0"/>
            <a:cs typeface="Times New Roman" panose="02020603050405020304" pitchFamily="18" charset="0"/>
          </a:endParaRPr>
        </a:p>
      </dgm:t>
    </dgm:pt>
    <dgm:pt modelId="{873E8C38-84D7-42BB-92B3-50E6FA5824CE}" type="parTrans" cxnId="{4267DAF0-CB74-454F-8E44-F9346061655F}">
      <dgm:prSet/>
      <dgm:spPr/>
      <dgm:t>
        <a:bodyPr/>
        <a:lstStyle/>
        <a:p>
          <a:endParaRPr lang="en-IN" sz="3600">
            <a:latin typeface="Times New Roman" panose="02020603050405020304" pitchFamily="18" charset="0"/>
            <a:cs typeface="Times New Roman" panose="02020603050405020304" pitchFamily="18" charset="0"/>
          </a:endParaRPr>
        </a:p>
      </dgm:t>
    </dgm:pt>
    <dgm:pt modelId="{857B815E-D474-4882-A23C-26C127700816}" type="sibTrans" cxnId="{4267DAF0-CB74-454F-8E44-F9346061655F}">
      <dgm:prSet/>
      <dgm:spPr/>
      <dgm:t>
        <a:bodyPr/>
        <a:lstStyle/>
        <a:p>
          <a:endParaRPr lang="en-IN" sz="3600">
            <a:latin typeface="Times New Roman" panose="02020603050405020304" pitchFamily="18" charset="0"/>
            <a:cs typeface="Times New Roman" panose="02020603050405020304" pitchFamily="18" charset="0"/>
          </a:endParaRPr>
        </a:p>
      </dgm:t>
    </dgm:pt>
    <dgm:pt modelId="{C9C5C69E-7B27-486B-BF2B-0E9DF798709C}">
      <dgm:prSe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Flexible Working Policy Framework is consistent with employee wellbeing, employee engagement and employee retention (NHS, 2026d).</a:t>
          </a:r>
        </a:p>
      </dgm:t>
    </dgm:pt>
    <dgm:pt modelId="{B3241BC0-FCAE-444A-9FA8-9771147CB5FE}" type="parTrans" cxnId="{9AEC1D60-E82B-4D61-BB8F-190FD92E89F0}">
      <dgm:prSet/>
      <dgm:spPr/>
      <dgm:t>
        <a:bodyPr/>
        <a:lstStyle/>
        <a:p>
          <a:endParaRPr lang="en-IN" sz="3600">
            <a:latin typeface="Times New Roman" panose="02020603050405020304" pitchFamily="18" charset="0"/>
            <a:cs typeface="Times New Roman" panose="02020603050405020304" pitchFamily="18" charset="0"/>
          </a:endParaRPr>
        </a:p>
      </dgm:t>
    </dgm:pt>
    <dgm:pt modelId="{0108F4C5-EEBB-4F2A-BDB4-DB6FF971F106}" type="sibTrans" cxnId="{9AEC1D60-E82B-4D61-BB8F-190FD92E89F0}">
      <dgm:prSet/>
      <dgm:spPr/>
      <dgm:t>
        <a:bodyPr/>
        <a:lstStyle/>
        <a:p>
          <a:endParaRPr lang="en-IN" sz="3600">
            <a:latin typeface="Times New Roman" panose="02020603050405020304" pitchFamily="18" charset="0"/>
            <a:cs typeface="Times New Roman" panose="02020603050405020304" pitchFamily="18" charset="0"/>
          </a:endParaRPr>
        </a:p>
      </dgm:t>
    </dgm:pt>
    <dgm:pt modelId="{2AF0FD9B-8000-4B25-9E52-8F18B1193720}">
      <dgm:prSe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Flexible working guides can help individuals and managers to implement supportive practices.</a:t>
          </a:r>
        </a:p>
      </dgm:t>
    </dgm:pt>
    <dgm:pt modelId="{A8405F43-BFF1-4D00-90E7-16522E23F6A1}" type="parTrans" cxnId="{CC7FA114-8067-48CF-9678-85EF9007C04E}">
      <dgm:prSet/>
      <dgm:spPr/>
      <dgm:t>
        <a:bodyPr/>
        <a:lstStyle/>
        <a:p>
          <a:endParaRPr lang="en-IN" sz="3600">
            <a:latin typeface="Times New Roman" panose="02020603050405020304" pitchFamily="18" charset="0"/>
            <a:cs typeface="Times New Roman" panose="02020603050405020304" pitchFamily="18" charset="0"/>
          </a:endParaRPr>
        </a:p>
      </dgm:t>
    </dgm:pt>
    <dgm:pt modelId="{B2972327-01EA-4F92-BC13-C7217FC081F2}" type="sibTrans" cxnId="{CC7FA114-8067-48CF-9678-85EF9007C04E}">
      <dgm:prSet/>
      <dgm:spPr/>
      <dgm:t>
        <a:bodyPr/>
        <a:lstStyle/>
        <a:p>
          <a:endParaRPr lang="en-IN" sz="3600">
            <a:latin typeface="Times New Roman" panose="02020603050405020304" pitchFamily="18" charset="0"/>
            <a:cs typeface="Times New Roman" panose="02020603050405020304" pitchFamily="18" charset="0"/>
          </a:endParaRPr>
        </a:p>
      </dgm:t>
    </dgm:pt>
    <dgm:pt modelId="{38CF0097-F0F6-47DD-98F6-FD93262A04C2}">
      <dgm:prSe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According to The NHS Alliance (2026), an all-time high of 57.66% are satisfied with the opportunities available for flexible working.</a:t>
          </a:r>
        </a:p>
      </dgm:t>
    </dgm:pt>
    <dgm:pt modelId="{9041F95E-0ADC-4FE0-A6C0-3B781DADF87D}" type="parTrans" cxnId="{90286B3D-11E6-4DCE-9118-9F48FFA71199}">
      <dgm:prSet/>
      <dgm:spPr/>
      <dgm:t>
        <a:bodyPr/>
        <a:lstStyle/>
        <a:p>
          <a:endParaRPr lang="en-IN" sz="3600">
            <a:latin typeface="Times New Roman" panose="02020603050405020304" pitchFamily="18" charset="0"/>
            <a:cs typeface="Times New Roman" panose="02020603050405020304" pitchFamily="18" charset="0"/>
          </a:endParaRPr>
        </a:p>
      </dgm:t>
    </dgm:pt>
    <dgm:pt modelId="{F1362724-820E-49C8-91A6-53F45F7812DE}" type="sibTrans" cxnId="{90286B3D-11E6-4DCE-9118-9F48FFA71199}">
      <dgm:prSet/>
      <dgm:spPr/>
      <dgm:t>
        <a:bodyPr/>
        <a:lstStyle/>
        <a:p>
          <a:endParaRPr lang="en-IN" sz="3600">
            <a:latin typeface="Times New Roman" panose="02020603050405020304" pitchFamily="18" charset="0"/>
            <a:cs typeface="Times New Roman" panose="02020603050405020304" pitchFamily="18" charset="0"/>
          </a:endParaRPr>
        </a:p>
      </dgm:t>
    </dgm:pt>
    <dgm:pt modelId="{A78DDEBC-859C-4013-A008-80065BD9D573}" type="pres">
      <dgm:prSet presAssocID="{C20B4219-02D2-40F1-8241-DFA429FA14E3}" presName="Name0" presStyleCnt="0">
        <dgm:presLayoutVars>
          <dgm:chMax val="7"/>
          <dgm:chPref val="7"/>
          <dgm:dir/>
        </dgm:presLayoutVars>
      </dgm:prSet>
      <dgm:spPr/>
    </dgm:pt>
    <dgm:pt modelId="{D5BC8CB3-421F-4780-8B53-36C3F9EB0A01}" type="pres">
      <dgm:prSet presAssocID="{C20B4219-02D2-40F1-8241-DFA429FA14E3}" presName="Name1" presStyleCnt="0"/>
      <dgm:spPr/>
    </dgm:pt>
    <dgm:pt modelId="{3EB88DDA-928F-4C5C-AF58-72FC618E5D54}" type="pres">
      <dgm:prSet presAssocID="{C20B4219-02D2-40F1-8241-DFA429FA14E3}" presName="cycle" presStyleCnt="0"/>
      <dgm:spPr/>
    </dgm:pt>
    <dgm:pt modelId="{8C532C5D-4F84-40E9-B325-CA36AACB1041}" type="pres">
      <dgm:prSet presAssocID="{C20B4219-02D2-40F1-8241-DFA429FA14E3}" presName="srcNode" presStyleLbl="node1" presStyleIdx="0" presStyleCnt="4"/>
      <dgm:spPr/>
    </dgm:pt>
    <dgm:pt modelId="{82547118-4CE4-42EE-9E18-765D036E4D89}" type="pres">
      <dgm:prSet presAssocID="{C20B4219-02D2-40F1-8241-DFA429FA14E3}" presName="conn" presStyleLbl="parChTrans1D2" presStyleIdx="0" presStyleCnt="1"/>
      <dgm:spPr/>
    </dgm:pt>
    <dgm:pt modelId="{435BB3CF-97E5-4AE6-94B7-D770231ECB82}" type="pres">
      <dgm:prSet presAssocID="{C20B4219-02D2-40F1-8241-DFA429FA14E3}" presName="extraNode" presStyleLbl="node1" presStyleIdx="0" presStyleCnt="4"/>
      <dgm:spPr/>
    </dgm:pt>
    <dgm:pt modelId="{46E977C8-7277-480F-B10B-51A9FCC32849}" type="pres">
      <dgm:prSet presAssocID="{C20B4219-02D2-40F1-8241-DFA429FA14E3}" presName="dstNode" presStyleLbl="node1" presStyleIdx="0" presStyleCnt="4"/>
      <dgm:spPr/>
    </dgm:pt>
    <dgm:pt modelId="{689E833B-DDC2-4491-AE84-BF200FF77BDD}" type="pres">
      <dgm:prSet presAssocID="{1CF60215-60B8-4B46-B25E-0A5C77A88002}" presName="text_1" presStyleLbl="node1" presStyleIdx="0" presStyleCnt="4">
        <dgm:presLayoutVars>
          <dgm:bulletEnabled val="1"/>
        </dgm:presLayoutVars>
      </dgm:prSet>
      <dgm:spPr/>
    </dgm:pt>
    <dgm:pt modelId="{54651F8A-EF53-4FDF-A51B-9963B2DBC7BD}" type="pres">
      <dgm:prSet presAssocID="{1CF60215-60B8-4B46-B25E-0A5C77A88002}" presName="accent_1" presStyleCnt="0"/>
      <dgm:spPr/>
    </dgm:pt>
    <dgm:pt modelId="{AC4DC68D-0455-4B9D-A5E4-30E3F674D98E}" type="pres">
      <dgm:prSet presAssocID="{1CF60215-60B8-4B46-B25E-0A5C77A88002}" presName="accentRepeatNode" presStyleLbl="solidFgAcc1" presStyleIdx="0" presStyleCnt="4"/>
      <dgm:spPr/>
    </dgm:pt>
    <dgm:pt modelId="{0EA5E874-46CC-4B4C-A43E-2AEDD38613AD}" type="pres">
      <dgm:prSet presAssocID="{C9C5C69E-7B27-486B-BF2B-0E9DF798709C}" presName="text_2" presStyleLbl="node1" presStyleIdx="1" presStyleCnt="4">
        <dgm:presLayoutVars>
          <dgm:bulletEnabled val="1"/>
        </dgm:presLayoutVars>
      </dgm:prSet>
      <dgm:spPr/>
    </dgm:pt>
    <dgm:pt modelId="{3CCB48D0-5C1A-4A2B-942E-AEE76E712608}" type="pres">
      <dgm:prSet presAssocID="{C9C5C69E-7B27-486B-BF2B-0E9DF798709C}" presName="accent_2" presStyleCnt="0"/>
      <dgm:spPr/>
    </dgm:pt>
    <dgm:pt modelId="{DA72D33B-86A7-49DB-9EDA-805CDA777BF4}" type="pres">
      <dgm:prSet presAssocID="{C9C5C69E-7B27-486B-BF2B-0E9DF798709C}" presName="accentRepeatNode" presStyleLbl="solidFgAcc1" presStyleIdx="1" presStyleCnt="4"/>
      <dgm:spPr/>
    </dgm:pt>
    <dgm:pt modelId="{D0A9756A-35FA-49C1-885E-3DF0CA45F7C4}" type="pres">
      <dgm:prSet presAssocID="{2AF0FD9B-8000-4B25-9E52-8F18B1193720}" presName="text_3" presStyleLbl="node1" presStyleIdx="2" presStyleCnt="4">
        <dgm:presLayoutVars>
          <dgm:bulletEnabled val="1"/>
        </dgm:presLayoutVars>
      </dgm:prSet>
      <dgm:spPr/>
    </dgm:pt>
    <dgm:pt modelId="{D7E586DA-A2C8-4E52-A123-A194285FB67C}" type="pres">
      <dgm:prSet presAssocID="{2AF0FD9B-8000-4B25-9E52-8F18B1193720}" presName="accent_3" presStyleCnt="0"/>
      <dgm:spPr/>
    </dgm:pt>
    <dgm:pt modelId="{90CD1C4F-4876-45E6-B33F-221E193AB85E}" type="pres">
      <dgm:prSet presAssocID="{2AF0FD9B-8000-4B25-9E52-8F18B1193720}" presName="accentRepeatNode" presStyleLbl="solidFgAcc1" presStyleIdx="2" presStyleCnt="4"/>
      <dgm:spPr/>
    </dgm:pt>
    <dgm:pt modelId="{C41CB961-0650-4D77-8D44-6CD34D718D57}" type="pres">
      <dgm:prSet presAssocID="{38CF0097-F0F6-47DD-98F6-FD93262A04C2}" presName="text_4" presStyleLbl="node1" presStyleIdx="3" presStyleCnt="4">
        <dgm:presLayoutVars>
          <dgm:bulletEnabled val="1"/>
        </dgm:presLayoutVars>
      </dgm:prSet>
      <dgm:spPr/>
    </dgm:pt>
    <dgm:pt modelId="{96A63892-6661-4988-A265-5514E8985FCC}" type="pres">
      <dgm:prSet presAssocID="{38CF0097-F0F6-47DD-98F6-FD93262A04C2}" presName="accent_4" presStyleCnt="0"/>
      <dgm:spPr/>
    </dgm:pt>
    <dgm:pt modelId="{F2B2B893-C82E-4B03-AC1B-369732036BA4}" type="pres">
      <dgm:prSet presAssocID="{38CF0097-F0F6-47DD-98F6-FD93262A04C2}" presName="accentRepeatNode" presStyleLbl="solidFgAcc1" presStyleIdx="3" presStyleCnt="4"/>
      <dgm:spPr/>
    </dgm:pt>
  </dgm:ptLst>
  <dgm:cxnLst>
    <dgm:cxn modelId="{3798F213-DC36-4C3C-BB24-A954EB321288}" type="presOf" srcId="{38CF0097-F0F6-47DD-98F6-FD93262A04C2}" destId="{C41CB961-0650-4D77-8D44-6CD34D718D57}" srcOrd="0" destOrd="0" presId="urn:microsoft.com/office/officeart/2008/layout/VerticalCurvedList#6"/>
    <dgm:cxn modelId="{CC7FA114-8067-48CF-9678-85EF9007C04E}" srcId="{C20B4219-02D2-40F1-8241-DFA429FA14E3}" destId="{2AF0FD9B-8000-4B25-9E52-8F18B1193720}" srcOrd="2" destOrd="0" parTransId="{A8405F43-BFF1-4D00-90E7-16522E23F6A1}" sibTransId="{B2972327-01EA-4F92-BC13-C7217FC081F2}"/>
    <dgm:cxn modelId="{CE913817-6632-4BA1-A791-9D2DDF8BB7FB}" type="presOf" srcId="{1CF60215-60B8-4B46-B25E-0A5C77A88002}" destId="{689E833B-DDC2-4491-AE84-BF200FF77BDD}" srcOrd="0" destOrd="0" presId="urn:microsoft.com/office/officeart/2008/layout/VerticalCurvedList#6"/>
    <dgm:cxn modelId="{DFF61122-151F-4901-877F-FBAB14552614}" type="presOf" srcId="{C20B4219-02D2-40F1-8241-DFA429FA14E3}" destId="{A78DDEBC-859C-4013-A008-80065BD9D573}" srcOrd="0" destOrd="0" presId="urn:microsoft.com/office/officeart/2008/layout/VerticalCurvedList#6"/>
    <dgm:cxn modelId="{1BB45922-133C-4CBF-BE14-1E22A0132699}" type="presOf" srcId="{C9C5C69E-7B27-486B-BF2B-0E9DF798709C}" destId="{0EA5E874-46CC-4B4C-A43E-2AEDD38613AD}" srcOrd="0" destOrd="0" presId="urn:microsoft.com/office/officeart/2008/layout/VerticalCurvedList#6"/>
    <dgm:cxn modelId="{90286B3D-11E6-4DCE-9118-9F48FFA71199}" srcId="{C20B4219-02D2-40F1-8241-DFA429FA14E3}" destId="{38CF0097-F0F6-47DD-98F6-FD93262A04C2}" srcOrd="3" destOrd="0" parTransId="{9041F95E-0ADC-4FE0-A6C0-3B781DADF87D}" sibTransId="{F1362724-820E-49C8-91A6-53F45F7812DE}"/>
    <dgm:cxn modelId="{812FAB5E-E6E9-48D2-B812-6CDBE3F295BD}" type="presOf" srcId="{857B815E-D474-4882-A23C-26C127700816}" destId="{82547118-4CE4-42EE-9E18-765D036E4D89}" srcOrd="0" destOrd="0" presId="urn:microsoft.com/office/officeart/2008/layout/VerticalCurvedList#6"/>
    <dgm:cxn modelId="{9AEC1D60-E82B-4D61-BB8F-190FD92E89F0}" srcId="{C20B4219-02D2-40F1-8241-DFA429FA14E3}" destId="{C9C5C69E-7B27-486B-BF2B-0E9DF798709C}" srcOrd="1" destOrd="0" parTransId="{B3241BC0-FCAE-444A-9FA8-9771147CB5FE}" sibTransId="{0108F4C5-EEBB-4F2A-BDB4-DB6FF971F106}"/>
    <dgm:cxn modelId="{7BCB86DB-04D7-4714-9F82-87EA6E4C0544}" type="presOf" srcId="{2AF0FD9B-8000-4B25-9E52-8F18B1193720}" destId="{D0A9756A-35FA-49C1-885E-3DF0CA45F7C4}" srcOrd="0" destOrd="0" presId="urn:microsoft.com/office/officeart/2008/layout/VerticalCurvedList#6"/>
    <dgm:cxn modelId="{4267DAF0-CB74-454F-8E44-F9346061655F}" srcId="{C20B4219-02D2-40F1-8241-DFA429FA14E3}" destId="{1CF60215-60B8-4B46-B25E-0A5C77A88002}" srcOrd="0" destOrd="0" parTransId="{873E8C38-84D7-42BB-92B3-50E6FA5824CE}" sibTransId="{857B815E-D474-4882-A23C-26C127700816}"/>
    <dgm:cxn modelId="{530AF417-5040-41A4-A66A-A3E2C4FFF366}" type="presParOf" srcId="{A78DDEBC-859C-4013-A008-80065BD9D573}" destId="{D5BC8CB3-421F-4780-8B53-36C3F9EB0A01}" srcOrd="0" destOrd="0" presId="urn:microsoft.com/office/officeart/2008/layout/VerticalCurvedList#6"/>
    <dgm:cxn modelId="{6D6620FD-6898-469B-9D94-C3C073A90E28}" type="presParOf" srcId="{D5BC8CB3-421F-4780-8B53-36C3F9EB0A01}" destId="{3EB88DDA-928F-4C5C-AF58-72FC618E5D54}" srcOrd="0" destOrd="0" presId="urn:microsoft.com/office/officeart/2008/layout/VerticalCurvedList#6"/>
    <dgm:cxn modelId="{3384D188-8899-44A2-9C73-52779C3E7286}" type="presParOf" srcId="{3EB88DDA-928F-4C5C-AF58-72FC618E5D54}" destId="{8C532C5D-4F84-40E9-B325-CA36AACB1041}" srcOrd="0" destOrd="0" presId="urn:microsoft.com/office/officeart/2008/layout/VerticalCurvedList#6"/>
    <dgm:cxn modelId="{C1ED8017-83E0-43A6-9EC8-187B0CBF741D}" type="presParOf" srcId="{3EB88DDA-928F-4C5C-AF58-72FC618E5D54}" destId="{82547118-4CE4-42EE-9E18-765D036E4D89}" srcOrd="1" destOrd="0" presId="urn:microsoft.com/office/officeart/2008/layout/VerticalCurvedList#6"/>
    <dgm:cxn modelId="{77110593-EF41-4AB0-A1AD-B60480183705}" type="presParOf" srcId="{3EB88DDA-928F-4C5C-AF58-72FC618E5D54}" destId="{435BB3CF-97E5-4AE6-94B7-D770231ECB82}" srcOrd="2" destOrd="0" presId="urn:microsoft.com/office/officeart/2008/layout/VerticalCurvedList#6"/>
    <dgm:cxn modelId="{679372B0-E6D2-464F-92C0-D95D041C378F}" type="presParOf" srcId="{3EB88DDA-928F-4C5C-AF58-72FC618E5D54}" destId="{46E977C8-7277-480F-B10B-51A9FCC32849}" srcOrd="3" destOrd="0" presId="urn:microsoft.com/office/officeart/2008/layout/VerticalCurvedList#6"/>
    <dgm:cxn modelId="{1C6164C5-5D36-4FD8-BA19-D353EF75BB47}" type="presParOf" srcId="{D5BC8CB3-421F-4780-8B53-36C3F9EB0A01}" destId="{689E833B-DDC2-4491-AE84-BF200FF77BDD}" srcOrd="1" destOrd="0" presId="urn:microsoft.com/office/officeart/2008/layout/VerticalCurvedList#6"/>
    <dgm:cxn modelId="{F16F4100-5551-41CE-A161-4799DE3761EC}" type="presParOf" srcId="{D5BC8CB3-421F-4780-8B53-36C3F9EB0A01}" destId="{54651F8A-EF53-4FDF-A51B-9963B2DBC7BD}" srcOrd="2" destOrd="0" presId="urn:microsoft.com/office/officeart/2008/layout/VerticalCurvedList#6"/>
    <dgm:cxn modelId="{7D4CB583-02AC-4A36-A006-8E984E66FDBB}" type="presParOf" srcId="{54651F8A-EF53-4FDF-A51B-9963B2DBC7BD}" destId="{AC4DC68D-0455-4B9D-A5E4-30E3F674D98E}" srcOrd="0" destOrd="0" presId="urn:microsoft.com/office/officeart/2008/layout/VerticalCurvedList#6"/>
    <dgm:cxn modelId="{982C51A6-938C-4079-86F6-40BC03319BDF}" type="presParOf" srcId="{D5BC8CB3-421F-4780-8B53-36C3F9EB0A01}" destId="{0EA5E874-46CC-4B4C-A43E-2AEDD38613AD}" srcOrd="3" destOrd="0" presId="urn:microsoft.com/office/officeart/2008/layout/VerticalCurvedList#6"/>
    <dgm:cxn modelId="{2D6FA8FE-C7E7-4603-B986-F944B8E0CD5F}" type="presParOf" srcId="{D5BC8CB3-421F-4780-8B53-36C3F9EB0A01}" destId="{3CCB48D0-5C1A-4A2B-942E-AEE76E712608}" srcOrd="4" destOrd="0" presId="urn:microsoft.com/office/officeart/2008/layout/VerticalCurvedList#6"/>
    <dgm:cxn modelId="{E99F7C68-11DF-4CDD-A3C4-FF745004A227}" type="presParOf" srcId="{3CCB48D0-5C1A-4A2B-942E-AEE76E712608}" destId="{DA72D33B-86A7-49DB-9EDA-805CDA777BF4}" srcOrd="0" destOrd="0" presId="urn:microsoft.com/office/officeart/2008/layout/VerticalCurvedList#6"/>
    <dgm:cxn modelId="{5DE20411-CED6-46E4-A455-C7436D7B48E1}" type="presParOf" srcId="{D5BC8CB3-421F-4780-8B53-36C3F9EB0A01}" destId="{D0A9756A-35FA-49C1-885E-3DF0CA45F7C4}" srcOrd="5" destOrd="0" presId="urn:microsoft.com/office/officeart/2008/layout/VerticalCurvedList#6"/>
    <dgm:cxn modelId="{83D0DEAC-904E-4A16-8A3A-F47A116E1D8D}" type="presParOf" srcId="{D5BC8CB3-421F-4780-8B53-36C3F9EB0A01}" destId="{D7E586DA-A2C8-4E52-A123-A194285FB67C}" srcOrd="6" destOrd="0" presId="urn:microsoft.com/office/officeart/2008/layout/VerticalCurvedList#6"/>
    <dgm:cxn modelId="{F2A1C419-3759-4835-8848-3BFD668A6FC2}" type="presParOf" srcId="{D7E586DA-A2C8-4E52-A123-A194285FB67C}" destId="{90CD1C4F-4876-45E6-B33F-221E193AB85E}" srcOrd="0" destOrd="0" presId="urn:microsoft.com/office/officeart/2008/layout/VerticalCurvedList#6"/>
    <dgm:cxn modelId="{7CCC6156-D4E5-432B-A08E-80CE27E4DA69}" type="presParOf" srcId="{D5BC8CB3-421F-4780-8B53-36C3F9EB0A01}" destId="{C41CB961-0650-4D77-8D44-6CD34D718D57}" srcOrd="7" destOrd="0" presId="urn:microsoft.com/office/officeart/2008/layout/VerticalCurvedList#6"/>
    <dgm:cxn modelId="{15A6A3F0-B279-47ED-89F6-0DDA5E2E4805}" type="presParOf" srcId="{D5BC8CB3-421F-4780-8B53-36C3F9EB0A01}" destId="{96A63892-6661-4988-A265-5514E8985FCC}" srcOrd="8" destOrd="0" presId="urn:microsoft.com/office/officeart/2008/layout/VerticalCurvedList#6"/>
    <dgm:cxn modelId="{44AEEAAB-098D-40C1-A6FE-EE39AFEC7B27}" type="presParOf" srcId="{96A63892-6661-4988-A265-5514E8985FCC}" destId="{F2B2B893-C82E-4B03-AC1B-369732036BA4}" srcOrd="0" destOrd="0" presId="urn:microsoft.com/office/officeart/2008/layout/VerticalCurvedList#6"/>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82F66E4-90A1-4325-AF2B-8528A07E2B66}" type="doc">
      <dgm:prSet loTypeId="urn:microsoft.com/office/officeart/2005/8/layout/list1#3" loCatId="list" qsTypeId="urn:microsoft.com/office/officeart/2005/8/quickstyle/simple1#13" qsCatId="simple" csTypeId="urn:microsoft.com/office/officeart/2005/8/colors/accent6_1#3" csCatId="accent6" phldr="1"/>
      <dgm:spPr/>
      <dgm:t>
        <a:bodyPr/>
        <a:lstStyle/>
        <a:p>
          <a:endParaRPr lang="en-IN"/>
        </a:p>
      </dgm:t>
    </dgm:pt>
    <dgm:pt modelId="{7BA7CBE7-73FA-4AA2-AC6B-25D2863F3A1C}">
      <dgm:prSet phldrT="[Text]" custT="1"/>
      <dgm:spPr/>
      <dgm:t>
        <a:bodyPr/>
        <a:lstStyle/>
        <a:p>
          <a:pPr>
            <a:buFont typeface="Arial" panose="020B0604020202020204" pitchFamily="34" charset="0"/>
            <a:buChar char="●"/>
          </a:pPr>
          <a:r>
            <a:rPr lang="en-IN" sz="3600" u="none" dirty="0">
              <a:latin typeface="Times New Roman" panose="02020603050405020304" pitchFamily="18" charset="0"/>
              <a:cs typeface="Times New Roman" panose="02020603050405020304" pitchFamily="18" charset="0"/>
            </a:rPr>
            <a:t>AI multidisciplinary teams enhance job specifications in the healthcare sector, collaboration, and innovation within organisations.</a:t>
          </a:r>
          <a:endParaRPr lang="en-IN" sz="3600" dirty="0">
            <a:latin typeface="Times New Roman" panose="02020603050405020304" pitchFamily="18" charset="0"/>
            <a:cs typeface="Times New Roman" panose="02020603050405020304" pitchFamily="18" charset="0"/>
          </a:endParaRPr>
        </a:p>
      </dgm:t>
    </dgm:pt>
    <dgm:pt modelId="{2D977735-DE56-4AC9-95F6-1806C0D733F8}" type="parTrans" cxnId="{DFDEA475-E8AE-4CFA-8A6E-EA9E9BCBE5BF}">
      <dgm:prSet/>
      <dgm:spPr/>
      <dgm:t>
        <a:bodyPr/>
        <a:lstStyle/>
        <a:p>
          <a:endParaRPr lang="en-IN" sz="3200">
            <a:latin typeface="Times New Roman" panose="02020603050405020304" pitchFamily="18" charset="0"/>
            <a:cs typeface="Times New Roman" panose="02020603050405020304" pitchFamily="18" charset="0"/>
          </a:endParaRPr>
        </a:p>
      </dgm:t>
    </dgm:pt>
    <dgm:pt modelId="{CB1022E5-DD61-46CF-89DE-B06F43579DA4}" type="sibTrans" cxnId="{DFDEA475-E8AE-4CFA-8A6E-EA9E9BCBE5BF}">
      <dgm:prSet/>
      <dgm:spPr/>
      <dgm:t>
        <a:bodyPr/>
        <a:lstStyle/>
        <a:p>
          <a:endParaRPr lang="en-IN" sz="3200">
            <a:latin typeface="Times New Roman" panose="02020603050405020304" pitchFamily="18" charset="0"/>
            <a:cs typeface="Times New Roman" panose="02020603050405020304" pitchFamily="18" charset="0"/>
          </a:endParaRPr>
        </a:p>
      </dgm:t>
    </dgm:pt>
    <dgm:pt modelId="{8DCE3F70-3484-43CC-898C-E083E5DACA0D}">
      <dgm:prSe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The digital transformation drives clinical informatics positions in the NHS that support technology-based job redesign projects.</a:t>
          </a:r>
        </a:p>
      </dgm:t>
    </dgm:pt>
    <dgm:pt modelId="{F8B88E34-BC55-45F8-9700-6CB8B2688246}" type="parTrans" cxnId="{A7F687ED-7BA7-45B4-B680-861F2A35095C}">
      <dgm:prSet/>
      <dgm:spPr/>
      <dgm:t>
        <a:bodyPr/>
        <a:lstStyle/>
        <a:p>
          <a:endParaRPr lang="en-IN" sz="3200">
            <a:latin typeface="Times New Roman" panose="02020603050405020304" pitchFamily="18" charset="0"/>
            <a:cs typeface="Times New Roman" panose="02020603050405020304" pitchFamily="18" charset="0"/>
          </a:endParaRPr>
        </a:p>
      </dgm:t>
    </dgm:pt>
    <dgm:pt modelId="{B370F1D5-0FFE-4928-BD35-B03317FEE789}" type="sibTrans" cxnId="{A7F687ED-7BA7-45B4-B680-861F2A35095C}">
      <dgm:prSet/>
      <dgm:spPr/>
      <dgm:t>
        <a:bodyPr/>
        <a:lstStyle/>
        <a:p>
          <a:endParaRPr lang="en-IN" sz="3200">
            <a:latin typeface="Times New Roman" panose="02020603050405020304" pitchFamily="18" charset="0"/>
            <a:cs typeface="Times New Roman" panose="02020603050405020304" pitchFamily="18" charset="0"/>
          </a:endParaRPr>
        </a:p>
      </dgm:t>
    </dgm:pt>
    <dgm:pt modelId="{6F1345CC-BC5C-4FD0-AD39-4AB369F33AFF}">
      <dgm:prSe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AI Training &amp; Workforce upskilling improves Digital capability, agility, and resilience of the future workforce (NHS, 2026e).</a:t>
          </a:r>
        </a:p>
      </dgm:t>
    </dgm:pt>
    <dgm:pt modelId="{A64667C2-D3F6-4FF0-9F5D-AFEDB8151EB9}" type="parTrans" cxnId="{7E42C8AF-5A88-42D2-A45D-8149B8716C65}">
      <dgm:prSet/>
      <dgm:spPr/>
      <dgm:t>
        <a:bodyPr/>
        <a:lstStyle/>
        <a:p>
          <a:endParaRPr lang="en-IN" sz="3200">
            <a:latin typeface="Times New Roman" panose="02020603050405020304" pitchFamily="18" charset="0"/>
            <a:cs typeface="Times New Roman" panose="02020603050405020304" pitchFamily="18" charset="0"/>
          </a:endParaRPr>
        </a:p>
      </dgm:t>
    </dgm:pt>
    <dgm:pt modelId="{58A10EE7-CF13-4346-9366-27FE8A1AD47D}" type="sibTrans" cxnId="{7E42C8AF-5A88-42D2-A45D-8149B8716C65}">
      <dgm:prSet/>
      <dgm:spPr/>
      <dgm:t>
        <a:bodyPr/>
        <a:lstStyle/>
        <a:p>
          <a:endParaRPr lang="en-IN" sz="3200">
            <a:latin typeface="Times New Roman" panose="02020603050405020304" pitchFamily="18" charset="0"/>
            <a:cs typeface="Times New Roman" panose="02020603050405020304" pitchFamily="18" charset="0"/>
          </a:endParaRPr>
        </a:p>
      </dgm:t>
    </dgm:pt>
    <dgm:pt modelId="{BA174B3B-9382-4706-9DE7-5490DA495E8B}">
      <dgm:prSe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Almost 60% of NHS workers feel that AI helps in making health care better by creating new opportunities for innovation (Stewart, 2026).</a:t>
          </a:r>
        </a:p>
      </dgm:t>
    </dgm:pt>
    <dgm:pt modelId="{CBAFE334-1B27-44A9-AA78-BF5E9F77454F}" type="parTrans" cxnId="{5DD8BB7E-770C-4DE3-B6DB-9AC0B0E3EFEB}">
      <dgm:prSet/>
      <dgm:spPr/>
      <dgm:t>
        <a:bodyPr/>
        <a:lstStyle/>
        <a:p>
          <a:endParaRPr lang="en-IN" sz="3200">
            <a:latin typeface="Times New Roman" panose="02020603050405020304" pitchFamily="18" charset="0"/>
            <a:cs typeface="Times New Roman" panose="02020603050405020304" pitchFamily="18" charset="0"/>
          </a:endParaRPr>
        </a:p>
      </dgm:t>
    </dgm:pt>
    <dgm:pt modelId="{9226197D-11FF-4B9C-A8B5-3A68575CD9F9}" type="sibTrans" cxnId="{5DD8BB7E-770C-4DE3-B6DB-9AC0B0E3EFEB}">
      <dgm:prSet/>
      <dgm:spPr/>
      <dgm:t>
        <a:bodyPr/>
        <a:lstStyle/>
        <a:p>
          <a:endParaRPr lang="en-IN" sz="3200">
            <a:latin typeface="Times New Roman" panose="02020603050405020304" pitchFamily="18" charset="0"/>
            <a:cs typeface="Times New Roman" panose="02020603050405020304" pitchFamily="18" charset="0"/>
          </a:endParaRPr>
        </a:p>
      </dgm:t>
    </dgm:pt>
    <dgm:pt modelId="{F53C3CF0-4726-4CAF-9988-825F3427AB3E}" type="pres">
      <dgm:prSet presAssocID="{A82F66E4-90A1-4325-AF2B-8528A07E2B66}" presName="linear" presStyleCnt="0">
        <dgm:presLayoutVars>
          <dgm:dir/>
          <dgm:animLvl val="lvl"/>
          <dgm:resizeHandles val="exact"/>
        </dgm:presLayoutVars>
      </dgm:prSet>
      <dgm:spPr/>
    </dgm:pt>
    <dgm:pt modelId="{AE50417B-7087-4E3E-A5F7-478241CB8FA3}" type="pres">
      <dgm:prSet presAssocID="{7BA7CBE7-73FA-4AA2-AC6B-25D2863F3A1C}" presName="parentLin" presStyleCnt="0"/>
      <dgm:spPr/>
    </dgm:pt>
    <dgm:pt modelId="{D67C992E-4F91-41F2-AD94-598098967824}" type="pres">
      <dgm:prSet presAssocID="{7BA7CBE7-73FA-4AA2-AC6B-25D2863F3A1C}" presName="parentLeftMargin" presStyleLbl="node1" presStyleIdx="0" presStyleCnt="4"/>
      <dgm:spPr/>
    </dgm:pt>
    <dgm:pt modelId="{A008C19D-B36F-4C70-A934-870567B6D8F2}" type="pres">
      <dgm:prSet presAssocID="{7BA7CBE7-73FA-4AA2-AC6B-25D2863F3A1C}" presName="parentText" presStyleLbl="node1" presStyleIdx="0" presStyleCnt="4" custScaleX="115375">
        <dgm:presLayoutVars>
          <dgm:chMax val="0"/>
          <dgm:bulletEnabled val="1"/>
        </dgm:presLayoutVars>
      </dgm:prSet>
      <dgm:spPr/>
    </dgm:pt>
    <dgm:pt modelId="{FC11E03E-5A3D-43E9-B931-5E28C10AEF91}" type="pres">
      <dgm:prSet presAssocID="{7BA7CBE7-73FA-4AA2-AC6B-25D2863F3A1C}" presName="negativeSpace" presStyleCnt="0"/>
      <dgm:spPr/>
    </dgm:pt>
    <dgm:pt modelId="{F179B04C-71F1-456B-ABD4-FB301F081F8B}" type="pres">
      <dgm:prSet presAssocID="{7BA7CBE7-73FA-4AA2-AC6B-25D2863F3A1C}" presName="childText" presStyleLbl="conFgAcc1" presStyleIdx="0" presStyleCnt="4">
        <dgm:presLayoutVars>
          <dgm:bulletEnabled val="1"/>
        </dgm:presLayoutVars>
      </dgm:prSet>
      <dgm:spPr/>
    </dgm:pt>
    <dgm:pt modelId="{3D51C24C-17CC-4D8B-9C02-7D6851F8198F}" type="pres">
      <dgm:prSet presAssocID="{CB1022E5-DD61-46CF-89DE-B06F43579DA4}" presName="spaceBetweenRectangles" presStyleCnt="0"/>
      <dgm:spPr/>
    </dgm:pt>
    <dgm:pt modelId="{72BFF819-3607-4FFE-9957-E7A1E8C0FA54}" type="pres">
      <dgm:prSet presAssocID="{8DCE3F70-3484-43CC-898C-E083E5DACA0D}" presName="parentLin" presStyleCnt="0"/>
      <dgm:spPr/>
    </dgm:pt>
    <dgm:pt modelId="{4C9C9700-0A09-46FE-815F-ADD0588047DE}" type="pres">
      <dgm:prSet presAssocID="{8DCE3F70-3484-43CC-898C-E083E5DACA0D}" presName="parentLeftMargin" presStyleLbl="node1" presStyleIdx="0" presStyleCnt="4"/>
      <dgm:spPr/>
    </dgm:pt>
    <dgm:pt modelId="{5D1A2532-79B5-44B1-8421-A3ADFB8E5A98}" type="pres">
      <dgm:prSet presAssocID="{8DCE3F70-3484-43CC-898C-E083E5DACA0D}" presName="parentText" presStyleLbl="node1" presStyleIdx="1" presStyleCnt="4" custScaleX="115375">
        <dgm:presLayoutVars>
          <dgm:chMax val="0"/>
          <dgm:bulletEnabled val="1"/>
        </dgm:presLayoutVars>
      </dgm:prSet>
      <dgm:spPr/>
    </dgm:pt>
    <dgm:pt modelId="{92AA5B4C-B1EB-4D2F-A154-39D64CC2FAA9}" type="pres">
      <dgm:prSet presAssocID="{8DCE3F70-3484-43CC-898C-E083E5DACA0D}" presName="negativeSpace" presStyleCnt="0"/>
      <dgm:spPr/>
    </dgm:pt>
    <dgm:pt modelId="{BA15A531-45F9-4840-8EC6-FCCC44EE163B}" type="pres">
      <dgm:prSet presAssocID="{8DCE3F70-3484-43CC-898C-E083E5DACA0D}" presName="childText" presStyleLbl="conFgAcc1" presStyleIdx="1" presStyleCnt="4">
        <dgm:presLayoutVars>
          <dgm:bulletEnabled val="1"/>
        </dgm:presLayoutVars>
      </dgm:prSet>
      <dgm:spPr/>
    </dgm:pt>
    <dgm:pt modelId="{E6367D54-3131-4B3B-85D9-6BE9F9324C7D}" type="pres">
      <dgm:prSet presAssocID="{B370F1D5-0FFE-4928-BD35-B03317FEE789}" presName="spaceBetweenRectangles" presStyleCnt="0"/>
      <dgm:spPr/>
    </dgm:pt>
    <dgm:pt modelId="{766E2A6D-05A9-4EAA-9068-9D32C6806CF8}" type="pres">
      <dgm:prSet presAssocID="{6F1345CC-BC5C-4FD0-AD39-4AB369F33AFF}" presName="parentLin" presStyleCnt="0"/>
      <dgm:spPr/>
    </dgm:pt>
    <dgm:pt modelId="{425B196E-35B6-45DC-B122-7ABD9AEA079E}" type="pres">
      <dgm:prSet presAssocID="{6F1345CC-BC5C-4FD0-AD39-4AB369F33AFF}" presName="parentLeftMargin" presStyleLbl="node1" presStyleIdx="1" presStyleCnt="4"/>
      <dgm:spPr/>
    </dgm:pt>
    <dgm:pt modelId="{3F9A4AE6-52F0-4D05-B18D-7A9EABE4F1E0}" type="pres">
      <dgm:prSet presAssocID="{6F1345CC-BC5C-4FD0-AD39-4AB369F33AFF}" presName="parentText" presStyleLbl="node1" presStyleIdx="2" presStyleCnt="4" custScaleX="115375">
        <dgm:presLayoutVars>
          <dgm:chMax val="0"/>
          <dgm:bulletEnabled val="1"/>
        </dgm:presLayoutVars>
      </dgm:prSet>
      <dgm:spPr/>
    </dgm:pt>
    <dgm:pt modelId="{96982B57-E8AF-4BD0-AA79-48D4220C4A47}" type="pres">
      <dgm:prSet presAssocID="{6F1345CC-BC5C-4FD0-AD39-4AB369F33AFF}" presName="negativeSpace" presStyleCnt="0"/>
      <dgm:spPr/>
    </dgm:pt>
    <dgm:pt modelId="{19C20E82-BA61-4FEC-944C-37D27FAA76A8}" type="pres">
      <dgm:prSet presAssocID="{6F1345CC-BC5C-4FD0-AD39-4AB369F33AFF}" presName="childText" presStyleLbl="conFgAcc1" presStyleIdx="2" presStyleCnt="4">
        <dgm:presLayoutVars>
          <dgm:bulletEnabled val="1"/>
        </dgm:presLayoutVars>
      </dgm:prSet>
      <dgm:spPr/>
    </dgm:pt>
    <dgm:pt modelId="{ED23D874-28A1-4732-BF54-AB8BD2A24B93}" type="pres">
      <dgm:prSet presAssocID="{58A10EE7-CF13-4346-9366-27FE8A1AD47D}" presName="spaceBetweenRectangles" presStyleCnt="0"/>
      <dgm:spPr/>
    </dgm:pt>
    <dgm:pt modelId="{88AAECB1-ACC4-4A79-8429-1B52621A54AD}" type="pres">
      <dgm:prSet presAssocID="{BA174B3B-9382-4706-9DE7-5490DA495E8B}" presName="parentLin" presStyleCnt="0"/>
      <dgm:spPr/>
    </dgm:pt>
    <dgm:pt modelId="{9644DBF7-2E41-4F4F-8E0B-27B853FDF02D}" type="pres">
      <dgm:prSet presAssocID="{BA174B3B-9382-4706-9DE7-5490DA495E8B}" presName="parentLeftMargin" presStyleLbl="node1" presStyleIdx="2" presStyleCnt="4"/>
      <dgm:spPr/>
    </dgm:pt>
    <dgm:pt modelId="{653535A3-FF78-46D6-A14C-E171895C118A}" type="pres">
      <dgm:prSet presAssocID="{BA174B3B-9382-4706-9DE7-5490DA495E8B}" presName="parentText" presStyleLbl="node1" presStyleIdx="3" presStyleCnt="4" custScaleX="115375">
        <dgm:presLayoutVars>
          <dgm:chMax val="0"/>
          <dgm:bulletEnabled val="1"/>
        </dgm:presLayoutVars>
      </dgm:prSet>
      <dgm:spPr/>
    </dgm:pt>
    <dgm:pt modelId="{73EABD4B-0A28-4CD9-AE9F-0E13A3448866}" type="pres">
      <dgm:prSet presAssocID="{BA174B3B-9382-4706-9DE7-5490DA495E8B}" presName="negativeSpace" presStyleCnt="0"/>
      <dgm:spPr/>
    </dgm:pt>
    <dgm:pt modelId="{C4F6ECF7-7150-40AC-BB6F-4043B69C0410}" type="pres">
      <dgm:prSet presAssocID="{BA174B3B-9382-4706-9DE7-5490DA495E8B}" presName="childText" presStyleLbl="conFgAcc1" presStyleIdx="3" presStyleCnt="4">
        <dgm:presLayoutVars>
          <dgm:bulletEnabled val="1"/>
        </dgm:presLayoutVars>
      </dgm:prSet>
      <dgm:spPr/>
    </dgm:pt>
  </dgm:ptLst>
  <dgm:cxnLst>
    <dgm:cxn modelId="{BF286319-DCB2-45E0-A0EF-E6FF8ED9BA14}" type="presOf" srcId="{6F1345CC-BC5C-4FD0-AD39-4AB369F33AFF}" destId="{425B196E-35B6-45DC-B122-7ABD9AEA079E}" srcOrd="0" destOrd="0" presId="urn:microsoft.com/office/officeart/2005/8/layout/list1#3"/>
    <dgm:cxn modelId="{FF02E929-A11C-4FDD-A3F1-3980B9A4D6DD}" type="presOf" srcId="{A82F66E4-90A1-4325-AF2B-8528A07E2B66}" destId="{F53C3CF0-4726-4CAF-9988-825F3427AB3E}" srcOrd="0" destOrd="0" presId="urn:microsoft.com/office/officeart/2005/8/layout/list1#3"/>
    <dgm:cxn modelId="{0F61E95E-09B3-48F1-B49B-EEBF599D76FF}" type="presOf" srcId="{BA174B3B-9382-4706-9DE7-5490DA495E8B}" destId="{653535A3-FF78-46D6-A14C-E171895C118A}" srcOrd="1" destOrd="0" presId="urn:microsoft.com/office/officeart/2005/8/layout/list1#3"/>
    <dgm:cxn modelId="{D34D0963-F49E-48F4-9AF2-361E4F6532A8}" type="presOf" srcId="{7BA7CBE7-73FA-4AA2-AC6B-25D2863F3A1C}" destId="{D67C992E-4F91-41F2-AD94-598098967824}" srcOrd="0" destOrd="0" presId="urn:microsoft.com/office/officeart/2005/8/layout/list1#3"/>
    <dgm:cxn modelId="{C1B37F69-C6A9-4F1C-839B-D5D3FD78E488}" type="presOf" srcId="{7BA7CBE7-73FA-4AA2-AC6B-25D2863F3A1C}" destId="{A008C19D-B36F-4C70-A934-870567B6D8F2}" srcOrd="1" destOrd="0" presId="urn:microsoft.com/office/officeart/2005/8/layout/list1#3"/>
    <dgm:cxn modelId="{DFDEA475-E8AE-4CFA-8A6E-EA9E9BCBE5BF}" srcId="{A82F66E4-90A1-4325-AF2B-8528A07E2B66}" destId="{7BA7CBE7-73FA-4AA2-AC6B-25D2863F3A1C}" srcOrd="0" destOrd="0" parTransId="{2D977735-DE56-4AC9-95F6-1806C0D733F8}" sibTransId="{CB1022E5-DD61-46CF-89DE-B06F43579DA4}"/>
    <dgm:cxn modelId="{5DD8BB7E-770C-4DE3-B6DB-9AC0B0E3EFEB}" srcId="{A82F66E4-90A1-4325-AF2B-8528A07E2B66}" destId="{BA174B3B-9382-4706-9DE7-5490DA495E8B}" srcOrd="3" destOrd="0" parTransId="{CBAFE334-1B27-44A9-AA78-BF5E9F77454F}" sibTransId="{9226197D-11FF-4B9C-A8B5-3A68575CD9F9}"/>
    <dgm:cxn modelId="{C666F396-26A1-4119-AB73-2A42B8BBEFC9}" type="presOf" srcId="{6F1345CC-BC5C-4FD0-AD39-4AB369F33AFF}" destId="{3F9A4AE6-52F0-4D05-B18D-7A9EABE4F1E0}" srcOrd="1" destOrd="0" presId="urn:microsoft.com/office/officeart/2005/8/layout/list1#3"/>
    <dgm:cxn modelId="{028643A8-C7AA-42CC-B9D6-E6DD14A65216}" type="presOf" srcId="{8DCE3F70-3484-43CC-898C-E083E5DACA0D}" destId="{5D1A2532-79B5-44B1-8421-A3ADFB8E5A98}" srcOrd="1" destOrd="0" presId="urn:microsoft.com/office/officeart/2005/8/layout/list1#3"/>
    <dgm:cxn modelId="{DC01B6A8-546D-4FB6-8001-4C3549A87A42}" type="presOf" srcId="{8DCE3F70-3484-43CC-898C-E083E5DACA0D}" destId="{4C9C9700-0A09-46FE-815F-ADD0588047DE}" srcOrd="0" destOrd="0" presId="urn:microsoft.com/office/officeart/2005/8/layout/list1#3"/>
    <dgm:cxn modelId="{7E42C8AF-5A88-42D2-A45D-8149B8716C65}" srcId="{A82F66E4-90A1-4325-AF2B-8528A07E2B66}" destId="{6F1345CC-BC5C-4FD0-AD39-4AB369F33AFF}" srcOrd="2" destOrd="0" parTransId="{A64667C2-D3F6-4FF0-9F5D-AFEDB8151EB9}" sibTransId="{58A10EE7-CF13-4346-9366-27FE8A1AD47D}"/>
    <dgm:cxn modelId="{E620BDC6-AFCD-49B7-944C-0C635F9174C2}" type="presOf" srcId="{BA174B3B-9382-4706-9DE7-5490DA495E8B}" destId="{9644DBF7-2E41-4F4F-8E0B-27B853FDF02D}" srcOrd="0" destOrd="0" presId="urn:microsoft.com/office/officeart/2005/8/layout/list1#3"/>
    <dgm:cxn modelId="{A7F687ED-7BA7-45B4-B680-861F2A35095C}" srcId="{A82F66E4-90A1-4325-AF2B-8528A07E2B66}" destId="{8DCE3F70-3484-43CC-898C-E083E5DACA0D}" srcOrd="1" destOrd="0" parTransId="{F8B88E34-BC55-45F8-9700-6CB8B2688246}" sibTransId="{B370F1D5-0FFE-4928-BD35-B03317FEE789}"/>
    <dgm:cxn modelId="{A5B9A299-80FF-42A5-B4E4-A8F1988F6CC0}" type="presParOf" srcId="{F53C3CF0-4726-4CAF-9988-825F3427AB3E}" destId="{AE50417B-7087-4E3E-A5F7-478241CB8FA3}" srcOrd="0" destOrd="0" presId="urn:microsoft.com/office/officeart/2005/8/layout/list1#3"/>
    <dgm:cxn modelId="{E0E93E80-2350-43B2-91F1-29F0AF9AFE78}" type="presParOf" srcId="{AE50417B-7087-4E3E-A5F7-478241CB8FA3}" destId="{D67C992E-4F91-41F2-AD94-598098967824}" srcOrd="0" destOrd="0" presId="urn:microsoft.com/office/officeart/2005/8/layout/list1#3"/>
    <dgm:cxn modelId="{AEA50D62-8E59-4DAA-91A3-B929E3FCE7ED}" type="presParOf" srcId="{AE50417B-7087-4E3E-A5F7-478241CB8FA3}" destId="{A008C19D-B36F-4C70-A934-870567B6D8F2}" srcOrd="1" destOrd="0" presId="urn:microsoft.com/office/officeart/2005/8/layout/list1#3"/>
    <dgm:cxn modelId="{5CD25B79-886B-4174-A06A-B8A863C96BB7}" type="presParOf" srcId="{F53C3CF0-4726-4CAF-9988-825F3427AB3E}" destId="{FC11E03E-5A3D-43E9-B931-5E28C10AEF91}" srcOrd="1" destOrd="0" presId="urn:microsoft.com/office/officeart/2005/8/layout/list1#3"/>
    <dgm:cxn modelId="{18F40288-3018-4426-91A5-EBE02F9A23A8}" type="presParOf" srcId="{F53C3CF0-4726-4CAF-9988-825F3427AB3E}" destId="{F179B04C-71F1-456B-ABD4-FB301F081F8B}" srcOrd="2" destOrd="0" presId="urn:microsoft.com/office/officeart/2005/8/layout/list1#3"/>
    <dgm:cxn modelId="{4F27DF2D-A7E5-490B-A8A2-48226C5D5738}" type="presParOf" srcId="{F53C3CF0-4726-4CAF-9988-825F3427AB3E}" destId="{3D51C24C-17CC-4D8B-9C02-7D6851F8198F}" srcOrd="3" destOrd="0" presId="urn:microsoft.com/office/officeart/2005/8/layout/list1#3"/>
    <dgm:cxn modelId="{6F6F1929-85AA-42EF-A5AD-B3262BC10800}" type="presParOf" srcId="{F53C3CF0-4726-4CAF-9988-825F3427AB3E}" destId="{72BFF819-3607-4FFE-9957-E7A1E8C0FA54}" srcOrd="4" destOrd="0" presId="urn:microsoft.com/office/officeart/2005/8/layout/list1#3"/>
    <dgm:cxn modelId="{3601D916-982A-4FA5-94D2-1AB3C49AB88B}" type="presParOf" srcId="{72BFF819-3607-4FFE-9957-E7A1E8C0FA54}" destId="{4C9C9700-0A09-46FE-815F-ADD0588047DE}" srcOrd="0" destOrd="0" presId="urn:microsoft.com/office/officeart/2005/8/layout/list1#3"/>
    <dgm:cxn modelId="{C0FDE63F-B444-4D33-9B0E-5B076858F158}" type="presParOf" srcId="{72BFF819-3607-4FFE-9957-E7A1E8C0FA54}" destId="{5D1A2532-79B5-44B1-8421-A3ADFB8E5A98}" srcOrd="1" destOrd="0" presId="urn:microsoft.com/office/officeart/2005/8/layout/list1#3"/>
    <dgm:cxn modelId="{F34EA3A2-B8E1-4823-BC0D-32571641D915}" type="presParOf" srcId="{F53C3CF0-4726-4CAF-9988-825F3427AB3E}" destId="{92AA5B4C-B1EB-4D2F-A154-39D64CC2FAA9}" srcOrd="5" destOrd="0" presId="urn:microsoft.com/office/officeart/2005/8/layout/list1#3"/>
    <dgm:cxn modelId="{060FFFD5-8B79-4E97-8C8C-C1CA27AA69C4}" type="presParOf" srcId="{F53C3CF0-4726-4CAF-9988-825F3427AB3E}" destId="{BA15A531-45F9-4840-8EC6-FCCC44EE163B}" srcOrd="6" destOrd="0" presId="urn:microsoft.com/office/officeart/2005/8/layout/list1#3"/>
    <dgm:cxn modelId="{B2383CCA-651A-4EC6-9685-85C394132377}" type="presParOf" srcId="{F53C3CF0-4726-4CAF-9988-825F3427AB3E}" destId="{E6367D54-3131-4B3B-85D9-6BE9F9324C7D}" srcOrd="7" destOrd="0" presId="urn:microsoft.com/office/officeart/2005/8/layout/list1#3"/>
    <dgm:cxn modelId="{6043154E-A7CD-4F4D-98F9-5933DBDBCD79}" type="presParOf" srcId="{F53C3CF0-4726-4CAF-9988-825F3427AB3E}" destId="{766E2A6D-05A9-4EAA-9068-9D32C6806CF8}" srcOrd="8" destOrd="0" presId="urn:microsoft.com/office/officeart/2005/8/layout/list1#3"/>
    <dgm:cxn modelId="{5CFFD71B-8B6D-49C7-A145-0D3273702E19}" type="presParOf" srcId="{766E2A6D-05A9-4EAA-9068-9D32C6806CF8}" destId="{425B196E-35B6-45DC-B122-7ABD9AEA079E}" srcOrd="0" destOrd="0" presId="urn:microsoft.com/office/officeart/2005/8/layout/list1#3"/>
    <dgm:cxn modelId="{273702C7-3C86-4338-891D-D4ED43E1962F}" type="presParOf" srcId="{766E2A6D-05A9-4EAA-9068-9D32C6806CF8}" destId="{3F9A4AE6-52F0-4D05-B18D-7A9EABE4F1E0}" srcOrd="1" destOrd="0" presId="urn:microsoft.com/office/officeart/2005/8/layout/list1#3"/>
    <dgm:cxn modelId="{E6F0CBD9-A342-46C1-80A8-76A2BEBEE132}" type="presParOf" srcId="{F53C3CF0-4726-4CAF-9988-825F3427AB3E}" destId="{96982B57-E8AF-4BD0-AA79-48D4220C4A47}" srcOrd="9" destOrd="0" presId="urn:microsoft.com/office/officeart/2005/8/layout/list1#3"/>
    <dgm:cxn modelId="{E8BEF22E-7B26-4814-9758-6D34AB720466}" type="presParOf" srcId="{F53C3CF0-4726-4CAF-9988-825F3427AB3E}" destId="{19C20E82-BA61-4FEC-944C-37D27FAA76A8}" srcOrd="10" destOrd="0" presId="urn:microsoft.com/office/officeart/2005/8/layout/list1#3"/>
    <dgm:cxn modelId="{A68E5143-24EC-4D71-A114-371176C405D4}" type="presParOf" srcId="{F53C3CF0-4726-4CAF-9988-825F3427AB3E}" destId="{ED23D874-28A1-4732-BF54-AB8BD2A24B93}" srcOrd="11" destOrd="0" presId="urn:microsoft.com/office/officeart/2005/8/layout/list1#3"/>
    <dgm:cxn modelId="{AD62CB20-7134-49A6-B31E-622A5E7F1A76}" type="presParOf" srcId="{F53C3CF0-4726-4CAF-9988-825F3427AB3E}" destId="{88AAECB1-ACC4-4A79-8429-1B52621A54AD}" srcOrd="12" destOrd="0" presId="urn:microsoft.com/office/officeart/2005/8/layout/list1#3"/>
    <dgm:cxn modelId="{2AD56117-AE55-4FFB-B849-C64371F44F7F}" type="presParOf" srcId="{88AAECB1-ACC4-4A79-8429-1B52621A54AD}" destId="{9644DBF7-2E41-4F4F-8E0B-27B853FDF02D}" srcOrd="0" destOrd="0" presId="urn:microsoft.com/office/officeart/2005/8/layout/list1#3"/>
    <dgm:cxn modelId="{50146657-9E7F-4277-A3F5-AD015518B904}" type="presParOf" srcId="{88AAECB1-ACC4-4A79-8429-1B52621A54AD}" destId="{653535A3-FF78-46D6-A14C-E171895C118A}" srcOrd="1" destOrd="0" presId="urn:microsoft.com/office/officeart/2005/8/layout/list1#3"/>
    <dgm:cxn modelId="{557C4688-FB3A-4F70-86F8-EBABE5B88714}" type="presParOf" srcId="{F53C3CF0-4726-4CAF-9988-825F3427AB3E}" destId="{73EABD4B-0A28-4CD9-AE9F-0E13A3448866}" srcOrd="13" destOrd="0" presId="urn:microsoft.com/office/officeart/2005/8/layout/list1#3"/>
    <dgm:cxn modelId="{C96B8D6B-395B-4F5F-93A7-57DFBF834010}" type="presParOf" srcId="{F53C3CF0-4726-4CAF-9988-825F3427AB3E}" destId="{C4F6ECF7-7150-40AC-BB6F-4043B69C0410}" srcOrd="14" destOrd="0" presId="urn:microsoft.com/office/officeart/2005/8/layout/list1#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82F66E4-90A1-4325-AF2B-8528A07E2B66}" type="doc">
      <dgm:prSet loTypeId="urn:microsoft.com/office/officeart/2005/8/layout/list1#4" loCatId="list" qsTypeId="urn:microsoft.com/office/officeart/2005/8/quickstyle/simple1#14" qsCatId="simple" csTypeId="urn:microsoft.com/office/officeart/2005/8/colors/accent6_1#4" csCatId="accent6" phldr="1"/>
      <dgm:spPr/>
      <dgm:t>
        <a:bodyPr/>
        <a:lstStyle/>
        <a:p>
          <a:endParaRPr lang="en-IN"/>
        </a:p>
      </dgm:t>
    </dgm:pt>
    <dgm:pt modelId="{7BA7CBE7-73FA-4AA2-AC6B-25D2863F3A1C}">
      <dgm:prSet phldrT="[Text]" custT="1"/>
      <dgm:spPr/>
      <dgm:t>
        <a:bodyPr/>
        <a:lstStyle/>
        <a:p>
          <a:pPr>
            <a:buFont typeface="Arial" panose="020B0604020202020204" pitchFamily="34" charset="0"/>
            <a:buChar char="●"/>
          </a:pPr>
          <a:r>
            <a:rPr lang="en-IN" sz="3600" u="none" dirty="0">
              <a:latin typeface="Times New Roman" panose="02020603050405020304" pitchFamily="18" charset="0"/>
              <a:cs typeface="Times New Roman" panose="02020603050405020304" pitchFamily="18" charset="0"/>
            </a:rPr>
            <a:t>AI multidisciplinary teams enhance job specifications in the healthcare sector, collaboration, and innovation within organisations.</a:t>
          </a:r>
          <a:endParaRPr lang="en-IN" sz="3600" dirty="0">
            <a:latin typeface="Times New Roman" panose="02020603050405020304" pitchFamily="18" charset="0"/>
            <a:cs typeface="Times New Roman" panose="02020603050405020304" pitchFamily="18" charset="0"/>
          </a:endParaRPr>
        </a:p>
      </dgm:t>
    </dgm:pt>
    <dgm:pt modelId="{2D977735-DE56-4AC9-95F6-1806C0D733F8}" type="parTrans" cxnId="{DFDEA475-E8AE-4CFA-8A6E-EA9E9BCBE5BF}">
      <dgm:prSet/>
      <dgm:spPr/>
      <dgm:t>
        <a:bodyPr/>
        <a:lstStyle/>
        <a:p>
          <a:endParaRPr lang="en-IN" sz="3200">
            <a:latin typeface="Times New Roman" panose="02020603050405020304" pitchFamily="18" charset="0"/>
            <a:cs typeface="Times New Roman" panose="02020603050405020304" pitchFamily="18" charset="0"/>
          </a:endParaRPr>
        </a:p>
      </dgm:t>
    </dgm:pt>
    <dgm:pt modelId="{CB1022E5-DD61-46CF-89DE-B06F43579DA4}" type="sibTrans" cxnId="{DFDEA475-E8AE-4CFA-8A6E-EA9E9BCBE5BF}">
      <dgm:prSet/>
      <dgm:spPr/>
      <dgm:t>
        <a:bodyPr/>
        <a:lstStyle/>
        <a:p>
          <a:endParaRPr lang="en-IN" sz="3200">
            <a:latin typeface="Times New Roman" panose="02020603050405020304" pitchFamily="18" charset="0"/>
            <a:cs typeface="Times New Roman" panose="02020603050405020304" pitchFamily="18" charset="0"/>
          </a:endParaRPr>
        </a:p>
      </dgm:t>
    </dgm:pt>
    <dgm:pt modelId="{8DCE3F70-3484-43CC-898C-E083E5DACA0D}">
      <dgm:prSe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The digital transformation drives clinical informatics positions in the NHS that support technology-based job redesign projects.</a:t>
          </a:r>
        </a:p>
      </dgm:t>
    </dgm:pt>
    <dgm:pt modelId="{F8B88E34-BC55-45F8-9700-6CB8B2688246}" type="parTrans" cxnId="{A7F687ED-7BA7-45B4-B680-861F2A35095C}">
      <dgm:prSet/>
      <dgm:spPr/>
      <dgm:t>
        <a:bodyPr/>
        <a:lstStyle/>
        <a:p>
          <a:endParaRPr lang="en-IN" sz="3200">
            <a:latin typeface="Times New Roman" panose="02020603050405020304" pitchFamily="18" charset="0"/>
            <a:cs typeface="Times New Roman" panose="02020603050405020304" pitchFamily="18" charset="0"/>
          </a:endParaRPr>
        </a:p>
      </dgm:t>
    </dgm:pt>
    <dgm:pt modelId="{B370F1D5-0FFE-4928-BD35-B03317FEE789}" type="sibTrans" cxnId="{A7F687ED-7BA7-45B4-B680-861F2A35095C}">
      <dgm:prSet/>
      <dgm:spPr/>
      <dgm:t>
        <a:bodyPr/>
        <a:lstStyle/>
        <a:p>
          <a:endParaRPr lang="en-IN" sz="3200">
            <a:latin typeface="Times New Roman" panose="02020603050405020304" pitchFamily="18" charset="0"/>
            <a:cs typeface="Times New Roman" panose="02020603050405020304" pitchFamily="18" charset="0"/>
          </a:endParaRPr>
        </a:p>
      </dgm:t>
    </dgm:pt>
    <dgm:pt modelId="{6F1345CC-BC5C-4FD0-AD39-4AB369F33AFF}">
      <dgm:prSe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AI Training &amp; Workforce upskilling improves Digital capability, agility, and resilience of the future workforce (NHS, 2026e).</a:t>
          </a:r>
        </a:p>
      </dgm:t>
    </dgm:pt>
    <dgm:pt modelId="{A64667C2-D3F6-4FF0-9F5D-AFEDB8151EB9}" type="parTrans" cxnId="{7E42C8AF-5A88-42D2-A45D-8149B8716C65}">
      <dgm:prSet/>
      <dgm:spPr/>
      <dgm:t>
        <a:bodyPr/>
        <a:lstStyle/>
        <a:p>
          <a:endParaRPr lang="en-IN" sz="3200">
            <a:latin typeface="Times New Roman" panose="02020603050405020304" pitchFamily="18" charset="0"/>
            <a:cs typeface="Times New Roman" panose="02020603050405020304" pitchFamily="18" charset="0"/>
          </a:endParaRPr>
        </a:p>
      </dgm:t>
    </dgm:pt>
    <dgm:pt modelId="{58A10EE7-CF13-4346-9366-27FE8A1AD47D}" type="sibTrans" cxnId="{7E42C8AF-5A88-42D2-A45D-8149B8716C65}">
      <dgm:prSet/>
      <dgm:spPr/>
      <dgm:t>
        <a:bodyPr/>
        <a:lstStyle/>
        <a:p>
          <a:endParaRPr lang="en-IN" sz="3200">
            <a:latin typeface="Times New Roman" panose="02020603050405020304" pitchFamily="18" charset="0"/>
            <a:cs typeface="Times New Roman" panose="02020603050405020304" pitchFamily="18" charset="0"/>
          </a:endParaRPr>
        </a:p>
      </dgm:t>
    </dgm:pt>
    <dgm:pt modelId="{BA174B3B-9382-4706-9DE7-5490DA495E8B}">
      <dgm:prSet custT="1"/>
      <dgm:spPr/>
      <dgm:t>
        <a:bodyPr/>
        <a:lstStyle/>
        <a:p>
          <a:pPr>
            <a:buFont typeface="Arial" panose="020B0604020202020204" pitchFamily="34" charset="0"/>
            <a:buChar char="●"/>
          </a:pPr>
          <a:r>
            <a:rPr lang="en-IN" sz="3600" u="none">
              <a:latin typeface="Times New Roman" panose="02020603050405020304" pitchFamily="18" charset="0"/>
              <a:cs typeface="Times New Roman" panose="02020603050405020304" pitchFamily="18" charset="0"/>
            </a:rPr>
            <a:t>Almost 60% of NHS workers feel that AI helps in making health care better by creating new opportunities for innovation (Stewart, 2026).</a:t>
          </a:r>
        </a:p>
      </dgm:t>
    </dgm:pt>
    <dgm:pt modelId="{CBAFE334-1B27-44A9-AA78-BF5E9F77454F}" type="parTrans" cxnId="{5DD8BB7E-770C-4DE3-B6DB-9AC0B0E3EFEB}">
      <dgm:prSet/>
      <dgm:spPr/>
      <dgm:t>
        <a:bodyPr/>
        <a:lstStyle/>
        <a:p>
          <a:endParaRPr lang="en-IN" sz="3200">
            <a:latin typeface="Times New Roman" panose="02020603050405020304" pitchFamily="18" charset="0"/>
            <a:cs typeface="Times New Roman" panose="02020603050405020304" pitchFamily="18" charset="0"/>
          </a:endParaRPr>
        </a:p>
      </dgm:t>
    </dgm:pt>
    <dgm:pt modelId="{9226197D-11FF-4B9C-A8B5-3A68575CD9F9}" type="sibTrans" cxnId="{5DD8BB7E-770C-4DE3-B6DB-9AC0B0E3EFEB}">
      <dgm:prSet/>
      <dgm:spPr/>
      <dgm:t>
        <a:bodyPr/>
        <a:lstStyle/>
        <a:p>
          <a:endParaRPr lang="en-IN" sz="3200">
            <a:latin typeface="Times New Roman" panose="02020603050405020304" pitchFamily="18" charset="0"/>
            <a:cs typeface="Times New Roman" panose="02020603050405020304" pitchFamily="18" charset="0"/>
          </a:endParaRPr>
        </a:p>
      </dgm:t>
    </dgm:pt>
    <dgm:pt modelId="{F53C3CF0-4726-4CAF-9988-825F3427AB3E}" type="pres">
      <dgm:prSet presAssocID="{A82F66E4-90A1-4325-AF2B-8528A07E2B66}" presName="linear" presStyleCnt="0">
        <dgm:presLayoutVars>
          <dgm:dir/>
          <dgm:animLvl val="lvl"/>
          <dgm:resizeHandles val="exact"/>
        </dgm:presLayoutVars>
      </dgm:prSet>
      <dgm:spPr/>
    </dgm:pt>
    <dgm:pt modelId="{AE50417B-7087-4E3E-A5F7-478241CB8FA3}" type="pres">
      <dgm:prSet presAssocID="{7BA7CBE7-73FA-4AA2-AC6B-25D2863F3A1C}" presName="parentLin" presStyleCnt="0"/>
      <dgm:spPr/>
    </dgm:pt>
    <dgm:pt modelId="{D67C992E-4F91-41F2-AD94-598098967824}" type="pres">
      <dgm:prSet presAssocID="{7BA7CBE7-73FA-4AA2-AC6B-25D2863F3A1C}" presName="parentLeftMargin" presStyleLbl="node1" presStyleIdx="0" presStyleCnt="4"/>
      <dgm:spPr/>
    </dgm:pt>
    <dgm:pt modelId="{A008C19D-B36F-4C70-A934-870567B6D8F2}" type="pres">
      <dgm:prSet presAssocID="{7BA7CBE7-73FA-4AA2-AC6B-25D2863F3A1C}" presName="parentText" presStyleLbl="node1" presStyleIdx="0" presStyleCnt="4" custScaleX="115375">
        <dgm:presLayoutVars>
          <dgm:chMax val="0"/>
          <dgm:bulletEnabled val="1"/>
        </dgm:presLayoutVars>
      </dgm:prSet>
      <dgm:spPr/>
    </dgm:pt>
    <dgm:pt modelId="{FC11E03E-5A3D-43E9-B931-5E28C10AEF91}" type="pres">
      <dgm:prSet presAssocID="{7BA7CBE7-73FA-4AA2-AC6B-25D2863F3A1C}" presName="negativeSpace" presStyleCnt="0"/>
      <dgm:spPr/>
    </dgm:pt>
    <dgm:pt modelId="{F179B04C-71F1-456B-ABD4-FB301F081F8B}" type="pres">
      <dgm:prSet presAssocID="{7BA7CBE7-73FA-4AA2-AC6B-25D2863F3A1C}" presName="childText" presStyleLbl="conFgAcc1" presStyleIdx="0" presStyleCnt="4">
        <dgm:presLayoutVars>
          <dgm:bulletEnabled val="1"/>
        </dgm:presLayoutVars>
      </dgm:prSet>
      <dgm:spPr/>
    </dgm:pt>
    <dgm:pt modelId="{3D51C24C-17CC-4D8B-9C02-7D6851F8198F}" type="pres">
      <dgm:prSet presAssocID="{CB1022E5-DD61-46CF-89DE-B06F43579DA4}" presName="spaceBetweenRectangles" presStyleCnt="0"/>
      <dgm:spPr/>
    </dgm:pt>
    <dgm:pt modelId="{72BFF819-3607-4FFE-9957-E7A1E8C0FA54}" type="pres">
      <dgm:prSet presAssocID="{8DCE3F70-3484-43CC-898C-E083E5DACA0D}" presName="parentLin" presStyleCnt="0"/>
      <dgm:spPr/>
    </dgm:pt>
    <dgm:pt modelId="{4C9C9700-0A09-46FE-815F-ADD0588047DE}" type="pres">
      <dgm:prSet presAssocID="{8DCE3F70-3484-43CC-898C-E083E5DACA0D}" presName="parentLeftMargin" presStyleLbl="node1" presStyleIdx="0" presStyleCnt="4"/>
      <dgm:spPr/>
    </dgm:pt>
    <dgm:pt modelId="{5D1A2532-79B5-44B1-8421-A3ADFB8E5A98}" type="pres">
      <dgm:prSet presAssocID="{8DCE3F70-3484-43CC-898C-E083E5DACA0D}" presName="parentText" presStyleLbl="node1" presStyleIdx="1" presStyleCnt="4" custScaleX="115375">
        <dgm:presLayoutVars>
          <dgm:chMax val="0"/>
          <dgm:bulletEnabled val="1"/>
        </dgm:presLayoutVars>
      </dgm:prSet>
      <dgm:spPr/>
    </dgm:pt>
    <dgm:pt modelId="{92AA5B4C-B1EB-4D2F-A154-39D64CC2FAA9}" type="pres">
      <dgm:prSet presAssocID="{8DCE3F70-3484-43CC-898C-E083E5DACA0D}" presName="negativeSpace" presStyleCnt="0"/>
      <dgm:spPr/>
    </dgm:pt>
    <dgm:pt modelId="{BA15A531-45F9-4840-8EC6-FCCC44EE163B}" type="pres">
      <dgm:prSet presAssocID="{8DCE3F70-3484-43CC-898C-E083E5DACA0D}" presName="childText" presStyleLbl="conFgAcc1" presStyleIdx="1" presStyleCnt="4">
        <dgm:presLayoutVars>
          <dgm:bulletEnabled val="1"/>
        </dgm:presLayoutVars>
      </dgm:prSet>
      <dgm:spPr/>
    </dgm:pt>
    <dgm:pt modelId="{E6367D54-3131-4B3B-85D9-6BE9F9324C7D}" type="pres">
      <dgm:prSet presAssocID="{B370F1D5-0FFE-4928-BD35-B03317FEE789}" presName="spaceBetweenRectangles" presStyleCnt="0"/>
      <dgm:spPr/>
    </dgm:pt>
    <dgm:pt modelId="{766E2A6D-05A9-4EAA-9068-9D32C6806CF8}" type="pres">
      <dgm:prSet presAssocID="{6F1345CC-BC5C-4FD0-AD39-4AB369F33AFF}" presName="parentLin" presStyleCnt="0"/>
      <dgm:spPr/>
    </dgm:pt>
    <dgm:pt modelId="{425B196E-35B6-45DC-B122-7ABD9AEA079E}" type="pres">
      <dgm:prSet presAssocID="{6F1345CC-BC5C-4FD0-AD39-4AB369F33AFF}" presName="parentLeftMargin" presStyleLbl="node1" presStyleIdx="1" presStyleCnt="4"/>
      <dgm:spPr/>
    </dgm:pt>
    <dgm:pt modelId="{3F9A4AE6-52F0-4D05-B18D-7A9EABE4F1E0}" type="pres">
      <dgm:prSet presAssocID="{6F1345CC-BC5C-4FD0-AD39-4AB369F33AFF}" presName="parentText" presStyleLbl="node1" presStyleIdx="2" presStyleCnt="4" custScaleX="115375">
        <dgm:presLayoutVars>
          <dgm:chMax val="0"/>
          <dgm:bulletEnabled val="1"/>
        </dgm:presLayoutVars>
      </dgm:prSet>
      <dgm:spPr/>
    </dgm:pt>
    <dgm:pt modelId="{96982B57-E8AF-4BD0-AA79-48D4220C4A47}" type="pres">
      <dgm:prSet presAssocID="{6F1345CC-BC5C-4FD0-AD39-4AB369F33AFF}" presName="negativeSpace" presStyleCnt="0"/>
      <dgm:spPr/>
    </dgm:pt>
    <dgm:pt modelId="{19C20E82-BA61-4FEC-944C-37D27FAA76A8}" type="pres">
      <dgm:prSet presAssocID="{6F1345CC-BC5C-4FD0-AD39-4AB369F33AFF}" presName="childText" presStyleLbl="conFgAcc1" presStyleIdx="2" presStyleCnt="4">
        <dgm:presLayoutVars>
          <dgm:bulletEnabled val="1"/>
        </dgm:presLayoutVars>
      </dgm:prSet>
      <dgm:spPr/>
    </dgm:pt>
    <dgm:pt modelId="{ED23D874-28A1-4732-BF54-AB8BD2A24B93}" type="pres">
      <dgm:prSet presAssocID="{58A10EE7-CF13-4346-9366-27FE8A1AD47D}" presName="spaceBetweenRectangles" presStyleCnt="0"/>
      <dgm:spPr/>
    </dgm:pt>
    <dgm:pt modelId="{88AAECB1-ACC4-4A79-8429-1B52621A54AD}" type="pres">
      <dgm:prSet presAssocID="{BA174B3B-9382-4706-9DE7-5490DA495E8B}" presName="parentLin" presStyleCnt="0"/>
      <dgm:spPr/>
    </dgm:pt>
    <dgm:pt modelId="{9644DBF7-2E41-4F4F-8E0B-27B853FDF02D}" type="pres">
      <dgm:prSet presAssocID="{BA174B3B-9382-4706-9DE7-5490DA495E8B}" presName="parentLeftMargin" presStyleLbl="node1" presStyleIdx="2" presStyleCnt="4"/>
      <dgm:spPr/>
    </dgm:pt>
    <dgm:pt modelId="{653535A3-FF78-46D6-A14C-E171895C118A}" type="pres">
      <dgm:prSet presAssocID="{BA174B3B-9382-4706-9DE7-5490DA495E8B}" presName="parentText" presStyleLbl="node1" presStyleIdx="3" presStyleCnt="4" custScaleX="115375">
        <dgm:presLayoutVars>
          <dgm:chMax val="0"/>
          <dgm:bulletEnabled val="1"/>
        </dgm:presLayoutVars>
      </dgm:prSet>
      <dgm:spPr/>
    </dgm:pt>
    <dgm:pt modelId="{73EABD4B-0A28-4CD9-AE9F-0E13A3448866}" type="pres">
      <dgm:prSet presAssocID="{BA174B3B-9382-4706-9DE7-5490DA495E8B}" presName="negativeSpace" presStyleCnt="0"/>
      <dgm:spPr/>
    </dgm:pt>
    <dgm:pt modelId="{C4F6ECF7-7150-40AC-BB6F-4043B69C0410}" type="pres">
      <dgm:prSet presAssocID="{BA174B3B-9382-4706-9DE7-5490DA495E8B}" presName="childText" presStyleLbl="conFgAcc1" presStyleIdx="3" presStyleCnt="4">
        <dgm:presLayoutVars>
          <dgm:bulletEnabled val="1"/>
        </dgm:presLayoutVars>
      </dgm:prSet>
      <dgm:spPr/>
    </dgm:pt>
  </dgm:ptLst>
  <dgm:cxnLst>
    <dgm:cxn modelId="{BF286319-DCB2-45E0-A0EF-E6FF8ED9BA14}" type="presOf" srcId="{6F1345CC-BC5C-4FD0-AD39-4AB369F33AFF}" destId="{425B196E-35B6-45DC-B122-7ABD9AEA079E}" srcOrd="0" destOrd="0" presId="urn:microsoft.com/office/officeart/2005/8/layout/list1#4"/>
    <dgm:cxn modelId="{FF02E929-A11C-4FDD-A3F1-3980B9A4D6DD}" type="presOf" srcId="{A82F66E4-90A1-4325-AF2B-8528A07E2B66}" destId="{F53C3CF0-4726-4CAF-9988-825F3427AB3E}" srcOrd="0" destOrd="0" presId="urn:microsoft.com/office/officeart/2005/8/layout/list1#4"/>
    <dgm:cxn modelId="{0F61E95E-09B3-48F1-B49B-EEBF599D76FF}" type="presOf" srcId="{BA174B3B-9382-4706-9DE7-5490DA495E8B}" destId="{653535A3-FF78-46D6-A14C-E171895C118A}" srcOrd="1" destOrd="0" presId="urn:microsoft.com/office/officeart/2005/8/layout/list1#4"/>
    <dgm:cxn modelId="{D34D0963-F49E-48F4-9AF2-361E4F6532A8}" type="presOf" srcId="{7BA7CBE7-73FA-4AA2-AC6B-25D2863F3A1C}" destId="{D67C992E-4F91-41F2-AD94-598098967824}" srcOrd="0" destOrd="0" presId="urn:microsoft.com/office/officeart/2005/8/layout/list1#4"/>
    <dgm:cxn modelId="{C1B37F69-C6A9-4F1C-839B-D5D3FD78E488}" type="presOf" srcId="{7BA7CBE7-73FA-4AA2-AC6B-25D2863F3A1C}" destId="{A008C19D-B36F-4C70-A934-870567B6D8F2}" srcOrd="1" destOrd="0" presId="urn:microsoft.com/office/officeart/2005/8/layout/list1#4"/>
    <dgm:cxn modelId="{DFDEA475-E8AE-4CFA-8A6E-EA9E9BCBE5BF}" srcId="{A82F66E4-90A1-4325-AF2B-8528A07E2B66}" destId="{7BA7CBE7-73FA-4AA2-AC6B-25D2863F3A1C}" srcOrd="0" destOrd="0" parTransId="{2D977735-DE56-4AC9-95F6-1806C0D733F8}" sibTransId="{CB1022E5-DD61-46CF-89DE-B06F43579DA4}"/>
    <dgm:cxn modelId="{5DD8BB7E-770C-4DE3-B6DB-9AC0B0E3EFEB}" srcId="{A82F66E4-90A1-4325-AF2B-8528A07E2B66}" destId="{BA174B3B-9382-4706-9DE7-5490DA495E8B}" srcOrd="3" destOrd="0" parTransId="{CBAFE334-1B27-44A9-AA78-BF5E9F77454F}" sibTransId="{9226197D-11FF-4B9C-A8B5-3A68575CD9F9}"/>
    <dgm:cxn modelId="{C666F396-26A1-4119-AB73-2A42B8BBEFC9}" type="presOf" srcId="{6F1345CC-BC5C-4FD0-AD39-4AB369F33AFF}" destId="{3F9A4AE6-52F0-4D05-B18D-7A9EABE4F1E0}" srcOrd="1" destOrd="0" presId="urn:microsoft.com/office/officeart/2005/8/layout/list1#4"/>
    <dgm:cxn modelId="{028643A8-C7AA-42CC-B9D6-E6DD14A65216}" type="presOf" srcId="{8DCE3F70-3484-43CC-898C-E083E5DACA0D}" destId="{5D1A2532-79B5-44B1-8421-A3ADFB8E5A98}" srcOrd="1" destOrd="0" presId="urn:microsoft.com/office/officeart/2005/8/layout/list1#4"/>
    <dgm:cxn modelId="{DC01B6A8-546D-4FB6-8001-4C3549A87A42}" type="presOf" srcId="{8DCE3F70-3484-43CC-898C-E083E5DACA0D}" destId="{4C9C9700-0A09-46FE-815F-ADD0588047DE}" srcOrd="0" destOrd="0" presId="urn:microsoft.com/office/officeart/2005/8/layout/list1#4"/>
    <dgm:cxn modelId="{7E42C8AF-5A88-42D2-A45D-8149B8716C65}" srcId="{A82F66E4-90A1-4325-AF2B-8528A07E2B66}" destId="{6F1345CC-BC5C-4FD0-AD39-4AB369F33AFF}" srcOrd="2" destOrd="0" parTransId="{A64667C2-D3F6-4FF0-9F5D-AFEDB8151EB9}" sibTransId="{58A10EE7-CF13-4346-9366-27FE8A1AD47D}"/>
    <dgm:cxn modelId="{E620BDC6-AFCD-49B7-944C-0C635F9174C2}" type="presOf" srcId="{BA174B3B-9382-4706-9DE7-5490DA495E8B}" destId="{9644DBF7-2E41-4F4F-8E0B-27B853FDF02D}" srcOrd="0" destOrd="0" presId="urn:microsoft.com/office/officeart/2005/8/layout/list1#4"/>
    <dgm:cxn modelId="{A7F687ED-7BA7-45B4-B680-861F2A35095C}" srcId="{A82F66E4-90A1-4325-AF2B-8528A07E2B66}" destId="{8DCE3F70-3484-43CC-898C-E083E5DACA0D}" srcOrd="1" destOrd="0" parTransId="{F8B88E34-BC55-45F8-9700-6CB8B2688246}" sibTransId="{B370F1D5-0FFE-4928-BD35-B03317FEE789}"/>
    <dgm:cxn modelId="{A5B9A299-80FF-42A5-B4E4-A8F1988F6CC0}" type="presParOf" srcId="{F53C3CF0-4726-4CAF-9988-825F3427AB3E}" destId="{AE50417B-7087-4E3E-A5F7-478241CB8FA3}" srcOrd="0" destOrd="0" presId="urn:microsoft.com/office/officeart/2005/8/layout/list1#4"/>
    <dgm:cxn modelId="{E0E93E80-2350-43B2-91F1-29F0AF9AFE78}" type="presParOf" srcId="{AE50417B-7087-4E3E-A5F7-478241CB8FA3}" destId="{D67C992E-4F91-41F2-AD94-598098967824}" srcOrd="0" destOrd="0" presId="urn:microsoft.com/office/officeart/2005/8/layout/list1#4"/>
    <dgm:cxn modelId="{AEA50D62-8E59-4DAA-91A3-B929E3FCE7ED}" type="presParOf" srcId="{AE50417B-7087-4E3E-A5F7-478241CB8FA3}" destId="{A008C19D-B36F-4C70-A934-870567B6D8F2}" srcOrd="1" destOrd="0" presId="urn:microsoft.com/office/officeart/2005/8/layout/list1#4"/>
    <dgm:cxn modelId="{5CD25B79-886B-4174-A06A-B8A863C96BB7}" type="presParOf" srcId="{F53C3CF0-4726-4CAF-9988-825F3427AB3E}" destId="{FC11E03E-5A3D-43E9-B931-5E28C10AEF91}" srcOrd="1" destOrd="0" presId="urn:microsoft.com/office/officeart/2005/8/layout/list1#4"/>
    <dgm:cxn modelId="{18F40288-3018-4426-91A5-EBE02F9A23A8}" type="presParOf" srcId="{F53C3CF0-4726-4CAF-9988-825F3427AB3E}" destId="{F179B04C-71F1-456B-ABD4-FB301F081F8B}" srcOrd="2" destOrd="0" presId="urn:microsoft.com/office/officeart/2005/8/layout/list1#4"/>
    <dgm:cxn modelId="{4F27DF2D-A7E5-490B-A8A2-48226C5D5738}" type="presParOf" srcId="{F53C3CF0-4726-4CAF-9988-825F3427AB3E}" destId="{3D51C24C-17CC-4D8B-9C02-7D6851F8198F}" srcOrd="3" destOrd="0" presId="urn:microsoft.com/office/officeart/2005/8/layout/list1#4"/>
    <dgm:cxn modelId="{6F6F1929-85AA-42EF-A5AD-B3262BC10800}" type="presParOf" srcId="{F53C3CF0-4726-4CAF-9988-825F3427AB3E}" destId="{72BFF819-3607-4FFE-9957-E7A1E8C0FA54}" srcOrd="4" destOrd="0" presId="urn:microsoft.com/office/officeart/2005/8/layout/list1#4"/>
    <dgm:cxn modelId="{3601D916-982A-4FA5-94D2-1AB3C49AB88B}" type="presParOf" srcId="{72BFF819-3607-4FFE-9957-E7A1E8C0FA54}" destId="{4C9C9700-0A09-46FE-815F-ADD0588047DE}" srcOrd="0" destOrd="0" presId="urn:microsoft.com/office/officeart/2005/8/layout/list1#4"/>
    <dgm:cxn modelId="{C0FDE63F-B444-4D33-9B0E-5B076858F158}" type="presParOf" srcId="{72BFF819-3607-4FFE-9957-E7A1E8C0FA54}" destId="{5D1A2532-79B5-44B1-8421-A3ADFB8E5A98}" srcOrd="1" destOrd="0" presId="urn:microsoft.com/office/officeart/2005/8/layout/list1#4"/>
    <dgm:cxn modelId="{F34EA3A2-B8E1-4823-BC0D-32571641D915}" type="presParOf" srcId="{F53C3CF0-4726-4CAF-9988-825F3427AB3E}" destId="{92AA5B4C-B1EB-4D2F-A154-39D64CC2FAA9}" srcOrd="5" destOrd="0" presId="urn:microsoft.com/office/officeart/2005/8/layout/list1#4"/>
    <dgm:cxn modelId="{060FFFD5-8B79-4E97-8C8C-C1CA27AA69C4}" type="presParOf" srcId="{F53C3CF0-4726-4CAF-9988-825F3427AB3E}" destId="{BA15A531-45F9-4840-8EC6-FCCC44EE163B}" srcOrd="6" destOrd="0" presId="urn:microsoft.com/office/officeart/2005/8/layout/list1#4"/>
    <dgm:cxn modelId="{B2383CCA-651A-4EC6-9685-85C394132377}" type="presParOf" srcId="{F53C3CF0-4726-4CAF-9988-825F3427AB3E}" destId="{E6367D54-3131-4B3B-85D9-6BE9F9324C7D}" srcOrd="7" destOrd="0" presId="urn:microsoft.com/office/officeart/2005/8/layout/list1#4"/>
    <dgm:cxn modelId="{6043154E-A7CD-4F4D-98F9-5933DBDBCD79}" type="presParOf" srcId="{F53C3CF0-4726-4CAF-9988-825F3427AB3E}" destId="{766E2A6D-05A9-4EAA-9068-9D32C6806CF8}" srcOrd="8" destOrd="0" presId="urn:microsoft.com/office/officeart/2005/8/layout/list1#4"/>
    <dgm:cxn modelId="{5CFFD71B-8B6D-49C7-A145-0D3273702E19}" type="presParOf" srcId="{766E2A6D-05A9-4EAA-9068-9D32C6806CF8}" destId="{425B196E-35B6-45DC-B122-7ABD9AEA079E}" srcOrd="0" destOrd="0" presId="urn:microsoft.com/office/officeart/2005/8/layout/list1#4"/>
    <dgm:cxn modelId="{273702C7-3C86-4338-891D-D4ED43E1962F}" type="presParOf" srcId="{766E2A6D-05A9-4EAA-9068-9D32C6806CF8}" destId="{3F9A4AE6-52F0-4D05-B18D-7A9EABE4F1E0}" srcOrd="1" destOrd="0" presId="urn:microsoft.com/office/officeart/2005/8/layout/list1#4"/>
    <dgm:cxn modelId="{E6F0CBD9-A342-46C1-80A8-76A2BEBEE132}" type="presParOf" srcId="{F53C3CF0-4726-4CAF-9988-825F3427AB3E}" destId="{96982B57-E8AF-4BD0-AA79-48D4220C4A47}" srcOrd="9" destOrd="0" presId="urn:microsoft.com/office/officeart/2005/8/layout/list1#4"/>
    <dgm:cxn modelId="{E8BEF22E-7B26-4814-9758-6D34AB720466}" type="presParOf" srcId="{F53C3CF0-4726-4CAF-9988-825F3427AB3E}" destId="{19C20E82-BA61-4FEC-944C-37D27FAA76A8}" srcOrd="10" destOrd="0" presId="urn:microsoft.com/office/officeart/2005/8/layout/list1#4"/>
    <dgm:cxn modelId="{A68E5143-24EC-4D71-A114-371176C405D4}" type="presParOf" srcId="{F53C3CF0-4726-4CAF-9988-825F3427AB3E}" destId="{ED23D874-28A1-4732-BF54-AB8BD2A24B93}" srcOrd="11" destOrd="0" presId="urn:microsoft.com/office/officeart/2005/8/layout/list1#4"/>
    <dgm:cxn modelId="{AD62CB20-7134-49A6-B31E-622A5E7F1A76}" type="presParOf" srcId="{F53C3CF0-4726-4CAF-9988-825F3427AB3E}" destId="{88AAECB1-ACC4-4A79-8429-1B52621A54AD}" srcOrd="12" destOrd="0" presId="urn:microsoft.com/office/officeart/2005/8/layout/list1#4"/>
    <dgm:cxn modelId="{2AD56117-AE55-4FFB-B849-C64371F44F7F}" type="presParOf" srcId="{88AAECB1-ACC4-4A79-8429-1B52621A54AD}" destId="{9644DBF7-2E41-4F4F-8E0B-27B853FDF02D}" srcOrd="0" destOrd="0" presId="urn:microsoft.com/office/officeart/2005/8/layout/list1#4"/>
    <dgm:cxn modelId="{50146657-9E7F-4277-A3F5-AD015518B904}" type="presParOf" srcId="{88AAECB1-ACC4-4A79-8429-1B52621A54AD}" destId="{653535A3-FF78-46D6-A14C-E171895C118A}" srcOrd="1" destOrd="0" presId="urn:microsoft.com/office/officeart/2005/8/layout/list1#4"/>
    <dgm:cxn modelId="{557C4688-FB3A-4F70-86F8-EBABE5B88714}" type="presParOf" srcId="{F53C3CF0-4726-4CAF-9988-825F3427AB3E}" destId="{73EABD4B-0A28-4CD9-AE9F-0E13A3448866}" srcOrd="13" destOrd="0" presId="urn:microsoft.com/office/officeart/2005/8/layout/list1#4"/>
    <dgm:cxn modelId="{C96B8D6B-395B-4F5F-93A7-57DFBF834010}" type="presParOf" srcId="{F53C3CF0-4726-4CAF-9988-825F3427AB3E}" destId="{C4F6ECF7-7150-40AC-BB6F-4043B69C0410}" srcOrd="14" destOrd="0" presId="urn:microsoft.com/office/officeart/2005/8/layout/list1#4"/>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6265490-6983-4B23-AE9A-717A81214622}" type="doc">
      <dgm:prSet loTypeId="urn:microsoft.com/office/officeart/2005/8/layout/default#3" loCatId="list" qsTypeId="urn:microsoft.com/office/officeart/2005/8/quickstyle/simple1#15" qsCatId="simple" csTypeId="urn:microsoft.com/office/officeart/2005/8/colors/accent4_1#3" csCatId="accent4" phldr="1"/>
      <dgm:spPr/>
      <dgm:t>
        <a:bodyPr/>
        <a:lstStyle/>
        <a:p>
          <a:endParaRPr lang="en-IN"/>
        </a:p>
      </dgm:t>
    </dgm:pt>
    <dgm:pt modelId="{65EC77D6-1CD7-48CB-B974-F8D4132DDBC1}">
      <dgm:prSet phldrT="[Text]" custT="1">
        <dgm:style>
          <a:lnRef idx="1">
            <a:schemeClr val="accent6"/>
          </a:lnRef>
          <a:fillRef idx="2">
            <a:schemeClr val="accent6"/>
          </a:fillRef>
          <a:effectRef idx="1">
            <a:schemeClr val="accent6"/>
          </a:effectRef>
          <a:fontRef idx="minor">
            <a:schemeClr val="dk1"/>
          </a:fontRef>
        </dgm:style>
      </dgm:prSet>
      <dgm:spPr/>
      <dgm:t>
        <a:bodyPr/>
        <a:lstStyle/>
        <a:p>
          <a:pPr>
            <a:buFont typeface="Arial" panose="020B0604020202020204" pitchFamily="34" charset="0"/>
            <a:buChar char="●"/>
          </a:pPr>
          <a:r>
            <a:rPr lang="en-IN" sz="3600" u="none" dirty="0">
              <a:latin typeface="Times New Roman" panose="02020603050405020304" pitchFamily="18" charset="0"/>
              <a:cs typeface="Times New Roman" panose="02020603050405020304" pitchFamily="18" charset="0"/>
            </a:rPr>
            <a:t>AI can greatly enhance the potential for job design, but insufficiently prepared people can be a huge constraint in the sustainable evolution of job design and organisational capacity (Yang and Jiang, 2025).</a:t>
          </a:r>
          <a:endParaRPr lang="en-IN" sz="3600" dirty="0">
            <a:latin typeface="Times New Roman" panose="02020603050405020304" pitchFamily="18" charset="0"/>
            <a:cs typeface="Times New Roman" panose="02020603050405020304" pitchFamily="18" charset="0"/>
          </a:endParaRPr>
        </a:p>
      </dgm:t>
    </dgm:pt>
    <dgm:pt modelId="{D4D0CC2E-C7CD-46C5-AE63-4F5BAB8744A4}" type="parTrans" cxnId="{240B97C3-77EA-40D4-A202-A5717E565B02}">
      <dgm:prSet/>
      <dgm:spPr/>
      <dgm:t>
        <a:bodyPr/>
        <a:lstStyle/>
        <a:p>
          <a:endParaRPr lang="en-IN" sz="3600">
            <a:latin typeface="Times New Roman" panose="02020603050405020304" pitchFamily="18" charset="0"/>
            <a:cs typeface="Times New Roman" panose="02020603050405020304" pitchFamily="18" charset="0"/>
          </a:endParaRPr>
        </a:p>
      </dgm:t>
    </dgm:pt>
    <dgm:pt modelId="{D8200AA6-0334-4FEB-BA6E-AD50995BDB7B}" type="sibTrans" cxnId="{240B97C3-77EA-40D4-A202-A5717E565B02}">
      <dgm:prSet/>
      <dgm:spPr/>
      <dgm:t>
        <a:bodyPr/>
        <a:lstStyle/>
        <a:p>
          <a:endParaRPr lang="en-IN" sz="3600">
            <a:latin typeface="Times New Roman" panose="02020603050405020304" pitchFamily="18" charset="0"/>
            <a:cs typeface="Times New Roman" panose="02020603050405020304" pitchFamily="18" charset="0"/>
          </a:endParaRPr>
        </a:p>
      </dgm:t>
    </dgm:pt>
    <dgm:pt modelId="{17326BB5-7F40-4FBE-A583-79384FF99724}">
      <dgm:prSet custT="1">
        <dgm:style>
          <a:lnRef idx="1">
            <a:schemeClr val="accent5"/>
          </a:lnRef>
          <a:fillRef idx="2">
            <a:schemeClr val="accent5"/>
          </a:fillRef>
          <a:effectRef idx="1">
            <a:schemeClr val="accent5"/>
          </a:effectRef>
          <a:fontRef idx="minor">
            <a:schemeClr val="dk1"/>
          </a:fontRef>
        </dgm:style>
      </dgm:prSet>
      <dgm:spPr/>
      <dgm:t>
        <a:bodyPr/>
        <a:lstStyle/>
        <a:p>
          <a:pPr>
            <a:buFont typeface="Arial" panose="020B0604020202020204" pitchFamily="34" charset="0"/>
            <a:buChar char="●"/>
          </a:pPr>
          <a:r>
            <a:rPr lang="en-IN" sz="3600" u="none" dirty="0">
              <a:latin typeface="Times New Roman" panose="02020603050405020304" pitchFamily="18" charset="0"/>
              <a:cs typeface="Times New Roman" panose="02020603050405020304" pitchFamily="18" charset="0"/>
            </a:rPr>
            <a:t>Digital technologies add to satisfaction but create uncertainty and disengagement when there is not the right infrastructure.</a:t>
          </a:r>
        </a:p>
      </dgm:t>
    </dgm:pt>
    <dgm:pt modelId="{66660F26-2621-46BA-A894-BA5C8B5DB4D9}" type="parTrans" cxnId="{7A4B5D3A-EFC1-46A6-B8D2-1936F0BB9C11}">
      <dgm:prSet/>
      <dgm:spPr/>
      <dgm:t>
        <a:bodyPr/>
        <a:lstStyle/>
        <a:p>
          <a:endParaRPr lang="en-IN" sz="3600">
            <a:latin typeface="Times New Roman" panose="02020603050405020304" pitchFamily="18" charset="0"/>
            <a:cs typeface="Times New Roman" panose="02020603050405020304" pitchFamily="18" charset="0"/>
          </a:endParaRPr>
        </a:p>
      </dgm:t>
    </dgm:pt>
    <dgm:pt modelId="{C9A5B493-562B-4ECA-9864-DC9ED266C528}" type="sibTrans" cxnId="{7A4B5D3A-EFC1-46A6-B8D2-1936F0BB9C11}">
      <dgm:prSet/>
      <dgm:spPr/>
      <dgm:t>
        <a:bodyPr/>
        <a:lstStyle/>
        <a:p>
          <a:endParaRPr lang="en-IN" sz="3600">
            <a:latin typeface="Times New Roman" panose="02020603050405020304" pitchFamily="18" charset="0"/>
            <a:cs typeface="Times New Roman" panose="02020603050405020304" pitchFamily="18" charset="0"/>
          </a:endParaRPr>
        </a:p>
      </dgm:t>
    </dgm:pt>
    <dgm:pt modelId="{E8CB533C-4A25-4BC2-B191-70B3B5BE8ECC}">
      <dgm:prSet custT="1">
        <dgm:style>
          <a:lnRef idx="1">
            <a:schemeClr val="accent3"/>
          </a:lnRef>
          <a:fillRef idx="2">
            <a:schemeClr val="accent3"/>
          </a:fillRef>
          <a:effectRef idx="1">
            <a:schemeClr val="accent3"/>
          </a:effectRef>
          <a:fontRef idx="minor">
            <a:schemeClr val="dk1"/>
          </a:fontRef>
        </dgm:style>
      </dgm:prSet>
      <dgm:spPr/>
      <dgm:t>
        <a:bodyPr/>
        <a:lstStyle/>
        <a:p>
          <a:pPr>
            <a:buFont typeface="Arial" panose="020B0604020202020204" pitchFamily="34" charset="0"/>
            <a:buChar char="●"/>
          </a:pPr>
          <a:r>
            <a:rPr lang="en-IN" sz="3600" u="none" dirty="0">
              <a:latin typeface="Times New Roman" panose="02020603050405020304" pitchFamily="18" charset="0"/>
              <a:cs typeface="Times New Roman" panose="02020603050405020304" pitchFamily="18" charset="0"/>
            </a:rPr>
            <a:t>Governance, training, funds, and implementation capacity are some other areas of need at the country and regional level across the country that reduce the potential of efficiency through AI (Stewart and Brown, 2019).</a:t>
          </a:r>
        </a:p>
      </dgm:t>
    </dgm:pt>
    <dgm:pt modelId="{F243545F-D25D-4811-BD0F-A3D26B4B2F27}" type="parTrans" cxnId="{E990CCF1-B28C-405C-9D75-2B71112989A9}">
      <dgm:prSet/>
      <dgm:spPr/>
      <dgm:t>
        <a:bodyPr/>
        <a:lstStyle/>
        <a:p>
          <a:endParaRPr lang="en-IN" sz="3600">
            <a:latin typeface="Times New Roman" panose="02020603050405020304" pitchFamily="18" charset="0"/>
            <a:cs typeface="Times New Roman" panose="02020603050405020304" pitchFamily="18" charset="0"/>
          </a:endParaRPr>
        </a:p>
      </dgm:t>
    </dgm:pt>
    <dgm:pt modelId="{23A05560-9FFF-4DD2-91E6-4647EA5BA9CD}" type="sibTrans" cxnId="{E990CCF1-B28C-405C-9D75-2B71112989A9}">
      <dgm:prSet/>
      <dgm:spPr/>
      <dgm:t>
        <a:bodyPr/>
        <a:lstStyle/>
        <a:p>
          <a:endParaRPr lang="en-IN" sz="3600">
            <a:latin typeface="Times New Roman" panose="02020603050405020304" pitchFamily="18" charset="0"/>
            <a:cs typeface="Times New Roman" panose="02020603050405020304" pitchFamily="18" charset="0"/>
          </a:endParaRPr>
        </a:p>
      </dgm:t>
    </dgm:pt>
    <dgm:pt modelId="{B3FEBA37-22B2-42EF-A875-DD776C23DAB3}">
      <dgm:prSet custT="1">
        <dgm:style>
          <a:lnRef idx="1">
            <a:schemeClr val="accent4"/>
          </a:lnRef>
          <a:fillRef idx="2">
            <a:schemeClr val="accent4"/>
          </a:fillRef>
          <a:effectRef idx="1">
            <a:schemeClr val="accent4"/>
          </a:effectRef>
          <a:fontRef idx="minor">
            <a:schemeClr val="dk1"/>
          </a:fontRef>
        </dgm:style>
      </dgm:prSet>
      <dgm:spPr/>
      <dgm:t>
        <a:bodyPr/>
        <a:lstStyle/>
        <a:p>
          <a:pPr>
            <a:buFont typeface="Arial" panose="020B0604020202020204" pitchFamily="34" charset="0"/>
            <a:buChar char="●"/>
          </a:pPr>
          <a:r>
            <a:rPr lang="en-IN" sz="3600" u="none" dirty="0">
              <a:latin typeface="Times New Roman" panose="02020603050405020304" pitchFamily="18" charset="0"/>
              <a:cs typeface="Times New Roman" panose="02020603050405020304" pitchFamily="18" charset="0"/>
            </a:rPr>
            <a:t>The balance of innovation and wellbeing of the workforce shapes longer-term productivity and resilience in the NHS and its service quality outcomes.</a:t>
          </a:r>
        </a:p>
      </dgm:t>
    </dgm:pt>
    <dgm:pt modelId="{5BD3BE28-AEEC-40EC-8AC2-BA257E8F8D42}" type="parTrans" cxnId="{B650D393-BF14-4ECA-B042-EECCD374437A}">
      <dgm:prSet/>
      <dgm:spPr/>
      <dgm:t>
        <a:bodyPr/>
        <a:lstStyle/>
        <a:p>
          <a:endParaRPr lang="en-IN" sz="3600">
            <a:latin typeface="Times New Roman" panose="02020603050405020304" pitchFamily="18" charset="0"/>
            <a:cs typeface="Times New Roman" panose="02020603050405020304" pitchFamily="18" charset="0"/>
          </a:endParaRPr>
        </a:p>
      </dgm:t>
    </dgm:pt>
    <dgm:pt modelId="{C4DC2FC0-365A-4093-BC5E-5980043DA4E0}" type="sibTrans" cxnId="{B650D393-BF14-4ECA-B042-EECCD374437A}">
      <dgm:prSet/>
      <dgm:spPr/>
      <dgm:t>
        <a:bodyPr/>
        <a:lstStyle/>
        <a:p>
          <a:endParaRPr lang="en-IN" sz="3600">
            <a:latin typeface="Times New Roman" panose="02020603050405020304" pitchFamily="18" charset="0"/>
            <a:cs typeface="Times New Roman" panose="02020603050405020304" pitchFamily="18" charset="0"/>
          </a:endParaRPr>
        </a:p>
      </dgm:t>
    </dgm:pt>
    <dgm:pt modelId="{3EE6BF10-63F9-4680-A1EB-AF1647756D6F}" type="pres">
      <dgm:prSet presAssocID="{D6265490-6983-4B23-AE9A-717A81214622}" presName="diagram" presStyleCnt="0">
        <dgm:presLayoutVars>
          <dgm:dir/>
          <dgm:resizeHandles val="exact"/>
        </dgm:presLayoutVars>
      </dgm:prSet>
      <dgm:spPr/>
    </dgm:pt>
    <dgm:pt modelId="{205BF75D-A09A-4B9A-8871-0BC82ACB6EDA}" type="pres">
      <dgm:prSet presAssocID="{65EC77D6-1CD7-48CB-B974-F8D4132DDBC1}" presName="node" presStyleLbl="node1" presStyleIdx="0" presStyleCnt="4" custScaleX="107339">
        <dgm:presLayoutVars>
          <dgm:bulletEnabled val="1"/>
        </dgm:presLayoutVars>
      </dgm:prSet>
      <dgm:spPr/>
    </dgm:pt>
    <dgm:pt modelId="{7B49172B-819C-4AA1-AAF8-2E63FE1E9416}" type="pres">
      <dgm:prSet presAssocID="{D8200AA6-0334-4FEB-BA6E-AD50995BDB7B}" presName="sibTrans" presStyleCnt="0"/>
      <dgm:spPr/>
    </dgm:pt>
    <dgm:pt modelId="{D95B1236-7B95-4610-B350-131974B078B5}" type="pres">
      <dgm:prSet presAssocID="{17326BB5-7F40-4FBE-A583-79384FF99724}" presName="node" presStyleLbl="node1" presStyleIdx="1" presStyleCnt="4">
        <dgm:presLayoutVars>
          <dgm:bulletEnabled val="1"/>
        </dgm:presLayoutVars>
      </dgm:prSet>
      <dgm:spPr/>
    </dgm:pt>
    <dgm:pt modelId="{03D34BCD-B4AE-45CA-9561-9EDC6F2C3D92}" type="pres">
      <dgm:prSet presAssocID="{C9A5B493-562B-4ECA-9864-DC9ED266C528}" presName="sibTrans" presStyleCnt="0"/>
      <dgm:spPr/>
    </dgm:pt>
    <dgm:pt modelId="{37176980-6AA1-4B3B-A603-5CDEBC733606}" type="pres">
      <dgm:prSet presAssocID="{E8CB533C-4A25-4BC2-B191-70B3B5BE8ECC}" presName="node" presStyleLbl="node1" presStyleIdx="2" presStyleCnt="4" custScaleX="107339">
        <dgm:presLayoutVars>
          <dgm:bulletEnabled val="1"/>
        </dgm:presLayoutVars>
      </dgm:prSet>
      <dgm:spPr/>
    </dgm:pt>
    <dgm:pt modelId="{1498E8D7-5E4B-45FB-8CAC-754DDA1CD0F3}" type="pres">
      <dgm:prSet presAssocID="{23A05560-9FFF-4DD2-91E6-4647EA5BA9CD}" presName="sibTrans" presStyleCnt="0"/>
      <dgm:spPr/>
    </dgm:pt>
    <dgm:pt modelId="{79406DFB-E376-4D99-8246-99D9272BCB99}" type="pres">
      <dgm:prSet presAssocID="{B3FEBA37-22B2-42EF-A875-DD776C23DAB3}" presName="node" presStyleLbl="node1" presStyleIdx="3" presStyleCnt="4">
        <dgm:presLayoutVars>
          <dgm:bulletEnabled val="1"/>
        </dgm:presLayoutVars>
      </dgm:prSet>
      <dgm:spPr/>
    </dgm:pt>
  </dgm:ptLst>
  <dgm:cxnLst>
    <dgm:cxn modelId="{7A4B5D3A-EFC1-46A6-B8D2-1936F0BB9C11}" srcId="{D6265490-6983-4B23-AE9A-717A81214622}" destId="{17326BB5-7F40-4FBE-A583-79384FF99724}" srcOrd="1" destOrd="0" parTransId="{66660F26-2621-46BA-A894-BA5C8B5DB4D9}" sibTransId="{C9A5B493-562B-4ECA-9864-DC9ED266C528}"/>
    <dgm:cxn modelId="{8B170366-36D1-4A48-AB86-74BC4EE6CAE2}" type="presOf" srcId="{17326BB5-7F40-4FBE-A583-79384FF99724}" destId="{D95B1236-7B95-4610-B350-131974B078B5}" srcOrd="0" destOrd="0" presId="urn:microsoft.com/office/officeart/2005/8/layout/default#3"/>
    <dgm:cxn modelId="{AE87C74F-3E9D-4880-85BC-547BA6F18A64}" type="presOf" srcId="{65EC77D6-1CD7-48CB-B974-F8D4132DDBC1}" destId="{205BF75D-A09A-4B9A-8871-0BC82ACB6EDA}" srcOrd="0" destOrd="0" presId="urn:microsoft.com/office/officeart/2005/8/layout/default#3"/>
    <dgm:cxn modelId="{B650D393-BF14-4ECA-B042-EECCD374437A}" srcId="{D6265490-6983-4B23-AE9A-717A81214622}" destId="{B3FEBA37-22B2-42EF-A875-DD776C23DAB3}" srcOrd="3" destOrd="0" parTransId="{5BD3BE28-AEEC-40EC-8AC2-BA257E8F8D42}" sibTransId="{C4DC2FC0-365A-4093-BC5E-5980043DA4E0}"/>
    <dgm:cxn modelId="{240B97C3-77EA-40D4-A202-A5717E565B02}" srcId="{D6265490-6983-4B23-AE9A-717A81214622}" destId="{65EC77D6-1CD7-48CB-B974-F8D4132DDBC1}" srcOrd="0" destOrd="0" parTransId="{D4D0CC2E-C7CD-46C5-AE63-4F5BAB8744A4}" sibTransId="{D8200AA6-0334-4FEB-BA6E-AD50995BDB7B}"/>
    <dgm:cxn modelId="{621EC7C9-F3CF-4F9E-B1D8-43CB58F46939}" type="presOf" srcId="{E8CB533C-4A25-4BC2-B191-70B3B5BE8ECC}" destId="{37176980-6AA1-4B3B-A603-5CDEBC733606}" srcOrd="0" destOrd="0" presId="urn:microsoft.com/office/officeart/2005/8/layout/default#3"/>
    <dgm:cxn modelId="{E990CCF1-B28C-405C-9D75-2B71112989A9}" srcId="{D6265490-6983-4B23-AE9A-717A81214622}" destId="{E8CB533C-4A25-4BC2-B191-70B3B5BE8ECC}" srcOrd="2" destOrd="0" parTransId="{F243545F-D25D-4811-BD0F-A3D26B4B2F27}" sibTransId="{23A05560-9FFF-4DD2-91E6-4647EA5BA9CD}"/>
    <dgm:cxn modelId="{A12B58F2-DDA9-4124-A892-BB5CC29C735D}" type="presOf" srcId="{B3FEBA37-22B2-42EF-A875-DD776C23DAB3}" destId="{79406DFB-E376-4D99-8246-99D9272BCB99}" srcOrd="0" destOrd="0" presId="urn:microsoft.com/office/officeart/2005/8/layout/default#3"/>
    <dgm:cxn modelId="{EA9BA5FA-2530-495C-9032-03D3F576BCEF}" type="presOf" srcId="{D6265490-6983-4B23-AE9A-717A81214622}" destId="{3EE6BF10-63F9-4680-A1EB-AF1647756D6F}" srcOrd="0" destOrd="0" presId="urn:microsoft.com/office/officeart/2005/8/layout/default#3"/>
    <dgm:cxn modelId="{DF07547B-F054-429E-8B96-45E0CDBDB89B}" type="presParOf" srcId="{3EE6BF10-63F9-4680-A1EB-AF1647756D6F}" destId="{205BF75D-A09A-4B9A-8871-0BC82ACB6EDA}" srcOrd="0" destOrd="0" presId="urn:microsoft.com/office/officeart/2005/8/layout/default#3"/>
    <dgm:cxn modelId="{AC3F6925-4287-4705-A3BE-295731AE9A6F}" type="presParOf" srcId="{3EE6BF10-63F9-4680-A1EB-AF1647756D6F}" destId="{7B49172B-819C-4AA1-AAF8-2E63FE1E9416}" srcOrd="1" destOrd="0" presId="urn:microsoft.com/office/officeart/2005/8/layout/default#3"/>
    <dgm:cxn modelId="{013DD539-67BB-4D84-8383-25CEE6EBB5F8}" type="presParOf" srcId="{3EE6BF10-63F9-4680-A1EB-AF1647756D6F}" destId="{D95B1236-7B95-4610-B350-131974B078B5}" srcOrd="2" destOrd="0" presId="urn:microsoft.com/office/officeart/2005/8/layout/default#3"/>
    <dgm:cxn modelId="{4A0B6586-447B-4CD2-8A00-B50519E0A39B}" type="presParOf" srcId="{3EE6BF10-63F9-4680-A1EB-AF1647756D6F}" destId="{03D34BCD-B4AE-45CA-9561-9EDC6F2C3D92}" srcOrd="3" destOrd="0" presId="urn:microsoft.com/office/officeart/2005/8/layout/default#3"/>
    <dgm:cxn modelId="{8AB3CE2D-616D-49BC-8B71-DAC402E01A91}" type="presParOf" srcId="{3EE6BF10-63F9-4680-A1EB-AF1647756D6F}" destId="{37176980-6AA1-4B3B-A603-5CDEBC733606}" srcOrd="4" destOrd="0" presId="urn:microsoft.com/office/officeart/2005/8/layout/default#3"/>
    <dgm:cxn modelId="{9BF4DBCD-0AF6-45C5-A960-A4A9D8050FB5}" type="presParOf" srcId="{3EE6BF10-63F9-4680-A1EB-AF1647756D6F}" destId="{1498E8D7-5E4B-45FB-8CAC-754DDA1CD0F3}" srcOrd="5" destOrd="0" presId="urn:microsoft.com/office/officeart/2005/8/layout/default#3"/>
    <dgm:cxn modelId="{8EC25567-CFD1-4199-A9CD-FCB620CC868A}" type="presParOf" srcId="{3EE6BF10-63F9-4680-A1EB-AF1647756D6F}" destId="{79406DFB-E376-4D99-8246-99D9272BCB99}" srcOrd="6" destOrd="0" presId="urn:microsoft.com/office/officeart/2005/8/layout/defaul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6265490-6983-4B23-AE9A-717A81214622}" type="doc">
      <dgm:prSet loTypeId="urn:microsoft.com/office/officeart/2005/8/layout/default#4" loCatId="list" qsTypeId="urn:microsoft.com/office/officeart/2005/8/quickstyle/simple1#16" qsCatId="simple" csTypeId="urn:microsoft.com/office/officeart/2005/8/colors/accent4_1#4" csCatId="accent4" phldr="1"/>
      <dgm:spPr/>
      <dgm:t>
        <a:bodyPr/>
        <a:lstStyle/>
        <a:p>
          <a:endParaRPr lang="en-IN"/>
        </a:p>
      </dgm:t>
    </dgm:pt>
    <dgm:pt modelId="{65EC77D6-1CD7-48CB-B974-F8D4132DDBC1}">
      <dgm:prSet phldrT="[Text]" custT="1">
        <dgm:style>
          <a:lnRef idx="1">
            <a:schemeClr val="accent6"/>
          </a:lnRef>
          <a:fillRef idx="2">
            <a:schemeClr val="accent6"/>
          </a:fillRef>
          <a:effectRef idx="1">
            <a:schemeClr val="accent6"/>
          </a:effectRef>
          <a:fontRef idx="minor">
            <a:schemeClr val="dk1"/>
          </a:fontRef>
        </dgm:style>
      </dgm:prSet>
      <dgm:spPr/>
      <dgm:t>
        <a:bodyPr/>
        <a:lstStyle/>
        <a:p>
          <a:pPr>
            <a:buFont typeface="Arial" panose="020B0604020202020204" pitchFamily="34" charset="0"/>
            <a:buChar char="●"/>
          </a:pPr>
          <a:r>
            <a:rPr lang="en-IN" sz="3600" u="none" dirty="0">
              <a:latin typeface="Times New Roman" panose="02020603050405020304" pitchFamily="18" charset="0"/>
              <a:cs typeface="Times New Roman" panose="02020603050405020304" pitchFamily="18" charset="0"/>
            </a:rPr>
            <a:t>AI can greatly enhance the potential for job design, but insufficiently prepared people can be a huge constraint in the sustainable evolution of job design and organisational capacity (Yang and Jiang, 2025).</a:t>
          </a:r>
          <a:endParaRPr lang="en-IN" sz="3600" dirty="0">
            <a:latin typeface="Times New Roman" panose="02020603050405020304" pitchFamily="18" charset="0"/>
            <a:cs typeface="Times New Roman" panose="02020603050405020304" pitchFamily="18" charset="0"/>
          </a:endParaRPr>
        </a:p>
      </dgm:t>
    </dgm:pt>
    <dgm:pt modelId="{D4D0CC2E-C7CD-46C5-AE63-4F5BAB8744A4}" type="parTrans" cxnId="{240B97C3-77EA-40D4-A202-A5717E565B02}">
      <dgm:prSet/>
      <dgm:spPr/>
      <dgm:t>
        <a:bodyPr/>
        <a:lstStyle/>
        <a:p>
          <a:endParaRPr lang="en-IN" sz="3600">
            <a:latin typeface="Times New Roman" panose="02020603050405020304" pitchFamily="18" charset="0"/>
            <a:cs typeface="Times New Roman" panose="02020603050405020304" pitchFamily="18" charset="0"/>
          </a:endParaRPr>
        </a:p>
      </dgm:t>
    </dgm:pt>
    <dgm:pt modelId="{D8200AA6-0334-4FEB-BA6E-AD50995BDB7B}" type="sibTrans" cxnId="{240B97C3-77EA-40D4-A202-A5717E565B02}">
      <dgm:prSet/>
      <dgm:spPr/>
      <dgm:t>
        <a:bodyPr/>
        <a:lstStyle/>
        <a:p>
          <a:endParaRPr lang="en-IN" sz="3600">
            <a:latin typeface="Times New Roman" panose="02020603050405020304" pitchFamily="18" charset="0"/>
            <a:cs typeface="Times New Roman" panose="02020603050405020304" pitchFamily="18" charset="0"/>
          </a:endParaRPr>
        </a:p>
      </dgm:t>
    </dgm:pt>
    <dgm:pt modelId="{17326BB5-7F40-4FBE-A583-79384FF99724}">
      <dgm:prSet custT="1">
        <dgm:style>
          <a:lnRef idx="1">
            <a:schemeClr val="accent5"/>
          </a:lnRef>
          <a:fillRef idx="2">
            <a:schemeClr val="accent5"/>
          </a:fillRef>
          <a:effectRef idx="1">
            <a:schemeClr val="accent5"/>
          </a:effectRef>
          <a:fontRef idx="minor">
            <a:schemeClr val="dk1"/>
          </a:fontRef>
        </dgm:style>
      </dgm:prSet>
      <dgm:spPr/>
      <dgm:t>
        <a:bodyPr/>
        <a:lstStyle/>
        <a:p>
          <a:pPr>
            <a:buFont typeface="Arial" panose="020B0604020202020204" pitchFamily="34" charset="0"/>
            <a:buChar char="●"/>
          </a:pPr>
          <a:r>
            <a:rPr lang="en-IN" sz="3600" u="none" dirty="0">
              <a:latin typeface="Times New Roman" panose="02020603050405020304" pitchFamily="18" charset="0"/>
              <a:cs typeface="Times New Roman" panose="02020603050405020304" pitchFamily="18" charset="0"/>
            </a:rPr>
            <a:t>Digital technologies add to satisfaction but create uncertainty and disengagement when there is not the right infrastructure.</a:t>
          </a:r>
        </a:p>
      </dgm:t>
    </dgm:pt>
    <dgm:pt modelId="{66660F26-2621-46BA-A894-BA5C8B5DB4D9}" type="parTrans" cxnId="{7A4B5D3A-EFC1-46A6-B8D2-1936F0BB9C11}">
      <dgm:prSet/>
      <dgm:spPr/>
      <dgm:t>
        <a:bodyPr/>
        <a:lstStyle/>
        <a:p>
          <a:endParaRPr lang="en-IN" sz="3600">
            <a:latin typeface="Times New Roman" panose="02020603050405020304" pitchFamily="18" charset="0"/>
            <a:cs typeface="Times New Roman" panose="02020603050405020304" pitchFamily="18" charset="0"/>
          </a:endParaRPr>
        </a:p>
      </dgm:t>
    </dgm:pt>
    <dgm:pt modelId="{C9A5B493-562B-4ECA-9864-DC9ED266C528}" type="sibTrans" cxnId="{7A4B5D3A-EFC1-46A6-B8D2-1936F0BB9C11}">
      <dgm:prSet/>
      <dgm:spPr/>
      <dgm:t>
        <a:bodyPr/>
        <a:lstStyle/>
        <a:p>
          <a:endParaRPr lang="en-IN" sz="3600">
            <a:latin typeface="Times New Roman" panose="02020603050405020304" pitchFamily="18" charset="0"/>
            <a:cs typeface="Times New Roman" panose="02020603050405020304" pitchFamily="18" charset="0"/>
          </a:endParaRPr>
        </a:p>
      </dgm:t>
    </dgm:pt>
    <dgm:pt modelId="{E8CB533C-4A25-4BC2-B191-70B3B5BE8ECC}">
      <dgm:prSet custT="1">
        <dgm:style>
          <a:lnRef idx="1">
            <a:schemeClr val="accent3"/>
          </a:lnRef>
          <a:fillRef idx="2">
            <a:schemeClr val="accent3"/>
          </a:fillRef>
          <a:effectRef idx="1">
            <a:schemeClr val="accent3"/>
          </a:effectRef>
          <a:fontRef idx="minor">
            <a:schemeClr val="dk1"/>
          </a:fontRef>
        </dgm:style>
      </dgm:prSet>
      <dgm:spPr/>
      <dgm:t>
        <a:bodyPr/>
        <a:lstStyle/>
        <a:p>
          <a:pPr>
            <a:buFont typeface="Arial" panose="020B0604020202020204" pitchFamily="34" charset="0"/>
            <a:buChar char="●"/>
          </a:pPr>
          <a:r>
            <a:rPr lang="en-IN" sz="3600" u="none" dirty="0">
              <a:latin typeface="Times New Roman" panose="02020603050405020304" pitchFamily="18" charset="0"/>
              <a:cs typeface="Times New Roman" panose="02020603050405020304" pitchFamily="18" charset="0"/>
            </a:rPr>
            <a:t>Governance, training, funds, and implementation capacity are some other areas of need at the country and regional level across the country that reduce the potential of efficiency through AI (Stewart and Brown, 2019).</a:t>
          </a:r>
        </a:p>
      </dgm:t>
    </dgm:pt>
    <dgm:pt modelId="{F243545F-D25D-4811-BD0F-A3D26B4B2F27}" type="parTrans" cxnId="{E990CCF1-B28C-405C-9D75-2B71112989A9}">
      <dgm:prSet/>
      <dgm:spPr/>
      <dgm:t>
        <a:bodyPr/>
        <a:lstStyle/>
        <a:p>
          <a:endParaRPr lang="en-IN" sz="3600">
            <a:latin typeface="Times New Roman" panose="02020603050405020304" pitchFamily="18" charset="0"/>
            <a:cs typeface="Times New Roman" panose="02020603050405020304" pitchFamily="18" charset="0"/>
          </a:endParaRPr>
        </a:p>
      </dgm:t>
    </dgm:pt>
    <dgm:pt modelId="{23A05560-9FFF-4DD2-91E6-4647EA5BA9CD}" type="sibTrans" cxnId="{E990CCF1-B28C-405C-9D75-2B71112989A9}">
      <dgm:prSet/>
      <dgm:spPr/>
      <dgm:t>
        <a:bodyPr/>
        <a:lstStyle/>
        <a:p>
          <a:endParaRPr lang="en-IN" sz="3600">
            <a:latin typeface="Times New Roman" panose="02020603050405020304" pitchFamily="18" charset="0"/>
            <a:cs typeface="Times New Roman" panose="02020603050405020304" pitchFamily="18" charset="0"/>
          </a:endParaRPr>
        </a:p>
      </dgm:t>
    </dgm:pt>
    <dgm:pt modelId="{B3FEBA37-22B2-42EF-A875-DD776C23DAB3}">
      <dgm:prSet custT="1">
        <dgm:style>
          <a:lnRef idx="1">
            <a:schemeClr val="accent4"/>
          </a:lnRef>
          <a:fillRef idx="2">
            <a:schemeClr val="accent4"/>
          </a:fillRef>
          <a:effectRef idx="1">
            <a:schemeClr val="accent4"/>
          </a:effectRef>
          <a:fontRef idx="minor">
            <a:schemeClr val="dk1"/>
          </a:fontRef>
        </dgm:style>
      </dgm:prSet>
      <dgm:spPr/>
      <dgm:t>
        <a:bodyPr/>
        <a:lstStyle/>
        <a:p>
          <a:pPr>
            <a:buFont typeface="Arial" panose="020B0604020202020204" pitchFamily="34" charset="0"/>
            <a:buChar char="●"/>
          </a:pPr>
          <a:r>
            <a:rPr lang="en-IN" sz="3600" u="none" dirty="0">
              <a:latin typeface="Times New Roman" panose="02020603050405020304" pitchFamily="18" charset="0"/>
              <a:cs typeface="Times New Roman" panose="02020603050405020304" pitchFamily="18" charset="0"/>
            </a:rPr>
            <a:t>The balance of innovation and wellbeing of the workforce shapes longer-term productivity and resilience in the NHS and its service quality outcomes.</a:t>
          </a:r>
        </a:p>
      </dgm:t>
    </dgm:pt>
    <dgm:pt modelId="{5BD3BE28-AEEC-40EC-8AC2-BA257E8F8D42}" type="parTrans" cxnId="{B650D393-BF14-4ECA-B042-EECCD374437A}">
      <dgm:prSet/>
      <dgm:spPr/>
      <dgm:t>
        <a:bodyPr/>
        <a:lstStyle/>
        <a:p>
          <a:endParaRPr lang="en-IN" sz="3600">
            <a:latin typeface="Times New Roman" panose="02020603050405020304" pitchFamily="18" charset="0"/>
            <a:cs typeface="Times New Roman" panose="02020603050405020304" pitchFamily="18" charset="0"/>
          </a:endParaRPr>
        </a:p>
      </dgm:t>
    </dgm:pt>
    <dgm:pt modelId="{C4DC2FC0-365A-4093-BC5E-5980043DA4E0}" type="sibTrans" cxnId="{B650D393-BF14-4ECA-B042-EECCD374437A}">
      <dgm:prSet/>
      <dgm:spPr/>
      <dgm:t>
        <a:bodyPr/>
        <a:lstStyle/>
        <a:p>
          <a:endParaRPr lang="en-IN" sz="3600">
            <a:latin typeface="Times New Roman" panose="02020603050405020304" pitchFamily="18" charset="0"/>
            <a:cs typeface="Times New Roman" panose="02020603050405020304" pitchFamily="18" charset="0"/>
          </a:endParaRPr>
        </a:p>
      </dgm:t>
    </dgm:pt>
    <dgm:pt modelId="{3EE6BF10-63F9-4680-A1EB-AF1647756D6F}" type="pres">
      <dgm:prSet presAssocID="{D6265490-6983-4B23-AE9A-717A81214622}" presName="diagram" presStyleCnt="0">
        <dgm:presLayoutVars>
          <dgm:dir/>
          <dgm:resizeHandles val="exact"/>
        </dgm:presLayoutVars>
      </dgm:prSet>
      <dgm:spPr/>
    </dgm:pt>
    <dgm:pt modelId="{205BF75D-A09A-4B9A-8871-0BC82ACB6EDA}" type="pres">
      <dgm:prSet presAssocID="{65EC77D6-1CD7-48CB-B974-F8D4132DDBC1}" presName="node" presStyleLbl="node1" presStyleIdx="0" presStyleCnt="4" custScaleX="107339">
        <dgm:presLayoutVars>
          <dgm:bulletEnabled val="1"/>
        </dgm:presLayoutVars>
      </dgm:prSet>
      <dgm:spPr/>
    </dgm:pt>
    <dgm:pt modelId="{7B49172B-819C-4AA1-AAF8-2E63FE1E9416}" type="pres">
      <dgm:prSet presAssocID="{D8200AA6-0334-4FEB-BA6E-AD50995BDB7B}" presName="sibTrans" presStyleCnt="0"/>
      <dgm:spPr/>
    </dgm:pt>
    <dgm:pt modelId="{D95B1236-7B95-4610-B350-131974B078B5}" type="pres">
      <dgm:prSet presAssocID="{17326BB5-7F40-4FBE-A583-79384FF99724}" presName="node" presStyleLbl="node1" presStyleIdx="1" presStyleCnt="4">
        <dgm:presLayoutVars>
          <dgm:bulletEnabled val="1"/>
        </dgm:presLayoutVars>
      </dgm:prSet>
      <dgm:spPr/>
    </dgm:pt>
    <dgm:pt modelId="{03D34BCD-B4AE-45CA-9561-9EDC6F2C3D92}" type="pres">
      <dgm:prSet presAssocID="{C9A5B493-562B-4ECA-9864-DC9ED266C528}" presName="sibTrans" presStyleCnt="0"/>
      <dgm:spPr/>
    </dgm:pt>
    <dgm:pt modelId="{37176980-6AA1-4B3B-A603-5CDEBC733606}" type="pres">
      <dgm:prSet presAssocID="{E8CB533C-4A25-4BC2-B191-70B3B5BE8ECC}" presName="node" presStyleLbl="node1" presStyleIdx="2" presStyleCnt="4" custScaleX="107339">
        <dgm:presLayoutVars>
          <dgm:bulletEnabled val="1"/>
        </dgm:presLayoutVars>
      </dgm:prSet>
      <dgm:spPr/>
    </dgm:pt>
    <dgm:pt modelId="{1498E8D7-5E4B-45FB-8CAC-754DDA1CD0F3}" type="pres">
      <dgm:prSet presAssocID="{23A05560-9FFF-4DD2-91E6-4647EA5BA9CD}" presName="sibTrans" presStyleCnt="0"/>
      <dgm:spPr/>
    </dgm:pt>
    <dgm:pt modelId="{79406DFB-E376-4D99-8246-99D9272BCB99}" type="pres">
      <dgm:prSet presAssocID="{B3FEBA37-22B2-42EF-A875-DD776C23DAB3}" presName="node" presStyleLbl="node1" presStyleIdx="3" presStyleCnt="4">
        <dgm:presLayoutVars>
          <dgm:bulletEnabled val="1"/>
        </dgm:presLayoutVars>
      </dgm:prSet>
      <dgm:spPr/>
    </dgm:pt>
  </dgm:ptLst>
  <dgm:cxnLst>
    <dgm:cxn modelId="{7A4B5D3A-EFC1-46A6-B8D2-1936F0BB9C11}" srcId="{D6265490-6983-4B23-AE9A-717A81214622}" destId="{17326BB5-7F40-4FBE-A583-79384FF99724}" srcOrd="1" destOrd="0" parTransId="{66660F26-2621-46BA-A894-BA5C8B5DB4D9}" sibTransId="{C9A5B493-562B-4ECA-9864-DC9ED266C528}"/>
    <dgm:cxn modelId="{8B170366-36D1-4A48-AB86-74BC4EE6CAE2}" type="presOf" srcId="{17326BB5-7F40-4FBE-A583-79384FF99724}" destId="{D95B1236-7B95-4610-B350-131974B078B5}" srcOrd="0" destOrd="0" presId="urn:microsoft.com/office/officeart/2005/8/layout/default#4"/>
    <dgm:cxn modelId="{AE87C74F-3E9D-4880-85BC-547BA6F18A64}" type="presOf" srcId="{65EC77D6-1CD7-48CB-B974-F8D4132DDBC1}" destId="{205BF75D-A09A-4B9A-8871-0BC82ACB6EDA}" srcOrd="0" destOrd="0" presId="urn:microsoft.com/office/officeart/2005/8/layout/default#4"/>
    <dgm:cxn modelId="{B650D393-BF14-4ECA-B042-EECCD374437A}" srcId="{D6265490-6983-4B23-AE9A-717A81214622}" destId="{B3FEBA37-22B2-42EF-A875-DD776C23DAB3}" srcOrd="3" destOrd="0" parTransId="{5BD3BE28-AEEC-40EC-8AC2-BA257E8F8D42}" sibTransId="{C4DC2FC0-365A-4093-BC5E-5980043DA4E0}"/>
    <dgm:cxn modelId="{240B97C3-77EA-40D4-A202-A5717E565B02}" srcId="{D6265490-6983-4B23-AE9A-717A81214622}" destId="{65EC77D6-1CD7-48CB-B974-F8D4132DDBC1}" srcOrd="0" destOrd="0" parTransId="{D4D0CC2E-C7CD-46C5-AE63-4F5BAB8744A4}" sibTransId="{D8200AA6-0334-4FEB-BA6E-AD50995BDB7B}"/>
    <dgm:cxn modelId="{621EC7C9-F3CF-4F9E-B1D8-43CB58F46939}" type="presOf" srcId="{E8CB533C-4A25-4BC2-B191-70B3B5BE8ECC}" destId="{37176980-6AA1-4B3B-A603-5CDEBC733606}" srcOrd="0" destOrd="0" presId="urn:microsoft.com/office/officeart/2005/8/layout/default#4"/>
    <dgm:cxn modelId="{E990CCF1-B28C-405C-9D75-2B71112989A9}" srcId="{D6265490-6983-4B23-AE9A-717A81214622}" destId="{E8CB533C-4A25-4BC2-B191-70B3B5BE8ECC}" srcOrd="2" destOrd="0" parTransId="{F243545F-D25D-4811-BD0F-A3D26B4B2F27}" sibTransId="{23A05560-9FFF-4DD2-91E6-4647EA5BA9CD}"/>
    <dgm:cxn modelId="{A12B58F2-DDA9-4124-A892-BB5CC29C735D}" type="presOf" srcId="{B3FEBA37-22B2-42EF-A875-DD776C23DAB3}" destId="{79406DFB-E376-4D99-8246-99D9272BCB99}" srcOrd="0" destOrd="0" presId="urn:microsoft.com/office/officeart/2005/8/layout/default#4"/>
    <dgm:cxn modelId="{EA9BA5FA-2530-495C-9032-03D3F576BCEF}" type="presOf" srcId="{D6265490-6983-4B23-AE9A-717A81214622}" destId="{3EE6BF10-63F9-4680-A1EB-AF1647756D6F}" srcOrd="0" destOrd="0" presId="urn:microsoft.com/office/officeart/2005/8/layout/default#4"/>
    <dgm:cxn modelId="{DF07547B-F054-429E-8B96-45E0CDBDB89B}" type="presParOf" srcId="{3EE6BF10-63F9-4680-A1EB-AF1647756D6F}" destId="{205BF75D-A09A-4B9A-8871-0BC82ACB6EDA}" srcOrd="0" destOrd="0" presId="urn:microsoft.com/office/officeart/2005/8/layout/default#4"/>
    <dgm:cxn modelId="{AC3F6925-4287-4705-A3BE-295731AE9A6F}" type="presParOf" srcId="{3EE6BF10-63F9-4680-A1EB-AF1647756D6F}" destId="{7B49172B-819C-4AA1-AAF8-2E63FE1E9416}" srcOrd="1" destOrd="0" presId="urn:microsoft.com/office/officeart/2005/8/layout/default#4"/>
    <dgm:cxn modelId="{013DD539-67BB-4D84-8383-25CEE6EBB5F8}" type="presParOf" srcId="{3EE6BF10-63F9-4680-A1EB-AF1647756D6F}" destId="{D95B1236-7B95-4610-B350-131974B078B5}" srcOrd="2" destOrd="0" presId="urn:microsoft.com/office/officeart/2005/8/layout/default#4"/>
    <dgm:cxn modelId="{4A0B6586-447B-4CD2-8A00-B50519E0A39B}" type="presParOf" srcId="{3EE6BF10-63F9-4680-A1EB-AF1647756D6F}" destId="{03D34BCD-B4AE-45CA-9561-9EDC6F2C3D92}" srcOrd="3" destOrd="0" presId="urn:microsoft.com/office/officeart/2005/8/layout/default#4"/>
    <dgm:cxn modelId="{8AB3CE2D-616D-49BC-8B71-DAC402E01A91}" type="presParOf" srcId="{3EE6BF10-63F9-4680-A1EB-AF1647756D6F}" destId="{37176980-6AA1-4B3B-A603-5CDEBC733606}" srcOrd="4" destOrd="0" presId="urn:microsoft.com/office/officeart/2005/8/layout/default#4"/>
    <dgm:cxn modelId="{9BF4DBCD-0AF6-45C5-A960-A4A9D8050FB5}" type="presParOf" srcId="{3EE6BF10-63F9-4680-A1EB-AF1647756D6F}" destId="{1498E8D7-5E4B-45FB-8CAC-754DDA1CD0F3}" srcOrd="5" destOrd="0" presId="urn:microsoft.com/office/officeart/2005/8/layout/default#4"/>
    <dgm:cxn modelId="{8EC25567-CFD1-4199-A9CD-FCB620CC868A}" type="presParOf" srcId="{3EE6BF10-63F9-4680-A1EB-AF1647756D6F}" destId="{79406DFB-E376-4D99-8246-99D9272BCB99}" srcOrd="6" destOrd="0" presId="urn:microsoft.com/office/officeart/2005/8/layout/default#4"/>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1C3F3B0-D659-440F-A2BB-2934EE595277}" type="doc">
      <dgm:prSet loTypeId="urn:microsoft.com/office/officeart/2005/8/layout/process4" loCatId="list" qsTypeId="urn:microsoft.com/office/officeart/2005/8/quickstyle/simple1#17" qsCatId="simple" csTypeId="urn:microsoft.com/office/officeart/2005/8/colors/colorful2#3" csCatId="colorful" phldr="1"/>
      <dgm:spPr/>
      <dgm:t>
        <a:bodyPr/>
        <a:lstStyle/>
        <a:p>
          <a:endParaRPr lang="en-IN"/>
        </a:p>
      </dgm:t>
    </dgm:pt>
    <dgm:pt modelId="{8FC4583D-E50E-4DAE-A586-0A1A499B7FE7}">
      <dgm:prSet phldrT="[Text]" custT="1"/>
      <dgm:spPr/>
      <dgm:t>
        <a:bodyPr/>
        <a:lstStyle/>
        <a:p>
          <a:pPr>
            <a:buFont typeface="Arial" panose="020B0604020202020204" pitchFamily="34" charset="0"/>
            <a:buChar char="●"/>
          </a:pPr>
          <a:r>
            <a:rPr lang="en-IN" sz="3200" b="1" u="none">
              <a:latin typeface="Times New Roman" panose="02020603050405020304" pitchFamily="18" charset="0"/>
              <a:cs typeface="Times New Roman" panose="02020603050405020304" pitchFamily="18" charset="0"/>
            </a:rPr>
            <a:t>Organisational culture:</a:t>
          </a:r>
          <a:r>
            <a:rPr lang="en-IN" sz="3200" u="none">
              <a:latin typeface="Times New Roman" panose="02020603050405020304" pitchFamily="18" charset="0"/>
              <a:cs typeface="Times New Roman" panose="02020603050405020304" pitchFamily="18" charset="0"/>
            </a:rPr>
            <a:t> The resistance of the employees has an impact on the involvement, cooperation, and successful implementation of AI-based initiatives.</a:t>
          </a:r>
          <a:endParaRPr lang="en-IN" sz="3200">
            <a:latin typeface="Times New Roman" panose="02020603050405020304" pitchFamily="18" charset="0"/>
            <a:cs typeface="Times New Roman" panose="02020603050405020304" pitchFamily="18" charset="0"/>
          </a:endParaRPr>
        </a:p>
      </dgm:t>
    </dgm:pt>
    <dgm:pt modelId="{399884C8-EBCB-4D11-B41E-0F47A1F1FDA3}" type="parTrans" cxnId="{56A025FD-B999-4A3A-8F2A-5C1207826C17}">
      <dgm:prSet/>
      <dgm:spPr/>
      <dgm:t>
        <a:bodyPr/>
        <a:lstStyle/>
        <a:p>
          <a:endParaRPr lang="en-IN" sz="3200">
            <a:latin typeface="Times New Roman" panose="02020603050405020304" pitchFamily="18" charset="0"/>
            <a:cs typeface="Times New Roman" panose="02020603050405020304" pitchFamily="18" charset="0"/>
          </a:endParaRPr>
        </a:p>
      </dgm:t>
    </dgm:pt>
    <dgm:pt modelId="{0B17BD2B-4723-4876-9C5A-E145253BB12F}" type="sibTrans" cxnId="{56A025FD-B999-4A3A-8F2A-5C1207826C17}">
      <dgm:prSet/>
      <dgm:spPr/>
      <dgm:t>
        <a:bodyPr/>
        <a:lstStyle/>
        <a:p>
          <a:endParaRPr lang="en-IN" sz="3200">
            <a:latin typeface="Times New Roman" panose="02020603050405020304" pitchFamily="18" charset="0"/>
            <a:cs typeface="Times New Roman" panose="02020603050405020304" pitchFamily="18" charset="0"/>
          </a:endParaRPr>
        </a:p>
      </dgm:t>
    </dgm:pt>
    <dgm:pt modelId="{3EBBE3D7-3BBE-418C-A03A-6F9DA19D63A7}">
      <dgm:prSet custT="1"/>
      <dgm:spPr/>
      <dgm:t>
        <a:bodyPr/>
        <a:lstStyle/>
        <a:p>
          <a:pPr>
            <a:buFont typeface="Arial" panose="020B0604020202020204" pitchFamily="34" charset="0"/>
            <a:buChar char="●"/>
          </a:pPr>
          <a:r>
            <a:rPr lang="en-IN" sz="3200" b="1" u="none">
              <a:latin typeface="Times New Roman" panose="02020603050405020304" pitchFamily="18" charset="0"/>
              <a:cs typeface="Times New Roman" panose="02020603050405020304" pitchFamily="18" charset="0"/>
            </a:rPr>
            <a:t>External pressures: </a:t>
          </a:r>
          <a:r>
            <a:rPr lang="en-IN" sz="3200" u="none">
              <a:latin typeface="Times New Roman" panose="02020603050405020304" pitchFamily="18" charset="0"/>
              <a:cs typeface="Times New Roman" panose="02020603050405020304" pitchFamily="18" charset="0"/>
            </a:rPr>
            <a:t>Demand for AI is increasing, and the adoption rate is outpacing the capacity of the workforce and the organisation (Appiah, 2025).</a:t>
          </a:r>
        </a:p>
      </dgm:t>
    </dgm:pt>
    <dgm:pt modelId="{CE49FA90-4DA1-426D-86CC-66A6F10C58C1}" type="parTrans" cxnId="{5C8C425D-3AF0-404B-9FCC-15AE5636AEDD}">
      <dgm:prSet/>
      <dgm:spPr/>
      <dgm:t>
        <a:bodyPr/>
        <a:lstStyle/>
        <a:p>
          <a:endParaRPr lang="en-IN" sz="3200">
            <a:latin typeface="Times New Roman" panose="02020603050405020304" pitchFamily="18" charset="0"/>
            <a:cs typeface="Times New Roman" panose="02020603050405020304" pitchFamily="18" charset="0"/>
          </a:endParaRPr>
        </a:p>
      </dgm:t>
    </dgm:pt>
    <dgm:pt modelId="{8517FCDB-26E5-4699-88F4-1856C3129AEA}" type="sibTrans" cxnId="{5C8C425D-3AF0-404B-9FCC-15AE5636AEDD}">
      <dgm:prSet/>
      <dgm:spPr/>
      <dgm:t>
        <a:bodyPr/>
        <a:lstStyle/>
        <a:p>
          <a:endParaRPr lang="en-IN" sz="3200">
            <a:latin typeface="Times New Roman" panose="02020603050405020304" pitchFamily="18" charset="0"/>
            <a:cs typeface="Times New Roman" panose="02020603050405020304" pitchFamily="18" charset="0"/>
          </a:endParaRPr>
        </a:p>
      </dgm:t>
    </dgm:pt>
    <dgm:pt modelId="{5016BD17-5244-425A-847F-B1A1C9083677}">
      <dgm:prSet custT="1"/>
      <dgm:spPr/>
      <dgm:t>
        <a:bodyPr/>
        <a:lstStyle/>
        <a:p>
          <a:pPr>
            <a:buFont typeface="Arial" panose="020B0604020202020204" pitchFamily="34" charset="0"/>
            <a:buChar char="●"/>
          </a:pPr>
          <a:r>
            <a:rPr lang="en-IN" sz="3200" b="1" u="none">
              <a:latin typeface="Times New Roman" panose="02020603050405020304" pitchFamily="18" charset="0"/>
              <a:cs typeface="Times New Roman" panose="02020603050405020304" pitchFamily="18" charset="0"/>
            </a:rPr>
            <a:t>Technology:</a:t>
          </a:r>
          <a:r>
            <a:rPr lang="en-IN" sz="3200" u="none">
              <a:latin typeface="Times New Roman" panose="02020603050405020304" pitchFamily="18" charset="0"/>
              <a:cs typeface="Times New Roman" panose="02020603050405020304" pitchFamily="18" charset="0"/>
            </a:rPr>
            <a:t> Employees' competency, confidence in adopting technology and competence in AI training and education are organisation-wise limited.</a:t>
          </a:r>
        </a:p>
      </dgm:t>
    </dgm:pt>
    <dgm:pt modelId="{2BE51C47-35A3-44D1-86F3-5996E58B90AE}" type="parTrans" cxnId="{7DDE97B0-A8F4-4011-96B7-6902B2E2000C}">
      <dgm:prSet/>
      <dgm:spPr/>
      <dgm:t>
        <a:bodyPr/>
        <a:lstStyle/>
        <a:p>
          <a:endParaRPr lang="en-IN" sz="3200">
            <a:latin typeface="Times New Roman" panose="02020603050405020304" pitchFamily="18" charset="0"/>
            <a:cs typeface="Times New Roman" panose="02020603050405020304" pitchFamily="18" charset="0"/>
          </a:endParaRPr>
        </a:p>
      </dgm:t>
    </dgm:pt>
    <dgm:pt modelId="{9F3DFC42-9E1C-4CB2-BB3C-BA9AAD38042F}" type="sibTrans" cxnId="{7DDE97B0-A8F4-4011-96B7-6902B2E2000C}">
      <dgm:prSet/>
      <dgm:spPr/>
      <dgm:t>
        <a:bodyPr/>
        <a:lstStyle/>
        <a:p>
          <a:endParaRPr lang="en-IN" sz="3200">
            <a:latin typeface="Times New Roman" panose="02020603050405020304" pitchFamily="18" charset="0"/>
            <a:cs typeface="Times New Roman" panose="02020603050405020304" pitchFamily="18" charset="0"/>
          </a:endParaRPr>
        </a:p>
      </dgm:t>
    </dgm:pt>
    <dgm:pt modelId="{FA50DB74-1D02-4C4B-BCDF-7E37DCD0E87B}">
      <dgm:prSet custT="1"/>
      <dgm:spPr/>
      <dgm:t>
        <a:bodyPr/>
        <a:lstStyle/>
        <a:p>
          <a:pPr>
            <a:buFont typeface="Arial" panose="020B0604020202020204" pitchFamily="34" charset="0"/>
            <a:buChar char="●"/>
          </a:pPr>
          <a:r>
            <a:rPr lang="en-IN" sz="3200" b="1" u="none">
              <a:latin typeface="Times New Roman" panose="02020603050405020304" pitchFamily="18" charset="0"/>
              <a:cs typeface="Times New Roman" panose="02020603050405020304" pitchFamily="18" charset="0"/>
            </a:rPr>
            <a:t>Policy implementation: </a:t>
          </a:r>
          <a:r>
            <a:rPr lang="en-IN" sz="3200" u="none">
              <a:latin typeface="Times New Roman" panose="02020603050405020304" pitchFamily="18" charset="0"/>
              <a:cs typeface="Times New Roman" panose="02020603050405020304" pitchFamily="18" charset="0"/>
            </a:rPr>
            <a:t>Slow procurement and governance approval processes slowed AI implementation in 23 NHS trusts (Advisors, 2025).</a:t>
          </a:r>
        </a:p>
      </dgm:t>
    </dgm:pt>
    <dgm:pt modelId="{44196750-0C71-44CC-8D6C-3AD79371A481}" type="parTrans" cxnId="{28B2D212-6BF7-41D1-BBC9-28619489E12B}">
      <dgm:prSet/>
      <dgm:spPr/>
      <dgm:t>
        <a:bodyPr/>
        <a:lstStyle/>
        <a:p>
          <a:endParaRPr lang="en-IN" sz="3200">
            <a:latin typeface="Times New Roman" panose="02020603050405020304" pitchFamily="18" charset="0"/>
            <a:cs typeface="Times New Roman" panose="02020603050405020304" pitchFamily="18" charset="0"/>
          </a:endParaRPr>
        </a:p>
      </dgm:t>
    </dgm:pt>
    <dgm:pt modelId="{AF7789C7-7268-4243-9CEC-99815DFAC67E}" type="sibTrans" cxnId="{28B2D212-6BF7-41D1-BBC9-28619489E12B}">
      <dgm:prSet/>
      <dgm:spPr/>
      <dgm:t>
        <a:bodyPr/>
        <a:lstStyle/>
        <a:p>
          <a:endParaRPr lang="en-IN" sz="3200">
            <a:latin typeface="Times New Roman" panose="02020603050405020304" pitchFamily="18" charset="0"/>
            <a:cs typeface="Times New Roman" panose="02020603050405020304" pitchFamily="18" charset="0"/>
          </a:endParaRPr>
        </a:p>
      </dgm:t>
    </dgm:pt>
    <dgm:pt modelId="{544F598E-1229-4FDC-8115-0273F6816C4A}" type="pres">
      <dgm:prSet presAssocID="{F1C3F3B0-D659-440F-A2BB-2934EE595277}" presName="Name0" presStyleCnt="0">
        <dgm:presLayoutVars>
          <dgm:dir/>
          <dgm:animLvl val="lvl"/>
          <dgm:resizeHandles val="exact"/>
        </dgm:presLayoutVars>
      </dgm:prSet>
      <dgm:spPr/>
    </dgm:pt>
    <dgm:pt modelId="{A524D877-DDD2-4715-B13A-E58D31998EF1}" type="pres">
      <dgm:prSet presAssocID="{FA50DB74-1D02-4C4B-BCDF-7E37DCD0E87B}" presName="boxAndChildren" presStyleCnt="0"/>
      <dgm:spPr/>
    </dgm:pt>
    <dgm:pt modelId="{44341E2D-82EC-4FA3-9841-FF8CE77643ED}" type="pres">
      <dgm:prSet presAssocID="{FA50DB74-1D02-4C4B-BCDF-7E37DCD0E87B}" presName="parentTextBox" presStyleLbl="node1" presStyleIdx="0" presStyleCnt="4"/>
      <dgm:spPr/>
    </dgm:pt>
    <dgm:pt modelId="{C80622A8-3E1A-4ABB-9DC1-521E0EAF8F0B}" type="pres">
      <dgm:prSet presAssocID="{9F3DFC42-9E1C-4CB2-BB3C-BA9AAD38042F}" presName="sp" presStyleCnt="0"/>
      <dgm:spPr/>
    </dgm:pt>
    <dgm:pt modelId="{495B7AF4-D7A6-4ED2-8CDD-9D157F82897A}" type="pres">
      <dgm:prSet presAssocID="{5016BD17-5244-425A-847F-B1A1C9083677}" presName="arrowAndChildren" presStyleCnt="0"/>
      <dgm:spPr/>
    </dgm:pt>
    <dgm:pt modelId="{36C6671D-4439-455E-B402-4F7D4A764558}" type="pres">
      <dgm:prSet presAssocID="{5016BD17-5244-425A-847F-B1A1C9083677}" presName="parentTextArrow" presStyleLbl="node1" presStyleIdx="1" presStyleCnt="4"/>
      <dgm:spPr/>
    </dgm:pt>
    <dgm:pt modelId="{698FB895-4355-43B8-A09A-90F630640E83}" type="pres">
      <dgm:prSet presAssocID="{8517FCDB-26E5-4699-88F4-1856C3129AEA}" presName="sp" presStyleCnt="0"/>
      <dgm:spPr/>
    </dgm:pt>
    <dgm:pt modelId="{4E0DC99B-66D4-41A8-B1DA-ED871E30FE55}" type="pres">
      <dgm:prSet presAssocID="{3EBBE3D7-3BBE-418C-A03A-6F9DA19D63A7}" presName="arrowAndChildren" presStyleCnt="0"/>
      <dgm:spPr/>
    </dgm:pt>
    <dgm:pt modelId="{0366A671-9D3D-4050-930F-46CF07BF392B}" type="pres">
      <dgm:prSet presAssocID="{3EBBE3D7-3BBE-418C-A03A-6F9DA19D63A7}" presName="parentTextArrow" presStyleLbl="node1" presStyleIdx="2" presStyleCnt="4"/>
      <dgm:spPr/>
    </dgm:pt>
    <dgm:pt modelId="{0A35AE0C-F161-45E0-92E6-27CDD051378F}" type="pres">
      <dgm:prSet presAssocID="{0B17BD2B-4723-4876-9C5A-E145253BB12F}" presName="sp" presStyleCnt="0"/>
      <dgm:spPr/>
    </dgm:pt>
    <dgm:pt modelId="{1E06E22E-1EE8-4A83-BA88-CB7B0419673D}" type="pres">
      <dgm:prSet presAssocID="{8FC4583D-E50E-4DAE-A586-0A1A499B7FE7}" presName="arrowAndChildren" presStyleCnt="0"/>
      <dgm:spPr/>
    </dgm:pt>
    <dgm:pt modelId="{598DBE35-CA53-4A37-BB4C-11E0A66B5A3B}" type="pres">
      <dgm:prSet presAssocID="{8FC4583D-E50E-4DAE-A586-0A1A499B7FE7}" presName="parentTextArrow" presStyleLbl="node1" presStyleIdx="3" presStyleCnt="4"/>
      <dgm:spPr/>
    </dgm:pt>
  </dgm:ptLst>
  <dgm:cxnLst>
    <dgm:cxn modelId="{28B2D212-6BF7-41D1-BBC9-28619489E12B}" srcId="{F1C3F3B0-D659-440F-A2BB-2934EE595277}" destId="{FA50DB74-1D02-4C4B-BCDF-7E37DCD0E87B}" srcOrd="3" destOrd="0" parTransId="{44196750-0C71-44CC-8D6C-3AD79371A481}" sibTransId="{AF7789C7-7268-4243-9CEC-99815DFAC67E}"/>
    <dgm:cxn modelId="{52DBE62C-761C-4E1B-B92D-B45E75B28C0B}" type="presOf" srcId="{3EBBE3D7-3BBE-418C-A03A-6F9DA19D63A7}" destId="{0366A671-9D3D-4050-930F-46CF07BF392B}" srcOrd="0" destOrd="0" presId="urn:microsoft.com/office/officeart/2005/8/layout/process4"/>
    <dgm:cxn modelId="{5C8C425D-3AF0-404B-9FCC-15AE5636AEDD}" srcId="{F1C3F3B0-D659-440F-A2BB-2934EE595277}" destId="{3EBBE3D7-3BBE-418C-A03A-6F9DA19D63A7}" srcOrd="1" destOrd="0" parTransId="{CE49FA90-4DA1-426D-86CC-66A6F10C58C1}" sibTransId="{8517FCDB-26E5-4699-88F4-1856C3129AEA}"/>
    <dgm:cxn modelId="{03678268-64DA-482D-860B-07DEBEB777E7}" type="presOf" srcId="{8FC4583D-E50E-4DAE-A586-0A1A499B7FE7}" destId="{598DBE35-CA53-4A37-BB4C-11E0A66B5A3B}" srcOrd="0" destOrd="0" presId="urn:microsoft.com/office/officeart/2005/8/layout/process4"/>
    <dgm:cxn modelId="{FF374282-6CFE-4E87-8127-38453994BDFB}" type="presOf" srcId="{FA50DB74-1D02-4C4B-BCDF-7E37DCD0E87B}" destId="{44341E2D-82EC-4FA3-9841-FF8CE77643ED}" srcOrd="0" destOrd="0" presId="urn:microsoft.com/office/officeart/2005/8/layout/process4"/>
    <dgm:cxn modelId="{FCF63E9A-F2AD-4C3E-967A-3ECFDE6BEE07}" type="presOf" srcId="{5016BD17-5244-425A-847F-B1A1C9083677}" destId="{36C6671D-4439-455E-B402-4F7D4A764558}" srcOrd="0" destOrd="0" presId="urn:microsoft.com/office/officeart/2005/8/layout/process4"/>
    <dgm:cxn modelId="{D7EC4B9A-2FC3-4211-B030-AD3EE4290D32}" type="presOf" srcId="{F1C3F3B0-D659-440F-A2BB-2934EE595277}" destId="{544F598E-1229-4FDC-8115-0273F6816C4A}" srcOrd="0" destOrd="0" presId="urn:microsoft.com/office/officeart/2005/8/layout/process4"/>
    <dgm:cxn modelId="{7DDE97B0-A8F4-4011-96B7-6902B2E2000C}" srcId="{F1C3F3B0-D659-440F-A2BB-2934EE595277}" destId="{5016BD17-5244-425A-847F-B1A1C9083677}" srcOrd="2" destOrd="0" parTransId="{2BE51C47-35A3-44D1-86F3-5996E58B90AE}" sibTransId="{9F3DFC42-9E1C-4CB2-BB3C-BA9AAD38042F}"/>
    <dgm:cxn modelId="{56A025FD-B999-4A3A-8F2A-5C1207826C17}" srcId="{F1C3F3B0-D659-440F-A2BB-2934EE595277}" destId="{8FC4583D-E50E-4DAE-A586-0A1A499B7FE7}" srcOrd="0" destOrd="0" parTransId="{399884C8-EBCB-4D11-B41E-0F47A1F1FDA3}" sibTransId="{0B17BD2B-4723-4876-9C5A-E145253BB12F}"/>
    <dgm:cxn modelId="{56155285-513E-48DC-B2BD-ED171AADFDCE}" type="presParOf" srcId="{544F598E-1229-4FDC-8115-0273F6816C4A}" destId="{A524D877-DDD2-4715-B13A-E58D31998EF1}" srcOrd="0" destOrd="0" presId="urn:microsoft.com/office/officeart/2005/8/layout/process4"/>
    <dgm:cxn modelId="{40B320BA-04DA-4DFD-BEE5-BFF8575A96A7}" type="presParOf" srcId="{A524D877-DDD2-4715-B13A-E58D31998EF1}" destId="{44341E2D-82EC-4FA3-9841-FF8CE77643ED}" srcOrd="0" destOrd="0" presId="urn:microsoft.com/office/officeart/2005/8/layout/process4"/>
    <dgm:cxn modelId="{76B5A781-ECF4-497F-9A15-6AB7F812AB13}" type="presParOf" srcId="{544F598E-1229-4FDC-8115-0273F6816C4A}" destId="{C80622A8-3E1A-4ABB-9DC1-521E0EAF8F0B}" srcOrd="1" destOrd="0" presId="urn:microsoft.com/office/officeart/2005/8/layout/process4"/>
    <dgm:cxn modelId="{F4AFAD9B-80B6-4C9D-8F45-6A57207BE820}" type="presParOf" srcId="{544F598E-1229-4FDC-8115-0273F6816C4A}" destId="{495B7AF4-D7A6-4ED2-8CDD-9D157F82897A}" srcOrd="2" destOrd="0" presId="urn:microsoft.com/office/officeart/2005/8/layout/process4"/>
    <dgm:cxn modelId="{45DF5F69-418E-424C-8069-48C16D3BC5C6}" type="presParOf" srcId="{495B7AF4-D7A6-4ED2-8CDD-9D157F82897A}" destId="{36C6671D-4439-455E-B402-4F7D4A764558}" srcOrd="0" destOrd="0" presId="urn:microsoft.com/office/officeart/2005/8/layout/process4"/>
    <dgm:cxn modelId="{DA76E576-2D1C-4A37-BD37-D083D9C7E044}" type="presParOf" srcId="{544F598E-1229-4FDC-8115-0273F6816C4A}" destId="{698FB895-4355-43B8-A09A-90F630640E83}" srcOrd="3" destOrd="0" presId="urn:microsoft.com/office/officeart/2005/8/layout/process4"/>
    <dgm:cxn modelId="{CD3C60B7-D01E-448E-B813-743C2F30F19A}" type="presParOf" srcId="{544F598E-1229-4FDC-8115-0273F6816C4A}" destId="{4E0DC99B-66D4-41A8-B1DA-ED871E30FE55}" srcOrd="4" destOrd="0" presId="urn:microsoft.com/office/officeart/2005/8/layout/process4"/>
    <dgm:cxn modelId="{93A6FAC8-40DF-4181-B6F4-68E9B38B06D6}" type="presParOf" srcId="{4E0DC99B-66D4-41A8-B1DA-ED871E30FE55}" destId="{0366A671-9D3D-4050-930F-46CF07BF392B}" srcOrd="0" destOrd="0" presId="urn:microsoft.com/office/officeart/2005/8/layout/process4"/>
    <dgm:cxn modelId="{B7202DBC-878D-4435-9D86-8BB43E3F60DC}" type="presParOf" srcId="{544F598E-1229-4FDC-8115-0273F6816C4A}" destId="{0A35AE0C-F161-45E0-92E6-27CDD051378F}" srcOrd="5" destOrd="0" presId="urn:microsoft.com/office/officeart/2005/8/layout/process4"/>
    <dgm:cxn modelId="{57CC4392-B853-489B-89CD-FFB30DCFDC54}" type="presParOf" srcId="{544F598E-1229-4FDC-8115-0273F6816C4A}" destId="{1E06E22E-1EE8-4A83-BA88-CB7B0419673D}" srcOrd="6" destOrd="0" presId="urn:microsoft.com/office/officeart/2005/8/layout/process4"/>
    <dgm:cxn modelId="{CDD4921D-56E0-4685-9D09-918D2D461DEB}" type="presParOf" srcId="{1E06E22E-1EE8-4A83-BA88-CB7B0419673D}" destId="{598DBE35-CA53-4A37-BB4C-11E0A66B5A3B}"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1C3F3B0-D659-440F-A2BB-2934EE595277}" type="doc">
      <dgm:prSet loTypeId="urn:microsoft.com/office/officeart/2005/8/layout/process4" loCatId="list" qsTypeId="urn:microsoft.com/office/officeart/2005/8/quickstyle/simple1#18" qsCatId="simple" csTypeId="urn:microsoft.com/office/officeart/2005/8/colors/colorful2#4" csCatId="colorful" phldr="1"/>
      <dgm:spPr/>
      <dgm:t>
        <a:bodyPr/>
        <a:lstStyle/>
        <a:p>
          <a:endParaRPr lang="en-IN"/>
        </a:p>
      </dgm:t>
    </dgm:pt>
    <dgm:pt modelId="{8FC4583D-E50E-4DAE-A586-0A1A499B7FE7}">
      <dgm:prSet phldrT="[Text]" custT="1"/>
      <dgm:spPr/>
      <dgm:t>
        <a:bodyPr/>
        <a:lstStyle/>
        <a:p>
          <a:pPr>
            <a:buFont typeface="Arial" panose="020B0604020202020204" pitchFamily="34" charset="0"/>
            <a:buChar char="●"/>
          </a:pPr>
          <a:r>
            <a:rPr lang="en-IN" sz="3200" b="1" u="none">
              <a:latin typeface="Times New Roman" panose="02020603050405020304" pitchFamily="18" charset="0"/>
              <a:cs typeface="Times New Roman" panose="02020603050405020304" pitchFamily="18" charset="0"/>
            </a:rPr>
            <a:t>Organisational culture:</a:t>
          </a:r>
          <a:r>
            <a:rPr lang="en-IN" sz="3200" u="none">
              <a:latin typeface="Times New Roman" panose="02020603050405020304" pitchFamily="18" charset="0"/>
              <a:cs typeface="Times New Roman" panose="02020603050405020304" pitchFamily="18" charset="0"/>
            </a:rPr>
            <a:t> The resistance of the employees has an impact on the involvement, cooperation, and successful implementation of AI-based initiatives.</a:t>
          </a:r>
          <a:endParaRPr lang="en-IN" sz="3200">
            <a:latin typeface="Times New Roman" panose="02020603050405020304" pitchFamily="18" charset="0"/>
            <a:cs typeface="Times New Roman" panose="02020603050405020304" pitchFamily="18" charset="0"/>
          </a:endParaRPr>
        </a:p>
      </dgm:t>
    </dgm:pt>
    <dgm:pt modelId="{399884C8-EBCB-4D11-B41E-0F47A1F1FDA3}" type="parTrans" cxnId="{56A025FD-B999-4A3A-8F2A-5C1207826C17}">
      <dgm:prSet/>
      <dgm:spPr/>
      <dgm:t>
        <a:bodyPr/>
        <a:lstStyle/>
        <a:p>
          <a:endParaRPr lang="en-IN" sz="3200">
            <a:latin typeface="Times New Roman" panose="02020603050405020304" pitchFamily="18" charset="0"/>
            <a:cs typeface="Times New Roman" panose="02020603050405020304" pitchFamily="18" charset="0"/>
          </a:endParaRPr>
        </a:p>
      </dgm:t>
    </dgm:pt>
    <dgm:pt modelId="{0B17BD2B-4723-4876-9C5A-E145253BB12F}" type="sibTrans" cxnId="{56A025FD-B999-4A3A-8F2A-5C1207826C17}">
      <dgm:prSet/>
      <dgm:spPr/>
      <dgm:t>
        <a:bodyPr/>
        <a:lstStyle/>
        <a:p>
          <a:endParaRPr lang="en-IN" sz="3200">
            <a:latin typeface="Times New Roman" panose="02020603050405020304" pitchFamily="18" charset="0"/>
            <a:cs typeface="Times New Roman" panose="02020603050405020304" pitchFamily="18" charset="0"/>
          </a:endParaRPr>
        </a:p>
      </dgm:t>
    </dgm:pt>
    <dgm:pt modelId="{3EBBE3D7-3BBE-418C-A03A-6F9DA19D63A7}">
      <dgm:prSet custT="1"/>
      <dgm:spPr/>
      <dgm:t>
        <a:bodyPr/>
        <a:lstStyle/>
        <a:p>
          <a:pPr>
            <a:buFont typeface="Arial" panose="020B0604020202020204" pitchFamily="34" charset="0"/>
            <a:buChar char="●"/>
          </a:pPr>
          <a:r>
            <a:rPr lang="en-IN" sz="3200" b="1" u="none">
              <a:latin typeface="Times New Roman" panose="02020603050405020304" pitchFamily="18" charset="0"/>
              <a:cs typeface="Times New Roman" panose="02020603050405020304" pitchFamily="18" charset="0"/>
            </a:rPr>
            <a:t>External pressures: </a:t>
          </a:r>
          <a:r>
            <a:rPr lang="en-IN" sz="3200" u="none">
              <a:latin typeface="Times New Roman" panose="02020603050405020304" pitchFamily="18" charset="0"/>
              <a:cs typeface="Times New Roman" panose="02020603050405020304" pitchFamily="18" charset="0"/>
            </a:rPr>
            <a:t>Demand for AI is increasing, and the adoption rate is outpacing the capacity of the workforce and the organisation (Appiah, 2025).</a:t>
          </a:r>
        </a:p>
      </dgm:t>
    </dgm:pt>
    <dgm:pt modelId="{CE49FA90-4DA1-426D-86CC-66A6F10C58C1}" type="parTrans" cxnId="{5C8C425D-3AF0-404B-9FCC-15AE5636AEDD}">
      <dgm:prSet/>
      <dgm:spPr/>
      <dgm:t>
        <a:bodyPr/>
        <a:lstStyle/>
        <a:p>
          <a:endParaRPr lang="en-IN" sz="3200">
            <a:latin typeface="Times New Roman" panose="02020603050405020304" pitchFamily="18" charset="0"/>
            <a:cs typeface="Times New Roman" panose="02020603050405020304" pitchFamily="18" charset="0"/>
          </a:endParaRPr>
        </a:p>
      </dgm:t>
    </dgm:pt>
    <dgm:pt modelId="{8517FCDB-26E5-4699-88F4-1856C3129AEA}" type="sibTrans" cxnId="{5C8C425D-3AF0-404B-9FCC-15AE5636AEDD}">
      <dgm:prSet/>
      <dgm:spPr/>
      <dgm:t>
        <a:bodyPr/>
        <a:lstStyle/>
        <a:p>
          <a:endParaRPr lang="en-IN" sz="3200">
            <a:latin typeface="Times New Roman" panose="02020603050405020304" pitchFamily="18" charset="0"/>
            <a:cs typeface="Times New Roman" panose="02020603050405020304" pitchFamily="18" charset="0"/>
          </a:endParaRPr>
        </a:p>
      </dgm:t>
    </dgm:pt>
    <dgm:pt modelId="{5016BD17-5244-425A-847F-B1A1C9083677}">
      <dgm:prSet custT="1"/>
      <dgm:spPr/>
      <dgm:t>
        <a:bodyPr/>
        <a:lstStyle/>
        <a:p>
          <a:pPr>
            <a:buFont typeface="Arial" panose="020B0604020202020204" pitchFamily="34" charset="0"/>
            <a:buChar char="●"/>
          </a:pPr>
          <a:r>
            <a:rPr lang="en-IN" sz="3200" b="1" u="none">
              <a:latin typeface="Times New Roman" panose="02020603050405020304" pitchFamily="18" charset="0"/>
              <a:cs typeface="Times New Roman" panose="02020603050405020304" pitchFamily="18" charset="0"/>
            </a:rPr>
            <a:t>Technology:</a:t>
          </a:r>
          <a:r>
            <a:rPr lang="en-IN" sz="3200" u="none">
              <a:latin typeface="Times New Roman" panose="02020603050405020304" pitchFamily="18" charset="0"/>
              <a:cs typeface="Times New Roman" panose="02020603050405020304" pitchFamily="18" charset="0"/>
            </a:rPr>
            <a:t> Employees' competency, confidence in adopting technology and competence in AI training and education are organisation-wise limited.</a:t>
          </a:r>
        </a:p>
      </dgm:t>
    </dgm:pt>
    <dgm:pt modelId="{2BE51C47-35A3-44D1-86F3-5996E58B90AE}" type="parTrans" cxnId="{7DDE97B0-A8F4-4011-96B7-6902B2E2000C}">
      <dgm:prSet/>
      <dgm:spPr/>
      <dgm:t>
        <a:bodyPr/>
        <a:lstStyle/>
        <a:p>
          <a:endParaRPr lang="en-IN" sz="3200">
            <a:latin typeface="Times New Roman" panose="02020603050405020304" pitchFamily="18" charset="0"/>
            <a:cs typeface="Times New Roman" panose="02020603050405020304" pitchFamily="18" charset="0"/>
          </a:endParaRPr>
        </a:p>
      </dgm:t>
    </dgm:pt>
    <dgm:pt modelId="{9F3DFC42-9E1C-4CB2-BB3C-BA9AAD38042F}" type="sibTrans" cxnId="{7DDE97B0-A8F4-4011-96B7-6902B2E2000C}">
      <dgm:prSet/>
      <dgm:spPr/>
      <dgm:t>
        <a:bodyPr/>
        <a:lstStyle/>
        <a:p>
          <a:endParaRPr lang="en-IN" sz="3200">
            <a:latin typeface="Times New Roman" panose="02020603050405020304" pitchFamily="18" charset="0"/>
            <a:cs typeface="Times New Roman" panose="02020603050405020304" pitchFamily="18" charset="0"/>
          </a:endParaRPr>
        </a:p>
      </dgm:t>
    </dgm:pt>
    <dgm:pt modelId="{FA50DB74-1D02-4C4B-BCDF-7E37DCD0E87B}">
      <dgm:prSet custT="1"/>
      <dgm:spPr/>
      <dgm:t>
        <a:bodyPr/>
        <a:lstStyle/>
        <a:p>
          <a:pPr>
            <a:buFont typeface="Arial" panose="020B0604020202020204" pitchFamily="34" charset="0"/>
            <a:buChar char="●"/>
          </a:pPr>
          <a:r>
            <a:rPr lang="en-IN" sz="3200" b="1" u="none">
              <a:latin typeface="Times New Roman" panose="02020603050405020304" pitchFamily="18" charset="0"/>
              <a:cs typeface="Times New Roman" panose="02020603050405020304" pitchFamily="18" charset="0"/>
            </a:rPr>
            <a:t>Policy implementation: </a:t>
          </a:r>
          <a:r>
            <a:rPr lang="en-IN" sz="3200" u="none">
              <a:latin typeface="Times New Roman" panose="02020603050405020304" pitchFamily="18" charset="0"/>
              <a:cs typeface="Times New Roman" panose="02020603050405020304" pitchFamily="18" charset="0"/>
            </a:rPr>
            <a:t>Slow procurement and governance approval processes slowed AI implementation in 23 NHS trusts (Advisors, 2025).</a:t>
          </a:r>
        </a:p>
      </dgm:t>
    </dgm:pt>
    <dgm:pt modelId="{44196750-0C71-44CC-8D6C-3AD79371A481}" type="parTrans" cxnId="{28B2D212-6BF7-41D1-BBC9-28619489E12B}">
      <dgm:prSet/>
      <dgm:spPr/>
      <dgm:t>
        <a:bodyPr/>
        <a:lstStyle/>
        <a:p>
          <a:endParaRPr lang="en-IN" sz="3200">
            <a:latin typeface="Times New Roman" panose="02020603050405020304" pitchFamily="18" charset="0"/>
            <a:cs typeface="Times New Roman" panose="02020603050405020304" pitchFamily="18" charset="0"/>
          </a:endParaRPr>
        </a:p>
      </dgm:t>
    </dgm:pt>
    <dgm:pt modelId="{AF7789C7-7268-4243-9CEC-99815DFAC67E}" type="sibTrans" cxnId="{28B2D212-6BF7-41D1-BBC9-28619489E12B}">
      <dgm:prSet/>
      <dgm:spPr/>
      <dgm:t>
        <a:bodyPr/>
        <a:lstStyle/>
        <a:p>
          <a:endParaRPr lang="en-IN" sz="3200">
            <a:latin typeface="Times New Roman" panose="02020603050405020304" pitchFamily="18" charset="0"/>
            <a:cs typeface="Times New Roman" panose="02020603050405020304" pitchFamily="18" charset="0"/>
          </a:endParaRPr>
        </a:p>
      </dgm:t>
    </dgm:pt>
    <dgm:pt modelId="{544F598E-1229-4FDC-8115-0273F6816C4A}" type="pres">
      <dgm:prSet presAssocID="{F1C3F3B0-D659-440F-A2BB-2934EE595277}" presName="Name0" presStyleCnt="0">
        <dgm:presLayoutVars>
          <dgm:dir/>
          <dgm:animLvl val="lvl"/>
          <dgm:resizeHandles val="exact"/>
        </dgm:presLayoutVars>
      </dgm:prSet>
      <dgm:spPr/>
    </dgm:pt>
    <dgm:pt modelId="{A524D877-DDD2-4715-B13A-E58D31998EF1}" type="pres">
      <dgm:prSet presAssocID="{FA50DB74-1D02-4C4B-BCDF-7E37DCD0E87B}" presName="boxAndChildren" presStyleCnt="0"/>
      <dgm:spPr/>
    </dgm:pt>
    <dgm:pt modelId="{44341E2D-82EC-4FA3-9841-FF8CE77643ED}" type="pres">
      <dgm:prSet presAssocID="{FA50DB74-1D02-4C4B-BCDF-7E37DCD0E87B}" presName="parentTextBox" presStyleLbl="node1" presStyleIdx="0" presStyleCnt="4"/>
      <dgm:spPr/>
    </dgm:pt>
    <dgm:pt modelId="{C80622A8-3E1A-4ABB-9DC1-521E0EAF8F0B}" type="pres">
      <dgm:prSet presAssocID="{9F3DFC42-9E1C-4CB2-BB3C-BA9AAD38042F}" presName="sp" presStyleCnt="0"/>
      <dgm:spPr/>
    </dgm:pt>
    <dgm:pt modelId="{495B7AF4-D7A6-4ED2-8CDD-9D157F82897A}" type="pres">
      <dgm:prSet presAssocID="{5016BD17-5244-425A-847F-B1A1C9083677}" presName="arrowAndChildren" presStyleCnt="0"/>
      <dgm:spPr/>
    </dgm:pt>
    <dgm:pt modelId="{36C6671D-4439-455E-B402-4F7D4A764558}" type="pres">
      <dgm:prSet presAssocID="{5016BD17-5244-425A-847F-B1A1C9083677}" presName="parentTextArrow" presStyleLbl="node1" presStyleIdx="1" presStyleCnt="4"/>
      <dgm:spPr/>
    </dgm:pt>
    <dgm:pt modelId="{698FB895-4355-43B8-A09A-90F630640E83}" type="pres">
      <dgm:prSet presAssocID="{8517FCDB-26E5-4699-88F4-1856C3129AEA}" presName="sp" presStyleCnt="0"/>
      <dgm:spPr/>
    </dgm:pt>
    <dgm:pt modelId="{4E0DC99B-66D4-41A8-B1DA-ED871E30FE55}" type="pres">
      <dgm:prSet presAssocID="{3EBBE3D7-3BBE-418C-A03A-6F9DA19D63A7}" presName="arrowAndChildren" presStyleCnt="0"/>
      <dgm:spPr/>
    </dgm:pt>
    <dgm:pt modelId="{0366A671-9D3D-4050-930F-46CF07BF392B}" type="pres">
      <dgm:prSet presAssocID="{3EBBE3D7-3BBE-418C-A03A-6F9DA19D63A7}" presName="parentTextArrow" presStyleLbl="node1" presStyleIdx="2" presStyleCnt="4"/>
      <dgm:spPr/>
    </dgm:pt>
    <dgm:pt modelId="{0A35AE0C-F161-45E0-92E6-27CDD051378F}" type="pres">
      <dgm:prSet presAssocID="{0B17BD2B-4723-4876-9C5A-E145253BB12F}" presName="sp" presStyleCnt="0"/>
      <dgm:spPr/>
    </dgm:pt>
    <dgm:pt modelId="{1E06E22E-1EE8-4A83-BA88-CB7B0419673D}" type="pres">
      <dgm:prSet presAssocID="{8FC4583D-E50E-4DAE-A586-0A1A499B7FE7}" presName="arrowAndChildren" presStyleCnt="0"/>
      <dgm:spPr/>
    </dgm:pt>
    <dgm:pt modelId="{598DBE35-CA53-4A37-BB4C-11E0A66B5A3B}" type="pres">
      <dgm:prSet presAssocID="{8FC4583D-E50E-4DAE-A586-0A1A499B7FE7}" presName="parentTextArrow" presStyleLbl="node1" presStyleIdx="3" presStyleCnt="4"/>
      <dgm:spPr/>
    </dgm:pt>
  </dgm:ptLst>
  <dgm:cxnLst>
    <dgm:cxn modelId="{28B2D212-6BF7-41D1-BBC9-28619489E12B}" srcId="{F1C3F3B0-D659-440F-A2BB-2934EE595277}" destId="{FA50DB74-1D02-4C4B-BCDF-7E37DCD0E87B}" srcOrd="3" destOrd="0" parTransId="{44196750-0C71-44CC-8D6C-3AD79371A481}" sibTransId="{AF7789C7-7268-4243-9CEC-99815DFAC67E}"/>
    <dgm:cxn modelId="{52DBE62C-761C-4E1B-B92D-B45E75B28C0B}" type="presOf" srcId="{3EBBE3D7-3BBE-418C-A03A-6F9DA19D63A7}" destId="{0366A671-9D3D-4050-930F-46CF07BF392B}" srcOrd="0" destOrd="0" presId="urn:microsoft.com/office/officeart/2005/8/layout/process4"/>
    <dgm:cxn modelId="{5C8C425D-3AF0-404B-9FCC-15AE5636AEDD}" srcId="{F1C3F3B0-D659-440F-A2BB-2934EE595277}" destId="{3EBBE3D7-3BBE-418C-A03A-6F9DA19D63A7}" srcOrd="1" destOrd="0" parTransId="{CE49FA90-4DA1-426D-86CC-66A6F10C58C1}" sibTransId="{8517FCDB-26E5-4699-88F4-1856C3129AEA}"/>
    <dgm:cxn modelId="{03678268-64DA-482D-860B-07DEBEB777E7}" type="presOf" srcId="{8FC4583D-E50E-4DAE-A586-0A1A499B7FE7}" destId="{598DBE35-CA53-4A37-BB4C-11E0A66B5A3B}" srcOrd="0" destOrd="0" presId="urn:microsoft.com/office/officeart/2005/8/layout/process4"/>
    <dgm:cxn modelId="{FF374282-6CFE-4E87-8127-38453994BDFB}" type="presOf" srcId="{FA50DB74-1D02-4C4B-BCDF-7E37DCD0E87B}" destId="{44341E2D-82EC-4FA3-9841-FF8CE77643ED}" srcOrd="0" destOrd="0" presId="urn:microsoft.com/office/officeart/2005/8/layout/process4"/>
    <dgm:cxn modelId="{FCF63E9A-F2AD-4C3E-967A-3ECFDE6BEE07}" type="presOf" srcId="{5016BD17-5244-425A-847F-B1A1C9083677}" destId="{36C6671D-4439-455E-B402-4F7D4A764558}" srcOrd="0" destOrd="0" presId="urn:microsoft.com/office/officeart/2005/8/layout/process4"/>
    <dgm:cxn modelId="{D7EC4B9A-2FC3-4211-B030-AD3EE4290D32}" type="presOf" srcId="{F1C3F3B0-D659-440F-A2BB-2934EE595277}" destId="{544F598E-1229-4FDC-8115-0273F6816C4A}" srcOrd="0" destOrd="0" presId="urn:microsoft.com/office/officeart/2005/8/layout/process4"/>
    <dgm:cxn modelId="{7DDE97B0-A8F4-4011-96B7-6902B2E2000C}" srcId="{F1C3F3B0-D659-440F-A2BB-2934EE595277}" destId="{5016BD17-5244-425A-847F-B1A1C9083677}" srcOrd="2" destOrd="0" parTransId="{2BE51C47-35A3-44D1-86F3-5996E58B90AE}" sibTransId="{9F3DFC42-9E1C-4CB2-BB3C-BA9AAD38042F}"/>
    <dgm:cxn modelId="{56A025FD-B999-4A3A-8F2A-5C1207826C17}" srcId="{F1C3F3B0-D659-440F-A2BB-2934EE595277}" destId="{8FC4583D-E50E-4DAE-A586-0A1A499B7FE7}" srcOrd="0" destOrd="0" parTransId="{399884C8-EBCB-4D11-B41E-0F47A1F1FDA3}" sibTransId="{0B17BD2B-4723-4876-9C5A-E145253BB12F}"/>
    <dgm:cxn modelId="{56155285-513E-48DC-B2BD-ED171AADFDCE}" type="presParOf" srcId="{544F598E-1229-4FDC-8115-0273F6816C4A}" destId="{A524D877-DDD2-4715-B13A-E58D31998EF1}" srcOrd="0" destOrd="0" presId="urn:microsoft.com/office/officeart/2005/8/layout/process4"/>
    <dgm:cxn modelId="{40B320BA-04DA-4DFD-BEE5-BFF8575A96A7}" type="presParOf" srcId="{A524D877-DDD2-4715-B13A-E58D31998EF1}" destId="{44341E2D-82EC-4FA3-9841-FF8CE77643ED}" srcOrd="0" destOrd="0" presId="urn:microsoft.com/office/officeart/2005/8/layout/process4"/>
    <dgm:cxn modelId="{76B5A781-ECF4-497F-9A15-6AB7F812AB13}" type="presParOf" srcId="{544F598E-1229-4FDC-8115-0273F6816C4A}" destId="{C80622A8-3E1A-4ABB-9DC1-521E0EAF8F0B}" srcOrd="1" destOrd="0" presId="urn:microsoft.com/office/officeart/2005/8/layout/process4"/>
    <dgm:cxn modelId="{F4AFAD9B-80B6-4C9D-8F45-6A57207BE820}" type="presParOf" srcId="{544F598E-1229-4FDC-8115-0273F6816C4A}" destId="{495B7AF4-D7A6-4ED2-8CDD-9D157F82897A}" srcOrd="2" destOrd="0" presId="urn:microsoft.com/office/officeart/2005/8/layout/process4"/>
    <dgm:cxn modelId="{45DF5F69-418E-424C-8069-48C16D3BC5C6}" type="presParOf" srcId="{495B7AF4-D7A6-4ED2-8CDD-9D157F82897A}" destId="{36C6671D-4439-455E-B402-4F7D4A764558}" srcOrd="0" destOrd="0" presId="urn:microsoft.com/office/officeart/2005/8/layout/process4"/>
    <dgm:cxn modelId="{DA76E576-2D1C-4A37-BD37-D083D9C7E044}" type="presParOf" srcId="{544F598E-1229-4FDC-8115-0273F6816C4A}" destId="{698FB895-4355-43B8-A09A-90F630640E83}" srcOrd="3" destOrd="0" presId="urn:microsoft.com/office/officeart/2005/8/layout/process4"/>
    <dgm:cxn modelId="{CD3C60B7-D01E-448E-B813-743C2F30F19A}" type="presParOf" srcId="{544F598E-1229-4FDC-8115-0273F6816C4A}" destId="{4E0DC99B-66D4-41A8-B1DA-ED871E30FE55}" srcOrd="4" destOrd="0" presId="urn:microsoft.com/office/officeart/2005/8/layout/process4"/>
    <dgm:cxn modelId="{93A6FAC8-40DF-4181-B6F4-68E9B38B06D6}" type="presParOf" srcId="{4E0DC99B-66D4-41A8-B1DA-ED871E30FE55}" destId="{0366A671-9D3D-4050-930F-46CF07BF392B}" srcOrd="0" destOrd="0" presId="urn:microsoft.com/office/officeart/2005/8/layout/process4"/>
    <dgm:cxn modelId="{B7202DBC-878D-4435-9D86-8BB43E3F60DC}" type="presParOf" srcId="{544F598E-1229-4FDC-8115-0273F6816C4A}" destId="{0A35AE0C-F161-45E0-92E6-27CDD051378F}" srcOrd="5" destOrd="0" presId="urn:microsoft.com/office/officeart/2005/8/layout/process4"/>
    <dgm:cxn modelId="{57CC4392-B853-489B-89CD-FFB30DCFDC54}" type="presParOf" srcId="{544F598E-1229-4FDC-8115-0273F6816C4A}" destId="{1E06E22E-1EE8-4A83-BA88-CB7B0419673D}" srcOrd="6" destOrd="0" presId="urn:microsoft.com/office/officeart/2005/8/layout/process4"/>
    <dgm:cxn modelId="{CDD4921D-56E0-4685-9D09-918D2D461DEB}" type="presParOf" srcId="{1E06E22E-1EE8-4A83-BA88-CB7B0419673D}" destId="{598DBE35-CA53-4A37-BB4C-11E0A66B5A3B}" srcOrd="0" destOrd="0" presId="urn:microsoft.com/office/officeart/2005/8/layout/process4"/>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4B5C9B18-9497-479E-B19A-696D3EB2A43C}" type="doc">
      <dgm:prSet loTypeId="urn:microsoft.com/office/officeart/2005/8/layout/process4" loCatId="list" qsTypeId="urn:microsoft.com/office/officeart/2005/8/quickstyle/simple1#19" qsCatId="simple" csTypeId="urn:microsoft.com/office/officeart/2005/8/colors/colorful3#3" csCatId="colorful" phldr="1"/>
      <dgm:spPr/>
      <dgm:t>
        <a:bodyPr/>
        <a:lstStyle/>
        <a:p>
          <a:endParaRPr lang="en-IN"/>
        </a:p>
      </dgm:t>
    </dgm:pt>
    <dgm:pt modelId="{78E37201-81B9-43BD-A0F7-B3CBBB9E14B0}">
      <dgm:prSet phldrT="[Text]"/>
      <dgm:spPr/>
      <dgm:t>
        <a:bodyPr/>
        <a:lstStyle/>
        <a:p>
          <a:pPr>
            <a:buFont typeface="Arial" panose="020B0604020202020204" pitchFamily="34" charset="0"/>
            <a:buChar char="●"/>
          </a:pPr>
          <a:r>
            <a:rPr lang="en-IN" b="1" u="none">
              <a:latin typeface="Times New Roman" panose="02020603050405020304" pitchFamily="18" charset="0"/>
              <a:cs typeface="Times New Roman" panose="02020603050405020304" pitchFamily="18" charset="0"/>
            </a:rPr>
            <a:t>Policy design: </a:t>
          </a:r>
          <a:r>
            <a:rPr lang="en-IN" u="none">
              <a:latin typeface="Times New Roman" panose="02020603050405020304" pitchFamily="18" charset="0"/>
              <a:cs typeface="Times New Roman" panose="02020603050405020304" pitchFamily="18" charset="0"/>
            </a:rPr>
            <a:t>AI governance frameworks and structures are still underdeveloped and inconsistent between staff of NHS organisations (Sides </a:t>
          </a:r>
          <a:r>
            <a:rPr lang="en-IN" i="1" u="none">
              <a:latin typeface="Times New Roman" panose="02020603050405020304" pitchFamily="18" charset="0"/>
              <a:cs typeface="Times New Roman" panose="02020603050405020304" pitchFamily="18" charset="0"/>
            </a:rPr>
            <a:t>et al. </a:t>
          </a:r>
          <a:r>
            <a:rPr lang="en-IN" u="none">
              <a:latin typeface="Times New Roman" panose="02020603050405020304" pitchFamily="18" charset="0"/>
              <a:cs typeface="Times New Roman" panose="02020603050405020304" pitchFamily="18" charset="0"/>
            </a:rPr>
            <a:t>2025).</a:t>
          </a:r>
          <a:endParaRPr lang="en-IN">
            <a:latin typeface="Times New Roman" panose="02020603050405020304" pitchFamily="18" charset="0"/>
            <a:cs typeface="Times New Roman" panose="02020603050405020304" pitchFamily="18" charset="0"/>
          </a:endParaRPr>
        </a:p>
      </dgm:t>
    </dgm:pt>
    <dgm:pt modelId="{AD2CF36A-A6C0-4793-A7DB-E85490EE6609}" type="parTrans" cxnId="{B293CDA6-BB12-4CE4-8715-2457BACCECE5}">
      <dgm:prSet/>
      <dgm:spPr/>
      <dgm:t>
        <a:bodyPr/>
        <a:lstStyle/>
        <a:p>
          <a:endParaRPr lang="en-IN">
            <a:latin typeface="Times New Roman" panose="02020603050405020304" pitchFamily="18" charset="0"/>
            <a:cs typeface="Times New Roman" panose="02020603050405020304" pitchFamily="18" charset="0"/>
          </a:endParaRPr>
        </a:p>
      </dgm:t>
    </dgm:pt>
    <dgm:pt modelId="{AFCD99CE-6BEF-4AF8-8672-E3640060C245}" type="sibTrans" cxnId="{B293CDA6-BB12-4CE4-8715-2457BACCECE5}">
      <dgm:prSet/>
      <dgm:spPr/>
      <dgm:t>
        <a:bodyPr/>
        <a:lstStyle/>
        <a:p>
          <a:endParaRPr lang="en-IN">
            <a:latin typeface="Times New Roman" panose="02020603050405020304" pitchFamily="18" charset="0"/>
            <a:cs typeface="Times New Roman" panose="02020603050405020304" pitchFamily="18" charset="0"/>
          </a:endParaRPr>
        </a:p>
      </dgm:t>
    </dgm:pt>
    <dgm:pt modelId="{06A71957-0B2A-45DC-B5A6-D5073ACC8008}">
      <dgm:prSet/>
      <dgm:spPr/>
      <dgm:t>
        <a:bodyPr/>
        <a:lstStyle/>
        <a:p>
          <a:pPr>
            <a:buFont typeface="Arial" panose="020B0604020202020204" pitchFamily="34" charset="0"/>
            <a:buChar char="●"/>
          </a:pPr>
          <a:r>
            <a:rPr lang="en-IN" b="1" u="none">
              <a:latin typeface="Times New Roman" panose="02020603050405020304" pitchFamily="18" charset="0"/>
              <a:cs typeface="Times New Roman" panose="02020603050405020304" pitchFamily="18" charset="0"/>
            </a:rPr>
            <a:t>Leadership behaviour:</a:t>
          </a:r>
          <a:r>
            <a:rPr lang="en-IN" u="none">
              <a:latin typeface="Times New Roman" panose="02020603050405020304" pitchFamily="18" charset="0"/>
              <a:cs typeface="Times New Roman" panose="02020603050405020304" pitchFamily="18" charset="0"/>
            </a:rPr>
            <a:t> Lack of strategic leadership has a significant impact on staff confidence, trust, and readiness to adopt AI.</a:t>
          </a:r>
        </a:p>
      </dgm:t>
    </dgm:pt>
    <dgm:pt modelId="{781D8A37-74E3-48A1-944D-002F99931DB4}" type="parTrans" cxnId="{854E035D-9B5C-47D3-BB34-9A663B2819CB}">
      <dgm:prSet/>
      <dgm:spPr/>
      <dgm:t>
        <a:bodyPr/>
        <a:lstStyle/>
        <a:p>
          <a:endParaRPr lang="en-IN">
            <a:latin typeface="Times New Roman" panose="02020603050405020304" pitchFamily="18" charset="0"/>
            <a:cs typeface="Times New Roman" panose="02020603050405020304" pitchFamily="18" charset="0"/>
          </a:endParaRPr>
        </a:p>
      </dgm:t>
    </dgm:pt>
    <dgm:pt modelId="{663012FA-4985-4F89-A9CB-9DF012CD6ADA}" type="sibTrans" cxnId="{854E035D-9B5C-47D3-BB34-9A663B2819CB}">
      <dgm:prSet/>
      <dgm:spPr/>
      <dgm:t>
        <a:bodyPr/>
        <a:lstStyle/>
        <a:p>
          <a:endParaRPr lang="en-IN">
            <a:latin typeface="Times New Roman" panose="02020603050405020304" pitchFamily="18" charset="0"/>
            <a:cs typeface="Times New Roman" panose="02020603050405020304" pitchFamily="18" charset="0"/>
          </a:endParaRPr>
        </a:p>
      </dgm:t>
    </dgm:pt>
    <dgm:pt modelId="{95020AED-A7F5-4917-AE4E-1B0DA268BD97}">
      <dgm:prSet/>
      <dgm:spPr/>
      <dgm:t>
        <a:bodyPr/>
        <a:lstStyle/>
        <a:p>
          <a:pPr>
            <a:buFont typeface="Arial" panose="020B0604020202020204" pitchFamily="34" charset="0"/>
            <a:buChar char="●"/>
          </a:pPr>
          <a:r>
            <a:rPr lang="en-IN" b="1" u="none">
              <a:latin typeface="Times New Roman" panose="02020603050405020304" pitchFamily="18" charset="0"/>
              <a:cs typeface="Times New Roman" panose="02020603050405020304" pitchFamily="18" charset="0"/>
            </a:rPr>
            <a:t>Governance:</a:t>
          </a:r>
          <a:r>
            <a:rPr lang="en-IN" u="none">
              <a:latin typeface="Times New Roman" panose="02020603050405020304" pitchFamily="18" charset="0"/>
              <a:cs typeface="Times New Roman" panose="02020603050405020304" pitchFamily="18" charset="0"/>
            </a:rPr>
            <a:t> Fragmented NHS systems are barriers to national-level coordination of AI implementation and consistency in workforce policy.</a:t>
          </a:r>
        </a:p>
      </dgm:t>
    </dgm:pt>
    <dgm:pt modelId="{9B546E6C-0794-410F-A848-EE3068A2B814}" type="parTrans" cxnId="{49B54976-A929-4B10-8383-78794CF48225}">
      <dgm:prSet/>
      <dgm:spPr/>
      <dgm:t>
        <a:bodyPr/>
        <a:lstStyle/>
        <a:p>
          <a:endParaRPr lang="en-IN">
            <a:latin typeface="Times New Roman" panose="02020603050405020304" pitchFamily="18" charset="0"/>
            <a:cs typeface="Times New Roman" panose="02020603050405020304" pitchFamily="18" charset="0"/>
          </a:endParaRPr>
        </a:p>
      </dgm:t>
    </dgm:pt>
    <dgm:pt modelId="{44FB2C69-1741-49EF-B596-21E5C228C17A}" type="sibTrans" cxnId="{49B54976-A929-4B10-8383-78794CF48225}">
      <dgm:prSet/>
      <dgm:spPr/>
      <dgm:t>
        <a:bodyPr/>
        <a:lstStyle/>
        <a:p>
          <a:endParaRPr lang="en-IN">
            <a:latin typeface="Times New Roman" panose="02020603050405020304" pitchFamily="18" charset="0"/>
            <a:cs typeface="Times New Roman" panose="02020603050405020304" pitchFamily="18" charset="0"/>
          </a:endParaRPr>
        </a:p>
      </dgm:t>
    </dgm:pt>
    <dgm:pt modelId="{DE38322D-03F8-4506-90AA-C3DB916CFCCA}">
      <dgm:prSet/>
      <dgm:spPr/>
      <dgm:t>
        <a:bodyPr/>
        <a:lstStyle/>
        <a:p>
          <a:pPr>
            <a:buFont typeface="Arial" panose="020B0604020202020204" pitchFamily="34" charset="0"/>
            <a:buChar char="●"/>
          </a:pPr>
          <a:r>
            <a:rPr lang="en-IN" b="1" u="none">
              <a:latin typeface="Times New Roman" panose="02020603050405020304" pitchFamily="18" charset="0"/>
              <a:cs typeface="Times New Roman" panose="02020603050405020304" pitchFamily="18" charset="0"/>
            </a:rPr>
            <a:t>Technology: </a:t>
          </a:r>
          <a:r>
            <a:rPr lang="en-IN" u="none">
              <a:latin typeface="Times New Roman" panose="02020603050405020304" pitchFamily="18" charset="0"/>
              <a:cs typeface="Times New Roman" panose="02020603050405020304" pitchFamily="18" charset="0"/>
            </a:rPr>
            <a:t>Outdated IT systems prevent the easy adoption of AI, creating operational challenges and frustration for staff (Kar and Kushwaha, 2023).</a:t>
          </a:r>
        </a:p>
      </dgm:t>
    </dgm:pt>
    <dgm:pt modelId="{171E9D2D-2E6A-41C8-BAEE-994E7E8E2028}" type="parTrans" cxnId="{320F24D8-BA42-40A1-827C-5DC3EA69D5ED}">
      <dgm:prSet/>
      <dgm:spPr/>
      <dgm:t>
        <a:bodyPr/>
        <a:lstStyle/>
        <a:p>
          <a:endParaRPr lang="en-IN">
            <a:latin typeface="Times New Roman" panose="02020603050405020304" pitchFamily="18" charset="0"/>
            <a:cs typeface="Times New Roman" panose="02020603050405020304" pitchFamily="18" charset="0"/>
          </a:endParaRPr>
        </a:p>
      </dgm:t>
    </dgm:pt>
    <dgm:pt modelId="{2DD2E816-6DAE-4A96-96BC-4B9BA5D6D1C1}" type="sibTrans" cxnId="{320F24D8-BA42-40A1-827C-5DC3EA69D5ED}">
      <dgm:prSet/>
      <dgm:spPr/>
      <dgm:t>
        <a:bodyPr/>
        <a:lstStyle/>
        <a:p>
          <a:endParaRPr lang="en-IN">
            <a:latin typeface="Times New Roman" panose="02020603050405020304" pitchFamily="18" charset="0"/>
            <a:cs typeface="Times New Roman" panose="02020603050405020304" pitchFamily="18" charset="0"/>
          </a:endParaRPr>
        </a:p>
      </dgm:t>
    </dgm:pt>
    <dgm:pt modelId="{2771CB5E-FCF4-4310-8C96-BC8C49B9C000}" type="pres">
      <dgm:prSet presAssocID="{4B5C9B18-9497-479E-B19A-696D3EB2A43C}" presName="Name0" presStyleCnt="0">
        <dgm:presLayoutVars>
          <dgm:dir/>
          <dgm:animLvl val="lvl"/>
          <dgm:resizeHandles val="exact"/>
        </dgm:presLayoutVars>
      </dgm:prSet>
      <dgm:spPr/>
    </dgm:pt>
    <dgm:pt modelId="{E656804F-EE66-42D1-A124-6FB563D8A23A}" type="pres">
      <dgm:prSet presAssocID="{DE38322D-03F8-4506-90AA-C3DB916CFCCA}" presName="boxAndChildren" presStyleCnt="0"/>
      <dgm:spPr/>
    </dgm:pt>
    <dgm:pt modelId="{2078A6E5-1E3A-41D4-A41A-54994F087E6B}" type="pres">
      <dgm:prSet presAssocID="{DE38322D-03F8-4506-90AA-C3DB916CFCCA}" presName="parentTextBox" presStyleLbl="node1" presStyleIdx="0" presStyleCnt="4"/>
      <dgm:spPr/>
    </dgm:pt>
    <dgm:pt modelId="{91C2D8D1-552E-40FD-ADAE-32BD9C93FF51}" type="pres">
      <dgm:prSet presAssocID="{44FB2C69-1741-49EF-B596-21E5C228C17A}" presName="sp" presStyleCnt="0"/>
      <dgm:spPr/>
    </dgm:pt>
    <dgm:pt modelId="{FEB7B326-AD84-4EFA-A9BE-1C1E7936E4EC}" type="pres">
      <dgm:prSet presAssocID="{95020AED-A7F5-4917-AE4E-1B0DA268BD97}" presName="arrowAndChildren" presStyleCnt="0"/>
      <dgm:spPr/>
    </dgm:pt>
    <dgm:pt modelId="{9E7E0EB5-4761-4BBD-AA0F-269B78956D72}" type="pres">
      <dgm:prSet presAssocID="{95020AED-A7F5-4917-AE4E-1B0DA268BD97}" presName="parentTextArrow" presStyleLbl="node1" presStyleIdx="1" presStyleCnt="4"/>
      <dgm:spPr/>
    </dgm:pt>
    <dgm:pt modelId="{BD10C005-3B02-4311-B73F-362208687362}" type="pres">
      <dgm:prSet presAssocID="{663012FA-4985-4F89-A9CB-9DF012CD6ADA}" presName="sp" presStyleCnt="0"/>
      <dgm:spPr/>
    </dgm:pt>
    <dgm:pt modelId="{6799FF21-BBB7-427A-AD46-EC8ABEB2C925}" type="pres">
      <dgm:prSet presAssocID="{06A71957-0B2A-45DC-B5A6-D5073ACC8008}" presName="arrowAndChildren" presStyleCnt="0"/>
      <dgm:spPr/>
    </dgm:pt>
    <dgm:pt modelId="{64EFB7EC-02AC-4BBA-AB55-DEBCF785980D}" type="pres">
      <dgm:prSet presAssocID="{06A71957-0B2A-45DC-B5A6-D5073ACC8008}" presName="parentTextArrow" presStyleLbl="node1" presStyleIdx="2" presStyleCnt="4"/>
      <dgm:spPr/>
    </dgm:pt>
    <dgm:pt modelId="{324B63DD-AFFB-4FAB-8CF3-49CF415FEA66}" type="pres">
      <dgm:prSet presAssocID="{AFCD99CE-6BEF-4AF8-8672-E3640060C245}" presName="sp" presStyleCnt="0"/>
      <dgm:spPr/>
    </dgm:pt>
    <dgm:pt modelId="{9A012C7A-2EDB-439B-B961-8534F2988FC4}" type="pres">
      <dgm:prSet presAssocID="{78E37201-81B9-43BD-A0F7-B3CBBB9E14B0}" presName="arrowAndChildren" presStyleCnt="0"/>
      <dgm:spPr/>
    </dgm:pt>
    <dgm:pt modelId="{4AD1E988-CBD6-4ACE-8F15-DFF4F56EBFFD}" type="pres">
      <dgm:prSet presAssocID="{78E37201-81B9-43BD-A0F7-B3CBBB9E14B0}" presName="parentTextArrow" presStyleLbl="node1" presStyleIdx="3" presStyleCnt="4"/>
      <dgm:spPr/>
    </dgm:pt>
  </dgm:ptLst>
  <dgm:cxnLst>
    <dgm:cxn modelId="{E88F792C-58DC-4D73-9DFF-76598DEF02B9}" type="presOf" srcId="{4B5C9B18-9497-479E-B19A-696D3EB2A43C}" destId="{2771CB5E-FCF4-4310-8C96-BC8C49B9C000}" srcOrd="0" destOrd="0" presId="urn:microsoft.com/office/officeart/2005/8/layout/process4"/>
    <dgm:cxn modelId="{854E035D-9B5C-47D3-BB34-9A663B2819CB}" srcId="{4B5C9B18-9497-479E-B19A-696D3EB2A43C}" destId="{06A71957-0B2A-45DC-B5A6-D5073ACC8008}" srcOrd="1" destOrd="0" parTransId="{781D8A37-74E3-48A1-944D-002F99931DB4}" sibTransId="{663012FA-4985-4F89-A9CB-9DF012CD6ADA}"/>
    <dgm:cxn modelId="{C23FF266-0EEF-4FD9-AE6B-93959E6AB4A9}" type="presOf" srcId="{78E37201-81B9-43BD-A0F7-B3CBBB9E14B0}" destId="{4AD1E988-CBD6-4ACE-8F15-DFF4F56EBFFD}" srcOrd="0" destOrd="0" presId="urn:microsoft.com/office/officeart/2005/8/layout/process4"/>
    <dgm:cxn modelId="{49B54976-A929-4B10-8383-78794CF48225}" srcId="{4B5C9B18-9497-479E-B19A-696D3EB2A43C}" destId="{95020AED-A7F5-4917-AE4E-1B0DA268BD97}" srcOrd="2" destOrd="0" parTransId="{9B546E6C-0794-410F-A848-EE3068A2B814}" sibTransId="{44FB2C69-1741-49EF-B596-21E5C228C17A}"/>
    <dgm:cxn modelId="{B293CDA6-BB12-4CE4-8715-2457BACCECE5}" srcId="{4B5C9B18-9497-479E-B19A-696D3EB2A43C}" destId="{78E37201-81B9-43BD-A0F7-B3CBBB9E14B0}" srcOrd="0" destOrd="0" parTransId="{AD2CF36A-A6C0-4793-A7DB-E85490EE6609}" sibTransId="{AFCD99CE-6BEF-4AF8-8672-E3640060C245}"/>
    <dgm:cxn modelId="{2DD809CD-2636-423D-9B8D-439236EAC75B}" type="presOf" srcId="{95020AED-A7F5-4917-AE4E-1B0DA268BD97}" destId="{9E7E0EB5-4761-4BBD-AA0F-269B78956D72}" srcOrd="0" destOrd="0" presId="urn:microsoft.com/office/officeart/2005/8/layout/process4"/>
    <dgm:cxn modelId="{320F24D8-BA42-40A1-827C-5DC3EA69D5ED}" srcId="{4B5C9B18-9497-479E-B19A-696D3EB2A43C}" destId="{DE38322D-03F8-4506-90AA-C3DB916CFCCA}" srcOrd="3" destOrd="0" parTransId="{171E9D2D-2E6A-41C8-BAEE-994E7E8E2028}" sibTransId="{2DD2E816-6DAE-4A96-96BC-4B9BA5D6D1C1}"/>
    <dgm:cxn modelId="{8ECA1FE0-C64A-4A40-A6F1-BD5F34974E71}" type="presOf" srcId="{DE38322D-03F8-4506-90AA-C3DB916CFCCA}" destId="{2078A6E5-1E3A-41D4-A41A-54994F087E6B}" srcOrd="0" destOrd="0" presId="urn:microsoft.com/office/officeart/2005/8/layout/process4"/>
    <dgm:cxn modelId="{ECB468F0-7A5C-4046-88A7-FC6A56ECA1D4}" type="presOf" srcId="{06A71957-0B2A-45DC-B5A6-D5073ACC8008}" destId="{64EFB7EC-02AC-4BBA-AB55-DEBCF785980D}" srcOrd="0" destOrd="0" presId="urn:microsoft.com/office/officeart/2005/8/layout/process4"/>
    <dgm:cxn modelId="{4A1CEA2E-F0CC-4FF4-B63C-253EBD5BCB23}" type="presParOf" srcId="{2771CB5E-FCF4-4310-8C96-BC8C49B9C000}" destId="{E656804F-EE66-42D1-A124-6FB563D8A23A}" srcOrd="0" destOrd="0" presId="urn:microsoft.com/office/officeart/2005/8/layout/process4"/>
    <dgm:cxn modelId="{1294A2E7-C568-4335-AABC-EEF3DC9FB5F0}" type="presParOf" srcId="{E656804F-EE66-42D1-A124-6FB563D8A23A}" destId="{2078A6E5-1E3A-41D4-A41A-54994F087E6B}" srcOrd="0" destOrd="0" presId="urn:microsoft.com/office/officeart/2005/8/layout/process4"/>
    <dgm:cxn modelId="{32E1B467-08B4-4F3E-B250-9946C92847A1}" type="presParOf" srcId="{2771CB5E-FCF4-4310-8C96-BC8C49B9C000}" destId="{91C2D8D1-552E-40FD-ADAE-32BD9C93FF51}" srcOrd="1" destOrd="0" presId="urn:microsoft.com/office/officeart/2005/8/layout/process4"/>
    <dgm:cxn modelId="{90ECC116-3985-424B-AA22-243E9AE9EEDF}" type="presParOf" srcId="{2771CB5E-FCF4-4310-8C96-BC8C49B9C000}" destId="{FEB7B326-AD84-4EFA-A9BE-1C1E7936E4EC}" srcOrd="2" destOrd="0" presId="urn:microsoft.com/office/officeart/2005/8/layout/process4"/>
    <dgm:cxn modelId="{4FC7F976-3579-42E6-8AA5-D5E92C3326F5}" type="presParOf" srcId="{FEB7B326-AD84-4EFA-A9BE-1C1E7936E4EC}" destId="{9E7E0EB5-4761-4BBD-AA0F-269B78956D72}" srcOrd="0" destOrd="0" presId="urn:microsoft.com/office/officeart/2005/8/layout/process4"/>
    <dgm:cxn modelId="{CF38B59B-1893-4C8D-A82E-0946CFAFEFE3}" type="presParOf" srcId="{2771CB5E-FCF4-4310-8C96-BC8C49B9C000}" destId="{BD10C005-3B02-4311-B73F-362208687362}" srcOrd="3" destOrd="0" presId="urn:microsoft.com/office/officeart/2005/8/layout/process4"/>
    <dgm:cxn modelId="{39B88D1A-2315-4051-BC3D-6ACEDB0719CE}" type="presParOf" srcId="{2771CB5E-FCF4-4310-8C96-BC8C49B9C000}" destId="{6799FF21-BBB7-427A-AD46-EC8ABEB2C925}" srcOrd="4" destOrd="0" presId="urn:microsoft.com/office/officeart/2005/8/layout/process4"/>
    <dgm:cxn modelId="{EE772F26-BE62-440E-93A7-322B445E377D}" type="presParOf" srcId="{6799FF21-BBB7-427A-AD46-EC8ABEB2C925}" destId="{64EFB7EC-02AC-4BBA-AB55-DEBCF785980D}" srcOrd="0" destOrd="0" presId="urn:microsoft.com/office/officeart/2005/8/layout/process4"/>
    <dgm:cxn modelId="{1E20DEAB-9CEF-4DED-8CDA-2EACBEA9697B}" type="presParOf" srcId="{2771CB5E-FCF4-4310-8C96-BC8C49B9C000}" destId="{324B63DD-AFFB-4FAB-8CF3-49CF415FEA66}" srcOrd="5" destOrd="0" presId="urn:microsoft.com/office/officeart/2005/8/layout/process4"/>
    <dgm:cxn modelId="{1D85FA29-2302-4ACB-B5DA-B96312BA9CF5}" type="presParOf" srcId="{2771CB5E-FCF4-4310-8C96-BC8C49B9C000}" destId="{9A012C7A-2EDB-439B-B961-8534F2988FC4}" srcOrd="6" destOrd="0" presId="urn:microsoft.com/office/officeart/2005/8/layout/process4"/>
    <dgm:cxn modelId="{C63EA35C-9BF2-41D5-9E16-AF89EF6620BB}" type="presParOf" srcId="{9A012C7A-2EDB-439B-B961-8534F2988FC4}" destId="{4AD1E988-CBD6-4ACE-8F15-DFF4F56EBFFD}"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4B5C9B18-9497-479E-B19A-696D3EB2A43C}" type="doc">
      <dgm:prSet loTypeId="urn:microsoft.com/office/officeart/2005/8/layout/process4" loCatId="list" qsTypeId="urn:microsoft.com/office/officeart/2005/8/quickstyle/simple1#20" qsCatId="simple" csTypeId="urn:microsoft.com/office/officeart/2005/8/colors/colorful3#4" csCatId="colorful" phldr="1"/>
      <dgm:spPr/>
      <dgm:t>
        <a:bodyPr/>
        <a:lstStyle/>
        <a:p>
          <a:endParaRPr lang="en-IN"/>
        </a:p>
      </dgm:t>
    </dgm:pt>
    <dgm:pt modelId="{78E37201-81B9-43BD-A0F7-B3CBBB9E14B0}">
      <dgm:prSet phldrT="[Text]"/>
      <dgm:spPr/>
      <dgm:t>
        <a:bodyPr/>
        <a:lstStyle/>
        <a:p>
          <a:pPr>
            <a:buFont typeface="Arial" panose="020B0604020202020204" pitchFamily="34" charset="0"/>
            <a:buChar char="●"/>
          </a:pPr>
          <a:r>
            <a:rPr lang="en-IN" b="1" u="none">
              <a:latin typeface="Times New Roman" panose="02020603050405020304" pitchFamily="18" charset="0"/>
              <a:cs typeface="Times New Roman" panose="02020603050405020304" pitchFamily="18" charset="0"/>
            </a:rPr>
            <a:t>Policy design: </a:t>
          </a:r>
          <a:r>
            <a:rPr lang="en-IN" u="none">
              <a:latin typeface="Times New Roman" panose="02020603050405020304" pitchFamily="18" charset="0"/>
              <a:cs typeface="Times New Roman" panose="02020603050405020304" pitchFamily="18" charset="0"/>
            </a:rPr>
            <a:t>AI governance frameworks and structures are still underdeveloped and inconsistent between staff of NHS organisations (Sides </a:t>
          </a:r>
          <a:r>
            <a:rPr lang="en-IN" i="1" u="none">
              <a:latin typeface="Times New Roman" panose="02020603050405020304" pitchFamily="18" charset="0"/>
              <a:cs typeface="Times New Roman" panose="02020603050405020304" pitchFamily="18" charset="0"/>
            </a:rPr>
            <a:t>et al. </a:t>
          </a:r>
          <a:r>
            <a:rPr lang="en-IN" u="none">
              <a:latin typeface="Times New Roman" panose="02020603050405020304" pitchFamily="18" charset="0"/>
              <a:cs typeface="Times New Roman" panose="02020603050405020304" pitchFamily="18" charset="0"/>
            </a:rPr>
            <a:t>2025).</a:t>
          </a:r>
          <a:endParaRPr lang="en-IN">
            <a:latin typeface="Times New Roman" panose="02020603050405020304" pitchFamily="18" charset="0"/>
            <a:cs typeface="Times New Roman" panose="02020603050405020304" pitchFamily="18" charset="0"/>
          </a:endParaRPr>
        </a:p>
      </dgm:t>
    </dgm:pt>
    <dgm:pt modelId="{AD2CF36A-A6C0-4793-A7DB-E85490EE6609}" type="parTrans" cxnId="{B293CDA6-BB12-4CE4-8715-2457BACCECE5}">
      <dgm:prSet/>
      <dgm:spPr/>
      <dgm:t>
        <a:bodyPr/>
        <a:lstStyle/>
        <a:p>
          <a:endParaRPr lang="en-IN">
            <a:latin typeface="Times New Roman" panose="02020603050405020304" pitchFamily="18" charset="0"/>
            <a:cs typeface="Times New Roman" panose="02020603050405020304" pitchFamily="18" charset="0"/>
          </a:endParaRPr>
        </a:p>
      </dgm:t>
    </dgm:pt>
    <dgm:pt modelId="{AFCD99CE-6BEF-4AF8-8672-E3640060C245}" type="sibTrans" cxnId="{B293CDA6-BB12-4CE4-8715-2457BACCECE5}">
      <dgm:prSet/>
      <dgm:spPr/>
      <dgm:t>
        <a:bodyPr/>
        <a:lstStyle/>
        <a:p>
          <a:endParaRPr lang="en-IN">
            <a:latin typeface="Times New Roman" panose="02020603050405020304" pitchFamily="18" charset="0"/>
            <a:cs typeface="Times New Roman" panose="02020603050405020304" pitchFamily="18" charset="0"/>
          </a:endParaRPr>
        </a:p>
      </dgm:t>
    </dgm:pt>
    <dgm:pt modelId="{06A71957-0B2A-45DC-B5A6-D5073ACC8008}">
      <dgm:prSet/>
      <dgm:spPr/>
      <dgm:t>
        <a:bodyPr/>
        <a:lstStyle/>
        <a:p>
          <a:pPr>
            <a:buFont typeface="Arial" panose="020B0604020202020204" pitchFamily="34" charset="0"/>
            <a:buChar char="●"/>
          </a:pPr>
          <a:r>
            <a:rPr lang="en-IN" b="1" u="none">
              <a:latin typeface="Times New Roman" panose="02020603050405020304" pitchFamily="18" charset="0"/>
              <a:cs typeface="Times New Roman" panose="02020603050405020304" pitchFamily="18" charset="0"/>
            </a:rPr>
            <a:t>Leadership behaviour:</a:t>
          </a:r>
          <a:r>
            <a:rPr lang="en-IN" u="none">
              <a:latin typeface="Times New Roman" panose="02020603050405020304" pitchFamily="18" charset="0"/>
              <a:cs typeface="Times New Roman" panose="02020603050405020304" pitchFamily="18" charset="0"/>
            </a:rPr>
            <a:t> Lack of strategic leadership has a significant impact on staff confidence, trust, and readiness to adopt AI.</a:t>
          </a:r>
        </a:p>
      </dgm:t>
    </dgm:pt>
    <dgm:pt modelId="{781D8A37-74E3-48A1-944D-002F99931DB4}" type="parTrans" cxnId="{854E035D-9B5C-47D3-BB34-9A663B2819CB}">
      <dgm:prSet/>
      <dgm:spPr/>
      <dgm:t>
        <a:bodyPr/>
        <a:lstStyle/>
        <a:p>
          <a:endParaRPr lang="en-IN">
            <a:latin typeface="Times New Roman" panose="02020603050405020304" pitchFamily="18" charset="0"/>
            <a:cs typeface="Times New Roman" panose="02020603050405020304" pitchFamily="18" charset="0"/>
          </a:endParaRPr>
        </a:p>
      </dgm:t>
    </dgm:pt>
    <dgm:pt modelId="{663012FA-4985-4F89-A9CB-9DF012CD6ADA}" type="sibTrans" cxnId="{854E035D-9B5C-47D3-BB34-9A663B2819CB}">
      <dgm:prSet/>
      <dgm:spPr/>
      <dgm:t>
        <a:bodyPr/>
        <a:lstStyle/>
        <a:p>
          <a:endParaRPr lang="en-IN">
            <a:latin typeface="Times New Roman" panose="02020603050405020304" pitchFamily="18" charset="0"/>
            <a:cs typeface="Times New Roman" panose="02020603050405020304" pitchFamily="18" charset="0"/>
          </a:endParaRPr>
        </a:p>
      </dgm:t>
    </dgm:pt>
    <dgm:pt modelId="{95020AED-A7F5-4917-AE4E-1B0DA268BD97}">
      <dgm:prSet/>
      <dgm:spPr/>
      <dgm:t>
        <a:bodyPr/>
        <a:lstStyle/>
        <a:p>
          <a:pPr>
            <a:buFont typeface="Arial" panose="020B0604020202020204" pitchFamily="34" charset="0"/>
            <a:buChar char="●"/>
          </a:pPr>
          <a:r>
            <a:rPr lang="en-IN" b="1" u="none">
              <a:latin typeface="Times New Roman" panose="02020603050405020304" pitchFamily="18" charset="0"/>
              <a:cs typeface="Times New Roman" panose="02020603050405020304" pitchFamily="18" charset="0"/>
            </a:rPr>
            <a:t>Governance:</a:t>
          </a:r>
          <a:r>
            <a:rPr lang="en-IN" u="none">
              <a:latin typeface="Times New Roman" panose="02020603050405020304" pitchFamily="18" charset="0"/>
              <a:cs typeface="Times New Roman" panose="02020603050405020304" pitchFamily="18" charset="0"/>
            </a:rPr>
            <a:t> Fragmented NHS systems are barriers to national-level coordination of AI implementation and consistency in workforce policy.</a:t>
          </a:r>
        </a:p>
      </dgm:t>
    </dgm:pt>
    <dgm:pt modelId="{9B546E6C-0794-410F-A848-EE3068A2B814}" type="parTrans" cxnId="{49B54976-A929-4B10-8383-78794CF48225}">
      <dgm:prSet/>
      <dgm:spPr/>
      <dgm:t>
        <a:bodyPr/>
        <a:lstStyle/>
        <a:p>
          <a:endParaRPr lang="en-IN">
            <a:latin typeface="Times New Roman" panose="02020603050405020304" pitchFamily="18" charset="0"/>
            <a:cs typeface="Times New Roman" panose="02020603050405020304" pitchFamily="18" charset="0"/>
          </a:endParaRPr>
        </a:p>
      </dgm:t>
    </dgm:pt>
    <dgm:pt modelId="{44FB2C69-1741-49EF-B596-21E5C228C17A}" type="sibTrans" cxnId="{49B54976-A929-4B10-8383-78794CF48225}">
      <dgm:prSet/>
      <dgm:spPr/>
      <dgm:t>
        <a:bodyPr/>
        <a:lstStyle/>
        <a:p>
          <a:endParaRPr lang="en-IN">
            <a:latin typeface="Times New Roman" panose="02020603050405020304" pitchFamily="18" charset="0"/>
            <a:cs typeface="Times New Roman" panose="02020603050405020304" pitchFamily="18" charset="0"/>
          </a:endParaRPr>
        </a:p>
      </dgm:t>
    </dgm:pt>
    <dgm:pt modelId="{DE38322D-03F8-4506-90AA-C3DB916CFCCA}">
      <dgm:prSet/>
      <dgm:spPr/>
      <dgm:t>
        <a:bodyPr/>
        <a:lstStyle/>
        <a:p>
          <a:pPr>
            <a:buFont typeface="Arial" panose="020B0604020202020204" pitchFamily="34" charset="0"/>
            <a:buChar char="●"/>
          </a:pPr>
          <a:r>
            <a:rPr lang="en-IN" b="1" u="none">
              <a:latin typeface="Times New Roman" panose="02020603050405020304" pitchFamily="18" charset="0"/>
              <a:cs typeface="Times New Roman" panose="02020603050405020304" pitchFamily="18" charset="0"/>
            </a:rPr>
            <a:t>Technology: </a:t>
          </a:r>
          <a:r>
            <a:rPr lang="en-IN" u="none">
              <a:latin typeface="Times New Roman" panose="02020603050405020304" pitchFamily="18" charset="0"/>
              <a:cs typeface="Times New Roman" panose="02020603050405020304" pitchFamily="18" charset="0"/>
            </a:rPr>
            <a:t>Outdated IT systems prevent the easy adoption of AI, creating operational challenges and frustration for staff (Kar and Kushwaha, 2023).</a:t>
          </a:r>
        </a:p>
      </dgm:t>
    </dgm:pt>
    <dgm:pt modelId="{171E9D2D-2E6A-41C8-BAEE-994E7E8E2028}" type="parTrans" cxnId="{320F24D8-BA42-40A1-827C-5DC3EA69D5ED}">
      <dgm:prSet/>
      <dgm:spPr/>
      <dgm:t>
        <a:bodyPr/>
        <a:lstStyle/>
        <a:p>
          <a:endParaRPr lang="en-IN">
            <a:latin typeface="Times New Roman" panose="02020603050405020304" pitchFamily="18" charset="0"/>
            <a:cs typeface="Times New Roman" panose="02020603050405020304" pitchFamily="18" charset="0"/>
          </a:endParaRPr>
        </a:p>
      </dgm:t>
    </dgm:pt>
    <dgm:pt modelId="{2DD2E816-6DAE-4A96-96BC-4B9BA5D6D1C1}" type="sibTrans" cxnId="{320F24D8-BA42-40A1-827C-5DC3EA69D5ED}">
      <dgm:prSet/>
      <dgm:spPr/>
      <dgm:t>
        <a:bodyPr/>
        <a:lstStyle/>
        <a:p>
          <a:endParaRPr lang="en-IN">
            <a:latin typeface="Times New Roman" panose="02020603050405020304" pitchFamily="18" charset="0"/>
            <a:cs typeface="Times New Roman" panose="02020603050405020304" pitchFamily="18" charset="0"/>
          </a:endParaRPr>
        </a:p>
      </dgm:t>
    </dgm:pt>
    <dgm:pt modelId="{2771CB5E-FCF4-4310-8C96-BC8C49B9C000}" type="pres">
      <dgm:prSet presAssocID="{4B5C9B18-9497-479E-B19A-696D3EB2A43C}" presName="Name0" presStyleCnt="0">
        <dgm:presLayoutVars>
          <dgm:dir/>
          <dgm:animLvl val="lvl"/>
          <dgm:resizeHandles val="exact"/>
        </dgm:presLayoutVars>
      </dgm:prSet>
      <dgm:spPr/>
    </dgm:pt>
    <dgm:pt modelId="{E656804F-EE66-42D1-A124-6FB563D8A23A}" type="pres">
      <dgm:prSet presAssocID="{DE38322D-03F8-4506-90AA-C3DB916CFCCA}" presName="boxAndChildren" presStyleCnt="0"/>
      <dgm:spPr/>
    </dgm:pt>
    <dgm:pt modelId="{2078A6E5-1E3A-41D4-A41A-54994F087E6B}" type="pres">
      <dgm:prSet presAssocID="{DE38322D-03F8-4506-90AA-C3DB916CFCCA}" presName="parentTextBox" presStyleLbl="node1" presStyleIdx="0" presStyleCnt="4"/>
      <dgm:spPr/>
    </dgm:pt>
    <dgm:pt modelId="{91C2D8D1-552E-40FD-ADAE-32BD9C93FF51}" type="pres">
      <dgm:prSet presAssocID="{44FB2C69-1741-49EF-B596-21E5C228C17A}" presName="sp" presStyleCnt="0"/>
      <dgm:spPr/>
    </dgm:pt>
    <dgm:pt modelId="{FEB7B326-AD84-4EFA-A9BE-1C1E7936E4EC}" type="pres">
      <dgm:prSet presAssocID="{95020AED-A7F5-4917-AE4E-1B0DA268BD97}" presName="arrowAndChildren" presStyleCnt="0"/>
      <dgm:spPr/>
    </dgm:pt>
    <dgm:pt modelId="{9E7E0EB5-4761-4BBD-AA0F-269B78956D72}" type="pres">
      <dgm:prSet presAssocID="{95020AED-A7F5-4917-AE4E-1B0DA268BD97}" presName="parentTextArrow" presStyleLbl="node1" presStyleIdx="1" presStyleCnt="4"/>
      <dgm:spPr/>
    </dgm:pt>
    <dgm:pt modelId="{BD10C005-3B02-4311-B73F-362208687362}" type="pres">
      <dgm:prSet presAssocID="{663012FA-4985-4F89-A9CB-9DF012CD6ADA}" presName="sp" presStyleCnt="0"/>
      <dgm:spPr/>
    </dgm:pt>
    <dgm:pt modelId="{6799FF21-BBB7-427A-AD46-EC8ABEB2C925}" type="pres">
      <dgm:prSet presAssocID="{06A71957-0B2A-45DC-B5A6-D5073ACC8008}" presName="arrowAndChildren" presStyleCnt="0"/>
      <dgm:spPr/>
    </dgm:pt>
    <dgm:pt modelId="{64EFB7EC-02AC-4BBA-AB55-DEBCF785980D}" type="pres">
      <dgm:prSet presAssocID="{06A71957-0B2A-45DC-B5A6-D5073ACC8008}" presName="parentTextArrow" presStyleLbl="node1" presStyleIdx="2" presStyleCnt="4"/>
      <dgm:spPr/>
    </dgm:pt>
    <dgm:pt modelId="{324B63DD-AFFB-4FAB-8CF3-49CF415FEA66}" type="pres">
      <dgm:prSet presAssocID="{AFCD99CE-6BEF-4AF8-8672-E3640060C245}" presName="sp" presStyleCnt="0"/>
      <dgm:spPr/>
    </dgm:pt>
    <dgm:pt modelId="{9A012C7A-2EDB-439B-B961-8534F2988FC4}" type="pres">
      <dgm:prSet presAssocID="{78E37201-81B9-43BD-A0F7-B3CBBB9E14B0}" presName="arrowAndChildren" presStyleCnt="0"/>
      <dgm:spPr/>
    </dgm:pt>
    <dgm:pt modelId="{4AD1E988-CBD6-4ACE-8F15-DFF4F56EBFFD}" type="pres">
      <dgm:prSet presAssocID="{78E37201-81B9-43BD-A0F7-B3CBBB9E14B0}" presName="parentTextArrow" presStyleLbl="node1" presStyleIdx="3" presStyleCnt="4"/>
      <dgm:spPr/>
    </dgm:pt>
  </dgm:ptLst>
  <dgm:cxnLst>
    <dgm:cxn modelId="{E88F792C-58DC-4D73-9DFF-76598DEF02B9}" type="presOf" srcId="{4B5C9B18-9497-479E-B19A-696D3EB2A43C}" destId="{2771CB5E-FCF4-4310-8C96-BC8C49B9C000}" srcOrd="0" destOrd="0" presId="urn:microsoft.com/office/officeart/2005/8/layout/process4"/>
    <dgm:cxn modelId="{854E035D-9B5C-47D3-BB34-9A663B2819CB}" srcId="{4B5C9B18-9497-479E-B19A-696D3EB2A43C}" destId="{06A71957-0B2A-45DC-B5A6-D5073ACC8008}" srcOrd="1" destOrd="0" parTransId="{781D8A37-74E3-48A1-944D-002F99931DB4}" sibTransId="{663012FA-4985-4F89-A9CB-9DF012CD6ADA}"/>
    <dgm:cxn modelId="{C23FF266-0EEF-4FD9-AE6B-93959E6AB4A9}" type="presOf" srcId="{78E37201-81B9-43BD-A0F7-B3CBBB9E14B0}" destId="{4AD1E988-CBD6-4ACE-8F15-DFF4F56EBFFD}" srcOrd="0" destOrd="0" presId="urn:microsoft.com/office/officeart/2005/8/layout/process4"/>
    <dgm:cxn modelId="{49B54976-A929-4B10-8383-78794CF48225}" srcId="{4B5C9B18-9497-479E-B19A-696D3EB2A43C}" destId="{95020AED-A7F5-4917-AE4E-1B0DA268BD97}" srcOrd="2" destOrd="0" parTransId="{9B546E6C-0794-410F-A848-EE3068A2B814}" sibTransId="{44FB2C69-1741-49EF-B596-21E5C228C17A}"/>
    <dgm:cxn modelId="{B293CDA6-BB12-4CE4-8715-2457BACCECE5}" srcId="{4B5C9B18-9497-479E-B19A-696D3EB2A43C}" destId="{78E37201-81B9-43BD-A0F7-B3CBBB9E14B0}" srcOrd="0" destOrd="0" parTransId="{AD2CF36A-A6C0-4793-A7DB-E85490EE6609}" sibTransId="{AFCD99CE-6BEF-4AF8-8672-E3640060C245}"/>
    <dgm:cxn modelId="{2DD809CD-2636-423D-9B8D-439236EAC75B}" type="presOf" srcId="{95020AED-A7F5-4917-AE4E-1B0DA268BD97}" destId="{9E7E0EB5-4761-4BBD-AA0F-269B78956D72}" srcOrd="0" destOrd="0" presId="urn:microsoft.com/office/officeart/2005/8/layout/process4"/>
    <dgm:cxn modelId="{320F24D8-BA42-40A1-827C-5DC3EA69D5ED}" srcId="{4B5C9B18-9497-479E-B19A-696D3EB2A43C}" destId="{DE38322D-03F8-4506-90AA-C3DB916CFCCA}" srcOrd="3" destOrd="0" parTransId="{171E9D2D-2E6A-41C8-BAEE-994E7E8E2028}" sibTransId="{2DD2E816-6DAE-4A96-96BC-4B9BA5D6D1C1}"/>
    <dgm:cxn modelId="{8ECA1FE0-C64A-4A40-A6F1-BD5F34974E71}" type="presOf" srcId="{DE38322D-03F8-4506-90AA-C3DB916CFCCA}" destId="{2078A6E5-1E3A-41D4-A41A-54994F087E6B}" srcOrd="0" destOrd="0" presId="urn:microsoft.com/office/officeart/2005/8/layout/process4"/>
    <dgm:cxn modelId="{ECB468F0-7A5C-4046-88A7-FC6A56ECA1D4}" type="presOf" srcId="{06A71957-0B2A-45DC-B5A6-D5073ACC8008}" destId="{64EFB7EC-02AC-4BBA-AB55-DEBCF785980D}" srcOrd="0" destOrd="0" presId="urn:microsoft.com/office/officeart/2005/8/layout/process4"/>
    <dgm:cxn modelId="{4A1CEA2E-F0CC-4FF4-B63C-253EBD5BCB23}" type="presParOf" srcId="{2771CB5E-FCF4-4310-8C96-BC8C49B9C000}" destId="{E656804F-EE66-42D1-A124-6FB563D8A23A}" srcOrd="0" destOrd="0" presId="urn:microsoft.com/office/officeart/2005/8/layout/process4"/>
    <dgm:cxn modelId="{1294A2E7-C568-4335-AABC-EEF3DC9FB5F0}" type="presParOf" srcId="{E656804F-EE66-42D1-A124-6FB563D8A23A}" destId="{2078A6E5-1E3A-41D4-A41A-54994F087E6B}" srcOrd="0" destOrd="0" presId="urn:microsoft.com/office/officeart/2005/8/layout/process4"/>
    <dgm:cxn modelId="{32E1B467-08B4-4F3E-B250-9946C92847A1}" type="presParOf" srcId="{2771CB5E-FCF4-4310-8C96-BC8C49B9C000}" destId="{91C2D8D1-552E-40FD-ADAE-32BD9C93FF51}" srcOrd="1" destOrd="0" presId="urn:microsoft.com/office/officeart/2005/8/layout/process4"/>
    <dgm:cxn modelId="{90ECC116-3985-424B-AA22-243E9AE9EEDF}" type="presParOf" srcId="{2771CB5E-FCF4-4310-8C96-BC8C49B9C000}" destId="{FEB7B326-AD84-4EFA-A9BE-1C1E7936E4EC}" srcOrd="2" destOrd="0" presId="urn:microsoft.com/office/officeart/2005/8/layout/process4"/>
    <dgm:cxn modelId="{4FC7F976-3579-42E6-8AA5-D5E92C3326F5}" type="presParOf" srcId="{FEB7B326-AD84-4EFA-A9BE-1C1E7936E4EC}" destId="{9E7E0EB5-4761-4BBD-AA0F-269B78956D72}" srcOrd="0" destOrd="0" presId="urn:microsoft.com/office/officeart/2005/8/layout/process4"/>
    <dgm:cxn modelId="{CF38B59B-1893-4C8D-A82E-0946CFAFEFE3}" type="presParOf" srcId="{2771CB5E-FCF4-4310-8C96-BC8C49B9C000}" destId="{BD10C005-3B02-4311-B73F-362208687362}" srcOrd="3" destOrd="0" presId="urn:microsoft.com/office/officeart/2005/8/layout/process4"/>
    <dgm:cxn modelId="{39B88D1A-2315-4051-BC3D-6ACEDB0719CE}" type="presParOf" srcId="{2771CB5E-FCF4-4310-8C96-BC8C49B9C000}" destId="{6799FF21-BBB7-427A-AD46-EC8ABEB2C925}" srcOrd="4" destOrd="0" presId="urn:microsoft.com/office/officeart/2005/8/layout/process4"/>
    <dgm:cxn modelId="{EE772F26-BE62-440E-93A7-322B445E377D}" type="presParOf" srcId="{6799FF21-BBB7-427A-AD46-EC8ABEB2C925}" destId="{64EFB7EC-02AC-4BBA-AB55-DEBCF785980D}" srcOrd="0" destOrd="0" presId="urn:microsoft.com/office/officeart/2005/8/layout/process4"/>
    <dgm:cxn modelId="{1E20DEAB-9CEF-4DED-8CDA-2EACBEA9697B}" type="presParOf" srcId="{2771CB5E-FCF4-4310-8C96-BC8C49B9C000}" destId="{324B63DD-AFFB-4FAB-8CF3-49CF415FEA66}" srcOrd="5" destOrd="0" presId="urn:microsoft.com/office/officeart/2005/8/layout/process4"/>
    <dgm:cxn modelId="{1D85FA29-2302-4ACB-B5DA-B96312BA9CF5}" type="presParOf" srcId="{2771CB5E-FCF4-4310-8C96-BC8C49B9C000}" destId="{9A012C7A-2EDB-439B-B961-8534F2988FC4}" srcOrd="6" destOrd="0" presId="urn:microsoft.com/office/officeart/2005/8/layout/process4"/>
    <dgm:cxn modelId="{C63EA35C-9BF2-41D5-9E16-AF89EF6620BB}" type="presParOf" srcId="{9A012C7A-2EDB-439B-B961-8534F2988FC4}" destId="{4AD1E988-CBD6-4ACE-8F15-DFF4F56EBFFD}" srcOrd="0" destOrd="0" presId="urn:microsoft.com/office/officeart/2005/8/layout/process4"/>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1875B6E-9656-4FC7-8799-98167EB8643A}" type="doc">
      <dgm:prSet loTypeId="urn:microsoft.com/office/officeart/2008/layout/VerticalCurvedList#7" loCatId="list" qsTypeId="urn:microsoft.com/office/officeart/2005/8/quickstyle/simple1#21" qsCatId="simple" csTypeId="urn:microsoft.com/office/officeart/2005/8/colors/accent2_2#3" csCatId="accent2" phldr="1"/>
      <dgm:spPr/>
      <dgm:t>
        <a:bodyPr/>
        <a:lstStyle/>
        <a:p>
          <a:endParaRPr lang="en-IN"/>
        </a:p>
      </dgm:t>
    </dgm:pt>
    <dgm:pt modelId="{B9FB8457-7FF6-434E-BC8F-B56C46A03A61}">
      <dgm:prSet phldrT="[Tex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Increase AI training across the NHS by leveraging the HEE Star workforce transformation framework (NHS, 2026b).</a:t>
          </a:r>
          <a:endParaRPr lang="en-IN">
            <a:latin typeface="Times New Roman" panose="02020603050405020304" pitchFamily="18" charset="0"/>
            <a:cs typeface="Times New Roman" panose="02020603050405020304" pitchFamily="18" charset="0"/>
          </a:endParaRPr>
        </a:p>
      </dgm:t>
    </dgm:pt>
    <dgm:pt modelId="{3B30CA75-FE0C-4BF4-9E36-603726BEAE1D}" type="parTrans" cxnId="{1A4A75FF-1636-436D-8D63-6121819DC196}">
      <dgm:prSet/>
      <dgm:spPr/>
      <dgm:t>
        <a:bodyPr/>
        <a:lstStyle/>
        <a:p>
          <a:endParaRPr lang="en-IN">
            <a:latin typeface="Times New Roman" panose="02020603050405020304" pitchFamily="18" charset="0"/>
            <a:cs typeface="Times New Roman" panose="02020603050405020304" pitchFamily="18" charset="0"/>
          </a:endParaRPr>
        </a:p>
      </dgm:t>
    </dgm:pt>
    <dgm:pt modelId="{3BE1E7FC-5125-44C8-8924-7BBAED00132F}" type="sibTrans" cxnId="{1A4A75FF-1636-436D-8D63-6121819DC196}">
      <dgm:prSet/>
      <dgm:spPr/>
      <dgm:t>
        <a:bodyPr/>
        <a:lstStyle/>
        <a:p>
          <a:endParaRPr lang="en-IN">
            <a:latin typeface="Times New Roman" panose="02020603050405020304" pitchFamily="18" charset="0"/>
            <a:cs typeface="Times New Roman" panose="02020603050405020304" pitchFamily="18" charset="0"/>
          </a:endParaRPr>
        </a:p>
      </dgm:t>
    </dgm:pt>
    <dgm:pt modelId="{DC8B8F37-594D-4233-AC36-3F24FE2204FF}">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Redesign jobs within the Job Characteristics Model to have greater autonomy, meaningfulness and collaborative responsibility (Ulrich, 2017).</a:t>
          </a:r>
        </a:p>
      </dgm:t>
    </dgm:pt>
    <dgm:pt modelId="{4D741C59-A660-4B0A-B139-B24C60301BEA}" type="parTrans" cxnId="{1D74C82E-75FA-4F90-B612-55F4EA653777}">
      <dgm:prSet/>
      <dgm:spPr/>
      <dgm:t>
        <a:bodyPr/>
        <a:lstStyle/>
        <a:p>
          <a:endParaRPr lang="en-IN">
            <a:latin typeface="Times New Roman" panose="02020603050405020304" pitchFamily="18" charset="0"/>
            <a:cs typeface="Times New Roman" panose="02020603050405020304" pitchFamily="18" charset="0"/>
          </a:endParaRPr>
        </a:p>
      </dgm:t>
    </dgm:pt>
    <dgm:pt modelId="{4E567197-6449-449D-A782-53454F8F510C}" type="sibTrans" cxnId="{1D74C82E-75FA-4F90-B612-55F4EA653777}">
      <dgm:prSet/>
      <dgm:spPr/>
      <dgm:t>
        <a:bodyPr/>
        <a:lstStyle/>
        <a:p>
          <a:endParaRPr lang="en-IN">
            <a:latin typeface="Times New Roman" panose="02020603050405020304" pitchFamily="18" charset="0"/>
            <a:cs typeface="Times New Roman" panose="02020603050405020304" pitchFamily="18" charset="0"/>
          </a:endParaRPr>
        </a:p>
      </dgm:t>
    </dgm:pt>
    <dgm:pt modelId="{CC21CB1B-C41C-4C49-8933-33329BC0DC67}">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Build multidisciplinary AI teams comprising clinicians, data scientists and digital specialists effectively.</a:t>
          </a:r>
        </a:p>
      </dgm:t>
    </dgm:pt>
    <dgm:pt modelId="{98226EA5-E8D5-4AD3-BCA4-582751B46210}" type="parTrans" cxnId="{14BF18DE-83C5-4484-97EF-90B04C3454E1}">
      <dgm:prSet/>
      <dgm:spPr/>
      <dgm:t>
        <a:bodyPr/>
        <a:lstStyle/>
        <a:p>
          <a:endParaRPr lang="en-IN">
            <a:latin typeface="Times New Roman" panose="02020603050405020304" pitchFamily="18" charset="0"/>
            <a:cs typeface="Times New Roman" panose="02020603050405020304" pitchFamily="18" charset="0"/>
          </a:endParaRPr>
        </a:p>
      </dgm:t>
    </dgm:pt>
    <dgm:pt modelId="{F93F8C9A-2D35-41B9-9D06-C2706AC3DCAA}" type="sibTrans" cxnId="{14BF18DE-83C5-4484-97EF-90B04C3454E1}">
      <dgm:prSet/>
      <dgm:spPr/>
      <dgm:t>
        <a:bodyPr/>
        <a:lstStyle/>
        <a:p>
          <a:endParaRPr lang="en-IN">
            <a:latin typeface="Times New Roman" panose="02020603050405020304" pitchFamily="18" charset="0"/>
            <a:cs typeface="Times New Roman" panose="02020603050405020304" pitchFamily="18" charset="0"/>
          </a:endParaRPr>
        </a:p>
      </dgm:t>
    </dgm:pt>
    <dgm:pt modelId="{62C6544B-122C-4DCC-A5DE-4D5AB5F8D796}">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Improve leadership skills to foster the workforce, lifelong learning, innovation and organisational resilience.</a:t>
          </a:r>
        </a:p>
      </dgm:t>
    </dgm:pt>
    <dgm:pt modelId="{60161564-4383-4996-B2F5-90CF389BE46C}" type="parTrans" cxnId="{F8030E13-E7DD-4280-93E9-DFC3EFBA7741}">
      <dgm:prSet/>
      <dgm:spPr/>
      <dgm:t>
        <a:bodyPr/>
        <a:lstStyle/>
        <a:p>
          <a:endParaRPr lang="en-IN">
            <a:latin typeface="Times New Roman" panose="02020603050405020304" pitchFamily="18" charset="0"/>
            <a:cs typeface="Times New Roman" panose="02020603050405020304" pitchFamily="18" charset="0"/>
          </a:endParaRPr>
        </a:p>
      </dgm:t>
    </dgm:pt>
    <dgm:pt modelId="{AD0C9E1C-7092-4A64-A8EF-54416AF414A6}" type="sibTrans" cxnId="{F8030E13-E7DD-4280-93E9-DFC3EFBA7741}">
      <dgm:prSet/>
      <dgm:spPr/>
      <dgm:t>
        <a:bodyPr/>
        <a:lstStyle/>
        <a:p>
          <a:endParaRPr lang="en-IN">
            <a:latin typeface="Times New Roman" panose="02020603050405020304" pitchFamily="18" charset="0"/>
            <a:cs typeface="Times New Roman" panose="02020603050405020304" pitchFamily="18" charset="0"/>
          </a:endParaRPr>
        </a:p>
      </dgm:t>
    </dgm:pt>
    <dgm:pt modelId="{79DDF137-DFBE-4B93-BD8E-726D783EF3D7}" type="pres">
      <dgm:prSet presAssocID="{A1875B6E-9656-4FC7-8799-98167EB8643A}" presName="Name0" presStyleCnt="0">
        <dgm:presLayoutVars>
          <dgm:chMax val="7"/>
          <dgm:chPref val="7"/>
          <dgm:dir/>
        </dgm:presLayoutVars>
      </dgm:prSet>
      <dgm:spPr/>
    </dgm:pt>
    <dgm:pt modelId="{7E090293-AEFF-40E1-8CFF-2712D2CBEA42}" type="pres">
      <dgm:prSet presAssocID="{A1875B6E-9656-4FC7-8799-98167EB8643A}" presName="Name1" presStyleCnt="0"/>
      <dgm:spPr/>
    </dgm:pt>
    <dgm:pt modelId="{57721BE4-13DE-4EF0-811E-EA4E226F4D03}" type="pres">
      <dgm:prSet presAssocID="{A1875B6E-9656-4FC7-8799-98167EB8643A}" presName="cycle" presStyleCnt="0"/>
      <dgm:spPr/>
    </dgm:pt>
    <dgm:pt modelId="{D9B85434-6D20-4D64-B437-00D8C994FE03}" type="pres">
      <dgm:prSet presAssocID="{A1875B6E-9656-4FC7-8799-98167EB8643A}" presName="srcNode" presStyleLbl="node1" presStyleIdx="0" presStyleCnt="4"/>
      <dgm:spPr/>
    </dgm:pt>
    <dgm:pt modelId="{46810568-4B8C-43E5-AB3E-366E296E903A}" type="pres">
      <dgm:prSet presAssocID="{A1875B6E-9656-4FC7-8799-98167EB8643A}" presName="conn" presStyleLbl="parChTrans1D2" presStyleIdx="0" presStyleCnt="1"/>
      <dgm:spPr/>
    </dgm:pt>
    <dgm:pt modelId="{A9345224-6806-44A3-BA00-B2D1D010F8ED}" type="pres">
      <dgm:prSet presAssocID="{A1875B6E-9656-4FC7-8799-98167EB8643A}" presName="extraNode" presStyleLbl="node1" presStyleIdx="0" presStyleCnt="4"/>
      <dgm:spPr/>
    </dgm:pt>
    <dgm:pt modelId="{BC016C1F-2BAD-438F-8C36-8E0A358DEFFF}" type="pres">
      <dgm:prSet presAssocID="{A1875B6E-9656-4FC7-8799-98167EB8643A}" presName="dstNode" presStyleLbl="node1" presStyleIdx="0" presStyleCnt="4"/>
      <dgm:spPr/>
    </dgm:pt>
    <dgm:pt modelId="{B0B3DA22-50B6-4429-86FE-C2BFC067D33D}" type="pres">
      <dgm:prSet presAssocID="{B9FB8457-7FF6-434E-BC8F-B56C46A03A61}" presName="text_1" presStyleLbl="node1" presStyleIdx="0" presStyleCnt="4">
        <dgm:presLayoutVars>
          <dgm:bulletEnabled val="1"/>
        </dgm:presLayoutVars>
      </dgm:prSet>
      <dgm:spPr/>
    </dgm:pt>
    <dgm:pt modelId="{88F00AE3-92FA-4D07-BAF6-1C157F32E684}" type="pres">
      <dgm:prSet presAssocID="{B9FB8457-7FF6-434E-BC8F-B56C46A03A61}" presName="accent_1" presStyleCnt="0"/>
      <dgm:spPr/>
    </dgm:pt>
    <dgm:pt modelId="{BF5979D9-6A87-4BB5-BE6E-CCCC53CFCBE3}" type="pres">
      <dgm:prSet presAssocID="{B9FB8457-7FF6-434E-BC8F-B56C46A03A61}" presName="accentRepeatNode" presStyleLbl="solidFgAcc1" presStyleIdx="0" presStyleCnt="4"/>
      <dgm:spPr/>
    </dgm:pt>
    <dgm:pt modelId="{A69B8D3A-22A9-4B86-A18A-B79841F7EDBD}" type="pres">
      <dgm:prSet presAssocID="{DC8B8F37-594D-4233-AC36-3F24FE2204FF}" presName="text_2" presStyleLbl="node1" presStyleIdx="1" presStyleCnt="4">
        <dgm:presLayoutVars>
          <dgm:bulletEnabled val="1"/>
        </dgm:presLayoutVars>
      </dgm:prSet>
      <dgm:spPr/>
    </dgm:pt>
    <dgm:pt modelId="{E2E1F4F8-29C8-4CCF-BC66-100154FE4520}" type="pres">
      <dgm:prSet presAssocID="{DC8B8F37-594D-4233-AC36-3F24FE2204FF}" presName="accent_2" presStyleCnt="0"/>
      <dgm:spPr/>
    </dgm:pt>
    <dgm:pt modelId="{FD86D8F4-4FDC-4EE3-9526-095481D36C31}" type="pres">
      <dgm:prSet presAssocID="{DC8B8F37-594D-4233-AC36-3F24FE2204FF}" presName="accentRepeatNode" presStyleLbl="solidFgAcc1" presStyleIdx="1" presStyleCnt="4"/>
      <dgm:spPr/>
    </dgm:pt>
    <dgm:pt modelId="{7E5D5BA5-A0EE-48B0-8F44-C9225EF26F75}" type="pres">
      <dgm:prSet presAssocID="{CC21CB1B-C41C-4C49-8933-33329BC0DC67}" presName="text_3" presStyleLbl="node1" presStyleIdx="2" presStyleCnt="4">
        <dgm:presLayoutVars>
          <dgm:bulletEnabled val="1"/>
        </dgm:presLayoutVars>
      </dgm:prSet>
      <dgm:spPr/>
    </dgm:pt>
    <dgm:pt modelId="{335E16F7-6518-4DD0-AC8C-0B3B655CF145}" type="pres">
      <dgm:prSet presAssocID="{CC21CB1B-C41C-4C49-8933-33329BC0DC67}" presName="accent_3" presStyleCnt="0"/>
      <dgm:spPr/>
    </dgm:pt>
    <dgm:pt modelId="{02E931E6-671C-405D-948F-C2F38EF436C7}" type="pres">
      <dgm:prSet presAssocID="{CC21CB1B-C41C-4C49-8933-33329BC0DC67}" presName="accentRepeatNode" presStyleLbl="solidFgAcc1" presStyleIdx="2" presStyleCnt="4"/>
      <dgm:spPr/>
    </dgm:pt>
    <dgm:pt modelId="{5A37FBA7-C062-454A-9C8C-6EAC4E8C7AE4}" type="pres">
      <dgm:prSet presAssocID="{62C6544B-122C-4DCC-A5DE-4D5AB5F8D796}" presName="text_4" presStyleLbl="node1" presStyleIdx="3" presStyleCnt="4">
        <dgm:presLayoutVars>
          <dgm:bulletEnabled val="1"/>
        </dgm:presLayoutVars>
      </dgm:prSet>
      <dgm:spPr/>
    </dgm:pt>
    <dgm:pt modelId="{BE5B11AF-2893-4943-BFEC-A9B1D11BE8D1}" type="pres">
      <dgm:prSet presAssocID="{62C6544B-122C-4DCC-A5DE-4D5AB5F8D796}" presName="accent_4" presStyleCnt="0"/>
      <dgm:spPr/>
    </dgm:pt>
    <dgm:pt modelId="{6203A2EA-0098-475E-839B-D8CFBD3C1EB1}" type="pres">
      <dgm:prSet presAssocID="{62C6544B-122C-4DCC-A5DE-4D5AB5F8D796}" presName="accentRepeatNode" presStyleLbl="solidFgAcc1" presStyleIdx="3" presStyleCnt="4"/>
      <dgm:spPr/>
    </dgm:pt>
  </dgm:ptLst>
  <dgm:cxnLst>
    <dgm:cxn modelId="{F8030E13-E7DD-4280-93E9-DFC3EFBA7741}" srcId="{A1875B6E-9656-4FC7-8799-98167EB8643A}" destId="{62C6544B-122C-4DCC-A5DE-4D5AB5F8D796}" srcOrd="3" destOrd="0" parTransId="{60161564-4383-4996-B2F5-90CF389BE46C}" sibTransId="{AD0C9E1C-7092-4A64-A8EF-54416AF414A6}"/>
    <dgm:cxn modelId="{1D74C82E-75FA-4F90-B612-55F4EA653777}" srcId="{A1875B6E-9656-4FC7-8799-98167EB8643A}" destId="{DC8B8F37-594D-4233-AC36-3F24FE2204FF}" srcOrd="1" destOrd="0" parTransId="{4D741C59-A660-4B0A-B139-B24C60301BEA}" sibTransId="{4E567197-6449-449D-A782-53454F8F510C}"/>
    <dgm:cxn modelId="{CA965338-CA83-4B4A-B69C-C3A05382E912}" type="presOf" srcId="{B9FB8457-7FF6-434E-BC8F-B56C46A03A61}" destId="{B0B3DA22-50B6-4429-86FE-C2BFC067D33D}" srcOrd="0" destOrd="0" presId="urn:microsoft.com/office/officeart/2008/layout/VerticalCurvedList#7"/>
    <dgm:cxn modelId="{3B68E36A-6C25-4771-95FD-04B0365D191E}" type="presOf" srcId="{DC8B8F37-594D-4233-AC36-3F24FE2204FF}" destId="{A69B8D3A-22A9-4B86-A18A-B79841F7EDBD}" srcOrd="0" destOrd="0" presId="urn:microsoft.com/office/officeart/2008/layout/VerticalCurvedList#7"/>
    <dgm:cxn modelId="{AA7B5B56-4A15-4040-A761-E40FA372B85A}" type="presOf" srcId="{A1875B6E-9656-4FC7-8799-98167EB8643A}" destId="{79DDF137-DFBE-4B93-BD8E-726D783EF3D7}" srcOrd="0" destOrd="0" presId="urn:microsoft.com/office/officeart/2008/layout/VerticalCurvedList#7"/>
    <dgm:cxn modelId="{6B67C37E-07AB-45ED-8FF2-6BF1B0035739}" type="presOf" srcId="{CC21CB1B-C41C-4C49-8933-33329BC0DC67}" destId="{7E5D5BA5-A0EE-48B0-8F44-C9225EF26F75}" srcOrd="0" destOrd="0" presId="urn:microsoft.com/office/officeart/2008/layout/VerticalCurvedList#7"/>
    <dgm:cxn modelId="{4F07CBA4-A358-43B1-83D0-71B730747949}" type="presOf" srcId="{62C6544B-122C-4DCC-A5DE-4D5AB5F8D796}" destId="{5A37FBA7-C062-454A-9C8C-6EAC4E8C7AE4}" srcOrd="0" destOrd="0" presId="urn:microsoft.com/office/officeart/2008/layout/VerticalCurvedList#7"/>
    <dgm:cxn modelId="{D1E64AB3-6796-4469-8C1A-8FF03358C25D}" type="presOf" srcId="{3BE1E7FC-5125-44C8-8924-7BBAED00132F}" destId="{46810568-4B8C-43E5-AB3E-366E296E903A}" srcOrd="0" destOrd="0" presId="urn:microsoft.com/office/officeart/2008/layout/VerticalCurvedList#7"/>
    <dgm:cxn modelId="{14BF18DE-83C5-4484-97EF-90B04C3454E1}" srcId="{A1875B6E-9656-4FC7-8799-98167EB8643A}" destId="{CC21CB1B-C41C-4C49-8933-33329BC0DC67}" srcOrd="2" destOrd="0" parTransId="{98226EA5-E8D5-4AD3-BCA4-582751B46210}" sibTransId="{F93F8C9A-2D35-41B9-9D06-C2706AC3DCAA}"/>
    <dgm:cxn modelId="{1A4A75FF-1636-436D-8D63-6121819DC196}" srcId="{A1875B6E-9656-4FC7-8799-98167EB8643A}" destId="{B9FB8457-7FF6-434E-BC8F-B56C46A03A61}" srcOrd="0" destOrd="0" parTransId="{3B30CA75-FE0C-4BF4-9E36-603726BEAE1D}" sibTransId="{3BE1E7FC-5125-44C8-8924-7BBAED00132F}"/>
    <dgm:cxn modelId="{741C8547-7458-4562-9975-133578307406}" type="presParOf" srcId="{79DDF137-DFBE-4B93-BD8E-726D783EF3D7}" destId="{7E090293-AEFF-40E1-8CFF-2712D2CBEA42}" srcOrd="0" destOrd="0" presId="urn:microsoft.com/office/officeart/2008/layout/VerticalCurvedList#7"/>
    <dgm:cxn modelId="{0108E7E6-BE65-4FDC-A534-F7863965142A}" type="presParOf" srcId="{7E090293-AEFF-40E1-8CFF-2712D2CBEA42}" destId="{57721BE4-13DE-4EF0-811E-EA4E226F4D03}" srcOrd="0" destOrd="0" presId="urn:microsoft.com/office/officeart/2008/layout/VerticalCurvedList#7"/>
    <dgm:cxn modelId="{D38F9B41-8741-4B01-958E-B44342FF1715}" type="presParOf" srcId="{57721BE4-13DE-4EF0-811E-EA4E226F4D03}" destId="{D9B85434-6D20-4D64-B437-00D8C994FE03}" srcOrd="0" destOrd="0" presId="urn:microsoft.com/office/officeart/2008/layout/VerticalCurvedList#7"/>
    <dgm:cxn modelId="{63B127AF-35A3-4CCB-8E9B-CD8AA569B374}" type="presParOf" srcId="{57721BE4-13DE-4EF0-811E-EA4E226F4D03}" destId="{46810568-4B8C-43E5-AB3E-366E296E903A}" srcOrd="1" destOrd="0" presId="urn:microsoft.com/office/officeart/2008/layout/VerticalCurvedList#7"/>
    <dgm:cxn modelId="{25EEB6C0-041A-437E-A794-41BEF0FC787C}" type="presParOf" srcId="{57721BE4-13DE-4EF0-811E-EA4E226F4D03}" destId="{A9345224-6806-44A3-BA00-B2D1D010F8ED}" srcOrd="2" destOrd="0" presId="urn:microsoft.com/office/officeart/2008/layout/VerticalCurvedList#7"/>
    <dgm:cxn modelId="{2070310C-69F2-444F-B0A7-0F30A91DAF3B}" type="presParOf" srcId="{57721BE4-13DE-4EF0-811E-EA4E226F4D03}" destId="{BC016C1F-2BAD-438F-8C36-8E0A358DEFFF}" srcOrd="3" destOrd="0" presId="urn:microsoft.com/office/officeart/2008/layout/VerticalCurvedList#7"/>
    <dgm:cxn modelId="{BA9CF6C2-D301-435F-A21B-D5ED2FFC845E}" type="presParOf" srcId="{7E090293-AEFF-40E1-8CFF-2712D2CBEA42}" destId="{B0B3DA22-50B6-4429-86FE-C2BFC067D33D}" srcOrd="1" destOrd="0" presId="urn:microsoft.com/office/officeart/2008/layout/VerticalCurvedList#7"/>
    <dgm:cxn modelId="{AC090F98-484C-4F09-AE85-3023B34AFFBD}" type="presParOf" srcId="{7E090293-AEFF-40E1-8CFF-2712D2CBEA42}" destId="{88F00AE3-92FA-4D07-BAF6-1C157F32E684}" srcOrd="2" destOrd="0" presId="urn:microsoft.com/office/officeart/2008/layout/VerticalCurvedList#7"/>
    <dgm:cxn modelId="{0B047047-6905-42B2-9317-327326FEBBAB}" type="presParOf" srcId="{88F00AE3-92FA-4D07-BAF6-1C157F32E684}" destId="{BF5979D9-6A87-4BB5-BE6E-CCCC53CFCBE3}" srcOrd="0" destOrd="0" presId="urn:microsoft.com/office/officeart/2008/layout/VerticalCurvedList#7"/>
    <dgm:cxn modelId="{CFE2200F-2FD1-45BC-A78F-F0601D3861CC}" type="presParOf" srcId="{7E090293-AEFF-40E1-8CFF-2712D2CBEA42}" destId="{A69B8D3A-22A9-4B86-A18A-B79841F7EDBD}" srcOrd="3" destOrd="0" presId="urn:microsoft.com/office/officeart/2008/layout/VerticalCurvedList#7"/>
    <dgm:cxn modelId="{2B5965A5-8843-40D4-9C7A-EBE477076297}" type="presParOf" srcId="{7E090293-AEFF-40E1-8CFF-2712D2CBEA42}" destId="{E2E1F4F8-29C8-4CCF-BC66-100154FE4520}" srcOrd="4" destOrd="0" presId="urn:microsoft.com/office/officeart/2008/layout/VerticalCurvedList#7"/>
    <dgm:cxn modelId="{2D438DE6-C8C2-4F4F-8DE9-18BE85836299}" type="presParOf" srcId="{E2E1F4F8-29C8-4CCF-BC66-100154FE4520}" destId="{FD86D8F4-4FDC-4EE3-9526-095481D36C31}" srcOrd="0" destOrd="0" presId="urn:microsoft.com/office/officeart/2008/layout/VerticalCurvedList#7"/>
    <dgm:cxn modelId="{8D6E293B-AC76-49A1-99F0-D25357EEB6AF}" type="presParOf" srcId="{7E090293-AEFF-40E1-8CFF-2712D2CBEA42}" destId="{7E5D5BA5-A0EE-48B0-8F44-C9225EF26F75}" srcOrd="5" destOrd="0" presId="urn:microsoft.com/office/officeart/2008/layout/VerticalCurvedList#7"/>
    <dgm:cxn modelId="{F4F1FCE4-4705-43DF-9216-596FD6FE75DB}" type="presParOf" srcId="{7E090293-AEFF-40E1-8CFF-2712D2CBEA42}" destId="{335E16F7-6518-4DD0-AC8C-0B3B655CF145}" srcOrd="6" destOrd="0" presId="urn:microsoft.com/office/officeart/2008/layout/VerticalCurvedList#7"/>
    <dgm:cxn modelId="{D45AB651-5FDC-45D1-9DDE-B8F0993FB98D}" type="presParOf" srcId="{335E16F7-6518-4DD0-AC8C-0B3B655CF145}" destId="{02E931E6-671C-405D-948F-C2F38EF436C7}" srcOrd="0" destOrd="0" presId="urn:microsoft.com/office/officeart/2008/layout/VerticalCurvedList#7"/>
    <dgm:cxn modelId="{D6C4DCAA-C6E2-48B6-B58A-F844FEC3E3D6}" type="presParOf" srcId="{7E090293-AEFF-40E1-8CFF-2712D2CBEA42}" destId="{5A37FBA7-C062-454A-9C8C-6EAC4E8C7AE4}" srcOrd="7" destOrd="0" presId="urn:microsoft.com/office/officeart/2008/layout/VerticalCurvedList#7"/>
    <dgm:cxn modelId="{5F9193E9-1523-4937-BC0F-49C94AC7AFF8}" type="presParOf" srcId="{7E090293-AEFF-40E1-8CFF-2712D2CBEA42}" destId="{BE5B11AF-2893-4943-BFEC-A9B1D11BE8D1}" srcOrd="8" destOrd="0" presId="urn:microsoft.com/office/officeart/2008/layout/VerticalCurvedList#7"/>
    <dgm:cxn modelId="{69685840-B988-4AEB-94B3-2D618A4968F2}" type="presParOf" srcId="{BE5B11AF-2893-4943-BFEC-A9B1D11BE8D1}" destId="{6203A2EA-0098-475E-839B-D8CFBD3C1EB1}" srcOrd="0" destOrd="0" presId="urn:microsoft.com/office/officeart/2008/layout/VerticalCurved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1875B6E-9656-4FC7-8799-98167EB8643A}" type="doc">
      <dgm:prSet loTypeId="urn:microsoft.com/office/officeart/2008/layout/VerticalCurvedList#8" loCatId="list" qsTypeId="urn:microsoft.com/office/officeart/2005/8/quickstyle/simple1#22" qsCatId="simple" csTypeId="urn:microsoft.com/office/officeart/2005/8/colors/accent2_2#4" csCatId="accent2" phldr="1"/>
      <dgm:spPr/>
      <dgm:t>
        <a:bodyPr/>
        <a:lstStyle/>
        <a:p>
          <a:endParaRPr lang="en-IN"/>
        </a:p>
      </dgm:t>
    </dgm:pt>
    <dgm:pt modelId="{B9FB8457-7FF6-434E-BC8F-B56C46A03A61}">
      <dgm:prSet phldrT="[Tex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Increase AI training across the NHS by leveraging the HEE Star workforce transformation framework (NHS, 2026b).</a:t>
          </a:r>
          <a:endParaRPr lang="en-IN">
            <a:latin typeface="Times New Roman" panose="02020603050405020304" pitchFamily="18" charset="0"/>
            <a:cs typeface="Times New Roman" panose="02020603050405020304" pitchFamily="18" charset="0"/>
          </a:endParaRPr>
        </a:p>
      </dgm:t>
    </dgm:pt>
    <dgm:pt modelId="{3B30CA75-FE0C-4BF4-9E36-603726BEAE1D}" type="parTrans" cxnId="{1A4A75FF-1636-436D-8D63-6121819DC196}">
      <dgm:prSet/>
      <dgm:spPr/>
      <dgm:t>
        <a:bodyPr/>
        <a:lstStyle/>
        <a:p>
          <a:endParaRPr lang="en-IN">
            <a:latin typeface="Times New Roman" panose="02020603050405020304" pitchFamily="18" charset="0"/>
            <a:cs typeface="Times New Roman" panose="02020603050405020304" pitchFamily="18" charset="0"/>
          </a:endParaRPr>
        </a:p>
      </dgm:t>
    </dgm:pt>
    <dgm:pt modelId="{3BE1E7FC-5125-44C8-8924-7BBAED00132F}" type="sibTrans" cxnId="{1A4A75FF-1636-436D-8D63-6121819DC196}">
      <dgm:prSet/>
      <dgm:spPr/>
      <dgm:t>
        <a:bodyPr/>
        <a:lstStyle/>
        <a:p>
          <a:endParaRPr lang="en-IN">
            <a:latin typeface="Times New Roman" panose="02020603050405020304" pitchFamily="18" charset="0"/>
            <a:cs typeface="Times New Roman" panose="02020603050405020304" pitchFamily="18" charset="0"/>
          </a:endParaRPr>
        </a:p>
      </dgm:t>
    </dgm:pt>
    <dgm:pt modelId="{DC8B8F37-594D-4233-AC36-3F24FE2204FF}">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Redesign jobs within the Job Characteristics Model to have greater autonomy, meaningfulness and collaborative responsibility (Ulrich, 2017).</a:t>
          </a:r>
        </a:p>
      </dgm:t>
    </dgm:pt>
    <dgm:pt modelId="{4D741C59-A660-4B0A-B139-B24C60301BEA}" type="parTrans" cxnId="{1D74C82E-75FA-4F90-B612-55F4EA653777}">
      <dgm:prSet/>
      <dgm:spPr/>
      <dgm:t>
        <a:bodyPr/>
        <a:lstStyle/>
        <a:p>
          <a:endParaRPr lang="en-IN">
            <a:latin typeface="Times New Roman" panose="02020603050405020304" pitchFamily="18" charset="0"/>
            <a:cs typeface="Times New Roman" panose="02020603050405020304" pitchFamily="18" charset="0"/>
          </a:endParaRPr>
        </a:p>
      </dgm:t>
    </dgm:pt>
    <dgm:pt modelId="{4E567197-6449-449D-A782-53454F8F510C}" type="sibTrans" cxnId="{1D74C82E-75FA-4F90-B612-55F4EA653777}">
      <dgm:prSet/>
      <dgm:spPr/>
      <dgm:t>
        <a:bodyPr/>
        <a:lstStyle/>
        <a:p>
          <a:endParaRPr lang="en-IN">
            <a:latin typeface="Times New Roman" panose="02020603050405020304" pitchFamily="18" charset="0"/>
            <a:cs typeface="Times New Roman" panose="02020603050405020304" pitchFamily="18" charset="0"/>
          </a:endParaRPr>
        </a:p>
      </dgm:t>
    </dgm:pt>
    <dgm:pt modelId="{CC21CB1B-C41C-4C49-8933-33329BC0DC67}">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Build multidisciplinary AI teams comprising clinicians, data scientists and digital specialists effectively.</a:t>
          </a:r>
        </a:p>
      </dgm:t>
    </dgm:pt>
    <dgm:pt modelId="{98226EA5-E8D5-4AD3-BCA4-582751B46210}" type="parTrans" cxnId="{14BF18DE-83C5-4484-97EF-90B04C3454E1}">
      <dgm:prSet/>
      <dgm:spPr/>
      <dgm:t>
        <a:bodyPr/>
        <a:lstStyle/>
        <a:p>
          <a:endParaRPr lang="en-IN">
            <a:latin typeface="Times New Roman" panose="02020603050405020304" pitchFamily="18" charset="0"/>
            <a:cs typeface="Times New Roman" panose="02020603050405020304" pitchFamily="18" charset="0"/>
          </a:endParaRPr>
        </a:p>
      </dgm:t>
    </dgm:pt>
    <dgm:pt modelId="{F93F8C9A-2D35-41B9-9D06-C2706AC3DCAA}" type="sibTrans" cxnId="{14BF18DE-83C5-4484-97EF-90B04C3454E1}">
      <dgm:prSet/>
      <dgm:spPr/>
      <dgm:t>
        <a:bodyPr/>
        <a:lstStyle/>
        <a:p>
          <a:endParaRPr lang="en-IN">
            <a:latin typeface="Times New Roman" panose="02020603050405020304" pitchFamily="18" charset="0"/>
            <a:cs typeface="Times New Roman" panose="02020603050405020304" pitchFamily="18" charset="0"/>
          </a:endParaRPr>
        </a:p>
      </dgm:t>
    </dgm:pt>
    <dgm:pt modelId="{62C6544B-122C-4DCC-A5DE-4D5AB5F8D796}">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Improve leadership skills to foster the workforce, lifelong learning, innovation and organisational resilience.</a:t>
          </a:r>
        </a:p>
      </dgm:t>
    </dgm:pt>
    <dgm:pt modelId="{60161564-4383-4996-B2F5-90CF389BE46C}" type="parTrans" cxnId="{F8030E13-E7DD-4280-93E9-DFC3EFBA7741}">
      <dgm:prSet/>
      <dgm:spPr/>
      <dgm:t>
        <a:bodyPr/>
        <a:lstStyle/>
        <a:p>
          <a:endParaRPr lang="en-IN">
            <a:latin typeface="Times New Roman" panose="02020603050405020304" pitchFamily="18" charset="0"/>
            <a:cs typeface="Times New Roman" panose="02020603050405020304" pitchFamily="18" charset="0"/>
          </a:endParaRPr>
        </a:p>
      </dgm:t>
    </dgm:pt>
    <dgm:pt modelId="{AD0C9E1C-7092-4A64-A8EF-54416AF414A6}" type="sibTrans" cxnId="{F8030E13-E7DD-4280-93E9-DFC3EFBA7741}">
      <dgm:prSet/>
      <dgm:spPr/>
      <dgm:t>
        <a:bodyPr/>
        <a:lstStyle/>
        <a:p>
          <a:endParaRPr lang="en-IN">
            <a:latin typeface="Times New Roman" panose="02020603050405020304" pitchFamily="18" charset="0"/>
            <a:cs typeface="Times New Roman" panose="02020603050405020304" pitchFamily="18" charset="0"/>
          </a:endParaRPr>
        </a:p>
      </dgm:t>
    </dgm:pt>
    <dgm:pt modelId="{79DDF137-DFBE-4B93-BD8E-726D783EF3D7}" type="pres">
      <dgm:prSet presAssocID="{A1875B6E-9656-4FC7-8799-98167EB8643A}" presName="Name0" presStyleCnt="0">
        <dgm:presLayoutVars>
          <dgm:chMax val="7"/>
          <dgm:chPref val="7"/>
          <dgm:dir/>
        </dgm:presLayoutVars>
      </dgm:prSet>
      <dgm:spPr/>
    </dgm:pt>
    <dgm:pt modelId="{7E090293-AEFF-40E1-8CFF-2712D2CBEA42}" type="pres">
      <dgm:prSet presAssocID="{A1875B6E-9656-4FC7-8799-98167EB8643A}" presName="Name1" presStyleCnt="0"/>
      <dgm:spPr/>
    </dgm:pt>
    <dgm:pt modelId="{57721BE4-13DE-4EF0-811E-EA4E226F4D03}" type="pres">
      <dgm:prSet presAssocID="{A1875B6E-9656-4FC7-8799-98167EB8643A}" presName="cycle" presStyleCnt="0"/>
      <dgm:spPr/>
    </dgm:pt>
    <dgm:pt modelId="{D9B85434-6D20-4D64-B437-00D8C994FE03}" type="pres">
      <dgm:prSet presAssocID="{A1875B6E-9656-4FC7-8799-98167EB8643A}" presName="srcNode" presStyleLbl="node1" presStyleIdx="0" presStyleCnt="4"/>
      <dgm:spPr/>
    </dgm:pt>
    <dgm:pt modelId="{46810568-4B8C-43E5-AB3E-366E296E903A}" type="pres">
      <dgm:prSet presAssocID="{A1875B6E-9656-4FC7-8799-98167EB8643A}" presName="conn" presStyleLbl="parChTrans1D2" presStyleIdx="0" presStyleCnt="1"/>
      <dgm:spPr/>
    </dgm:pt>
    <dgm:pt modelId="{A9345224-6806-44A3-BA00-B2D1D010F8ED}" type="pres">
      <dgm:prSet presAssocID="{A1875B6E-9656-4FC7-8799-98167EB8643A}" presName="extraNode" presStyleLbl="node1" presStyleIdx="0" presStyleCnt="4"/>
      <dgm:spPr/>
    </dgm:pt>
    <dgm:pt modelId="{BC016C1F-2BAD-438F-8C36-8E0A358DEFFF}" type="pres">
      <dgm:prSet presAssocID="{A1875B6E-9656-4FC7-8799-98167EB8643A}" presName="dstNode" presStyleLbl="node1" presStyleIdx="0" presStyleCnt="4"/>
      <dgm:spPr/>
    </dgm:pt>
    <dgm:pt modelId="{B0B3DA22-50B6-4429-86FE-C2BFC067D33D}" type="pres">
      <dgm:prSet presAssocID="{B9FB8457-7FF6-434E-BC8F-B56C46A03A61}" presName="text_1" presStyleLbl="node1" presStyleIdx="0" presStyleCnt="4">
        <dgm:presLayoutVars>
          <dgm:bulletEnabled val="1"/>
        </dgm:presLayoutVars>
      </dgm:prSet>
      <dgm:spPr/>
    </dgm:pt>
    <dgm:pt modelId="{88F00AE3-92FA-4D07-BAF6-1C157F32E684}" type="pres">
      <dgm:prSet presAssocID="{B9FB8457-7FF6-434E-BC8F-B56C46A03A61}" presName="accent_1" presStyleCnt="0"/>
      <dgm:spPr/>
    </dgm:pt>
    <dgm:pt modelId="{BF5979D9-6A87-4BB5-BE6E-CCCC53CFCBE3}" type="pres">
      <dgm:prSet presAssocID="{B9FB8457-7FF6-434E-BC8F-B56C46A03A61}" presName="accentRepeatNode" presStyleLbl="solidFgAcc1" presStyleIdx="0" presStyleCnt="4"/>
      <dgm:spPr/>
    </dgm:pt>
    <dgm:pt modelId="{A69B8D3A-22A9-4B86-A18A-B79841F7EDBD}" type="pres">
      <dgm:prSet presAssocID="{DC8B8F37-594D-4233-AC36-3F24FE2204FF}" presName="text_2" presStyleLbl="node1" presStyleIdx="1" presStyleCnt="4">
        <dgm:presLayoutVars>
          <dgm:bulletEnabled val="1"/>
        </dgm:presLayoutVars>
      </dgm:prSet>
      <dgm:spPr/>
    </dgm:pt>
    <dgm:pt modelId="{E2E1F4F8-29C8-4CCF-BC66-100154FE4520}" type="pres">
      <dgm:prSet presAssocID="{DC8B8F37-594D-4233-AC36-3F24FE2204FF}" presName="accent_2" presStyleCnt="0"/>
      <dgm:spPr/>
    </dgm:pt>
    <dgm:pt modelId="{FD86D8F4-4FDC-4EE3-9526-095481D36C31}" type="pres">
      <dgm:prSet presAssocID="{DC8B8F37-594D-4233-AC36-3F24FE2204FF}" presName="accentRepeatNode" presStyleLbl="solidFgAcc1" presStyleIdx="1" presStyleCnt="4"/>
      <dgm:spPr/>
    </dgm:pt>
    <dgm:pt modelId="{7E5D5BA5-A0EE-48B0-8F44-C9225EF26F75}" type="pres">
      <dgm:prSet presAssocID="{CC21CB1B-C41C-4C49-8933-33329BC0DC67}" presName="text_3" presStyleLbl="node1" presStyleIdx="2" presStyleCnt="4">
        <dgm:presLayoutVars>
          <dgm:bulletEnabled val="1"/>
        </dgm:presLayoutVars>
      </dgm:prSet>
      <dgm:spPr/>
    </dgm:pt>
    <dgm:pt modelId="{335E16F7-6518-4DD0-AC8C-0B3B655CF145}" type="pres">
      <dgm:prSet presAssocID="{CC21CB1B-C41C-4C49-8933-33329BC0DC67}" presName="accent_3" presStyleCnt="0"/>
      <dgm:spPr/>
    </dgm:pt>
    <dgm:pt modelId="{02E931E6-671C-405D-948F-C2F38EF436C7}" type="pres">
      <dgm:prSet presAssocID="{CC21CB1B-C41C-4C49-8933-33329BC0DC67}" presName="accentRepeatNode" presStyleLbl="solidFgAcc1" presStyleIdx="2" presStyleCnt="4"/>
      <dgm:spPr/>
    </dgm:pt>
    <dgm:pt modelId="{5A37FBA7-C062-454A-9C8C-6EAC4E8C7AE4}" type="pres">
      <dgm:prSet presAssocID="{62C6544B-122C-4DCC-A5DE-4D5AB5F8D796}" presName="text_4" presStyleLbl="node1" presStyleIdx="3" presStyleCnt="4">
        <dgm:presLayoutVars>
          <dgm:bulletEnabled val="1"/>
        </dgm:presLayoutVars>
      </dgm:prSet>
      <dgm:spPr/>
    </dgm:pt>
    <dgm:pt modelId="{BE5B11AF-2893-4943-BFEC-A9B1D11BE8D1}" type="pres">
      <dgm:prSet presAssocID="{62C6544B-122C-4DCC-A5DE-4D5AB5F8D796}" presName="accent_4" presStyleCnt="0"/>
      <dgm:spPr/>
    </dgm:pt>
    <dgm:pt modelId="{6203A2EA-0098-475E-839B-D8CFBD3C1EB1}" type="pres">
      <dgm:prSet presAssocID="{62C6544B-122C-4DCC-A5DE-4D5AB5F8D796}" presName="accentRepeatNode" presStyleLbl="solidFgAcc1" presStyleIdx="3" presStyleCnt="4"/>
      <dgm:spPr/>
    </dgm:pt>
  </dgm:ptLst>
  <dgm:cxnLst>
    <dgm:cxn modelId="{F8030E13-E7DD-4280-93E9-DFC3EFBA7741}" srcId="{A1875B6E-9656-4FC7-8799-98167EB8643A}" destId="{62C6544B-122C-4DCC-A5DE-4D5AB5F8D796}" srcOrd="3" destOrd="0" parTransId="{60161564-4383-4996-B2F5-90CF389BE46C}" sibTransId="{AD0C9E1C-7092-4A64-A8EF-54416AF414A6}"/>
    <dgm:cxn modelId="{1D74C82E-75FA-4F90-B612-55F4EA653777}" srcId="{A1875B6E-9656-4FC7-8799-98167EB8643A}" destId="{DC8B8F37-594D-4233-AC36-3F24FE2204FF}" srcOrd="1" destOrd="0" parTransId="{4D741C59-A660-4B0A-B139-B24C60301BEA}" sibTransId="{4E567197-6449-449D-A782-53454F8F510C}"/>
    <dgm:cxn modelId="{CA965338-CA83-4B4A-B69C-C3A05382E912}" type="presOf" srcId="{B9FB8457-7FF6-434E-BC8F-B56C46A03A61}" destId="{B0B3DA22-50B6-4429-86FE-C2BFC067D33D}" srcOrd="0" destOrd="0" presId="urn:microsoft.com/office/officeart/2008/layout/VerticalCurvedList#8"/>
    <dgm:cxn modelId="{3B68E36A-6C25-4771-95FD-04B0365D191E}" type="presOf" srcId="{DC8B8F37-594D-4233-AC36-3F24FE2204FF}" destId="{A69B8D3A-22A9-4B86-A18A-B79841F7EDBD}" srcOrd="0" destOrd="0" presId="urn:microsoft.com/office/officeart/2008/layout/VerticalCurvedList#8"/>
    <dgm:cxn modelId="{AA7B5B56-4A15-4040-A761-E40FA372B85A}" type="presOf" srcId="{A1875B6E-9656-4FC7-8799-98167EB8643A}" destId="{79DDF137-DFBE-4B93-BD8E-726D783EF3D7}" srcOrd="0" destOrd="0" presId="urn:microsoft.com/office/officeart/2008/layout/VerticalCurvedList#8"/>
    <dgm:cxn modelId="{6B67C37E-07AB-45ED-8FF2-6BF1B0035739}" type="presOf" srcId="{CC21CB1B-C41C-4C49-8933-33329BC0DC67}" destId="{7E5D5BA5-A0EE-48B0-8F44-C9225EF26F75}" srcOrd="0" destOrd="0" presId="urn:microsoft.com/office/officeart/2008/layout/VerticalCurvedList#8"/>
    <dgm:cxn modelId="{4F07CBA4-A358-43B1-83D0-71B730747949}" type="presOf" srcId="{62C6544B-122C-4DCC-A5DE-4D5AB5F8D796}" destId="{5A37FBA7-C062-454A-9C8C-6EAC4E8C7AE4}" srcOrd="0" destOrd="0" presId="urn:microsoft.com/office/officeart/2008/layout/VerticalCurvedList#8"/>
    <dgm:cxn modelId="{D1E64AB3-6796-4469-8C1A-8FF03358C25D}" type="presOf" srcId="{3BE1E7FC-5125-44C8-8924-7BBAED00132F}" destId="{46810568-4B8C-43E5-AB3E-366E296E903A}" srcOrd="0" destOrd="0" presId="urn:microsoft.com/office/officeart/2008/layout/VerticalCurvedList#8"/>
    <dgm:cxn modelId="{14BF18DE-83C5-4484-97EF-90B04C3454E1}" srcId="{A1875B6E-9656-4FC7-8799-98167EB8643A}" destId="{CC21CB1B-C41C-4C49-8933-33329BC0DC67}" srcOrd="2" destOrd="0" parTransId="{98226EA5-E8D5-4AD3-BCA4-582751B46210}" sibTransId="{F93F8C9A-2D35-41B9-9D06-C2706AC3DCAA}"/>
    <dgm:cxn modelId="{1A4A75FF-1636-436D-8D63-6121819DC196}" srcId="{A1875B6E-9656-4FC7-8799-98167EB8643A}" destId="{B9FB8457-7FF6-434E-BC8F-B56C46A03A61}" srcOrd="0" destOrd="0" parTransId="{3B30CA75-FE0C-4BF4-9E36-603726BEAE1D}" sibTransId="{3BE1E7FC-5125-44C8-8924-7BBAED00132F}"/>
    <dgm:cxn modelId="{741C8547-7458-4562-9975-133578307406}" type="presParOf" srcId="{79DDF137-DFBE-4B93-BD8E-726D783EF3D7}" destId="{7E090293-AEFF-40E1-8CFF-2712D2CBEA42}" srcOrd="0" destOrd="0" presId="urn:microsoft.com/office/officeart/2008/layout/VerticalCurvedList#8"/>
    <dgm:cxn modelId="{0108E7E6-BE65-4FDC-A534-F7863965142A}" type="presParOf" srcId="{7E090293-AEFF-40E1-8CFF-2712D2CBEA42}" destId="{57721BE4-13DE-4EF0-811E-EA4E226F4D03}" srcOrd="0" destOrd="0" presId="urn:microsoft.com/office/officeart/2008/layout/VerticalCurvedList#8"/>
    <dgm:cxn modelId="{D38F9B41-8741-4B01-958E-B44342FF1715}" type="presParOf" srcId="{57721BE4-13DE-4EF0-811E-EA4E226F4D03}" destId="{D9B85434-6D20-4D64-B437-00D8C994FE03}" srcOrd="0" destOrd="0" presId="urn:microsoft.com/office/officeart/2008/layout/VerticalCurvedList#8"/>
    <dgm:cxn modelId="{63B127AF-35A3-4CCB-8E9B-CD8AA569B374}" type="presParOf" srcId="{57721BE4-13DE-4EF0-811E-EA4E226F4D03}" destId="{46810568-4B8C-43E5-AB3E-366E296E903A}" srcOrd="1" destOrd="0" presId="urn:microsoft.com/office/officeart/2008/layout/VerticalCurvedList#8"/>
    <dgm:cxn modelId="{25EEB6C0-041A-437E-A794-41BEF0FC787C}" type="presParOf" srcId="{57721BE4-13DE-4EF0-811E-EA4E226F4D03}" destId="{A9345224-6806-44A3-BA00-B2D1D010F8ED}" srcOrd="2" destOrd="0" presId="urn:microsoft.com/office/officeart/2008/layout/VerticalCurvedList#8"/>
    <dgm:cxn modelId="{2070310C-69F2-444F-B0A7-0F30A91DAF3B}" type="presParOf" srcId="{57721BE4-13DE-4EF0-811E-EA4E226F4D03}" destId="{BC016C1F-2BAD-438F-8C36-8E0A358DEFFF}" srcOrd="3" destOrd="0" presId="urn:microsoft.com/office/officeart/2008/layout/VerticalCurvedList#8"/>
    <dgm:cxn modelId="{BA9CF6C2-D301-435F-A21B-D5ED2FFC845E}" type="presParOf" srcId="{7E090293-AEFF-40E1-8CFF-2712D2CBEA42}" destId="{B0B3DA22-50B6-4429-86FE-C2BFC067D33D}" srcOrd="1" destOrd="0" presId="urn:microsoft.com/office/officeart/2008/layout/VerticalCurvedList#8"/>
    <dgm:cxn modelId="{AC090F98-484C-4F09-AE85-3023B34AFFBD}" type="presParOf" srcId="{7E090293-AEFF-40E1-8CFF-2712D2CBEA42}" destId="{88F00AE3-92FA-4D07-BAF6-1C157F32E684}" srcOrd="2" destOrd="0" presId="urn:microsoft.com/office/officeart/2008/layout/VerticalCurvedList#8"/>
    <dgm:cxn modelId="{0B047047-6905-42B2-9317-327326FEBBAB}" type="presParOf" srcId="{88F00AE3-92FA-4D07-BAF6-1C157F32E684}" destId="{BF5979D9-6A87-4BB5-BE6E-CCCC53CFCBE3}" srcOrd="0" destOrd="0" presId="urn:microsoft.com/office/officeart/2008/layout/VerticalCurvedList#8"/>
    <dgm:cxn modelId="{CFE2200F-2FD1-45BC-A78F-F0601D3861CC}" type="presParOf" srcId="{7E090293-AEFF-40E1-8CFF-2712D2CBEA42}" destId="{A69B8D3A-22A9-4B86-A18A-B79841F7EDBD}" srcOrd="3" destOrd="0" presId="urn:microsoft.com/office/officeart/2008/layout/VerticalCurvedList#8"/>
    <dgm:cxn modelId="{2B5965A5-8843-40D4-9C7A-EBE477076297}" type="presParOf" srcId="{7E090293-AEFF-40E1-8CFF-2712D2CBEA42}" destId="{E2E1F4F8-29C8-4CCF-BC66-100154FE4520}" srcOrd="4" destOrd="0" presId="urn:microsoft.com/office/officeart/2008/layout/VerticalCurvedList#8"/>
    <dgm:cxn modelId="{2D438DE6-C8C2-4F4F-8DE9-18BE85836299}" type="presParOf" srcId="{E2E1F4F8-29C8-4CCF-BC66-100154FE4520}" destId="{FD86D8F4-4FDC-4EE3-9526-095481D36C31}" srcOrd="0" destOrd="0" presId="urn:microsoft.com/office/officeart/2008/layout/VerticalCurvedList#8"/>
    <dgm:cxn modelId="{8D6E293B-AC76-49A1-99F0-D25357EEB6AF}" type="presParOf" srcId="{7E090293-AEFF-40E1-8CFF-2712D2CBEA42}" destId="{7E5D5BA5-A0EE-48B0-8F44-C9225EF26F75}" srcOrd="5" destOrd="0" presId="urn:microsoft.com/office/officeart/2008/layout/VerticalCurvedList#8"/>
    <dgm:cxn modelId="{F4F1FCE4-4705-43DF-9216-596FD6FE75DB}" type="presParOf" srcId="{7E090293-AEFF-40E1-8CFF-2712D2CBEA42}" destId="{335E16F7-6518-4DD0-AC8C-0B3B655CF145}" srcOrd="6" destOrd="0" presId="urn:microsoft.com/office/officeart/2008/layout/VerticalCurvedList#8"/>
    <dgm:cxn modelId="{D45AB651-5FDC-45D1-9DDE-B8F0993FB98D}" type="presParOf" srcId="{335E16F7-6518-4DD0-AC8C-0B3B655CF145}" destId="{02E931E6-671C-405D-948F-C2F38EF436C7}" srcOrd="0" destOrd="0" presId="urn:microsoft.com/office/officeart/2008/layout/VerticalCurvedList#8"/>
    <dgm:cxn modelId="{D6C4DCAA-C6E2-48B6-B58A-F844FEC3E3D6}" type="presParOf" srcId="{7E090293-AEFF-40E1-8CFF-2712D2CBEA42}" destId="{5A37FBA7-C062-454A-9C8C-6EAC4E8C7AE4}" srcOrd="7" destOrd="0" presId="urn:microsoft.com/office/officeart/2008/layout/VerticalCurvedList#8"/>
    <dgm:cxn modelId="{5F9193E9-1523-4937-BC0F-49C94AC7AFF8}" type="presParOf" srcId="{7E090293-AEFF-40E1-8CFF-2712D2CBEA42}" destId="{BE5B11AF-2893-4943-BFEC-A9B1D11BE8D1}" srcOrd="8" destOrd="0" presId="urn:microsoft.com/office/officeart/2008/layout/VerticalCurvedList#8"/>
    <dgm:cxn modelId="{69685840-B988-4AEB-94B3-2D618A4968F2}" type="presParOf" srcId="{BE5B11AF-2893-4943-BFEC-A9B1D11BE8D1}" destId="{6203A2EA-0098-475E-839B-D8CFBD3C1EB1}" srcOrd="0" destOrd="0" presId="urn:microsoft.com/office/officeart/2008/layout/VerticalCurvedList#8"/>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5AB84A77-12AF-478F-9242-9CF867B362E5}" type="doc">
      <dgm:prSet loTypeId="urn:microsoft.com/office/officeart/2005/8/layout/vList2#9" loCatId="list" qsTypeId="urn:microsoft.com/office/officeart/2005/8/quickstyle/3d1#3" qsCatId="3D" csTypeId="urn:microsoft.com/office/officeart/2005/8/colors/accent0_3#3" csCatId="mainScheme" phldr="1"/>
      <dgm:spPr/>
      <dgm:t>
        <a:bodyPr/>
        <a:lstStyle/>
        <a:p>
          <a:endParaRPr lang="en-IN"/>
        </a:p>
      </dgm:t>
    </dgm:pt>
    <dgm:pt modelId="{2A097989-5B7A-439E-9A89-A3500AB33783}">
      <dgm:prSet phldrT="[Tex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Leverage extended flexible working arrangements that enhance wellbeing, engagement, retention and sustainable organisational performance outcomes.</a:t>
          </a:r>
          <a:endParaRPr lang="en-IN">
            <a:latin typeface="Times New Roman" panose="02020603050405020304" pitchFamily="18" charset="0"/>
            <a:cs typeface="Times New Roman" panose="02020603050405020304" pitchFamily="18" charset="0"/>
          </a:endParaRPr>
        </a:p>
      </dgm:t>
    </dgm:pt>
    <dgm:pt modelId="{D43AA62F-5491-44AC-959C-3E59DC555E5A}" type="parTrans" cxnId="{AF7D8E82-D0ED-4520-9E18-0B4606BA35F6}">
      <dgm:prSet/>
      <dgm:spPr/>
      <dgm:t>
        <a:bodyPr/>
        <a:lstStyle/>
        <a:p>
          <a:endParaRPr lang="en-IN">
            <a:latin typeface="Times New Roman" panose="02020603050405020304" pitchFamily="18" charset="0"/>
            <a:cs typeface="Times New Roman" panose="02020603050405020304" pitchFamily="18" charset="0"/>
          </a:endParaRPr>
        </a:p>
      </dgm:t>
    </dgm:pt>
    <dgm:pt modelId="{BD514E74-D785-46AD-933C-9CCDC7C510A6}" type="sibTrans" cxnId="{AF7D8E82-D0ED-4520-9E18-0B4606BA35F6}">
      <dgm:prSet/>
      <dgm:spPr/>
      <dgm:t>
        <a:bodyPr/>
        <a:lstStyle/>
        <a:p>
          <a:endParaRPr lang="en-IN">
            <a:latin typeface="Times New Roman" panose="02020603050405020304" pitchFamily="18" charset="0"/>
            <a:cs typeface="Times New Roman" panose="02020603050405020304" pitchFamily="18" charset="0"/>
          </a:endParaRPr>
        </a:p>
      </dgm:t>
    </dgm:pt>
    <dgm:pt modelId="{5B269093-8A64-48A9-BDE9-339AD367CDE1}">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Implementing Herzberg's Motivation Theory consistently, with recognition, development, supportive supervision and meaningful responsibilities (Cappelli and Keller, 2020).</a:t>
          </a:r>
        </a:p>
      </dgm:t>
    </dgm:pt>
    <dgm:pt modelId="{EDD6964D-ED41-4009-AC6E-460E3D83AE1F}" type="parTrans" cxnId="{2E3EACC6-5B59-41A3-B15C-83681839BE3D}">
      <dgm:prSet/>
      <dgm:spPr/>
      <dgm:t>
        <a:bodyPr/>
        <a:lstStyle/>
        <a:p>
          <a:endParaRPr lang="en-IN">
            <a:latin typeface="Times New Roman" panose="02020603050405020304" pitchFamily="18" charset="0"/>
            <a:cs typeface="Times New Roman" panose="02020603050405020304" pitchFamily="18" charset="0"/>
          </a:endParaRPr>
        </a:p>
      </dgm:t>
    </dgm:pt>
    <dgm:pt modelId="{B2002349-5D9E-4855-AB73-22D97895052B}" type="sibTrans" cxnId="{2E3EACC6-5B59-41A3-B15C-83681839BE3D}">
      <dgm:prSet/>
      <dgm:spPr/>
      <dgm:t>
        <a:bodyPr/>
        <a:lstStyle/>
        <a:p>
          <a:endParaRPr lang="en-IN">
            <a:latin typeface="Times New Roman" panose="02020603050405020304" pitchFamily="18" charset="0"/>
            <a:cs typeface="Times New Roman" panose="02020603050405020304" pitchFamily="18" charset="0"/>
          </a:endParaRPr>
        </a:p>
      </dgm:t>
    </dgm:pt>
    <dgm:pt modelId="{63AF2E06-225F-4985-9CA3-3FAB4E36577B}">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Modern digital infrastructure that eradicates work frustrations, builds confidence, improves productivity and increases employee satisfaction.</a:t>
          </a:r>
        </a:p>
      </dgm:t>
    </dgm:pt>
    <dgm:pt modelId="{1DCCD008-2618-4D9B-B048-3935646777F3}" type="parTrans" cxnId="{61DCAAC0-9CE2-48D5-9E4F-327E60863D58}">
      <dgm:prSet/>
      <dgm:spPr/>
      <dgm:t>
        <a:bodyPr/>
        <a:lstStyle/>
        <a:p>
          <a:endParaRPr lang="en-IN">
            <a:latin typeface="Times New Roman" panose="02020603050405020304" pitchFamily="18" charset="0"/>
            <a:cs typeface="Times New Roman" panose="02020603050405020304" pitchFamily="18" charset="0"/>
          </a:endParaRPr>
        </a:p>
      </dgm:t>
    </dgm:pt>
    <dgm:pt modelId="{DDEFE6FA-9DC9-40C4-A39B-1EF22219DDB3}" type="sibTrans" cxnId="{61DCAAC0-9CE2-48D5-9E4F-327E60863D58}">
      <dgm:prSet/>
      <dgm:spPr/>
      <dgm:t>
        <a:bodyPr/>
        <a:lstStyle/>
        <a:p>
          <a:endParaRPr lang="en-IN">
            <a:latin typeface="Times New Roman" panose="02020603050405020304" pitchFamily="18" charset="0"/>
            <a:cs typeface="Times New Roman" panose="02020603050405020304" pitchFamily="18" charset="0"/>
          </a:endParaRPr>
        </a:p>
      </dgm:t>
    </dgm:pt>
    <dgm:pt modelId="{2C27C986-72C3-4697-980B-1BC104CA4D0F}">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Encourage regular feedback processes that foster inclusive decision-making, participation in trust, and organisational development processes (Ahmad and Islam, 2024).</a:t>
          </a:r>
        </a:p>
      </dgm:t>
    </dgm:pt>
    <dgm:pt modelId="{B6A49129-3951-4C6B-9DE1-6A68BC34512B}" type="parTrans" cxnId="{1657D4C1-8808-4514-BD67-CE84F6A0F2E0}">
      <dgm:prSet/>
      <dgm:spPr/>
      <dgm:t>
        <a:bodyPr/>
        <a:lstStyle/>
        <a:p>
          <a:endParaRPr lang="en-IN">
            <a:latin typeface="Times New Roman" panose="02020603050405020304" pitchFamily="18" charset="0"/>
            <a:cs typeface="Times New Roman" panose="02020603050405020304" pitchFamily="18" charset="0"/>
          </a:endParaRPr>
        </a:p>
      </dgm:t>
    </dgm:pt>
    <dgm:pt modelId="{835B7C79-F34D-478D-B4F2-A38B9AEEC693}" type="sibTrans" cxnId="{1657D4C1-8808-4514-BD67-CE84F6A0F2E0}">
      <dgm:prSet/>
      <dgm:spPr/>
      <dgm:t>
        <a:bodyPr/>
        <a:lstStyle/>
        <a:p>
          <a:endParaRPr lang="en-IN">
            <a:latin typeface="Times New Roman" panose="02020603050405020304" pitchFamily="18" charset="0"/>
            <a:cs typeface="Times New Roman" panose="02020603050405020304" pitchFamily="18" charset="0"/>
          </a:endParaRPr>
        </a:p>
      </dgm:t>
    </dgm:pt>
    <dgm:pt modelId="{BE436441-1573-43A4-A8D8-1C6ACBA9E769}" type="pres">
      <dgm:prSet presAssocID="{5AB84A77-12AF-478F-9242-9CF867B362E5}" presName="linear" presStyleCnt="0">
        <dgm:presLayoutVars>
          <dgm:animLvl val="lvl"/>
          <dgm:resizeHandles val="exact"/>
        </dgm:presLayoutVars>
      </dgm:prSet>
      <dgm:spPr/>
    </dgm:pt>
    <dgm:pt modelId="{B6C2D91C-2625-4FC4-8786-ADF8C8E8FD3B}" type="pres">
      <dgm:prSet presAssocID="{2A097989-5B7A-439E-9A89-A3500AB33783}" presName="parentText" presStyleLbl="node1" presStyleIdx="0" presStyleCnt="4">
        <dgm:presLayoutVars>
          <dgm:chMax val="0"/>
          <dgm:bulletEnabled val="1"/>
        </dgm:presLayoutVars>
      </dgm:prSet>
      <dgm:spPr/>
    </dgm:pt>
    <dgm:pt modelId="{4C6EB294-2A7D-46FB-9B4D-C4489CDEB7EE}" type="pres">
      <dgm:prSet presAssocID="{BD514E74-D785-46AD-933C-9CCDC7C510A6}" presName="spacer" presStyleCnt="0"/>
      <dgm:spPr/>
    </dgm:pt>
    <dgm:pt modelId="{D61AFB1A-863B-4B4A-8E10-2078691E43C7}" type="pres">
      <dgm:prSet presAssocID="{5B269093-8A64-48A9-BDE9-339AD367CDE1}" presName="parentText" presStyleLbl="node1" presStyleIdx="1" presStyleCnt="4">
        <dgm:presLayoutVars>
          <dgm:chMax val="0"/>
          <dgm:bulletEnabled val="1"/>
        </dgm:presLayoutVars>
      </dgm:prSet>
      <dgm:spPr/>
    </dgm:pt>
    <dgm:pt modelId="{51089EAC-9505-4C65-A4FD-FD6AEB45DD75}" type="pres">
      <dgm:prSet presAssocID="{B2002349-5D9E-4855-AB73-22D97895052B}" presName="spacer" presStyleCnt="0"/>
      <dgm:spPr/>
    </dgm:pt>
    <dgm:pt modelId="{8BBE0C51-2F06-4FB4-B1AA-4C48533FEA31}" type="pres">
      <dgm:prSet presAssocID="{63AF2E06-225F-4985-9CA3-3FAB4E36577B}" presName="parentText" presStyleLbl="node1" presStyleIdx="2" presStyleCnt="4">
        <dgm:presLayoutVars>
          <dgm:chMax val="0"/>
          <dgm:bulletEnabled val="1"/>
        </dgm:presLayoutVars>
      </dgm:prSet>
      <dgm:spPr/>
    </dgm:pt>
    <dgm:pt modelId="{60BF5E1B-7AAD-4C20-A547-8B56D3D64511}" type="pres">
      <dgm:prSet presAssocID="{DDEFE6FA-9DC9-40C4-A39B-1EF22219DDB3}" presName="spacer" presStyleCnt="0"/>
      <dgm:spPr/>
    </dgm:pt>
    <dgm:pt modelId="{6D046DC0-B386-41BF-A128-64FEAEC2D1F5}" type="pres">
      <dgm:prSet presAssocID="{2C27C986-72C3-4697-980B-1BC104CA4D0F}" presName="parentText" presStyleLbl="node1" presStyleIdx="3" presStyleCnt="4">
        <dgm:presLayoutVars>
          <dgm:chMax val="0"/>
          <dgm:bulletEnabled val="1"/>
        </dgm:presLayoutVars>
      </dgm:prSet>
      <dgm:spPr/>
    </dgm:pt>
  </dgm:ptLst>
  <dgm:cxnLst>
    <dgm:cxn modelId="{70E5DF5F-DA12-4F4D-A05D-33449C6837AB}" type="presOf" srcId="{2C27C986-72C3-4697-980B-1BC104CA4D0F}" destId="{6D046DC0-B386-41BF-A128-64FEAEC2D1F5}" srcOrd="0" destOrd="0" presId="urn:microsoft.com/office/officeart/2005/8/layout/vList2#9"/>
    <dgm:cxn modelId="{8C6CDA42-D389-45C9-9A4A-1BE2FBF4DBB6}" type="presOf" srcId="{5AB84A77-12AF-478F-9242-9CF867B362E5}" destId="{BE436441-1573-43A4-A8D8-1C6ACBA9E769}" srcOrd="0" destOrd="0" presId="urn:microsoft.com/office/officeart/2005/8/layout/vList2#9"/>
    <dgm:cxn modelId="{E4E07851-B2D6-41A8-95A6-3E07ED06574F}" type="presOf" srcId="{5B269093-8A64-48A9-BDE9-339AD367CDE1}" destId="{D61AFB1A-863B-4B4A-8E10-2078691E43C7}" srcOrd="0" destOrd="0" presId="urn:microsoft.com/office/officeart/2005/8/layout/vList2#9"/>
    <dgm:cxn modelId="{84DA5282-8C0C-4DFB-ACDE-DF7E92299409}" type="presOf" srcId="{2A097989-5B7A-439E-9A89-A3500AB33783}" destId="{B6C2D91C-2625-4FC4-8786-ADF8C8E8FD3B}" srcOrd="0" destOrd="0" presId="urn:microsoft.com/office/officeart/2005/8/layout/vList2#9"/>
    <dgm:cxn modelId="{AF7D8E82-D0ED-4520-9E18-0B4606BA35F6}" srcId="{5AB84A77-12AF-478F-9242-9CF867B362E5}" destId="{2A097989-5B7A-439E-9A89-A3500AB33783}" srcOrd="0" destOrd="0" parTransId="{D43AA62F-5491-44AC-959C-3E59DC555E5A}" sibTransId="{BD514E74-D785-46AD-933C-9CCDC7C510A6}"/>
    <dgm:cxn modelId="{53AB2583-3175-4058-9D63-EF8A3EA56A32}" type="presOf" srcId="{63AF2E06-225F-4985-9CA3-3FAB4E36577B}" destId="{8BBE0C51-2F06-4FB4-B1AA-4C48533FEA31}" srcOrd="0" destOrd="0" presId="urn:microsoft.com/office/officeart/2005/8/layout/vList2#9"/>
    <dgm:cxn modelId="{61DCAAC0-9CE2-48D5-9E4F-327E60863D58}" srcId="{5AB84A77-12AF-478F-9242-9CF867B362E5}" destId="{63AF2E06-225F-4985-9CA3-3FAB4E36577B}" srcOrd="2" destOrd="0" parTransId="{1DCCD008-2618-4D9B-B048-3935646777F3}" sibTransId="{DDEFE6FA-9DC9-40C4-A39B-1EF22219DDB3}"/>
    <dgm:cxn modelId="{1657D4C1-8808-4514-BD67-CE84F6A0F2E0}" srcId="{5AB84A77-12AF-478F-9242-9CF867B362E5}" destId="{2C27C986-72C3-4697-980B-1BC104CA4D0F}" srcOrd="3" destOrd="0" parTransId="{B6A49129-3951-4C6B-9DE1-6A68BC34512B}" sibTransId="{835B7C79-F34D-478D-B4F2-A38B9AEEC693}"/>
    <dgm:cxn modelId="{2E3EACC6-5B59-41A3-B15C-83681839BE3D}" srcId="{5AB84A77-12AF-478F-9242-9CF867B362E5}" destId="{5B269093-8A64-48A9-BDE9-339AD367CDE1}" srcOrd="1" destOrd="0" parTransId="{EDD6964D-ED41-4009-AC6E-460E3D83AE1F}" sibTransId="{B2002349-5D9E-4855-AB73-22D97895052B}"/>
    <dgm:cxn modelId="{D1911951-5F33-45C0-AD97-932D2FAE3603}" type="presParOf" srcId="{BE436441-1573-43A4-A8D8-1C6ACBA9E769}" destId="{B6C2D91C-2625-4FC4-8786-ADF8C8E8FD3B}" srcOrd="0" destOrd="0" presId="urn:microsoft.com/office/officeart/2005/8/layout/vList2#9"/>
    <dgm:cxn modelId="{28AD898A-8BBF-46C9-8BBA-21B56709B36F}" type="presParOf" srcId="{BE436441-1573-43A4-A8D8-1C6ACBA9E769}" destId="{4C6EB294-2A7D-46FB-9B4D-C4489CDEB7EE}" srcOrd="1" destOrd="0" presId="urn:microsoft.com/office/officeart/2005/8/layout/vList2#9"/>
    <dgm:cxn modelId="{A5604C1D-7EC7-42B4-8ACD-DFB0DD5EC7E7}" type="presParOf" srcId="{BE436441-1573-43A4-A8D8-1C6ACBA9E769}" destId="{D61AFB1A-863B-4B4A-8E10-2078691E43C7}" srcOrd="2" destOrd="0" presId="urn:microsoft.com/office/officeart/2005/8/layout/vList2#9"/>
    <dgm:cxn modelId="{0495A0CA-F5E8-4DFA-AF69-F5C4CC21BE5D}" type="presParOf" srcId="{BE436441-1573-43A4-A8D8-1C6ACBA9E769}" destId="{51089EAC-9505-4C65-A4FD-FD6AEB45DD75}" srcOrd="3" destOrd="0" presId="urn:microsoft.com/office/officeart/2005/8/layout/vList2#9"/>
    <dgm:cxn modelId="{906338E8-8FAC-4833-914A-B5C690454865}" type="presParOf" srcId="{BE436441-1573-43A4-A8D8-1C6ACBA9E769}" destId="{8BBE0C51-2F06-4FB4-B1AA-4C48533FEA31}" srcOrd="4" destOrd="0" presId="urn:microsoft.com/office/officeart/2005/8/layout/vList2#9"/>
    <dgm:cxn modelId="{6C4B9103-71EF-4887-8EA0-0E3A2A2D1C57}" type="presParOf" srcId="{BE436441-1573-43A4-A8D8-1C6ACBA9E769}" destId="{60BF5E1B-7AAD-4C20-A547-8B56D3D64511}" srcOrd="5" destOrd="0" presId="urn:microsoft.com/office/officeart/2005/8/layout/vList2#9"/>
    <dgm:cxn modelId="{E8E7E211-0CFD-40EC-8200-21D37D65C47C}" type="presParOf" srcId="{BE436441-1573-43A4-A8D8-1C6ACBA9E769}" destId="{6D046DC0-B386-41BF-A128-64FEAEC2D1F5}" srcOrd="6" destOrd="0" presId="urn:microsoft.com/office/officeart/2005/8/layout/vList2#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5AB84A77-12AF-478F-9242-9CF867B362E5}" type="doc">
      <dgm:prSet loTypeId="urn:microsoft.com/office/officeart/2005/8/layout/vList2#10" loCatId="list" qsTypeId="urn:microsoft.com/office/officeart/2005/8/quickstyle/3d1#4" qsCatId="3D" csTypeId="urn:microsoft.com/office/officeart/2005/8/colors/accent0_3#4" csCatId="mainScheme" phldr="1"/>
      <dgm:spPr/>
      <dgm:t>
        <a:bodyPr/>
        <a:lstStyle/>
        <a:p>
          <a:endParaRPr lang="en-IN"/>
        </a:p>
      </dgm:t>
    </dgm:pt>
    <dgm:pt modelId="{2A097989-5B7A-439E-9A89-A3500AB33783}">
      <dgm:prSet phldrT="[Tex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Leverage extended flexible working arrangements that enhance wellbeing, engagement, retention and sustainable organisational performance outcomes.</a:t>
          </a:r>
          <a:endParaRPr lang="en-IN">
            <a:latin typeface="Times New Roman" panose="02020603050405020304" pitchFamily="18" charset="0"/>
            <a:cs typeface="Times New Roman" panose="02020603050405020304" pitchFamily="18" charset="0"/>
          </a:endParaRPr>
        </a:p>
      </dgm:t>
    </dgm:pt>
    <dgm:pt modelId="{D43AA62F-5491-44AC-959C-3E59DC555E5A}" type="parTrans" cxnId="{AF7D8E82-D0ED-4520-9E18-0B4606BA35F6}">
      <dgm:prSet/>
      <dgm:spPr/>
      <dgm:t>
        <a:bodyPr/>
        <a:lstStyle/>
        <a:p>
          <a:endParaRPr lang="en-IN">
            <a:latin typeface="Times New Roman" panose="02020603050405020304" pitchFamily="18" charset="0"/>
            <a:cs typeface="Times New Roman" panose="02020603050405020304" pitchFamily="18" charset="0"/>
          </a:endParaRPr>
        </a:p>
      </dgm:t>
    </dgm:pt>
    <dgm:pt modelId="{BD514E74-D785-46AD-933C-9CCDC7C510A6}" type="sibTrans" cxnId="{AF7D8E82-D0ED-4520-9E18-0B4606BA35F6}">
      <dgm:prSet/>
      <dgm:spPr/>
      <dgm:t>
        <a:bodyPr/>
        <a:lstStyle/>
        <a:p>
          <a:endParaRPr lang="en-IN">
            <a:latin typeface="Times New Roman" panose="02020603050405020304" pitchFamily="18" charset="0"/>
            <a:cs typeface="Times New Roman" panose="02020603050405020304" pitchFamily="18" charset="0"/>
          </a:endParaRPr>
        </a:p>
      </dgm:t>
    </dgm:pt>
    <dgm:pt modelId="{5B269093-8A64-48A9-BDE9-339AD367CDE1}">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Implementing Herzberg's Motivation Theory consistently, with recognition, development, supportive supervision and meaningful responsibilities (Cappelli and Keller, 2020).</a:t>
          </a:r>
        </a:p>
      </dgm:t>
    </dgm:pt>
    <dgm:pt modelId="{EDD6964D-ED41-4009-AC6E-460E3D83AE1F}" type="parTrans" cxnId="{2E3EACC6-5B59-41A3-B15C-83681839BE3D}">
      <dgm:prSet/>
      <dgm:spPr/>
      <dgm:t>
        <a:bodyPr/>
        <a:lstStyle/>
        <a:p>
          <a:endParaRPr lang="en-IN">
            <a:latin typeface="Times New Roman" panose="02020603050405020304" pitchFamily="18" charset="0"/>
            <a:cs typeface="Times New Roman" panose="02020603050405020304" pitchFamily="18" charset="0"/>
          </a:endParaRPr>
        </a:p>
      </dgm:t>
    </dgm:pt>
    <dgm:pt modelId="{B2002349-5D9E-4855-AB73-22D97895052B}" type="sibTrans" cxnId="{2E3EACC6-5B59-41A3-B15C-83681839BE3D}">
      <dgm:prSet/>
      <dgm:spPr/>
      <dgm:t>
        <a:bodyPr/>
        <a:lstStyle/>
        <a:p>
          <a:endParaRPr lang="en-IN">
            <a:latin typeface="Times New Roman" panose="02020603050405020304" pitchFamily="18" charset="0"/>
            <a:cs typeface="Times New Roman" panose="02020603050405020304" pitchFamily="18" charset="0"/>
          </a:endParaRPr>
        </a:p>
      </dgm:t>
    </dgm:pt>
    <dgm:pt modelId="{63AF2E06-225F-4985-9CA3-3FAB4E36577B}">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Modern digital infrastructure that eradicates work frustrations, builds confidence, improves productivity and increases employee satisfaction.</a:t>
          </a:r>
        </a:p>
      </dgm:t>
    </dgm:pt>
    <dgm:pt modelId="{1DCCD008-2618-4D9B-B048-3935646777F3}" type="parTrans" cxnId="{61DCAAC0-9CE2-48D5-9E4F-327E60863D58}">
      <dgm:prSet/>
      <dgm:spPr/>
      <dgm:t>
        <a:bodyPr/>
        <a:lstStyle/>
        <a:p>
          <a:endParaRPr lang="en-IN">
            <a:latin typeface="Times New Roman" panose="02020603050405020304" pitchFamily="18" charset="0"/>
            <a:cs typeface="Times New Roman" panose="02020603050405020304" pitchFamily="18" charset="0"/>
          </a:endParaRPr>
        </a:p>
      </dgm:t>
    </dgm:pt>
    <dgm:pt modelId="{DDEFE6FA-9DC9-40C4-A39B-1EF22219DDB3}" type="sibTrans" cxnId="{61DCAAC0-9CE2-48D5-9E4F-327E60863D58}">
      <dgm:prSet/>
      <dgm:spPr/>
      <dgm:t>
        <a:bodyPr/>
        <a:lstStyle/>
        <a:p>
          <a:endParaRPr lang="en-IN">
            <a:latin typeface="Times New Roman" panose="02020603050405020304" pitchFamily="18" charset="0"/>
            <a:cs typeface="Times New Roman" panose="02020603050405020304" pitchFamily="18" charset="0"/>
          </a:endParaRPr>
        </a:p>
      </dgm:t>
    </dgm:pt>
    <dgm:pt modelId="{2C27C986-72C3-4697-980B-1BC104CA4D0F}">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Encourage regular feedback processes that foster inclusive decision-making, participation in trust, and organisational development processes (Ahmad and Islam, 2024).</a:t>
          </a:r>
        </a:p>
      </dgm:t>
    </dgm:pt>
    <dgm:pt modelId="{B6A49129-3951-4C6B-9DE1-6A68BC34512B}" type="parTrans" cxnId="{1657D4C1-8808-4514-BD67-CE84F6A0F2E0}">
      <dgm:prSet/>
      <dgm:spPr/>
      <dgm:t>
        <a:bodyPr/>
        <a:lstStyle/>
        <a:p>
          <a:endParaRPr lang="en-IN">
            <a:latin typeface="Times New Roman" panose="02020603050405020304" pitchFamily="18" charset="0"/>
            <a:cs typeface="Times New Roman" panose="02020603050405020304" pitchFamily="18" charset="0"/>
          </a:endParaRPr>
        </a:p>
      </dgm:t>
    </dgm:pt>
    <dgm:pt modelId="{835B7C79-F34D-478D-B4F2-A38B9AEEC693}" type="sibTrans" cxnId="{1657D4C1-8808-4514-BD67-CE84F6A0F2E0}">
      <dgm:prSet/>
      <dgm:spPr/>
      <dgm:t>
        <a:bodyPr/>
        <a:lstStyle/>
        <a:p>
          <a:endParaRPr lang="en-IN">
            <a:latin typeface="Times New Roman" panose="02020603050405020304" pitchFamily="18" charset="0"/>
            <a:cs typeface="Times New Roman" panose="02020603050405020304" pitchFamily="18" charset="0"/>
          </a:endParaRPr>
        </a:p>
      </dgm:t>
    </dgm:pt>
    <dgm:pt modelId="{BE436441-1573-43A4-A8D8-1C6ACBA9E769}" type="pres">
      <dgm:prSet presAssocID="{5AB84A77-12AF-478F-9242-9CF867B362E5}" presName="linear" presStyleCnt="0">
        <dgm:presLayoutVars>
          <dgm:animLvl val="lvl"/>
          <dgm:resizeHandles val="exact"/>
        </dgm:presLayoutVars>
      </dgm:prSet>
      <dgm:spPr/>
    </dgm:pt>
    <dgm:pt modelId="{B6C2D91C-2625-4FC4-8786-ADF8C8E8FD3B}" type="pres">
      <dgm:prSet presAssocID="{2A097989-5B7A-439E-9A89-A3500AB33783}" presName="parentText" presStyleLbl="node1" presStyleIdx="0" presStyleCnt="4">
        <dgm:presLayoutVars>
          <dgm:chMax val="0"/>
          <dgm:bulletEnabled val="1"/>
        </dgm:presLayoutVars>
      </dgm:prSet>
      <dgm:spPr/>
    </dgm:pt>
    <dgm:pt modelId="{4C6EB294-2A7D-46FB-9B4D-C4489CDEB7EE}" type="pres">
      <dgm:prSet presAssocID="{BD514E74-D785-46AD-933C-9CCDC7C510A6}" presName="spacer" presStyleCnt="0"/>
      <dgm:spPr/>
    </dgm:pt>
    <dgm:pt modelId="{D61AFB1A-863B-4B4A-8E10-2078691E43C7}" type="pres">
      <dgm:prSet presAssocID="{5B269093-8A64-48A9-BDE9-339AD367CDE1}" presName="parentText" presStyleLbl="node1" presStyleIdx="1" presStyleCnt="4">
        <dgm:presLayoutVars>
          <dgm:chMax val="0"/>
          <dgm:bulletEnabled val="1"/>
        </dgm:presLayoutVars>
      </dgm:prSet>
      <dgm:spPr/>
    </dgm:pt>
    <dgm:pt modelId="{51089EAC-9505-4C65-A4FD-FD6AEB45DD75}" type="pres">
      <dgm:prSet presAssocID="{B2002349-5D9E-4855-AB73-22D97895052B}" presName="spacer" presStyleCnt="0"/>
      <dgm:spPr/>
    </dgm:pt>
    <dgm:pt modelId="{8BBE0C51-2F06-4FB4-B1AA-4C48533FEA31}" type="pres">
      <dgm:prSet presAssocID="{63AF2E06-225F-4985-9CA3-3FAB4E36577B}" presName="parentText" presStyleLbl="node1" presStyleIdx="2" presStyleCnt="4">
        <dgm:presLayoutVars>
          <dgm:chMax val="0"/>
          <dgm:bulletEnabled val="1"/>
        </dgm:presLayoutVars>
      </dgm:prSet>
      <dgm:spPr/>
    </dgm:pt>
    <dgm:pt modelId="{60BF5E1B-7AAD-4C20-A547-8B56D3D64511}" type="pres">
      <dgm:prSet presAssocID="{DDEFE6FA-9DC9-40C4-A39B-1EF22219DDB3}" presName="spacer" presStyleCnt="0"/>
      <dgm:spPr/>
    </dgm:pt>
    <dgm:pt modelId="{6D046DC0-B386-41BF-A128-64FEAEC2D1F5}" type="pres">
      <dgm:prSet presAssocID="{2C27C986-72C3-4697-980B-1BC104CA4D0F}" presName="parentText" presStyleLbl="node1" presStyleIdx="3" presStyleCnt="4">
        <dgm:presLayoutVars>
          <dgm:chMax val="0"/>
          <dgm:bulletEnabled val="1"/>
        </dgm:presLayoutVars>
      </dgm:prSet>
      <dgm:spPr/>
    </dgm:pt>
  </dgm:ptLst>
  <dgm:cxnLst>
    <dgm:cxn modelId="{70E5DF5F-DA12-4F4D-A05D-33449C6837AB}" type="presOf" srcId="{2C27C986-72C3-4697-980B-1BC104CA4D0F}" destId="{6D046DC0-B386-41BF-A128-64FEAEC2D1F5}" srcOrd="0" destOrd="0" presId="urn:microsoft.com/office/officeart/2005/8/layout/vList2#10"/>
    <dgm:cxn modelId="{8C6CDA42-D389-45C9-9A4A-1BE2FBF4DBB6}" type="presOf" srcId="{5AB84A77-12AF-478F-9242-9CF867B362E5}" destId="{BE436441-1573-43A4-A8D8-1C6ACBA9E769}" srcOrd="0" destOrd="0" presId="urn:microsoft.com/office/officeart/2005/8/layout/vList2#10"/>
    <dgm:cxn modelId="{E4E07851-B2D6-41A8-95A6-3E07ED06574F}" type="presOf" srcId="{5B269093-8A64-48A9-BDE9-339AD367CDE1}" destId="{D61AFB1A-863B-4B4A-8E10-2078691E43C7}" srcOrd="0" destOrd="0" presId="urn:microsoft.com/office/officeart/2005/8/layout/vList2#10"/>
    <dgm:cxn modelId="{84DA5282-8C0C-4DFB-ACDE-DF7E92299409}" type="presOf" srcId="{2A097989-5B7A-439E-9A89-A3500AB33783}" destId="{B6C2D91C-2625-4FC4-8786-ADF8C8E8FD3B}" srcOrd="0" destOrd="0" presId="urn:microsoft.com/office/officeart/2005/8/layout/vList2#10"/>
    <dgm:cxn modelId="{AF7D8E82-D0ED-4520-9E18-0B4606BA35F6}" srcId="{5AB84A77-12AF-478F-9242-9CF867B362E5}" destId="{2A097989-5B7A-439E-9A89-A3500AB33783}" srcOrd="0" destOrd="0" parTransId="{D43AA62F-5491-44AC-959C-3E59DC555E5A}" sibTransId="{BD514E74-D785-46AD-933C-9CCDC7C510A6}"/>
    <dgm:cxn modelId="{53AB2583-3175-4058-9D63-EF8A3EA56A32}" type="presOf" srcId="{63AF2E06-225F-4985-9CA3-3FAB4E36577B}" destId="{8BBE0C51-2F06-4FB4-B1AA-4C48533FEA31}" srcOrd="0" destOrd="0" presId="urn:microsoft.com/office/officeart/2005/8/layout/vList2#10"/>
    <dgm:cxn modelId="{61DCAAC0-9CE2-48D5-9E4F-327E60863D58}" srcId="{5AB84A77-12AF-478F-9242-9CF867B362E5}" destId="{63AF2E06-225F-4985-9CA3-3FAB4E36577B}" srcOrd="2" destOrd="0" parTransId="{1DCCD008-2618-4D9B-B048-3935646777F3}" sibTransId="{DDEFE6FA-9DC9-40C4-A39B-1EF22219DDB3}"/>
    <dgm:cxn modelId="{1657D4C1-8808-4514-BD67-CE84F6A0F2E0}" srcId="{5AB84A77-12AF-478F-9242-9CF867B362E5}" destId="{2C27C986-72C3-4697-980B-1BC104CA4D0F}" srcOrd="3" destOrd="0" parTransId="{B6A49129-3951-4C6B-9DE1-6A68BC34512B}" sibTransId="{835B7C79-F34D-478D-B4F2-A38B9AEEC693}"/>
    <dgm:cxn modelId="{2E3EACC6-5B59-41A3-B15C-83681839BE3D}" srcId="{5AB84A77-12AF-478F-9242-9CF867B362E5}" destId="{5B269093-8A64-48A9-BDE9-339AD367CDE1}" srcOrd="1" destOrd="0" parTransId="{EDD6964D-ED41-4009-AC6E-460E3D83AE1F}" sibTransId="{B2002349-5D9E-4855-AB73-22D97895052B}"/>
    <dgm:cxn modelId="{D1911951-5F33-45C0-AD97-932D2FAE3603}" type="presParOf" srcId="{BE436441-1573-43A4-A8D8-1C6ACBA9E769}" destId="{B6C2D91C-2625-4FC4-8786-ADF8C8E8FD3B}" srcOrd="0" destOrd="0" presId="urn:microsoft.com/office/officeart/2005/8/layout/vList2#10"/>
    <dgm:cxn modelId="{28AD898A-8BBF-46C9-8BBA-21B56709B36F}" type="presParOf" srcId="{BE436441-1573-43A4-A8D8-1C6ACBA9E769}" destId="{4C6EB294-2A7D-46FB-9B4D-C4489CDEB7EE}" srcOrd="1" destOrd="0" presId="urn:microsoft.com/office/officeart/2005/8/layout/vList2#10"/>
    <dgm:cxn modelId="{A5604C1D-7EC7-42B4-8ACD-DFB0DD5EC7E7}" type="presParOf" srcId="{BE436441-1573-43A4-A8D8-1C6ACBA9E769}" destId="{D61AFB1A-863B-4B4A-8E10-2078691E43C7}" srcOrd="2" destOrd="0" presId="urn:microsoft.com/office/officeart/2005/8/layout/vList2#10"/>
    <dgm:cxn modelId="{0495A0CA-F5E8-4DFA-AF69-F5C4CC21BE5D}" type="presParOf" srcId="{BE436441-1573-43A4-A8D8-1C6ACBA9E769}" destId="{51089EAC-9505-4C65-A4FD-FD6AEB45DD75}" srcOrd="3" destOrd="0" presId="urn:microsoft.com/office/officeart/2005/8/layout/vList2#10"/>
    <dgm:cxn modelId="{906338E8-8FAC-4833-914A-B5C690454865}" type="presParOf" srcId="{BE436441-1573-43A4-A8D8-1C6ACBA9E769}" destId="{8BBE0C51-2F06-4FB4-B1AA-4C48533FEA31}" srcOrd="4" destOrd="0" presId="urn:microsoft.com/office/officeart/2005/8/layout/vList2#10"/>
    <dgm:cxn modelId="{6C4B9103-71EF-4887-8EA0-0E3A2A2D1C57}" type="presParOf" srcId="{BE436441-1573-43A4-A8D8-1C6ACBA9E769}" destId="{60BF5E1B-7AAD-4C20-A547-8B56D3D64511}" srcOrd="5" destOrd="0" presId="urn:microsoft.com/office/officeart/2005/8/layout/vList2#10"/>
    <dgm:cxn modelId="{E8E7E211-0CFD-40EC-8200-21D37D65C47C}" type="presParOf" srcId="{BE436441-1573-43A4-A8D8-1C6ACBA9E769}" destId="{6D046DC0-B386-41BF-A128-64FEAEC2D1F5}" srcOrd="6" destOrd="0" presId="urn:microsoft.com/office/officeart/2005/8/layout/vList2#10"/>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ADDDBA8B-BF22-4E70-96BC-4ECE8B9512A7}" type="doc">
      <dgm:prSet loTypeId="urn:microsoft.com/office/officeart/2005/8/layout/hList6" loCatId="list" qsTypeId="urn:microsoft.com/office/officeart/2005/8/quickstyle/simple1#23" qsCatId="simple" csTypeId="urn:microsoft.com/office/officeart/2005/8/colors/colorful5#3" csCatId="colorful" phldr="1"/>
      <dgm:spPr/>
      <dgm:t>
        <a:bodyPr/>
        <a:lstStyle/>
        <a:p>
          <a:endParaRPr lang="en-IN"/>
        </a:p>
      </dgm:t>
    </dgm:pt>
    <dgm:pt modelId="{84B4541D-9F69-494D-A9A5-50DEB5699784}">
      <dgm:prSet phldrT="[Text]"/>
      <dgm:spPr/>
      <dgm:t>
        <a:bodyPr/>
        <a:lstStyle/>
        <a:p>
          <a:r>
            <a:rPr lang="en-IN" u="none" dirty="0">
              <a:solidFill>
                <a:schemeClr val="tx1"/>
              </a:solidFill>
              <a:latin typeface="Times New Roman" panose="02020603050405020304" pitchFamily="18" charset="0"/>
              <a:cs typeface="Times New Roman" panose="02020603050405020304" pitchFamily="18" charset="0"/>
            </a:rPr>
            <a:t>The role redesign would involve using AI to enable digital dexterity, flexibility and interprofessional working in the NHS workforce.</a:t>
          </a:r>
          <a:endParaRPr lang="en-IN" dirty="0">
            <a:solidFill>
              <a:schemeClr val="tx1"/>
            </a:solidFill>
            <a:latin typeface="Times New Roman" panose="02020603050405020304" pitchFamily="18" charset="0"/>
            <a:cs typeface="Times New Roman" panose="02020603050405020304" pitchFamily="18" charset="0"/>
          </a:endParaRPr>
        </a:p>
      </dgm:t>
    </dgm:pt>
    <dgm:pt modelId="{D52BCB90-FDA9-46BD-B1DE-0EA60D15DBC4}" type="parTrans" cxnId="{1D570B5C-C60F-4A5C-8893-760C4FE616F3}">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845E186F-E4F2-4D0C-A6CC-2AA4E7617DE1}" type="sibTrans" cxnId="{1D570B5C-C60F-4A5C-8893-760C4FE616F3}">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FF015D12-551D-4B29-AC4E-EE9E2CB13A20}">
      <dgm:prSet/>
      <dgm:spPr/>
      <dgm:t>
        <a:bodyPr/>
        <a:lstStyle/>
        <a:p>
          <a:pPr>
            <a:buFont typeface="Arial" panose="020B0604020202020204" pitchFamily="34" charset="0"/>
            <a:buChar char="●"/>
          </a:pPr>
          <a:r>
            <a:rPr lang="en-IN" u="none">
              <a:solidFill>
                <a:schemeClr val="tx1"/>
              </a:solidFill>
              <a:latin typeface="Times New Roman" panose="02020603050405020304" pitchFamily="18" charset="0"/>
              <a:cs typeface="Times New Roman" panose="02020603050405020304" pitchFamily="18" charset="0"/>
            </a:rPr>
            <a:t>Reducing administrative workloads would allow clinicians to provide more patient-centred care in a consistent manner through automation (Cappelli and Keller, 2020).</a:t>
          </a:r>
        </a:p>
      </dgm:t>
    </dgm:pt>
    <dgm:pt modelId="{587E4D56-F879-4722-B15A-177ADEBFDC39}" type="parTrans" cxnId="{003C23A4-46E6-44F7-88E0-AE23CB3D35FA}">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13FA7737-0B9C-47B3-A349-A0B48B3464D6}" type="sibTrans" cxnId="{003C23A4-46E6-44F7-88E0-AE23CB3D35FA}">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2B3CE175-C8F2-46E3-B213-03B17AA5C476}">
      <dgm:prSet/>
      <dgm:spPr/>
      <dgm:t>
        <a:bodyPr/>
        <a:lstStyle/>
        <a:p>
          <a:pPr>
            <a:buFont typeface="Arial" panose="020B0604020202020204" pitchFamily="34" charset="0"/>
            <a:buChar char="●"/>
          </a:pPr>
          <a:r>
            <a:rPr lang="en-IN" u="none">
              <a:solidFill>
                <a:schemeClr val="tx1"/>
              </a:solidFill>
              <a:latin typeface="Times New Roman" panose="02020603050405020304" pitchFamily="18" charset="0"/>
              <a:cs typeface="Times New Roman" panose="02020603050405020304" pitchFamily="18" charset="0"/>
            </a:rPr>
            <a:t>However, there is a need for continuous retraining of the workforce, an ethical governance process and lifelong learning programmes in digital skills  (Ossiannilsson, 2025).</a:t>
          </a:r>
        </a:p>
      </dgm:t>
    </dgm:pt>
    <dgm:pt modelId="{A3F95662-290B-4B8B-A4BF-B590F2251198}" type="parTrans" cxnId="{E03FC102-3FC3-4E0B-AAFE-C72B1084273F}">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791C6949-1636-4E81-9F3E-B4E2D1FE7134}" type="sibTrans" cxnId="{E03FC102-3FC3-4E0B-AAFE-C72B1084273F}">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048F6E1D-00A1-4DF3-ACA8-858FB2B5F05D}">
      <dgm:prSet/>
      <dgm:spPr/>
      <dgm:t>
        <a:bodyPr/>
        <a:lstStyle/>
        <a:p>
          <a:pPr>
            <a:buFont typeface="Arial" panose="020B0604020202020204" pitchFamily="34" charset="0"/>
            <a:buChar char="●"/>
          </a:pPr>
          <a:r>
            <a:rPr lang="en-IN" u="none">
              <a:solidFill>
                <a:schemeClr val="tx1"/>
              </a:solidFill>
              <a:latin typeface="Times New Roman" panose="02020603050405020304" pitchFamily="18" charset="0"/>
              <a:cs typeface="Times New Roman" panose="02020603050405020304" pitchFamily="18" charset="0"/>
            </a:rPr>
            <a:t>NHS could invest in infrastructure, improve its AI leadership, develop workforce resilience and capacity, as well as prepare for the future.</a:t>
          </a:r>
        </a:p>
      </dgm:t>
    </dgm:pt>
    <dgm:pt modelId="{E540EA55-862B-41BC-ADFE-EE0FF25FA92B}" type="parTrans" cxnId="{CE6FB38B-918A-42EB-B5E5-622727EBEABE}">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0FF0C935-DC5A-4366-8EBD-3DBE23B4204B}" type="sibTrans" cxnId="{CE6FB38B-918A-42EB-B5E5-622727EBEABE}">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1FEC838D-A2B6-49BF-8398-F912CD234410}" type="pres">
      <dgm:prSet presAssocID="{ADDDBA8B-BF22-4E70-96BC-4ECE8B9512A7}" presName="Name0" presStyleCnt="0">
        <dgm:presLayoutVars>
          <dgm:dir/>
          <dgm:resizeHandles val="exact"/>
        </dgm:presLayoutVars>
      </dgm:prSet>
      <dgm:spPr/>
    </dgm:pt>
    <dgm:pt modelId="{78E3EA37-229F-4631-B9B3-41B214FC44FE}" type="pres">
      <dgm:prSet presAssocID="{84B4541D-9F69-494D-A9A5-50DEB5699784}" presName="node" presStyleLbl="node1" presStyleIdx="0" presStyleCnt="4">
        <dgm:presLayoutVars>
          <dgm:bulletEnabled val="1"/>
        </dgm:presLayoutVars>
      </dgm:prSet>
      <dgm:spPr/>
    </dgm:pt>
    <dgm:pt modelId="{BFB73EE4-BCA7-43E8-B67C-ADAC66C429C0}" type="pres">
      <dgm:prSet presAssocID="{845E186F-E4F2-4D0C-A6CC-2AA4E7617DE1}" presName="sibTrans" presStyleCnt="0"/>
      <dgm:spPr/>
    </dgm:pt>
    <dgm:pt modelId="{9C3DE68E-498A-4016-B894-30ACCCB4439D}" type="pres">
      <dgm:prSet presAssocID="{FF015D12-551D-4B29-AC4E-EE9E2CB13A20}" presName="node" presStyleLbl="node1" presStyleIdx="1" presStyleCnt="4">
        <dgm:presLayoutVars>
          <dgm:bulletEnabled val="1"/>
        </dgm:presLayoutVars>
      </dgm:prSet>
      <dgm:spPr/>
    </dgm:pt>
    <dgm:pt modelId="{94E65365-E0E1-42ED-9103-15CB31235A13}" type="pres">
      <dgm:prSet presAssocID="{13FA7737-0B9C-47B3-A349-A0B48B3464D6}" presName="sibTrans" presStyleCnt="0"/>
      <dgm:spPr/>
    </dgm:pt>
    <dgm:pt modelId="{DAB9161E-216F-4F48-8A7A-BEAECC91FF57}" type="pres">
      <dgm:prSet presAssocID="{2B3CE175-C8F2-46E3-B213-03B17AA5C476}" presName="node" presStyleLbl="node1" presStyleIdx="2" presStyleCnt="4">
        <dgm:presLayoutVars>
          <dgm:bulletEnabled val="1"/>
        </dgm:presLayoutVars>
      </dgm:prSet>
      <dgm:spPr/>
    </dgm:pt>
    <dgm:pt modelId="{32F1116D-D613-4A41-A45B-EFBFB0307223}" type="pres">
      <dgm:prSet presAssocID="{791C6949-1636-4E81-9F3E-B4E2D1FE7134}" presName="sibTrans" presStyleCnt="0"/>
      <dgm:spPr/>
    </dgm:pt>
    <dgm:pt modelId="{884655EF-5AD4-4163-8315-69EF1EA4F148}" type="pres">
      <dgm:prSet presAssocID="{048F6E1D-00A1-4DF3-ACA8-858FB2B5F05D}" presName="node" presStyleLbl="node1" presStyleIdx="3" presStyleCnt="4">
        <dgm:presLayoutVars>
          <dgm:bulletEnabled val="1"/>
        </dgm:presLayoutVars>
      </dgm:prSet>
      <dgm:spPr/>
    </dgm:pt>
  </dgm:ptLst>
  <dgm:cxnLst>
    <dgm:cxn modelId="{E03FC102-3FC3-4E0B-AAFE-C72B1084273F}" srcId="{ADDDBA8B-BF22-4E70-96BC-4ECE8B9512A7}" destId="{2B3CE175-C8F2-46E3-B213-03B17AA5C476}" srcOrd="2" destOrd="0" parTransId="{A3F95662-290B-4B8B-A4BF-B590F2251198}" sibTransId="{791C6949-1636-4E81-9F3E-B4E2D1FE7134}"/>
    <dgm:cxn modelId="{570E080E-A5D8-4FD8-A71D-6921D7FD7C94}" type="presOf" srcId="{84B4541D-9F69-494D-A9A5-50DEB5699784}" destId="{78E3EA37-229F-4631-B9B3-41B214FC44FE}" srcOrd="0" destOrd="0" presId="urn:microsoft.com/office/officeart/2005/8/layout/hList6"/>
    <dgm:cxn modelId="{1D570B5C-C60F-4A5C-8893-760C4FE616F3}" srcId="{ADDDBA8B-BF22-4E70-96BC-4ECE8B9512A7}" destId="{84B4541D-9F69-494D-A9A5-50DEB5699784}" srcOrd="0" destOrd="0" parTransId="{D52BCB90-FDA9-46BD-B1DE-0EA60D15DBC4}" sibTransId="{845E186F-E4F2-4D0C-A6CC-2AA4E7617DE1}"/>
    <dgm:cxn modelId="{947FBC43-06CF-429A-8299-01429E099850}" type="presOf" srcId="{2B3CE175-C8F2-46E3-B213-03B17AA5C476}" destId="{DAB9161E-216F-4F48-8A7A-BEAECC91FF57}" srcOrd="0" destOrd="0" presId="urn:microsoft.com/office/officeart/2005/8/layout/hList6"/>
    <dgm:cxn modelId="{619A1069-2248-4DC8-BA98-16CE73847EE6}" type="presOf" srcId="{048F6E1D-00A1-4DF3-ACA8-858FB2B5F05D}" destId="{884655EF-5AD4-4163-8315-69EF1EA4F148}" srcOrd="0" destOrd="0" presId="urn:microsoft.com/office/officeart/2005/8/layout/hList6"/>
    <dgm:cxn modelId="{CE6FB38B-918A-42EB-B5E5-622727EBEABE}" srcId="{ADDDBA8B-BF22-4E70-96BC-4ECE8B9512A7}" destId="{048F6E1D-00A1-4DF3-ACA8-858FB2B5F05D}" srcOrd="3" destOrd="0" parTransId="{E540EA55-862B-41BC-ADFE-EE0FF25FA92B}" sibTransId="{0FF0C935-DC5A-4366-8EBD-3DBE23B4204B}"/>
    <dgm:cxn modelId="{A0DB099C-995E-488D-8AD6-15E24428E1BA}" type="presOf" srcId="{FF015D12-551D-4B29-AC4E-EE9E2CB13A20}" destId="{9C3DE68E-498A-4016-B894-30ACCCB4439D}" srcOrd="0" destOrd="0" presId="urn:microsoft.com/office/officeart/2005/8/layout/hList6"/>
    <dgm:cxn modelId="{003C23A4-46E6-44F7-88E0-AE23CB3D35FA}" srcId="{ADDDBA8B-BF22-4E70-96BC-4ECE8B9512A7}" destId="{FF015D12-551D-4B29-AC4E-EE9E2CB13A20}" srcOrd="1" destOrd="0" parTransId="{587E4D56-F879-4722-B15A-177ADEBFDC39}" sibTransId="{13FA7737-0B9C-47B3-A349-A0B48B3464D6}"/>
    <dgm:cxn modelId="{545664BE-1592-4953-ADFF-716A53B3090C}" type="presOf" srcId="{ADDDBA8B-BF22-4E70-96BC-4ECE8B9512A7}" destId="{1FEC838D-A2B6-49BF-8398-F912CD234410}" srcOrd="0" destOrd="0" presId="urn:microsoft.com/office/officeart/2005/8/layout/hList6"/>
    <dgm:cxn modelId="{C68A05F5-126E-4853-A042-53CCAE037E7C}" type="presParOf" srcId="{1FEC838D-A2B6-49BF-8398-F912CD234410}" destId="{78E3EA37-229F-4631-B9B3-41B214FC44FE}" srcOrd="0" destOrd="0" presId="urn:microsoft.com/office/officeart/2005/8/layout/hList6"/>
    <dgm:cxn modelId="{6DB5642B-95FA-4A65-A8D6-5F38793D9F76}" type="presParOf" srcId="{1FEC838D-A2B6-49BF-8398-F912CD234410}" destId="{BFB73EE4-BCA7-43E8-B67C-ADAC66C429C0}" srcOrd="1" destOrd="0" presId="urn:microsoft.com/office/officeart/2005/8/layout/hList6"/>
    <dgm:cxn modelId="{74A249C0-1D39-40BF-B79B-EFB1470BFD95}" type="presParOf" srcId="{1FEC838D-A2B6-49BF-8398-F912CD234410}" destId="{9C3DE68E-498A-4016-B894-30ACCCB4439D}" srcOrd="2" destOrd="0" presId="urn:microsoft.com/office/officeart/2005/8/layout/hList6"/>
    <dgm:cxn modelId="{BDC6E5AB-2EE4-490F-9398-5BB234A86595}" type="presParOf" srcId="{1FEC838D-A2B6-49BF-8398-F912CD234410}" destId="{94E65365-E0E1-42ED-9103-15CB31235A13}" srcOrd="3" destOrd="0" presId="urn:microsoft.com/office/officeart/2005/8/layout/hList6"/>
    <dgm:cxn modelId="{ACEBD8BD-6EC4-4311-B427-3DBD81D67EDB}" type="presParOf" srcId="{1FEC838D-A2B6-49BF-8398-F912CD234410}" destId="{DAB9161E-216F-4F48-8A7A-BEAECC91FF57}" srcOrd="4" destOrd="0" presId="urn:microsoft.com/office/officeart/2005/8/layout/hList6"/>
    <dgm:cxn modelId="{8936F614-0BDE-491D-9B5C-D39DABC9367A}" type="presParOf" srcId="{1FEC838D-A2B6-49BF-8398-F912CD234410}" destId="{32F1116D-D613-4A41-A45B-EFBFB0307223}" srcOrd="5" destOrd="0" presId="urn:microsoft.com/office/officeart/2005/8/layout/hList6"/>
    <dgm:cxn modelId="{61CB3AD6-FF46-4238-BC2E-4C3C72CA31CC}" type="presParOf" srcId="{1FEC838D-A2B6-49BF-8398-F912CD234410}" destId="{884655EF-5AD4-4163-8315-69EF1EA4F148}" srcOrd="6"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ADDDBA8B-BF22-4E70-96BC-4ECE8B9512A7}" type="doc">
      <dgm:prSet loTypeId="urn:microsoft.com/office/officeart/2005/8/layout/hList6" loCatId="list" qsTypeId="urn:microsoft.com/office/officeart/2005/8/quickstyle/simple1#24" qsCatId="simple" csTypeId="urn:microsoft.com/office/officeart/2005/8/colors/colorful5#4" csCatId="colorful" phldr="1"/>
      <dgm:spPr/>
      <dgm:t>
        <a:bodyPr/>
        <a:lstStyle/>
        <a:p>
          <a:endParaRPr lang="en-IN"/>
        </a:p>
      </dgm:t>
    </dgm:pt>
    <dgm:pt modelId="{84B4541D-9F69-494D-A9A5-50DEB5699784}">
      <dgm:prSet phldrT="[Text]"/>
      <dgm:spPr/>
      <dgm:t>
        <a:bodyPr/>
        <a:lstStyle/>
        <a:p>
          <a:r>
            <a:rPr lang="en-IN" u="none" dirty="0">
              <a:solidFill>
                <a:schemeClr val="tx1"/>
              </a:solidFill>
              <a:latin typeface="Times New Roman" panose="02020603050405020304" pitchFamily="18" charset="0"/>
              <a:cs typeface="Times New Roman" panose="02020603050405020304" pitchFamily="18" charset="0"/>
            </a:rPr>
            <a:t>The role redesign would involve using AI to enable digital dexterity, flexibility and interprofessional working in the NHS workforce.</a:t>
          </a:r>
          <a:endParaRPr lang="en-IN" dirty="0">
            <a:solidFill>
              <a:schemeClr val="tx1"/>
            </a:solidFill>
            <a:latin typeface="Times New Roman" panose="02020603050405020304" pitchFamily="18" charset="0"/>
            <a:cs typeface="Times New Roman" panose="02020603050405020304" pitchFamily="18" charset="0"/>
          </a:endParaRPr>
        </a:p>
      </dgm:t>
    </dgm:pt>
    <dgm:pt modelId="{D52BCB90-FDA9-46BD-B1DE-0EA60D15DBC4}" type="parTrans" cxnId="{1D570B5C-C60F-4A5C-8893-760C4FE616F3}">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845E186F-E4F2-4D0C-A6CC-2AA4E7617DE1}" type="sibTrans" cxnId="{1D570B5C-C60F-4A5C-8893-760C4FE616F3}">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FF015D12-551D-4B29-AC4E-EE9E2CB13A20}">
      <dgm:prSet/>
      <dgm:spPr/>
      <dgm:t>
        <a:bodyPr/>
        <a:lstStyle/>
        <a:p>
          <a:pPr>
            <a:buFont typeface="Arial" panose="020B0604020202020204" pitchFamily="34" charset="0"/>
            <a:buChar char="●"/>
          </a:pPr>
          <a:r>
            <a:rPr lang="en-IN" u="none">
              <a:solidFill>
                <a:schemeClr val="tx1"/>
              </a:solidFill>
              <a:latin typeface="Times New Roman" panose="02020603050405020304" pitchFamily="18" charset="0"/>
              <a:cs typeface="Times New Roman" panose="02020603050405020304" pitchFamily="18" charset="0"/>
            </a:rPr>
            <a:t>Reducing administrative workloads would allow clinicians to provide more patient-centred care in a consistent manner through automation (Cappelli and Keller, 2020).</a:t>
          </a:r>
        </a:p>
      </dgm:t>
    </dgm:pt>
    <dgm:pt modelId="{587E4D56-F879-4722-B15A-177ADEBFDC39}" type="parTrans" cxnId="{003C23A4-46E6-44F7-88E0-AE23CB3D35FA}">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13FA7737-0B9C-47B3-A349-A0B48B3464D6}" type="sibTrans" cxnId="{003C23A4-46E6-44F7-88E0-AE23CB3D35FA}">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2B3CE175-C8F2-46E3-B213-03B17AA5C476}">
      <dgm:prSet/>
      <dgm:spPr/>
      <dgm:t>
        <a:bodyPr/>
        <a:lstStyle/>
        <a:p>
          <a:pPr>
            <a:buFont typeface="Arial" panose="020B0604020202020204" pitchFamily="34" charset="0"/>
            <a:buChar char="●"/>
          </a:pPr>
          <a:r>
            <a:rPr lang="en-IN" u="none">
              <a:solidFill>
                <a:schemeClr val="tx1"/>
              </a:solidFill>
              <a:latin typeface="Times New Roman" panose="02020603050405020304" pitchFamily="18" charset="0"/>
              <a:cs typeface="Times New Roman" panose="02020603050405020304" pitchFamily="18" charset="0"/>
            </a:rPr>
            <a:t>However, there is a need for continuous retraining of the workforce, an ethical governance process and lifelong learning programmes in digital skills  (Ossiannilsson, 2025).</a:t>
          </a:r>
        </a:p>
      </dgm:t>
    </dgm:pt>
    <dgm:pt modelId="{A3F95662-290B-4B8B-A4BF-B590F2251198}" type="parTrans" cxnId="{E03FC102-3FC3-4E0B-AAFE-C72B1084273F}">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791C6949-1636-4E81-9F3E-B4E2D1FE7134}" type="sibTrans" cxnId="{E03FC102-3FC3-4E0B-AAFE-C72B1084273F}">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048F6E1D-00A1-4DF3-ACA8-858FB2B5F05D}">
      <dgm:prSet/>
      <dgm:spPr/>
      <dgm:t>
        <a:bodyPr/>
        <a:lstStyle/>
        <a:p>
          <a:pPr>
            <a:buFont typeface="Arial" panose="020B0604020202020204" pitchFamily="34" charset="0"/>
            <a:buChar char="●"/>
          </a:pPr>
          <a:r>
            <a:rPr lang="en-IN" u="none">
              <a:solidFill>
                <a:schemeClr val="tx1"/>
              </a:solidFill>
              <a:latin typeface="Times New Roman" panose="02020603050405020304" pitchFamily="18" charset="0"/>
              <a:cs typeface="Times New Roman" panose="02020603050405020304" pitchFamily="18" charset="0"/>
            </a:rPr>
            <a:t>NHS could invest in infrastructure, improve its AI leadership, develop workforce resilience and capacity, as well as prepare for the future.</a:t>
          </a:r>
        </a:p>
      </dgm:t>
    </dgm:pt>
    <dgm:pt modelId="{E540EA55-862B-41BC-ADFE-EE0FF25FA92B}" type="parTrans" cxnId="{CE6FB38B-918A-42EB-B5E5-622727EBEABE}">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0FF0C935-DC5A-4366-8EBD-3DBE23B4204B}" type="sibTrans" cxnId="{CE6FB38B-918A-42EB-B5E5-622727EBEABE}">
      <dgm:prSet/>
      <dgm:spPr/>
      <dgm:t>
        <a:bodyPr/>
        <a:lstStyle/>
        <a:p>
          <a:endParaRPr lang="en-IN">
            <a:solidFill>
              <a:schemeClr val="tx1"/>
            </a:solidFill>
            <a:latin typeface="Times New Roman" panose="02020603050405020304" pitchFamily="18" charset="0"/>
            <a:cs typeface="Times New Roman" panose="02020603050405020304" pitchFamily="18" charset="0"/>
          </a:endParaRPr>
        </a:p>
      </dgm:t>
    </dgm:pt>
    <dgm:pt modelId="{1FEC838D-A2B6-49BF-8398-F912CD234410}" type="pres">
      <dgm:prSet presAssocID="{ADDDBA8B-BF22-4E70-96BC-4ECE8B9512A7}" presName="Name0" presStyleCnt="0">
        <dgm:presLayoutVars>
          <dgm:dir/>
          <dgm:resizeHandles val="exact"/>
        </dgm:presLayoutVars>
      </dgm:prSet>
      <dgm:spPr/>
    </dgm:pt>
    <dgm:pt modelId="{78E3EA37-229F-4631-B9B3-41B214FC44FE}" type="pres">
      <dgm:prSet presAssocID="{84B4541D-9F69-494D-A9A5-50DEB5699784}" presName="node" presStyleLbl="node1" presStyleIdx="0" presStyleCnt="4">
        <dgm:presLayoutVars>
          <dgm:bulletEnabled val="1"/>
        </dgm:presLayoutVars>
      </dgm:prSet>
      <dgm:spPr/>
    </dgm:pt>
    <dgm:pt modelId="{BFB73EE4-BCA7-43E8-B67C-ADAC66C429C0}" type="pres">
      <dgm:prSet presAssocID="{845E186F-E4F2-4D0C-A6CC-2AA4E7617DE1}" presName="sibTrans" presStyleCnt="0"/>
      <dgm:spPr/>
    </dgm:pt>
    <dgm:pt modelId="{9C3DE68E-498A-4016-B894-30ACCCB4439D}" type="pres">
      <dgm:prSet presAssocID="{FF015D12-551D-4B29-AC4E-EE9E2CB13A20}" presName="node" presStyleLbl="node1" presStyleIdx="1" presStyleCnt="4">
        <dgm:presLayoutVars>
          <dgm:bulletEnabled val="1"/>
        </dgm:presLayoutVars>
      </dgm:prSet>
      <dgm:spPr/>
    </dgm:pt>
    <dgm:pt modelId="{94E65365-E0E1-42ED-9103-15CB31235A13}" type="pres">
      <dgm:prSet presAssocID="{13FA7737-0B9C-47B3-A349-A0B48B3464D6}" presName="sibTrans" presStyleCnt="0"/>
      <dgm:spPr/>
    </dgm:pt>
    <dgm:pt modelId="{DAB9161E-216F-4F48-8A7A-BEAECC91FF57}" type="pres">
      <dgm:prSet presAssocID="{2B3CE175-C8F2-46E3-B213-03B17AA5C476}" presName="node" presStyleLbl="node1" presStyleIdx="2" presStyleCnt="4">
        <dgm:presLayoutVars>
          <dgm:bulletEnabled val="1"/>
        </dgm:presLayoutVars>
      </dgm:prSet>
      <dgm:spPr/>
    </dgm:pt>
    <dgm:pt modelId="{32F1116D-D613-4A41-A45B-EFBFB0307223}" type="pres">
      <dgm:prSet presAssocID="{791C6949-1636-4E81-9F3E-B4E2D1FE7134}" presName="sibTrans" presStyleCnt="0"/>
      <dgm:spPr/>
    </dgm:pt>
    <dgm:pt modelId="{884655EF-5AD4-4163-8315-69EF1EA4F148}" type="pres">
      <dgm:prSet presAssocID="{048F6E1D-00A1-4DF3-ACA8-858FB2B5F05D}" presName="node" presStyleLbl="node1" presStyleIdx="3" presStyleCnt="4">
        <dgm:presLayoutVars>
          <dgm:bulletEnabled val="1"/>
        </dgm:presLayoutVars>
      </dgm:prSet>
      <dgm:spPr/>
    </dgm:pt>
  </dgm:ptLst>
  <dgm:cxnLst>
    <dgm:cxn modelId="{E03FC102-3FC3-4E0B-AAFE-C72B1084273F}" srcId="{ADDDBA8B-BF22-4E70-96BC-4ECE8B9512A7}" destId="{2B3CE175-C8F2-46E3-B213-03B17AA5C476}" srcOrd="2" destOrd="0" parTransId="{A3F95662-290B-4B8B-A4BF-B590F2251198}" sibTransId="{791C6949-1636-4E81-9F3E-B4E2D1FE7134}"/>
    <dgm:cxn modelId="{570E080E-A5D8-4FD8-A71D-6921D7FD7C94}" type="presOf" srcId="{84B4541D-9F69-494D-A9A5-50DEB5699784}" destId="{78E3EA37-229F-4631-B9B3-41B214FC44FE}" srcOrd="0" destOrd="0" presId="urn:microsoft.com/office/officeart/2005/8/layout/hList6"/>
    <dgm:cxn modelId="{1D570B5C-C60F-4A5C-8893-760C4FE616F3}" srcId="{ADDDBA8B-BF22-4E70-96BC-4ECE8B9512A7}" destId="{84B4541D-9F69-494D-A9A5-50DEB5699784}" srcOrd="0" destOrd="0" parTransId="{D52BCB90-FDA9-46BD-B1DE-0EA60D15DBC4}" sibTransId="{845E186F-E4F2-4D0C-A6CC-2AA4E7617DE1}"/>
    <dgm:cxn modelId="{947FBC43-06CF-429A-8299-01429E099850}" type="presOf" srcId="{2B3CE175-C8F2-46E3-B213-03B17AA5C476}" destId="{DAB9161E-216F-4F48-8A7A-BEAECC91FF57}" srcOrd="0" destOrd="0" presId="urn:microsoft.com/office/officeart/2005/8/layout/hList6"/>
    <dgm:cxn modelId="{619A1069-2248-4DC8-BA98-16CE73847EE6}" type="presOf" srcId="{048F6E1D-00A1-4DF3-ACA8-858FB2B5F05D}" destId="{884655EF-5AD4-4163-8315-69EF1EA4F148}" srcOrd="0" destOrd="0" presId="urn:microsoft.com/office/officeart/2005/8/layout/hList6"/>
    <dgm:cxn modelId="{CE6FB38B-918A-42EB-B5E5-622727EBEABE}" srcId="{ADDDBA8B-BF22-4E70-96BC-4ECE8B9512A7}" destId="{048F6E1D-00A1-4DF3-ACA8-858FB2B5F05D}" srcOrd="3" destOrd="0" parTransId="{E540EA55-862B-41BC-ADFE-EE0FF25FA92B}" sibTransId="{0FF0C935-DC5A-4366-8EBD-3DBE23B4204B}"/>
    <dgm:cxn modelId="{A0DB099C-995E-488D-8AD6-15E24428E1BA}" type="presOf" srcId="{FF015D12-551D-4B29-AC4E-EE9E2CB13A20}" destId="{9C3DE68E-498A-4016-B894-30ACCCB4439D}" srcOrd="0" destOrd="0" presId="urn:microsoft.com/office/officeart/2005/8/layout/hList6"/>
    <dgm:cxn modelId="{003C23A4-46E6-44F7-88E0-AE23CB3D35FA}" srcId="{ADDDBA8B-BF22-4E70-96BC-4ECE8B9512A7}" destId="{FF015D12-551D-4B29-AC4E-EE9E2CB13A20}" srcOrd="1" destOrd="0" parTransId="{587E4D56-F879-4722-B15A-177ADEBFDC39}" sibTransId="{13FA7737-0B9C-47B3-A349-A0B48B3464D6}"/>
    <dgm:cxn modelId="{545664BE-1592-4953-ADFF-716A53B3090C}" type="presOf" srcId="{ADDDBA8B-BF22-4E70-96BC-4ECE8B9512A7}" destId="{1FEC838D-A2B6-49BF-8398-F912CD234410}" srcOrd="0" destOrd="0" presId="urn:microsoft.com/office/officeart/2005/8/layout/hList6"/>
    <dgm:cxn modelId="{C68A05F5-126E-4853-A042-53CCAE037E7C}" type="presParOf" srcId="{1FEC838D-A2B6-49BF-8398-F912CD234410}" destId="{78E3EA37-229F-4631-B9B3-41B214FC44FE}" srcOrd="0" destOrd="0" presId="urn:microsoft.com/office/officeart/2005/8/layout/hList6"/>
    <dgm:cxn modelId="{6DB5642B-95FA-4A65-A8D6-5F38793D9F76}" type="presParOf" srcId="{1FEC838D-A2B6-49BF-8398-F912CD234410}" destId="{BFB73EE4-BCA7-43E8-B67C-ADAC66C429C0}" srcOrd="1" destOrd="0" presId="urn:microsoft.com/office/officeart/2005/8/layout/hList6"/>
    <dgm:cxn modelId="{74A249C0-1D39-40BF-B79B-EFB1470BFD95}" type="presParOf" srcId="{1FEC838D-A2B6-49BF-8398-F912CD234410}" destId="{9C3DE68E-498A-4016-B894-30ACCCB4439D}" srcOrd="2" destOrd="0" presId="urn:microsoft.com/office/officeart/2005/8/layout/hList6"/>
    <dgm:cxn modelId="{BDC6E5AB-2EE4-490F-9398-5BB234A86595}" type="presParOf" srcId="{1FEC838D-A2B6-49BF-8398-F912CD234410}" destId="{94E65365-E0E1-42ED-9103-15CB31235A13}" srcOrd="3" destOrd="0" presId="urn:microsoft.com/office/officeart/2005/8/layout/hList6"/>
    <dgm:cxn modelId="{ACEBD8BD-6EC4-4311-B427-3DBD81D67EDB}" type="presParOf" srcId="{1FEC838D-A2B6-49BF-8398-F912CD234410}" destId="{DAB9161E-216F-4F48-8A7A-BEAECC91FF57}" srcOrd="4" destOrd="0" presId="urn:microsoft.com/office/officeart/2005/8/layout/hList6"/>
    <dgm:cxn modelId="{8936F614-0BDE-491D-9B5C-D39DABC9367A}" type="presParOf" srcId="{1FEC838D-A2B6-49BF-8398-F912CD234410}" destId="{32F1116D-D613-4A41-A45B-EFBFB0307223}" srcOrd="5" destOrd="0" presId="urn:microsoft.com/office/officeart/2005/8/layout/hList6"/>
    <dgm:cxn modelId="{61CB3AD6-FF46-4238-BC2E-4C3C72CA31CC}" type="presParOf" srcId="{1FEC838D-A2B6-49BF-8398-F912CD234410}" destId="{884655EF-5AD4-4163-8315-69EF1EA4F148}" srcOrd="6" destOrd="0" presId="urn:microsoft.com/office/officeart/2005/8/layout/hList6"/>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26AA4F0-2413-4868-AA00-E5AA7FC16A44}" type="doc">
      <dgm:prSet loTypeId="urn:microsoft.com/office/officeart/2008/layout/VerticalCurvedList#9" loCatId="list" qsTypeId="urn:microsoft.com/office/officeart/2005/8/quickstyle/simple1#25" qsCatId="simple" csTypeId="urn:microsoft.com/office/officeart/2005/8/colors/accent5_2#1" csCatId="accent5" phldr="1"/>
      <dgm:spPr/>
      <dgm:t>
        <a:bodyPr/>
        <a:lstStyle/>
        <a:p>
          <a:endParaRPr lang="en-IN"/>
        </a:p>
      </dgm:t>
    </dgm:pt>
    <dgm:pt modelId="{29504BAB-FE37-46CF-B3A1-22D3D8555C73}">
      <dgm:prSet phldrT="[Text]"/>
      <dgm:spPr>
        <a:solidFill>
          <a:schemeClr val="bg2">
            <a:lumMod val="50000"/>
          </a:schemeClr>
        </a:solidFill>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Integrated job design, workforce development and employee wellbeing for the NHS is required in the strategic context of adoption of AI.</a:t>
          </a:r>
          <a:endParaRPr lang="en-IN">
            <a:latin typeface="Times New Roman" panose="02020603050405020304" pitchFamily="18" charset="0"/>
            <a:cs typeface="Times New Roman" panose="02020603050405020304" pitchFamily="18" charset="0"/>
          </a:endParaRPr>
        </a:p>
      </dgm:t>
    </dgm:pt>
    <dgm:pt modelId="{BE2B0381-1900-4F2A-A0F7-72BFF8187D07}" type="parTrans" cxnId="{9D9D498E-900D-471D-BE2C-159E9510FB4B}">
      <dgm:prSet/>
      <dgm:spPr/>
      <dgm:t>
        <a:bodyPr/>
        <a:lstStyle/>
        <a:p>
          <a:endParaRPr lang="en-IN">
            <a:latin typeface="Times New Roman" panose="02020603050405020304" pitchFamily="18" charset="0"/>
            <a:cs typeface="Times New Roman" panose="02020603050405020304" pitchFamily="18" charset="0"/>
          </a:endParaRPr>
        </a:p>
      </dgm:t>
    </dgm:pt>
    <dgm:pt modelId="{2DDE447C-07D0-4920-AB32-8117B8234D4F}" type="sibTrans" cxnId="{9D9D498E-900D-471D-BE2C-159E9510FB4B}">
      <dgm:prSet/>
      <dgm:spPr>
        <a:ln>
          <a:solidFill>
            <a:schemeClr val="bg2">
              <a:lumMod val="50000"/>
            </a:schemeClr>
          </a:solidFill>
        </a:ln>
      </dgm:spPr>
      <dgm:t>
        <a:bodyPr/>
        <a:lstStyle/>
        <a:p>
          <a:endParaRPr lang="en-IN">
            <a:latin typeface="Times New Roman" panose="02020603050405020304" pitchFamily="18" charset="0"/>
            <a:cs typeface="Times New Roman" panose="02020603050405020304" pitchFamily="18" charset="0"/>
          </a:endParaRPr>
        </a:p>
      </dgm:t>
    </dgm:pt>
    <dgm:pt modelId="{55C2EEAA-A4A6-40BE-A482-9322362B0386}">
      <dgm:prSet/>
      <dgm:spPr>
        <a:solidFill>
          <a:schemeClr val="bg2">
            <a:lumMod val="50000"/>
          </a:schemeClr>
        </a:solidFill>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Human Capital Management, employee engagement, resilience and organisational performance must play a role alongside technology-innovative solutions.</a:t>
          </a:r>
        </a:p>
      </dgm:t>
    </dgm:pt>
    <dgm:pt modelId="{E9EFD67E-B0B4-4EA8-A423-8649EF6A3F9F}" type="parTrans" cxnId="{E96A2E1A-5566-4828-AB75-AEE65090C009}">
      <dgm:prSet/>
      <dgm:spPr/>
      <dgm:t>
        <a:bodyPr/>
        <a:lstStyle/>
        <a:p>
          <a:endParaRPr lang="en-IN">
            <a:latin typeface="Times New Roman" panose="02020603050405020304" pitchFamily="18" charset="0"/>
            <a:cs typeface="Times New Roman" panose="02020603050405020304" pitchFamily="18" charset="0"/>
          </a:endParaRPr>
        </a:p>
      </dgm:t>
    </dgm:pt>
    <dgm:pt modelId="{163BA02B-863B-465F-A8F5-A547A2C42C57}" type="sibTrans" cxnId="{E96A2E1A-5566-4828-AB75-AEE65090C009}">
      <dgm:prSet/>
      <dgm:spPr/>
      <dgm:t>
        <a:bodyPr/>
        <a:lstStyle/>
        <a:p>
          <a:endParaRPr lang="en-IN">
            <a:latin typeface="Times New Roman" panose="02020603050405020304" pitchFamily="18" charset="0"/>
            <a:cs typeface="Times New Roman" panose="02020603050405020304" pitchFamily="18" charset="0"/>
          </a:endParaRPr>
        </a:p>
      </dgm:t>
    </dgm:pt>
    <dgm:pt modelId="{50ABF536-89CC-4480-9E5D-93AC4561C07C}">
      <dgm:prSet/>
      <dgm:spPr>
        <a:solidFill>
          <a:schemeClr val="bg2">
            <a:lumMod val="50000"/>
          </a:schemeClr>
        </a:solidFill>
      </dgm:spPr>
      <dgm:t>
        <a:bodyPr/>
        <a:lstStyle/>
        <a:p>
          <a:pPr>
            <a:buFont typeface="Arial" panose="020B0604020202020204" pitchFamily="34" charset="0"/>
            <a:buChar char="●"/>
          </a:pPr>
          <a:r>
            <a:rPr lang="en-IN" u="none" dirty="0">
              <a:latin typeface="Times New Roman" panose="02020603050405020304" pitchFamily="18" charset="0"/>
              <a:cs typeface="Times New Roman" panose="02020603050405020304" pitchFamily="18" charset="0"/>
            </a:rPr>
            <a:t>Continuous learning, ethical governance of AI and digital leadership support sustainable workforce transformation and adaptability.</a:t>
          </a:r>
        </a:p>
      </dgm:t>
    </dgm:pt>
    <dgm:pt modelId="{8BB6776E-B7E3-43F2-AF19-B443DAEBA7BF}" type="parTrans" cxnId="{49A4D811-1EF2-48EB-A060-019BC91068BA}">
      <dgm:prSet/>
      <dgm:spPr/>
      <dgm:t>
        <a:bodyPr/>
        <a:lstStyle/>
        <a:p>
          <a:endParaRPr lang="en-IN">
            <a:latin typeface="Times New Roman" panose="02020603050405020304" pitchFamily="18" charset="0"/>
            <a:cs typeface="Times New Roman" panose="02020603050405020304" pitchFamily="18" charset="0"/>
          </a:endParaRPr>
        </a:p>
      </dgm:t>
    </dgm:pt>
    <dgm:pt modelId="{20DE052A-1DA9-43A4-BF03-109CAB7CE61E}" type="sibTrans" cxnId="{49A4D811-1EF2-48EB-A060-019BC91068BA}">
      <dgm:prSet/>
      <dgm:spPr/>
      <dgm:t>
        <a:bodyPr/>
        <a:lstStyle/>
        <a:p>
          <a:endParaRPr lang="en-IN">
            <a:latin typeface="Times New Roman" panose="02020603050405020304" pitchFamily="18" charset="0"/>
            <a:cs typeface="Times New Roman" panose="02020603050405020304" pitchFamily="18" charset="0"/>
          </a:endParaRPr>
        </a:p>
      </dgm:t>
    </dgm:pt>
    <dgm:pt modelId="{458B389A-3A43-45A4-8FCD-6C5E7000FB91}">
      <dgm:prSet/>
      <dgm:spPr>
        <a:solidFill>
          <a:schemeClr val="bg2">
            <a:lumMod val="50000"/>
          </a:schemeClr>
        </a:solidFill>
      </dgm:spPr>
      <dgm:t>
        <a:bodyPr/>
        <a:lstStyle/>
        <a:p>
          <a:pPr>
            <a:buFont typeface="Arial" panose="020B0604020202020204" pitchFamily="34" charset="0"/>
            <a:buChar char="●"/>
          </a:pPr>
          <a:r>
            <a:rPr lang="en-IN" u="none" dirty="0">
              <a:latin typeface="Times New Roman" panose="02020603050405020304" pitchFamily="18" charset="0"/>
              <a:cs typeface="Times New Roman" panose="02020603050405020304" pitchFamily="18" charset="0"/>
            </a:rPr>
            <a:t>Evidence-based HRM strategies play a role in improved levels of job satisfaction, productivity, retention, and high-quality patient care outcomes.</a:t>
          </a:r>
        </a:p>
      </dgm:t>
    </dgm:pt>
    <dgm:pt modelId="{EC52FD1A-79E2-4FB2-A264-F24272ED48A8}" type="parTrans" cxnId="{5FC84000-4381-46C3-847D-834CAE8534F5}">
      <dgm:prSet/>
      <dgm:spPr/>
      <dgm:t>
        <a:bodyPr/>
        <a:lstStyle/>
        <a:p>
          <a:endParaRPr lang="en-IN">
            <a:latin typeface="Times New Roman" panose="02020603050405020304" pitchFamily="18" charset="0"/>
            <a:cs typeface="Times New Roman" panose="02020603050405020304" pitchFamily="18" charset="0"/>
          </a:endParaRPr>
        </a:p>
      </dgm:t>
    </dgm:pt>
    <dgm:pt modelId="{F26AEE8A-7240-4D95-B3BD-9990BAE9EA1B}" type="sibTrans" cxnId="{5FC84000-4381-46C3-847D-834CAE8534F5}">
      <dgm:prSet/>
      <dgm:spPr/>
      <dgm:t>
        <a:bodyPr/>
        <a:lstStyle/>
        <a:p>
          <a:endParaRPr lang="en-IN">
            <a:latin typeface="Times New Roman" panose="02020603050405020304" pitchFamily="18" charset="0"/>
            <a:cs typeface="Times New Roman" panose="02020603050405020304" pitchFamily="18" charset="0"/>
          </a:endParaRPr>
        </a:p>
      </dgm:t>
    </dgm:pt>
    <dgm:pt modelId="{702E09D2-2AE1-4F37-879C-5F9341D8FB78}" type="pres">
      <dgm:prSet presAssocID="{026AA4F0-2413-4868-AA00-E5AA7FC16A44}" presName="Name0" presStyleCnt="0">
        <dgm:presLayoutVars>
          <dgm:chMax val="7"/>
          <dgm:chPref val="7"/>
          <dgm:dir/>
        </dgm:presLayoutVars>
      </dgm:prSet>
      <dgm:spPr/>
    </dgm:pt>
    <dgm:pt modelId="{A860B3A5-6AD2-40F4-A33F-1B707906BFA7}" type="pres">
      <dgm:prSet presAssocID="{026AA4F0-2413-4868-AA00-E5AA7FC16A44}" presName="Name1" presStyleCnt="0"/>
      <dgm:spPr/>
    </dgm:pt>
    <dgm:pt modelId="{B28B14E1-0E54-4FBB-BAC6-BC9EBDD09490}" type="pres">
      <dgm:prSet presAssocID="{026AA4F0-2413-4868-AA00-E5AA7FC16A44}" presName="cycle" presStyleCnt="0"/>
      <dgm:spPr/>
    </dgm:pt>
    <dgm:pt modelId="{A2221213-E19F-480F-B40F-0D0A0051DD91}" type="pres">
      <dgm:prSet presAssocID="{026AA4F0-2413-4868-AA00-E5AA7FC16A44}" presName="srcNode" presStyleLbl="node1" presStyleIdx="0" presStyleCnt="4"/>
      <dgm:spPr/>
    </dgm:pt>
    <dgm:pt modelId="{5D99FECC-5348-4D7F-93E6-CEF5DE649ACC}" type="pres">
      <dgm:prSet presAssocID="{026AA4F0-2413-4868-AA00-E5AA7FC16A44}" presName="conn" presStyleLbl="parChTrans1D2" presStyleIdx="0" presStyleCnt="1"/>
      <dgm:spPr/>
    </dgm:pt>
    <dgm:pt modelId="{4322A6DB-A762-45E8-ACAA-96927BEB6B94}" type="pres">
      <dgm:prSet presAssocID="{026AA4F0-2413-4868-AA00-E5AA7FC16A44}" presName="extraNode" presStyleLbl="node1" presStyleIdx="0" presStyleCnt="4"/>
      <dgm:spPr/>
    </dgm:pt>
    <dgm:pt modelId="{A2605F3D-ADAB-4985-AD66-5C7E920490B5}" type="pres">
      <dgm:prSet presAssocID="{026AA4F0-2413-4868-AA00-E5AA7FC16A44}" presName="dstNode" presStyleLbl="node1" presStyleIdx="0" presStyleCnt="4"/>
      <dgm:spPr/>
    </dgm:pt>
    <dgm:pt modelId="{8F377325-A2C7-46CC-BA71-6576BE30E600}" type="pres">
      <dgm:prSet presAssocID="{29504BAB-FE37-46CF-B3A1-22D3D8555C73}" presName="text_1" presStyleLbl="node1" presStyleIdx="0" presStyleCnt="4">
        <dgm:presLayoutVars>
          <dgm:bulletEnabled val="1"/>
        </dgm:presLayoutVars>
      </dgm:prSet>
      <dgm:spPr/>
    </dgm:pt>
    <dgm:pt modelId="{F2F3C58F-6308-4FFF-AE41-3616B0B86EA2}" type="pres">
      <dgm:prSet presAssocID="{29504BAB-FE37-46CF-B3A1-22D3D8555C73}" presName="accent_1" presStyleCnt="0"/>
      <dgm:spPr/>
    </dgm:pt>
    <dgm:pt modelId="{6F2F6D95-53F9-426B-A194-5418EC50F5D1}" type="pres">
      <dgm:prSet presAssocID="{29504BAB-FE37-46CF-B3A1-22D3D8555C73}" presName="accentRepeatNode" presStyleLbl="solidFgAcc1" presStyleIdx="0" presStyleCnt="4"/>
      <dgm:spPr>
        <a:ln>
          <a:solidFill>
            <a:schemeClr val="bg2">
              <a:lumMod val="50000"/>
            </a:schemeClr>
          </a:solidFill>
        </a:ln>
      </dgm:spPr>
    </dgm:pt>
    <dgm:pt modelId="{882386BA-D559-4A3F-B2AC-478675F0A260}" type="pres">
      <dgm:prSet presAssocID="{55C2EEAA-A4A6-40BE-A482-9322362B0386}" presName="text_2" presStyleLbl="node1" presStyleIdx="1" presStyleCnt="4">
        <dgm:presLayoutVars>
          <dgm:bulletEnabled val="1"/>
        </dgm:presLayoutVars>
      </dgm:prSet>
      <dgm:spPr/>
    </dgm:pt>
    <dgm:pt modelId="{73BA4821-C552-48C6-83FE-C33AA2B5AD7F}" type="pres">
      <dgm:prSet presAssocID="{55C2EEAA-A4A6-40BE-A482-9322362B0386}" presName="accent_2" presStyleCnt="0"/>
      <dgm:spPr/>
    </dgm:pt>
    <dgm:pt modelId="{6EAB25DD-3185-4C23-A9C2-D9D4D5F48318}" type="pres">
      <dgm:prSet presAssocID="{55C2EEAA-A4A6-40BE-A482-9322362B0386}" presName="accentRepeatNode" presStyleLbl="solidFgAcc1" presStyleIdx="1" presStyleCnt="4"/>
      <dgm:spPr>
        <a:ln>
          <a:solidFill>
            <a:schemeClr val="bg2">
              <a:lumMod val="50000"/>
            </a:schemeClr>
          </a:solidFill>
        </a:ln>
      </dgm:spPr>
    </dgm:pt>
    <dgm:pt modelId="{5F7675B5-2554-402F-BF3B-5E68620DECA9}" type="pres">
      <dgm:prSet presAssocID="{50ABF536-89CC-4480-9E5D-93AC4561C07C}" presName="text_3" presStyleLbl="node1" presStyleIdx="2" presStyleCnt="4">
        <dgm:presLayoutVars>
          <dgm:bulletEnabled val="1"/>
        </dgm:presLayoutVars>
      </dgm:prSet>
      <dgm:spPr/>
    </dgm:pt>
    <dgm:pt modelId="{9BC73277-C131-4760-B171-A140615884FE}" type="pres">
      <dgm:prSet presAssocID="{50ABF536-89CC-4480-9E5D-93AC4561C07C}" presName="accent_3" presStyleCnt="0"/>
      <dgm:spPr/>
    </dgm:pt>
    <dgm:pt modelId="{EE0AA229-5E36-48D5-A31F-6C90A0588D97}" type="pres">
      <dgm:prSet presAssocID="{50ABF536-89CC-4480-9E5D-93AC4561C07C}" presName="accentRepeatNode" presStyleLbl="solidFgAcc1" presStyleIdx="2" presStyleCnt="4"/>
      <dgm:spPr>
        <a:ln>
          <a:solidFill>
            <a:schemeClr val="bg2">
              <a:lumMod val="50000"/>
            </a:schemeClr>
          </a:solidFill>
        </a:ln>
      </dgm:spPr>
    </dgm:pt>
    <dgm:pt modelId="{E369573A-912A-4945-921D-E781EACA29F1}" type="pres">
      <dgm:prSet presAssocID="{458B389A-3A43-45A4-8FCD-6C5E7000FB91}" presName="text_4" presStyleLbl="node1" presStyleIdx="3" presStyleCnt="4">
        <dgm:presLayoutVars>
          <dgm:bulletEnabled val="1"/>
        </dgm:presLayoutVars>
      </dgm:prSet>
      <dgm:spPr/>
    </dgm:pt>
    <dgm:pt modelId="{123E8994-EC8A-460A-8EA9-EAAF9042E82B}" type="pres">
      <dgm:prSet presAssocID="{458B389A-3A43-45A4-8FCD-6C5E7000FB91}" presName="accent_4" presStyleCnt="0"/>
      <dgm:spPr/>
    </dgm:pt>
    <dgm:pt modelId="{879C4443-C277-4B27-A46B-A96906B58376}" type="pres">
      <dgm:prSet presAssocID="{458B389A-3A43-45A4-8FCD-6C5E7000FB91}" presName="accentRepeatNode" presStyleLbl="solidFgAcc1" presStyleIdx="3" presStyleCnt="4"/>
      <dgm:spPr>
        <a:ln>
          <a:solidFill>
            <a:schemeClr val="bg2">
              <a:lumMod val="50000"/>
            </a:schemeClr>
          </a:solidFill>
        </a:ln>
      </dgm:spPr>
    </dgm:pt>
  </dgm:ptLst>
  <dgm:cxnLst>
    <dgm:cxn modelId="{5FC84000-4381-46C3-847D-834CAE8534F5}" srcId="{026AA4F0-2413-4868-AA00-E5AA7FC16A44}" destId="{458B389A-3A43-45A4-8FCD-6C5E7000FB91}" srcOrd="3" destOrd="0" parTransId="{EC52FD1A-79E2-4FB2-A264-F24272ED48A8}" sibTransId="{F26AEE8A-7240-4D95-B3BD-9990BAE9EA1B}"/>
    <dgm:cxn modelId="{58C4420C-99D8-4956-8333-06B4E5D02556}" type="presOf" srcId="{2DDE447C-07D0-4920-AB32-8117B8234D4F}" destId="{5D99FECC-5348-4D7F-93E6-CEF5DE649ACC}" srcOrd="0" destOrd="0" presId="urn:microsoft.com/office/officeart/2008/layout/VerticalCurvedList#9"/>
    <dgm:cxn modelId="{49A4D811-1EF2-48EB-A060-019BC91068BA}" srcId="{026AA4F0-2413-4868-AA00-E5AA7FC16A44}" destId="{50ABF536-89CC-4480-9E5D-93AC4561C07C}" srcOrd="2" destOrd="0" parTransId="{8BB6776E-B7E3-43F2-AF19-B443DAEBA7BF}" sibTransId="{20DE052A-1DA9-43A4-BF03-109CAB7CE61E}"/>
    <dgm:cxn modelId="{E96A2E1A-5566-4828-AB75-AEE65090C009}" srcId="{026AA4F0-2413-4868-AA00-E5AA7FC16A44}" destId="{55C2EEAA-A4A6-40BE-A482-9322362B0386}" srcOrd="1" destOrd="0" parTransId="{E9EFD67E-B0B4-4EA8-A423-8649EF6A3F9F}" sibTransId="{163BA02B-863B-465F-A8F5-A547A2C42C57}"/>
    <dgm:cxn modelId="{96B86531-7BAC-4998-BA3A-C919687EDD7C}" type="presOf" srcId="{29504BAB-FE37-46CF-B3A1-22D3D8555C73}" destId="{8F377325-A2C7-46CC-BA71-6576BE30E600}" srcOrd="0" destOrd="0" presId="urn:microsoft.com/office/officeart/2008/layout/VerticalCurvedList#9"/>
    <dgm:cxn modelId="{521BAB38-30E3-40C7-8B50-49A9C64262E0}" type="presOf" srcId="{50ABF536-89CC-4480-9E5D-93AC4561C07C}" destId="{5F7675B5-2554-402F-BF3B-5E68620DECA9}" srcOrd="0" destOrd="0" presId="urn:microsoft.com/office/officeart/2008/layout/VerticalCurvedList#9"/>
    <dgm:cxn modelId="{D9806657-5992-45B3-9F2C-1CB85D391FF1}" type="presOf" srcId="{026AA4F0-2413-4868-AA00-E5AA7FC16A44}" destId="{702E09D2-2AE1-4F37-879C-5F9341D8FB78}" srcOrd="0" destOrd="0" presId="urn:microsoft.com/office/officeart/2008/layout/VerticalCurvedList#9"/>
    <dgm:cxn modelId="{C30B5857-2739-49B1-A2F1-20466466AAA5}" type="presOf" srcId="{458B389A-3A43-45A4-8FCD-6C5E7000FB91}" destId="{E369573A-912A-4945-921D-E781EACA29F1}" srcOrd="0" destOrd="0" presId="urn:microsoft.com/office/officeart/2008/layout/VerticalCurvedList#9"/>
    <dgm:cxn modelId="{6E5BED81-CE69-4C61-A6AE-523F6CB6F13B}" type="presOf" srcId="{55C2EEAA-A4A6-40BE-A482-9322362B0386}" destId="{882386BA-D559-4A3F-B2AC-478675F0A260}" srcOrd="0" destOrd="0" presId="urn:microsoft.com/office/officeart/2008/layout/VerticalCurvedList#9"/>
    <dgm:cxn modelId="{9D9D498E-900D-471D-BE2C-159E9510FB4B}" srcId="{026AA4F0-2413-4868-AA00-E5AA7FC16A44}" destId="{29504BAB-FE37-46CF-B3A1-22D3D8555C73}" srcOrd="0" destOrd="0" parTransId="{BE2B0381-1900-4F2A-A0F7-72BFF8187D07}" sibTransId="{2DDE447C-07D0-4920-AB32-8117B8234D4F}"/>
    <dgm:cxn modelId="{76C075BB-A714-48BC-9BAC-C6289C7D01FC}" type="presParOf" srcId="{702E09D2-2AE1-4F37-879C-5F9341D8FB78}" destId="{A860B3A5-6AD2-40F4-A33F-1B707906BFA7}" srcOrd="0" destOrd="0" presId="urn:microsoft.com/office/officeart/2008/layout/VerticalCurvedList#9"/>
    <dgm:cxn modelId="{B60A5964-C8CA-4B47-9506-E783C373DB05}" type="presParOf" srcId="{A860B3A5-6AD2-40F4-A33F-1B707906BFA7}" destId="{B28B14E1-0E54-4FBB-BAC6-BC9EBDD09490}" srcOrd="0" destOrd="0" presId="urn:microsoft.com/office/officeart/2008/layout/VerticalCurvedList#9"/>
    <dgm:cxn modelId="{400F3D52-A3D5-4489-9ECB-7501D2C6904E}" type="presParOf" srcId="{B28B14E1-0E54-4FBB-BAC6-BC9EBDD09490}" destId="{A2221213-E19F-480F-B40F-0D0A0051DD91}" srcOrd="0" destOrd="0" presId="urn:microsoft.com/office/officeart/2008/layout/VerticalCurvedList#9"/>
    <dgm:cxn modelId="{0E6E15F3-420C-46F1-975F-B78CB4F738A6}" type="presParOf" srcId="{B28B14E1-0E54-4FBB-BAC6-BC9EBDD09490}" destId="{5D99FECC-5348-4D7F-93E6-CEF5DE649ACC}" srcOrd="1" destOrd="0" presId="urn:microsoft.com/office/officeart/2008/layout/VerticalCurvedList#9"/>
    <dgm:cxn modelId="{675CA279-52E8-448F-895A-308C2E9E2675}" type="presParOf" srcId="{B28B14E1-0E54-4FBB-BAC6-BC9EBDD09490}" destId="{4322A6DB-A762-45E8-ACAA-96927BEB6B94}" srcOrd="2" destOrd="0" presId="urn:microsoft.com/office/officeart/2008/layout/VerticalCurvedList#9"/>
    <dgm:cxn modelId="{4672A4FA-B373-48FB-9157-FEBFB0054235}" type="presParOf" srcId="{B28B14E1-0E54-4FBB-BAC6-BC9EBDD09490}" destId="{A2605F3D-ADAB-4985-AD66-5C7E920490B5}" srcOrd="3" destOrd="0" presId="urn:microsoft.com/office/officeart/2008/layout/VerticalCurvedList#9"/>
    <dgm:cxn modelId="{4177AA35-95C1-4E73-9C8B-1DDBEE2FD03F}" type="presParOf" srcId="{A860B3A5-6AD2-40F4-A33F-1B707906BFA7}" destId="{8F377325-A2C7-46CC-BA71-6576BE30E600}" srcOrd="1" destOrd="0" presId="urn:microsoft.com/office/officeart/2008/layout/VerticalCurvedList#9"/>
    <dgm:cxn modelId="{CE07EFF8-0EB6-4FD1-9AF4-F6816DC4408F}" type="presParOf" srcId="{A860B3A5-6AD2-40F4-A33F-1B707906BFA7}" destId="{F2F3C58F-6308-4FFF-AE41-3616B0B86EA2}" srcOrd="2" destOrd="0" presId="urn:microsoft.com/office/officeart/2008/layout/VerticalCurvedList#9"/>
    <dgm:cxn modelId="{D9CD34E1-19DC-4E91-BAE1-7C7D240B46BC}" type="presParOf" srcId="{F2F3C58F-6308-4FFF-AE41-3616B0B86EA2}" destId="{6F2F6D95-53F9-426B-A194-5418EC50F5D1}" srcOrd="0" destOrd="0" presId="urn:microsoft.com/office/officeart/2008/layout/VerticalCurvedList#9"/>
    <dgm:cxn modelId="{9B09D035-B4F0-4E5E-8A3F-4FEAFC749EF4}" type="presParOf" srcId="{A860B3A5-6AD2-40F4-A33F-1B707906BFA7}" destId="{882386BA-D559-4A3F-B2AC-478675F0A260}" srcOrd="3" destOrd="0" presId="urn:microsoft.com/office/officeart/2008/layout/VerticalCurvedList#9"/>
    <dgm:cxn modelId="{97A0B0A3-B78A-4B0F-A96A-F90BD92D6DCB}" type="presParOf" srcId="{A860B3A5-6AD2-40F4-A33F-1B707906BFA7}" destId="{73BA4821-C552-48C6-83FE-C33AA2B5AD7F}" srcOrd="4" destOrd="0" presId="urn:microsoft.com/office/officeart/2008/layout/VerticalCurvedList#9"/>
    <dgm:cxn modelId="{8D2EFAF4-3E17-486A-BFD8-495922D30107}" type="presParOf" srcId="{73BA4821-C552-48C6-83FE-C33AA2B5AD7F}" destId="{6EAB25DD-3185-4C23-A9C2-D9D4D5F48318}" srcOrd="0" destOrd="0" presId="urn:microsoft.com/office/officeart/2008/layout/VerticalCurvedList#9"/>
    <dgm:cxn modelId="{3C412101-5343-4A34-8348-17984A020F9D}" type="presParOf" srcId="{A860B3A5-6AD2-40F4-A33F-1B707906BFA7}" destId="{5F7675B5-2554-402F-BF3B-5E68620DECA9}" srcOrd="5" destOrd="0" presId="urn:microsoft.com/office/officeart/2008/layout/VerticalCurvedList#9"/>
    <dgm:cxn modelId="{28F6EC15-619B-4062-9D71-D4AFFF11C5E3}" type="presParOf" srcId="{A860B3A5-6AD2-40F4-A33F-1B707906BFA7}" destId="{9BC73277-C131-4760-B171-A140615884FE}" srcOrd="6" destOrd="0" presId="urn:microsoft.com/office/officeart/2008/layout/VerticalCurvedList#9"/>
    <dgm:cxn modelId="{541D31DC-9CAD-4183-B4C9-70F73C6C4291}" type="presParOf" srcId="{9BC73277-C131-4760-B171-A140615884FE}" destId="{EE0AA229-5E36-48D5-A31F-6C90A0588D97}" srcOrd="0" destOrd="0" presId="urn:microsoft.com/office/officeart/2008/layout/VerticalCurvedList#9"/>
    <dgm:cxn modelId="{E0B968C4-711E-455F-B00E-296DAFB9D5B4}" type="presParOf" srcId="{A860B3A5-6AD2-40F4-A33F-1B707906BFA7}" destId="{E369573A-912A-4945-921D-E781EACA29F1}" srcOrd="7" destOrd="0" presId="urn:microsoft.com/office/officeart/2008/layout/VerticalCurvedList#9"/>
    <dgm:cxn modelId="{93B08A69-CE64-469B-898D-DCCAF3A95DB7}" type="presParOf" srcId="{A860B3A5-6AD2-40F4-A33F-1B707906BFA7}" destId="{123E8994-EC8A-460A-8EA9-EAAF9042E82B}" srcOrd="8" destOrd="0" presId="urn:microsoft.com/office/officeart/2008/layout/VerticalCurvedList#9"/>
    <dgm:cxn modelId="{E5D2AB12-5543-44A1-BB12-34F0122F85A0}" type="presParOf" srcId="{123E8994-EC8A-460A-8EA9-EAAF9042E82B}" destId="{879C4443-C277-4B27-A46B-A96906B58376}" srcOrd="0" destOrd="0" presId="urn:microsoft.com/office/officeart/2008/layout/VerticalCurvedList#9"/>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026AA4F0-2413-4868-AA00-E5AA7FC16A44}" type="doc">
      <dgm:prSet loTypeId="urn:microsoft.com/office/officeart/2008/layout/VerticalCurvedList#10" loCatId="list" qsTypeId="urn:microsoft.com/office/officeart/2005/8/quickstyle/simple1#26" qsCatId="simple" csTypeId="urn:microsoft.com/office/officeart/2005/8/colors/accent5_2#2" csCatId="accent5" phldr="1"/>
      <dgm:spPr/>
      <dgm:t>
        <a:bodyPr/>
        <a:lstStyle/>
        <a:p>
          <a:endParaRPr lang="en-IN"/>
        </a:p>
      </dgm:t>
    </dgm:pt>
    <dgm:pt modelId="{29504BAB-FE37-46CF-B3A1-22D3D8555C73}">
      <dgm:prSet phldrT="[Text]"/>
      <dgm:spPr>
        <a:solidFill>
          <a:schemeClr val="bg2">
            <a:lumMod val="50000"/>
          </a:schemeClr>
        </a:solidFill>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Integrated job design, workforce development and employee wellbeing for the NHS is required in the strategic context of adoption of AI.</a:t>
          </a:r>
          <a:endParaRPr lang="en-IN">
            <a:latin typeface="Times New Roman" panose="02020603050405020304" pitchFamily="18" charset="0"/>
            <a:cs typeface="Times New Roman" panose="02020603050405020304" pitchFamily="18" charset="0"/>
          </a:endParaRPr>
        </a:p>
      </dgm:t>
    </dgm:pt>
    <dgm:pt modelId="{BE2B0381-1900-4F2A-A0F7-72BFF8187D07}" type="parTrans" cxnId="{9D9D498E-900D-471D-BE2C-159E9510FB4B}">
      <dgm:prSet/>
      <dgm:spPr/>
      <dgm:t>
        <a:bodyPr/>
        <a:lstStyle/>
        <a:p>
          <a:endParaRPr lang="en-IN">
            <a:latin typeface="Times New Roman" panose="02020603050405020304" pitchFamily="18" charset="0"/>
            <a:cs typeface="Times New Roman" panose="02020603050405020304" pitchFamily="18" charset="0"/>
          </a:endParaRPr>
        </a:p>
      </dgm:t>
    </dgm:pt>
    <dgm:pt modelId="{2DDE447C-07D0-4920-AB32-8117B8234D4F}" type="sibTrans" cxnId="{9D9D498E-900D-471D-BE2C-159E9510FB4B}">
      <dgm:prSet/>
      <dgm:spPr>
        <a:ln>
          <a:solidFill>
            <a:schemeClr val="bg2">
              <a:lumMod val="50000"/>
            </a:schemeClr>
          </a:solidFill>
        </a:ln>
      </dgm:spPr>
      <dgm:t>
        <a:bodyPr/>
        <a:lstStyle/>
        <a:p>
          <a:endParaRPr lang="en-IN">
            <a:latin typeface="Times New Roman" panose="02020603050405020304" pitchFamily="18" charset="0"/>
            <a:cs typeface="Times New Roman" panose="02020603050405020304" pitchFamily="18" charset="0"/>
          </a:endParaRPr>
        </a:p>
      </dgm:t>
    </dgm:pt>
    <dgm:pt modelId="{55C2EEAA-A4A6-40BE-A482-9322362B0386}">
      <dgm:prSet/>
      <dgm:spPr>
        <a:solidFill>
          <a:schemeClr val="bg2">
            <a:lumMod val="50000"/>
          </a:schemeClr>
        </a:solidFill>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Human Capital Management, employee engagement, resilience and organisational performance must play a role alongside technology-innovative solutions.</a:t>
          </a:r>
        </a:p>
      </dgm:t>
    </dgm:pt>
    <dgm:pt modelId="{E9EFD67E-B0B4-4EA8-A423-8649EF6A3F9F}" type="parTrans" cxnId="{E96A2E1A-5566-4828-AB75-AEE65090C009}">
      <dgm:prSet/>
      <dgm:spPr/>
      <dgm:t>
        <a:bodyPr/>
        <a:lstStyle/>
        <a:p>
          <a:endParaRPr lang="en-IN">
            <a:latin typeface="Times New Roman" panose="02020603050405020304" pitchFamily="18" charset="0"/>
            <a:cs typeface="Times New Roman" panose="02020603050405020304" pitchFamily="18" charset="0"/>
          </a:endParaRPr>
        </a:p>
      </dgm:t>
    </dgm:pt>
    <dgm:pt modelId="{163BA02B-863B-465F-A8F5-A547A2C42C57}" type="sibTrans" cxnId="{E96A2E1A-5566-4828-AB75-AEE65090C009}">
      <dgm:prSet/>
      <dgm:spPr/>
      <dgm:t>
        <a:bodyPr/>
        <a:lstStyle/>
        <a:p>
          <a:endParaRPr lang="en-IN">
            <a:latin typeface="Times New Roman" panose="02020603050405020304" pitchFamily="18" charset="0"/>
            <a:cs typeface="Times New Roman" panose="02020603050405020304" pitchFamily="18" charset="0"/>
          </a:endParaRPr>
        </a:p>
      </dgm:t>
    </dgm:pt>
    <dgm:pt modelId="{50ABF536-89CC-4480-9E5D-93AC4561C07C}">
      <dgm:prSet/>
      <dgm:spPr>
        <a:solidFill>
          <a:schemeClr val="bg2">
            <a:lumMod val="50000"/>
          </a:schemeClr>
        </a:solidFill>
      </dgm:spPr>
      <dgm:t>
        <a:bodyPr/>
        <a:lstStyle/>
        <a:p>
          <a:pPr>
            <a:buFont typeface="Arial" panose="020B0604020202020204" pitchFamily="34" charset="0"/>
            <a:buChar char="●"/>
          </a:pPr>
          <a:r>
            <a:rPr lang="en-IN" u="none" dirty="0">
              <a:latin typeface="Times New Roman" panose="02020603050405020304" pitchFamily="18" charset="0"/>
              <a:cs typeface="Times New Roman" panose="02020603050405020304" pitchFamily="18" charset="0"/>
            </a:rPr>
            <a:t>Continuous learning, ethical governance of AI and digital leadership support sustainable workforce transformation and adaptability.</a:t>
          </a:r>
        </a:p>
      </dgm:t>
    </dgm:pt>
    <dgm:pt modelId="{8BB6776E-B7E3-43F2-AF19-B443DAEBA7BF}" type="parTrans" cxnId="{49A4D811-1EF2-48EB-A060-019BC91068BA}">
      <dgm:prSet/>
      <dgm:spPr/>
      <dgm:t>
        <a:bodyPr/>
        <a:lstStyle/>
        <a:p>
          <a:endParaRPr lang="en-IN">
            <a:latin typeface="Times New Roman" panose="02020603050405020304" pitchFamily="18" charset="0"/>
            <a:cs typeface="Times New Roman" panose="02020603050405020304" pitchFamily="18" charset="0"/>
          </a:endParaRPr>
        </a:p>
      </dgm:t>
    </dgm:pt>
    <dgm:pt modelId="{20DE052A-1DA9-43A4-BF03-109CAB7CE61E}" type="sibTrans" cxnId="{49A4D811-1EF2-48EB-A060-019BC91068BA}">
      <dgm:prSet/>
      <dgm:spPr/>
      <dgm:t>
        <a:bodyPr/>
        <a:lstStyle/>
        <a:p>
          <a:endParaRPr lang="en-IN">
            <a:latin typeface="Times New Roman" panose="02020603050405020304" pitchFamily="18" charset="0"/>
            <a:cs typeface="Times New Roman" panose="02020603050405020304" pitchFamily="18" charset="0"/>
          </a:endParaRPr>
        </a:p>
      </dgm:t>
    </dgm:pt>
    <dgm:pt modelId="{458B389A-3A43-45A4-8FCD-6C5E7000FB91}">
      <dgm:prSet/>
      <dgm:spPr>
        <a:solidFill>
          <a:schemeClr val="bg2">
            <a:lumMod val="50000"/>
          </a:schemeClr>
        </a:solidFill>
      </dgm:spPr>
      <dgm:t>
        <a:bodyPr/>
        <a:lstStyle/>
        <a:p>
          <a:pPr>
            <a:buFont typeface="Arial" panose="020B0604020202020204" pitchFamily="34" charset="0"/>
            <a:buChar char="●"/>
          </a:pPr>
          <a:r>
            <a:rPr lang="en-IN" u="none" dirty="0">
              <a:latin typeface="Times New Roman" panose="02020603050405020304" pitchFamily="18" charset="0"/>
              <a:cs typeface="Times New Roman" panose="02020603050405020304" pitchFamily="18" charset="0"/>
            </a:rPr>
            <a:t>Evidence-based HRM strategies play a role in improved levels of job satisfaction, productivity, retention, and high-quality patient care outcomes.</a:t>
          </a:r>
        </a:p>
      </dgm:t>
    </dgm:pt>
    <dgm:pt modelId="{EC52FD1A-79E2-4FB2-A264-F24272ED48A8}" type="parTrans" cxnId="{5FC84000-4381-46C3-847D-834CAE8534F5}">
      <dgm:prSet/>
      <dgm:spPr/>
      <dgm:t>
        <a:bodyPr/>
        <a:lstStyle/>
        <a:p>
          <a:endParaRPr lang="en-IN">
            <a:latin typeface="Times New Roman" panose="02020603050405020304" pitchFamily="18" charset="0"/>
            <a:cs typeface="Times New Roman" panose="02020603050405020304" pitchFamily="18" charset="0"/>
          </a:endParaRPr>
        </a:p>
      </dgm:t>
    </dgm:pt>
    <dgm:pt modelId="{F26AEE8A-7240-4D95-B3BD-9990BAE9EA1B}" type="sibTrans" cxnId="{5FC84000-4381-46C3-847D-834CAE8534F5}">
      <dgm:prSet/>
      <dgm:spPr/>
      <dgm:t>
        <a:bodyPr/>
        <a:lstStyle/>
        <a:p>
          <a:endParaRPr lang="en-IN">
            <a:latin typeface="Times New Roman" panose="02020603050405020304" pitchFamily="18" charset="0"/>
            <a:cs typeface="Times New Roman" panose="02020603050405020304" pitchFamily="18" charset="0"/>
          </a:endParaRPr>
        </a:p>
      </dgm:t>
    </dgm:pt>
    <dgm:pt modelId="{702E09D2-2AE1-4F37-879C-5F9341D8FB78}" type="pres">
      <dgm:prSet presAssocID="{026AA4F0-2413-4868-AA00-E5AA7FC16A44}" presName="Name0" presStyleCnt="0">
        <dgm:presLayoutVars>
          <dgm:chMax val="7"/>
          <dgm:chPref val="7"/>
          <dgm:dir/>
        </dgm:presLayoutVars>
      </dgm:prSet>
      <dgm:spPr/>
    </dgm:pt>
    <dgm:pt modelId="{A860B3A5-6AD2-40F4-A33F-1B707906BFA7}" type="pres">
      <dgm:prSet presAssocID="{026AA4F0-2413-4868-AA00-E5AA7FC16A44}" presName="Name1" presStyleCnt="0"/>
      <dgm:spPr/>
    </dgm:pt>
    <dgm:pt modelId="{B28B14E1-0E54-4FBB-BAC6-BC9EBDD09490}" type="pres">
      <dgm:prSet presAssocID="{026AA4F0-2413-4868-AA00-E5AA7FC16A44}" presName="cycle" presStyleCnt="0"/>
      <dgm:spPr/>
    </dgm:pt>
    <dgm:pt modelId="{A2221213-E19F-480F-B40F-0D0A0051DD91}" type="pres">
      <dgm:prSet presAssocID="{026AA4F0-2413-4868-AA00-E5AA7FC16A44}" presName="srcNode" presStyleLbl="node1" presStyleIdx="0" presStyleCnt="4"/>
      <dgm:spPr/>
    </dgm:pt>
    <dgm:pt modelId="{5D99FECC-5348-4D7F-93E6-CEF5DE649ACC}" type="pres">
      <dgm:prSet presAssocID="{026AA4F0-2413-4868-AA00-E5AA7FC16A44}" presName="conn" presStyleLbl="parChTrans1D2" presStyleIdx="0" presStyleCnt="1"/>
      <dgm:spPr/>
    </dgm:pt>
    <dgm:pt modelId="{4322A6DB-A762-45E8-ACAA-96927BEB6B94}" type="pres">
      <dgm:prSet presAssocID="{026AA4F0-2413-4868-AA00-E5AA7FC16A44}" presName="extraNode" presStyleLbl="node1" presStyleIdx="0" presStyleCnt="4"/>
      <dgm:spPr/>
    </dgm:pt>
    <dgm:pt modelId="{A2605F3D-ADAB-4985-AD66-5C7E920490B5}" type="pres">
      <dgm:prSet presAssocID="{026AA4F0-2413-4868-AA00-E5AA7FC16A44}" presName="dstNode" presStyleLbl="node1" presStyleIdx="0" presStyleCnt="4"/>
      <dgm:spPr/>
    </dgm:pt>
    <dgm:pt modelId="{8F377325-A2C7-46CC-BA71-6576BE30E600}" type="pres">
      <dgm:prSet presAssocID="{29504BAB-FE37-46CF-B3A1-22D3D8555C73}" presName="text_1" presStyleLbl="node1" presStyleIdx="0" presStyleCnt="4">
        <dgm:presLayoutVars>
          <dgm:bulletEnabled val="1"/>
        </dgm:presLayoutVars>
      </dgm:prSet>
      <dgm:spPr/>
    </dgm:pt>
    <dgm:pt modelId="{F2F3C58F-6308-4FFF-AE41-3616B0B86EA2}" type="pres">
      <dgm:prSet presAssocID="{29504BAB-FE37-46CF-B3A1-22D3D8555C73}" presName="accent_1" presStyleCnt="0"/>
      <dgm:spPr/>
    </dgm:pt>
    <dgm:pt modelId="{6F2F6D95-53F9-426B-A194-5418EC50F5D1}" type="pres">
      <dgm:prSet presAssocID="{29504BAB-FE37-46CF-B3A1-22D3D8555C73}" presName="accentRepeatNode" presStyleLbl="solidFgAcc1" presStyleIdx="0" presStyleCnt="4"/>
      <dgm:spPr>
        <a:ln>
          <a:solidFill>
            <a:schemeClr val="bg2">
              <a:lumMod val="50000"/>
            </a:schemeClr>
          </a:solidFill>
        </a:ln>
      </dgm:spPr>
    </dgm:pt>
    <dgm:pt modelId="{882386BA-D559-4A3F-B2AC-478675F0A260}" type="pres">
      <dgm:prSet presAssocID="{55C2EEAA-A4A6-40BE-A482-9322362B0386}" presName="text_2" presStyleLbl="node1" presStyleIdx="1" presStyleCnt="4">
        <dgm:presLayoutVars>
          <dgm:bulletEnabled val="1"/>
        </dgm:presLayoutVars>
      </dgm:prSet>
      <dgm:spPr/>
    </dgm:pt>
    <dgm:pt modelId="{73BA4821-C552-48C6-83FE-C33AA2B5AD7F}" type="pres">
      <dgm:prSet presAssocID="{55C2EEAA-A4A6-40BE-A482-9322362B0386}" presName="accent_2" presStyleCnt="0"/>
      <dgm:spPr/>
    </dgm:pt>
    <dgm:pt modelId="{6EAB25DD-3185-4C23-A9C2-D9D4D5F48318}" type="pres">
      <dgm:prSet presAssocID="{55C2EEAA-A4A6-40BE-A482-9322362B0386}" presName="accentRepeatNode" presStyleLbl="solidFgAcc1" presStyleIdx="1" presStyleCnt="4"/>
      <dgm:spPr>
        <a:ln>
          <a:solidFill>
            <a:schemeClr val="bg2">
              <a:lumMod val="50000"/>
            </a:schemeClr>
          </a:solidFill>
        </a:ln>
      </dgm:spPr>
    </dgm:pt>
    <dgm:pt modelId="{5F7675B5-2554-402F-BF3B-5E68620DECA9}" type="pres">
      <dgm:prSet presAssocID="{50ABF536-89CC-4480-9E5D-93AC4561C07C}" presName="text_3" presStyleLbl="node1" presStyleIdx="2" presStyleCnt="4">
        <dgm:presLayoutVars>
          <dgm:bulletEnabled val="1"/>
        </dgm:presLayoutVars>
      </dgm:prSet>
      <dgm:spPr/>
    </dgm:pt>
    <dgm:pt modelId="{9BC73277-C131-4760-B171-A140615884FE}" type="pres">
      <dgm:prSet presAssocID="{50ABF536-89CC-4480-9E5D-93AC4561C07C}" presName="accent_3" presStyleCnt="0"/>
      <dgm:spPr/>
    </dgm:pt>
    <dgm:pt modelId="{EE0AA229-5E36-48D5-A31F-6C90A0588D97}" type="pres">
      <dgm:prSet presAssocID="{50ABF536-89CC-4480-9E5D-93AC4561C07C}" presName="accentRepeatNode" presStyleLbl="solidFgAcc1" presStyleIdx="2" presStyleCnt="4"/>
      <dgm:spPr>
        <a:ln>
          <a:solidFill>
            <a:schemeClr val="bg2">
              <a:lumMod val="50000"/>
            </a:schemeClr>
          </a:solidFill>
        </a:ln>
      </dgm:spPr>
    </dgm:pt>
    <dgm:pt modelId="{E369573A-912A-4945-921D-E781EACA29F1}" type="pres">
      <dgm:prSet presAssocID="{458B389A-3A43-45A4-8FCD-6C5E7000FB91}" presName="text_4" presStyleLbl="node1" presStyleIdx="3" presStyleCnt="4">
        <dgm:presLayoutVars>
          <dgm:bulletEnabled val="1"/>
        </dgm:presLayoutVars>
      </dgm:prSet>
      <dgm:spPr/>
    </dgm:pt>
    <dgm:pt modelId="{123E8994-EC8A-460A-8EA9-EAAF9042E82B}" type="pres">
      <dgm:prSet presAssocID="{458B389A-3A43-45A4-8FCD-6C5E7000FB91}" presName="accent_4" presStyleCnt="0"/>
      <dgm:spPr/>
    </dgm:pt>
    <dgm:pt modelId="{879C4443-C277-4B27-A46B-A96906B58376}" type="pres">
      <dgm:prSet presAssocID="{458B389A-3A43-45A4-8FCD-6C5E7000FB91}" presName="accentRepeatNode" presStyleLbl="solidFgAcc1" presStyleIdx="3" presStyleCnt="4"/>
      <dgm:spPr>
        <a:ln>
          <a:solidFill>
            <a:schemeClr val="bg2">
              <a:lumMod val="50000"/>
            </a:schemeClr>
          </a:solidFill>
        </a:ln>
      </dgm:spPr>
    </dgm:pt>
  </dgm:ptLst>
  <dgm:cxnLst>
    <dgm:cxn modelId="{5FC84000-4381-46C3-847D-834CAE8534F5}" srcId="{026AA4F0-2413-4868-AA00-E5AA7FC16A44}" destId="{458B389A-3A43-45A4-8FCD-6C5E7000FB91}" srcOrd="3" destOrd="0" parTransId="{EC52FD1A-79E2-4FB2-A264-F24272ED48A8}" sibTransId="{F26AEE8A-7240-4D95-B3BD-9990BAE9EA1B}"/>
    <dgm:cxn modelId="{58C4420C-99D8-4956-8333-06B4E5D02556}" type="presOf" srcId="{2DDE447C-07D0-4920-AB32-8117B8234D4F}" destId="{5D99FECC-5348-4D7F-93E6-CEF5DE649ACC}" srcOrd="0" destOrd="0" presId="urn:microsoft.com/office/officeart/2008/layout/VerticalCurvedList#10"/>
    <dgm:cxn modelId="{49A4D811-1EF2-48EB-A060-019BC91068BA}" srcId="{026AA4F0-2413-4868-AA00-E5AA7FC16A44}" destId="{50ABF536-89CC-4480-9E5D-93AC4561C07C}" srcOrd="2" destOrd="0" parTransId="{8BB6776E-B7E3-43F2-AF19-B443DAEBA7BF}" sibTransId="{20DE052A-1DA9-43A4-BF03-109CAB7CE61E}"/>
    <dgm:cxn modelId="{E96A2E1A-5566-4828-AB75-AEE65090C009}" srcId="{026AA4F0-2413-4868-AA00-E5AA7FC16A44}" destId="{55C2EEAA-A4A6-40BE-A482-9322362B0386}" srcOrd="1" destOrd="0" parTransId="{E9EFD67E-B0B4-4EA8-A423-8649EF6A3F9F}" sibTransId="{163BA02B-863B-465F-A8F5-A547A2C42C57}"/>
    <dgm:cxn modelId="{96B86531-7BAC-4998-BA3A-C919687EDD7C}" type="presOf" srcId="{29504BAB-FE37-46CF-B3A1-22D3D8555C73}" destId="{8F377325-A2C7-46CC-BA71-6576BE30E600}" srcOrd="0" destOrd="0" presId="urn:microsoft.com/office/officeart/2008/layout/VerticalCurvedList#10"/>
    <dgm:cxn modelId="{521BAB38-30E3-40C7-8B50-49A9C64262E0}" type="presOf" srcId="{50ABF536-89CC-4480-9E5D-93AC4561C07C}" destId="{5F7675B5-2554-402F-BF3B-5E68620DECA9}" srcOrd="0" destOrd="0" presId="urn:microsoft.com/office/officeart/2008/layout/VerticalCurvedList#10"/>
    <dgm:cxn modelId="{D9806657-5992-45B3-9F2C-1CB85D391FF1}" type="presOf" srcId="{026AA4F0-2413-4868-AA00-E5AA7FC16A44}" destId="{702E09D2-2AE1-4F37-879C-5F9341D8FB78}" srcOrd="0" destOrd="0" presId="urn:microsoft.com/office/officeart/2008/layout/VerticalCurvedList#10"/>
    <dgm:cxn modelId="{C30B5857-2739-49B1-A2F1-20466466AAA5}" type="presOf" srcId="{458B389A-3A43-45A4-8FCD-6C5E7000FB91}" destId="{E369573A-912A-4945-921D-E781EACA29F1}" srcOrd="0" destOrd="0" presId="urn:microsoft.com/office/officeart/2008/layout/VerticalCurvedList#10"/>
    <dgm:cxn modelId="{6E5BED81-CE69-4C61-A6AE-523F6CB6F13B}" type="presOf" srcId="{55C2EEAA-A4A6-40BE-A482-9322362B0386}" destId="{882386BA-D559-4A3F-B2AC-478675F0A260}" srcOrd="0" destOrd="0" presId="urn:microsoft.com/office/officeart/2008/layout/VerticalCurvedList#10"/>
    <dgm:cxn modelId="{9D9D498E-900D-471D-BE2C-159E9510FB4B}" srcId="{026AA4F0-2413-4868-AA00-E5AA7FC16A44}" destId="{29504BAB-FE37-46CF-B3A1-22D3D8555C73}" srcOrd="0" destOrd="0" parTransId="{BE2B0381-1900-4F2A-A0F7-72BFF8187D07}" sibTransId="{2DDE447C-07D0-4920-AB32-8117B8234D4F}"/>
    <dgm:cxn modelId="{76C075BB-A714-48BC-9BAC-C6289C7D01FC}" type="presParOf" srcId="{702E09D2-2AE1-4F37-879C-5F9341D8FB78}" destId="{A860B3A5-6AD2-40F4-A33F-1B707906BFA7}" srcOrd="0" destOrd="0" presId="urn:microsoft.com/office/officeart/2008/layout/VerticalCurvedList#10"/>
    <dgm:cxn modelId="{B60A5964-C8CA-4B47-9506-E783C373DB05}" type="presParOf" srcId="{A860B3A5-6AD2-40F4-A33F-1B707906BFA7}" destId="{B28B14E1-0E54-4FBB-BAC6-BC9EBDD09490}" srcOrd="0" destOrd="0" presId="urn:microsoft.com/office/officeart/2008/layout/VerticalCurvedList#10"/>
    <dgm:cxn modelId="{400F3D52-A3D5-4489-9ECB-7501D2C6904E}" type="presParOf" srcId="{B28B14E1-0E54-4FBB-BAC6-BC9EBDD09490}" destId="{A2221213-E19F-480F-B40F-0D0A0051DD91}" srcOrd="0" destOrd="0" presId="urn:microsoft.com/office/officeart/2008/layout/VerticalCurvedList#10"/>
    <dgm:cxn modelId="{0E6E15F3-420C-46F1-975F-B78CB4F738A6}" type="presParOf" srcId="{B28B14E1-0E54-4FBB-BAC6-BC9EBDD09490}" destId="{5D99FECC-5348-4D7F-93E6-CEF5DE649ACC}" srcOrd="1" destOrd="0" presId="urn:microsoft.com/office/officeart/2008/layout/VerticalCurvedList#10"/>
    <dgm:cxn modelId="{675CA279-52E8-448F-895A-308C2E9E2675}" type="presParOf" srcId="{B28B14E1-0E54-4FBB-BAC6-BC9EBDD09490}" destId="{4322A6DB-A762-45E8-ACAA-96927BEB6B94}" srcOrd="2" destOrd="0" presId="urn:microsoft.com/office/officeart/2008/layout/VerticalCurvedList#10"/>
    <dgm:cxn modelId="{4672A4FA-B373-48FB-9157-FEBFB0054235}" type="presParOf" srcId="{B28B14E1-0E54-4FBB-BAC6-BC9EBDD09490}" destId="{A2605F3D-ADAB-4985-AD66-5C7E920490B5}" srcOrd="3" destOrd="0" presId="urn:microsoft.com/office/officeart/2008/layout/VerticalCurvedList#10"/>
    <dgm:cxn modelId="{4177AA35-95C1-4E73-9C8B-1DDBEE2FD03F}" type="presParOf" srcId="{A860B3A5-6AD2-40F4-A33F-1B707906BFA7}" destId="{8F377325-A2C7-46CC-BA71-6576BE30E600}" srcOrd="1" destOrd="0" presId="urn:microsoft.com/office/officeart/2008/layout/VerticalCurvedList#10"/>
    <dgm:cxn modelId="{CE07EFF8-0EB6-4FD1-9AF4-F6816DC4408F}" type="presParOf" srcId="{A860B3A5-6AD2-40F4-A33F-1B707906BFA7}" destId="{F2F3C58F-6308-4FFF-AE41-3616B0B86EA2}" srcOrd="2" destOrd="0" presId="urn:microsoft.com/office/officeart/2008/layout/VerticalCurvedList#10"/>
    <dgm:cxn modelId="{D9CD34E1-19DC-4E91-BAE1-7C7D240B46BC}" type="presParOf" srcId="{F2F3C58F-6308-4FFF-AE41-3616B0B86EA2}" destId="{6F2F6D95-53F9-426B-A194-5418EC50F5D1}" srcOrd="0" destOrd="0" presId="urn:microsoft.com/office/officeart/2008/layout/VerticalCurvedList#10"/>
    <dgm:cxn modelId="{9B09D035-B4F0-4E5E-8A3F-4FEAFC749EF4}" type="presParOf" srcId="{A860B3A5-6AD2-40F4-A33F-1B707906BFA7}" destId="{882386BA-D559-4A3F-B2AC-478675F0A260}" srcOrd="3" destOrd="0" presId="urn:microsoft.com/office/officeart/2008/layout/VerticalCurvedList#10"/>
    <dgm:cxn modelId="{97A0B0A3-B78A-4B0F-A96A-F90BD92D6DCB}" type="presParOf" srcId="{A860B3A5-6AD2-40F4-A33F-1B707906BFA7}" destId="{73BA4821-C552-48C6-83FE-C33AA2B5AD7F}" srcOrd="4" destOrd="0" presId="urn:microsoft.com/office/officeart/2008/layout/VerticalCurvedList#10"/>
    <dgm:cxn modelId="{8D2EFAF4-3E17-486A-BFD8-495922D30107}" type="presParOf" srcId="{73BA4821-C552-48C6-83FE-C33AA2B5AD7F}" destId="{6EAB25DD-3185-4C23-A9C2-D9D4D5F48318}" srcOrd="0" destOrd="0" presId="urn:microsoft.com/office/officeart/2008/layout/VerticalCurvedList#10"/>
    <dgm:cxn modelId="{3C412101-5343-4A34-8348-17984A020F9D}" type="presParOf" srcId="{A860B3A5-6AD2-40F4-A33F-1B707906BFA7}" destId="{5F7675B5-2554-402F-BF3B-5E68620DECA9}" srcOrd="5" destOrd="0" presId="urn:microsoft.com/office/officeart/2008/layout/VerticalCurvedList#10"/>
    <dgm:cxn modelId="{28F6EC15-619B-4062-9D71-D4AFFF11C5E3}" type="presParOf" srcId="{A860B3A5-6AD2-40F4-A33F-1B707906BFA7}" destId="{9BC73277-C131-4760-B171-A140615884FE}" srcOrd="6" destOrd="0" presId="urn:microsoft.com/office/officeart/2008/layout/VerticalCurvedList#10"/>
    <dgm:cxn modelId="{541D31DC-9CAD-4183-B4C9-70F73C6C4291}" type="presParOf" srcId="{9BC73277-C131-4760-B171-A140615884FE}" destId="{EE0AA229-5E36-48D5-A31F-6C90A0588D97}" srcOrd="0" destOrd="0" presId="urn:microsoft.com/office/officeart/2008/layout/VerticalCurvedList#10"/>
    <dgm:cxn modelId="{E0B968C4-711E-455F-B00E-296DAFB9D5B4}" type="presParOf" srcId="{A860B3A5-6AD2-40F4-A33F-1B707906BFA7}" destId="{E369573A-912A-4945-921D-E781EACA29F1}" srcOrd="7" destOrd="0" presId="urn:microsoft.com/office/officeart/2008/layout/VerticalCurvedList#10"/>
    <dgm:cxn modelId="{93B08A69-CE64-469B-898D-DCCAF3A95DB7}" type="presParOf" srcId="{A860B3A5-6AD2-40F4-A33F-1B707906BFA7}" destId="{123E8994-EC8A-460A-8EA9-EAAF9042E82B}" srcOrd="8" destOrd="0" presId="urn:microsoft.com/office/officeart/2008/layout/VerticalCurvedList#10"/>
    <dgm:cxn modelId="{E5D2AB12-5543-44A1-BB12-34F0122F85A0}" type="presParOf" srcId="{123E8994-EC8A-460A-8EA9-EAAF9042E82B}" destId="{879C4443-C277-4B27-A46B-A96906B58376}" srcOrd="0" destOrd="0" presId="urn:microsoft.com/office/officeart/2008/layout/VerticalCurvedList#10"/>
  </dgm:cxnLst>
  <dgm:bg/>
  <dgm:whole>
    <a:ln>
      <a:noFill/>
    </a:ln>
  </dgm:whole>
  <dgm:extLst>
    <a:ext uri="http://schemas.microsoft.com/office/drawing/2008/diagram">
      <dsp:dataModelExt xmlns:dsp="http://schemas.microsoft.com/office/drawing/2008/diagram" relId="rId12"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946DFB85-CB46-4CD2-B33F-F2B1138DE3DE}" type="doc">
      <dgm:prSet loTypeId="urn:microsoft.com/office/officeart/2008/layout/VerticalCurvedList#11" loCatId="list" qsTypeId="urn:microsoft.com/office/officeart/2005/8/quickstyle/3d3#1" qsCatId="3D" csTypeId="urn:microsoft.com/office/officeart/2005/8/colors/accent4_2#1" csCatId="accent4" phldr="1"/>
      <dgm:spPr/>
      <dgm:t>
        <a:bodyPr/>
        <a:lstStyle/>
        <a:p>
          <a:endParaRPr lang="en-IN"/>
        </a:p>
      </dgm:t>
    </dgm:pt>
    <dgm:pt modelId="{EBA3924D-8F0D-4141-88CA-F2C0DAC7A742}">
      <dgm:prSet phldrT="[Tex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Expand AI workforce developments in the country and enhance digital skills and readiness via HEE Star.</a:t>
          </a:r>
          <a:endParaRPr lang="en-IN">
            <a:latin typeface="Times New Roman" panose="02020603050405020304" pitchFamily="18" charset="0"/>
            <a:cs typeface="Times New Roman" panose="02020603050405020304" pitchFamily="18" charset="0"/>
          </a:endParaRPr>
        </a:p>
      </dgm:t>
    </dgm:pt>
    <dgm:pt modelId="{766FB696-E095-414A-825B-77916B15E339}" type="parTrans" cxnId="{A6A6DFD4-F085-4F63-A8B1-80BF4ACD0D81}">
      <dgm:prSet/>
      <dgm:spPr/>
      <dgm:t>
        <a:bodyPr/>
        <a:lstStyle/>
        <a:p>
          <a:endParaRPr lang="en-IN">
            <a:latin typeface="Times New Roman" panose="02020603050405020304" pitchFamily="18" charset="0"/>
            <a:cs typeface="Times New Roman" panose="02020603050405020304" pitchFamily="18" charset="0"/>
          </a:endParaRPr>
        </a:p>
      </dgm:t>
    </dgm:pt>
    <dgm:pt modelId="{4BC7A87E-B691-44F5-A388-BAC0D3B82714}" type="sibTrans" cxnId="{A6A6DFD4-F085-4F63-A8B1-80BF4ACD0D81}">
      <dgm:prSet/>
      <dgm:spPr/>
      <dgm:t>
        <a:bodyPr/>
        <a:lstStyle/>
        <a:p>
          <a:endParaRPr lang="en-IN">
            <a:latin typeface="Times New Roman" panose="02020603050405020304" pitchFamily="18" charset="0"/>
            <a:cs typeface="Times New Roman" panose="02020603050405020304" pitchFamily="18" charset="0"/>
          </a:endParaRPr>
        </a:p>
      </dgm:t>
    </dgm:pt>
    <dgm:pt modelId="{7ABE7932-BF88-48BE-9B42-5190DC2A934B}">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Improve NHS digital systems to enable the seamless and effective integration of AI across all areas, including governance and staff buy-in.</a:t>
          </a:r>
        </a:p>
      </dgm:t>
    </dgm:pt>
    <dgm:pt modelId="{087340BB-DB12-48B6-90BA-45934510C011}" type="parTrans" cxnId="{53D3FC37-F44C-44C3-8127-03E01DADFFCC}">
      <dgm:prSet/>
      <dgm:spPr/>
      <dgm:t>
        <a:bodyPr/>
        <a:lstStyle/>
        <a:p>
          <a:endParaRPr lang="en-IN">
            <a:latin typeface="Times New Roman" panose="02020603050405020304" pitchFamily="18" charset="0"/>
            <a:cs typeface="Times New Roman" panose="02020603050405020304" pitchFamily="18" charset="0"/>
          </a:endParaRPr>
        </a:p>
      </dgm:t>
    </dgm:pt>
    <dgm:pt modelId="{B4FAC4D2-2BF0-417B-9266-EADBAD6072DC}" type="sibTrans" cxnId="{53D3FC37-F44C-44C3-8127-03E01DADFFCC}">
      <dgm:prSet/>
      <dgm:spPr/>
      <dgm:t>
        <a:bodyPr/>
        <a:lstStyle/>
        <a:p>
          <a:endParaRPr lang="en-IN">
            <a:latin typeface="Times New Roman" panose="02020603050405020304" pitchFamily="18" charset="0"/>
            <a:cs typeface="Times New Roman" panose="02020603050405020304" pitchFamily="18" charset="0"/>
          </a:endParaRPr>
        </a:p>
      </dgm:t>
    </dgm:pt>
    <dgm:pt modelId="{5F435723-EEAB-483A-8A03-9D291CA41865}">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Adapt work by implementing the Job Characteristics Model to boost autonomy, wellbeing, teamwork, and strength of workforce.</a:t>
          </a:r>
        </a:p>
      </dgm:t>
    </dgm:pt>
    <dgm:pt modelId="{900D4824-978D-40CD-86FE-DD97C8E2CA44}" type="parTrans" cxnId="{B67551C5-B051-4228-9596-4D9952900133}">
      <dgm:prSet/>
      <dgm:spPr/>
      <dgm:t>
        <a:bodyPr/>
        <a:lstStyle/>
        <a:p>
          <a:endParaRPr lang="en-IN">
            <a:latin typeface="Times New Roman" panose="02020603050405020304" pitchFamily="18" charset="0"/>
            <a:cs typeface="Times New Roman" panose="02020603050405020304" pitchFamily="18" charset="0"/>
          </a:endParaRPr>
        </a:p>
      </dgm:t>
    </dgm:pt>
    <dgm:pt modelId="{92990F63-6F83-4983-986E-3F8CAD17942F}" type="sibTrans" cxnId="{B67551C5-B051-4228-9596-4D9952900133}">
      <dgm:prSet/>
      <dgm:spPr/>
      <dgm:t>
        <a:bodyPr/>
        <a:lstStyle/>
        <a:p>
          <a:endParaRPr lang="en-IN">
            <a:latin typeface="Times New Roman" panose="02020603050405020304" pitchFamily="18" charset="0"/>
            <a:cs typeface="Times New Roman" panose="02020603050405020304" pitchFamily="18" charset="0"/>
          </a:endParaRPr>
        </a:p>
      </dgm:t>
    </dgm:pt>
    <dgm:pt modelId="{8A726B06-8166-4825-A6DC-0E2EB2C66A3A}" type="pres">
      <dgm:prSet presAssocID="{946DFB85-CB46-4CD2-B33F-F2B1138DE3DE}" presName="Name0" presStyleCnt="0">
        <dgm:presLayoutVars>
          <dgm:chMax val="7"/>
          <dgm:chPref val="7"/>
          <dgm:dir/>
        </dgm:presLayoutVars>
      </dgm:prSet>
      <dgm:spPr/>
    </dgm:pt>
    <dgm:pt modelId="{0F07C496-548A-4975-B449-85DBB307FFDD}" type="pres">
      <dgm:prSet presAssocID="{946DFB85-CB46-4CD2-B33F-F2B1138DE3DE}" presName="Name1" presStyleCnt="0"/>
      <dgm:spPr/>
    </dgm:pt>
    <dgm:pt modelId="{EF8F5973-3460-447F-9696-6004AC1A479C}" type="pres">
      <dgm:prSet presAssocID="{946DFB85-CB46-4CD2-B33F-F2B1138DE3DE}" presName="cycle" presStyleCnt="0"/>
      <dgm:spPr/>
    </dgm:pt>
    <dgm:pt modelId="{D6684DC7-2CC5-4784-9584-07E6D3CF99D6}" type="pres">
      <dgm:prSet presAssocID="{946DFB85-CB46-4CD2-B33F-F2B1138DE3DE}" presName="srcNode" presStyleLbl="node1" presStyleIdx="0" presStyleCnt="3"/>
      <dgm:spPr/>
    </dgm:pt>
    <dgm:pt modelId="{B64B533E-3F33-40BD-BDCC-9350CA94A84A}" type="pres">
      <dgm:prSet presAssocID="{946DFB85-CB46-4CD2-B33F-F2B1138DE3DE}" presName="conn" presStyleLbl="parChTrans1D2" presStyleIdx="0" presStyleCnt="1"/>
      <dgm:spPr/>
    </dgm:pt>
    <dgm:pt modelId="{25FC5E7C-7A68-425D-8C7E-7F07C834E718}" type="pres">
      <dgm:prSet presAssocID="{946DFB85-CB46-4CD2-B33F-F2B1138DE3DE}" presName="extraNode" presStyleLbl="node1" presStyleIdx="0" presStyleCnt="3"/>
      <dgm:spPr/>
    </dgm:pt>
    <dgm:pt modelId="{25E96AEF-070F-4B1B-AB7E-3C50EC46E174}" type="pres">
      <dgm:prSet presAssocID="{946DFB85-CB46-4CD2-B33F-F2B1138DE3DE}" presName="dstNode" presStyleLbl="node1" presStyleIdx="0" presStyleCnt="3"/>
      <dgm:spPr/>
    </dgm:pt>
    <dgm:pt modelId="{6616697F-FBDA-4061-9FAA-3FDA2FB894A1}" type="pres">
      <dgm:prSet presAssocID="{EBA3924D-8F0D-4141-88CA-F2C0DAC7A742}" presName="text_1" presStyleLbl="node1" presStyleIdx="0" presStyleCnt="3">
        <dgm:presLayoutVars>
          <dgm:bulletEnabled val="1"/>
        </dgm:presLayoutVars>
      </dgm:prSet>
      <dgm:spPr/>
    </dgm:pt>
    <dgm:pt modelId="{3FBD7DF9-CB31-4F83-8F64-FA22D9CA2E4C}" type="pres">
      <dgm:prSet presAssocID="{EBA3924D-8F0D-4141-88CA-F2C0DAC7A742}" presName="accent_1" presStyleCnt="0"/>
      <dgm:spPr/>
    </dgm:pt>
    <dgm:pt modelId="{C3C11912-651A-4C58-BCDF-E5016DAF320B}" type="pres">
      <dgm:prSet presAssocID="{EBA3924D-8F0D-4141-88CA-F2C0DAC7A742}" presName="accentRepeatNode" presStyleLbl="solidFgAcc1" presStyleIdx="0" presStyleCnt="3"/>
      <dgm:spPr/>
    </dgm:pt>
    <dgm:pt modelId="{0C29F187-EA2F-4C19-93A9-8AB41FD875EA}" type="pres">
      <dgm:prSet presAssocID="{7ABE7932-BF88-48BE-9B42-5190DC2A934B}" presName="text_2" presStyleLbl="node1" presStyleIdx="1" presStyleCnt="3">
        <dgm:presLayoutVars>
          <dgm:bulletEnabled val="1"/>
        </dgm:presLayoutVars>
      </dgm:prSet>
      <dgm:spPr/>
    </dgm:pt>
    <dgm:pt modelId="{207197B8-EC96-4C09-8DCB-5CAA15A7BB16}" type="pres">
      <dgm:prSet presAssocID="{7ABE7932-BF88-48BE-9B42-5190DC2A934B}" presName="accent_2" presStyleCnt="0"/>
      <dgm:spPr/>
    </dgm:pt>
    <dgm:pt modelId="{23EB7CE7-123B-461E-AA4C-915649B78D47}" type="pres">
      <dgm:prSet presAssocID="{7ABE7932-BF88-48BE-9B42-5190DC2A934B}" presName="accentRepeatNode" presStyleLbl="solidFgAcc1" presStyleIdx="1" presStyleCnt="3"/>
      <dgm:spPr/>
    </dgm:pt>
    <dgm:pt modelId="{65C52EF5-F3AF-48EB-8220-3E869933D861}" type="pres">
      <dgm:prSet presAssocID="{5F435723-EEAB-483A-8A03-9D291CA41865}" presName="text_3" presStyleLbl="node1" presStyleIdx="2" presStyleCnt="3">
        <dgm:presLayoutVars>
          <dgm:bulletEnabled val="1"/>
        </dgm:presLayoutVars>
      </dgm:prSet>
      <dgm:spPr/>
    </dgm:pt>
    <dgm:pt modelId="{72302373-47D7-4A15-8861-B7EDF50B9672}" type="pres">
      <dgm:prSet presAssocID="{5F435723-EEAB-483A-8A03-9D291CA41865}" presName="accent_3" presStyleCnt="0"/>
      <dgm:spPr/>
    </dgm:pt>
    <dgm:pt modelId="{4E23E615-6930-439A-9C90-7CC737AD08EA}" type="pres">
      <dgm:prSet presAssocID="{5F435723-EEAB-483A-8A03-9D291CA41865}" presName="accentRepeatNode" presStyleLbl="solidFgAcc1" presStyleIdx="2" presStyleCnt="3"/>
      <dgm:spPr/>
    </dgm:pt>
  </dgm:ptLst>
  <dgm:cxnLst>
    <dgm:cxn modelId="{53D3FC37-F44C-44C3-8127-03E01DADFFCC}" srcId="{946DFB85-CB46-4CD2-B33F-F2B1138DE3DE}" destId="{7ABE7932-BF88-48BE-9B42-5190DC2A934B}" srcOrd="1" destOrd="0" parTransId="{087340BB-DB12-48B6-90BA-45934510C011}" sibTransId="{B4FAC4D2-2BF0-417B-9266-EADBAD6072DC}"/>
    <dgm:cxn modelId="{D0D28640-475D-404D-A97F-FD7E60581A3C}" type="presOf" srcId="{4BC7A87E-B691-44F5-A388-BAC0D3B82714}" destId="{B64B533E-3F33-40BD-BDCC-9350CA94A84A}" srcOrd="0" destOrd="0" presId="urn:microsoft.com/office/officeart/2008/layout/VerticalCurvedList#11"/>
    <dgm:cxn modelId="{102E4C47-58A4-425C-9FAC-2123D0997DD3}" type="presOf" srcId="{5F435723-EEAB-483A-8A03-9D291CA41865}" destId="{65C52EF5-F3AF-48EB-8220-3E869933D861}" srcOrd="0" destOrd="0" presId="urn:microsoft.com/office/officeart/2008/layout/VerticalCurvedList#11"/>
    <dgm:cxn modelId="{15E716B0-7014-4D46-B5AA-C2E29CE52698}" type="presOf" srcId="{EBA3924D-8F0D-4141-88CA-F2C0DAC7A742}" destId="{6616697F-FBDA-4061-9FAA-3FDA2FB894A1}" srcOrd="0" destOrd="0" presId="urn:microsoft.com/office/officeart/2008/layout/VerticalCurvedList#11"/>
    <dgm:cxn modelId="{BE5D6EC1-71DE-4FCF-9689-E1B969E5A7EF}" type="presOf" srcId="{946DFB85-CB46-4CD2-B33F-F2B1138DE3DE}" destId="{8A726B06-8166-4825-A6DC-0E2EB2C66A3A}" srcOrd="0" destOrd="0" presId="urn:microsoft.com/office/officeart/2008/layout/VerticalCurvedList#11"/>
    <dgm:cxn modelId="{B67551C5-B051-4228-9596-4D9952900133}" srcId="{946DFB85-CB46-4CD2-B33F-F2B1138DE3DE}" destId="{5F435723-EEAB-483A-8A03-9D291CA41865}" srcOrd="2" destOrd="0" parTransId="{900D4824-978D-40CD-86FE-DD97C8E2CA44}" sibTransId="{92990F63-6F83-4983-986E-3F8CAD17942F}"/>
    <dgm:cxn modelId="{A6A6DFD4-F085-4F63-A8B1-80BF4ACD0D81}" srcId="{946DFB85-CB46-4CD2-B33F-F2B1138DE3DE}" destId="{EBA3924D-8F0D-4141-88CA-F2C0DAC7A742}" srcOrd="0" destOrd="0" parTransId="{766FB696-E095-414A-825B-77916B15E339}" sibTransId="{4BC7A87E-B691-44F5-A388-BAC0D3B82714}"/>
    <dgm:cxn modelId="{682F4BFD-E5B7-48BB-A152-99942E083489}" type="presOf" srcId="{7ABE7932-BF88-48BE-9B42-5190DC2A934B}" destId="{0C29F187-EA2F-4C19-93A9-8AB41FD875EA}" srcOrd="0" destOrd="0" presId="urn:microsoft.com/office/officeart/2008/layout/VerticalCurvedList#11"/>
    <dgm:cxn modelId="{0563549C-3658-4BD5-82DD-2704FDDDE5BD}" type="presParOf" srcId="{8A726B06-8166-4825-A6DC-0E2EB2C66A3A}" destId="{0F07C496-548A-4975-B449-85DBB307FFDD}" srcOrd="0" destOrd="0" presId="urn:microsoft.com/office/officeart/2008/layout/VerticalCurvedList#11"/>
    <dgm:cxn modelId="{D0FC03E0-9642-4674-BCBE-E06C8DEF3B75}" type="presParOf" srcId="{0F07C496-548A-4975-B449-85DBB307FFDD}" destId="{EF8F5973-3460-447F-9696-6004AC1A479C}" srcOrd="0" destOrd="0" presId="urn:microsoft.com/office/officeart/2008/layout/VerticalCurvedList#11"/>
    <dgm:cxn modelId="{4FF7E6C0-339C-4F97-AA40-C61C83565821}" type="presParOf" srcId="{EF8F5973-3460-447F-9696-6004AC1A479C}" destId="{D6684DC7-2CC5-4784-9584-07E6D3CF99D6}" srcOrd="0" destOrd="0" presId="urn:microsoft.com/office/officeart/2008/layout/VerticalCurvedList#11"/>
    <dgm:cxn modelId="{9ABC3A90-F989-4EB0-A34F-D900825837E4}" type="presParOf" srcId="{EF8F5973-3460-447F-9696-6004AC1A479C}" destId="{B64B533E-3F33-40BD-BDCC-9350CA94A84A}" srcOrd="1" destOrd="0" presId="urn:microsoft.com/office/officeart/2008/layout/VerticalCurvedList#11"/>
    <dgm:cxn modelId="{D063F401-5D41-427F-80D3-3E56B16BC765}" type="presParOf" srcId="{EF8F5973-3460-447F-9696-6004AC1A479C}" destId="{25FC5E7C-7A68-425D-8C7E-7F07C834E718}" srcOrd="2" destOrd="0" presId="urn:microsoft.com/office/officeart/2008/layout/VerticalCurvedList#11"/>
    <dgm:cxn modelId="{8630EB36-7B50-4D4A-B554-7A97B5DA1E01}" type="presParOf" srcId="{EF8F5973-3460-447F-9696-6004AC1A479C}" destId="{25E96AEF-070F-4B1B-AB7E-3C50EC46E174}" srcOrd="3" destOrd="0" presId="urn:microsoft.com/office/officeart/2008/layout/VerticalCurvedList#11"/>
    <dgm:cxn modelId="{D00413A4-070C-489A-BE53-8FC47922372B}" type="presParOf" srcId="{0F07C496-548A-4975-B449-85DBB307FFDD}" destId="{6616697F-FBDA-4061-9FAA-3FDA2FB894A1}" srcOrd="1" destOrd="0" presId="urn:microsoft.com/office/officeart/2008/layout/VerticalCurvedList#11"/>
    <dgm:cxn modelId="{E8F06C62-D924-47A7-AC90-59E5101737F7}" type="presParOf" srcId="{0F07C496-548A-4975-B449-85DBB307FFDD}" destId="{3FBD7DF9-CB31-4F83-8F64-FA22D9CA2E4C}" srcOrd="2" destOrd="0" presId="urn:microsoft.com/office/officeart/2008/layout/VerticalCurvedList#11"/>
    <dgm:cxn modelId="{6AA43016-2652-42E5-A0F1-56A835488D9F}" type="presParOf" srcId="{3FBD7DF9-CB31-4F83-8F64-FA22D9CA2E4C}" destId="{C3C11912-651A-4C58-BCDF-E5016DAF320B}" srcOrd="0" destOrd="0" presId="urn:microsoft.com/office/officeart/2008/layout/VerticalCurvedList#11"/>
    <dgm:cxn modelId="{B8747145-E0AC-4C8C-9ACA-BFC9A0461035}" type="presParOf" srcId="{0F07C496-548A-4975-B449-85DBB307FFDD}" destId="{0C29F187-EA2F-4C19-93A9-8AB41FD875EA}" srcOrd="3" destOrd="0" presId="urn:microsoft.com/office/officeart/2008/layout/VerticalCurvedList#11"/>
    <dgm:cxn modelId="{D34AB470-9FAF-4DE4-A87A-186845C3F048}" type="presParOf" srcId="{0F07C496-548A-4975-B449-85DBB307FFDD}" destId="{207197B8-EC96-4C09-8DCB-5CAA15A7BB16}" srcOrd="4" destOrd="0" presId="urn:microsoft.com/office/officeart/2008/layout/VerticalCurvedList#11"/>
    <dgm:cxn modelId="{86251FD2-60FB-4720-A80F-6D514210A675}" type="presParOf" srcId="{207197B8-EC96-4C09-8DCB-5CAA15A7BB16}" destId="{23EB7CE7-123B-461E-AA4C-915649B78D47}" srcOrd="0" destOrd="0" presId="urn:microsoft.com/office/officeart/2008/layout/VerticalCurvedList#11"/>
    <dgm:cxn modelId="{35625AD7-418C-47A8-BA70-9148CEC34A61}" type="presParOf" srcId="{0F07C496-548A-4975-B449-85DBB307FFDD}" destId="{65C52EF5-F3AF-48EB-8220-3E869933D861}" srcOrd="5" destOrd="0" presId="urn:microsoft.com/office/officeart/2008/layout/VerticalCurvedList#11"/>
    <dgm:cxn modelId="{5BEA3905-40CF-4EEB-9952-F4C5D8EEA80D}" type="presParOf" srcId="{0F07C496-548A-4975-B449-85DBB307FFDD}" destId="{72302373-47D7-4A15-8861-B7EDF50B9672}" srcOrd="6" destOrd="0" presId="urn:microsoft.com/office/officeart/2008/layout/VerticalCurvedList#11"/>
    <dgm:cxn modelId="{7496FF3D-A1DF-4E38-B774-94157942FFAE}" type="presParOf" srcId="{72302373-47D7-4A15-8861-B7EDF50B9672}" destId="{4E23E615-6930-439A-9C90-7CC737AD08EA}" srcOrd="0" destOrd="0" presId="urn:microsoft.com/office/officeart/2008/layout/VerticalCurvedList#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946DFB85-CB46-4CD2-B33F-F2B1138DE3DE}" type="doc">
      <dgm:prSet loTypeId="urn:microsoft.com/office/officeart/2008/layout/VerticalCurvedList#12" loCatId="list" qsTypeId="urn:microsoft.com/office/officeart/2005/8/quickstyle/3d3#2" qsCatId="3D" csTypeId="urn:microsoft.com/office/officeart/2005/8/colors/accent4_2#2" csCatId="accent4" phldr="1"/>
      <dgm:spPr/>
      <dgm:t>
        <a:bodyPr/>
        <a:lstStyle/>
        <a:p>
          <a:endParaRPr lang="en-IN"/>
        </a:p>
      </dgm:t>
    </dgm:pt>
    <dgm:pt modelId="{EBA3924D-8F0D-4141-88CA-F2C0DAC7A742}">
      <dgm:prSet phldrT="[Tex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Expand AI workforce developments in the country and enhance digital skills and readiness via HEE Star.</a:t>
          </a:r>
          <a:endParaRPr lang="en-IN">
            <a:latin typeface="Times New Roman" panose="02020603050405020304" pitchFamily="18" charset="0"/>
            <a:cs typeface="Times New Roman" panose="02020603050405020304" pitchFamily="18" charset="0"/>
          </a:endParaRPr>
        </a:p>
      </dgm:t>
    </dgm:pt>
    <dgm:pt modelId="{766FB696-E095-414A-825B-77916B15E339}" type="parTrans" cxnId="{A6A6DFD4-F085-4F63-A8B1-80BF4ACD0D81}">
      <dgm:prSet/>
      <dgm:spPr/>
      <dgm:t>
        <a:bodyPr/>
        <a:lstStyle/>
        <a:p>
          <a:endParaRPr lang="en-IN">
            <a:latin typeface="Times New Roman" panose="02020603050405020304" pitchFamily="18" charset="0"/>
            <a:cs typeface="Times New Roman" panose="02020603050405020304" pitchFamily="18" charset="0"/>
          </a:endParaRPr>
        </a:p>
      </dgm:t>
    </dgm:pt>
    <dgm:pt modelId="{4BC7A87E-B691-44F5-A388-BAC0D3B82714}" type="sibTrans" cxnId="{A6A6DFD4-F085-4F63-A8B1-80BF4ACD0D81}">
      <dgm:prSet/>
      <dgm:spPr/>
      <dgm:t>
        <a:bodyPr/>
        <a:lstStyle/>
        <a:p>
          <a:endParaRPr lang="en-IN">
            <a:latin typeface="Times New Roman" panose="02020603050405020304" pitchFamily="18" charset="0"/>
            <a:cs typeface="Times New Roman" panose="02020603050405020304" pitchFamily="18" charset="0"/>
          </a:endParaRPr>
        </a:p>
      </dgm:t>
    </dgm:pt>
    <dgm:pt modelId="{7ABE7932-BF88-48BE-9B42-5190DC2A934B}">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Improve NHS digital systems to enable the seamless and effective integration of AI across all areas, including governance and staff buy-in.</a:t>
          </a:r>
        </a:p>
      </dgm:t>
    </dgm:pt>
    <dgm:pt modelId="{087340BB-DB12-48B6-90BA-45934510C011}" type="parTrans" cxnId="{53D3FC37-F44C-44C3-8127-03E01DADFFCC}">
      <dgm:prSet/>
      <dgm:spPr/>
      <dgm:t>
        <a:bodyPr/>
        <a:lstStyle/>
        <a:p>
          <a:endParaRPr lang="en-IN">
            <a:latin typeface="Times New Roman" panose="02020603050405020304" pitchFamily="18" charset="0"/>
            <a:cs typeface="Times New Roman" panose="02020603050405020304" pitchFamily="18" charset="0"/>
          </a:endParaRPr>
        </a:p>
      </dgm:t>
    </dgm:pt>
    <dgm:pt modelId="{B4FAC4D2-2BF0-417B-9266-EADBAD6072DC}" type="sibTrans" cxnId="{53D3FC37-F44C-44C3-8127-03E01DADFFCC}">
      <dgm:prSet/>
      <dgm:spPr/>
      <dgm:t>
        <a:bodyPr/>
        <a:lstStyle/>
        <a:p>
          <a:endParaRPr lang="en-IN">
            <a:latin typeface="Times New Roman" panose="02020603050405020304" pitchFamily="18" charset="0"/>
            <a:cs typeface="Times New Roman" panose="02020603050405020304" pitchFamily="18" charset="0"/>
          </a:endParaRPr>
        </a:p>
      </dgm:t>
    </dgm:pt>
    <dgm:pt modelId="{5F435723-EEAB-483A-8A03-9D291CA41865}">
      <dgm:prSet/>
      <dgm:spPr/>
      <dgm:t>
        <a:bodyPr/>
        <a:lstStyle/>
        <a:p>
          <a:pPr>
            <a:buFont typeface="Arial" panose="020B0604020202020204" pitchFamily="34" charset="0"/>
            <a:buChar char="●"/>
          </a:pPr>
          <a:r>
            <a:rPr lang="en-IN" u="none">
              <a:latin typeface="Times New Roman" panose="02020603050405020304" pitchFamily="18" charset="0"/>
              <a:cs typeface="Times New Roman" panose="02020603050405020304" pitchFamily="18" charset="0"/>
            </a:rPr>
            <a:t>Adapt work by implementing the Job Characteristics Model to boost autonomy, wellbeing, teamwork, and strength of workforce.</a:t>
          </a:r>
        </a:p>
      </dgm:t>
    </dgm:pt>
    <dgm:pt modelId="{900D4824-978D-40CD-86FE-DD97C8E2CA44}" type="parTrans" cxnId="{B67551C5-B051-4228-9596-4D9952900133}">
      <dgm:prSet/>
      <dgm:spPr/>
      <dgm:t>
        <a:bodyPr/>
        <a:lstStyle/>
        <a:p>
          <a:endParaRPr lang="en-IN">
            <a:latin typeface="Times New Roman" panose="02020603050405020304" pitchFamily="18" charset="0"/>
            <a:cs typeface="Times New Roman" panose="02020603050405020304" pitchFamily="18" charset="0"/>
          </a:endParaRPr>
        </a:p>
      </dgm:t>
    </dgm:pt>
    <dgm:pt modelId="{92990F63-6F83-4983-986E-3F8CAD17942F}" type="sibTrans" cxnId="{B67551C5-B051-4228-9596-4D9952900133}">
      <dgm:prSet/>
      <dgm:spPr/>
      <dgm:t>
        <a:bodyPr/>
        <a:lstStyle/>
        <a:p>
          <a:endParaRPr lang="en-IN">
            <a:latin typeface="Times New Roman" panose="02020603050405020304" pitchFamily="18" charset="0"/>
            <a:cs typeface="Times New Roman" panose="02020603050405020304" pitchFamily="18" charset="0"/>
          </a:endParaRPr>
        </a:p>
      </dgm:t>
    </dgm:pt>
    <dgm:pt modelId="{8A726B06-8166-4825-A6DC-0E2EB2C66A3A}" type="pres">
      <dgm:prSet presAssocID="{946DFB85-CB46-4CD2-B33F-F2B1138DE3DE}" presName="Name0" presStyleCnt="0">
        <dgm:presLayoutVars>
          <dgm:chMax val="7"/>
          <dgm:chPref val="7"/>
          <dgm:dir/>
        </dgm:presLayoutVars>
      </dgm:prSet>
      <dgm:spPr/>
    </dgm:pt>
    <dgm:pt modelId="{0F07C496-548A-4975-B449-85DBB307FFDD}" type="pres">
      <dgm:prSet presAssocID="{946DFB85-CB46-4CD2-B33F-F2B1138DE3DE}" presName="Name1" presStyleCnt="0"/>
      <dgm:spPr/>
    </dgm:pt>
    <dgm:pt modelId="{EF8F5973-3460-447F-9696-6004AC1A479C}" type="pres">
      <dgm:prSet presAssocID="{946DFB85-CB46-4CD2-B33F-F2B1138DE3DE}" presName="cycle" presStyleCnt="0"/>
      <dgm:spPr/>
    </dgm:pt>
    <dgm:pt modelId="{D6684DC7-2CC5-4784-9584-07E6D3CF99D6}" type="pres">
      <dgm:prSet presAssocID="{946DFB85-CB46-4CD2-B33F-F2B1138DE3DE}" presName="srcNode" presStyleLbl="node1" presStyleIdx="0" presStyleCnt="3"/>
      <dgm:spPr/>
    </dgm:pt>
    <dgm:pt modelId="{B64B533E-3F33-40BD-BDCC-9350CA94A84A}" type="pres">
      <dgm:prSet presAssocID="{946DFB85-CB46-4CD2-B33F-F2B1138DE3DE}" presName="conn" presStyleLbl="parChTrans1D2" presStyleIdx="0" presStyleCnt="1"/>
      <dgm:spPr/>
    </dgm:pt>
    <dgm:pt modelId="{25FC5E7C-7A68-425D-8C7E-7F07C834E718}" type="pres">
      <dgm:prSet presAssocID="{946DFB85-CB46-4CD2-B33F-F2B1138DE3DE}" presName="extraNode" presStyleLbl="node1" presStyleIdx="0" presStyleCnt="3"/>
      <dgm:spPr/>
    </dgm:pt>
    <dgm:pt modelId="{25E96AEF-070F-4B1B-AB7E-3C50EC46E174}" type="pres">
      <dgm:prSet presAssocID="{946DFB85-CB46-4CD2-B33F-F2B1138DE3DE}" presName="dstNode" presStyleLbl="node1" presStyleIdx="0" presStyleCnt="3"/>
      <dgm:spPr/>
    </dgm:pt>
    <dgm:pt modelId="{6616697F-FBDA-4061-9FAA-3FDA2FB894A1}" type="pres">
      <dgm:prSet presAssocID="{EBA3924D-8F0D-4141-88CA-F2C0DAC7A742}" presName="text_1" presStyleLbl="node1" presStyleIdx="0" presStyleCnt="3">
        <dgm:presLayoutVars>
          <dgm:bulletEnabled val="1"/>
        </dgm:presLayoutVars>
      </dgm:prSet>
      <dgm:spPr/>
    </dgm:pt>
    <dgm:pt modelId="{3FBD7DF9-CB31-4F83-8F64-FA22D9CA2E4C}" type="pres">
      <dgm:prSet presAssocID="{EBA3924D-8F0D-4141-88CA-F2C0DAC7A742}" presName="accent_1" presStyleCnt="0"/>
      <dgm:spPr/>
    </dgm:pt>
    <dgm:pt modelId="{C3C11912-651A-4C58-BCDF-E5016DAF320B}" type="pres">
      <dgm:prSet presAssocID="{EBA3924D-8F0D-4141-88CA-F2C0DAC7A742}" presName="accentRepeatNode" presStyleLbl="solidFgAcc1" presStyleIdx="0" presStyleCnt="3"/>
      <dgm:spPr/>
    </dgm:pt>
    <dgm:pt modelId="{0C29F187-EA2F-4C19-93A9-8AB41FD875EA}" type="pres">
      <dgm:prSet presAssocID="{7ABE7932-BF88-48BE-9B42-5190DC2A934B}" presName="text_2" presStyleLbl="node1" presStyleIdx="1" presStyleCnt="3">
        <dgm:presLayoutVars>
          <dgm:bulletEnabled val="1"/>
        </dgm:presLayoutVars>
      </dgm:prSet>
      <dgm:spPr/>
    </dgm:pt>
    <dgm:pt modelId="{207197B8-EC96-4C09-8DCB-5CAA15A7BB16}" type="pres">
      <dgm:prSet presAssocID="{7ABE7932-BF88-48BE-9B42-5190DC2A934B}" presName="accent_2" presStyleCnt="0"/>
      <dgm:spPr/>
    </dgm:pt>
    <dgm:pt modelId="{23EB7CE7-123B-461E-AA4C-915649B78D47}" type="pres">
      <dgm:prSet presAssocID="{7ABE7932-BF88-48BE-9B42-5190DC2A934B}" presName="accentRepeatNode" presStyleLbl="solidFgAcc1" presStyleIdx="1" presStyleCnt="3"/>
      <dgm:spPr/>
    </dgm:pt>
    <dgm:pt modelId="{65C52EF5-F3AF-48EB-8220-3E869933D861}" type="pres">
      <dgm:prSet presAssocID="{5F435723-EEAB-483A-8A03-9D291CA41865}" presName="text_3" presStyleLbl="node1" presStyleIdx="2" presStyleCnt="3">
        <dgm:presLayoutVars>
          <dgm:bulletEnabled val="1"/>
        </dgm:presLayoutVars>
      </dgm:prSet>
      <dgm:spPr/>
    </dgm:pt>
    <dgm:pt modelId="{72302373-47D7-4A15-8861-B7EDF50B9672}" type="pres">
      <dgm:prSet presAssocID="{5F435723-EEAB-483A-8A03-9D291CA41865}" presName="accent_3" presStyleCnt="0"/>
      <dgm:spPr/>
    </dgm:pt>
    <dgm:pt modelId="{4E23E615-6930-439A-9C90-7CC737AD08EA}" type="pres">
      <dgm:prSet presAssocID="{5F435723-EEAB-483A-8A03-9D291CA41865}" presName="accentRepeatNode" presStyleLbl="solidFgAcc1" presStyleIdx="2" presStyleCnt="3"/>
      <dgm:spPr/>
    </dgm:pt>
  </dgm:ptLst>
  <dgm:cxnLst>
    <dgm:cxn modelId="{53D3FC37-F44C-44C3-8127-03E01DADFFCC}" srcId="{946DFB85-CB46-4CD2-B33F-F2B1138DE3DE}" destId="{7ABE7932-BF88-48BE-9B42-5190DC2A934B}" srcOrd="1" destOrd="0" parTransId="{087340BB-DB12-48B6-90BA-45934510C011}" sibTransId="{B4FAC4D2-2BF0-417B-9266-EADBAD6072DC}"/>
    <dgm:cxn modelId="{D0D28640-475D-404D-A97F-FD7E60581A3C}" type="presOf" srcId="{4BC7A87E-B691-44F5-A388-BAC0D3B82714}" destId="{B64B533E-3F33-40BD-BDCC-9350CA94A84A}" srcOrd="0" destOrd="0" presId="urn:microsoft.com/office/officeart/2008/layout/VerticalCurvedList#12"/>
    <dgm:cxn modelId="{102E4C47-58A4-425C-9FAC-2123D0997DD3}" type="presOf" srcId="{5F435723-EEAB-483A-8A03-9D291CA41865}" destId="{65C52EF5-F3AF-48EB-8220-3E869933D861}" srcOrd="0" destOrd="0" presId="urn:microsoft.com/office/officeart/2008/layout/VerticalCurvedList#12"/>
    <dgm:cxn modelId="{15E716B0-7014-4D46-B5AA-C2E29CE52698}" type="presOf" srcId="{EBA3924D-8F0D-4141-88CA-F2C0DAC7A742}" destId="{6616697F-FBDA-4061-9FAA-3FDA2FB894A1}" srcOrd="0" destOrd="0" presId="urn:microsoft.com/office/officeart/2008/layout/VerticalCurvedList#12"/>
    <dgm:cxn modelId="{BE5D6EC1-71DE-4FCF-9689-E1B969E5A7EF}" type="presOf" srcId="{946DFB85-CB46-4CD2-B33F-F2B1138DE3DE}" destId="{8A726B06-8166-4825-A6DC-0E2EB2C66A3A}" srcOrd="0" destOrd="0" presId="urn:microsoft.com/office/officeart/2008/layout/VerticalCurvedList#12"/>
    <dgm:cxn modelId="{B67551C5-B051-4228-9596-4D9952900133}" srcId="{946DFB85-CB46-4CD2-B33F-F2B1138DE3DE}" destId="{5F435723-EEAB-483A-8A03-9D291CA41865}" srcOrd="2" destOrd="0" parTransId="{900D4824-978D-40CD-86FE-DD97C8E2CA44}" sibTransId="{92990F63-6F83-4983-986E-3F8CAD17942F}"/>
    <dgm:cxn modelId="{A6A6DFD4-F085-4F63-A8B1-80BF4ACD0D81}" srcId="{946DFB85-CB46-4CD2-B33F-F2B1138DE3DE}" destId="{EBA3924D-8F0D-4141-88CA-F2C0DAC7A742}" srcOrd="0" destOrd="0" parTransId="{766FB696-E095-414A-825B-77916B15E339}" sibTransId="{4BC7A87E-B691-44F5-A388-BAC0D3B82714}"/>
    <dgm:cxn modelId="{682F4BFD-E5B7-48BB-A152-99942E083489}" type="presOf" srcId="{7ABE7932-BF88-48BE-9B42-5190DC2A934B}" destId="{0C29F187-EA2F-4C19-93A9-8AB41FD875EA}" srcOrd="0" destOrd="0" presId="urn:microsoft.com/office/officeart/2008/layout/VerticalCurvedList#12"/>
    <dgm:cxn modelId="{0563549C-3658-4BD5-82DD-2704FDDDE5BD}" type="presParOf" srcId="{8A726B06-8166-4825-A6DC-0E2EB2C66A3A}" destId="{0F07C496-548A-4975-B449-85DBB307FFDD}" srcOrd="0" destOrd="0" presId="urn:microsoft.com/office/officeart/2008/layout/VerticalCurvedList#12"/>
    <dgm:cxn modelId="{D0FC03E0-9642-4674-BCBE-E06C8DEF3B75}" type="presParOf" srcId="{0F07C496-548A-4975-B449-85DBB307FFDD}" destId="{EF8F5973-3460-447F-9696-6004AC1A479C}" srcOrd="0" destOrd="0" presId="urn:microsoft.com/office/officeart/2008/layout/VerticalCurvedList#12"/>
    <dgm:cxn modelId="{4FF7E6C0-339C-4F97-AA40-C61C83565821}" type="presParOf" srcId="{EF8F5973-3460-447F-9696-6004AC1A479C}" destId="{D6684DC7-2CC5-4784-9584-07E6D3CF99D6}" srcOrd="0" destOrd="0" presId="urn:microsoft.com/office/officeart/2008/layout/VerticalCurvedList#12"/>
    <dgm:cxn modelId="{9ABC3A90-F989-4EB0-A34F-D900825837E4}" type="presParOf" srcId="{EF8F5973-3460-447F-9696-6004AC1A479C}" destId="{B64B533E-3F33-40BD-BDCC-9350CA94A84A}" srcOrd="1" destOrd="0" presId="urn:microsoft.com/office/officeart/2008/layout/VerticalCurvedList#12"/>
    <dgm:cxn modelId="{D063F401-5D41-427F-80D3-3E56B16BC765}" type="presParOf" srcId="{EF8F5973-3460-447F-9696-6004AC1A479C}" destId="{25FC5E7C-7A68-425D-8C7E-7F07C834E718}" srcOrd="2" destOrd="0" presId="urn:microsoft.com/office/officeart/2008/layout/VerticalCurvedList#12"/>
    <dgm:cxn modelId="{8630EB36-7B50-4D4A-B554-7A97B5DA1E01}" type="presParOf" srcId="{EF8F5973-3460-447F-9696-6004AC1A479C}" destId="{25E96AEF-070F-4B1B-AB7E-3C50EC46E174}" srcOrd="3" destOrd="0" presId="urn:microsoft.com/office/officeart/2008/layout/VerticalCurvedList#12"/>
    <dgm:cxn modelId="{D00413A4-070C-489A-BE53-8FC47922372B}" type="presParOf" srcId="{0F07C496-548A-4975-B449-85DBB307FFDD}" destId="{6616697F-FBDA-4061-9FAA-3FDA2FB894A1}" srcOrd="1" destOrd="0" presId="urn:microsoft.com/office/officeart/2008/layout/VerticalCurvedList#12"/>
    <dgm:cxn modelId="{E8F06C62-D924-47A7-AC90-59E5101737F7}" type="presParOf" srcId="{0F07C496-548A-4975-B449-85DBB307FFDD}" destId="{3FBD7DF9-CB31-4F83-8F64-FA22D9CA2E4C}" srcOrd="2" destOrd="0" presId="urn:microsoft.com/office/officeart/2008/layout/VerticalCurvedList#12"/>
    <dgm:cxn modelId="{6AA43016-2652-42E5-A0F1-56A835488D9F}" type="presParOf" srcId="{3FBD7DF9-CB31-4F83-8F64-FA22D9CA2E4C}" destId="{C3C11912-651A-4C58-BCDF-E5016DAF320B}" srcOrd="0" destOrd="0" presId="urn:microsoft.com/office/officeart/2008/layout/VerticalCurvedList#12"/>
    <dgm:cxn modelId="{B8747145-E0AC-4C8C-9ACA-BFC9A0461035}" type="presParOf" srcId="{0F07C496-548A-4975-B449-85DBB307FFDD}" destId="{0C29F187-EA2F-4C19-93A9-8AB41FD875EA}" srcOrd="3" destOrd="0" presId="urn:microsoft.com/office/officeart/2008/layout/VerticalCurvedList#12"/>
    <dgm:cxn modelId="{D34AB470-9FAF-4DE4-A87A-186845C3F048}" type="presParOf" srcId="{0F07C496-548A-4975-B449-85DBB307FFDD}" destId="{207197B8-EC96-4C09-8DCB-5CAA15A7BB16}" srcOrd="4" destOrd="0" presId="urn:microsoft.com/office/officeart/2008/layout/VerticalCurvedList#12"/>
    <dgm:cxn modelId="{86251FD2-60FB-4720-A80F-6D514210A675}" type="presParOf" srcId="{207197B8-EC96-4C09-8DCB-5CAA15A7BB16}" destId="{23EB7CE7-123B-461E-AA4C-915649B78D47}" srcOrd="0" destOrd="0" presId="urn:microsoft.com/office/officeart/2008/layout/VerticalCurvedList#12"/>
    <dgm:cxn modelId="{35625AD7-418C-47A8-BA70-9148CEC34A61}" type="presParOf" srcId="{0F07C496-548A-4975-B449-85DBB307FFDD}" destId="{65C52EF5-F3AF-48EB-8220-3E869933D861}" srcOrd="5" destOrd="0" presId="urn:microsoft.com/office/officeart/2008/layout/VerticalCurvedList#12"/>
    <dgm:cxn modelId="{5BEA3905-40CF-4EEB-9952-F4C5D8EEA80D}" type="presParOf" srcId="{0F07C496-548A-4975-B449-85DBB307FFDD}" destId="{72302373-47D7-4A15-8861-B7EDF50B9672}" srcOrd="6" destOrd="0" presId="urn:microsoft.com/office/officeart/2008/layout/VerticalCurvedList#12"/>
    <dgm:cxn modelId="{7496FF3D-A1DF-4E38-B774-94157942FFAE}" type="presParOf" srcId="{72302373-47D7-4A15-8861-B7EDF50B9672}" destId="{4E23E615-6930-439A-9C90-7CC737AD08EA}" srcOrd="0" destOrd="0" presId="urn:microsoft.com/office/officeart/2008/layout/VerticalCurvedList#1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1DC412-5535-4068-B7DB-50DA15F26B19}">
      <dsp:nvSpPr>
        <dsp:cNvPr id="0" name=""/>
        <dsp:cNvSpPr/>
      </dsp:nvSpPr>
      <dsp:spPr bwMode="white">
        <a:xfrm>
          <a:off x="0" y="3428"/>
          <a:ext cx="10210320" cy="1793619"/>
        </a:xfrm>
        <a:prstGeom prst="roundRect">
          <a:avLst/>
        </a:prstGeom>
        <a:solidFill>
          <a:schemeClr val="lt1">
            <a:hueOff val="0"/>
            <a:satOff val="0"/>
            <a:lumOff val="0"/>
            <a:alphaOff val="0"/>
          </a:schemeClr>
        </a:solidFill>
        <a:ln w="38100" cap="flat" cmpd="sng" algn="ctr">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150000"/>
            </a:lnSpc>
            <a:spcBef>
              <a:spcPct val="0"/>
            </a:spcBef>
            <a:spcAft>
              <a:spcPct val="35000"/>
            </a:spcAft>
            <a:buFont typeface="Arial" panose="020B0604020202020204" pitchFamily="34" charset="0"/>
            <a:buNone/>
          </a:pPr>
          <a:r>
            <a:rPr lang="en-IN" sz="2800" u="none" kern="1200">
              <a:latin typeface="Times New Roman" panose="02020603050405020304" pitchFamily="18" charset="0"/>
              <a:cs typeface="Times New Roman" panose="02020603050405020304" pitchFamily="18" charset="0"/>
            </a:rPr>
            <a:t>NHS England is responsible for the direction of the NHS in England, and aims to ensure all people receive high-quality health care (NHS, 2026a).</a:t>
          </a:r>
          <a:endParaRPr lang="en-IN" sz="2800" kern="1200">
            <a:latin typeface="Times New Roman" panose="02020603050405020304" pitchFamily="18" charset="0"/>
            <a:cs typeface="Times New Roman" panose="02020603050405020304" pitchFamily="18" charset="0"/>
          </a:endParaRPr>
        </a:p>
      </dsp:txBody>
      <dsp:txXfrm>
        <a:off x="87557" y="90985"/>
        <a:ext cx="10035206" cy="1618505"/>
      </dsp:txXfrm>
    </dsp:sp>
    <dsp:sp modelId="{9362B90A-B6E0-42C3-BDD0-95743FEB7931}">
      <dsp:nvSpPr>
        <dsp:cNvPr id="0" name=""/>
        <dsp:cNvSpPr/>
      </dsp:nvSpPr>
      <dsp:spPr bwMode="white">
        <a:xfrm>
          <a:off x="0" y="1808789"/>
          <a:ext cx="10210320" cy="1793619"/>
        </a:xfrm>
        <a:prstGeom prst="roundRect">
          <a:avLst/>
        </a:prstGeom>
        <a:solidFill>
          <a:schemeClr val="lt1">
            <a:hueOff val="0"/>
            <a:satOff val="0"/>
            <a:lumOff val="0"/>
            <a:alphaOff val="0"/>
          </a:schemeClr>
        </a:solidFill>
        <a:ln w="38100" cap="flat" cmpd="sng" algn="ctr">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150000"/>
            </a:lnSpc>
            <a:spcBef>
              <a:spcPct val="0"/>
            </a:spcBef>
            <a:spcAft>
              <a:spcPct val="35000"/>
            </a:spcAft>
            <a:buFont typeface="Arial" panose="020B0604020202020204" pitchFamily="34" charset="0"/>
            <a:buNone/>
          </a:pPr>
          <a:r>
            <a:rPr lang="en-IN" sz="2800" u="none" kern="1200">
              <a:latin typeface="Times New Roman" panose="02020603050405020304" pitchFamily="18" charset="0"/>
              <a:cs typeface="Times New Roman" panose="02020603050405020304" pitchFamily="18" charset="0"/>
            </a:rPr>
            <a:t>As of December 2024, there were </a:t>
          </a:r>
          <a:r>
            <a:rPr lang="en-IN" sz="2800" b="1" i="1" u="none" kern="1200">
              <a:latin typeface="Times New Roman" panose="02020603050405020304" pitchFamily="18" charset="0"/>
              <a:cs typeface="Times New Roman" panose="02020603050405020304" pitchFamily="18" charset="0"/>
            </a:rPr>
            <a:t>1.5 million staff members</a:t>
          </a:r>
          <a:r>
            <a:rPr lang="en-IN" sz="2800" u="none" kern="1200">
              <a:latin typeface="Times New Roman" panose="02020603050405020304" pitchFamily="18" charset="0"/>
              <a:cs typeface="Times New Roman" panose="02020603050405020304" pitchFamily="18" charset="0"/>
            </a:rPr>
            <a:t>, comprising 157,000 doctors working in the NHS (Yang, 20225).</a:t>
          </a:r>
        </a:p>
      </dsp:txBody>
      <dsp:txXfrm>
        <a:off x="87557" y="1896346"/>
        <a:ext cx="10035206" cy="1618505"/>
      </dsp:txXfrm>
    </dsp:sp>
    <dsp:sp modelId="{A7B11FA9-1ADA-4AC2-8080-BBB19650FFFC}">
      <dsp:nvSpPr>
        <dsp:cNvPr id="0" name=""/>
        <dsp:cNvSpPr/>
      </dsp:nvSpPr>
      <dsp:spPr bwMode="white">
        <a:xfrm>
          <a:off x="0" y="3614151"/>
          <a:ext cx="10210320" cy="1793619"/>
        </a:xfrm>
        <a:prstGeom prst="roundRect">
          <a:avLst/>
        </a:prstGeom>
        <a:solidFill>
          <a:schemeClr val="lt1">
            <a:hueOff val="0"/>
            <a:satOff val="0"/>
            <a:lumOff val="0"/>
            <a:alphaOff val="0"/>
          </a:schemeClr>
        </a:solidFill>
        <a:ln w="38100" cap="flat" cmpd="sng" algn="ctr">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150000"/>
            </a:lnSpc>
            <a:spcBef>
              <a:spcPct val="0"/>
            </a:spcBef>
            <a:spcAft>
              <a:spcPct val="35000"/>
            </a:spcAft>
            <a:buFont typeface="Arial" panose="020B0604020202020204" pitchFamily="34" charset="0"/>
            <a:buNone/>
          </a:pPr>
          <a:r>
            <a:rPr lang="en-IN" sz="2800" u="none" kern="1200">
              <a:latin typeface="Times New Roman" panose="02020603050405020304" pitchFamily="18" charset="0"/>
              <a:cs typeface="Times New Roman" panose="02020603050405020304" pitchFamily="18" charset="0"/>
            </a:rPr>
            <a:t>It includes a </a:t>
          </a:r>
          <a:r>
            <a:rPr lang="en-IN" sz="2800" b="1" i="1" u="none" kern="1200">
              <a:latin typeface="Times New Roman" panose="02020603050405020304" pitchFamily="18" charset="0"/>
              <a:cs typeface="Times New Roman" panose="02020603050405020304" pitchFamily="18" charset="0"/>
            </a:rPr>
            <a:t>complex organisational structure</a:t>
          </a:r>
          <a:r>
            <a:rPr lang="en-IN" sz="2800" u="none" kern="1200">
              <a:latin typeface="Times New Roman" panose="02020603050405020304" pitchFamily="18" charset="0"/>
              <a:cs typeface="Times New Roman" panose="02020603050405020304" pitchFamily="18" charset="0"/>
            </a:rPr>
            <a:t> that involves national, regional and local healthcare organisations (NHS, 2024).</a:t>
          </a:r>
        </a:p>
      </dsp:txBody>
      <dsp:txXfrm>
        <a:off x="87557" y="3701708"/>
        <a:ext cx="10035206" cy="1618505"/>
      </dsp:txXfrm>
    </dsp:sp>
    <dsp:sp modelId="{5E9FD6B1-B3A8-4CA8-92DE-BFE9F477502A}">
      <dsp:nvSpPr>
        <dsp:cNvPr id="0" name=""/>
        <dsp:cNvSpPr/>
      </dsp:nvSpPr>
      <dsp:spPr bwMode="white">
        <a:xfrm>
          <a:off x="0" y="5419512"/>
          <a:ext cx="10210320" cy="1793619"/>
        </a:xfrm>
        <a:prstGeom prst="roundRect">
          <a:avLst/>
        </a:prstGeom>
        <a:solidFill>
          <a:schemeClr val="lt1">
            <a:hueOff val="0"/>
            <a:satOff val="0"/>
            <a:lumOff val="0"/>
            <a:alphaOff val="0"/>
          </a:schemeClr>
        </a:solidFill>
        <a:ln w="38100" cap="flat" cmpd="sng" algn="ctr">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150000"/>
            </a:lnSpc>
            <a:spcBef>
              <a:spcPct val="0"/>
            </a:spcBef>
            <a:spcAft>
              <a:spcPct val="35000"/>
            </a:spcAft>
            <a:buFont typeface="Arial" panose="020B0604020202020204" pitchFamily="34" charset="0"/>
            <a:buNone/>
          </a:pPr>
          <a:r>
            <a:rPr lang="en-IN" sz="2800" u="none" kern="1200">
              <a:latin typeface="Times New Roman" panose="02020603050405020304" pitchFamily="18" charset="0"/>
              <a:cs typeface="Times New Roman" panose="02020603050405020304" pitchFamily="18" charset="0"/>
            </a:rPr>
            <a:t>Safe care, innovation, workforce development and digital transformation are emphasised as strategic priorities.</a:t>
          </a:r>
        </a:p>
      </dsp:txBody>
      <dsp:txXfrm>
        <a:off x="87557" y="5507069"/>
        <a:ext cx="10035206" cy="161850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1DC412-5535-4068-B7DB-50DA15F26B19}">
      <dsp:nvSpPr>
        <dsp:cNvPr id="0" name=""/>
        <dsp:cNvSpPr/>
      </dsp:nvSpPr>
      <dsp:spPr bwMode="white">
        <a:xfrm>
          <a:off x="0" y="3428"/>
          <a:ext cx="10210320" cy="1793619"/>
        </a:xfrm>
        <a:prstGeom prst="roundRect">
          <a:avLst/>
        </a:prstGeom>
        <a:solidFill>
          <a:schemeClr val="lt1">
            <a:hueOff val="0"/>
            <a:satOff val="0"/>
            <a:lumOff val="0"/>
            <a:alphaOff val="0"/>
          </a:schemeClr>
        </a:solidFill>
        <a:ln w="38100" cap="flat" cmpd="sng" algn="ctr">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150000"/>
            </a:lnSpc>
            <a:spcBef>
              <a:spcPct val="0"/>
            </a:spcBef>
            <a:spcAft>
              <a:spcPct val="35000"/>
            </a:spcAft>
            <a:buFont typeface="Arial" panose="020B0604020202020204" pitchFamily="34" charset="0"/>
            <a:buNone/>
          </a:pPr>
          <a:r>
            <a:rPr lang="en-IN" sz="2800" u="none" kern="1200">
              <a:latin typeface="Times New Roman" panose="02020603050405020304" pitchFamily="18" charset="0"/>
              <a:cs typeface="Times New Roman" panose="02020603050405020304" pitchFamily="18" charset="0"/>
            </a:rPr>
            <a:t>NHS England is responsible for the direction of the NHS in England, and aims to ensure all people receive high-quality health care (NHS, 2026a).</a:t>
          </a:r>
          <a:endParaRPr lang="en-IN" sz="2800" kern="1200">
            <a:latin typeface="Times New Roman" panose="02020603050405020304" pitchFamily="18" charset="0"/>
            <a:cs typeface="Times New Roman" panose="02020603050405020304" pitchFamily="18" charset="0"/>
          </a:endParaRPr>
        </a:p>
      </dsp:txBody>
      <dsp:txXfrm>
        <a:off x="87557" y="90985"/>
        <a:ext cx="10035206" cy="1618505"/>
      </dsp:txXfrm>
    </dsp:sp>
    <dsp:sp modelId="{9362B90A-B6E0-42C3-BDD0-95743FEB7931}">
      <dsp:nvSpPr>
        <dsp:cNvPr id="0" name=""/>
        <dsp:cNvSpPr/>
      </dsp:nvSpPr>
      <dsp:spPr bwMode="white">
        <a:xfrm>
          <a:off x="0" y="1808789"/>
          <a:ext cx="10210320" cy="1793619"/>
        </a:xfrm>
        <a:prstGeom prst="roundRect">
          <a:avLst/>
        </a:prstGeom>
        <a:solidFill>
          <a:schemeClr val="lt1">
            <a:hueOff val="0"/>
            <a:satOff val="0"/>
            <a:lumOff val="0"/>
            <a:alphaOff val="0"/>
          </a:schemeClr>
        </a:solidFill>
        <a:ln w="38100" cap="flat" cmpd="sng" algn="ctr">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150000"/>
            </a:lnSpc>
            <a:spcBef>
              <a:spcPct val="0"/>
            </a:spcBef>
            <a:spcAft>
              <a:spcPct val="35000"/>
            </a:spcAft>
            <a:buFont typeface="Arial" panose="020B0604020202020204" pitchFamily="34" charset="0"/>
            <a:buNone/>
          </a:pPr>
          <a:r>
            <a:rPr lang="en-IN" sz="2800" u="none" kern="1200">
              <a:latin typeface="Times New Roman" panose="02020603050405020304" pitchFamily="18" charset="0"/>
              <a:cs typeface="Times New Roman" panose="02020603050405020304" pitchFamily="18" charset="0"/>
            </a:rPr>
            <a:t>As of December 2024, there were </a:t>
          </a:r>
          <a:r>
            <a:rPr lang="en-IN" sz="2800" b="1" i="1" u="none" kern="1200">
              <a:latin typeface="Times New Roman" panose="02020603050405020304" pitchFamily="18" charset="0"/>
              <a:cs typeface="Times New Roman" panose="02020603050405020304" pitchFamily="18" charset="0"/>
            </a:rPr>
            <a:t>1.5 million staff members</a:t>
          </a:r>
          <a:r>
            <a:rPr lang="en-IN" sz="2800" u="none" kern="1200">
              <a:latin typeface="Times New Roman" panose="02020603050405020304" pitchFamily="18" charset="0"/>
              <a:cs typeface="Times New Roman" panose="02020603050405020304" pitchFamily="18" charset="0"/>
            </a:rPr>
            <a:t>, comprising 157,000 doctors working in the NHS (Yang, 20225).</a:t>
          </a:r>
        </a:p>
      </dsp:txBody>
      <dsp:txXfrm>
        <a:off x="87557" y="1896346"/>
        <a:ext cx="10035206" cy="1618505"/>
      </dsp:txXfrm>
    </dsp:sp>
    <dsp:sp modelId="{A7B11FA9-1ADA-4AC2-8080-BBB19650FFFC}">
      <dsp:nvSpPr>
        <dsp:cNvPr id="0" name=""/>
        <dsp:cNvSpPr/>
      </dsp:nvSpPr>
      <dsp:spPr bwMode="white">
        <a:xfrm>
          <a:off x="0" y="3614151"/>
          <a:ext cx="10210320" cy="1793619"/>
        </a:xfrm>
        <a:prstGeom prst="roundRect">
          <a:avLst/>
        </a:prstGeom>
        <a:solidFill>
          <a:schemeClr val="lt1">
            <a:hueOff val="0"/>
            <a:satOff val="0"/>
            <a:lumOff val="0"/>
            <a:alphaOff val="0"/>
          </a:schemeClr>
        </a:solidFill>
        <a:ln w="38100" cap="flat" cmpd="sng" algn="ctr">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150000"/>
            </a:lnSpc>
            <a:spcBef>
              <a:spcPct val="0"/>
            </a:spcBef>
            <a:spcAft>
              <a:spcPct val="35000"/>
            </a:spcAft>
            <a:buFont typeface="Arial" panose="020B0604020202020204" pitchFamily="34" charset="0"/>
            <a:buNone/>
          </a:pPr>
          <a:r>
            <a:rPr lang="en-IN" sz="2800" u="none" kern="1200">
              <a:latin typeface="Times New Roman" panose="02020603050405020304" pitchFamily="18" charset="0"/>
              <a:cs typeface="Times New Roman" panose="02020603050405020304" pitchFamily="18" charset="0"/>
            </a:rPr>
            <a:t>It includes a </a:t>
          </a:r>
          <a:r>
            <a:rPr lang="en-IN" sz="2800" b="1" i="1" u="none" kern="1200">
              <a:latin typeface="Times New Roman" panose="02020603050405020304" pitchFamily="18" charset="0"/>
              <a:cs typeface="Times New Roman" panose="02020603050405020304" pitchFamily="18" charset="0"/>
            </a:rPr>
            <a:t>complex organisational structure</a:t>
          </a:r>
          <a:r>
            <a:rPr lang="en-IN" sz="2800" u="none" kern="1200">
              <a:latin typeface="Times New Roman" panose="02020603050405020304" pitchFamily="18" charset="0"/>
              <a:cs typeface="Times New Roman" panose="02020603050405020304" pitchFamily="18" charset="0"/>
            </a:rPr>
            <a:t> that involves national, regional and local healthcare organisations (NHS, 2024).</a:t>
          </a:r>
        </a:p>
      </dsp:txBody>
      <dsp:txXfrm>
        <a:off x="87557" y="3701708"/>
        <a:ext cx="10035206" cy="1618505"/>
      </dsp:txXfrm>
    </dsp:sp>
    <dsp:sp modelId="{5E9FD6B1-B3A8-4CA8-92DE-BFE9F477502A}">
      <dsp:nvSpPr>
        <dsp:cNvPr id="0" name=""/>
        <dsp:cNvSpPr/>
      </dsp:nvSpPr>
      <dsp:spPr bwMode="white">
        <a:xfrm>
          <a:off x="0" y="5419512"/>
          <a:ext cx="10210320" cy="1793619"/>
        </a:xfrm>
        <a:prstGeom prst="roundRect">
          <a:avLst/>
        </a:prstGeom>
        <a:solidFill>
          <a:schemeClr val="lt1">
            <a:hueOff val="0"/>
            <a:satOff val="0"/>
            <a:lumOff val="0"/>
            <a:alphaOff val="0"/>
          </a:schemeClr>
        </a:solidFill>
        <a:ln w="38100" cap="flat" cmpd="sng" algn="ctr">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150000"/>
            </a:lnSpc>
            <a:spcBef>
              <a:spcPct val="0"/>
            </a:spcBef>
            <a:spcAft>
              <a:spcPct val="35000"/>
            </a:spcAft>
            <a:buFont typeface="Arial" panose="020B0604020202020204" pitchFamily="34" charset="0"/>
            <a:buNone/>
          </a:pPr>
          <a:r>
            <a:rPr lang="en-IN" sz="2800" u="none" kern="1200">
              <a:latin typeface="Times New Roman" panose="02020603050405020304" pitchFamily="18" charset="0"/>
              <a:cs typeface="Times New Roman" panose="02020603050405020304" pitchFamily="18" charset="0"/>
            </a:rPr>
            <a:t>Safe care, innovation, workforce development and digital transformation are emphasised as strategic priorities.</a:t>
          </a:r>
        </a:p>
      </dsp:txBody>
      <dsp:txXfrm>
        <a:off x="87557" y="5507069"/>
        <a:ext cx="10035206" cy="161850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547118-4CE4-42EE-9E18-765D036E4D89}">
      <dsp:nvSpPr>
        <dsp:cNvPr id="0" name=""/>
        <dsp:cNvSpPr/>
      </dsp:nvSpPr>
      <dsp:spPr>
        <a:xfrm>
          <a:off x="-9421670" y="-1438290"/>
          <a:ext cx="11207341" cy="11207341"/>
        </a:xfrm>
        <a:prstGeom prst="blockArc">
          <a:avLst>
            <a:gd name="adj1" fmla="val 18900000"/>
            <a:gd name="adj2" fmla="val 2700000"/>
            <a:gd name="adj3" fmla="val 193"/>
          </a:avLst>
        </a:prstGeom>
        <a:noFill/>
        <a:ln w="25400" cap="flat" cmpd="sng" algn="ctr">
          <a:prstDash val="solid"/>
        </a:ln>
        <a:effectLst/>
      </dsp:spPr>
      <dsp:style>
        <a:lnRef idx="2">
          <a:scrgbClr r="0" g="0" b="0"/>
        </a:lnRef>
        <a:fillRef idx="0">
          <a:scrgbClr r="0" g="0" b="0"/>
        </a:fillRef>
        <a:effectRef idx="0">
          <a:scrgbClr r="0" g="0" b="0"/>
        </a:effectRef>
        <a:fontRef idx="minor"/>
      </dsp:style>
    </dsp:sp>
    <dsp:sp modelId="{689E833B-DDC2-4491-AE84-BF200FF77BDD}">
      <dsp:nvSpPr>
        <dsp:cNvPr id="0" name=""/>
        <dsp:cNvSpPr/>
      </dsp:nvSpPr>
      <dsp:spPr>
        <a:xfrm>
          <a:off x="933764" y="640468"/>
          <a:ext cx="15859699" cy="1281604"/>
        </a:xfrm>
        <a:prstGeom prst="rect">
          <a:avLst/>
        </a:prstGeom>
        <a:solidFill>
          <a:schemeClr val="lt1">
            <a:hueOff val="0"/>
            <a:satOff val="0"/>
            <a:lumOff val="0"/>
            <a:alphaOff val="0"/>
          </a:schemeClr>
        </a:solidFill>
        <a:ln w="38100" cap="flat" cmpd="sng" algn="ctr">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017273" tIns="91440" rIns="91440" bIns="91440" numCol="1" spcCol="1270" anchor="ctr" anchorCtr="0">
          <a:noAutofit/>
        </a:bodyPr>
        <a:lstStyle/>
        <a:p>
          <a:pPr marL="0" lvl="0" indent="0" algn="l" defTabSz="1600200">
            <a:lnSpc>
              <a:spcPct val="90000"/>
            </a:lnSpc>
            <a:spcBef>
              <a:spcPct val="0"/>
            </a:spcBef>
            <a:spcAft>
              <a:spcPct val="35000"/>
            </a:spcAft>
            <a:buFont typeface="Arial" panose="020B0604020202020204" pitchFamily="34" charset="0"/>
            <a:buNone/>
          </a:pPr>
          <a:r>
            <a:rPr lang="en-IN" sz="3600" u="none" kern="1200">
              <a:latin typeface="Times New Roman" panose="02020603050405020304" pitchFamily="18" charset="0"/>
              <a:cs typeface="Times New Roman" panose="02020603050405020304" pitchFamily="18" charset="0"/>
            </a:rPr>
            <a:t>NHS People Plan supports flexible working and diversity of working opportunities.</a:t>
          </a:r>
          <a:endParaRPr lang="en-IN" sz="3600" kern="1200">
            <a:latin typeface="Times New Roman" panose="02020603050405020304" pitchFamily="18" charset="0"/>
            <a:cs typeface="Times New Roman" panose="02020603050405020304" pitchFamily="18" charset="0"/>
          </a:endParaRPr>
        </a:p>
      </dsp:txBody>
      <dsp:txXfrm>
        <a:off x="933764" y="640468"/>
        <a:ext cx="15859699" cy="1281604"/>
      </dsp:txXfrm>
    </dsp:sp>
    <dsp:sp modelId="{AC4DC68D-0455-4B9D-A5E4-30E3F674D98E}">
      <dsp:nvSpPr>
        <dsp:cNvPr id="0" name=""/>
        <dsp:cNvSpPr/>
      </dsp:nvSpPr>
      <dsp:spPr>
        <a:xfrm>
          <a:off x="132762" y="480268"/>
          <a:ext cx="1602005" cy="1602005"/>
        </a:xfrm>
        <a:prstGeom prst="ellipse">
          <a:avLst/>
        </a:prstGeom>
        <a:solidFill>
          <a:schemeClr val="lt1">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dsp:style>
    </dsp:sp>
    <dsp:sp modelId="{0EA5E874-46CC-4B4C-A43E-2AEDD38613AD}">
      <dsp:nvSpPr>
        <dsp:cNvPr id="0" name=""/>
        <dsp:cNvSpPr/>
      </dsp:nvSpPr>
      <dsp:spPr>
        <a:xfrm>
          <a:off x="1668537" y="2563208"/>
          <a:ext cx="15124926" cy="1281604"/>
        </a:xfrm>
        <a:prstGeom prst="rect">
          <a:avLst/>
        </a:prstGeom>
        <a:solidFill>
          <a:schemeClr val="lt1">
            <a:hueOff val="0"/>
            <a:satOff val="0"/>
            <a:lumOff val="0"/>
            <a:alphaOff val="0"/>
          </a:schemeClr>
        </a:solidFill>
        <a:ln w="38100" cap="flat" cmpd="sng" algn="ctr">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017273" tIns="91440" rIns="91440" bIns="91440" numCol="1" spcCol="1270" anchor="ctr" anchorCtr="0">
          <a:noAutofit/>
        </a:bodyPr>
        <a:lstStyle/>
        <a:p>
          <a:pPr marL="0" lvl="0" indent="0" algn="l" defTabSz="1600200">
            <a:lnSpc>
              <a:spcPct val="90000"/>
            </a:lnSpc>
            <a:spcBef>
              <a:spcPct val="0"/>
            </a:spcBef>
            <a:spcAft>
              <a:spcPct val="35000"/>
            </a:spcAft>
            <a:buFont typeface="Arial" panose="020B0604020202020204" pitchFamily="34" charset="0"/>
            <a:buNone/>
          </a:pPr>
          <a:r>
            <a:rPr lang="en-IN" sz="3600" u="none" kern="1200">
              <a:latin typeface="Times New Roman" panose="02020603050405020304" pitchFamily="18" charset="0"/>
              <a:cs typeface="Times New Roman" panose="02020603050405020304" pitchFamily="18" charset="0"/>
            </a:rPr>
            <a:t>Flexible Working Policy Framework is consistent with employee wellbeing, employee engagement and employee retention (NHS, 2026d).</a:t>
          </a:r>
        </a:p>
      </dsp:txBody>
      <dsp:txXfrm>
        <a:off x="1668537" y="2563208"/>
        <a:ext cx="15124926" cy="1281604"/>
      </dsp:txXfrm>
    </dsp:sp>
    <dsp:sp modelId="{DA72D33B-86A7-49DB-9EDA-805CDA777BF4}">
      <dsp:nvSpPr>
        <dsp:cNvPr id="0" name=""/>
        <dsp:cNvSpPr/>
      </dsp:nvSpPr>
      <dsp:spPr>
        <a:xfrm>
          <a:off x="867535" y="2403007"/>
          <a:ext cx="1602005" cy="1602005"/>
        </a:xfrm>
        <a:prstGeom prst="ellipse">
          <a:avLst/>
        </a:prstGeom>
        <a:solidFill>
          <a:schemeClr val="lt1">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dsp:style>
    </dsp:sp>
    <dsp:sp modelId="{D0A9756A-35FA-49C1-885E-3DF0CA45F7C4}">
      <dsp:nvSpPr>
        <dsp:cNvPr id="0" name=""/>
        <dsp:cNvSpPr/>
      </dsp:nvSpPr>
      <dsp:spPr>
        <a:xfrm>
          <a:off x="1668537" y="4485947"/>
          <a:ext cx="15124926" cy="1281604"/>
        </a:xfrm>
        <a:prstGeom prst="rect">
          <a:avLst/>
        </a:prstGeom>
        <a:solidFill>
          <a:schemeClr val="lt1">
            <a:hueOff val="0"/>
            <a:satOff val="0"/>
            <a:lumOff val="0"/>
            <a:alphaOff val="0"/>
          </a:schemeClr>
        </a:solidFill>
        <a:ln w="38100" cap="flat" cmpd="sng" algn="ctr">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017273" tIns="91440" rIns="91440" bIns="91440" numCol="1" spcCol="1270" anchor="ctr" anchorCtr="0">
          <a:noAutofit/>
        </a:bodyPr>
        <a:lstStyle/>
        <a:p>
          <a:pPr marL="0" lvl="0" indent="0" algn="l" defTabSz="1600200">
            <a:lnSpc>
              <a:spcPct val="90000"/>
            </a:lnSpc>
            <a:spcBef>
              <a:spcPct val="0"/>
            </a:spcBef>
            <a:spcAft>
              <a:spcPct val="35000"/>
            </a:spcAft>
            <a:buFont typeface="Arial" panose="020B0604020202020204" pitchFamily="34" charset="0"/>
            <a:buNone/>
          </a:pPr>
          <a:r>
            <a:rPr lang="en-IN" sz="3600" u="none" kern="1200">
              <a:latin typeface="Times New Roman" panose="02020603050405020304" pitchFamily="18" charset="0"/>
              <a:cs typeface="Times New Roman" panose="02020603050405020304" pitchFamily="18" charset="0"/>
            </a:rPr>
            <a:t>Flexible working guides can help individuals and managers to implement supportive practices.</a:t>
          </a:r>
        </a:p>
      </dsp:txBody>
      <dsp:txXfrm>
        <a:off x="1668537" y="4485947"/>
        <a:ext cx="15124926" cy="1281604"/>
      </dsp:txXfrm>
    </dsp:sp>
    <dsp:sp modelId="{90CD1C4F-4876-45E6-B33F-221E193AB85E}">
      <dsp:nvSpPr>
        <dsp:cNvPr id="0" name=""/>
        <dsp:cNvSpPr/>
      </dsp:nvSpPr>
      <dsp:spPr>
        <a:xfrm>
          <a:off x="867535" y="4325747"/>
          <a:ext cx="1602005" cy="1602005"/>
        </a:xfrm>
        <a:prstGeom prst="ellipse">
          <a:avLst/>
        </a:prstGeom>
        <a:solidFill>
          <a:schemeClr val="lt1">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dsp:style>
    </dsp:sp>
    <dsp:sp modelId="{C41CB961-0650-4D77-8D44-6CD34D718D57}">
      <dsp:nvSpPr>
        <dsp:cNvPr id="0" name=""/>
        <dsp:cNvSpPr/>
      </dsp:nvSpPr>
      <dsp:spPr>
        <a:xfrm>
          <a:off x="933764" y="6408687"/>
          <a:ext cx="15859699" cy="1281604"/>
        </a:xfrm>
        <a:prstGeom prst="rect">
          <a:avLst/>
        </a:prstGeom>
        <a:solidFill>
          <a:schemeClr val="lt1">
            <a:hueOff val="0"/>
            <a:satOff val="0"/>
            <a:lumOff val="0"/>
            <a:alphaOff val="0"/>
          </a:schemeClr>
        </a:solidFill>
        <a:ln w="38100" cap="flat" cmpd="sng" algn="ctr">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017273" tIns="91440" rIns="91440" bIns="91440" numCol="1" spcCol="1270" anchor="ctr" anchorCtr="0">
          <a:noAutofit/>
        </a:bodyPr>
        <a:lstStyle/>
        <a:p>
          <a:pPr marL="0" lvl="0" indent="0" algn="l" defTabSz="1600200">
            <a:lnSpc>
              <a:spcPct val="90000"/>
            </a:lnSpc>
            <a:spcBef>
              <a:spcPct val="0"/>
            </a:spcBef>
            <a:spcAft>
              <a:spcPct val="35000"/>
            </a:spcAft>
            <a:buFont typeface="Arial" panose="020B0604020202020204" pitchFamily="34" charset="0"/>
            <a:buNone/>
          </a:pPr>
          <a:r>
            <a:rPr lang="en-IN" sz="3600" u="none" kern="1200">
              <a:latin typeface="Times New Roman" panose="02020603050405020304" pitchFamily="18" charset="0"/>
              <a:cs typeface="Times New Roman" panose="02020603050405020304" pitchFamily="18" charset="0"/>
            </a:rPr>
            <a:t>According to The NHS Alliance (2026), an all-time high of 57.66% are satisfied with the opportunities available for flexible working.</a:t>
          </a:r>
        </a:p>
      </dsp:txBody>
      <dsp:txXfrm>
        <a:off x="933764" y="6408687"/>
        <a:ext cx="15859699" cy="1281604"/>
      </dsp:txXfrm>
    </dsp:sp>
    <dsp:sp modelId="{F2B2B893-C82E-4B03-AC1B-369732036BA4}">
      <dsp:nvSpPr>
        <dsp:cNvPr id="0" name=""/>
        <dsp:cNvSpPr/>
      </dsp:nvSpPr>
      <dsp:spPr>
        <a:xfrm>
          <a:off x="132762" y="6248486"/>
          <a:ext cx="1602005" cy="1602005"/>
        </a:xfrm>
        <a:prstGeom prst="ellipse">
          <a:avLst/>
        </a:prstGeom>
        <a:solidFill>
          <a:schemeClr val="lt1">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547118-4CE4-42EE-9E18-765D036E4D89}">
      <dsp:nvSpPr>
        <dsp:cNvPr id="0" name=""/>
        <dsp:cNvSpPr/>
      </dsp:nvSpPr>
      <dsp:spPr>
        <a:xfrm>
          <a:off x="-9421670" y="-1438290"/>
          <a:ext cx="11207341" cy="11207341"/>
        </a:xfrm>
        <a:prstGeom prst="blockArc">
          <a:avLst>
            <a:gd name="adj1" fmla="val 18900000"/>
            <a:gd name="adj2" fmla="val 2700000"/>
            <a:gd name="adj3" fmla="val 193"/>
          </a:avLst>
        </a:prstGeom>
        <a:noFill/>
        <a:ln w="25400" cap="flat" cmpd="sng" algn="ctr">
          <a:prstDash val="solid"/>
        </a:ln>
        <a:effectLst/>
      </dsp:spPr>
      <dsp:style>
        <a:lnRef idx="2">
          <a:scrgbClr r="0" g="0" b="0"/>
        </a:lnRef>
        <a:fillRef idx="0">
          <a:scrgbClr r="0" g="0" b="0"/>
        </a:fillRef>
        <a:effectRef idx="0">
          <a:scrgbClr r="0" g="0" b="0"/>
        </a:effectRef>
        <a:fontRef idx="minor"/>
      </dsp:style>
    </dsp:sp>
    <dsp:sp modelId="{689E833B-DDC2-4491-AE84-BF200FF77BDD}">
      <dsp:nvSpPr>
        <dsp:cNvPr id="0" name=""/>
        <dsp:cNvSpPr/>
      </dsp:nvSpPr>
      <dsp:spPr>
        <a:xfrm>
          <a:off x="933764" y="640468"/>
          <a:ext cx="15859699" cy="1281604"/>
        </a:xfrm>
        <a:prstGeom prst="rect">
          <a:avLst/>
        </a:prstGeom>
        <a:solidFill>
          <a:schemeClr val="lt1">
            <a:hueOff val="0"/>
            <a:satOff val="0"/>
            <a:lumOff val="0"/>
            <a:alphaOff val="0"/>
          </a:schemeClr>
        </a:solidFill>
        <a:ln w="38100" cap="flat" cmpd="sng" algn="ctr">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017273" tIns="91440" rIns="91440" bIns="91440" numCol="1" spcCol="1270" anchor="ctr" anchorCtr="0">
          <a:noAutofit/>
        </a:bodyPr>
        <a:lstStyle/>
        <a:p>
          <a:pPr marL="0" lvl="0" indent="0" algn="l" defTabSz="1600200">
            <a:lnSpc>
              <a:spcPct val="90000"/>
            </a:lnSpc>
            <a:spcBef>
              <a:spcPct val="0"/>
            </a:spcBef>
            <a:spcAft>
              <a:spcPct val="35000"/>
            </a:spcAft>
            <a:buFont typeface="Arial" panose="020B0604020202020204" pitchFamily="34" charset="0"/>
            <a:buNone/>
          </a:pPr>
          <a:r>
            <a:rPr lang="en-IN" sz="3600" u="none" kern="1200">
              <a:latin typeface="Times New Roman" panose="02020603050405020304" pitchFamily="18" charset="0"/>
              <a:cs typeface="Times New Roman" panose="02020603050405020304" pitchFamily="18" charset="0"/>
            </a:rPr>
            <a:t>NHS People Plan supports flexible working and diversity of working opportunities.</a:t>
          </a:r>
          <a:endParaRPr lang="en-IN" sz="3600" kern="1200">
            <a:latin typeface="Times New Roman" panose="02020603050405020304" pitchFamily="18" charset="0"/>
            <a:cs typeface="Times New Roman" panose="02020603050405020304" pitchFamily="18" charset="0"/>
          </a:endParaRPr>
        </a:p>
      </dsp:txBody>
      <dsp:txXfrm>
        <a:off x="933764" y="640468"/>
        <a:ext cx="15859699" cy="1281604"/>
      </dsp:txXfrm>
    </dsp:sp>
    <dsp:sp modelId="{AC4DC68D-0455-4B9D-A5E4-30E3F674D98E}">
      <dsp:nvSpPr>
        <dsp:cNvPr id="0" name=""/>
        <dsp:cNvSpPr/>
      </dsp:nvSpPr>
      <dsp:spPr>
        <a:xfrm>
          <a:off x="132762" y="480268"/>
          <a:ext cx="1602005" cy="1602005"/>
        </a:xfrm>
        <a:prstGeom prst="ellipse">
          <a:avLst/>
        </a:prstGeom>
        <a:solidFill>
          <a:schemeClr val="lt1">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dsp:style>
    </dsp:sp>
    <dsp:sp modelId="{0EA5E874-46CC-4B4C-A43E-2AEDD38613AD}">
      <dsp:nvSpPr>
        <dsp:cNvPr id="0" name=""/>
        <dsp:cNvSpPr/>
      </dsp:nvSpPr>
      <dsp:spPr>
        <a:xfrm>
          <a:off x="1668537" y="2563208"/>
          <a:ext cx="15124926" cy="1281604"/>
        </a:xfrm>
        <a:prstGeom prst="rect">
          <a:avLst/>
        </a:prstGeom>
        <a:solidFill>
          <a:schemeClr val="lt1">
            <a:hueOff val="0"/>
            <a:satOff val="0"/>
            <a:lumOff val="0"/>
            <a:alphaOff val="0"/>
          </a:schemeClr>
        </a:solidFill>
        <a:ln w="38100" cap="flat" cmpd="sng" algn="ctr">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017273" tIns="91440" rIns="91440" bIns="91440" numCol="1" spcCol="1270" anchor="ctr" anchorCtr="0">
          <a:noAutofit/>
        </a:bodyPr>
        <a:lstStyle/>
        <a:p>
          <a:pPr marL="0" lvl="0" indent="0" algn="l" defTabSz="1600200">
            <a:lnSpc>
              <a:spcPct val="90000"/>
            </a:lnSpc>
            <a:spcBef>
              <a:spcPct val="0"/>
            </a:spcBef>
            <a:spcAft>
              <a:spcPct val="35000"/>
            </a:spcAft>
            <a:buFont typeface="Arial" panose="020B0604020202020204" pitchFamily="34" charset="0"/>
            <a:buNone/>
          </a:pPr>
          <a:r>
            <a:rPr lang="en-IN" sz="3600" u="none" kern="1200">
              <a:latin typeface="Times New Roman" panose="02020603050405020304" pitchFamily="18" charset="0"/>
              <a:cs typeface="Times New Roman" panose="02020603050405020304" pitchFamily="18" charset="0"/>
            </a:rPr>
            <a:t>Flexible Working Policy Framework is consistent with employee wellbeing, employee engagement and employee retention (NHS, 2026d).</a:t>
          </a:r>
        </a:p>
      </dsp:txBody>
      <dsp:txXfrm>
        <a:off x="1668537" y="2563208"/>
        <a:ext cx="15124926" cy="1281604"/>
      </dsp:txXfrm>
    </dsp:sp>
    <dsp:sp modelId="{DA72D33B-86A7-49DB-9EDA-805CDA777BF4}">
      <dsp:nvSpPr>
        <dsp:cNvPr id="0" name=""/>
        <dsp:cNvSpPr/>
      </dsp:nvSpPr>
      <dsp:spPr>
        <a:xfrm>
          <a:off x="867535" y="2403007"/>
          <a:ext cx="1602005" cy="1602005"/>
        </a:xfrm>
        <a:prstGeom prst="ellipse">
          <a:avLst/>
        </a:prstGeom>
        <a:solidFill>
          <a:schemeClr val="lt1">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dsp:style>
    </dsp:sp>
    <dsp:sp modelId="{D0A9756A-35FA-49C1-885E-3DF0CA45F7C4}">
      <dsp:nvSpPr>
        <dsp:cNvPr id="0" name=""/>
        <dsp:cNvSpPr/>
      </dsp:nvSpPr>
      <dsp:spPr>
        <a:xfrm>
          <a:off x="1668537" y="4485947"/>
          <a:ext cx="15124926" cy="1281604"/>
        </a:xfrm>
        <a:prstGeom prst="rect">
          <a:avLst/>
        </a:prstGeom>
        <a:solidFill>
          <a:schemeClr val="lt1">
            <a:hueOff val="0"/>
            <a:satOff val="0"/>
            <a:lumOff val="0"/>
            <a:alphaOff val="0"/>
          </a:schemeClr>
        </a:solidFill>
        <a:ln w="38100" cap="flat" cmpd="sng" algn="ctr">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017273" tIns="91440" rIns="91440" bIns="91440" numCol="1" spcCol="1270" anchor="ctr" anchorCtr="0">
          <a:noAutofit/>
        </a:bodyPr>
        <a:lstStyle/>
        <a:p>
          <a:pPr marL="0" lvl="0" indent="0" algn="l" defTabSz="1600200">
            <a:lnSpc>
              <a:spcPct val="90000"/>
            </a:lnSpc>
            <a:spcBef>
              <a:spcPct val="0"/>
            </a:spcBef>
            <a:spcAft>
              <a:spcPct val="35000"/>
            </a:spcAft>
            <a:buFont typeface="Arial" panose="020B0604020202020204" pitchFamily="34" charset="0"/>
            <a:buNone/>
          </a:pPr>
          <a:r>
            <a:rPr lang="en-IN" sz="3600" u="none" kern="1200">
              <a:latin typeface="Times New Roman" panose="02020603050405020304" pitchFamily="18" charset="0"/>
              <a:cs typeface="Times New Roman" panose="02020603050405020304" pitchFamily="18" charset="0"/>
            </a:rPr>
            <a:t>Flexible working guides can help individuals and managers to implement supportive practices.</a:t>
          </a:r>
        </a:p>
      </dsp:txBody>
      <dsp:txXfrm>
        <a:off x="1668537" y="4485947"/>
        <a:ext cx="15124926" cy="1281604"/>
      </dsp:txXfrm>
    </dsp:sp>
    <dsp:sp modelId="{90CD1C4F-4876-45E6-B33F-221E193AB85E}">
      <dsp:nvSpPr>
        <dsp:cNvPr id="0" name=""/>
        <dsp:cNvSpPr/>
      </dsp:nvSpPr>
      <dsp:spPr>
        <a:xfrm>
          <a:off x="867535" y="4325747"/>
          <a:ext cx="1602005" cy="1602005"/>
        </a:xfrm>
        <a:prstGeom prst="ellipse">
          <a:avLst/>
        </a:prstGeom>
        <a:solidFill>
          <a:schemeClr val="lt1">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dsp:style>
    </dsp:sp>
    <dsp:sp modelId="{C41CB961-0650-4D77-8D44-6CD34D718D57}">
      <dsp:nvSpPr>
        <dsp:cNvPr id="0" name=""/>
        <dsp:cNvSpPr/>
      </dsp:nvSpPr>
      <dsp:spPr>
        <a:xfrm>
          <a:off x="933764" y="6408687"/>
          <a:ext cx="15859699" cy="1281604"/>
        </a:xfrm>
        <a:prstGeom prst="rect">
          <a:avLst/>
        </a:prstGeom>
        <a:solidFill>
          <a:schemeClr val="lt1">
            <a:hueOff val="0"/>
            <a:satOff val="0"/>
            <a:lumOff val="0"/>
            <a:alphaOff val="0"/>
          </a:schemeClr>
        </a:solidFill>
        <a:ln w="38100" cap="flat" cmpd="sng" algn="ctr">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017273" tIns="91440" rIns="91440" bIns="91440" numCol="1" spcCol="1270" anchor="ctr" anchorCtr="0">
          <a:noAutofit/>
        </a:bodyPr>
        <a:lstStyle/>
        <a:p>
          <a:pPr marL="0" lvl="0" indent="0" algn="l" defTabSz="1600200">
            <a:lnSpc>
              <a:spcPct val="90000"/>
            </a:lnSpc>
            <a:spcBef>
              <a:spcPct val="0"/>
            </a:spcBef>
            <a:spcAft>
              <a:spcPct val="35000"/>
            </a:spcAft>
            <a:buFont typeface="Arial" panose="020B0604020202020204" pitchFamily="34" charset="0"/>
            <a:buNone/>
          </a:pPr>
          <a:r>
            <a:rPr lang="en-IN" sz="3600" u="none" kern="1200">
              <a:latin typeface="Times New Roman" panose="02020603050405020304" pitchFamily="18" charset="0"/>
              <a:cs typeface="Times New Roman" panose="02020603050405020304" pitchFamily="18" charset="0"/>
            </a:rPr>
            <a:t>According to The NHS Alliance (2026), an all-time high of 57.66% are satisfied with the opportunities available for flexible working.</a:t>
          </a:r>
        </a:p>
      </dsp:txBody>
      <dsp:txXfrm>
        <a:off x="933764" y="6408687"/>
        <a:ext cx="15859699" cy="1281604"/>
      </dsp:txXfrm>
    </dsp:sp>
    <dsp:sp modelId="{F2B2B893-C82E-4B03-AC1B-369732036BA4}">
      <dsp:nvSpPr>
        <dsp:cNvPr id="0" name=""/>
        <dsp:cNvSpPr/>
      </dsp:nvSpPr>
      <dsp:spPr>
        <a:xfrm>
          <a:off x="132762" y="6248486"/>
          <a:ext cx="1602005" cy="1602005"/>
        </a:xfrm>
        <a:prstGeom prst="ellipse">
          <a:avLst/>
        </a:prstGeom>
        <a:solidFill>
          <a:schemeClr val="lt1">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79B04C-71F1-456B-ABD4-FB301F081F8B}">
      <dsp:nvSpPr>
        <dsp:cNvPr id="0" name=""/>
        <dsp:cNvSpPr/>
      </dsp:nvSpPr>
      <dsp:spPr>
        <a:xfrm>
          <a:off x="0" y="719280"/>
          <a:ext cx="16992360" cy="1159200"/>
        </a:xfrm>
        <a:prstGeom prst="rect">
          <a:avLst/>
        </a:prstGeom>
        <a:solidFill>
          <a:schemeClr val="accent6">
            <a:alpha val="90000"/>
            <a:tint val="40000"/>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dsp:style>
    </dsp:sp>
    <dsp:sp modelId="{A008C19D-B36F-4C70-A934-870567B6D8F2}">
      <dsp:nvSpPr>
        <dsp:cNvPr id="0" name=""/>
        <dsp:cNvSpPr/>
      </dsp:nvSpPr>
      <dsp:spPr>
        <a:xfrm>
          <a:off x="849618" y="40320"/>
          <a:ext cx="13723454" cy="1357920"/>
        </a:xfrm>
        <a:prstGeom prst="roundRect">
          <a:avLst/>
        </a:prstGeom>
        <a:solidFill>
          <a:schemeClr val="lt1">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9590" tIns="0" rIns="449590" bIns="0" numCol="1" spcCol="1270" anchor="ctr" anchorCtr="0">
          <a:noAutofit/>
        </a:bodyPr>
        <a:lstStyle/>
        <a:p>
          <a:pPr marL="0" lvl="0" indent="0" algn="l" defTabSz="1600200">
            <a:lnSpc>
              <a:spcPct val="90000"/>
            </a:lnSpc>
            <a:spcBef>
              <a:spcPct val="0"/>
            </a:spcBef>
            <a:spcAft>
              <a:spcPct val="35000"/>
            </a:spcAft>
            <a:buFont typeface="Arial" panose="020B0604020202020204" pitchFamily="34" charset="0"/>
            <a:buNone/>
          </a:pPr>
          <a:r>
            <a:rPr lang="en-IN" sz="3600" u="none" kern="1200" dirty="0">
              <a:latin typeface="Times New Roman" panose="02020603050405020304" pitchFamily="18" charset="0"/>
              <a:cs typeface="Times New Roman" panose="02020603050405020304" pitchFamily="18" charset="0"/>
            </a:rPr>
            <a:t>AI multidisciplinary teams enhance job specifications in the healthcare sector, collaboration, and innovation within organisations.</a:t>
          </a:r>
          <a:endParaRPr lang="en-IN" sz="3600" kern="1200" dirty="0">
            <a:latin typeface="Times New Roman" panose="02020603050405020304" pitchFamily="18" charset="0"/>
            <a:cs typeface="Times New Roman" panose="02020603050405020304" pitchFamily="18" charset="0"/>
          </a:endParaRPr>
        </a:p>
      </dsp:txBody>
      <dsp:txXfrm>
        <a:off x="915906" y="106608"/>
        <a:ext cx="13590878" cy="1225344"/>
      </dsp:txXfrm>
    </dsp:sp>
    <dsp:sp modelId="{BA15A531-45F9-4840-8EC6-FCCC44EE163B}">
      <dsp:nvSpPr>
        <dsp:cNvPr id="0" name=""/>
        <dsp:cNvSpPr/>
      </dsp:nvSpPr>
      <dsp:spPr>
        <a:xfrm>
          <a:off x="0" y="2805840"/>
          <a:ext cx="16992360" cy="1159200"/>
        </a:xfrm>
        <a:prstGeom prst="rect">
          <a:avLst/>
        </a:prstGeom>
        <a:solidFill>
          <a:schemeClr val="accent6">
            <a:alpha val="90000"/>
            <a:tint val="40000"/>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dsp:style>
    </dsp:sp>
    <dsp:sp modelId="{5D1A2532-79B5-44B1-8421-A3ADFB8E5A98}">
      <dsp:nvSpPr>
        <dsp:cNvPr id="0" name=""/>
        <dsp:cNvSpPr/>
      </dsp:nvSpPr>
      <dsp:spPr>
        <a:xfrm>
          <a:off x="849618" y="2126880"/>
          <a:ext cx="13723454" cy="1357920"/>
        </a:xfrm>
        <a:prstGeom prst="roundRect">
          <a:avLst/>
        </a:prstGeom>
        <a:solidFill>
          <a:schemeClr val="lt1">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9590" tIns="0" rIns="449590" bIns="0" numCol="1" spcCol="1270" anchor="ctr" anchorCtr="0">
          <a:noAutofit/>
        </a:bodyPr>
        <a:lstStyle/>
        <a:p>
          <a:pPr marL="0" lvl="0" indent="0" algn="l" defTabSz="1600200">
            <a:lnSpc>
              <a:spcPct val="90000"/>
            </a:lnSpc>
            <a:spcBef>
              <a:spcPct val="0"/>
            </a:spcBef>
            <a:spcAft>
              <a:spcPct val="35000"/>
            </a:spcAft>
            <a:buFont typeface="Arial" panose="020B0604020202020204" pitchFamily="34" charset="0"/>
            <a:buNone/>
          </a:pPr>
          <a:r>
            <a:rPr lang="en-IN" sz="3600" u="none" kern="1200">
              <a:latin typeface="Times New Roman" panose="02020603050405020304" pitchFamily="18" charset="0"/>
              <a:cs typeface="Times New Roman" panose="02020603050405020304" pitchFamily="18" charset="0"/>
            </a:rPr>
            <a:t>The digital transformation drives clinical informatics positions in the NHS that support technology-based job redesign projects.</a:t>
          </a:r>
        </a:p>
      </dsp:txBody>
      <dsp:txXfrm>
        <a:off x="915906" y="2193168"/>
        <a:ext cx="13590878" cy="1225344"/>
      </dsp:txXfrm>
    </dsp:sp>
    <dsp:sp modelId="{19C20E82-BA61-4FEC-944C-37D27FAA76A8}">
      <dsp:nvSpPr>
        <dsp:cNvPr id="0" name=""/>
        <dsp:cNvSpPr/>
      </dsp:nvSpPr>
      <dsp:spPr>
        <a:xfrm>
          <a:off x="0" y="4892400"/>
          <a:ext cx="16992360" cy="1159200"/>
        </a:xfrm>
        <a:prstGeom prst="rect">
          <a:avLst/>
        </a:prstGeom>
        <a:solidFill>
          <a:schemeClr val="accent6">
            <a:alpha val="90000"/>
            <a:tint val="40000"/>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dsp:style>
    </dsp:sp>
    <dsp:sp modelId="{3F9A4AE6-52F0-4D05-B18D-7A9EABE4F1E0}">
      <dsp:nvSpPr>
        <dsp:cNvPr id="0" name=""/>
        <dsp:cNvSpPr/>
      </dsp:nvSpPr>
      <dsp:spPr>
        <a:xfrm>
          <a:off x="849618" y="4213440"/>
          <a:ext cx="13723454" cy="1357920"/>
        </a:xfrm>
        <a:prstGeom prst="roundRect">
          <a:avLst/>
        </a:prstGeom>
        <a:solidFill>
          <a:schemeClr val="lt1">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9590" tIns="0" rIns="449590" bIns="0" numCol="1" spcCol="1270" anchor="ctr" anchorCtr="0">
          <a:noAutofit/>
        </a:bodyPr>
        <a:lstStyle/>
        <a:p>
          <a:pPr marL="0" lvl="0" indent="0" algn="l" defTabSz="1600200">
            <a:lnSpc>
              <a:spcPct val="90000"/>
            </a:lnSpc>
            <a:spcBef>
              <a:spcPct val="0"/>
            </a:spcBef>
            <a:spcAft>
              <a:spcPct val="35000"/>
            </a:spcAft>
            <a:buFont typeface="Arial" panose="020B0604020202020204" pitchFamily="34" charset="0"/>
            <a:buNone/>
          </a:pPr>
          <a:r>
            <a:rPr lang="en-IN" sz="3600" u="none" kern="1200">
              <a:latin typeface="Times New Roman" panose="02020603050405020304" pitchFamily="18" charset="0"/>
              <a:cs typeface="Times New Roman" panose="02020603050405020304" pitchFamily="18" charset="0"/>
            </a:rPr>
            <a:t>AI Training &amp; Workforce upskilling improves Digital capability, agility, and resilience of the future workforce (NHS, 2026e).</a:t>
          </a:r>
        </a:p>
      </dsp:txBody>
      <dsp:txXfrm>
        <a:off x="915906" y="4279728"/>
        <a:ext cx="13590878" cy="1225344"/>
      </dsp:txXfrm>
    </dsp:sp>
    <dsp:sp modelId="{C4F6ECF7-7150-40AC-BB6F-4043B69C0410}">
      <dsp:nvSpPr>
        <dsp:cNvPr id="0" name=""/>
        <dsp:cNvSpPr/>
      </dsp:nvSpPr>
      <dsp:spPr>
        <a:xfrm>
          <a:off x="0" y="6978960"/>
          <a:ext cx="16992360" cy="1159200"/>
        </a:xfrm>
        <a:prstGeom prst="rect">
          <a:avLst/>
        </a:prstGeom>
        <a:solidFill>
          <a:schemeClr val="accent6">
            <a:alpha val="90000"/>
            <a:tint val="40000"/>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dsp:style>
    </dsp:sp>
    <dsp:sp modelId="{653535A3-FF78-46D6-A14C-E171895C118A}">
      <dsp:nvSpPr>
        <dsp:cNvPr id="0" name=""/>
        <dsp:cNvSpPr/>
      </dsp:nvSpPr>
      <dsp:spPr>
        <a:xfrm>
          <a:off x="849618" y="6300000"/>
          <a:ext cx="13723454" cy="1357920"/>
        </a:xfrm>
        <a:prstGeom prst="roundRect">
          <a:avLst/>
        </a:prstGeom>
        <a:solidFill>
          <a:schemeClr val="lt1">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9590" tIns="0" rIns="449590" bIns="0" numCol="1" spcCol="1270" anchor="ctr" anchorCtr="0">
          <a:noAutofit/>
        </a:bodyPr>
        <a:lstStyle/>
        <a:p>
          <a:pPr marL="0" lvl="0" indent="0" algn="l" defTabSz="1600200">
            <a:lnSpc>
              <a:spcPct val="90000"/>
            </a:lnSpc>
            <a:spcBef>
              <a:spcPct val="0"/>
            </a:spcBef>
            <a:spcAft>
              <a:spcPct val="35000"/>
            </a:spcAft>
            <a:buFont typeface="Arial" panose="020B0604020202020204" pitchFamily="34" charset="0"/>
            <a:buNone/>
          </a:pPr>
          <a:r>
            <a:rPr lang="en-IN" sz="3600" u="none" kern="1200">
              <a:latin typeface="Times New Roman" panose="02020603050405020304" pitchFamily="18" charset="0"/>
              <a:cs typeface="Times New Roman" panose="02020603050405020304" pitchFamily="18" charset="0"/>
            </a:rPr>
            <a:t>Almost 60% of NHS workers feel that AI helps in making health care better by creating new opportunities for innovation (Stewart, 2026).</a:t>
          </a:r>
        </a:p>
      </dsp:txBody>
      <dsp:txXfrm>
        <a:off x="915906" y="6366288"/>
        <a:ext cx="13590878" cy="122534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79B04C-71F1-456B-ABD4-FB301F081F8B}">
      <dsp:nvSpPr>
        <dsp:cNvPr id="0" name=""/>
        <dsp:cNvSpPr/>
      </dsp:nvSpPr>
      <dsp:spPr>
        <a:xfrm>
          <a:off x="0" y="719280"/>
          <a:ext cx="16992360" cy="1159200"/>
        </a:xfrm>
        <a:prstGeom prst="rect">
          <a:avLst/>
        </a:prstGeom>
        <a:solidFill>
          <a:schemeClr val="accent6">
            <a:alpha val="90000"/>
            <a:tint val="40000"/>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dsp:style>
    </dsp:sp>
    <dsp:sp modelId="{A008C19D-B36F-4C70-A934-870567B6D8F2}">
      <dsp:nvSpPr>
        <dsp:cNvPr id="0" name=""/>
        <dsp:cNvSpPr/>
      </dsp:nvSpPr>
      <dsp:spPr>
        <a:xfrm>
          <a:off x="849618" y="40320"/>
          <a:ext cx="13723454" cy="1357920"/>
        </a:xfrm>
        <a:prstGeom prst="roundRect">
          <a:avLst/>
        </a:prstGeom>
        <a:solidFill>
          <a:schemeClr val="lt1">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9590" tIns="0" rIns="449590" bIns="0" numCol="1" spcCol="1270" anchor="ctr" anchorCtr="0">
          <a:noAutofit/>
        </a:bodyPr>
        <a:lstStyle/>
        <a:p>
          <a:pPr marL="0" lvl="0" indent="0" algn="l" defTabSz="1600200">
            <a:lnSpc>
              <a:spcPct val="90000"/>
            </a:lnSpc>
            <a:spcBef>
              <a:spcPct val="0"/>
            </a:spcBef>
            <a:spcAft>
              <a:spcPct val="35000"/>
            </a:spcAft>
            <a:buFont typeface="Arial" panose="020B0604020202020204" pitchFamily="34" charset="0"/>
            <a:buNone/>
          </a:pPr>
          <a:r>
            <a:rPr lang="en-IN" sz="3600" u="none" kern="1200" dirty="0">
              <a:latin typeface="Times New Roman" panose="02020603050405020304" pitchFamily="18" charset="0"/>
              <a:cs typeface="Times New Roman" panose="02020603050405020304" pitchFamily="18" charset="0"/>
            </a:rPr>
            <a:t>AI multidisciplinary teams enhance job specifications in the healthcare sector, collaboration, and innovation within organisations.</a:t>
          </a:r>
          <a:endParaRPr lang="en-IN" sz="3600" kern="1200" dirty="0">
            <a:latin typeface="Times New Roman" panose="02020603050405020304" pitchFamily="18" charset="0"/>
            <a:cs typeface="Times New Roman" panose="02020603050405020304" pitchFamily="18" charset="0"/>
          </a:endParaRPr>
        </a:p>
      </dsp:txBody>
      <dsp:txXfrm>
        <a:off x="915906" y="106608"/>
        <a:ext cx="13590878" cy="1225344"/>
      </dsp:txXfrm>
    </dsp:sp>
    <dsp:sp modelId="{BA15A531-45F9-4840-8EC6-FCCC44EE163B}">
      <dsp:nvSpPr>
        <dsp:cNvPr id="0" name=""/>
        <dsp:cNvSpPr/>
      </dsp:nvSpPr>
      <dsp:spPr>
        <a:xfrm>
          <a:off x="0" y="2805840"/>
          <a:ext cx="16992360" cy="1159200"/>
        </a:xfrm>
        <a:prstGeom prst="rect">
          <a:avLst/>
        </a:prstGeom>
        <a:solidFill>
          <a:schemeClr val="accent6">
            <a:alpha val="90000"/>
            <a:tint val="40000"/>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dsp:style>
    </dsp:sp>
    <dsp:sp modelId="{5D1A2532-79B5-44B1-8421-A3ADFB8E5A98}">
      <dsp:nvSpPr>
        <dsp:cNvPr id="0" name=""/>
        <dsp:cNvSpPr/>
      </dsp:nvSpPr>
      <dsp:spPr>
        <a:xfrm>
          <a:off x="849618" y="2126880"/>
          <a:ext cx="13723454" cy="1357920"/>
        </a:xfrm>
        <a:prstGeom prst="roundRect">
          <a:avLst/>
        </a:prstGeom>
        <a:solidFill>
          <a:schemeClr val="lt1">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9590" tIns="0" rIns="449590" bIns="0" numCol="1" spcCol="1270" anchor="ctr" anchorCtr="0">
          <a:noAutofit/>
        </a:bodyPr>
        <a:lstStyle/>
        <a:p>
          <a:pPr marL="0" lvl="0" indent="0" algn="l" defTabSz="1600200">
            <a:lnSpc>
              <a:spcPct val="90000"/>
            </a:lnSpc>
            <a:spcBef>
              <a:spcPct val="0"/>
            </a:spcBef>
            <a:spcAft>
              <a:spcPct val="35000"/>
            </a:spcAft>
            <a:buFont typeface="Arial" panose="020B0604020202020204" pitchFamily="34" charset="0"/>
            <a:buNone/>
          </a:pPr>
          <a:r>
            <a:rPr lang="en-IN" sz="3600" u="none" kern="1200">
              <a:latin typeface="Times New Roman" panose="02020603050405020304" pitchFamily="18" charset="0"/>
              <a:cs typeface="Times New Roman" panose="02020603050405020304" pitchFamily="18" charset="0"/>
            </a:rPr>
            <a:t>The digital transformation drives clinical informatics positions in the NHS that support technology-based job redesign projects.</a:t>
          </a:r>
        </a:p>
      </dsp:txBody>
      <dsp:txXfrm>
        <a:off x="915906" y="2193168"/>
        <a:ext cx="13590878" cy="1225344"/>
      </dsp:txXfrm>
    </dsp:sp>
    <dsp:sp modelId="{19C20E82-BA61-4FEC-944C-37D27FAA76A8}">
      <dsp:nvSpPr>
        <dsp:cNvPr id="0" name=""/>
        <dsp:cNvSpPr/>
      </dsp:nvSpPr>
      <dsp:spPr>
        <a:xfrm>
          <a:off x="0" y="4892400"/>
          <a:ext cx="16992360" cy="1159200"/>
        </a:xfrm>
        <a:prstGeom prst="rect">
          <a:avLst/>
        </a:prstGeom>
        <a:solidFill>
          <a:schemeClr val="accent6">
            <a:alpha val="90000"/>
            <a:tint val="40000"/>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dsp:style>
    </dsp:sp>
    <dsp:sp modelId="{3F9A4AE6-52F0-4D05-B18D-7A9EABE4F1E0}">
      <dsp:nvSpPr>
        <dsp:cNvPr id="0" name=""/>
        <dsp:cNvSpPr/>
      </dsp:nvSpPr>
      <dsp:spPr>
        <a:xfrm>
          <a:off x="849618" y="4213440"/>
          <a:ext cx="13723454" cy="1357920"/>
        </a:xfrm>
        <a:prstGeom prst="roundRect">
          <a:avLst/>
        </a:prstGeom>
        <a:solidFill>
          <a:schemeClr val="lt1">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9590" tIns="0" rIns="449590" bIns="0" numCol="1" spcCol="1270" anchor="ctr" anchorCtr="0">
          <a:noAutofit/>
        </a:bodyPr>
        <a:lstStyle/>
        <a:p>
          <a:pPr marL="0" lvl="0" indent="0" algn="l" defTabSz="1600200">
            <a:lnSpc>
              <a:spcPct val="90000"/>
            </a:lnSpc>
            <a:spcBef>
              <a:spcPct val="0"/>
            </a:spcBef>
            <a:spcAft>
              <a:spcPct val="35000"/>
            </a:spcAft>
            <a:buFont typeface="Arial" panose="020B0604020202020204" pitchFamily="34" charset="0"/>
            <a:buNone/>
          </a:pPr>
          <a:r>
            <a:rPr lang="en-IN" sz="3600" u="none" kern="1200">
              <a:latin typeface="Times New Roman" panose="02020603050405020304" pitchFamily="18" charset="0"/>
              <a:cs typeface="Times New Roman" panose="02020603050405020304" pitchFamily="18" charset="0"/>
            </a:rPr>
            <a:t>AI Training &amp; Workforce upskilling improves Digital capability, agility, and resilience of the future workforce (NHS, 2026e).</a:t>
          </a:r>
        </a:p>
      </dsp:txBody>
      <dsp:txXfrm>
        <a:off x="915906" y="4279728"/>
        <a:ext cx="13590878" cy="1225344"/>
      </dsp:txXfrm>
    </dsp:sp>
    <dsp:sp modelId="{C4F6ECF7-7150-40AC-BB6F-4043B69C0410}">
      <dsp:nvSpPr>
        <dsp:cNvPr id="0" name=""/>
        <dsp:cNvSpPr/>
      </dsp:nvSpPr>
      <dsp:spPr>
        <a:xfrm>
          <a:off x="0" y="6978960"/>
          <a:ext cx="16992360" cy="1159200"/>
        </a:xfrm>
        <a:prstGeom prst="rect">
          <a:avLst/>
        </a:prstGeom>
        <a:solidFill>
          <a:schemeClr val="accent6">
            <a:alpha val="90000"/>
            <a:tint val="40000"/>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dsp:style>
    </dsp:sp>
    <dsp:sp modelId="{653535A3-FF78-46D6-A14C-E171895C118A}">
      <dsp:nvSpPr>
        <dsp:cNvPr id="0" name=""/>
        <dsp:cNvSpPr/>
      </dsp:nvSpPr>
      <dsp:spPr>
        <a:xfrm>
          <a:off x="849618" y="6300000"/>
          <a:ext cx="13723454" cy="1357920"/>
        </a:xfrm>
        <a:prstGeom prst="roundRect">
          <a:avLst/>
        </a:prstGeom>
        <a:solidFill>
          <a:schemeClr val="lt1">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9590" tIns="0" rIns="449590" bIns="0" numCol="1" spcCol="1270" anchor="ctr" anchorCtr="0">
          <a:noAutofit/>
        </a:bodyPr>
        <a:lstStyle/>
        <a:p>
          <a:pPr marL="0" lvl="0" indent="0" algn="l" defTabSz="1600200">
            <a:lnSpc>
              <a:spcPct val="90000"/>
            </a:lnSpc>
            <a:spcBef>
              <a:spcPct val="0"/>
            </a:spcBef>
            <a:spcAft>
              <a:spcPct val="35000"/>
            </a:spcAft>
            <a:buFont typeface="Arial" panose="020B0604020202020204" pitchFamily="34" charset="0"/>
            <a:buNone/>
          </a:pPr>
          <a:r>
            <a:rPr lang="en-IN" sz="3600" u="none" kern="1200">
              <a:latin typeface="Times New Roman" panose="02020603050405020304" pitchFamily="18" charset="0"/>
              <a:cs typeface="Times New Roman" panose="02020603050405020304" pitchFamily="18" charset="0"/>
            </a:rPr>
            <a:t>Almost 60% of NHS workers feel that AI helps in making health care better by creating new opportunities for innovation (Stewart, 2026).</a:t>
          </a:r>
        </a:p>
      </dsp:txBody>
      <dsp:txXfrm>
        <a:off x="915906" y="6366288"/>
        <a:ext cx="13590878" cy="122534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5BF75D-A09A-4B9A-8871-0BC82ACB6EDA}">
      <dsp:nvSpPr>
        <dsp:cNvPr id="0" name=""/>
        <dsp:cNvSpPr/>
      </dsp:nvSpPr>
      <dsp:spPr bwMode="white">
        <a:xfrm>
          <a:off x="1087321" y="-31"/>
          <a:ext cx="6692755" cy="3741094"/>
        </a:xfrm>
        <a:prstGeom prst="rect">
          <a:avLst/>
        </a:prstGeom>
        <a:gradFill>
          <a:gsLst>
            <a:gs pos="0">
              <a:schemeClr val="accent6">
                <a:tint val="50000"/>
              </a:schemeClr>
            </a:gs>
            <a:gs pos="35000">
              <a:schemeClr val="accent6">
                <a:tint val="37000"/>
              </a:schemeClr>
            </a:gs>
            <a:gs pos="100000">
              <a:schemeClr val="accent6">
                <a:tint val="15000"/>
              </a:schemeClr>
            </a:gs>
          </a:gsLst>
          <a:lin ang="16200000" scaled="1"/>
          <a:tileRect/>
        </a:gradFill>
        <a:ln w="9525" cap="flat" cmpd="sng" algn="ctr">
          <a:prstDash val="solid"/>
        </a:ln>
        <a:effectLst/>
      </dsp:spPr>
      <dsp:style>
        <a:lnRef idx="1">
          <a:schemeClr val="accent6"/>
        </a:lnRef>
        <a:fillRef idx="2">
          <a:schemeClr val="accent6"/>
        </a:fillRef>
        <a:effectRef idx="1">
          <a:schemeClr val="accent6"/>
        </a:effectRef>
        <a:fontRef idx="minor">
          <a:schemeClr val="dk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Font typeface="Arial" panose="020B0604020202020204" pitchFamily="34" charset="0"/>
            <a:buNone/>
          </a:pPr>
          <a:r>
            <a:rPr lang="en-IN" sz="3600" u="none" kern="1200" dirty="0">
              <a:solidFill>
                <a:schemeClr val="dk1"/>
              </a:solidFill>
              <a:latin typeface="Times New Roman" panose="02020603050405020304" pitchFamily="18" charset="0"/>
              <a:cs typeface="Times New Roman" panose="02020603050405020304" pitchFamily="18" charset="0"/>
            </a:rPr>
            <a:t>AI can greatly enhance the potential for job design, but insufficiently prepared people can be a huge constraint in the sustainable evolution of job design and organisational capacity (Yang and Jiang, 2025).</a:t>
          </a:r>
          <a:endParaRPr lang="en-IN" sz="3600" kern="1200" dirty="0">
            <a:solidFill>
              <a:schemeClr val="dk1"/>
            </a:solidFill>
            <a:latin typeface="Times New Roman" panose="02020603050405020304" pitchFamily="18" charset="0"/>
            <a:cs typeface="Times New Roman" panose="02020603050405020304" pitchFamily="18" charset="0"/>
          </a:endParaRPr>
        </a:p>
      </dsp:txBody>
      <dsp:txXfrm>
        <a:off x="1087321" y="-31"/>
        <a:ext cx="6692755" cy="3741094"/>
      </dsp:txXfrm>
    </dsp:sp>
    <dsp:sp modelId="{D95B1236-7B95-4610-B350-131974B078B5}">
      <dsp:nvSpPr>
        <dsp:cNvPr id="0" name=""/>
        <dsp:cNvSpPr/>
      </dsp:nvSpPr>
      <dsp:spPr bwMode="white">
        <a:xfrm>
          <a:off x="8403592" y="-31"/>
          <a:ext cx="6235157" cy="3741094"/>
        </a:xfrm>
        <a:prstGeom prst="rect">
          <a:avLst/>
        </a:prstGeom>
        <a:gradFill>
          <a:gsLst>
            <a:gs pos="0">
              <a:schemeClr val="accent5">
                <a:tint val="50000"/>
              </a:schemeClr>
            </a:gs>
            <a:gs pos="35000">
              <a:schemeClr val="accent5">
                <a:tint val="37000"/>
              </a:schemeClr>
            </a:gs>
            <a:gs pos="100000">
              <a:schemeClr val="accent5">
                <a:tint val="15000"/>
              </a:schemeClr>
            </a:gs>
          </a:gsLst>
          <a:lin ang="16200000" scaled="1"/>
          <a:tileRect/>
        </a:gradFill>
        <a:ln w="9525" cap="flat" cmpd="sng" algn="ctr">
          <a:prstDash val="solid"/>
        </a:ln>
        <a:effectLst/>
      </dsp:spPr>
      <dsp:style>
        <a:lnRef idx="1">
          <a:schemeClr val="accent5"/>
        </a:lnRef>
        <a:fillRef idx="2">
          <a:schemeClr val="accent5"/>
        </a:fillRef>
        <a:effectRef idx="1">
          <a:schemeClr val="accent5"/>
        </a:effectRef>
        <a:fontRef idx="minor">
          <a:schemeClr val="dk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Font typeface="Arial" panose="020B0604020202020204" pitchFamily="34" charset="0"/>
            <a:buNone/>
          </a:pPr>
          <a:r>
            <a:rPr lang="en-IN" sz="3600" u="none" kern="1200" dirty="0">
              <a:solidFill>
                <a:schemeClr val="dk1"/>
              </a:solidFill>
              <a:latin typeface="Times New Roman" panose="02020603050405020304" pitchFamily="18" charset="0"/>
              <a:cs typeface="Times New Roman" panose="02020603050405020304" pitchFamily="18" charset="0"/>
            </a:rPr>
            <a:t>Digital technologies add to satisfaction but create uncertainty and disengagement when there is not the right infrastructure.</a:t>
          </a:r>
        </a:p>
      </dsp:txBody>
      <dsp:txXfrm>
        <a:off x="8403592" y="-31"/>
        <a:ext cx="6235157" cy="3741094"/>
      </dsp:txXfrm>
    </dsp:sp>
    <dsp:sp modelId="{37176980-6AA1-4B3B-A603-5CDEBC733606}">
      <dsp:nvSpPr>
        <dsp:cNvPr id="0" name=""/>
        <dsp:cNvSpPr/>
      </dsp:nvSpPr>
      <dsp:spPr bwMode="white">
        <a:xfrm>
          <a:off x="1087321" y="4364575"/>
          <a:ext cx="6692755" cy="3741094"/>
        </a:xfrm>
        <a:prstGeom prst="rect">
          <a:avLst/>
        </a:prstGeom>
        <a:gradFill>
          <a:gsLst>
            <a:gs pos="0">
              <a:schemeClr val="accent3">
                <a:tint val="50000"/>
              </a:schemeClr>
            </a:gs>
            <a:gs pos="35000">
              <a:schemeClr val="accent3">
                <a:tint val="37000"/>
              </a:schemeClr>
            </a:gs>
            <a:gs pos="100000">
              <a:schemeClr val="accent3">
                <a:tint val="15000"/>
              </a:schemeClr>
            </a:gs>
          </a:gsLst>
          <a:lin ang="16200000" scaled="1"/>
          <a:tileRect/>
        </a:gradFill>
        <a:ln w="9525" cap="flat" cmpd="sng" algn="ctr">
          <a:prstDash val="solid"/>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Font typeface="Arial" panose="020B0604020202020204" pitchFamily="34" charset="0"/>
            <a:buNone/>
          </a:pPr>
          <a:r>
            <a:rPr lang="en-IN" sz="3600" u="none" kern="1200" dirty="0">
              <a:solidFill>
                <a:schemeClr val="dk1"/>
              </a:solidFill>
              <a:latin typeface="Times New Roman" panose="02020603050405020304" pitchFamily="18" charset="0"/>
              <a:cs typeface="Times New Roman" panose="02020603050405020304" pitchFamily="18" charset="0"/>
            </a:rPr>
            <a:t>Governance, training, funds, and implementation capacity are some other areas of need at the country and regional level across the country that reduce the potential of efficiency through AI (Stewart and Brown, 2019).</a:t>
          </a:r>
        </a:p>
      </dsp:txBody>
      <dsp:txXfrm>
        <a:off x="1087321" y="4364575"/>
        <a:ext cx="6692755" cy="3741094"/>
      </dsp:txXfrm>
    </dsp:sp>
    <dsp:sp modelId="{79406DFB-E376-4D99-8246-99D9272BCB99}">
      <dsp:nvSpPr>
        <dsp:cNvPr id="0" name=""/>
        <dsp:cNvSpPr/>
      </dsp:nvSpPr>
      <dsp:spPr bwMode="white">
        <a:xfrm>
          <a:off x="8403592" y="4364575"/>
          <a:ext cx="6235157" cy="3741094"/>
        </a:xfrm>
        <a:prstGeom prst="rect">
          <a:avLst/>
        </a:prstGeom>
        <a:gradFill>
          <a:gsLst>
            <a:gs pos="0">
              <a:schemeClr val="accent4">
                <a:tint val="50000"/>
              </a:schemeClr>
            </a:gs>
            <a:gs pos="35000">
              <a:schemeClr val="accent4">
                <a:tint val="37000"/>
              </a:schemeClr>
            </a:gs>
            <a:gs pos="100000">
              <a:schemeClr val="accent4">
                <a:tint val="15000"/>
              </a:schemeClr>
            </a:gs>
          </a:gsLst>
          <a:lin ang="16200000" scaled="1"/>
          <a:tileRect/>
        </a:gradFill>
        <a:ln w="9525" cap="flat" cmpd="sng" algn="ctr">
          <a:prstDash val="solid"/>
        </a:ln>
        <a:effectLst/>
      </dsp:spPr>
      <dsp:style>
        <a:lnRef idx="1">
          <a:schemeClr val="accent4"/>
        </a:lnRef>
        <a:fillRef idx="2">
          <a:schemeClr val="accent4"/>
        </a:fillRef>
        <a:effectRef idx="1">
          <a:schemeClr val="accent4"/>
        </a:effectRef>
        <a:fontRef idx="minor">
          <a:schemeClr val="dk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Font typeface="Arial" panose="020B0604020202020204" pitchFamily="34" charset="0"/>
            <a:buNone/>
          </a:pPr>
          <a:r>
            <a:rPr lang="en-IN" sz="3600" u="none" kern="1200" dirty="0">
              <a:solidFill>
                <a:schemeClr val="dk1"/>
              </a:solidFill>
              <a:latin typeface="Times New Roman" panose="02020603050405020304" pitchFamily="18" charset="0"/>
              <a:cs typeface="Times New Roman" panose="02020603050405020304" pitchFamily="18" charset="0"/>
            </a:rPr>
            <a:t>The balance of innovation and wellbeing of the workforce shapes longer-term productivity and resilience in the NHS and its service quality outcomes.</a:t>
          </a:r>
        </a:p>
      </dsp:txBody>
      <dsp:txXfrm>
        <a:off x="8403592" y="4364575"/>
        <a:ext cx="6235157" cy="374109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5BF75D-A09A-4B9A-8871-0BC82ACB6EDA}">
      <dsp:nvSpPr>
        <dsp:cNvPr id="0" name=""/>
        <dsp:cNvSpPr/>
      </dsp:nvSpPr>
      <dsp:spPr bwMode="white">
        <a:xfrm>
          <a:off x="1087321" y="-31"/>
          <a:ext cx="6692755" cy="3741094"/>
        </a:xfrm>
        <a:prstGeom prst="rect">
          <a:avLst/>
        </a:prstGeom>
        <a:gradFill>
          <a:gsLst>
            <a:gs pos="0">
              <a:schemeClr val="accent6">
                <a:tint val="50000"/>
              </a:schemeClr>
            </a:gs>
            <a:gs pos="35000">
              <a:schemeClr val="accent6">
                <a:tint val="37000"/>
              </a:schemeClr>
            </a:gs>
            <a:gs pos="100000">
              <a:schemeClr val="accent6">
                <a:tint val="15000"/>
              </a:schemeClr>
            </a:gs>
          </a:gsLst>
          <a:lin ang="16200000" scaled="1"/>
          <a:tileRect/>
        </a:gradFill>
        <a:ln w="9525" cap="flat" cmpd="sng" algn="ctr">
          <a:prstDash val="solid"/>
        </a:ln>
        <a:effectLst/>
      </dsp:spPr>
      <dsp:style>
        <a:lnRef idx="1">
          <a:schemeClr val="accent6"/>
        </a:lnRef>
        <a:fillRef idx="2">
          <a:schemeClr val="accent6"/>
        </a:fillRef>
        <a:effectRef idx="1">
          <a:schemeClr val="accent6"/>
        </a:effectRef>
        <a:fontRef idx="minor">
          <a:schemeClr val="dk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Font typeface="Arial" panose="020B0604020202020204" pitchFamily="34" charset="0"/>
            <a:buNone/>
          </a:pPr>
          <a:r>
            <a:rPr lang="en-IN" sz="3600" u="none" kern="1200" dirty="0">
              <a:solidFill>
                <a:schemeClr val="dk1"/>
              </a:solidFill>
              <a:latin typeface="Times New Roman" panose="02020603050405020304" pitchFamily="18" charset="0"/>
              <a:cs typeface="Times New Roman" panose="02020603050405020304" pitchFamily="18" charset="0"/>
            </a:rPr>
            <a:t>AI can greatly enhance the potential for job design, but insufficiently prepared people can be a huge constraint in the sustainable evolution of job design and organisational capacity (Yang and Jiang, 2025).</a:t>
          </a:r>
          <a:endParaRPr lang="en-IN" sz="3600" kern="1200" dirty="0">
            <a:solidFill>
              <a:schemeClr val="dk1"/>
            </a:solidFill>
            <a:latin typeface="Times New Roman" panose="02020603050405020304" pitchFamily="18" charset="0"/>
            <a:cs typeface="Times New Roman" panose="02020603050405020304" pitchFamily="18" charset="0"/>
          </a:endParaRPr>
        </a:p>
      </dsp:txBody>
      <dsp:txXfrm>
        <a:off x="1087321" y="-31"/>
        <a:ext cx="6692755" cy="3741094"/>
      </dsp:txXfrm>
    </dsp:sp>
    <dsp:sp modelId="{D95B1236-7B95-4610-B350-131974B078B5}">
      <dsp:nvSpPr>
        <dsp:cNvPr id="0" name=""/>
        <dsp:cNvSpPr/>
      </dsp:nvSpPr>
      <dsp:spPr bwMode="white">
        <a:xfrm>
          <a:off x="8403592" y="-31"/>
          <a:ext cx="6235157" cy="3741094"/>
        </a:xfrm>
        <a:prstGeom prst="rect">
          <a:avLst/>
        </a:prstGeom>
        <a:gradFill>
          <a:gsLst>
            <a:gs pos="0">
              <a:schemeClr val="accent5">
                <a:tint val="50000"/>
              </a:schemeClr>
            </a:gs>
            <a:gs pos="35000">
              <a:schemeClr val="accent5">
                <a:tint val="37000"/>
              </a:schemeClr>
            </a:gs>
            <a:gs pos="100000">
              <a:schemeClr val="accent5">
                <a:tint val="15000"/>
              </a:schemeClr>
            </a:gs>
          </a:gsLst>
          <a:lin ang="16200000" scaled="1"/>
          <a:tileRect/>
        </a:gradFill>
        <a:ln w="9525" cap="flat" cmpd="sng" algn="ctr">
          <a:prstDash val="solid"/>
        </a:ln>
        <a:effectLst/>
      </dsp:spPr>
      <dsp:style>
        <a:lnRef idx="1">
          <a:schemeClr val="accent5"/>
        </a:lnRef>
        <a:fillRef idx="2">
          <a:schemeClr val="accent5"/>
        </a:fillRef>
        <a:effectRef idx="1">
          <a:schemeClr val="accent5"/>
        </a:effectRef>
        <a:fontRef idx="minor">
          <a:schemeClr val="dk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Font typeface="Arial" panose="020B0604020202020204" pitchFamily="34" charset="0"/>
            <a:buNone/>
          </a:pPr>
          <a:r>
            <a:rPr lang="en-IN" sz="3600" u="none" kern="1200" dirty="0">
              <a:solidFill>
                <a:schemeClr val="dk1"/>
              </a:solidFill>
              <a:latin typeface="Times New Roman" panose="02020603050405020304" pitchFamily="18" charset="0"/>
              <a:cs typeface="Times New Roman" panose="02020603050405020304" pitchFamily="18" charset="0"/>
            </a:rPr>
            <a:t>Digital technologies add to satisfaction but create uncertainty and disengagement when there is not the right infrastructure.</a:t>
          </a:r>
        </a:p>
      </dsp:txBody>
      <dsp:txXfrm>
        <a:off x="8403592" y="-31"/>
        <a:ext cx="6235157" cy="3741094"/>
      </dsp:txXfrm>
    </dsp:sp>
    <dsp:sp modelId="{37176980-6AA1-4B3B-A603-5CDEBC733606}">
      <dsp:nvSpPr>
        <dsp:cNvPr id="0" name=""/>
        <dsp:cNvSpPr/>
      </dsp:nvSpPr>
      <dsp:spPr bwMode="white">
        <a:xfrm>
          <a:off x="1087321" y="4364575"/>
          <a:ext cx="6692755" cy="3741094"/>
        </a:xfrm>
        <a:prstGeom prst="rect">
          <a:avLst/>
        </a:prstGeom>
        <a:gradFill>
          <a:gsLst>
            <a:gs pos="0">
              <a:schemeClr val="accent3">
                <a:tint val="50000"/>
              </a:schemeClr>
            </a:gs>
            <a:gs pos="35000">
              <a:schemeClr val="accent3">
                <a:tint val="37000"/>
              </a:schemeClr>
            </a:gs>
            <a:gs pos="100000">
              <a:schemeClr val="accent3">
                <a:tint val="15000"/>
              </a:schemeClr>
            </a:gs>
          </a:gsLst>
          <a:lin ang="16200000" scaled="1"/>
          <a:tileRect/>
        </a:gradFill>
        <a:ln w="9525" cap="flat" cmpd="sng" algn="ctr">
          <a:prstDash val="solid"/>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Font typeface="Arial" panose="020B0604020202020204" pitchFamily="34" charset="0"/>
            <a:buNone/>
          </a:pPr>
          <a:r>
            <a:rPr lang="en-IN" sz="3600" u="none" kern="1200" dirty="0">
              <a:solidFill>
                <a:schemeClr val="dk1"/>
              </a:solidFill>
              <a:latin typeface="Times New Roman" panose="02020603050405020304" pitchFamily="18" charset="0"/>
              <a:cs typeface="Times New Roman" panose="02020603050405020304" pitchFamily="18" charset="0"/>
            </a:rPr>
            <a:t>Governance, training, funds, and implementation capacity are some other areas of need at the country and regional level across the country that reduce the potential of efficiency through AI (Stewart and Brown, 2019).</a:t>
          </a:r>
        </a:p>
      </dsp:txBody>
      <dsp:txXfrm>
        <a:off x="1087321" y="4364575"/>
        <a:ext cx="6692755" cy="3741094"/>
      </dsp:txXfrm>
    </dsp:sp>
    <dsp:sp modelId="{79406DFB-E376-4D99-8246-99D9272BCB99}">
      <dsp:nvSpPr>
        <dsp:cNvPr id="0" name=""/>
        <dsp:cNvSpPr/>
      </dsp:nvSpPr>
      <dsp:spPr bwMode="white">
        <a:xfrm>
          <a:off x="8403592" y="4364575"/>
          <a:ext cx="6235157" cy="3741094"/>
        </a:xfrm>
        <a:prstGeom prst="rect">
          <a:avLst/>
        </a:prstGeom>
        <a:gradFill>
          <a:gsLst>
            <a:gs pos="0">
              <a:schemeClr val="accent4">
                <a:tint val="50000"/>
              </a:schemeClr>
            </a:gs>
            <a:gs pos="35000">
              <a:schemeClr val="accent4">
                <a:tint val="37000"/>
              </a:schemeClr>
            </a:gs>
            <a:gs pos="100000">
              <a:schemeClr val="accent4">
                <a:tint val="15000"/>
              </a:schemeClr>
            </a:gs>
          </a:gsLst>
          <a:lin ang="16200000" scaled="1"/>
          <a:tileRect/>
        </a:gradFill>
        <a:ln w="9525" cap="flat" cmpd="sng" algn="ctr">
          <a:prstDash val="solid"/>
        </a:ln>
        <a:effectLst/>
      </dsp:spPr>
      <dsp:style>
        <a:lnRef idx="1">
          <a:schemeClr val="accent4"/>
        </a:lnRef>
        <a:fillRef idx="2">
          <a:schemeClr val="accent4"/>
        </a:fillRef>
        <a:effectRef idx="1">
          <a:schemeClr val="accent4"/>
        </a:effectRef>
        <a:fontRef idx="minor">
          <a:schemeClr val="dk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Font typeface="Arial" panose="020B0604020202020204" pitchFamily="34" charset="0"/>
            <a:buNone/>
          </a:pPr>
          <a:r>
            <a:rPr lang="en-IN" sz="3600" u="none" kern="1200" dirty="0">
              <a:solidFill>
                <a:schemeClr val="dk1"/>
              </a:solidFill>
              <a:latin typeface="Times New Roman" panose="02020603050405020304" pitchFamily="18" charset="0"/>
              <a:cs typeface="Times New Roman" panose="02020603050405020304" pitchFamily="18" charset="0"/>
            </a:rPr>
            <a:t>The balance of innovation and wellbeing of the workforce shapes longer-term productivity and resilience in the NHS and its service quality outcomes.</a:t>
          </a:r>
        </a:p>
      </dsp:txBody>
      <dsp:txXfrm>
        <a:off x="8403592" y="4364575"/>
        <a:ext cx="6235157" cy="374109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341E2D-82EC-4FA3-9841-FF8CE77643ED}">
      <dsp:nvSpPr>
        <dsp:cNvPr id="0" name=""/>
        <dsp:cNvSpPr/>
      </dsp:nvSpPr>
      <dsp:spPr>
        <a:xfrm>
          <a:off x="0" y="6618065"/>
          <a:ext cx="16306560" cy="1447871"/>
        </a:xfrm>
        <a:prstGeom prst="rect">
          <a:avLst/>
        </a:prstGeom>
        <a:solidFill>
          <a:schemeClr val="accent2">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Font typeface="Arial" panose="020B0604020202020204" pitchFamily="34" charset="0"/>
            <a:buNone/>
          </a:pPr>
          <a:r>
            <a:rPr lang="en-IN" sz="3200" b="1" u="none" kern="1200">
              <a:latin typeface="Times New Roman" panose="02020603050405020304" pitchFamily="18" charset="0"/>
              <a:cs typeface="Times New Roman" panose="02020603050405020304" pitchFamily="18" charset="0"/>
            </a:rPr>
            <a:t>Policy implementation: </a:t>
          </a:r>
          <a:r>
            <a:rPr lang="en-IN" sz="3200" u="none" kern="1200">
              <a:latin typeface="Times New Roman" panose="02020603050405020304" pitchFamily="18" charset="0"/>
              <a:cs typeface="Times New Roman" panose="02020603050405020304" pitchFamily="18" charset="0"/>
            </a:rPr>
            <a:t>Slow procurement and governance approval processes slowed AI implementation in 23 NHS trusts (Advisors, 2025).</a:t>
          </a:r>
        </a:p>
      </dsp:txBody>
      <dsp:txXfrm>
        <a:off x="0" y="6618065"/>
        <a:ext cx="16306560" cy="1447871"/>
      </dsp:txXfrm>
    </dsp:sp>
    <dsp:sp modelId="{36C6671D-4439-455E-B402-4F7D4A764558}">
      <dsp:nvSpPr>
        <dsp:cNvPr id="0" name=""/>
        <dsp:cNvSpPr/>
      </dsp:nvSpPr>
      <dsp:spPr>
        <a:xfrm rot="10800000">
          <a:off x="0" y="4412958"/>
          <a:ext cx="16306560" cy="2226825"/>
        </a:xfrm>
        <a:prstGeom prst="upArrowCallout">
          <a:avLst/>
        </a:prstGeom>
        <a:solidFill>
          <a:schemeClr val="accent2">
            <a:hueOff val="1560506"/>
            <a:satOff val="-1946"/>
            <a:lumOff val="458"/>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Font typeface="Arial" panose="020B0604020202020204" pitchFamily="34" charset="0"/>
            <a:buNone/>
          </a:pPr>
          <a:r>
            <a:rPr lang="en-IN" sz="3200" b="1" u="none" kern="1200">
              <a:latin typeface="Times New Roman" panose="02020603050405020304" pitchFamily="18" charset="0"/>
              <a:cs typeface="Times New Roman" panose="02020603050405020304" pitchFamily="18" charset="0"/>
            </a:rPr>
            <a:t>Technology:</a:t>
          </a:r>
          <a:r>
            <a:rPr lang="en-IN" sz="3200" u="none" kern="1200">
              <a:latin typeface="Times New Roman" panose="02020603050405020304" pitchFamily="18" charset="0"/>
              <a:cs typeface="Times New Roman" panose="02020603050405020304" pitchFamily="18" charset="0"/>
            </a:rPr>
            <a:t> Employees' competency, confidence in adopting technology and competence in AI training and education are organisation-wise limited.</a:t>
          </a:r>
        </a:p>
      </dsp:txBody>
      <dsp:txXfrm rot="10800000">
        <a:off x="0" y="4412958"/>
        <a:ext cx="16306560" cy="1446924"/>
      </dsp:txXfrm>
    </dsp:sp>
    <dsp:sp modelId="{0366A671-9D3D-4050-930F-46CF07BF392B}">
      <dsp:nvSpPr>
        <dsp:cNvPr id="0" name=""/>
        <dsp:cNvSpPr/>
      </dsp:nvSpPr>
      <dsp:spPr>
        <a:xfrm rot="10800000">
          <a:off x="0" y="2207850"/>
          <a:ext cx="16306560" cy="2226825"/>
        </a:xfrm>
        <a:prstGeom prst="upArrowCallout">
          <a:avLst/>
        </a:prstGeom>
        <a:solidFill>
          <a:schemeClr val="accent2">
            <a:hueOff val="3121013"/>
            <a:satOff val="-3893"/>
            <a:lumOff val="915"/>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Font typeface="Arial" panose="020B0604020202020204" pitchFamily="34" charset="0"/>
            <a:buNone/>
          </a:pPr>
          <a:r>
            <a:rPr lang="en-IN" sz="3200" b="1" u="none" kern="1200">
              <a:latin typeface="Times New Roman" panose="02020603050405020304" pitchFamily="18" charset="0"/>
              <a:cs typeface="Times New Roman" panose="02020603050405020304" pitchFamily="18" charset="0"/>
            </a:rPr>
            <a:t>External pressures: </a:t>
          </a:r>
          <a:r>
            <a:rPr lang="en-IN" sz="3200" u="none" kern="1200">
              <a:latin typeface="Times New Roman" panose="02020603050405020304" pitchFamily="18" charset="0"/>
              <a:cs typeface="Times New Roman" panose="02020603050405020304" pitchFamily="18" charset="0"/>
            </a:rPr>
            <a:t>Demand for AI is increasing, and the adoption rate is outpacing the capacity of the workforce and the organisation (Appiah, 2025).</a:t>
          </a:r>
        </a:p>
      </dsp:txBody>
      <dsp:txXfrm rot="10800000">
        <a:off x="0" y="2207850"/>
        <a:ext cx="16306560" cy="1446924"/>
      </dsp:txXfrm>
    </dsp:sp>
    <dsp:sp modelId="{598DBE35-CA53-4A37-BB4C-11E0A66B5A3B}">
      <dsp:nvSpPr>
        <dsp:cNvPr id="0" name=""/>
        <dsp:cNvSpPr/>
      </dsp:nvSpPr>
      <dsp:spPr>
        <a:xfrm rot="10800000">
          <a:off x="0" y="2743"/>
          <a:ext cx="16306560" cy="2226825"/>
        </a:xfrm>
        <a:prstGeom prst="upArrowCallout">
          <a:avLst/>
        </a:prstGeom>
        <a:solidFill>
          <a:schemeClr val="accent2">
            <a:hueOff val="4681519"/>
            <a:satOff val="-5839"/>
            <a:lumOff val="1373"/>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Font typeface="Arial" panose="020B0604020202020204" pitchFamily="34" charset="0"/>
            <a:buNone/>
          </a:pPr>
          <a:r>
            <a:rPr lang="en-IN" sz="3200" b="1" u="none" kern="1200">
              <a:latin typeface="Times New Roman" panose="02020603050405020304" pitchFamily="18" charset="0"/>
              <a:cs typeface="Times New Roman" panose="02020603050405020304" pitchFamily="18" charset="0"/>
            </a:rPr>
            <a:t>Organisational culture:</a:t>
          </a:r>
          <a:r>
            <a:rPr lang="en-IN" sz="3200" u="none" kern="1200">
              <a:latin typeface="Times New Roman" panose="02020603050405020304" pitchFamily="18" charset="0"/>
              <a:cs typeface="Times New Roman" panose="02020603050405020304" pitchFamily="18" charset="0"/>
            </a:rPr>
            <a:t> The resistance of the employees has an impact on the involvement, cooperation, and successful implementation of AI-based initiatives.</a:t>
          </a:r>
          <a:endParaRPr lang="en-IN" sz="3200" kern="1200">
            <a:latin typeface="Times New Roman" panose="02020603050405020304" pitchFamily="18" charset="0"/>
            <a:cs typeface="Times New Roman" panose="02020603050405020304" pitchFamily="18" charset="0"/>
          </a:endParaRPr>
        </a:p>
      </dsp:txBody>
      <dsp:txXfrm rot="10800000">
        <a:off x="0" y="2743"/>
        <a:ext cx="16306560" cy="144692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341E2D-82EC-4FA3-9841-FF8CE77643ED}">
      <dsp:nvSpPr>
        <dsp:cNvPr id="0" name=""/>
        <dsp:cNvSpPr/>
      </dsp:nvSpPr>
      <dsp:spPr>
        <a:xfrm>
          <a:off x="0" y="6618065"/>
          <a:ext cx="16306560" cy="1447871"/>
        </a:xfrm>
        <a:prstGeom prst="rect">
          <a:avLst/>
        </a:prstGeom>
        <a:solidFill>
          <a:schemeClr val="accent2">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Font typeface="Arial" panose="020B0604020202020204" pitchFamily="34" charset="0"/>
            <a:buNone/>
          </a:pPr>
          <a:r>
            <a:rPr lang="en-IN" sz="3200" b="1" u="none" kern="1200">
              <a:latin typeface="Times New Roman" panose="02020603050405020304" pitchFamily="18" charset="0"/>
              <a:cs typeface="Times New Roman" panose="02020603050405020304" pitchFamily="18" charset="0"/>
            </a:rPr>
            <a:t>Policy implementation: </a:t>
          </a:r>
          <a:r>
            <a:rPr lang="en-IN" sz="3200" u="none" kern="1200">
              <a:latin typeface="Times New Roman" panose="02020603050405020304" pitchFamily="18" charset="0"/>
              <a:cs typeface="Times New Roman" panose="02020603050405020304" pitchFamily="18" charset="0"/>
            </a:rPr>
            <a:t>Slow procurement and governance approval processes slowed AI implementation in 23 NHS trusts (Advisors, 2025).</a:t>
          </a:r>
        </a:p>
      </dsp:txBody>
      <dsp:txXfrm>
        <a:off x="0" y="6618065"/>
        <a:ext cx="16306560" cy="1447871"/>
      </dsp:txXfrm>
    </dsp:sp>
    <dsp:sp modelId="{36C6671D-4439-455E-B402-4F7D4A764558}">
      <dsp:nvSpPr>
        <dsp:cNvPr id="0" name=""/>
        <dsp:cNvSpPr/>
      </dsp:nvSpPr>
      <dsp:spPr>
        <a:xfrm rot="10800000">
          <a:off x="0" y="4412958"/>
          <a:ext cx="16306560" cy="2226825"/>
        </a:xfrm>
        <a:prstGeom prst="upArrowCallout">
          <a:avLst/>
        </a:prstGeom>
        <a:solidFill>
          <a:schemeClr val="accent2">
            <a:hueOff val="1560506"/>
            <a:satOff val="-1946"/>
            <a:lumOff val="458"/>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Font typeface="Arial" panose="020B0604020202020204" pitchFamily="34" charset="0"/>
            <a:buNone/>
          </a:pPr>
          <a:r>
            <a:rPr lang="en-IN" sz="3200" b="1" u="none" kern="1200">
              <a:latin typeface="Times New Roman" panose="02020603050405020304" pitchFamily="18" charset="0"/>
              <a:cs typeface="Times New Roman" panose="02020603050405020304" pitchFamily="18" charset="0"/>
            </a:rPr>
            <a:t>Technology:</a:t>
          </a:r>
          <a:r>
            <a:rPr lang="en-IN" sz="3200" u="none" kern="1200">
              <a:latin typeface="Times New Roman" panose="02020603050405020304" pitchFamily="18" charset="0"/>
              <a:cs typeface="Times New Roman" panose="02020603050405020304" pitchFamily="18" charset="0"/>
            </a:rPr>
            <a:t> Employees' competency, confidence in adopting technology and competence in AI training and education are organisation-wise limited.</a:t>
          </a:r>
        </a:p>
      </dsp:txBody>
      <dsp:txXfrm rot="10800000">
        <a:off x="0" y="4412958"/>
        <a:ext cx="16306560" cy="1446924"/>
      </dsp:txXfrm>
    </dsp:sp>
    <dsp:sp modelId="{0366A671-9D3D-4050-930F-46CF07BF392B}">
      <dsp:nvSpPr>
        <dsp:cNvPr id="0" name=""/>
        <dsp:cNvSpPr/>
      </dsp:nvSpPr>
      <dsp:spPr>
        <a:xfrm rot="10800000">
          <a:off x="0" y="2207850"/>
          <a:ext cx="16306560" cy="2226825"/>
        </a:xfrm>
        <a:prstGeom prst="upArrowCallout">
          <a:avLst/>
        </a:prstGeom>
        <a:solidFill>
          <a:schemeClr val="accent2">
            <a:hueOff val="3121013"/>
            <a:satOff val="-3893"/>
            <a:lumOff val="915"/>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Font typeface="Arial" panose="020B0604020202020204" pitchFamily="34" charset="0"/>
            <a:buNone/>
          </a:pPr>
          <a:r>
            <a:rPr lang="en-IN" sz="3200" b="1" u="none" kern="1200">
              <a:latin typeface="Times New Roman" panose="02020603050405020304" pitchFamily="18" charset="0"/>
              <a:cs typeface="Times New Roman" panose="02020603050405020304" pitchFamily="18" charset="0"/>
            </a:rPr>
            <a:t>External pressures: </a:t>
          </a:r>
          <a:r>
            <a:rPr lang="en-IN" sz="3200" u="none" kern="1200">
              <a:latin typeface="Times New Roman" panose="02020603050405020304" pitchFamily="18" charset="0"/>
              <a:cs typeface="Times New Roman" panose="02020603050405020304" pitchFamily="18" charset="0"/>
            </a:rPr>
            <a:t>Demand for AI is increasing, and the adoption rate is outpacing the capacity of the workforce and the organisation (Appiah, 2025).</a:t>
          </a:r>
        </a:p>
      </dsp:txBody>
      <dsp:txXfrm rot="10800000">
        <a:off x="0" y="2207850"/>
        <a:ext cx="16306560" cy="1446924"/>
      </dsp:txXfrm>
    </dsp:sp>
    <dsp:sp modelId="{598DBE35-CA53-4A37-BB4C-11E0A66B5A3B}">
      <dsp:nvSpPr>
        <dsp:cNvPr id="0" name=""/>
        <dsp:cNvSpPr/>
      </dsp:nvSpPr>
      <dsp:spPr>
        <a:xfrm rot="10800000">
          <a:off x="0" y="2743"/>
          <a:ext cx="16306560" cy="2226825"/>
        </a:xfrm>
        <a:prstGeom prst="upArrowCallout">
          <a:avLst/>
        </a:prstGeom>
        <a:solidFill>
          <a:schemeClr val="accent2">
            <a:hueOff val="4681519"/>
            <a:satOff val="-5839"/>
            <a:lumOff val="1373"/>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Font typeface="Arial" panose="020B0604020202020204" pitchFamily="34" charset="0"/>
            <a:buNone/>
          </a:pPr>
          <a:r>
            <a:rPr lang="en-IN" sz="3200" b="1" u="none" kern="1200">
              <a:latin typeface="Times New Roman" panose="02020603050405020304" pitchFamily="18" charset="0"/>
              <a:cs typeface="Times New Roman" panose="02020603050405020304" pitchFamily="18" charset="0"/>
            </a:rPr>
            <a:t>Organisational culture:</a:t>
          </a:r>
          <a:r>
            <a:rPr lang="en-IN" sz="3200" u="none" kern="1200">
              <a:latin typeface="Times New Roman" panose="02020603050405020304" pitchFamily="18" charset="0"/>
              <a:cs typeface="Times New Roman" panose="02020603050405020304" pitchFamily="18" charset="0"/>
            </a:rPr>
            <a:t> The resistance of the employees has an impact on the involvement, cooperation, and successful implementation of AI-based initiatives.</a:t>
          </a:r>
          <a:endParaRPr lang="en-IN" sz="3200" kern="1200">
            <a:latin typeface="Times New Roman" panose="02020603050405020304" pitchFamily="18" charset="0"/>
            <a:cs typeface="Times New Roman" panose="02020603050405020304" pitchFamily="18" charset="0"/>
          </a:endParaRPr>
        </a:p>
      </dsp:txBody>
      <dsp:txXfrm rot="10800000">
        <a:off x="0" y="2743"/>
        <a:ext cx="16306560" cy="144692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78A6E5-1E3A-41D4-A41A-54994F087E6B}">
      <dsp:nvSpPr>
        <dsp:cNvPr id="0" name=""/>
        <dsp:cNvSpPr/>
      </dsp:nvSpPr>
      <dsp:spPr>
        <a:xfrm>
          <a:off x="0" y="6393949"/>
          <a:ext cx="16763760" cy="1398839"/>
        </a:xfrm>
        <a:prstGeom prst="rect">
          <a:avLst/>
        </a:prstGeom>
        <a:solidFill>
          <a:schemeClr val="accent3">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248920" rIns="248920" bIns="248920" numCol="1" spcCol="1270" anchor="ctr" anchorCtr="0">
          <a:noAutofit/>
        </a:bodyPr>
        <a:lstStyle/>
        <a:p>
          <a:pPr marL="0" lvl="0" indent="0" algn="ctr" defTabSz="1555750">
            <a:lnSpc>
              <a:spcPct val="90000"/>
            </a:lnSpc>
            <a:spcBef>
              <a:spcPct val="0"/>
            </a:spcBef>
            <a:spcAft>
              <a:spcPct val="35000"/>
            </a:spcAft>
            <a:buFont typeface="Arial" panose="020B0604020202020204" pitchFamily="34" charset="0"/>
            <a:buNone/>
          </a:pPr>
          <a:r>
            <a:rPr lang="en-IN" sz="3500" b="1" u="none" kern="1200">
              <a:latin typeface="Times New Roman" panose="02020603050405020304" pitchFamily="18" charset="0"/>
              <a:cs typeface="Times New Roman" panose="02020603050405020304" pitchFamily="18" charset="0"/>
            </a:rPr>
            <a:t>Technology: </a:t>
          </a:r>
          <a:r>
            <a:rPr lang="en-IN" sz="3500" u="none" kern="1200">
              <a:latin typeface="Times New Roman" panose="02020603050405020304" pitchFamily="18" charset="0"/>
              <a:cs typeface="Times New Roman" panose="02020603050405020304" pitchFamily="18" charset="0"/>
            </a:rPr>
            <a:t>Outdated IT systems prevent the easy adoption of AI, creating operational challenges and frustration for staff (Kar and Kushwaha, 2023).</a:t>
          </a:r>
        </a:p>
      </dsp:txBody>
      <dsp:txXfrm>
        <a:off x="0" y="6393949"/>
        <a:ext cx="16763760" cy="1398839"/>
      </dsp:txXfrm>
    </dsp:sp>
    <dsp:sp modelId="{9E7E0EB5-4761-4BBD-AA0F-269B78956D72}">
      <dsp:nvSpPr>
        <dsp:cNvPr id="0" name=""/>
        <dsp:cNvSpPr/>
      </dsp:nvSpPr>
      <dsp:spPr>
        <a:xfrm rot="10800000">
          <a:off x="0" y="4263516"/>
          <a:ext cx="16763760" cy="2151415"/>
        </a:xfrm>
        <a:prstGeom prst="upArrowCallout">
          <a:avLst/>
        </a:prstGeom>
        <a:solidFill>
          <a:schemeClr val="accent3">
            <a:hueOff val="3750088"/>
            <a:satOff val="-5627"/>
            <a:lumOff val="-915"/>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248920" rIns="248920" bIns="248920" numCol="1" spcCol="1270" anchor="ctr" anchorCtr="0">
          <a:noAutofit/>
        </a:bodyPr>
        <a:lstStyle/>
        <a:p>
          <a:pPr marL="0" lvl="0" indent="0" algn="ctr" defTabSz="1555750">
            <a:lnSpc>
              <a:spcPct val="90000"/>
            </a:lnSpc>
            <a:spcBef>
              <a:spcPct val="0"/>
            </a:spcBef>
            <a:spcAft>
              <a:spcPct val="35000"/>
            </a:spcAft>
            <a:buFont typeface="Arial" panose="020B0604020202020204" pitchFamily="34" charset="0"/>
            <a:buNone/>
          </a:pPr>
          <a:r>
            <a:rPr lang="en-IN" sz="3500" b="1" u="none" kern="1200">
              <a:latin typeface="Times New Roman" panose="02020603050405020304" pitchFamily="18" charset="0"/>
              <a:cs typeface="Times New Roman" panose="02020603050405020304" pitchFamily="18" charset="0"/>
            </a:rPr>
            <a:t>Governance:</a:t>
          </a:r>
          <a:r>
            <a:rPr lang="en-IN" sz="3500" u="none" kern="1200">
              <a:latin typeface="Times New Roman" panose="02020603050405020304" pitchFamily="18" charset="0"/>
              <a:cs typeface="Times New Roman" panose="02020603050405020304" pitchFamily="18" charset="0"/>
            </a:rPr>
            <a:t> Fragmented NHS systems are barriers to national-level coordination of AI implementation and consistency in workforce policy.</a:t>
          </a:r>
        </a:p>
      </dsp:txBody>
      <dsp:txXfrm rot="10800000">
        <a:off x="0" y="4263516"/>
        <a:ext cx="16763760" cy="1397925"/>
      </dsp:txXfrm>
    </dsp:sp>
    <dsp:sp modelId="{64EFB7EC-02AC-4BBA-AB55-DEBCF785980D}">
      <dsp:nvSpPr>
        <dsp:cNvPr id="0" name=""/>
        <dsp:cNvSpPr/>
      </dsp:nvSpPr>
      <dsp:spPr>
        <a:xfrm rot="10800000">
          <a:off x="0" y="2133083"/>
          <a:ext cx="16763760" cy="2151415"/>
        </a:xfrm>
        <a:prstGeom prst="upArrowCallout">
          <a:avLst/>
        </a:prstGeom>
        <a:solidFill>
          <a:schemeClr val="accent3">
            <a:hueOff val="7500176"/>
            <a:satOff val="-11253"/>
            <a:lumOff val="-1830"/>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248920" rIns="248920" bIns="248920" numCol="1" spcCol="1270" anchor="ctr" anchorCtr="0">
          <a:noAutofit/>
        </a:bodyPr>
        <a:lstStyle/>
        <a:p>
          <a:pPr marL="0" lvl="0" indent="0" algn="ctr" defTabSz="1555750">
            <a:lnSpc>
              <a:spcPct val="90000"/>
            </a:lnSpc>
            <a:spcBef>
              <a:spcPct val="0"/>
            </a:spcBef>
            <a:spcAft>
              <a:spcPct val="35000"/>
            </a:spcAft>
            <a:buFont typeface="Arial" panose="020B0604020202020204" pitchFamily="34" charset="0"/>
            <a:buNone/>
          </a:pPr>
          <a:r>
            <a:rPr lang="en-IN" sz="3500" b="1" u="none" kern="1200">
              <a:latin typeface="Times New Roman" panose="02020603050405020304" pitchFamily="18" charset="0"/>
              <a:cs typeface="Times New Roman" panose="02020603050405020304" pitchFamily="18" charset="0"/>
            </a:rPr>
            <a:t>Leadership behaviour:</a:t>
          </a:r>
          <a:r>
            <a:rPr lang="en-IN" sz="3500" u="none" kern="1200">
              <a:latin typeface="Times New Roman" panose="02020603050405020304" pitchFamily="18" charset="0"/>
              <a:cs typeface="Times New Roman" panose="02020603050405020304" pitchFamily="18" charset="0"/>
            </a:rPr>
            <a:t> Lack of strategic leadership has a significant impact on staff confidence, trust, and readiness to adopt AI.</a:t>
          </a:r>
        </a:p>
      </dsp:txBody>
      <dsp:txXfrm rot="10800000">
        <a:off x="0" y="2133083"/>
        <a:ext cx="16763760" cy="1397925"/>
      </dsp:txXfrm>
    </dsp:sp>
    <dsp:sp modelId="{4AD1E988-CBD6-4ACE-8F15-DFF4F56EBFFD}">
      <dsp:nvSpPr>
        <dsp:cNvPr id="0" name=""/>
        <dsp:cNvSpPr/>
      </dsp:nvSpPr>
      <dsp:spPr>
        <a:xfrm rot="10800000">
          <a:off x="0" y="2650"/>
          <a:ext cx="16763760" cy="2151415"/>
        </a:xfrm>
        <a:prstGeom prst="upArrowCallout">
          <a:avLst/>
        </a:prstGeom>
        <a:solidFill>
          <a:schemeClr val="accent3">
            <a:hueOff val="11250264"/>
            <a:satOff val="-16880"/>
            <a:lumOff val="-2745"/>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248920" rIns="248920" bIns="248920" numCol="1" spcCol="1270" anchor="ctr" anchorCtr="0">
          <a:noAutofit/>
        </a:bodyPr>
        <a:lstStyle/>
        <a:p>
          <a:pPr marL="0" lvl="0" indent="0" algn="ctr" defTabSz="1555750">
            <a:lnSpc>
              <a:spcPct val="90000"/>
            </a:lnSpc>
            <a:spcBef>
              <a:spcPct val="0"/>
            </a:spcBef>
            <a:spcAft>
              <a:spcPct val="35000"/>
            </a:spcAft>
            <a:buFont typeface="Arial" panose="020B0604020202020204" pitchFamily="34" charset="0"/>
            <a:buNone/>
          </a:pPr>
          <a:r>
            <a:rPr lang="en-IN" sz="3500" b="1" u="none" kern="1200">
              <a:latin typeface="Times New Roman" panose="02020603050405020304" pitchFamily="18" charset="0"/>
              <a:cs typeface="Times New Roman" panose="02020603050405020304" pitchFamily="18" charset="0"/>
            </a:rPr>
            <a:t>Policy design: </a:t>
          </a:r>
          <a:r>
            <a:rPr lang="en-IN" sz="3500" u="none" kern="1200">
              <a:latin typeface="Times New Roman" panose="02020603050405020304" pitchFamily="18" charset="0"/>
              <a:cs typeface="Times New Roman" panose="02020603050405020304" pitchFamily="18" charset="0"/>
            </a:rPr>
            <a:t>AI governance frameworks and structures are still underdeveloped and inconsistent between staff of NHS organisations (Sides </a:t>
          </a:r>
          <a:r>
            <a:rPr lang="en-IN" sz="3500" i="1" u="none" kern="1200">
              <a:latin typeface="Times New Roman" panose="02020603050405020304" pitchFamily="18" charset="0"/>
              <a:cs typeface="Times New Roman" panose="02020603050405020304" pitchFamily="18" charset="0"/>
            </a:rPr>
            <a:t>et al. </a:t>
          </a:r>
          <a:r>
            <a:rPr lang="en-IN" sz="3500" u="none" kern="1200">
              <a:latin typeface="Times New Roman" panose="02020603050405020304" pitchFamily="18" charset="0"/>
              <a:cs typeface="Times New Roman" panose="02020603050405020304" pitchFamily="18" charset="0"/>
            </a:rPr>
            <a:t>2025).</a:t>
          </a:r>
          <a:endParaRPr lang="en-IN" sz="3500" kern="1200">
            <a:latin typeface="Times New Roman" panose="02020603050405020304" pitchFamily="18" charset="0"/>
            <a:cs typeface="Times New Roman" panose="02020603050405020304" pitchFamily="18" charset="0"/>
          </a:endParaRPr>
        </a:p>
      </dsp:txBody>
      <dsp:txXfrm rot="10800000">
        <a:off x="0" y="2650"/>
        <a:ext cx="16763760" cy="139792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78A6E5-1E3A-41D4-A41A-54994F087E6B}">
      <dsp:nvSpPr>
        <dsp:cNvPr id="0" name=""/>
        <dsp:cNvSpPr/>
      </dsp:nvSpPr>
      <dsp:spPr>
        <a:xfrm>
          <a:off x="0" y="6393949"/>
          <a:ext cx="16763760" cy="1398839"/>
        </a:xfrm>
        <a:prstGeom prst="rect">
          <a:avLst/>
        </a:prstGeom>
        <a:solidFill>
          <a:schemeClr val="accent3">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248920" rIns="248920" bIns="248920" numCol="1" spcCol="1270" anchor="ctr" anchorCtr="0">
          <a:noAutofit/>
        </a:bodyPr>
        <a:lstStyle/>
        <a:p>
          <a:pPr marL="0" lvl="0" indent="0" algn="ctr" defTabSz="1555750">
            <a:lnSpc>
              <a:spcPct val="90000"/>
            </a:lnSpc>
            <a:spcBef>
              <a:spcPct val="0"/>
            </a:spcBef>
            <a:spcAft>
              <a:spcPct val="35000"/>
            </a:spcAft>
            <a:buFont typeface="Arial" panose="020B0604020202020204" pitchFamily="34" charset="0"/>
            <a:buNone/>
          </a:pPr>
          <a:r>
            <a:rPr lang="en-IN" sz="3500" b="1" u="none" kern="1200">
              <a:latin typeface="Times New Roman" panose="02020603050405020304" pitchFamily="18" charset="0"/>
              <a:cs typeface="Times New Roman" panose="02020603050405020304" pitchFamily="18" charset="0"/>
            </a:rPr>
            <a:t>Technology: </a:t>
          </a:r>
          <a:r>
            <a:rPr lang="en-IN" sz="3500" u="none" kern="1200">
              <a:latin typeface="Times New Roman" panose="02020603050405020304" pitchFamily="18" charset="0"/>
              <a:cs typeface="Times New Roman" panose="02020603050405020304" pitchFamily="18" charset="0"/>
            </a:rPr>
            <a:t>Outdated IT systems prevent the easy adoption of AI, creating operational challenges and frustration for staff (Kar and Kushwaha, 2023).</a:t>
          </a:r>
        </a:p>
      </dsp:txBody>
      <dsp:txXfrm>
        <a:off x="0" y="6393949"/>
        <a:ext cx="16763760" cy="1398839"/>
      </dsp:txXfrm>
    </dsp:sp>
    <dsp:sp modelId="{9E7E0EB5-4761-4BBD-AA0F-269B78956D72}">
      <dsp:nvSpPr>
        <dsp:cNvPr id="0" name=""/>
        <dsp:cNvSpPr/>
      </dsp:nvSpPr>
      <dsp:spPr>
        <a:xfrm rot="10800000">
          <a:off x="0" y="4263516"/>
          <a:ext cx="16763760" cy="2151415"/>
        </a:xfrm>
        <a:prstGeom prst="upArrowCallout">
          <a:avLst/>
        </a:prstGeom>
        <a:solidFill>
          <a:schemeClr val="accent3">
            <a:hueOff val="3750088"/>
            <a:satOff val="-5627"/>
            <a:lumOff val="-915"/>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248920" rIns="248920" bIns="248920" numCol="1" spcCol="1270" anchor="ctr" anchorCtr="0">
          <a:noAutofit/>
        </a:bodyPr>
        <a:lstStyle/>
        <a:p>
          <a:pPr marL="0" lvl="0" indent="0" algn="ctr" defTabSz="1555750">
            <a:lnSpc>
              <a:spcPct val="90000"/>
            </a:lnSpc>
            <a:spcBef>
              <a:spcPct val="0"/>
            </a:spcBef>
            <a:spcAft>
              <a:spcPct val="35000"/>
            </a:spcAft>
            <a:buFont typeface="Arial" panose="020B0604020202020204" pitchFamily="34" charset="0"/>
            <a:buNone/>
          </a:pPr>
          <a:r>
            <a:rPr lang="en-IN" sz="3500" b="1" u="none" kern="1200">
              <a:latin typeface="Times New Roman" panose="02020603050405020304" pitchFamily="18" charset="0"/>
              <a:cs typeface="Times New Roman" panose="02020603050405020304" pitchFamily="18" charset="0"/>
            </a:rPr>
            <a:t>Governance:</a:t>
          </a:r>
          <a:r>
            <a:rPr lang="en-IN" sz="3500" u="none" kern="1200">
              <a:latin typeface="Times New Roman" panose="02020603050405020304" pitchFamily="18" charset="0"/>
              <a:cs typeface="Times New Roman" panose="02020603050405020304" pitchFamily="18" charset="0"/>
            </a:rPr>
            <a:t> Fragmented NHS systems are barriers to national-level coordination of AI implementation and consistency in workforce policy.</a:t>
          </a:r>
        </a:p>
      </dsp:txBody>
      <dsp:txXfrm rot="10800000">
        <a:off x="0" y="4263516"/>
        <a:ext cx="16763760" cy="1397925"/>
      </dsp:txXfrm>
    </dsp:sp>
    <dsp:sp modelId="{64EFB7EC-02AC-4BBA-AB55-DEBCF785980D}">
      <dsp:nvSpPr>
        <dsp:cNvPr id="0" name=""/>
        <dsp:cNvSpPr/>
      </dsp:nvSpPr>
      <dsp:spPr>
        <a:xfrm rot="10800000">
          <a:off x="0" y="2133083"/>
          <a:ext cx="16763760" cy="2151415"/>
        </a:xfrm>
        <a:prstGeom prst="upArrowCallout">
          <a:avLst/>
        </a:prstGeom>
        <a:solidFill>
          <a:schemeClr val="accent3">
            <a:hueOff val="7500176"/>
            <a:satOff val="-11253"/>
            <a:lumOff val="-1830"/>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248920" rIns="248920" bIns="248920" numCol="1" spcCol="1270" anchor="ctr" anchorCtr="0">
          <a:noAutofit/>
        </a:bodyPr>
        <a:lstStyle/>
        <a:p>
          <a:pPr marL="0" lvl="0" indent="0" algn="ctr" defTabSz="1555750">
            <a:lnSpc>
              <a:spcPct val="90000"/>
            </a:lnSpc>
            <a:spcBef>
              <a:spcPct val="0"/>
            </a:spcBef>
            <a:spcAft>
              <a:spcPct val="35000"/>
            </a:spcAft>
            <a:buFont typeface="Arial" panose="020B0604020202020204" pitchFamily="34" charset="0"/>
            <a:buNone/>
          </a:pPr>
          <a:r>
            <a:rPr lang="en-IN" sz="3500" b="1" u="none" kern="1200">
              <a:latin typeface="Times New Roman" panose="02020603050405020304" pitchFamily="18" charset="0"/>
              <a:cs typeface="Times New Roman" panose="02020603050405020304" pitchFamily="18" charset="0"/>
            </a:rPr>
            <a:t>Leadership behaviour:</a:t>
          </a:r>
          <a:r>
            <a:rPr lang="en-IN" sz="3500" u="none" kern="1200">
              <a:latin typeface="Times New Roman" panose="02020603050405020304" pitchFamily="18" charset="0"/>
              <a:cs typeface="Times New Roman" panose="02020603050405020304" pitchFamily="18" charset="0"/>
            </a:rPr>
            <a:t> Lack of strategic leadership has a significant impact on staff confidence, trust, and readiness to adopt AI.</a:t>
          </a:r>
        </a:p>
      </dsp:txBody>
      <dsp:txXfrm rot="10800000">
        <a:off x="0" y="2133083"/>
        <a:ext cx="16763760" cy="1397925"/>
      </dsp:txXfrm>
    </dsp:sp>
    <dsp:sp modelId="{4AD1E988-CBD6-4ACE-8F15-DFF4F56EBFFD}">
      <dsp:nvSpPr>
        <dsp:cNvPr id="0" name=""/>
        <dsp:cNvSpPr/>
      </dsp:nvSpPr>
      <dsp:spPr>
        <a:xfrm rot="10800000">
          <a:off x="0" y="2650"/>
          <a:ext cx="16763760" cy="2151415"/>
        </a:xfrm>
        <a:prstGeom prst="upArrowCallout">
          <a:avLst/>
        </a:prstGeom>
        <a:solidFill>
          <a:schemeClr val="accent3">
            <a:hueOff val="11250264"/>
            <a:satOff val="-16880"/>
            <a:lumOff val="-2745"/>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248920" rIns="248920" bIns="248920" numCol="1" spcCol="1270" anchor="ctr" anchorCtr="0">
          <a:noAutofit/>
        </a:bodyPr>
        <a:lstStyle/>
        <a:p>
          <a:pPr marL="0" lvl="0" indent="0" algn="ctr" defTabSz="1555750">
            <a:lnSpc>
              <a:spcPct val="90000"/>
            </a:lnSpc>
            <a:spcBef>
              <a:spcPct val="0"/>
            </a:spcBef>
            <a:spcAft>
              <a:spcPct val="35000"/>
            </a:spcAft>
            <a:buFont typeface="Arial" panose="020B0604020202020204" pitchFamily="34" charset="0"/>
            <a:buNone/>
          </a:pPr>
          <a:r>
            <a:rPr lang="en-IN" sz="3500" b="1" u="none" kern="1200">
              <a:latin typeface="Times New Roman" panose="02020603050405020304" pitchFamily="18" charset="0"/>
              <a:cs typeface="Times New Roman" panose="02020603050405020304" pitchFamily="18" charset="0"/>
            </a:rPr>
            <a:t>Policy design: </a:t>
          </a:r>
          <a:r>
            <a:rPr lang="en-IN" sz="3500" u="none" kern="1200">
              <a:latin typeface="Times New Roman" panose="02020603050405020304" pitchFamily="18" charset="0"/>
              <a:cs typeface="Times New Roman" panose="02020603050405020304" pitchFamily="18" charset="0"/>
            </a:rPr>
            <a:t>AI governance frameworks and structures are still underdeveloped and inconsistent between staff of NHS organisations (Sides </a:t>
          </a:r>
          <a:r>
            <a:rPr lang="en-IN" sz="3500" i="1" u="none" kern="1200">
              <a:latin typeface="Times New Roman" panose="02020603050405020304" pitchFamily="18" charset="0"/>
              <a:cs typeface="Times New Roman" panose="02020603050405020304" pitchFamily="18" charset="0"/>
            </a:rPr>
            <a:t>et al. </a:t>
          </a:r>
          <a:r>
            <a:rPr lang="en-IN" sz="3500" u="none" kern="1200">
              <a:latin typeface="Times New Roman" panose="02020603050405020304" pitchFamily="18" charset="0"/>
              <a:cs typeface="Times New Roman" panose="02020603050405020304" pitchFamily="18" charset="0"/>
            </a:rPr>
            <a:t>2025).</a:t>
          </a:r>
          <a:endParaRPr lang="en-IN" sz="3500" kern="1200">
            <a:latin typeface="Times New Roman" panose="02020603050405020304" pitchFamily="18" charset="0"/>
            <a:cs typeface="Times New Roman" panose="02020603050405020304" pitchFamily="18" charset="0"/>
          </a:endParaRPr>
        </a:p>
      </dsp:txBody>
      <dsp:txXfrm rot="10800000">
        <a:off x="0" y="2650"/>
        <a:ext cx="16763760" cy="139792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810568-4B8C-43E5-AB3E-366E296E903A}">
      <dsp:nvSpPr>
        <dsp:cNvPr id="0" name=""/>
        <dsp:cNvSpPr/>
      </dsp:nvSpPr>
      <dsp:spPr>
        <a:xfrm>
          <a:off x="-9594364" y="-1464544"/>
          <a:ext cx="11412489" cy="11412489"/>
        </a:xfrm>
        <a:prstGeom prst="blockArc">
          <a:avLst>
            <a:gd name="adj1" fmla="val 18900000"/>
            <a:gd name="adj2" fmla="val 2700000"/>
            <a:gd name="adj3" fmla="val 189"/>
          </a:avLst>
        </a:prstGeom>
        <a:noFill/>
        <a:ln w="25400" cap="flat" cmpd="sng" algn="ctr">
          <a:prstDash val="solid"/>
        </a:ln>
        <a:effectLst/>
      </dsp:spPr>
      <dsp:style>
        <a:lnRef idx="2">
          <a:scrgbClr r="0" g="0" b="0"/>
        </a:lnRef>
        <a:fillRef idx="0">
          <a:scrgbClr r="0" g="0" b="0"/>
        </a:fillRef>
        <a:effectRef idx="0">
          <a:scrgbClr r="0" g="0" b="0"/>
        </a:effectRef>
        <a:fontRef idx="minor"/>
      </dsp:style>
    </dsp:sp>
    <dsp:sp modelId="{B0B3DA22-50B6-4429-86FE-C2BFC067D33D}">
      <dsp:nvSpPr>
        <dsp:cNvPr id="0" name=""/>
        <dsp:cNvSpPr/>
      </dsp:nvSpPr>
      <dsp:spPr>
        <a:xfrm>
          <a:off x="950708" y="652203"/>
          <a:ext cx="13706624" cy="1305086"/>
        </a:xfrm>
        <a:prstGeom prst="rect">
          <a:avLst/>
        </a:prstGeom>
        <a:solidFill>
          <a:schemeClr val="accent2">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35912" tIns="78740" rIns="78740" bIns="78740" numCol="1" spcCol="1270" anchor="ctr" anchorCtr="0">
          <a:noAutofit/>
        </a:bodyPr>
        <a:lstStyle/>
        <a:p>
          <a:pPr marL="0" lvl="0" indent="0" algn="l" defTabSz="1377950">
            <a:lnSpc>
              <a:spcPct val="90000"/>
            </a:lnSpc>
            <a:spcBef>
              <a:spcPct val="0"/>
            </a:spcBef>
            <a:spcAft>
              <a:spcPct val="35000"/>
            </a:spcAft>
            <a:buFont typeface="Arial" panose="020B0604020202020204" pitchFamily="34" charset="0"/>
            <a:buNone/>
          </a:pPr>
          <a:r>
            <a:rPr lang="en-IN" sz="3100" u="none" kern="1200">
              <a:latin typeface="Times New Roman" panose="02020603050405020304" pitchFamily="18" charset="0"/>
              <a:cs typeface="Times New Roman" panose="02020603050405020304" pitchFamily="18" charset="0"/>
            </a:rPr>
            <a:t>Increase AI training across the NHS by leveraging the HEE Star workforce transformation framework (NHS, 2026b).</a:t>
          </a:r>
          <a:endParaRPr lang="en-IN" sz="3100" kern="1200">
            <a:latin typeface="Times New Roman" panose="02020603050405020304" pitchFamily="18" charset="0"/>
            <a:cs typeface="Times New Roman" panose="02020603050405020304" pitchFamily="18" charset="0"/>
          </a:endParaRPr>
        </a:p>
      </dsp:txBody>
      <dsp:txXfrm>
        <a:off x="950708" y="652203"/>
        <a:ext cx="13706624" cy="1305086"/>
      </dsp:txXfrm>
    </dsp:sp>
    <dsp:sp modelId="{BF5979D9-6A87-4BB5-BE6E-CCCC53CFCBE3}">
      <dsp:nvSpPr>
        <dsp:cNvPr id="0" name=""/>
        <dsp:cNvSpPr/>
      </dsp:nvSpPr>
      <dsp:spPr>
        <a:xfrm>
          <a:off x="135029" y="489068"/>
          <a:ext cx="1631357" cy="1631357"/>
        </a:xfrm>
        <a:prstGeom prst="ellipse">
          <a:avLst/>
        </a:prstGeom>
        <a:solidFill>
          <a:schemeClr val="lt1">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dsp:style>
    </dsp:sp>
    <dsp:sp modelId="{A69B8D3A-22A9-4B86-A18A-B79841F7EDBD}">
      <dsp:nvSpPr>
        <dsp:cNvPr id="0" name=""/>
        <dsp:cNvSpPr/>
      </dsp:nvSpPr>
      <dsp:spPr>
        <a:xfrm>
          <a:off x="1698944" y="2610172"/>
          <a:ext cx="12958388" cy="1305086"/>
        </a:xfrm>
        <a:prstGeom prst="rect">
          <a:avLst/>
        </a:prstGeom>
        <a:solidFill>
          <a:schemeClr val="accent2">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35912" tIns="78740" rIns="78740" bIns="78740" numCol="1" spcCol="1270" anchor="ctr" anchorCtr="0">
          <a:noAutofit/>
        </a:bodyPr>
        <a:lstStyle/>
        <a:p>
          <a:pPr marL="0" lvl="0" indent="0" algn="l" defTabSz="1377950">
            <a:lnSpc>
              <a:spcPct val="90000"/>
            </a:lnSpc>
            <a:spcBef>
              <a:spcPct val="0"/>
            </a:spcBef>
            <a:spcAft>
              <a:spcPct val="35000"/>
            </a:spcAft>
            <a:buFont typeface="Arial" panose="020B0604020202020204" pitchFamily="34" charset="0"/>
            <a:buNone/>
          </a:pPr>
          <a:r>
            <a:rPr lang="en-IN" sz="3100" u="none" kern="1200">
              <a:latin typeface="Times New Roman" panose="02020603050405020304" pitchFamily="18" charset="0"/>
              <a:cs typeface="Times New Roman" panose="02020603050405020304" pitchFamily="18" charset="0"/>
            </a:rPr>
            <a:t>Redesign jobs within the Job Characteristics Model to have greater autonomy, meaningfulness and collaborative responsibility (Ulrich, 2017).</a:t>
          </a:r>
        </a:p>
      </dsp:txBody>
      <dsp:txXfrm>
        <a:off x="1698944" y="2610172"/>
        <a:ext cx="12958388" cy="1305086"/>
      </dsp:txXfrm>
    </dsp:sp>
    <dsp:sp modelId="{FD86D8F4-4FDC-4EE3-9526-095481D36C31}">
      <dsp:nvSpPr>
        <dsp:cNvPr id="0" name=""/>
        <dsp:cNvSpPr/>
      </dsp:nvSpPr>
      <dsp:spPr>
        <a:xfrm>
          <a:off x="883265" y="2447036"/>
          <a:ext cx="1631357" cy="1631357"/>
        </a:xfrm>
        <a:prstGeom prst="ellipse">
          <a:avLst/>
        </a:prstGeom>
        <a:solidFill>
          <a:schemeClr val="lt1">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dsp:style>
    </dsp:sp>
    <dsp:sp modelId="{7E5D5BA5-A0EE-48B0-8F44-C9225EF26F75}">
      <dsp:nvSpPr>
        <dsp:cNvPr id="0" name=""/>
        <dsp:cNvSpPr/>
      </dsp:nvSpPr>
      <dsp:spPr>
        <a:xfrm>
          <a:off x="1698944" y="4568141"/>
          <a:ext cx="12958388" cy="1305086"/>
        </a:xfrm>
        <a:prstGeom prst="rect">
          <a:avLst/>
        </a:prstGeom>
        <a:solidFill>
          <a:schemeClr val="accent2">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35912" tIns="78740" rIns="78740" bIns="78740" numCol="1" spcCol="1270" anchor="ctr" anchorCtr="0">
          <a:noAutofit/>
        </a:bodyPr>
        <a:lstStyle/>
        <a:p>
          <a:pPr marL="0" lvl="0" indent="0" algn="l" defTabSz="1377950">
            <a:lnSpc>
              <a:spcPct val="90000"/>
            </a:lnSpc>
            <a:spcBef>
              <a:spcPct val="0"/>
            </a:spcBef>
            <a:spcAft>
              <a:spcPct val="35000"/>
            </a:spcAft>
            <a:buFont typeface="Arial" panose="020B0604020202020204" pitchFamily="34" charset="0"/>
            <a:buNone/>
          </a:pPr>
          <a:r>
            <a:rPr lang="en-IN" sz="3100" u="none" kern="1200">
              <a:latin typeface="Times New Roman" panose="02020603050405020304" pitchFamily="18" charset="0"/>
              <a:cs typeface="Times New Roman" panose="02020603050405020304" pitchFamily="18" charset="0"/>
            </a:rPr>
            <a:t>Build multidisciplinary AI teams comprising clinicians, data scientists and digital specialists effectively.</a:t>
          </a:r>
        </a:p>
      </dsp:txBody>
      <dsp:txXfrm>
        <a:off x="1698944" y="4568141"/>
        <a:ext cx="12958388" cy="1305086"/>
      </dsp:txXfrm>
    </dsp:sp>
    <dsp:sp modelId="{02E931E6-671C-405D-948F-C2F38EF436C7}">
      <dsp:nvSpPr>
        <dsp:cNvPr id="0" name=""/>
        <dsp:cNvSpPr/>
      </dsp:nvSpPr>
      <dsp:spPr>
        <a:xfrm>
          <a:off x="883265" y="4405005"/>
          <a:ext cx="1631357" cy="1631357"/>
        </a:xfrm>
        <a:prstGeom prst="ellipse">
          <a:avLst/>
        </a:prstGeom>
        <a:solidFill>
          <a:schemeClr val="lt1">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dsp:style>
    </dsp:sp>
    <dsp:sp modelId="{5A37FBA7-C062-454A-9C8C-6EAC4E8C7AE4}">
      <dsp:nvSpPr>
        <dsp:cNvPr id="0" name=""/>
        <dsp:cNvSpPr/>
      </dsp:nvSpPr>
      <dsp:spPr>
        <a:xfrm>
          <a:off x="950708" y="6526109"/>
          <a:ext cx="13706624" cy="1305086"/>
        </a:xfrm>
        <a:prstGeom prst="rect">
          <a:avLst/>
        </a:prstGeom>
        <a:solidFill>
          <a:schemeClr val="accent2">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35912" tIns="78740" rIns="78740" bIns="78740" numCol="1" spcCol="1270" anchor="ctr" anchorCtr="0">
          <a:noAutofit/>
        </a:bodyPr>
        <a:lstStyle/>
        <a:p>
          <a:pPr marL="0" lvl="0" indent="0" algn="l" defTabSz="1377950">
            <a:lnSpc>
              <a:spcPct val="90000"/>
            </a:lnSpc>
            <a:spcBef>
              <a:spcPct val="0"/>
            </a:spcBef>
            <a:spcAft>
              <a:spcPct val="35000"/>
            </a:spcAft>
            <a:buFont typeface="Arial" panose="020B0604020202020204" pitchFamily="34" charset="0"/>
            <a:buNone/>
          </a:pPr>
          <a:r>
            <a:rPr lang="en-IN" sz="3100" u="none" kern="1200">
              <a:latin typeface="Times New Roman" panose="02020603050405020304" pitchFamily="18" charset="0"/>
              <a:cs typeface="Times New Roman" panose="02020603050405020304" pitchFamily="18" charset="0"/>
            </a:rPr>
            <a:t>Improve leadership skills to foster the workforce, lifelong learning, innovation and organisational resilience.</a:t>
          </a:r>
        </a:p>
      </dsp:txBody>
      <dsp:txXfrm>
        <a:off x="950708" y="6526109"/>
        <a:ext cx="13706624" cy="1305086"/>
      </dsp:txXfrm>
    </dsp:sp>
    <dsp:sp modelId="{6203A2EA-0098-475E-839B-D8CFBD3C1EB1}">
      <dsp:nvSpPr>
        <dsp:cNvPr id="0" name=""/>
        <dsp:cNvSpPr/>
      </dsp:nvSpPr>
      <dsp:spPr>
        <a:xfrm>
          <a:off x="135029" y="6362974"/>
          <a:ext cx="1631357" cy="1631357"/>
        </a:xfrm>
        <a:prstGeom prst="ellipse">
          <a:avLst/>
        </a:prstGeom>
        <a:solidFill>
          <a:schemeClr val="lt1">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810568-4B8C-43E5-AB3E-366E296E903A}">
      <dsp:nvSpPr>
        <dsp:cNvPr id="0" name=""/>
        <dsp:cNvSpPr/>
      </dsp:nvSpPr>
      <dsp:spPr>
        <a:xfrm>
          <a:off x="-9594364" y="-1464544"/>
          <a:ext cx="11412489" cy="11412489"/>
        </a:xfrm>
        <a:prstGeom prst="blockArc">
          <a:avLst>
            <a:gd name="adj1" fmla="val 18900000"/>
            <a:gd name="adj2" fmla="val 2700000"/>
            <a:gd name="adj3" fmla="val 189"/>
          </a:avLst>
        </a:prstGeom>
        <a:noFill/>
        <a:ln w="25400" cap="flat" cmpd="sng" algn="ctr">
          <a:prstDash val="solid"/>
        </a:ln>
        <a:effectLst/>
      </dsp:spPr>
      <dsp:style>
        <a:lnRef idx="2">
          <a:scrgbClr r="0" g="0" b="0"/>
        </a:lnRef>
        <a:fillRef idx="0">
          <a:scrgbClr r="0" g="0" b="0"/>
        </a:fillRef>
        <a:effectRef idx="0">
          <a:scrgbClr r="0" g="0" b="0"/>
        </a:effectRef>
        <a:fontRef idx="minor"/>
      </dsp:style>
    </dsp:sp>
    <dsp:sp modelId="{B0B3DA22-50B6-4429-86FE-C2BFC067D33D}">
      <dsp:nvSpPr>
        <dsp:cNvPr id="0" name=""/>
        <dsp:cNvSpPr/>
      </dsp:nvSpPr>
      <dsp:spPr>
        <a:xfrm>
          <a:off x="950708" y="652203"/>
          <a:ext cx="13706624" cy="1305086"/>
        </a:xfrm>
        <a:prstGeom prst="rect">
          <a:avLst/>
        </a:prstGeom>
        <a:solidFill>
          <a:schemeClr val="accent2">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35912" tIns="78740" rIns="78740" bIns="78740" numCol="1" spcCol="1270" anchor="ctr" anchorCtr="0">
          <a:noAutofit/>
        </a:bodyPr>
        <a:lstStyle/>
        <a:p>
          <a:pPr marL="0" lvl="0" indent="0" algn="l" defTabSz="1377950">
            <a:lnSpc>
              <a:spcPct val="90000"/>
            </a:lnSpc>
            <a:spcBef>
              <a:spcPct val="0"/>
            </a:spcBef>
            <a:spcAft>
              <a:spcPct val="35000"/>
            </a:spcAft>
            <a:buFont typeface="Arial" panose="020B0604020202020204" pitchFamily="34" charset="0"/>
            <a:buNone/>
          </a:pPr>
          <a:r>
            <a:rPr lang="en-IN" sz="3100" u="none" kern="1200">
              <a:latin typeface="Times New Roman" panose="02020603050405020304" pitchFamily="18" charset="0"/>
              <a:cs typeface="Times New Roman" panose="02020603050405020304" pitchFamily="18" charset="0"/>
            </a:rPr>
            <a:t>Increase AI training across the NHS by leveraging the HEE Star workforce transformation framework (NHS, 2026b).</a:t>
          </a:r>
          <a:endParaRPr lang="en-IN" sz="3100" kern="1200">
            <a:latin typeface="Times New Roman" panose="02020603050405020304" pitchFamily="18" charset="0"/>
            <a:cs typeface="Times New Roman" panose="02020603050405020304" pitchFamily="18" charset="0"/>
          </a:endParaRPr>
        </a:p>
      </dsp:txBody>
      <dsp:txXfrm>
        <a:off x="950708" y="652203"/>
        <a:ext cx="13706624" cy="1305086"/>
      </dsp:txXfrm>
    </dsp:sp>
    <dsp:sp modelId="{BF5979D9-6A87-4BB5-BE6E-CCCC53CFCBE3}">
      <dsp:nvSpPr>
        <dsp:cNvPr id="0" name=""/>
        <dsp:cNvSpPr/>
      </dsp:nvSpPr>
      <dsp:spPr>
        <a:xfrm>
          <a:off x="135029" y="489068"/>
          <a:ext cx="1631357" cy="1631357"/>
        </a:xfrm>
        <a:prstGeom prst="ellipse">
          <a:avLst/>
        </a:prstGeom>
        <a:solidFill>
          <a:schemeClr val="lt1">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dsp:style>
    </dsp:sp>
    <dsp:sp modelId="{A69B8D3A-22A9-4B86-A18A-B79841F7EDBD}">
      <dsp:nvSpPr>
        <dsp:cNvPr id="0" name=""/>
        <dsp:cNvSpPr/>
      </dsp:nvSpPr>
      <dsp:spPr>
        <a:xfrm>
          <a:off x="1698944" y="2610172"/>
          <a:ext cx="12958388" cy="1305086"/>
        </a:xfrm>
        <a:prstGeom prst="rect">
          <a:avLst/>
        </a:prstGeom>
        <a:solidFill>
          <a:schemeClr val="accent2">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35912" tIns="78740" rIns="78740" bIns="78740" numCol="1" spcCol="1270" anchor="ctr" anchorCtr="0">
          <a:noAutofit/>
        </a:bodyPr>
        <a:lstStyle/>
        <a:p>
          <a:pPr marL="0" lvl="0" indent="0" algn="l" defTabSz="1377950">
            <a:lnSpc>
              <a:spcPct val="90000"/>
            </a:lnSpc>
            <a:spcBef>
              <a:spcPct val="0"/>
            </a:spcBef>
            <a:spcAft>
              <a:spcPct val="35000"/>
            </a:spcAft>
            <a:buFont typeface="Arial" panose="020B0604020202020204" pitchFamily="34" charset="0"/>
            <a:buNone/>
          </a:pPr>
          <a:r>
            <a:rPr lang="en-IN" sz="3100" u="none" kern="1200">
              <a:latin typeface="Times New Roman" panose="02020603050405020304" pitchFamily="18" charset="0"/>
              <a:cs typeface="Times New Roman" panose="02020603050405020304" pitchFamily="18" charset="0"/>
            </a:rPr>
            <a:t>Redesign jobs within the Job Characteristics Model to have greater autonomy, meaningfulness and collaborative responsibility (Ulrich, 2017).</a:t>
          </a:r>
        </a:p>
      </dsp:txBody>
      <dsp:txXfrm>
        <a:off x="1698944" y="2610172"/>
        <a:ext cx="12958388" cy="1305086"/>
      </dsp:txXfrm>
    </dsp:sp>
    <dsp:sp modelId="{FD86D8F4-4FDC-4EE3-9526-095481D36C31}">
      <dsp:nvSpPr>
        <dsp:cNvPr id="0" name=""/>
        <dsp:cNvSpPr/>
      </dsp:nvSpPr>
      <dsp:spPr>
        <a:xfrm>
          <a:off x="883265" y="2447036"/>
          <a:ext cx="1631357" cy="1631357"/>
        </a:xfrm>
        <a:prstGeom prst="ellipse">
          <a:avLst/>
        </a:prstGeom>
        <a:solidFill>
          <a:schemeClr val="lt1">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dsp:style>
    </dsp:sp>
    <dsp:sp modelId="{7E5D5BA5-A0EE-48B0-8F44-C9225EF26F75}">
      <dsp:nvSpPr>
        <dsp:cNvPr id="0" name=""/>
        <dsp:cNvSpPr/>
      </dsp:nvSpPr>
      <dsp:spPr>
        <a:xfrm>
          <a:off x="1698944" y="4568141"/>
          <a:ext cx="12958388" cy="1305086"/>
        </a:xfrm>
        <a:prstGeom prst="rect">
          <a:avLst/>
        </a:prstGeom>
        <a:solidFill>
          <a:schemeClr val="accent2">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35912" tIns="78740" rIns="78740" bIns="78740" numCol="1" spcCol="1270" anchor="ctr" anchorCtr="0">
          <a:noAutofit/>
        </a:bodyPr>
        <a:lstStyle/>
        <a:p>
          <a:pPr marL="0" lvl="0" indent="0" algn="l" defTabSz="1377950">
            <a:lnSpc>
              <a:spcPct val="90000"/>
            </a:lnSpc>
            <a:spcBef>
              <a:spcPct val="0"/>
            </a:spcBef>
            <a:spcAft>
              <a:spcPct val="35000"/>
            </a:spcAft>
            <a:buFont typeface="Arial" panose="020B0604020202020204" pitchFamily="34" charset="0"/>
            <a:buNone/>
          </a:pPr>
          <a:r>
            <a:rPr lang="en-IN" sz="3100" u="none" kern="1200">
              <a:latin typeface="Times New Roman" panose="02020603050405020304" pitchFamily="18" charset="0"/>
              <a:cs typeface="Times New Roman" panose="02020603050405020304" pitchFamily="18" charset="0"/>
            </a:rPr>
            <a:t>Build multidisciplinary AI teams comprising clinicians, data scientists and digital specialists effectively.</a:t>
          </a:r>
        </a:p>
      </dsp:txBody>
      <dsp:txXfrm>
        <a:off x="1698944" y="4568141"/>
        <a:ext cx="12958388" cy="1305086"/>
      </dsp:txXfrm>
    </dsp:sp>
    <dsp:sp modelId="{02E931E6-671C-405D-948F-C2F38EF436C7}">
      <dsp:nvSpPr>
        <dsp:cNvPr id="0" name=""/>
        <dsp:cNvSpPr/>
      </dsp:nvSpPr>
      <dsp:spPr>
        <a:xfrm>
          <a:off x="883265" y="4405005"/>
          <a:ext cx="1631357" cy="1631357"/>
        </a:xfrm>
        <a:prstGeom prst="ellipse">
          <a:avLst/>
        </a:prstGeom>
        <a:solidFill>
          <a:schemeClr val="lt1">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dsp:style>
    </dsp:sp>
    <dsp:sp modelId="{5A37FBA7-C062-454A-9C8C-6EAC4E8C7AE4}">
      <dsp:nvSpPr>
        <dsp:cNvPr id="0" name=""/>
        <dsp:cNvSpPr/>
      </dsp:nvSpPr>
      <dsp:spPr>
        <a:xfrm>
          <a:off x="950708" y="6526109"/>
          <a:ext cx="13706624" cy="1305086"/>
        </a:xfrm>
        <a:prstGeom prst="rect">
          <a:avLst/>
        </a:prstGeom>
        <a:solidFill>
          <a:schemeClr val="accent2">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35912" tIns="78740" rIns="78740" bIns="78740" numCol="1" spcCol="1270" anchor="ctr" anchorCtr="0">
          <a:noAutofit/>
        </a:bodyPr>
        <a:lstStyle/>
        <a:p>
          <a:pPr marL="0" lvl="0" indent="0" algn="l" defTabSz="1377950">
            <a:lnSpc>
              <a:spcPct val="90000"/>
            </a:lnSpc>
            <a:spcBef>
              <a:spcPct val="0"/>
            </a:spcBef>
            <a:spcAft>
              <a:spcPct val="35000"/>
            </a:spcAft>
            <a:buFont typeface="Arial" panose="020B0604020202020204" pitchFamily="34" charset="0"/>
            <a:buNone/>
          </a:pPr>
          <a:r>
            <a:rPr lang="en-IN" sz="3100" u="none" kern="1200">
              <a:latin typeface="Times New Roman" panose="02020603050405020304" pitchFamily="18" charset="0"/>
              <a:cs typeface="Times New Roman" panose="02020603050405020304" pitchFamily="18" charset="0"/>
            </a:rPr>
            <a:t>Improve leadership skills to foster the workforce, lifelong learning, innovation and organisational resilience.</a:t>
          </a:r>
        </a:p>
      </dsp:txBody>
      <dsp:txXfrm>
        <a:off x="950708" y="6526109"/>
        <a:ext cx="13706624" cy="1305086"/>
      </dsp:txXfrm>
    </dsp:sp>
    <dsp:sp modelId="{6203A2EA-0098-475E-839B-D8CFBD3C1EB1}">
      <dsp:nvSpPr>
        <dsp:cNvPr id="0" name=""/>
        <dsp:cNvSpPr/>
      </dsp:nvSpPr>
      <dsp:spPr>
        <a:xfrm>
          <a:off x="135029" y="6362974"/>
          <a:ext cx="1631357" cy="1631357"/>
        </a:xfrm>
        <a:prstGeom prst="ellipse">
          <a:avLst/>
        </a:prstGeom>
        <a:solidFill>
          <a:schemeClr val="lt1">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C2D91C-2625-4FC4-8786-ADF8C8E8FD3B}">
      <dsp:nvSpPr>
        <dsp:cNvPr id="0" name=""/>
        <dsp:cNvSpPr/>
      </dsp:nvSpPr>
      <dsp:spPr bwMode="white">
        <a:xfrm>
          <a:off x="0" y="492626"/>
          <a:ext cx="16611600" cy="1478280"/>
        </a:xfrm>
        <a:prstGeom prst="roundRect">
          <a:avLst/>
        </a:prstGeom>
        <a:gradFill rotWithShape="0">
          <a:gsLst>
            <a:gs pos="0">
              <a:schemeClr val="dk2">
                <a:hueOff val="0"/>
                <a:satOff val="0"/>
                <a:lumOff val="0"/>
                <a:alphaOff val="0"/>
                <a:shade val="51000"/>
              </a:schemeClr>
            </a:gs>
            <a:gs pos="80000">
              <a:schemeClr val="dk2">
                <a:hueOff val="0"/>
                <a:satOff val="0"/>
                <a:lumOff val="0"/>
                <a:alphaOff val="0"/>
                <a:shade val="93000"/>
              </a:schemeClr>
            </a:gs>
            <a:gs pos="100000">
              <a:schemeClr val="dk2">
                <a:hueOff val="0"/>
                <a:satOff val="0"/>
                <a:lumOff val="0"/>
                <a:alphaOff val="0"/>
                <a:shade val="94000"/>
              </a:schemeClr>
            </a:gs>
          </a:gsLst>
          <a:lin ang="16200000" scaled="0"/>
          <a:tileRect/>
        </a:gradFill>
        <a:ln>
          <a:noFill/>
        </a:ln>
        <a:effectLst/>
        <a:sp3d prstMaterial="plastic">
          <a:bevelT w="120900" h="88900"/>
          <a:bevelB w="88900" h="31750" prst="angle"/>
        </a:sp3d>
      </dsp:spPr>
      <dsp:style>
        <a:lnRef idx="0">
          <a:schemeClr val="lt2"/>
        </a:lnRef>
        <a:fillRef idx="3">
          <a:schemeClr val="dk2"/>
        </a:fillRef>
        <a:effectRef idx="2">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600200">
            <a:lnSpc>
              <a:spcPct val="90000"/>
            </a:lnSpc>
            <a:spcBef>
              <a:spcPct val="0"/>
            </a:spcBef>
            <a:spcAft>
              <a:spcPct val="35000"/>
            </a:spcAft>
            <a:buFont typeface="Arial" panose="020B0604020202020204" pitchFamily="34" charset="0"/>
            <a:buNone/>
          </a:pPr>
          <a:r>
            <a:rPr lang="en-IN" sz="3600" u="none" kern="1200">
              <a:latin typeface="Times New Roman" panose="02020603050405020304" pitchFamily="18" charset="0"/>
              <a:cs typeface="Times New Roman" panose="02020603050405020304" pitchFamily="18" charset="0"/>
            </a:rPr>
            <a:t>Leverage extended flexible working arrangements that enhance wellbeing, engagement, retention and sustainable organisational performance outcomes.</a:t>
          </a:r>
          <a:endParaRPr lang="en-IN" sz="3600" kern="1200">
            <a:latin typeface="Times New Roman" panose="02020603050405020304" pitchFamily="18" charset="0"/>
            <a:cs typeface="Times New Roman" panose="02020603050405020304" pitchFamily="18" charset="0"/>
          </a:endParaRPr>
        </a:p>
      </dsp:txBody>
      <dsp:txXfrm>
        <a:off x="0" y="492626"/>
        <a:ext cx="16611600" cy="1478280"/>
      </dsp:txXfrm>
    </dsp:sp>
    <dsp:sp modelId="{D61AFB1A-863B-4B4A-8E10-2078691E43C7}">
      <dsp:nvSpPr>
        <dsp:cNvPr id="0" name=""/>
        <dsp:cNvSpPr/>
      </dsp:nvSpPr>
      <dsp:spPr bwMode="white">
        <a:xfrm>
          <a:off x="0" y="2071706"/>
          <a:ext cx="16611600" cy="1478280"/>
        </a:xfrm>
        <a:prstGeom prst="roundRect">
          <a:avLst/>
        </a:prstGeom>
        <a:gradFill rotWithShape="0">
          <a:gsLst>
            <a:gs pos="0">
              <a:schemeClr val="dk2">
                <a:hueOff val="0"/>
                <a:satOff val="0"/>
                <a:lumOff val="0"/>
                <a:alphaOff val="0"/>
                <a:shade val="51000"/>
              </a:schemeClr>
            </a:gs>
            <a:gs pos="80000">
              <a:schemeClr val="dk2">
                <a:hueOff val="0"/>
                <a:satOff val="0"/>
                <a:lumOff val="0"/>
                <a:alphaOff val="0"/>
                <a:shade val="93000"/>
              </a:schemeClr>
            </a:gs>
            <a:gs pos="100000">
              <a:schemeClr val="dk2">
                <a:hueOff val="0"/>
                <a:satOff val="0"/>
                <a:lumOff val="0"/>
                <a:alphaOff val="0"/>
                <a:shade val="94000"/>
              </a:schemeClr>
            </a:gs>
          </a:gsLst>
          <a:lin ang="16200000" scaled="0"/>
          <a:tileRect/>
        </a:gradFill>
        <a:ln>
          <a:noFill/>
        </a:ln>
        <a:effectLst/>
        <a:sp3d prstMaterial="plastic">
          <a:bevelT w="120900" h="88900"/>
          <a:bevelB w="88900" h="31750" prst="angle"/>
        </a:sp3d>
      </dsp:spPr>
      <dsp:style>
        <a:lnRef idx="0">
          <a:schemeClr val="lt2"/>
        </a:lnRef>
        <a:fillRef idx="3">
          <a:schemeClr val="dk2"/>
        </a:fillRef>
        <a:effectRef idx="2">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600200">
            <a:lnSpc>
              <a:spcPct val="90000"/>
            </a:lnSpc>
            <a:spcBef>
              <a:spcPct val="0"/>
            </a:spcBef>
            <a:spcAft>
              <a:spcPct val="35000"/>
            </a:spcAft>
            <a:buFont typeface="Arial" panose="020B0604020202020204" pitchFamily="34" charset="0"/>
            <a:buNone/>
          </a:pPr>
          <a:r>
            <a:rPr lang="en-IN" sz="3600" u="none" kern="1200">
              <a:latin typeface="Times New Roman" panose="02020603050405020304" pitchFamily="18" charset="0"/>
              <a:cs typeface="Times New Roman" panose="02020603050405020304" pitchFamily="18" charset="0"/>
            </a:rPr>
            <a:t>Implementing Herzberg's Motivation Theory consistently, with recognition, development, supportive supervision and meaningful responsibilities (Cappelli and Keller, 2020).</a:t>
          </a:r>
        </a:p>
      </dsp:txBody>
      <dsp:txXfrm>
        <a:off x="0" y="2071706"/>
        <a:ext cx="16611600" cy="1478280"/>
      </dsp:txXfrm>
    </dsp:sp>
    <dsp:sp modelId="{8BBE0C51-2F06-4FB4-B1AA-4C48533FEA31}">
      <dsp:nvSpPr>
        <dsp:cNvPr id="0" name=""/>
        <dsp:cNvSpPr/>
      </dsp:nvSpPr>
      <dsp:spPr bwMode="white">
        <a:xfrm>
          <a:off x="0" y="3650786"/>
          <a:ext cx="16611600" cy="1478280"/>
        </a:xfrm>
        <a:prstGeom prst="roundRect">
          <a:avLst/>
        </a:prstGeom>
        <a:gradFill rotWithShape="0">
          <a:gsLst>
            <a:gs pos="0">
              <a:schemeClr val="dk2">
                <a:hueOff val="0"/>
                <a:satOff val="0"/>
                <a:lumOff val="0"/>
                <a:alphaOff val="0"/>
                <a:shade val="51000"/>
              </a:schemeClr>
            </a:gs>
            <a:gs pos="80000">
              <a:schemeClr val="dk2">
                <a:hueOff val="0"/>
                <a:satOff val="0"/>
                <a:lumOff val="0"/>
                <a:alphaOff val="0"/>
                <a:shade val="93000"/>
              </a:schemeClr>
            </a:gs>
            <a:gs pos="100000">
              <a:schemeClr val="dk2">
                <a:hueOff val="0"/>
                <a:satOff val="0"/>
                <a:lumOff val="0"/>
                <a:alphaOff val="0"/>
                <a:shade val="94000"/>
              </a:schemeClr>
            </a:gs>
          </a:gsLst>
          <a:lin ang="16200000" scaled="0"/>
          <a:tileRect/>
        </a:gradFill>
        <a:ln>
          <a:noFill/>
        </a:ln>
        <a:effectLst/>
        <a:sp3d prstMaterial="plastic">
          <a:bevelT w="120900" h="88900"/>
          <a:bevelB w="88900" h="31750" prst="angle"/>
        </a:sp3d>
      </dsp:spPr>
      <dsp:style>
        <a:lnRef idx="0">
          <a:schemeClr val="lt2"/>
        </a:lnRef>
        <a:fillRef idx="3">
          <a:schemeClr val="dk2"/>
        </a:fillRef>
        <a:effectRef idx="2">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600200">
            <a:lnSpc>
              <a:spcPct val="90000"/>
            </a:lnSpc>
            <a:spcBef>
              <a:spcPct val="0"/>
            </a:spcBef>
            <a:spcAft>
              <a:spcPct val="35000"/>
            </a:spcAft>
            <a:buFont typeface="Arial" panose="020B0604020202020204" pitchFamily="34" charset="0"/>
            <a:buNone/>
          </a:pPr>
          <a:r>
            <a:rPr lang="en-IN" sz="3600" u="none" kern="1200">
              <a:latin typeface="Times New Roman" panose="02020603050405020304" pitchFamily="18" charset="0"/>
              <a:cs typeface="Times New Roman" panose="02020603050405020304" pitchFamily="18" charset="0"/>
            </a:rPr>
            <a:t>Modern digital infrastructure that eradicates work frustrations, builds confidence, improves productivity and increases employee satisfaction.</a:t>
          </a:r>
        </a:p>
      </dsp:txBody>
      <dsp:txXfrm>
        <a:off x="0" y="3650786"/>
        <a:ext cx="16611600" cy="1478280"/>
      </dsp:txXfrm>
    </dsp:sp>
    <dsp:sp modelId="{6D046DC0-B386-41BF-A128-64FEAEC2D1F5}">
      <dsp:nvSpPr>
        <dsp:cNvPr id="0" name=""/>
        <dsp:cNvSpPr/>
      </dsp:nvSpPr>
      <dsp:spPr bwMode="white">
        <a:xfrm>
          <a:off x="0" y="5229866"/>
          <a:ext cx="16611600" cy="1478280"/>
        </a:xfrm>
        <a:prstGeom prst="roundRect">
          <a:avLst/>
        </a:prstGeom>
        <a:gradFill rotWithShape="0">
          <a:gsLst>
            <a:gs pos="0">
              <a:schemeClr val="dk2">
                <a:hueOff val="0"/>
                <a:satOff val="0"/>
                <a:lumOff val="0"/>
                <a:alphaOff val="0"/>
                <a:shade val="51000"/>
              </a:schemeClr>
            </a:gs>
            <a:gs pos="80000">
              <a:schemeClr val="dk2">
                <a:hueOff val="0"/>
                <a:satOff val="0"/>
                <a:lumOff val="0"/>
                <a:alphaOff val="0"/>
                <a:shade val="93000"/>
              </a:schemeClr>
            </a:gs>
            <a:gs pos="100000">
              <a:schemeClr val="dk2">
                <a:hueOff val="0"/>
                <a:satOff val="0"/>
                <a:lumOff val="0"/>
                <a:alphaOff val="0"/>
                <a:shade val="94000"/>
              </a:schemeClr>
            </a:gs>
          </a:gsLst>
          <a:lin ang="16200000" scaled="0"/>
          <a:tileRect/>
        </a:gradFill>
        <a:ln>
          <a:noFill/>
        </a:ln>
        <a:effectLst/>
        <a:sp3d prstMaterial="plastic">
          <a:bevelT w="120900" h="88900"/>
          <a:bevelB w="88900" h="31750" prst="angle"/>
        </a:sp3d>
      </dsp:spPr>
      <dsp:style>
        <a:lnRef idx="0">
          <a:schemeClr val="lt2"/>
        </a:lnRef>
        <a:fillRef idx="3">
          <a:schemeClr val="dk2"/>
        </a:fillRef>
        <a:effectRef idx="2">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600200">
            <a:lnSpc>
              <a:spcPct val="90000"/>
            </a:lnSpc>
            <a:spcBef>
              <a:spcPct val="0"/>
            </a:spcBef>
            <a:spcAft>
              <a:spcPct val="35000"/>
            </a:spcAft>
            <a:buFont typeface="Arial" panose="020B0604020202020204" pitchFamily="34" charset="0"/>
            <a:buNone/>
          </a:pPr>
          <a:r>
            <a:rPr lang="en-IN" sz="3600" u="none" kern="1200">
              <a:latin typeface="Times New Roman" panose="02020603050405020304" pitchFamily="18" charset="0"/>
              <a:cs typeface="Times New Roman" panose="02020603050405020304" pitchFamily="18" charset="0"/>
            </a:rPr>
            <a:t>Encourage regular feedback processes that foster inclusive decision-making, participation in trust, and organisational development processes (Ahmad and Islam, 2024).</a:t>
          </a:r>
        </a:p>
      </dsp:txBody>
      <dsp:txXfrm>
        <a:off x="0" y="5229866"/>
        <a:ext cx="16611600" cy="147828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C2D91C-2625-4FC4-8786-ADF8C8E8FD3B}">
      <dsp:nvSpPr>
        <dsp:cNvPr id="0" name=""/>
        <dsp:cNvSpPr/>
      </dsp:nvSpPr>
      <dsp:spPr bwMode="white">
        <a:xfrm>
          <a:off x="0" y="492626"/>
          <a:ext cx="16611600" cy="1478280"/>
        </a:xfrm>
        <a:prstGeom prst="roundRect">
          <a:avLst/>
        </a:prstGeom>
        <a:gradFill rotWithShape="0">
          <a:gsLst>
            <a:gs pos="0">
              <a:schemeClr val="dk2">
                <a:hueOff val="0"/>
                <a:satOff val="0"/>
                <a:lumOff val="0"/>
                <a:alphaOff val="0"/>
                <a:shade val="51000"/>
              </a:schemeClr>
            </a:gs>
            <a:gs pos="80000">
              <a:schemeClr val="dk2">
                <a:hueOff val="0"/>
                <a:satOff val="0"/>
                <a:lumOff val="0"/>
                <a:alphaOff val="0"/>
                <a:shade val="93000"/>
              </a:schemeClr>
            </a:gs>
            <a:gs pos="100000">
              <a:schemeClr val="dk2">
                <a:hueOff val="0"/>
                <a:satOff val="0"/>
                <a:lumOff val="0"/>
                <a:alphaOff val="0"/>
                <a:shade val="94000"/>
              </a:schemeClr>
            </a:gs>
          </a:gsLst>
          <a:lin ang="16200000" scaled="0"/>
          <a:tileRect/>
        </a:gradFill>
        <a:ln>
          <a:noFill/>
        </a:ln>
        <a:effectLst/>
        <a:sp3d prstMaterial="plastic">
          <a:bevelT w="120900" h="88900"/>
          <a:bevelB w="88900" h="31750" prst="angle"/>
        </a:sp3d>
      </dsp:spPr>
      <dsp:style>
        <a:lnRef idx="0">
          <a:schemeClr val="lt2"/>
        </a:lnRef>
        <a:fillRef idx="3">
          <a:schemeClr val="dk2"/>
        </a:fillRef>
        <a:effectRef idx="2">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600200">
            <a:lnSpc>
              <a:spcPct val="90000"/>
            </a:lnSpc>
            <a:spcBef>
              <a:spcPct val="0"/>
            </a:spcBef>
            <a:spcAft>
              <a:spcPct val="35000"/>
            </a:spcAft>
            <a:buFont typeface="Arial" panose="020B0604020202020204" pitchFamily="34" charset="0"/>
            <a:buNone/>
          </a:pPr>
          <a:r>
            <a:rPr lang="en-IN" sz="3600" u="none" kern="1200">
              <a:latin typeface="Times New Roman" panose="02020603050405020304" pitchFamily="18" charset="0"/>
              <a:cs typeface="Times New Roman" panose="02020603050405020304" pitchFamily="18" charset="0"/>
            </a:rPr>
            <a:t>Leverage extended flexible working arrangements that enhance wellbeing, engagement, retention and sustainable organisational performance outcomes.</a:t>
          </a:r>
          <a:endParaRPr lang="en-IN" sz="3600" kern="1200">
            <a:latin typeface="Times New Roman" panose="02020603050405020304" pitchFamily="18" charset="0"/>
            <a:cs typeface="Times New Roman" panose="02020603050405020304" pitchFamily="18" charset="0"/>
          </a:endParaRPr>
        </a:p>
      </dsp:txBody>
      <dsp:txXfrm>
        <a:off x="0" y="492626"/>
        <a:ext cx="16611600" cy="1478280"/>
      </dsp:txXfrm>
    </dsp:sp>
    <dsp:sp modelId="{D61AFB1A-863B-4B4A-8E10-2078691E43C7}">
      <dsp:nvSpPr>
        <dsp:cNvPr id="0" name=""/>
        <dsp:cNvSpPr/>
      </dsp:nvSpPr>
      <dsp:spPr bwMode="white">
        <a:xfrm>
          <a:off x="0" y="2071706"/>
          <a:ext cx="16611600" cy="1478280"/>
        </a:xfrm>
        <a:prstGeom prst="roundRect">
          <a:avLst/>
        </a:prstGeom>
        <a:gradFill rotWithShape="0">
          <a:gsLst>
            <a:gs pos="0">
              <a:schemeClr val="dk2">
                <a:hueOff val="0"/>
                <a:satOff val="0"/>
                <a:lumOff val="0"/>
                <a:alphaOff val="0"/>
                <a:shade val="51000"/>
              </a:schemeClr>
            </a:gs>
            <a:gs pos="80000">
              <a:schemeClr val="dk2">
                <a:hueOff val="0"/>
                <a:satOff val="0"/>
                <a:lumOff val="0"/>
                <a:alphaOff val="0"/>
                <a:shade val="93000"/>
              </a:schemeClr>
            </a:gs>
            <a:gs pos="100000">
              <a:schemeClr val="dk2">
                <a:hueOff val="0"/>
                <a:satOff val="0"/>
                <a:lumOff val="0"/>
                <a:alphaOff val="0"/>
                <a:shade val="94000"/>
              </a:schemeClr>
            </a:gs>
          </a:gsLst>
          <a:lin ang="16200000" scaled="0"/>
          <a:tileRect/>
        </a:gradFill>
        <a:ln>
          <a:noFill/>
        </a:ln>
        <a:effectLst/>
        <a:sp3d prstMaterial="plastic">
          <a:bevelT w="120900" h="88900"/>
          <a:bevelB w="88900" h="31750" prst="angle"/>
        </a:sp3d>
      </dsp:spPr>
      <dsp:style>
        <a:lnRef idx="0">
          <a:schemeClr val="lt2"/>
        </a:lnRef>
        <a:fillRef idx="3">
          <a:schemeClr val="dk2"/>
        </a:fillRef>
        <a:effectRef idx="2">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600200">
            <a:lnSpc>
              <a:spcPct val="90000"/>
            </a:lnSpc>
            <a:spcBef>
              <a:spcPct val="0"/>
            </a:spcBef>
            <a:spcAft>
              <a:spcPct val="35000"/>
            </a:spcAft>
            <a:buFont typeface="Arial" panose="020B0604020202020204" pitchFamily="34" charset="0"/>
            <a:buNone/>
          </a:pPr>
          <a:r>
            <a:rPr lang="en-IN" sz="3600" u="none" kern="1200">
              <a:latin typeface="Times New Roman" panose="02020603050405020304" pitchFamily="18" charset="0"/>
              <a:cs typeface="Times New Roman" panose="02020603050405020304" pitchFamily="18" charset="0"/>
            </a:rPr>
            <a:t>Implementing Herzberg's Motivation Theory consistently, with recognition, development, supportive supervision and meaningful responsibilities (Cappelli and Keller, 2020).</a:t>
          </a:r>
        </a:p>
      </dsp:txBody>
      <dsp:txXfrm>
        <a:off x="0" y="2071706"/>
        <a:ext cx="16611600" cy="1478280"/>
      </dsp:txXfrm>
    </dsp:sp>
    <dsp:sp modelId="{8BBE0C51-2F06-4FB4-B1AA-4C48533FEA31}">
      <dsp:nvSpPr>
        <dsp:cNvPr id="0" name=""/>
        <dsp:cNvSpPr/>
      </dsp:nvSpPr>
      <dsp:spPr bwMode="white">
        <a:xfrm>
          <a:off x="0" y="3650786"/>
          <a:ext cx="16611600" cy="1478280"/>
        </a:xfrm>
        <a:prstGeom prst="roundRect">
          <a:avLst/>
        </a:prstGeom>
        <a:gradFill rotWithShape="0">
          <a:gsLst>
            <a:gs pos="0">
              <a:schemeClr val="dk2">
                <a:hueOff val="0"/>
                <a:satOff val="0"/>
                <a:lumOff val="0"/>
                <a:alphaOff val="0"/>
                <a:shade val="51000"/>
              </a:schemeClr>
            </a:gs>
            <a:gs pos="80000">
              <a:schemeClr val="dk2">
                <a:hueOff val="0"/>
                <a:satOff val="0"/>
                <a:lumOff val="0"/>
                <a:alphaOff val="0"/>
                <a:shade val="93000"/>
              </a:schemeClr>
            </a:gs>
            <a:gs pos="100000">
              <a:schemeClr val="dk2">
                <a:hueOff val="0"/>
                <a:satOff val="0"/>
                <a:lumOff val="0"/>
                <a:alphaOff val="0"/>
                <a:shade val="94000"/>
              </a:schemeClr>
            </a:gs>
          </a:gsLst>
          <a:lin ang="16200000" scaled="0"/>
          <a:tileRect/>
        </a:gradFill>
        <a:ln>
          <a:noFill/>
        </a:ln>
        <a:effectLst/>
        <a:sp3d prstMaterial="plastic">
          <a:bevelT w="120900" h="88900"/>
          <a:bevelB w="88900" h="31750" prst="angle"/>
        </a:sp3d>
      </dsp:spPr>
      <dsp:style>
        <a:lnRef idx="0">
          <a:schemeClr val="lt2"/>
        </a:lnRef>
        <a:fillRef idx="3">
          <a:schemeClr val="dk2"/>
        </a:fillRef>
        <a:effectRef idx="2">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600200">
            <a:lnSpc>
              <a:spcPct val="90000"/>
            </a:lnSpc>
            <a:spcBef>
              <a:spcPct val="0"/>
            </a:spcBef>
            <a:spcAft>
              <a:spcPct val="35000"/>
            </a:spcAft>
            <a:buFont typeface="Arial" panose="020B0604020202020204" pitchFamily="34" charset="0"/>
            <a:buNone/>
          </a:pPr>
          <a:r>
            <a:rPr lang="en-IN" sz="3600" u="none" kern="1200">
              <a:latin typeface="Times New Roman" panose="02020603050405020304" pitchFamily="18" charset="0"/>
              <a:cs typeface="Times New Roman" panose="02020603050405020304" pitchFamily="18" charset="0"/>
            </a:rPr>
            <a:t>Modern digital infrastructure that eradicates work frustrations, builds confidence, improves productivity and increases employee satisfaction.</a:t>
          </a:r>
        </a:p>
      </dsp:txBody>
      <dsp:txXfrm>
        <a:off x="0" y="3650786"/>
        <a:ext cx="16611600" cy="1478280"/>
      </dsp:txXfrm>
    </dsp:sp>
    <dsp:sp modelId="{6D046DC0-B386-41BF-A128-64FEAEC2D1F5}">
      <dsp:nvSpPr>
        <dsp:cNvPr id="0" name=""/>
        <dsp:cNvSpPr/>
      </dsp:nvSpPr>
      <dsp:spPr bwMode="white">
        <a:xfrm>
          <a:off x="0" y="5229866"/>
          <a:ext cx="16611600" cy="1478280"/>
        </a:xfrm>
        <a:prstGeom prst="roundRect">
          <a:avLst/>
        </a:prstGeom>
        <a:gradFill rotWithShape="0">
          <a:gsLst>
            <a:gs pos="0">
              <a:schemeClr val="dk2">
                <a:hueOff val="0"/>
                <a:satOff val="0"/>
                <a:lumOff val="0"/>
                <a:alphaOff val="0"/>
                <a:shade val="51000"/>
              </a:schemeClr>
            </a:gs>
            <a:gs pos="80000">
              <a:schemeClr val="dk2">
                <a:hueOff val="0"/>
                <a:satOff val="0"/>
                <a:lumOff val="0"/>
                <a:alphaOff val="0"/>
                <a:shade val="93000"/>
              </a:schemeClr>
            </a:gs>
            <a:gs pos="100000">
              <a:schemeClr val="dk2">
                <a:hueOff val="0"/>
                <a:satOff val="0"/>
                <a:lumOff val="0"/>
                <a:alphaOff val="0"/>
                <a:shade val="94000"/>
              </a:schemeClr>
            </a:gs>
          </a:gsLst>
          <a:lin ang="16200000" scaled="0"/>
          <a:tileRect/>
        </a:gradFill>
        <a:ln>
          <a:noFill/>
        </a:ln>
        <a:effectLst/>
        <a:sp3d prstMaterial="plastic">
          <a:bevelT w="120900" h="88900"/>
          <a:bevelB w="88900" h="31750" prst="angle"/>
        </a:sp3d>
      </dsp:spPr>
      <dsp:style>
        <a:lnRef idx="0">
          <a:schemeClr val="lt2"/>
        </a:lnRef>
        <a:fillRef idx="3">
          <a:schemeClr val="dk2"/>
        </a:fillRef>
        <a:effectRef idx="2">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600200">
            <a:lnSpc>
              <a:spcPct val="90000"/>
            </a:lnSpc>
            <a:spcBef>
              <a:spcPct val="0"/>
            </a:spcBef>
            <a:spcAft>
              <a:spcPct val="35000"/>
            </a:spcAft>
            <a:buFont typeface="Arial" panose="020B0604020202020204" pitchFamily="34" charset="0"/>
            <a:buNone/>
          </a:pPr>
          <a:r>
            <a:rPr lang="en-IN" sz="3600" u="none" kern="1200">
              <a:latin typeface="Times New Roman" panose="02020603050405020304" pitchFamily="18" charset="0"/>
              <a:cs typeface="Times New Roman" panose="02020603050405020304" pitchFamily="18" charset="0"/>
            </a:rPr>
            <a:t>Encourage regular feedback processes that foster inclusive decision-making, participation in trust, and organisational development processes (Ahmad and Islam, 2024).</a:t>
          </a:r>
        </a:p>
      </dsp:txBody>
      <dsp:txXfrm>
        <a:off x="0" y="5229866"/>
        <a:ext cx="16611600" cy="147828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E3EA37-229F-4631-B9B3-41B214FC44FE}">
      <dsp:nvSpPr>
        <dsp:cNvPr id="0" name=""/>
        <dsp:cNvSpPr/>
      </dsp:nvSpPr>
      <dsp:spPr>
        <a:xfrm rot="16200000">
          <a:off x="-2033391" y="2036881"/>
          <a:ext cx="7498800" cy="3425036"/>
        </a:xfrm>
        <a:prstGeom prst="flowChartManualOperation">
          <a:avLst/>
        </a:prstGeom>
        <a:solidFill>
          <a:schemeClr val="accent5">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0" rIns="188543" bIns="0" numCol="1" spcCol="1270" anchor="ctr" anchorCtr="0">
          <a:noAutofit/>
        </a:bodyPr>
        <a:lstStyle/>
        <a:p>
          <a:pPr marL="0" lvl="0" indent="0" algn="ctr" defTabSz="1333500">
            <a:lnSpc>
              <a:spcPct val="90000"/>
            </a:lnSpc>
            <a:spcBef>
              <a:spcPct val="0"/>
            </a:spcBef>
            <a:spcAft>
              <a:spcPct val="35000"/>
            </a:spcAft>
            <a:buNone/>
          </a:pPr>
          <a:r>
            <a:rPr lang="en-IN" sz="3000" u="none" kern="1200" dirty="0">
              <a:solidFill>
                <a:schemeClr val="tx1"/>
              </a:solidFill>
              <a:latin typeface="Times New Roman" panose="02020603050405020304" pitchFamily="18" charset="0"/>
              <a:cs typeface="Times New Roman" panose="02020603050405020304" pitchFamily="18" charset="0"/>
            </a:rPr>
            <a:t>The role redesign would involve using AI to enable digital dexterity, flexibility and interprofessional working in the NHS workforce.</a:t>
          </a:r>
          <a:endParaRPr lang="en-IN" sz="3000" kern="1200" dirty="0">
            <a:solidFill>
              <a:schemeClr val="tx1"/>
            </a:solidFill>
            <a:latin typeface="Times New Roman" panose="02020603050405020304" pitchFamily="18" charset="0"/>
            <a:cs typeface="Times New Roman" panose="02020603050405020304" pitchFamily="18" charset="0"/>
          </a:endParaRPr>
        </a:p>
      </dsp:txBody>
      <dsp:txXfrm rot="5400000">
        <a:off x="3491" y="1499759"/>
        <a:ext cx="3425036" cy="4499280"/>
      </dsp:txXfrm>
    </dsp:sp>
    <dsp:sp modelId="{9C3DE68E-498A-4016-B894-30ACCCB4439D}">
      <dsp:nvSpPr>
        <dsp:cNvPr id="0" name=""/>
        <dsp:cNvSpPr/>
      </dsp:nvSpPr>
      <dsp:spPr>
        <a:xfrm rot="16200000">
          <a:off x="1648522" y="2036881"/>
          <a:ext cx="7498800" cy="3425036"/>
        </a:xfrm>
        <a:prstGeom prst="flowChartManualOperation">
          <a:avLst/>
        </a:prstGeom>
        <a:solidFill>
          <a:schemeClr val="accent5">
            <a:hueOff val="-3311292"/>
            <a:satOff val="13270"/>
            <a:lumOff val="2876"/>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0" rIns="188543" bIns="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en-IN" sz="3000" u="none" kern="1200">
              <a:solidFill>
                <a:schemeClr val="tx1"/>
              </a:solidFill>
              <a:latin typeface="Times New Roman" panose="02020603050405020304" pitchFamily="18" charset="0"/>
              <a:cs typeface="Times New Roman" panose="02020603050405020304" pitchFamily="18" charset="0"/>
            </a:rPr>
            <a:t>Reducing administrative workloads would allow clinicians to provide more patient-centred care in a consistent manner through automation (Cappelli and Keller, 2020).</a:t>
          </a:r>
        </a:p>
      </dsp:txBody>
      <dsp:txXfrm rot="5400000">
        <a:off x="3685404" y="1499759"/>
        <a:ext cx="3425036" cy="4499280"/>
      </dsp:txXfrm>
    </dsp:sp>
    <dsp:sp modelId="{DAB9161E-216F-4F48-8A7A-BEAECC91FF57}">
      <dsp:nvSpPr>
        <dsp:cNvPr id="0" name=""/>
        <dsp:cNvSpPr/>
      </dsp:nvSpPr>
      <dsp:spPr>
        <a:xfrm rot="16200000">
          <a:off x="5330437" y="2036881"/>
          <a:ext cx="7498800" cy="3425036"/>
        </a:xfrm>
        <a:prstGeom prst="flowChartManualOperation">
          <a:avLst/>
        </a:prstGeom>
        <a:solidFill>
          <a:schemeClr val="accent5">
            <a:hueOff val="-6622584"/>
            <a:satOff val="26541"/>
            <a:lumOff val="5752"/>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0" rIns="188543" bIns="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en-IN" sz="3000" u="none" kern="1200">
              <a:solidFill>
                <a:schemeClr val="tx1"/>
              </a:solidFill>
              <a:latin typeface="Times New Roman" panose="02020603050405020304" pitchFamily="18" charset="0"/>
              <a:cs typeface="Times New Roman" panose="02020603050405020304" pitchFamily="18" charset="0"/>
            </a:rPr>
            <a:t>However, there is a need for continuous retraining of the workforce, an ethical governance process and lifelong learning programmes in digital skills  (Ossiannilsson, 2025).</a:t>
          </a:r>
        </a:p>
      </dsp:txBody>
      <dsp:txXfrm rot="5400000">
        <a:off x="7367319" y="1499759"/>
        <a:ext cx="3425036" cy="4499280"/>
      </dsp:txXfrm>
    </dsp:sp>
    <dsp:sp modelId="{884655EF-5AD4-4163-8315-69EF1EA4F148}">
      <dsp:nvSpPr>
        <dsp:cNvPr id="0" name=""/>
        <dsp:cNvSpPr/>
      </dsp:nvSpPr>
      <dsp:spPr>
        <a:xfrm rot="16200000">
          <a:off x="9012351" y="2036881"/>
          <a:ext cx="7498800" cy="3425036"/>
        </a:xfrm>
        <a:prstGeom prst="flowChartManualOperation">
          <a:avLst/>
        </a:prstGeom>
        <a:solidFill>
          <a:schemeClr val="accent5">
            <a:hueOff val="-9933876"/>
            <a:satOff val="39811"/>
            <a:lumOff val="8628"/>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0" rIns="188543" bIns="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en-IN" sz="3000" u="none" kern="1200">
              <a:solidFill>
                <a:schemeClr val="tx1"/>
              </a:solidFill>
              <a:latin typeface="Times New Roman" panose="02020603050405020304" pitchFamily="18" charset="0"/>
              <a:cs typeface="Times New Roman" panose="02020603050405020304" pitchFamily="18" charset="0"/>
            </a:rPr>
            <a:t>NHS could invest in infrastructure, improve its AI leadership, develop workforce resilience and capacity, as well as prepare for the future.</a:t>
          </a:r>
        </a:p>
      </dsp:txBody>
      <dsp:txXfrm rot="5400000">
        <a:off x="11049233" y="1499759"/>
        <a:ext cx="3425036" cy="449928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E3EA37-229F-4631-B9B3-41B214FC44FE}">
      <dsp:nvSpPr>
        <dsp:cNvPr id="0" name=""/>
        <dsp:cNvSpPr/>
      </dsp:nvSpPr>
      <dsp:spPr>
        <a:xfrm rot="16200000">
          <a:off x="-2033391" y="2036881"/>
          <a:ext cx="7498800" cy="3425036"/>
        </a:xfrm>
        <a:prstGeom prst="flowChartManualOperation">
          <a:avLst/>
        </a:prstGeom>
        <a:solidFill>
          <a:schemeClr val="accent5">
            <a:hueOff val="0"/>
            <a:satOff val="0"/>
            <a:lumOff val="0"/>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0" rIns="188543" bIns="0" numCol="1" spcCol="1270" anchor="ctr" anchorCtr="0">
          <a:noAutofit/>
        </a:bodyPr>
        <a:lstStyle/>
        <a:p>
          <a:pPr marL="0" lvl="0" indent="0" algn="ctr" defTabSz="1333500">
            <a:lnSpc>
              <a:spcPct val="90000"/>
            </a:lnSpc>
            <a:spcBef>
              <a:spcPct val="0"/>
            </a:spcBef>
            <a:spcAft>
              <a:spcPct val="35000"/>
            </a:spcAft>
            <a:buNone/>
          </a:pPr>
          <a:r>
            <a:rPr lang="en-IN" sz="3000" u="none" kern="1200" dirty="0">
              <a:solidFill>
                <a:schemeClr val="tx1"/>
              </a:solidFill>
              <a:latin typeface="Times New Roman" panose="02020603050405020304" pitchFamily="18" charset="0"/>
              <a:cs typeface="Times New Roman" panose="02020603050405020304" pitchFamily="18" charset="0"/>
            </a:rPr>
            <a:t>The role redesign would involve using AI to enable digital dexterity, flexibility and interprofessional working in the NHS workforce.</a:t>
          </a:r>
          <a:endParaRPr lang="en-IN" sz="3000" kern="1200" dirty="0">
            <a:solidFill>
              <a:schemeClr val="tx1"/>
            </a:solidFill>
            <a:latin typeface="Times New Roman" panose="02020603050405020304" pitchFamily="18" charset="0"/>
            <a:cs typeface="Times New Roman" panose="02020603050405020304" pitchFamily="18" charset="0"/>
          </a:endParaRPr>
        </a:p>
      </dsp:txBody>
      <dsp:txXfrm rot="5400000">
        <a:off x="3491" y="1499759"/>
        <a:ext cx="3425036" cy="4499280"/>
      </dsp:txXfrm>
    </dsp:sp>
    <dsp:sp modelId="{9C3DE68E-498A-4016-B894-30ACCCB4439D}">
      <dsp:nvSpPr>
        <dsp:cNvPr id="0" name=""/>
        <dsp:cNvSpPr/>
      </dsp:nvSpPr>
      <dsp:spPr>
        <a:xfrm rot="16200000">
          <a:off x="1648522" y="2036881"/>
          <a:ext cx="7498800" cy="3425036"/>
        </a:xfrm>
        <a:prstGeom prst="flowChartManualOperation">
          <a:avLst/>
        </a:prstGeom>
        <a:solidFill>
          <a:schemeClr val="accent5">
            <a:hueOff val="-3311292"/>
            <a:satOff val="13270"/>
            <a:lumOff val="2876"/>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0" rIns="188543" bIns="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en-IN" sz="3000" u="none" kern="1200">
              <a:solidFill>
                <a:schemeClr val="tx1"/>
              </a:solidFill>
              <a:latin typeface="Times New Roman" panose="02020603050405020304" pitchFamily="18" charset="0"/>
              <a:cs typeface="Times New Roman" panose="02020603050405020304" pitchFamily="18" charset="0"/>
            </a:rPr>
            <a:t>Reducing administrative workloads would allow clinicians to provide more patient-centred care in a consistent manner through automation (Cappelli and Keller, 2020).</a:t>
          </a:r>
        </a:p>
      </dsp:txBody>
      <dsp:txXfrm rot="5400000">
        <a:off x="3685404" y="1499759"/>
        <a:ext cx="3425036" cy="4499280"/>
      </dsp:txXfrm>
    </dsp:sp>
    <dsp:sp modelId="{DAB9161E-216F-4F48-8A7A-BEAECC91FF57}">
      <dsp:nvSpPr>
        <dsp:cNvPr id="0" name=""/>
        <dsp:cNvSpPr/>
      </dsp:nvSpPr>
      <dsp:spPr>
        <a:xfrm rot="16200000">
          <a:off x="5330437" y="2036881"/>
          <a:ext cx="7498800" cy="3425036"/>
        </a:xfrm>
        <a:prstGeom prst="flowChartManualOperation">
          <a:avLst/>
        </a:prstGeom>
        <a:solidFill>
          <a:schemeClr val="accent5">
            <a:hueOff val="-6622584"/>
            <a:satOff val="26541"/>
            <a:lumOff val="5752"/>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0" rIns="188543" bIns="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en-IN" sz="3000" u="none" kern="1200">
              <a:solidFill>
                <a:schemeClr val="tx1"/>
              </a:solidFill>
              <a:latin typeface="Times New Roman" panose="02020603050405020304" pitchFamily="18" charset="0"/>
              <a:cs typeface="Times New Roman" panose="02020603050405020304" pitchFamily="18" charset="0"/>
            </a:rPr>
            <a:t>However, there is a need for continuous retraining of the workforce, an ethical governance process and lifelong learning programmes in digital skills  (Ossiannilsson, 2025).</a:t>
          </a:r>
        </a:p>
      </dsp:txBody>
      <dsp:txXfrm rot="5400000">
        <a:off x="7367319" y="1499759"/>
        <a:ext cx="3425036" cy="4499280"/>
      </dsp:txXfrm>
    </dsp:sp>
    <dsp:sp modelId="{884655EF-5AD4-4163-8315-69EF1EA4F148}">
      <dsp:nvSpPr>
        <dsp:cNvPr id="0" name=""/>
        <dsp:cNvSpPr/>
      </dsp:nvSpPr>
      <dsp:spPr>
        <a:xfrm rot="16200000">
          <a:off x="9012351" y="2036881"/>
          <a:ext cx="7498800" cy="3425036"/>
        </a:xfrm>
        <a:prstGeom prst="flowChartManualOperation">
          <a:avLst/>
        </a:prstGeom>
        <a:solidFill>
          <a:schemeClr val="accent5">
            <a:hueOff val="-9933876"/>
            <a:satOff val="39811"/>
            <a:lumOff val="8628"/>
            <a:alphaOff val="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0" rIns="188543" bIns="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en-IN" sz="3000" u="none" kern="1200">
              <a:solidFill>
                <a:schemeClr val="tx1"/>
              </a:solidFill>
              <a:latin typeface="Times New Roman" panose="02020603050405020304" pitchFamily="18" charset="0"/>
              <a:cs typeface="Times New Roman" panose="02020603050405020304" pitchFamily="18" charset="0"/>
            </a:rPr>
            <a:t>NHS could invest in infrastructure, improve its AI leadership, develop workforce resilience and capacity, as well as prepare for the future.</a:t>
          </a:r>
        </a:p>
      </dsp:txBody>
      <dsp:txXfrm rot="5400000">
        <a:off x="11049233" y="1499759"/>
        <a:ext cx="3425036" cy="449928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99FECC-5348-4D7F-93E6-CEF5DE649ACC}">
      <dsp:nvSpPr>
        <dsp:cNvPr id="0" name=""/>
        <dsp:cNvSpPr/>
      </dsp:nvSpPr>
      <dsp:spPr>
        <a:xfrm>
          <a:off x="-8964275" y="-1368754"/>
          <a:ext cx="10663989" cy="10663989"/>
        </a:xfrm>
        <a:prstGeom prst="blockArc">
          <a:avLst>
            <a:gd name="adj1" fmla="val 18900000"/>
            <a:gd name="adj2" fmla="val 2700000"/>
            <a:gd name="adj3" fmla="val 203"/>
          </a:avLst>
        </a:prstGeom>
        <a:noFill/>
        <a:ln w="25400" cap="flat" cmpd="sng" algn="ctr">
          <a:solidFill>
            <a:schemeClr val="bg2">
              <a:lumMod val="50000"/>
            </a:schemeClr>
          </a:solidFill>
          <a:prstDash val="solid"/>
        </a:ln>
        <a:effectLst/>
      </dsp:spPr>
      <dsp:style>
        <a:lnRef idx="2">
          <a:scrgbClr r="0" g="0" b="0"/>
        </a:lnRef>
        <a:fillRef idx="0">
          <a:scrgbClr r="0" g="0" b="0"/>
        </a:fillRef>
        <a:effectRef idx="0">
          <a:scrgbClr r="0" g="0" b="0"/>
        </a:effectRef>
        <a:fontRef idx="minor"/>
      </dsp:style>
    </dsp:sp>
    <dsp:sp modelId="{8F377325-A2C7-46CC-BA71-6576BE30E600}">
      <dsp:nvSpPr>
        <dsp:cNvPr id="0" name=""/>
        <dsp:cNvSpPr/>
      </dsp:nvSpPr>
      <dsp:spPr>
        <a:xfrm>
          <a:off x="888887" y="609387"/>
          <a:ext cx="13396362" cy="1219409"/>
        </a:xfrm>
        <a:prstGeom prst="rect">
          <a:avLst/>
        </a:prstGeom>
        <a:solidFill>
          <a:schemeClr val="bg2">
            <a:lumMod val="5000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67906" tIns="71120" rIns="71120" bIns="71120" numCol="1" spcCol="1270" anchor="ctr" anchorCtr="0">
          <a:noAutofit/>
        </a:bodyPr>
        <a:lstStyle/>
        <a:p>
          <a:pPr marL="0" lvl="0" indent="0" algn="l" defTabSz="1244600">
            <a:lnSpc>
              <a:spcPct val="90000"/>
            </a:lnSpc>
            <a:spcBef>
              <a:spcPct val="0"/>
            </a:spcBef>
            <a:spcAft>
              <a:spcPct val="35000"/>
            </a:spcAft>
            <a:buFont typeface="Arial" panose="020B0604020202020204" pitchFamily="34" charset="0"/>
            <a:buNone/>
          </a:pPr>
          <a:r>
            <a:rPr lang="en-IN" sz="2800" u="none" kern="1200">
              <a:latin typeface="Times New Roman" panose="02020603050405020304" pitchFamily="18" charset="0"/>
              <a:cs typeface="Times New Roman" panose="02020603050405020304" pitchFamily="18" charset="0"/>
            </a:rPr>
            <a:t>Integrated job design, workforce development and employee wellbeing for the NHS is required in the strategic context of adoption of AI.</a:t>
          </a:r>
          <a:endParaRPr lang="en-IN" sz="2800" kern="1200">
            <a:latin typeface="Times New Roman" panose="02020603050405020304" pitchFamily="18" charset="0"/>
            <a:cs typeface="Times New Roman" panose="02020603050405020304" pitchFamily="18" charset="0"/>
          </a:endParaRPr>
        </a:p>
      </dsp:txBody>
      <dsp:txXfrm>
        <a:off x="888887" y="609387"/>
        <a:ext cx="13396362" cy="1219409"/>
      </dsp:txXfrm>
    </dsp:sp>
    <dsp:sp modelId="{6F2F6D95-53F9-426B-A194-5418EC50F5D1}">
      <dsp:nvSpPr>
        <dsp:cNvPr id="0" name=""/>
        <dsp:cNvSpPr/>
      </dsp:nvSpPr>
      <dsp:spPr>
        <a:xfrm>
          <a:off x="126756" y="456961"/>
          <a:ext cx="1524262" cy="1524262"/>
        </a:xfrm>
        <a:prstGeom prst="ellipse">
          <a:avLst/>
        </a:prstGeom>
        <a:solidFill>
          <a:schemeClr val="lt1">
            <a:hueOff val="0"/>
            <a:satOff val="0"/>
            <a:lumOff val="0"/>
            <a:alphaOff val="0"/>
          </a:schemeClr>
        </a:solidFill>
        <a:ln w="25400" cap="flat" cmpd="sng" algn="ctr">
          <a:solidFill>
            <a:schemeClr val="bg2">
              <a:lumMod val="50000"/>
            </a:schemeClr>
          </a:solidFill>
          <a:prstDash val="solid"/>
        </a:ln>
        <a:effectLst/>
      </dsp:spPr>
      <dsp:style>
        <a:lnRef idx="2">
          <a:scrgbClr r="0" g="0" b="0"/>
        </a:lnRef>
        <a:fillRef idx="1">
          <a:scrgbClr r="0" g="0" b="0"/>
        </a:fillRef>
        <a:effectRef idx="0">
          <a:scrgbClr r="0" g="0" b="0"/>
        </a:effectRef>
        <a:fontRef idx="minor"/>
      </dsp:style>
    </dsp:sp>
    <dsp:sp modelId="{882386BA-D559-4A3F-B2AC-478675F0A260}">
      <dsp:nvSpPr>
        <dsp:cNvPr id="0" name=""/>
        <dsp:cNvSpPr/>
      </dsp:nvSpPr>
      <dsp:spPr>
        <a:xfrm>
          <a:off x="1588002" y="2438819"/>
          <a:ext cx="12697246" cy="1219409"/>
        </a:xfrm>
        <a:prstGeom prst="rect">
          <a:avLst/>
        </a:prstGeom>
        <a:solidFill>
          <a:schemeClr val="bg2">
            <a:lumMod val="5000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67906" tIns="71120" rIns="71120" bIns="71120" numCol="1" spcCol="1270" anchor="ctr" anchorCtr="0">
          <a:noAutofit/>
        </a:bodyPr>
        <a:lstStyle/>
        <a:p>
          <a:pPr marL="0" lvl="0" indent="0" algn="l" defTabSz="1244600">
            <a:lnSpc>
              <a:spcPct val="90000"/>
            </a:lnSpc>
            <a:spcBef>
              <a:spcPct val="0"/>
            </a:spcBef>
            <a:spcAft>
              <a:spcPct val="35000"/>
            </a:spcAft>
            <a:buFont typeface="Arial" panose="020B0604020202020204" pitchFamily="34" charset="0"/>
            <a:buNone/>
          </a:pPr>
          <a:r>
            <a:rPr lang="en-IN" sz="2800" u="none" kern="1200">
              <a:latin typeface="Times New Roman" panose="02020603050405020304" pitchFamily="18" charset="0"/>
              <a:cs typeface="Times New Roman" panose="02020603050405020304" pitchFamily="18" charset="0"/>
            </a:rPr>
            <a:t>Human Capital Management, employee engagement, resilience and organisational performance must play a role alongside technology-innovative solutions.</a:t>
          </a:r>
        </a:p>
      </dsp:txBody>
      <dsp:txXfrm>
        <a:off x="1588002" y="2438819"/>
        <a:ext cx="12697246" cy="1219409"/>
      </dsp:txXfrm>
    </dsp:sp>
    <dsp:sp modelId="{6EAB25DD-3185-4C23-A9C2-D9D4D5F48318}">
      <dsp:nvSpPr>
        <dsp:cNvPr id="0" name=""/>
        <dsp:cNvSpPr/>
      </dsp:nvSpPr>
      <dsp:spPr>
        <a:xfrm>
          <a:off x="825871" y="2286393"/>
          <a:ext cx="1524262" cy="1524262"/>
        </a:xfrm>
        <a:prstGeom prst="ellipse">
          <a:avLst/>
        </a:prstGeom>
        <a:solidFill>
          <a:schemeClr val="lt1">
            <a:hueOff val="0"/>
            <a:satOff val="0"/>
            <a:lumOff val="0"/>
            <a:alphaOff val="0"/>
          </a:schemeClr>
        </a:solidFill>
        <a:ln w="25400" cap="flat" cmpd="sng" algn="ctr">
          <a:solidFill>
            <a:schemeClr val="bg2">
              <a:lumMod val="50000"/>
            </a:schemeClr>
          </a:solidFill>
          <a:prstDash val="solid"/>
        </a:ln>
        <a:effectLst/>
      </dsp:spPr>
      <dsp:style>
        <a:lnRef idx="2">
          <a:scrgbClr r="0" g="0" b="0"/>
        </a:lnRef>
        <a:fillRef idx="1">
          <a:scrgbClr r="0" g="0" b="0"/>
        </a:fillRef>
        <a:effectRef idx="0">
          <a:scrgbClr r="0" g="0" b="0"/>
        </a:effectRef>
        <a:fontRef idx="minor"/>
      </dsp:style>
    </dsp:sp>
    <dsp:sp modelId="{5F7675B5-2554-402F-BF3B-5E68620DECA9}">
      <dsp:nvSpPr>
        <dsp:cNvPr id="0" name=""/>
        <dsp:cNvSpPr/>
      </dsp:nvSpPr>
      <dsp:spPr>
        <a:xfrm>
          <a:off x="1588002" y="4268250"/>
          <a:ext cx="12697246" cy="1219409"/>
        </a:xfrm>
        <a:prstGeom prst="rect">
          <a:avLst/>
        </a:prstGeom>
        <a:solidFill>
          <a:schemeClr val="bg2">
            <a:lumMod val="5000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67906" tIns="71120" rIns="71120" bIns="71120" numCol="1" spcCol="1270" anchor="ctr" anchorCtr="0">
          <a:noAutofit/>
        </a:bodyPr>
        <a:lstStyle/>
        <a:p>
          <a:pPr marL="0" lvl="0" indent="0" algn="l" defTabSz="1244600">
            <a:lnSpc>
              <a:spcPct val="90000"/>
            </a:lnSpc>
            <a:spcBef>
              <a:spcPct val="0"/>
            </a:spcBef>
            <a:spcAft>
              <a:spcPct val="35000"/>
            </a:spcAft>
            <a:buFont typeface="Arial" panose="020B0604020202020204" pitchFamily="34" charset="0"/>
            <a:buNone/>
          </a:pPr>
          <a:r>
            <a:rPr lang="en-IN" sz="2800" u="none" kern="1200" dirty="0">
              <a:latin typeface="Times New Roman" panose="02020603050405020304" pitchFamily="18" charset="0"/>
              <a:cs typeface="Times New Roman" panose="02020603050405020304" pitchFamily="18" charset="0"/>
            </a:rPr>
            <a:t>Continuous learning, ethical governance of AI and digital leadership support sustainable workforce transformation and adaptability.</a:t>
          </a:r>
        </a:p>
      </dsp:txBody>
      <dsp:txXfrm>
        <a:off x="1588002" y="4268250"/>
        <a:ext cx="12697246" cy="1219409"/>
      </dsp:txXfrm>
    </dsp:sp>
    <dsp:sp modelId="{EE0AA229-5E36-48D5-A31F-6C90A0588D97}">
      <dsp:nvSpPr>
        <dsp:cNvPr id="0" name=""/>
        <dsp:cNvSpPr/>
      </dsp:nvSpPr>
      <dsp:spPr>
        <a:xfrm>
          <a:off x="825871" y="4115824"/>
          <a:ext cx="1524262" cy="1524262"/>
        </a:xfrm>
        <a:prstGeom prst="ellipse">
          <a:avLst/>
        </a:prstGeom>
        <a:solidFill>
          <a:schemeClr val="lt1">
            <a:hueOff val="0"/>
            <a:satOff val="0"/>
            <a:lumOff val="0"/>
            <a:alphaOff val="0"/>
          </a:schemeClr>
        </a:solidFill>
        <a:ln w="25400" cap="flat" cmpd="sng" algn="ctr">
          <a:solidFill>
            <a:schemeClr val="bg2">
              <a:lumMod val="50000"/>
            </a:schemeClr>
          </a:solidFill>
          <a:prstDash val="solid"/>
        </a:ln>
        <a:effectLst/>
      </dsp:spPr>
      <dsp:style>
        <a:lnRef idx="2">
          <a:scrgbClr r="0" g="0" b="0"/>
        </a:lnRef>
        <a:fillRef idx="1">
          <a:scrgbClr r="0" g="0" b="0"/>
        </a:fillRef>
        <a:effectRef idx="0">
          <a:scrgbClr r="0" g="0" b="0"/>
        </a:effectRef>
        <a:fontRef idx="minor"/>
      </dsp:style>
    </dsp:sp>
    <dsp:sp modelId="{E369573A-912A-4945-921D-E781EACA29F1}">
      <dsp:nvSpPr>
        <dsp:cNvPr id="0" name=""/>
        <dsp:cNvSpPr/>
      </dsp:nvSpPr>
      <dsp:spPr>
        <a:xfrm>
          <a:off x="888887" y="6097682"/>
          <a:ext cx="13396362" cy="1219409"/>
        </a:xfrm>
        <a:prstGeom prst="rect">
          <a:avLst/>
        </a:prstGeom>
        <a:solidFill>
          <a:schemeClr val="bg2">
            <a:lumMod val="5000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67906" tIns="71120" rIns="71120" bIns="71120" numCol="1" spcCol="1270" anchor="ctr" anchorCtr="0">
          <a:noAutofit/>
        </a:bodyPr>
        <a:lstStyle/>
        <a:p>
          <a:pPr marL="0" lvl="0" indent="0" algn="l" defTabSz="1244600">
            <a:lnSpc>
              <a:spcPct val="90000"/>
            </a:lnSpc>
            <a:spcBef>
              <a:spcPct val="0"/>
            </a:spcBef>
            <a:spcAft>
              <a:spcPct val="35000"/>
            </a:spcAft>
            <a:buFont typeface="Arial" panose="020B0604020202020204" pitchFamily="34" charset="0"/>
            <a:buNone/>
          </a:pPr>
          <a:r>
            <a:rPr lang="en-IN" sz="2800" u="none" kern="1200" dirty="0">
              <a:latin typeface="Times New Roman" panose="02020603050405020304" pitchFamily="18" charset="0"/>
              <a:cs typeface="Times New Roman" panose="02020603050405020304" pitchFamily="18" charset="0"/>
            </a:rPr>
            <a:t>Evidence-based HRM strategies play a role in improved levels of job satisfaction, productivity, retention, and high-quality patient care outcomes.</a:t>
          </a:r>
        </a:p>
      </dsp:txBody>
      <dsp:txXfrm>
        <a:off x="888887" y="6097682"/>
        <a:ext cx="13396362" cy="1219409"/>
      </dsp:txXfrm>
    </dsp:sp>
    <dsp:sp modelId="{879C4443-C277-4B27-A46B-A96906B58376}">
      <dsp:nvSpPr>
        <dsp:cNvPr id="0" name=""/>
        <dsp:cNvSpPr/>
      </dsp:nvSpPr>
      <dsp:spPr>
        <a:xfrm>
          <a:off x="126756" y="5945256"/>
          <a:ext cx="1524262" cy="1524262"/>
        </a:xfrm>
        <a:prstGeom prst="ellipse">
          <a:avLst/>
        </a:prstGeom>
        <a:solidFill>
          <a:schemeClr val="lt1">
            <a:hueOff val="0"/>
            <a:satOff val="0"/>
            <a:lumOff val="0"/>
            <a:alphaOff val="0"/>
          </a:schemeClr>
        </a:solidFill>
        <a:ln w="25400" cap="flat" cmpd="sng" algn="ctr">
          <a:solidFill>
            <a:schemeClr val="bg2">
              <a:lumMod val="5000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99FECC-5348-4D7F-93E6-CEF5DE649ACC}">
      <dsp:nvSpPr>
        <dsp:cNvPr id="0" name=""/>
        <dsp:cNvSpPr/>
      </dsp:nvSpPr>
      <dsp:spPr>
        <a:xfrm>
          <a:off x="-8964275" y="-1368754"/>
          <a:ext cx="10663989" cy="10663989"/>
        </a:xfrm>
        <a:prstGeom prst="blockArc">
          <a:avLst>
            <a:gd name="adj1" fmla="val 18900000"/>
            <a:gd name="adj2" fmla="val 2700000"/>
            <a:gd name="adj3" fmla="val 203"/>
          </a:avLst>
        </a:prstGeom>
        <a:noFill/>
        <a:ln w="25400" cap="flat" cmpd="sng" algn="ctr">
          <a:solidFill>
            <a:schemeClr val="bg2">
              <a:lumMod val="50000"/>
            </a:schemeClr>
          </a:solidFill>
          <a:prstDash val="solid"/>
        </a:ln>
        <a:effectLst/>
      </dsp:spPr>
      <dsp:style>
        <a:lnRef idx="2">
          <a:scrgbClr r="0" g="0" b="0"/>
        </a:lnRef>
        <a:fillRef idx="0">
          <a:scrgbClr r="0" g="0" b="0"/>
        </a:fillRef>
        <a:effectRef idx="0">
          <a:scrgbClr r="0" g="0" b="0"/>
        </a:effectRef>
        <a:fontRef idx="minor"/>
      </dsp:style>
    </dsp:sp>
    <dsp:sp modelId="{8F377325-A2C7-46CC-BA71-6576BE30E600}">
      <dsp:nvSpPr>
        <dsp:cNvPr id="0" name=""/>
        <dsp:cNvSpPr/>
      </dsp:nvSpPr>
      <dsp:spPr>
        <a:xfrm>
          <a:off x="888887" y="609387"/>
          <a:ext cx="13396362" cy="1219409"/>
        </a:xfrm>
        <a:prstGeom prst="rect">
          <a:avLst/>
        </a:prstGeom>
        <a:solidFill>
          <a:schemeClr val="bg2">
            <a:lumMod val="5000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67906" tIns="71120" rIns="71120" bIns="71120" numCol="1" spcCol="1270" anchor="ctr" anchorCtr="0">
          <a:noAutofit/>
        </a:bodyPr>
        <a:lstStyle/>
        <a:p>
          <a:pPr marL="0" lvl="0" indent="0" algn="l" defTabSz="1244600">
            <a:lnSpc>
              <a:spcPct val="90000"/>
            </a:lnSpc>
            <a:spcBef>
              <a:spcPct val="0"/>
            </a:spcBef>
            <a:spcAft>
              <a:spcPct val="35000"/>
            </a:spcAft>
            <a:buFont typeface="Arial" panose="020B0604020202020204" pitchFamily="34" charset="0"/>
            <a:buNone/>
          </a:pPr>
          <a:r>
            <a:rPr lang="en-IN" sz="2800" u="none" kern="1200">
              <a:latin typeface="Times New Roman" panose="02020603050405020304" pitchFamily="18" charset="0"/>
              <a:cs typeface="Times New Roman" panose="02020603050405020304" pitchFamily="18" charset="0"/>
            </a:rPr>
            <a:t>Integrated job design, workforce development and employee wellbeing for the NHS is required in the strategic context of adoption of AI.</a:t>
          </a:r>
          <a:endParaRPr lang="en-IN" sz="2800" kern="1200">
            <a:latin typeface="Times New Roman" panose="02020603050405020304" pitchFamily="18" charset="0"/>
            <a:cs typeface="Times New Roman" panose="02020603050405020304" pitchFamily="18" charset="0"/>
          </a:endParaRPr>
        </a:p>
      </dsp:txBody>
      <dsp:txXfrm>
        <a:off x="888887" y="609387"/>
        <a:ext cx="13396362" cy="1219409"/>
      </dsp:txXfrm>
    </dsp:sp>
    <dsp:sp modelId="{6F2F6D95-53F9-426B-A194-5418EC50F5D1}">
      <dsp:nvSpPr>
        <dsp:cNvPr id="0" name=""/>
        <dsp:cNvSpPr/>
      </dsp:nvSpPr>
      <dsp:spPr>
        <a:xfrm>
          <a:off x="126756" y="456961"/>
          <a:ext cx="1524262" cy="1524262"/>
        </a:xfrm>
        <a:prstGeom prst="ellipse">
          <a:avLst/>
        </a:prstGeom>
        <a:solidFill>
          <a:schemeClr val="lt1">
            <a:hueOff val="0"/>
            <a:satOff val="0"/>
            <a:lumOff val="0"/>
            <a:alphaOff val="0"/>
          </a:schemeClr>
        </a:solidFill>
        <a:ln w="25400" cap="flat" cmpd="sng" algn="ctr">
          <a:solidFill>
            <a:schemeClr val="bg2">
              <a:lumMod val="50000"/>
            </a:schemeClr>
          </a:solidFill>
          <a:prstDash val="solid"/>
        </a:ln>
        <a:effectLst/>
      </dsp:spPr>
      <dsp:style>
        <a:lnRef idx="2">
          <a:scrgbClr r="0" g="0" b="0"/>
        </a:lnRef>
        <a:fillRef idx="1">
          <a:scrgbClr r="0" g="0" b="0"/>
        </a:fillRef>
        <a:effectRef idx="0">
          <a:scrgbClr r="0" g="0" b="0"/>
        </a:effectRef>
        <a:fontRef idx="minor"/>
      </dsp:style>
    </dsp:sp>
    <dsp:sp modelId="{882386BA-D559-4A3F-B2AC-478675F0A260}">
      <dsp:nvSpPr>
        <dsp:cNvPr id="0" name=""/>
        <dsp:cNvSpPr/>
      </dsp:nvSpPr>
      <dsp:spPr>
        <a:xfrm>
          <a:off x="1588002" y="2438819"/>
          <a:ext cx="12697246" cy="1219409"/>
        </a:xfrm>
        <a:prstGeom prst="rect">
          <a:avLst/>
        </a:prstGeom>
        <a:solidFill>
          <a:schemeClr val="bg2">
            <a:lumMod val="5000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67906" tIns="71120" rIns="71120" bIns="71120" numCol="1" spcCol="1270" anchor="ctr" anchorCtr="0">
          <a:noAutofit/>
        </a:bodyPr>
        <a:lstStyle/>
        <a:p>
          <a:pPr marL="0" lvl="0" indent="0" algn="l" defTabSz="1244600">
            <a:lnSpc>
              <a:spcPct val="90000"/>
            </a:lnSpc>
            <a:spcBef>
              <a:spcPct val="0"/>
            </a:spcBef>
            <a:spcAft>
              <a:spcPct val="35000"/>
            </a:spcAft>
            <a:buFont typeface="Arial" panose="020B0604020202020204" pitchFamily="34" charset="0"/>
            <a:buNone/>
          </a:pPr>
          <a:r>
            <a:rPr lang="en-IN" sz="2800" u="none" kern="1200">
              <a:latin typeface="Times New Roman" panose="02020603050405020304" pitchFamily="18" charset="0"/>
              <a:cs typeface="Times New Roman" panose="02020603050405020304" pitchFamily="18" charset="0"/>
            </a:rPr>
            <a:t>Human Capital Management, employee engagement, resilience and organisational performance must play a role alongside technology-innovative solutions.</a:t>
          </a:r>
        </a:p>
      </dsp:txBody>
      <dsp:txXfrm>
        <a:off x="1588002" y="2438819"/>
        <a:ext cx="12697246" cy="1219409"/>
      </dsp:txXfrm>
    </dsp:sp>
    <dsp:sp modelId="{6EAB25DD-3185-4C23-A9C2-D9D4D5F48318}">
      <dsp:nvSpPr>
        <dsp:cNvPr id="0" name=""/>
        <dsp:cNvSpPr/>
      </dsp:nvSpPr>
      <dsp:spPr>
        <a:xfrm>
          <a:off x="825871" y="2286393"/>
          <a:ext cx="1524262" cy="1524262"/>
        </a:xfrm>
        <a:prstGeom prst="ellipse">
          <a:avLst/>
        </a:prstGeom>
        <a:solidFill>
          <a:schemeClr val="lt1">
            <a:hueOff val="0"/>
            <a:satOff val="0"/>
            <a:lumOff val="0"/>
            <a:alphaOff val="0"/>
          </a:schemeClr>
        </a:solidFill>
        <a:ln w="25400" cap="flat" cmpd="sng" algn="ctr">
          <a:solidFill>
            <a:schemeClr val="bg2">
              <a:lumMod val="50000"/>
            </a:schemeClr>
          </a:solidFill>
          <a:prstDash val="solid"/>
        </a:ln>
        <a:effectLst/>
      </dsp:spPr>
      <dsp:style>
        <a:lnRef idx="2">
          <a:scrgbClr r="0" g="0" b="0"/>
        </a:lnRef>
        <a:fillRef idx="1">
          <a:scrgbClr r="0" g="0" b="0"/>
        </a:fillRef>
        <a:effectRef idx="0">
          <a:scrgbClr r="0" g="0" b="0"/>
        </a:effectRef>
        <a:fontRef idx="minor"/>
      </dsp:style>
    </dsp:sp>
    <dsp:sp modelId="{5F7675B5-2554-402F-BF3B-5E68620DECA9}">
      <dsp:nvSpPr>
        <dsp:cNvPr id="0" name=""/>
        <dsp:cNvSpPr/>
      </dsp:nvSpPr>
      <dsp:spPr>
        <a:xfrm>
          <a:off x="1588002" y="4268250"/>
          <a:ext cx="12697246" cy="1219409"/>
        </a:xfrm>
        <a:prstGeom prst="rect">
          <a:avLst/>
        </a:prstGeom>
        <a:solidFill>
          <a:schemeClr val="bg2">
            <a:lumMod val="5000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67906" tIns="71120" rIns="71120" bIns="71120" numCol="1" spcCol="1270" anchor="ctr" anchorCtr="0">
          <a:noAutofit/>
        </a:bodyPr>
        <a:lstStyle/>
        <a:p>
          <a:pPr marL="0" lvl="0" indent="0" algn="l" defTabSz="1244600">
            <a:lnSpc>
              <a:spcPct val="90000"/>
            </a:lnSpc>
            <a:spcBef>
              <a:spcPct val="0"/>
            </a:spcBef>
            <a:spcAft>
              <a:spcPct val="35000"/>
            </a:spcAft>
            <a:buFont typeface="Arial" panose="020B0604020202020204" pitchFamily="34" charset="0"/>
            <a:buNone/>
          </a:pPr>
          <a:r>
            <a:rPr lang="en-IN" sz="2800" u="none" kern="1200" dirty="0">
              <a:latin typeface="Times New Roman" panose="02020603050405020304" pitchFamily="18" charset="0"/>
              <a:cs typeface="Times New Roman" panose="02020603050405020304" pitchFamily="18" charset="0"/>
            </a:rPr>
            <a:t>Continuous learning, ethical governance of AI and digital leadership support sustainable workforce transformation and adaptability.</a:t>
          </a:r>
        </a:p>
      </dsp:txBody>
      <dsp:txXfrm>
        <a:off x="1588002" y="4268250"/>
        <a:ext cx="12697246" cy="1219409"/>
      </dsp:txXfrm>
    </dsp:sp>
    <dsp:sp modelId="{EE0AA229-5E36-48D5-A31F-6C90A0588D97}">
      <dsp:nvSpPr>
        <dsp:cNvPr id="0" name=""/>
        <dsp:cNvSpPr/>
      </dsp:nvSpPr>
      <dsp:spPr>
        <a:xfrm>
          <a:off x="825871" y="4115824"/>
          <a:ext cx="1524262" cy="1524262"/>
        </a:xfrm>
        <a:prstGeom prst="ellipse">
          <a:avLst/>
        </a:prstGeom>
        <a:solidFill>
          <a:schemeClr val="lt1">
            <a:hueOff val="0"/>
            <a:satOff val="0"/>
            <a:lumOff val="0"/>
            <a:alphaOff val="0"/>
          </a:schemeClr>
        </a:solidFill>
        <a:ln w="25400" cap="flat" cmpd="sng" algn="ctr">
          <a:solidFill>
            <a:schemeClr val="bg2">
              <a:lumMod val="50000"/>
            </a:schemeClr>
          </a:solidFill>
          <a:prstDash val="solid"/>
        </a:ln>
        <a:effectLst/>
      </dsp:spPr>
      <dsp:style>
        <a:lnRef idx="2">
          <a:scrgbClr r="0" g="0" b="0"/>
        </a:lnRef>
        <a:fillRef idx="1">
          <a:scrgbClr r="0" g="0" b="0"/>
        </a:fillRef>
        <a:effectRef idx="0">
          <a:scrgbClr r="0" g="0" b="0"/>
        </a:effectRef>
        <a:fontRef idx="minor"/>
      </dsp:style>
    </dsp:sp>
    <dsp:sp modelId="{E369573A-912A-4945-921D-E781EACA29F1}">
      <dsp:nvSpPr>
        <dsp:cNvPr id="0" name=""/>
        <dsp:cNvSpPr/>
      </dsp:nvSpPr>
      <dsp:spPr>
        <a:xfrm>
          <a:off x="888887" y="6097682"/>
          <a:ext cx="13396362" cy="1219409"/>
        </a:xfrm>
        <a:prstGeom prst="rect">
          <a:avLst/>
        </a:prstGeom>
        <a:solidFill>
          <a:schemeClr val="bg2">
            <a:lumMod val="50000"/>
          </a:schemeClr>
        </a:solidFill>
        <a:ln w="25400" cap="flat" cmpd="sng" algn="ctr">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67906" tIns="71120" rIns="71120" bIns="71120" numCol="1" spcCol="1270" anchor="ctr" anchorCtr="0">
          <a:noAutofit/>
        </a:bodyPr>
        <a:lstStyle/>
        <a:p>
          <a:pPr marL="0" lvl="0" indent="0" algn="l" defTabSz="1244600">
            <a:lnSpc>
              <a:spcPct val="90000"/>
            </a:lnSpc>
            <a:spcBef>
              <a:spcPct val="0"/>
            </a:spcBef>
            <a:spcAft>
              <a:spcPct val="35000"/>
            </a:spcAft>
            <a:buFont typeface="Arial" panose="020B0604020202020204" pitchFamily="34" charset="0"/>
            <a:buNone/>
          </a:pPr>
          <a:r>
            <a:rPr lang="en-IN" sz="2800" u="none" kern="1200" dirty="0">
              <a:latin typeface="Times New Roman" panose="02020603050405020304" pitchFamily="18" charset="0"/>
              <a:cs typeface="Times New Roman" panose="02020603050405020304" pitchFamily="18" charset="0"/>
            </a:rPr>
            <a:t>Evidence-based HRM strategies play a role in improved levels of job satisfaction, productivity, retention, and high-quality patient care outcomes.</a:t>
          </a:r>
        </a:p>
      </dsp:txBody>
      <dsp:txXfrm>
        <a:off x="888887" y="6097682"/>
        <a:ext cx="13396362" cy="1219409"/>
      </dsp:txXfrm>
    </dsp:sp>
    <dsp:sp modelId="{879C4443-C277-4B27-A46B-A96906B58376}">
      <dsp:nvSpPr>
        <dsp:cNvPr id="0" name=""/>
        <dsp:cNvSpPr/>
      </dsp:nvSpPr>
      <dsp:spPr>
        <a:xfrm>
          <a:off x="126756" y="5945256"/>
          <a:ext cx="1524262" cy="1524262"/>
        </a:xfrm>
        <a:prstGeom prst="ellipse">
          <a:avLst/>
        </a:prstGeom>
        <a:solidFill>
          <a:schemeClr val="lt1">
            <a:hueOff val="0"/>
            <a:satOff val="0"/>
            <a:lumOff val="0"/>
            <a:alphaOff val="0"/>
          </a:schemeClr>
        </a:solidFill>
        <a:ln w="25400" cap="flat" cmpd="sng" algn="ctr">
          <a:solidFill>
            <a:schemeClr val="bg2">
              <a:lumMod val="5000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4B533E-3F33-40BD-BDCC-9350CA94A84A}">
      <dsp:nvSpPr>
        <dsp:cNvPr id="0" name=""/>
        <dsp:cNvSpPr/>
      </dsp:nvSpPr>
      <dsp:spPr>
        <a:xfrm>
          <a:off x="-9184748" y="-1403367"/>
          <a:ext cx="10934455" cy="10934455"/>
        </a:xfrm>
        <a:prstGeom prst="blockArc">
          <a:avLst>
            <a:gd name="adj1" fmla="val 18900000"/>
            <a:gd name="adj2" fmla="val 2700000"/>
            <a:gd name="adj3" fmla="val 198"/>
          </a:avLst>
        </a:prstGeom>
        <a:noFill/>
        <a:ln w="25400" cap="flat" cmpd="sng" algn="ctr">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6616697F-FBDA-4061-9FAA-3FDA2FB894A1}">
      <dsp:nvSpPr>
        <dsp:cNvPr id="0" name=""/>
        <dsp:cNvSpPr/>
      </dsp:nvSpPr>
      <dsp:spPr>
        <a:xfrm>
          <a:off x="1128127" y="812772"/>
          <a:ext cx="13389749" cy="1625544"/>
        </a:xfrm>
        <a:prstGeom prst="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90276" tIns="93980" rIns="93980" bIns="93980" numCol="1" spcCol="1270" anchor="ctr" anchorCtr="0">
          <a:noAutofit/>
        </a:bodyPr>
        <a:lstStyle/>
        <a:p>
          <a:pPr marL="0" lvl="0" indent="0" algn="l" defTabSz="1644650">
            <a:lnSpc>
              <a:spcPct val="90000"/>
            </a:lnSpc>
            <a:spcBef>
              <a:spcPct val="0"/>
            </a:spcBef>
            <a:spcAft>
              <a:spcPct val="35000"/>
            </a:spcAft>
            <a:buFont typeface="Arial" panose="020B0604020202020204" pitchFamily="34" charset="0"/>
            <a:buNone/>
          </a:pPr>
          <a:r>
            <a:rPr lang="en-IN" sz="3700" u="none" kern="1200">
              <a:latin typeface="Times New Roman" panose="02020603050405020304" pitchFamily="18" charset="0"/>
              <a:cs typeface="Times New Roman" panose="02020603050405020304" pitchFamily="18" charset="0"/>
            </a:rPr>
            <a:t>Expand AI workforce developments in the country and enhance digital skills and readiness via HEE Star.</a:t>
          </a:r>
          <a:endParaRPr lang="en-IN" sz="3700" kern="1200">
            <a:latin typeface="Times New Roman" panose="02020603050405020304" pitchFamily="18" charset="0"/>
            <a:cs typeface="Times New Roman" panose="02020603050405020304" pitchFamily="18" charset="0"/>
          </a:endParaRPr>
        </a:p>
      </dsp:txBody>
      <dsp:txXfrm>
        <a:off x="1128127" y="812772"/>
        <a:ext cx="13389749" cy="1625544"/>
      </dsp:txXfrm>
    </dsp:sp>
    <dsp:sp modelId="{C3C11912-651A-4C58-BCDF-E5016DAF320B}">
      <dsp:nvSpPr>
        <dsp:cNvPr id="0" name=""/>
        <dsp:cNvSpPr/>
      </dsp:nvSpPr>
      <dsp:spPr>
        <a:xfrm>
          <a:off x="112162" y="609579"/>
          <a:ext cx="2031930" cy="2031930"/>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0C29F187-EA2F-4C19-93A9-8AB41FD875EA}">
      <dsp:nvSpPr>
        <dsp:cNvPr id="0" name=""/>
        <dsp:cNvSpPr/>
      </dsp:nvSpPr>
      <dsp:spPr>
        <a:xfrm>
          <a:off x="1719012" y="3251088"/>
          <a:ext cx="12798864" cy="1625544"/>
        </a:xfrm>
        <a:prstGeom prst="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90276" tIns="93980" rIns="93980" bIns="93980" numCol="1" spcCol="1270" anchor="ctr" anchorCtr="0">
          <a:noAutofit/>
        </a:bodyPr>
        <a:lstStyle/>
        <a:p>
          <a:pPr marL="0" lvl="0" indent="0" algn="l" defTabSz="1644650">
            <a:lnSpc>
              <a:spcPct val="90000"/>
            </a:lnSpc>
            <a:spcBef>
              <a:spcPct val="0"/>
            </a:spcBef>
            <a:spcAft>
              <a:spcPct val="35000"/>
            </a:spcAft>
            <a:buFont typeface="Arial" panose="020B0604020202020204" pitchFamily="34" charset="0"/>
            <a:buNone/>
          </a:pPr>
          <a:r>
            <a:rPr lang="en-IN" sz="3700" u="none" kern="1200">
              <a:latin typeface="Times New Roman" panose="02020603050405020304" pitchFamily="18" charset="0"/>
              <a:cs typeface="Times New Roman" panose="02020603050405020304" pitchFamily="18" charset="0"/>
            </a:rPr>
            <a:t>Improve NHS digital systems to enable the seamless and effective integration of AI across all areas, including governance and staff buy-in.</a:t>
          </a:r>
        </a:p>
      </dsp:txBody>
      <dsp:txXfrm>
        <a:off x="1719012" y="3251088"/>
        <a:ext cx="12798864" cy="1625544"/>
      </dsp:txXfrm>
    </dsp:sp>
    <dsp:sp modelId="{23EB7CE7-123B-461E-AA4C-915649B78D47}">
      <dsp:nvSpPr>
        <dsp:cNvPr id="0" name=""/>
        <dsp:cNvSpPr/>
      </dsp:nvSpPr>
      <dsp:spPr>
        <a:xfrm>
          <a:off x="703047" y="3047895"/>
          <a:ext cx="2031930" cy="2031930"/>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65C52EF5-F3AF-48EB-8220-3E869933D861}">
      <dsp:nvSpPr>
        <dsp:cNvPr id="0" name=""/>
        <dsp:cNvSpPr/>
      </dsp:nvSpPr>
      <dsp:spPr>
        <a:xfrm>
          <a:off x="1128127" y="5689404"/>
          <a:ext cx="13389749" cy="1625544"/>
        </a:xfrm>
        <a:prstGeom prst="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90276" tIns="93980" rIns="93980" bIns="93980" numCol="1" spcCol="1270" anchor="ctr" anchorCtr="0">
          <a:noAutofit/>
        </a:bodyPr>
        <a:lstStyle/>
        <a:p>
          <a:pPr marL="0" lvl="0" indent="0" algn="l" defTabSz="1644650">
            <a:lnSpc>
              <a:spcPct val="90000"/>
            </a:lnSpc>
            <a:spcBef>
              <a:spcPct val="0"/>
            </a:spcBef>
            <a:spcAft>
              <a:spcPct val="35000"/>
            </a:spcAft>
            <a:buFont typeface="Arial" panose="020B0604020202020204" pitchFamily="34" charset="0"/>
            <a:buNone/>
          </a:pPr>
          <a:r>
            <a:rPr lang="en-IN" sz="3700" u="none" kern="1200">
              <a:latin typeface="Times New Roman" panose="02020603050405020304" pitchFamily="18" charset="0"/>
              <a:cs typeface="Times New Roman" panose="02020603050405020304" pitchFamily="18" charset="0"/>
            </a:rPr>
            <a:t>Adapt work by implementing the Job Characteristics Model to boost autonomy, wellbeing, teamwork, and strength of workforce.</a:t>
          </a:r>
        </a:p>
      </dsp:txBody>
      <dsp:txXfrm>
        <a:off x="1128127" y="5689404"/>
        <a:ext cx="13389749" cy="1625544"/>
      </dsp:txXfrm>
    </dsp:sp>
    <dsp:sp modelId="{4E23E615-6930-439A-9C90-7CC737AD08EA}">
      <dsp:nvSpPr>
        <dsp:cNvPr id="0" name=""/>
        <dsp:cNvSpPr/>
      </dsp:nvSpPr>
      <dsp:spPr>
        <a:xfrm>
          <a:off x="112162" y="5486211"/>
          <a:ext cx="2031930" cy="2031930"/>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4B533E-3F33-40BD-BDCC-9350CA94A84A}">
      <dsp:nvSpPr>
        <dsp:cNvPr id="0" name=""/>
        <dsp:cNvSpPr/>
      </dsp:nvSpPr>
      <dsp:spPr>
        <a:xfrm>
          <a:off x="-9184748" y="-1403367"/>
          <a:ext cx="10934455" cy="10934455"/>
        </a:xfrm>
        <a:prstGeom prst="blockArc">
          <a:avLst>
            <a:gd name="adj1" fmla="val 18900000"/>
            <a:gd name="adj2" fmla="val 2700000"/>
            <a:gd name="adj3" fmla="val 198"/>
          </a:avLst>
        </a:prstGeom>
        <a:noFill/>
        <a:ln w="25400" cap="flat" cmpd="sng" algn="ctr">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6616697F-FBDA-4061-9FAA-3FDA2FB894A1}">
      <dsp:nvSpPr>
        <dsp:cNvPr id="0" name=""/>
        <dsp:cNvSpPr/>
      </dsp:nvSpPr>
      <dsp:spPr>
        <a:xfrm>
          <a:off x="1128127" y="812772"/>
          <a:ext cx="13389749" cy="1625544"/>
        </a:xfrm>
        <a:prstGeom prst="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90276" tIns="93980" rIns="93980" bIns="93980" numCol="1" spcCol="1270" anchor="ctr" anchorCtr="0">
          <a:noAutofit/>
        </a:bodyPr>
        <a:lstStyle/>
        <a:p>
          <a:pPr marL="0" lvl="0" indent="0" algn="l" defTabSz="1644650">
            <a:lnSpc>
              <a:spcPct val="90000"/>
            </a:lnSpc>
            <a:spcBef>
              <a:spcPct val="0"/>
            </a:spcBef>
            <a:spcAft>
              <a:spcPct val="35000"/>
            </a:spcAft>
            <a:buFont typeface="Arial" panose="020B0604020202020204" pitchFamily="34" charset="0"/>
            <a:buNone/>
          </a:pPr>
          <a:r>
            <a:rPr lang="en-IN" sz="3700" u="none" kern="1200">
              <a:latin typeface="Times New Roman" panose="02020603050405020304" pitchFamily="18" charset="0"/>
              <a:cs typeface="Times New Roman" panose="02020603050405020304" pitchFamily="18" charset="0"/>
            </a:rPr>
            <a:t>Expand AI workforce developments in the country and enhance digital skills and readiness via HEE Star.</a:t>
          </a:r>
          <a:endParaRPr lang="en-IN" sz="3700" kern="1200">
            <a:latin typeface="Times New Roman" panose="02020603050405020304" pitchFamily="18" charset="0"/>
            <a:cs typeface="Times New Roman" panose="02020603050405020304" pitchFamily="18" charset="0"/>
          </a:endParaRPr>
        </a:p>
      </dsp:txBody>
      <dsp:txXfrm>
        <a:off x="1128127" y="812772"/>
        <a:ext cx="13389749" cy="1625544"/>
      </dsp:txXfrm>
    </dsp:sp>
    <dsp:sp modelId="{C3C11912-651A-4C58-BCDF-E5016DAF320B}">
      <dsp:nvSpPr>
        <dsp:cNvPr id="0" name=""/>
        <dsp:cNvSpPr/>
      </dsp:nvSpPr>
      <dsp:spPr>
        <a:xfrm>
          <a:off x="112162" y="609579"/>
          <a:ext cx="2031930" cy="2031930"/>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0C29F187-EA2F-4C19-93A9-8AB41FD875EA}">
      <dsp:nvSpPr>
        <dsp:cNvPr id="0" name=""/>
        <dsp:cNvSpPr/>
      </dsp:nvSpPr>
      <dsp:spPr>
        <a:xfrm>
          <a:off x="1719012" y="3251088"/>
          <a:ext cx="12798864" cy="1625544"/>
        </a:xfrm>
        <a:prstGeom prst="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90276" tIns="93980" rIns="93980" bIns="93980" numCol="1" spcCol="1270" anchor="ctr" anchorCtr="0">
          <a:noAutofit/>
        </a:bodyPr>
        <a:lstStyle/>
        <a:p>
          <a:pPr marL="0" lvl="0" indent="0" algn="l" defTabSz="1644650">
            <a:lnSpc>
              <a:spcPct val="90000"/>
            </a:lnSpc>
            <a:spcBef>
              <a:spcPct val="0"/>
            </a:spcBef>
            <a:spcAft>
              <a:spcPct val="35000"/>
            </a:spcAft>
            <a:buFont typeface="Arial" panose="020B0604020202020204" pitchFamily="34" charset="0"/>
            <a:buNone/>
          </a:pPr>
          <a:r>
            <a:rPr lang="en-IN" sz="3700" u="none" kern="1200">
              <a:latin typeface="Times New Roman" panose="02020603050405020304" pitchFamily="18" charset="0"/>
              <a:cs typeface="Times New Roman" panose="02020603050405020304" pitchFamily="18" charset="0"/>
            </a:rPr>
            <a:t>Improve NHS digital systems to enable the seamless and effective integration of AI across all areas, including governance and staff buy-in.</a:t>
          </a:r>
        </a:p>
      </dsp:txBody>
      <dsp:txXfrm>
        <a:off x="1719012" y="3251088"/>
        <a:ext cx="12798864" cy="1625544"/>
      </dsp:txXfrm>
    </dsp:sp>
    <dsp:sp modelId="{23EB7CE7-123B-461E-AA4C-915649B78D47}">
      <dsp:nvSpPr>
        <dsp:cNvPr id="0" name=""/>
        <dsp:cNvSpPr/>
      </dsp:nvSpPr>
      <dsp:spPr>
        <a:xfrm>
          <a:off x="703047" y="3047895"/>
          <a:ext cx="2031930" cy="2031930"/>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65C52EF5-F3AF-48EB-8220-3E869933D861}">
      <dsp:nvSpPr>
        <dsp:cNvPr id="0" name=""/>
        <dsp:cNvSpPr/>
      </dsp:nvSpPr>
      <dsp:spPr>
        <a:xfrm>
          <a:off x="1128127" y="5689404"/>
          <a:ext cx="13389749" cy="1625544"/>
        </a:xfrm>
        <a:prstGeom prst="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90276" tIns="93980" rIns="93980" bIns="93980" numCol="1" spcCol="1270" anchor="ctr" anchorCtr="0">
          <a:noAutofit/>
        </a:bodyPr>
        <a:lstStyle/>
        <a:p>
          <a:pPr marL="0" lvl="0" indent="0" algn="l" defTabSz="1644650">
            <a:lnSpc>
              <a:spcPct val="90000"/>
            </a:lnSpc>
            <a:spcBef>
              <a:spcPct val="0"/>
            </a:spcBef>
            <a:spcAft>
              <a:spcPct val="35000"/>
            </a:spcAft>
            <a:buFont typeface="Arial" panose="020B0604020202020204" pitchFamily="34" charset="0"/>
            <a:buNone/>
          </a:pPr>
          <a:r>
            <a:rPr lang="en-IN" sz="3700" u="none" kern="1200">
              <a:latin typeface="Times New Roman" panose="02020603050405020304" pitchFamily="18" charset="0"/>
              <a:cs typeface="Times New Roman" panose="02020603050405020304" pitchFamily="18" charset="0"/>
            </a:rPr>
            <a:t>Adapt work by implementing the Job Characteristics Model to boost autonomy, wellbeing, teamwork, and strength of workforce.</a:t>
          </a:r>
        </a:p>
      </dsp:txBody>
      <dsp:txXfrm>
        <a:off x="1128127" y="5689404"/>
        <a:ext cx="13389749" cy="1625544"/>
      </dsp:txXfrm>
    </dsp:sp>
    <dsp:sp modelId="{4E23E615-6930-439A-9C90-7CC737AD08EA}">
      <dsp:nvSpPr>
        <dsp:cNvPr id="0" name=""/>
        <dsp:cNvSpPr/>
      </dsp:nvSpPr>
      <dsp:spPr>
        <a:xfrm>
          <a:off x="112162" y="5486211"/>
          <a:ext cx="2031930" cy="2031930"/>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2#7">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lnSpAfChP" val="20"/>
              <dgm:param type="stBulletLvl" val="1"/>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8">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lnSpAfChP" val="20"/>
              <dgm:param type="stBulletLvl" val="1"/>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VerticalCurvedList#5">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8/layout/VerticalCurvedList#6">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list1#3">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nodeHorzAlign" val="l"/>
          <dgm:param type="horzAlign" val="l"/>
        </dgm:alg>
      </dgm:if>
      <dgm:else name="Name2">
        <dgm:alg type="lin">
          <dgm:param type="linDir" val="fromT"/>
          <dgm:param type="vertAlign" val="mid"/>
          <dgm:param type="nodeHorzAlign" val="r"/>
          <dgm:param typ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nodeHorzAlign" val="l"/>
              <dgm:param type="horzAlign" val="l"/>
            </dgm:alg>
          </dgm:if>
          <dgm:else name="Name6">
            <dgm:alg type="lin">
              <dgm:param type="linDir" val="fromR"/>
              <dgm:param type="nodeHorzAlign" val="r"/>
              <dgm:param typ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4">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nodeHorzAlign" val="l"/>
          <dgm:param type="horzAlign" val="l"/>
        </dgm:alg>
      </dgm:if>
      <dgm:else name="Name2">
        <dgm:alg type="lin">
          <dgm:param type="linDir" val="fromT"/>
          <dgm:param type="vertAlign" val="mid"/>
          <dgm:param type="nodeHorzAlign" val="r"/>
          <dgm:param typ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nodeHorzAlign" val="l"/>
              <dgm:param type="horzAlign" val="l"/>
            </dgm:alg>
          </dgm:if>
          <dgm:else name="Name6">
            <dgm:alg type="lin">
              <dgm:param type="linDir" val="fromR"/>
              <dgm:param type="nodeHorzAlign" val="r"/>
              <dgm:param typ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default#3">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off" val="ctr"/>
          <dgm:param type="contDir" val="sameDir"/>
          <dgm:param type="grDir" val="tL"/>
          <dgm:param type="flowDir" val="row"/>
        </dgm:alg>
      </dgm:if>
      <dgm:else name="Name2">
        <dgm:alg type="snake">
          <dgm:param type="off" val="ctr"/>
          <dgm:param type="contDir" val="sameDir"/>
          <dgm:param type="grDir" val="tR"/>
          <dgm:param type="flowDir" val="row"/>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default#4">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off" val="ctr"/>
          <dgm:param type="contDir" val="sameDir"/>
          <dgm:param type="grDir" val="tL"/>
          <dgm:param type="flowDir" val="row"/>
        </dgm:alg>
      </dgm:if>
      <dgm:else name="Name2">
        <dgm:alg type="snake">
          <dgm:param type="off" val="ctr"/>
          <dgm:param type="contDir" val="sameDir"/>
          <dgm:param type="grDir" val="tR"/>
          <dgm:param type="flowDir" val="row"/>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8/layout/VerticalCurvedList#7">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4.xml><?xml version="1.0" encoding="utf-8"?>
<dgm:layoutDef xmlns:dgm="http://schemas.openxmlformats.org/drawingml/2006/diagram" xmlns:a="http://schemas.openxmlformats.org/drawingml/2006/main" uniqueId="urn:microsoft.com/office/officeart/2008/layout/VerticalCurvedList#8">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5.xml><?xml version="1.0" encoding="utf-8"?>
<dgm:layoutDef xmlns:dgm="http://schemas.openxmlformats.org/drawingml/2006/diagram" xmlns:a="http://schemas.openxmlformats.org/drawingml/2006/main" uniqueId="urn:microsoft.com/office/officeart/2005/8/layout/vList2#9">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lnSpAfChP" val="20"/>
              <dgm:param type="stBulletLvl" val="1"/>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10">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lnSpAfChP" val="20"/>
              <dgm:param type="stBulletLvl" val="1"/>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8/layout/VerticalCurvedList#9">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0.xml><?xml version="1.0" encoding="utf-8"?>
<dgm:layoutDef xmlns:dgm="http://schemas.openxmlformats.org/drawingml/2006/diagram" xmlns:a="http://schemas.openxmlformats.org/drawingml/2006/main" uniqueId="urn:microsoft.com/office/officeart/2008/layout/VerticalCurvedList#10">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1.xml><?xml version="1.0" encoding="utf-8"?>
<dgm:layoutDef xmlns:dgm="http://schemas.openxmlformats.org/drawingml/2006/diagram" xmlns:a="http://schemas.openxmlformats.org/drawingml/2006/main" uniqueId="urn:microsoft.com/office/officeart/2008/layout/VerticalCurvedList#11">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2.xml><?xml version="1.0" encoding="utf-8"?>
<dgm:layoutDef xmlns:dgm="http://schemas.openxmlformats.org/drawingml/2006/diagram" xmlns:a="http://schemas.openxmlformats.org/drawingml/2006/main" uniqueId="urn:microsoft.com/office/officeart/2008/layout/VerticalCurvedList#12">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2#7">
  <dgm:title val=""/>
  <dgm:desc val=""/>
  <dgm:catLst>
    <dgm:cat type="simple" pri="102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8">
  <dgm:title val=""/>
  <dgm:desc val=""/>
  <dgm:catLst>
    <dgm:cat type="simple" pri="102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9">
  <dgm:title val=""/>
  <dgm:desc val=""/>
  <dgm:catLst>
    <dgm:cat type="simple" pri="102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10">
  <dgm:title val=""/>
  <dgm:desc val=""/>
  <dgm:catLst>
    <dgm:cat type="simple" pri="102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13">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14">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15">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16">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17">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18">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19">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20">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2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22">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15.xml><?xml version="1.0" encoding="utf-8"?>
<dgm:styleDef xmlns:dgm="http://schemas.openxmlformats.org/drawingml/2006/diagram" xmlns:a="http://schemas.openxmlformats.org/drawingml/2006/main" uniqueId="urn:microsoft.com/office/officeart/2005/8/quickstyle/3d1#3">
  <dgm:title val=""/>
  <dgm:desc val=""/>
  <dgm:catLst>
    <dgm:cat type="3D" pri="11100"/>
  </dgm:catLst>
  <dgm:scene3d>
    <a:camera prst="orthographicFront"/>
    <a:lightRig rig="threePt" dir="t"/>
  </dgm:scene3d>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Def>
</file>

<file path=ppt/diagrams/quickStyle16.xml><?xml version="1.0" encoding="utf-8"?>
<dgm:styleDef xmlns:dgm="http://schemas.openxmlformats.org/drawingml/2006/diagram" xmlns:a="http://schemas.openxmlformats.org/drawingml/2006/main" uniqueId="urn:microsoft.com/office/officeart/2005/8/quickstyle/3d1#4">
  <dgm:title val=""/>
  <dgm:desc val=""/>
  <dgm:catLst>
    <dgm:cat type="3D" pri="11100"/>
  </dgm:catLst>
  <dgm:scene3d>
    <a:camera prst="orthographicFront"/>
    <a:lightRig rig="threePt" dir="t"/>
  </dgm:scene3d>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23">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24">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25">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26">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21.xml><?xml version="1.0" encoding="utf-8"?>
<dgm:styleDef xmlns:dgm="http://schemas.openxmlformats.org/drawingml/2006/diagram" xmlns:a="http://schemas.openxmlformats.org/drawingml/2006/main" uniqueId="urn:microsoft.com/office/officeart/2005/8/quickstyle/3d3#1">
  <dgm:title val=""/>
  <dgm:desc val=""/>
  <dgm:catLst>
    <dgm:cat type="3D" pri="11300"/>
  </dgm:catLst>
  <dgm:scene3d>
    <a:camera prst="orthographicFront"/>
    <a:lightRig rig="threePt" dir="t"/>
  </dgm:scene3d>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Def>
</file>

<file path=ppt/diagrams/quickStyle22.xml><?xml version="1.0" encoding="utf-8"?>
<dgm:styleDef xmlns:dgm="http://schemas.openxmlformats.org/drawingml/2006/diagram" xmlns:a="http://schemas.openxmlformats.org/drawingml/2006/main" uniqueId="urn:microsoft.com/office/officeart/2005/8/quickstyle/3d3#2">
  <dgm:title val=""/>
  <dgm:desc val=""/>
  <dgm:catLst>
    <dgm:cat type="3D" pri="11300"/>
  </dgm:catLst>
  <dgm:scene3d>
    <a:camera prst="orthographicFront"/>
    <a:lightRig rig="threePt" dir="t"/>
  </dgm:scene3d>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PlaceHolder 1"/>
          <p:cNvSpPr>
            <a:spLocks noGrp="1" noRot="1" noChangeAspect="1"/>
          </p:cNvSpPr>
          <p:nvPr>
            <p:ph type="sldImg"/>
          </p:nvPr>
        </p:nvSpPr>
        <p:spPr>
          <a:xfrm>
            <a:off x="216000" y="812520"/>
            <a:ext cx="7127280" cy="4008960"/>
          </a:xfrm>
          <a:prstGeom prst="rect">
            <a:avLst/>
          </a:prstGeom>
          <a:noFill/>
          <a:ln w="0">
            <a:noFill/>
          </a:ln>
        </p:spPr>
        <p:txBody>
          <a:bodyPr lIns="0" tIns="0" rIns="0" bIns="0" anchor="ctr">
            <a:noAutofit/>
          </a:bodyPr>
          <a:lstStyle/>
          <a:p>
            <a:r>
              <a:rPr lang="en-US" sz="1800" b="0" u="none" strike="noStrike">
                <a:solidFill>
                  <a:schemeClr val="dk1"/>
                </a:solidFill>
                <a:uFillTx/>
                <a:latin typeface="Calibri"/>
              </a:rPr>
              <a:t>Double-tap to move the slide</a:t>
            </a:r>
          </a:p>
        </p:txBody>
      </p:sp>
      <p:sp>
        <p:nvSpPr>
          <p:cNvPr id="6" name="PlaceHolder 2"/>
          <p:cNvSpPr>
            <a:spLocks noGrp="1"/>
          </p:cNvSpPr>
          <p:nvPr>
            <p:ph type="body"/>
          </p:nvPr>
        </p:nvSpPr>
        <p:spPr>
          <a:xfrm>
            <a:off x="756000" y="5078520"/>
            <a:ext cx="6047640" cy="4811040"/>
          </a:xfrm>
          <a:prstGeom prst="rect">
            <a:avLst/>
          </a:prstGeom>
          <a:noFill/>
          <a:ln w="0">
            <a:noFill/>
          </a:ln>
        </p:spPr>
        <p:txBody>
          <a:bodyPr lIns="0" tIns="0" rIns="0" bIns="0" anchor="t">
            <a:noAutofit/>
          </a:bodyPr>
          <a:lstStyle/>
          <a:p>
            <a:pPr marL="216000" indent="-216000">
              <a:buNone/>
            </a:pPr>
            <a:r>
              <a:rPr lang="en-GB" sz="2000" b="0" u="none" strike="noStrike">
                <a:solidFill>
                  <a:srgbClr val="000000"/>
                </a:solidFill>
                <a:uFillTx/>
                <a:latin typeface="Arial"/>
              </a:rPr>
              <a:t>Double-tap to edit the notes format</a:t>
            </a:r>
          </a:p>
        </p:txBody>
      </p:sp>
      <p:sp>
        <p:nvSpPr>
          <p:cNvPr id="7" name="PlaceHolder 3"/>
          <p:cNvSpPr>
            <a:spLocks noGrp="1"/>
          </p:cNvSpPr>
          <p:nvPr>
            <p:ph type="hdr"/>
          </p:nvPr>
        </p:nvSpPr>
        <p:spPr>
          <a:xfrm>
            <a:off x="0" y="0"/>
            <a:ext cx="3280680" cy="534240"/>
          </a:xfrm>
          <a:prstGeom prst="rect">
            <a:avLst/>
          </a:prstGeom>
          <a:noFill/>
          <a:ln w="0">
            <a:noFill/>
          </a:ln>
        </p:spPr>
        <p:txBody>
          <a:bodyPr lIns="0" tIns="0" rIns="0" bIns="0" anchor="t">
            <a:noAutofit/>
          </a:bodyPr>
          <a:lstStyle/>
          <a:p>
            <a:pPr indent="0">
              <a:buNone/>
            </a:pPr>
            <a:r>
              <a:rPr lang="en-GB" sz="1400" b="0" u="none" strike="noStrike">
                <a:solidFill>
                  <a:srgbClr val="000000"/>
                </a:solidFill>
                <a:uFillTx/>
                <a:latin typeface="Arial"/>
              </a:rPr>
              <a:t>&lt;header&gt;</a:t>
            </a:r>
          </a:p>
        </p:txBody>
      </p:sp>
      <p:sp>
        <p:nvSpPr>
          <p:cNvPr id="8" name="PlaceHolder 4"/>
          <p:cNvSpPr>
            <a:spLocks noGrp="1"/>
          </p:cNvSpPr>
          <p:nvPr>
            <p:ph type="dt" idx="4"/>
          </p:nvPr>
        </p:nvSpPr>
        <p:spPr>
          <a:xfrm>
            <a:off x="4278960" y="0"/>
            <a:ext cx="3280680" cy="534240"/>
          </a:xfrm>
          <a:prstGeom prst="rect">
            <a:avLst/>
          </a:prstGeom>
          <a:noFill/>
          <a:ln w="0">
            <a:noFill/>
          </a:ln>
        </p:spPr>
        <p:txBody>
          <a:bodyPr lIns="0" tIns="0" rIns="0" bIns="0" anchor="t">
            <a:noAutofit/>
          </a:bodyPr>
          <a:lstStyle>
            <a:lvl1pPr indent="0" algn="r">
              <a:buNone/>
              <a:defRPr lang="en-GB" sz="1400" b="0" u="none" strike="noStrike">
                <a:solidFill>
                  <a:srgbClr val="000000"/>
                </a:solidFill>
                <a:uFillTx/>
                <a:latin typeface="Arial"/>
              </a:defRPr>
            </a:lvl1pPr>
          </a:lstStyle>
          <a:p>
            <a:pPr indent="0" algn="r">
              <a:buNone/>
            </a:pPr>
            <a:r>
              <a:rPr lang="en-GB" sz="1400" b="0" u="none" strike="noStrike">
                <a:solidFill>
                  <a:srgbClr val="000000"/>
                </a:solidFill>
                <a:uFillTx/>
                <a:latin typeface="Arial"/>
              </a:rPr>
              <a:t>&lt;date/time&gt;</a:t>
            </a:r>
          </a:p>
        </p:txBody>
      </p:sp>
      <p:sp>
        <p:nvSpPr>
          <p:cNvPr id="9" name="PlaceHolder 5"/>
          <p:cNvSpPr>
            <a:spLocks noGrp="1"/>
          </p:cNvSpPr>
          <p:nvPr>
            <p:ph type="ftr" idx="5"/>
          </p:nvPr>
        </p:nvSpPr>
        <p:spPr>
          <a:xfrm>
            <a:off x="0" y="10157400"/>
            <a:ext cx="3280680" cy="534240"/>
          </a:xfrm>
          <a:prstGeom prst="rect">
            <a:avLst/>
          </a:prstGeom>
          <a:noFill/>
          <a:ln w="0">
            <a:noFill/>
          </a:ln>
        </p:spPr>
        <p:txBody>
          <a:bodyPr lIns="0" tIns="0" rIns="0" bIns="0" anchor="b">
            <a:noAutofit/>
          </a:bodyPr>
          <a:lstStyle>
            <a:lvl1pPr indent="0">
              <a:buNone/>
              <a:defRPr lang="en-GB" sz="1400" b="0" u="none" strike="noStrike">
                <a:solidFill>
                  <a:srgbClr val="000000"/>
                </a:solidFill>
                <a:uFillTx/>
                <a:latin typeface="Arial"/>
              </a:defRPr>
            </a:lvl1pPr>
          </a:lstStyle>
          <a:p>
            <a:pPr indent="0">
              <a:buNone/>
            </a:pPr>
            <a:r>
              <a:rPr lang="en-GB" sz="1400" b="0" u="none" strike="noStrike">
                <a:solidFill>
                  <a:srgbClr val="000000"/>
                </a:solidFill>
                <a:uFillTx/>
                <a:latin typeface="Arial"/>
              </a:rPr>
              <a:t>&lt;footer&gt;</a:t>
            </a:r>
          </a:p>
        </p:txBody>
      </p:sp>
      <p:sp>
        <p:nvSpPr>
          <p:cNvPr id="10" name="PlaceHolder 6"/>
          <p:cNvSpPr>
            <a:spLocks noGrp="1"/>
          </p:cNvSpPr>
          <p:nvPr>
            <p:ph type="sldNum" idx="6"/>
          </p:nvPr>
        </p:nvSpPr>
        <p:spPr>
          <a:xfrm>
            <a:off x="4278960" y="10157400"/>
            <a:ext cx="3280680" cy="534240"/>
          </a:xfrm>
          <a:prstGeom prst="rect">
            <a:avLst/>
          </a:prstGeom>
          <a:noFill/>
          <a:ln w="0">
            <a:noFill/>
          </a:ln>
        </p:spPr>
        <p:txBody>
          <a:bodyPr lIns="0" tIns="0" rIns="0" bIns="0" anchor="b">
            <a:noAutofit/>
          </a:bodyPr>
          <a:lstStyle>
            <a:lvl1pPr indent="0" algn="r">
              <a:buNone/>
              <a:defRPr lang="en-GB" sz="1400" b="0" u="none" strike="noStrike">
                <a:solidFill>
                  <a:srgbClr val="000000"/>
                </a:solidFill>
                <a:uFillTx/>
                <a:latin typeface="Arial"/>
              </a:defRPr>
            </a:lvl1pPr>
          </a:lstStyle>
          <a:p>
            <a:pPr indent="0" algn="r">
              <a:buNone/>
            </a:pPr>
            <a:fld id="{E79FD0C8-93F0-443F-B769-ABC35E85827F}" type="slidenum">
              <a:rPr lang="en-GB" sz="1400" b="0" u="none" strike="noStrike">
                <a:solidFill>
                  <a:srgbClr val="000000"/>
                </a:solidFill>
                <a:uFillTx/>
                <a:latin typeface="Arial"/>
              </a:rPr>
              <a:t>‹#›</a:t>
            </a:fld>
            <a:endParaRPr lang="en-GB" sz="1400" b="0" u="none" strike="noStrike">
              <a:solidFill>
                <a:srgbClr val="000000"/>
              </a:solidFill>
              <a:uFillTx/>
              <a:latin typeface="Arial"/>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 name="PlaceHolder 1"/>
          <p:cNvSpPr>
            <a:spLocks noGrp="1" noRot="1" noChangeAspect="1"/>
          </p:cNvSpPr>
          <p:nvPr>
            <p:ph type="sldImg"/>
          </p:nvPr>
        </p:nvSpPr>
        <p:spPr>
          <a:xfrm>
            <a:off x="685800" y="1143000"/>
            <a:ext cx="5486040" cy="3085920"/>
          </a:xfrm>
          <a:prstGeom prst="rect">
            <a:avLst/>
          </a:prstGeom>
          <a:ln w="0">
            <a:noFill/>
          </a:ln>
        </p:spPr>
      </p:sp>
      <p:sp>
        <p:nvSpPr>
          <p:cNvPr id="274" name="PlaceHolder 2"/>
          <p:cNvSpPr>
            <a:spLocks noGrp="1"/>
          </p:cNvSpPr>
          <p:nvPr>
            <p:ph type="body"/>
          </p:nvPr>
        </p:nvSpPr>
        <p:spPr>
          <a:xfrm>
            <a:off x="685800" y="4400640"/>
            <a:ext cx="5486040" cy="3600000"/>
          </a:xfrm>
          <a:prstGeom prst="rect">
            <a:avLst/>
          </a:prstGeom>
          <a:noFill/>
          <a:ln w="0">
            <a:noFill/>
          </a:ln>
        </p:spPr>
        <p:txBody>
          <a:bodyPr lIns="91440" tIns="45720" rIns="91440" bIns="45720" anchor="t">
            <a:noAutofit/>
          </a:bodyPr>
          <a:lstStyle/>
          <a:p>
            <a:pPr marL="216000" indent="0">
              <a:lnSpc>
                <a:spcPct val="100000"/>
              </a:lnSpc>
              <a:buNone/>
            </a:pPr>
            <a:r>
              <a:rPr lang="en-IN" sz="1200" b="0" u="none" strike="noStrike">
                <a:solidFill>
                  <a:schemeClr val="dk1"/>
                </a:solidFill>
                <a:uFillTx/>
                <a:latin typeface="+mn-lt"/>
                <a:ea typeface="+mn-ea"/>
              </a:rPr>
              <a:t>An effective workforce is essential for the delivery of high-quality health care services, which NHS England relies on. Human Capital Management fosters the capacity, engagement, wellbeing, and performance of organisations. Job design is a key factor in motivating, satisfying, enhancing productivity and retaining employees. This presentation reviews current practices, addresses challenges and opportunities, provides recommendations based on evidence, and takes into account the implications for the future workforce.</a:t>
            </a:r>
            <a:endParaRPr lang="en-GB" sz="1200" b="0" u="none" strike="noStrike">
              <a:solidFill>
                <a:srgbClr val="000000"/>
              </a:solidFill>
              <a:uFillTx/>
              <a:latin typeface="Arial"/>
            </a:endParaRPr>
          </a:p>
        </p:txBody>
      </p:sp>
      <p:sp>
        <p:nvSpPr>
          <p:cNvPr id="275" name="PlaceHolder 3"/>
          <p:cNvSpPr>
            <a:spLocks noGrp="1"/>
          </p:cNvSpPr>
          <p:nvPr>
            <p:ph type="sldNum" idx="7"/>
          </p:nvPr>
        </p:nvSpPr>
        <p:spPr>
          <a:xfrm>
            <a:off x="3884760" y="8685360"/>
            <a:ext cx="2971440" cy="458280"/>
          </a:xfrm>
          <a:prstGeom prst="rect">
            <a:avLst/>
          </a:prstGeom>
          <a:noFill/>
          <a:ln w="0">
            <a:noFill/>
          </a:ln>
        </p:spPr>
        <p:txBody>
          <a:bodyPr lIns="91440" tIns="45720" rIns="91440" bIns="45720" anchor="b">
            <a:noAutofit/>
          </a:bodyPr>
          <a:lstStyle/>
          <a:p>
            <a:pPr indent="0">
              <a:buNone/>
            </a:pPr>
            <a:endParaRPr lang="en-GB" sz="1200" b="0" u="none" strike="noStrike">
              <a:solidFill>
                <a:srgbClr val="000000"/>
              </a:solidFill>
              <a:uFillTx/>
              <a:latin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 name="PlaceHolder 1"/>
          <p:cNvSpPr>
            <a:spLocks noGrp="1" noRot="1" noChangeAspect="1"/>
          </p:cNvSpPr>
          <p:nvPr>
            <p:ph type="sldImg"/>
          </p:nvPr>
        </p:nvSpPr>
        <p:spPr>
          <a:xfrm>
            <a:off x="685800" y="1143000"/>
            <a:ext cx="5486400" cy="3086100"/>
          </a:xfrm>
          <a:prstGeom prst="rect">
            <a:avLst/>
          </a:prstGeom>
          <a:ln w="0">
            <a:noFill/>
          </a:ln>
        </p:spPr>
      </p:sp>
      <p:sp>
        <p:nvSpPr>
          <p:cNvPr id="277" name="PlaceHolder 2"/>
          <p:cNvSpPr>
            <a:spLocks noGrp="1"/>
          </p:cNvSpPr>
          <p:nvPr>
            <p:ph type="body"/>
          </p:nvPr>
        </p:nvSpPr>
        <p:spPr>
          <a:xfrm>
            <a:off x="685800" y="4400640"/>
            <a:ext cx="5486040" cy="3600000"/>
          </a:xfrm>
          <a:prstGeom prst="rect">
            <a:avLst/>
          </a:prstGeom>
          <a:noFill/>
          <a:ln w="0">
            <a:noFill/>
          </a:ln>
        </p:spPr>
        <p:txBody>
          <a:bodyPr lIns="91440" tIns="45720" rIns="91440" bIns="45720" anchor="t">
            <a:noAutofit/>
          </a:bodyPr>
          <a:lstStyle/>
          <a:p>
            <a:pPr marL="216000" indent="0">
              <a:lnSpc>
                <a:spcPct val="100000"/>
              </a:lnSpc>
              <a:buNone/>
            </a:pPr>
            <a:r>
              <a:rPr lang="en-IN" sz="1200" b="0" u="none" strike="noStrike">
                <a:solidFill>
                  <a:schemeClr val="dk1"/>
                </a:solidFill>
                <a:uFillTx/>
                <a:latin typeface="+mn-lt"/>
                <a:ea typeface="+mn-ea"/>
              </a:rPr>
              <a:t>NHS England is responsible for running a complicated healthcare system, with an emphasis on providing facilities for patients of a high quality, in a safe and accessible environment. It has a very large workforce of 1.5 million staff, which is a crucial human capital resource to be planned, developed, and engaged effectively. Organisational structures are decentralised to be more responsive in the region, and strategic issues increasingly focus on innovation, technology implementation, employee wellness, and sustainable provision of care.</a:t>
            </a:r>
            <a:endParaRPr lang="en-GB" sz="1200" b="0" u="none" strike="noStrike">
              <a:solidFill>
                <a:srgbClr val="000000"/>
              </a:solidFill>
              <a:uFillTx/>
              <a:latin typeface="Arial"/>
            </a:endParaRPr>
          </a:p>
        </p:txBody>
      </p:sp>
      <p:sp>
        <p:nvSpPr>
          <p:cNvPr id="278" name="PlaceHolder 3"/>
          <p:cNvSpPr>
            <a:spLocks noGrp="1"/>
          </p:cNvSpPr>
          <p:nvPr>
            <p:ph type="sldNum" idx="8"/>
          </p:nvPr>
        </p:nvSpPr>
        <p:spPr>
          <a:xfrm>
            <a:off x="3884760" y="8685360"/>
            <a:ext cx="2971440" cy="458280"/>
          </a:xfrm>
          <a:prstGeom prst="rect">
            <a:avLst/>
          </a:prstGeom>
          <a:noFill/>
          <a:ln w="0">
            <a:noFill/>
          </a:ln>
        </p:spPr>
        <p:txBody>
          <a:bodyPr lIns="91440" tIns="45720" rIns="91440" bIns="45720" anchor="b">
            <a:noAutofit/>
          </a:bodyPr>
          <a:lstStyle/>
          <a:p>
            <a:pPr indent="0">
              <a:buNone/>
            </a:pPr>
            <a:endParaRPr lang="en-GB" sz="1200" b="0" u="none" strike="noStrike">
              <a:solidFill>
                <a:srgbClr val="000000"/>
              </a:solidFill>
              <a:uFillTx/>
              <a:latin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 name="PlaceHolder 1"/>
          <p:cNvSpPr>
            <a:spLocks noGrp="1" noRot="1" noChangeAspect="1"/>
          </p:cNvSpPr>
          <p:nvPr>
            <p:ph type="sldImg"/>
          </p:nvPr>
        </p:nvSpPr>
        <p:spPr>
          <a:xfrm>
            <a:off x="685800" y="1143000"/>
            <a:ext cx="5486040" cy="3085920"/>
          </a:xfrm>
          <a:prstGeom prst="rect">
            <a:avLst/>
          </a:prstGeom>
          <a:ln w="0">
            <a:noFill/>
          </a:ln>
        </p:spPr>
      </p:sp>
      <p:sp>
        <p:nvSpPr>
          <p:cNvPr id="280" name="PlaceHolder 2"/>
          <p:cNvSpPr>
            <a:spLocks noGrp="1"/>
          </p:cNvSpPr>
          <p:nvPr>
            <p:ph type="body"/>
          </p:nvPr>
        </p:nvSpPr>
        <p:spPr>
          <a:xfrm>
            <a:off x="685800" y="4400640"/>
            <a:ext cx="5486040" cy="3600000"/>
          </a:xfrm>
          <a:prstGeom prst="rect">
            <a:avLst/>
          </a:prstGeom>
          <a:noFill/>
          <a:ln w="0">
            <a:noFill/>
          </a:ln>
        </p:spPr>
        <p:txBody>
          <a:bodyPr lIns="91440" tIns="45720" rIns="91440" bIns="45720" anchor="t">
            <a:noAutofit/>
          </a:bodyPr>
          <a:lstStyle/>
          <a:p>
            <a:pPr indent="0" defTabSz="914400">
              <a:lnSpc>
                <a:spcPct val="100000"/>
              </a:lnSpc>
              <a:buNone/>
              <a:tabLst>
                <a:tab pos="0" algn="l"/>
              </a:tabLst>
            </a:pPr>
            <a:r>
              <a:rPr lang="en-IN" sz="1200" b="0" u="none" strike="noStrike">
                <a:solidFill>
                  <a:schemeClr val="dk1"/>
                </a:solidFill>
                <a:uFillTx/>
                <a:latin typeface="+mn-lt"/>
                <a:ea typeface="+mn-ea"/>
              </a:rPr>
              <a:t>Job design is a key factor to balance work responsibilities, autonomy, and meaningfulness as experienced by employees. According to the Job Characteristics Model, enriched jobs can improve employee motivation and engagement. Job satisfaction is not just about positive feelings, but also about what employees feel over time. According to the Human Capital Theory, the knowledge and competencies that satisfied employees acquire over time augment their organisation's capacities, productivity and retention.</a:t>
            </a:r>
            <a:endParaRPr lang="en-GB" sz="1200" b="0" u="none" strike="noStrike">
              <a:solidFill>
                <a:srgbClr val="000000"/>
              </a:solidFill>
              <a:uFillTx/>
              <a:latin typeface="Arial"/>
            </a:endParaRPr>
          </a:p>
          <a:p>
            <a:pPr indent="0" defTabSz="914400">
              <a:lnSpc>
                <a:spcPct val="100000"/>
              </a:lnSpc>
              <a:buNone/>
              <a:tabLst>
                <a:tab pos="0" algn="l"/>
              </a:tabLst>
            </a:pPr>
            <a:endParaRPr lang="en-GB" sz="1200" b="0" u="none" strike="noStrike">
              <a:solidFill>
                <a:srgbClr val="000000"/>
              </a:solidFill>
              <a:uFillTx/>
              <a:latin typeface="Arial"/>
            </a:endParaRPr>
          </a:p>
        </p:txBody>
      </p:sp>
      <p:sp>
        <p:nvSpPr>
          <p:cNvPr id="281" name="PlaceHolder 3"/>
          <p:cNvSpPr>
            <a:spLocks noGrp="1"/>
          </p:cNvSpPr>
          <p:nvPr>
            <p:ph type="sldNum" idx="9"/>
          </p:nvPr>
        </p:nvSpPr>
        <p:spPr>
          <a:xfrm>
            <a:off x="3884760" y="8685360"/>
            <a:ext cx="2971440" cy="458280"/>
          </a:xfrm>
          <a:prstGeom prst="rect">
            <a:avLst/>
          </a:prstGeom>
          <a:noFill/>
          <a:ln w="0">
            <a:noFill/>
          </a:ln>
        </p:spPr>
        <p:txBody>
          <a:bodyPr lIns="91440" tIns="45720" rIns="91440" bIns="45720" anchor="b">
            <a:noAutofit/>
          </a:bodyPr>
          <a:lstStyle/>
          <a:p>
            <a:pPr indent="0">
              <a:buNone/>
            </a:pPr>
            <a:endParaRPr lang="en-GB" sz="1200" b="0" u="none" strike="noStrike">
              <a:solidFill>
                <a:srgbClr val="000000"/>
              </a:solidFill>
              <a:uFillTx/>
              <a:latin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 name="PlaceHolder 1"/>
          <p:cNvSpPr>
            <a:spLocks noGrp="1" noRot="1" noChangeAspect="1"/>
          </p:cNvSpPr>
          <p:nvPr>
            <p:ph type="sldImg"/>
          </p:nvPr>
        </p:nvSpPr>
        <p:spPr>
          <a:xfrm>
            <a:off x="685800" y="1143000"/>
            <a:ext cx="5486040" cy="3085920"/>
          </a:xfrm>
          <a:prstGeom prst="rect">
            <a:avLst/>
          </a:prstGeom>
          <a:ln w="0">
            <a:noFill/>
          </a:ln>
        </p:spPr>
      </p:sp>
      <p:sp>
        <p:nvSpPr>
          <p:cNvPr id="283" name="PlaceHolder 2"/>
          <p:cNvSpPr>
            <a:spLocks noGrp="1"/>
          </p:cNvSpPr>
          <p:nvPr>
            <p:ph type="body"/>
          </p:nvPr>
        </p:nvSpPr>
        <p:spPr>
          <a:xfrm>
            <a:off x="685800" y="4400640"/>
            <a:ext cx="5486040" cy="3600000"/>
          </a:xfrm>
          <a:prstGeom prst="rect">
            <a:avLst/>
          </a:prstGeom>
          <a:noFill/>
          <a:ln w="0">
            <a:noFill/>
          </a:ln>
        </p:spPr>
        <p:txBody>
          <a:bodyPr lIns="91440" tIns="45720" rIns="91440" bIns="45720" anchor="t">
            <a:noAutofit/>
          </a:bodyPr>
          <a:lstStyle/>
          <a:p>
            <a:pPr marL="216000" indent="0">
              <a:lnSpc>
                <a:spcPct val="100000"/>
              </a:lnSpc>
              <a:buNone/>
            </a:pPr>
            <a:r>
              <a:rPr lang="en-IN" sz="1200" b="0" u="none" strike="noStrike">
                <a:solidFill>
                  <a:schemeClr val="dk1"/>
                </a:solidFill>
                <a:uFillTx/>
                <a:latin typeface="+mn-lt"/>
                <a:ea typeface="+mn-ea"/>
              </a:rPr>
              <a:t>NHS England is using flexible roles, skills development and workforce mobility as an indicator of workforce redesign. But their success relies on significant staff involvement, positive management and regular feedback. Structures like HEE Star and Calderdale create a framework, and digital passports remove barriers and assist in job design that is more efficient and flexible.</a:t>
            </a:r>
            <a:endParaRPr lang="en-GB" sz="1200" b="0" u="none" strike="noStrike">
              <a:solidFill>
                <a:srgbClr val="000000"/>
              </a:solidFill>
              <a:uFillTx/>
              <a:latin typeface="Arial"/>
            </a:endParaRPr>
          </a:p>
        </p:txBody>
      </p:sp>
      <p:sp>
        <p:nvSpPr>
          <p:cNvPr id="284" name="PlaceHolder 3"/>
          <p:cNvSpPr>
            <a:spLocks noGrp="1"/>
          </p:cNvSpPr>
          <p:nvPr>
            <p:ph type="sldNum" idx="10"/>
          </p:nvPr>
        </p:nvSpPr>
        <p:spPr>
          <a:xfrm>
            <a:off x="3884760" y="8685360"/>
            <a:ext cx="2971440" cy="458280"/>
          </a:xfrm>
          <a:prstGeom prst="rect">
            <a:avLst/>
          </a:prstGeom>
          <a:noFill/>
          <a:ln w="0">
            <a:noFill/>
          </a:ln>
        </p:spPr>
        <p:txBody>
          <a:bodyPr lIns="91440" tIns="45720" rIns="91440" bIns="45720" anchor="b">
            <a:noAutofit/>
          </a:bodyPr>
          <a:lstStyle/>
          <a:p>
            <a:pPr indent="0">
              <a:buNone/>
            </a:pPr>
            <a:endParaRPr lang="en-GB" sz="1200" b="0" u="none" strike="noStrike">
              <a:solidFill>
                <a:srgbClr val="000000"/>
              </a:solidFill>
              <a:uFillTx/>
              <a:latin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 name="PlaceHolder 1"/>
          <p:cNvSpPr>
            <a:spLocks noGrp="1" noRot="1" noChangeAspect="1"/>
          </p:cNvSpPr>
          <p:nvPr>
            <p:ph type="sldImg"/>
          </p:nvPr>
        </p:nvSpPr>
        <p:spPr>
          <a:xfrm>
            <a:off x="685800" y="1143000"/>
            <a:ext cx="5486040" cy="3085920"/>
          </a:xfrm>
          <a:prstGeom prst="rect">
            <a:avLst/>
          </a:prstGeom>
          <a:ln w="0">
            <a:noFill/>
          </a:ln>
        </p:spPr>
      </p:sp>
      <p:sp>
        <p:nvSpPr>
          <p:cNvPr id="286" name="PlaceHolder 2"/>
          <p:cNvSpPr>
            <a:spLocks noGrp="1"/>
          </p:cNvSpPr>
          <p:nvPr>
            <p:ph type="body"/>
          </p:nvPr>
        </p:nvSpPr>
        <p:spPr>
          <a:xfrm>
            <a:off x="685800" y="4400640"/>
            <a:ext cx="5486040" cy="3600000"/>
          </a:xfrm>
          <a:prstGeom prst="rect">
            <a:avLst/>
          </a:prstGeom>
          <a:noFill/>
          <a:ln w="0">
            <a:noFill/>
          </a:ln>
        </p:spPr>
        <p:txBody>
          <a:bodyPr lIns="91440" tIns="45720" rIns="91440" bIns="45720" anchor="t">
            <a:noAutofit/>
          </a:bodyPr>
          <a:lstStyle/>
          <a:p>
            <a:pPr marL="216000" indent="0">
              <a:lnSpc>
                <a:spcPct val="100000"/>
              </a:lnSpc>
              <a:buNone/>
            </a:pPr>
            <a:r>
              <a:rPr lang="en-IN" sz="1200" b="0" u="none" strike="noStrike">
                <a:solidFill>
                  <a:schemeClr val="dk1"/>
                </a:solidFill>
                <a:uFillTx/>
                <a:latin typeface="+mn-lt"/>
                <a:ea typeface="+mn-ea"/>
              </a:rPr>
              <a:t>The flexible working programs NHS England has in place reflect a strategy of caring for wellbeing, engagement and retention, which has the potential to improve job satisfaction and patient outcomes. However, although 57.66% feel positive about flexible working, the other proportion of the workforce suggests that there are inequalities in flexible working access, implementation and managerial support that need to be addressed.</a:t>
            </a:r>
            <a:endParaRPr lang="en-GB" sz="1200" b="0" u="none" strike="noStrike">
              <a:solidFill>
                <a:srgbClr val="000000"/>
              </a:solidFill>
              <a:uFillTx/>
              <a:latin typeface="Arial"/>
            </a:endParaRPr>
          </a:p>
        </p:txBody>
      </p:sp>
      <p:sp>
        <p:nvSpPr>
          <p:cNvPr id="287" name="PlaceHolder 3"/>
          <p:cNvSpPr>
            <a:spLocks noGrp="1"/>
          </p:cNvSpPr>
          <p:nvPr>
            <p:ph type="sldNum" idx="11"/>
          </p:nvPr>
        </p:nvSpPr>
        <p:spPr>
          <a:xfrm>
            <a:off x="3884760" y="8685360"/>
            <a:ext cx="2971440" cy="458280"/>
          </a:xfrm>
          <a:prstGeom prst="rect">
            <a:avLst/>
          </a:prstGeom>
          <a:noFill/>
          <a:ln w="0">
            <a:noFill/>
          </a:ln>
        </p:spPr>
        <p:txBody>
          <a:bodyPr lIns="91440" tIns="45720" rIns="91440" bIns="45720" anchor="b">
            <a:noAutofit/>
          </a:bodyPr>
          <a:lstStyle/>
          <a:p>
            <a:pPr indent="0">
              <a:buNone/>
            </a:pPr>
            <a:endParaRPr lang="en-GB" sz="1200" b="0" u="none" strike="noStrike">
              <a:solidFill>
                <a:srgbClr val="000000"/>
              </a:solidFill>
              <a:uFillTx/>
              <a:latin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 name="PlaceHolder 1"/>
          <p:cNvSpPr>
            <a:spLocks noGrp="1" noRot="1" noChangeAspect="1"/>
          </p:cNvSpPr>
          <p:nvPr>
            <p:ph type="sldImg"/>
          </p:nvPr>
        </p:nvSpPr>
        <p:spPr>
          <a:xfrm>
            <a:off x="685800" y="1143000"/>
            <a:ext cx="5486040" cy="3085920"/>
          </a:xfrm>
          <a:prstGeom prst="rect">
            <a:avLst/>
          </a:prstGeom>
          <a:ln w="0">
            <a:noFill/>
          </a:ln>
        </p:spPr>
      </p:sp>
      <p:sp>
        <p:nvSpPr>
          <p:cNvPr id="289" name="PlaceHolder 2"/>
          <p:cNvSpPr>
            <a:spLocks noGrp="1"/>
          </p:cNvSpPr>
          <p:nvPr>
            <p:ph type="body"/>
          </p:nvPr>
        </p:nvSpPr>
        <p:spPr>
          <a:xfrm>
            <a:off x="685800" y="4400640"/>
            <a:ext cx="5486040" cy="3600000"/>
          </a:xfrm>
          <a:prstGeom prst="rect">
            <a:avLst/>
          </a:prstGeom>
          <a:noFill/>
          <a:ln w="0">
            <a:noFill/>
          </a:ln>
        </p:spPr>
        <p:txBody>
          <a:bodyPr lIns="91440" tIns="45720" rIns="91440" bIns="45720" anchor="t">
            <a:noAutofit/>
          </a:bodyPr>
          <a:lstStyle/>
          <a:p>
            <a:pPr marL="216000" indent="0">
              <a:lnSpc>
                <a:spcPct val="100000"/>
              </a:lnSpc>
              <a:buNone/>
            </a:pPr>
            <a:r>
              <a:rPr lang="en-IN" sz="1200" b="0" u="none" strike="noStrike">
                <a:solidFill>
                  <a:schemeClr val="dk1"/>
                </a:solidFill>
                <a:uFillTx/>
                <a:latin typeface="+mn-lt"/>
                <a:ea typeface="+mn-ea"/>
              </a:rPr>
              <a:t>AI can present opportunities for NHS England to reimagine work, particularly addressing workforce shortcomings and enhancing resilience, through multidisciplinary teams and digital jobs. But implementation also needs to be backed by ongoing training, specialist recruitment, effective leadership and employee engagement to guarantee the technology supports and improves the quality of care and working lives.</a:t>
            </a:r>
            <a:endParaRPr lang="en-GB" sz="1200" b="0" u="none" strike="noStrike">
              <a:solidFill>
                <a:srgbClr val="000000"/>
              </a:solidFill>
              <a:uFillTx/>
              <a:latin typeface="Arial"/>
            </a:endParaRPr>
          </a:p>
        </p:txBody>
      </p:sp>
      <p:sp>
        <p:nvSpPr>
          <p:cNvPr id="290" name="PlaceHolder 3"/>
          <p:cNvSpPr>
            <a:spLocks noGrp="1"/>
          </p:cNvSpPr>
          <p:nvPr>
            <p:ph type="sldNum" idx="12"/>
          </p:nvPr>
        </p:nvSpPr>
        <p:spPr>
          <a:xfrm>
            <a:off x="3884760" y="8685360"/>
            <a:ext cx="2971440" cy="458280"/>
          </a:xfrm>
          <a:prstGeom prst="rect">
            <a:avLst/>
          </a:prstGeom>
          <a:noFill/>
          <a:ln w="0">
            <a:noFill/>
          </a:ln>
        </p:spPr>
        <p:txBody>
          <a:bodyPr lIns="91440" tIns="45720" rIns="91440" bIns="45720" anchor="b">
            <a:noAutofit/>
          </a:bodyPr>
          <a:lstStyle/>
          <a:p>
            <a:pPr indent="0">
              <a:buNone/>
            </a:pPr>
            <a:endParaRPr lang="en-GB" sz="1200" b="0" u="none" strike="noStrike">
              <a:solidFill>
                <a:srgbClr val="000000"/>
              </a:solidFill>
              <a:uFillTx/>
              <a:latin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 name="PlaceHolder 1"/>
          <p:cNvSpPr>
            <a:spLocks noGrp="1" noRot="1" noChangeAspect="1"/>
          </p:cNvSpPr>
          <p:nvPr>
            <p:ph type="sldImg"/>
          </p:nvPr>
        </p:nvSpPr>
        <p:spPr>
          <a:xfrm>
            <a:off x="685800" y="1143000"/>
            <a:ext cx="5486040" cy="3085920"/>
          </a:xfrm>
          <a:prstGeom prst="rect">
            <a:avLst/>
          </a:prstGeom>
          <a:ln w="0">
            <a:noFill/>
          </a:ln>
        </p:spPr>
      </p:sp>
      <p:sp>
        <p:nvSpPr>
          <p:cNvPr id="292" name="PlaceHolder 2"/>
          <p:cNvSpPr>
            <a:spLocks noGrp="1"/>
          </p:cNvSpPr>
          <p:nvPr>
            <p:ph type="body"/>
          </p:nvPr>
        </p:nvSpPr>
        <p:spPr>
          <a:xfrm>
            <a:off x="685800" y="4400640"/>
            <a:ext cx="5486040" cy="3600000"/>
          </a:xfrm>
          <a:prstGeom prst="rect">
            <a:avLst/>
          </a:prstGeom>
          <a:noFill/>
          <a:ln w="0">
            <a:noFill/>
          </a:ln>
        </p:spPr>
        <p:txBody>
          <a:bodyPr lIns="91440" tIns="45720" rIns="91440" bIns="45720" anchor="t">
            <a:noAutofit/>
          </a:bodyPr>
          <a:lstStyle/>
          <a:p>
            <a:pPr marL="216000" indent="0">
              <a:lnSpc>
                <a:spcPct val="100000"/>
              </a:lnSpc>
              <a:buNone/>
            </a:pPr>
            <a:r>
              <a:rPr lang="en-IN" sz="1200" b="0" u="none" strike="noStrike">
                <a:solidFill>
                  <a:schemeClr val="dk1"/>
                </a:solidFill>
                <a:uFillTx/>
                <a:latin typeface="+mn-lt"/>
                <a:ea typeface="+mn-ea"/>
              </a:rPr>
              <a:t>The use of AI and digital tools presents potential for NHS professionals to streamline administrative tasks and shift their focus towards patient care. But correct use of the technology means better workflow integration, employee training, and assurance of security will result in higher levels of job satisfaction; otherwise, technology can add more stressors and potentially harm employee wellbeing.</a:t>
            </a:r>
            <a:endParaRPr lang="en-GB" sz="1200" b="0" u="none" strike="noStrike">
              <a:solidFill>
                <a:srgbClr val="000000"/>
              </a:solidFill>
              <a:uFillTx/>
              <a:latin typeface="Arial"/>
            </a:endParaRPr>
          </a:p>
        </p:txBody>
      </p:sp>
      <p:sp>
        <p:nvSpPr>
          <p:cNvPr id="293" name="PlaceHolder 3"/>
          <p:cNvSpPr>
            <a:spLocks noGrp="1"/>
          </p:cNvSpPr>
          <p:nvPr>
            <p:ph type="sldNum" idx="13"/>
          </p:nvPr>
        </p:nvSpPr>
        <p:spPr>
          <a:xfrm>
            <a:off x="3884760" y="8685360"/>
            <a:ext cx="2971440" cy="458280"/>
          </a:xfrm>
          <a:prstGeom prst="rect">
            <a:avLst/>
          </a:prstGeom>
          <a:noFill/>
          <a:ln w="0">
            <a:noFill/>
          </a:ln>
        </p:spPr>
        <p:txBody>
          <a:bodyPr lIns="91440" tIns="45720" rIns="91440" bIns="45720" anchor="b">
            <a:noAutofit/>
          </a:bodyPr>
          <a:lstStyle/>
          <a:p>
            <a:pPr indent="0">
              <a:buNone/>
            </a:pPr>
            <a:endParaRPr lang="en-GB" sz="1200" b="0" u="none" strike="noStrike">
              <a:solidFill>
                <a:srgbClr val="000000"/>
              </a:solidFill>
              <a:uFillTx/>
              <a:latin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 name="PlaceHolder 1"/>
          <p:cNvSpPr>
            <a:spLocks noGrp="1" noRot="1" noChangeAspect="1"/>
          </p:cNvSpPr>
          <p:nvPr>
            <p:ph type="sldImg"/>
          </p:nvPr>
        </p:nvSpPr>
        <p:spPr>
          <a:xfrm>
            <a:off x="685800" y="1143000"/>
            <a:ext cx="5486040" cy="3085920"/>
          </a:xfrm>
          <a:prstGeom prst="rect">
            <a:avLst/>
          </a:prstGeom>
          <a:ln w="0">
            <a:noFill/>
          </a:ln>
        </p:spPr>
      </p:sp>
      <p:sp>
        <p:nvSpPr>
          <p:cNvPr id="295" name="PlaceHolder 2"/>
          <p:cNvSpPr>
            <a:spLocks noGrp="1"/>
          </p:cNvSpPr>
          <p:nvPr>
            <p:ph type="body"/>
          </p:nvPr>
        </p:nvSpPr>
        <p:spPr>
          <a:xfrm>
            <a:off x="685800" y="4400640"/>
            <a:ext cx="5486040" cy="3600000"/>
          </a:xfrm>
          <a:prstGeom prst="rect">
            <a:avLst/>
          </a:prstGeom>
          <a:noFill/>
          <a:ln w="0">
            <a:noFill/>
          </a:ln>
        </p:spPr>
        <p:txBody>
          <a:bodyPr lIns="91440" tIns="45720" rIns="91440" bIns="45720" anchor="t">
            <a:noAutofit/>
          </a:bodyPr>
          <a:lstStyle/>
          <a:p>
            <a:pPr marL="216000" indent="0">
              <a:lnSpc>
                <a:spcPct val="100000"/>
              </a:lnSpc>
              <a:buNone/>
            </a:pPr>
            <a:r>
              <a:rPr lang="en-IN" sz="1200" b="0" u="none" strike="noStrike">
                <a:solidFill>
                  <a:schemeClr val="dk1"/>
                </a:solidFill>
                <a:uFillTx/>
                <a:latin typeface="+mn-lt"/>
                <a:ea typeface="+mn-ea"/>
              </a:rPr>
              <a:t>AI adoption in NHS England is advancing faster than workforce readiness, suggesting job design, governance, training and accountability are required for AI uptake across NHS England. AI also has a redistributing effect which escalates workloads and risks burnout. In addition, staff perceptions are varied, where 45% are positive, and 36% are worried about the consequences of AI adoption on their professional duties. Digital exclusion and privacy concerns are challenges for job design with technology, resulting in lower equitable effectiveness of the workforce.</a:t>
            </a:r>
            <a:endParaRPr lang="en-GB" sz="1200" b="0" u="none" strike="noStrike">
              <a:solidFill>
                <a:srgbClr val="000000"/>
              </a:solidFill>
              <a:uFillTx/>
              <a:latin typeface="Arial"/>
            </a:endParaRPr>
          </a:p>
        </p:txBody>
      </p:sp>
      <p:sp>
        <p:nvSpPr>
          <p:cNvPr id="296" name="PlaceHolder 3"/>
          <p:cNvSpPr>
            <a:spLocks noGrp="1"/>
          </p:cNvSpPr>
          <p:nvPr>
            <p:ph type="sldNum" idx="14"/>
          </p:nvPr>
        </p:nvSpPr>
        <p:spPr>
          <a:xfrm>
            <a:off x="3884760" y="8685360"/>
            <a:ext cx="2971440" cy="458280"/>
          </a:xfrm>
          <a:prstGeom prst="rect">
            <a:avLst/>
          </a:prstGeom>
          <a:noFill/>
          <a:ln w="0">
            <a:noFill/>
          </a:ln>
        </p:spPr>
        <p:txBody>
          <a:bodyPr lIns="91440" tIns="45720" rIns="91440" bIns="45720" anchor="b">
            <a:noAutofit/>
          </a:bodyPr>
          <a:lstStyle/>
          <a:p>
            <a:pPr indent="0">
              <a:buNone/>
            </a:pPr>
            <a:endParaRPr lang="en-GB" sz="1200" b="0" u="none" strike="noStrike">
              <a:solidFill>
                <a:srgbClr val="000000"/>
              </a:solidFill>
              <a:uFillTx/>
              <a:latin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 name="PlaceHolder 1"/>
          <p:cNvSpPr>
            <a:spLocks noGrp="1" noRot="1" noChangeAspect="1"/>
          </p:cNvSpPr>
          <p:nvPr>
            <p:ph type="sldImg"/>
          </p:nvPr>
        </p:nvSpPr>
        <p:spPr>
          <a:xfrm>
            <a:off x="685800" y="1143000"/>
            <a:ext cx="5486040" cy="3085920"/>
          </a:xfrm>
          <a:prstGeom prst="rect">
            <a:avLst/>
          </a:prstGeom>
          <a:ln w="0">
            <a:noFill/>
          </a:ln>
        </p:spPr>
      </p:sp>
      <p:sp>
        <p:nvSpPr>
          <p:cNvPr id="298" name="PlaceHolder 2"/>
          <p:cNvSpPr>
            <a:spLocks noGrp="1"/>
          </p:cNvSpPr>
          <p:nvPr>
            <p:ph type="body"/>
          </p:nvPr>
        </p:nvSpPr>
        <p:spPr>
          <a:xfrm>
            <a:off x="685800" y="4400640"/>
            <a:ext cx="5486040" cy="3600000"/>
          </a:xfrm>
          <a:prstGeom prst="rect">
            <a:avLst/>
          </a:prstGeom>
          <a:noFill/>
          <a:ln w="0">
            <a:noFill/>
          </a:ln>
        </p:spPr>
        <p:txBody>
          <a:bodyPr lIns="91440" tIns="45720" rIns="91440" bIns="45720" anchor="t">
            <a:noAutofit/>
          </a:bodyPr>
          <a:lstStyle/>
          <a:p>
            <a:pPr marL="216000" indent="0">
              <a:lnSpc>
                <a:spcPct val="100000"/>
              </a:lnSpc>
              <a:buNone/>
            </a:pPr>
            <a:r>
              <a:rPr lang="en-IN" sz="1200" b="0" u="none" strike="noStrike">
                <a:solidFill>
                  <a:schemeClr val="dk1"/>
                </a:solidFill>
                <a:uFillTx/>
                <a:latin typeface="+mn-lt"/>
                <a:ea typeface="+mn-ea"/>
              </a:rPr>
              <a:t>Healthcare staff in the NHS have expressed concerns about potential job satisfaction issues as a result of AI implementation, citing greater workload, friction and doubt among staff. Employees lack confidence and engagement due to poor training preparation, outdated IT resources, and the non-uniform application of AI. Additionally, 73% identified funding constraints and 38% of trust leaders identified poor wi-fi, computers and other infrastructure problems as a barrier to progress, reducing job satisfaction.</a:t>
            </a:r>
            <a:endParaRPr lang="en-GB" sz="1200" b="0" u="none" strike="noStrike">
              <a:solidFill>
                <a:srgbClr val="000000"/>
              </a:solidFill>
              <a:uFillTx/>
              <a:latin typeface="Arial"/>
            </a:endParaRPr>
          </a:p>
        </p:txBody>
      </p:sp>
      <p:sp>
        <p:nvSpPr>
          <p:cNvPr id="299" name="PlaceHolder 3"/>
          <p:cNvSpPr>
            <a:spLocks noGrp="1"/>
          </p:cNvSpPr>
          <p:nvPr>
            <p:ph type="sldNum" idx="15"/>
          </p:nvPr>
        </p:nvSpPr>
        <p:spPr>
          <a:xfrm>
            <a:off x="3884760" y="8685360"/>
            <a:ext cx="2971440" cy="458280"/>
          </a:xfrm>
          <a:prstGeom prst="rect">
            <a:avLst/>
          </a:prstGeom>
          <a:noFill/>
          <a:ln w="0">
            <a:noFill/>
          </a:ln>
        </p:spPr>
        <p:txBody>
          <a:bodyPr lIns="91440" tIns="45720" rIns="91440" bIns="45720" anchor="b">
            <a:noAutofit/>
          </a:bodyPr>
          <a:lstStyle/>
          <a:p>
            <a:pPr indent="0">
              <a:buNone/>
            </a:pPr>
            <a:endParaRPr lang="en-GB" sz="1200" b="0" u="none" strike="noStrike">
              <a:solidFill>
                <a:srgbClr val="000000"/>
              </a:solidFill>
              <a:uFillTx/>
              <a:latin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 name="PlaceHolder 1"/>
          <p:cNvSpPr>
            <a:spLocks noGrp="1" noRot="1" noChangeAspect="1"/>
          </p:cNvSpPr>
          <p:nvPr>
            <p:ph type="sldImg"/>
          </p:nvPr>
        </p:nvSpPr>
        <p:spPr>
          <a:xfrm>
            <a:off x="685800" y="1143000"/>
            <a:ext cx="5486040" cy="3085920"/>
          </a:xfrm>
          <a:prstGeom prst="rect">
            <a:avLst/>
          </a:prstGeom>
          <a:ln w="0">
            <a:noFill/>
          </a:ln>
        </p:spPr>
      </p:sp>
      <p:sp>
        <p:nvSpPr>
          <p:cNvPr id="301" name="PlaceHolder 2"/>
          <p:cNvSpPr>
            <a:spLocks noGrp="1"/>
          </p:cNvSpPr>
          <p:nvPr>
            <p:ph type="body"/>
          </p:nvPr>
        </p:nvSpPr>
        <p:spPr>
          <a:xfrm>
            <a:off x="685800" y="4400640"/>
            <a:ext cx="5486040" cy="3600000"/>
          </a:xfrm>
          <a:prstGeom prst="rect">
            <a:avLst/>
          </a:prstGeom>
          <a:noFill/>
          <a:ln w="0">
            <a:noFill/>
          </a:ln>
        </p:spPr>
        <p:txBody>
          <a:bodyPr lIns="91440" tIns="45720" rIns="91440" bIns="45720" anchor="t">
            <a:noAutofit/>
          </a:bodyPr>
          <a:lstStyle/>
          <a:p>
            <a:pPr marL="216000" indent="0">
              <a:lnSpc>
                <a:spcPct val="100000"/>
              </a:lnSpc>
              <a:buNone/>
            </a:pPr>
            <a:r>
              <a:rPr lang="en-IN" sz="1200" b="0" u="none" strike="noStrike">
                <a:solidFill>
                  <a:schemeClr val="dk1"/>
                </a:solidFill>
                <a:uFillTx/>
                <a:latin typeface="+mn-lt"/>
                <a:ea typeface="+mn-ea"/>
              </a:rPr>
              <a:t>According to the Job Characteristics Model (Hackman &amp; Oldham), when job redesign is not effective with the use of AI, autonomy is negatively affected and contributes to reduced motivation, poor job performance and burnout. Additionally, Herzberg's Two-Factor theory suggests that a lack of training, obsolete technologies and high workloads constitute a hygiene factor problem that can cause employee dissatisfaction, lack of engagement, lack of service quality, low productivity and increased employee turnover.</a:t>
            </a:r>
            <a:endParaRPr lang="en-GB" sz="1200" b="0" u="none" strike="noStrike">
              <a:solidFill>
                <a:srgbClr val="000000"/>
              </a:solidFill>
              <a:uFillTx/>
              <a:latin typeface="Arial"/>
            </a:endParaRPr>
          </a:p>
        </p:txBody>
      </p:sp>
      <p:sp>
        <p:nvSpPr>
          <p:cNvPr id="302" name="PlaceHolder 3"/>
          <p:cNvSpPr>
            <a:spLocks noGrp="1"/>
          </p:cNvSpPr>
          <p:nvPr>
            <p:ph type="sldNum" idx="16"/>
          </p:nvPr>
        </p:nvSpPr>
        <p:spPr>
          <a:xfrm>
            <a:off x="3884760" y="8685360"/>
            <a:ext cx="2971440" cy="458280"/>
          </a:xfrm>
          <a:prstGeom prst="rect">
            <a:avLst/>
          </a:prstGeom>
          <a:noFill/>
          <a:ln w="0">
            <a:noFill/>
          </a:ln>
        </p:spPr>
        <p:txBody>
          <a:bodyPr lIns="91440" tIns="45720" rIns="91440" bIns="45720" anchor="b">
            <a:noAutofit/>
          </a:bodyPr>
          <a:lstStyle/>
          <a:p>
            <a:pPr indent="0">
              <a:buNone/>
            </a:pPr>
            <a:endParaRPr lang="en-GB" sz="1200" b="0" u="none" strike="noStrike">
              <a:solidFill>
                <a:srgbClr val="000000"/>
              </a:solidFill>
              <a:uFillTx/>
              <a:latin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 name="PlaceHolder 1"/>
          <p:cNvSpPr>
            <a:spLocks noGrp="1" noRot="1" noChangeAspect="1"/>
          </p:cNvSpPr>
          <p:nvPr>
            <p:ph type="sldImg"/>
          </p:nvPr>
        </p:nvSpPr>
        <p:spPr>
          <a:xfrm>
            <a:off x="685800" y="1143000"/>
            <a:ext cx="5486040" cy="3085920"/>
          </a:xfrm>
          <a:prstGeom prst="rect">
            <a:avLst/>
          </a:prstGeom>
          <a:ln w="0">
            <a:noFill/>
          </a:ln>
        </p:spPr>
      </p:sp>
      <p:sp>
        <p:nvSpPr>
          <p:cNvPr id="304" name="PlaceHolder 2"/>
          <p:cNvSpPr>
            <a:spLocks noGrp="1"/>
          </p:cNvSpPr>
          <p:nvPr>
            <p:ph type="body"/>
          </p:nvPr>
        </p:nvSpPr>
        <p:spPr>
          <a:xfrm>
            <a:off x="685800" y="4400640"/>
            <a:ext cx="5486040" cy="3600000"/>
          </a:xfrm>
          <a:prstGeom prst="rect">
            <a:avLst/>
          </a:prstGeom>
          <a:noFill/>
          <a:ln w="0">
            <a:noFill/>
          </a:ln>
        </p:spPr>
        <p:txBody>
          <a:bodyPr lIns="91440" tIns="45720" rIns="91440" bIns="45720" anchor="t">
            <a:noAutofit/>
          </a:bodyPr>
          <a:lstStyle/>
          <a:p>
            <a:pPr marL="216000" indent="0">
              <a:lnSpc>
                <a:spcPct val="100000"/>
              </a:lnSpc>
              <a:buNone/>
            </a:pPr>
            <a:r>
              <a:rPr lang="en-IN" sz="1200" b="0" u="none" strike="noStrike">
                <a:solidFill>
                  <a:schemeClr val="dk1"/>
                </a:solidFill>
                <a:uFillTx/>
                <a:latin typeface="+mn-lt"/>
                <a:ea typeface="+mn-ea"/>
              </a:rPr>
              <a:t>It is clear that AI and digital technologies can offer the NHS England fantastic opportunities in improving job design, satisfaction and improving service efficiencies. However, the advantages of this are limited due to limited training, governance problems, ageing infrastructure and financial constraints. Therefore, it is important to consider technological innovation, employee wellbeing, readiness of the organisation and effective leadership to achieve sustainable workforce transformation for maximum work performance.</a:t>
            </a:r>
            <a:endParaRPr lang="en-GB" sz="1200" b="0" u="none" strike="noStrike">
              <a:solidFill>
                <a:srgbClr val="000000"/>
              </a:solidFill>
              <a:uFillTx/>
              <a:latin typeface="Arial"/>
            </a:endParaRPr>
          </a:p>
        </p:txBody>
      </p:sp>
      <p:sp>
        <p:nvSpPr>
          <p:cNvPr id="305" name="PlaceHolder 3"/>
          <p:cNvSpPr>
            <a:spLocks noGrp="1"/>
          </p:cNvSpPr>
          <p:nvPr>
            <p:ph type="sldNum" idx="17"/>
          </p:nvPr>
        </p:nvSpPr>
        <p:spPr>
          <a:xfrm>
            <a:off x="3884760" y="8685360"/>
            <a:ext cx="2971440" cy="458280"/>
          </a:xfrm>
          <a:prstGeom prst="rect">
            <a:avLst/>
          </a:prstGeom>
          <a:noFill/>
          <a:ln w="0">
            <a:noFill/>
          </a:ln>
        </p:spPr>
        <p:txBody>
          <a:bodyPr lIns="91440" tIns="45720" rIns="91440" bIns="45720" anchor="b">
            <a:noAutofit/>
          </a:bodyPr>
          <a:lstStyle/>
          <a:p>
            <a:pPr indent="0">
              <a:buNone/>
            </a:pPr>
            <a:endParaRPr lang="en-GB" sz="1200" b="0" u="none" strike="noStrike">
              <a:solidFill>
                <a:srgbClr val="000000"/>
              </a:solidFill>
              <a:uFillTx/>
              <a:latin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 name="PlaceHolder 1"/>
          <p:cNvSpPr>
            <a:spLocks noGrp="1" noRot="1" noChangeAspect="1"/>
          </p:cNvSpPr>
          <p:nvPr>
            <p:ph type="sldImg"/>
          </p:nvPr>
        </p:nvSpPr>
        <p:spPr>
          <a:xfrm>
            <a:off x="685800" y="1143000"/>
            <a:ext cx="5486040" cy="3085920"/>
          </a:xfrm>
          <a:prstGeom prst="rect">
            <a:avLst/>
          </a:prstGeom>
          <a:ln w="0">
            <a:noFill/>
          </a:ln>
        </p:spPr>
      </p:sp>
      <p:sp>
        <p:nvSpPr>
          <p:cNvPr id="307" name="PlaceHolder 2"/>
          <p:cNvSpPr>
            <a:spLocks noGrp="1"/>
          </p:cNvSpPr>
          <p:nvPr>
            <p:ph type="body"/>
          </p:nvPr>
        </p:nvSpPr>
        <p:spPr>
          <a:xfrm>
            <a:off x="685800" y="4400640"/>
            <a:ext cx="5486040" cy="3600000"/>
          </a:xfrm>
          <a:prstGeom prst="rect">
            <a:avLst/>
          </a:prstGeom>
          <a:noFill/>
          <a:ln w="0">
            <a:noFill/>
          </a:ln>
        </p:spPr>
        <p:txBody>
          <a:bodyPr lIns="91440" tIns="45720" rIns="91440" bIns="45720" anchor="t">
            <a:noAutofit/>
          </a:bodyPr>
          <a:lstStyle/>
          <a:p>
            <a:pPr marL="216000" indent="0">
              <a:lnSpc>
                <a:spcPct val="100000"/>
              </a:lnSpc>
              <a:buNone/>
            </a:pPr>
            <a:r>
              <a:rPr lang="en-IN" sz="1200" b="0" u="none" strike="noStrike">
                <a:solidFill>
                  <a:schemeClr val="dk1"/>
                </a:solidFill>
                <a:uFillTx/>
                <a:latin typeface="+mn-lt"/>
                <a:ea typeface="+mn-ea"/>
              </a:rPr>
              <a:t>Successful implementation of AI is hindered by cultural resistance, the increasing demands for healthcare and a lack of adequate training of the workforce. Geographical differences and complex procurement and governance approvals meant that only 23 out of 66 NHS trusts had deployed the AI at a clinical level. These root causes, in turn, led to employee dissatisfaction, inconsistent DT and reduced organisational effectiveness.</a:t>
            </a:r>
            <a:endParaRPr lang="en-GB" sz="1200" b="0" u="none" strike="noStrike">
              <a:solidFill>
                <a:srgbClr val="000000"/>
              </a:solidFill>
              <a:uFillTx/>
              <a:latin typeface="Arial"/>
            </a:endParaRPr>
          </a:p>
        </p:txBody>
      </p:sp>
      <p:sp>
        <p:nvSpPr>
          <p:cNvPr id="308" name="PlaceHolder 3"/>
          <p:cNvSpPr>
            <a:spLocks noGrp="1"/>
          </p:cNvSpPr>
          <p:nvPr>
            <p:ph type="sldNum" idx="18"/>
          </p:nvPr>
        </p:nvSpPr>
        <p:spPr>
          <a:xfrm>
            <a:off x="3884760" y="8685360"/>
            <a:ext cx="2971440" cy="458280"/>
          </a:xfrm>
          <a:prstGeom prst="rect">
            <a:avLst/>
          </a:prstGeom>
          <a:noFill/>
          <a:ln w="0">
            <a:noFill/>
          </a:ln>
        </p:spPr>
        <p:txBody>
          <a:bodyPr lIns="91440" tIns="45720" rIns="91440" bIns="45720" anchor="b">
            <a:noAutofit/>
          </a:bodyPr>
          <a:lstStyle/>
          <a:p>
            <a:pPr indent="0">
              <a:buNone/>
            </a:pPr>
            <a:endParaRPr lang="en-GB" sz="1200" b="0" u="none" strike="noStrike">
              <a:solidFill>
                <a:srgbClr val="000000"/>
              </a:solidFill>
              <a:uFillTx/>
              <a:latin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 name="PlaceHolder 1"/>
          <p:cNvSpPr>
            <a:spLocks noGrp="1" noRot="1" noChangeAspect="1"/>
          </p:cNvSpPr>
          <p:nvPr>
            <p:ph type="sldImg"/>
          </p:nvPr>
        </p:nvSpPr>
        <p:spPr>
          <a:xfrm>
            <a:off x="685800" y="1143000"/>
            <a:ext cx="5486040" cy="3085920"/>
          </a:xfrm>
          <a:prstGeom prst="rect">
            <a:avLst/>
          </a:prstGeom>
          <a:ln w="0">
            <a:noFill/>
          </a:ln>
        </p:spPr>
      </p:sp>
      <p:sp>
        <p:nvSpPr>
          <p:cNvPr id="310" name="PlaceHolder 2"/>
          <p:cNvSpPr>
            <a:spLocks noGrp="1"/>
          </p:cNvSpPr>
          <p:nvPr>
            <p:ph type="body"/>
          </p:nvPr>
        </p:nvSpPr>
        <p:spPr>
          <a:xfrm>
            <a:off x="685800" y="4400640"/>
            <a:ext cx="5486040" cy="3600000"/>
          </a:xfrm>
          <a:prstGeom prst="rect">
            <a:avLst/>
          </a:prstGeom>
          <a:noFill/>
          <a:ln w="0">
            <a:noFill/>
          </a:ln>
        </p:spPr>
        <p:txBody>
          <a:bodyPr lIns="91440" tIns="45720" rIns="91440" bIns="45720" anchor="t">
            <a:noAutofit/>
          </a:bodyPr>
          <a:lstStyle/>
          <a:p>
            <a:pPr marL="216000" indent="0">
              <a:lnSpc>
                <a:spcPct val="100000"/>
              </a:lnSpc>
              <a:buNone/>
            </a:pPr>
            <a:r>
              <a:rPr lang="en-IN" sz="1200" b="0" u="none" strike="noStrike">
                <a:solidFill>
                  <a:schemeClr val="dk1"/>
                </a:solidFill>
                <a:uFillTx/>
                <a:latin typeface="+mn-lt"/>
                <a:ea typeface="+mn-ea"/>
              </a:rPr>
              <a:t>Policy frameworks and leadership have been inconsistent, with overall uptake of AI being hampered within NHS England. Reducing organisational structures and legacy digital systems causes delays and inconsistencies in implementation, inefficient operations and governance. These factors undermining employee confidence heighten levels of frustration and a lack of expected benefits to job design, job satisfaction and organisational performance from AI.</a:t>
            </a:r>
            <a:endParaRPr lang="en-GB" sz="1200" b="0" u="none" strike="noStrike">
              <a:solidFill>
                <a:srgbClr val="000000"/>
              </a:solidFill>
              <a:uFillTx/>
              <a:latin typeface="Arial"/>
            </a:endParaRPr>
          </a:p>
        </p:txBody>
      </p:sp>
      <p:sp>
        <p:nvSpPr>
          <p:cNvPr id="311" name="PlaceHolder 3"/>
          <p:cNvSpPr>
            <a:spLocks noGrp="1"/>
          </p:cNvSpPr>
          <p:nvPr>
            <p:ph type="sldNum" idx="19"/>
          </p:nvPr>
        </p:nvSpPr>
        <p:spPr>
          <a:xfrm>
            <a:off x="3884760" y="8685360"/>
            <a:ext cx="2971440" cy="458280"/>
          </a:xfrm>
          <a:prstGeom prst="rect">
            <a:avLst/>
          </a:prstGeom>
          <a:noFill/>
          <a:ln w="0">
            <a:noFill/>
          </a:ln>
        </p:spPr>
        <p:txBody>
          <a:bodyPr lIns="91440" tIns="45720" rIns="91440" bIns="45720" anchor="b">
            <a:noAutofit/>
          </a:bodyPr>
          <a:lstStyle/>
          <a:p>
            <a:pPr indent="0">
              <a:buNone/>
            </a:pPr>
            <a:endParaRPr lang="en-GB" sz="1200" b="0" u="none" strike="noStrike">
              <a:solidFill>
                <a:srgbClr val="000000"/>
              </a:solidFill>
              <a:uFillTx/>
              <a:latin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 name="PlaceHolder 1"/>
          <p:cNvSpPr>
            <a:spLocks noGrp="1" noRot="1" noChangeAspect="1"/>
          </p:cNvSpPr>
          <p:nvPr>
            <p:ph type="sldImg"/>
          </p:nvPr>
        </p:nvSpPr>
        <p:spPr>
          <a:xfrm>
            <a:off x="685800" y="1143000"/>
            <a:ext cx="5486040" cy="3085920"/>
          </a:xfrm>
          <a:prstGeom prst="rect">
            <a:avLst/>
          </a:prstGeom>
          <a:ln w="0">
            <a:noFill/>
          </a:ln>
        </p:spPr>
      </p:sp>
      <p:sp>
        <p:nvSpPr>
          <p:cNvPr id="313" name="PlaceHolder 2"/>
          <p:cNvSpPr>
            <a:spLocks noGrp="1"/>
          </p:cNvSpPr>
          <p:nvPr>
            <p:ph type="body"/>
          </p:nvPr>
        </p:nvSpPr>
        <p:spPr>
          <a:xfrm>
            <a:off x="685800" y="4400640"/>
            <a:ext cx="5486040" cy="3600000"/>
          </a:xfrm>
          <a:prstGeom prst="rect">
            <a:avLst/>
          </a:prstGeom>
          <a:noFill/>
          <a:ln w="0">
            <a:noFill/>
          </a:ln>
        </p:spPr>
        <p:txBody>
          <a:bodyPr lIns="91440" tIns="45720" rIns="91440" bIns="45720" anchor="t">
            <a:noAutofit/>
          </a:bodyPr>
          <a:lstStyle/>
          <a:p>
            <a:pPr marL="216000" indent="0">
              <a:lnSpc>
                <a:spcPct val="100000"/>
              </a:lnSpc>
              <a:buNone/>
            </a:pPr>
            <a:r>
              <a:rPr lang="en-IN" sz="1200" b="0" u="none" strike="noStrike">
                <a:solidFill>
                  <a:schemeClr val="dk1"/>
                </a:solidFill>
                <a:uFillTx/>
                <a:latin typeface="+mn-lt"/>
                <a:ea typeface="+mn-ea"/>
              </a:rPr>
              <a:t>The strategic implementation of AI in the redesign of job roles needs to address HEE's workforce framework with enhanced roles and multidisciplinary collaboration and leadership development. But it requires ongoing investment, good change management and equal access to training; technological change, otherwise, can lead to exacerbated skills gaps and employee resistance.</a:t>
            </a:r>
            <a:endParaRPr lang="en-GB" sz="1200" b="0" u="none" strike="noStrike">
              <a:solidFill>
                <a:srgbClr val="000000"/>
              </a:solidFill>
              <a:uFillTx/>
              <a:latin typeface="Arial"/>
            </a:endParaRPr>
          </a:p>
        </p:txBody>
      </p:sp>
      <p:sp>
        <p:nvSpPr>
          <p:cNvPr id="314" name="PlaceHolder 3"/>
          <p:cNvSpPr>
            <a:spLocks noGrp="1"/>
          </p:cNvSpPr>
          <p:nvPr>
            <p:ph type="sldNum" idx="20"/>
          </p:nvPr>
        </p:nvSpPr>
        <p:spPr>
          <a:xfrm>
            <a:off x="3884760" y="8685360"/>
            <a:ext cx="2971440" cy="458280"/>
          </a:xfrm>
          <a:prstGeom prst="rect">
            <a:avLst/>
          </a:prstGeom>
          <a:noFill/>
          <a:ln w="0">
            <a:noFill/>
          </a:ln>
        </p:spPr>
        <p:txBody>
          <a:bodyPr lIns="91440" tIns="45720" rIns="91440" bIns="45720" anchor="b">
            <a:noAutofit/>
          </a:bodyPr>
          <a:lstStyle/>
          <a:p>
            <a:pPr indent="0">
              <a:buNone/>
            </a:pPr>
            <a:endParaRPr lang="en-GB" sz="1200" b="0" u="none" strike="noStrike">
              <a:solidFill>
                <a:srgbClr val="000000"/>
              </a:solidFill>
              <a:uFillTx/>
              <a:latin typeface="Aria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 name="PlaceHolder 1"/>
          <p:cNvSpPr>
            <a:spLocks noGrp="1" noRot="1" noChangeAspect="1"/>
          </p:cNvSpPr>
          <p:nvPr>
            <p:ph type="sldImg"/>
          </p:nvPr>
        </p:nvSpPr>
        <p:spPr>
          <a:xfrm>
            <a:off x="685800" y="1143000"/>
            <a:ext cx="5486040" cy="3085920"/>
          </a:xfrm>
          <a:prstGeom prst="rect">
            <a:avLst/>
          </a:prstGeom>
          <a:ln w="0">
            <a:noFill/>
          </a:ln>
        </p:spPr>
      </p:sp>
      <p:sp>
        <p:nvSpPr>
          <p:cNvPr id="316" name="PlaceHolder 2"/>
          <p:cNvSpPr>
            <a:spLocks noGrp="1"/>
          </p:cNvSpPr>
          <p:nvPr>
            <p:ph type="body"/>
          </p:nvPr>
        </p:nvSpPr>
        <p:spPr>
          <a:xfrm>
            <a:off x="685800" y="4400640"/>
            <a:ext cx="5486040" cy="3600000"/>
          </a:xfrm>
          <a:prstGeom prst="rect">
            <a:avLst/>
          </a:prstGeom>
          <a:noFill/>
          <a:ln w="0">
            <a:noFill/>
          </a:ln>
        </p:spPr>
        <p:txBody>
          <a:bodyPr lIns="91440" tIns="45720" rIns="91440" bIns="45720" anchor="t">
            <a:noAutofit/>
          </a:bodyPr>
          <a:lstStyle/>
          <a:p>
            <a:pPr marL="216000" indent="0">
              <a:lnSpc>
                <a:spcPct val="100000"/>
              </a:lnSpc>
              <a:buNone/>
            </a:pPr>
            <a:r>
              <a:rPr lang="en-IN" sz="1200" b="0" u="none" strike="noStrike">
                <a:solidFill>
                  <a:schemeClr val="dk1"/>
                </a:solidFill>
                <a:uFillTx/>
                <a:latin typeface="+mn-lt"/>
                <a:ea typeface="+mn-ea"/>
              </a:rPr>
              <a:t>Flexible work practices, motivational strategies, investment in digital infrastructure, and a focus on employee voice and engagement are all ways that a company's human capital management strategy can enhance satisfaction. But effectiveness is dependent on consistent implementation in NHS settings with gaps in managerial support and technicalities as well as feedback mechanisms impacting wellbeing, engagement and retention.</a:t>
            </a:r>
            <a:endParaRPr lang="en-GB" sz="1200" b="0" u="none" strike="noStrike">
              <a:solidFill>
                <a:srgbClr val="000000"/>
              </a:solidFill>
              <a:uFillTx/>
              <a:latin typeface="Arial"/>
            </a:endParaRPr>
          </a:p>
        </p:txBody>
      </p:sp>
      <p:sp>
        <p:nvSpPr>
          <p:cNvPr id="317" name="PlaceHolder 3"/>
          <p:cNvSpPr>
            <a:spLocks noGrp="1"/>
          </p:cNvSpPr>
          <p:nvPr>
            <p:ph type="sldNum" idx="21"/>
          </p:nvPr>
        </p:nvSpPr>
        <p:spPr>
          <a:xfrm>
            <a:off x="3884760" y="8685360"/>
            <a:ext cx="2971440" cy="458280"/>
          </a:xfrm>
          <a:prstGeom prst="rect">
            <a:avLst/>
          </a:prstGeom>
          <a:noFill/>
          <a:ln w="0">
            <a:noFill/>
          </a:ln>
        </p:spPr>
        <p:txBody>
          <a:bodyPr lIns="91440" tIns="45720" rIns="91440" bIns="45720" anchor="b">
            <a:noAutofit/>
          </a:bodyPr>
          <a:lstStyle/>
          <a:p>
            <a:pPr indent="0">
              <a:buNone/>
            </a:pPr>
            <a:endParaRPr lang="en-GB" sz="1200" b="0" u="none" strike="noStrike">
              <a:solidFill>
                <a:srgbClr val="000000"/>
              </a:solidFill>
              <a:uFillTx/>
              <a:latin typeface="Aria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 name="PlaceHolder 1"/>
          <p:cNvSpPr>
            <a:spLocks noGrp="1" noRot="1" noChangeAspect="1"/>
          </p:cNvSpPr>
          <p:nvPr>
            <p:ph type="sldImg"/>
          </p:nvPr>
        </p:nvSpPr>
        <p:spPr>
          <a:xfrm>
            <a:off x="685800" y="1143000"/>
            <a:ext cx="5486040" cy="3085920"/>
          </a:xfrm>
          <a:prstGeom prst="rect">
            <a:avLst/>
          </a:prstGeom>
          <a:ln w="0">
            <a:noFill/>
          </a:ln>
        </p:spPr>
      </p:sp>
      <p:sp>
        <p:nvSpPr>
          <p:cNvPr id="319" name="PlaceHolder 2"/>
          <p:cNvSpPr>
            <a:spLocks noGrp="1"/>
          </p:cNvSpPr>
          <p:nvPr>
            <p:ph type="body"/>
          </p:nvPr>
        </p:nvSpPr>
        <p:spPr>
          <a:xfrm>
            <a:off x="685800" y="4400640"/>
            <a:ext cx="5486040" cy="3600000"/>
          </a:xfrm>
          <a:prstGeom prst="rect">
            <a:avLst/>
          </a:prstGeom>
          <a:noFill/>
          <a:ln w="0">
            <a:noFill/>
          </a:ln>
        </p:spPr>
        <p:txBody>
          <a:bodyPr lIns="91440" tIns="45720" rIns="91440" bIns="45720" anchor="t">
            <a:noAutofit/>
          </a:bodyPr>
          <a:lstStyle/>
          <a:p>
            <a:pPr marL="216000" indent="0">
              <a:lnSpc>
                <a:spcPct val="100000"/>
              </a:lnSpc>
              <a:buNone/>
            </a:pPr>
            <a:r>
              <a:rPr lang="en-IN" sz="1200" b="0" u="none" strike="noStrike">
                <a:solidFill>
                  <a:schemeClr val="dk1"/>
                </a:solidFill>
                <a:uFillTx/>
                <a:latin typeface="+mn-lt"/>
                <a:ea typeface="+mn-ea"/>
              </a:rPr>
              <a:t>In the next 5–10 years, AI and automation will transform the concept of job design and job satisfaction, NHS England. Standard, repetitive tasks would be automated, and workers would have to develop advanced information literacy. Investment in workforce upskilling, modern digital systems, ethical governance of AI and adaptive leadership practice would be essential for NHS England to be sustainably performing and providing high-quality care for patients.</a:t>
            </a:r>
            <a:endParaRPr lang="en-GB" sz="1200" b="0" u="none" strike="noStrike">
              <a:solidFill>
                <a:srgbClr val="000000"/>
              </a:solidFill>
              <a:uFillTx/>
              <a:latin typeface="Arial"/>
            </a:endParaRPr>
          </a:p>
        </p:txBody>
      </p:sp>
      <p:sp>
        <p:nvSpPr>
          <p:cNvPr id="320" name="PlaceHolder 3"/>
          <p:cNvSpPr>
            <a:spLocks noGrp="1"/>
          </p:cNvSpPr>
          <p:nvPr>
            <p:ph type="sldNum" idx="22"/>
          </p:nvPr>
        </p:nvSpPr>
        <p:spPr>
          <a:xfrm>
            <a:off x="3884760" y="8685360"/>
            <a:ext cx="2971440" cy="458280"/>
          </a:xfrm>
          <a:prstGeom prst="rect">
            <a:avLst/>
          </a:prstGeom>
          <a:noFill/>
          <a:ln w="0">
            <a:noFill/>
          </a:ln>
        </p:spPr>
        <p:txBody>
          <a:bodyPr lIns="91440" tIns="45720" rIns="91440" bIns="45720" anchor="b">
            <a:noAutofit/>
          </a:bodyPr>
          <a:lstStyle/>
          <a:p>
            <a:pPr indent="0">
              <a:buNone/>
            </a:pPr>
            <a:endParaRPr lang="en-GB" sz="1200" b="0" u="none" strike="noStrike">
              <a:solidFill>
                <a:srgbClr val="000000"/>
              </a:solidFill>
              <a:uFillTx/>
              <a:latin typeface="Aria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 name="PlaceHolder 1"/>
          <p:cNvSpPr>
            <a:spLocks noGrp="1" noRot="1" noChangeAspect="1"/>
          </p:cNvSpPr>
          <p:nvPr>
            <p:ph type="sldImg"/>
          </p:nvPr>
        </p:nvSpPr>
        <p:spPr>
          <a:xfrm>
            <a:off x="685800" y="1143000"/>
            <a:ext cx="5486040" cy="3085920"/>
          </a:xfrm>
          <a:prstGeom prst="rect">
            <a:avLst/>
          </a:prstGeom>
          <a:ln w="0">
            <a:noFill/>
          </a:ln>
        </p:spPr>
      </p:sp>
      <p:sp>
        <p:nvSpPr>
          <p:cNvPr id="322" name="PlaceHolder 2"/>
          <p:cNvSpPr>
            <a:spLocks noGrp="1"/>
          </p:cNvSpPr>
          <p:nvPr>
            <p:ph type="body"/>
          </p:nvPr>
        </p:nvSpPr>
        <p:spPr>
          <a:xfrm>
            <a:off x="685800" y="4400640"/>
            <a:ext cx="5486040" cy="3600000"/>
          </a:xfrm>
          <a:prstGeom prst="rect">
            <a:avLst/>
          </a:prstGeom>
          <a:noFill/>
          <a:ln w="0">
            <a:noFill/>
          </a:ln>
        </p:spPr>
        <p:txBody>
          <a:bodyPr lIns="91440" tIns="45720" rIns="91440" bIns="45720" anchor="t">
            <a:noAutofit/>
          </a:bodyPr>
          <a:lstStyle/>
          <a:p>
            <a:pPr marL="216000" indent="0">
              <a:lnSpc>
                <a:spcPct val="100000"/>
              </a:lnSpc>
              <a:buNone/>
            </a:pPr>
            <a:r>
              <a:rPr lang="en-IN" sz="1200" b="0" u="none" strike="noStrike">
                <a:solidFill>
                  <a:schemeClr val="dk1"/>
                </a:solidFill>
                <a:uFillTx/>
                <a:latin typeface="+mn-lt"/>
                <a:ea typeface="+mn-ea"/>
              </a:rPr>
              <a:t>NHS England should work towards an integrated HCM undergoing AI-driven Job Design, Continuous Workforce Development, Ethical Governance and Employee Wellbeing. But digital capability and employee engagement would result in greater job satisfaction, resilient organisations, improved retention of staff and improved quality and sustainability of patient care with the appropriate leadership and technology.</a:t>
            </a:r>
            <a:endParaRPr lang="en-GB" sz="1200" b="0" u="none" strike="noStrike">
              <a:solidFill>
                <a:srgbClr val="000000"/>
              </a:solidFill>
              <a:uFillTx/>
              <a:latin typeface="Arial"/>
            </a:endParaRPr>
          </a:p>
        </p:txBody>
      </p:sp>
      <p:sp>
        <p:nvSpPr>
          <p:cNvPr id="323" name="PlaceHolder 3"/>
          <p:cNvSpPr>
            <a:spLocks noGrp="1"/>
          </p:cNvSpPr>
          <p:nvPr>
            <p:ph type="sldNum" idx="23"/>
          </p:nvPr>
        </p:nvSpPr>
        <p:spPr>
          <a:xfrm>
            <a:off x="3884760" y="8685360"/>
            <a:ext cx="2971440" cy="458280"/>
          </a:xfrm>
          <a:prstGeom prst="rect">
            <a:avLst/>
          </a:prstGeom>
          <a:noFill/>
          <a:ln w="0">
            <a:noFill/>
          </a:ln>
        </p:spPr>
        <p:txBody>
          <a:bodyPr lIns="91440" tIns="45720" rIns="91440" bIns="45720" anchor="b">
            <a:noAutofit/>
          </a:bodyPr>
          <a:lstStyle/>
          <a:p>
            <a:pPr indent="0">
              <a:buNone/>
            </a:pPr>
            <a:endParaRPr lang="en-GB" sz="1200" b="0" u="none" strike="noStrike">
              <a:solidFill>
                <a:srgbClr val="000000"/>
              </a:solidFill>
              <a:uFillTx/>
              <a:latin typeface="Aria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 name="PlaceHolder 1"/>
          <p:cNvSpPr>
            <a:spLocks noGrp="1" noRot="1" noChangeAspect="1"/>
          </p:cNvSpPr>
          <p:nvPr>
            <p:ph type="sldImg"/>
          </p:nvPr>
        </p:nvSpPr>
        <p:spPr>
          <a:xfrm>
            <a:off x="685800" y="1143000"/>
            <a:ext cx="5486040" cy="3085920"/>
          </a:xfrm>
          <a:prstGeom prst="rect">
            <a:avLst/>
          </a:prstGeom>
          <a:ln w="0">
            <a:noFill/>
          </a:ln>
        </p:spPr>
      </p:sp>
      <p:sp>
        <p:nvSpPr>
          <p:cNvPr id="325" name="PlaceHolder 2"/>
          <p:cNvSpPr>
            <a:spLocks noGrp="1"/>
          </p:cNvSpPr>
          <p:nvPr>
            <p:ph type="body"/>
          </p:nvPr>
        </p:nvSpPr>
        <p:spPr>
          <a:xfrm>
            <a:off x="685800" y="4400640"/>
            <a:ext cx="5486040" cy="3600000"/>
          </a:xfrm>
          <a:prstGeom prst="rect">
            <a:avLst/>
          </a:prstGeom>
          <a:noFill/>
          <a:ln w="0">
            <a:noFill/>
          </a:ln>
        </p:spPr>
        <p:txBody>
          <a:bodyPr lIns="91440" tIns="45720" rIns="91440" bIns="45720" anchor="t">
            <a:noAutofit/>
          </a:bodyPr>
          <a:lstStyle/>
          <a:p>
            <a:pPr indent="0" defTabSz="914400">
              <a:lnSpc>
                <a:spcPct val="100000"/>
              </a:lnSpc>
              <a:buNone/>
              <a:tabLst>
                <a:tab pos="0" algn="l"/>
              </a:tabLst>
            </a:pPr>
            <a:r>
              <a:rPr lang="en-IN" sz="1200" b="0" u="none" strike="noStrike">
                <a:solidFill>
                  <a:schemeClr val="dk1"/>
                </a:solidFill>
                <a:uFillTx/>
                <a:latin typeface="+mn-lt"/>
                <a:ea typeface="+mn-ea"/>
              </a:rPr>
              <a:t>The presentation covered the influence of AI and digital technologies on job design and job satisfaction within NHS England. AI presents opportunities for innovation, efficiency, and workforce development, but the challenges of implementation need to be resolved. Leadership, training, governance, and evidence are at the core of workforce transformation, and workforce transformation in itself is vital and central for Human Capital Management moving toward sustainable workforce transformation and enhanced organisational performance.</a:t>
            </a:r>
            <a:endParaRPr lang="en-GB" sz="1200" b="0" u="none" strike="noStrike">
              <a:solidFill>
                <a:srgbClr val="000000"/>
              </a:solidFill>
              <a:uFillTx/>
              <a:latin typeface="Arial"/>
            </a:endParaRPr>
          </a:p>
          <a:p>
            <a:pPr indent="0" defTabSz="914400">
              <a:lnSpc>
                <a:spcPct val="100000"/>
              </a:lnSpc>
              <a:buNone/>
              <a:tabLst>
                <a:tab pos="0" algn="l"/>
              </a:tabLst>
            </a:pPr>
            <a:endParaRPr lang="en-GB" sz="1200" b="0" u="none" strike="noStrike">
              <a:solidFill>
                <a:srgbClr val="000000"/>
              </a:solidFill>
              <a:uFillTx/>
              <a:latin typeface="Arial"/>
            </a:endParaRPr>
          </a:p>
        </p:txBody>
      </p:sp>
      <p:sp>
        <p:nvSpPr>
          <p:cNvPr id="326" name="PlaceHolder 3"/>
          <p:cNvSpPr>
            <a:spLocks noGrp="1"/>
          </p:cNvSpPr>
          <p:nvPr>
            <p:ph type="sldNum" idx="24"/>
          </p:nvPr>
        </p:nvSpPr>
        <p:spPr>
          <a:xfrm>
            <a:off x="3884760" y="8685360"/>
            <a:ext cx="2971440" cy="458280"/>
          </a:xfrm>
          <a:prstGeom prst="rect">
            <a:avLst/>
          </a:prstGeom>
          <a:noFill/>
          <a:ln w="0">
            <a:noFill/>
          </a:ln>
        </p:spPr>
        <p:txBody>
          <a:bodyPr lIns="91440" tIns="45720" rIns="91440" bIns="45720" anchor="b">
            <a:noAutofit/>
          </a:bodyPr>
          <a:lstStyle/>
          <a:p>
            <a:pPr indent="0">
              <a:buNone/>
            </a:pPr>
            <a:endParaRPr lang="en-GB" sz="1200" b="0" u="none" strike="noStrike">
              <a:solidFill>
                <a:srgbClr val="000000"/>
              </a:solidFill>
              <a:uFillTx/>
              <a:latin typeface="Aria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 name="PlaceHolder 1"/>
          <p:cNvSpPr>
            <a:spLocks noGrp="1" noRot="1" noChangeAspect="1"/>
          </p:cNvSpPr>
          <p:nvPr>
            <p:ph type="sldImg"/>
          </p:nvPr>
        </p:nvSpPr>
        <p:spPr>
          <a:xfrm>
            <a:off x="685800" y="1143000"/>
            <a:ext cx="5486040" cy="3085920"/>
          </a:xfrm>
          <a:prstGeom prst="rect">
            <a:avLst/>
          </a:prstGeom>
          <a:ln w="0">
            <a:noFill/>
          </a:ln>
        </p:spPr>
      </p:sp>
      <p:sp>
        <p:nvSpPr>
          <p:cNvPr id="328" name="PlaceHolder 2"/>
          <p:cNvSpPr>
            <a:spLocks noGrp="1"/>
          </p:cNvSpPr>
          <p:nvPr>
            <p:ph type="body"/>
          </p:nvPr>
        </p:nvSpPr>
        <p:spPr>
          <a:xfrm>
            <a:off x="685800" y="4400640"/>
            <a:ext cx="5486040" cy="3600000"/>
          </a:xfrm>
          <a:prstGeom prst="rect">
            <a:avLst/>
          </a:prstGeom>
          <a:noFill/>
          <a:ln w="0">
            <a:noFill/>
          </a:ln>
        </p:spPr>
        <p:txBody>
          <a:bodyPr lIns="91440" tIns="45720" rIns="91440" bIns="45720" anchor="t">
            <a:noAutofit/>
          </a:bodyPr>
          <a:lstStyle/>
          <a:p>
            <a:pPr marL="216000" indent="0">
              <a:lnSpc>
                <a:spcPct val="100000"/>
              </a:lnSpc>
              <a:buNone/>
            </a:pPr>
            <a:r>
              <a:rPr lang="en-IN" sz="1200" b="0" u="none" strike="noStrike">
                <a:solidFill>
                  <a:schemeClr val="dk1"/>
                </a:solidFill>
                <a:uFillTx/>
                <a:latin typeface="+mn-lt"/>
                <a:ea typeface="+mn-ea"/>
              </a:rPr>
              <a:t>The findings show that AI cannot solve all the issues for NHS England when it comes to staffing. Sustainable improvements in job design and job satisfaction require aligned leadership, employee wellbeing, use of digital tools, good governance and organisational culture. By integrating all these Human Capital Management components, you can ensure that digital transformation is successful, force the workforce to be resilient, and have a positive impact on long-term organisational performance and patient outcomes.</a:t>
            </a:r>
            <a:endParaRPr lang="en-GB" sz="1200" b="0" u="none" strike="noStrike">
              <a:solidFill>
                <a:srgbClr val="000000"/>
              </a:solidFill>
              <a:uFillTx/>
              <a:latin typeface="Arial"/>
            </a:endParaRPr>
          </a:p>
        </p:txBody>
      </p:sp>
      <p:sp>
        <p:nvSpPr>
          <p:cNvPr id="329" name="PlaceHolder 3"/>
          <p:cNvSpPr>
            <a:spLocks noGrp="1"/>
          </p:cNvSpPr>
          <p:nvPr>
            <p:ph type="sldNum" idx="25"/>
          </p:nvPr>
        </p:nvSpPr>
        <p:spPr>
          <a:xfrm>
            <a:off x="3884760" y="8685360"/>
            <a:ext cx="2971440" cy="458280"/>
          </a:xfrm>
          <a:prstGeom prst="rect">
            <a:avLst/>
          </a:prstGeom>
          <a:noFill/>
          <a:ln w="0">
            <a:noFill/>
          </a:ln>
        </p:spPr>
        <p:txBody>
          <a:bodyPr lIns="91440" tIns="45720" rIns="91440" bIns="45720" anchor="b">
            <a:noAutofit/>
          </a:bodyPr>
          <a:lstStyle/>
          <a:p>
            <a:pPr indent="0">
              <a:buNone/>
            </a:pPr>
            <a:endParaRPr lang="en-GB" sz="1200" b="0" u="none" strike="noStrike">
              <a:solidFill>
                <a:srgbClr val="000000"/>
              </a:solidFill>
              <a:uFillTx/>
              <a:latin typeface="Aria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 name="PlaceHolder 1"/>
          <p:cNvSpPr>
            <a:spLocks noGrp="1" noRot="1" noChangeAspect="1"/>
          </p:cNvSpPr>
          <p:nvPr>
            <p:ph type="sldImg"/>
          </p:nvPr>
        </p:nvSpPr>
        <p:spPr>
          <a:xfrm>
            <a:off x="685800" y="1143000"/>
            <a:ext cx="5486040" cy="3085920"/>
          </a:xfrm>
          <a:prstGeom prst="rect">
            <a:avLst/>
          </a:prstGeom>
          <a:ln w="0">
            <a:noFill/>
          </a:ln>
        </p:spPr>
      </p:sp>
      <p:sp>
        <p:nvSpPr>
          <p:cNvPr id="331" name="PlaceHolder 2"/>
          <p:cNvSpPr>
            <a:spLocks noGrp="1"/>
          </p:cNvSpPr>
          <p:nvPr>
            <p:ph type="body"/>
          </p:nvPr>
        </p:nvSpPr>
        <p:spPr>
          <a:xfrm>
            <a:off x="685800" y="4400640"/>
            <a:ext cx="5486040" cy="3600000"/>
          </a:xfrm>
          <a:prstGeom prst="rect">
            <a:avLst/>
          </a:prstGeom>
          <a:noFill/>
          <a:ln w="0">
            <a:noFill/>
          </a:ln>
        </p:spPr>
        <p:txBody>
          <a:bodyPr lIns="91440" tIns="45720" rIns="91440" bIns="45720" anchor="t">
            <a:noAutofit/>
          </a:bodyPr>
          <a:lstStyle/>
          <a:p>
            <a:pPr marL="216000" indent="0">
              <a:lnSpc>
                <a:spcPct val="100000"/>
              </a:lnSpc>
              <a:buNone/>
            </a:pPr>
            <a:r>
              <a:rPr lang="en-IN" sz="1200" b="0" u="none" strike="noStrike">
                <a:solidFill>
                  <a:schemeClr val="dk1"/>
                </a:solidFill>
                <a:uFillTx/>
                <a:latin typeface="+mn-lt"/>
                <a:ea typeface="+mn-ea"/>
              </a:rPr>
              <a:t>AI Training, modern Digital Infrastructure and Evidence-Based Job Redesign should be priorities for NHS England. These recommendations would help build employee skills, confidence and wellbeing, increase the uptake of AI, boost workforce resilience, enhance organisational performance and create high-quality, patient-centric health care in the future.</a:t>
            </a:r>
            <a:endParaRPr lang="en-GB" sz="1200" b="0" u="none" strike="noStrike">
              <a:solidFill>
                <a:srgbClr val="000000"/>
              </a:solidFill>
              <a:uFillTx/>
              <a:latin typeface="Arial"/>
            </a:endParaRPr>
          </a:p>
        </p:txBody>
      </p:sp>
      <p:sp>
        <p:nvSpPr>
          <p:cNvPr id="332" name="PlaceHolder 3"/>
          <p:cNvSpPr>
            <a:spLocks noGrp="1"/>
          </p:cNvSpPr>
          <p:nvPr>
            <p:ph type="sldNum" idx="26"/>
          </p:nvPr>
        </p:nvSpPr>
        <p:spPr>
          <a:xfrm>
            <a:off x="3884760" y="8685360"/>
            <a:ext cx="2971440" cy="458280"/>
          </a:xfrm>
          <a:prstGeom prst="rect">
            <a:avLst/>
          </a:prstGeom>
          <a:noFill/>
          <a:ln w="0">
            <a:noFill/>
          </a:ln>
        </p:spPr>
        <p:txBody>
          <a:bodyPr lIns="91440" tIns="45720" rIns="91440" bIns="45720" anchor="b">
            <a:noAutofit/>
          </a:bodyPr>
          <a:lstStyle/>
          <a:p>
            <a:pPr indent="0">
              <a:buNone/>
            </a:pPr>
            <a:endParaRPr lang="en-GB" sz="1200" b="0" u="none" strike="noStrike">
              <a:solidFill>
                <a:srgbClr val="000000"/>
              </a:solidFill>
              <a:uFillTx/>
              <a:latin typeface="Aria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 name="PlaceHolder 1"/>
          <p:cNvSpPr>
            <a:spLocks noGrp="1" noRot="1" noChangeAspect="1"/>
          </p:cNvSpPr>
          <p:nvPr>
            <p:ph type="sldImg"/>
          </p:nvPr>
        </p:nvSpPr>
        <p:spPr>
          <a:xfrm>
            <a:off x="685800" y="1143000"/>
            <a:ext cx="5486040" cy="3085920"/>
          </a:xfrm>
          <a:prstGeom prst="rect">
            <a:avLst/>
          </a:prstGeom>
          <a:ln w="0">
            <a:noFill/>
          </a:ln>
        </p:spPr>
      </p:sp>
      <p:sp>
        <p:nvSpPr>
          <p:cNvPr id="334" name="PlaceHolder 2"/>
          <p:cNvSpPr>
            <a:spLocks noGrp="1"/>
          </p:cNvSpPr>
          <p:nvPr>
            <p:ph type="body"/>
          </p:nvPr>
        </p:nvSpPr>
        <p:spPr>
          <a:xfrm>
            <a:off x="685800" y="4400640"/>
            <a:ext cx="5486040" cy="3600000"/>
          </a:xfrm>
          <a:prstGeom prst="rect">
            <a:avLst/>
          </a:prstGeom>
          <a:noFill/>
          <a:ln w="0">
            <a:noFill/>
          </a:ln>
        </p:spPr>
        <p:txBody>
          <a:bodyPr lIns="91440" tIns="45720" rIns="91440" bIns="45720" anchor="t">
            <a:noAutofit/>
          </a:bodyPr>
          <a:lstStyle/>
          <a:p>
            <a:pPr marL="216000" indent="-216000">
              <a:buNone/>
            </a:pPr>
            <a:endParaRPr lang="en-GB" sz="1800" b="0" u="none" strike="noStrike">
              <a:solidFill>
                <a:srgbClr val="000000"/>
              </a:solidFill>
              <a:uFillTx/>
              <a:latin typeface="Arial"/>
            </a:endParaRPr>
          </a:p>
        </p:txBody>
      </p:sp>
      <p:sp>
        <p:nvSpPr>
          <p:cNvPr id="335" name="PlaceHolder 3"/>
          <p:cNvSpPr>
            <a:spLocks noGrp="1"/>
          </p:cNvSpPr>
          <p:nvPr>
            <p:ph type="sldNum" idx="27"/>
          </p:nvPr>
        </p:nvSpPr>
        <p:spPr>
          <a:xfrm>
            <a:off x="3884760" y="8685360"/>
            <a:ext cx="2971440" cy="458280"/>
          </a:xfrm>
          <a:prstGeom prst="rect">
            <a:avLst/>
          </a:prstGeom>
          <a:noFill/>
          <a:ln w="0">
            <a:noFill/>
          </a:ln>
        </p:spPr>
        <p:txBody>
          <a:bodyPr lIns="91440" tIns="45720" rIns="91440" bIns="45720" anchor="b">
            <a:noAutofit/>
          </a:bodyPr>
          <a:lstStyle/>
          <a:p>
            <a:pPr indent="0">
              <a:buNone/>
            </a:pPr>
            <a:endParaRPr lang="en-GB" sz="1200" b="0" u="none" strike="noStrike">
              <a:solidFill>
                <a:srgbClr val="000000"/>
              </a:solidFill>
              <a:uFillTx/>
              <a:latin typeface="Aria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 name="PlaceHolder 1"/>
          <p:cNvSpPr>
            <a:spLocks noGrp="1" noRot="1" noChangeAspect="1"/>
          </p:cNvSpPr>
          <p:nvPr>
            <p:ph type="sldImg"/>
          </p:nvPr>
        </p:nvSpPr>
        <p:spPr>
          <a:xfrm>
            <a:off x="685800" y="1143000"/>
            <a:ext cx="5486040" cy="3085920"/>
          </a:xfrm>
          <a:prstGeom prst="rect">
            <a:avLst/>
          </a:prstGeom>
          <a:ln w="0">
            <a:noFill/>
          </a:ln>
        </p:spPr>
      </p:sp>
      <p:sp>
        <p:nvSpPr>
          <p:cNvPr id="337" name="PlaceHolder 2"/>
          <p:cNvSpPr>
            <a:spLocks noGrp="1"/>
          </p:cNvSpPr>
          <p:nvPr>
            <p:ph type="body"/>
          </p:nvPr>
        </p:nvSpPr>
        <p:spPr>
          <a:xfrm>
            <a:off x="685800" y="4400640"/>
            <a:ext cx="5486040" cy="3600000"/>
          </a:xfrm>
          <a:prstGeom prst="rect">
            <a:avLst/>
          </a:prstGeom>
          <a:noFill/>
          <a:ln w="0">
            <a:noFill/>
          </a:ln>
        </p:spPr>
        <p:txBody>
          <a:bodyPr lIns="91440" tIns="45720" rIns="91440" bIns="45720" anchor="t">
            <a:noAutofit/>
          </a:bodyPr>
          <a:lstStyle/>
          <a:p>
            <a:pPr marL="216000" indent="-216000">
              <a:buNone/>
            </a:pPr>
            <a:endParaRPr lang="en-GB" sz="1800" b="0" u="none" strike="noStrike">
              <a:solidFill>
                <a:srgbClr val="000000"/>
              </a:solidFill>
              <a:uFillTx/>
              <a:latin typeface="Arial"/>
            </a:endParaRPr>
          </a:p>
        </p:txBody>
      </p:sp>
      <p:sp>
        <p:nvSpPr>
          <p:cNvPr id="338" name="PlaceHolder 3"/>
          <p:cNvSpPr>
            <a:spLocks noGrp="1"/>
          </p:cNvSpPr>
          <p:nvPr>
            <p:ph type="sldNum" idx="28"/>
          </p:nvPr>
        </p:nvSpPr>
        <p:spPr>
          <a:xfrm>
            <a:off x="3884760" y="8685360"/>
            <a:ext cx="2971440" cy="458280"/>
          </a:xfrm>
          <a:prstGeom prst="rect">
            <a:avLst/>
          </a:prstGeom>
          <a:noFill/>
          <a:ln w="0">
            <a:noFill/>
          </a:ln>
        </p:spPr>
        <p:txBody>
          <a:bodyPr lIns="91440" tIns="45720" rIns="91440" bIns="45720" anchor="b">
            <a:noAutofit/>
          </a:bodyPr>
          <a:lstStyle/>
          <a:p>
            <a:pPr indent="0">
              <a:buNone/>
            </a:pPr>
            <a:endParaRPr lang="en-GB" sz="1200" b="0" u="none" strike="noStrike">
              <a:solidFill>
                <a:srgbClr val="000000"/>
              </a:solidFill>
              <a:uFillTx/>
              <a:latin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PlaceHolder 1"/>
          <p:cNvSpPr>
            <a:spLocks noGrp="1"/>
          </p:cNvSpPr>
          <p:nvPr>
            <p:ph type="ftr" idx="2"/>
          </p:nvPr>
        </p:nvSpPr>
        <p:spPr/>
        <p:txBody>
          <a:bodyPr/>
          <a:lstStyle/>
          <a:p>
            <a:r>
              <a:t>Footer</a:t>
            </a:r>
          </a:p>
        </p:txBody>
      </p:sp>
      <p:sp>
        <p:nvSpPr>
          <p:cNvPr id="3" name="PlaceHolder 2"/>
          <p:cNvSpPr>
            <a:spLocks noGrp="1"/>
          </p:cNvSpPr>
          <p:nvPr>
            <p:ph type="sldNum" idx="3"/>
          </p:nvPr>
        </p:nvSpPr>
        <p:spPr/>
        <p:txBody>
          <a:bodyPr/>
          <a:lstStyle/>
          <a:p>
            <a:fld id="{A0EB2DFF-9283-4D90-A9F6-BA1034E8147D}" type="slidenum">
              <a:t>‹#›</a:t>
            </a:fld>
            <a:endParaRPr/>
          </a:p>
        </p:txBody>
      </p:sp>
      <p:sp>
        <p:nvSpPr>
          <p:cNvPr id="4" name="PlaceHolder 3"/>
          <p:cNvSpPr>
            <a:spLocks noGrp="1"/>
          </p:cNvSpPr>
          <p:nvPr>
            <p:ph type="dt" idx="1"/>
          </p:nvPr>
        </p:nvSpPr>
        <p:spPr/>
        <p:txBody>
          <a:body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PlaceHolder 1"/>
          <p:cNvSpPr>
            <a:spLocks noGrp="1"/>
          </p:cNvSpPr>
          <p:nvPr>
            <p:ph type="dt" idx="1"/>
          </p:nvPr>
        </p:nvSpPr>
        <p:spPr>
          <a:xfrm>
            <a:off x="457200" y="6356520"/>
            <a:ext cx="2133360" cy="364680"/>
          </a:xfrm>
          <a:prstGeom prst="rect">
            <a:avLst/>
          </a:prstGeom>
          <a:noFill/>
          <a:ln w="0">
            <a:noFill/>
          </a:ln>
        </p:spPr>
        <p:txBody>
          <a:bodyPr lIns="91440" tIns="45720" rIns="91440" bIns="45720" anchor="ctr">
            <a:noAutofit/>
          </a:bodyPr>
          <a:lstStyle>
            <a:lvl1pPr indent="0">
              <a:buNone/>
              <a:defRPr lang="en-GB" sz="1400" b="0" u="none" strike="noStrike">
                <a:solidFill>
                  <a:srgbClr val="000000"/>
                </a:solidFill>
                <a:uFillTx/>
                <a:latin typeface="Arial"/>
              </a:defRPr>
            </a:lvl1pPr>
          </a:lstStyle>
          <a:p>
            <a:pPr indent="0">
              <a:buNone/>
            </a:pPr>
            <a:r>
              <a:rPr lang="en-GB" sz="1400" b="0" u="none" strike="noStrike">
                <a:solidFill>
                  <a:srgbClr val="000000"/>
                </a:solidFill>
                <a:uFillTx/>
                <a:latin typeface="Arial"/>
              </a:rPr>
              <a:t>&lt;date/time&gt;</a:t>
            </a:r>
          </a:p>
        </p:txBody>
      </p:sp>
      <p:sp>
        <p:nvSpPr>
          <p:cNvPr id="6" name="PlaceHolder 2"/>
          <p:cNvSpPr>
            <a:spLocks noGrp="1"/>
          </p:cNvSpPr>
          <p:nvPr>
            <p:ph type="ftr" idx="2"/>
          </p:nvPr>
        </p:nvSpPr>
        <p:spPr>
          <a:xfrm>
            <a:off x="3124080" y="6356520"/>
            <a:ext cx="2895120" cy="364680"/>
          </a:xfrm>
          <a:prstGeom prst="rect">
            <a:avLst/>
          </a:prstGeom>
          <a:noFill/>
          <a:ln w="0">
            <a:noFill/>
          </a:ln>
        </p:spPr>
        <p:txBody>
          <a:bodyPr lIns="91440" tIns="45720" rIns="91440" bIns="45720" anchor="ctr">
            <a:noAutofit/>
          </a:bodyPr>
          <a:lstStyle>
            <a:lvl1pPr indent="0" algn="ctr">
              <a:buNone/>
              <a:defRPr lang="en-GB" sz="1400" b="0" u="none" strike="noStrike">
                <a:solidFill>
                  <a:srgbClr val="000000"/>
                </a:solidFill>
                <a:uFillTx/>
                <a:latin typeface="Arial"/>
              </a:defRPr>
            </a:lvl1pPr>
          </a:lstStyle>
          <a:p>
            <a:pPr indent="0" algn="ctr">
              <a:buNone/>
            </a:pPr>
            <a:r>
              <a:rPr lang="en-GB" sz="1400" b="0" u="none" strike="noStrike">
                <a:solidFill>
                  <a:srgbClr val="000000"/>
                </a:solidFill>
                <a:uFillTx/>
                <a:latin typeface="Arial"/>
              </a:rPr>
              <a:t>&lt;footer&gt;</a:t>
            </a:r>
          </a:p>
        </p:txBody>
      </p:sp>
      <p:sp>
        <p:nvSpPr>
          <p:cNvPr id="2" name="PlaceHolder 3"/>
          <p:cNvSpPr>
            <a:spLocks noGrp="1"/>
          </p:cNvSpPr>
          <p:nvPr>
            <p:ph type="sldNum" idx="3"/>
          </p:nvPr>
        </p:nvSpPr>
        <p:spPr>
          <a:xfrm>
            <a:off x="6553080" y="6356520"/>
            <a:ext cx="2133360" cy="364680"/>
          </a:xfrm>
          <a:prstGeom prst="rect">
            <a:avLst/>
          </a:prstGeom>
          <a:noFill/>
          <a:ln w="0">
            <a:noFill/>
          </a:ln>
        </p:spPr>
        <p:txBody>
          <a:bodyPr lIns="91440" tIns="45720" rIns="91440" bIns="45720" anchor="ctr">
            <a:noAutofit/>
          </a:bodyPr>
          <a:lstStyle/>
          <a:p>
            <a:pPr indent="0">
              <a:buNone/>
            </a:pPr>
            <a:endParaRPr lang="en-GB" sz="1200" b="0" u="none" strike="noStrike">
              <a:solidFill>
                <a:srgbClr val="000000"/>
              </a:solidFill>
              <a:uFillTx/>
              <a:latin typeface="Arial"/>
            </a:endParaRPr>
          </a:p>
        </p:txBody>
      </p:sp>
      <p:sp>
        <p:nvSpPr>
          <p:cNvPr id="3" name="PlaceHolder 4"/>
          <p:cNvSpPr>
            <a:spLocks noGrp="1"/>
          </p:cNvSpPr>
          <p:nvPr>
            <p:ph type="title"/>
          </p:nvPr>
        </p:nvSpPr>
        <p:spPr>
          <a:xfrm>
            <a:off x="914400" y="410400"/>
            <a:ext cx="16458840" cy="1717560"/>
          </a:xfrm>
          <a:prstGeom prst="rect">
            <a:avLst/>
          </a:prstGeom>
          <a:noFill/>
          <a:ln w="0">
            <a:noFill/>
          </a:ln>
        </p:spPr>
        <p:txBody>
          <a:bodyPr lIns="0" tIns="0" rIns="0" bIns="0" anchor="ctr">
            <a:noAutofit/>
          </a:bodyPr>
          <a:lstStyle/>
          <a:p>
            <a:pPr indent="0">
              <a:buNone/>
            </a:pPr>
            <a:r>
              <a:rPr lang="en-US" sz="1800" b="0" u="none" strike="noStrike">
                <a:solidFill>
                  <a:schemeClr val="dk1"/>
                </a:solidFill>
                <a:uFillTx/>
                <a:latin typeface="Calibri"/>
              </a:rPr>
              <a:t>Double-tap to edit the title text format</a:t>
            </a:r>
          </a:p>
        </p:txBody>
      </p:sp>
      <p:sp>
        <p:nvSpPr>
          <p:cNvPr id="4" name="PlaceHolder 5"/>
          <p:cNvSpPr>
            <a:spLocks noGrp="1"/>
          </p:cNvSpPr>
          <p:nvPr>
            <p:ph type="body"/>
          </p:nvPr>
        </p:nvSpPr>
        <p:spPr>
          <a:xfrm>
            <a:off x="914400" y="2406960"/>
            <a:ext cx="16458840" cy="5965920"/>
          </a:xfrm>
          <a:prstGeom prst="rect">
            <a:avLst/>
          </a:prstGeom>
          <a:noFill/>
          <a:ln w="0">
            <a:noFill/>
          </a:ln>
        </p:spPr>
        <p:txBody>
          <a:bodyPr lIns="0" tIns="0" rIns="0" bIns="0" anchor="t">
            <a:normAutofit/>
          </a:bodyPr>
          <a:lstStyle/>
          <a:p>
            <a:pPr marL="432000" indent="-324000">
              <a:spcBef>
                <a:spcPts val="1417"/>
              </a:spcBef>
              <a:buSzPct val="45000"/>
              <a:buFont typeface="Wingdings" charset="2"/>
              <a:buChar char=""/>
            </a:pPr>
            <a:r>
              <a:rPr lang="en-US" sz="3200" b="0" u="none" strike="noStrike">
                <a:solidFill>
                  <a:schemeClr val="dk1"/>
                </a:solidFill>
                <a:uFillTx/>
                <a:latin typeface="Calibri"/>
              </a:rPr>
              <a:t>Double-tap to edit the outline text format</a:t>
            </a:r>
          </a:p>
          <a:p>
            <a:pPr marL="864000" lvl="1" indent="-324000">
              <a:spcBef>
                <a:spcPts val="1134"/>
              </a:spcBef>
              <a:buSzPct val="75000"/>
              <a:buFont typeface="Symbol" charset="2"/>
              <a:buChar char=""/>
            </a:pPr>
            <a:r>
              <a:rPr lang="en-US" sz="2400" b="0" u="none" strike="noStrike">
                <a:solidFill>
                  <a:schemeClr val="dk1"/>
                </a:solidFill>
                <a:uFillTx/>
                <a:latin typeface="Calibri"/>
              </a:rPr>
              <a:t>Second Outline Level</a:t>
            </a:r>
          </a:p>
          <a:p>
            <a:pPr marL="1296000" lvl="2" indent="-288000">
              <a:spcBef>
                <a:spcPts val="850"/>
              </a:spcBef>
              <a:buSzPct val="45000"/>
              <a:buFont typeface="Wingdings" charset="2"/>
              <a:buChar char=""/>
            </a:pPr>
            <a:r>
              <a:rPr lang="en-US" sz="2000" b="0" u="none" strike="noStrike">
                <a:solidFill>
                  <a:schemeClr val="dk1"/>
                </a:solidFill>
                <a:uFillTx/>
                <a:latin typeface="Calibri"/>
              </a:rPr>
              <a:t>Third Outline Level</a:t>
            </a:r>
          </a:p>
          <a:p>
            <a:pPr marL="1728000" lvl="3" indent="-216000">
              <a:spcBef>
                <a:spcPts val="567"/>
              </a:spcBef>
              <a:buSzPct val="75000"/>
              <a:buFont typeface="Symbol" charset="2"/>
              <a:buChar char=""/>
            </a:pPr>
            <a:r>
              <a:rPr lang="en-US" sz="2000" b="0" u="none" strike="noStrike">
                <a:solidFill>
                  <a:schemeClr val="dk1"/>
                </a:solidFill>
                <a:uFillTx/>
                <a:latin typeface="Calibri"/>
              </a:rPr>
              <a:t>Fourth Outline Level</a:t>
            </a:r>
          </a:p>
          <a:p>
            <a:pPr marL="2160000" lvl="4" indent="-216000">
              <a:spcBef>
                <a:spcPts val="283"/>
              </a:spcBef>
              <a:buSzPct val="45000"/>
              <a:buFont typeface="Wingdings" charset="2"/>
              <a:buChar char=""/>
            </a:pPr>
            <a:r>
              <a:rPr lang="en-US" sz="2000" b="0" u="none" strike="noStrike">
                <a:solidFill>
                  <a:schemeClr val="dk1"/>
                </a:solidFill>
                <a:uFillTx/>
                <a:latin typeface="Calibri"/>
              </a:rPr>
              <a:t>Fifth Outline Level</a:t>
            </a:r>
          </a:p>
          <a:p>
            <a:pPr marL="2592000" lvl="5" indent="-216000">
              <a:spcBef>
                <a:spcPts val="283"/>
              </a:spcBef>
              <a:buSzPct val="45000"/>
              <a:buFont typeface="Wingdings" charset="2"/>
              <a:buChar char=""/>
            </a:pPr>
            <a:r>
              <a:rPr lang="en-US" sz="2000" b="0" u="none" strike="noStrike">
                <a:solidFill>
                  <a:schemeClr val="dk1"/>
                </a:solidFill>
                <a:uFillTx/>
                <a:latin typeface="Calibri"/>
              </a:rPr>
              <a:t>Sixth Outline Level</a:t>
            </a:r>
          </a:p>
          <a:p>
            <a:pPr marL="3024000" lvl="6" indent="-216000">
              <a:spcBef>
                <a:spcPts val="283"/>
              </a:spcBef>
              <a:buSzPct val="45000"/>
              <a:buFont typeface="Wingdings" charset="2"/>
              <a:buChar char=""/>
            </a:pPr>
            <a:r>
              <a:rPr lang="en-US" sz="2000" b="0" u="none" strike="noStrike">
                <a:solidFill>
                  <a:schemeClr val="dk1"/>
                </a:solidFill>
                <a:uFillTx/>
                <a:latin typeface="Calibri"/>
              </a:rPr>
              <a:t>Seventh Outline Level</a:t>
            </a:r>
          </a:p>
        </p:txBody>
      </p:sp>
    </p:spTree>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07/relationships/diagramDrawing" Target="../diagrams/drawing2.xml"/><Relationship Id="rId3" Type="http://schemas.openxmlformats.org/officeDocument/2006/relationships/image" Target="../media/image7.svg"/><Relationship Id="rId7" Type="http://schemas.openxmlformats.org/officeDocument/2006/relationships/diagramColors" Target="../diagrams/colors1.xml"/><Relationship Id="rId12" Type="http://schemas.openxmlformats.org/officeDocument/2006/relationships/diagramColors" Target="../diagrams/colors2.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5" Type="http://schemas.openxmlformats.org/officeDocument/2006/relationships/diagramLayout" Target="../diagrams/layout1.xml"/><Relationship Id="rId10" Type="http://schemas.openxmlformats.org/officeDocument/2006/relationships/diagramLayout" Target="../diagrams/layout2.xml"/><Relationship Id="rId4" Type="http://schemas.openxmlformats.org/officeDocument/2006/relationships/diagramData" Target="../diagrams/data1.xml"/><Relationship Id="rId9" Type="http://schemas.openxmlformats.org/officeDocument/2006/relationships/diagramData" Target="../diagrams/data2.xml"/><Relationship Id="rId1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8" Type="http://schemas.openxmlformats.org/officeDocument/2006/relationships/diagramData" Target="../diagrams/data6.xml"/><Relationship Id="rId3" Type="http://schemas.openxmlformats.org/officeDocument/2006/relationships/diagramData" Target="../diagrams/data5.xml"/><Relationship Id="rId7" Type="http://schemas.microsoft.com/office/2007/relationships/diagramDrawing" Target="../diagrams/drawing5.xml"/><Relationship Id="rId12"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diagramColors" Target="../diagrams/colors5.xml"/><Relationship Id="rId11" Type="http://schemas.openxmlformats.org/officeDocument/2006/relationships/diagramColors" Target="../diagrams/colors6.xml"/><Relationship Id="rId5" Type="http://schemas.openxmlformats.org/officeDocument/2006/relationships/diagramQuickStyle" Target="../diagrams/quickStyle5.xml"/><Relationship Id="rId10" Type="http://schemas.openxmlformats.org/officeDocument/2006/relationships/diagramQuickStyle" Target="../diagrams/quickStyle6.xml"/><Relationship Id="rId4" Type="http://schemas.openxmlformats.org/officeDocument/2006/relationships/diagramLayout" Target="../diagrams/layout5.xml"/><Relationship Id="rId9"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8" Type="http://schemas.openxmlformats.org/officeDocument/2006/relationships/diagramData" Target="../diagrams/data8.xml"/><Relationship Id="rId3" Type="http://schemas.openxmlformats.org/officeDocument/2006/relationships/diagramData" Target="../diagrams/data7.xml"/><Relationship Id="rId7" Type="http://schemas.microsoft.com/office/2007/relationships/diagramDrawing" Target="../diagrams/drawing7.xml"/><Relationship Id="rId12" Type="http://schemas.microsoft.com/office/2007/relationships/diagramDrawing" Target="../diagrams/drawing8.xml"/><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diagramColors" Target="../diagrams/colors7.xml"/><Relationship Id="rId11" Type="http://schemas.openxmlformats.org/officeDocument/2006/relationships/diagramColors" Target="../diagrams/colors8.xml"/><Relationship Id="rId5" Type="http://schemas.openxmlformats.org/officeDocument/2006/relationships/diagramQuickStyle" Target="../diagrams/quickStyle7.xml"/><Relationship Id="rId10" Type="http://schemas.openxmlformats.org/officeDocument/2006/relationships/diagramQuickStyle" Target="../diagrams/quickStyle8.xml"/><Relationship Id="rId4" Type="http://schemas.openxmlformats.org/officeDocument/2006/relationships/diagramLayout" Target="../diagrams/layout7.xml"/><Relationship Id="rId9" Type="http://schemas.openxmlformats.org/officeDocument/2006/relationships/diagramLayout" Target="../diagrams/layout8.xml"/></Relationships>
</file>

<file path=ppt/slides/_rels/slide14.xml.rels><?xml version="1.0" encoding="UTF-8" standalone="yes"?>
<Relationships xmlns="http://schemas.openxmlformats.org/package/2006/relationships"><Relationship Id="rId8" Type="http://schemas.openxmlformats.org/officeDocument/2006/relationships/diagramData" Target="../diagrams/data10.xml"/><Relationship Id="rId3" Type="http://schemas.openxmlformats.org/officeDocument/2006/relationships/diagramData" Target="../diagrams/data9.xml"/><Relationship Id="rId7" Type="http://schemas.microsoft.com/office/2007/relationships/diagramDrawing" Target="../diagrams/drawing9.xml"/><Relationship Id="rId12" Type="http://schemas.microsoft.com/office/2007/relationships/diagramDrawing" Target="../diagrams/drawing10.xml"/><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diagramColors" Target="../diagrams/colors9.xml"/><Relationship Id="rId11" Type="http://schemas.openxmlformats.org/officeDocument/2006/relationships/diagramColors" Target="../diagrams/colors10.xml"/><Relationship Id="rId5" Type="http://schemas.openxmlformats.org/officeDocument/2006/relationships/diagramQuickStyle" Target="../diagrams/quickStyle9.xml"/><Relationship Id="rId10" Type="http://schemas.openxmlformats.org/officeDocument/2006/relationships/diagramQuickStyle" Target="../diagrams/quickStyle10.xml"/><Relationship Id="rId4" Type="http://schemas.openxmlformats.org/officeDocument/2006/relationships/diagramLayout" Target="../diagrams/layout9.xml"/><Relationship Id="rId9" Type="http://schemas.openxmlformats.org/officeDocument/2006/relationships/diagramLayout" Target="../diagrams/layout10.xml"/></Relationships>
</file>

<file path=ppt/slides/_rels/slide15.xml.rels><?xml version="1.0" encoding="UTF-8" standalone="yes"?>
<Relationships xmlns="http://schemas.openxmlformats.org/package/2006/relationships"><Relationship Id="rId8" Type="http://schemas.openxmlformats.org/officeDocument/2006/relationships/diagramData" Target="../diagrams/data12.xml"/><Relationship Id="rId3" Type="http://schemas.openxmlformats.org/officeDocument/2006/relationships/diagramData" Target="../diagrams/data11.xml"/><Relationship Id="rId7" Type="http://schemas.microsoft.com/office/2007/relationships/diagramDrawing" Target="../diagrams/drawing11.xml"/><Relationship Id="rId12" Type="http://schemas.microsoft.com/office/2007/relationships/diagramDrawing" Target="../diagrams/drawing12.xml"/><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diagramColors" Target="../diagrams/colors11.xml"/><Relationship Id="rId11" Type="http://schemas.openxmlformats.org/officeDocument/2006/relationships/diagramColors" Target="../diagrams/colors12.xml"/><Relationship Id="rId5" Type="http://schemas.openxmlformats.org/officeDocument/2006/relationships/diagramQuickStyle" Target="../diagrams/quickStyle11.xml"/><Relationship Id="rId10" Type="http://schemas.openxmlformats.org/officeDocument/2006/relationships/diagramQuickStyle" Target="../diagrams/quickStyle12.xml"/><Relationship Id="rId4" Type="http://schemas.openxmlformats.org/officeDocument/2006/relationships/diagramLayout" Target="../diagrams/layout11.xml"/><Relationship Id="rId9" Type="http://schemas.openxmlformats.org/officeDocument/2006/relationships/diagramLayout" Target="../diagrams/layout12.xml"/></Relationships>
</file>

<file path=ppt/slides/_rels/slide16.xml.rels><?xml version="1.0" encoding="UTF-8" standalone="yes"?>
<Relationships xmlns="http://schemas.openxmlformats.org/package/2006/relationships"><Relationship Id="rId8" Type="http://schemas.openxmlformats.org/officeDocument/2006/relationships/diagramData" Target="../diagrams/data14.xml"/><Relationship Id="rId3" Type="http://schemas.openxmlformats.org/officeDocument/2006/relationships/diagramData" Target="../diagrams/data13.xml"/><Relationship Id="rId7" Type="http://schemas.microsoft.com/office/2007/relationships/diagramDrawing" Target="../diagrams/drawing13.xml"/><Relationship Id="rId12" Type="http://schemas.microsoft.com/office/2007/relationships/diagramDrawing" Target="../diagrams/drawing14.xm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diagramColors" Target="../diagrams/colors13.xml"/><Relationship Id="rId11" Type="http://schemas.openxmlformats.org/officeDocument/2006/relationships/diagramColors" Target="../diagrams/colors14.xml"/><Relationship Id="rId5" Type="http://schemas.openxmlformats.org/officeDocument/2006/relationships/diagramQuickStyle" Target="../diagrams/quickStyle13.xml"/><Relationship Id="rId10" Type="http://schemas.openxmlformats.org/officeDocument/2006/relationships/diagramQuickStyle" Target="../diagrams/quickStyle14.xml"/><Relationship Id="rId4" Type="http://schemas.openxmlformats.org/officeDocument/2006/relationships/diagramLayout" Target="../diagrams/layout13.xml"/><Relationship Id="rId9" Type="http://schemas.openxmlformats.org/officeDocument/2006/relationships/diagramLayout" Target="../diagrams/layout14.xml"/></Relationships>
</file>

<file path=ppt/slides/_rels/slide17.xml.rels><?xml version="1.0" encoding="UTF-8" standalone="yes"?>
<Relationships xmlns="http://schemas.openxmlformats.org/package/2006/relationships"><Relationship Id="rId8" Type="http://schemas.openxmlformats.org/officeDocument/2006/relationships/diagramData" Target="../diagrams/data16.xml"/><Relationship Id="rId3" Type="http://schemas.openxmlformats.org/officeDocument/2006/relationships/diagramData" Target="../diagrams/data15.xml"/><Relationship Id="rId7" Type="http://schemas.microsoft.com/office/2007/relationships/diagramDrawing" Target="../diagrams/drawing15.xml"/><Relationship Id="rId12" Type="http://schemas.microsoft.com/office/2007/relationships/diagramDrawing" Target="../diagrams/drawing16.xml"/><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diagramColors" Target="../diagrams/colors15.xml"/><Relationship Id="rId11" Type="http://schemas.openxmlformats.org/officeDocument/2006/relationships/diagramColors" Target="../diagrams/colors16.xml"/><Relationship Id="rId5" Type="http://schemas.openxmlformats.org/officeDocument/2006/relationships/diagramQuickStyle" Target="../diagrams/quickStyle15.xml"/><Relationship Id="rId10" Type="http://schemas.openxmlformats.org/officeDocument/2006/relationships/diagramQuickStyle" Target="../diagrams/quickStyle16.xml"/><Relationship Id="rId4" Type="http://schemas.openxmlformats.org/officeDocument/2006/relationships/diagramLayout" Target="../diagrams/layout15.xml"/><Relationship Id="rId9" Type="http://schemas.openxmlformats.org/officeDocument/2006/relationships/diagramLayout" Target="../diagrams/layout16.xml"/></Relationships>
</file>

<file path=ppt/slides/_rels/slide18.xml.rels><?xml version="1.0" encoding="UTF-8" standalone="yes"?>
<Relationships xmlns="http://schemas.openxmlformats.org/package/2006/relationships"><Relationship Id="rId8" Type="http://schemas.openxmlformats.org/officeDocument/2006/relationships/diagramData" Target="../diagrams/data18.xml"/><Relationship Id="rId3" Type="http://schemas.openxmlformats.org/officeDocument/2006/relationships/diagramData" Target="../diagrams/data17.xml"/><Relationship Id="rId7" Type="http://schemas.microsoft.com/office/2007/relationships/diagramDrawing" Target="../diagrams/drawing17.xml"/><Relationship Id="rId12" Type="http://schemas.microsoft.com/office/2007/relationships/diagramDrawing" Target="../diagrams/drawing18.xml"/><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diagramColors" Target="../diagrams/colors17.xml"/><Relationship Id="rId11" Type="http://schemas.openxmlformats.org/officeDocument/2006/relationships/diagramColors" Target="../diagrams/colors18.xml"/><Relationship Id="rId5" Type="http://schemas.openxmlformats.org/officeDocument/2006/relationships/diagramQuickStyle" Target="../diagrams/quickStyle17.xml"/><Relationship Id="rId10" Type="http://schemas.openxmlformats.org/officeDocument/2006/relationships/diagramQuickStyle" Target="../diagrams/quickStyle18.xml"/><Relationship Id="rId4" Type="http://schemas.openxmlformats.org/officeDocument/2006/relationships/diagramLayout" Target="../diagrams/layout17.xml"/><Relationship Id="rId9" Type="http://schemas.openxmlformats.org/officeDocument/2006/relationships/diagramLayout" Target="../diagrams/layout18.xml"/></Relationships>
</file>

<file path=ppt/slides/_rels/slide19.xml.rels><?xml version="1.0" encoding="UTF-8" standalone="yes"?>
<Relationships xmlns="http://schemas.openxmlformats.org/package/2006/relationships"><Relationship Id="rId8" Type="http://schemas.openxmlformats.org/officeDocument/2006/relationships/diagramData" Target="../diagrams/data20.xml"/><Relationship Id="rId3" Type="http://schemas.openxmlformats.org/officeDocument/2006/relationships/diagramData" Target="../diagrams/data19.xml"/><Relationship Id="rId7" Type="http://schemas.microsoft.com/office/2007/relationships/diagramDrawing" Target="../diagrams/drawing19.xml"/><Relationship Id="rId12" Type="http://schemas.microsoft.com/office/2007/relationships/diagramDrawing" Target="../diagrams/drawing20.xml"/><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diagramColors" Target="../diagrams/colors19.xml"/><Relationship Id="rId11" Type="http://schemas.openxmlformats.org/officeDocument/2006/relationships/diagramColors" Target="../diagrams/colors20.xml"/><Relationship Id="rId5" Type="http://schemas.openxmlformats.org/officeDocument/2006/relationships/diagramQuickStyle" Target="../diagrams/quickStyle19.xml"/><Relationship Id="rId10" Type="http://schemas.openxmlformats.org/officeDocument/2006/relationships/diagramQuickStyle" Target="../diagrams/quickStyle20.xml"/><Relationship Id="rId4" Type="http://schemas.openxmlformats.org/officeDocument/2006/relationships/diagramLayout" Target="../diagrams/layout19.xml"/><Relationship Id="rId9" Type="http://schemas.openxmlformats.org/officeDocument/2006/relationships/diagramLayout" Target="../diagrams/layout20.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8" Type="http://schemas.openxmlformats.org/officeDocument/2006/relationships/diagramData" Target="../diagrams/data22.xml"/><Relationship Id="rId3" Type="http://schemas.openxmlformats.org/officeDocument/2006/relationships/diagramData" Target="../diagrams/data21.xml"/><Relationship Id="rId7" Type="http://schemas.microsoft.com/office/2007/relationships/diagramDrawing" Target="../diagrams/drawing21.xml"/><Relationship Id="rId12" Type="http://schemas.microsoft.com/office/2007/relationships/diagramDrawing" Target="../diagrams/drawing22.xml"/><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diagramColors" Target="../diagrams/colors21.xml"/><Relationship Id="rId11" Type="http://schemas.openxmlformats.org/officeDocument/2006/relationships/diagramColors" Target="../diagrams/colors22.xml"/><Relationship Id="rId5" Type="http://schemas.openxmlformats.org/officeDocument/2006/relationships/diagramQuickStyle" Target="../diagrams/quickStyle21.xml"/><Relationship Id="rId10" Type="http://schemas.openxmlformats.org/officeDocument/2006/relationships/diagramQuickStyle" Target="../diagrams/quickStyle22.xml"/><Relationship Id="rId4" Type="http://schemas.openxmlformats.org/officeDocument/2006/relationships/diagramLayout" Target="../diagrams/layout21.xml"/><Relationship Id="rId9" Type="http://schemas.openxmlformats.org/officeDocument/2006/relationships/diagramLayout" Target="../diagrams/layout22.xml"/></Relationships>
</file>

<file path=ppt/slides/_rels/slide23.xml.rels><?xml version="1.0" encoding="UTF-8" standalone="yes"?>
<Relationships xmlns="http://schemas.openxmlformats.org/package/2006/relationships"><Relationship Id="rId8" Type="http://schemas.openxmlformats.org/officeDocument/2006/relationships/hyperlink" Target="https://www.theguardian.com/society/2026/jul/04/nhs-ai-app-patients-appropriate-services-health" TargetMode="External"/><Relationship Id="rId13" Type="http://schemas.openxmlformats.org/officeDocument/2006/relationships/hyperlink" Target="https://digital-transformation.hee.nhs.uk/support-for-organisations/research-and-publications/dart-ed/horizon-scanning/ai-and-digital-healthcare-technologies/introduction/the-impact-of-ai" TargetMode="External"/><Relationship Id="rId3" Type="http://schemas.openxmlformats.org/officeDocument/2006/relationships/hyperlink" Target="https://www.healthcare.digital/single-post/ai-in-the-nhs-transformative-promise-v-s-operational-reality" TargetMode="External"/><Relationship Id="rId7" Type="http://schemas.openxmlformats.org/officeDocument/2006/relationships/hyperlink" Target="https://doi.org/10.1007/s10796-021-10219-4" TargetMode="External"/><Relationship Id="rId12" Type="http://schemas.openxmlformats.org/officeDocument/2006/relationships/hyperlink" Target="https://www.nhsemployers.org/articles/workforce-redesign" TargetMode="External"/><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hyperlink" Target="https://www.health.org.uk/sites/default/files/upload/publications/2021/SwitchedOn_WEB.pdf" TargetMode="External"/><Relationship Id="rId11" Type="http://schemas.openxmlformats.org/officeDocument/2006/relationships/hyperlink" Target="https://digital-transformation.hee.nhs.uk/support-for-organisations/research-and-publications/dart-ed/horizon-scanning/developing-healthcare-workers-confidence-in-ai/chapter-4-workforce-transformation/in-this-chapter" TargetMode="External"/><Relationship Id="rId5" Type="http://schemas.openxmlformats.org/officeDocument/2006/relationships/hyperlink" Target="https://doi.org/10.63282/3050-922X.IJERET-V6I1P112" TargetMode="External"/><Relationship Id="rId10" Type="http://schemas.openxmlformats.org/officeDocument/2006/relationships/hyperlink" Target="https://www.england.nhs.uk/looking-after-our-people/the-programme-and-resources/we-work-flexibly/" TargetMode="External"/><Relationship Id="rId4" Type="http://schemas.openxmlformats.org/officeDocument/2006/relationships/hyperlink" Target="https://doi.org/10.1108/978-1-83549-174-420241003" TargetMode="External"/><Relationship Id="rId9" Type="http://schemas.openxmlformats.org/officeDocument/2006/relationships/hyperlink" Target="https://www.england.nhs.uk/long-read/structure-of-the-nhs/" TargetMode="External"/></Relationships>
</file>

<file path=ppt/slides/_rels/slide24.xml.rels><?xml version="1.0" encoding="UTF-8" standalone="yes"?>
<Relationships xmlns="http://schemas.openxmlformats.org/package/2006/relationships"><Relationship Id="rId8" Type="http://schemas.openxmlformats.org/officeDocument/2006/relationships/hyperlink" Target="https://doi.org/10.1080/10872981.2022.2158528" TargetMode="External"/><Relationship Id="rId13" Type="http://schemas.openxmlformats.org/officeDocument/2006/relationships/hyperlink" Target="https://doi.org/10.1108/PR-03-2024-0229" TargetMode="External"/><Relationship Id="rId3" Type="http://schemas.openxmlformats.org/officeDocument/2006/relationships/hyperlink" Target="https://pressbooks.pub/aiforseamlesseducation/chapter/the-role-of-ethical-leadership-in-improving-education-through-open-education-digital-inclusion-and-seamless-learning/" TargetMode="External"/><Relationship Id="rId7" Type="http://schemas.openxmlformats.org/officeDocument/2006/relationships/hyperlink" Target="https://www.statista.com/statistics/1660374/attitudes-towards-ai-impact-on-healthcare-uk/?srsltid=AfmBOopjSz09igPrFXyuswUgkONvxONhos3WercEQZF1Y7wiK4_nQV6k" TargetMode="External"/><Relationship Id="rId12" Type="http://schemas.openxmlformats.org/officeDocument/2006/relationships/hyperlink" Target="https://www.statista.com/statistics/679898/number-of-nhs-hchs-workforce-by-staff-group-england/?srsltid=AfmBOoqbFENvkyGUcOLlaouIMAOZvmcqaCHH6YA-eqaOGUmDNob4BSPC" TargetMode="External"/><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hyperlink" Target="https://doi.org/10.1177/20552076251386706" TargetMode="External"/><Relationship Id="rId11" Type="http://schemas.openxmlformats.org/officeDocument/2006/relationships/hyperlink" Target="https://doi.org/10.1016/j.ijnurstu.2024.104890" TargetMode="External"/><Relationship Id="rId5" Type="http://schemas.openxmlformats.org/officeDocument/2006/relationships/hyperlink" Target="https://doi.org/10.1101/2024.08.12.24311883" TargetMode="External"/><Relationship Id="rId10" Type="http://schemas.openxmlformats.org/officeDocument/2006/relationships/hyperlink" Target="https://thenhsalliance.org/news/digital-transformation-hampered-by-budgets-nhs-pressures-and-poor-it-infrastructure" TargetMode="External"/><Relationship Id="rId4" Type="http://schemas.openxmlformats.org/officeDocument/2006/relationships/hyperlink" Target="https://www.theguardian.com/technology/2026/jul/27/misleading-ai-generated-doctors-public-safety-danger-tiktok" TargetMode="External"/><Relationship Id="rId9" Type="http://schemas.openxmlformats.org/officeDocument/2006/relationships/hyperlink" Target="https://thenhsalliance.org/resources/nhs-staff-survey-results-2025-what-you-need-to-know"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2F5F5"/>
        </a:solidFill>
        <a:effectLst/>
      </p:bgPr>
    </p:bg>
    <p:spTree>
      <p:nvGrpSpPr>
        <p:cNvPr id="1" name=""/>
        <p:cNvGrpSpPr/>
        <p:nvPr/>
      </p:nvGrpSpPr>
      <p:grpSpPr>
        <a:xfrm>
          <a:off x="0" y="0"/>
          <a:ext cx="0" cy="0"/>
          <a:chOff x="0" y="0"/>
          <a:chExt cx="0" cy="0"/>
        </a:xfrm>
      </p:grpSpPr>
      <p:sp>
        <p:nvSpPr>
          <p:cNvPr id="11" name="Freeform 2"/>
          <p:cNvSpPr/>
          <p:nvPr/>
        </p:nvSpPr>
        <p:spPr>
          <a:xfrm>
            <a:off x="11889000" y="4994280"/>
            <a:ext cx="7504920" cy="3384000"/>
          </a:xfrm>
          <a:custGeom>
            <a:avLst/>
            <a:gdLst>
              <a:gd name="textAreaLeft" fmla="*/ 0 w 7504920"/>
              <a:gd name="textAreaRight" fmla="*/ 7505280 w 7504920"/>
              <a:gd name="textAreaTop" fmla="*/ 0 h 3384000"/>
              <a:gd name="textAreaBottom" fmla="*/ 3384360 h 3384000"/>
            </a:gdLst>
            <a:ahLst/>
            <a:cxnLst/>
            <a:rect l="textAreaLeft" t="textAreaTop" r="textAreaRight" b="textAreaBottom"/>
            <a:pathLst>
              <a:path w="7505431" h="3384267">
                <a:moveTo>
                  <a:pt x="0" y="0"/>
                </a:moveTo>
                <a:lnTo>
                  <a:pt x="7505431" y="0"/>
                </a:lnTo>
                <a:lnTo>
                  <a:pt x="7505431" y="3384267"/>
                </a:lnTo>
                <a:lnTo>
                  <a:pt x="0" y="3384267"/>
                </a:lnTo>
                <a:lnTo>
                  <a:pt x="0" y="0"/>
                </a:lnTo>
                <a:close/>
              </a:path>
            </a:pathLst>
          </a:custGeom>
          <a:blipFill rotWithShape="0">
            <a:blip r:embed="rId2">
              <a:alphaModFix amt="60000"/>
            </a:blip>
            <a:srcRect/>
            <a:stretch>
              <a:fillRect l="-2" t="-5" r="-2" b="-5"/>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grpSp>
        <p:nvGrpSpPr>
          <p:cNvPr id="12" name="Group 3"/>
          <p:cNvGrpSpPr/>
          <p:nvPr/>
        </p:nvGrpSpPr>
        <p:grpSpPr>
          <a:xfrm>
            <a:off x="-842400" y="-898560"/>
            <a:ext cx="19972440" cy="3230640"/>
            <a:chOff x="-842400" y="-898560"/>
            <a:chExt cx="19972440" cy="3230640"/>
          </a:xfrm>
        </p:grpSpPr>
        <p:sp>
          <p:nvSpPr>
            <p:cNvPr id="13" name="Freeform 4"/>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cxn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14" name="TextBox 5"/>
            <p:cNvSpPr/>
            <p:nvPr/>
          </p:nvSpPr>
          <p:spPr>
            <a:xfrm>
              <a:off x="-842400" y="-898560"/>
              <a:ext cx="19972440" cy="32302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15" name="Group 6"/>
          <p:cNvGrpSpPr/>
          <p:nvPr/>
        </p:nvGrpSpPr>
        <p:grpSpPr>
          <a:xfrm>
            <a:off x="11456280" y="0"/>
            <a:ext cx="6831360" cy="8368560"/>
            <a:chOff x="11456280" y="0"/>
            <a:chExt cx="6831360" cy="8368560"/>
          </a:xfrm>
        </p:grpSpPr>
        <p:sp>
          <p:nvSpPr>
            <p:cNvPr id="16" name="Freeform 7"/>
            <p:cNvSpPr/>
            <p:nvPr/>
          </p:nvSpPr>
          <p:spPr>
            <a:xfrm>
              <a:off x="11456280" y="0"/>
              <a:ext cx="6831360" cy="8368560"/>
            </a:xfrm>
            <a:custGeom>
              <a:avLst/>
              <a:gdLst>
                <a:gd name="textAreaLeft" fmla="*/ 0 w 6831360"/>
                <a:gd name="textAreaRight" fmla="*/ 6831720 w 6831360"/>
                <a:gd name="textAreaTop" fmla="*/ 0 h 8368560"/>
                <a:gd name="textAreaBottom" fmla="*/ 8368920 h 8368560"/>
              </a:gdLst>
              <a:ahLst/>
              <a:cxnLst/>
              <a:rect l="textAreaLeft" t="textAreaTop" r="textAreaRight" b="textAreaBottom"/>
              <a:pathLst>
                <a:path w="812800" h="995701">
                  <a:moveTo>
                    <a:pt x="406400" y="0"/>
                  </a:moveTo>
                  <a:cubicBezTo>
                    <a:pt x="181951" y="0"/>
                    <a:pt x="0" y="222895"/>
                    <a:pt x="0" y="497851"/>
                  </a:cubicBezTo>
                  <a:cubicBezTo>
                    <a:pt x="0" y="772806"/>
                    <a:pt x="181951" y="995701"/>
                    <a:pt x="406400" y="995701"/>
                  </a:cubicBezTo>
                  <a:cubicBezTo>
                    <a:pt x="630849" y="995701"/>
                    <a:pt x="812800" y="772806"/>
                    <a:pt x="812800" y="497851"/>
                  </a:cubicBezTo>
                  <a:cubicBezTo>
                    <a:pt x="812800" y="222895"/>
                    <a:pt x="630849" y="0"/>
                    <a:pt x="406400" y="0"/>
                  </a:cubicBezTo>
                  <a:close/>
                </a:path>
              </a:pathLst>
            </a:custGeom>
            <a:blipFill rotWithShape="0">
              <a:blip r:embed="rId3"/>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grpSp>
      <p:grpSp>
        <p:nvGrpSpPr>
          <p:cNvPr id="17" name="Group 9"/>
          <p:cNvGrpSpPr/>
          <p:nvPr/>
        </p:nvGrpSpPr>
        <p:grpSpPr>
          <a:xfrm>
            <a:off x="10477080" y="3778920"/>
            <a:ext cx="1583640" cy="1583640"/>
            <a:chOff x="10477080" y="3778920"/>
            <a:chExt cx="1583640" cy="1583640"/>
          </a:xfrm>
        </p:grpSpPr>
        <p:sp>
          <p:nvSpPr>
            <p:cNvPr id="18" name="Freeform 10"/>
            <p:cNvSpPr/>
            <p:nvPr/>
          </p:nvSpPr>
          <p:spPr>
            <a:xfrm>
              <a:off x="10477080" y="3778920"/>
              <a:ext cx="1583640" cy="1583640"/>
            </a:xfrm>
            <a:custGeom>
              <a:avLst/>
              <a:gdLst>
                <a:gd name="textAreaLeft" fmla="*/ 0 w 1583640"/>
                <a:gd name="textAreaRight" fmla="*/ 1584000 w 1583640"/>
                <a:gd name="textAreaTop" fmla="*/ 0 h 1583640"/>
                <a:gd name="textAreaBottom" fmla="*/ 1584000 h 1583640"/>
              </a:gdLst>
              <a:ahLst/>
              <a:cxn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19" name="TextBox 11"/>
            <p:cNvSpPr/>
            <p:nvPr/>
          </p:nvSpPr>
          <p:spPr>
            <a:xfrm>
              <a:off x="10625400" y="3853440"/>
              <a:ext cx="1286640" cy="136080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20" name="Group 12"/>
          <p:cNvGrpSpPr/>
          <p:nvPr/>
        </p:nvGrpSpPr>
        <p:grpSpPr>
          <a:xfrm>
            <a:off x="10592640" y="1028880"/>
            <a:ext cx="2109960" cy="2109960"/>
            <a:chOff x="10592640" y="1028880"/>
            <a:chExt cx="2109960" cy="2109960"/>
          </a:xfrm>
        </p:grpSpPr>
        <p:sp>
          <p:nvSpPr>
            <p:cNvPr id="21" name="Freeform 13"/>
            <p:cNvSpPr/>
            <p:nvPr/>
          </p:nvSpPr>
          <p:spPr>
            <a:xfrm>
              <a:off x="10592640" y="1028880"/>
              <a:ext cx="2109960" cy="2109960"/>
            </a:xfrm>
            <a:custGeom>
              <a:avLst/>
              <a:gdLst>
                <a:gd name="textAreaLeft" fmla="*/ 0 w 2109960"/>
                <a:gd name="textAreaRight" fmla="*/ 2110320 w 2109960"/>
                <a:gd name="textAreaTop" fmla="*/ 0 h 2109960"/>
                <a:gd name="textAreaBottom" fmla="*/ 2110320 h 2109960"/>
              </a:gdLst>
              <a:ahLst/>
              <a:cxn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22" name="TextBox 14"/>
            <p:cNvSpPr/>
            <p:nvPr/>
          </p:nvSpPr>
          <p:spPr>
            <a:xfrm>
              <a:off x="10790280" y="1127520"/>
              <a:ext cx="1714320" cy="181332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23" name="Group 15"/>
          <p:cNvGrpSpPr/>
          <p:nvPr/>
        </p:nvGrpSpPr>
        <p:grpSpPr>
          <a:xfrm>
            <a:off x="10594800" y="3896640"/>
            <a:ext cx="1348200" cy="1348200"/>
            <a:chOff x="10594800" y="3896640"/>
            <a:chExt cx="1348200" cy="1348200"/>
          </a:xfrm>
        </p:grpSpPr>
        <p:sp>
          <p:nvSpPr>
            <p:cNvPr id="24" name="Freeform 16"/>
            <p:cNvSpPr/>
            <p:nvPr/>
          </p:nvSpPr>
          <p:spPr>
            <a:xfrm>
              <a:off x="10594800" y="3896640"/>
              <a:ext cx="1348200" cy="1348200"/>
            </a:xfrm>
            <a:custGeom>
              <a:avLst/>
              <a:gdLst>
                <a:gd name="textAreaLeft" fmla="*/ 0 w 1348200"/>
                <a:gd name="textAreaRight" fmla="*/ 1348560 w 1348200"/>
                <a:gd name="textAreaTop" fmla="*/ 0 h 1348200"/>
                <a:gd name="textAreaBottom" fmla="*/ 1348560 h 1348200"/>
              </a:gdLst>
              <a:ahLst/>
              <a:cxn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A59C"/>
            </a:solidFill>
            <a:ln w="19050" cap="sq">
              <a:solidFill>
                <a:srgbClr val="23374D"/>
              </a:solidFill>
              <a:miter/>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FFFFFF"/>
                </a:solidFill>
                <a:uFillTx/>
                <a:latin typeface="Arial"/>
              </a:endParaRPr>
            </a:p>
          </p:txBody>
        </p:sp>
        <p:sp>
          <p:nvSpPr>
            <p:cNvPr id="25" name="TextBox 17"/>
            <p:cNvSpPr/>
            <p:nvPr/>
          </p:nvSpPr>
          <p:spPr>
            <a:xfrm>
              <a:off x="10721160" y="3960000"/>
              <a:ext cx="1095120" cy="11584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26" name="Group 18"/>
          <p:cNvGrpSpPr/>
          <p:nvPr/>
        </p:nvGrpSpPr>
        <p:grpSpPr>
          <a:xfrm>
            <a:off x="10749240" y="1185480"/>
            <a:ext cx="1796400" cy="1796400"/>
            <a:chOff x="10749240" y="1185480"/>
            <a:chExt cx="1796400" cy="1796400"/>
          </a:xfrm>
        </p:grpSpPr>
        <p:sp>
          <p:nvSpPr>
            <p:cNvPr id="27" name="Freeform 19"/>
            <p:cNvSpPr/>
            <p:nvPr/>
          </p:nvSpPr>
          <p:spPr>
            <a:xfrm>
              <a:off x="10749240" y="1185480"/>
              <a:ext cx="1796400" cy="1796400"/>
            </a:xfrm>
            <a:custGeom>
              <a:avLst/>
              <a:gdLst>
                <a:gd name="textAreaLeft" fmla="*/ 0 w 1796400"/>
                <a:gd name="textAreaRight" fmla="*/ 1796760 w 1796400"/>
                <a:gd name="textAreaTop" fmla="*/ 0 h 1796400"/>
                <a:gd name="textAreaBottom" fmla="*/ 1796760 h 1796400"/>
              </a:gdLst>
              <a:ahLst/>
              <a:cxn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A59C"/>
            </a:solidFill>
            <a:ln w="19050" cap="sq">
              <a:solidFill>
                <a:srgbClr val="23374D"/>
              </a:solidFill>
              <a:miter/>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FFFFFF"/>
                </a:solidFill>
                <a:uFillTx/>
                <a:latin typeface="Arial"/>
              </a:endParaRPr>
            </a:p>
          </p:txBody>
        </p:sp>
        <p:sp>
          <p:nvSpPr>
            <p:cNvPr id="28" name="TextBox 20"/>
            <p:cNvSpPr/>
            <p:nvPr/>
          </p:nvSpPr>
          <p:spPr>
            <a:xfrm>
              <a:off x="10917720" y="1269720"/>
              <a:ext cx="1459440" cy="15436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29" name="Group 21"/>
          <p:cNvGrpSpPr/>
          <p:nvPr/>
        </p:nvGrpSpPr>
        <p:grpSpPr>
          <a:xfrm>
            <a:off x="11405880" y="4012920"/>
            <a:ext cx="100800" cy="100800"/>
            <a:chOff x="11405880" y="4012920"/>
            <a:chExt cx="100800" cy="100800"/>
          </a:xfrm>
        </p:grpSpPr>
        <p:sp>
          <p:nvSpPr>
            <p:cNvPr id="30" name="Freeform 22"/>
            <p:cNvSpPr/>
            <p:nvPr/>
          </p:nvSpPr>
          <p:spPr>
            <a:xfrm>
              <a:off x="11405880" y="4012920"/>
              <a:ext cx="100800" cy="100800"/>
            </a:xfrm>
            <a:custGeom>
              <a:avLst/>
              <a:gdLst>
                <a:gd name="textAreaLeft" fmla="*/ 0 w 100800"/>
                <a:gd name="textAreaRight" fmla="*/ 101160 w 100800"/>
                <a:gd name="textAreaTop" fmla="*/ 0 h 100800"/>
                <a:gd name="textAreaBottom" fmla="*/ 101160 h 100800"/>
              </a:gdLst>
              <a:ahLst/>
              <a:cxn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31" name="TextBox 23"/>
            <p:cNvSpPr/>
            <p:nvPr/>
          </p:nvSpPr>
          <p:spPr>
            <a:xfrm>
              <a:off x="11415240" y="4017600"/>
              <a:ext cx="81720" cy="86760"/>
            </a:xfrm>
            <a:prstGeom prst="rect">
              <a:avLst/>
            </a:prstGeom>
            <a:noFill/>
            <a:ln w="0">
              <a:noFill/>
            </a:ln>
          </p:spPr>
          <p:style>
            <a:lnRef idx="0">
              <a:scrgbClr r="0" g="0" b="0"/>
            </a:lnRef>
            <a:fillRef idx="0">
              <a:scrgbClr r="0" g="0" b="0"/>
            </a:fillRef>
            <a:effectRef idx="0">
              <a:scrgbClr r="0" g="0" b="0"/>
            </a:effectRef>
            <a:fontRef idx="minor"/>
          </p:style>
          <p:txBody>
            <a:bodyPr lIns="40680" tIns="43560" rIns="40680" bIns="435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32" name="Group 24"/>
          <p:cNvGrpSpPr/>
          <p:nvPr/>
        </p:nvGrpSpPr>
        <p:grpSpPr>
          <a:xfrm>
            <a:off x="11829960" y="1340280"/>
            <a:ext cx="134280" cy="134280"/>
            <a:chOff x="11829960" y="1340280"/>
            <a:chExt cx="134280" cy="134280"/>
          </a:xfrm>
        </p:grpSpPr>
        <p:sp>
          <p:nvSpPr>
            <p:cNvPr id="33" name="Freeform 25"/>
            <p:cNvSpPr/>
            <p:nvPr/>
          </p:nvSpPr>
          <p:spPr>
            <a:xfrm>
              <a:off x="11829960" y="1340280"/>
              <a:ext cx="134280" cy="134280"/>
            </a:xfrm>
            <a:custGeom>
              <a:avLst/>
              <a:gdLst>
                <a:gd name="textAreaLeft" fmla="*/ 0 w 134280"/>
                <a:gd name="textAreaRight" fmla="*/ 134640 w 134280"/>
                <a:gd name="textAreaTop" fmla="*/ 0 h 134280"/>
                <a:gd name="textAreaBottom" fmla="*/ 134640 h 134280"/>
              </a:gdLst>
              <a:ahLst/>
              <a:cxn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34" name="TextBox 26"/>
            <p:cNvSpPr/>
            <p:nvPr/>
          </p:nvSpPr>
          <p:spPr>
            <a:xfrm>
              <a:off x="11842920" y="1346400"/>
              <a:ext cx="109080" cy="11556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35" name="Group 27"/>
          <p:cNvGrpSpPr/>
          <p:nvPr/>
        </p:nvGrpSpPr>
        <p:grpSpPr>
          <a:xfrm>
            <a:off x="11525760" y="4084560"/>
            <a:ext cx="159840" cy="159840"/>
            <a:chOff x="11525760" y="4084560"/>
            <a:chExt cx="159840" cy="159840"/>
          </a:xfrm>
        </p:grpSpPr>
        <p:sp>
          <p:nvSpPr>
            <p:cNvPr id="36" name="Freeform 28"/>
            <p:cNvSpPr/>
            <p:nvPr/>
          </p:nvSpPr>
          <p:spPr>
            <a:xfrm>
              <a:off x="11525760" y="4084560"/>
              <a:ext cx="159840" cy="159840"/>
            </a:xfrm>
            <a:custGeom>
              <a:avLst/>
              <a:gdLst>
                <a:gd name="textAreaLeft" fmla="*/ 0 w 159840"/>
                <a:gd name="textAreaRight" fmla="*/ 160200 w 159840"/>
                <a:gd name="textAreaTop" fmla="*/ 0 h 159840"/>
                <a:gd name="textAreaBottom" fmla="*/ 160200 h 159840"/>
              </a:gdLst>
              <a:ahLst/>
              <a:cxn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37" name="TextBox 29"/>
            <p:cNvSpPr/>
            <p:nvPr/>
          </p:nvSpPr>
          <p:spPr>
            <a:xfrm>
              <a:off x="11540880" y="4092120"/>
              <a:ext cx="129600" cy="13716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38" name="Group 30"/>
          <p:cNvGrpSpPr/>
          <p:nvPr/>
        </p:nvGrpSpPr>
        <p:grpSpPr>
          <a:xfrm>
            <a:off x="11990160" y="1435680"/>
            <a:ext cx="212760" cy="212760"/>
            <a:chOff x="11990160" y="1435680"/>
            <a:chExt cx="212760" cy="212760"/>
          </a:xfrm>
        </p:grpSpPr>
        <p:sp>
          <p:nvSpPr>
            <p:cNvPr id="39" name="Freeform 31"/>
            <p:cNvSpPr/>
            <p:nvPr/>
          </p:nvSpPr>
          <p:spPr>
            <a:xfrm>
              <a:off x="11990160" y="1435680"/>
              <a:ext cx="212760" cy="212760"/>
            </a:xfrm>
            <a:custGeom>
              <a:avLst/>
              <a:gdLst>
                <a:gd name="textAreaLeft" fmla="*/ 0 w 212760"/>
                <a:gd name="textAreaRight" fmla="*/ 213120 w 212760"/>
                <a:gd name="textAreaTop" fmla="*/ 0 h 212760"/>
                <a:gd name="textAreaBottom" fmla="*/ 213120 h 212760"/>
              </a:gdLst>
              <a:ahLst/>
              <a:cxn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40" name="TextBox 32"/>
            <p:cNvSpPr/>
            <p:nvPr/>
          </p:nvSpPr>
          <p:spPr>
            <a:xfrm>
              <a:off x="12009960" y="1445760"/>
              <a:ext cx="172800" cy="1828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41" name="Freeform 33"/>
          <p:cNvSpPr/>
          <p:nvPr/>
        </p:nvSpPr>
        <p:spPr>
          <a:xfrm rot="18900000">
            <a:off x="11079000" y="4024800"/>
            <a:ext cx="379080" cy="1091880"/>
          </a:xfrm>
          <a:custGeom>
            <a:avLst/>
            <a:gdLst>
              <a:gd name="textAreaLeft" fmla="*/ 0 w 379080"/>
              <a:gd name="textAreaRight" fmla="*/ 379440 w 379080"/>
              <a:gd name="textAreaTop" fmla="*/ 0 h 1091880"/>
              <a:gd name="textAreaBottom" fmla="*/ 1092240 h 1091880"/>
            </a:gdLst>
            <a:ahLst/>
            <a:cxnLst/>
            <a:rect l="textAreaLeft" t="textAreaTop" r="textAreaRight" b="textAreaBottom"/>
            <a:pathLst>
              <a:path w="379267" h="1092131">
                <a:moveTo>
                  <a:pt x="0" y="0"/>
                </a:moveTo>
                <a:lnTo>
                  <a:pt x="379268" y="0"/>
                </a:lnTo>
                <a:lnTo>
                  <a:pt x="379268" y="1092131"/>
                </a:lnTo>
                <a:lnTo>
                  <a:pt x="0" y="1092131"/>
                </a:lnTo>
                <a:lnTo>
                  <a:pt x="0" y="0"/>
                </a:lnTo>
                <a:close/>
              </a:path>
            </a:pathLst>
          </a:custGeom>
          <a:blipFill rotWithShape="0">
            <a:blip>
              <a:extLst>
                <a:ext uri="{96DAC541-7B7A-43D3-8B79-37D633B846F1}">
                  <asvg:svgBlip xmlns:asvg="http://schemas.microsoft.com/office/drawing/2016/SVG/main" r:embed="rId4"/>
                </a:ext>
              </a:extLst>
            </a:blip>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42" name="Freeform 34"/>
          <p:cNvSpPr/>
          <p:nvPr/>
        </p:nvSpPr>
        <p:spPr>
          <a:xfrm>
            <a:off x="11092320" y="1649160"/>
            <a:ext cx="1110600" cy="995760"/>
          </a:xfrm>
          <a:custGeom>
            <a:avLst/>
            <a:gdLst>
              <a:gd name="textAreaLeft" fmla="*/ 0 w 1110600"/>
              <a:gd name="textAreaRight" fmla="*/ 1110960 w 1110600"/>
              <a:gd name="textAreaTop" fmla="*/ 0 h 995760"/>
              <a:gd name="textAreaBottom" fmla="*/ 996120 h 995760"/>
            </a:gdLst>
            <a:ahLst/>
            <a:cxnLst/>
            <a:rect l="textAreaLeft" t="textAreaTop" r="textAreaRight" b="textAreaBottom"/>
            <a:pathLst>
              <a:path w="1111125" h="995972">
                <a:moveTo>
                  <a:pt x="0" y="0"/>
                </a:moveTo>
                <a:lnTo>
                  <a:pt x="1111125" y="0"/>
                </a:lnTo>
                <a:lnTo>
                  <a:pt x="1111125" y="995972"/>
                </a:lnTo>
                <a:lnTo>
                  <a:pt x="0" y="995972"/>
                </a:lnTo>
                <a:lnTo>
                  <a:pt x="0" y="0"/>
                </a:lnTo>
                <a:close/>
              </a:path>
            </a:pathLst>
          </a:custGeom>
          <a:blipFill rotWithShape="0">
            <a:blip>
              <a:extLst>
                <a:ext uri="{96DAC541-7B7A-43D3-8B79-37D633B846F1}">
                  <asvg:svgBlip xmlns:asvg="http://schemas.microsoft.com/office/drawing/2016/SVG/main" r:embed="rId5"/>
                </a:ext>
              </a:extLst>
            </a:blip>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pic>
        <p:nvPicPr>
          <p:cNvPr id="43" name="Picture 2"/>
          <p:cNvPicPr/>
          <p:nvPr/>
        </p:nvPicPr>
        <p:blipFill>
          <a:blip r:embed="rId6"/>
          <a:stretch/>
        </p:blipFill>
        <p:spPr>
          <a:xfrm>
            <a:off x="4267080" y="72360"/>
            <a:ext cx="3427920" cy="1897200"/>
          </a:xfrm>
          <a:prstGeom prst="rect">
            <a:avLst/>
          </a:prstGeom>
          <a:noFill/>
          <a:ln w="0">
            <a:noFill/>
          </a:ln>
        </p:spPr>
      </p:pic>
      <p:sp>
        <p:nvSpPr>
          <p:cNvPr id="44" name="Rectangle 38"/>
          <p:cNvSpPr/>
          <p:nvPr/>
        </p:nvSpPr>
        <p:spPr>
          <a:xfrm>
            <a:off x="243720" y="1710360"/>
            <a:ext cx="10673640" cy="78235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spcAft>
                <a:spcPts val="1001"/>
              </a:spcAft>
            </a:pPr>
            <a:r>
              <a:rPr lang="en-IN" sz="3600" b="1" u="none" strike="noStrike">
                <a:solidFill>
                  <a:schemeClr val="dk1"/>
                </a:solidFill>
                <a:uFillTx/>
                <a:latin typeface="Times New Roman"/>
                <a:ea typeface="Times New Roman"/>
              </a:rPr>
              <a:t>Human Capital Management</a:t>
            </a:r>
            <a:endParaRPr lang="en-GB" sz="3600" b="0" u="none" strike="noStrike">
              <a:solidFill>
                <a:srgbClr val="000000"/>
              </a:solidFill>
              <a:uFillTx/>
              <a:latin typeface="Arial"/>
            </a:endParaRPr>
          </a:p>
          <a:p>
            <a:pPr algn="ctr" defTabSz="914400">
              <a:lnSpc>
                <a:spcPct val="100000"/>
              </a:lnSpc>
              <a:spcAft>
                <a:spcPts val="1001"/>
              </a:spcAft>
            </a:pPr>
            <a:r>
              <a:rPr lang="en-IN" sz="3600" b="1" u="none" strike="noStrike">
                <a:solidFill>
                  <a:schemeClr val="dk1"/>
                </a:solidFill>
                <a:uFillTx/>
                <a:latin typeface="Times New Roman"/>
                <a:ea typeface="Times New Roman"/>
              </a:rPr>
              <a:t>LCMB7023</a:t>
            </a:r>
            <a:endParaRPr lang="en-GB" sz="3600" b="0" u="none" strike="noStrike">
              <a:solidFill>
                <a:srgbClr val="000000"/>
              </a:solidFill>
              <a:uFillTx/>
              <a:latin typeface="Arial"/>
            </a:endParaRPr>
          </a:p>
          <a:p>
            <a:pPr algn="ctr" defTabSz="914400">
              <a:lnSpc>
                <a:spcPct val="100000"/>
              </a:lnSpc>
              <a:spcAft>
                <a:spcPts val="1001"/>
              </a:spcAft>
            </a:pPr>
            <a:r>
              <a:rPr lang="en-IN" sz="3600" b="1" u="none" strike="noStrike">
                <a:solidFill>
                  <a:schemeClr val="dk1"/>
                </a:solidFill>
                <a:uFillTx/>
                <a:latin typeface="Times New Roman"/>
                <a:ea typeface="Times New Roman"/>
              </a:rPr>
              <a:t>Assessment Component 2: Group presentation</a:t>
            </a:r>
            <a:endParaRPr lang="en-GB" sz="3600" b="0" u="none" strike="noStrike">
              <a:solidFill>
                <a:srgbClr val="000000"/>
              </a:solidFill>
              <a:uFillTx/>
              <a:latin typeface="Arial"/>
            </a:endParaRPr>
          </a:p>
          <a:p>
            <a:pPr algn="ctr" defTabSz="914400">
              <a:lnSpc>
                <a:spcPct val="100000"/>
              </a:lnSpc>
              <a:spcAft>
                <a:spcPts val="1001"/>
              </a:spcAft>
            </a:pPr>
            <a:r>
              <a:rPr lang="en-IN" sz="3600" b="1" u="none" strike="noStrike">
                <a:solidFill>
                  <a:schemeClr val="dk1"/>
                </a:solidFill>
                <a:uFillTx/>
                <a:latin typeface="Times New Roman"/>
                <a:ea typeface="Times New Roman"/>
              </a:rPr>
              <a:t>Organisation: NHS England</a:t>
            </a:r>
            <a:endParaRPr lang="en-GB" sz="3600" b="0" u="none" strike="noStrike">
              <a:solidFill>
                <a:srgbClr val="000000"/>
              </a:solidFill>
              <a:uFillTx/>
              <a:latin typeface="Arial"/>
            </a:endParaRPr>
          </a:p>
          <a:p>
            <a:pPr algn="ctr" defTabSz="914400">
              <a:lnSpc>
                <a:spcPct val="100000"/>
              </a:lnSpc>
              <a:spcAft>
                <a:spcPts val="1001"/>
              </a:spcAft>
            </a:pPr>
            <a:r>
              <a:rPr lang="en-IN" sz="3600" b="1" u="none" strike="noStrike">
                <a:solidFill>
                  <a:schemeClr val="dk1"/>
                </a:solidFill>
                <a:uFillTx/>
                <a:latin typeface="Times New Roman"/>
                <a:ea typeface="Times New Roman"/>
              </a:rPr>
              <a:t>Focus areas: Job Design &amp; Job satisfaction</a:t>
            </a:r>
            <a:endParaRPr lang="en-GB" sz="3600" b="0" u="none" strike="noStrike">
              <a:solidFill>
                <a:srgbClr val="000000"/>
              </a:solidFill>
              <a:uFillTx/>
              <a:latin typeface="Arial"/>
            </a:endParaRPr>
          </a:p>
          <a:p>
            <a:pPr algn="ctr" defTabSz="914400">
              <a:lnSpc>
                <a:spcPct val="100000"/>
              </a:lnSpc>
              <a:spcAft>
                <a:spcPts val="1001"/>
              </a:spcAft>
            </a:pPr>
            <a:endParaRPr lang="en-GB" sz="3600" b="0" u="none" strike="noStrike">
              <a:solidFill>
                <a:srgbClr val="000000"/>
              </a:solidFill>
              <a:uFillTx/>
              <a:latin typeface="Arial"/>
            </a:endParaRPr>
          </a:p>
          <a:p>
            <a:pPr algn="ctr" defTabSz="914400">
              <a:lnSpc>
                <a:spcPct val="100000"/>
              </a:lnSpc>
              <a:spcAft>
                <a:spcPts val="1001"/>
              </a:spcAft>
            </a:pPr>
            <a:r>
              <a:rPr lang="en-IN" sz="3200" b="1" u="none" strike="noStrike">
                <a:solidFill>
                  <a:schemeClr val="dk1"/>
                </a:solidFill>
                <a:uFillTx/>
                <a:latin typeface="Times New Roman"/>
                <a:ea typeface="Times New Roman"/>
              </a:rPr>
              <a:t> </a:t>
            </a:r>
            <a:r>
              <a:rPr lang="en-IN" sz="2800" b="1" u="none" strike="noStrike">
                <a:solidFill>
                  <a:schemeClr val="dk1"/>
                </a:solidFill>
                <a:uFillTx/>
                <a:latin typeface="Times New Roman"/>
                <a:ea typeface="Times New Roman"/>
              </a:rPr>
              <a:t>Student IDs:</a:t>
            </a:r>
            <a:endParaRPr lang="en-GB" sz="2800" b="0" u="none" strike="noStrike">
              <a:solidFill>
                <a:srgbClr val="000000"/>
              </a:solidFill>
              <a:uFillTx/>
              <a:latin typeface="Arial"/>
            </a:endParaRPr>
          </a:p>
          <a:p>
            <a:pPr algn="ctr" defTabSz="914400">
              <a:lnSpc>
                <a:spcPct val="100000"/>
              </a:lnSpc>
              <a:spcAft>
                <a:spcPts val="1001"/>
              </a:spcAft>
            </a:pPr>
            <a:r>
              <a:rPr lang="en-IN" sz="2800" b="1" u="none" strike="noStrike">
                <a:solidFill>
                  <a:schemeClr val="dk1"/>
                </a:solidFill>
                <a:uFillTx/>
                <a:latin typeface="Times New Roman"/>
                <a:ea typeface="Times New Roman"/>
              </a:rPr>
              <a:t>Galla Prasith - </a:t>
            </a:r>
            <a:r>
              <a:rPr lang="en-US" sz="2800" b="1" u="none" strike="noStrike">
                <a:solidFill>
                  <a:schemeClr val="dk1"/>
                </a:solidFill>
                <a:uFillTx/>
                <a:latin typeface="Times New Roman"/>
                <a:ea typeface="Times New Roman"/>
              </a:rPr>
              <a:t>2543438(</a:t>
            </a:r>
            <a:r>
              <a:rPr lang="en-IN" sz="2800" b="1" u="none" strike="noStrike">
                <a:solidFill>
                  <a:schemeClr val="dk1"/>
                </a:solidFill>
                <a:uFillTx/>
                <a:latin typeface="Times New Roman"/>
                <a:ea typeface="Times New Roman"/>
              </a:rPr>
              <a:t>Team Leader</a:t>
            </a:r>
            <a:r>
              <a:rPr lang="en-US" sz="2800" b="1" u="none" strike="noStrike">
                <a:solidFill>
                  <a:schemeClr val="dk1"/>
                </a:solidFill>
                <a:uFillTx/>
                <a:latin typeface="Times New Roman"/>
                <a:ea typeface="Times New Roman"/>
              </a:rPr>
              <a:t>)</a:t>
            </a:r>
            <a:endParaRPr lang="en-GB" sz="2800" b="0" u="none" strike="noStrike">
              <a:solidFill>
                <a:srgbClr val="000000"/>
              </a:solidFill>
              <a:uFillTx/>
              <a:latin typeface="Arial"/>
            </a:endParaRPr>
          </a:p>
          <a:p>
            <a:pPr algn="ctr" defTabSz="914400">
              <a:lnSpc>
                <a:spcPct val="100000"/>
              </a:lnSpc>
            </a:pPr>
            <a:r>
              <a:rPr lang="en-IN" sz="2800" b="1" u="none" strike="noStrike">
                <a:solidFill>
                  <a:schemeClr val="dk1"/>
                </a:solidFill>
                <a:uFillTx/>
                <a:latin typeface="Times New Roman"/>
                <a:ea typeface="Times New Roman"/>
              </a:rPr>
              <a:t>Ahmed Rain </a:t>
            </a:r>
            <a:r>
              <a:rPr lang="en-US" sz="2800" b="1" u="none" strike="noStrike">
                <a:solidFill>
                  <a:schemeClr val="dk1"/>
                </a:solidFill>
                <a:uFillTx/>
                <a:latin typeface="Times New Roman"/>
                <a:ea typeface="Times New Roman"/>
              </a:rPr>
              <a:t>- </a:t>
            </a:r>
            <a:r>
              <a:rPr lang="en-US" sz="2800" b="1" u="none" strike="noStrike">
                <a:solidFill>
                  <a:schemeClr val="dk1"/>
                </a:solidFill>
                <a:uFillTx/>
                <a:latin typeface="Times New Roman Bold"/>
                <a:ea typeface="Times New Roman Bold"/>
              </a:rPr>
              <a:t>2535781</a:t>
            </a:r>
            <a:endParaRPr lang="en-GB" sz="2800" b="0" u="none" strike="noStrike">
              <a:solidFill>
                <a:srgbClr val="000000"/>
              </a:solidFill>
              <a:uFillTx/>
              <a:latin typeface="Arial"/>
            </a:endParaRPr>
          </a:p>
          <a:p>
            <a:pPr algn="ctr" defTabSz="914400">
              <a:lnSpc>
                <a:spcPct val="100000"/>
              </a:lnSpc>
            </a:pPr>
            <a:r>
              <a:rPr lang="en-IN" sz="2800" b="1" u="none" strike="noStrike">
                <a:solidFill>
                  <a:schemeClr val="dk1"/>
                </a:solidFill>
                <a:uFillTx/>
                <a:latin typeface="Times New Roman"/>
                <a:ea typeface="Times New Roman"/>
              </a:rPr>
              <a:t>Rajveer Singh </a:t>
            </a:r>
            <a:r>
              <a:rPr lang="en-US" sz="2800" b="1" u="none" strike="noStrike">
                <a:solidFill>
                  <a:schemeClr val="dk1"/>
                </a:solidFill>
                <a:uFillTx/>
                <a:latin typeface="Times New Roman"/>
                <a:ea typeface="Times New Roman"/>
              </a:rPr>
              <a:t>- 2536659</a:t>
            </a:r>
            <a:endParaRPr lang="en-GB" sz="2800" b="0" u="none" strike="noStrike">
              <a:solidFill>
                <a:srgbClr val="000000"/>
              </a:solidFill>
              <a:uFillTx/>
              <a:latin typeface="Arial"/>
            </a:endParaRPr>
          </a:p>
          <a:p>
            <a:pPr algn="ctr" defTabSz="914400">
              <a:lnSpc>
                <a:spcPct val="100000"/>
              </a:lnSpc>
              <a:spcAft>
                <a:spcPts val="1001"/>
              </a:spcAft>
            </a:pPr>
            <a:r>
              <a:rPr lang="en-IN" sz="2800" b="1" u="none" strike="noStrike">
                <a:solidFill>
                  <a:schemeClr val="dk1"/>
                </a:solidFill>
                <a:uFillTx/>
                <a:latin typeface="Times New Roman"/>
                <a:ea typeface="Times New Roman"/>
              </a:rPr>
              <a:t>Divya Adduru</a:t>
            </a:r>
            <a:r>
              <a:rPr lang="en-US" sz="2800" b="1" u="none" strike="noStrike">
                <a:solidFill>
                  <a:schemeClr val="dk1"/>
                </a:solidFill>
                <a:uFillTx/>
                <a:latin typeface="Times New Roman"/>
                <a:ea typeface="Times New Roman"/>
              </a:rPr>
              <a:t> -2537627</a:t>
            </a:r>
            <a:endParaRPr lang="en-GB" sz="2800" b="0" u="none" strike="noStrike">
              <a:solidFill>
                <a:srgbClr val="000000"/>
              </a:solidFill>
              <a:uFillTx/>
              <a:latin typeface="Arial"/>
            </a:endParaRPr>
          </a:p>
          <a:p>
            <a:pPr algn="ctr" defTabSz="914400">
              <a:lnSpc>
                <a:spcPct val="100000"/>
              </a:lnSpc>
              <a:spcAft>
                <a:spcPts val="1001"/>
              </a:spcAft>
            </a:pPr>
            <a:r>
              <a:rPr lang="en-IN" sz="2800" b="1" u="none" strike="noStrike">
                <a:solidFill>
                  <a:schemeClr val="dk1"/>
                </a:solidFill>
                <a:uFillTx/>
                <a:latin typeface="Times New Roman"/>
                <a:ea typeface="Times New Roman"/>
              </a:rPr>
              <a:t>Lecturer: </a:t>
            </a:r>
            <a:r>
              <a:rPr lang="en-US" sz="2800" b="1" u="none" strike="noStrike">
                <a:solidFill>
                  <a:schemeClr val="dk1"/>
                </a:solidFill>
                <a:uFillTx/>
                <a:latin typeface="Times New Roman"/>
                <a:ea typeface="Times New Roman"/>
              </a:rPr>
              <a:t>Sharukh irfan</a:t>
            </a:r>
            <a:endParaRPr lang="en-GB" sz="2800" b="0" u="none" strike="noStrike">
              <a:solidFill>
                <a:srgbClr val="000000"/>
              </a:solidFill>
              <a:uFillTx/>
              <a:latin typeface="Arial"/>
            </a:endParaRPr>
          </a:p>
          <a:p>
            <a:pPr algn="ctr" defTabSz="914400">
              <a:lnSpc>
                <a:spcPct val="100000"/>
              </a:lnSpc>
              <a:spcAft>
                <a:spcPts val="1001"/>
              </a:spcAft>
            </a:pPr>
            <a:r>
              <a:rPr lang="en-IN" sz="3600" b="1" u="none" strike="noStrike">
                <a:solidFill>
                  <a:schemeClr val="dk1"/>
                </a:solidFill>
                <a:uFillTx/>
                <a:latin typeface="Times New Roman"/>
                <a:ea typeface="Times New Roman"/>
              </a:rPr>
              <a:t> </a:t>
            </a:r>
            <a:endParaRPr lang="en-GB" sz="3600" b="0" u="none" strike="noStrike">
              <a:solidFill>
                <a:srgbClr val="000000"/>
              </a:solidFill>
              <a:uFillTx/>
              <a:latin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2F5F5"/>
        </a:solidFill>
        <a:effectLst/>
      </p:bgPr>
    </p:bg>
    <p:spTree>
      <p:nvGrpSpPr>
        <p:cNvPr id="1" name=""/>
        <p:cNvGrpSpPr/>
        <p:nvPr/>
      </p:nvGrpSpPr>
      <p:grpSpPr>
        <a:xfrm>
          <a:off x="0" y="0"/>
          <a:ext cx="0" cy="0"/>
          <a:chOff x="0" y="0"/>
          <a:chExt cx="0" cy="0"/>
        </a:xfrm>
      </p:grpSpPr>
      <p:grpSp>
        <p:nvGrpSpPr>
          <p:cNvPr id="45" name="Group 3"/>
          <p:cNvGrpSpPr/>
          <p:nvPr/>
        </p:nvGrpSpPr>
        <p:grpSpPr>
          <a:xfrm>
            <a:off x="-842400" y="-898560"/>
            <a:ext cx="19972440" cy="3230640"/>
            <a:chOff x="-842400" y="-898560"/>
            <a:chExt cx="19972440" cy="3230640"/>
          </a:xfrm>
        </p:grpSpPr>
        <p:sp>
          <p:nvSpPr>
            <p:cNvPr id="46" name="Freeform 4"/>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cxn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47" name="TextBox 5"/>
            <p:cNvSpPr/>
            <p:nvPr/>
          </p:nvSpPr>
          <p:spPr>
            <a:xfrm>
              <a:off x="-842400" y="-898560"/>
              <a:ext cx="19972440" cy="32302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48" name="Group 21"/>
          <p:cNvGrpSpPr/>
          <p:nvPr/>
        </p:nvGrpSpPr>
        <p:grpSpPr>
          <a:xfrm>
            <a:off x="11405880" y="4012920"/>
            <a:ext cx="100800" cy="100800"/>
            <a:chOff x="11405880" y="4012920"/>
            <a:chExt cx="100800" cy="100800"/>
          </a:xfrm>
        </p:grpSpPr>
        <p:sp>
          <p:nvSpPr>
            <p:cNvPr id="49" name="Freeform 22"/>
            <p:cNvSpPr/>
            <p:nvPr/>
          </p:nvSpPr>
          <p:spPr>
            <a:xfrm>
              <a:off x="11405880" y="4012920"/>
              <a:ext cx="100800" cy="100800"/>
            </a:xfrm>
            <a:custGeom>
              <a:avLst/>
              <a:gdLst>
                <a:gd name="textAreaLeft" fmla="*/ 0 w 100800"/>
                <a:gd name="textAreaRight" fmla="*/ 101160 w 100800"/>
                <a:gd name="textAreaTop" fmla="*/ 0 h 100800"/>
                <a:gd name="textAreaBottom" fmla="*/ 101160 h 100800"/>
              </a:gdLst>
              <a:ahLst/>
              <a:cxn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50" name="TextBox 23"/>
            <p:cNvSpPr/>
            <p:nvPr/>
          </p:nvSpPr>
          <p:spPr>
            <a:xfrm>
              <a:off x="11415240" y="4017600"/>
              <a:ext cx="81720" cy="86760"/>
            </a:xfrm>
            <a:prstGeom prst="rect">
              <a:avLst/>
            </a:prstGeom>
            <a:noFill/>
            <a:ln w="0">
              <a:noFill/>
            </a:ln>
          </p:spPr>
          <p:style>
            <a:lnRef idx="0">
              <a:scrgbClr r="0" g="0" b="0"/>
            </a:lnRef>
            <a:fillRef idx="0">
              <a:scrgbClr r="0" g="0" b="0"/>
            </a:fillRef>
            <a:effectRef idx="0">
              <a:scrgbClr r="0" g="0" b="0"/>
            </a:effectRef>
            <a:fontRef idx="minor"/>
          </p:style>
          <p:txBody>
            <a:bodyPr lIns="40680" tIns="43560" rIns="40680" bIns="435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51" name="Group 24"/>
          <p:cNvGrpSpPr/>
          <p:nvPr/>
        </p:nvGrpSpPr>
        <p:grpSpPr>
          <a:xfrm>
            <a:off x="11829960" y="1340280"/>
            <a:ext cx="134280" cy="134280"/>
            <a:chOff x="11829960" y="1340280"/>
            <a:chExt cx="134280" cy="134280"/>
          </a:xfrm>
        </p:grpSpPr>
        <p:sp>
          <p:nvSpPr>
            <p:cNvPr id="52" name="Freeform 25"/>
            <p:cNvSpPr/>
            <p:nvPr/>
          </p:nvSpPr>
          <p:spPr>
            <a:xfrm>
              <a:off x="11829960" y="1340280"/>
              <a:ext cx="134280" cy="134280"/>
            </a:xfrm>
            <a:custGeom>
              <a:avLst/>
              <a:gdLst>
                <a:gd name="textAreaLeft" fmla="*/ 0 w 134280"/>
                <a:gd name="textAreaRight" fmla="*/ 134640 w 134280"/>
                <a:gd name="textAreaTop" fmla="*/ 0 h 134280"/>
                <a:gd name="textAreaBottom" fmla="*/ 134640 h 134280"/>
              </a:gdLst>
              <a:ahLst/>
              <a:cxn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53" name="TextBox 26"/>
            <p:cNvSpPr/>
            <p:nvPr/>
          </p:nvSpPr>
          <p:spPr>
            <a:xfrm>
              <a:off x="11842920" y="1346400"/>
              <a:ext cx="109080" cy="11556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54" name="Group 27"/>
          <p:cNvGrpSpPr/>
          <p:nvPr/>
        </p:nvGrpSpPr>
        <p:grpSpPr>
          <a:xfrm>
            <a:off x="11525760" y="4084560"/>
            <a:ext cx="159840" cy="159840"/>
            <a:chOff x="11525760" y="4084560"/>
            <a:chExt cx="159840" cy="159840"/>
          </a:xfrm>
        </p:grpSpPr>
        <p:sp>
          <p:nvSpPr>
            <p:cNvPr id="55" name="Freeform 28"/>
            <p:cNvSpPr/>
            <p:nvPr/>
          </p:nvSpPr>
          <p:spPr>
            <a:xfrm>
              <a:off x="11525760" y="4084560"/>
              <a:ext cx="159840" cy="159840"/>
            </a:xfrm>
            <a:custGeom>
              <a:avLst/>
              <a:gdLst>
                <a:gd name="textAreaLeft" fmla="*/ 0 w 159840"/>
                <a:gd name="textAreaRight" fmla="*/ 160200 w 159840"/>
                <a:gd name="textAreaTop" fmla="*/ 0 h 159840"/>
                <a:gd name="textAreaBottom" fmla="*/ 160200 h 159840"/>
              </a:gdLst>
              <a:ahLst/>
              <a:cxn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56" name="TextBox 29"/>
            <p:cNvSpPr/>
            <p:nvPr/>
          </p:nvSpPr>
          <p:spPr>
            <a:xfrm>
              <a:off x="11540880" y="4092120"/>
              <a:ext cx="129600" cy="13716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57" name="Group 30"/>
          <p:cNvGrpSpPr/>
          <p:nvPr/>
        </p:nvGrpSpPr>
        <p:grpSpPr>
          <a:xfrm>
            <a:off x="11990160" y="1435680"/>
            <a:ext cx="212760" cy="212760"/>
            <a:chOff x="11990160" y="1435680"/>
            <a:chExt cx="212760" cy="212760"/>
          </a:xfrm>
        </p:grpSpPr>
        <p:sp>
          <p:nvSpPr>
            <p:cNvPr id="58" name="Freeform 31"/>
            <p:cNvSpPr/>
            <p:nvPr/>
          </p:nvSpPr>
          <p:spPr>
            <a:xfrm>
              <a:off x="11990160" y="1435680"/>
              <a:ext cx="212760" cy="212760"/>
            </a:xfrm>
            <a:custGeom>
              <a:avLst/>
              <a:gdLst>
                <a:gd name="textAreaLeft" fmla="*/ 0 w 212760"/>
                <a:gd name="textAreaRight" fmla="*/ 213120 w 212760"/>
                <a:gd name="textAreaTop" fmla="*/ 0 h 212760"/>
                <a:gd name="textAreaBottom" fmla="*/ 213120 h 212760"/>
              </a:gdLst>
              <a:ahLst/>
              <a:cxn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59" name="TextBox 32"/>
            <p:cNvSpPr/>
            <p:nvPr/>
          </p:nvSpPr>
          <p:spPr>
            <a:xfrm>
              <a:off x="12009960" y="1445760"/>
              <a:ext cx="172800" cy="1828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60" name="TextBox 5"/>
          <p:cNvSpPr/>
          <p:nvPr/>
        </p:nvSpPr>
        <p:spPr>
          <a:xfrm>
            <a:off x="5341320" y="147240"/>
            <a:ext cx="7605360" cy="69264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t">
            <a:spAutoFit/>
          </a:bodyPr>
          <a:lstStyle/>
          <a:p>
            <a:pPr algn="ctr" defTabSz="914400">
              <a:lnSpc>
                <a:spcPts val="5451"/>
              </a:lnSpc>
            </a:pPr>
            <a:r>
              <a:rPr lang="en-US" sz="5400" b="1" u="sng" strike="noStrike">
                <a:solidFill>
                  <a:srgbClr val="1B5543"/>
                </a:solidFill>
                <a:uFillTx/>
                <a:latin typeface="Times New Roman Bold"/>
                <a:ea typeface="Times New Roman Bold"/>
              </a:rPr>
              <a:t>CONTENTS</a:t>
            </a:r>
            <a:endParaRPr lang="en-GB" sz="5400" b="0" u="none" strike="noStrike">
              <a:solidFill>
                <a:srgbClr val="000000"/>
              </a:solidFill>
              <a:uFillTx/>
              <a:latin typeface="Arial"/>
            </a:endParaRPr>
          </a:p>
        </p:txBody>
      </p:sp>
      <p:graphicFrame>
        <p:nvGraphicFramePr>
          <p:cNvPr id="61" name="Table 34"/>
          <p:cNvGraphicFramePr/>
          <p:nvPr/>
        </p:nvGraphicFramePr>
        <p:xfrm>
          <a:off x="228600" y="973440"/>
          <a:ext cx="17754120" cy="9922985"/>
        </p:xfrm>
        <a:graphic>
          <a:graphicData uri="http://schemas.openxmlformats.org/drawingml/2006/table">
            <a:tbl>
              <a:tblPr firstRow="1" firstCol="1" bandRow="1"/>
              <a:tblGrid>
                <a:gridCol w="8952840">
                  <a:extLst>
                    <a:ext uri="{9D8B030D-6E8A-4147-A177-3AD203B41FA5}">
                      <a16:colId xmlns:a16="http://schemas.microsoft.com/office/drawing/2014/main" val="20000"/>
                    </a:ext>
                  </a:extLst>
                </a:gridCol>
                <a:gridCol w="2200320">
                  <a:extLst>
                    <a:ext uri="{9D8B030D-6E8A-4147-A177-3AD203B41FA5}">
                      <a16:colId xmlns:a16="http://schemas.microsoft.com/office/drawing/2014/main" val="20001"/>
                    </a:ext>
                  </a:extLst>
                </a:gridCol>
                <a:gridCol w="6600960">
                  <a:extLst>
                    <a:ext uri="{9D8B030D-6E8A-4147-A177-3AD203B41FA5}">
                      <a16:colId xmlns:a16="http://schemas.microsoft.com/office/drawing/2014/main" val="20002"/>
                    </a:ext>
                  </a:extLst>
                </a:gridCol>
              </a:tblGrid>
              <a:tr h="369360">
                <a:tc>
                  <a:txBody>
                    <a:bodyPr/>
                    <a:lstStyle/>
                    <a:p>
                      <a:pPr algn="ctr" defTabSz="914400">
                        <a:lnSpc>
                          <a:spcPct val="107000"/>
                        </a:lnSpc>
                      </a:pPr>
                      <a:r>
                        <a:rPr lang="en-IN" sz="2400" b="1" u="none" strike="noStrike">
                          <a:solidFill>
                            <a:schemeClr val="lt1"/>
                          </a:solidFill>
                          <a:uFillTx/>
                          <a:latin typeface="Times New Roman"/>
                          <a:ea typeface="Calibri"/>
                        </a:rPr>
                        <a:t>Topic</a:t>
                      </a:r>
                      <a:endParaRPr lang="en-GB" sz="2400" b="0" u="none" strike="noStrike">
                        <a:solidFill>
                          <a:srgbClr val="FFFFFF"/>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solidFill>
                  </a:tcPr>
                </a:tc>
                <a:tc>
                  <a:txBody>
                    <a:bodyPr/>
                    <a:lstStyle/>
                    <a:p>
                      <a:pPr algn="ctr" defTabSz="914400">
                        <a:lnSpc>
                          <a:spcPct val="107000"/>
                        </a:lnSpc>
                      </a:pPr>
                      <a:r>
                        <a:rPr lang="en-IN" sz="2400" b="1" u="none" strike="noStrike">
                          <a:solidFill>
                            <a:schemeClr val="lt1"/>
                          </a:solidFill>
                          <a:uFillTx/>
                          <a:latin typeface="Times New Roman"/>
                          <a:ea typeface="Calibri"/>
                        </a:rPr>
                        <a:t>Slide Number</a:t>
                      </a:r>
                      <a:endParaRPr lang="en-GB" sz="2400" b="0" u="none" strike="noStrike">
                        <a:solidFill>
                          <a:srgbClr val="FFFFFF"/>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solidFill>
                  </a:tcPr>
                </a:tc>
                <a:tc>
                  <a:txBody>
                    <a:bodyPr/>
                    <a:lstStyle/>
                    <a:p>
                      <a:pPr algn="ctr" defTabSz="914400">
                        <a:lnSpc>
                          <a:spcPct val="107000"/>
                        </a:lnSpc>
                      </a:pPr>
                      <a:r>
                        <a:rPr lang="en-IN" sz="2400" b="1" u="none" strike="noStrike">
                          <a:solidFill>
                            <a:schemeClr val="lt1"/>
                          </a:solidFill>
                          <a:uFillTx/>
                          <a:latin typeface="Times New Roman"/>
                          <a:ea typeface="Calibri"/>
                        </a:rPr>
                        <a:t>Presented by</a:t>
                      </a:r>
                      <a:endParaRPr lang="en-GB" sz="2400" b="0" u="none" strike="noStrike">
                        <a:solidFill>
                          <a:srgbClr val="FFFFFF"/>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solidFill>
                  </a:tcPr>
                </a:tc>
                <a:extLst>
                  <a:ext uri="{0D108BD9-81ED-4DB2-BD59-A6C34878D82A}">
                    <a16:rowId xmlns:a16="http://schemas.microsoft.com/office/drawing/2014/main" val="10000"/>
                  </a:ext>
                </a:extLst>
              </a:tr>
              <a:tr h="369360">
                <a:tc>
                  <a:txBody>
                    <a:bodyPr/>
                    <a:lstStyle/>
                    <a:p>
                      <a:pPr defTabSz="914400">
                        <a:lnSpc>
                          <a:spcPct val="107000"/>
                        </a:lnSpc>
                      </a:pPr>
                      <a:r>
                        <a:rPr lang="en-GB" sz="2400" b="0" u="none" strike="noStrike">
                          <a:solidFill>
                            <a:schemeClr val="dk1"/>
                          </a:solidFill>
                          <a:uFillTx/>
                          <a:latin typeface="Times New Roman"/>
                        </a:rPr>
                        <a:t>Introduction</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a:lstStyle/>
                    <a:p>
                      <a:pPr algn="ctr" defTabSz="914400">
                        <a:lnSpc>
                          <a:spcPct val="107000"/>
                        </a:lnSpc>
                      </a:pPr>
                      <a:r>
                        <a:rPr lang="en-GB" sz="2400" b="0" u="none" strike="noStrike">
                          <a:solidFill>
                            <a:schemeClr val="dk1"/>
                          </a:solidFill>
                          <a:uFillTx/>
                          <a:latin typeface="Times New Roman"/>
                          <a:ea typeface="Calibri"/>
                        </a:rPr>
                        <a:t>1</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a:lstStyle/>
                    <a:p>
                      <a:pPr algn="ctr" defTabSz="914400">
                        <a:lnSpc>
                          <a:spcPct val="107000"/>
                        </a:lnSpc>
                        <a:tabLst>
                          <a:tab pos="0" algn="l"/>
                        </a:tabLst>
                      </a:pPr>
                      <a:r>
                        <a:rPr lang="en-IN" sz="2400" b="0" u="none" strike="noStrike">
                          <a:solidFill>
                            <a:schemeClr val="dk1"/>
                          </a:solidFill>
                          <a:uFillTx/>
                          <a:latin typeface="Times New Roman"/>
                          <a:ea typeface="Calibri"/>
                        </a:rPr>
                        <a:t>Galla Prasith</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extLst>
                  <a:ext uri="{0D108BD9-81ED-4DB2-BD59-A6C34878D82A}">
                    <a16:rowId xmlns:a16="http://schemas.microsoft.com/office/drawing/2014/main" val="10001"/>
                  </a:ext>
                </a:extLst>
              </a:tr>
              <a:tr h="369360">
                <a:tc>
                  <a:txBody>
                    <a:bodyPr/>
                    <a:lstStyle/>
                    <a:p>
                      <a:pPr defTabSz="914400">
                        <a:lnSpc>
                          <a:spcPct val="107000"/>
                        </a:lnSpc>
                      </a:pPr>
                      <a:r>
                        <a:rPr lang="en-GB" sz="2400" b="0" u="none" strike="noStrike">
                          <a:solidFill>
                            <a:schemeClr val="dk1"/>
                          </a:solidFill>
                          <a:uFillTx/>
                          <a:latin typeface="Times New Roman"/>
                        </a:rPr>
                        <a:t>Organisation Overview</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a:lstStyle/>
                    <a:p>
                      <a:pPr algn="ctr" defTabSz="914400">
                        <a:lnSpc>
                          <a:spcPct val="107000"/>
                        </a:lnSpc>
                      </a:pPr>
                      <a:r>
                        <a:rPr lang="en-GB" sz="2400" b="0" u="none" strike="noStrike">
                          <a:solidFill>
                            <a:schemeClr val="dk1"/>
                          </a:solidFill>
                          <a:uFillTx/>
                          <a:latin typeface="Times New Roman"/>
                          <a:ea typeface="Calibri"/>
                        </a:rPr>
                        <a:t>2</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a:lstStyle/>
                    <a:p>
                      <a:pPr algn="ctr" defTabSz="914400">
                        <a:lnSpc>
                          <a:spcPct val="107000"/>
                        </a:lnSpc>
                        <a:tabLst>
                          <a:tab pos="0" algn="l"/>
                        </a:tabLst>
                      </a:pPr>
                      <a:r>
                        <a:rPr lang="en-IN" sz="2400" b="0" u="none" strike="noStrike">
                          <a:solidFill>
                            <a:schemeClr val="dk1"/>
                          </a:solidFill>
                          <a:uFillTx/>
                          <a:latin typeface="Times New Roman"/>
                          <a:ea typeface="Calibri"/>
                        </a:rPr>
                        <a:t>Galla Prasith</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extLst>
                  <a:ext uri="{0D108BD9-81ED-4DB2-BD59-A6C34878D82A}">
                    <a16:rowId xmlns:a16="http://schemas.microsoft.com/office/drawing/2014/main" val="10002"/>
                  </a:ext>
                </a:extLst>
              </a:tr>
              <a:tr h="369360">
                <a:tc>
                  <a:txBody>
                    <a:bodyPr/>
                    <a:lstStyle/>
                    <a:p>
                      <a:pPr defTabSz="914400">
                        <a:lnSpc>
                          <a:spcPct val="107000"/>
                        </a:lnSpc>
                      </a:pPr>
                      <a:r>
                        <a:rPr lang="en-GB" sz="2400" b="0" u="none" strike="noStrike">
                          <a:solidFill>
                            <a:schemeClr val="dk1"/>
                          </a:solidFill>
                          <a:uFillTx/>
                          <a:latin typeface="Times New Roman"/>
                        </a:rPr>
                        <a:t>Concept of Job Design and Job Satisfaction</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a:lstStyle/>
                    <a:p>
                      <a:pPr algn="ctr" defTabSz="914400">
                        <a:lnSpc>
                          <a:spcPct val="107000"/>
                        </a:lnSpc>
                      </a:pPr>
                      <a:r>
                        <a:rPr lang="en-GB" sz="2400" b="0" u="none" strike="noStrike">
                          <a:solidFill>
                            <a:schemeClr val="dk1"/>
                          </a:solidFill>
                          <a:uFillTx/>
                          <a:latin typeface="Times New Roman"/>
                          <a:ea typeface="Calibri"/>
                        </a:rPr>
                        <a:t>3</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a:lstStyle/>
                    <a:p>
                      <a:pPr algn="ctr" defTabSz="914400">
                        <a:lnSpc>
                          <a:spcPct val="107000"/>
                        </a:lnSpc>
                        <a:tabLst>
                          <a:tab pos="0" algn="l"/>
                        </a:tabLst>
                      </a:pPr>
                      <a:r>
                        <a:rPr lang="en-IN" sz="2400" b="0" u="none" strike="noStrike">
                          <a:solidFill>
                            <a:schemeClr val="dk1"/>
                          </a:solidFill>
                          <a:uFillTx/>
                          <a:latin typeface="Times New Roman"/>
                          <a:ea typeface="Calibri"/>
                        </a:rPr>
                        <a:t>Galla Prasith</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extLst>
                  <a:ext uri="{0D108BD9-81ED-4DB2-BD59-A6C34878D82A}">
                    <a16:rowId xmlns:a16="http://schemas.microsoft.com/office/drawing/2014/main" val="10003"/>
                  </a:ext>
                </a:extLst>
              </a:tr>
              <a:tr h="369360">
                <a:tc>
                  <a:txBody>
                    <a:bodyPr/>
                    <a:lstStyle/>
                    <a:p>
                      <a:pPr defTabSz="914400">
                        <a:lnSpc>
                          <a:spcPct val="107000"/>
                        </a:lnSpc>
                      </a:pPr>
                      <a:r>
                        <a:rPr lang="en-GB" sz="2400" b="0" u="none" strike="noStrike">
                          <a:solidFill>
                            <a:schemeClr val="dk1"/>
                          </a:solidFill>
                          <a:uFillTx/>
                          <a:latin typeface="Times New Roman"/>
                        </a:rPr>
                        <a:t>Current Policies and Practices: Job Design</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a:lstStyle/>
                    <a:p>
                      <a:pPr algn="ctr" defTabSz="914400">
                        <a:lnSpc>
                          <a:spcPct val="107000"/>
                        </a:lnSpc>
                      </a:pPr>
                      <a:r>
                        <a:rPr lang="en-GB" sz="2400" b="0" u="none" strike="noStrike">
                          <a:solidFill>
                            <a:schemeClr val="dk1"/>
                          </a:solidFill>
                          <a:uFillTx/>
                          <a:latin typeface="Times New Roman"/>
                          <a:ea typeface="Calibri"/>
                        </a:rPr>
                        <a:t>4</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a:lstStyle/>
                    <a:p>
                      <a:pPr algn="ctr" defTabSz="914400">
                        <a:lnSpc>
                          <a:spcPct val="107000"/>
                        </a:lnSpc>
                        <a:tabLst>
                          <a:tab pos="0" algn="l"/>
                        </a:tabLst>
                      </a:pPr>
                      <a:r>
                        <a:rPr lang="en-IN" sz="2400" b="0" u="none" strike="noStrike">
                          <a:solidFill>
                            <a:schemeClr val="dk1"/>
                          </a:solidFill>
                          <a:uFillTx/>
                          <a:latin typeface="Times New Roman"/>
                          <a:ea typeface="Calibri"/>
                        </a:rPr>
                        <a:t>Galla Prasith</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extLst>
                  <a:ext uri="{0D108BD9-81ED-4DB2-BD59-A6C34878D82A}">
                    <a16:rowId xmlns:a16="http://schemas.microsoft.com/office/drawing/2014/main" val="10004"/>
                  </a:ext>
                </a:extLst>
              </a:tr>
              <a:tr h="369360">
                <a:tc>
                  <a:txBody>
                    <a:bodyPr/>
                    <a:lstStyle/>
                    <a:p>
                      <a:pPr defTabSz="914400">
                        <a:lnSpc>
                          <a:spcPct val="107000"/>
                        </a:lnSpc>
                      </a:pPr>
                      <a:r>
                        <a:rPr lang="en-GB" sz="2400" b="0" u="none" strike="noStrike">
                          <a:solidFill>
                            <a:schemeClr val="dk1"/>
                          </a:solidFill>
                          <a:uFillTx/>
                          <a:latin typeface="Times New Roman"/>
                        </a:rPr>
                        <a:t>Current Policies and Practices: Job Satisfaction</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a:lstStyle/>
                    <a:p>
                      <a:pPr algn="ctr" defTabSz="914400">
                        <a:lnSpc>
                          <a:spcPct val="107000"/>
                        </a:lnSpc>
                      </a:pPr>
                      <a:r>
                        <a:rPr lang="en-IN" sz="2400" b="0" u="none" strike="noStrike">
                          <a:solidFill>
                            <a:schemeClr val="dk1"/>
                          </a:solidFill>
                          <a:uFillTx/>
                          <a:latin typeface="Times New Roman"/>
                          <a:ea typeface="Calibri"/>
                        </a:rPr>
                        <a:t>5</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a:lstStyle/>
                    <a:p>
                      <a:pPr algn="ctr" defTabSz="914400">
                        <a:lnSpc>
                          <a:spcPct val="107000"/>
                        </a:lnSpc>
                      </a:pPr>
                      <a:r>
                        <a:rPr lang="en-IN" sz="2400" b="0" u="none" strike="noStrike">
                          <a:solidFill>
                            <a:schemeClr val="dk1"/>
                          </a:solidFill>
                          <a:uFillTx/>
                          <a:latin typeface="Times New Roman"/>
                          <a:ea typeface="Calibri"/>
                        </a:rPr>
                        <a:t>Ahmed Rain </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extLst>
                  <a:ext uri="{0D108BD9-81ED-4DB2-BD59-A6C34878D82A}">
                    <a16:rowId xmlns:a16="http://schemas.microsoft.com/office/drawing/2014/main" val="10005"/>
                  </a:ext>
                </a:extLst>
              </a:tr>
              <a:tr h="369360">
                <a:tc>
                  <a:txBody>
                    <a:bodyPr/>
                    <a:lstStyle/>
                    <a:p>
                      <a:pPr defTabSz="914400">
                        <a:lnSpc>
                          <a:spcPct val="107000"/>
                        </a:lnSpc>
                      </a:pPr>
                      <a:r>
                        <a:rPr lang="en-GB" sz="2400" b="0" u="none" strike="noStrike">
                          <a:solidFill>
                            <a:schemeClr val="dk1"/>
                          </a:solidFill>
                          <a:uFillTx/>
                          <a:latin typeface="Times New Roman"/>
                        </a:rPr>
                        <a:t>Current Opportunities in Job Design</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a:lstStyle/>
                    <a:p>
                      <a:pPr algn="ctr" defTabSz="914400">
                        <a:lnSpc>
                          <a:spcPct val="107000"/>
                        </a:lnSpc>
                      </a:pPr>
                      <a:r>
                        <a:rPr lang="en-GB" sz="2400" b="0" u="none" strike="noStrike">
                          <a:solidFill>
                            <a:schemeClr val="dk1"/>
                          </a:solidFill>
                          <a:uFillTx/>
                          <a:latin typeface="Times New Roman"/>
                          <a:ea typeface="Calibri"/>
                        </a:rPr>
                        <a:t>6</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a:lstStyle/>
                    <a:p>
                      <a:pPr algn="ctr" defTabSz="914400">
                        <a:lnSpc>
                          <a:spcPct val="107000"/>
                        </a:lnSpc>
                        <a:tabLst>
                          <a:tab pos="0" algn="l"/>
                        </a:tabLst>
                      </a:pPr>
                      <a:r>
                        <a:rPr lang="en-IN" sz="2400" b="0" u="none" strike="noStrike">
                          <a:solidFill>
                            <a:schemeClr val="dk1"/>
                          </a:solidFill>
                          <a:uFillTx/>
                          <a:latin typeface="Times New Roman"/>
                          <a:ea typeface="Calibri"/>
                        </a:rPr>
                        <a:t>Ahmed Rain </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extLst>
                  <a:ext uri="{0D108BD9-81ED-4DB2-BD59-A6C34878D82A}">
                    <a16:rowId xmlns:a16="http://schemas.microsoft.com/office/drawing/2014/main" val="10006"/>
                  </a:ext>
                </a:extLst>
              </a:tr>
              <a:tr h="369360">
                <a:tc>
                  <a:txBody>
                    <a:bodyPr/>
                    <a:lstStyle/>
                    <a:p>
                      <a:pPr defTabSz="914400">
                        <a:lnSpc>
                          <a:spcPct val="107000"/>
                        </a:lnSpc>
                      </a:pPr>
                      <a:r>
                        <a:rPr lang="en-GB" sz="2400" b="0" u="none" strike="noStrike">
                          <a:solidFill>
                            <a:schemeClr val="dk1"/>
                          </a:solidFill>
                          <a:uFillTx/>
                          <a:latin typeface="Times New Roman"/>
                        </a:rPr>
                        <a:t>Current Opportunities in Job Satisfaction</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a:lstStyle/>
                    <a:p>
                      <a:pPr algn="ctr" defTabSz="914400">
                        <a:lnSpc>
                          <a:spcPct val="107000"/>
                        </a:lnSpc>
                      </a:pPr>
                      <a:r>
                        <a:rPr lang="en-GB" sz="2400" b="0" u="none" strike="noStrike">
                          <a:solidFill>
                            <a:schemeClr val="dk1"/>
                          </a:solidFill>
                          <a:uFillTx/>
                          <a:latin typeface="Times New Roman"/>
                          <a:ea typeface="Calibri"/>
                        </a:rPr>
                        <a:t>7</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a:lstStyle/>
                    <a:p>
                      <a:pPr algn="ctr" defTabSz="914400">
                        <a:lnSpc>
                          <a:spcPct val="107000"/>
                        </a:lnSpc>
                        <a:tabLst>
                          <a:tab pos="0" algn="l"/>
                        </a:tabLst>
                      </a:pPr>
                      <a:r>
                        <a:rPr lang="en-IN" sz="2400" b="0" u="none" strike="noStrike">
                          <a:solidFill>
                            <a:schemeClr val="dk1"/>
                          </a:solidFill>
                          <a:uFillTx/>
                          <a:latin typeface="Times New Roman"/>
                          <a:ea typeface="Calibri"/>
                        </a:rPr>
                        <a:t>Ahmed Rain </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extLst>
                  <a:ext uri="{0D108BD9-81ED-4DB2-BD59-A6C34878D82A}">
                    <a16:rowId xmlns:a16="http://schemas.microsoft.com/office/drawing/2014/main" val="10007"/>
                  </a:ext>
                </a:extLst>
              </a:tr>
              <a:tr h="369360">
                <a:tc>
                  <a:txBody>
                    <a:bodyPr/>
                    <a:lstStyle/>
                    <a:p>
                      <a:pPr defTabSz="914400">
                        <a:lnSpc>
                          <a:spcPct val="107000"/>
                        </a:lnSpc>
                      </a:pPr>
                      <a:r>
                        <a:rPr lang="en-GB" sz="2400" b="0" u="none" strike="noStrike">
                          <a:solidFill>
                            <a:schemeClr val="dk1"/>
                          </a:solidFill>
                          <a:uFillTx/>
                          <a:latin typeface="Times New Roman"/>
                        </a:rPr>
                        <a:t>Current Challenges in Job Design</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a:lstStyle/>
                    <a:p>
                      <a:pPr algn="ctr" defTabSz="914400">
                        <a:lnSpc>
                          <a:spcPct val="107000"/>
                        </a:lnSpc>
                      </a:pPr>
                      <a:r>
                        <a:rPr lang="en-IN" sz="2400" b="0" u="none" strike="noStrike">
                          <a:solidFill>
                            <a:schemeClr val="dk1"/>
                          </a:solidFill>
                          <a:uFillTx/>
                          <a:latin typeface="Times New Roman"/>
                          <a:ea typeface="Calibri"/>
                        </a:rPr>
                        <a:t>8</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a:lstStyle/>
                    <a:p>
                      <a:pPr algn="ctr" defTabSz="914400">
                        <a:lnSpc>
                          <a:spcPct val="107000"/>
                        </a:lnSpc>
                        <a:tabLst>
                          <a:tab pos="0" algn="l"/>
                        </a:tabLst>
                      </a:pPr>
                      <a:r>
                        <a:rPr lang="en-IN" sz="2400" b="0" u="none" strike="noStrike">
                          <a:solidFill>
                            <a:schemeClr val="dk1"/>
                          </a:solidFill>
                          <a:uFillTx/>
                          <a:latin typeface="Times New Roman"/>
                          <a:ea typeface="Calibri"/>
                        </a:rPr>
                        <a:t>Ahmed Rain </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extLst>
                  <a:ext uri="{0D108BD9-81ED-4DB2-BD59-A6C34878D82A}">
                    <a16:rowId xmlns:a16="http://schemas.microsoft.com/office/drawing/2014/main" val="10008"/>
                  </a:ext>
                </a:extLst>
              </a:tr>
              <a:tr h="369360">
                <a:tc>
                  <a:txBody>
                    <a:bodyPr/>
                    <a:lstStyle/>
                    <a:p>
                      <a:pPr defTabSz="914400">
                        <a:lnSpc>
                          <a:spcPct val="107000"/>
                        </a:lnSpc>
                      </a:pPr>
                      <a:r>
                        <a:rPr lang="en-GB" sz="2400" b="0" u="none" strike="noStrike">
                          <a:solidFill>
                            <a:schemeClr val="dk1"/>
                          </a:solidFill>
                          <a:uFillTx/>
                          <a:latin typeface="Times New Roman"/>
                        </a:rPr>
                        <a:t>Current Challenges in Job Satisfaction</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a:lstStyle/>
                    <a:p>
                      <a:pPr algn="ctr" defTabSz="914400">
                        <a:lnSpc>
                          <a:spcPct val="107000"/>
                        </a:lnSpc>
                      </a:pPr>
                      <a:r>
                        <a:rPr lang="en-IN" sz="2400" b="0" u="none" strike="noStrike">
                          <a:solidFill>
                            <a:schemeClr val="dk1"/>
                          </a:solidFill>
                          <a:uFillTx/>
                          <a:latin typeface="Times New Roman"/>
                          <a:ea typeface="Calibri"/>
                        </a:rPr>
                        <a:t>9</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a:lstStyle/>
                    <a:p>
                      <a:pPr algn="ctr" defTabSz="914400">
                        <a:lnSpc>
                          <a:spcPct val="107000"/>
                        </a:lnSpc>
                      </a:pPr>
                      <a:r>
                        <a:rPr lang="en-IN" sz="2400" b="0" u="none" strike="noStrike">
                          <a:solidFill>
                            <a:schemeClr val="dk1"/>
                          </a:solidFill>
                          <a:uFillTx/>
                          <a:latin typeface="Times New Roman"/>
                          <a:ea typeface="Times New Roman"/>
                        </a:rPr>
                        <a:t>Rajveer Singh</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extLst>
                  <a:ext uri="{0D108BD9-81ED-4DB2-BD59-A6C34878D82A}">
                    <a16:rowId xmlns:a16="http://schemas.microsoft.com/office/drawing/2014/main" val="10009"/>
                  </a:ext>
                </a:extLst>
              </a:tr>
              <a:tr h="475200">
                <a:tc>
                  <a:txBody>
                    <a:bodyPr/>
                    <a:lstStyle/>
                    <a:p>
                      <a:pPr defTabSz="914400">
                        <a:lnSpc>
                          <a:spcPct val="107000"/>
                        </a:lnSpc>
                      </a:pPr>
                      <a:r>
                        <a:rPr lang="en-GB" sz="2400" b="0" u="none" strike="noStrike">
                          <a:solidFill>
                            <a:schemeClr val="dk1"/>
                          </a:solidFill>
                          <a:uFillTx/>
                          <a:latin typeface="Times New Roman"/>
                        </a:rPr>
                        <a:t>Impact of Challenges on Employees and Organisational Performance</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a:lstStyle/>
                    <a:p>
                      <a:pPr algn="ctr" defTabSz="914400">
                        <a:lnSpc>
                          <a:spcPct val="107000"/>
                        </a:lnSpc>
                      </a:pPr>
                      <a:r>
                        <a:rPr lang="en-IN" sz="2400" b="0" u="none" strike="noStrike">
                          <a:solidFill>
                            <a:schemeClr val="dk1"/>
                          </a:solidFill>
                          <a:uFillTx/>
                          <a:latin typeface="Times New Roman"/>
                          <a:ea typeface="Calibri"/>
                        </a:rPr>
                        <a:t>10</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a:lstStyle/>
                    <a:p>
                      <a:pPr algn="ctr" defTabSz="914400">
                        <a:lnSpc>
                          <a:spcPct val="107000"/>
                        </a:lnSpc>
                      </a:pPr>
                      <a:r>
                        <a:rPr lang="en-IN" sz="2400" b="0" u="none" strike="noStrike">
                          <a:solidFill>
                            <a:schemeClr val="dk1"/>
                          </a:solidFill>
                          <a:uFillTx/>
                          <a:latin typeface="Times New Roman"/>
                          <a:ea typeface="Times New Roman"/>
                        </a:rPr>
                        <a:t>Rajveer Singh</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extLst>
                  <a:ext uri="{0D108BD9-81ED-4DB2-BD59-A6C34878D82A}">
                    <a16:rowId xmlns:a16="http://schemas.microsoft.com/office/drawing/2014/main" val="10010"/>
                  </a:ext>
                </a:extLst>
              </a:tr>
              <a:tr h="369360">
                <a:tc>
                  <a:txBody>
                    <a:bodyPr/>
                    <a:lstStyle/>
                    <a:p>
                      <a:pPr defTabSz="914400">
                        <a:lnSpc>
                          <a:spcPct val="107000"/>
                        </a:lnSpc>
                      </a:pPr>
                      <a:r>
                        <a:rPr lang="en-GB" sz="2400" b="0" u="none" strike="noStrike">
                          <a:solidFill>
                            <a:schemeClr val="dk1"/>
                          </a:solidFill>
                          <a:uFillTx/>
                          <a:latin typeface="Times New Roman"/>
                        </a:rPr>
                        <a:t>Critical Analysis of Opportunities and Challenges</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a:lstStyle/>
                    <a:p>
                      <a:pPr algn="ctr" defTabSz="914400">
                        <a:lnSpc>
                          <a:spcPct val="107000"/>
                        </a:lnSpc>
                      </a:pPr>
                      <a:r>
                        <a:rPr lang="en-IN" sz="2400" b="0" u="none" strike="noStrike">
                          <a:solidFill>
                            <a:schemeClr val="dk1"/>
                          </a:solidFill>
                          <a:uFillTx/>
                          <a:latin typeface="Times New Roman"/>
                          <a:ea typeface="Calibri"/>
                        </a:rPr>
                        <a:t>11</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a:lstStyle/>
                    <a:p>
                      <a:pPr algn="ctr" defTabSz="914400">
                        <a:lnSpc>
                          <a:spcPct val="107000"/>
                        </a:lnSpc>
                      </a:pPr>
                      <a:r>
                        <a:rPr lang="en-IN" sz="2400" b="0" u="none" strike="noStrike">
                          <a:solidFill>
                            <a:schemeClr val="dk1"/>
                          </a:solidFill>
                          <a:uFillTx/>
                          <a:latin typeface="Times New Roman"/>
                          <a:ea typeface="Times New Roman"/>
                        </a:rPr>
                        <a:t>Rajveer Singh</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extLst>
                  <a:ext uri="{0D108BD9-81ED-4DB2-BD59-A6C34878D82A}">
                    <a16:rowId xmlns:a16="http://schemas.microsoft.com/office/drawing/2014/main" val="10011"/>
                  </a:ext>
                </a:extLst>
              </a:tr>
              <a:tr h="369360">
                <a:tc>
                  <a:txBody>
                    <a:bodyPr/>
                    <a:lstStyle/>
                    <a:p>
                      <a:pPr defTabSz="914400">
                        <a:lnSpc>
                          <a:spcPct val="107000"/>
                        </a:lnSpc>
                      </a:pPr>
                      <a:r>
                        <a:rPr lang="en-GB" sz="2400" b="0" u="none" strike="noStrike">
                          <a:solidFill>
                            <a:schemeClr val="dk1"/>
                          </a:solidFill>
                          <a:uFillTx/>
                          <a:latin typeface="Times New Roman"/>
                        </a:rPr>
                        <a:t>Root-Cause Analysis</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a:lstStyle/>
                    <a:p>
                      <a:pPr algn="ctr" defTabSz="914400">
                        <a:lnSpc>
                          <a:spcPct val="107000"/>
                        </a:lnSpc>
                      </a:pPr>
                      <a:r>
                        <a:rPr lang="en-IN" sz="2400" b="0" u="none" strike="noStrike">
                          <a:solidFill>
                            <a:schemeClr val="dk1"/>
                          </a:solidFill>
                          <a:uFillTx/>
                          <a:latin typeface="Times New Roman"/>
                          <a:ea typeface="Calibri"/>
                        </a:rPr>
                        <a:t>12 -13</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a:lstStyle/>
                    <a:p>
                      <a:pPr algn="ctr" defTabSz="914400">
                        <a:lnSpc>
                          <a:spcPct val="107000"/>
                        </a:lnSpc>
                      </a:pPr>
                      <a:r>
                        <a:rPr lang="en-IN" sz="2400" b="0" u="none" strike="noStrike">
                          <a:solidFill>
                            <a:schemeClr val="dk1"/>
                          </a:solidFill>
                          <a:uFillTx/>
                          <a:latin typeface="Times New Roman"/>
                          <a:ea typeface="Times New Roman"/>
                        </a:rPr>
                        <a:t>Rajveer Singh</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extLst>
                  <a:ext uri="{0D108BD9-81ED-4DB2-BD59-A6C34878D82A}">
                    <a16:rowId xmlns:a16="http://schemas.microsoft.com/office/drawing/2014/main" val="10012"/>
                  </a:ext>
                </a:extLst>
              </a:tr>
              <a:tr h="819000">
                <a:tc>
                  <a:txBody>
                    <a:bodyPr/>
                    <a:lstStyle/>
                    <a:p>
                      <a:pPr defTabSz="914400">
                        <a:lnSpc>
                          <a:spcPct val="107000"/>
                        </a:lnSpc>
                      </a:pPr>
                      <a:r>
                        <a:rPr lang="en-GB" sz="2400" b="0" u="none" strike="noStrike">
                          <a:solidFill>
                            <a:schemeClr val="dk1"/>
                          </a:solidFill>
                          <a:uFillTx/>
                          <a:latin typeface="Times New Roman"/>
                        </a:rPr>
                        <a:t>Evidence-Based Recommendation 1: Implement AI-Enabled Job Redesign and Workforce Development</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a:lstStyle/>
                    <a:p>
                      <a:pPr algn="ctr" defTabSz="914400">
                        <a:lnSpc>
                          <a:spcPct val="107000"/>
                        </a:lnSpc>
                      </a:pPr>
                      <a:r>
                        <a:rPr lang="en-IN" sz="2400" b="0" u="none" strike="noStrike">
                          <a:solidFill>
                            <a:schemeClr val="dk1"/>
                          </a:solidFill>
                          <a:uFillTx/>
                          <a:latin typeface="Times New Roman"/>
                          <a:ea typeface="Calibri"/>
                        </a:rPr>
                        <a:t>14</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a:lstStyle/>
                    <a:p>
                      <a:pPr algn="ctr" defTabSz="914400">
                        <a:lnSpc>
                          <a:spcPct val="107000"/>
                        </a:lnSpc>
                      </a:pPr>
                      <a:r>
                        <a:rPr lang="en-IN" sz="2400" b="0" u="none" strike="noStrike">
                          <a:solidFill>
                            <a:schemeClr val="dk1"/>
                          </a:solidFill>
                          <a:uFillTx/>
                          <a:latin typeface="Times New Roman"/>
                          <a:ea typeface="Times New Roman"/>
                        </a:rPr>
                        <a:t>Divya Adduru </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extLst>
                  <a:ext uri="{0D108BD9-81ED-4DB2-BD59-A6C34878D82A}">
                    <a16:rowId xmlns:a16="http://schemas.microsoft.com/office/drawing/2014/main" val="10013"/>
                  </a:ext>
                </a:extLst>
              </a:tr>
              <a:tr h="765360">
                <a:tc>
                  <a:txBody>
                    <a:bodyPr/>
                    <a:lstStyle/>
                    <a:p>
                      <a:pPr defTabSz="914400">
                        <a:lnSpc>
                          <a:spcPct val="107000"/>
                        </a:lnSpc>
                      </a:pPr>
                      <a:r>
                        <a:rPr lang="en-GB" sz="2400" b="0" u="none" strike="noStrike">
                          <a:solidFill>
                            <a:schemeClr val="dk1"/>
                          </a:solidFill>
                          <a:uFillTx/>
                          <a:latin typeface="Times New Roman"/>
                        </a:rPr>
                        <a:t>Evidence-Based Recommendation 2: Enhance Job Satisfaction through Strategic Human Capital Management</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a:lstStyle/>
                    <a:p>
                      <a:pPr algn="ctr" defTabSz="914400">
                        <a:lnSpc>
                          <a:spcPct val="107000"/>
                        </a:lnSpc>
                      </a:pPr>
                      <a:r>
                        <a:rPr lang="en-GB" sz="2400" b="0" u="none" strike="noStrike">
                          <a:solidFill>
                            <a:schemeClr val="dk1"/>
                          </a:solidFill>
                          <a:uFillTx/>
                          <a:latin typeface="Times New Roman"/>
                        </a:rPr>
                        <a:t>15</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a:lstStyle/>
                    <a:p>
                      <a:pPr algn="ctr" defTabSz="914400">
                        <a:lnSpc>
                          <a:spcPct val="107000"/>
                        </a:lnSpc>
                      </a:pPr>
                      <a:r>
                        <a:rPr lang="en-IN" sz="2400" b="0" u="none" strike="noStrike">
                          <a:solidFill>
                            <a:schemeClr val="dk1"/>
                          </a:solidFill>
                          <a:uFillTx/>
                          <a:latin typeface="Times New Roman"/>
                          <a:ea typeface="Times New Roman"/>
                        </a:rPr>
                        <a:t>Divya Adduru </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extLst>
                  <a:ext uri="{0D108BD9-81ED-4DB2-BD59-A6C34878D82A}">
                    <a16:rowId xmlns:a16="http://schemas.microsoft.com/office/drawing/2014/main" val="10014"/>
                  </a:ext>
                </a:extLst>
              </a:tr>
              <a:tr h="369360">
                <a:tc>
                  <a:txBody>
                    <a:bodyPr/>
                    <a:lstStyle/>
                    <a:p>
                      <a:pPr defTabSz="914400">
                        <a:lnSpc>
                          <a:spcPct val="107000"/>
                        </a:lnSpc>
                      </a:pPr>
                      <a:r>
                        <a:rPr lang="en-GB" sz="2400" b="0" u="none" strike="noStrike">
                          <a:solidFill>
                            <a:schemeClr val="dk1"/>
                          </a:solidFill>
                          <a:uFillTx/>
                          <a:latin typeface="Times New Roman"/>
                        </a:rPr>
                        <a:t>Future of Work Implications</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a:lstStyle/>
                    <a:p>
                      <a:pPr algn="ctr" defTabSz="914400">
                        <a:lnSpc>
                          <a:spcPct val="107000"/>
                        </a:lnSpc>
                      </a:pPr>
                      <a:r>
                        <a:rPr lang="en-GB" sz="2400" b="0" u="none" strike="noStrike">
                          <a:solidFill>
                            <a:schemeClr val="dk1"/>
                          </a:solidFill>
                          <a:uFillTx/>
                          <a:latin typeface="Times New Roman"/>
                        </a:rPr>
                        <a:t>16</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a:lstStyle/>
                    <a:p>
                      <a:pPr algn="ctr" defTabSz="914400">
                        <a:lnSpc>
                          <a:spcPct val="107000"/>
                        </a:lnSpc>
                      </a:pPr>
                      <a:r>
                        <a:rPr lang="en-IN" sz="2400" b="0" u="none" strike="noStrike">
                          <a:solidFill>
                            <a:schemeClr val="dk1"/>
                          </a:solidFill>
                          <a:uFillTx/>
                          <a:latin typeface="Times New Roman"/>
                          <a:ea typeface="Times New Roman"/>
                        </a:rPr>
                        <a:t>Divya Adduru </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extLst>
                  <a:ext uri="{0D108BD9-81ED-4DB2-BD59-A6C34878D82A}">
                    <a16:rowId xmlns:a16="http://schemas.microsoft.com/office/drawing/2014/main" val="10015"/>
                  </a:ext>
                </a:extLst>
              </a:tr>
              <a:tr h="369360">
                <a:tc>
                  <a:txBody>
                    <a:bodyPr/>
                    <a:lstStyle/>
                    <a:p>
                      <a:pPr defTabSz="914400">
                        <a:lnSpc>
                          <a:spcPct val="107000"/>
                        </a:lnSpc>
                      </a:pPr>
                      <a:r>
                        <a:rPr lang="en-GB" sz="2400" b="0" u="none" strike="noStrike">
                          <a:solidFill>
                            <a:schemeClr val="dk1"/>
                          </a:solidFill>
                          <a:uFillTx/>
                          <a:latin typeface="Times New Roman"/>
                        </a:rPr>
                        <a:t>Conclusion &amp; Overall HRM Strategy</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a:lstStyle/>
                    <a:p>
                      <a:pPr algn="ctr" defTabSz="914400">
                        <a:lnSpc>
                          <a:spcPct val="107000"/>
                        </a:lnSpc>
                      </a:pPr>
                      <a:r>
                        <a:rPr lang="en-IN" sz="2400" b="0" u="none" strike="noStrike">
                          <a:solidFill>
                            <a:schemeClr val="dk1"/>
                          </a:solidFill>
                          <a:uFillTx/>
                          <a:latin typeface="Times New Roman"/>
                          <a:ea typeface="Calibri"/>
                        </a:rPr>
                        <a:t>17</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a:lstStyle/>
                    <a:p>
                      <a:pPr algn="ctr" defTabSz="914400">
                        <a:lnSpc>
                          <a:spcPct val="107000"/>
                        </a:lnSpc>
                      </a:pPr>
                      <a:r>
                        <a:rPr lang="en-IN" sz="2400" b="0" u="none" strike="noStrike">
                          <a:solidFill>
                            <a:schemeClr val="dk1"/>
                          </a:solidFill>
                          <a:uFillTx/>
                          <a:latin typeface="Times New Roman"/>
                          <a:ea typeface="Times New Roman"/>
                        </a:rPr>
                        <a:t>Divya Adduru </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extLst>
                  <a:ext uri="{0D108BD9-81ED-4DB2-BD59-A6C34878D82A}">
                    <a16:rowId xmlns:a16="http://schemas.microsoft.com/office/drawing/2014/main" val="10016"/>
                  </a:ext>
                </a:extLst>
              </a:tr>
              <a:tr h="369360">
                <a:tc>
                  <a:txBody>
                    <a:bodyPr/>
                    <a:lstStyle/>
                    <a:p>
                      <a:pPr defTabSz="914400">
                        <a:lnSpc>
                          <a:spcPct val="107000"/>
                        </a:lnSpc>
                      </a:pPr>
                      <a:r>
                        <a:rPr lang="en-GB" sz="2400" b="0" u="none" strike="noStrike">
                          <a:solidFill>
                            <a:schemeClr val="dk1"/>
                          </a:solidFill>
                          <a:uFillTx/>
                          <a:latin typeface="Times New Roman"/>
                        </a:rPr>
                        <a:t>Summary</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a:lstStyle/>
                    <a:p>
                      <a:pPr algn="ctr" defTabSz="914400">
                        <a:lnSpc>
                          <a:spcPct val="107000"/>
                        </a:lnSpc>
                      </a:pPr>
                      <a:r>
                        <a:rPr lang="en-GB" sz="2400" b="0" u="none" strike="noStrike">
                          <a:solidFill>
                            <a:schemeClr val="dk1"/>
                          </a:solidFill>
                          <a:uFillTx/>
                          <a:latin typeface="Times New Roman"/>
                        </a:rPr>
                        <a:t>18</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a:lstStyle/>
                    <a:p>
                      <a:pPr algn="ctr" defTabSz="914400">
                        <a:lnSpc>
                          <a:spcPct val="107000"/>
                        </a:lnSpc>
                      </a:pPr>
                      <a:r>
                        <a:rPr lang="en-IN" sz="2400" b="0" u="none" strike="noStrike">
                          <a:solidFill>
                            <a:schemeClr val="dk1"/>
                          </a:solidFill>
                          <a:uFillTx/>
                          <a:latin typeface="Times New Roman"/>
                          <a:ea typeface="Calibri"/>
                        </a:rPr>
                        <a:t>Galla Prasith</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extLst>
                  <a:ext uri="{0D108BD9-81ED-4DB2-BD59-A6C34878D82A}">
                    <a16:rowId xmlns:a16="http://schemas.microsoft.com/office/drawing/2014/main" val="10017"/>
                  </a:ext>
                </a:extLst>
              </a:tr>
              <a:tr h="369360">
                <a:tc>
                  <a:txBody>
                    <a:bodyPr/>
                    <a:lstStyle/>
                    <a:p>
                      <a:pPr defTabSz="914400">
                        <a:lnSpc>
                          <a:spcPct val="107000"/>
                        </a:lnSpc>
                      </a:pPr>
                      <a:r>
                        <a:rPr lang="en-GB" sz="2400" b="0" u="none" strike="noStrike">
                          <a:solidFill>
                            <a:schemeClr val="dk1"/>
                          </a:solidFill>
                          <a:uFillTx/>
                          <a:latin typeface="Times New Roman"/>
                        </a:rPr>
                        <a:t>Synthesis of Key Findings</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a:lstStyle/>
                    <a:p>
                      <a:pPr algn="ctr" defTabSz="914400">
                        <a:lnSpc>
                          <a:spcPct val="107000"/>
                        </a:lnSpc>
                      </a:pPr>
                      <a:r>
                        <a:rPr lang="en-GB" sz="2400" b="0" u="none" strike="noStrike">
                          <a:solidFill>
                            <a:schemeClr val="dk1"/>
                          </a:solidFill>
                          <a:uFillTx/>
                          <a:latin typeface="Times New Roman"/>
                        </a:rPr>
                        <a:t>19</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tc>
                  <a:txBody>
                    <a:bodyPr/>
                    <a:lstStyle/>
                    <a:p>
                      <a:pPr algn="ctr" defTabSz="914400">
                        <a:lnSpc>
                          <a:spcPct val="107000"/>
                        </a:lnSpc>
                      </a:pPr>
                      <a:r>
                        <a:rPr lang="en-IN" sz="2400" b="0" u="none" strike="noStrike">
                          <a:solidFill>
                            <a:schemeClr val="dk1"/>
                          </a:solidFill>
                          <a:uFillTx/>
                          <a:latin typeface="Times New Roman"/>
                          <a:ea typeface="Calibri"/>
                        </a:rPr>
                        <a:t>Galla Prasith</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lt1"/>
                    </a:solidFill>
                  </a:tcPr>
                </a:tc>
                <a:extLst>
                  <a:ext uri="{0D108BD9-81ED-4DB2-BD59-A6C34878D82A}">
                    <a16:rowId xmlns:a16="http://schemas.microsoft.com/office/drawing/2014/main" val="10018"/>
                  </a:ext>
                </a:extLst>
              </a:tr>
              <a:tr h="369360">
                <a:tc>
                  <a:txBody>
                    <a:bodyPr/>
                    <a:lstStyle/>
                    <a:p>
                      <a:pPr defTabSz="914400">
                        <a:lnSpc>
                          <a:spcPct val="107000"/>
                        </a:lnSpc>
                      </a:pPr>
                      <a:r>
                        <a:rPr lang="en-GB" sz="2400" b="0" u="none" strike="noStrike">
                          <a:solidFill>
                            <a:schemeClr val="dk1"/>
                          </a:solidFill>
                          <a:uFillTx/>
                          <a:latin typeface="Times New Roman"/>
                        </a:rPr>
                        <a:t>Recommendations</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a:lstStyle/>
                    <a:p>
                      <a:pPr algn="ctr" defTabSz="914400">
                        <a:lnSpc>
                          <a:spcPct val="107000"/>
                        </a:lnSpc>
                      </a:pPr>
                      <a:r>
                        <a:rPr lang="en-IN" sz="2400" b="0" u="none" strike="noStrike">
                          <a:solidFill>
                            <a:schemeClr val="dk1"/>
                          </a:solidFill>
                          <a:uFillTx/>
                          <a:latin typeface="Times New Roman"/>
                          <a:ea typeface="Calibri"/>
                        </a:rPr>
                        <a:t>20</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tc>
                  <a:txBody>
                    <a:bodyPr/>
                    <a:lstStyle/>
                    <a:p>
                      <a:pPr algn="ctr" defTabSz="914400">
                        <a:lnSpc>
                          <a:spcPct val="107000"/>
                        </a:lnSpc>
                        <a:tabLst>
                          <a:tab pos="0" algn="l"/>
                        </a:tabLst>
                      </a:pPr>
                      <a:r>
                        <a:rPr lang="en-IN" sz="2400" b="0" u="none" strike="noStrike">
                          <a:solidFill>
                            <a:schemeClr val="dk1"/>
                          </a:solidFill>
                          <a:uFillTx/>
                          <a:latin typeface="Times New Roman"/>
                          <a:ea typeface="Calibri"/>
                        </a:rPr>
                        <a:t>Galla Prasith</a:t>
                      </a:r>
                      <a:endParaRPr lang="en-GB" sz="2400" b="0" u="none" strike="noStrike">
                        <a:solidFill>
                          <a:srgbClr val="000000"/>
                        </a:solidFill>
                        <a:uFillTx/>
                        <a:latin typeface="Arial"/>
                      </a:endParaRPr>
                    </a:p>
                  </a:txBody>
                  <a:tcPr marL="68400" marR="684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chemeClr val="accent2">
                        <a:tint val="20000"/>
                      </a:schemeClr>
                    </a:solidFill>
                  </a:tcPr>
                </a:tc>
                <a:extLst>
                  <a:ext uri="{0D108BD9-81ED-4DB2-BD59-A6C34878D82A}">
                    <a16:rowId xmlns:a16="http://schemas.microsoft.com/office/drawing/2014/main" val="10019"/>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2F5F5"/>
        </a:solidFill>
        <a:effectLst/>
      </p:bgPr>
    </p:bg>
    <p:spTree>
      <p:nvGrpSpPr>
        <p:cNvPr id="1" name=""/>
        <p:cNvGrpSpPr/>
        <p:nvPr/>
      </p:nvGrpSpPr>
      <p:grpSpPr>
        <a:xfrm>
          <a:off x="0" y="0"/>
          <a:ext cx="0" cy="0"/>
          <a:chOff x="0" y="0"/>
          <a:chExt cx="0" cy="0"/>
        </a:xfrm>
      </p:grpSpPr>
      <p:grpSp>
        <p:nvGrpSpPr>
          <p:cNvPr id="62" name="Group 2"/>
          <p:cNvGrpSpPr/>
          <p:nvPr/>
        </p:nvGrpSpPr>
        <p:grpSpPr>
          <a:xfrm>
            <a:off x="-685800" y="-312480"/>
            <a:ext cx="19972440" cy="3230640"/>
            <a:chOff x="-685800" y="-312480"/>
            <a:chExt cx="19972440" cy="3230640"/>
          </a:xfrm>
        </p:grpSpPr>
        <p:sp>
          <p:nvSpPr>
            <p:cNvPr id="63" name="Freeform 3"/>
            <p:cNvSpPr/>
            <p:nvPr/>
          </p:nvSpPr>
          <p:spPr>
            <a:xfrm>
              <a:off x="-685800" y="-167760"/>
              <a:ext cx="19972440" cy="3085920"/>
            </a:xfrm>
            <a:custGeom>
              <a:avLst/>
              <a:gdLst>
                <a:gd name="textAreaLeft" fmla="*/ 0 w 19972440"/>
                <a:gd name="textAreaRight" fmla="*/ 19972800 w 19972440"/>
                <a:gd name="textAreaTop" fmla="*/ 0 h 3085920"/>
                <a:gd name="textAreaBottom" fmla="*/ 3086280 h 3085920"/>
              </a:gdLst>
              <a:ahLst/>
              <a:cxn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64" name="TextBox 4"/>
            <p:cNvSpPr/>
            <p:nvPr/>
          </p:nvSpPr>
          <p:spPr>
            <a:xfrm>
              <a:off x="-685800" y="-312480"/>
              <a:ext cx="19972440" cy="32302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65" name="TextBox 5"/>
          <p:cNvSpPr/>
          <p:nvPr/>
        </p:nvSpPr>
        <p:spPr>
          <a:xfrm>
            <a:off x="5341320" y="669960"/>
            <a:ext cx="7605360" cy="69264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t">
            <a:spAutoFit/>
          </a:bodyPr>
          <a:lstStyle/>
          <a:p>
            <a:pPr algn="ctr" defTabSz="914400">
              <a:lnSpc>
                <a:spcPts val="5451"/>
              </a:lnSpc>
            </a:pPr>
            <a:r>
              <a:rPr lang="en-US" sz="5400" b="1" u="sng" strike="noStrike">
                <a:solidFill>
                  <a:srgbClr val="1B5543"/>
                </a:solidFill>
                <a:uFillTx/>
                <a:latin typeface="Times New Roman Bold"/>
                <a:ea typeface="Times New Roman Bold"/>
              </a:rPr>
              <a:t>INTRODUCTION</a:t>
            </a:r>
            <a:endParaRPr lang="en-GB" sz="5400" b="0" u="none" strike="noStrike">
              <a:solidFill>
                <a:srgbClr val="000000"/>
              </a:solidFill>
              <a:uFillTx/>
              <a:latin typeface="Arial"/>
            </a:endParaRPr>
          </a:p>
        </p:txBody>
      </p:sp>
      <p:sp>
        <p:nvSpPr>
          <p:cNvPr id="66" name="Rectangle 5"/>
          <p:cNvSpPr/>
          <p:nvPr/>
        </p:nvSpPr>
        <p:spPr>
          <a:xfrm>
            <a:off x="464400" y="1714680"/>
            <a:ext cx="9753120" cy="74048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marL="343080" indent="-343080" algn="just" defTabSz="914400">
              <a:lnSpc>
                <a:spcPct val="150000"/>
              </a:lnSpc>
              <a:buFont typeface="Arial"/>
              <a:buChar char="●"/>
            </a:pPr>
            <a:r>
              <a:rPr lang="en-IN" sz="3200" b="1" i="1" u="none" strike="noStrike">
                <a:solidFill>
                  <a:schemeClr val="dk1"/>
                </a:solidFill>
                <a:uFillTx/>
                <a:latin typeface="Times New Roman"/>
                <a:ea typeface="Times New Roman"/>
              </a:rPr>
              <a:t>NHS England</a:t>
            </a:r>
            <a:r>
              <a:rPr lang="en-IN" sz="3200" b="0" u="none" strike="noStrike">
                <a:solidFill>
                  <a:schemeClr val="dk1"/>
                </a:solidFill>
                <a:uFillTx/>
                <a:latin typeface="Times New Roman"/>
                <a:ea typeface="Times New Roman"/>
              </a:rPr>
              <a:t> provides health care services with a workforce that is extensive and varied (NHS, 2026a).</a:t>
            </a:r>
            <a:endParaRPr lang="en-GB" sz="3200" b="0" u="none" strike="noStrike">
              <a:solidFill>
                <a:srgbClr val="000000"/>
              </a:solidFill>
              <a:uFillTx/>
              <a:latin typeface="Arial"/>
            </a:endParaRPr>
          </a:p>
          <a:p>
            <a:pPr marL="343080" indent="-343080" algn="just" defTabSz="914400">
              <a:lnSpc>
                <a:spcPct val="150000"/>
              </a:lnSpc>
              <a:buFont typeface="Arial"/>
              <a:buChar char="●"/>
            </a:pPr>
            <a:r>
              <a:rPr lang="en-IN" sz="3200" b="1" i="1" u="none" strike="noStrike">
                <a:solidFill>
                  <a:schemeClr val="dk1"/>
                </a:solidFill>
                <a:uFillTx/>
                <a:latin typeface="Times New Roman"/>
                <a:ea typeface="Times New Roman"/>
              </a:rPr>
              <a:t>Human Capital Management </a:t>
            </a:r>
            <a:r>
              <a:rPr lang="en-IN" sz="3200" b="0" u="none" strike="noStrike">
                <a:solidFill>
                  <a:schemeClr val="dk1"/>
                </a:solidFill>
                <a:uFillTx/>
                <a:latin typeface="Times New Roman"/>
                <a:ea typeface="Times New Roman"/>
              </a:rPr>
              <a:t>empowers workforce skills, employees' job satisfaction and organisational effectiveness.</a:t>
            </a:r>
            <a:endParaRPr lang="en-GB" sz="3200" b="0" u="none" strike="noStrike">
              <a:solidFill>
                <a:srgbClr val="000000"/>
              </a:solidFill>
              <a:uFillTx/>
              <a:latin typeface="Arial"/>
            </a:endParaRPr>
          </a:p>
          <a:p>
            <a:pPr marL="343080" indent="-343080" algn="just" defTabSz="914400">
              <a:lnSpc>
                <a:spcPct val="150000"/>
              </a:lnSpc>
              <a:buFont typeface="Arial"/>
              <a:buChar char="●"/>
            </a:pPr>
            <a:r>
              <a:rPr lang="en-IN" sz="3200" b="0" u="none" strike="noStrike">
                <a:solidFill>
                  <a:schemeClr val="dk1"/>
                </a:solidFill>
                <a:uFillTx/>
                <a:latin typeface="Times New Roman"/>
                <a:ea typeface="Times New Roman"/>
              </a:rPr>
              <a:t>Good job design leads to increased satisfaction, motivation, wellbeing, productivity and retention.</a:t>
            </a:r>
            <a:endParaRPr lang="en-GB" sz="3200" b="0" u="none" strike="noStrike">
              <a:solidFill>
                <a:srgbClr val="000000"/>
              </a:solidFill>
              <a:uFillTx/>
              <a:latin typeface="Arial"/>
            </a:endParaRPr>
          </a:p>
          <a:p>
            <a:pPr marL="343080" indent="-343080" algn="just" defTabSz="914400">
              <a:lnSpc>
                <a:spcPct val="150000"/>
              </a:lnSpc>
              <a:buFont typeface="Arial"/>
              <a:buChar char="●"/>
            </a:pPr>
            <a:r>
              <a:rPr lang="en-IN" sz="3200" b="0" u="none" strike="noStrike">
                <a:solidFill>
                  <a:schemeClr val="dk1"/>
                </a:solidFill>
                <a:uFillTx/>
                <a:latin typeface="Times New Roman"/>
                <a:ea typeface="Times New Roman"/>
              </a:rPr>
              <a:t>This presentation focuses on practices, challenges, opportunities, recommendations, and implications for the future workforce.</a:t>
            </a:r>
            <a:endParaRPr lang="en-GB" sz="3200" b="0" u="none" strike="noStrike">
              <a:solidFill>
                <a:srgbClr val="000000"/>
              </a:solidFill>
              <a:uFillTx/>
              <a:latin typeface="Arial"/>
            </a:endParaRPr>
          </a:p>
        </p:txBody>
      </p:sp>
      <p:sp>
        <p:nvSpPr>
          <p:cNvPr id="67" name="Rectangle 7"/>
          <p:cNvSpPr/>
          <p:nvPr/>
        </p:nvSpPr>
        <p:spPr>
          <a:xfrm>
            <a:off x="10744200" y="7200720"/>
            <a:ext cx="7543440" cy="1186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50000"/>
              </a:lnSpc>
            </a:pPr>
            <a:r>
              <a:rPr lang="en-IN" sz="2400" b="1" u="none" strike="noStrike">
                <a:solidFill>
                  <a:schemeClr val="dk1"/>
                </a:solidFill>
                <a:uFillTx/>
                <a:latin typeface="Times New Roman"/>
                <a:ea typeface="Times New Roman"/>
              </a:rPr>
              <a:t>Figure 1: NHS England</a:t>
            </a:r>
            <a:endParaRPr lang="en-GB" sz="2400" b="0" u="none" strike="noStrike">
              <a:solidFill>
                <a:srgbClr val="000000"/>
              </a:solidFill>
              <a:uFillTx/>
              <a:latin typeface="Arial"/>
            </a:endParaRPr>
          </a:p>
          <a:p>
            <a:pPr algn="ctr" defTabSz="914400">
              <a:lnSpc>
                <a:spcPct val="150000"/>
              </a:lnSpc>
            </a:pPr>
            <a:r>
              <a:rPr lang="en-IN" sz="2400" b="0" u="none" strike="noStrike">
                <a:solidFill>
                  <a:schemeClr val="dk1"/>
                </a:solidFill>
                <a:uFillTx/>
                <a:latin typeface="Times New Roman"/>
                <a:ea typeface="Times New Roman"/>
              </a:rPr>
              <a:t>(Source: NHS, 2026a)</a:t>
            </a:r>
            <a:endParaRPr lang="en-GB" sz="2400" b="0" u="none" strike="noStrike">
              <a:solidFill>
                <a:srgbClr val="000000"/>
              </a:solidFill>
              <a:uFillTx/>
              <a:latin typeface="Arial"/>
            </a:endParaRPr>
          </a:p>
        </p:txBody>
      </p:sp>
      <p:sp>
        <p:nvSpPr>
          <p:cNvPr id="68" name="Rectangle 8"/>
          <p:cNvSpPr/>
          <p:nvPr/>
        </p:nvSpPr>
        <p:spPr>
          <a:xfrm>
            <a:off x="230400" y="664920"/>
            <a:ext cx="5093640" cy="1186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50000"/>
              </a:lnSpc>
            </a:pPr>
            <a:r>
              <a:rPr lang="en-US" sz="2400" b="1" u="sng" strike="noStrike">
                <a:solidFill>
                  <a:schemeClr val="dk1"/>
                </a:solidFill>
                <a:uFillTx/>
                <a:latin typeface="Times New Roman Bold"/>
                <a:ea typeface="Times New Roman Bold"/>
              </a:rPr>
              <a:t>Student Name: </a:t>
            </a:r>
            <a:r>
              <a:rPr lang="en-IN" sz="2400" b="1" u="none" strike="noStrike">
                <a:solidFill>
                  <a:schemeClr val="dk1"/>
                </a:solidFill>
                <a:uFillTx/>
                <a:latin typeface="Times New Roman"/>
                <a:ea typeface="Times New Roman"/>
              </a:rPr>
              <a:t>Galla Prasith</a:t>
            </a:r>
            <a:br>
              <a:rPr sz="2400"/>
            </a:br>
            <a:r>
              <a:rPr lang="en-US" sz="2400" b="1" u="sng" strike="noStrike">
                <a:solidFill>
                  <a:schemeClr val="dk1"/>
                </a:solidFill>
                <a:uFillTx/>
                <a:latin typeface="Times New Roman Bold"/>
                <a:ea typeface="Times New Roman Bold"/>
              </a:rPr>
              <a:t>ID: </a:t>
            </a:r>
            <a:r>
              <a:rPr lang="en-US" sz="2400" b="1" u="none" strike="noStrike">
                <a:solidFill>
                  <a:schemeClr val="dk1"/>
                </a:solidFill>
                <a:uFillTx/>
                <a:latin typeface="Times New Roman"/>
                <a:ea typeface="Times New Roman"/>
              </a:rPr>
              <a:t>2543438</a:t>
            </a:r>
            <a:endParaRPr lang="en-GB" sz="2400" b="0" u="none" strike="noStrike">
              <a:solidFill>
                <a:srgbClr val="000000"/>
              </a:solidFill>
              <a:uFillTx/>
              <a:latin typeface="Arial"/>
            </a:endParaRPr>
          </a:p>
        </p:txBody>
      </p:sp>
      <p:pic>
        <p:nvPicPr>
          <p:cNvPr id="69" name="Picture 9"/>
          <p:cNvPicPr/>
          <p:nvPr/>
        </p:nvPicPr>
        <p:blipFill>
          <a:blip r:embed="rId3"/>
          <a:stretch/>
        </p:blipFill>
        <p:spPr>
          <a:xfrm>
            <a:off x="11049120" y="3467160"/>
            <a:ext cx="6481440" cy="3645720"/>
          </a:xfrm>
          <a:prstGeom prst="rect">
            <a:avLst/>
          </a:prstGeom>
          <a:noFill/>
          <a:ln w="0">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2F5F5"/>
        </a:solidFill>
        <a:effectLst/>
      </p:bgPr>
    </p:bg>
    <p:spTree>
      <p:nvGrpSpPr>
        <p:cNvPr id="1" name=""/>
        <p:cNvGrpSpPr/>
        <p:nvPr/>
      </p:nvGrpSpPr>
      <p:grpSpPr>
        <a:xfrm>
          <a:off x="0" y="0"/>
          <a:ext cx="0" cy="0"/>
          <a:chOff x="0" y="0"/>
          <a:chExt cx="0" cy="0"/>
        </a:xfrm>
      </p:grpSpPr>
      <p:grpSp>
        <p:nvGrpSpPr>
          <p:cNvPr id="70" name="Group 2"/>
          <p:cNvGrpSpPr/>
          <p:nvPr/>
        </p:nvGrpSpPr>
        <p:grpSpPr>
          <a:xfrm>
            <a:off x="-842400" y="-898560"/>
            <a:ext cx="19972440" cy="3230640"/>
            <a:chOff x="-842400" y="-898560"/>
            <a:chExt cx="19972440" cy="3230640"/>
          </a:xfrm>
        </p:grpSpPr>
        <p:sp>
          <p:nvSpPr>
            <p:cNvPr id="71"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cxn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72" name="TextBox 4"/>
            <p:cNvSpPr/>
            <p:nvPr/>
          </p:nvSpPr>
          <p:spPr>
            <a:xfrm>
              <a:off x="-842400" y="-898560"/>
              <a:ext cx="19972440" cy="32302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73" name="Freeform 15"/>
          <p:cNvSpPr/>
          <p:nvPr/>
        </p:nvSpPr>
        <p:spPr>
          <a:xfrm>
            <a:off x="10612800" y="4127040"/>
            <a:ext cx="1357920" cy="1357920"/>
          </a:xfrm>
          <a:custGeom>
            <a:avLst/>
            <a:gdLst>
              <a:gd name="textAreaLeft" fmla="*/ 0 w 1357920"/>
              <a:gd name="textAreaRight" fmla="*/ 1358280 w 1357920"/>
              <a:gd name="textAreaTop" fmla="*/ 0 h 1357920"/>
              <a:gd name="textAreaBottom" fmla="*/ 1358280 h 1357920"/>
            </a:gdLst>
            <a:ahLst/>
            <a:cxnLst/>
            <a:rect l="textAreaLeft" t="textAreaTop" r="textAreaRight" b="textAreaBottom"/>
            <a:pathLst>
              <a:path w="1358431" h="1358431">
                <a:moveTo>
                  <a:pt x="0" y="0"/>
                </a:moveTo>
                <a:lnTo>
                  <a:pt x="1358431" y="0"/>
                </a:lnTo>
                <a:lnTo>
                  <a:pt x="1358431" y="1358431"/>
                </a:lnTo>
                <a:lnTo>
                  <a:pt x="0" y="1358431"/>
                </a:lnTo>
                <a:lnTo>
                  <a:pt x="0" y="0"/>
                </a:lnTo>
                <a:close/>
              </a:path>
            </a:pathLst>
          </a:custGeom>
          <a:blipFill rotWithShape="0">
            <a:blip>
              <a:extLst>
                <a:ext uri="{96DAC541-7B7A-43D3-8B79-37D633B846F1}">
                  <asvg:svgBlip xmlns:asvg="http://schemas.microsoft.com/office/drawing/2016/SVG/main" r:embed="rId3"/>
                </a:ext>
              </a:extLst>
            </a:blip>
            <a:srcRect/>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74" name="Freeform 16"/>
          <p:cNvSpPr/>
          <p:nvPr/>
        </p:nvSpPr>
        <p:spPr>
          <a:xfrm>
            <a:off x="10612800" y="8575560"/>
            <a:ext cx="1357920" cy="1357920"/>
          </a:xfrm>
          <a:custGeom>
            <a:avLst/>
            <a:gdLst>
              <a:gd name="textAreaLeft" fmla="*/ 0 w 1357920"/>
              <a:gd name="textAreaRight" fmla="*/ 1358280 w 1357920"/>
              <a:gd name="textAreaTop" fmla="*/ 0 h 1357920"/>
              <a:gd name="textAreaBottom" fmla="*/ 1358280 h 1357920"/>
            </a:gdLst>
            <a:ahLst/>
            <a:cxnLst/>
            <a:rect l="textAreaLeft" t="textAreaTop" r="textAreaRight" b="textAreaBottom"/>
            <a:pathLst>
              <a:path w="1358431" h="1358431">
                <a:moveTo>
                  <a:pt x="0" y="0"/>
                </a:moveTo>
                <a:lnTo>
                  <a:pt x="1358431" y="0"/>
                </a:lnTo>
                <a:lnTo>
                  <a:pt x="1358431" y="1358430"/>
                </a:lnTo>
                <a:lnTo>
                  <a:pt x="0" y="1358430"/>
                </a:lnTo>
                <a:lnTo>
                  <a:pt x="0" y="0"/>
                </a:lnTo>
                <a:close/>
              </a:path>
            </a:pathLst>
          </a:custGeom>
          <a:blipFill rotWithShape="0">
            <a:blip>
              <a:extLst>
                <a:ext uri="{96DAC541-7B7A-43D3-8B79-37D633B846F1}">
                  <asvg:svgBlip xmlns:asvg="http://schemas.microsoft.com/office/drawing/2016/SVG/main" r:embed="rId3"/>
                </a:ext>
              </a:extLst>
            </a:blip>
            <a:srcRect/>
            <a:stretch>
              <a:fillRect l="-13" t="-13" r="-13" b="-13"/>
            </a:stretch>
          </a:blip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grpSp>
        <p:nvGrpSpPr>
          <p:cNvPr id="75" name="Group 17"/>
          <p:cNvGrpSpPr/>
          <p:nvPr/>
        </p:nvGrpSpPr>
        <p:grpSpPr>
          <a:xfrm>
            <a:off x="9144000" y="4637160"/>
            <a:ext cx="4737240" cy="4620600"/>
            <a:chOff x="9144000" y="4637160"/>
            <a:chExt cx="4737240" cy="4620600"/>
          </a:xfrm>
        </p:grpSpPr>
        <p:sp>
          <p:nvSpPr>
            <p:cNvPr id="76" name="Freeform 18"/>
            <p:cNvSpPr/>
            <p:nvPr/>
          </p:nvSpPr>
          <p:spPr>
            <a:xfrm>
              <a:off x="9144000" y="4806000"/>
              <a:ext cx="4737240" cy="4451760"/>
            </a:xfrm>
            <a:custGeom>
              <a:avLst/>
              <a:gdLst>
                <a:gd name="textAreaLeft" fmla="*/ 0 w 4737240"/>
                <a:gd name="textAreaRight" fmla="*/ 4737600 w 4737240"/>
                <a:gd name="textAreaTop" fmla="*/ 0 h 4451760"/>
                <a:gd name="textAreaBottom" fmla="*/ 4452120 h 4451760"/>
              </a:gdLst>
              <a:ahLst/>
              <a:cxnLst/>
              <a:rect l="textAreaLeft" t="textAreaTop" r="textAreaRight" b="textAreaBottom"/>
              <a:pathLst>
                <a:path w="1069332" h="1004898">
                  <a:moveTo>
                    <a:pt x="83340" y="0"/>
                  </a:moveTo>
                  <a:lnTo>
                    <a:pt x="985993" y="0"/>
                  </a:lnTo>
                  <a:cubicBezTo>
                    <a:pt x="1008096" y="0"/>
                    <a:pt x="1029293" y="8780"/>
                    <a:pt x="1044923" y="24410"/>
                  </a:cubicBezTo>
                  <a:cubicBezTo>
                    <a:pt x="1060552" y="40039"/>
                    <a:pt x="1069332" y="61237"/>
                    <a:pt x="1069332" y="83340"/>
                  </a:cubicBezTo>
                  <a:lnTo>
                    <a:pt x="1069332" y="921558"/>
                  </a:lnTo>
                  <a:cubicBezTo>
                    <a:pt x="1069332" y="967585"/>
                    <a:pt x="1032020" y="1004898"/>
                    <a:pt x="985993" y="1004898"/>
                  </a:cubicBezTo>
                  <a:lnTo>
                    <a:pt x="83340" y="1004898"/>
                  </a:lnTo>
                  <a:cubicBezTo>
                    <a:pt x="37312" y="1004898"/>
                    <a:pt x="0" y="967585"/>
                    <a:pt x="0" y="921558"/>
                  </a:cubicBezTo>
                  <a:lnTo>
                    <a:pt x="0" y="83340"/>
                  </a:lnTo>
                  <a:cubicBezTo>
                    <a:pt x="0" y="37312"/>
                    <a:pt x="37312" y="0"/>
                    <a:pt x="83340" y="0"/>
                  </a:cubicBezTo>
                  <a:close/>
                </a:path>
              </a:pathLst>
            </a:custGeom>
            <a:solidFill>
              <a:srgbClr val="F2F5F5"/>
            </a:soli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77" name="TextBox 19"/>
            <p:cNvSpPr/>
            <p:nvPr/>
          </p:nvSpPr>
          <p:spPr>
            <a:xfrm>
              <a:off x="9144000" y="4637160"/>
              <a:ext cx="4737240" cy="462060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78" name="TextBox 5"/>
          <p:cNvSpPr/>
          <p:nvPr/>
        </p:nvSpPr>
        <p:spPr>
          <a:xfrm>
            <a:off x="5181480" y="637560"/>
            <a:ext cx="9745920" cy="69264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t">
            <a:spAutoFit/>
          </a:bodyPr>
          <a:lstStyle/>
          <a:p>
            <a:pPr algn="ctr" defTabSz="914400">
              <a:lnSpc>
                <a:spcPts val="5451"/>
              </a:lnSpc>
            </a:pPr>
            <a:r>
              <a:rPr lang="en-US" sz="5400" b="1" u="sng" strike="noStrike">
                <a:solidFill>
                  <a:srgbClr val="1B5543"/>
                </a:solidFill>
                <a:uFillTx/>
                <a:latin typeface="Times New Roman Bold"/>
                <a:ea typeface="Times New Roman Bold"/>
              </a:rPr>
              <a:t>ORGANISATION OVERVIEW</a:t>
            </a:r>
            <a:endParaRPr lang="en-GB" sz="5400" b="0" u="none" strike="noStrike">
              <a:solidFill>
                <a:srgbClr val="000000"/>
              </a:solidFill>
              <a:uFillTx/>
              <a:latin typeface="Arial"/>
            </a:endParaRPr>
          </a:p>
        </p:txBody>
      </p:sp>
      <p:graphicFrame>
        <p:nvGraphicFramePr>
          <p:cNvPr id="3" name="Diagram1"/>
          <p:cNvGraphicFramePr/>
          <p:nvPr>
            <p:extLst>
              <p:ext uri="{D42A27DB-BD31-4B8C-83A1-F6EECF244321}">
                <p14:modId xmlns:p14="http://schemas.microsoft.com/office/powerpoint/2010/main" val="2757519985"/>
              </p:ext>
            </p:extLst>
          </p:nvPr>
        </p:nvGraphicFramePr>
        <p:xfrm>
          <a:off x="111240" y="2226960"/>
          <a:ext cx="10210320" cy="72165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2" name="Diagram2"/>
          <p:cNvGraphicFramePr/>
          <p:nvPr>
            <p:extLst>
              <p:ext uri="{D42A27DB-BD31-4B8C-83A1-F6EECF244321}">
                <p14:modId xmlns:p14="http://schemas.microsoft.com/office/powerpoint/2010/main" val="2905194152"/>
              </p:ext>
            </p:extLst>
          </p:nvPr>
        </p:nvGraphicFramePr>
        <p:xfrm>
          <a:off x="111240" y="2226960"/>
          <a:ext cx="10210320" cy="721656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79" name="image6.png"/>
          <p:cNvPicPr/>
          <p:nvPr/>
        </p:nvPicPr>
        <p:blipFill>
          <a:blip r:embed="rId14"/>
          <a:stretch/>
        </p:blipFill>
        <p:spPr>
          <a:xfrm>
            <a:off x="10892520" y="1975680"/>
            <a:ext cx="7242840" cy="5758200"/>
          </a:xfrm>
          <a:prstGeom prst="rect">
            <a:avLst/>
          </a:prstGeom>
          <a:noFill/>
          <a:ln w="25400">
            <a:solidFill>
              <a:srgbClr val="000000"/>
            </a:solidFill>
            <a:round/>
          </a:ln>
        </p:spPr>
      </p:pic>
      <p:sp>
        <p:nvSpPr>
          <p:cNvPr id="80" name="Rectangle 5"/>
          <p:cNvSpPr/>
          <p:nvPr/>
        </p:nvSpPr>
        <p:spPr>
          <a:xfrm>
            <a:off x="11466000" y="7874640"/>
            <a:ext cx="6095520" cy="1186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50000"/>
              </a:lnSpc>
            </a:pPr>
            <a:r>
              <a:rPr lang="en-IN" sz="2400" b="1" u="none" strike="noStrike">
                <a:solidFill>
                  <a:schemeClr val="dk1"/>
                </a:solidFill>
                <a:uFillTx/>
                <a:latin typeface="Times New Roman"/>
                <a:ea typeface="Times New Roman"/>
              </a:rPr>
              <a:t>Figure 2: Total Workforce at NHS England</a:t>
            </a:r>
            <a:endParaRPr lang="en-GB" sz="2400" b="0" u="none" strike="noStrike">
              <a:solidFill>
                <a:srgbClr val="000000"/>
              </a:solidFill>
              <a:uFillTx/>
              <a:latin typeface="Arial"/>
            </a:endParaRPr>
          </a:p>
          <a:p>
            <a:pPr algn="ctr" defTabSz="914400">
              <a:lnSpc>
                <a:spcPct val="150000"/>
              </a:lnSpc>
            </a:pPr>
            <a:r>
              <a:rPr lang="en-IN" sz="2400" b="0" u="none" strike="noStrike">
                <a:solidFill>
                  <a:schemeClr val="dk1"/>
                </a:solidFill>
                <a:uFillTx/>
                <a:latin typeface="Times New Roman"/>
                <a:ea typeface="Times New Roman"/>
              </a:rPr>
              <a:t>(Source: Yang, 2025)</a:t>
            </a:r>
            <a:endParaRPr lang="en-GB" sz="2400" b="0" u="none" strike="noStrike">
              <a:solidFill>
                <a:srgbClr val="000000"/>
              </a:solidFill>
              <a:uFillTx/>
              <a:latin typeface="Arial"/>
            </a:endParaRPr>
          </a:p>
        </p:txBody>
      </p:sp>
      <p:sp>
        <p:nvSpPr>
          <p:cNvPr id="81" name="Rectangle 13"/>
          <p:cNvSpPr/>
          <p:nvPr/>
        </p:nvSpPr>
        <p:spPr>
          <a:xfrm>
            <a:off x="228600" y="540000"/>
            <a:ext cx="5093640" cy="1186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50000"/>
              </a:lnSpc>
            </a:pPr>
            <a:r>
              <a:rPr lang="en-US" sz="2400" b="1" u="sng" strike="noStrike">
                <a:solidFill>
                  <a:schemeClr val="dk1"/>
                </a:solidFill>
                <a:uFillTx/>
                <a:latin typeface="Times New Roman Bold"/>
                <a:ea typeface="Times New Roman Bold"/>
              </a:rPr>
              <a:t>Student Name: </a:t>
            </a:r>
            <a:r>
              <a:rPr lang="en-IN" sz="2400" b="1" u="none" strike="noStrike">
                <a:solidFill>
                  <a:schemeClr val="dk1"/>
                </a:solidFill>
                <a:uFillTx/>
                <a:latin typeface="Times New Roman"/>
                <a:ea typeface="Times New Roman"/>
              </a:rPr>
              <a:t>Galla Prasith</a:t>
            </a:r>
            <a:br>
              <a:rPr sz="2400"/>
            </a:br>
            <a:r>
              <a:rPr lang="en-US" sz="2400" b="1" u="sng" strike="noStrike">
                <a:solidFill>
                  <a:schemeClr val="dk1"/>
                </a:solidFill>
                <a:uFillTx/>
                <a:latin typeface="Times New Roman Bold"/>
                <a:ea typeface="Times New Roman Bold"/>
              </a:rPr>
              <a:t>ID: </a:t>
            </a:r>
            <a:r>
              <a:rPr lang="en-US" sz="2400" b="1" u="none" strike="noStrike">
                <a:solidFill>
                  <a:schemeClr val="dk1"/>
                </a:solidFill>
                <a:uFillTx/>
                <a:latin typeface="Times New Roman"/>
                <a:ea typeface="Times New Roman"/>
              </a:rPr>
              <a:t>2543438</a:t>
            </a:r>
            <a:endParaRPr lang="en-GB" sz="2400" b="0" u="none" strike="noStrike">
              <a:solidFill>
                <a:srgbClr val="000000"/>
              </a:solidFill>
              <a:uFillTx/>
              <a:latin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2F5F5"/>
        </a:solidFill>
        <a:effectLst/>
      </p:bgPr>
    </p:bg>
    <p:spTree>
      <p:nvGrpSpPr>
        <p:cNvPr id="1" name=""/>
        <p:cNvGrpSpPr/>
        <p:nvPr/>
      </p:nvGrpSpPr>
      <p:grpSpPr>
        <a:xfrm>
          <a:off x="0" y="0"/>
          <a:ext cx="0" cy="0"/>
          <a:chOff x="0" y="0"/>
          <a:chExt cx="0" cy="0"/>
        </a:xfrm>
      </p:grpSpPr>
      <p:grpSp>
        <p:nvGrpSpPr>
          <p:cNvPr id="82" name="Group 2"/>
          <p:cNvGrpSpPr/>
          <p:nvPr/>
        </p:nvGrpSpPr>
        <p:grpSpPr>
          <a:xfrm>
            <a:off x="-842400" y="-898560"/>
            <a:ext cx="19972440" cy="3230640"/>
            <a:chOff x="-842400" y="-898560"/>
            <a:chExt cx="19972440" cy="3230640"/>
          </a:xfrm>
        </p:grpSpPr>
        <p:sp>
          <p:nvSpPr>
            <p:cNvPr id="83"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cxn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84" name="TextBox 4"/>
            <p:cNvSpPr/>
            <p:nvPr/>
          </p:nvSpPr>
          <p:spPr>
            <a:xfrm>
              <a:off x="-842400" y="-898560"/>
              <a:ext cx="19972440" cy="32302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85" name="TextBox 5"/>
          <p:cNvSpPr/>
          <p:nvPr/>
        </p:nvSpPr>
        <p:spPr>
          <a:xfrm>
            <a:off x="3857760" y="124200"/>
            <a:ext cx="11581920" cy="138420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t">
            <a:spAutoFit/>
          </a:bodyPr>
          <a:lstStyle/>
          <a:p>
            <a:pPr algn="ctr" defTabSz="914400">
              <a:lnSpc>
                <a:spcPts val="5451"/>
              </a:lnSpc>
            </a:pPr>
            <a:r>
              <a:rPr lang="en-US" sz="4400" b="1" u="sng" strike="noStrike">
                <a:solidFill>
                  <a:srgbClr val="1B5543"/>
                </a:solidFill>
                <a:uFillTx/>
                <a:latin typeface="Times New Roman Bold"/>
                <a:ea typeface="Times New Roman Bold"/>
              </a:rPr>
              <a:t>CONCEPT OF JOB DESIGN AND JOB SATISFACTION</a:t>
            </a:r>
            <a:endParaRPr lang="en-GB" sz="4400" b="0" u="none" strike="noStrike">
              <a:solidFill>
                <a:srgbClr val="000000"/>
              </a:solidFill>
              <a:uFillTx/>
              <a:latin typeface="Arial"/>
            </a:endParaRPr>
          </a:p>
        </p:txBody>
      </p:sp>
      <p:sp>
        <p:nvSpPr>
          <p:cNvPr id="86" name="Rectangle 4"/>
          <p:cNvSpPr/>
          <p:nvPr/>
        </p:nvSpPr>
        <p:spPr>
          <a:xfrm>
            <a:off x="504720" y="1562040"/>
            <a:ext cx="9143640" cy="84153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marL="343080" indent="-343080" algn="just" defTabSz="914400">
              <a:lnSpc>
                <a:spcPct val="150000"/>
              </a:lnSpc>
              <a:buFont typeface="Arial"/>
              <a:buChar char="●"/>
            </a:pPr>
            <a:r>
              <a:rPr lang="en-IN" sz="2800" b="1" i="1" u="none" strike="noStrike">
                <a:solidFill>
                  <a:schemeClr val="dk1"/>
                </a:solidFill>
                <a:uFillTx/>
                <a:latin typeface="Times New Roman"/>
                <a:ea typeface="Times New Roman"/>
              </a:rPr>
              <a:t>Job design</a:t>
            </a:r>
            <a:r>
              <a:rPr lang="en-IN" sz="2800" b="0" u="none" strike="noStrike">
                <a:solidFill>
                  <a:schemeClr val="dk1"/>
                </a:solidFill>
                <a:uFillTx/>
                <a:latin typeface="Times New Roman"/>
                <a:ea typeface="Times New Roman"/>
              </a:rPr>
              <a:t> organises tasks, responsibilities, roles, and working conditions in order to enhance employee performance (Stone, Cox, and Gavin, 2020).</a:t>
            </a:r>
            <a:endParaRPr lang="en-GB" sz="2800" b="0" u="none" strike="noStrike">
              <a:solidFill>
                <a:srgbClr val="000000"/>
              </a:solidFill>
              <a:uFillTx/>
              <a:latin typeface="Arial"/>
            </a:endParaRPr>
          </a:p>
          <a:p>
            <a:pPr marL="343080" indent="-343080" algn="just" defTabSz="914400">
              <a:lnSpc>
                <a:spcPct val="150000"/>
              </a:lnSpc>
              <a:buFont typeface="Arial"/>
              <a:buChar char="●"/>
            </a:pPr>
            <a:r>
              <a:rPr lang="en-IN" sz="2800" b="0" u="none" strike="noStrike">
                <a:solidFill>
                  <a:schemeClr val="dk1"/>
                </a:solidFill>
                <a:uFillTx/>
                <a:latin typeface="Times New Roman"/>
                <a:ea typeface="Times New Roman"/>
              </a:rPr>
              <a:t>According to the </a:t>
            </a:r>
            <a:r>
              <a:rPr lang="en-IN" sz="2800" b="1" i="1" u="none" strike="noStrike">
                <a:solidFill>
                  <a:schemeClr val="dk1"/>
                </a:solidFill>
                <a:uFillTx/>
                <a:latin typeface="Times New Roman"/>
                <a:ea typeface="Times New Roman"/>
              </a:rPr>
              <a:t>Job Characteristics Model,</a:t>
            </a:r>
            <a:r>
              <a:rPr lang="en-IN" sz="2800" b="0" u="none" strike="noStrike">
                <a:solidFill>
                  <a:schemeClr val="dk1"/>
                </a:solidFill>
                <a:uFillTx/>
                <a:latin typeface="Times New Roman"/>
                <a:ea typeface="Times New Roman"/>
              </a:rPr>
              <a:t> dimensions of interest are skill variety, task identity, significance, autonomy, and feedback (Tcharmtchi </a:t>
            </a:r>
            <a:r>
              <a:rPr lang="en-IN" sz="2800" b="0" i="1" u="none" strike="noStrike">
                <a:solidFill>
                  <a:schemeClr val="dk1"/>
                </a:solidFill>
                <a:uFillTx/>
                <a:latin typeface="Times New Roman"/>
                <a:ea typeface="Times New Roman"/>
              </a:rPr>
              <a:t>et al. </a:t>
            </a:r>
            <a:r>
              <a:rPr lang="en-IN" sz="2800" b="0" u="none" strike="noStrike">
                <a:solidFill>
                  <a:schemeClr val="dk1"/>
                </a:solidFill>
                <a:uFillTx/>
                <a:latin typeface="Times New Roman"/>
                <a:ea typeface="Times New Roman"/>
              </a:rPr>
              <a:t>2023).</a:t>
            </a:r>
            <a:endParaRPr lang="en-GB" sz="2800" b="0" u="none" strike="noStrike">
              <a:solidFill>
                <a:srgbClr val="000000"/>
              </a:solidFill>
              <a:uFillTx/>
              <a:latin typeface="Arial"/>
            </a:endParaRPr>
          </a:p>
          <a:p>
            <a:pPr marL="343080" indent="-343080" algn="just" defTabSz="914400">
              <a:lnSpc>
                <a:spcPct val="150000"/>
              </a:lnSpc>
              <a:buFont typeface="Arial"/>
              <a:buChar char="●"/>
            </a:pPr>
            <a:r>
              <a:rPr lang="en-IN" sz="2800" b="1" i="1" u="none" strike="noStrike">
                <a:solidFill>
                  <a:schemeClr val="dk1"/>
                </a:solidFill>
                <a:uFillTx/>
                <a:latin typeface="Times New Roman"/>
                <a:ea typeface="Times New Roman"/>
              </a:rPr>
              <a:t>Job satisfaction</a:t>
            </a:r>
            <a:r>
              <a:rPr lang="en-IN" sz="2800" b="0" u="none" strike="noStrike">
                <a:solidFill>
                  <a:schemeClr val="dk1"/>
                </a:solidFill>
                <a:uFillTx/>
                <a:latin typeface="Times New Roman"/>
                <a:ea typeface="Times New Roman"/>
              </a:rPr>
              <a:t> is a key factor in employees' attitudes towards their job, which helps with the motivation and retention process (Armstrong, 2021).</a:t>
            </a:r>
            <a:endParaRPr lang="en-GB" sz="2800" b="0" u="none" strike="noStrike">
              <a:solidFill>
                <a:srgbClr val="000000"/>
              </a:solidFill>
              <a:uFillTx/>
              <a:latin typeface="Arial"/>
            </a:endParaRPr>
          </a:p>
          <a:p>
            <a:pPr marL="343080" indent="-343080" algn="just" defTabSz="914400">
              <a:lnSpc>
                <a:spcPct val="150000"/>
              </a:lnSpc>
              <a:buFont typeface="Arial"/>
              <a:buChar char="●"/>
            </a:pPr>
            <a:r>
              <a:rPr lang="en-IN" sz="2800" b="0" u="none" strike="noStrike">
                <a:solidFill>
                  <a:schemeClr val="dk1"/>
                </a:solidFill>
                <a:uFillTx/>
                <a:latin typeface="Times New Roman"/>
                <a:ea typeface="Times New Roman"/>
              </a:rPr>
              <a:t>In this context, the knowledge, skills and experience of satisfied employees are regarded by </a:t>
            </a:r>
            <a:r>
              <a:rPr lang="en-IN" sz="2800" b="1" i="1" u="none" strike="noStrike">
                <a:solidFill>
                  <a:schemeClr val="dk1"/>
                </a:solidFill>
                <a:uFillTx/>
                <a:latin typeface="Times New Roman"/>
                <a:ea typeface="Times New Roman"/>
              </a:rPr>
              <a:t>Human Capital Theory</a:t>
            </a:r>
            <a:r>
              <a:rPr lang="en-IN" sz="2800" b="0" u="none" strike="noStrike">
                <a:solidFill>
                  <a:schemeClr val="dk1"/>
                </a:solidFill>
                <a:uFillTx/>
                <a:latin typeface="Times New Roman"/>
                <a:ea typeface="Times New Roman"/>
              </a:rPr>
              <a:t> as paying organisational investments (Yakusheva, Lee, and Weiss, 2024).</a:t>
            </a:r>
            <a:endParaRPr lang="en-GB" sz="2800" b="0" u="none" strike="noStrike">
              <a:solidFill>
                <a:srgbClr val="000000"/>
              </a:solidFill>
              <a:uFillTx/>
              <a:latin typeface="Arial"/>
            </a:endParaRPr>
          </a:p>
        </p:txBody>
      </p:sp>
      <p:pic>
        <p:nvPicPr>
          <p:cNvPr id="87" name="image7.png"/>
          <p:cNvPicPr/>
          <p:nvPr/>
        </p:nvPicPr>
        <p:blipFill>
          <a:blip r:embed="rId3"/>
          <a:stretch/>
        </p:blipFill>
        <p:spPr>
          <a:xfrm>
            <a:off x="10239480" y="1759680"/>
            <a:ext cx="7543440" cy="6401520"/>
          </a:xfrm>
          <a:prstGeom prst="rect">
            <a:avLst/>
          </a:prstGeom>
          <a:noFill/>
          <a:ln w="25400">
            <a:solidFill>
              <a:srgbClr val="000000"/>
            </a:solidFill>
            <a:round/>
          </a:ln>
        </p:spPr>
      </p:pic>
      <p:sp>
        <p:nvSpPr>
          <p:cNvPr id="88" name="Rectangle 5"/>
          <p:cNvSpPr/>
          <p:nvPr/>
        </p:nvSpPr>
        <p:spPr>
          <a:xfrm>
            <a:off x="10943640" y="8469000"/>
            <a:ext cx="6476760" cy="1186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50000"/>
              </a:lnSpc>
            </a:pPr>
            <a:r>
              <a:rPr lang="en-IN" sz="2400" b="1" u="none" strike="noStrike">
                <a:solidFill>
                  <a:schemeClr val="dk1"/>
                </a:solidFill>
                <a:uFillTx/>
                <a:latin typeface="Times New Roman"/>
                <a:ea typeface="Times New Roman"/>
              </a:rPr>
              <a:t>Figure 3: Job Characteristics Model</a:t>
            </a:r>
            <a:endParaRPr lang="en-GB" sz="2400" b="0" u="none" strike="noStrike">
              <a:solidFill>
                <a:srgbClr val="000000"/>
              </a:solidFill>
              <a:uFillTx/>
              <a:latin typeface="Arial"/>
            </a:endParaRPr>
          </a:p>
          <a:p>
            <a:pPr algn="ctr" defTabSz="914400">
              <a:lnSpc>
                <a:spcPct val="150000"/>
              </a:lnSpc>
            </a:pPr>
            <a:r>
              <a:rPr lang="en-IN" sz="2400" b="0" u="none" strike="noStrike">
                <a:solidFill>
                  <a:schemeClr val="dk1"/>
                </a:solidFill>
                <a:uFillTx/>
                <a:latin typeface="Times New Roman"/>
                <a:ea typeface="Times New Roman"/>
              </a:rPr>
              <a:t>(Source: Tcharmtchi </a:t>
            </a:r>
            <a:r>
              <a:rPr lang="en-IN" sz="2400" b="0" i="1" u="none" strike="noStrike">
                <a:solidFill>
                  <a:schemeClr val="dk1"/>
                </a:solidFill>
                <a:uFillTx/>
                <a:latin typeface="Times New Roman"/>
                <a:ea typeface="Times New Roman"/>
              </a:rPr>
              <a:t>et al. </a:t>
            </a:r>
            <a:r>
              <a:rPr lang="en-IN" sz="2400" b="0" u="none" strike="noStrike">
                <a:solidFill>
                  <a:schemeClr val="dk1"/>
                </a:solidFill>
                <a:uFillTx/>
                <a:latin typeface="Times New Roman"/>
                <a:ea typeface="Times New Roman"/>
              </a:rPr>
              <a:t>2023)</a:t>
            </a:r>
            <a:endParaRPr lang="en-GB" sz="2400" b="0" u="none" strike="noStrike">
              <a:solidFill>
                <a:srgbClr val="000000"/>
              </a:solidFill>
              <a:uFillTx/>
              <a:latin typeface="Arial"/>
            </a:endParaRPr>
          </a:p>
        </p:txBody>
      </p:sp>
      <p:sp>
        <p:nvSpPr>
          <p:cNvPr id="89" name="Rectangle 8"/>
          <p:cNvSpPr/>
          <p:nvPr/>
        </p:nvSpPr>
        <p:spPr>
          <a:xfrm>
            <a:off x="203760" y="501480"/>
            <a:ext cx="5093640" cy="1186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50000"/>
              </a:lnSpc>
            </a:pPr>
            <a:r>
              <a:rPr lang="en-US" sz="2400" b="1" u="sng" strike="noStrike">
                <a:solidFill>
                  <a:schemeClr val="dk1"/>
                </a:solidFill>
                <a:uFillTx/>
                <a:latin typeface="Times New Roman Bold"/>
                <a:ea typeface="Times New Roman Bold"/>
              </a:rPr>
              <a:t>Student Name: </a:t>
            </a:r>
            <a:r>
              <a:rPr lang="en-IN" sz="2400" b="1" u="none" strike="noStrike">
                <a:solidFill>
                  <a:schemeClr val="dk1"/>
                </a:solidFill>
                <a:uFillTx/>
                <a:latin typeface="Times New Roman"/>
                <a:ea typeface="Times New Roman"/>
              </a:rPr>
              <a:t>Galla Prasith</a:t>
            </a:r>
            <a:br>
              <a:rPr sz="2400"/>
            </a:br>
            <a:r>
              <a:rPr lang="en-US" sz="2400" b="1" u="sng" strike="noStrike">
                <a:solidFill>
                  <a:schemeClr val="dk1"/>
                </a:solidFill>
                <a:uFillTx/>
                <a:latin typeface="Times New Roman Bold"/>
                <a:ea typeface="Times New Roman Bold"/>
              </a:rPr>
              <a:t>ID: </a:t>
            </a:r>
            <a:r>
              <a:rPr lang="en-US" sz="2400" b="1" u="none" strike="noStrike">
                <a:solidFill>
                  <a:schemeClr val="dk1"/>
                </a:solidFill>
                <a:uFillTx/>
                <a:latin typeface="Times New Roman"/>
                <a:ea typeface="Times New Roman"/>
              </a:rPr>
              <a:t>2543438</a:t>
            </a:r>
            <a:endParaRPr lang="en-GB" sz="2400" b="0" u="none" strike="noStrike">
              <a:solidFill>
                <a:srgbClr val="000000"/>
              </a:solidFill>
              <a:uFillTx/>
              <a:latin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2F5F5"/>
        </a:solidFill>
        <a:effectLst/>
      </p:bgPr>
    </p:bg>
    <p:spTree>
      <p:nvGrpSpPr>
        <p:cNvPr id="1" name=""/>
        <p:cNvGrpSpPr/>
        <p:nvPr/>
      </p:nvGrpSpPr>
      <p:grpSpPr>
        <a:xfrm>
          <a:off x="0" y="0"/>
          <a:ext cx="0" cy="0"/>
          <a:chOff x="0" y="0"/>
          <a:chExt cx="0" cy="0"/>
        </a:xfrm>
      </p:grpSpPr>
      <p:grpSp>
        <p:nvGrpSpPr>
          <p:cNvPr id="90" name="Group 2"/>
          <p:cNvGrpSpPr/>
          <p:nvPr/>
        </p:nvGrpSpPr>
        <p:grpSpPr>
          <a:xfrm>
            <a:off x="-842400" y="-898560"/>
            <a:ext cx="19972440" cy="3230640"/>
            <a:chOff x="-842400" y="-898560"/>
            <a:chExt cx="19972440" cy="3230640"/>
          </a:xfrm>
        </p:grpSpPr>
        <p:sp>
          <p:nvSpPr>
            <p:cNvPr id="91"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cxn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92" name="TextBox 4"/>
            <p:cNvSpPr/>
            <p:nvPr/>
          </p:nvSpPr>
          <p:spPr>
            <a:xfrm>
              <a:off x="-842400" y="-898560"/>
              <a:ext cx="19972440" cy="32302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93" name="TextBox 5"/>
          <p:cNvSpPr/>
          <p:nvPr/>
        </p:nvSpPr>
        <p:spPr>
          <a:xfrm>
            <a:off x="2861280" y="110160"/>
            <a:ext cx="12565440" cy="138420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t">
            <a:spAutoFit/>
          </a:bodyPr>
          <a:lstStyle/>
          <a:p>
            <a:pPr algn="ctr" defTabSz="914400">
              <a:lnSpc>
                <a:spcPts val="5451"/>
              </a:lnSpc>
            </a:pPr>
            <a:r>
              <a:rPr lang="en-US" sz="4400" b="1" u="sng" strike="noStrike">
                <a:solidFill>
                  <a:srgbClr val="1B5543"/>
                </a:solidFill>
                <a:uFillTx/>
                <a:latin typeface="Times New Roman Bold"/>
                <a:ea typeface="Times New Roman Bold"/>
              </a:rPr>
              <a:t>CURRENT POLICIES AND PRACTICES: JOB DESIGN</a:t>
            </a:r>
            <a:endParaRPr lang="en-GB" sz="4400" b="0" u="none" strike="noStrike">
              <a:solidFill>
                <a:srgbClr val="000000"/>
              </a:solidFill>
              <a:uFillTx/>
              <a:latin typeface="Arial"/>
            </a:endParaRPr>
          </a:p>
        </p:txBody>
      </p:sp>
      <p:sp>
        <p:nvSpPr>
          <p:cNvPr id="94" name="Rectangle 4"/>
          <p:cNvSpPr/>
          <p:nvPr/>
        </p:nvSpPr>
        <p:spPr>
          <a:xfrm>
            <a:off x="762120" y="1638360"/>
            <a:ext cx="9143640" cy="81363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marL="343080" indent="-343080" algn="just" defTabSz="914400">
              <a:lnSpc>
                <a:spcPct val="150000"/>
              </a:lnSpc>
              <a:buFont typeface="Arial"/>
              <a:buChar char="●"/>
            </a:pPr>
            <a:r>
              <a:rPr lang="en-IN" sz="3200" b="0" u="none" strike="noStrike">
                <a:solidFill>
                  <a:schemeClr val="dk1"/>
                </a:solidFill>
                <a:uFillTx/>
                <a:latin typeface="Times New Roman"/>
                <a:ea typeface="Times New Roman"/>
              </a:rPr>
              <a:t>NHS England advocates the redesign of the workforce to increase skill and enhance staff resilience.</a:t>
            </a:r>
            <a:endParaRPr lang="en-GB" sz="3200" b="0" u="none" strike="noStrike">
              <a:solidFill>
                <a:srgbClr val="000000"/>
              </a:solidFill>
              <a:uFillTx/>
              <a:latin typeface="Arial"/>
            </a:endParaRPr>
          </a:p>
          <a:p>
            <a:pPr marL="343080" indent="-343080" algn="just" defTabSz="914400">
              <a:lnSpc>
                <a:spcPct val="150000"/>
              </a:lnSpc>
              <a:buFont typeface="Arial"/>
              <a:buChar char="●"/>
            </a:pPr>
            <a:r>
              <a:rPr lang="en-IN" sz="3200" b="0" u="none" strike="noStrike">
                <a:solidFill>
                  <a:schemeClr val="dk1"/>
                </a:solidFill>
                <a:uFillTx/>
                <a:latin typeface="Times New Roman"/>
                <a:ea typeface="Times New Roman"/>
              </a:rPr>
              <a:t>HEE Star is for supply, upskilling, new roles, working and leadership (NHS, 2026b).</a:t>
            </a:r>
            <a:endParaRPr lang="en-GB" sz="3200" b="0" u="none" strike="noStrike">
              <a:solidFill>
                <a:srgbClr val="000000"/>
              </a:solidFill>
              <a:uFillTx/>
              <a:latin typeface="Arial"/>
            </a:endParaRPr>
          </a:p>
          <a:p>
            <a:pPr marL="343080" indent="-343080" algn="just" defTabSz="914400">
              <a:lnSpc>
                <a:spcPct val="150000"/>
              </a:lnSpc>
              <a:buFont typeface="Arial"/>
              <a:buChar char="●"/>
            </a:pPr>
            <a:r>
              <a:rPr lang="en-IN" sz="3200" b="0" u="none" strike="noStrike">
                <a:solidFill>
                  <a:schemeClr val="dk1"/>
                </a:solidFill>
                <a:uFillTx/>
                <a:latin typeface="Times New Roman"/>
                <a:ea typeface="Times New Roman"/>
              </a:rPr>
              <a:t>Calderdale Framework is a seven-stage structured pathway to workforce development for role redesign (NHS Employers, 2026).</a:t>
            </a:r>
            <a:endParaRPr lang="en-GB" sz="3200" b="0" u="none" strike="noStrike">
              <a:solidFill>
                <a:srgbClr val="000000"/>
              </a:solidFill>
              <a:uFillTx/>
              <a:latin typeface="Arial"/>
            </a:endParaRPr>
          </a:p>
          <a:p>
            <a:pPr marL="343080" indent="-343080" algn="just" defTabSz="914400">
              <a:lnSpc>
                <a:spcPct val="150000"/>
              </a:lnSpc>
              <a:buFont typeface="Arial"/>
              <a:buChar char="●"/>
            </a:pPr>
            <a:r>
              <a:rPr lang="en-IN" sz="3200" b="0" u="none" strike="noStrike">
                <a:solidFill>
                  <a:schemeClr val="dk1"/>
                </a:solidFill>
                <a:uFillTx/>
                <a:latin typeface="Times New Roman"/>
                <a:ea typeface="Times New Roman"/>
              </a:rPr>
              <a:t>Digital staff passports facilitate seamless mobility in interoperable workforce systems and data (NHS, 2026c).</a:t>
            </a:r>
            <a:endParaRPr lang="en-GB" sz="3200" b="0" u="none" strike="noStrike">
              <a:solidFill>
                <a:srgbClr val="000000"/>
              </a:solidFill>
              <a:uFillTx/>
              <a:latin typeface="Arial"/>
            </a:endParaRPr>
          </a:p>
        </p:txBody>
      </p:sp>
      <p:pic>
        <p:nvPicPr>
          <p:cNvPr id="95" name="image5.png"/>
          <p:cNvPicPr/>
          <p:nvPr/>
        </p:nvPicPr>
        <p:blipFill>
          <a:blip r:embed="rId3"/>
          <a:stretch/>
        </p:blipFill>
        <p:spPr>
          <a:xfrm>
            <a:off x="10549080" y="2065680"/>
            <a:ext cx="7009920" cy="6154920"/>
          </a:xfrm>
          <a:prstGeom prst="rect">
            <a:avLst/>
          </a:prstGeom>
          <a:noFill/>
          <a:ln w="25400">
            <a:solidFill>
              <a:srgbClr val="000000"/>
            </a:solidFill>
            <a:round/>
          </a:ln>
        </p:spPr>
      </p:pic>
      <p:sp>
        <p:nvSpPr>
          <p:cNvPr id="96" name="Rectangle 5"/>
          <p:cNvSpPr/>
          <p:nvPr/>
        </p:nvSpPr>
        <p:spPr>
          <a:xfrm>
            <a:off x="11006280" y="8111880"/>
            <a:ext cx="6095520" cy="17355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50000"/>
              </a:lnSpc>
            </a:pPr>
            <a:r>
              <a:rPr lang="en-IN" sz="2400" b="1" u="none" strike="noStrike">
                <a:solidFill>
                  <a:schemeClr val="dk1"/>
                </a:solidFill>
                <a:uFillTx/>
                <a:latin typeface="Times New Roman"/>
                <a:ea typeface="Times New Roman"/>
              </a:rPr>
              <a:t>Figure 4: HEE Star Framework Policy by NHS England</a:t>
            </a:r>
            <a:endParaRPr lang="en-GB" sz="2400" b="0" u="none" strike="noStrike">
              <a:solidFill>
                <a:srgbClr val="000000"/>
              </a:solidFill>
              <a:uFillTx/>
              <a:latin typeface="Arial"/>
            </a:endParaRPr>
          </a:p>
          <a:p>
            <a:pPr algn="ctr" defTabSz="914400">
              <a:lnSpc>
                <a:spcPct val="150000"/>
              </a:lnSpc>
            </a:pPr>
            <a:r>
              <a:rPr lang="en-IN" sz="2400" b="0" u="none" strike="noStrike">
                <a:solidFill>
                  <a:schemeClr val="dk1"/>
                </a:solidFill>
                <a:uFillTx/>
                <a:latin typeface="Times New Roman"/>
                <a:ea typeface="Times New Roman"/>
              </a:rPr>
              <a:t>(Source: NHS, 2026b)</a:t>
            </a:r>
            <a:endParaRPr lang="en-GB" sz="2400" b="0" u="none" strike="noStrike">
              <a:solidFill>
                <a:srgbClr val="000000"/>
              </a:solidFill>
              <a:uFillTx/>
              <a:latin typeface="Arial"/>
            </a:endParaRPr>
          </a:p>
        </p:txBody>
      </p:sp>
      <p:sp>
        <p:nvSpPr>
          <p:cNvPr id="97" name="Rectangle 8"/>
          <p:cNvSpPr/>
          <p:nvPr/>
        </p:nvSpPr>
        <p:spPr>
          <a:xfrm>
            <a:off x="239760" y="705240"/>
            <a:ext cx="5093640" cy="1186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50000"/>
              </a:lnSpc>
            </a:pPr>
            <a:r>
              <a:rPr lang="en-US" sz="2400" b="1" u="sng" strike="noStrike">
                <a:solidFill>
                  <a:schemeClr val="dk1"/>
                </a:solidFill>
                <a:uFillTx/>
                <a:latin typeface="Times New Roman Bold"/>
                <a:ea typeface="Times New Roman Bold"/>
              </a:rPr>
              <a:t>Student Name: </a:t>
            </a:r>
            <a:r>
              <a:rPr lang="en-IN" sz="2400" b="1" u="none" strike="noStrike">
                <a:solidFill>
                  <a:schemeClr val="dk1"/>
                </a:solidFill>
                <a:uFillTx/>
                <a:latin typeface="Times New Roman"/>
                <a:ea typeface="Times New Roman"/>
              </a:rPr>
              <a:t>Galla Prasith</a:t>
            </a:r>
            <a:br>
              <a:rPr sz="2400"/>
            </a:br>
            <a:r>
              <a:rPr lang="en-US" sz="2400" b="1" u="sng" strike="noStrike">
                <a:solidFill>
                  <a:schemeClr val="dk1"/>
                </a:solidFill>
                <a:uFillTx/>
                <a:latin typeface="Times New Roman Bold"/>
                <a:ea typeface="Times New Roman Bold"/>
              </a:rPr>
              <a:t>ID: </a:t>
            </a:r>
            <a:r>
              <a:rPr lang="en-US" sz="2400" b="1" u="none" strike="noStrike">
                <a:solidFill>
                  <a:schemeClr val="dk1"/>
                </a:solidFill>
                <a:uFillTx/>
                <a:latin typeface="Times New Roman"/>
                <a:ea typeface="Times New Roman"/>
              </a:rPr>
              <a:t>2543438</a:t>
            </a:r>
            <a:endParaRPr lang="en-GB" sz="2400" b="0" u="none" strike="noStrike">
              <a:solidFill>
                <a:srgbClr val="000000"/>
              </a:solidFill>
              <a:uFillTx/>
              <a:latin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2F5F5"/>
        </a:solidFill>
        <a:effectLst/>
      </p:bgPr>
    </p:bg>
    <p:spTree>
      <p:nvGrpSpPr>
        <p:cNvPr id="1" name=""/>
        <p:cNvGrpSpPr/>
        <p:nvPr/>
      </p:nvGrpSpPr>
      <p:grpSpPr>
        <a:xfrm>
          <a:off x="0" y="0"/>
          <a:ext cx="0" cy="0"/>
          <a:chOff x="0" y="0"/>
          <a:chExt cx="0" cy="0"/>
        </a:xfrm>
      </p:grpSpPr>
      <p:grpSp>
        <p:nvGrpSpPr>
          <p:cNvPr id="98" name="Group 2"/>
          <p:cNvGrpSpPr/>
          <p:nvPr/>
        </p:nvGrpSpPr>
        <p:grpSpPr>
          <a:xfrm>
            <a:off x="-842400" y="-898560"/>
            <a:ext cx="19972440" cy="3230640"/>
            <a:chOff x="-842400" y="-898560"/>
            <a:chExt cx="19972440" cy="3230640"/>
          </a:xfrm>
        </p:grpSpPr>
        <p:sp>
          <p:nvSpPr>
            <p:cNvPr id="99"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cxn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100" name="TextBox 4"/>
            <p:cNvSpPr/>
            <p:nvPr/>
          </p:nvSpPr>
          <p:spPr>
            <a:xfrm>
              <a:off x="-842400" y="-898560"/>
              <a:ext cx="19972440" cy="32302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101" name="TextBox 5"/>
          <p:cNvSpPr/>
          <p:nvPr/>
        </p:nvSpPr>
        <p:spPr>
          <a:xfrm>
            <a:off x="4038480" y="472320"/>
            <a:ext cx="13029840" cy="138420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t">
            <a:spAutoFit/>
          </a:bodyPr>
          <a:lstStyle/>
          <a:p>
            <a:pPr algn="ctr" defTabSz="914400">
              <a:lnSpc>
                <a:spcPts val="5451"/>
              </a:lnSpc>
            </a:pPr>
            <a:r>
              <a:rPr lang="en-US" sz="4400" b="1" u="sng" strike="noStrike">
                <a:solidFill>
                  <a:srgbClr val="1B5543"/>
                </a:solidFill>
                <a:uFillTx/>
                <a:latin typeface="Times New Roman Bold"/>
                <a:ea typeface="Times New Roman Bold"/>
              </a:rPr>
              <a:t>CURRENT POLICIES AND PRACTICES: JOB SATISFACTION</a:t>
            </a:r>
            <a:endParaRPr lang="en-GB" sz="4400" b="0" u="none" strike="noStrike">
              <a:solidFill>
                <a:srgbClr val="000000"/>
              </a:solidFill>
              <a:uFillTx/>
              <a:latin typeface="Arial"/>
            </a:endParaRPr>
          </a:p>
        </p:txBody>
      </p:sp>
      <p:graphicFrame>
        <p:nvGraphicFramePr>
          <p:cNvPr id="3" name="Diagram3"/>
          <p:cNvGraphicFramePr/>
          <p:nvPr>
            <p:extLst>
              <p:ext uri="{D42A27DB-BD31-4B8C-83A1-F6EECF244321}">
                <p14:modId xmlns:p14="http://schemas.microsoft.com/office/powerpoint/2010/main" val="179132704"/>
              </p:ext>
            </p:extLst>
          </p:nvPr>
        </p:nvGraphicFramePr>
        <p:xfrm>
          <a:off x="0" y="1847160"/>
          <a:ext cx="16916040" cy="83307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Diagram4"/>
          <p:cNvGraphicFramePr/>
          <p:nvPr>
            <p:extLst>
              <p:ext uri="{D42A27DB-BD31-4B8C-83A1-F6EECF244321}">
                <p14:modId xmlns:p14="http://schemas.microsoft.com/office/powerpoint/2010/main" val="1580013296"/>
              </p:ext>
            </p:extLst>
          </p:nvPr>
        </p:nvGraphicFramePr>
        <p:xfrm>
          <a:off x="0" y="1847160"/>
          <a:ext cx="16916040" cy="833076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02" name="Rectangle 7"/>
          <p:cNvSpPr/>
          <p:nvPr/>
        </p:nvSpPr>
        <p:spPr>
          <a:xfrm>
            <a:off x="152280" y="279720"/>
            <a:ext cx="5093640" cy="1186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50000"/>
              </a:lnSpc>
            </a:pPr>
            <a:r>
              <a:rPr lang="en-US" sz="2400" b="1" u="sng" strike="noStrike">
                <a:solidFill>
                  <a:schemeClr val="dk1"/>
                </a:solidFill>
                <a:uFillTx/>
                <a:latin typeface="Times New Roman Bold"/>
                <a:ea typeface="Times New Roman Bold"/>
              </a:rPr>
              <a:t>Student Name: </a:t>
            </a:r>
            <a:r>
              <a:rPr lang="en-US" sz="2400" b="1" u="none" strike="noStrike">
                <a:solidFill>
                  <a:schemeClr val="dk1"/>
                </a:solidFill>
                <a:uFillTx/>
                <a:latin typeface="Times New Roman Bold"/>
                <a:ea typeface="Times New Roman Bold"/>
              </a:rPr>
              <a:t>Ahmed Rain</a:t>
            </a:r>
            <a:br>
              <a:rPr sz="2400"/>
            </a:br>
            <a:r>
              <a:rPr lang="en-US" sz="2400" b="1" u="sng" strike="noStrike">
                <a:solidFill>
                  <a:schemeClr val="dk1"/>
                </a:solidFill>
                <a:uFillTx/>
                <a:latin typeface="Times New Roman Bold"/>
                <a:ea typeface="Times New Roman Bold"/>
              </a:rPr>
              <a:t>ID: </a:t>
            </a:r>
            <a:r>
              <a:rPr lang="en-US" sz="2400" b="1" u="none" strike="noStrike">
                <a:solidFill>
                  <a:schemeClr val="dk1"/>
                </a:solidFill>
                <a:uFillTx/>
                <a:latin typeface="Times New Roman Bold"/>
                <a:ea typeface="Times New Roman Bold"/>
              </a:rPr>
              <a:t>2535781</a:t>
            </a:r>
            <a:endParaRPr lang="en-GB" sz="2400" b="0" u="none" strike="noStrike">
              <a:solidFill>
                <a:srgbClr val="000000"/>
              </a:solidFill>
              <a:uFillTx/>
              <a:latin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2F5F5"/>
        </a:solidFill>
        <a:effectLst/>
      </p:bgPr>
    </p:bg>
    <p:spTree>
      <p:nvGrpSpPr>
        <p:cNvPr id="1" name=""/>
        <p:cNvGrpSpPr/>
        <p:nvPr/>
      </p:nvGrpSpPr>
      <p:grpSpPr>
        <a:xfrm>
          <a:off x="0" y="0"/>
          <a:ext cx="0" cy="0"/>
          <a:chOff x="0" y="0"/>
          <a:chExt cx="0" cy="0"/>
        </a:xfrm>
      </p:grpSpPr>
      <p:grpSp>
        <p:nvGrpSpPr>
          <p:cNvPr id="103" name="Group 2"/>
          <p:cNvGrpSpPr/>
          <p:nvPr/>
        </p:nvGrpSpPr>
        <p:grpSpPr>
          <a:xfrm>
            <a:off x="-842400" y="-898560"/>
            <a:ext cx="19972440" cy="3230640"/>
            <a:chOff x="-842400" y="-898560"/>
            <a:chExt cx="19972440" cy="3230640"/>
          </a:xfrm>
        </p:grpSpPr>
        <p:sp>
          <p:nvSpPr>
            <p:cNvPr id="104"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cxn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105" name="TextBox 4"/>
            <p:cNvSpPr/>
            <p:nvPr/>
          </p:nvSpPr>
          <p:spPr>
            <a:xfrm>
              <a:off x="-842400" y="-898560"/>
              <a:ext cx="19972440" cy="32302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106" name="Group 11"/>
          <p:cNvGrpSpPr/>
          <p:nvPr/>
        </p:nvGrpSpPr>
        <p:grpSpPr>
          <a:xfrm>
            <a:off x="-1056240" y="5935680"/>
            <a:ext cx="19972440" cy="2355120"/>
            <a:chOff x="-1056240" y="5935680"/>
            <a:chExt cx="19972440" cy="2355120"/>
          </a:xfrm>
        </p:grpSpPr>
        <p:sp>
          <p:nvSpPr>
            <p:cNvPr id="107"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cxn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108" name="TextBox 13"/>
            <p:cNvSpPr/>
            <p:nvPr/>
          </p:nvSpPr>
          <p:spPr>
            <a:xfrm>
              <a:off x="-1056240" y="5935680"/>
              <a:ext cx="19972440" cy="235512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109" name="Rectangle 34"/>
          <p:cNvSpPr/>
          <p:nvPr/>
        </p:nvSpPr>
        <p:spPr>
          <a:xfrm>
            <a:off x="4267080" y="32760"/>
            <a:ext cx="10991520" cy="1552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pPr>
            <a:r>
              <a:rPr lang="en-US" sz="4800" b="1" u="sng" strike="noStrike">
                <a:solidFill>
                  <a:srgbClr val="1B5543"/>
                </a:solidFill>
                <a:uFillTx/>
                <a:latin typeface="Times New Roman"/>
              </a:rPr>
              <a:t>CURRENT OPPORTUNITIES IN JOB DESIGN</a:t>
            </a:r>
            <a:endParaRPr lang="en-GB" sz="4800" b="0" u="none" strike="noStrike">
              <a:solidFill>
                <a:srgbClr val="000000"/>
              </a:solidFill>
              <a:uFillTx/>
              <a:latin typeface="Arial"/>
            </a:endParaRPr>
          </a:p>
        </p:txBody>
      </p:sp>
      <p:graphicFrame>
        <p:nvGraphicFramePr>
          <p:cNvPr id="5" name="Diagram5"/>
          <p:cNvGraphicFramePr/>
          <p:nvPr>
            <p:extLst>
              <p:ext uri="{D42A27DB-BD31-4B8C-83A1-F6EECF244321}">
                <p14:modId xmlns:p14="http://schemas.microsoft.com/office/powerpoint/2010/main" val="2999787615"/>
              </p:ext>
            </p:extLst>
          </p:nvPr>
        </p:nvGraphicFramePr>
        <p:xfrm>
          <a:off x="769680" y="1726560"/>
          <a:ext cx="16992360" cy="81784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Diagram6"/>
          <p:cNvGraphicFramePr/>
          <p:nvPr>
            <p:extLst>
              <p:ext uri="{D42A27DB-BD31-4B8C-83A1-F6EECF244321}">
                <p14:modId xmlns:p14="http://schemas.microsoft.com/office/powerpoint/2010/main" val="1779998254"/>
              </p:ext>
            </p:extLst>
          </p:nvPr>
        </p:nvGraphicFramePr>
        <p:xfrm>
          <a:off x="769680" y="1726560"/>
          <a:ext cx="16992360" cy="81784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10" name="Rectangle 9"/>
          <p:cNvSpPr/>
          <p:nvPr/>
        </p:nvSpPr>
        <p:spPr>
          <a:xfrm>
            <a:off x="152280" y="190440"/>
            <a:ext cx="5093640" cy="1186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50000"/>
              </a:lnSpc>
            </a:pPr>
            <a:r>
              <a:rPr lang="en-US" sz="2400" b="1" u="sng" strike="noStrike">
                <a:solidFill>
                  <a:schemeClr val="dk1"/>
                </a:solidFill>
                <a:uFillTx/>
                <a:latin typeface="Times New Roman Bold"/>
                <a:ea typeface="Times New Roman Bold"/>
              </a:rPr>
              <a:t>Student Name: </a:t>
            </a:r>
            <a:r>
              <a:rPr lang="en-US" sz="2400" b="1" u="none" strike="noStrike">
                <a:solidFill>
                  <a:schemeClr val="dk1"/>
                </a:solidFill>
                <a:uFillTx/>
                <a:latin typeface="Times New Roman Bold"/>
                <a:ea typeface="Times New Roman Bold"/>
              </a:rPr>
              <a:t>Ahmed Rain</a:t>
            </a:r>
            <a:br>
              <a:rPr sz="2400"/>
            </a:br>
            <a:r>
              <a:rPr lang="en-US" sz="2400" b="1" u="sng" strike="noStrike">
                <a:solidFill>
                  <a:schemeClr val="dk1"/>
                </a:solidFill>
                <a:uFillTx/>
                <a:latin typeface="Times New Roman Bold"/>
                <a:ea typeface="Times New Roman Bold"/>
              </a:rPr>
              <a:t>ID: </a:t>
            </a:r>
            <a:r>
              <a:rPr lang="en-US" sz="2400" b="1" u="none" strike="noStrike">
                <a:solidFill>
                  <a:schemeClr val="dk1"/>
                </a:solidFill>
                <a:uFillTx/>
                <a:latin typeface="Times New Roman Bold"/>
                <a:ea typeface="Times New Roman Bold"/>
              </a:rPr>
              <a:t>2535781</a:t>
            </a:r>
            <a:endParaRPr lang="en-GB" sz="2400" b="0" u="none" strike="noStrike">
              <a:solidFill>
                <a:srgbClr val="000000"/>
              </a:solidFill>
              <a:uFillTx/>
              <a:latin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2F5F5"/>
        </a:solidFill>
        <a:effectLst/>
      </p:bgPr>
    </p:bg>
    <p:spTree>
      <p:nvGrpSpPr>
        <p:cNvPr id="1" name=""/>
        <p:cNvGrpSpPr/>
        <p:nvPr/>
      </p:nvGrpSpPr>
      <p:grpSpPr>
        <a:xfrm>
          <a:off x="0" y="0"/>
          <a:ext cx="0" cy="0"/>
          <a:chOff x="0" y="0"/>
          <a:chExt cx="0" cy="0"/>
        </a:xfrm>
      </p:grpSpPr>
      <p:grpSp>
        <p:nvGrpSpPr>
          <p:cNvPr id="111" name="Group 2"/>
          <p:cNvGrpSpPr/>
          <p:nvPr/>
        </p:nvGrpSpPr>
        <p:grpSpPr>
          <a:xfrm>
            <a:off x="-842400" y="-898560"/>
            <a:ext cx="19972440" cy="3230640"/>
            <a:chOff x="-842400" y="-898560"/>
            <a:chExt cx="19972440" cy="3230640"/>
          </a:xfrm>
        </p:grpSpPr>
        <p:sp>
          <p:nvSpPr>
            <p:cNvPr id="112"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cxn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113" name="TextBox 4"/>
            <p:cNvSpPr/>
            <p:nvPr/>
          </p:nvSpPr>
          <p:spPr>
            <a:xfrm>
              <a:off x="-842400" y="-898560"/>
              <a:ext cx="19972440" cy="32302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114" name="Group 11"/>
          <p:cNvGrpSpPr/>
          <p:nvPr/>
        </p:nvGrpSpPr>
        <p:grpSpPr>
          <a:xfrm>
            <a:off x="-1056240" y="5935680"/>
            <a:ext cx="19972440" cy="2355120"/>
            <a:chOff x="-1056240" y="5935680"/>
            <a:chExt cx="19972440" cy="2355120"/>
          </a:xfrm>
        </p:grpSpPr>
        <p:sp>
          <p:nvSpPr>
            <p:cNvPr id="115"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cxn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116" name="TextBox 13"/>
            <p:cNvSpPr/>
            <p:nvPr/>
          </p:nvSpPr>
          <p:spPr>
            <a:xfrm>
              <a:off x="-1056240" y="5935680"/>
              <a:ext cx="19972440" cy="235512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117" name="Rectangle 34"/>
          <p:cNvSpPr/>
          <p:nvPr/>
        </p:nvSpPr>
        <p:spPr>
          <a:xfrm>
            <a:off x="4142520" y="321840"/>
            <a:ext cx="13085280" cy="7599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4400" b="1" u="sng" strike="noStrike">
                <a:solidFill>
                  <a:srgbClr val="1B5543"/>
                </a:solidFill>
                <a:uFillTx/>
                <a:latin typeface="Times New Roman"/>
              </a:rPr>
              <a:t>CURRENT OPPORTUNITIES IN JOB SATISFACTION</a:t>
            </a:r>
            <a:endParaRPr lang="en-GB" sz="4400" b="0" u="none" strike="noStrike">
              <a:solidFill>
                <a:srgbClr val="000000"/>
              </a:solidFill>
              <a:uFillTx/>
              <a:latin typeface="Arial"/>
            </a:endParaRPr>
          </a:p>
        </p:txBody>
      </p:sp>
      <p:sp>
        <p:nvSpPr>
          <p:cNvPr id="118" name="Rectangle 4"/>
          <p:cNvSpPr/>
          <p:nvPr/>
        </p:nvSpPr>
        <p:spPr>
          <a:xfrm>
            <a:off x="228600" y="1638360"/>
            <a:ext cx="8686440" cy="81363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marL="343080" indent="-343080" algn="just" defTabSz="914400">
              <a:lnSpc>
                <a:spcPct val="150000"/>
              </a:lnSpc>
              <a:buFont typeface="Arial"/>
              <a:buChar char="●"/>
            </a:pPr>
            <a:r>
              <a:rPr lang="en-IN" sz="3200" b="0" u="none" strike="noStrike">
                <a:solidFill>
                  <a:schemeClr val="dk1"/>
                </a:solidFill>
                <a:uFillTx/>
                <a:latin typeface="Times New Roman"/>
                <a:ea typeface="Times New Roman"/>
              </a:rPr>
              <a:t>AI capabilities have the potential to free up 2 administrative days per month for employees, enhancing satisfaction (NHS, 2025).</a:t>
            </a:r>
            <a:endParaRPr lang="en-GB" sz="3200" b="0" u="none" strike="noStrike">
              <a:solidFill>
                <a:srgbClr val="000000"/>
              </a:solidFill>
              <a:uFillTx/>
              <a:latin typeface="Arial"/>
            </a:endParaRPr>
          </a:p>
          <a:p>
            <a:pPr marL="343080" indent="-343080" algn="just" defTabSz="914400">
              <a:lnSpc>
                <a:spcPct val="150000"/>
              </a:lnSpc>
              <a:buFont typeface="Arial"/>
              <a:buChar char="●"/>
            </a:pPr>
            <a:r>
              <a:rPr lang="en-IN" sz="3200" b="0" u="none" strike="noStrike">
                <a:solidFill>
                  <a:schemeClr val="dk1"/>
                </a:solidFill>
                <a:uFillTx/>
                <a:latin typeface="Times New Roman"/>
                <a:ea typeface="Times New Roman"/>
              </a:rPr>
              <a:t>505,000 employees can benefit from significant administrative workflow reductions with Microsoft 365 Copilot (NHS, 2026f).</a:t>
            </a:r>
            <a:endParaRPr lang="en-GB" sz="3200" b="0" u="none" strike="noStrike">
              <a:solidFill>
                <a:srgbClr val="000000"/>
              </a:solidFill>
              <a:uFillTx/>
              <a:latin typeface="Arial"/>
            </a:endParaRPr>
          </a:p>
          <a:p>
            <a:pPr marL="343080" indent="-343080" algn="just" defTabSz="914400">
              <a:lnSpc>
                <a:spcPct val="150000"/>
              </a:lnSpc>
              <a:buFont typeface="Arial"/>
              <a:buChar char="●"/>
            </a:pPr>
            <a:r>
              <a:rPr lang="en-IN" sz="3200" b="0" u="none" strike="noStrike">
                <a:solidFill>
                  <a:schemeClr val="dk1"/>
                </a:solidFill>
                <a:uFillTx/>
                <a:latin typeface="Times New Roman"/>
                <a:ea typeface="Times New Roman"/>
              </a:rPr>
              <a:t>Clinicians can focus more on the patient with AI-assisted documentation and data analysis.</a:t>
            </a:r>
            <a:endParaRPr lang="en-GB" sz="3200" b="0" u="none" strike="noStrike">
              <a:solidFill>
                <a:srgbClr val="000000"/>
              </a:solidFill>
              <a:uFillTx/>
              <a:latin typeface="Arial"/>
            </a:endParaRPr>
          </a:p>
          <a:p>
            <a:pPr marL="343080" indent="-343080" algn="just" defTabSz="914400">
              <a:lnSpc>
                <a:spcPct val="150000"/>
              </a:lnSpc>
              <a:buFont typeface="Arial"/>
              <a:buChar char="●"/>
            </a:pPr>
            <a:r>
              <a:rPr lang="en-IN" sz="3200" b="0" u="none" strike="noStrike">
                <a:solidFill>
                  <a:schemeClr val="dk1"/>
                </a:solidFill>
                <a:uFillTx/>
                <a:latin typeface="Times New Roman"/>
                <a:ea typeface="Times New Roman"/>
              </a:rPr>
              <a:t>Using AI for digital collaboration can help alleviate workload issues and enhance employee wellbeing.</a:t>
            </a:r>
            <a:endParaRPr lang="en-GB" sz="3200" b="0" u="none" strike="noStrike">
              <a:solidFill>
                <a:srgbClr val="000000"/>
              </a:solidFill>
              <a:uFillTx/>
              <a:latin typeface="Arial"/>
            </a:endParaRPr>
          </a:p>
        </p:txBody>
      </p:sp>
      <p:pic>
        <p:nvPicPr>
          <p:cNvPr id="119" name="Picture 6"/>
          <p:cNvPicPr/>
          <p:nvPr/>
        </p:nvPicPr>
        <p:blipFill>
          <a:blip r:embed="rId3"/>
          <a:stretch/>
        </p:blipFill>
        <p:spPr>
          <a:xfrm>
            <a:off x="9372600" y="1953000"/>
            <a:ext cx="8686440" cy="5790960"/>
          </a:xfrm>
          <a:prstGeom prst="rect">
            <a:avLst/>
          </a:prstGeom>
          <a:noFill/>
          <a:ln w="0">
            <a:noFill/>
          </a:ln>
        </p:spPr>
      </p:pic>
      <p:sp>
        <p:nvSpPr>
          <p:cNvPr id="120" name="Rectangle 7"/>
          <p:cNvSpPr/>
          <p:nvPr/>
        </p:nvSpPr>
        <p:spPr>
          <a:xfrm>
            <a:off x="10987200" y="7915320"/>
            <a:ext cx="5790960" cy="1186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50000"/>
              </a:lnSpc>
            </a:pPr>
            <a:r>
              <a:rPr lang="en-IN" sz="2400" b="1" u="none" strike="noStrike">
                <a:solidFill>
                  <a:schemeClr val="dk1"/>
                </a:solidFill>
                <a:uFillTx/>
                <a:latin typeface="Times New Roman"/>
                <a:ea typeface="Times New Roman"/>
              </a:rPr>
              <a:t>Figure 5: Microsoft 365 by NHS England</a:t>
            </a:r>
            <a:endParaRPr lang="en-GB" sz="2400" b="0" u="none" strike="noStrike">
              <a:solidFill>
                <a:srgbClr val="000000"/>
              </a:solidFill>
              <a:uFillTx/>
              <a:latin typeface="Arial"/>
            </a:endParaRPr>
          </a:p>
          <a:p>
            <a:pPr algn="ctr" defTabSz="914400">
              <a:lnSpc>
                <a:spcPct val="150000"/>
              </a:lnSpc>
            </a:pPr>
            <a:r>
              <a:rPr lang="en-IN" sz="2400" b="0" u="none" strike="noStrike">
                <a:solidFill>
                  <a:schemeClr val="dk1"/>
                </a:solidFill>
                <a:uFillTx/>
                <a:latin typeface="Times New Roman"/>
                <a:ea typeface="Times New Roman"/>
              </a:rPr>
              <a:t>(Source: WindowsForum, 2026)</a:t>
            </a:r>
            <a:endParaRPr lang="en-GB" sz="2400" b="0" u="none" strike="noStrike">
              <a:solidFill>
                <a:srgbClr val="000000"/>
              </a:solidFill>
              <a:uFillTx/>
              <a:latin typeface="Arial"/>
            </a:endParaRPr>
          </a:p>
        </p:txBody>
      </p:sp>
      <p:sp>
        <p:nvSpPr>
          <p:cNvPr id="121" name="Rectangle 13"/>
          <p:cNvSpPr/>
          <p:nvPr/>
        </p:nvSpPr>
        <p:spPr>
          <a:xfrm>
            <a:off x="-3240" y="162000"/>
            <a:ext cx="5093640" cy="1186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50000"/>
              </a:lnSpc>
            </a:pPr>
            <a:r>
              <a:rPr lang="en-US" sz="2400" b="1" u="sng" strike="noStrike">
                <a:solidFill>
                  <a:schemeClr val="dk1"/>
                </a:solidFill>
                <a:uFillTx/>
                <a:latin typeface="Times New Roman Bold"/>
                <a:ea typeface="Times New Roman Bold"/>
              </a:rPr>
              <a:t>Student Name: </a:t>
            </a:r>
            <a:r>
              <a:rPr lang="en-US" sz="2400" b="1" u="none" strike="noStrike">
                <a:solidFill>
                  <a:schemeClr val="dk1"/>
                </a:solidFill>
                <a:uFillTx/>
                <a:latin typeface="Times New Roman Bold"/>
                <a:ea typeface="Times New Roman Bold"/>
              </a:rPr>
              <a:t>Ahmed Rain</a:t>
            </a:r>
            <a:br>
              <a:rPr sz="2400"/>
            </a:br>
            <a:r>
              <a:rPr lang="en-US" sz="2400" b="1" u="sng" strike="noStrike">
                <a:solidFill>
                  <a:schemeClr val="dk1"/>
                </a:solidFill>
                <a:uFillTx/>
                <a:latin typeface="Times New Roman Bold"/>
                <a:ea typeface="Times New Roman Bold"/>
              </a:rPr>
              <a:t>ID: </a:t>
            </a:r>
            <a:r>
              <a:rPr lang="en-US" sz="2400" b="1" u="none" strike="noStrike">
                <a:solidFill>
                  <a:schemeClr val="dk1"/>
                </a:solidFill>
                <a:uFillTx/>
                <a:latin typeface="Times New Roman Bold"/>
                <a:ea typeface="Times New Roman Bold"/>
              </a:rPr>
              <a:t>2535781</a:t>
            </a:r>
            <a:r>
              <a:rPr lang="en-US" sz="2400" b="1" u="sng" strike="noStrike">
                <a:solidFill>
                  <a:schemeClr val="dk1"/>
                </a:solidFill>
                <a:uFillTx/>
                <a:latin typeface="Times New Roman Bold"/>
                <a:ea typeface="Times New Roman Bold"/>
              </a:rPr>
              <a:t> </a:t>
            </a:r>
            <a:endParaRPr lang="en-GB" sz="2400" b="0" u="none" strike="noStrike">
              <a:solidFill>
                <a:srgbClr val="000000"/>
              </a:solidFill>
              <a:uFillTx/>
              <a:latin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2F5F5"/>
        </a:solidFill>
        <a:effectLst/>
      </p:bgPr>
    </p:bg>
    <p:spTree>
      <p:nvGrpSpPr>
        <p:cNvPr id="1" name=""/>
        <p:cNvGrpSpPr/>
        <p:nvPr/>
      </p:nvGrpSpPr>
      <p:grpSpPr>
        <a:xfrm>
          <a:off x="0" y="0"/>
          <a:ext cx="0" cy="0"/>
          <a:chOff x="0" y="0"/>
          <a:chExt cx="0" cy="0"/>
        </a:xfrm>
      </p:grpSpPr>
      <p:grpSp>
        <p:nvGrpSpPr>
          <p:cNvPr id="122" name="Group 2"/>
          <p:cNvGrpSpPr/>
          <p:nvPr/>
        </p:nvGrpSpPr>
        <p:grpSpPr>
          <a:xfrm>
            <a:off x="-842400" y="-898560"/>
            <a:ext cx="19972440" cy="3230640"/>
            <a:chOff x="-842400" y="-898560"/>
            <a:chExt cx="19972440" cy="3230640"/>
          </a:xfrm>
        </p:grpSpPr>
        <p:sp>
          <p:nvSpPr>
            <p:cNvPr id="123"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cxn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124" name="TextBox 4"/>
            <p:cNvSpPr/>
            <p:nvPr/>
          </p:nvSpPr>
          <p:spPr>
            <a:xfrm>
              <a:off x="-842400" y="-898560"/>
              <a:ext cx="19972440" cy="32302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125" name="Group 11"/>
          <p:cNvGrpSpPr/>
          <p:nvPr/>
        </p:nvGrpSpPr>
        <p:grpSpPr>
          <a:xfrm>
            <a:off x="-1056240" y="5935680"/>
            <a:ext cx="19972440" cy="2355120"/>
            <a:chOff x="-1056240" y="5935680"/>
            <a:chExt cx="19972440" cy="2355120"/>
          </a:xfrm>
        </p:grpSpPr>
        <p:sp>
          <p:nvSpPr>
            <p:cNvPr id="126"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cxn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127" name="TextBox 13"/>
            <p:cNvSpPr/>
            <p:nvPr/>
          </p:nvSpPr>
          <p:spPr>
            <a:xfrm>
              <a:off x="-1056240" y="5935680"/>
              <a:ext cx="19972440" cy="235512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128" name="Rectangle 34"/>
          <p:cNvSpPr/>
          <p:nvPr/>
        </p:nvSpPr>
        <p:spPr>
          <a:xfrm>
            <a:off x="5200560" y="344160"/>
            <a:ext cx="10782360" cy="7599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US" sz="4400" b="1" u="sng" strike="noStrike">
                <a:solidFill>
                  <a:srgbClr val="1B5543"/>
                </a:solidFill>
                <a:uFillTx/>
                <a:latin typeface="Times New Roman"/>
              </a:rPr>
              <a:t>CURRENT CHALLENGES IN JOB DESIGN </a:t>
            </a:r>
            <a:endParaRPr lang="en-GB" sz="4400" b="0" u="none" strike="noStrike">
              <a:solidFill>
                <a:srgbClr val="000000"/>
              </a:solidFill>
              <a:uFillTx/>
              <a:latin typeface="Arial"/>
            </a:endParaRPr>
          </a:p>
        </p:txBody>
      </p:sp>
      <p:sp>
        <p:nvSpPr>
          <p:cNvPr id="129" name="Rectangle 5"/>
          <p:cNvSpPr/>
          <p:nvPr/>
        </p:nvSpPr>
        <p:spPr>
          <a:xfrm>
            <a:off x="685800" y="1714680"/>
            <a:ext cx="9143640" cy="81363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marL="343080" indent="-343080" algn="just" defTabSz="914400">
              <a:lnSpc>
                <a:spcPct val="150000"/>
              </a:lnSpc>
              <a:buFont typeface="Arial"/>
              <a:buChar char="●"/>
            </a:pPr>
            <a:r>
              <a:rPr lang="en-IN" sz="3200" b="0" u="none" strike="noStrike">
                <a:solidFill>
                  <a:schemeClr val="dk1"/>
                </a:solidFill>
                <a:uFillTx/>
                <a:latin typeface="Times New Roman"/>
                <a:ea typeface="Times New Roman"/>
              </a:rPr>
              <a:t>AI is being adopted faster than employees are ready, and new roles, governance, training, and accountability structures need to be established (McKelvie, 2026).</a:t>
            </a:r>
            <a:endParaRPr lang="en-GB" sz="3200" b="0" u="none" strike="noStrike">
              <a:solidFill>
                <a:srgbClr val="000000"/>
              </a:solidFill>
              <a:uFillTx/>
              <a:latin typeface="Arial"/>
            </a:endParaRPr>
          </a:p>
          <a:p>
            <a:pPr marL="343080" indent="-343080" algn="just" defTabSz="914400">
              <a:lnSpc>
                <a:spcPct val="150000"/>
              </a:lnSpc>
              <a:buFont typeface="Arial"/>
              <a:buChar char="●"/>
            </a:pPr>
            <a:r>
              <a:rPr lang="en-IN" sz="3200" b="0" u="none" strike="noStrike">
                <a:solidFill>
                  <a:schemeClr val="dk1"/>
                </a:solidFill>
                <a:uFillTx/>
                <a:latin typeface="Times New Roman"/>
                <a:ea typeface="Times New Roman"/>
              </a:rPr>
              <a:t>AI replaces jobs and complicates supervising roles, increasing the risk of burnout (Pinner, 2026).</a:t>
            </a:r>
            <a:endParaRPr lang="en-GB" sz="3200" b="0" u="none" strike="noStrike">
              <a:solidFill>
                <a:srgbClr val="000000"/>
              </a:solidFill>
              <a:uFillTx/>
              <a:latin typeface="Arial"/>
            </a:endParaRPr>
          </a:p>
          <a:p>
            <a:pPr marL="343080" indent="-343080" algn="just" defTabSz="914400">
              <a:lnSpc>
                <a:spcPct val="150000"/>
              </a:lnSpc>
              <a:buFont typeface="Arial"/>
              <a:buChar char="●"/>
            </a:pPr>
            <a:r>
              <a:rPr lang="en-IN" sz="3200" b="0" u="none" strike="noStrike">
                <a:solidFill>
                  <a:schemeClr val="dk1"/>
                </a:solidFill>
                <a:uFillTx/>
                <a:latin typeface="Times New Roman"/>
                <a:ea typeface="Times New Roman"/>
              </a:rPr>
              <a:t>Only 45% of staff expressed a positive attitude towards AI, while 36% reported fear of threat to their roles and status (Hardie </a:t>
            </a:r>
            <a:r>
              <a:rPr lang="en-IN" sz="3200" b="0" i="1" u="none" strike="noStrike">
                <a:solidFill>
                  <a:schemeClr val="dk1"/>
                </a:solidFill>
                <a:uFillTx/>
                <a:latin typeface="Times New Roman"/>
                <a:ea typeface="Times New Roman"/>
              </a:rPr>
              <a:t>et al. </a:t>
            </a:r>
            <a:r>
              <a:rPr lang="en-IN" sz="3200" b="0" u="none" strike="noStrike">
                <a:solidFill>
                  <a:schemeClr val="dk1"/>
                </a:solidFill>
                <a:uFillTx/>
                <a:latin typeface="Times New Roman"/>
                <a:ea typeface="Times New Roman"/>
              </a:rPr>
              <a:t>2021).</a:t>
            </a:r>
            <a:endParaRPr lang="en-GB" sz="3200" b="0" u="none" strike="noStrike">
              <a:solidFill>
                <a:srgbClr val="000000"/>
              </a:solidFill>
              <a:uFillTx/>
              <a:latin typeface="Arial"/>
            </a:endParaRPr>
          </a:p>
          <a:p>
            <a:pPr marL="343080" indent="-343080" algn="just" defTabSz="914400">
              <a:lnSpc>
                <a:spcPct val="150000"/>
              </a:lnSpc>
              <a:buFont typeface="Arial"/>
              <a:buChar char="●"/>
            </a:pPr>
            <a:r>
              <a:rPr lang="en-IN" sz="3200" b="0" u="none" strike="noStrike">
                <a:solidFill>
                  <a:schemeClr val="dk1"/>
                </a:solidFill>
                <a:uFillTx/>
                <a:latin typeface="Times New Roman"/>
                <a:ea typeface="Times New Roman"/>
              </a:rPr>
              <a:t>Digital exclusion and privacy concerns are challenges for job design. </a:t>
            </a:r>
            <a:endParaRPr lang="en-GB" sz="3200" b="0" u="none" strike="noStrike">
              <a:solidFill>
                <a:srgbClr val="000000"/>
              </a:solidFill>
              <a:uFillTx/>
              <a:latin typeface="Arial"/>
            </a:endParaRPr>
          </a:p>
        </p:txBody>
      </p:sp>
      <p:pic>
        <p:nvPicPr>
          <p:cNvPr id="130" name="image3.png"/>
          <p:cNvPicPr/>
          <p:nvPr/>
        </p:nvPicPr>
        <p:blipFill>
          <a:blip r:embed="rId3"/>
          <a:stretch/>
        </p:blipFill>
        <p:spPr>
          <a:xfrm>
            <a:off x="9906120" y="1763640"/>
            <a:ext cx="8152920" cy="6089400"/>
          </a:xfrm>
          <a:prstGeom prst="rect">
            <a:avLst/>
          </a:prstGeom>
          <a:noFill/>
          <a:ln w="25400">
            <a:solidFill>
              <a:srgbClr val="000000"/>
            </a:solidFill>
            <a:round/>
          </a:ln>
        </p:spPr>
      </p:pic>
      <p:sp>
        <p:nvSpPr>
          <p:cNvPr id="131" name="Rectangle 7"/>
          <p:cNvSpPr/>
          <p:nvPr/>
        </p:nvSpPr>
        <p:spPr>
          <a:xfrm>
            <a:off x="10591920" y="7997760"/>
            <a:ext cx="6248160" cy="17355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50000"/>
              </a:lnSpc>
            </a:pPr>
            <a:r>
              <a:rPr lang="en-IN" sz="2400" b="1" u="none" strike="noStrike">
                <a:solidFill>
                  <a:schemeClr val="dk1"/>
                </a:solidFill>
                <a:uFillTx/>
                <a:latin typeface="Times New Roman"/>
                <a:ea typeface="Times New Roman"/>
              </a:rPr>
              <a:t>Figure 6: Public and NHS staff familiarity with automation and AI</a:t>
            </a:r>
            <a:endParaRPr lang="en-GB" sz="2400" b="0" u="none" strike="noStrike">
              <a:solidFill>
                <a:srgbClr val="000000"/>
              </a:solidFill>
              <a:uFillTx/>
              <a:latin typeface="Arial"/>
            </a:endParaRPr>
          </a:p>
          <a:p>
            <a:pPr algn="ctr" defTabSz="914400">
              <a:lnSpc>
                <a:spcPct val="150000"/>
              </a:lnSpc>
            </a:pPr>
            <a:r>
              <a:rPr lang="en-IN" sz="2400" b="0" u="none" strike="noStrike">
                <a:solidFill>
                  <a:schemeClr val="dk1"/>
                </a:solidFill>
                <a:uFillTx/>
                <a:latin typeface="Times New Roman"/>
                <a:ea typeface="Times New Roman"/>
              </a:rPr>
              <a:t>(Source: Hardie </a:t>
            </a:r>
            <a:r>
              <a:rPr lang="en-IN" sz="2400" b="0" i="1" u="none" strike="noStrike">
                <a:solidFill>
                  <a:schemeClr val="dk1"/>
                </a:solidFill>
                <a:uFillTx/>
                <a:latin typeface="Times New Roman"/>
                <a:ea typeface="Times New Roman"/>
              </a:rPr>
              <a:t>et al. </a:t>
            </a:r>
            <a:r>
              <a:rPr lang="en-IN" sz="2400" b="0" u="none" strike="noStrike">
                <a:solidFill>
                  <a:schemeClr val="dk1"/>
                </a:solidFill>
                <a:uFillTx/>
                <a:latin typeface="Times New Roman"/>
                <a:ea typeface="Times New Roman"/>
              </a:rPr>
              <a:t>2021)</a:t>
            </a:r>
            <a:endParaRPr lang="en-GB" sz="2400" b="0" u="none" strike="noStrike">
              <a:solidFill>
                <a:srgbClr val="000000"/>
              </a:solidFill>
              <a:uFillTx/>
              <a:latin typeface="Arial"/>
            </a:endParaRPr>
          </a:p>
        </p:txBody>
      </p:sp>
      <p:sp>
        <p:nvSpPr>
          <p:cNvPr id="132" name="Rectangle 14"/>
          <p:cNvSpPr/>
          <p:nvPr/>
        </p:nvSpPr>
        <p:spPr>
          <a:xfrm>
            <a:off x="246960" y="455760"/>
            <a:ext cx="5093640" cy="1186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50000"/>
              </a:lnSpc>
            </a:pPr>
            <a:r>
              <a:rPr lang="en-US" sz="2400" b="1" u="sng" strike="noStrike">
                <a:solidFill>
                  <a:schemeClr val="dk1"/>
                </a:solidFill>
                <a:uFillTx/>
                <a:latin typeface="Times New Roman Bold"/>
                <a:ea typeface="Times New Roman Bold"/>
              </a:rPr>
              <a:t>Student Name: </a:t>
            </a:r>
            <a:r>
              <a:rPr lang="en-US" sz="2400" b="1" u="none" strike="noStrike">
                <a:solidFill>
                  <a:schemeClr val="dk1"/>
                </a:solidFill>
                <a:uFillTx/>
                <a:latin typeface="Times New Roman Bold"/>
                <a:ea typeface="Times New Roman Bold"/>
              </a:rPr>
              <a:t>Ahmed Rain</a:t>
            </a:r>
            <a:br>
              <a:rPr sz="2400"/>
            </a:br>
            <a:r>
              <a:rPr lang="en-US" sz="2400" b="1" u="sng" strike="noStrike">
                <a:solidFill>
                  <a:schemeClr val="dk1"/>
                </a:solidFill>
                <a:uFillTx/>
                <a:latin typeface="Times New Roman Bold"/>
                <a:ea typeface="Times New Roman Bold"/>
              </a:rPr>
              <a:t>ID: </a:t>
            </a:r>
            <a:r>
              <a:rPr lang="en-US" sz="2400" b="1" u="none" strike="noStrike">
                <a:solidFill>
                  <a:schemeClr val="dk1"/>
                </a:solidFill>
                <a:uFillTx/>
                <a:latin typeface="Times New Roman Bold"/>
                <a:ea typeface="Times New Roman Bold"/>
              </a:rPr>
              <a:t>2535781</a:t>
            </a:r>
            <a:endParaRPr lang="en-GB" sz="2400" b="0" u="none" strike="noStrike">
              <a:solidFill>
                <a:srgbClr val="000000"/>
              </a:solidFill>
              <a:uFillTx/>
              <a:latin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2F5F5"/>
        </a:solidFill>
        <a:effectLst/>
      </p:bgPr>
    </p:bg>
    <p:spTree>
      <p:nvGrpSpPr>
        <p:cNvPr id="1" name=""/>
        <p:cNvGrpSpPr/>
        <p:nvPr/>
      </p:nvGrpSpPr>
      <p:grpSpPr>
        <a:xfrm>
          <a:off x="0" y="0"/>
          <a:ext cx="0" cy="0"/>
          <a:chOff x="0" y="0"/>
          <a:chExt cx="0" cy="0"/>
        </a:xfrm>
      </p:grpSpPr>
      <p:grpSp>
        <p:nvGrpSpPr>
          <p:cNvPr id="133" name="Group 2"/>
          <p:cNvGrpSpPr/>
          <p:nvPr/>
        </p:nvGrpSpPr>
        <p:grpSpPr>
          <a:xfrm>
            <a:off x="-842400" y="-898560"/>
            <a:ext cx="19972440" cy="3230640"/>
            <a:chOff x="-842400" y="-898560"/>
            <a:chExt cx="19972440" cy="3230640"/>
          </a:xfrm>
        </p:grpSpPr>
        <p:sp>
          <p:nvSpPr>
            <p:cNvPr id="134"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cxn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135" name="TextBox 4"/>
            <p:cNvSpPr/>
            <p:nvPr/>
          </p:nvSpPr>
          <p:spPr>
            <a:xfrm>
              <a:off x="-842400" y="-898560"/>
              <a:ext cx="19972440" cy="32302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136" name="Group 11"/>
          <p:cNvGrpSpPr/>
          <p:nvPr/>
        </p:nvGrpSpPr>
        <p:grpSpPr>
          <a:xfrm>
            <a:off x="-1056240" y="5935680"/>
            <a:ext cx="19972440" cy="2355120"/>
            <a:chOff x="-1056240" y="5935680"/>
            <a:chExt cx="19972440" cy="2355120"/>
          </a:xfrm>
        </p:grpSpPr>
        <p:sp>
          <p:nvSpPr>
            <p:cNvPr id="137"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cxn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138" name="TextBox 13"/>
            <p:cNvSpPr/>
            <p:nvPr/>
          </p:nvSpPr>
          <p:spPr>
            <a:xfrm>
              <a:off x="-1056240" y="5935680"/>
              <a:ext cx="19972440" cy="235512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139" name="Rectangle 4"/>
          <p:cNvSpPr/>
          <p:nvPr/>
        </p:nvSpPr>
        <p:spPr>
          <a:xfrm>
            <a:off x="4696200" y="332280"/>
            <a:ext cx="12605760" cy="7599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IN" sz="4400" b="1" u="sng" strike="noStrike">
                <a:solidFill>
                  <a:srgbClr val="1B5543"/>
                </a:solidFill>
                <a:uFillTx/>
                <a:latin typeface="Times New Roman"/>
                <a:ea typeface="Times New Roman"/>
              </a:rPr>
              <a:t>CURRENT CHALLENGES IN JOB SATISFACTION </a:t>
            </a:r>
            <a:endParaRPr lang="en-GB" sz="4400" b="0" u="none" strike="noStrike">
              <a:solidFill>
                <a:srgbClr val="000000"/>
              </a:solidFill>
              <a:uFillTx/>
              <a:latin typeface="Arial"/>
            </a:endParaRPr>
          </a:p>
        </p:txBody>
      </p:sp>
      <p:sp>
        <p:nvSpPr>
          <p:cNvPr id="140" name="Rectangle 14"/>
          <p:cNvSpPr/>
          <p:nvPr/>
        </p:nvSpPr>
        <p:spPr>
          <a:xfrm>
            <a:off x="246960" y="190440"/>
            <a:ext cx="5093640" cy="1186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50000"/>
              </a:lnSpc>
            </a:pPr>
            <a:r>
              <a:rPr lang="en-US" sz="2400" b="1" u="sng" strike="noStrike">
                <a:solidFill>
                  <a:schemeClr val="dk1"/>
                </a:solidFill>
                <a:uFillTx/>
                <a:latin typeface="Times New Roman Bold"/>
                <a:ea typeface="Times New Roman Bold"/>
              </a:rPr>
              <a:t>Student Name: </a:t>
            </a:r>
            <a:r>
              <a:rPr lang="en-IN" sz="2400" b="1" u="none" strike="noStrike">
                <a:solidFill>
                  <a:schemeClr val="dk1"/>
                </a:solidFill>
                <a:uFillTx/>
                <a:latin typeface="Times New Roman"/>
                <a:ea typeface="Times New Roman"/>
              </a:rPr>
              <a:t>Rajveer Singh </a:t>
            </a:r>
            <a:br>
              <a:rPr sz="2400"/>
            </a:br>
            <a:r>
              <a:rPr lang="en-US" sz="2400" b="1" u="sng" strike="noStrike">
                <a:solidFill>
                  <a:schemeClr val="dk1"/>
                </a:solidFill>
                <a:uFillTx/>
                <a:latin typeface="Times New Roman Bold"/>
                <a:ea typeface="Times New Roman Bold"/>
              </a:rPr>
              <a:t>ID: 2536659</a:t>
            </a:r>
            <a:endParaRPr lang="en-GB" sz="2400" b="0" u="none" strike="noStrike">
              <a:solidFill>
                <a:srgbClr val="000000"/>
              </a:solidFill>
              <a:uFillTx/>
              <a:latin typeface="Arial"/>
            </a:endParaRPr>
          </a:p>
        </p:txBody>
      </p:sp>
      <p:sp>
        <p:nvSpPr>
          <p:cNvPr id="141" name="Rectangle 6"/>
          <p:cNvSpPr/>
          <p:nvPr/>
        </p:nvSpPr>
        <p:spPr>
          <a:xfrm>
            <a:off x="380880" y="1790640"/>
            <a:ext cx="9143640" cy="7774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marL="343080" indent="-343080" algn="just" defTabSz="914400">
              <a:lnSpc>
                <a:spcPct val="150000"/>
              </a:lnSpc>
              <a:buFont typeface="Arial"/>
              <a:buChar char="●"/>
            </a:pPr>
            <a:r>
              <a:rPr lang="en-IN" sz="2800" b="0" u="none" strike="noStrike">
                <a:solidFill>
                  <a:schemeClr val="dk1"/>
                </a:solidFill>
                <a:uFillTx/>
                <a:latin typeface="Times New Roman"/>
                <a:ea typeface="Times New Roman"/>
              </a:rPr>
              <a:t>Training of NHS staff is inadequate, leading to doubt and reduced satisfaction regarding the application of AI in healthcare practices (NewsMedical, 2025).</a:t>
            </a:r>
            <a:endParaRPr lang="en-GB" sz="2800" b="0" u="none" strike="noStrike">
              <a:solidFill>
                <a:srgbClr val="000000"/>
              </a:solidFill>
              <a:uFillTx/>
              <a:latin typeface="Arial"/>
            </a:endParaRPr>
          </a:p>
          <a:p>
            <a:pPr marL="343080" indent="-343080" algn="just" defTabSz="914400">
              <a:lnSpc>
                <a:spcPct val="150000"/>
              </a:lnSpc>
              <a:buFont typeface="Arial"/>
              <a:buChar char="●"/>
            </a:pPr>
            <a:r>
              <a:rPr lang="en-IN" sz="2800" b="0" u="none" strike="noStrike">
                <a:solidFill>
                  <a:schemeClr val="dk1"/>
                </a:solidFill>
                <a:uFillTx/>
                <a:latin typeface="Times New Roman"/>
                <a:ea typeface="Times New Roman"/>
              </a:rPr>
              <a:t>The aging systems in the NHS make the integration of AI challenging, leading to frustration and employee satisfaction issues in organisations (NHS, 2024).</a:t>
            </a:r>
            <a:endParaRPr lang="en-GB" sz="2800" b="0" u="none" strike="noStrike">
              <a:solidFill>
                <a:srgbClr val="000000"/>
              </a:solidFill>
              <a:uFillTx/>
              <a:latin typeface="Arial"/>
            </a:endParaRPr>
          </a:p>
          <a:p>
            <a:pPr marL="343080" indent="-343080" algn="just" defTabSz="914400">
              <a:lnSpc>
                <a:spcPct val="150000"/>
              </a:lnSpc>
              <a:buFont typeface="Arial"/>
              <a:buChar char="●"/>
            </a:pPr>
            <a:r>
              <a:rPr lang="en-IN" sz="2800" b="0" u="none" strike="noStrike">
                <a:solidFill>
                  <a:schemeClr val="dk1"/>
                </a:solidFill>
                <a:uFillTx/>
                <a:latin typeface="Times New Roman"/>
                <a:ea typeface="Times New Roman"/>
              </a:rPr>
              <a:t>High workloads inhibit engagement with clinicians' participation and thus decrease clinician engagement and job satisfaction with AI participation (Shanks </a:t>
            </a:r>
            <a:r>
              <a:rPr lang="en-IN" sz="2800" b="0" i="1" u="none" strike="noStrike">
                <a:solidFill>
                  <a:schemeClr val="dk1"/>
                </a:solidFill>
                <a:uFillTx/>
                <a:latin typeface="Times New Roman"/>
                <a:ea typeface="Times New Roman"/>
              </a:rPr>
              <a:t>et al. </a:t>
            </a:r>
            <a:r>
              <a:rPr lang="en-IN" sz="2800" b="0" u="none" strike="noStrike">
                <a:solidFill>
                  <a:schemeClr val="dk1"/>
                </a:solidFill>
                <a:uFillTx/>
                <a:latin typeface="Times New Roman"/>
                <a:ea typeface="Times New Roman"/>
              </a:rPr>
              <a:t>2024).</a:t>
            </a:r>
            <a:endParaRPr lang="en-GB" sz="2800" b="0" u="none" strike="noStrike">
              <a:solidFill>
                <a:srgbClr val="000000"/>
              </a:solidFill>
              <a:uFillTx/>
              <a:latin typeface="Arial"/>
            </a:endParaRPr>
          </a:p>
          <a:p>
            <a:pPr marL="343080" indent="-343080" algn="just" defTabSz="914400">
              <a:lnSpc>
                <a:spcPct val="150000"/>
              </a:lnSpc>
              <a:buFont typeface="Arial"/>
              <a:buChar char="●"/>
            </a:pPr>
            <a:r>
              <a:rPr lang="en-IN" sz="2800" b="0" u="none" strike="noStrike">
                <a:solidFill>
                  <a:schemeClr val="dk1"/>
                </a:solidFill>
                <a:uFillTx/>
                <a:latin typeface="Times New Roman"/>
                <a:ea typeface="Times New Roman"/>
              </a:rPr>
              <a:t>73% identified funding constraints and 38% of trust leaders identified poor wi-fi, computers and other infrastructure problems as a barrier to progress (TheNHSAlliance, 2024).</a:t>
            </a:r>
            <a:endParaRPr lang="en-GB" sz="2800" b="0" u="none" strike="noStrike">
              <a:solidFill>
                <a:srgbClr val="000000"/>
              </a:solidFill>
              <a:uFillTx/>
              <a:latin typeface="Arial"/>
            </a:endParaRPr>
          </a:p>
        </p:txBody>
      </p:sp>
      <p:pic>
        <p:nvPicPr>
          <p:cNvPr id="142" name="image4.png"/>
          <p:cNvPicPr/>
          <p:nvPr/>
        </p:nvPicPr>
        <p:blipFill>
          <a:blip r:embed="rId3"/>
          <a:stretch/>
        </p:blipFill>
        <p:spPr>
          <a:xfrm>
            <a:off x="9906120" y="1224360"/>
            <a:ext cx="7009920" cy="7500240"/>
          </a:xfrm>
          <a:prstGeom prst="rect">
            <a:avLst/>
          </a:prstGeom>
          <a:noFill/>
          <a:ln w="25400">
            <a:solidFill>
              <a:srgbClr val="000000"/>
            </a:solidFill>
            <a:round/>
          </a:ln>
        </p:spPr>
      </p:pic>
      <p:sp>
        <p:nvSpPr>
          <p:cNvPr id="143" name="Rectangle 8"/>
          <p:cNvSpPr/>
          <p:nvPr/>
        </p:nvSpPr>
        <p:spPr>
          <a:xfrm>
            <a:off x="9906120" y="8724960"/>
            <a:ext cx="7749360" cy="1186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50000"/>
              </a:lnSpc>
            </a:pPr>
            <a:r>
              <a:rPr lang="en-IN" sz="2400" b="1" u="none" strike="noStrike">
                <a:solidFill>
                  <a:schemeClr val="dk1"/>
                </a:solidFill>
                <a:uFillTx/>
                <a:latin typeface="Times New Roman"/>
                <a:ea typeface="Times New Roman"/>
              </a:rPr>
              <a:t>Figure 7: Barriers to progressing digital transformation</a:t>
            </a:r>
            <a:endParaRPr lang="en-GB" sz="2400" b="0" u="none" strike="noStrike">
              <a:solidFill>
                <a:srgbClr val="000000"/>
              </a:solidFill>
              <a:uFillTx/>
              <a:latin typeface="Arial"/>
            </a:endParaRPr>
          </a:p>
          <a:p>
            <a:pPr algn="ctr" defTabSz="914400">
              <a:lnSpc>
                <a:spcPct val="150000"/>
              </a:lnSpc>
            </a:pPr>
            <a:r>
              <a:rPr lang="en-IN" sz="2400" b="0" u="none" strike="noStrike">
                <a:solidFill>
                  <a:schemeClr val="dk1"/>
                </a:solidFill>
                <a:uFillTx/>
                <a:latin typeface="Times New Roman"/>
                <a:ea typeface="Times New Roman"/>
              </a:rPr>
              <a:t>(Source: TheNHSAlliance, 2024)</a:t>
            </a:r>
            <a:endParaRPr lang="en-GB" sz="2400" b="0" u="none" strike="noStrike">
              <a:solidFill>
                <a:srgbClr val="000000"/>
              </a:solidFill>
              <a:uFillTx/>
              <a:latin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2F5F5"/>
        </a:solidFill>
        <a:effectLst/>
      </p:bgPr>
    </p:bg>
    <p:spTree>
      <p:nvGrpSpPr>
        <p:cNvPr id="1" name=""/>
        <p:cNvGrpSpPr/>
        <p:nvPr/>
      </p:nvGrpSpPr>
      <p:grpSpPr>
        <a:xfrm>
          <a:off x="0" y="0"/>
          <a:ext cx="0" cy="0"/>
          <a:chOff x="0" y="0"/>
          <a:chExt cx="0" cy="0"/>
        </a:xfrm>
      </p:grpSpPr>
      <p:grpSp>
        <p:nvGrpSpPr>
          <p:cNvPr id="144" name="Group 2"/>
          <p:cNvGrpSpPr/>
          <p:nvPr/>
        </p:nvGrpSpPr>
        <p:grpSpPr>
          <a:xfrm>
            <a:off x="-842400" y="-898560"/>
            <a:ext cx="19972440" cy="3230640"/>
            <a:chOff x="-842400" y="-898560"/>
            <a:chExt cx="19972440" cy="3230640"/>
          </a:xfrm>
        </p:grpSpPr>
        <p:sp>
          <p:nvSpPr>
            <p:cNvPr id="145"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cxn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146" name="TextBox 4"/>
            <p:cNvSpPr/>
            <p:nvPr/>
          </p:nvSpPr>
          <p:spPr>
            <a:xfrm>
              <a:off x="-842400" y="-898560"/>
              <a:ext cx="19972440" cy="32302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147" name="Group 11"/>
          <p:cNvGrpSpPr/>
          <p:nvPr/>
        </p:nvGrpSpPr>
        <p:grpSpPr>
          <a:xfrm>
            <a:off x="-1056240" y="5935680"/>
            <a:ext cx="19972440" cy="2355120"/>
            <a:chOff x="-1056240" y="5935680"/>
            <a:chExt cx="19972440" cy="2355120"/>
          </a:xfrm>
        </p:grpSpPr>
        <p:sp>
          <p:nvSpPr>
            <p:cNvPr id="148"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cxn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149" name="TextBox 13"/>
            <p:cNvSpPr/>
            <p:nvPr/>
          </p:nvSpPr>
          <p:spPr>
            <a:xfrm>
              <a:off x="-1056240" y="5935680"/>
              <a:ext cx="19972440" cy="235512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150" name="Rectangle 4"/>
          <p:cNvSpPr/>
          <p:nvPr/>
        </p:nvSpPr>
        <p:spPr>
          <a:xfrm>
            <a:off x="5029200" y="114480"/>
            <a:ext cx="11682000" cy="13086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pPr>
            <a:r>
              <a:rPr lang="en-IN" sz="4000" b="1" u="sng" strike="noStrike">
                <a:solidFill>
                  <a:srgbClr val="1B5543"/>
                </a:solidFill>
                <a:uFillTx/>
                <a:latin typeface="Times New Roman"/>
                <a:ea typeface="Times New Roman"/>
              </a:rPr>
              <a:t>IMPACT OF CHALLENGES ON EMPLOYEES AND ORGANISATIONAL PERFORMANCE </a:t>
            </a:r>
            <a:endParaRPr lang="en-GB" sz="4000" b="0" u="none" strike="noStrike">
              <a:solidFill>
                <a:srgbClr val="000000"/>
              </a:solidFill>
              <a:uFillTx/>
              <a:latin typeface="Arial"/>
            </a:endParaRPr>
          </a:p>
        </p:txBody>
      </p:sp>
      <p:sp>
        <p:nvSpPr>
          <p:cNvPr id="151" name="Rectangle 8"/>
          <p:cNvSpPr/>
          <p:nvPr/>
        </p:nvSpPr>
        <p:spPr>
          <a:xfrm>
            <a:off x="246960" y="266760"/>
            <a:ext cx="5093640" cy="1186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50000"/>
              </a:lnSpc>
            </a:pPr>
            <a:r>
              <a:rPr lang="en-US" sz="2400" b="1" u="sng" strike="noStrike">
                <a:solidFill>
                  <a:schemeClr val="dk1"/>
                </a:solidFill>
                <a:uFillTx/>
                <a:latin typeface="Times New Roman Bold"/>
                <a:ea typeface="Times New Roman Bold"/>
              </a:rPr>
              <a:t>Student Name: </a:t>
            </a:r>
            <a:r>
              <a:rPr lang="en-IN" sz="2400" b="1" u="none" strike="noStrike">
                <a:solidFill>
                  <a:schemeClr val="dk1"/>
                </a:solidFill>
                <a:uFillTx/>
                <a:latin typeface="Times New Roman"/>
                <a:ea typeface="Times New Roman"/>
              </a:rPr>
              <a:t>Rajveer Singh </a:t>
            </a:r>
            <a:br>
              <a:rPr sz="2400"/>
            </a:br>
            <a:r>
              <a:rPr lang="en-US" sz="2400" b="1" u="sng" strike="noStrike">
                <a:solidFill>
                  <a:schemeClr val="dk1"/>
                </a:solidFill>
                <a:uFillTx/>
                <a:latin typeface="Times New Roman Bold"/>
                <a:ea typeface="Times New Roman Bold"/>
              </a:rPr>
              <a:t>ID: 2536659</a:t>
            </a:r>
            <a:endParaRPr lang="en-GB" sz="2400" b="0" u="none" strike="noStrike">
              <a:solidFill>
                <a:srgbClr val="000000"/>
              </a:solidFill>
              <a:uFillTx/>
              <a:latin typeface="Arial"/>
            </a:endParaRPr>
          </a:p>
        </p:txBody>
      </p:sp>
      <p:sp>
        <p:nvSpPr>
          <p:cNvPr id="152" name="Rectangle 5"/>
          <p:cNvSpPr/>
          <p:nvPr/>
        </p:nvSpPr>
        <p:spPr>
          <a:xfrm>
            <a:off x="457200" y="1541160"/>
            <a:ext cx="9143640" cy="45727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just" defTabSz="914400">
              <a:lnSpc>
                <a:spcPct val="150000"/>
              </a:lnSpc>
            </a:pPr>
            <a:r>
              <a:rPr lang="en-IN" sz="2800" b="1" u="none" strike="noStrike">
                <a:solidFill>
                  <a:schemeClr val="dk1"/>
                </a:solidFill>
                <a:uFillTx/>
                <a:latin typeface="Times New Roman"/>
                <a:ea typeface="Times New Roman"/>
              </a:rPr>
              <a:t>Job Characteristics Model </a:t>
            </a:r>
            <a:endParaRPr lang="en-GB" sz="2800" b="0" u="none" strike="noStrike">
              <a:solidFill>
                <a:srgbClr val="000000"/>
              </a:solidFill>
              <a:uFillTx/>
              <a:latin typeface="Arial"/>
            </a:endParaRPr>
          </a:p>
          <a:p>
            <a:pPr marL="343080" indent="-343080" algn="just" defTabSz="914400">
              <a:lnSpc>
                <a:spcPct val="150000"/>
              </a:lnSpc>
              <a:buFont typeface="Arial"/>
              <a:buChar char="●"/>
            </a:pPr>
            <a:r>
              <a:rPr lang="en-IN" sz="2800" b="0" u="none" strike="noStrike">
                <a:solidFill>
                  <a:schemeClr val="dk1"/>
                </a:solidFill>
                <a:uFillTx/>
                <a:latin typeface="Times New Roman"/>
                <a:ea typeface="Times New Roman"/>
              </a:rPr>
              <a:t>When job redesign is poor, there is a significant reduction in autonomy, motivation, employee satisfaction and a significant drop in employee performance.</a:t>
            </a:r>
            <a:endParaRPr lang="en-GB" sz="2800" b="0" u="none" strike="noStrike">
              <a:solidFill>
                <a:srgbClr val="000000"/>
              </a:solidFill>
              <a:uFillTx/>
              <a:latin typeface="Arial"/>
            </a:endParaRPr>
          </a:p>
          <a:p>
            <a:pPr marL="343080" indent="-343080" algn="just" defTabSz="914400">
              <a:lnSpc>
                <a:spcPct val="150000"/>
              </a:lnSpc>
              <a:buFont typeface="Arial"/>
              <a:buChar char="●"/>
            </a:pPr>
            <a:r>
              <a:rPr lang="en-IN" sz="2800" b="0" u="none" strike="noStrike">
                <a:solidFill>
                  <a:schemeClr val="dk1"/>
                </a:solidFill>
                <a:uFillTx/>
                <a:latin typeface="Times New Roman"/>
                <a:ea typeface="Times New Roman"/>
              </a:rPr>
              <a:t>Burnout level is greater as the complexity of the job increases, thereby decreasing overall service quality and organisational effectiveness (Demerouti, 2024).</a:t>
            </a:r>
            <a:endParaRPr lang="en-GB" sz="2800" b="0" u="none" strike="noStrike">
              <a:solidFill>
                <a:srgbClr val="000000"/>
              </a:solidFill>
              <a:uFillTx/>
              <a:latin typeface="Arial"/>
            </a:endParaRPr>
          </a:p>
        </p:txBody>
      </p:sp>
      <p:sp>
        <p:nvSpPr>
          <p:cNvPr id="153" name="Rectangle 6"/>
          <p:cNvSpPr/>
          <p:nvPr/>
        </p:nvSpPr>
        <p:spPr>
          <a:xfrm>
            <a:off x="457200" y="5940360"/>
            <a:ext cx="9143640" cy="39322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just" defTabSz="914400">
              <a:lnSpc>
                <a:spcPct val="150000"/>
              </a:lnSpc>
            </a:pPr>
            <a:r>
              <a:rPr lang="en-IN" sz="2800" b="1" u="none" strike="noStrike">
                <a:solidFill>
                  <a:schemeClr val="dk1"/>
                </a:solidFill>
                <a:uFillTx/>
                <a:latin typeface="Times New Roman"/>
                <a:ea typeface="Times New Roman"/>
              </a:rPr>
              <a:t>Herzberg's Two-Factor Theory</a:t>
            </a:r>
            <a:endParaRPr lang="en-GB" sz="2800" b="0" u="none" strike="noStrike">
              <a:solidFill>
                <a:srgbClr val="000000"/>
              </a:solidFill>
              <a:uFillTx/>
              <a:latin typeface="Arial"/>
            </a:endParaRPr>
          </a:p>
          <a:p>
            <a:pPr marL="343080" indent="-343080" algn="just" defTabSz="914400">
              <a:lnSpc>
                <a:spcPct val="150000"/>
              </a:lnSpc>
              <a:buFont typeface="Arial"/>
              <a:buChar char="●"/>
            </a:pPr>
            <a:r>
              <a:rPr lang="en-IN" sz="2800" b="0" u="none" strike="noStrike">
                <a:solidFill>
                  <a:schemeClr val="dk1"/>
                </a:solidFill>
                <a:uFillTx/>
                <a:latin typeface="Times New Roman"/>
                <a:ea typeface="Times New Roman"/>
              </a:rPr>
              <a:t>Lack of training and technology would lead to low employee morale, creating dissatisfaction and lowering employee morale (Duba and Marwa, 2024).</a:t>
            </a:r>
            <a:endParaRPr lang="en-GB" sz="2800" b="0" u="none" strike="noStrike">
              <a:solidFill>
                <a:srgbClr val="000000"/>
              </a:solidFill>
              <a:uFillTx/>
              <a:latin typeface="Arial"/>
            </a:endParaRPr>
          </a:p>
          <a:p>
            <a:pPr marL="343080" indent="-343080" algn="just" defTabSz="914400">
              <a:lnSpc>
                <a:spcPct val="150000"/>
              </a:lnSpc>
              <a:buFont typeface="Arial"/>
              <a:buChar char="●"/>
            </a:pPr>
            <a:r>
              <a:rPr lang="en-IN" sz="2800" b="0" u="none" strike="noStrike">
                <a:solidFill>
                  <a:schemeClr val="dk1"/>
                </a:solidFill>
                <a:uFillTx/>
                <a:latin typeface="Times New Roman"/>
                <a:ea typeface="Times New Roman"/>
              </a:rPr>
              <a:t>Turnover risk increases due to reduced motivation and satisfaction, undermining NHS organisational performance.</a:t>
            </a:r>
            <a:endParaRPr lang="en-GB" sz="2800" b="0" u="none" strike="noStrike">
              <a:solidFill>
                <a:srgbClr val="000000"/>
              </a:solidFill>
              <a:uFillTx/>
              <a:latin typeface="Arial"/>
            </a:endParaRPr>
          </a:p>
        </p:txBody>
      </p:sp>
      <p:pic>
        <p:nvPicPr>
          <p:cNvPr id="154" name="image3.png"/>
          <p:cNvPicPr/>
          <p:nvPr/>
        </p:nvPicPr>
        <p:blipFill>
          <a:blip r:embed="rId3"/>
          <a:stretch/>
        </p:blipFill>
        <p:spPr>
          <a:xfrm>
            <a:off x="9734760" y="1670400"/>
            <a:ext cx="6190560" cy="3701160"/>
          </a:xfrm>
          <a:prstGeom prst="rect">
            <a:avLst/>
          </a:prstGeom>
          <a:noFill/>
          <a:ln w="25400">
            <a:solidFill>
              <a:srgbClr val="000000"/>
            </a:solidFill>
            <a:round/>
          </a:ln>
        </p:spPr>
      </p:pic>
      <p:sp>
        <p:nvSpPr>
          <p:cNvPr id="155" name="Rectangle 7"/>
          <p:cNvSpPr/>
          <p:nvPr/>
        </p:nvSpPr>
        <p:spPr>
          <a:xfrm>
            <a:off x="16094880" y="2305800"/>
            <a:ext cx="2192760" cy="23756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50000"/>
              </a:lnSpc>
            </a:pPr>
            <a:r>
              <a:rPr lang="en-IN" sz="2000" b="1" u="none" strike="noStrike">
                <a:solidFill>
                  <a:schemeClr val="dk1"/>
                </a:solidFill>
                <a:uFillTx/>
                <a:latin typeface="Times New Roman"/>
                <a:ea typeface="Times New Roman"/>
              </a:rPr>
              <a:t>Figure 8: Job Characteristics Model</a:t>
            </a:r>
            <a:endParaRPr lang="en-GB" sz="2000" b="0" u="none" strike="noStrike">
              <a:solidFill>
                <a:srgbClr val="000000"/>
              </a:solidFill>
              <a:uFillTx/>
              <a:latin typeface="Arial"/>
            </a:endParaRPr>
          </a:p>
          <a:p>
            <a:pPr algn="ctr" defTabSz="914400">
              <a:lnSpc>
                <a:spcPct val="150000"/>
              </a:lnSpc>
            </a:pPr>
            <a:r>
              <a:rPr lang="en-IN" sz="2000" b="0" u="none" strike="noStrike">
                <a:solidFill>
                  <a:schemeClr val="dk1"/>
                </a:solidFill>
                <a:uFillTx/>
                <a:latin typeface="Times New Roman"/>
                <a:ea typeface="Times New Roman"/>
              </a:rPr>
              <a:t>(Source: Hackman and Oldham, 1976)</a:t>
            </a:r>
            <a:endParaRPr lang="en-GB" sz="2000" b="0" u="none" strike="noStrike">
              <a:solidFill>
                <a:srgbClr val="000000"/>
              </a:solidFill>
              <a:uFillTx/>
              <a:latin typeface="Arial"/>
            </a:endParaRPr>
          </a:p>
        </p:txBody>
      </p:sp>
      <p:sp>
        <p:nvSpPr>
          <p:cNvPr id="156" name="Rectangle 9"/>
          <p:cNvSpPr/>
          <p:nvPr/>
        </p:nvSpPr>
        <p:spPr>
          <a:xfrm>
            <a:off x="16230600" y="7084800"/>
            <a:ext cx="2057040" cy="23756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50000"/>
              </a:lnSpc>
            </a:pPr>
            <a:r>
              <a:rPr lang="en-IN" sz="2000" b="1" u="none" strike="noStrike">
                <a:solidFill>
                  <a:schemeClr val="dk1"/>
                </a:solidFill>
                <a:uFillTx/>
                <a:latin typeface="Times New Roman"/>
                <a:ea typeface="Times New Roman"/>
              </a:rPr>
              <a:t>Figure 9: Herzberg's Two-Factor theory</a:t>
            </a:r>
            <a:endParaRPr lang="en-GB" sz="2000" b="0" u="none" strike="noStrike">
              <a:solidFill>
                <a:srgbClr val="000000"/>
              </a:solidFill>
              <a:uFillTx/>
              <a:latin typeface="Arial"/>
            </a:endParaRPr>
          </a:p>
          <a:p>
            <a:pPr algn="ctr" defTabSz="914400">
              <a:lnSpc>
                <a:spcPct val="150000"/>
              </a:lnSpc>
            </a:pPr>
            <a:r>
              <a:rPr lang="en-IN" sz="2000" b="0" u="none" strike="noStrike">
                <a:solidFill>
                  <a:schemeClr val="dk1"/>
                </a:solidFill>
                <a:uFillTx/>
                <a:latin typeface="Times New Roman"/>
                <a:ea typeface="Times New Roman"/>
              </a:rPr>
              <a:t>(Source: Armstrong, 2021)</a:t>
            </a:r>
            <a:endParaRPr lang="en-GB" sz="2000" b="0" u="none" strike="noStrike">
              <a:solidFill>
                <a:srgbClr val="000000"/>
              </a:solidFill>
              <a:uFillTx/>
              <a:latin typeface="Arial"/>
            </a:endParaRPr>
          </a:p>
        </p:txBody>
      </p:sp>
      <p:pic>
        <p:nvPicPr>
          <p:cNvPr id="157" name="Picture 14"/>
          <p:cNvPicPr/>
          <p:nvPr/>
        </p:nvPicPr>
        <p:blipFill>
          <a:blip r:embed="rId4"/>
          <a:srcRect b="5276"/>
          <a:stretch/>
        </p:blipFill>
        <p:spPr>
          <a:xfrm>
            <a:off x="9734760" y="5604840"/>
            <a:ext cx="5866560" cy="4363920"/>
          </a:xfrm>
          <a:prstGeom prst="rect">
            <a:avLst/>
          </a:prstGeom>
          <a:noFill/>
          <a:ln w="0">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2F5F5"/>
        </a:solidFill>
        <a:effectLst/>
      </p:bgPr>
    </p:bg>
    <p:spTree>
      <p:nvGrpSpPr>
        <p:cNvPr id="1" name=""/>
        <p:cNvGrpSpPr/>
        <p:nvPr/>
      </p:nvGrpSpPr>
      <p:grpSpPr>
        <a:xfrm>
          <a:off x="0" y="0"/>
          <a:ext cx="0" cy="0"/>
          <a:chOff x="0" y="0"/>
          <a:chExt cx="0" cy="0"/>
        </a:xfrm>
      </p:grpSpPr>
      <p:grpSp>
        <p:nvGrpSpPr>
          <p:cNvPr id="158" name="Group 2"/>
          <p:cNvGrpSpPr/>
          <p:nvPr/>
        </p:nvGrpSpPr>
        <p:grpSpPr>
          <a:xfrm>
            <a:off x="-842400" y="-898560"/>
            <a:ext cx="19972440" cy="3230640"/>
            <a:chOff x="-842400" y="-898560"/>
            <a:chExt cx="19972440" cy="3230640"/>
          </a:xfrm>
        </p:grpSpPr>
        <p:sp>
          <p:nvSpPr>
            <p:cNvPr id="159"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cxn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160" name="TextBox 4"/>
            <p:cNvSpPr/>
            <p:nvPr/>
          </p:nvSpPr>
          <p:spPr>
            <a:xfrm>
              <a:off x="-842400" y="-898560"/>
              <a:ext cx="19972440" cy="32302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161" name="Rectangle 4"/>
          <p:cNvSpPr/>
          <p:nvPr/>
        </p:nvSpPr>
        <p:spPr>
          <a:xfrm>
            <a:off x="5341320" y="343080"/>
            <a:ext cx="11374200" cy="14302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pPr>
            <a:r>
              <a:rPr lang="en-IN" sz="4400" b="1" u="sng" strike="noStrike">
                <a:solidFill>
                  <a:srgbClr val="1B5543"/>
                </a:solidFill>
                <a:uFillTx/>
                <a:latin typeface="Times New Roman"/>
                <a:ea typeface="Times New Roman"/>
              </a:rPr>
              <a:t>CRITICAL ANALYSIS OF OPPORTUNITIES AND CHALLENGES </a:t>
            </a:r>
            <a:endParaRPr lang="en-GB" sz="4400" b="0" u="none" strike="noStrike">
              <a:solidFill>
                <a:srgbClr val="000000"/>
              </a:solidFill>
              <a:uFillTx/>
              <a:latin typeface="Arial"/>
            </a:endParaRPr>
          </a:p>
        </p:txBody>
      </p:sp>
      <p:sp>
        <p:nvSpPr>
          <p:cNvPr id="162" name="Rectangle 8"/>
          <p:cNvSpPr/>
          <p:nvPr/>
        </p:nvSpPr>
        <p:spPr>
          <a:xfrm>
            <a:off x="246960" y="343080"/>
            <a:ext cx="5093640" cy="1186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50000"/>
              </a:lnSpc>
            </a:pPr>
            <a:r>
              <a:rPr lang="en-US" sz="2400" b="1" u="sng" strike="noStrike">
                <a:solidFill>
                  <a:schemeClr val="dk1"/>
                </a:solidFill>
                <a:uFillTx/>
                <a:latin typeface="Times New Roman Bold"/>
                <a:ea typeface="Times New Roman Bold"/>
              </a:rPr>
              <a:t>Student Name: </a:t>
            </a:r>
            <a:r>
              <a:rPr lang="en-IN" sz="2400" b="1" u="none" strike="noStrike">
                <a:solidFill>
                  <a:schemeClr val="dk1"/>
                </a:solidFill>
                <a:uFillTx/>
                <a:latin typeface="Times New Roman"/>
                <a:ea typeface="Times New Roman"/>
              </a:rPr>
              <a:t>Rajveer Singh </a:t>
            </a:r>
            <a:br>
              <a:rPr sz="2400"/>
            </a:br>
            <a:r>
              <a:rPr lang="en-US" sz="2400" b="1" u="sng" strike="noStrike">
                <a:solidFill>
                  <a:schemeClr val="dk1"/>
                </a:solidFill>
                <a:uFillTx/>
                <a:latin typeface="Times New Roman Bold"/>
                <a:ea typeface="Times New Roman Bold"/>
              </a:rPr>
              <a:t>ID: 2536659</a:t>
            </a:r>
            <a:endParaRPr lang="en-GB" sz="2400" b="0" u="none" strike="noStrike">
              <a:solidFill>
                <a:srgbClr val="000000"/>
              </a:solidFill>
              <a:uFillTx/>
              <a:latin typeface="Arial"/>
            </a:endParaRPr>
          </a:p>
        </p:txBody>
      </p:sp>
      <p:graphicFrame>
        <p:nvGraphicFramePr>
          <p:cNvPr id="7" name="Diagram7"/>
          <p:cNvGraphicFramePr/>
          <p:nvPr>
            <p:extLst>
              <p:ext uri="{D42A27DB-BD31-4B8C-83A1-F6EECF244321}">
                <p14:modId xmlns:p14="http://schemas.microsoft.com/office/powerpoint/2010/main" val="1552021399"/>
              </p:ext>
            </p:extLst>
          </p:nvPr>
        </p:nvGraphicFramePr>
        <p:xfrm>
          <a:off x="1231200" y="1752480"/>
          <a:ext cx="15725520" cy="810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8"/>
          <p:cNvGraphicFramePr/>
          <p:nvPr>
            <p:extLst>
              <p:ext uri="{D42A27DB-BD31-4B8C-83A1-F6EECF244321}">
                <p14:modId xmlns:p14="http://schemas.microsoft.com/office/powerpoint/2010/main" val="2917670410"/>
              </p:ext>
            </p:extLst>
          </p:nvPr>
        </p:nvGraphicFramePr>
        <p:xfrm>
          <a:off x="1231200" y="1752480"/>
          <a:ext cx="15725520" cy="81054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2F5F5"/>
        </a:solidFill>
        <a:effectLst/>
      </p:bgPr>
    </p:bg>
    <p:spTree>
      <p:nvGrpSpPr>
        <p:cNvPr id="1" name=""/>
        <p:cNvGrpSpPr/>
        <p:nvPr/>
      </p:nvGrpSpPr>
      <p:grpSpPr>
        <a:xfrm>
          <a:off x="0" y="0"/>
          <a:ext cx="0" cy="0"/>
          <a:chOff x="0" y="0"/>
          <a:chExt cx="0" cy="0"/>
        </a:xfrm>
      </p:grpSpPr>
      <p:grpSp>
        <p:nvGrpSpPr>
          <p:cNvPr id="163" name="Group 2"/>
          <p:cNvGrpSpPr/>
          <p:nvPr/>
        </p:nvGrpSpPr>
        <p:grpSpPr>
          <a:xfrm>
            <a:off x="-842400" y="-898560"/>
            <a:ext cx="19972440" cy="3230640"/>
            <a:chOff x="-842400" y="-898560"/>
            <a:chExt cx="19972440" cy="3230640"/>
          </a:xfrm>
        </p:grpSpPr>
        <p:sp>
          <p:nvSpPr>
            <p:cNvPr id="164"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cxn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165" name="TextBox 4"/>
            <p:cNvSpPr/>
            <p:nvPr/>
          </p:nvSpPr>
          <p:spPr>
            <a:xfrm>
              <a:off x="-842400" y="-898560"/>
              <a:ext cx="19972440" cy="32302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166" name="Group 11"/>
          <p:cNvGrpSpPr/>
          <p:nvPr/>
        </p:nvGrpSpPr>
        <p:grpSpPr>
          <a:xfrm>
            <a:off x="-1056240" y="5935680"/>
            <a:ext cx="19972440" cy="2355120"/>
            <a:chOff x="-1056240" y="5935680"/>
            <a:chExt cx="19972440" cy="2355120"/>
          </a:xfrm>
        </p:grpSpPr>
        <p:sp>
          <p:nvSpPr>
            <p:cNvPr id="167"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cxn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168" name="TextBox 13"/>
            <p:cNvSpPr/>
            <p:nvPr/>
          </p:nvSpPr>
          <p:spPr>
            <a:xfrm>
              <a:off x="-1056240" y="5935680"/>
              <a:ext cx="19972440" cy="235512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169" name="Rectangle 4"/>
          <p:cNvSpPr/>
          <p:nvPr/>
        </p:nvSpPr>
        <p:spPr>
          <a:xfrm>
            <a:off x="5977080" y="362880"/>
            <a:ext cx="5906160" cy="69912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IN" sz="4000" b="1" u="sng" strike="noStrike">
                <a:solidFill>
                  <a:srgbClr val="1B5543"/>
                </a:solidFill>
                <a:uFillTx/>
                <a:latin typeface="Times New Roman"/>
                <a:ea typeface="Times New Roman"/>
              </a:rPr>
              <a:t>ROOT-CAUSE ANALYSIS</a:t>
            </a:r>
            <a:endParaRPr lang="en-GB" sz="4000" b="0" u="none" strike="noStrike">
              <a:solidFill>
                <a:srgbClr val="000000"/>
              </a:solidFill>
              <a:uFillTx/>
              <a:latin typeface="Arial"/>
            </a:endParaRPr>
          </a:p>
        </p:txBody>
      </p:sp>
      <p:sp>
        <p:nvSpPr>
          <p:cNvPr id="170" name="Rectangle 8"/>
          <p:cNvSpPr/>
          <p:nvPr/>
        </p:nvSpPr>
        <p:spPr>
          <a:xfrm>
            <a:off x="228600" y="222120"/>
            <a:ext cx="5093640" cy="1186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50000"/>
              </a:lnSpc>
            </a:pPr>
            <a:r>
              <a:rPr lang="en-US" sz="2400" b="1" u="sng" strike="noStrike">
                <a:solidFill>
                  <a:schemeClr val="dk1"/>
                </a:solidFill>
                <a:uFillTx/>
                <a:latin typeface="Times New Roman Bold"/>
                <a:ea typeface="Times New Roman Bold"/>
              </a:rPr>
              <a:t>Student Name: </a:t>
            </a:r>
            <a:r>
              <a:rPr lang="en-IN" sz="2400" b="1" u="none" strike="noStrike">
                <a:solidFill>
                  <a:schemeClr val="dk1"/>
                </a:solidFill>
                <a:uFillTx/>
                <a:latin typeface="Times New Roman"/>
                <a:ea typeface="Times New Roman"/>
              </a:rPr>
              <a:t>Rajveer Singh </a:t>
            </a:r>
            <a:br>
              <a:rPr sz="2400"/>
            </a:br>
            <a:r>
              <a:rPr lang="en-US" sz="2400" b="1" u="sng" strike="noStrike">
                <a:solidFill>
                  <a:schemeClr val="dk1"/>
                </a:solidFill>
                <a:uFillTx/>
                <a:latin typeface="Times New Roman Bold"/>
                <a:ea typeface="Times New Roman Bold"/>
              </a:rPr>
              <a:t>ID: 2536659</a:t>
            </a:r>
            <a:endParaRPr lang="en-GB" sz="2400" b="0" u="none" strike="noStrike">
              <a:solidFill>
                <a:srgbClr val="000000"/>
              </a:solidFill>
              <a:uFillTx/>
              <a:latin typeface="Arial"/>
            </a:endParaRPr>
          </a:p>
        </p:txBody>
      </p:sp>
      <p:graphicFrame>
        <p:nvGraphicFramePr>
          <p:cNvPr id="9" name="Diagram9"/>
          <p:cNvGraphicFramePr/>
          <p:nvPr>
            <p:extLst>
              <p:ext uri="{D42A27DB-BD31-4B8C-83A1-F6EECF244321}">
                <p14:modId xmlns:p14="http://schemas.microsoft.com/office/powerpoint/2010/main" val="3918696314"/>
              </p:ext>
            </p:extLst>
          </p:nvPr>
        </p:nvGraphicFramePr>
        <p:xfrm>
          <a:off x="918720" y="1778040"/>
          <a:ext cx="16306560" cy="80686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0" name="Diagram10"/>
          <p:cNvGraphicFramePr/>
          <p:nvPr>
            <p:extLst>
              <p:ext uri="{D42A27DB-BD31-4B8C-83A1-F6EECF244321}">
                <p14:modId xmlns:p14="http://schemas.microsoft.com/office/powerpoint/2010/main" val="3585698375"/>
              </p:ext>
            </p:extLst>
          </p:nvPr>
        </p:nvGraphicFramePr>
        <p:xfrm>
          <a:off x="918720" y="1778040"/>
          <a:ext cx="16306560" cy="80686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2F5F5"/>
        </a:solidFill>
        <a:effectLst/>
      </p:bgPr>
    </p:bg>
    <p:spTree>
      <p:nvGrpSpPr>
        <p:cNvPr id="1" name=""/>
        <p:cNvGrpSpPr/>
        <p:nvPr/>
      </p:nvGrpSpPr>
      <p:grpSpPr>
        <a:xfrm>
          <a:off x="0" y="0"/>
          <a:ext cx="0" cy="0"/>
          <a:chOff x="0" y="0"/>
          <a:chExt cx="0" cy="0"/>
        </a:xfrm>
      </p:grpSpPr>
      <p:grpSp>
        <p:nvGrpSpPr>
          <p:cNvPr id="171" name="Group 2"/>
          <p:cNvGrpSpPr/>
          <p:nvPr/>
        </p:nvGrpSpPr>
        <p:grpSpPr>
          <a:xfrm>
            <a:off x="-842400" y="-898560"/>
            <a:ext cx="19972440" cy="3230640"/>
            <a:chOff x="-842400" y="-898560"/>
            <a:chExt cx="19972440" cy="3230640"/>
          </a:xfrm>
        </p:grpSpPr>
        <p:sp>
          <p:nvSpPr>
            <p:cNvPr id="172"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cxn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173" name="TextBox 4"/>
            <p:cNvSpPr/>
            <p:nvPr/>
          </p:nvSpPr>
          <p:spPr>
            <a:xfrm>
              <a:off x="-842400" y="-898560"/>
              <a:ext cx="19972440" cy="32302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174" name="Group 11"/>
          <p:cNvGrpSpPr/>
          <p:nvPr/>
        </p:nvGrpSpPr>
        <p:grpSpPr>
          <a:xfrm>
            <a:off x="-1056240" y="5935680"/>
            <a:ext cx="19972440" cy="2355120"/>
            <a:chOff x="-1056240" y="5935680"/>
            <a:chExt cx="19972440" cy="2355120"/>
          </a:xfrm>
        </p:grpSpPr>
        <p:sp>
          <p:nvSpPr>
            <p:cNvPr id="175"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cxn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176" name="TextBox 13"/>
            <p:cNvSpPr/>
            <p:nvPr/>
          </p:nvSpPr>
          <p:spPr>
            <a:xfrm>
              <a:off x="-1056240" y="5935680"/>
              <a:ext cx="19972440" cy="235512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177" name="Rectangle 4"/>
          <p:cNvSpPr/>
          <p:nvPr/>
        </p:nvSpPr>
        <p:spPr>
          <a:xfrm>
            <a:off x="5977080" y="362880"/>
            <a:ext cx="5906160" cy="69912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IN" sz="4000" b="1" u="sng" strike="noStrike">
                <a:solidFill>
                  <a:srgbClr val="1B5543"/>
                </a:solidFill>
                <a:uFillTx/>
                <a:latin typeface="Times New Roman"/>
                <a:ea typeface="Times New Roman"/>
              </a:rPr>
              <a:t>ROOT-CAUSE ANALYSIS</a:t>
            </a:r>
            <a:endParaRPr lang="en-GB" sz="4000" b="0" u="none" strike="noStrike">
              <a:solidFill>
                <a:srgbClr val="000000"/>
              </a:solidFill>
              <a:uFillTx/>
              <a:latin typeface="Arial"/>
            </a:endParaRPr>
          </a:p>
        </p:txBody>
      </p:sp>
      <p:sp>
        <p:nvSpPr>
          <p:cNvPr id="178" name="Rectangle 8"/>
          <p:cNvSpPr/>
          <p:nvPr/>
        </p:nvSpPr>
        <p:spPr>
          <a:xfrm>
            <a:off x="228600" y="222120"/>
            <a:ext cx="5093640" cy="1186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50000"/>
              </a:lnSpc>
            </a:pPr>
            <a:r>
              <a:rPr lang="en-US" sz="2400" b="1" u="sng" strike="noStrike">
                <a:solidFill>
                  <a:schemeClr val="dk1"/>
                </a:solidFill>
                <a:uFillTx/>
                <a:latin typeface="Times New Roman Bold"/>
                <a:ea typeface="Times New Roman Bold"/>
              </a:rPr>
              <a:t>Student Name: </a:t>
            </a:r>
            <a:r>
              <a:rPr lang="en-IN" sz="2400" b="1" u="none" strike="noStrike">
                <a:solidFill>
                  <a:schemeClr val="dk1"/>
                </a:solidFill>
                <a:uFillTx/>
                <a:latin typeface="Times New Roman"/>
                <a:ea typeface="Times New Roman"/>
              </a:rPr>
              <a:t>Rajveer Singh</a:t>
            </a:r>
            <a:br>
              <a:rPr sz="2400"/>
            </a:br>
            <a:r>
              <a:rPr lang="en-US" sz="2400" b="1" u="sng" strike="noStrike">
                <a:solidFill>
                  <a:schemeClr val="dk1"/>
                </a:solidFill>
                <a:uFillTx/>
                <a:latin typeface="Times New Roman Bold"/>
                <a:ea typeface="Times New Roman Bold"/>
              </a:rPr>
              <a:t>ID: 2536659</a:t>
            </a:r>
            <a:endParaRPr lang="en-GB" sz="2400" b="0" u="none" strike="noStrike">
              <a:solidFill>
                <a:srgbClr val="000000"/>
              </a:solidFill>
              <a:uFillTx/>
              <a:latin typeface="Arial"/>
            </a:endParaRPr>
          </a:p>
        </p:txBody>
      </p:sp>
      <p:graphicFrame>
        <p:nvGraphicFramePr>
          <p:cNvPr id="11" name="Diagram11"/>
          <p:cNvGraphicFramePr/>
          <p:nvPr>
            <p:extLst>
              <p:ext uri="{D42A27DB-BD31-4B8C-83A1-F6EECF244321}">
                <p14:modId xmlns:p14="http://schemas.microsoft.com/office/powerpoint/2010/main" val="3669104895"/>
              </p:ext>
            </p:extLst>
          </p:nvPr>
        </p:nvGraphicFramePr>
        <p:xfrm>
          <a:off x="797040" y="1766520"/>
          <a:ext cx="16763760" cy="77954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2" name="Diagram12"/>
          <p:cNvGraphicFramePr/>
          <p:nvPr>
            <p:extLst>
              <p:ext uri="{D42A27DB-BD31-4B8C-83A1-F6EECF244321}">
                <p14:modId xmlns:p14="http://schemas.microsoft.com/office/powerpoint/2010/main" val="3812924819"/>
              </p:ext>
            </p:extLst>
          </p:nvPr>
        </p:nvGraphicFramePr>
        <p:xfrm>
          <a:off x="797040" y="1766520"/>
          <a:ext cx="16763760" cy="779544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2F5F5"/>
        </a:solidFill>
        <a:effectLst/>
      </p:bgPr>
    </p:bg>
    <p:spTree>
      <p:nvGrpSpPr>
        <p:cNvPr id="1" name=""/>
        <p:cNvGrpSpPr/>
        <p:nvPr/>
      </p:nvGrpSpPr>
      <p:grpSpPr>
        <a:xfrm>
          <a:off x="0" y="0"/>
          <a:ext cx="0" cy="0"/>
          <a:chOff x="0" y="0"/>
          <a:chExt cx="0" cy="0"/>
        </a:xfrm>
      </p:grpSpPr>
      <p:grpSp>
        <p:nvGrpSpPr>
          <p:cNvPr id="179" name="Group 2"/>
          <p:cNvGrpSpPr/>
          <p:nvPr/>
        </p:nvGrpSpPr>
        <p:grpSpPr>
          <a:xfrm>
            <a:off x="-842400" y="-898560"/>
            <a:ext cx="19972440" cy="3230640"/>
            <a:chOff x="-842400" y="-898560"/>
            <a:chExt cx="19972440" cy="3230640"/>
          </a:xfrm>
        </p:grpSpPr>
        <p:sp>
          <p:nvSpPr>
            <p:cNvPr id="180"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cxn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181" name="TextBox 4"/>
            <p:cNvSpPr/>
            <p:nvPr/>
          </p:nvSpPr>
          <p:spPr>
            <a:xfrm>
              <a:off x="-842400" y="-898560"/>
              <a:ext cx="19972440" cy="32302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182" name="Group 11"/>
          <p:cNvGrpSpPr/>
          <p:nvPr/>
        </p:nvGrpSpPr>
        <p:grpSpPr>
          <a:xfrm>
            <a:off x="-1056240" y="5935680"/>
            <a:ext cx="19972440" cy="2355120"/>
            <a:chOff x="-1056240" y="5935680"/>
            <a:chExt cx="19972440" cy="2355120"/>
          </a:xfrm>
        </p:grpSpPr>
        <p:sp>
          <p:nvSpPr>
            <p:cNvPr id="183"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cxn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184" name="TextBox 13"/>
            <p:cNvSpPr/>
            <p:nvPr/>
          </p:nvSpPr>
          <p:spPr>
            <a:xfrm>
              <a:off x="-1056240" y="5935680"/>
              <a:ext cx="19972440" cy="235512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185" name="Rectangle 4"/>
          <p:cNvSpPr/>
          <p:nvPr/>
        </p:nvSpPr>
        <p:spPr>
          <a:xfrm>
            <a:off x="4038480" y="212760"/>
            <a:ext cx="13106160" cy="17355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pPr>
            <a:r>
              <a:rPr lang="en-IN" sz="3600" b="1" u="sng" strike="noStrike">
                <a:solidFill>
                  <a:srgbClr val="1B5543"/>
                </a:solidFill>
                <a:uFillTx/>
                <a:latin typeface="Times New Roman"/>
                <a:ea typeface="Times New Roman"/>
              </a:rPr>
              <a:t>EVIDENCE-BASED RECOMMENDATION 1: </a:t>
            </a:r>
            <a:r>
              <a:rPr lang="en-US" sz="3600" b="1" u="sng" strike="noStrike">
                <a:solidFill>
                  <a:srgbClr val="1B5543"/>
                </a:solidFill>
                <a:uFillTx/>
                <a:latin typeface="Times New Roman"/>
                <a:ea typeface="Times New Roman"/>
              </a:rPr>
              <a:t>IMPLEMENT AI-ENABLED JOB REDESIGN AND WORKFORCE DEVELOPMENT</a:t>
            </a:r>
            <a:endParaRPr lang="en-GB" sz="3600" b="0" u="none" strike="noStrike">
              <a:solidFill>
                <a:srgbClr val="000000"/>
              </a:solidFill>
              <a:uFillTx/>
              <a:latin typeface="Arial"/>
            </a:endParaRPr>
          </a:p>
        </p:txBody>
      </p:sp>
      <p:sp>
        <p:nvSpPr>
          <p:cNvPr id="186" name="Rectangle 8"/>
          <p:cNvSpPr/>
          <p:nvPr/>
        </p:nvSpPr>
        <p:spPr>
          <a:xfrm>
            <a:off x="246960" y="455760"/>
            <a:ext cx="5093640" cy="1186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50000"/>
              </a:lnSpc>
            </a:pPr>
            <a:r>
              <a:rPr lang="en-US" sz="2400" b="1" u="sng" strike="noStrike">
                <a:solidFill>
                  <a:schemeClr val="dk1"/>
                </a:solidFill>
                <a:uFillTx/>
                <a:latin typeface="Times New Roman Bold"/>
                <a:ea typeface="Times New Roman Bold"/>
              </a:rPr>
              <a:t>Student Name: </a:t>
            </a:r>
            <a:r>
              <a:rPr lang="en-IN" sz="2400" b="1" u="none" strike="noStrike">
                <a:solidFill>
                  <a:schemeClr val="dk1"/>
                </a:solidFill>
                <a:uFillTx/>
                <a:latin typeface="Times New Roman"/>
                <a:ea typeface="Times New Roman"/>
              </a:rPr>
              <a:t>Divya Adduru </a:t>
            </a:r>
            <a:br>
              <a:rPr sz="2400"/>
            </a:br>
            <a:r>
              <a:rPr lang="en-US" sz="2400" b="1" u="sng" strike="noStrike">
                <a:solidFill>
                  <a:schemeClr val="dk1"/>
                </a:solidFill>
                <a:uFillTx/>
                <a:latin typeface="Times New Roman Bold"/>
                <a:ea typeface="Times New Roman Bold"/>
              </a:rPr>
              <a:t>ID: 2537627</a:t>
            </a:r>
            <a:endParaRPr lang="en-GB" sz="2400" b="0" u="none" strike="noStrike">
              <a:solidFill>
                <a:srgbClr val="000000"/>
              </a:solidFill>
              <a:uFillTx/>
              <a:latin typeface="Arial"/>
            </a:endParaRPr>
          </a:p>
        </p:txBody>
      </p:sp>
      <p:graphicFrame>
        <p:nvGraphicFramePr>
          <p:cNvPr id="13" name="Diagram13"/>
          <p:cNvGraphicFramePr/>
          <p:nvPr>
            <p:extLst>
              <p:ext uri="{D42A27DB-BD31-4B8C-83A1-F6EECF244321}">
                <p14:modId xmlns:p14="http://schemas.microsoft.com/office/powerpoint/2010/main" val="2375811857"/>
              </p:ext>
            </p:extLst>
          </p:nvPr>
        </p:nvGraphicFramePr>
        <p:xfrm>
          <a:off x="1550160" y="1673280"/>
          <a:ext cx="14782320" cy="848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4" name="Diagram14"/>
          <p:cNvGraphicFramePr/>
          <p:nvPr>
            <p:extLst>
              <p:ext uri="{D42A27DB-BD31-4B8C-83A1-F6EECF244321}">
                <p14:modId xmlns:p14="http://schemas.microsoft.com/office/powerpoint/2010/main" val="2418779672"/>
              </p:ext>
            </p:extLst>
          </p:nvPr>
        </p:nvGraphicFramePr>
        <p:xfrm>
          <a:off x="1550160" y="1673280"/>
          <a:ext cx="14782320" cy="84834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2F5F5"/>
        </a:solidFill>
        <a:effectLst/>
      </p:bgPr>
    </p:bg>
    <p:spTree>
      <p:nvGrpSpPr>
        <p:cNvPr id="1" name=""/>
        <p:cNvGrpSpPr/>
        <p:nvPr/>
      </p:nvGrpSpPr>
      <p:grpSpPr>
        <a:xfrm>
          <a:off x="0" y="0"/>
          <a:ext cx="0" cy="0"/>
          <a:chOff x="0" y="0"/>
          <a:chExt cx="0" cy="0"/>
        </a:xfrm>
      </p:grpSpPr>
      <p:grpSp>
        <p:nvGrpSpPr>
          <p:cNvPr id="187" name="Group 2"/>
          <p:cNvGrpSpPr/>
          <p:nvPr/>
        </p:nvGrpSpPr>
        <p:grpSpPr>
          <a:xfrm>
            <a:off x="-842400" y="-898560"/>
            <a:ext cx="19972440" cy="3230640"/>
            <a:chOff x="-842400" y="-898560"/>
            <a:chExt cx="19972440" cy="3230640"/>
          </a:xfrm>
        </p:grpSpPr>
        <p:sp>
          <p:nvSpPr>
            <p:cNvPr id="188"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cxn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189" name="TextBox 4"/>
            <p:cNvSpPr/>
            <p:nvPr/>
          </p:nvSpPr>
          <p:spPr>
            <a:xfrm>
              <a:off x="-842400" y="-898560"/>
              <a:ext cx="19972440" cy="32302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190" name="Group 11"/>
          <p:cNvGrpSpPr/>
          <p:nvPr/>
        </p:nvGrpSpPr>
        <p:grpSpPr>
          <a:xfrm>
            <a:off x="-1056240" y="5935680"/>
            <a:ext cx="19972440" cy="2355120"/>
            <a:chOff x="-1056240" y="5935680"/>
            <a:chExt cx="19972440" cy="2355120"/>
          </a:xfrm>
        </p:grpSpPr>
        <p:sp>
          <p:nvSpPr>
            <p:cNvPr id="191"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cxn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192" name="TextBox 13"/>
            <p:cNvSpPr/>
            <p:nvPr/>
          </p:nvSpPr>
          <p:spPr>
            <a:xfrm>
              <a:off x="-1056240" y="5935680"/>
              <a:ext cx="19972440" cy="235512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193" name="Rectangle 4"/>
          <p:cNvSpPr/>
          <p:nvPr/>
        </p:nvSpPr>
        <p:spPr>
          <a:xfrm>
            <a:off x="4629600" y="217440"/>
            <a:ext cx="13410720" cy="17355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gn="ctr" defTabSz="914400">
              <a:lnSpc>
                <a:spcPct val="100000"/>
              </a:lnSpc>
            </a:pPr>
            <a:r>
              <a:rPr lang="en-IN" sz="3600" b="1" u="sng" strike="noStrike">
                <a:solidFill>
                  <a:srgbClr val="1B5543"/>
                </a:solidFill>
                <a:uFillTx/>
                <a:latin typeface="Times New Roman"/>
                <a:ea typeface="Times New Roman"/>
              </a:rPr>
              <a:t>EVIDENCE-BASED RECOMMENDATION 2: </a:t>
            </a:r>
            <a:r>
              <a:rPr lang="en-US" sz="3600" b="1" u="sng" strike="noStrike">
                <a:solidFill>
                  <a:srgbClr val="1B5543"/>
                </a:solidFill>
                <a:uFillTx/>
                <a:latin typeface="Times New Roman"/>
                <a:ea typeface="Times New Roman"/>
              </a:rPr>
              <a:t>ENHANCE JOB SATISFACTION THROUGH STRATEGIC HUMAN CAPITAL MANAGEMENT</a:t>
            </a:r>
            <a:endParaRPr lang="en-GB" sz="3600" b="0" u="none" strike="noStrike">
              <a:solidFill>
                <a:srgbClr val="000000"/>
              </a:solidFill>
              <a:uFillTx/>
              <a:latin typeface="Arial"/>
            </a:endParaRPr>
          </a:p>
        </p:txBody>
      </p:sp>
      <p:sp>
        <p:nvSpPr>
          <p:cNvPr id="194" name="Rectangle 8"/>
          <p:cNvSpPr/>
          <p:nvPr/>
        </p:nvSpPr>
        <p:spPr>
          <a:xfrm>
            <a:off x="246960" y="455760"/>
            <a:ext cx="5093640" cy="1186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50000"/>
              </a:lnSpc>
            </a:pPr>
            <a:r>
              <a:rPr lang="en-US" sz="2400" b="1" u="sng" strike="noStrike">
                <a:solidFill>
                  <a:schemeClr val="dk1"/>
                </a:solidFill>
                <a:uFillTx/>
                <a:latin typeface="Times New Roman Bold"/>
                <a:ea typeface="Times New Roman Bold"/>
              </a:rPr>
              <a:t>Student Name: </a:t>
            </a:r>
            <a:r>
              <a:rPr lang="en-IN" sz="2400" b="1" u="none" strike="noStrike">
                <a:solidFill>
                  <a:schemeClr val="dk1"/>
                </a:solidFill>
                <a:uFillTx/>
                <a:latin typeface="Times New Roman"/>
                <a:ea typeface="Times New Roman"/>
              </a:rPr>
              <a:t>Divya Adduru </a:t>
            </a:r>
            <a:br>
              <a:rPr sz="2400"/>
            </a:br>
            <a:r>
              <a:rPr lang="en-US" sz="2400" b="1" u="sng" strike="noStrike">
                <a:solidFill>
                  <a:schemeClr val="dk1"/>
                </a:solidFill>
                <a:uFillTx/>
                <a:latin typeface="Times New Roman Bold"/>
                <a:ea typeface="Times New Roman Bold"/>
              </a:rPr>
              <a:t>ID: 2537627</a:t>
            </a:r>
            <a:endParaRPr lang="en-GB" sz="2400" b="0" u="none" strike="noStrike">
              <a:solidFill>
                <a:srgbClr val="000000"/>
              </a:solidFill>
              <a:uFillTx/>
              <a:latin typeface="Arial"/>
            </a:endParaRPr>
          </a:p>
        </p:txBody>
      </p:sp>
      <p:graphicFrame>
        <p:nvGraphicFramePr>
          <p:cNvPr id="15" name="Diagram15"/>
          <p:cNvGraphicFramePr/>
          <p:nvPr>
            <p:extLst>
              <p:ext uri="{D42A27DB-BD31-4B8C-83A1-F6EECF244321}">
                <p14:modId xmlns:p14="http://schemas.microsoft.com/office/powerpoint/2010/main" val="3809256075"/>
              </p:ext>
            </p:extLst>
          </p:nvPr>
        </p:nvGraphicFramePr>
        <p:xfrm>
          <a:off x="1257840" y="2204640"/>
          <a:ext cx="16611120" cy="7200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6" name="Diagram16"/>
          <p:cNvGraphicFramePr/>
          <p:nvPr>
            <p:extLst>
              <p:ext uri="{D42A27DB-BD31-4B8C-83A1-F6EECF244321}">
                <p14:modId xmlns:p14="http://schemas.microsoft.com/office/powerpoint/2010/main" val="1356542159"/>
              </p:ext>
            </p:extLst>
          </p:nvPr>
        </p:nvGraphicFramePr>
        <p:xfrm>
          <a:off x="1257840" y="2204640"/>
          <a:ext cx="16611120" cy="720036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2F5F5"/>
        </a:solidFill>
        <a:effectLst/>
      </p:bgPr>
    </p:bg>
    <p:spTree>
      <p:nvGrpSpPr>
        <p:cNvPr id="1" name=""/>
        <p:cNvGrpSpPr/>
        <p:nvPr/>
      </p:nvGrpSpPr>
      <p:grpSpPr>
        <a:xfrm>
          <a:off x="0" y="0"/>
          <a:ext cx="0" cy="0"/>
          <a:chOff x="0" y="0"/>
          <a:chExt cx="0" cy="0"/>
        </a:xfrm>
      </p:grpSpPr>
      <p:grpSp>
        <p:nvGrpSpPr>
          <p:cNvPr id="195" name="Group 2"/>
          <p:cNvGrpSpPr/>
          <p:nvPr/>
        </p:nvGrpSpPr>
        <p:grpSpPr>
          <a:xfrm>
            <a:off x="-842400" y="-898560"/>
            <a:ext cx="19972440" cy="3230640"/>
            <a:chOff x="-842400" y="-898560"/>
            <a:chExt cx="19972440" cy="3230640"/>
          </a:xfrm>
        </p:grpSpPr>
        <p:sp>
          <p:nvSpPr>
            <p:cNvPr id="196"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cxn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197" name="TextBox 4"/>
            <p:cNvSpPr/>
            <p:nvPr/>
          </p:nvSpPr>
          <p:spPr>
            <a:xfrm>
              <a:off x="-842400" y="-898560"/>
              <a:ext cx="19972440" cy="32302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198" name="Group 11"/>
          <p:cNvGrpSpPr/>
          <p:nvPr/>
        </p:nvGrpSpPr>
        <p:grpSpPr>
          <a:xfrm>
            <a:off x="-1056240" y="5935680"/>
            <a:ext cx="19972440" cy="2355120"/>
            <a:chOff x="-1056240" y="5935680"/>
            <a:chExt cx="19972440" cy="2355120"/>
          </a:xfrm>
        </p:grpSpPr>
        <p:sp>
          <p:nvSpPr>
            <p:cNvPr id="199"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cxn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200" name="TextBox 13"/>
            <p:cNvSpPr/>
            <p:nvPr/>
          </p:nvSpPr>
          <p:spPr>
            <a:xfrm>
              <a:off x="-1056240" y="5935680"/>
              <a:ext cx="19972440" cy="235512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201" name="Rectangle 7"/>
          <p:cNvSpPr/>
          <p:nvPr/>
        </p:nvSpPr>
        <p:spPr>
          <a:xfrm>
            <a:off x="5267160" y="281520"/>
            <a:ext cx="8249760" cy="69912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IN" sz="4000" b="1" u="sng" strike="noStrike">
                <a:solidFill>
                  <a:srgbClr val="1B5543"/>
                </a:solidFill>
                <a:uFillTx/>
                <a:latin typeface="Times New Roman"/>
                <a:ea typeface="Times New Roman"/>
              </a:rPr>
              <a:t>FUTURE OF WORK IMPLICATIONS</a:t>
            </a:r>
            <a:endParaRPr lang="en-GB" sz="4000" b="0" u="none" strike="noStrike">
              <a:solidFill>
                <a:srgbClr val="000000"/>
              </a:solidFill>
              <a:uFillTx/>
              <a:latin typeface="Arial"/>
            </a:endParaRPr>
          </a:p>
        </p:txBody>
      </p:sp>
      <p:sp>
        <p:nvSpPr>
          <p:cNvPr id="202" name="Rectangle 8"/>
          <p:cNvSpPr/>
          <p:nvPr/>
        </p:nvSpPr>
        <p:spPr>
          <a:xfrm>
            <a:off x="246960" y="455760"/>
            <a:ext cx="5093640" cy="1186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50000"/>
              </a:lnSpc>
            </a:pPr>
            <a:r>
              <a:rPr lang="en-US" sz="2400" b="1" u="sng" strike="noStrike">
                <a:solidFill>
                  <a:schemeClr val="dk1"/>
                </a:solidFill>
                <a:uFillTx/>
                <a:latin typeface="Times New Roman Bold"/>
                <a:ea typeface="Times New Roman Bold"/>
              </a:rPr>
              <a:t>Student Name: </a:t>
            </a:r>
            <a:r>
              <a:rPr lang="en-IN" sz="2400" b="1" u="none" strike="noStrike">
                <a:solidFill>
                  <a:schemeClr val="dk1"/>
                </a:solidFill>
                <a:uFillTx/>
                <a:latin typeface="Times New Roman"/>
                <a:ea typeface="Times New Roman"/>
              </a:rPr>
              <a:t>Divya Adduru </a:t>
            </a:r>
            <a:br>
              <a:rPr sz="2400"/>
            </a:br>
            <a:r>
              <a:rPr lang="en-US" sz="2400" b="1" u="sng" strike="noStrike">
                <a:solidFill>
                  <a:schemeClr val="dk1"/>
                </a:solidFill>
                <a:uFillTx/>
                <a:latin typeface="Times New Roman Bold"/>
                <a:ea typeface="Times New Roman Bold"/>
              </a:rPr>
              <a:t>ID: 2537627</a:t>
            </a:r>
            <a:endParaRPr lang="en-GB" sz="2400" b="0" u="none" strike="noStrike">
              <a:solidFill>
                <a:srgbClr val="000000"/>
              </a:solidFill>
              <a:uFillTx/>
              <a:latin typeface="Arial"/>
            </a:endParaRPr>
          </a:p>
        </p:txBody>
      </p:sp>
      <p:graphicFrame>
        <p:nvGraphicFramePr>
          <p:cNvPr id="17" name="Diagram17"/>
          <p:cNvGraphicFramePr/>
          <p:nvPr>
            <p:extLst>
              <p:ext uri="{D42A27DB-BD31-4B8C-83A1-F6EECF244321}">
                <p14:modId xmlns:p14="http://schemas.microsoft.com/office/powerpoint/2010/main" val="2189032816"/>
              </p:ext>
            </p:extLst>
          </p:nvPr>
        </p:nvGraphicFramePr>
        <p:xfrm>
          <a:off x="2122200" y="1545120"/>
          <a:ext cx="14477760" cy="749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8" name="Diagram18"/>
          <p:cNvGraphicFramePr/>
          <p:nvPr>
            <p:extLst>
              <p:ext uri="{D42A27DB-BD31-4B8C-83A1-F6EECF244321}">
                <p14:modId xmlns:p14="http://schemas.microsoft.com/office/powerpoint/2010/main" val="4101637699"/>
              </p:ext>
            </p:extLst>
          </p:nvPr>
        </p:nvGraphicFramePr>
        <p:xfrm>
          <a:off x="2122200" y="1545120"/>
          <a:ext cx="14477760" cy="74988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2F5F5"/>
        </a:solidFill>
        <a:effectLst/>
      </p:bgPr>
    </p:bg>
    <p:spTree>
      <p:nvGrpSpPr>
        <p:cNvPr id="1" name=""/>
        <p:cNvGrpSpPr/>
        <p:nvPr/>
      </p:nvGrpSpPr>
      <p:grpSpPr>
        <a:xfrm>
          <a:off x="0" y="0"/>
          <a:ext cx="0" cy="0"/>
          <a:chOff x="0" y="0"/>
          <a:chExt cx="0" cy="0"/>
        </a:xfrm>
      </p:grpSpPr>
      <p:grpSp>
        <p:nvGrpSpPr>
          <p:cNvPr id="203" name="Group 2"/>
          <p:cNvGrpSpPr/>
          <p:nvPr/>
        </p:nvGrpSpPr>
        <p:grpSpPr>
          <a:xfrm>
            <a:off x="-842400" y="-898560"/>
            <a:ext cx="19972440" cy="3230640"/>
            <a:chOff x="-842400" y="-898560"/>
            <a:chExt cx="19972440" cy="3230640"/>
          </a:xfrm>
        </p:grpSpPr>
        <p:sp>
          <p:nvSpPr>
            <p:cNvPr id="204"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cxn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205" name="TextBox 4"/>
            <p:cNvSpPr/>
            <p:nvPr/>
          </p:nvSpPr>
          <p:spPr>
            <a:xfrm>
              <a:off x="-842400" y="-898560"/>
              <a:ext cx="19972440" cy="32302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206" name="Group 11"/>
          <p:cNvGrpSpPr/>
          <p:nvPr/>
        </p:nvGrpSpPr>
        <p:grpSpPr>
          <a:xfrm>
            <a:off x="-1056240" y="5935680"/>
            <a:ext cx="19972440" cy="2355120"/>
            <a:chOff x="-1056240" y="5935680"/>
            <a:chExt cx="19972440" cy="2355120"/>
          </a:xfrm>
        </p:grpSpPr>
        <p:sp>
          <p:nvSpPr>
            <p:cNvPr id="207"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cxn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208" name="TextBox 13"/>
            <p:cNvSpPr/>
            <p:nvPr/>
          </p:nvSpPr>
          <p:spPr>
            <a:xfrm>
              <a:off x="-1056240" y="5935680"/>
              <a:ext cx="19972440" cy="235512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209" name="Rectangle 4"/>
          <p:cNvSpPr/>
          <p:nvPr/>
        </p:nvSpPr>
        <p:spPr>
          <a:xfrm>
            <a:off x="4840560" y="362880"/>
            <a:ext cx="10453320" cy="69912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IN" sz="4000" b="1" u="sng" strike="noStrike">
                <a:solidFill>
                  <a:srgbClr val="1B5543"/>
                </a:solidFill>
                <a:uFillTx/>
                <a:latin typeface="Times New Roman"/>
                <a:ea typeface="Times New Roman"/>
              </a:rPr>
              <a:t>CONCLUSION &amp; OVERALL HRM STRATEGY</a:t>
            </a:r>
            <a:endParaRPr lang="en-GB" sz="4000" b="0" u="none" strike="noStrike">
              <a:solidFill>
                <a:srgbClr val="000000"/>
              </a:solidFill>
              <a:uFillTx/>
              <a:latin typeface="Arial"/>
            </a:endParaRPr>
          </a:p>
        </p:txBody>
      </p:sp>
      <p:sp>
        <p:nvSpPr>
          <p:cNvPr id="210" name="Rectangle 8"/>
          <p:cNvSpPr/>
          <p:nvPr/>
        </p:nvSpPr>
        <p:spPr>
          <a:xfrm>
            <a:off x="246960" y="455760"/>
            <a:ext cx="5093640" cy="1186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50000"/>
              </a:lnSpc>
            </a:pPr>
            <a:r>
              <a:rPr lang="en-US" sz="2400" b="1" u="sng" strike="noStrike">
                <a:solidFill>
                  <a:schemeClr val="dk1"/>
                </a:solidFill>
                <a:uFillTx/>
                <a:latin typeface="Times New Roman Bold"/>
                <a:ea typeface="Times New Roman Bold"/>
              </a:rPr>
              <a:t>Student Name: </a:t>
            </a:r>
            <a:r>
              <a:rPr lang="en-IN" sz="2400" b="1" u="none" strike="noStrike">
                <a:solidFill>
                  <a:schemeClr val="dk1"/>
                </a:solidFill>
                <a:uFillTx/>
                <a:latin typeface="Times New Roman"/>
                <a:ea typeface="Times New Roman"/>
              </a:rPr>
              <a:t>Divya Adduru </a:t>
            </a:r>
            <a:br>
              <a:rPr sz="2400"/>
            </a:br>
            <a:r>
              <a:rPr lang="en-US" sz="2400" b="1" u="sng" strike="noStrike">
                <a:solidFill>
                  <a:schemeClr val="dk1"/>
                </a:solidFill>
                <a:uFillTx/>
                <a:latin typeface="Times New Roman Bold"/>
                <a:ea typeface="Times New Roman Bold"/>
              </a:rPr>
              <a:t>ID: 2537627</a:t>
            </a:r>
            <a:endParaRPr lang="en-GB" sz="2400" b="0" u="none" strike="noStrike">
              <a:solidFill>
                <a:srgbClr val="000000"/>
              </a:solidFill>
              <a:uFillTx/>
              <a:latin typeface="Arial"/>
            </a:endParaRPr>
          </a:p>
        </p:txBody>
      </p:sp>
      <p:graphicFrame>
        <p:nvGraphicFramePr>
          <p:cNvPr id="19" name="Diagram19"/>
          <p:cNvGraphicFramePr/>
          <p:nvPr>
            <p:extLst>
              <p:ext uri="{D42A27DB-BD31-4B8C-83A1-F6EECF244321}">
                <p14:modId xmlns:p14="http://schemas.microsoft.com/office/powerpoint/2010/main" val="584840227"/>
              </p:ext>
            </p:extLst>
          </p:nvPr>
        </p:nvGraphicFramePr>
        <p:xfrm>
          <a:off x="2281320" y="1858320"/>
          <a:ext cx="14401440" cy="79264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0" name="Diagram20"/>
          <p:cNvGraphicFramePr/>
          <p:nvPr>
            <p:extLst>
              <p:ext uri="{D42A27DB-BD31-4B8C-83A1-F6EECF244321}">
                <p14:modId xmlns:p14="http://schemas.microsoft.com/office/powerpoint/2010/main" val="53098168"/>
              </p:ext>
            </p:extLst>
          </p:nvPr>
        </p:nvGraphicFramePr>
        <p:xfrm>
          <a:off x="2281320" y="1858320"/>
          <a:ext cx="14401440" cy="79264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2F5F5"/>
        </a:solidFill>
        <a:effectLst/>
      </p:bgPr>
    </p:bg>
    <p:spTree>
      <p:nvGrpSpPr>
        <p:cNvPr id="1" name=""/>
        <p:cNvGrpSpPr/>
        <p:nvPr/>
      </p:nvGrpSpPr>
      <p:grpSpPr>
        <a:xfrm>
          <a:off x="0" y="0"/>
          <a:ext cx="0" cy="0"/>
          <a:chOff x="0" y="0"/>
          <a:chExt cx="0" cy="0"/>
        </a:xfrm>
      </p:grpSpPr>
      <p:grpSp>
        <p:nvGrpSpPr>
          <p:cNvPr id="211" name="Group 2"/>
          <p:cNvGrpSpPr/>
          <p:nvPr/>
        </p:nvGrpSpPr>
        <p:grpSpPr>
          <a:xfrm>
            <a:off x="-842400" y="-898560"/>
            <a:ext cx="19972440" cy="3230640"/>
            <a:chOff x="-842400" y="-898560"/>
            <a:chExt cx="19972440" cy="3230640"/>
          </a:xfrm>
        </p:grpSpPr>
        <p:sp>
          <p:nvSpPr>
            <p:cNvPr id="212"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cxn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213" name="TextBox 4"/>
            <p:cNvSpPr/>
            <p:nvPr/>
          </p:nvSpPr>
          <p:spPr>
            <a:xfrm>
              <a:off x="-842400" y="-898560"/>
              <a:ext cx="19972440" cy="32302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214" name="Group 11"/>
          <p:cNvGrpSpPr/>
          <p:nvPr/>
        </p:nvGrpSpPr>
        <p:grpSpPr>
          <a:xfrm>
            <a:off x="-1056240" y="5935680"/>
            <a:ext cx="19972440" cy="2355120"/>
            <a:chOff x="-1056240" y="5935680"/>
            <a:chExt cx="19972440" cy="2355120"/>
          </a:xfrm>
        </p:grpSpPr>
        <p:sp>
          <p:nvSpPr>
            <p:cNvPr id="215"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cxn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216" name="TextBox 13"/>
            <p:cNvSpPr/>
            <p:nvPr/>
          </p:nvSpPr>
          <p:spPr>
            <a:xfrm>
              <a:off x="-1056240" y="5935680"/>
              <a:ext cx="19972440" cy="235512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217" name="Rectangle 4"/>
          <p:cNvSpPr/>
          <p:nvPr/>
        </p:nvSpPr>
        <p:spPr>
          <a:xfrm>
            <a:off x="6729120" y="34920"/>
            <a:ext cx="4401720" cy="109512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algn="just" defTabSz="914400">
              <a:lnSpc>
                <a:spcPct val="150000"/>
              </a:lnSpc>
              <a:spcBef>
                <a:spcPts val="1001"/>
              </a:spcBef>
              <a:spcAft>
                <a:spcPts val="1001"/>
              </a:spcAft>
            </a:pPr>
            <a:r>
              <a:rPr lang="en-IN" sz="4400" b="1" u="sng" strike="noStrike">
                <a:solidFill>
                  <a:srgbClr val="1B5543"/>
                </a:solidFill>
                <a:uFillTx/>
                <a:latin typeface="Times New Roman"/>
              </a:rPr>
              <a:t>GROUP LEADER</a:t>
            </a:r>
            <a:endParaRPr lang="en-GB" sz="4400" b="0" u="none" strike="noStrike">
              <a:solidFill>
                <a:srgbClr val="000000"/>
              </a:solidFill>
              <a:uFillTx/>
              <a:latin typeface="Arial"/>
            </a:endParaRPr>
          </a:p>
        </p:txBody>
      </p:sp>
      <p:sp>
        <p:nvSpPr>
          <p:cNvPr id="218" name="Rectangle 5"/>
          <p:cNvSpPr/>
          <p:nvPr/>
        </p:nvSpPr>
        <p:spPr>
          <a:xfrm>
            <a:off x="7409880" y="1028880"/>
            <a:ext cx="3040560" cy="7599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IN" sz="4400" b="1" u="sng" strike="noStrike">
                <a:solidFill>
                  <a:srgbClr val="1B5543"/>
                </a:solidFill>
                <a:uFillTx/>
                <a:latin typeface="Times New Roman"/>
                <a:ea typeface="Times New Roman"/>
              </a:rPr>
              <a:t>SUMMARY</a:t>
            </a:r>
            <a:endParaRPr lang="en-GB" sz="4400" b="0" u="none" strike="noStrike">
              <a:solidFill>
                <a:srgbClr val="000000"/>
              </a:solidFill>
              <a:uFillTx/>
              <a:latin typeface="Arial"/>
            </a:endParaRPr>
          </a:p>
        </p:txBody>
      </p:sp>
      <p:sp>
        <p:nvSpPr>
          <p:cNvPr id="219" name="Rectangle 9"/>
          <p:cNvSpPr/>
          <p:nvPr/>
        </p:nvSpPr>
        <p:spPr>
          <a:xfrm>
            <a:off x="246960" y="455760"/>
            <a:ext cx="5093640" cy="1186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50000"/>
              </a:lnSpc>
            </a:pPr>
            <a:r>
              <a:rPr lang="en-US" sz="2400" b="1" u="sng" strike="noStrike">
                <a:solidFill>
                  <a:schemeClr val="dk1"/>
                </a:solidFill>
                <a:uFillTx/>
                <a:latin typeface="Times New Roman Bold"/>
                <a:ea typeface="Times New Roman Bold"/>
              </a:rPr>
              <a:t>Student Name: </a:t>
            </a:r>
            <a:r>
              <a:rPr lang="en-IN" sz="2400" b="1" u="none" strike="noStrike">
                <a:solidFill>
                  <a:schemeClr val="dk1"/>
                </a:solidFill>
                <a:uFillTx/>
                <a:latin typeface="Times New Roman"/>
                <a:ea typeface="Times New Roman"/>
              </a:rPr>
              <a:t>Galla Prasith </a:t>
            </a:r>
            <a:br>
              <a:rPr sz="2400"/>
            </a:br>
            <a:r>
              <a:rPr lang="en-US" sz="2400" b="1" u="sng" strike="noStrike">
                <a:solidFill>
                  <a:schemeClr val="dk1"/>
                </a:solidFill>
                <a:uFillTx/>
                <a:latin typeface="Times New Roman Bold"/>
                <a:ea typeface="Times New Roman Bold"/>
              </a:rPr>
              <a:t>ID: 2543438</a:t>
            </a:r>
            <a:endParaRPr lang="en-GB" sz="2400" b="0" u="none" strike="noStrike">
              <a:solidFill>
                <a:srgbClr val="000000"/>
              </a:solidFill>
              <a:uFillTx/>
              <a:latin typeface="Arial"/>
            </a:endParaRPr>
          </a:p>
        </p:txBody>
      </p:sp>
      <p:sp>
        <p:nvSpPr>
          <p:cNvPr id="220" name="Rectangle 7"/>
          <p:cNvSpPr/>
          <p:nvPr/>
        </p:nvSpPr>
        <p:spPr>
          <a:xfrm>
            <a:off x="246960" y="2050200"/>
            <a:ext cx="9734760" cy="7774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marL="343080" indent="-343080" algn="just" defTabSz="914400">
              <a:lnSpc>
                <a:spcPct val="150000"/>
              </a:lnSpc>
              <a:buFont typeface="Arial"/>
              <a:buChar char="●"/>
            </a:pPr>
            <a:r>
              <a:rPr lang="en-IN" sz="2800" b="0" u="none" strike="noStrike">
                <a:solidFill>
                  <a:schemeClr val="dk1"/>
                </a:solidFill>
                <a:uFillTx/>
                <a:latin typeface="Times New Roman"/>
                <a:ea typeface="Times New Roman"/>
              </a:rPr>
              <a:t>NHS England takes strategic decisions around job design with a view to making employment feel more flexible, facilitating skill development and digitalisation.</a:t>
            </a:r>
            <a:endParaRPr lang="en-GB" sz="2800" b="0" u="none" strike="noStrike">
              <a:solidFill>
                <a:srgbClr val="000000"/>
              </a:solidFill>
              <a:uFillTx/>
              <a:latin typeface="Arial"/>
            </a:endParaRPr>
          </a:p>
          <a:p>
            <a:pPr marL="343080" indent="-343080" algn="just" defTabSz="914400">
              <a:lnSpc>
                <a:spcPct val="150000"/>
              </a:lnSpc>
              <a:buFont typeface="Arial"/>
              <a:buChar char="●"/>
            </a:pPr>
            <a:r>
              <a:rPr lang="en-IN" sz="2800" b="0" u="none" strike="noStrike">
                <a:solidFill>
                  <a:schemeClr val="dk1"/>
                </a:solidFill>
                <a:uFillTx/>
                <a:latin typeface="Times New Roman"/>
                <a:ea typeface="Times New Roman"/>
              </a:rPr>
              <a:t>AI has the potential to improve efficiency, enhance innovation, train medical professionals, and drive high patient-centric health care delivery outcomes.</a:t>
            </a:r>
            <a:endParaRPr lang="en-GB" sz="2800" b="0" u="none" strike="noStrike">
              <a:solidFill>
                <a:srgbClr val="000000"/>
              </a:solidFill>
              <a:uFillTx/>
              <a:latin typeface="Arial"/>
            </a:endParaRPr>
          </a:p>
          <a:p>
            <a:pPr marL="343080" indent="-343080" algn="just" defTabSz="914400">
              <a:lnSpc>
                <a:spcPct val="150000"/>
              </a:lnSpc>
              <a:buFont typeface="Arial"/>
              <a:buChar char="●"/>
            </a:pPr>
            <a:r>
              <a:rPr lang="en-IN" sz="2800" b="0" u="none" strike="noStrike">
                <a:solidFill>
                  <a:schemeClr val="dk1"/>
                </a:solidFill>
                <a:uFillTx/>
                <a:latin typeface="Times New Roman"/>
                <a:ea typeface="Times New Roman"/>
              </a:rPr>
              <a:t>Implementation barriers include outdated infrastructure, employee resistance to AI, governance issues, and lack of training.</a:t>
            </a:r>
            <a:endParaRPr lang="en-GB" sz="2800" b="0" u="none" strike="noStrike">
              <a:solidFill>
                <a:srgbClr val="000000"/>
              </a:solidFill>
              <a:uFillTx/>
              <a:latin typeface="Arial"/>
            </a:endParaRPr>
          </a:p>
          <a:p>
            <a:pPr marL="343080" indent="-343080" algn="just" defTabSz="914400">
              <a:lnSpc>
                <a:spcPct val="150000"/>
              </a:lnSpc>
              <a:buFont typeface="Arial"/>
              <a:buChar char="●"/>
            </a:pPr>
            <a:r>
              <a:rPr lang="en-IN" sz="2800" b="0" u="none" strike="noStrike">
                <a:solidFill>
                  <a:schemeClr val="dk1"/>
                </a:solidFill>
                <a:uFillTx/>
                <a:latin typeface="Times New Roman"/>
                <a:ea typeface="Times New Roman"/>
              </a:rPr>
              <a:t>AI adoption in HRM through strategic recommendations enhances resilience, satisfaction, productivity, and sustainable organisational performance.</a:t>
            </a:r>
            <a:endParaRPr lang="en-GB" sz="2800" b="0" u="none" strike="noStrike">
              <a:solidFill>
                <a:srgbClr val="000000"/>
              </a:solidFill>
              <a:uFillTx/>
              <a:latin typeface="Arial"/>
            </a:endParaRPr>
          </a:p>
        </p:txBody>
      </p:sp>
      <p:pic>
        <p:nvPicPr>
          <p:cNvPr id="221" name="Picture 8"/>
          <p:cNvPicPr/>
          <p:nvPr/>
        </p:nvPicPr>
        <p:blipFill>
          <a:blip r:embed="rId3"/>
          <a:stretch/>
        </p:blipFill>
        <p:spPr>
          <a:xfrm>
            <a:off x="10516320" y="2476800"/>
            <a:ext cx="7125480" cy="5563080"/>
          </a:xfrm>
          <a:prstGeom prst="rect">
            <a:avLst/>
          </a:prstGeom>
          <a:noFill/>
          <a:ln w="0">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2F5F5"/>
        </a:solidFill>
        <a:effectLst/>
      </p:bgPr>
    </p:bg>
    <p:spTree>
      <p:nvGrpSpPr>
        <p:cNvPr id="1" name=""/>
        <p:cNvGrpSpPr/>
        <p:nvPr/>
      </p:nvGrpSpPr>
      <p:grpSpPr>
        <a:xfrm>
          <a:off x="0" y="0"/>
          <a:ext cx="0" cy="0"/>
          <a:chOff x="0" y="0"/>
          <a:chExt cx="0" cy="0"/>
        </a:xfrm>
      </p:grpSpPr>
      <p:grpSp>
        <p:nvGrpSpPr>
          <p:cNvPr id="222" name="Group 2"/>
          <p:cNvGrpSpPr/>
          <p:nvPr/>
        </p:nvGrpSpPr>
        <p:grpSpPr>
          <a:xfrm>
            <a:off x="-842400" y="-898560"/>
            <a:ext cx="19972440" cy="3230640"/>
            <a:chOff x="-842400" y="-898560"/>
            <a:chExt cx="19972440" cy="3230640"/>
          </a:xfrm>
        </p:grpSpPr>
        <p:sp>
          <p:nvSpPr>
            <p:cNvPr id="223"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cxn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224" name="TextBox 4"/>
            <p:cNvSpPr/>
            <p:nvPr/>
          </p:nvSpPr>
          <p:spPr>
            <a:xfrm>
              <a:off x="-842400" y="-898560"/>
              <a:ext cx="19972440" cy="32302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225" name="Group 11"/>
          <p:cNvGrpSpPr/>
          <p:nvPr/>
        </p:nvGrpSpPr>
        <p:grpSpPr>
          <a:xfrm>
            <a:off x="-1056240" y="5935680"/>
            <a:ext cx="19972440" cy="2355120"/>
            <a:chOff x="-1056240" y="5935680"/>
            <a:chExt cx="19972440" cy="2355120"/>
          </a:xfrm>
        </p:grpSpPr>
        <p:sp>
          <p:nvSpPr>
            <p:cNvPr id="226"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cxn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227" name="TextBox 13"/>
            <p:cNvSpPr/>
            <p:nvPr/>
          </p:nvSpPr>
          <p:spPr>
            <a:xfrm>
              <a:off x="-1056240" y="5935680"/>
              <a:ext cx="19972440" cy="235512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228" name="Rectangle 7"/>
          <p:cNvSpPr/>
          <p:nvPr/>
        </p:nvSpPr>
        <p:spPr>
          <a:xfrm>
            <a:off x="5556960" y="506160"/>
            <a:ext cx="8069040" cy="7599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IN" sz="4400" b="1" u="sng" strike="noStrike">
                <a:solidFill>
                  <a:srgbClr val="1B5543"/>
                </a:solidFill>
                <a:uFillTx/>
                <a:latin typeface="Times New Roman"/>
                <a:ea typeface="Times New Roman"/>
              </a:rPr>
              <a:t>SYNTHESIS OF KEY FINDINGS</a:t>
            </a:r>
            <a:endParaRPr lang="en-GB" sz="4400" b="0" u="none" strike="noStrike">
              <a:solidFill>
                <a:srgbClr val="000000"/>
              </a:solidFill>
              <a:uFillTx/>
              <a:latin typeface="Arial"/>
            </a:endParaRPr>
          </a:p>
        </p:txBody>
      </p:sp>
      <p:sp>
        <p:nvSpPr>
          <p:cNvPr id="229" name="Rectangle 8"/>
          <p:cNvSpPr/>
          <p:nvPr/>
        </p:nvSpPr>
        <p:spPr>
          <a:xfrm>
            <a:off x="246960" y="455760"/>
            <a:ext cx="5093640" cy="1186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50000"/>
              </a:lnSpc>
            </a:pPr>
            <a:r>
              <a:rPr lang="en-US" sz="2400" b="1" u="sng" strike="noStrike">
                <a:solidFill>
                  <a:schemeClr val="dk1"/>
                </a:solidFill>
                <a:uFillTx/>
                <a:latin typeface="Times New Roman Bold"/>
                <a:ea typeface="Times New Roman Bold"/>
              </a:rPr>
              <a:t>Student Name: </a:t>
            </a:r>
            <a:r>
              <a:rPr lang="en-IN" sz="2400" b="1" u="none" strike="noStrike">
                <a:solidFill>
                  <a:schemeClr val="dk1"/>
                </a:solidFill>
                <a:uFillTx/>
                <a:latin typeface="Times New Roman"/>
                <a:ea typeface="Times New Roman"/>
              </a:rPr>
              <a:t>Galla Prasith </a:t>
            </a:r>
            <a:br>
              <a:rPr sz="2400"/>
            </a:br>
            <a:r>
              <a:rPr lang="en-US" sz="2400" b="1" u="sng" strike="noStrike">
                <a:solidFill>
                  <a:schemeClr val="dk1"/>
                </a:solidFill>
                <a:uFillTx/>
                <a:latin typeface="Times New Roman Bold"/>
                <a:ea typeface="Times New Roman Bold"/>
              </a:rPr>
              <a:t>ID: 2543438</a:t>
            </a:r>
            <a:endParaRPr lang="en-GB" sz="2400" b="0" u="none" strike="noStrike">
              <a:solidFill>
                <a:srgbClr val="000000"/>
              </a:solidFill>
              <a:uFillTx/>
              <a:latin typeface="Arial"/>
            </a:endParaRPr>
          </a:p>
        </p:txBody>
      </p:sp>
      <p:sp>
        <p:nvSpPr>
          <p:cNvPr id="230" name="Rectangle 4"/>
          <p:cNvSpPr/>
          <p:nvPr/>
        </p:nvSpPr>
        <p:spPr>
          <a:xfrm>
            <a:off x="321480" y="1995840"/>
            <a:ext cx="9143640" cy="81363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marL="343080" indent="-343080" algn="just" defTabSz="914400">
              <a:lnSpc>
                <a:spcPct val="150000"/>
              </a:lnSpc>
              <a:buFont typeface="Arial"/>
              <a:buChar char="●"/>
            </a:pPr>
            <a:r>
              <a:rPr lang="en-IN" sz="3200" b="0" u="none" strike="noStrike">
                <a:solidFill>
                  <a:schemeClr val="dk1"/>
                </a:solidFill>
                <a:uFillTx/>
                <a:latin typeface="Times New Roman"/>
                <a:ea typeface="Times New Roman"/>
              </a:rPr>
              <a:t>Aligning job design, job satisfaction, leadership roles, and organisational readiness are crucial for the proper implementation of AI.</a:t>
            </a:r>
            <a:endParaRPr lang="en-GB" sz="3200" b="0" u="none" strike="noStrike">
              <a:solidFill>
                <a:srgbClr val="000000"/>
              </a:solidFill>
              <a:uFillTx/>
              <a:latin typeface="Arial"/>
            </a:endParaRPr>
          </a:p>
          <a:p>
            <a:pPr marL="343080" indent="-343080" algn="just" defTabSz="914400">
              <a:lnSpc>
                <a:spcPct val="150000"/>
              </a:lnSpc>
              <a:buFont typeface="Arial"/>
              <a:buChar char="●"/>
            </a:pPr>
            <a:r>
              <a:rPr lang="en-IN" sz="3200" b="0" u="none" strike="noStrike">
                <a:solidFill>
                  <a:schemeClr val="dk1"/>
                </a:solidFill>
                <a:uFillTx/>
                <a:latin typeface="Times New Roman"/>
                <a:ea typeface="Times New Roman"/>
              </a:rPr>
              <a:t>Successful workforce transformation and resilience outcomes are defined by employee wellbeing, digital skills, and governance.</a:t>
            </a:r>
            <a:endParaRPr lang="en-GB" sz="3200" b="0" u="none" strike="noStrike">
              <a:solidFill>
                <a:srgbClr val="000000"/>
              </a:solidFill>
              <a:uFillTx/>
              <a:latin typeface="Arial"/>
            </a:endParaRPr>
          </a:p>
          <a:p>
            <a:pPr marL="343080" indent="-343080" algn="just" defTabSz="914400">
              <a:lnSpc>
                <a:spcPct val="150000"/>
              </a:lnSpc>
              <a:buFont typeface="Arial"/>
              <a:buChar char="●"/>
            </a:pPr>
            <a:r>
              <a:rPr lang="en-IN" sz="3200" b="0" u="none" strike="noStrike">
                <a:solidFill>
                  <a:schemeClr val="dk1"/>
                </a:solidFill>
                <a:uFillTx/>
                <a:latin typeface="Times New Roman"/>
                <a:ea typeface="Times New Roman"/>
              </a:rPr>
              <a:t>Developing technologies is only beneficial with training and organisational culture (Bozkus, 2023).</a:t>
            </a:r>
            <a:endParaRPr lang="en-GB" sz="3200" b="0" u="none" strike="noStrike">
              <a:solidFill>
                <a:srgbClr val="000000"/>
              </a:solidFill>
              <a:uFillTx/>
              <a:latin typeface="Arial"/>
            </a:endParaRPr>
          </a:p>
          <a:p>
            <a:pPr marL="343080" indent="-343080" algn="just" defTabSz="914400">
              <a:lnSpc>
                <a:spcPct val="150000"/>
              </a:lnSpc>
              <a:buFont typeface="Arial"/>
              <a:buChar char="●"/>
            </a:pPr>
            <a:r>
              <a:rPr lang="en-IN" sz="3200" b="0" u="none" strike="noStrike">
                <a:solidFill>
                  <a:schemeClr val="dk1"/>
                </a:solidFill>
                <a:uFillTx/>
                <a:latin typeface="Times New Roman"/>
                <a:ea typeface="Times New Roman"/>
              </a:rPr>
              <a:t>Integrated Human Capital Management supports the NHS with Greater productivity, retention, innovation, and high-quality patient care.</a:t>
            </a:r>
            <a:endParaRPr lang="en-GB" sz="3200" b="0" u="none" strike="noStrike">
              <a:solidFill>
                <a:srgbClr val="000000"/>
              </a:solidFill>
              <a:uFillTx/>
              <a:latin typeface="Arial"/>
            </a:endParaRPr>
          </a:p>
        </p:txBody>
      </p:sp>
      <p:pic>
        <p:nvPicPr>
          <p:cNvPr id="231" name="Picture 2" descr="Human Capital Management (HCM)"/>
          <p:cNvPicPr/>
          <p:nvPr/>
        </p:nvPicPr>
        <p:blipFill>
          <a:blip r:embed="rId3"/>
          <a:stretch/>
        </p:blipFill>
        <p:spPr>
          <a:xfrm>
            <a:off x="9803520" y="2910960"/>
            <a:ext cx="8076960" cy="5384520"/>
          </a:xfrm>
          <a:prstGeom prst="rect">
            <a:avLst/>
          </a:prstGeom>
          <a:noFill/>
          <a:ln w="0">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2F5F5"/>
        </a:solidFill>
        <a:effectLst/>
      </p:bgPr>
    </p:bg>
    <p:spTree>
      <p:nvGrpSpPr>
        <p:cNvPr id="1" name=""/>
        <p:cNvGrpSpPr/>
        <p:nvPr/>
      </p:nvGrpSpPr>
      <p:grpSpPr>
        <a:xfrm>
          <a:off x="0" y="0"/>
          <a:ext cx="0" cy="0"/>
          <a:chOff x="0" y="0"/>
          <a:chExt cx="0" cy="0"/>
        </a:xfrm>
      </p:grpSpPr>
      <p:grpSp>
        <p:nvGrpSpPr>
          <p:cNvPr id="232" name="Group 2"/>
          <p:cNvGrpSpPr/>
          <p:nvPr/>
        </p:nvGrpSpPr>
        <p:grpSpPr>
          <a:xfrm>
            <a:off x="-842400" y="-898560"/>
            <a:ext cx="19972440" cy="3230640"/>
            <a:chOff x="-842400" y="-898560"/>
            <a:chExt cx="19972440" cy="3230640"/>
          </a:xfrm>
        </p:grpSpPr>
        <p:sp>
          <p:nvSpPr>
            <p:cNvPr id="233" name="Freeform 3"/>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cxn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234" name="TextBox 4"/>
            <p:cNvSpPr/>
            <p:nvPr/>
          </p:nvSpPr>
          <p:spPr>
            <a:xfrm>
              <a:off x="-842400" y="-898560"/>
              <a:ext cx="19972440" cy="32302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235" name="Group 11"/>
          <p:cNvGrpSpPr/>
          <p:nvPr/>
        </p:nvGrpSpPr>
        <p:grpSpPr>
          <a:xfrm>
            <a:off x="-1056240" y="5935680"/>
            <a:ext cx="19972440" cy="2355120"/>
            <a:chOff x="-1056240" y="5935680"/>
            <a:chExt cx="19972440" cy="2355120"/>
          </a:xfrm>
        </p:grpSpPr>
        <p:sp>
          <p:nvSpPr>
            <p:cNvPr id="236"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cxn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237" name="TextBox 13"/>
            <p:cNvSpPr/>
            <p:nvPr/>
          </p:nvSpPr>
          <p:spPr>
            <a:xfrm>
              <a:off x="-1056240" y="5935680"/>
              <a:ext cx="19972440" cy="235512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238" name="Rectangle 7"/>
          <p:cNvSpPr/>
          <p:nvPr/>
        </p:nvSpPr>
        <p:spPr>
          <a:xfrm>
            <a:off x="6027120" y="571680"/>
            <a:ext cx="5805720" cy="7599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IN" sz="4400" b="1" u="sng" strike="noStrike">
                <a:solidFill>
                  <a:srgbClr val="1B5543"/>
                </a:solidFill>
                <a:uFillTx/>
                <a:latin typeface="Times New Roman"/>
                <a:ea typeface="Times New Roman"/>
              </a:rPr>
              <a:t>RECOMMENDATIONS</a:t>
            </a:r>
            <a:endParaRPr lang="en-GB" sz="4400" b="0" u="none" strike="noStrike">
              <a:solidFill>
                <a:srgbClr val="000000"/>
              </a:solidFill>
              <a:uFillTx/>
              <a:latin typeface="Arial"/>
            </a:endParaRPr>
          </a:p>
        </p:txBody>
      </p:sp>
      <p:sp>
        <p:nvSpPr>
          <p:cNvPr id="239" name="Rectangle 8"/>
          <p:cNvSpPr/>
          <p:nvPr/>
        </p:nvSpPr>
        <p:spPr>
          <a:xfrm>
            <a:off x="246960" y="455760"/>
            <a:ext cx="5093640" cy="11869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defTabSz="914400">
              <a:lnSpc>
                <a:spcPct val="150000"/>
              </a:lnSpc>
            </a:pPr>
            <a:r>
              <a:rPr lang="en-US" sz="2400" b="1" u="sng" strike="noStrike">
                <a:solidFill>
                  <a:schemeClr val="dk1"/>
                </a:solidFill>
                <a:uFillTx/>
                <a:latin typeface="Times New Roman Bold"/>
                <a:ea typeface="Times New Roman Bold"/>
              </a:rPr>
              <a:t>Student Name: </a:t>
            </a:r>
            <a:r>
              <a:rPr lang="en-IN" sz="2400" b="1" u="none" strike="noStrike">
                <a:solidFill>
                  <a:schemeClr val="dk1"/>
                </a:solidFill>
                <a:uFillTx/>
                <a:latin typeface="Times New Roman"/>
                <a:ea typeface="Times New Roman"/>
              </a:rPr>
              <a:t>Galla Prasith </a:t>
            </a:r>
            <a:br>
              <a:rPr sz="2400"/>
            </a:br>
            <a:r>
              <a:rPr lang="en-US" sz="2400" b="1" u="sng" strike="noStrike">
                <a:solidFill>
                  <a:schemeClr val="dk1"/>
                </a:solidFill>
                <a:uFillTx/>
                <a:latin typeface="Times New Roman Bold"/>
                <a:ea typeface="Times New Roman Bold"/>
              </a:rPr>
              <a:t>ID: 2543438</a:t>
            </a:r>
            <a:endParaRPr lang="en-GB" sz="2400" b="0" u="none" strike="noStrike">
              <a:solidFill>
                <a:srgbClr val="000000"/>
              </a:solidFill>
              <a:uFillTx/>
              <a:latin typeface="Arial"/>
            </a:endParaRPr>
          </a:p>
        </p:txBody>
      </p:sp>
      <p:graphicFrame>
        <p:nvGraphicFramePr>
          <p:cNvPr id="21" name="Diagram21"/>
          <p:cNvGraphicFramePr/>
          <p:nvPr>
            <p:extLst>
              <p:ext uri="{D42A27DB-BD31-4B8C-83A1-F6EECF244321}">
                <p14:modId xmlns:p14="http://schemas.microsoft.com/office/powerpoint/2010/main" val="1762339459"/>
              </p:ext>
            </p:extLst>
          </p:nvPr>
        </p:nvGraphicFramePr>
        <p:xfrm>
          <a:off x="2034360" y="1036080"/>
          <a:ext cx="14630040" cy="81277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2" name="Diagram22"/>
          <p:cNvGraphicFramePr/>
          <p:nvPr>
            <p:extLst>
              <p:ext uri="{D42A27DB-BD31-4B8C-83A1-F6EECF244321}">
                <p14:modId xmlns:p14="http://schemas.microsoft.com/office/powerpoint/2010/main" val="51085873"/>
              </p:ext>
            </p:extLst>
          </p:nvPr>
        </p:nvGraphicFramePr>
        <p:xfrm>
          <a:off x="2034360" y="1036080"/>
          <a:ext cx="14630040" cy="812772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2F5F5"/>
        </a:solidFill>
        <a:effectLst/>
      </p:bgPr>
    </p:bg>
    <p:spTree>
      <p:nvGrpSpPr>
        <p:cNvPr id="1" name=""/>
        <p:cNvGrpSpPr/>
        <p:nvPr/>
      </p:nvGrpSpPr>
      <p:grpSpPr>
        <a:xfrm>
          <a:off x="0" y="0"/>
          <a:ext cx="0" cy="0"/>
          <a:chOff x="0" y="0"/>
          <a:chExt cx="0" cy="0"/>
        </a:xfrm>
      </p:grpSpPr>
      <p:grpSp>
        <p:nvGrpSpPr>
          <p:cNvPr id="240" name="Group 2"/>
          <p:cNvGrpSpPr/>
          <p:nvPr/>
        </p:nvGrpSpPr>
        <p:grpSpPr>
          <a:xfrm>
            <a:off x="0" y="-144720"/>
            <a:ext cx="18287640" cy="3230640"/>
            <a:chOff x="0" y="-144720"/>
            <a:chExt cx="18287640" cy="3230640"/>
          </a:xfrm>
        </p:grpSpPr>
        <p:sp>
          <p:nvSpPr>
            <p:cNvPr id="241" name="Freeform 3"/>
            <p:cNvSpPr/>
            <p:nvPr/>
          </p:nvSpPr>
          <p:spPr>
            <a:xfrm>
              <a:off x="0" y="0"/>
              <a:ext cx="18287640" cy="3085920"/>
            </a:xfrm>
            <a:custGeom>
              <a:avLst/>
              <a:gdLst>
                <a:gd name="textAreaLeft" fmla="*/ 0 w 18287640"/>
                <a:gd name="textAreaRight" fmla="*/ 18288000 w 18287640"/>
                <a:gd name="textAreaTop" fmla="*/ 0 h 3085920"/>
                <a:gd name="textAreaBottom" fmla="*/ 3086280 h 3085920"/>
              </a:gdLst>
              <a:ahLst/>
              <a:cxn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242" name="TextBox 4"/>
            <p:cNvSpPr/>
            <p:nvPr/>
          </p:nvSpPr>
          <p:spPr>
            <a:xfrm>
              <a:off x="0" y="-144720"/>
              <a:ext cx="18287640" cy="32302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243" name="Group 11"/>
          <p:cNvGrpSpPr/>
          <p:nvPr/>
        </p:nvGrpSpPr>
        <p:grpSpPr>
          <a:xfrm>
            <a:off x="-1056240" y="5935680"/>
            <a:ext cx="19972440" cy="2355120"/>
            <a:chOff x="-1056240" y="5935680"/>
            <a:chExt cx="19972440" cy="2355120"/>
          </a:xfrm>
        </p:grpSpPr>
        <p:sp>
          <p:nvSpPr>
            <p:cNvPr id="244"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cxn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245" name="TextBox 13"/>
            <p:cNvSpPr/>
            <p:nvPr/>
          </p:nvSpPr>
          <p:spPr>
            <a:xfrm>
              <a:off x="-1056240" y="5935680"/>
              <a:ext cx="19972440" cy="235512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246" name="Rectangle 7"/>
          <p:cNvSpPr/>
          <p:nvPr/>
        </p:nvSpPr>
        <p:spPr>
          <a:xfrm>
            <a:off x="6579000" y="343080"/>
            <a:ext cx="4702320" cy="7599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IN" sz="4400" b="1" u="sng" strike="noStrike">
                <a:solidFill>
                  <a:srgbClr val="1B5543"/>
                </a:solidFill>
                <a:uFillTx/>
                <a:latin typeface="Times New Roman"/>
                <a:ea typeface="Times New Roman"/>
              </a:rPr>
              <a:t>REFERENCE LIST</a:t>
            </a:r>
            <a:endParaRPr lang="en-GB" sz="4400" b="0" u="none" strike="noStrike">
              <a:solidFill>
                <a:srgbClr val="000000"/>
              </a:solidFill>
              <a:uFillTx/>
              <a:latin typeface="Arial"/>
            </a:endParaRPr>
          </a:p>
        </p:txBody>
      </p:sp>
      <p:sp>
        <p:nvSpPr>
          <p:cNvPr id="247" name="Rectangle 5"/>
          <p:cNvSpPr/>
          <p:nvPr/>
        </p:nvSpPr>
        <p:spPr>
          <a:xfrm>
            <a:off x="304920" y="1257480"/>
            <a:ext cx="17678160" cy="89323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marL="285840" indent="-285840" algn="just" defTabSz="914400">
              <a:lnSpc>
                <a:spcPct val="100000"/>
              </a:lnSpc>
              <a:buFont typeface="Arial"/>
              <a:buChar char="•"/>
            </a:pPr>
            <a:r>
              <a:rPr lang="en-IN" sz="2000" b="0" u="none" strike="noStrike">
                <a:solidFill>
                  <a:schemeClr val="dk1"/>
                </a:solidFill>
                <a:uFillTx/>
                <a:latin typeface="Times New Roman"/>
                <a:ea typeface="Times New Roman"/>
              </a:rPr>
              <a:t>Advisors, N. (2025) </a:t>
            </a:r>
            <a:r>
              <a:rPr lang="en-IN" sz="2000" b="0" i="1" u="none" strike="noStrike">
                <a:solidFill>
                  <a:schemeClr val="dk1"/>
                </a:solidFill>
                <a:uFillTx/>
                <a:latin typeface="Times New Roman"/>
                <a:ea typeface="Times New Roman"/>
              </a:rPr>
              <a:t>AI in the NHS: Transformative Promise v's Operational Reality.</a:t>
            </a:r>
            <a:r>
              <a:rPr lang="en-IN" sz="2000" b="0" u="none" strike="noStrike">
                <a:solidFill>
                  <a:schemeClr val="dk1"/>
                </a:solidFill>
                <a:uFillTx/>
                <a:latin typeface="Times New Roman"/>
                <a:ea typeface="Times New Roman"/>
              </a:rPr>
              <a:t>   [Online] Available at:  </a:t>
            </a:r>
            <a:r>
              <a:rPr lang="en-IN" sz="2000" b="0" u="sng" strike="noStrike">
                <a:solidFill>
                  <a:srgbClr val="1155CC"/>
                </a:solidFill>
                <a:uFillTx/>
                <a:latin typeface="Times New Roman"/>
                <a:ea typeface="Times New Roman"/>
                <a:hlinkClick r:id="rId3"/>
              </a:rPr>
              <a:t>https://www.healthcare.digital/single-post/ai-in-the-nhs-transformative-promise-v-s-operational-reality</a:t>
            </a:r>
            <a:r>
              <a:rPr lang="en-IN" sz="2000" b="0" u="none" strike="noStrike">
                <a:solidFill>
                  <a:schemeClr val="dk1"/>
                </a:solidFill>
                <a:uFillTx/>
                <a:latin typeface="Times New Roman"/>
                <a:ea typeface="Times New Roman"/>
              </a:rPr>
              <a:t>  [Accessed on: 29 July 2026].</a:t>
            </a:r>
            <a:endParaRPr lang="en-GB" sz="2000" b="0" u="none" strike="noStrike">
              <a:solidFill>
                <a:srgbClr val="000000"/>
              </a:solidFill>
              <a:uFillTx/>
              <a:latin typeface="Arial"/>
            </a:endParaRPr>
          </a:p>
          <a:p>
            <a:pPr marL="285840" indent="-285840" algn="just" defTabSz="914400">
              <a:lnSpc>
                <a:spcPct val="100000"/>
              </a:lnSpc>
              <a:buFont typeface="Arial"/>
              <a:buChar char="•"/>
            </a:pPr>
            <a:r>
              <a:rPr lang="en-IN" sz="2000" b="0" u="none" strike="noStrike">
                <a:solidFill>
                  <a:srgbClr val="222222"/>
                </a:solidFill>
                <a:uFillTx/>
                <a:latin typeface="Times New Roman"/>
                <a:ea typeface="Times New Roman"/>
              </a:rPr>
              <a:t>Ahmad, I., and Islam, M. R. (2024). Empowerment and participation: Key strategies for inclusive development. In </a:t>
            </a:r>
            <a:r>
              <a:rPr lang="en-IN" sz="2000" b="0" i="1" u="none" strike="noStrike">
                <a:solidFill>
                  <a:schemeClr val="dk1"/>
                </a:solidFill>
                <a:uFillTx/>
                <a:latin typeface="Times New Roman"/>
                <a:ea typeface="Times New Roman"/>
              </a:rPr>
              <a:t>Building strong communities: Ethical approaches to inclusive development</a:t>
            </a:r>
            <a:r>
              <a:rPr lang="en-IN" sz="2000" b="0" u="none" strike="noStrike">
                <a:solidFill>
                  <a:schemeClr val="dk1"/>
                </a:solidFill>
                <a:uFillTx/>
                <a:latin typeface="Times New Roman"/>
                <a:ea typeface="Times New Roman"/>
              </a:rPr>
              <a:t> (pp. 47-68). Emerald Publishing Limited.</a:t>
            </a:r>
            <a:r>
              <a:rPr lang="en-IN" sz="2000" b="0" u="none" strike="noStrike">
                <a:solidFill>
                  <a:srgbClr val="0000FF"/>
                </a:solidFill>
                <a:uFillTx/>
                <a:latin typeface="Times New Roman"/>
                <a:ea typeface="Times New Roman"/>
                <a:hlinkClick r:id="rId4"/>
              </a:rPr>
              <a:t> </a:t>
            </a:r>
            <a:r>
              <a:rPr lang="en-IN" sz="2000" b="0" u="sng" strike="noStrike">
                <a:solidFill>
                  <a:srgbClr val="1155CC"/>
                </a:solidFill>
                <a:uFillTx/>
                <a:latin typeface="Times New Roman"/>
                <a:ea typeface="Times New Roman"/>
                <a:hlinkClick r:id="rId4"/>
              </a:rPr>
              <a:t>https://doi.org/10.1108/978-1-83549-174-420241003</a:t>
            </a:r>
            <a:endParaRPr lang="en-GB" sz="2000" b="0" u="none" strike="noStrike">
              <a:solidFill>
                <a:srgbClr val="000000"/>
              </a:solidFill>
              <a:uFillTx/>
              <a:latin typeface="Arial"/>
            </a:endParaRPr>
          </a:p>
          <a:p>
            <a:pPr marL="285840" indent="-285840" algn="just" defTabSz="914400">
              <a:lnSpc>
                <a:spcPct val="100000"/>
              </a:lnSpc>
              <a:buFont typeface="Arial"/>
              <a:buChar char="•"/>
            </a:pPr>
            <a:r>
              <a:rPr lang="en-IN" sz="2000" b="0" u="none" strike="noStrike">
                <a:solidFill>
                  <a:srgbClr val="222222"/>
                </a:solidFill>
                <a:uFillTx/>
                <a:latin typeface="Times New Roman"/>
                <a:ea typeface="Times New Roman"/>
              </a:rPr>
              <a:t>Appiah, R. I. (2025). Corporate Strategies for Successful Workforce Upskilling and Reskilling in Response to AI Adoption-What Works, What Does not, and Why. </a:t>
            </a:r>
            <a:r>
              <a:rPr lang="en-IN" sz="2000" b="0" i="1" u="none" strike="noStrike">
                <a:solidFill>
                  <a:schemeClr val="dk1"/>
                </a:solidFill>
                <a:uFillTx/>
                <a:latin typeface="Times New Roman"/>
                <a:ea typeface="Times New Roman"/>
              </a:rPr>
              <a:t>International Journal of Emerging Research in Engineering and Technology</a:t>
            </a:r>
            <a:r>
              <a:rPr lang="en-IN" sz="2000" b="0" u="none" strike="noStrike">
                <a:solidFill>
                  <a:schemeClr val="dk1"/>
                </a:solidFill>
                <a:uFillTx/>
                <a:latin typeface="Times New Roman"/>
                <a:ea typeface="Times New Roman"/>
              </a:rPr>
              <a:t>, </a:t>
            </a:r>
            <a:r>
              <a:rPr lang="en-IN" sz="2000" b="0" i="1" u="none" strike="noStrike">
                <a:solidFill>
                  <a:schemeClr val="dk1"/>
                </a:solidFill>
                <a:uFillTx/>
                <a:latin typeface="Times New Roman"/>
                <a:ea typeface="Times New Roman"/>
              </a:rPr>
              <a:t>6</a:t>
            </a:r>
            <a:r>
              <a:rPr lang="en-IN" sz="2000" b="0" u="none" strike="noStrike">
                <a:solidFill>
                  <a:schemeClr val="dk1"/>
                </a:solidFill>
                <a:uFillTx/>
                <a:latin typeface="Times New Roman"/>
                <a:ea typeface="Times New Roman"/>
              </a:rPr>
              <a:t>(1), 91-99.</a:t>
            </a:r>
            <a:r>
              <a:rPr lang="en-IN" sz="2000" b="0" u="none" strike="noStrike">
                <a:solidFill>
                  <a:srgbClr val="0000FF"/>
                </a:solidFill>
                <a:uFillTx/>
                <a:latin typeface="Times New Roman"/>
                <a:ea typeface="Times New Roman"/>
                <a:hlinkClick r:id="rId5"/>
              </a:rPr>
              <a:t> </a:t>
            </a:r>
            <a:r>
              <a:rPr lang="en-IN" sz="2000" b="0" u="sng" strike="noStrike">
                <a:solidFill>
                  <a:srgbClr val="1155CC"/>
                </a:solidFill>
                <a:uFillTx/>
                <a:latin typeface="Times New Roman"/>
                <a:ea typeface="Times New Roman"/>
                <a:hlinkClick r:id="rId5"/>
              </a:rPr>
              <a:t>https://doi.org/10.63282/3050-922X.IJERET-V6I1P112</a:t>
            </a:r>
            <a:endParaRPr lang="en-GB" sz="2000" b="0" u="none" strike="noStrike">
              <a:solidFill>
                <a:srgbClr val="000000"/>
              </a:solidFill>
              <a:uFillTx/>
              <a:latin typeface="Arial"/>
            </a:endParaRPr>
          </a:p>
          <a:p>
            <a:pPr marL="285840" indent="-285840" algn="just" defTabSz="914400">
              <a:lnSpc>
                <a:spcPct val="100000"/>
              </a:lnSpc>
              <a:buFont typeface="Arial"/>
              <a:buChar char="•"/>
            </a:pPr>
            <a:r>
              <a:rPr lang="en-IN" sz="2000" b="0" u="none" strike="noStrike">
                <a:solidFill>
                  <a:schemeClr val="dk1"/>
                </a:solidFill>
                <a:uFillTx/>
                <a:latin typeface="Times New Roman"/>
                <a:ea typeface="Times New Roman"/>
              </a:rPr>
              <a:t>Armstrong, M. (2021). </a:t>
            </a:r>
            <a:r>
              <a:rPr lang="en-IN" sz="2000" b="0" i="1" u="none" strike="noStrike">
                <a:solidFill>
                  <a:schemeClr val="dk1"/>
                </a:solidFill>
                <a:uFillTx/>
                <a:latin typeface="Times New Roman"/>
                <a:ea typeface="Times New Roman"/>
              </a:rPr>
              <a:t>Armstrong’s Handbook of Human Resource Management Practice (15th Ed.).</a:t>
            </a:r>
            <a:r>
              <a:rPr lang="en-IN" sz="2000" b="0" u="none" strike="noStrike">
                <a:solidFill>
                  <a:schemeClr val="dk1"/>
                </a:solidFill>
                <a:uFillTx/>
                <a:latin typeface="Times New Roman"/>
                <a:ea typeface="Times New Roman"/>
              </a:rPr>
              <a:t> Kogan Page.</a:t>
            </a:r>
            <a:endParaRPr lang="en-GB" sz="2000" b="0" u="none" strike="noStrike">
              <a:solidFill>
                <a:srgbClr val="000000"/>
              </a:solidFill>
              <a:uFillTx/>
              <a:latin typeface="Arial"/>
            </a:endParaRPr>
          </a:p>
          <a:p>
            <a:pPr marL="285840" indent="-285840" algn="just" defTabSz="914400">
              <a:lnSpc>
                <a:spcPct val="100000"/>
              </a:lnSpc>
              <a:buFont typeface="Arial"/>
              <a:buChar char="•"/>
            </a:pPr>
            <a:r>
              <a:rPr lang="en-IN" sz="2000" b="0" u="none" strike="noStrike">
                <a:solidFill>
                  <a:schemeClr val="dk1"/>
                </a:solidFill>
                <a:uFillTx/>
                <a:latin typeface="Times New Roman"/>
                <a:ea typeface="Times New Roman"/>
              </a:rPr>
              <a:t>Armstrong, M. (2021). Armstrong's Handbook of Human Resource Management Practice. 15th ed. London: Kogan Page.</a:t>
            </a:r>
            <a:endParaRPr lang="en-GB" sz="2000" b="0" u="none" strike="noStrike">
              <a:solidFill>
                <a:srgbClr val="000000"/>
              </a:solidFill>
              <a:uFillTx/>
              <a:latin typeface="Arial"/>
            </a:endParaRPr>
          </a:p>
          <a:p>
            <a:pPr marL="285840" indent="-285840" algn="just" defTabSz="914400">
              <a:lnSpc>
                <a:spcPct val="100000"/>
              </a:lnSpc>
              <a:buFont typeface="Arial"/>
              <a:buChar char="•"/>
            </a:pPr>
            <a:r>
              <a:rPr lang="en-IN" sz="2000" b="0" u="none" strike="noStrike">
                <a:solidFill>
                  <a:srgbClr val="222222"/>
                </a:solidFill>
                <a:uFillTx/>
                <a:latin typeface="Times New Roman"/>
                <a:ea typeface="Times New Roman"/>
              </a:rPr>
              <a:t>Bozkus, K. (2023). Organizational culture change and technology: Navigating the digital transformation. In </a:t>
            </a:r>
            <a:r>
              <a:rPr lang="en-IN" sz="2000" b="0" i="1" u="none" strike="noStrike">
                <a:solidFill>
                  <a:schemeClr val="dk1"/>
                </a:solidFill>
                <a:uFillTx/>
                <a:latin typeface="Times New Roman"/>
                <a:ea typeface="Times New Roman"/>
              </a:rPr>
              <a:t>Organizational culture-Cultural change and technology</a:t>
            </a:r>
            <a:r>
              <a:rPr lang="en-IN" sz="2000" b="0" u="none" strike="noStrike">
                <a:solidFill>
                  <a:schemeClr val="dk1"/>
                </a:solidFill>
                <a:uFillTx/>
                <a:latin typeface="Times New Roman"/>
                <a:ea typeface="Times New Roman"/>
              </a:rPr>
              <a:t>. IntechOpen.  </a:t>
            </a:r>
            <a:endParaRPr lang="en-GB" sz="2000" b="0" u="none" strike="noStrike">
              <a:solidFill>
                <a:srgbClr val="000000"/>
              </a:solidFill>
              <a:uFillTx/>
              <a:latin typeface="Arial"/>
            </a:endParaRPr>
          </a:p>
          <a:p>
            <a:pPr marL="285840" indent="-285840" algn="just" defTabSz="914400">
              <a:lnSpc>
                <a:spcPct val="100000"/>
              </a:lnSpc>
              <a:buFont typeface="Arial"/>
              <a:buChar char="•"/>
            </a:pPr>
            <a:r>
              <a:rPr lang="en-IN" sz="2000" b="0" u="none" strike="noStrike">
                <a:solidFill>
                  <a:schemeClr val="dk1"/>
                </a:solidFill>
                <a:uFillTx/>
                <a:latin typeface="Times New Roman"/>
                <a:ea typeface="Times New Roman"/>
              </a:rPr>
              <a:t>Cappelli, P. and Keller, J. (2020). </a:t>
            </a:r>
            <a:r>
              <a:rPr lang="en-IN" sz="2000" b="0" i="1" u="none" strike="noStrike">
                <a:solidFill>
                  <a:schemeClr val="dk1"/>
                </a:solidFill>
                <a:uFillTx/>
                <a:latin typeface="Times New Roman"/>
                <a:ea typeface="Times New Roman"/>
              </a:rPr>
              <a:t>Managing the Future of Work: The New HR Imperative.</a:t>
            </a:r>
            <a:r>
              <a:rPr lang="en-IN" sz="2000" b="0" u="none" strike="noStrike">
                <a:solidFill>
                  <a:schemeClr val="dk1"/>
                </a:solidFill>
                <a:uFillTx/>
                <a:latin typeface="Times New Roman"/>
                <a:ea typeface="Times New Roman"/>
              </a:rPr>
              <a:t> Harvard Business Review Press.</a:t>
            </a:r>
            <a:endParaRPr lang="en-GB" sz="2000" b="0" u="none" strike="noStrike">
              <a:solidFill>
                <a:srgbClr val="000000"/>
              </a:solidFill>
              <a:uFillTx/>
              <a:latin typeface="Arial"/>
            </a:endParaRPr>
          </a:p>
          <a:p>
            <a:pPr marL="285840" indent="-285840" algn="just" defTabSz="914400">
              <a:lnSpc>
                <a:spcPct val="100000"/>
              </a:lnSpc>
              <a:buFont typeface="Arial"/>
              <a:buChar char="•"/>
            </a:pPr>
            <a:r>
              <a:rPr lang="en-IN" sz="2000" b="0" u="none" strike="noStrike">
                <a:solidFill>
                  <a:schemeClr val="dk1"/>
                </a:solidFill>
                <a:uFillTx/>
                <a:latin typeface="Times New Roman"/>
                <a:ea typeface="Times New Roman"/>
              </a:rPr>
              <a:t>Cappelli, P. and Keller, J. (2020). </a:t>
            </a:r>
            <a:r>
              <a:rPr lang="en-IN" sz="2000" b="0" i="1" u="none" strike="noStrike">
                <a:solidFill>
                  <a:schemeClr val="dk1"/>
                </a:solidFill>
                <a:uFillTx/>
                <a:latin typeface="Times New Roman"/>
                <a:ea typeface="Times New Roman"/>
              </a:rPr>
              <a:t>Managing the Future of Work: The New HR Imperative.</a:t>
            </a:r>
            <a:r>
              <a:rPr lang="en-IN" sz="2000" b="0" u="none" strike="noStrike">
                <a:solidFill>
                  <a:schemeClr val="dk1"/>
                </a:solidFill>
                <a:uFillTx/>
                <a:latin typeface="Times New Roman"/>
                <a:ea typeface="Times New Roman"/>
              </a:rPr>
              <a:t> Harvard Business Review Press.</a:t>
            </a:r>
            <a:endParaRPr lang="en-GB" sz="2000" b="0" u="none" strike="noStrike">
              <a:solidFill>
                <a:srgbClr val="000000"/>
              </a:solidFill>
              <a:uFillTx/>
              <a:latin typeface="Arial"/>
            </a:endParaRPr>
          </a:p>
          <a:p>
            <a:pPr marL="285840" indent="-285840" algn="just" defTabSz="914400">
              <a:lnSpc>
                <a:spcPct val="100000"/>
              </a:lnSpc>
              <a:buFont typeface="Arial"/>
              <a:buChar char="•"/>
            </a:pPr>
            <a:r>
              <a:rPr lang="en-IN" sz="2000" b="0" u="none" strike="noStrike">
                <a:solidFill>
                  <a:srgbClr val="222222"/>
                </a:solidFill>
                <a:uFillTx/>
                <a:latin typeface="Times New Roman"/>
                <a:ea typeface="Times New Roman"/>
              </a:rPr>
              <a:t>Demerouti, E. (2024). Burnout: a comprehensive review. </a:t>
            </a:r>
            <a:r>
              <a:rPr lang="en-IN" sz="2000" b="0" i="1" u="none" strike="noStrike">
                <a:solidFill>
                  <a:schemeClr val="dk1"/>
                </a:solidFill>
                <a:uFillTx/>
                <a:latin typeface="Times New Roman"/>
                <a:ea typeface="Times New Roman"/>
              </a:rPr>
              <a:t>Zeitschrift für Arbeitswissenschaft</a:t>
            </a:r>
            <a:r>
              <a:rPr lang="en-IN" sz="2000" b="0" u="none" strike="noStrike">
                <a:solidFill>
                  <a:schemeClr val="dk1"/>
                </a:solidFill>
                <a:uFillTx/>
                <a:latin typeface="Times New Roman"/>
                <a:ea typeface="Times New Roman"/>
              </a:rPr>
              <a:t>, </a:t>
            </a:r>
            <a:r>
              <a:rPr lang="en-IN" sz="2000" b="0" i="1" u="none" strike="noStrike">
                <a:solidFill>
                  <a:schemeClr val="dk1"/>
                </a:solidFill>
                <a:uFillTx/>
                <a:latin typeface="Times New Roman"/>
                <a:ea typeface="Times New Roman"/>
              </a:rPr>
              <a:t>78</a:t>
            </a:r>
            <a:r>
              <a:rPr lang="en-IN" sz="2000" b="0" u="none" strike="noStrike">
                <a:solidFill>
                  <a:schemeClr val="dk1"/>
                </a:solidFill>
                <a:uFillTx/>
                <a:latin typeface="Times New Roman"/>
                <a:ea typeface="Times New Roman"/>
              </a:rPr>
              <a:t>(4), 492-504.</a:t>
            </a:r>
            <a:endParaRPr lang="en-GB" sz="2000" b="0" u="none" strike="noStrike">
              <a:solidFill>
                <a:srgbClr val="000000"/>
              </a:solidFill>
              <a:uFillTx/>
              <a:latin typeface="Arial"/>
            </a:endParaRPr>
          </a:p>
          <a:p>
            <a:pPr marL="285840" indent="-285840" algn="just" defTabSz="914400">
              <a:lnSpc>
                <a:spcPct val="100000"/>
              </a:lnSpc>
              <a:buFont typeface="Arial"/>
              <a:buChar char="•"/>
            </a:pPr>
            <a:r>
              <a:rPr lang="en-IN" sz="2000" b="0" u="none" strike="noStrike">
                <a:solidFill>
                  <a:srgbClr val="222222"/>
                </a:solidFill>
                <a:uFillTx/>
                <a:latin typeface="Times New Roman"/>
                <a:ea typeface="Times New Roman"/>
              </a:rPr>
              <a:t>Duba, B., and Marwa, N. (2024, June). Revitalizing retail: Innovative strategies for boosting employee morale in the age of digital technology. In </a:t>
            </a:r>
            <a:r>
              <a:rPr lang="en-IN" sz="2000" b="0" i="1" u="none" strike="noStrike">
                <a:solidFill>
                  <a:schemeClr val="dk1"/>
                </a:solidFill>
                <a:uFillTx/>
                <a:latin typeface="Times New Roman"/>
                <a:ea typeface="Times New Roman"/>
              </a:rPr>
              <a:t>International conference of accounting &amp; business</a:t>
            </a:r>
            <a:r>
              <a:rPr lang="en-IN" sz="2000" b="0" u="none" strike="noStrike">
                <a:solidFill>
                  <a:schemeClr val="dk1"/>
                </a:solidFill>
                <a:uFillTx/>
                <a:latin typeface="Times New Roman"/>
                <a:ea typeface="Times New Roman"/>
              </a:rPr>
              <a:t> (pp. 107-128). Cham: Springer Nature Switzerland.</a:t>
            </a:r>
            <a:endParaRPr lang="en-GB" sz="2000" b="0" u="none" strike="noStrike">
              <a:solidFill>
                <a:srgbClr val="000000"/>
              </a:solidFill>
              <a:uFillTx/>
              <a:latin typeface="Arial"/>
            </a:endParaRPr>
          </a:p>
          <a:p>
            <a:pPr marL="285840" indent="-285840" algn="just" defTabSz="914400">
              <a:lnSpc>
                <a:spcPct val="100000"/>
              </a:lnSpc>
              <a:buFont typeface="Arial"/>
              <a:buChar char="•"/>
            </a:pPr>
            <a:r>
              <a:rPr lang="en-IN" sz="2000" b="0" u="none" strike="noStrike">
                <a:solidFill>
                  <a:schemeClr val="dk1"/>
                </a:solidFill>
                <a:uFillTx/>
                <a:latin typeface="Times New Roman"/>
                <a:ea typeface="Times New Roman"/>
              </a:rPr>
              <a:t>Hackman, J.R. and Oldham, G.R. (1976) Motivation through the Design of Work.</a:t>
            </a:r>
            <a:endParaRPr lang="en-GB" sz="2000" b="0" u="none" strike="noStrike">
              <a:solidFill>
                <a:srgbClr val="000000"/>
              </a:solidFill>
              <a:uFillTx/>
              <a:latin typeface="Arial"/>
            </a:endParaRPr>
          </a:p>
          <a:p>
            <a:pPr marL="285840" indent="-285840" algn="just" defTabSz="914400">
              <a:lnSpc>
                <a:spcPct val="100000"/>
              </a:lnSpc>
              <a:buFont typeface="Arial"/>
              <a:buChar char="•"/>
            </a:pPr>
            <a:r>
              <a:rPr lang="en-IN" sz="2000" b="0" u="none" strike="noStrike">
                <a:solidFill>
                  <a:schemeClr val="dk1"/>
                </a:solidFill>
                <a:uFillTx/>
                <a:latin typeface="Times New Roman"/>
                <a:ea typeface="Times New Roman"/>
              </a:rPr>
              <a:t>Hardie T, Horton T, Willis M, Warburton W. (2021) Switched on: How do we get the best out of automation and AI in health care? The Health Foundation. [Online] Available at:</a:t>
            </a:r>
            <a:r>
              <a:rPr lang="en-IN" sz="2000" b="0" u="none" strike="noStrike">
                <a:solidFill>
                  <a:srgbClr val="0000FF"/>
                </a:solidFill>
                <a:uFillTx/>
                <a:latin typeface="Times New Roman"/>
                <a:ea typeface="Times New Roman"/>
                <a:hlinkClick r:id="rId6"/>
              </a:rPr>
              <a:t> </a:t>
            </a:r>
            <a:r>
              <a:rPr lang="en-IN" sz="2000" b="0" u="sng" strike="noStrike">
                <a:solidFill>
                  <a:srgbClr val="1155CC"/>
                </a:solidFill>
                <a:uFillTx/>
                <a:latin typeface="Times New Roman"/>
                <a:ea typeface="Times New Roman"/>
                <a:hlinkClick r:id="rId6"/>
              </a:rPr>
              <a:t>https://www.health.org.uk/sites/default/files/upload/publications/2021/SwitchedOn_WEB.pdf</a:t>
            </a:r>
            <a:r>
              <a:rPr lang="en-IN" sz="2000" b="0" u="none" strike="noStrike">
                <a:solidFill>
                  <a:schemeClr val="dk1"/>
                </a:solidFill>
                <a:uFillTx/>
                <a:latin typeface="Times New Roman"/>
                <a:ea typeface="Times New Roman"/>
              </a:rPr>
              <a:t>  [Accessed on: 29 July 2026].</a:t>
            </a:r>
            <a:endParaRPr lang="en-GB" sz="2000" b="0" u="none" strike="noStrike">
              <a:solidFill>
                <a:srgbClr val="000000"/>
              </a:solidFill>
              <a:uFillTx/>
              <a:latin typeface="Arial"/>
            </a:endParaRPr>
          </a:p>
          <a:p>
            <a:pPr marL="285840" indent="-285840" algn="just" defTabSz="914400">
              <a:lnSpc>
                <a:spcPct val="100000"/>
              </a:lnSpc>
              <a:buFont typeface="Arial"/>
              <a:buChar char="•"/>
            </a:pPr>
            <a:r>
              <a:rPr lang="en-IN" sz="2000" b="0" u="none" strike="noStrike">
                <a:solidFill>
                  <a:srgbClr val="222222"/>
                </a:solidFill>
                <a:uFillTx/>
                <a:latin typeface="Times New Roman"/>
                <a:ea typeface="Times New Roman"/>
              </a:rPr>
              <a:t>Kar, A. K., and Kushwaha, A. K. (2023). Facilitators and barriers of artificial intelligence adoption in business–insights from opinions using big data analytics. </a:t>
            </a:r>
            <a:r>
              <a:rPr lang="en-IN" sz="2000" b="0" i="1" u="none" strike="noStrike">
                <a:solidFill>
                  <a:schemeClr val="dk1"/>
                </a:solidFill>
                <a:uFillTx/>
                <a:latin typeface="Times New Roman"/>
                <a:ea typeface="Times New Roman"/>
              </a:rPr>
              <a:t>Information Systems Frontiers</a:t>
            </a:r>
            <a:r>
              <a:rPr lang="en-IN" sz="2000" b="0" u="none" strike="noStrike">
                <a:solidFill>
                  <a:schemeClr val="dk1"/>
                </a:solidFill>
                <a:uFillTx/>
                <a:latin typeface="Times New Roman"/>
                <a:ea typeface="Times New Roman"/>
              </a:rPr>
              <a:t>, </a:t>
            </a:r>
            <a:r>
              <a:rPr lang="en-IN" sz="2000" b="0" i="1" u="none" strike="noStrike">
                <a:solidFill>
                  <a:schemeClr val="dk1"/>
                </a:solidFill>
                <a:uFillTx/>
                <a:latin typeface="Times New Roman"/>
                <a:ea typeface="Times New Roman"/>
              </a:rPr>
              <a:t>25</a:t>
            </a:r>
            <a:r>
              <a:rPr lang="en-IN" sz="2000" b="0" u="none" strike="noStrike">
                <a:solidFill>
                  <a:schemeClr val="dk1"/>
                </a:solidFill>
                <a:uFillTx/>
                <a:latin typeface="Times New Roman"/>
                <a:ea typeface="Times New Roman"/>
              </a:rPr>
              <a:t>(4), 1351-1374.</a:t>
            </a:r>
            <a:r>
              <a:rPr lang="en-IN" sz="2000" b="0" u="none" strike="noStrike">
                <a:solidFill>
                  <a:srgbClr val="0000FF"/>
                </a:solidFill>
                <a:uFillTx/>
                <a:latin typeface="Times New Roman"/>
                <a:ea typeface="Times New Roman"/>
                <a:hlinkClick r:id="rId7"/>
              </a:rPr>
              <a:t> </a:t>
            </a:r>
            <a:r>
              <a:rPr lang="en-IN" sz="2000" b="0" u="sng" strike="noStrike">
                <a:solidFill>
                  <a:srgbClr val="1155CC"/>
                </a:solidFill>
                <a:uFillTx/>
                <a:latin typeface="Times New Roman"/>
                <a:ea typeface="Times New Roman"/>
                <a:hlinkClick r:id="rId7"/>
              </a:rPr>
              <a:t>https://doi.org/10.1007/s10796-021-10219-4</a:t>
            </a:r>
            <a:endParaRPr lang="en-GB" sz="2000" b="0" u="none" strike="noStrike">
              <a:solidFill>
                <a:srgbClr val="000000"/>
              </a:solidFill>
              <a:uFillTx/>
              <a:latin typeface="Arial"/>
            </a:endParaRPr>
          </a:p>
          <a:p>
            <a:pPr marL="285840" indent="-285840" algn="just" defTabSz="914400">
              <a:lnSpc>
                <a:spcPct val="100000"/>
              </a:lnSpc>
              <a:buFont typeface="Arial"/>
              <a:buChar char="•"/>
            </a:pPr>
            <a:r>
              <a:rPr lang="en-IN" sz="2000" b="0" u="none" strike="noStrike">
                <a:solidFill>
                  <a:schemeClr val="dk1"/>
                </a:solidFill>
                <a:uFillTx/>
                <a:latin typeface="Times New Roman"/>
                <a:ea typeface="Times New Roman"/>
              </a:rPr>
              <a:t>McKelvie, G. (2026) </a:t>
            </a:r>
            <a:r>
              <a:rPr lang="en-IN" sz="2000" b="0" i="1" u="none" strike="noStrike">
                <a:solidFill>
                  <a:schemeClr val="dk1"/>
                </a:solidFill>
                <a:uFillTx/>
                <a:latin typeface="Times New Roman"/>
                <a:ea typeface="Times New Roman"/>
              </a:rPr>
              <a:t>NHS to use AI on its app to direct patients to appropriate services</a:t>
            </a:r>
            <a:r>
              <a:rPr lang="en-IN" sz="2000" b="0" u="none" strike="noStrike">
                <a:solidFill>
                  <a:schemeClr val="dk1"/>
                </a:solidFill>
                <a:uFillTx/>
                <a:latin typeface="Times New Roman"/>
                <a:ea typeface="Times New Roman"/>
              </a:rPr>
              <a:t>. [Online] Available at:</a:t>
            </a:r>
            <a:r>
              <a:rPr lang="en-IN" sz="2000" b="0" u="none" strike="noStrike">
                <a:solidFill>
                  <a:srgbClr val="0000FF"/>
                </a:solidFill>
                <a:uFillTx/>
                <a:latin typeface="Times New Roman"/>
                <a:ea typeface="Times New Roman"/>
                <a:hlinkClick r:id="rId8"/>
              </a:rPr>
              <a:t> </a:t>
            </a:r>
            <a:r>
              <a:rPr lang="en-IN" sz="2000" b="0" u="sng" strike="noStrike">
                <a:solidFill>
                  <a:srgbClr val="1155CC"/>
                </a:solidFill>
                <a:uFillTx/>
                <a:latin typeface="Times New Roman"/>
                <a:ea typeface="Times New Roman"/>
                <a:hlinkClick r:id="rId8"/>
              </a:rPr>
              <a:t>https://www.theguardian.com/society/2026/jul/04/nhs-ai-app-patients-appropriate-services-health</a:t>
            </a:r>
            <a:r>
              <a:rPr lang="en-IN" sz="2000" b="0" u="none" strike="noStrike">
                <a:solidFill>
                  <a:schemeClr val="dk1"/>
                </a:solidFill>
                <a:uFillTx/>
                <a:latin typeface="Times New Roman"/>
                <a:ea typeface="Times New Roman"/>
              </a:rPr>
              <a:t>  [Accessed on: 29 July 2026].</a:t>
            </a:r>
            <a:endParaRPr lang="en-GB" sz="2000" b="0" u="none" strike="noStrike">
              <a:solidFill>
                <a:srgbClr val="000000"/>
              </a:solidFill>
              <a:uFillTx/>
              <a:latin typeface="Arial"/>
            </a:endParaRPr>
          </a:p>
          <a:p>
            <a:pPr marL="285840" indent="-285840" algn="just" defTabSz="914400">
              <a:lnSpc>
                <a:spcPct val="100000"/>
              </a:lnSpc>
              <a:buFont typeface="Arial"/>
              <a:buChar char="•"/>
            </a:pPr>
            <a:r>
              <a:rPr lang="en-IN" sz="2000" b="0" u="none" strike="noStrike">
                <a:solidFill>
                  <a:schemeClr val="dk1"/>
                </a:solidFill>
                <a:uFillTx/>
                <a:latin typeface="Times New Roman"/>
                <a:ea typeface="Times New Roman"/>
              </a:rPr>
              <a:t>NHS (2024). </a:t>
            </a:r>
            <a:r>
              <a:rPr lang="en-IN" sz="2000" b="0" i="1" u="none" strike="noStrike">
                <a:solidFill>
                  <a:schemeClr val="dk1"/>
                </a:solidFill>
                <a:uFillTx/>
                <a:latin typeface="Times New Roman"/>
                <a:ea typeface="Times New Roman"/>
              </a:rPr>
              <a:t>Structure of the NHS.</a:t>
            </a:r>
            <a:r>
              <a:rPr lang="en-IN" sz="2000" b="0" u="none" strike="noStrike">
                <a:solidFill>
                  <a:schemeClr val="dk1"/>
                </a:solidFill>
                <a:uFillTx/>
                <a:latin typeface="Times New Roman"/>
                <a:ea typeface="Times New Roman"/>
              </a:rPr>
              <a:t> [Online] Available at:</a:t>
            </a:r>
            <a:r>
              <a:rPr lang="en-IN" sz="2000" b="0" u="none" strike="noStrike">
                <a:solidFill>
                  <a:srgbClr val="0000FF"/>
                </a:solidFill>
                <a:uFillTx/>
                <a:latin typeface="Times New Roman"/>
                <a:ea typeface="Times New Roman"/>
                <a:hlinkClick r:id="rId9"/>
              </a:rPr>
              <a:t> </a:t>
            </a:r>
            <a:r>
              <a:rPr lang="en-IN" sz="2000" b="0" u="sng" strike="noStrike">
                <a:solidFill>
                  <a:srgbClr val="1155CC"/>
                </a:solidFill>
                <a:uFillTx/>
                <a:latin typeface="Times New Roman"/>
                <a:ea typeface="Times New Roman"/>
                <a:hlinkClick r:id="rId9"/>
              </a:rPr>
              <a:t>https://www.england.nhs.uk/long-read/structure-of-the-nhs/</a:t>
            </a:r>
            <a:endParaRPr lang="en-GB" sz="2000" b="0" u="none" strike="noStrike">
              <a:solidFill>
                <a:srgbClr val="000000"/>
              </a:solidFill>
              <a:uFillTx/>
              <a:latin typeface="Arial"/>
            </a:endParaRPr>
          </a:p>
          <a:p>
            <a:pPr marL="285840" indent="-285840" algn="just" defTabSz="914400">
              <a:lnSpc>
                <a:spcPct val="100000"/>
              </a:lnSpc>
              <a:buFont typeface="Arial"/>
              <a:buChar char="•"/>
            </a:pPr>
            <a:r>
              <a:rPr lang="en-IN" sz="2000" b="0" u="none" strike="noStrike">
                <a:solidFill>
                  <a:schemeClr val="dk1"/>
                </a:solidFill>
                <a:uFillTx/>
                <a:latin typeface="Times New Roman"/>
                <a:ea typeface="Times New Roman"/>
              </a:rPr>
              <a:t>NHS (2026d). </a:t>
            </a:r>
            <a:r>
              <a:rPr lang="en-IN" sz="2000" b="0" i="1" u="none" strike="noStrike">
                <a:solidFill>
                  <a:schemeClr val="dk1"/>
                </a:solidFill>
                <a:uFillTx/>
                <a:latin typeface="Times New Roman"/>
                <a:ea typeface="Times New Roman"/>
              </a:rPr>
              <a:t>We work flexibly.</a:t>
            </a:r>
            <a:r>
              <a:rPr lang="en-IN" sz="2000" b="0" u="none" strike="noStrike">
                <a:solidFill>
                  <a:schemeClr val="dk1"/>
                </a:solidFill>
                <a:uFillTx/>
                <a:latin typeface="Times New Roman"/>
                <a:ea typeface="Times New Roman"/>
              </a:rPr>
              <a:t> [Online] Available at:</a:t>
            </a:r>
            <a:r>
              <a:rPr lang="en-IN" sz="2000" b="0" u="none" strike="noStrike">
                <a:solidFill>
                  <a:srgbClr val="0000FF"/>
                </a:solidFill>
                <a:uFillTx/>
                <a:latin typeface="Times New Roman"/>
                <a:ea typeface="Times New Roman"/>
                <a:hlinkClick r:id="rId10"/>
              </a:rPr>
              <a:t> </a:t>
            </a:r>
            <a:r>
              <a:rPr lang="en-IN" sz="2000" b="0" u="sng" strike="noStrike">
                <a:solidFill>
                  <a:srgbClr val="1155CC"/>
                </a:solidFill>
                <a:uFillTx/>
                <a:latin typeface="Times New Roman"/>
                <a:ea typeface="Times New Roman"/>
                <a:hlinkClick r:id="rId10"/>
              </a:rPr>
              <a:t>https://www.england.nhs.uk/looking-after-our-people/the-programme-and-resources/we-work-flexibly/</a:t>
            </a:r>
            <a:r>
              <a:rPr lang="en-IN" sz="2000" b="0" u="none" strike="noStrike">
                <a:solidFill>
                  <a:schemeClr val="dk1"/>
                </a:solidFill>
                <a:uFillTx/>
                <a:latin typeface="Times New Roman"/>
                <a:ea typeface="Times New Roman"/>
              </a:rPr>
              <a:t> </a:t>
            </a:r>
            <a:endParaRPr lang="en-GB" sz="2000" b="0" u="none" strike="noStrike">
              <a:solidFill>
                <a:srgbClr val="000000"/>
              </a:solidFill>
              <a:uFillTx/>
              <a:latin typeface="Arial"/>
            </a:endParaRPr>
          </a:p>
          <a:p>
            <a:pPr marL="285840" indent="-285840" algn="just" defTabSz="914400">
              <a:lnSpc>
                <a:spcPct val="100000"/>
              </a:lnSpc>
              <a:buFont typeface="Arial"/>
              <a:buChar char="•"/>
            </a:pPr>
            <a:r>
              <a:rPr lang="en-IN" sz="2000" b="0" u="none" strike="noStrike">
                <a:solidFill>
                  <a:schemeClr val="dk1"/>
                </a:solidFill>
                <a:uFillTx/>
                <a:latin typeface="Times New Roman"/>
                <a:ea typeface="Times New Roman"/>
              </a:rPr>
              <a:t>NHS (2026e). </a:t>
            </a:r>
            <a:r>
              <a:rPr lang="en-IN" sz="2000" b="0" i="1" u="none" strike="noStrike">
                <a:solidFill>
                  <a:schemeClr val="dk1"/>
                </a:solidFill>
                <a:uFillTx/>
                <a:latin typeface="Times New Roman"/>
                <a:ea typeface="Times New Roman"/>
              </a:rPr>
              <a:t>Workforce, Training, Education.</a:t>
            </a:r>
            <a:r>
              <a:rPr lang="en-IN" sz="2000" b="0" u="none" strike="noStrike">
                <a:solidFill>
                  <a:schemeClr val="dk1"/>
                </a:solidFill>
                <a:uFillTx/>
                <a:latin typeface="Times New Roman"/>
                <a:ea typeface="Times New Roman"/>
              </a:rPr>
              <a:t> [Online] Available at:</a:t>
            </a:r>
            <a:r>
              <a:rPr lang="en-IN" sz="2000" b="0" u="none" strike="noStrike">
                <a:solidFill>
                  <a:srgbClr val="0000FF"/>
                </a:solidFill>
                <a:uFillTx/>
                <a:latin typeface="Times New Roman"/>
                <a:ea typeface="Times New Roman"/>
                <a:hlinkClick r:id="rId11"/>
              </a:rPr>
              <a:t> </a:t>
            </a:r>
            <a:r>
              <a:rPr lang="en-IN" sz="2000" b="0" u="sng" strike="noStrike">
                <a:solidFill>
                  <a:srgbClr val="1155CC"/>
                </a:solidFill>
                <a:uFillTx/>
                <a:latin typeface="Times New Roman"/>
                <a:ea typeface="Times New Roman"/>
                <a:hlinkClick r:id="rId11"/>
              </a:rPr>
              <a:t>https://digital-transformation.hee.nhs.uk/support-for-organisations/research-and-publications/dart-ed/horizon-scanning/developing-healthcare-workers-confidence-in-ai/chapter-4-workforce-transformation/in-this-chapte</a:t>
            </a:r>
            <a:r>
              <a:rPr lang="en-US" sz="2000" b="0" u="sng" strike="noStrike">
                <a:solidFill>
                  <a:srgbClr val="1155CC"/>
                </a:solidFill>
                <a:uFillTx/>
                <a:latin typeface="Times New Roman"/>
                <a:ea typeface="Times New Roman"/>
                <a:hlinkClick r:id="rId11"/>
              </a:rPr>
              <a:t>r</a:t>
            </a:r>
            <a:endParaRPr lang="en-GB" sz="2000" b="0" u="none" strike="noStrike">
              <a:solidFill>
                <a:srgbClr val="000000"/>
              </a:solidFill>
              <a:uFillTx/>
              <a:latin typeface="Arial"/>
            </a:endParaRPr>
          </a:p>
          <a:p>
            <a:pPr marL="285840" indent="-285840" algn="just" defTabSz="914400">
              <a:lnSpc>
                <a:spcPct val="100000"/>
              </a:lnSpc>
              <a:buFont typeface="Arial"/>
              <a:buChar char="•"/>
            </a:pPr>
            <a:r>
              <a:rPr lang="en-IN" sz="2000" b="0" u="none" strike="noStrike">
                <a:solidFill>
                  <a:schemeClr val="dk1"/>
                </a:solidFill>
                <a:uFillTx/>
                <a:latin typeface="Times New Roman"/>
                <a:ea typeface="Times New Roman"/>
              </a:rPr>
              <a:t>NHS Employers (2026). </a:t>
            </a:r>
            <a:r>
              <a:rPr lang="en-IN" sz="2000" b="0" i="1" u="none" strike="noStrike">
                <a:solidFill>
                  <a:schemeClr val="dk1"/>
                </a:solidFill>
                <a:uFillTx/>
                <a:latin typeface="Times New Roman"/>
                <a:ea typeface="Times New Roman"/>
              </a:rPr>
              <a:t>Workforce redesign.</a:t>
            </a:r>
            <a:r>
              <a:rPr lang="en-IN" sz="2000" b="0" u="none" strike="noStrike">
                <a:solidFill>
                  <a:schemeClr val="dk1"/>
                </a:solidFill>
                <a:uFillTx/>
                <a:latin typeface="Times New Roman"/>
                <a:ea typeface="Times New Roman"/>
              </a:rPr>
              <a:t> [Online] Available at:</a:t>
            </a:r>
            <a:r>
              <a:rPr lang="en-IN" sz="2000" b="0" u="none" strike="noStrike">
                <a:solidFill>
                  <a:srgbClr val="0000FF"/>
                </a:solidFill>
                <a:uFillTx/>
                <a:latin typeface="Times New Roman"/>
                <a:ea typeface="Times New Roman"/>
                <a:hlinkClick r:id="rId12"/>
              </a:rPr>
              <a:t> </a:t>
            </a:r>
            <a:r>
              <a:rPr lang="en-IN" sz="2000" b="0" u="sng" strike="noStrike">
                <a:solidFill>
                  <a:srgbClr val="1155CC"/>
                </a:solidFill>
                <a:uFillTx/>
                <a:latin typeface="Times New Roman"/>
                <a:ea typeface="Times New Roman"/>
                <a:hlinkClick r:id="rId12"/>
              </a:rPr>
              <a:t>https://www.nhsemployers.org/articles/workforce-redesign</a:t>
            </a:r>
            <a:r>
              <a:rPr lang="en-IN" sz="2000" b="0" u="none" strike="noStrike">
                <a:solidFill>
                  <a:schemeClr val="dk1"/>
                </a:solidFill>
                <a:uFillTx/>
                <a:latin typeface="Times New Roman"/>
                <a:ea typeface="Times New Roman"/>
              </a:rPr>
              <a:t> </a:t>
            </a:r>
            <a:endParaRPr lang="en-GB" sz="2000" b="0" u="none" strike="noStrike">
              <a:solidFill>
                <a:srgbClr val="000000"/>
              </a:solidFill>
              <a:uFillTx/>
              <a:latin typeface="Arial"/>
            </a:endParaRPr>
          </a:p>
          <a:p>
            <a:pPr marL="285840" indent="-285840" defTabSz="914400">
              <a:lnSpc>
                <a:spcPct val="100000"/>
              </a:lnSpc>
              <a:buFont typeface="Arial"/>
              <a:buChar char="•"/>
            </a:pPr>
            <a:r>
              <a:rPr lang="en-IN" sz="2000" b="0" u="none" strike="noStrike">
                <a:solidFill>
                  <a:schemeClr val="dk1"/>
                </a:solidFill>
                <a:uFillTx/>
                <a:latin typeface="Times New Roman"/>
                <a:ea typeface="Times New Roman"/>
              </a:rPr>
              <a:t>NHS. (2024b</a:t>
            </a:r>
            <a:r>
              <a:rPr lang="en-IN" sz="2000" b="0" i="1" u="none" strike="noStrike">
                <a:solidFill>
                  <a:schemeClr val="dk1"/>
                </a:solidFill>
                <a:uFillTx/>
                <a:latin typeface="Times New Roman"/>
                <a:ea typeface="Times New Roman"/>
              </a:rPr>
              <a:t>) The impact of Artificial Intelligence (AI).</a:t>
            </a:r>
            <a:r>
              <a:rPr lang="en-IN" sz="2000" b="0" u="none" strike="noStrike">
                <a:solidFill>
                  <a:schemeClr val="dk1"/>
                </a:solidFill>
                <a:uFillTx/>
                <a:latin typeface="Times New Roman"/>
                <a:ea typeface="Times New Roman"/>
              </a:rPr>
              <a:t> [Online] Available at:</a:t>
            </a:r>
            <a:r>
              <a:rPr lang="en-IN" sz="2000" b="0" u="none" strike="noStrike">
                <a:solidFill>
                  <a:srgbClr val="0000FF"/>
                </a:solidFill>
                <a:uFillTx/>
                <a:latin typeface="Times New Roman"/>
                <a:ea typeface="Times New Roman"/>
                <a:hlinkClick r:id="rId13"/>
              </a:rPr>
              <a:t> </a:t>
            </a:r>
            <a:r>
              <a:rPr lang="en-IN" sz="2000" b="0" u="sng" strike="noStrike">
                <a:solidFill>
                  <a:srgbClr val="1155CC"/>
                </a:solidFill>
                <a:uFillTx/>
                <a:latin typeface="Times New Roman"/>
                <a:ea typeface="Times New Roman"/>
                <a:hlinkClick r:id="rId13"/>
              </a:rPr>
              <a:t>https://digital-transformation.hee.nhs.uk/support-for-organisations/research-and-publications/dart-ed/horizon-scanning/ai-and-digital-healthcare-technologies/introduction/the-impact-of-ai</a:t>
            </a:r>
            <a:r>
              <a:rPr lang="en-IN" sz="2000" b="0" u="none" strike="noStrike">
                <a:solidFill>
                  <a:schemeClr val="dk1"/>
                </a:solidFill>
                <a:uFillTx/>
                <a:latin typeface="Times New Roman"/>
                <a:ea typeface="Times New Roman"/>
              </a:rPr>
              <a:t> </a:t>
            </a:r>
            <a:endParaRPr lang="en-GB" sz="2000" b="0" u="none" strike="noStrike">
              <a:solidFill>
                <a:srgbClr val="000000"/>
              </a:solidFill>
              <a:uFillTx/>
              <a:latin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2F5F5"/>
        </a:solidFill>
        <a:effectLst/>
      </p:bgPr>
    </p:bg>
    <p:spTree>
      <p:nvGrpSpPr>
        <p:cNvPr id="1" name=""/>
        <p:cNvGrpSpPr/>
        <p:nvPr/>
      </p:nvGrpSpPr>
      <p:grpSpPr>
        <a:xfrm>
          <a:off x="0" y="0"/>
          <a:ext cx="0" cy="0"/>
          <a:chOff x="0" y="0"/>
          <a:chExt cx="0" cy="0"/>
        </a:xfrm>
      </p:grpSpPr>
      <p:grpSp>
        <p:nvGrpSpPr>
          <p:cNvPr id="248" name="Group 2"/>
          <p:cNvGrpSpPr/>
          <p:nvPr/>
        </p:nvGrpSpPr>
        <p:grpSpPr>
          <a:xfrm>
            <a:off x="0" y="-144720"/>
            <a:ext cx="18287640" cy="3230640"/>
            <a:chOff x="0" y="-144720"/>
            <a:chExt cx="18287640" cy="3230640"/>
          </a:xfrm>
        </p:grpSpPr>
        <p:sp>
          <p:nvSpPr>
            <p:cNvPr id="249" name="Freeform 3"/>
            <p:cNvSpPr/>
            <p:nvPr/>
          </p:nvSpPr>
          <p:spPr>
            <a:xfrm>
              <a:off x="0" y="0"/>
              <a:ext cx="18287640" cy="3085920"/>
            </a:xfrm>
            <a:custGeom>
              <a:avLst/>
              <a:gdLst>
                <a:gd name="textAreaLeft" fmla="*/ 0 w 18287640"/>
                <a:gd name="textAreaRight" fmla="*/ 18288000 w 18287640"/>
                <a:gd name="textAreaTop" fmla="*/ 0 h 3085920"/>
                <a:gd name="textAreaBottom" fmla="*/ 3086280 h 3085920"/>
              </a:gdLst>
              <a:ahLst/>
              <a:cxn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250" name="TextBox 4"/>
            <p:cNvSpPr/>
            <p:nvPr/>
          </p:nvSpPr>
          <p:spPr>
            <a:xfrm>
              <a:off x="0" y="-144720"/>
              <a:ext cx="18287640" cy="32302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251" name="Group 11"/>
          <p:cNvGrpSpPr/>
          <p:nvPr/>
        </p:nvGrpSpPr>
        <p:grpSpPr>
          <a:xfrm>
            <a:off x="-1056240" y="5935680"/>
            <a:ext cx="19972440" cy="2355120"/>
            <a:chOff x="-1056240" y="5935680"/>
            <a:chExt cx="19972440" cy="2355120"/>
          </a:xfrm>
        </p:grpSpPr>
        <p:sp>
          <p:nvSpPr>
            <p:cNvPr id="252" name="Freeform 12"/>
            <p:cNvSpPr/>
            <p:nvPr/>
          </p:nvSpPr>
          <p:spPr>
            <a:xfrm>
              <a:off x="-1056240" y="6080400"/>
              <a:ext cx="19972440" cy="2210400"/>
            </a:xfrm>
            <a:custGeom>
              <a:avLst/>
              <a:gdLst>
                <a:gd name="textAreaLeft" fmla="*/ 0 w 19972440"/>
                <a:gd name="textAreaRight" fmla="*/ 19972800 w 19972440"/>
                <a:gd name="textAreaTop" fmla="*/ 0 h 2210400"/>
                <a:gd name="textAreaBottom" fmla="*/ 2210760 h 2210400"/>
              </a:gdLst>
              <a:ahLst/>
              <a:cxnLst/>
              <a:rect l="textAreaLeft" t="textAreaTop" r="textAreaRight" b="textAreaBottom"/>
              <a:pathLst>
                <a:path w="5260325" h="582277">
                  <a:moveTo>
                    <a:pt x="0" y="0"/>
                  </a:moveTo>
                  <a:lnTo>
                    <a:pt x="5260325" y="0"/>
                  </a:lnTo>
                  <a:lnTo>
                    <a:pt x="5260325" y="582277"/>
                  </a:lnTo>
                  <a:lnTo>
                    <a:pt x="0" y="582277"/>
                  </a:lnTo>
                  <a:close/>
                </a:path>
              </a:pathLst>
            </a:custGeom>
            <a:gradFill rotWithShape="0">
              <a:gsLst>
                <a:gs pos="0">
                  <a:srgbClr val="F2F5F5"/>
                </a:gs>
                <a:gs pos="100000">
                  <a:srgbClr val="F2F5F5">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253" name="TextBox 13"/>
            <p:cNvSpPr/>
            <p:nvPr/>
          </p:nvSpPr>
          <p:spPr>
            <a:xfrm>
              <a:off x="-1056240" y="5935680"/>
              <a:ext cx="19972440" cy="235512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254" name="Rectangle 7"/>
          <p:cNvSpPr/>
          <p:nvPr/>
        </p:nvSpPr>
        <p:spPr>
          <a:xfrm>
            <a:off x="6579000" y="343080"/>
            <a:ext cx="4702320" cy="7599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defTabSz="914400">
              <a:lnSpc>
                <a:spcPct val="100000"/>
              </a:lnSpc>
            </a:pPr>
            <a:r>
              <a:rPr lang="en-IN" sz="4400" b="1" u="sng" strike="noStrike">
                <a:solidFill>
                  <a:srgbClr val="1B5543"/>
                </a:solidFill>
                <a:uFillTx/>
                <a:latin typeface="Times New Roman"/>
                <a:ea typeface="Times New Roman"/>
              </a:rPr>
              <a:t>REFERENCE LIST</a:t>
            </a:r>
            <a:endParaRPr lang="en-GB" sz="4400" b="0" u="none" strike="noStrike">
              <a:solidFill>
                <a:srgbClr val="000000"/>
              </a:solidFill>
              <a:uFillTx/>
              <a:latin typeface="Arial"/>
            </a:endParaRPr>
          </a:p>
        </p:txBody>
      </p:sp>
      <p:sp>
        <p:nvSpPr>
          <p:cNvPr id="255" name="Rectangle 4"/>
          <p:cNvSpPr/>
          <p:nvPr/>
        </p:nvSpPr>
        <p:spPr>
          <a:xfrm>
            <a:off x="343080" y="1562040"/>
            <a:ext cx="17601840" cy="79542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marL="285840" indent="-285840" algn="just" defTabSz="914400">
              <a:lnSpc>
                <a:spcPct val="100000"/>
              </a:lnSpc>
              <a:spcAft>
                <a:spcPts val="799"/>
              </a:spcAft>
              <a:buFont typeface="Arial"/>
              <a:buChar char="•"/>
            </a:pPr>
            <a:r>
              <a:rPr lang="en-IN" sz="1600" b="0" u="none" strike="noStrike">
                <a:solidFill>
                  <a:srgbClr val="222222"/>
                </a:solidFill>
                <a:uFillTx/>
                <a:latin typeface="Times New Roman"/>
                <a:ea typeface="Times New Roman"/>
              </a:rPr>
              <a:t>Ossiannilsson, E. (2025). The role of ethical leadership in improving education through open education, digital inclusion and seamless learning. </a:t>
            </a:r>
            <a:r>
              <a:rPr lang="en-IN" sz="1600" b="0" i="1" u="none" strike="noStrike">
                <a:solidFill>
                  <a:schemeClr val="dk1"/>
                </a:solidFill>
                <a:uFillTx/>
                <a:latin typeface="Times New Roman"/>
                <a:ea typeface="Times New Roman"/>
              </a:rPr>
              <a:t>AI for Seamless Education</a:t>
            </a:r>
            <a:r>
              <a:rPr lang="en-IN" sz="1600" b="0" u="none" strike="noStrike">
                <a:solidFill>
                  <a:schemeClr val="dk1"/>
                </a:solidFill>
                <a:uFillTx/>
                <a:latin typeface="Times New Roman"/>
                <a:ea typeface="Times New Roman"/>
              </a:rPr>
              <a:t>.</a:t>
            </a:r>
            <a:r>
              <a:rPr lang="en-IN" sz="1600" b="0" u="none" strike="noStrike">
                <a:solidFill>
                  <a:srgbClr val="0000FF"/>
                </a:solidFill>
                <a:uFillTx/>
                <a:latin typeface="Times New Roman"/>
                <a:ea typeface="Times New Roman"/>
                <a:hlinkClick r:id="rId3"/>
              </a:rPr>
              <a:t> </a:t>
            </a:r>
            <a:r>
              <a:rPr lang="en-IN" sz="1600" b="0" u="sng" strike="noStrike">
                <a:solidFill>
                  <a:srgbClr val="1155CC"/>
                </a:solidFill>
                <a:uFillTx/>
                <a:latin typeface="Times New Roman"/>
                <a:ea typeface="Times New Roman"/>
                <a:hlinkClick r:id="rId3"/>
              </a:rPr>
              <a:t>https://pressbooks.pub/aiforseamlesseducation/chapter/the-role-of-ethical-leadership-in-improving-education-through-open-education-digital-inclusion-and-seamless-learning/</a:t>
            </a:r>
            <a:endParaRPr lang="en-GB" sz="1600" b="0" u="none" strike="noStrike">
              <a:solidFill>
                <a:srgbClr val="000000"/>
              </a:solidFill>
              <a:uFillTx/>
              <a:latin typeface="Arial"/>
            </a:endParaRPr>
          </a:p>
          <a:p>
            <a:pPr marL="285840" indent="-285840" algn="just" defTabSz="914400">
              <a:lnSpc>
                <a:spcPct val="100000"/>
              </a:lnSpc>
              <a:spcBef>
                <a:spcPts val="1199"/>
              </a:spcBef>
              <a:spcAft>
                <a:spcPts val="799"/>
              </a:spcAft>
              <a:buFont typeface="Arial"/>
              <a:buChar char="•"/>
            </a:pPr>
            <a:r>
              <a:rPr lang="en-IN" sz="1600" b="0" u="none" strike="noStrike">
                <a:solidFill>
                  <a:schemeClr val="dk1"/>
                </a:solidFill>
                <a:uFillTx/>
                <a:latin typeface="Times New Roman"/>
                <a:ea typeface="Times New Roman"/>
              </a:rPr>
              <a:t>Pinner, J. (2026) </a:t>
            </a:r>
            <a:r>
              <a:rPr lang="en-IN" sz="1600" b="0" i="1" u="none" strike="noStrike">
                <a:solidFill>
                  <a:schemeClr val="dk1"/>
                </a:solidFill>
                <a:uFillTx/>
                <a:latin typeface="Times New Roman"/>
                <a:ea typeface="Times New Roman"/>
              </a:rPr>
              <a:t>Misleading AI-generated doctors pose ‘huge danger to public safety’.</a:t>
            </a:r>
            <a:r>
              <a:rPr lang="en-IN" sz="1600" b="0" u="none" strike="noStrike">
                <a:solidFill>
                  <a:schemeClr val="dk1"/>
                </a:solidFill>
                <a:uFillTx/>
                <a:latin typeface="Times New Roman"/>
                <a:ea typeface="Times New Roman"/>
              </a:rPr>
              <a:t> [Online] Available at:</a:t>
            </a:r>
            <a:r>
              <a:rPr lang="en-IN" sz="1600" b="0" u="none" strike="noStrike">
                <a:solidFill>
                  <a:srgbClr val="0000FF"/>
                </a:solidFill>
                <a:uFillTx/>
                <a:latin typeface="Times New Roman"/>
                <a:ea typeface="Times New Roman"/>
                <a:hlinkClick r:id="rId4"/>
              </a:rPr>
              <a:t> </a:t>
            </a:r>
            <a:r>
              <a:rPr lang="en-IN" sz="1600" b="0" u="sng" strike="noStrike">
                <a:solidFill>
                  <a:srgbClr val="1155CC"/>
                </a:solidFill>
                <a:uFillTx/>
                <a:latin typeface="Times New Roman"/>
                <a:ea typeface="Times New Roman"/>
                <a:hlinkClick r:id="rId4"/>
              </a:rPr>
              <a:t>https://www.theguardian.com/technology/2026/jul/27/misleading-ai-generated-doctors-public-safety-danger-tiktok</a:t>
            </a:r>
            <a:r>
              <a:rPr lang="en-IN" sz="1600" b="0" u="none" strike="noStrike">
                <a:solidFill>
                  <a:schemeClr val="dk1"/>
                </a:solidFill>
                <a:uFillTx/>
                <a:latin typeface="Times New Roman"/>
                <a:ea typeface="Times New Roman"/>
              </a:rPr>
              <a:t> </a:t>
            </a:r>
            <a:endParaRPr lang="en-GB" sz="1600" b="0" u="none" strike="noStrike">
              <a:solidFill>
                <a:srgbClr val="000000"/>
              </a:solidFill>
              <a:uFillTx/>
              <a:latin typeface="Arial"/>
            </a:endParaRPr>
          </a:p>
          <a:p>
            <a:pPr marL="285840" indent="-285840" algn="just" defTabSz="914400">
              <a:lnSpc>
                <a:spcPct val="100000"/>
              </a:lnSpc>
              <a:spcBef>
                <a:spcPts val="1199"/>
              </a:spcBef>
              <a:spcAft>
                <a:spcPts val="799"/>
              </a:spcAft>
              <a:buFont typeface="Arial"/>
              <a:buChar char="•"/>
            </a:pPr>
            <a:r>
              <a:rPr lang="en-IN" sz="1600" b="0" u="none" strike="noStrike">
                <a:solidFill>
                  <a:srgbClr val="222222"/>
                </a:solidFill>
                <a:uFillTx/>
                <a:latin typeface="Times New Roman"/>
                <a:ea typeface="Times New Roman"/>
              </a:rPr>
              <a:t>Shanks, D., Shah, T., Hudson, T., Thompson, J., Filardi, T., Wright, K., ... and Albrecht, M. (2024). Enhancing clinical documentation workflow with ambient artificial intelligence: Clinician perspectives on work burden, burnout, and job satisfaction. </a:t>
            </a:r>
            <a:r>
              <a:rPr lang="en-IN" sz="1600" b="0" i="1" u="none" strike="noStrike">
                <a:solidFill>
                  <a:schemeClr val="dk1"/>
                </a:solidFill>
                <a:uFillTx/>
                <a:latin typeface="Times New Roman"/>
                <a:ea typeface="Times New Roman"/>
              </a:rPr>
              <a:t>medRxiv</a:t>
            </a:r>
            <a:r>
              <a:rPr lang="en-IN" sz="1600" b="0" u="none" strike="noStrike">
                <a:solidFill>
                  <a:schemeClr val="dk1"/>
                </a:solidFill>
                <a:uFillTx/>
                <a:latin typeface="Times New Roman"/>
                <a:ea typeface="Times New Roman"/>
              </a:rPr>
              <a:t>, 2024-08.</a:t>
            </a:r>
            <a:r>
              <a:rPr lang="en-IN" sz="1600" b="0" u="none" strike="noStrike">
                <a:solidFill>
                  <a:srgbClr val="0000FF"/>
                </a:solidFill>
                <a:uFillTx/>
                <a:latin typeface="Times New Roman"/>
                <a:ea typeface="Times New Roman"/>
                <a:hlinkClick r:id="rId5"/>
              </a:rPr>
              <a:t> </a:t>
            </a:r>
            <a:r>
              <a:rPr lang="en-IN" sz="1600" b="0" u="sng" strike="noStrike">
                <a:solidFill>
                  <a:srgbClr val="1155CC"/>
                </a:solidFill>
                <a:uFillTx/>
                <a:latin typeface="Times New Roman"/>
                <a:ea typeface="Times New Roman"/>
                <a:hlinkClick r:id="rId5"/>
              </a:rPr>
              <a:t>https://doi.org/10.1101/2024.08.12.24311883</a:t>
            </a:r>
            <a:endParaRPr lang="en-GB" sz="1600" b="0" u="none" strike="noStrike">
              <a:solidFill>
                <a:srgbClr val="000000"/>
              </a:solidFill>
              <a:uFillTx/>
              <a:latin typeface="Arial"/>
            </a:endParaRPr>
          </a:p>
          <a:p>
            <a:pPr marL="285840" indent="-285840" algn="just" defTabSz="914400">
              <a:lnSpc>
                <a:spcPct val="100000"/>
              </a:lnSpc>
              <a:spcBef>
                <a:spcPts val="1199"/>
              </a:spcBef>
              <a:spcAft>
                <a:spcPts val="799"/>
              </a:spcAft>
              <a:buFont typeface="Arial"/>
              <a:buChar char="•"/>
            </a:pPr>
            <a:r>
              <a:rPr lang="en-IN" sz="1600" b="0" u="none" strike="noStrike">
                <a:solidFill>
                  <a:srgbClr val="222222"/>
                </a:solidFill>
                <a:uFillTx/>
                <a:latin typeface="Times New Roman"/>
                <a:ea typeface="Times New Roman"/>
              </a:rPr>
              <a:t>Sides, T., Kbaier, D., Farrell, T., and Third, A. (2025). Bridging trust gaps: Stakeholder perspectives on AI adoption in the United Kingdom NHS primary care. </a:t>
            </a:r>
            <a:r>
              <a:rPr lang="en-IN" sz="1600" b="0" i="1" u="none" strike="noStrike">
                <a:solidFill>
                  <a:schemeClr val="dk1"/>
                </a:solidFill>
                <a:uFillTx/>
                <a:latin typeface="Times New Roman"/>
                <a:ea typeface="Times New Roman"/>
              </a:rPr>
              <a:t>Digital Health</a:t>
            </a:r>
            <a:r>
              <a:rPr lang="en-IN" sz="1600" b="0" u="none" strike="noStrike">
                <a:solidFill>
                  <a:schemeClr val="dk1"/>
                </a:solidFill>
                <a:uFillTx/>
                <a:latin typeface="Times New Roman"/>
                <a:ea typeface="Times New Roman"/>
              </a:rPr>
              <a:t>, </a:t>
            </a:r>
            <a:r>
              <a:rPr lang="en-IN" sz="1600" b="0" i="1" u="none" strike="noStrike">
                <a:solidFill>
                  <a:schemeClr val="dk1"/>
                </a:solidFill>
                <a:uFillTx/>
                <a:latin typeface="Times New Roman"/>
                <a:ea typeface="Times New Roman"/>
              </a:rPr>
              <a:t>11</a:t>
            </a:r>
            <a:r>
              <a:rPr lang="en-IN" sz="1600" b="0" u="none" strike="noStrike">
                <a:solidFill>
                  <a:schemeClr val="dk1"/>
                </a:solidFill>
                <a:uFillTx/>
                <a:latin typeface="Times New Roman"/>
                <a:ea typeface="Times New Roman"/>
              </a:rPr>
              <a:t>, 20552076251386706.</a:t>
            </a:r>
            <a:r>
              <a:rPr lang="en-IN" sz="1600" b="0" u="none" strike="noStrike">
                <a:solidFill>
                  <a:srgbClr val="0000FF"/>
                </a:solidFill>
                <a:uFillTx/>
                <a:latin typeface="Times New Roman"/>
                <a:ea typeface="Times New Roman"/>
                <a:hlinkClick r:id="rId6"/>
              </a:rPr>
              <a:t> </a:t>
            </a:r>
            <a:r>
              <a:rPr lang="en-IN" sz="1600" b="0" u="sng" strike="noStrike">
                <a:solidFill>
                  <a:srgbClr val="1155CC"/>
                </a:solidFill>
                <a:uFillTx/>
                <a:latin typeface="Times New Roman"/>
                <a:ea typeface="Times New Roman"/>
                <a:hlinkClick r:id="rId6"/>
              </a:rPr>
              <a:t>https://doi.org/10.1177/20552076251386706</a:t>
            </a:r>
            <a:endParaRPr lang="en-GB" sz="1600" b="0" u="none" strike="noStrike">
              <a:solidFill>
                <a:srgbClr val="000000"/>
              </a:solidFill>
              <a:uFillTx/>
              <a:latin typeface="Arial"/>
            </a:endParaRPr>
          </a:p>
          <a:p>
            <a:pPr marL="285840" indent="-285840" algn="just" defTabSz="914400">
              <a:lnSpc>
                <a:spcPct val="100000"/>
              </a:lnSpc>
              <a:spcAft>
                <a:spcPts val="799"/>
              </a:spcAft>
              <a:buFont typeface="Arial"/>
              <a:buChar char="•"/>
            </a:pPr>
            <a:r>
              <a:rPr lang="en-IN" sz="1600" b="0" u="none" strike="noStrike">
                <a:solidFill>
                  <a:schemeClr val="dk1"/>
                </a:solidFill>
                <a:uFillTx/>
                <a:latin typeface="Times New Roman"/>
                <a:ea typeface="Times New Roman"/>
              </a:rPr>
              <a:t>Stewart, C. (2026). </a:t>
            </a:r>
            <a:r>
              <a:rPr lang="en-IN" sz="1600" b="0" i="1" u="none" strike="noStrike">
                <a:solidFill>
                  <a:schemeClr val="dk1"/>
                </a:solidFill>
                <a:uFillTx/>
                <a:latin typeface="Times New Roman"/>
                <a:ea typeface="Times New Roman"/>
              </a:rPr>
              <a:t>Attitudes of the public and NHS staff towards the impact of AI on the quality of care in the United Kingdom as of 2025.</a:t>
            </a:r>
            <a:r>
              <a:rPr lang="en-IN" sz="1600" b="0" u="none" strike="noStrike">
                <a:solidFill>
                  <a:schemeClr val="dk1"/>
                </a:solidFill>
                <a:uFillTx/>
                <a:latin typeface="Times New Roman"/>
                <a:ea typeface="Times New Roman"/>
              </a:rPr>
              <a:t> [Online] Available at:</a:t>
            </a:r>
            <a:r>
              <a:rPr lang="en-IN" sz="1600" b="0" u="none" strike="noStrike">
                <a:solidFill>
                  <a:srgbClr val="0000FF"/>
                </a:solidFill>
                <a:uFillTx/>
                <a:latin typeface="Times New Roman"/>
                <a:ea typeface="Times New Roman"/>
                <a:hlinkClick r:id="rId7"/>
              </a:rPr>
              <a:t> </a:t>
            </a:r>
            <a:r>
              <a:rPr lang="en-IN" sz="1600" b="0" u="sng" strike="noStrike">
                <a:solidFill>
                  <a:srgbClr val="1155CC"/>
                </a:solidFill>
                <a:uFillTx/>
                <a:latin typeface="Times New Roman"/>
                <a:ea typeface="Times New Roman"/>
                <a:hlinkClick r:id="rId7"/>
              </a:rPr>
              <a:t>https://www.statista.com/statistics/1660374/attitudes-towards-ai-impact-on-healthcare-uk/?srsltid=AfmBOopjSz09igPrFXyuswUgkONvxONhos3WercEQZF1Y7wiK4_nQV6k</a:t>
            </a:r>
            <a:r>
              <a:rPr lang="en-IN" sz="1600" b="0" u="none" strike="noStrike">
                <a:solidFill>
                  <a:schemeClr val="dk1"/>
                </a:solidFill>
                <a:uFillTx/>
                <a:latin typeface="Times New Roman"/>
                <a:ea typeface="Times New Roman"/>
              </a:rPr>
              <a:t> </a:t>
            </a:r>
            <a:endParaRPr lang="en-GB" sz="1600" b="0" u="none" strike="noStrike">
              <a:solidFill>
                <a:srgbClr val="000000"/>
              </a:solidFill>
              <a:uFillTx/>
              <a:latin typeface="Arial"/>
            </a:endParaRPr>
          </a:p>
          <a:p>
            <a:pPr marL="285840" indent="-285840" algn="just" defTabSz="914400">
              <a:lnSpc>
                <a:spcPct val="100000"/>
              </a:lnSpc>
              <a:spcBef>
                <a:spcPts val="1199"/>
              </a:spcBef>
              <a:spcAft>
                <a:spcPts val="799"/>
              </a:spcAft>
              <a:buFont typeface="Arial"/>
              <a:buChar char="•"/>
            </a:pPr>
            <a:r>
              <a:rPr lang="en-IN" sz="1600" b="0" u="none" strike="noStrike">
                <a:solidFill>
                  <a:schemeClr val="dk1"/>
                </a:solidFill>
                <a:uFillTx/>
                <a:latin typeface="Times New Roman"/>
                <a:ea typeface="Times New Roman"/>
              </a:rPr>
              <a:t>Stewart, G.L. and Brown, K.G. (2019). </a:t>
            </a:r>
            <a:r>
              <a:rPr lang="en-IN" sz="1600" b="0" i="1" u="none" strike="noStrike">
                <a:solidFill>
                  <a:schemeClr val="dk1"/>
                </a:solidFill>
                <a:uFillTx/>
                <a:latin typeface="Times New Roman"/>
                <a:ea typeface="Times New Roman"/>
              </a:rPr>
              <a:t>Human Resource Management.</a:t>
            </a:r>
            <a:r>
              <a:rPr lang="en-IN" sz="1600" b="0" u="none" strike="noStrike">
                <a:solidFill>
                  <a:schemeClr val="dk1"/>
                </a:solidFill>
                <a:uFillTx/>
                <a:latin typeface="Times New Roman"/>
                <a:ea typeface="Times New Roman"/>
              </a:rPr>
              <a:t> John Wiley &amp; Sons.</a:t>
            </a:r>
            <a:endParaRPr lang="en-GB" sz="1600" b="0" u="none" strike="noStrike">
              <a:solidFill>
                <a:srgbClr val="000000"/>
              </a:solidFill>
              <a:uFillTx/>
              <a:latin typeface="Arial"/>
            </a:endParaRPr>
          </a:p>
          <a:p>
            <a:pPr marL="285840" indent="-285840" algn="just" defTabSz="914400">
              <a:lnSpc>
                <a:spcPct val="100000"/>
              </a:lnSpc>
              <a:spcAft>
                <a:spcPts val="799"/>
              </a:spcAft>
              <a:buFont typeface="Arial"/>
              <a:buChar char="•"/>
            </a:pPr>
            <a:r>
              <a:rPr lang="en-IN" sz="1600" b="0" u="none" strike="noStrike">
                <a:solidFill>
                  <a:schemeClr val="dk1"/>
                </a:solidFill>
                <a:uFillTx/>
                <a:latin typeface="Times New Roman"/>
                <a:ea typeface="Times New Roman"/>
              </a:rPr>
              <a:t>Stone, R.J., Cox, A. and Gavin, M. (2020). </a:t>
            </a:r>
            <a:r>
              <a:rPr lang="en-IN" sz="1600" b="0" i="1" u="none" strike="noStrike">
                <a:solidFill>
                  <a:schemeClr val="dk1"/>
                </a:solidFill>
                <a:uFillTx/>
                <a:latin typeface="Times New Roman"/>
                <a:ea typeface="Times New Roman"/>
              </a:rPr>
              <a:t>Human Resource Management.</a:t>
            </a:r>
            <a:r>
              <a:rPr lang="en-IN" sz="1600" b="0" u="none" strike="noStrike">
                <a:solidFill>
                  <a:schemeClr val="dk1"/>
                </a:solidFill>
                <a:uFillTx/>
                <a:latin typeface="Times New Roman"/>
                <a:ea typeface="Times New Roman"/>
              </a:rPr>
              <a:t> John Wiley &amp; Sons.</a:t>
            </a:r>
            <a:endParaRPr lang="en-GB" sz="1600" b="0" u="none" strike="noStrike">
              <a:solidFill>
                <a:srgbClr val="000000"/>
              </a:solidFill>
              <a:uFillTx/>
              <a:latin typeface="Arial"/>
            </a:endParaRPr>
          </a:p>
          <a:p>
            <a:pPr marL="285840" indent="-285840" algn="just" defTabSz="914400">
              <a:lnSpc>
                <a:spcPct val="100000"/>
              </a:lnSpc>
              <a:spcAft>
                <a:spcPts val="799"/>
              </a:spcAft>
              <a:buFont typeface="Arial"/>
              <a:buChar char="•"/>
            </a:pPr>
            <a:r>
              <a:rPr lang="en-IN" sz="1600" b="0" u="none" strike="noStrike">
                <a:solidFill>
                  <a:srgbClr val="222222"/>
                </a:solidFill>
                <a:uFillTx/>
                <a:latin typeface="Times New Roman"/>
                <a:ea typeface="Times New Roman"/>
              </a:rPr>
              <a:t>Tcharmtchi, M.H., Kumar, S., Rama, J., Rissmiller, B., Castro, D. and Thammasitboon, S., 2023. Job characteristics that enrich clinician-educators’ career: A theory-informed exploratory survey. </a:t>
            </a:r>
            <a:r>
              <a:rPr lang="en-IN" sz="1600" b="0" i="1" u="none" strike="noStrike">
                <a:solidFill>
                  <a:schemeClr val="dk1"/>
                </a:solidFill>
                <a:uFillTx/>
                <a:latin typeface="Times New Roman"/>
                <a:ea typeface="Times New Roman"/>
              </a:rPr>
              <a:t>Medical Education Online</a:t>
            </a:r>
            <a:r>
              <a:rPr lang="en-IN" sz="1600" b="0" u="none" strike="noStrike">
                <a:solidFill>
                  <a:schemeClr val="dk1"/>
                </a:solidFill>
                <a:uFillTx/>
                <a:latin typeface="Times New Roman"/>
                <a:ea typeface="Times New Roman"/>
              </a:rPr>
              <a:t>, </a:t>
            </a:r>
            <a:r>
              <a:rPr lang="en-IN" sz="1600" b="0" i="1" u="none" strike="noStrike">
                <a:solidFill>
                  <a:schemeClr val="dk1"/>
                </a:solidFill>
                <a:uFillTx/>
                <a:latin typeface="Times New Roman"/>
                <a:ea typeface="Times New Roman"/>
              </a:rPr>
              <a:t>28</a:t>
            </a:r>
            <a:r>
              <a:rPr lang="en-IN" sz="1600" b="0" u="none" strike="noStrike">
                <a:solidFill>
                  <a:schemeClr val="dk1"/>
                </a:solidFill>
                <a:uFillTx/>
                <a:latin typeface="Times New Roman"/>
                <a:ea typeface="Times New Roman"/>
              </a:rPr>
              <a:t>(1), p.2158528.</a:t>
            </a:r>
            <a:r>
              <a:rPr lang="en-IN" sz="1600" b="0" u="none" strike="noStrike">
                <a:solidFill>
                  <a:srgbClr val="0000FF"/>
                </a:solidFill>
                <a:uFillTx/>
                <a:latin typeface="Times New Roman"/>
                <a:ea typeface="Times New Roman"/>
                <a:hlinkClick r:id="rId8"/>
              </a:rPr>
              <a:t> </a:t>
            </a:r>
            <a:r>
              <a:rPr lang="en-IN" sz="1600" b="0" u="sng" strike="noStrike">
                <a:solidFill>
                  <a:srgbClr val="1155CC"/>
                </a:solidFill>
                <a:uFillTx/>
                <a:latin typeface="Times New Roman"/>
                <a:ea typeface="Times New Roman"/>
                <a:hlinkClick r:id="rId8"/>
              </a:rPr>
              <a:t>https://doi.org/10.1080/10872981.2022.2158528</a:t>
            </a:r>
            <a:endParaRPr lang="en-GB" sz="1600" b="0" u="none" strike="noStrike">
              <a:solidFill>
                <a:srgbClr val="000000"/>
              </a:solidFill>
              <a:uFillTx/>
              <a:latin typeface="Arial"/>
            </a:endParaRPr>
          </a:p>
          <a:p>
            <a:pPr marL="285840" indent="-285840" algn="just" defTabSz="914400">
              <a:lnSpc>
                <a:spcPct val="100000"/>
              </a:lnSpc>
              <a:spcAft>
                <a:spcPts val="799"/>
              </a:spcAft>
              <a:buFont typeface="Arial"/>
              <a:buChar char="•"/>
            </a:pPr>
            <a:r>
              <a:rPr lang="en-IN" sz="1600" b="0" u="none" strike="noStrike">
                <a:solidFill>
                  <a:schemeClr val="dk1"/>
                </a:solidFill>
                <a:uFillTx/>
                <a:latin typeface="Times New Roman"/>
                <a:ea typeface="Times New Roman"/>
              </a:rPr>
              <a:t>The NHS Alliance (2026). </a:t>
            </a:r>
            <a:r>
              <a:rPr lang="en-IN" sz="1600" b="0" i="1" u="none" strike="noStrike">
                <a:solidFill>
                  <a:schemeClr val="dk1"/>
                </a:solidFill>
                <a:uFillTx/>
                <a:latin typeface="Times New Roman"/>
                <a:ea typeface="Times New Roman"/>
              </a:rPr>
              <a:t>NHS Staff Survey results 2025: what you need to know.</a:t>
            </a:r>
            <a:r>
              <a:rPr lang="en-IN" sz="1600" b="0" u="none" strike="noStrike">
                <a:solidFill>
                  <a:schemeClr val="dk1"/>
                </a:solidFill>
                <a:uFillTx/>
                <a:latin typeface="Times New Roman"/>
                <a:ea typeface="Times New Roman"/>
              </a:rPr>
              <a:t> [Online] Available at:</a:t>
            </a:r>
            <a:r>
              <a:rPr lang="en-IN" sz="1600" b="0" u="none" strike="noStrike">
                <a:solidFill>
                  <a:srgbClr val="0000FF"/>
                </a:solidFill>
                <a:uFillTx/>
                <a:latin typeface="Times New Roman"/>
                <a:ea typeface="Times New Roman"/>
                <a:hlinkClick r:id="rId9"/>
              </a:rPr>
              <a:t> </a:t>
            </a:r>
            <a:r>
              <a:rPr lang="en-IN" sz="1600" b="0" u="sng" strike="noStrike">
                <a:solidFill>
                  <a:srgbClr val="1155CC"/>
                </a:solidFill>
                <a:uFillTx/>
                <a:latin typeface="Times New Roman"/>
                <a:ea typeface="Times New Roman"/>
                <a:hlinkClick r:id="rId9"/>
              </a:rPr>
              <a:t>https://thenhsalliance.org/resources/nhs-staff-survey-results-2025-what-you-need-to-know</a:t>
            </a:r>
            <a:r>
              <a:rPr lang="en-IN" sz="1600" b="0" u="none" strike="noStrike">
                <a:solidFill>
                  <a:schemeClr val="dk1"/>
                </a:solidFill>
                <a:uFillTx/>
                <a:latin typeface="Times New Roman"/>
                <a:ea typeface="Times New Roman"/>
              </a:rPr>
              <a:t> </a:t>
            </a:r>
            <a:endParaRPr lang="en-GB" sz="1600" b="0" u="none" strike="noStrike">
              <a:solidFill>
                <a:srgbClr val="000000"/>
              </a:solidFill>
              <a:uFillTx/>
              <a:latin typeface="Arial"/>
            </a:endParaRPr>
          </a:p>
          <a:p>
            <a:pPr marL="285840" indent="-285840" algn="just" defTabSz="914400">
              <a:lnSpc>
                <a:spcPct val="100000"/>
              </a:lnSpc>
              <a:spcBef>
                <a:spcPts val="1199"/>
              </a:spcBef>
              <a:spcAft>
                <a:spcPts val="799"/>
              </a:spcAft>
              <a:buFont typeface="Arial"/>
              <a:buChar char="•"/>
            </a:pPr>
            <a:r>
              <a:rPr lang="en-IN" sz="1600" b="0" u="none" strike="noStrike">
                <a:solidFill>
                  <a:schemeClr val="dk1"/>
                </a:solidFill>
                <a:uFillTx/>
                <a:latin typeface="Times New Roman"/>
                <a:ea typeface="Times New Roman"/>
              </a:rPr>
              <a:t>TheNHSAlliance. (2024) </a:t>
            </a:r>
            <a:r>
              <a:rPr lang="en-IN" sz="1600" b="0" i="1" u="none" strike="noStrike">
                <a:solidFill>
                  <a:schemeClr val="dk1"/>
                </a:solidFill>
                <a:uFillTx/>
                <a:latin typeface="Times New Roman"/>
                <a:ea typeface="Times New Roman"/>
              </a:rPr>
              <a:t>Digital transformation hampered by budgets, NHS pressures and poor IT infrastructure.</a:t>
            </a:r>
            <a:r>
              <a:rPr lang="en-IN" sz="1600" b="0" u="none" strike="noStrike">
                <a:solidFill>
                  <a:schemeClr val="dk1"/>
                </a:solidFill>
                <a:uFillTx/>
                <a:latin typeface="Times New Roman"/>
                <a:ea typeface="Times New Roman"/>
              </a:rPr>
              <a:t> [Online] Available at:</a:t>
            </a:r>
            <a:r>
              <a:rPr lang="en-IN" sz="1600" b="0" u="none" strike="noStrike">
                <a:solidFill>
                  <a:srgbClr val="0000FF"/>
                </a:solidFill>
                <a:uFillTx/>
                <a:latin typeface="Times New Roman"/>
                <a:ea typeface="Times New Roman"/>
                <a:hlinkClick r:id="rId10"/>
              </a:rPr>
              <a:t> </a:t>
            </a:r>
            <a:r>
              <a:rPr lang="en-IN" sz="1600" b="0" u="sng" strike="noStrike">
                <a:solidFill>
                  <a:srgbClr val="1155CC"/>
                </a:solidFill>
                <a:uFillTx/>
                <a:latin typeface="Times New Roman"/>
                <a:ea typeface="Times New Roman"/>
                <a:hlinkClick r:id="rId10"/>
              </a:rPr>
              <a:t>https://thenhsalliance.org/news/digital-transformation-hampered-by-budgets-nhs-pressures-and-poor-it-infrastructure</a:t>
            </a:r>
            <a:r>
              <a:rPr lang="en-IN" sz="1600" b="0" u="none" strike="noStrike">
                <a:solidFill>
                  <a:schemeClr val="dk1"/>
                </a:solidFill>
                <a:uFillTx/>
                <a:latin typeface="Times New Roman"/>
                <a:ea typeface="Times New Roman"/>
              </a:rPr>
              <a:t>  </a:t>
            </a:r>
            <a:endParaRPr lang="en-GB" sz="1600" b="0" u="none" strike="noStrike">
              <a:solidFill>
                <a:srgbClr val="000000"/>
              </a:solidFill>
              <a:uFillTx/>
              <a:latin typeface="Arial"/>
            </a:endParaRPr>
          </a:p>
          <a:p>
            <a:pPr marL="285840" indent="-285840" algn="just" defTabSz="914400">
              <a:lnSpc>
                <a:spcPct val="100000"/>
              </a:lnSpc>
              <a:spcAft>
                <a:spcPts val="799"/>
              </a:spcAft>
              <a:buFont typeface="Arial"/>
              <a:buChar char="•"/>
            </a:pPr>
            <a:r>
              <a:rPr lang="en-IN" sz="1600" b="0" u="none" strike="noStrike">
                <a:solidFill>
                  <a:schemeClr val="dk1"/>
                </a:solidFill>
                <a:uFillTx/>
                <a:latin typeface="Times New Roman"/>
                <a:ea typeface="Times New Roman"/>
              </a:rPr>
              <a:t>Ulrich, D. (2017). </a:t>
            </a:r>
            <a:r>
              <a:rPr lang="en-IN" sz="1600" b="0" i="1" u="none" strike="noStrike">
                <a:solidFill>
                  <a:schemeClr val="dk1"/>
                </a:solidFill>
                <a:uFillTx/>
                <a:latin typeface="Times New Roman"/>
                <a:ea typeface="Times New Roman"/>
              </a:rPr>
              <a:t>Victory Through Organization: Why the War for Talent is Failing Your Company and What You Can Do About It.</a:t>
            </a:r>
            <a:r>
              <a:rPr lang="en-IN" sz="1600" b="0" u="none" strike="noStrike">
                <a:solidFill>
                  <a:schemeClr val="dk1"/>
                </a:solidFill>
                <a:uFillTx/>
                <a:latin typeface="Times New Roman"/>
                <a:ea typeface="Times New Roman"/>
              </a:rPr>
              <a:t> McGraw-Hill Education.</a:t>
            </a:r>
            <a:endParaRPr lang="en-GB" sz="1600" b="0" u="none" strike="noStrike">
              <a:solidFill>
                <a:srgbClr val="000000"/>
              </a:solidFill>
              <a:uFillTx/>
              <a:latin typeface="Arial"/>
            </a:endParaRPr>
          </a:p>
          <a:p>
            <a:pPr marL="285840" indent="-285840" algn="just" defTabSz="914400">
              <a:lnSpc>
                <a:spcPct val="100000"/>
              </a:lnSpc>
              <a:spcAft>
                <a:spcPts val="799"/>
              </a:spcAft>
              <a:buFont typeface="Arial"/>
              <a:buChar char="•"/>
            </a:pPr>
            <a:r>
              <a:rPr lang="en-IN" sz="1600" b="0" u="none" strike="noStrike">
                <a:solidFill>
                  <a:srgbClr val="222222"/>
                </a:solidFill>
                <a:uFillTx/>
                <a:latin typeface="Times New Roman"/>
                <a:ea typeface="Times New Roman"/>
              </a:rPr>
              <a:t>Yakusheva, O., Lee, K.A. and Weiss, M., 2024. The nursing human capital value model. </a:t>
            </a:r>
            <a:r>
              <a:rPr lang="en-IN" sz="1600" b="0" i="1" u="none" strike="noStrike">
                <a:solidFill>
                  <a:schemeClr val="dk1"/>
                </a:solidFill>
                <a:uFillTx/>
                <a:latin typeface="Times New Roman"/>
                <a:ea typeface="Times New Roman"/>
              </a:rPr>
              <a:t>International journal of nursing studies</a:t>
            </a:r>
            <a:r>
              <a:rPr lang="en-IN" sz="1600" b="0" u="none" strike="noStrike">
                <a:solidFill>
                  <a:schemeClr val="dk1"/>
                </a:solidFill>
                <a:uFillTx/>
                <a:latin typeface="Times New Roman"/>
                <a:ea typeface="Times New Roman"/>
              </a:rPr>
              <a:t>, </a:t>
            </a:r>
            <a:r>
              <a:rPr lang="en-IN" sz="1600" b="0" i="1" u="none" strike="noStrike">
                <a:solidFill>
                  <a:schemeClr val="dk1"/>
                </a:solidFill>
                <a:uFillTx/>
                <a:latin typeface="Times New Roman"/>
                <a:ea typeface="Times New Roman"/>
              </a:rPr>
              <a:t>160</a:t>
            </a:r>
            <a:r>
              <a:rPr lang="en-IN" sz="1600" b="0" u="none" strike="noStrike">
                <a:solidFill>
                  <a:schemeClr val="dk1"/>
                </a:solidFill>
                <a:uFillTx/>
                <a:latin typeface="Times New Roman"/>
                <a:ea typeface="Times New Roman"/>
              </a:rPr>
              <a:t>, p.104890.</a:t>
            </a:r>
            <a:r>
              <a:rPr lang="en-IN" sz="1600" b="0" u="none" strike="noStrike">
                <a:solidFill>
                  <a:srgbClr val="0000FF"/>
                </a:solidFill>
                <a:uFillTx/>
                <a:latin typeface="Times New Roman"/>
                <a:ea typeface="Times New Roman"/>
                <a:hlinkClick r:id="rId11"/>
              </a:rPr>
              <a:t> </a:t>
            </a:r>
            <a:r>
              <a:rPr lang="en-IN" sz="1600" b="0" u="sng" strike="noStrike">
                <a:solidFill>
                  <a:srgbClr val="1155CC"/>
                </a:solidFill>
                <a:uFillTx/>
                <a:latin typeface="Times New Roman"/>
                <a:ea typeface="Times New Roman"/>
                <a:hlinkClick r:id="rId11"/>
              </a:rPr>
              <a:t>https://doi.org/10.1016/j.ijnurstu.2024.104890</a:t>
            </a:r>
            <a:endParaRPr lang="en-GB" sz="1600" b="0" u="none" strike="noStrike">
              <a:solidFill>
                <a:srgbClr val="000000"/>
              </a:solidFill>
              <a:uFillTx/>
              <a:latin typeface="Arial"/>
            </a:endParaRPr>
          </a:p>
          <a:p>
            <a:pPr marL="285840" indent="-285840" algn="just" defTabSz="914400">
              <a:lnSpc>
                <a:spcPct val="100000"/>
              </a:lnSpc>
              <a:spcAft>
                <a:spcPts val="1001"/>
              </a:spcAft>
              <a:buFont typeface="Arial"/>
              <a:buChar char="•"/>
            </a:pPr>
            <a:r>
              <a:rPr lang="en-IN" sz="1600" b="0" u="none" strike="noStrike">
                <a:solidFill>
                  <a:schemeClr val="dk1"/>
                </a:solidFill>
                <a:uFillTx/>
                <a:latin typeface="Times New Roman"/>
                <a:ea typeface="Times New Roman"/>
              </a:rPr>
              <a:t>Yang, J. (2025). </a:t>
            </a:r>
            <a:r>
              <a:rPr lang="en-IN" sz="1600" b="0" i="1" u="none" strike="noStrike">
                <a:solidFill>
                  <a:schemeClr val="dk1"/>
                </a:solidFill>
                <a:uFillTx/>
                <a:latin typeface="Times New Roman"/>
                <a:ea typeface="Times New Roman"/>
              </a:rPr>
              <a:t>Total headcount of the NHS Hospitals and Community Health Service (HCHS) workforce in England as of December 2024, by staff group.</a:t>
            </a:r>
            <a:r>
              <a:rPr lang="en-IN" sz="1600" b="0" u="none" strike="noStrike">
                <a:solidFill>
                  <a:schemeClr val="dk1"/>
                </a:solidFill>
                <a:uFillTx/>
                <a:latin typeface="Times New Roman"/>
                <a:ea typeface="Times New Roman"/>
              </a:rPr>
              <a:t> [Online] Available at:</a:t>
            </a:r>
            <a:r>
              <a:rPr lang="en-IN" sz="1600" b="0" u="none" strike="noStrike">
                <a:solidFill>
                  <a:srgbClr val="0000FF"/>
                </a:solidFill>
                <a:uFillTx/>
                <a:latin typeface="Times New Roman"/>
                <a:ea typeface="Times New Roman"/>
                <a:hlinkClick r:id="rId12"/>
              </a:rPr>
              <a:t> </a:t>
            </a:r>
            <a:r>
              <a:rPr lang="en-IN" sz="1600" b="0" u="sng" strike="noStrike">
                <a:solidFill>
                  <a:srgbClr val="1155CC"/>
                </a:solidFill>
                <a:uFillTx/>
                <a:latin typeface="Times New Roman"/>
                <a:ea typeface="Times New Roman"/>
                <a:hlinkClick r:id="rId12"/>
              </a:rPr>
              <a:t>https://www.statista.com/statistics/679898/number-of-nhs-hchs-workforce-by-staff-group-england/?srsltid=AfmBOoqbFENvkyGUcOLlaouIMAOZvmcqaCHH6YA-eqaOGUmDNob4BSPC</a:t>
            </a:r>
            <a:r>
              <a:rPr lang="en-IN" sz="1600" b="0" u="none" strike="noStrike">
                <a:solidFill>
                  <a:schemeClr val="dk1"/>
                </a:solidFill>
                <a:uFillTx/>
                <a:latin typeface="Times New Roman"/>
                <a:ea typeface="Times New Roman"/>
              </a:rPr>
              <a:t> </a:t>
            </a:r>
            <a:endParaRPr lang="en-GB" sz="1600" b="0" u="none" strike="noStrike">
              <a:solidFill>
                <a:srgbClr val="000000"/>
              </a:solidFill>
              <a:uFillTx/>
              <a:latin typeface="Arial"/>
            </a:endParaRPr>
          </a:p>
          <a:p>
            <a:pPr marL="285840" indent="-285840" algn="just" defTabSz="914400">
              <a:lnSpc>
                <a:spcPct val="100000"/>
              </a:lnSpc>
              <a:spcBef>
                <a:spcPts val="1199"/>
              </a:spcBef>
              <a:spcAft>
                <a:spcPts val="799"/>
              </a:spcAft>
              <a:buFont typeface="Arial"/>
              <a:buChar char="•"/>
            </a:pPr>
            <a:r>
              <a:rPr lang="en-IN" sz="1600" b="0" u="none" strike="noStrike">
                <a:solidFill>
                  <a:srgbClr val="222222"/>
                </a:solidFill>
                <a:uFillTx/>
                <a:latin typeface="Times New Roman"/>
                <a:ea typeface="Times New Roman"/>
              </a:rPr>
              <a:t>Yang, T., and Jiang, J. (2025). Designing job characteristics for effective hybrid intelligence: insights from job design and human–AI collaboration. </a:t>
            </a:r>
            <a:r>
              <a:rPr lang="en-IN" sz="1600" b="0" i="1" u="none" strike="noStrike">
                <a:solidFill>
                  <a:schemeClr val="dk1"/>
                </a:solidFill>
                <a:uFillTx/>
                <a:latin typeface="Times New Roman"/>
                <a:ea typeface="Times New Roman"/>
              </a:rPr>
              <a:t>Personnel Review</a:t>
            </a:r>
            <a:r>
              <a:rPr lang="en-IN" sz="1600" b="0" u="none" strike="noStrike">
                <a:solidFill>
                  <a:schemeClr val="dk1"/>
                </a:solidFill>
                <a:uFillTx/>
                <a:latin typeface="Times New Roman"/>
                <a:ea typeface="Times New Roman"/>
              </a:rPr>
              <a:t>, </a:t>
            </a:r>
            <a:r>
              <a:rPr lang="en-IN" sz="1600" b="0" i="1" u="none" strike="noStrike">
                <a:solidFill>
                  <a:schemeClr val="dk1"/>
                </a:solidFill>
                <a:uFillTx/>
                <a:latin typeface="Times New Roman"/>
                <a:ea typeface="Times New Roman"/>
              </a:rPr>
              <a:t>54</a:t>
            </a:r>
            <a:r>
              <a:rPr lang="en-IN" sz="1600" b="0" u="none" strike="noStrike">
                <a:solidFill>
                  <a:schemeClr val="dk1"/>
                </a:solidFill>
                <a:uFillTx/>
                <a:latin typeface="Times New Roman"/>
                <a:ea typeface="Times New Roman"/>
              </a:rPr>
              <a:t>(6), 1441-1456.</a:t>
            </a:r>
            <a:r>
              <a:rPr lang="en-IN" sz="1600" b="0" u="none" strike="noStrike">
                <a:solidFill>
                  <a:srgbClr val="0000FF"/>
                </a:solidFill>
                <a:uFillTx/>
                <a:latin typeface="Times New Roman"/>
                <a:ea typeface="Times New Roman"/>
                <a:hlinkClick r:id="rId13"/>
              </a:rPr>
              <a:t> </a:t>
            </a:r>
            <a:r>
              <a:rPr lang="en-IN" sz="1600" b="0" u="sng" strike="noStrike">
                <a:solidFill>
                  <a:srgbClr val="1155CC"/>
                </a:solidFill>
                <a:uFillTx/>
                <a:latin typeface="Times New Roman"/>
                <a:ea typeface="Times New Roman"/>
                <a:hlinkClick r:id="rId13"/>
              </a:rPr>
              <a:t>https://doi.org/10.1108/PR-03-2024-0229</a:t>
            </a:r>
            <a:endParaRPr lang="en-GB" sz="1600" b="0" u="none" strike="noStrike">
              <a:solidFill>
                <a:srgbClr val="000000"/>
              </a:solidFill>
              <a:uFillTx/>
              <a:latin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2F5F5"/>
        </a:solidFill>
        <a:effectLst/>
      </p:bgPr>
    </p:bg>
    <p:spTree>
      <p:nvGrpSpPr>
        <p:cNvPr id="1" name=""/>
        <p:cNvGrpSpPr/>
        <p:nvPr/>
      </p:nvGrpSpPr>
      <p:grpSpPr>
        <a:xfrm>
          <a:off x="0" y="0"/>
          <a:ext cx="0" cy="0"/>
          <a:chOff x="0" y="0"/>
          <a:chExt cx="0" cy="0"/>
        </a:xfrm>
      </p:grpSpPr>
      <p:grpSp>
        <p:nvGrpSpPr>
          <p:cNvPr id="256" name="Group 3"/>
          <p:cNvGrpSpPr/>
          <p:nvPr/>
        </p:nvGrpSpPr>
        <p:grpSpPr>
          <a:xfrm>
            <a:off x="-842400" y="-898560"/>
            <a:ext cx="19972440" cy="3230640"/>
            <a:chOff x="-842400" y="-898560"/>
            <a:chExt cx="19972440" cy="3230640"/>
          </a:xfrm>
        </p:grpSpPr>
        <p:sp>
          <p:nvSpPr>
            <p:cNvPr id="257" name="Freeform 4"/>
            <p:cNvSpPr/>
            <p:nvPr/>
          </p:nvSpPr>
          <p:spPr>
            <a:xfrm>
              <a:off x="-842400" y="-753840"/>
              <a:ext cx="19972440" cy="3085920"/>
            </a:xfrm>
            <a:custGeom>
              <a:avLst/>
              <a:gdLst>
                <a:gd name="textAreaLeft" fmla="*/ 0 w 19972440"/>
                <a:gd name="textAreaRight" fmla="*/ 19972800 w 19972440"/>
                <a:gd name="textAreaTop" fmla="*/ 0 h 3085920"/>
                <a:gd name="textAreaBottom" fmla="*/ 3086280 h 3085920"/>
              </a:gdLst>
              <a:ahLst/>
              <a:cxnLst/>
              <a:rect l="textAreaLeft" t="textAreaTop" r="textAreaRight" b="textAreaBottom"/>
              <a:pathLst>
                <a:path w="5260325" h="812800">
                  <a:moveTo>
                    <a:pt x="0" y="0"/>
                  </a:moveTo>
                  <a:lnTo>
                    <a:pt x="5260325" y="0"/>
                  </a:lnTo>
                  <a:lnTo>
                    <a:pt x="5260325" y="812800"/>
                  </a:lnTo>
                  <a:lnTo>
                    <a:pt x="0" y="812800"/>
                  </a:lnTo>
                  <a:close/>
                </a:path>
              </a:pathLst>
            </a:custGeom>
            <a:gradFill rotWithShape="0">
              <a:gsLst>
                <a:gs pos="0">
                  <a:srgbClr val="259676"/>
                </a:gs>
                <a:gs pos="100000">
                  <a:srgbClr val="FFFFFF">
                    <a:alpha val="0"/>
                  </a:srgbClr>
                </a:gs>
              </a:gsLst>
              <a:lin ang="5400000"/>
            </a:gra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258" name="TextBox 5"/>
            <p:cNvSpPr/>
            <p:nvPr/>
          </p:nvSpPr>
          <p:spPr>
            <a:xfrm>
              <a:off x="-842400" y="-898560"/>
              <a:ext cx="19972440" cy="32302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
        <p:nvSpPr>
          <p:cNvPr id="259" name="TextBox 8"/>
          <p:cNvSpPr/>
          <p:nvPr/>
        </p:nvSpPr>
        <p:spPr>
          <a:xfrm>
            <a:off x="1112040" y="2717280"/>
            <a:ext cx="7629120" cy="207864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t">
            <a:spAutoFit/>
          </a:bodyPr>
          <a:lstStyle/>
          <a:p>
            <a:pPr algn="ctr" defTabSz="914400">
              <a:lnSpc>
                <a:spcPts val="16364"/>
              </a:lnSpc>
            </a:pPr>
            <a:r>
              <a:rPr lang="en-US" sz="18180" b="1" u="none" strike="noStrike" spc="-1091">
                <a:solidFill>
                  <a:srgbClr val="0F4C3A"/>
                </a:solidFill>
                <a:uFillTx/>
                <a:latin typeface="Times New Roman"/>
                <a:ea typeface="Times New Roman"/>
              </a:rPr>
              <a:t>Thank</a:t>
            </a:r>
            <a:endParaRPr lang="en-GB" sz="18180" b="0" u="none" strike="noStrike">
              <a:solidFill>
                <a:srgbClr val="000000"/>
              </a:solidFill>
              <a:uFillTx/>
              <a:latin typeface="Arial"/>
            </a:endParaRPr>
          </a:p>
        </p:txBody>
      </p:sp>
      <p:sp>
        <p:nvSpPr>
          <p:cNvPr id="260" name="TextBox 9"/>
          <p:cNvSpPr/>
          <p:nvPr/>
        </p:nvSpPr>
        <p:spPr>
          <a:xfrm>
            <a:off x="1112040" y="5698800"/>
            <a:ext cx="7629120" cy="207864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t">
            <a:spAutoFit/>
          </a:bodyPr>
          <a:lstStyle/>
          <a:p>
            <a:pPr algn="ctr" defTabSz="914400">
              <a:lnSpc>
                <a:spcPts val="16364"/>
              </a:lnSpc>
            </a:pPr>
            <a:r>
              <a:rPr lang="en-US" sz="18180" b="1" u="none" strike="noStrike" spc="-1091">
                <a:solidFill>
                  <a:srgbClr val="0F4C3A"/>
                </a:solidFill>
                <a:uFillTx/>
                <a:latin typeface="Times New Roman Bold"/>
                <a:ea typeface="Times New Roman Bold"/>
              </a:rPr>
              <a:t>You</a:t>
            </a:r>
            <a:endParaRPr lang="en-GB" sz="18180" b="0" u="none" strike="noStrike">
              <a:solidFill>
                <a:srgbClr val="000000"/>
              </a:solidFill>
              <a:uFillTx/>
              <a:latin typeface="Arial"/>
            </a:endParaRPr>
          </a:p>
        </p:txBody>
      </p:sp>
      <p:grpSp>
        <p:nvGrpSpPr>
          <p:cNvPr id="261" name="Group 22"/>
          <p:cNvGrpSpPr/>
          <p:nvPr/>
        </p:nvGrpSpPr>
        <p:grpSpPr>
          <a:xfrm>
            <a:off x="11405880" y="4012920"/>
            <a:ext cx="100800" cy="100800"/>
            <a:chOff x="11405880" y="4012920"/>
            <a:chExt cx="100800" cy="100800"/>
          </a:xfrm>
        </p:grpSpPr>
        <p:sp>
          <p:nvSpPr>
            <p:cNvPr id="262" name="Freeform 23"/>
            <p:cNvSpPr/>
            <p:nvPr/>
          </p:nvSpPr>
          <p:spPr>
            <a:xfrm>
              <a:off x="11405880" y="4012920"/>
              <a:ext cx="100800" cy="100800"/>
            </a:xfrm>
            <a:custGeom>
              <a:avLst/>
              <a:gdLst>
                <a:gd name="textAreaLeft" fmla="*/ 0 w 100800"/>
                <a:gd name="textAreaRight" fmla="*/ 101160 w 100800"/>
                <a:gd name="textAreaTop" fmla="*/ 0 h 100800"/>
                <a:gd name="textAreaBottom" fmla="*/ 101160 h 100800"/>
              </a:gdLst>
              <a:ahLst/>
              <a:cxn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263" name="TextBox 24"/>
            <p:cNvSpPr/>
            <p:nvPr/>
          </p:nvSpPr>
          <p:spPr>
            <a:xfrm>
              <a:off x="11415240" y="4017600"/>
              <a:ext cx="81720" cy="86760"/>
            </a:xfrm>
            <a:prstGeom prst="rect">
              <a:avLst/>
            </a:prstGeom>
            <a:noFill/>
            <a:ln w="0">
              <a:noFill/>
            </a:ln>
          </p:spPr>
          <p:style>
            <a:lnRef idx="0">
              <a:scrgbClr r="0" g="0" b="0"/>
            </a:lnRef>
            <a:fillRef idx="0">
              <a:scrgbClr r="0" g="0" b="0"/>
            </a:fillRef>
            <a:effectRef idx="0">
              <a:scrgbClr r="0" g="0" b="0"/>
            </a:effectRef>
            <a:fontRef idx="minor"/>
          </p:style>
          <p:txBody>
            <a:bodyPr lIns="40680" tIns="43560" rIns="40680" bIns="435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264" name="Group 25"/>
          <p:cNvGrpSpPr/>
          <p:nvPr/>
        </p:nvGrpSpPr>
        <p:grpSpPr>
          <a:xfrm>
            <a:off x="11829960" y="1340280"/>
            <a:ext cx="134280" cy="134280"/>
            <a:chOff x="11829960" y="1340280"/>
            <a:chExt cx="134280" cy="134280"/>
          </a:xfrm>
        </p:grpSpPr>
        <p:sp>
          <p:nvSpPr>
            <p:cNvPr id="265" name="Freeform 26"/>
            <p:cNvSpPr/>
            <p:nvPr/>
          </p:nvSpPr>
          <p:spPr>
            <a:xfrm>
              <a:off x="11829960" y="1340280"/>
              <a:ext cx="134280" cy="134280"/>
            </a:xfrm>
            <a:custGeom>
              <a:avLst/>
              <a:gdLst>
                <a:gd name="textAreaLeft" fmla="*/ 0 w 134280"/>
                <a:gd name="textAreaRight" fmla="*/ 134640 w 134280"/>
                <a:gd name="textAreaTop" fmla="*/ 0 h 134280"/>
                <a:gd name="textAreaBottom" fmla="*/ 134640 h 134280"/>
              </a:gdLst>
              <a:ahLst/>
              <a:cxn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266" name="TextBox 27"/>
            <p:cNvSpPr/>
            <p:nvPr/>
          </p:nvSpPr>
          <p:spPr>
            <a:xfrm>
              <a:off x="11842920" y="1346400"/>
              <a:ext cx="109080" cy="11556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267" name="Group 28"/>
          <p:cNvGrpSpPr/>
          <p:nvPr/>
        </p:nvGrpSpPr>
        <p:grpSpPr>
          <a:xfrm>
            <a:off x="11525760" y="4084560"/>
            <a:ext cx="159840" cy="159840"/>
            <a:chOff x="11525760" y="4084560"/>
            <a:chExt cx="159840" cy="159840"/>
          </a:xfrm>
        </p:grpSpPr>
        <p:sp>
          <p:nvSpPr>
            <p:cNvPr id="268" name="Freeform 29"/>
            <p:cNvSpPr/>
            <p:nvPr/>
          </p:nvSpPr>
          <p:spPr>
            <a:xfrm>
              <a:off x="11525760" y="4084560"/>
              <a:ext cx="159840" cy="159840"/>
            </a:xfrm>
            <a:custGeom>
              <a:avLst/>
              <a:gdLst>
                <a:gd name="textAreaLeft" fmla="*/ 0 w 159840"/>
                <a:gd name="textAreaRight" fmla="*/ 160200 w 159840"/>
                <a:gd name="textAreaTop" fmla="*/ 0 h 159840"/>
                <a:gd name="textAreaBottom" fmla="*/ 160200 h 159840"/>
              </a:gdLst>
              <a:ahLst/>
              <a:cxn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269" name="TextBox 30"/>
            <p:cNvSpPr/>
            <p:nvPr/>
          </p:nvSpPr>
          <p:spPr>
            <a:xfrm>
              <a:off x="11540880" y="4092120"/>
              <a:ext cx="129600" cy="13716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grpSp>
        <p:nvGrpSpPr>
          <p:cNvPr id="270" name="Group 31"/>
          <p:cNvGrpSpPr/>
          <p:nvPr/>
        </p:nvGrpSpPr>
        <p:grpSpPr>
          <a:xfrm>
            <a:off x="11990160" y="1435680"/>
            <a:ext cx="212760" cy="212760"/>
            <a:chOff x="11990160" y="1435680"/>
            <a:chExt cx="212760" cy="212760"/>
          </a:xfrm>
        </p:grpSpPr>
        <p:sp>
          <p:nvSpPr>
            <p:cNvPr id="271" name="Freeform 32"/>
            <p:cNvSpPr/>
            <p:nvPr/>
          </p:nvSpPr>
          <p:spPr>
            <a:xfrm>
              <a:off x="11990160" y="1435680"/>
              <a:ext cx="212760" cy="212760"/>
            </a:xfrm>
            <a:custGeom>
              <a:avLst/>
              <a:gdLst>
                <a:gd name="textAreaLeft" fmla="*/ 0 w 212760"/>
                <a:gd name="textAreaRight" fmla="*/ 213120 w 212760"/>
                <a:gd name="textAreaTop" fmla="*/ 0 h 212760"/>
                <a:gd name="textAreaBottom" fmla="*/ 213120 h 212760"/>
              </a:gdLst>
              <a:ahLst/>
              <a:cxnLst/>
              <a:rect l="textAreaLeft" t="textAreaTop" r="textAreaRight" b="textAreaBottom"/>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0">
              <a:noFill/>
            </a:ln>
          </p:spPr>
          <p:style>
            <a:lnRef idx="0">
              <a:scrgbClr r="0" g="0" b="0"/>
            </a:lnRef>
            <a:fillRef idx="0">
              <a:scrgbClr r="0" g="0" b="0"/>
            </a:fillRef>
            <a:effectRef idx="0">
              <a:scrgbClr r="0" g="0" b="0"/>
            </a:effectRef>
            <a:fontRef idx="minor"/>
          </p:style>
          <p:txBody>
            <a:bodyPr lIns="90000" tIns="45000" rIns="90000" bIns="45000" anchor="t">
              <a:noAutofit/>
            </a:bodyPr>
            <a:lstStyle/>
            <a:p>
              <a:endParaRPr lang="en-GB" sz="1800" b="0" u="none" strike="noStrike">
                <a:solidFill>
                  <a:srgbClr val="000000"/>
                </a:solidFill>
                <a:uFillTx/>
                <a:latin typeface="Arial"/>
              </a:endParaRPr>
            </a:p>
          </p:txBody>
        </p:sp>
        <p:sp>
          <p:nvSpPr>
            <p:cNvPr id="272" name="TextBox 33"/>
            <p:cNvSpPr/>
            <p:nvPr/>
          </p:nvSpPr>
          <p:spPr>
            <a:xfrm>
              <a:off x="12009960" y="1445760"/>
              <a:ext cx="172800" cy="182880"/>
            </a:xfrm>
            <a:prstGeom prst="rect">
              <a:avLst/>
            </a:prstGeom>
            <a:noFill/>
            <a:ln w="0">
              <a:noFill/>
            </a:ln>
          </p:spPr>
          <p:style>
            <a:lnRef idx="0">
              <a:scrgbClr r="0" g="0" b="0"/>
            </a:lnRef>
            <a:fillRef idx="0">
              <a:scrgbClr r="0" g="0" b="0"/>
            </a:fillRef>
            <a:effectRef idx="0">
              <a:scrgbClr r="0" g="0" b="0"/>
            </a:effectRef>
            <a:fontRef idx="minor"/>
          </p:style>
          <p:txBody>
            <a:bodyPr lIns="50760" tIns="50760" rIns="50760" bIns="50760" anchor="ctr">
              <a:noAutofit/>
            </a:bodyPr>
            <a:lstStyle/>
            <a:p>
              <a:pPr algn="ctr" defTabSz="914400">
                <a:lnSpc>
                  <a:spcPts val="2659"/>
                </a:lnSpc>
              </a:pPr>
              <a:endParaRPr lang="en-US" sz="1800" b="0" u="none" strike="noStrike">
                <a:solidFill>
                  <a:schemeClr val="dk1"/>
                </a:solidFill>
                <a:uFillTx/>
                <a:latin typeface="Calibri"/>
              </a:endParaRPr>
            </a:p>
          </p:txBody>
        </p:sp>
      </p:gr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majorFont>
      <a:minorFont>
        <a:latin typeface="Calibri"/>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shade val="51000"/>
              </a:schemeClr>
            </a:gs>
            <a:gs pos="80000">
              <a:schemeClr val="phClr">
                <a:shade val="93000"/>
              </a:schemeClr>
            </a:gs>
            <a:gs pos="100000">
              <a:schemeClr val="phClr">
                <a:shade val="94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ppt/theme/theme2.xml><?xml version="1.0" encoding="utf-8"?>
<a:theme xmlns:a="http://schemas.openxmlformats.org/drawingml/2006/main" name="Office Them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a:fillStyleLst>
        <a:solidFill>
          <a:schemeClr val="phClr"/>
        </a:solidFill>
        <a:solidFill>
          <a:schemeClr val="phClr"/>
        </a:solidFill>
        <a:solidFill>
          <a:schemeClr val="phClr"/>
        </a:solidFill>
      </a:fillStyleLst>
      <a:lnStyleLst>
        <a:ln w="6350" cap="flat" cmpd="sng" algn="ctr">
          <a:prstDash val="solid"/>
          <a:miter/>
        </a:ln>
        <a:ln w="6350" cap="flat" cmpd="sng" algn="ctr">
          <a:prstDash val="solid"/>
          <a:miter/>
        </a:ln>
        <a:ln w="6350" cap="flat" cmpd="sng" algn="ctr">
          <a:prstDash val="solid"/>
          <a:miter/>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TotalTime>
  <Words>6080</Words>
  <Application>Microsoft Office PowerPoint</Application>
  <PresentationFormat>Custom</PresentationFormat>
  <Paragraphs>314</Paragraphs>
  <Slides>25</Slides>
  <Notes>22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Symbol</vt:lpstr>
      <vt:lpstr>Times New Roman</vt:lpstr>
      <vt:lpstr>Times New Roman 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White and Green Modern Medical Healthcare Presentation</dc:title>
  <dc:subject/>
  <dc:creator>Divya</dc:creator>
  <dc:description/>
  <cp:lastModifiedBy>Adduru Divya</cp:lastModifiedBy>
  <cp:revision>23</cp:revision>
  <dcterms:created xsi:type="dcterms:W3CDTF">2006-08-16T00:00:00Z</dcterms:created>
  <dcterms:modified xsi:type="dcterms:W3CDTF">2026-08-02T09:35:29Z</dcterms:modified>
  <dc:language>en-GB</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D89066893595435281E0106FDF3156EE_12</vt:lpwstr>
  </property>
  <property fmtid="{D5CDD505-2E9C-101B-9397-08002B2CF9AE}" pid="3" name="KSOProductBuildVer">
    <vt:lpwstr>1033-12.1.0.27458</vt:lpwstr>
  </property>
  <property fmtid="{D5CDD505-2E9C-101B-9397-08002B2CF9AE}" pid="4" name="Notes">
    <vt:i4>22</vt:i4>
  </property>
  <property fmtid="{D5CDD505-2E9C-101B-9397-08002B2CF9AE}" pid="5" name="PresentationFormat">
    <vt:lpwstr>Custom</vt:lpwstr>
  </property>
  <property fmtid="{D5CDD505-2E9C-101B-9397-08002B2CF9AE}" pid="6" name="Slides">
    <vt:i4>25</vt:i4>
  </property>
</Properties>
</file>