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4"/>
  </p:notesMasterIdLst>
  <p:sldIdLst>
    <p:sldId id="257" r:id="rId2"/>
    <p:sldId id="294" r:id="rId3"/>
    <p:sldId id="634" r:id="rId4"/>
    <p:sldId id="685" r:id="rId5"/>
    <p:sldId id="686" r:id="rId6"/>
    <p:sldId id="687" r:id="rId7"/>
    <p:sldId id="688" r:id="rId8"/>
    <p:sldId id="689" r:id="rId9"/>
    <p:sldId id="690" r:id="rId10"/>
    <p:sldId id="691" r:id="rId11"/>
    <p:sldId id="700" r:id="rId12"/>
    <p:sldId id="701" r:id="rId13"/>
    <p:sldId id="703" r:id="rId14"/>
    <p:sldId id="702" r:id="rId15"/>
    <p:sldId id="704" r:id="rId16"/>
    <p:sldId id="692" r:id="rId17"/>
    <p:sldId id="698" r:id="rId18"/>
    <p:sldId id="699" r:id="rId19"/>
    <p:sldId id="693" r:id="rId20"/>
    <p:sldId id="694" r:id="rId21"/>
    <p:sldId id="273" r:id="rId22"/>
    <p:sldId id="60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651"/>
    <p:restoredTop sz="62890"/>
  </p:normalViewPr>
  <p:slideViewPr>
    <p:cSldViewPr snapToGrid="0" snapToObjects="1">
      <p:cViewPr varScale="1">
        <p:scale>
          <a:sx n="88" d="100"/>
          <a:sy n="88" d="100"/>
        </p:scale>
        <p:origin x="18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7/17/20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hierarchy of all the products to be produced during a plan.</a:t>
            </a:r>
          </a:p>
          <a:p>
            <a:r>
              <a:rPr lang="en-US" dirty="0"/>
              <a:t>The objectives of a PBS are:</a:t>
            </a:r>
            <a:br>
              <a:rPr lang="en-US" dirty="0"/>
            </a:br>
            <a:r>
              <a:rPr lang="en-US" dirty="0"/>
              <a:t>To identify those products that need to be created or obtained by planned work</a:t>
            </a:r>
            <a:br>
              <a:rPr lang="en-US" dirty="0"/>
            </a:br>
            <a:r>
              <a:rPr lang="en-US" dirty="0"/>
              <a:t>Identify additional products required to build/obtain required for supporting the final product/outcome</a:t>
            </a:r>
          </a:p>
          <a:p>
            <a:r>
              <a:rPr lang="en-US" dirty="0"/>
              <a:t>Build a consensus on the best product groupings that should be used to generate ideas on what products should be created, purchased or otherwise sourced.</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b="0" dirty="0"/>
            </a:br>
            <a:r>
              <a:rPr lang="en-US" b="0" dirty="0"/>
              <a:t>The products in a plan include not only those that will be developed within the plan but any ‘products’ external to the project that are required as input to the work identified in the plan.</a:t>
            </a:r>
            <a:endParaRPr lang="en-US" dirty="0"/>
          </a:p>
          <a:p>
            <a:endParaRPr lang="en-US" dirty="0"/>
          </a:p>
          <a:p>
            <a:r>
              <a:rPr lang="en-US" dirty="0"/>
              <a:t>If a product is detailed fully in the PBS there should be a match between the composition content of its </a:t>
            </a:r>
            <a:r>
              <a:rPr lang="en-US" b="1" dirty="0"/>
              <a:t>Product Description</a:t>
            </a:r>
            <a:r>
              <a:rPr lang="en-US" b="0" dirty="0"/>
              <a:t>  and the breakdown </a:t>
            </a:r>
            <a:r>
              <a:rPr lang="en-US" b="0" dirty="0" err="1"/>
              <a:t>ofthat</a:t>
            </a:r>
            <a:r>
              <a:rPr lang="en-US" b="0" dirty="0"/>
              <a:t> product in the PBS.</a:t>
            </a:r>
          </a:p>
          <a:p>
            <a:br>
              <a:rPr lang="en-US" b="0" dirty="0"/>
            </a:br>
            <a:r>
              <a:rPr lang="en-US" b="0" dirty="0"/>
              <a:t>Bear in mind delivery of external products is a dependency and therefore represents a </a:t>
            </a:r>
            <a:r>
              <a:rPr lang="en-US" b="1" dirty="0"/>
              <a:t>risk.</a:t>
            </a:r>
            <a:endParaRPr lang="en-US" b="0" dirty="0"/>
          </a:p>
          <a:p>
            <a:endParaRPr lang="en-US" b="0" dirty="0"/>
          </a:p>
          <a:p>
            <a:r>
              <a:rPr lang="en-GB" sz="1200" kern="1200" dirty="0">
                <a:solidFill>
                  <a:schemeClr val="tx1"/>
                </a:solidFill>
                <a:effectLst/>
                <a:latin typeface="+mn-lt"/>
                <a:ea typeface="+mn-ea"/>
                <a:cs typeface="+mn-cs"/>
              </a:rPr>
              <a:t>Higher level products must be completely defined by the lower level products to which they are attached.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unnecessary to break a product down into only one simple product.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Arrows should not be used in a product breakdown structure. There is no sequence implied in the positioning of products in the diagram.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Branches in a product breakdown structure should not join up again lower down in the hierarchy.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Product descriptions should be written as soon as possible after the need for the product has been identified. Initially this may only be a skeleton with little more than the title and identifier as information but will be refined and amended as the product becomes better understood and they later planning steps are done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Key criteria</a:t>
            </a:r>
          </a:p>
          <a:p>
            <a:r>
              <a:rPr lang="en-GB" sz="1200" kern="1200" dirty="0">
                <a:solidFill>
                  <a:schemeClr val="tx1"/>
                </a:solidFill>
                <a:effectLst/>
                <a:latin typeface="+mn-lt"/>
                <a:ea typeface="+mn-ea"/>
                <a:cs typeface="+mn-cs"/>
              </a:rPr>
              <a:t>Are the products clearly and unambiguously defined</a:t>
            </a:r>
          </a:p>
          <a:p>
            <a:r>
              <a:rPr lang="en-GB" sz="1200" kern="1200" dirty="0">
                <a:solidFill>
                  <a:schemeClr val="tx1"/>
                </a:solidFill>
                <a:effectLst/>
                <a:latin typeface="+mn-lt"/>
                <a:ea typeface="+mn-ea"/>
                <a:cs typeface="+mn-cs"/>
              </a:rPr>
              <a:t>Have all types of quality checks for the products been specified i.e. ones that will check that the quality criteria have been met</a:t>
            </a:r>
          </a:p>
          <a:p>
            <a:r>
              <a:rPr lang="en-GB" sz="1200" kern="1200" dirty="0">
                <a:solidFill>
                  <a:schemeClr val="tx1"/>
                </a:solidFill>
                <a:effectLst/>
                <a:latin typeface="+mn-lt"/>
                <a:ea typeface="+mn-ea"/>
                <a:cs typeface="+mn-cs"/>
              </a:rPr>
              <a:t>Where there are conflicting customer and supplier standards has a sensible agreement or compromise been reached</a:t>
            </a:r>
          </a:p>
          <a:p>
            <a:r>
              <a:rPr lang="en-GB" sz="1200" kern="1200" dirty="0">
                <a:solidFill>
                  <a:schemeClr val="tx1"/>
                </a:solidFill>
                <a:effectLst/>
                <a:latin typeface="+mn-lt"/>
                <a:ea typeface="+mn-ea"/>
                <a:cs typeface="+mn-cs"/>
              </a:rPr>
              <a:t>Does the user or customer want any specific standards used</a:t>
            </a:r>
          </a:p>
          <a:p>
            <a:r>
              <a:rPr lang="en-GB" sz="1200" kern="1200" dirty="0">
                <a:solidFill>
                  <a:schemeClr val="tx1"/>
                </a:solidFill>
                <a:effectLst/>
                <a:latin typeface="+mn-lt"/>
                <a:ea typeface="+mn-ea"/>
                <a:cs typeface="+mn-cs"/>
              </a:rPr>
              <a:t>Have the right people been involved in writing each product description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Hints and tips</a:t>
            </a:r>
          </a:p>
          <a:p>
            <a:r>
              <a:rPr lang="en-GB" sz="1200" kern="1200" dirty="0">
                <a:solidFill>
                  <a:schemeClr val="tx1"/>
                </a:solidFill>
                <a:effectLst/>
                <a:latin typeface="+mn-lt"/>
                <a:ea typeface="+mn-ea"/>
                <a:cs typeface="+mn-cs"/>
              </a:rPr>
              <a:t>Write down the purpose and composition in a product description helps clarify how much work is needed to create product. This is helpful in estimation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essential to involve the use of a customer in writing product descriptions, defining quality criteria and deciding how the product can be checked against his criteria</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And finally…</a:t>
            </a:r>
          </a:p>
          <a:p>
            <a:r>
              <a:rPr lang="en-GB" sz="1200" kern="1200" dirty="0">
                <a:solidFill>
                  <a:schemeClr val="tx1"/>
                </a:solidFill>
                <a:effectLst/>
                <a:latin typeface="+mn-lt"/>
                <a:ea typeface="+mn-ea"/>
                <a:cs typeface="+mn-cs"/>
              </a:rPr>
              <a:t>Test the setting of quality criteria by asking, how will I know when work on this product is finish as opposed to stopped?</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574942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product description is a description of the products purpose, composition, derivation and quality criteria. It is produced at planning time, as soon as possible after the need for the product is identified.</a:t>
            </a:r>
          </a:p>
          <a:p>
            <a:endParaRPr lang="en-US" dirty="0"/>
          </a:p>
          <a:p>
            <a:r>
              <a:rPr lang="en-GB" sz="1200" kern="1200" dirty="0">
                <a:solidFill>
                  <a:schemeClr val="tx1"/>
                </a:solidFill>
                <a:effectLst/>
                <a:latin typeface="+mn-lt"/>
                <a:ea typeface="+mn-ea"/>
                <a:cs typeface="+mn-cs"/>
              </a:rPr>
              <a:t>Product-based planning should begin with writing a product description for the final product of the project. It is also recommended that product descriptions are written to each significant simple product and each integration product on the product breakdown structure. Product descriptions should be written as soon as possible after the need for the product has been identified. Initially, this may only be a skeleton with little more than the title and identifier as information but it will be refined and amended as the product becomes better understood and later planning steps completed. </a:t>
            </a:r>
            <a:br>
              <a:rPr lang="en-GB" sz="1200" kern="1200" dirty="0">
                <a:solidFill>
                  <a:schemeClr val="tx1"/>
                </a:solidFill>
                <a:effectLst/>
                <a:latin typeface="+mn-lt"/>
                <a:ea typeface="+mn-ea"/>
                <a:cs typeface="+mn-cs"/>
              </a:rPr>
            </a:br>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Key criteria</a:t>
            </a:r>
          </a:p>
          <a:p>
            <a:r>
              <a:rPr lang="en-GB" sz="1200" kern="1200" dirty="0">
                <a:solidFill>
                  <a:schemeClr val="tx1"/>
                </a:solidFill>
                <a:effectLst/>
                <a:latin typeface="+mn-lt"/>
                <a:ea typeface="+mn-ea"/>
                <a:cs typeface="+mn-cs"/>
              </a:rPr>
              <a:t>Are product is clearly defined</a:t>
            </a:r>
          </a:p>
          <a:p>
            <a:r>
              <a:rPr lang="en-GB" sz="1200" kern="1200" dirty="0">
                <a:solidFill>
                  <a:schemeClr val="tx1"/>
                </a:solidFill>
                <a:effectLst/>
                <a:latin typeface="+mn-lt"/>
                <a:ea typeface="+mn-ea"/>
                <a:cs typeface="+mn-cs"/>
              </a:rPr>
              <a:t>Have all types of quality checks for the products been specified</a:t>
            </a:r>
          </a:p>
          <a:p>
            <a:r>
              <a:rPr lang="en-GB" sz="1200" kern="1200" dirty="0">
                <a:solidFill>
                  <a:schemeClr val="tx1"/>
                </a:solidFill>
                <a:effectLst/>
                <a:latin typeface="+mn-lt"/>
                <a:ea typeface="+mn-ea"/>
                <a:cs typeface="+mn-cs"/>
              </a:rPr>
              <a:t>Where there are conflicting customer and supplier standard has agreement or compromise reached our specific standards used</a:t>
            </a:r>
          </a:p>
          <a:p>
            <a:r>
              <a:rPr lang="en-GB" sz="1200" kern="1200" dirty="0">
                <a:solidFill>
                  <a:schemeClr val="tx1"/>
                </a:solidFill>
                <a:effectLst/>
                <a:latin typeface="+mn-lt"/>
                <a:ea typeface="+mn-ea"/>
                <a:cs typeface="+mn-cs"/>
              </a:rPr>
              <a:t>Are there suitable checklists available to help check the products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526184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defRPr/>
            </a:pPr>
            <a:r>
              <a:rPr lang="en-US" sz="1200" dirty="0"/>
              <a:t>This simple PFD shows one possible logical sequence of choosing a venue.</a:t>
            </a:r>
          </a:p>
          <a:p>
            <a:pPr>
              <a:lnSpc>
                <a:spcPct val="80000"/>
              </a:lnSpc>
              <a:spcBef>
                <a:spcPct val="50000"/>
              </a:spcBef>
              <a:defRPr/>
            </a:pPr>
            <a:r>
              <a:rPr lang="en-US" sz="1200" dirty="0"/>
              <a:t>First is produced a list of all the possible venues (‘</a:t>
            </a:r>
            <a:r>
              <a:rPr lang="en-US" sz="1200" i="1" dirty="0">
                <a:solidFill>
                  <a:srgbClr val="CC0000"/>
                </a:solidFill>
              </a:rPr>
              <a:t>long list</a:t>
            </a:r>
            <a:r>
              <a:rPr lang="en-US" sz="1200" dirty="0"/>
              <a:t>’).  Each of those is then asked to say how much they will charge.  ‘</a:t>
            </a:r>
            <a:r>
              <a:rPr lang="en-US" sz="1200" i="1" dirty="0">
                <a:solidFill>
                  <a:srgbClr val="CC0000"/>
                </a:solidFill>
              </a:rPr>
              <a:t>Fees &amp; charges</a:t>
            </a:r>
            <a:r>
              <a:rPr lang="en-US" sz="1200" dirty="0"/>
              <a:t>’ is an external product because the project requests it, but doesn’t produce it.</a:t>
            </a:r>
          </a:p>
          <a:p>
            <a:pPr>
              <a:lnSpc>
                <a:spcPct val="80000"/>
              </a:lnSpc>
              <a:spcBef>
                <a:spcPct val="50000"/>
              </a:spcBef>
              <a:defRPr/>
            </a:pPr>
            <a:r>
              <a:rPr lang="en-US" sz="1200" dirty="0"/>
              <a:t>The long list, the charge details and the available </a:t>
            </a:r>
            <a:r>
              <a:rPr lang="en-US" sz="1200" i="1" dirty="0">
                <a:solidFill>
                  <a:srgbClr val="CC0000"/>
                </a:solidFill>
                <a:effectLst>
                  <a:outerShdw blurRad="38100" dist="38100" dir="2700000" algn="tl">
                    <a:srgbClr val="000000"/>
                  </a:outerShdw>
                </a:effectLst>
              </a:rPr>
              <a:t>budget</a:t>
            </a:r>
            <a:r>
              <a:rPr lang="en-US" sz="1200" i="1" dirty="0">
                <a:solidFill>
                  <a:srgbClr val="CC0000"/>
                </a:solidFill>
              </a:rPr>
              <a:t> </a:t>
            </a:r>
            <a:r>
              <a:rPr lang="en-US" sz="1200" dirty="0"/>
              <a:t>(which is set by someone outside the project) are then used to create a </a:t>
            </a:r>
            <a:r>
              <a:rPr lang="en-US" sz="1200" i="1" dirty="0">
                <a:solidFill>
                  <a:srgbClr val="CC0000"/>
                </a:solidFill>
              </a:rPr>
              <a:t>shortlist of venues</a:t>
            </a:r>
            <a:r>
              <a:rPr lang="en-US" sz="1200" dirty="0"/>
              <a:t> - those that can be afforded.</a:t>
            </a:r>
          </a:p>
          <a:p>
            <a:pPr>
              <a:spcBef>
                <a:spcPct val="50000"/>
              </a:spcBef>
              <a:defRPr/>
            </a:pPr>
            <a:r>
              <a:rPr lang="en-US" sz="1200" dirty="0"/>
              <a:t>The shortlisted venues are then asked their </a:t>
            </a:r>
            <a:r>
              <a:rPr lang="en-US" sz="1200" i="1" dirty="0">
                <a:solidFill>
                  <a:srgbClr val="CC0000"/>
                </a:solidFill>
              </a:rPr>
              <a:t>availability</a:t>
            </a:r>
            <a:r>
              <a:rPr lang="en-US" sz="1200" dirty="0"/>
              <a:t> and that information compared to the required date to make the final selection (‘</a:t>
            </a:r>
            <a:r>
              <a:rPr lang="en-US" sz="1200" i="1" dirty="0">
                <a:solidFill>
                  <a:srgbClr val="CC0000"/>
                </a:solidFill>
              </a:rPr>
              <a:t>chosen venue</a:t>
            </a:r>
            <a:r>
              <a:rPr lang="en-US" sz="1200" dirty="0"/>
              <a:t>’).</a:t>
            </a:r>
          </a:p>
          <a:p>
            <a:pPr>
              <a:spcBef>
                <a:spcPct val="50000"/>
              </a:spcBef>
              <a:defRPr/>
            </a:pPr>
            <a:endParaRPr lang="en-US" sz="1200" dirty="0"/>
          </a:p>
          <a:p>
            <a:pPr>
              <a:spcBef>
                <a:spcPct val="50000"/>
              </a:spcBef>
              <a:defRPr/>
            </a:pPr>
            <a:r>
              <a:rPr lang="en-GB" sz="1200" b="0" i="0" kern="1200" dirty="0">
                <a:solidFill>
                  <a:schemeClr val="tx1"/>
                </a:solidFill>
                <a:effectLst/>
                <a:latin typeface="+mn-lt"/>
                <a:ea typeface="+mn-ea"/>
                <a:cs typeface="+mn-cs"/>
              </a:rPr>
              <a:t>A common mistake at this stage is to give the product flow diagram a timescale. This comes later in the planning process. Therefore, 2 products appearing next to each other (for example, Date and Availability) does not mean that they will be delivered at the same time. Indeed, the words "at the same time" should be avoided when discussing a product flow diagram. This allows the project to be discussed without preconceived and unsupported constraints, and matters relating</a:t>
            </a:r>
            <a:endParaRPr 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5667966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know risk is defined as an uncertain event or set of events, that should, it occur, will have an effect of the achievement of the objective[s]. Risk is measured by a combination of the probability of a perceived threat or opportunity occurring, and the associated magnitude of its impact on those objectives.</a:t>
            </a:r>
          </a:p>
          <a:p>
            <a:endParaRPr lang="en-US" dirty="0"/>
          </a:p>
          <a:p>
            <a:r>
              <a:rPr lang="en-GB" sz="1200" kern="1200" dirty="0">
                <a:solidFill>
                  <a:schemeClr val="tx1"/>
                </a:solidFill>
                <a:effectLst/>
                <a:latin typeface="+mn-lt"/>
                <a:ea typeface="+mn-ea"/>
                <a:cs typeface="+mn-cs"/>
              </a:rPr>
              <a:t>Do you understand what the risk is?</a:t>
            </a:r>
          </a:p>
          <a:p>
            <a:r>
              <a:rPr lang="en-GB" sz="1200" kern="1200" dirty="0">
                <a:solidFill>
                  <a:schemeClr val="tx1"/>
                </a:solidFill>
                <a:effectLst/>
                <a:latin typeface="+mn-lt"/>
                <a:ea typeface="+mn-ea"/>
                <a:cs typeface="+mn-cs"/>
              </a:rPr>
              <a:t>What will this risk affect if it occurs, the project or business?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Is it a project risk</a:t>
            </a:r>
          </a:p>
          <a:p>
            <a:r>
              <a:rPr lang="en-GB" sz="1200" kern="1200" dirty="0">
                <a:solidFill>
                  <a:schemeClr val="tx1"/>
                </a:solidFill>
                <a:effectLst/>
                <a:latin typeface="+mn-lt"/>
                <a:ea typeface="+mn-ea"/>
                <a:cs typeface="+mn-cs"/>
              </a:rPr>
              <a:t>Can you manage it with your sponsors and customers support?</a:t>
            </a:r>
          </a:p>
          <a:p>
            <a:r>
              <a:rPr lang="en-GB" sz="1200" kern="1200" dirty="0">
                <a:solidFill>
                  <a:schemeClr val="tx1"/>
                </a:solidFill>
                <a:effectLst/>
                <a:latin typeface="+mn-lt"/>
                <a:ea typeface="+mn-ea"/>
                <a:cs typeface="+mn-cs"/>
              </a:rPr>
              <a:t>Make sure the parts of the business affected by the risk understand and accept the risk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Define a scale and which she will assess impact and likelihood of risk. For small projects a simple scale of high, medium and low is enough.</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is the impact on the project of this risk occurring?</a:t>
            </a:r>
          </a:p>
          <a:p>
            <a:r>
              <a:rPr lang="en-GB" sz="1200" kern="1200" dirty="0">
                <a:solidFill>
                  <a:schemeClr val="tx1"/>
                </a:solidFill>
                <a:effectLst/>
                <a:latin typeface="+mn-lt"/>
                <a:ea typeface="+mn-ea"/>
                <a:cs typeface="+mn-cs"/>
              </a:rPr>
              <a:t>What is the likelihood of the risk occurring new?</a:t>
            </a:r>
          </a:p>
          <a:p>
            <a:r>
              <a:rPr lang="en-GB" sz="1200" kern="1200" dirty="0">
                <a:solidFill>
                  <a:schemeClr val="tx1"/>
                </a:solidFill>
                <a:effectLst/>
                <a:latin typeface="+mn-lt"/>
                <a:ea typeface="+mn-ea"/>
                <a:cs typeface="+mn-cs"/>
              </a:rPr>
              <a:t>What is the impact on the business if this risk occurs?</a:t>
            </a:r>
          </a:p>
          <a:p>
            <a:r>
              <a:rPr lang="en-GB" sz="1200" kern="1200" dirty="0">
                <a:solidFill>
                  <a:schemeClr val="tx1"/>
                </a:solidFill>
                <a:effectLst/>
                <a:latin typeface="+mn-lt"/>
                <a:ea typeface="+mn-ea"/>
                <a:cs typeface="+mn-cs"/>
              </a:rPr>
              <a:t>Overall risk: probability X impact  (on next slide)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Example: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Appropriate management actions when risks have been identified and assessed</a:t>
            </a:r>
          </a:p>
          <a:p>
            <a:r>
              <a:rPr lang="en-GB" sz="1200" kern="1200" dirty="0">
                <a:solidFill>
                  <a:schemeClr val="tx1"/>
                </a:solidFill>
                <a:effectLst/>
                <a:latin typeface="+mn-lt"/>
                <a:ea typeface="+mn-ea"/>
                <a:cs typeface="+mn-cs"/>
              </a:rPr>
              <a:t>1 starts risk management as the project begins - The best way to deal with risk is to identify them early and build actions to overcome them into the plan</a:t>
            </a:r>
          </a:p>
          <a:p>
            <a:r>
              <a:rPr lang="en-GB" sz="1200" kern="1200" dirty="0">
                <a:solidFill>
                  <a:schemeClr val="tx1"/>
                </a:solidFill>
                <a:effectLst/>
                <a:latin typeface="+mn-lt"/>
                <a:ea typeface="+mn-ea"/>
                <a:cs typeface="+mn-cs"/>
              </a:rPr>
              <a:t>2 project management is largely about risk management</a:t>
            </a:r>
          </a:p>
          <a:p>
            <a:r>
              <a:rPr lang="en-GB" sz="1200" kern="1200" dirty="0">
                <a:solidFill>
                  <a:schemeClr val="tx1"/>
                </a:solidFill>
                <a:effectLst/>
                <a:latin typeface="+mn-lt"/>
                <a:ea typeface="+mn-ea"/>
                <a:cs typeface="+mn-cs"/>
              </a:rPr>
              <a:t>3 put risk management processes into place</a:t>
            </a:r>
          </a:p>
          <a:p>
            <a:r>
              <a:rPr lang="en-GB" sz="1200" kern="1200" dirty="0">
                <a:solidFill>
                  <a:schemeClr val="tx1"/>
                </a:solidFill>
                <a:effectLst/>
                <a:latin typeface="+mn-lt"/>
                <a:ea typeface="+mn-ea"/>
                <a:cs typeface="+mn-cs"/>
              </a:rPr>
              <a:t>4 identify risks</a:t>
            </a:r>
          </a:p>
          <a:p>
            <a:r>
              <a:rPr lang="en-GB" sz="1200" kern="1200" dirty="0">
                <a:solidFill>
                  <a:schemeClr val="tx1"/>
                </a:solidFill>
                <a:effectLst/>
                <a:latin typeface="+mn-lt"/>
                <a:ea typeface="+mn-ea"/>
                <a:cs typeface="+mn-cs"/>
              </a:rPr>
              <a:t>5 identify understand and prioritise risks</a:t>
            </a:r>
          </a:p>
          <a:p>
            <a:r>
              <a:rPr lang="en-GB" sz="1200" kern="1200" dirty="0">
                <a:solidFill>
                  <a:schemeClr val="tx1"/>
                </a:solidFill>
                <a:effectLst/>
                <a:latin typeface="+mn-lt"/>
                <a:ea typeface="+mn-ea"/>
                <a:cs typeface="+mn-cs"/>
              </a:rPr>
              <a:t>6 ensure stakeholders and customers understand project risks</a:t>
            </a:r>
          </a:p>
          <a:p>
            <a:r>
              <a:rPr lang="en-GB" sz="1200" kern="1200" dirty="0">
                <a:solidFill>
                  <a:schemeClr val="tx1"/>
                </a:solidFill>
                <a:effectLst/>
                <a:latin typeface="+mn-lt"/>
                <a:ea typeface="+mn-ea"/>
                <a:cs typeface="+mn-cs"/>
              </a:rPr>
              <a:t>7 decide on an action for each Prioritised risk</a:t>
            </a:r>
          </a:p>
          <a:p>
            <a:r>
              <a:rPr lang="en-GB" sz="1200" kern="1200" dirty="0">
                <a:solidFill>
                  <a:schemeClr val="tx1"/>
                </a:solidFill>
                <a:effectLst/>
                <a:latin typeface="+mn-lt"/>
                <a:ea typeface="+mn-ea"/>
                <a:cs typeface="+mn-cs"/>
              </a:rPr>
              <a:t>	1 do nothing but continue to monitor</a:t>
            </a:r>
          </a:p>
          <a:p>
            <a:r>
              <a:rPr lang="en-GB" sz="1200" kern="1200" dirty="0">
                <a:solidFill>
                  <a:schemeClr val="tx1"/>
                </a:solidFill>
                <a:effectLst/>
                <a:latin typeface="+mn-lt"/>
                <a:ea typeface="+mn-ea"/>
                <a:cs typeface="+mn-cs"/>
              </a:rPr>
              <a:t>	2 reduce the likelihood of the risk occurring</a:t>
            </a:r>
          </a:p>
          <a:p>
            <a:r>
              <a:rPr lang="en-GB" sz="1200" kern="1200" dirty="0">
                <a:solidFill>
                  <a:schemeClr val="tx1"/>
                </a:solidFill>
                <a:effectLst/>
                <a:latin typeface="+mn-lt"/>
                <a:ea typeface="+mn-ea"/>
                <a:cs typeface="+mn-cs"/>
              </a:rPr>
              <a:t>	3 reduce the project exposure to the risk</a:t>
            </a:r>
          </a:p>
          <a:p>
            <a:r>
              <a:rPr lang="en-GB" sz="1200" kern="1200" dirty="0">
                <a:solidFill>
                  <a:schemeClr val="tx1"/>
                </a:solidFill>
                <a:effectLst/>
                <a:latin typeface="+mn-lt"/>
                <a:ea typeface="+mn-ea"/>
                <a:cs typeface="+mn-cs"/>
              </a:rPr>
              <a:t>	4 Contingency plans to deal with the effect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 the worst case if the risk is too high and impossible to mitigate or avoid stop the project. Determine if there is a different way to achieve the goals  This is a very important attribute for project managers to have – consider the implications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Finally,</a:t>
            </a:r>
          </a:p>
          <a:p>
            <a:r>
              <a:rPr lang="en-GB" sz="1200" kern="1200" dirty="0">
                <a:solidFill>
                  <a:schemeClr val="tx1"/>
                </a:solidFill>
                <a:effectLst/>
                <a:latin typeface="+mn-lt"/>
                <a:ea typeface="+mn-ea"/>
                <a:cs typeface="+mn-cs"/>
              </a:rPr>
              <a:t>Determine the most appropriate time to take action</a:t>
            </a:r>
          </a:p>
          <a:p>
            <a:r>
              <a:rPr lang="en-GB" sz="1200" kern="1200" dirty="0">
                <a:solidFill>
                  <a:schemeClr val="tx1"/>
                </a:solidFill>
                <a:effectLst/>
                <a:latin typeface="+mn-lt"/>
                <a:ea typeface="+mn-ea"/>
                <a:cs typeface="+mn-cs"/>
              </a:rPr>
              <a:t>Take risk management action</a:t>
            </a:r>
          </a:p>
          <a:p>
            <a:r>
              <a:rPr lang="en-GB" sz="1200" kern="1200" dirty="0">
                <a:solidFill>
                  <a:schemeClr val="tx1"/>
                </a:solidFill>
                <a:effectLst/>
                <a:latin typeface="+mn-lt"/>
                <a:ea typeface="+mn-ea"/>
                <a:cs typeface="+mn-cs"/>
              </a:rPr>
              <a:t>Assess results and if necessary keep taking action</a:t>
            </a:r>
          </a:p>
          <a:p>
            <a:r>
              <a:rPr lang="en-GB" sz="1200" kern="1200" dirty="0">
                <a:solidFill>
                  <a:schemeClr val="tx1"/>
                </a:solidFill>
                <a:effectLst/>
                <a:latin typeface="+mn-lt"/>
                <a:ea typeface="+mn-ea"/>
                <a:cs typeface="+mn-cs"/>
              </a:rPr>
              <a:t>Continue to manage risks throughout the life of the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3632216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a simple mechanism to increase visibility of risks and assist management decision making. It is a graphical representation of information normally found in existing project risk logs and one possible representation of a project risk status.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profile shows risks, using a risk identifier, in terms of probability and impact with the effect of planned countermeasures taken into account. A project manager will update this matrix in line with the risk log on a regular basis.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risks are reviewed any changes to the impact of probability which caused them to move above and to the right of the risk tolerance line need to be considered carefully.  Typically a project managers role would then require that this is referred upwards for a management decision on the actions to take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Obviously there are financial implications involved in a project need to allocate appropriate budget, time and resources to risk management. Risk processes must be embedded into a project environment, rather than being tackled as an afterthought. The cost of carrying out risk management and the level of commitment and time, such as contingency plans, risk avoidance, need to be recognised and agreed. While the budget may be allocated to actions relating to risk, there is often a failure to provide sufficient budget to the process, however, experience has shown that allocating the correct budget to the risk management process early on will pay dividends later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054753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Space Shuttle </a:t>
            </a:r>
            <a:r>
              <a:rPr lang="en-GB" sz="1200" b="1" i="1" kern="1200" dirty="0">
                <a:solidFill>
                  <a:schemeClr val="tx1"/>
                </a:solidFill>
                <a:effectLst/>
                <a:latin typeface="+mn-lt"/>
                <a:ea typeface="+mn-ea"/>
                <a:cs typeface="+mn-cs"/>
              </a:rPr>
              <a:t>Challenger</a:t>
            </a:r>
            <a:r>
              <a:rPr lang="en-GB" sz="1200" b="1" i="0" kern="1200" dirty="0">
                <a:solidFill>
                  <a:schemeClr val="tx1"/>
                </a:solidFill>
                <a:effectLst/>
                <a:latin typeface="+mn-lt"/>
                <a:ea typeface="+mn-ea"/>
                <a:cs typeface="+mn-cs"/>
              </a:rPr>
              <a:t> disaster</a:t>
            </a:r>
            <a:r>
              <a:rPr lang="en-GB" sz="1200" b="0" i="0" kern="1200" dirty="0">
                <a:solidFill>
                  <a:schemeClr val="tx1"/>
                </a:solidFill>
                <a:effectLst/>
                <a:latin typeface="+mn-lt"/>
                <a:ea typeface="+mn-ea"/>
                <a:cs typeface="+mn-cs"/>
              </a:rPr>
              <a:t> occurred on Tuesday, January 28, 1986, killing all seven crew members aboard.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disintegration of the vehicle began after a joint in its right  solid rocket booster (SRB) failed at </a:t>
            </a:r>
            <a:r>
              <a:rPr lang="en-GB" sz="1200" b="0" i="0" kern="1200" dirty="0" err="1">
                <a:solidFill>
                  <a:schemeClr val="tx1"/>
                </a:solidFill>
                <a:effectLst/>
                <a:latin typeface="+mn-lt"/>
                <a:ea typeface="+mn-ea"/>
                <a:cs typeface="+mn-cs"/>
              </a:rPr>
              <a:t>liftoff</a:t>
            </a:r>
            <a:r>
              <a:rPr lang="en-GB" sz="1200" b="0" i="0" kern="1200" dirty="0">
                <a:solidFill>
                  <a:schemeClr val="tx1"/>
                </a:solidFill>
                <a:effectLst/>
                <a:latin typeface="+mn-lt"/>
                <a:ea typeface="+mn-ea"/>
                <a:cs typeface="+mn-cs"/>
              </a:rPr>
              <a:t>. The failure was caused by the failure of O RING seals used in the joint that were not designed to handle the unusually cold conditions that existed at this launch. The seals' failure caused a breach in the SRB joint, allowing pressurized burning gas from within the solid rocket motor to reach the outside and impinge upon the adjacent SRB aft field joint attachment hardware and external fuel tank.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NASA were advised of the potential failure, but for the sake of a 1p seal decided to accept the risk with the fatal consequences and also impact on the Space Shuttle Program. </a:t>
            </a:r>
          </a:p>
          <a:p>
            <a:endParaRPr lang="en-US" dirty="0"/>
          </a:p>
          <a:p>
            <a:pPr>
              <a:spcBef>
                <a:spcPct val="0"/>
              </a:spcBef>
            </a:pPr>
            <a:r>
              <a:rPr lang="en-US" dirty="0"/>
              <a:t>Considering this:</a:t>
            </a:r>
            <a:br>
              <a:rPr lang="en-US" dirty="0"/>
            </a:br>
            <a:br>
              <a:rPr lang="en-US" dirty="0"/>
            </a:br>
            <a:r>
              <a:rPr lang="en-US" b="1" i="1" dirty="0"/>
              <a:t>Acceptance. </a:t>
            </a:r>
            <a:r>
              <a:rPr lang="en-US" dirty="0"/>
              <a:t>You may decide to accept the risk when you in the following situations.</a:t>
            </a:r>
          </a:p>
          <a:p>
            <a:pPr>
              <a:spcBef>
                <a:spcPct val="0"/>
              </a:spcBef>
              <a:buFontTx/>
              <a:buChar char="•"/>
            </a:pPr>
            <a:r>
              <a:rPr lang="en-US" dirty="0"/>
              <a:t>It is an unlikely event to occur and you can live with the consequences. </a:t>
            </a:r>
          </a:p>
          <a:p>
            <a:pPr>
              <a:spcBef>
                <a:spcPct val="0"/>
              </a:spcBef>
              <a:buFontTx/>
              <a:buChar char="•"/>
            </a:pPr>
            <a:r>
              <a:rPr lang="en-US" dirty="0"/>
              <a:t>The probability of risk occurring is very low but the cost of dealing with the risk is too high. You may decide to accept it, or in other words, risk it. </a:t>
            </a:r>
          </a:p>
          <a:p>
            <a:pPr>
              <a:spcBef>
                <a:spcPct val="0"/>
              </a:spcBef>
            </a:pPr>
            <a:br>
              <a:rPr lang="en-US" b="1" i="1" dirty="0"/>
            </a:br>
            <a:r>
              <a:rPr lang="en-US" b="1" i="1" dirty="0"/>
              <a:t>Contingency</a:t>
            </a:r>
            <a:r>
              <a:rPr lang="en-US" i="1" dirty="0"/>
              <a:t>. </a:t>
            </a:r>
            <a:r>
              <a:rPr lang="en-US" dirty="0"/>
              <a:t>You</a:t>
            </a:r>
            <a:r>
              <a:rPr lang="en-US" i="1" dirty="0"/>
              <a:t> </a:t>
            </a:r>
            <a:r>
              <a:rPr lang="en-US" dirty="0"/>
              <a:t>always need to have a contingency plan</a:t>
            </a:r>
            <a:r>
              <a:rPr lang="en-US" i="1" dirty="0"/>
              <a:t>. </a:t>
            </a:r>
            <a:r>
              <a:rPr lang="en-US" dirty="0"/>
              <a:t>Remember, there are two types. You devise Plan B for anything that may go wrong. This is for circumstances you can predict. In addition to this you need to prepare for </a:t>
            </a:r>
            <a:r>
              <a:rPr lang="en-US" i="1" dirty="0"/>
              <a:t>unforeseen</a:t>
            </a:r>
            <a:r>
              <a:rPr lang="en-US" dirty="0"/>
              <a:t> circumstances well. This is why you need to add 5% to the time budget of a task, because there is always something that can go wrong that you </a:t>
            </a:r>
            <a:r>
              <a:rPr lang="en-US" i="1" dirty="0"/>
              <a:t>could not</a:t>
            </a:r>
            <a:r>
              <a:rPr lang="en-US" dirty="0"/>
              <a:t> have been aware of to plan for. </a:t>
            </a:r>
          </a:p>
          <a:p>
            <a:pPr>
              <a:spcBef>
                <a:spcPct val="0"/>
              </a:spcBef>
            </a:pPr>
            <a:br>
              <a:rPr lang="en-US" b="1" i="1" dirty="0"/>
            </a:br>
            <a:r>
              <a:rPr lang="en-US" b="1" i="1" dirty="0"/>
              <a:t>Prevention. </a:t>
            </a:r>
            <a:r>
              <a:rPr lang="en-US" dirty="0"/>
              <a:t>Set</a:t>
            </a:r>
            <a:r>
              <a:rPr lang="en-US" b="1" i="1" dirty="0"/>
              <a:t> </a:t>
            </a:r>
            <a:r>
              <a:rPr lang="en-US" dirty="0"/>
              <a:t>counter measures to stop the threat from occurring. </a:t>
            </a:r>
          </a:p>
          <a:p>
            <a:pPr>
              <a:spcBef>
                <a:spcPct val="0"/>
              </a:spcBef>
            </a:pPr>
            <a:br>
              <a:rPr lang="en-US" b="1" i="1" dirty="0"/>
            </a:br>
            <a:r>
              <a:rPr lang="en-US" b="1" i="1" dirty="0"/>
              <a:t>Risk reduction. </a:t>
            </a:r>
            <a:r>
              <a:rPr lang="en-US" dirty="0"/>
              <a:t>Reduce the likelihood of risk occurring or reduce its effect on your project.</a:t>
            </a:r>
            <a:r>
              <a:rPr lang="en-US" b="1" i="1" dirty="0"/>
              <a:t> </a:t>
            </a:r>
            <a:endParaRPr lang="en-US" dirty="0"/>
          </a:p>
          <a:p>
            <a:pPr>
              <a:spcBef>
                <a:spcPct val="0"/>
              </a:spcBef>
            </a:pPr>
            <a:br>
              <a:rPr lang="en-US" b="1" i="1" dirty="0"/>
            </a:br>
            <a:r>
              <a:rPr lang="en-US" b="1" i="1" dirty="0"/>
              <a:t>Impact. </a:t>
            </a:r>
            <a:r>
              <a:rPr lang="en-US" dirty="0"/>
              <a:t>Take action to reduce the impact of risk on your project to acceptable levels.</a:t>
            </a:r>
          </a:p>
          <a:p>
            <a:pPr>
              <a:spcBef>
                <a:spcPct val="0"/>
              </a:spcBef>
            </a:pPr>
            <a:br>
              <a:rPr lang="en-US" b="1" i="1" dirty="0"/>
            </a:br>
            <a:r>
              <a:rPr lang="en-US" b="1" i="1" dirty="0"/>
              <a:t>Insurance.</a:t>
            </a:r>
            <a:r>
              <a:rPr lang="en-US" i="1" dirty="0"/>
              <a:t> </a:t>
            </a:r>
            <a:r>
              <a:rPr lang="en-US" dirty="0"/>
              <a:t>Get someone else to take the risk for a fixed price.</a:t>
            </a:r>
            <a:r>
              <a:rPr lang="en-US" i="1" dirty="0"/>
              <a:t> </a:t>
            </a:r>
            <a:endParaRPr lang="en-US" dirty="0"/>
          </a:p>
          <a:p>
            <a:pPr>
              <a:spcBef>
                <a:spcPct val="0"/>
              </a:spcBef>
            </a:pPr>
            <a:r>
              <a:rPr lang="en-US" dirty="0"/>
              <a:t> </a:t>
            </a:r>
          </a:p>
          <a:p>
            <a:pPr>
              <a:spcBef>
                <a:spcPct val="0"/>
              </a:spcBef>
            </a:pPr>
            <a:endParaRPr lang="en-US" dirty="0"/>
          </a:p>
          <a:p>
            <a:pPr>
              <a:spcBef>
                <a:spcPct val="0"/>
              </a:spcBef>
            </a:pPr>
            <a:r>
              <a:rPr lang="en-US" dirty="0"/>
              <a:t>Ask students, what is their current experience on these. Do they use this sort of risk mitigation in their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415907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2800" b="1" dirty="0"/>
              <a:t>Product Risk </a:t>
            </a:r>
          </a:p>
          <a:p>
            <a:pPr eaLnBrk="1" hangingPunct="1"/>
            <a:r>
              <a:rPr lang="en-GB" altLang="en-US" sz="2800" b="0" dirty="0"/>
              <a:t>A risk that prevents you from meeting the product/project specification</a:t>
            </a:r>
          </a:p>
          <a:p>
            <a:pPr eaLnBrk="1" hangingPunct="1"/>
            <a:r>
              <a:rPr lang="en-GB" altLang="en-US" sz="2800" b="1" dirty="0"/>
              <a:t>Schedule Risk</a:t>
            </a:r>
          </a:p>
          <a:p>
            <a:pPr eaLnBrk="1" hangingPunct="1"/>
            <a:r>
              <a:rPr lang="en-GB" altLang="en-US" sz="2800" b="0" dirty="0"/>
              <a:t>A risk that prevents project element from being completed on time</a:t>
            </a:r>
          </a:p>
          <a:p>
            <a:pPr eaLnBrk="1" hangingPunct="1"/>
            <a:r>
              <a:rPr lang="en-GB" altLang="en-US" sz="2800" b="1" dirty="0"/>
              <a:t>Resource Risk</a:t>
            </a:r>
          </a:p>
          <a:p>
            <a:pPr eaLnBrk="1" hangingPunct="1"/>
            <a:r>
              <a:rPr lang="en-GB" altLang="en-US" sz="2800" b="0" dirty="0"/>
              <a:t>A risk that prevents enough or appropriate resources from being available to complete a project element</a:t>
            </a:r>
          </a:p>
          <a:p>
            <a:pPr eaLnBrk="1" hangingPunct="1"/>
            <a:endParaRPr lang="en-GB" altLang="en-US" sz="2800" b="1" dirty="0"/>
          </a:p>
          <a:p>
            <a:pPr eaLnBrk="1" hangingPunct="1"/>
            <a:r>
              <a:rPr lang="en-GB" altLang="en-US" sz="2800" b="1" dirty="0"/>
              <a:t>Revision: Risk Categories</a:t>
            </a:r>
            <a:br>
              <a:rPr lang="en-GB" altLang="en-US" sz="2800" b="1" dirty="0"/>
            </a:br>
            <a:br>
              <a:rPr lang="en-GB" altLang="en-US" sz="2800" b="1" dirty="0"/>
            </a:br>
            <a:r>
              <a:rPr lang="en-GB" altLang="en-US" sz="2800" b="1" dirty="0"/>
              <a:t>External Risks</a:t>
            </a:r>
            <a:br>
              <a:rPr lang="en-GB" altLang="en-US" sz="2800" b="1" dirty="0"/>
            </a:br>
            <a:r>
              <a:rPr lang="en-GB" altLang="en-US" sz="2800" b="0" dirty="0"/>
              <a:t>Things outside of the projects direct control that may result in its failure, but can be identified and monitored via a watching brief, e.g. fire, flood, famine, pandemics and war!, global economic recession</a:t>
            </a:r>
          </a:p>
          <a:p>
            <a:pPr eaLnBrk="1" hangingPunct="1"/>
            <a:endParaRPr lang="en-GB" altLang="en-US" sz="2800" b="1" dirty="0"/>
          </a:p>
          <a:p>
            <a:pPr eaLnBrk="1" hangingPunct="1"/>
            <a:r>
              <a:rPr lang="en-GB" altLang="en-US" sz="2800" b="1" dirty="0"/>
              <a:t>Internal Risks</a:t>
            </a:r>
          </a:p>
          <a:p>
            <a:pPr eaLnBrk="1" hangingPunct="1"/>
            <a:r>
              <a:rPr lang="en-GB" altLang="en-US" sz="2800" b="0" dirty="0"/>
              <a:t>Those that can occur as part of the project itself - something can usually be done about these</a:t>
            </a:r>
          </a:p>
          <a:p>
            <a:pPr eaLnBrk="1" hangingPunct="1"/>
            <a:endParaRPr lang="en-GB" altLang="en-US" sz="2800" b="1" dirty="0"/>
          </a:p>
          <a:p>
            <a:pPr eaLnBrk="1" hangingPunct="1"/>
            <a:br>
              <a:rPr lang="en-GB" altLang="en-US" sz="2800" b="1" dirty="0"/>
            </a:br>
            <a:r>
              <a:rPr lang="en-GB" altLang="en-US" sz="2800" b="1" dirty="0"/>
              <a:t>Mitigating the risks:</a:t>
            </a:r>
          </a:p>
          <a:p>
            <a:pPr eaLnBrk="1" hangingPunct="1"/>
            <a:r>
              <a:rPr lang="en-GB" altLang="en-US" sz="2800" b="0" dirty="0"/>
              <a:t>Actions needed - Try to reduce the chances of the ‘thing’ happening.</a:t>
            </a:r>
          </a:p>
          <a:p>
            <a:pPr eaLnBrk="1" hangingPunct="1"/>
            <a:r>
              <a:rPr lang="en-GB" altLang="en-US" sz="2800" b="0" dirty="0"/>
              <a:t>Actions needed - Try to reduce the impact/affect if the ‘thing’ happens.</a:t>
            </a:r>
          </a:p>
          <a:p>
            <a:pPr eaLnBrk="1" hangingPunct="1"/>
            <a:endParaRPr lang="en-GB" altLang="en-US" sz="2800" b="1"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3173889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launch meeting, the project is discussed in sufficient detail that potential contributors develop a general understanding of what is needed. If the project is one of many similar projects, the meeting will be short and routine, a sort of “touching base” with other interested parties. If the project is unique in most of its aspects, extensive discussion may be required.</a:t>
            </a:r>
          </a:p>
          <a:p>
            <a:endParaRPr lang="en-US" dirty="0"/>
          </a:p>
          <a:p>
            <a:r>
              <a:rPr lang="en-US" dirty="0"/>
              <a:t>It is useful to review the major risks facing the project during the launch meeting.</a:t>
            </a:r>
          </a:p>
          <a:p>
            <a:endParaRPr lang="en-US" dirty="0"/>
          </a:p>
          <a:p>
            <a:r>
              <a:rPr lang="en-US" dirty="0"/>
              <a:t>The </a:t>
            </a:r>
            <a:r>
              <a:rPr lang="en-US" b="1" dirty="0"/>
              <a:t>known risks </a:t>
            </a:r>
            <a:r>
              <a:rPr lang="en-US" dirty="0"/>
              <a:t>will be those identified during the project selection process. These are apt to focus largely on the market reaction to a new process/product, the technical feasibility of an innovation, and like matters. The risk management plan for the project must be started at the beginning so that further risk identification can be extended to include the technology of the process/product, the project’s schedule, resource base, and a myriad of other risks facing the project but not really identifiable until the project plan has begun to take form. </a:t>
            </a:r>
          </a:p>
          <a:p>
            <a:endParaRPr lang="en-US" dirty="0"/>
          </a:p>
          <a:p>
            <a:r>
              <a:rPr lang="en-US" dirty="0"/>
              <a:t>One of the outcomes of the project planning process will be the formulation of a risk management group and the initial risk management plan</a:t>
            </a:r>
          </a:p>
          <a:p>
            <a:r>
              <a:rPr lang="en-US" dirty="0"/>
              <a:t>that develops during the process of planning the project.</a:t>
            </a:r>
          </a:p>
          <a:p>
            <a:endParaRPr lang="en-US" dirty="0"/>
          </a:p>
          <a:p>
            <a:r>
              <a:rPr lang="en-US" b="1" dirty="0"/>
              <a:t>Known Unknown Example</a:t>
            </a:r>
          </a:p>
          <a:p>
            <a:r>
              <a:rPr lang="en-US" dirty="0"/>
              <a:t>You are informed about that one of your team members may require a leave during the peak time of a project. Since you already know about the risk, you will perhaps make an arrangement and compensate the work on his/her behalf.</a:t>
            </a:r>
          </a:p>
          <a:p>
            <a:endParaRPr lang="en-US" dirty="0"/>
          </a:p>
          <a:p>
            <a:r>
              <a:rPr lang="en-US" b="1" dirty="0"/>
              <a:t>Unknown Risk</a:t>
            </a:r>
          </a:p>
          <a:p>
            <a:r>
              <a:rPr lang="en-US" dirty="0"/>
              <a:t>Unknown risks are more threatening since they can occur when least expected. Unknown risks are unidentified because they are not known until they happen. It’s nearly impossible to formulate a response plan for these risks. You are unable to manage these risks proactively since they are not determined during the planning phase. Unknown risks are primarily managed through the workaround. To effectively manage these risks, you will need to use the management reserve. However, keep in mind that there is a difference between the contingency and management reserve. As a project manager, you are permitted to use the contingency reserve, though to use the management reserve you will need management approval. These results are unpredictable and so the consequences of such misfortune may have negative implications on the project.</a:t>
            </a:r>
          </a:p>
          <a:p>
            <a:endParaRPr lang="en-US" dirty="0"/>
          </a:p>
          <a:p>
            <a:r>
              <a:rPr lang="en-US" b="1" dirty="0"/>
              <a:t>Unknown unknown Examples:</a:t>
            </a:r>
          </a:p>
          <a:p>
            <a:endParaRPr lang="en-US" dirty="0"/>
          </a:p>
          <a:p>
            <a:r>
              <a:rPr lang="en-US" dirty="0"/>
              <a:t>Weather: Suppose project team members were flying for a project evaluation </a:t>
            </a:r>
            <a:r>
              <a:rPr lang="en-US" dirty="0" err="1"/>
              <a:t>iwhen</a:t>
            </a:r>
            <a:r>
              <a:rPr lang="en-US" dirty="0"/>
              <a:t> all flights are suddenly cancelled due to a serious storm. Consequently, the project team couldn’t make a meeting and unable to return home for a few days.</a:t>
            </a:r>
          </a:p>
          <a:p>
            <a:endParaRPr lang="en-US" dirty="0"/>
          </a:p>
          <a:p>
            <a:r>
              <a:rPr lang="en-US" dirty="0"/>
              <a:t>Sudden Family Death: Prior to a project meeting, a project member experiences a family death. As a result, there will be a delay in making decisions on crucial events without the knowledge and evaluation of that project member.</a:t>
            </a:r>
          </a:p>
          <a:p>
            <a:endParaRPr lang="en-US" dirty="0"/>
          </a:p>
          <a:p>
            <a:r>
              <a:rPr lang="en-US" dirty="0"/>
              <a:t>These events are unanticipated by the project team and in both cases, the project will experience the delayed schedule and additional costs.</a:t>
            </a:r>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7136935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26887482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Familiarity of Risk   (Risky Shift)</a:t>
            </a:r>
          </a:p>
          <a:p>
            <a:endParaRPr lang="en-US" dirty="0"/>
          </a:p>
          <a:p>
            <a:pPr eaLnBrk="1" hangingPunct="1">
              <a:lnSpc>
                <a:spcPct val="90000"/>
              </a:lnSpc>
            </a:pPr>
            <a:r>
              <a:rPr lang="en-GB" altLang="en-US" dirty="0"/>
              <a:t>Risk is higher if we are dealing with the unfamiliar.</a:t>
            </a:r>
          </a:p>
          <a:p>
            <a:pPr eaLnBrk="1" hangingPunct="1">
              <a:lnSpc>
                <a:spcPct val="90000"/>
              </a:lnSpc>
            </a:pPr>
            <a:r>
              <a:rPr lang="en-GB" altLang="en-US" dirty="0"/>
              <a:t>The task itself may be unfamiliar.</a:t>
            </a:r>
          </a:p>
          <a:p>
            <a:pPr eaLnBrk="1" hangingPunct="1">
              <a:lnSpc>
                <a:spcPct val="90000"/>
              </a:lnSpc>
            </a:pPr>
            <a:r>
              <a:rPr lang="en-GB" altLang="en-US" dirty="0"/>
              <a:t>The setting may be unfamiliar.</a:t>
            </a:r>
          </a:p>
          <a:p>
            <a:pPr eaLnBrk="1" hangingPunct="1">
              <a:lnSpc>
                <a:spcPct val="90000"/>
              </a:lnSpc>
            </a:pPr>
            <a:endParaRPr lang="en-GB" altLang="en-US" dirty="0"/>
          </a:p>
          <a:p>
            <a:pPr eaLnBrk="1" hangingPunct="1">
              <a:lnSpc>
                <a:spcPct val="90000"/>
              </a:lnSpc>
            </a:pPr>
            <a:r>
              <a:rPr lang="en-GB" altLang="en-US" dirty="0"/>
              <a:t>We can help identify what is and what is not familiar using a risk identity grid. Either for the whole project or for major parts of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9821674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dirty="0"/>
              <a:t>Risk analysis enables us to think about if we need to Change the Project?</a:t>
            </a:r>
            <a:endParaRPr lang="en-GB" altLang="en-US" dirty="0">
              <a:solidFill>
                <a:srgbClr val="0070C0"/>
              </a:solidFill>
            </a:endParaRPr>
          </a:p>
          <a:p>
            <a:pPr eaLnBrk="1" hangingPunct="1"/>
            <a:endParaRPr lang="en-GB" altLang="en-US" dirty="0">
              <a:solidFill>
                <a:srgbClr val="0070C0"/>
              </a:solidFill>
            </a:endParaRPr>
          </a:p>
          <a:p>
            <a:pPr eaLnBrk="1" hangingPunct="1"/>
            <a:r>
              <a:rPr lang="en-GB" altLang="en-US" dirty="0">
                <a:solidFill>
                  <a:srgbClr val="0070C0"/>
                </a:solidFill>
              </a:rPr>
              <a:t>Downsize</a:t>
            </a:r>
            <a:r>
              <a:rPr lang="en-GB" altLang="en-US" dirty="0"/>
              <a:t> it to </a:t>
            </a:r>
            <a:r>
              <a:rPr lang="en-GB" altLang="en-US" dirty="0">
                <a:solidFill>
                  <a:srgbClr val="0070C0"/>
                </a:solidFill>
              </a:rPr>
              <a:t>reduce</a:t>
            </a:r>
            <a:r>
              <a:rPr lang="en-GB" altLang="en-US" dirty="0"/>
              <a:t> risk – two or three smaller successful projects are much better than one large project which fails.</a:t>
            </a:r>
          </a:p>
          <a:p>
            <a:pPr eaLnBrk="1" hangingPunct="1"/>
            <a:endParaRPr lang="en-GB" altLang="en-US" dirty="0"/>
          </a:p>
          <a:p>
            <a:pPr eaLnBrk="1" hangingPunct="1"/>
            <a:r>
              <a:rPr lang="en-GB" altLang="en-US" dirty="0"/>
              <a:t>Perhaps you can you change a particularly risky </a:t>
            </a:r>
            <a:r>
              <a:rPr lang="en-GB" altLang="en-US" dirty="0">
                <a:solidFill>
                  <a:srgbClr val="0070C0"/>
                </a:solidFill>
              </a:rPr>
              <a:t>area</a:t>
            </a:r>
            <a:r>
              <a:rPr lang="en-GB" altLang="en-US" dirty="0"/>
              <a:t> and still achieve the project’s aims?</a:t>
            </a:r>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2663007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communications management strategy is a description of the means and frequency of communication between the project and project’s stakeholders.  The plan describes how the projects stakeholders and interested parties will be kept informed during the project.  It provides for how the project should cover how and when the business case information is communicated to stakeholders and how they can provide positive feedback and raise issues concerning the business case.</a:t>
            </a:r>
          </a:p>
          <a:p>
            <a:endParaRPr lang="en-US" dirty="0"/>
          </a:p>
          <a:p>
            <a:pPr marL="0" indent="0" eaLnBrk="1" hangingPunct="1">
              <a:buNone/>
            </a:pPr>
            <a:r>
              <a:rPr lang="en-US" altLang="en-US" sz="2800" dirty="0">
                <a:latin typeface="Arial" panose="020B0604020202020204" pitchFamily="34" charset="0"/>
                <a:cs typeface="Arial" panose="020B0604020202020204" pitchFamily="34" charset="0"/>
              </a:rPr>
              <a:t>All projects have information to communicate</a:t>
            </a:r>
            <a:endParaRPr lang="en-US" altLang="en-US" sz="800" dirty="0">
              <a:latin typeface="Arial" panose="020B0604020202020204" pitchFamily="34" charset="0"/>
              <a:cs typeface="Arial" panose="020B0604020202020204" pitchFamily="34" charset="0"/>
            </a:endParaRPr>
          </a:p>
          <a:p>
            <a:pPr marL="0" indent="0" eaLnBrk="1" hangingPunct="1">
              <a:buNone/>
            </a:pPr>
            <a:r>
              <a:rPr lang="en-US" altLang="en-US" sz="2800" dirty="0">
                <a:latin typeface="Arial" panose="020B0604020202020204" pitchFamily="34" charset="0"/>
                <a:cs typeface="Arial" panose="020B0604020202020204" pitchFamily="34" charset="0"/>
              </a:rPr>
              <a:t>‘What’ information and ‘How’ to communicate that information varies from project to project</a:t>
            </a:r>
          </a:p>
          <a:p>
            <a:pPr marL="0" indent="0" eaLnBrk="1" hangingPunct="1">
              <a:buNone/>
            </a:pPr>
            <a:endParaRPr lang="en-US" altLang="en-US" sz="800" dirty="0">
              <a:latin typeface="Arial" panose="020B0604020202020204" pitchFamily="34" charset="0"/>
              <a:cs typeface="Arial" panose="020B0604020202020204" pitchFamily="34" charset="0"/>
            </a:endParaRPr>
          </a:p>
          <a:p>
            <a:pPr marL="0" indent="0" eaLnBrk="1" hangingPunct="1">
              <a:buNone/>
            </a:pPr>
            <a:r>
              <a:rPr lang="en-US" altLang="en-US" sz="800" dirty="0">
                <a:latin typeface="Arial" panose="020B0604020202020204" pitchFamily="34" charset="0"/>
                <a:cs typeface="Arial" panose="020B0604020202020204" pitchFamily="34" charset="0"/>
              </a:rPr>
              <a:t>The communication plan is generally identified in </a:t>
            </a:r>
            <a:r>
              <a:rPr lang="en-US" altLang="en-US" sz="800" b="1" dirty="0">
                <a:latin typeface="Arial" panose="020B0604020202020204" pitchFamily="34" charset="0"/>
                <a:cs typeface="Arial" panose="020B0604020202020204" pitchFamily="34" charset="0"/>
              </a:rPr>
              <a:t>Product Description Outlines</a:t>
            </a:r>
            <a:r>
              <a:rPr lang="en-US" altLang="en-US" sz="800" b="0" dirty="0">
                <a:latin typeface="Arial" panose="020B0604020202020204" pitchFamily="34" charset="0"/>
                <a:cs typeface="Arial" panose="020B0604020202020204" pitchFamily="34" charset="0"/>
              </a:rPr>
              <a:t> and shows:</a:t>
            </a:r>
            <a:br>
              <a:rPr lang="en-US" altLang="en-US" sz="800" b="0" dirty="0">
                <a:latin typeface="Arial" panose="020B0604020202020204" pitchFamily="34" charset="0"/>
                <a:cs typeface="Arial" panose="020B0604020202020204" pitchFamily="34" charset="0"/>
              </a:rPr>
            </a:br>
            <a:r>
              <a:rPr lang="en-US" altLang="en-US" sz="800" b="0" dirty="0">
                <a:latin typeface="Arial" panose="020B0604020202020204" pitchFamily="34" charset="0"/>
                <a:cs typeface="Arial" panose="020B0604020202020204" pitchFamily="34" charset="0"/>
              </a:rPr>
              <a:t>Who is involved with the project</a:t>
            </a:r>
          </a:p>
          <a:p>
            <a:pPr marL="0" indent="0" eaLnBrk="1" hangingPunct="1">
              <a:buNone/>
            </a:pPr>
            <a:r>
              <a:rPr lang="en-US" altLang="en-US" sz="800" b="0" dirty="0">
                <a:latin typeface="Arial" panose="020B0604020202020204" pitchFamily="34" charset="0"/>
                <a:cs typeface="Arial" panose="020B0604020202020204" pitchFamily="34" charset="0"/>
              </a:rPr>
              <a:t>Who needs information</a:t>
            </a:r>
          </a:p>
          <a:p>
            <a:pPr marL="0" indent="0" eaLnBrk="1" hangingPunct="1">
              <a:buNone/>
            </a:pPr>
            <a:r>
              <a:rPr lang="en-US" altLang="en-US" sz="800" b="0" dirty="0">
                <a:latin typeface="Arial" panose="020B0604020202020204" pitchFamily="34" charset="0"/>
                <a:cs typeface="Arial" panose="020B0604020202020204" pitchFamily="34" charset="0"/>
              </a:rPr>
              <a:t>What information is required</a:t>
            </a:r>
          </a:p>
          <a:p>
            <a:pPr marL="0" indent="0" eaLnBrk="1" hangingPunct="1">
              <a:buNone/>
            </a:pPr>
            <a:r>
              <a:rPr lang="en-US" altLang="en-US" sz="800" b="0" dirty="0">
                <a:latin typeface="Arial" panose="020B0604020202020204" pitchFamily="34" charset="0"/>
                <a:cs typeface="Arial" panose="020B0604020202020204" pitchFamily="34" charset="0"/>
              </a:rPr>
              <a:t>When the information is needed</a:t>
            </a:r>
          </a:p>
          <a:p>
            <a:pPr marL="0" indent="0" eaLnBrk="1" hangingPunct="1">
              <a:buNone/>
            </a:pPr>
            <a:r>
              <a:rPr lang="en-US" altLang="en-US" sz="800" b="0" dirty="0">
                <a:latin typeface="Arial" panose="020B0604020202020204" pitchFamily="34" charset="0"/>
                <a:cs typeface="Arial" panose="020B0604020202020204" pitchFamily="34" charset="0"/>
              </a:rPr>
              <a:t>The format in which the information should be presented</a:t>
            </a:r>
          </a:p>
          <a:p>
            <a:pPr marL="0" indent="0" eaLnBrk="1" hangingPunct="1">
              <a:buNone/>
            </a:pPr>
            <a:endParaRPr lang="en-US" altLang="en-US" sz="800" b="0" dirty="0">
              <a:latin typeface="Arial" panose="020B0604020202020204" pitchFamily="34" charset="0"/>
              <a:cs typeface="Arial" panose="020B0604020202020204" pitchFamily="34" charset="0"/>
            </a:endParaRPr>
          </a:p>
          <a:p>
            <a:pPr marL="0" indent="0" eaLnBrk="1" hangingPunct="1">
              <a:buNone/>
            </a:pPr>
            <a:r>
              <a:rPr lang="en-US" altLang="en-US" sz="800" b="0" dirty="0">
                <a:latin typeface="Arial" panose="020B0604020202020204" pitchFamily="34" charset="0"/>
                <a:cs typeface="Arial" panose="020B0604020202020204" pitchFamily="34" charset="0"/>
              </a:rPr>
              <a:t>In large projects it will identify and include senior/program managers, stakeholders, other interested parties such as those that will have to support the product in its operational life.</a:t>
            </a:r>
            <a:endParaRPr lang="en-US" altLang="en-US" sz="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2218435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9062" indent="0" eaLnBrk="1" hangingPunct="1">
              <a:spcBef>
                <a:spcPct val="0"/>
              </a:spcBef>
              <a:buNone/>
            </a:pPr>
            <a:r>
              <a:rPr lang="en-GB" altLang="en-US" b="1" dirty="0">
                <a:latin typeface="Arial" panose="020B0604020202020204" pitchFamily="34" charset="0"/>
                <a:cs typeface="Arial" panose="020B0604020202020204" pitchFamily="34" charset="0"/>
              </a:rPr>
              <a:t>Media and Technology</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Written</a:t>
            </a:r>
            <a:r>
              <a:rPr lang="en-GB" altLang="en-US" dirty="0">
                <a:latin typeface="Arial" panose="020B0604020202020204" pitchFamily="34" charset="0"/>
                <a:cs typeface="Arial" panose="020B0604020202020204" pitchFamily="34" charset="0"/>
              </a:rPr>
              <a: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Report, e-mail, web site, memo, press-release</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Oral</a:t>
            </a:r>
            <a:r>
              <a:rPr lang="en-GB" altLang="en-US" dirty="0">
                <a:latin typeface="Arial" panose="020B0604020202020204" pitchFamily="34" charset="0"/>
                <a:cs typeface="Arial" panose="020B0604020202020204" pitchFamily="34" charset="0"/>
              </a:rPr>
              <a:t>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Face-to-face, presentation, meeting</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Technology</a:t>
            </a:r>
            <a:r>
              <a:rPr lang="en-GB" altLang="en-US" dirty="0">
                <a:latin typeface="Arial" panose="020B0604020202020204" pitchFamily="34" charset="0"/>
                <a:cs typeface="Arial" panose="020B0604020202020204" pitchFamily="34" charset="0"/>
              </a:rPr>
              <a:t> ?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Electronic document, video, telecommunications, ‘in-person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Distribution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Public (broadcast)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For all interested parties</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Private</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One-to-one, select group</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Frequency/Urgency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Periodic; weekly, monthly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Ad-hoc; only when needed</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ASAP; As Soon As Possible!</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24351023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9062" indent="0" eaLnBrk="1" hangingPunct="1">
              <a:spcBef>
                <a:spcPct val="0"/>
              </a:spcBef>
              <a:buNone/>
            </a:pPr>
            <a:r>
              <a:rPr lang="en-GB" altLang="en-US" b="1" dirty="0">
                <a:latin typeface="Arial" panose="020B0604020202020204" pitchFamily="34" charset="0"/>
                <a:cs typeface="Arial" panose="020B0604020202020204" pitchFamily="34" charset="0"/>
              </a:rPr>
              <a:t>Media and Technology</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Written</a:t>
            </a:r>
            <a:r>
              <a:rPr lang="en-GB" altLang="en-US" dirty="0">
                <a:latin typeface="Arial" panose="020B0604020202020204" pitchFamily="34" charset="0"/>
                <a:cs typeface="Arial" panose="020B0604020202020204" pitchFamily="34" charset="0"/>
              </a:rPr>
              <a: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Report, e-mail, web site, memo, press-release</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Oral</a:t>
            </a:r>
            <a:r>
              <a:rPr lang="en-GB" altLang="en-US" dirty="0">
                <a:latin typeface="Arial" panose="020B0604020202020204" pitchFamily="34" charset="0"/>
                <a:cs typeface="Arial" panose="020B0604020202020204" pitchFamily="34" charset="0"/>
              </a:rPr>
              <a:t>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Face-to-face, presentation, meeting</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Technology</a:t>
            </a:r>
            <a:r>
              <a:rPr lang="en-GB" altLang="en-US" dirty="0">
                <a:latin typeface="Arial" panose="020B0604020202020204" pitchFamily="34" charset="0"/>
                <a:cs typeface="Arial" panose="020B0604020202020204" pitchFamily="34" charset="0"/>
              </a:rPr>
              <a:t> ?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Electronic document, video, telecommunications, ‘in-person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Distribution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Public (broadcast)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For all interested parties</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Private</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One-to-one, select group</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Frequency/Urgency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Periodic; weekly, monthly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Ad-hoc; only when needed</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ASAP; As Soon As Possible!</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23534372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Typically a business case must drive a project.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If a satisfactory business case does not exist a project should not be started however if the business case is valid at the start of a project but the justification disappears once the project is underway the project should be stopped.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focus of the business case should be for the totality of the business change, not just one element of it, for example the cost to buy new equipment should take into account the impact on personal, training, changed procedures, accommodation changes, operational costs, relationships with the public, et cetera.</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the business case is developed at the beginning of the project and maintained throughout the life of the project, being reviewed regularly.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business case is a description of the reasons for the project and the justification for undertaking the project, based on the estimated cost of the project, the risks and the expected business benefits and savings.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covers the entire scope of change to the business that is affected by the project.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business case is the most important set of information for any project. It drives the decision-making processes and is usually continually to align the project progress to the business objectives.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cases need to be developed according to organisational standards that might exist and the nature of the project.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business case should contain the following</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Reasons</a:t>
            </a:r>
          </a:p>
          <a:p>
            <a:r>
              <a:rPr lang="en-GB" sz="1200" kern="1200" dirty="0">
                <a:solidFill>
                  <a:schemeClr val="tx1"/>
                </a:solidFill>
                <a:effectLst/>
                <a:latin typeface="+mn-lt"/>
                <a:ea typeface="+mn-ea"/>
                <a:cs typeface="+mn-cs"/>
              </a:rPr>
              <a:t>This section provides an explanation of the reasons why the project outcome is required. Generally this is in the project mandate.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Options</a:t>
            </a:r>
          </a:p>
          <a:p>
            <a:r>
              <a:rPr lang="en-GB" sz="1200" kern="1200" dirty="0">
                <a:solidFill>
                  <a:schemeClr val="tx1"/>
                </a:solidFill>
                <a:effectLst/>
                <a:latin typeface="+mn-lt"/>
                <a:ea typeface="+mn-ea"/>
                <a:cs typeface="+mn-cs"/>
              </a:rPr>
              <a:t>This section should describe in outline the various options that have been considered to deliver the required outcome. The chosen option should be indicated, together with a summary of the reasons why. The information provided assurance that the alternatives were considered. Do nothing should always be the starting option to act as a comparison for the other options.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Benefits expected.</a:t>
            </a:r>
          </a:p>
          <a:p>
            <a:r>
              <a:rPr lang="en-GB" sz="1200" kern="1200" dirty="0">
                <a:solidFill>
                  <a:schemeClr val="tx1"/>
                </a:solidFill>
                <a:effectLst/>
                <a:latin typeface="+mn-lt"/>
                <a:ea typeface="+mn-ea"/>
                <a:cs typeface="+mn-cs"/>
              </a:rPr>
              <a:t>This section identifies the benefits that is claimed would be achieved by the project outcome. Each one should be described clearly immeasurable terms. Consideration should be given to defining how and when the measurements of improvement can be made.</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This section contains some of the risks faced by the project if they happen with seriously affect delivery of the outcome. Details of how these rest will be managed are contained in a risk log.</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Cost and timescale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Investment appraisal</a:t>
            </a:r>
          </a:p>
          <a:p>
            <a:r>
              <a:rPr lang="en-GB" sz="1200" kern="1200" dirty="0">
                <a:solidFill>
                  <a:schemeClr val="tx1"/>
                </a:solidFill>
                <a:effectLst/>
                <a:latin typeface="+mn-lt"/>
                <a:ea typeface="+mn-ea"/>
                <a:cs typeface="+mn-cs"/>
              </a:rPr>
              <a:t>Cost benefit appraisal and net benefit appraisal. This illustrates a balance between the development, operational, maintenance and support costs against financial value of the benefit overpayment of time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Evaluation</a:t>
            </a:r>
          </a:p>
          <a:p>
            <a:r>
              <a:rPr lang="en-GB" sz="1200" kern="1200" dirty="0">
                <a:solidFill>
                  <a:schemeClr val="tx1"/>
                </a:solidFill>
                <a:effectLst/>
                <a:latin typeface="+mn-lt"/>
                <a:ea typeface="+mn-ea"/>
                <a:cs typeface="+mn-cs"/>
              </a:rPr>
              <a:t>There are many ways to evaluate claimed benefits and investment appraisals. For example sensitivity analysis can be used to determine whether a business case is dependent on a particular benefit.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Developing a business case</a:t>
            </a:r>
          </a:p>
          <a:p>
            <a:r>
              <a:rPr lang="en-GB" sz="1200" kern="1200" dirty="0">
                <a:solidFill>
                  <a:schemeClr val="tx1"/>
                </a:solidFill>
                <a:effectLst/>
                <a:latin typeface="+mn-lt"/>
                <a:ea typeface="+mn-ea"/>
                <a:cs typeface="+mn-cs"/>
              </a:rPr>
              <a:t>It is the executive responsibility to ensure the project objectives, costs, benefits are correctly in line with the business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Development part of the business case</a:t>
            </a:r>
          </a:p>
          <a:p>
            <a:r>
              <a:rPr lang="en-GB" sz="1200" kern="1200" dirty="0">
                <a:solidFill>
                  <a:schemeClr val="tx1"/>
                </a:solidFill>
                <a:effectLst/>
                <a:latin typeface="+mn-lt"/>
                <a:ea typeface="+mn-ea"/>
                <a:cs typeface="+mn-cs"/>
              </a:rPr>
              <a:t>The project mandate should contain some basic elements of the business case.  (PRINCE2 specific)</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24047832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500072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17/07/2020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17/07/2020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17/07/2020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17/07/2020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17/07/2020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17/07/2020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17/07/2020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17/07/2020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17/07/2020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17/07/2020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17/07/2020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17/07/2020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2.tiff"/><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5</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5</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r>
              <a:rPr lang="en-GB" dirty="0">
                <a:latin typeface="Arial" panose="020B0604020202020204" pitchFamily="34" charset="0"/>
                <a:cs typeface="Arial" panose="020B0604020202020204" pitchFamily="34" charset="0"/>
              </a:rPr>
              <a:t>Product Breakdown Structure</a:t>
            </a:r>
          </a:p>
          <a:p>
            <a:r>
              <a:rPr lang="en-GB" dirty="0">
                <a:latin typeface="Arial" panose="020B0604020202020204" pitchFamily="34" charset="0"/>
                <a:cs typeface="Arial" panose="020B0604020202020204" pitchFamily="34" charset="0"/>
              </a:rPr>
              <a:t>Risk Analysis</a:t>
            </a:r>
          </a:p>
          <a:p>
            <a:r>
              <a:rPr lang="en-GB" dirty="0">
                <a:latin typeface="Arial" panose="020B0604020202020204" pitchFamily="34" charset="0"/>
                <a:cs typeface="Arial" panose="020B0604020202020204" pitchFamily="34" charset="0"/>
              </a:rPr>
              <a:t>Communication Plan</a:t>
            </a:r>
          </a:p>
          <a:p>
            <a:r>
              <a:rPr lang="en-GB" dirty="0">
                <a:latin typeface="Arial" panose="020B0604020202020204" pitchFamily="34" charset="0"/>
                <a:cs typeface="Arial" panose="020B0604020202020204" pitchFamily="34" charset="0"/>
              </a:rPr>
              <a:t>Business Case</a:t>
            </a:r>
          </a:p>
          <a:p>
            <a:r>
              <a:rPr lang="en-GB" dirty="0">
                <a:latin typeface="Arial" panose="020B0604020202020204" pitchFamily="34" charset="0"/>
                <a:cs typeface="Arial" panose="020B0604020202020204" pitchFamily="34" charset="0"/>
              </a:rPr>
              <a:t>Cost Benefit Analysis</a:t>
            </a:r>
          </a:p>
          <a:p>
            <a:endParaRPr lang="en-GB"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Product Breakdown Structure</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782888" y="644013"/>
            <a:ext cx="69135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pic>
        <p:nvPicPr>
          <p:cNvPr id="3" name="Picture 2">
            <a:extLst>
              <a:ext uri="{FF2B5EF4-FFF2-40B4-BE49-F238E27FC236}">
                <a16:creationId xmlns:a16="http://schemas.microsoft.com/office/drawing/2014/main" id="{CC86DB42-E159-594E-857A-8470C8A98B2F}"/>
              </a:ext>
            </a:extLst>
          </p:cNvPr>
          <p:cNvPicPr>
            <a:picLocks noChangeAspect="1"/>
          </p:cNvPicPr>
          <p:nvPr/>
        </p:nvPicPr>
        <p:blipFill>
          <a:blip r:embed="rId3"/>
          <a:stretch>
            <a:fillRect/>
          </a:stretch>
        </p:blipFill>
        <p:spPr>
          <a:xfrm>
            <a:off x="1536019" y="644013"/>
            <a:ext cx="9542814" cy="4973016"/>
          </a:xfrm>
          <a:prstGeom prst="rect">
            <a:avLst/>
          </a:prstGeom>
        </p:spPr>
      </p:pic>
    </p:spTree>
    <p:extLst>
      <p:ext uri="{BB962C8B-B14F-4D97-AF65-F5344CB8AC3E}">
        <p14:creationId xmlns:p14="http://schemas.microsoft.com/office/powerpoint/2010/main" val="1365243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93A0-5442-054E-BD9C-D66B344CAC1B}"/>
              </a:ext>
            </a:extLst>
          </p:cNvPr>
          <p:cNvSpPr>
            <a:spLocks noGrp="1"/>
          </p:cNvSpPr>
          <p:nvPr>
            <p:ph type="title"/>
          </p:nvPr>
        </p:nvSpPr>
        <p:spPr/>
        <p:txBody>
          <a:bodyPr/>
          <a:lstStyle/>
          <a:p>
            <a:r>
              <a:rPr lang="en-US" dirty="0"/>
              <a:t>Product Breakdown Structure</a:t>
            </a:r>
          </a:p>
        </p:txBody>
      </p:sp>
      <p:sp>
        <p:nvSpPr>
          <p:cNvPr id="4" name="Slide Number Placeholder 3">
            <a:extLst>
              <a:ext uri="{FF2B5EF4-FFF2-40B4-BE49-F238E27FC236}">
                <a16:creationId xmlns:a16="http://schemas.microsoft.com/office/drawing/2014/main" id="{3163EE56-34F4-8F4C-8D0C-742E1B81FB91}"/>
              </a:ext>
            </a:extLst>
          </p:cNvPr>
          <p:cNvSpPr>
            <a:spLocks noGrp="1"/>
          </p:cNvSpPr>
          <p:nvPr>
            <p:ph type="sldNum" sz="quarter" idx="12"/>
          </p:nvPr>
        </p:nvSpPr>
        <p:spPr/>
        <p:txBody>
          <a:bodyPr/>
          <a:lstStyle/>
          <a:p>
            <a:fld id="{3D165440-4880-415F-9146-4793BDD623F8}" type="slidenum">
              <a:rPr lang="en-GB" smtClean="0"/>
              <a:t>4</a:t>
            </a:fld>
            <a:endParaRPr lang="en-GB"/>
          </a:p>
        </p:txBody>
      </p:sp>
      <p:grpSp>
        <p:nvGrpSpPr>
          <p:cNvPr id="5" name="Group 62">
            <a:extLst>
              <a:ext uri="{FF2B5EF4-FFF2-40B4-BE49-F238E27FC236}">
                <a16:creationId xmlns:a16="http://schemas.microsoft.com/office/drawing/2014/main" id="{2F5504E3-BB5F-8C48-A445-E0F34EE020F8}"/>
              </a:ext>
            </a:extLst>
          </p:cNvPr>
          <p:cNvGrpSpPr>
            <a:grpSpLocks/>
          </p:cNvGrpSpPr>
          <p:nvPr/>
        </p:nvGrpSpPr>
        <p:grpSpPr bwMode="auto">
          <a:xfrm>
            <a:off x="1481591" y="1052962"/>
            <a:ext cx="8542337" cy="4551363"/>
            <a:chOff x="19" y="1121"/>
            <a:chExt cx="5381" cy="2867"/>
          </a:xfrm>
        </p:grpSpPr>
        <p:grpSp>
          <p:nvGrpSpPr>
            <p:cNvPr id="6" name="Group 5">
              <a:extLst>
                <a:ext uri="{FF2B5EF4-FFF2-40B4-BE49-F238E27FC236}">
                  <a16:creationId xmlns:a16="http://schemas.microsoft.com/office/drawing/2014/main" id="{66C37CDD-08DD-4449-B471-74288D67C577}"/>
                </a:ext>
              </a:extLst>
            </p:cNvPr>
            <p:cNvGrpSpPr>
              <a:grpSpLocks/>
            </p:cNvGrpSpPr>
            <p:nvPr/>
          </p:nvGrpSpPr>
          <p:grpSpPr bwMode="auto">
            <a:xfrm>
              <a:off x="19" y="1121"/>
              <a:ext cx="5381" cy="2257"/>
              <a:chOff x="20" y="1121"/>
              <a:chExt cx="5830" cy="2257"/>
            </a:xfrm>
          </p:grpSpPr>
          <p:sp>
            <p:nvSpPr>
              <p:cNvPr id="24" name="Line 6">
                <a:extLst>
                  <a:ext uri="{FF2B5EF4-FFF2-40B4-BE49-F238E27FC236}">
                    <a16:creationId xmlns:a16="http://schemas.microsoft.com/office/drawing/2014/main" id="{45B5320A-1F3C-7549-A6CB-D29337AA5AF4}"/>
                  </a:ext>
                </a:extLst>
              </p:cNvPr>
              <p:cNvSpPr>
                <a:spLocks noChangeShapeType="1"/>
              </p:cNvSpPr>
              <p:nvPr/>
            </p:nvSpPr>
            <p:spPr bwMode="auto">
              <a:xfrm>
                <a:off x="1600" y="1916"/>
                <a:ext cx="0" cy="732"/>
              </a:xfrm>
              <a:prstGeom prst="line">
                <a:avLst/>
              </a:prstGeom>
              <a:noFill/>
              <a:ln w="19050">
                <a:solidFill>
                  <a:schemeClr val="tx1"/>
                </a:solidFill>
                <a:round/>
                <a:headEnd/>
                <a:tailEnd/>
              </a:ln>
            </p:spPr>
            <p:txBody>
              <a:bodyPr wrap="none" anchor="ctr"/>
              <a:lstStyle/>
              <a:p>
                <a:endParaRPr lang="en-GB"/>
              </a:p>
            </p:txBody>
          </p:sp>
          <p:sp>
            <p:nvSpPr>
              <p:cNvPr id="25" name="Rectangle 7">
                <a:extLst>
                  <a:ext uri="{FF2B5EF4-FFF2-40B4-BE49-F238E27FC236}">
                    <a16:creationId xmlns:a16="http://schemas.microsoft.com/office/drawing/2014/main" id="{95D5AAD3-7BB8-E84B-B48F-80D7412E7BE7}"/>
                  </a:ext>
                </a:extLst>
              </p:cNvPr>
              <p:cNvSpPr>
                <a:spLocks noChangeArrowheads="1"/>
              </p:cNvSpPr>
              <p:nvPr/>
            </p:nvSpPr>
            <p:spPr bwMode="auto">
              <a:xfrm>
                <a:off x="1576" y="2512"/>
                <a:ext cx="47" cy="72"/>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26" name="Rectangle 8">
                <a:extLst>
                  <a:ext uri="{FF2B5EF4-FFF2-40B4-BE49-F238E27FC236}">
                    <a16:creationId xmlns:a16="http://schemas.microsoft.com/office/drawing/2014/main" id="{A2240784-7533-5D49-9E0F-04FDD79882A1}"/>
                  </a:ext>
                </a:extLst>
              </p:cNvPr>
              <p:cNvSpPr>
                <a:spLocks noChangeArrowheads="1"/>
              </p:cNvSpPr>
              <p:nvPr/>
            </p:nvSpPr>
            <p:spPr bwMode="auto">
              <a:xfrm>
                <a:off x="1576" y="2420"/>
                <a:ext cx="47" cy="48"/>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27" name="Rectangle 9">
                <a:extLst>
                  <a:ext uri="{FF2B5EF4-FFF2-40B4-BE49-F238E27FC236}">
                    <a16:creationId xmlns:a16="http://schemas.microsoft.com/office/drawing/2014/main" id="{9242B02F-BF2D-E04F-AA09-15389CF04A1B}"/>
                  </a:ext>
                </a:extLst>
              </p:cNvPr>
              <p:cNvSpPr>
                <a:spLocks noChangeArrowheads="1"/>
              </p:cNvSpPr>
              <p:nvPr/>
            </p:nvSpPr>
            <p:spPr bwMode="auto">
              <a:xfrm>
                <a:off x="20" y="1121"/>
                <a:ext cx="2010" cy="155"/>
              </a:xfrm>
              <a:prstGeom prst="rect">
                <a:avLst/>
              </a:prstGeom>
              <a:noFill/>
              <a:ln w="9525">
                <a:noFill/>
                <a:miter lim="800000"/>
                <a:headEnd/>
                <a:tailEnd/>
              </a:ln>
            </p:spPr>
            <p:txBody>
              <a:bodyPr wrap="square" lIns="0" tIns="0" rIns="0" bIns="0">
                <a:spAutoFit/>
              </a:bodyPr>
              <a:lstStyle/>
              <a:p>
                <a:pPr eaLnBrk="0" hangingPunct="0"/>
                <a:r>
                  <a:rPr lang="en-GB" sz="1600" b="1">
                    <a:solidFill>
                      <a:srgbClr val="000080"/>
                    </a:solidFill>
                    <a:latin typeface="Arial" charset="0"/>
                    <a:cs typeface="Arial" charset="0"/>
                  </a:rPr>
                  <a:t>(PBS) - Specialist Products</a:t>
                </a:r>
                <a:endParaRPr lang="en-GB" sz="2000">
                  <a:latin typeface="Arial" charset="0"/>
                  <a:cs typeface="Arial" charset="0"/>
                </a:endParaRPr>
              </a:p>
            </p:txBody>
          </p:sp>
          <p:sp>
            <p:nvSpPr>
              <p:cNvPr id="28" name="Rectangle 10">
                <a:extLst>
                  <a:ext uri="{FF2B5EF4-FFF2-40B4-BE49-F238E27FC236}">
                    <a16:creationId xmlns:a16="http://schemas.microsoft.com/office/drawing/2014/main" id="{EFC3AB12-DB85-6A46-B431-B8DD1AB88F63}"/>
                  </a:ext>
                </a:extLst>
              </p:cNvPr>
              <p:cNvSpPr>
                <a:spLocks noChangeArrowheads="1"/>
              </p:cNvSpPr>
              <p:nvPr/>
            </p:nvSpPr>
            <p:spPr bwMode="auto">
              <a:xfrm>
                <a:off x="2733" y="1242"/>
                <a:ext cx="858" cy="186"/>
              </a:xfrm>
              <a:prstGeom prst="rect">
                <a:avLst/>
              </a:prstGeom>
              <a:noFill/>
              <a:ln w="28575">
                <a:solidFill>
                  <a:srgbClr val="0000CC"/>
                </a:solidFill>
                <a:miter lim="800000"/>
                <a:headEnd/>
                <a:tailEnd/>
              </a:ln>
            </p:spPr>
            <p:txBody>
              <a:bodyPr/>
              <a:lstStyle/>
              <a:p>
                <a:pPr eaLnBrk="0" hangingPunct="0"/>
                <a:r>
                  <a:rPr lang="en-US" sz="1400" b="1">
                    <a:latin typeface="Arial" charset="0"/>
                    <a:cs typeface="Arial" charset="0"/>
                  </a:rPr>
                  <a:t>Conference</a:t>
                </a:r>
                <a:endParaRPr lang="en-US" sz="1200" b="1">
                  <a:latin typeface="Arial" charset="0"/>
                  <a:cs typeface="Arial" charset="0"/>
                </a:endParaRPr>
              </a:p>
            </p:txBody>
          </p:sp>
          <p:grpSp>
            <p:nvGrpSpPr>
              <p:cNvPr id="29" name="Group 11">
                <a:extLst>
                  <a:ext uri="{FF2B5EF4-FFF2-40B4-BE49-F238E27FC236}">
                    <a16:creationId xmlns:a16="http://schemas.microsoft.com/office/drawing/2014/main" id="{7133FF8A-B8DD-7A45-A48A-BA3FC4464DC8}"/>
                  </a:ext>
                </a:extLst>
              </p:cNvPr>
              <p:cNvGrpSpPr>
                <a:grpSpLocks/>
              </p:cNvGrpSpPr>
              <p:nvPr/>
            </p:nvGrpSpPr>
            <p:grpSpPr bwMode="auto">
              <a:xfrm>
                <a:off x="3157" y="1833"/>
                <a:ext cx="846" cy="390"/>
                <a:chOff x="1122" y="3126"/>
                <a:chExt cx="846" cy="390"/>
              </a:xfrm>
            </p:grpSpPr>
            <p:sp>
              <p:nvSpPr>
                <p:cNvPr id="61" name="Freeform 12">
                  <a:extLst>
                    <a:ext uri="{FF2B5EF4-FFF2-40B4-BE49-F238E27FC236}">
                      <a16:creationId xmlns:a16="http://schemas.microsoft.com/office/drawing/2014/main" id="{1308B5B2-B9EA-A44A-8BBD-11BA2D307B1A}"/>
                    </a:ext>
                  </a:extLst>
                </p:cNvPr>
                <p:cNvSpPr>
                  <a:spLocks/>
                </p:cNvSpPr>
                <p:nvPr/>
              </p:nvSpPr>
              <p:spPr bwMode="auto">
                <a:xfrm>
                  <a:off x="1122" y="3126"/>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62" name="Rectangle 13">
                  <a:extLst>
                    <a:ext uri="{FF2B5EF4-FFF2-40B4-BE49-F238E27FC236}">
                      <a16:creationId xmlns:a16="http://schemas.microsoft.com/office/drawing/2014/main" id="{C161A981-4AAB-F043-9BDE-D5A0BC3D67FC}"/>
                    </a:ext>
                  </a:extLst>
                </p:cNvPr>
                <p:cNvSpPr>
                  <a:spLocks noChangeArrowheads="1"/>
                </p:cNvSpPr>
                <p:nvPr/>
              </p:nvSpPr>
              <p:spPr bwMode="auto">
                <a:xfrm>
                  <a:off x="1209" y="3126"/>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Publicity</a:t>
                  </a:r>
                </a:p>
                <a:p>
                  <a:pPr eaLnBrk="0" hangingPunct="0"/>
                  <a:r>
                    <a:rPr lang="en-US" sz="1200" b="1">
                      <a:latin typeface="Arial" charset="0"/>
                      <a:cs typeface="Arial" charset="0"/>
                    </a:rPr>
                    <a:t>grouping</a:t>
                  </a:r>
                </a:p>
              </p:txBody>
            </p:sp>
          </p:grpSp>
          <p:grpSp>
            <p:nvGrpSpPr>
              <p:cNvPr id="30" name="Group 14">
                <a:extLst>
                  <a:ext uri="{FF2B5EF4-FFF2-40B4-BE49-F238E27FC236}">
                    <a16:creationId xmlns:a16="http://schemas.microsoft.com/office/drawing/2014/main" id="{5FEDFACF-4835-C647-AED0-1A8F42E6A23F}"/>
                  </a:ext>
                </a:extLst>
              </p:cNvPr>
              <p:cNvGrpSpPr>
                <a:grpSpLocks/>
              </p:cNvGrpSpPr>
              <p:nvPr/>
            </p:nvGrpSpPr>
            <p:grpSpPr bwMode="auto">
              <a:xfrm>
                <a:off x="2170" y="1833"/>
                <a:ext cx="846" cy="390"/>
                <a:chOff x="2694" y="2550"/>
                <a:chExt cx="846" cy="390"/>
              </a:xfrm>
            </p:grpSpPr>
            <p:sp>
              <p:nvSpPr>
                <p:cNvPr id="59" name="Freeform 15">
                  <a:extLst>
                    <a:ext uri="{FF2B5EF4-FFF2-40B4-BE49-F238E27FC236}">
                      <a16:creationId xmlns:a16="http://schemas.microsoft.com/office/drawing/2014/main" id="{80AD4245-B271-A145-B4AA-5A66E52FDB76}"/>
                    </a:ext>
                  </a:extLst>
                </p:cNvPr>
                <p:cNvSpPr>
                  <a:spLocks/>
                </p:cNvSpPr>
                <p:nvPr/>
              </p:nvSpPr>
              <p:spPr bwMode="auto">
                <a:xfrm>
                  <a:off x="2694" y="2550"/>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60" name="Rectangle 16">
                  <a:extLst>
                    <a:ext uri="{FF2B5EF4-FFF2-40B4-BE49-F238E27FC236}">
                      <a16:creationId xmlns:a16="http://schemas.microsoft.com/office/drawing/2014/main" id="{456EED03-F9C6-3D47-8CBB-235BA1B96F4C}"/>
                    </a:ext>
                  </a:extLst>
                </p:cNvPr>
                <p:cNvSpPr>
                  <a:spLocks noChangeArrowheads="1"/>
                </p:cNvSpPr>
                <p:nvPr/>
              </p:nvSpPr>
              <p:spPr bwMode="auto">
                <a:xfrm>
                  <a:off x="2781" y="2550"/>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Delegates</a:t>
                  </a:r>
                </a:p>
                <a:p>
                  <a:pPr eaLnBrk="0" hangingPunct="0"/>
                  <a:r>
                    <a:rPr lang="en-US" sz="1200" b="1">
                      <a:latin typeface="Arial" charset="0"/>
                      <a:cs typeface="Arial" charset="0"/>
                    </a:rPr>
                    <a:t>grouping</a:t>
                  </a:r>
                </a:p>
              </p:txBody>
            </p:sp>
          </p:grpSp>
          <p:grpSp>
            <p:nvGrpSpPr>
              <p:cNvPr id="31" name="Group 17">
                <a:extLst>
                  <a:ext uri="{FF2B5EF4-FFF2-40B4-BE49-F238E27FC236}">
                    <a16:creationId xmlns:a16="http://schemas.microsoft.com/office/drawing/2014/main" id="{10C118CD-39B6-E546-AC3C-9F71F4F603CD}"/>
                  </a:ext>
                </a:extLst>
              </p:cNvPr>
              <p:cNvGrpSpPr>
                <a:grpSpLocks/>
              </p:cNvGrpSpPr>
              <p:nvPr/>
            </p:nvGrpSpPr>
            <p:grpSpPr bwMode="auto">
              <a:xfrm>
                <a:off x="1184" y="1833"/>
                <a:ext cx="846" cy="390"/>
                <a:chOff x="3924" y="2142"/>
                <a:chExt cx="846" cy="390"/>
              </a:xfrm>
            </p:grpSpPr>
            <p:sp>
              <p:nvSpPr>
                <p:cNvPr id="57" name="Freeform 18">
                  <a:extLst>
                    <a:ext uri="{FF2B5EF4-FFF2-40B4-BE49-F238E27FC236}">
                      <a16:creationId xmlns:a16="http://schemas.microsoft.com/office/drawing/2014/main" id="{5C594484-C62B-7D4C-9B1D-C41CEADDEE83}"/>
                    </a:ext>
                  </a:extLst>
                </p:cNvPr>
                <p:cNvSpPr>
                  <a:spLocks/>
                </p:cNvSpPr>
                <p:nvPr/>
              </p:nvSpPr>
              <p:spPr bwMode="auto">
                <a:xfrm>
                  <a:off x="3924" y="214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8" name="Rectangle 19">
                  <a:extLst>
                    <a:ext uri="{FF2B5EF4-FFF2-40B4-BE49-F238E27FC236}">
                      <a16:creationId xmlns:a16="http://schemas.microsoft.com/office/drawing/2014/main" id="{9F35F9A8-43F9-8B41-8130-14CA2F648DDA}"/>
                    </a:ext>
                  </a:extLst>
                </p:cNvPr>
                <p:cNvSpPr>
                  <a:spLocks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Venue</a:t>
                  </a:r>
                </a:p>
                <a:p>
                  <a:pPr eaLnBrk="0" hangingPunct="0"/>
                  <a:r>
                    <a:rPr lang="en-US" sz="1200" b="1">
                      <a:latin typeface="Arial" charset="0"/>
                      <a:cs typeface="Arial" charset="0"/>
                    </a:rPr>
                    <a:t>grouping</a:t>
                  </a:r>
                </a:p>
              </p:txBody>
            </p:sp>
          </p:grpSp>
          <p:grpSp>
            <p:nvGrpSpPr>
              <p:cNvPr id="32" name="Group 20">
                <a:extLst>
                  <a:ext uri="{FF2B5EF4-FFF2-40B4-BE49-F238E27FC236}">
                    <a16:creationId xmlns:a16="http://schemas.microsoft.com/office/drawing/2014/main" id="{D897FE48-6D0C-D74A-9B64-E3EEFFE64578}"/>
                  </a:ext>
                </a:extLst>
              </p:cNvPr>
              <p:cNvGrpSpPr>
                <a:grpSpLocks/>
              </p:cNvGrpSpPr>
              <p:nvPr/>
            </p:nvGrpSpPr>
            <p:grpSpPr bwMode="auto">
              <a:xfrm>
                <a:off x="5004" y="1833"/>
                <a:ext cx="846" cy="390"/>
                <a:chOff x="4236" y="3132"/>
                <a:chExt cx="846" cy="390"/>
              </a:xfrm>
            </p:grpSpPr>
            <p:sp>
              <p:nvSpPr>
                <p:cNvPr id="55" name="Freeform 21">
                  <a:extLst>
                    <a:ext uri="{FF2B5EF4-FFF2-40B4-BE49-F238E27FC236}">
                      <a16:creationId xmlns:a16="http://schemas.microsoft.com/office/drawing/2014/main" id="{FEBAFED9-9755-074D-89C2-9F3EAE172777}"/>
                    </a:ext>
                  </a:extLst>
                </p:cNvPr>
                <p:cNvSpPr>
                  <a:spLocks/>
                </p:cNvSpPr>
                <p:nvPr/>
              </p:nvSpPr>
              <p:spPr bwMode="auto">
                <a:xfrm>
                  <a:off x="4236" y="313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6" name="Rectangle 22">
                  <a:extLst>
                    <a:ext uri="{FF2B5EF4-FFF2-40B4-BE49-F238E27FC236}">
                      <a16:creationId xmlns:a16="http://schemas.microsoft.com/office/drawing/2014/main" id="{1F5618CC-083D-0446-A4D8-97BED1C8B8C5}"/>
                    </a:ext>
                  </a:extLst>
                </p:cNvPr>
                <p:cNvSpPr>
                  <a:spLocks noChangeArrowheads="1"/>
                </p:cNvSpPr>
                <p:nvPr/>
              </p:nvSpPr>
              <p:spPr bwMode="auto">
                <a:xfrm>
                  <a:off x="4311" y="313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Structure and format</a:t>
                  </a:r>
                </a:p>
                <a:p>
                  <a:pPr eaLnBrk="0" hangingPunct="0"/>
                  <a:r>
                    <a:rPr lang="en-US" sz="1200" b="1">
                      <a:latin typeface="Arial" charset="0"/>
                      <a:cs typeface="Arial" charset="0"/>
                    </a:rPr>
                    <a:t>grouping</a:t>
                  </a:r>
                </a:p>
              </p:txBody>
            </p:sp>
          </p:grpSp>
          <p:sp>
            <p:nvSpPr>
              <p:cNvPr id="33" name="Rectangle 23">
                <a:extLst>
                  <a:ext uri="{FF2B5EF4-FFF2-40B4-BE49-F238E27FC236}">
                    <a16:creationId xmlns:a16="http://schemas.microsoft.com/office/drawing/2014/main" id="{B8FFFC8D-1B66-2941-A417-AFD3487264AB}"/>
                  </a:ext>
                </a:extLst>
              </p:cNvPr>
              <p:cNvSpPr>
                <a:spLocks noChangeArrowheads="1"/>
              </p:cNvSpPr>
              <p:nvPr/>
            </p:nvSpPr>
            <p:spPr bwMode="auto">
              <a:xfrm>
                <a:off x="4143" y="1833"/>
                <a:ext cx="720" cy="390"/>
              </a:xfrm>
              <a:prstGeom prst="rect">
                <a:avLst/>
              </a:prstGeom>
              <a:solidFill>
                <a:srgbClr val="CCFFCC"/>
              </a:solidFill>
              <a:ln w="9525">
                <a:solidFill>
                  <a:srgbClr val="009900"/>
                </a:solidFill>
                <a:miter lim="800000"/>
                <a:headEnd/>
                <a:tailEnd/>
              </a:ln>
            </p:spPr>
            <p:txBody>
              <a:bodyPr/>
              <a:lstStyle/>
              <a:p>
                <a:pPr eaLnBrk="0" hangingPunct="0"/>
                <a:r>
                  <a:rPr lang="en-US" sz="1200" b="1" dirty="0">
                    <a:latin typeface="Arial" charset="0"/>
                    <a:cs typeface="Arial" charset="0"/>
                  </a:rPr>
                  <a:t>Delegate</a:t>
                </a:r>
              </a:p>
              <a:p>
                <a:pPr eaLnBrk="0" hangingPunct="0"/>
                <a:r>
                  <a:rPr lang="en-US" sz="1200" b="1" dirty="0">
                    <a:latin typeface="Arial" charset="0"/>
                    <a:cs typeface="Arial" charset="0"/>
                  </a:rPr>
                  <a:t>handout </a:t>
                </a:r>
              </a:p>
              <a:p>
                <a:pPr eaLnBrk="0" hangingPunct="0"/>
                <a:r>
                  <a:rPr lang="en-US" sz="1200" b="1" dirty="0">
                    <a:latin typeface="Arial" charset="0"/>
                    <a:cs typeface="Arial" charset="0"/>
                  </a:rPr>
                  <a:t>pack</a:t>
                </a:r>
              </a:p>
            </p:txBody>
          </p:sp>
          <p:sp>
            <p:nvSpPr>
              <p:cNvPr id="34" name="Oval 24">
                <a:extLst>
                  <a:ext uri="{FF2B5EF4-FFF2-40B4-BE49-F238E27FC236}">
                    <a16:creationId xmlns:a16="http://schemas.microsoft.com/office/drawing/2014/main" id="{07C6016B-6D3C-3F41-A8B8-1D819FE8F298}"/>
                  </a:ext>
                </a:extLst>
              </p:cNvPr>
              <p:cNvSpPr>
                <a:spLocks noChangeArrowheads="1"/>
              </p:cNvSpPr>
              <p:nvPr/>
            </p:nvSpPr>
            <p:spPr bwMode="auto">
              <a:xfrm>
                <a:off x="378" y="1815"/>
                <a:ext cx="666" cy="426"/>
              </a:xfrm>
              <a:prstGeom prst="ellipse">
                <a:avLst/>
              </a:prstGeom>
              <a:solidFill>
                <a:srgbClr val="FFCCCC"/>
              </a:solidFill>
              <a:ln w="12700">
                <a:solidFill>
                  <a:schemeClr val="tx1"/>
                </a:solidFill>
                <a:round/>
                <a:headEnd/>
                <a:tailEnd/>
              </a:ln>
            </p:spPr>
            <p:txBody>
              <a:bodyPr wrap="none" anchor="ctr"/>
              <a:lstStyle/>
              <a:p>
                <a:pPr eaLnBrk="0" hangingPunct="0"/>
                <a:r>
                  <a:rPr lang="en-US" sz="1200" b="1" dirty="0">
                    <a:latin typeface="Arial" charset="0"/>
                    <a:cs typeface="Arial" charset="0"/>
                  </a:rPr>
                  <a:t>Required </a:t>
                </a:r>
              </a:p>
              <a:p>
                <a:pPr eaLnBrk="0" hangingPunct="0"/>
                <a:r>
                  <a:rPr lang="en-US" sz="1200" b="1" dirty="0">
                    <a:latin typeface="Arial" charset="0"/>
                    <a:cs typeface="Arial" charset="0"/>
                  </a:rPr>
                  <a:t>date</a:t>
                </a:r>
                <a:endParaRPr lang="en-US" sz="2000" dirty="0">
                  <a:latin typeface="Arial" charset="0"/>
                  <a:cs typeface="Arial" charset="0"/>
                </a:endParaRPr>
              </a:p>
            </p:txBody>
          </p:sp>
          <p:sp>
            <p:nvSpPr>
              <p:cNvPr id="35" name="Rectangle 25">
                <a:extLst>
                  <a:ext uri="{FF2B5EF4-FFF2-40B4-BE49-F238E27FC236}">
                    <a16:creationId xmlns:a16="http://schemas.microsoft.com/office/drawing/2014/main" id="{C9C0486F-F89F-5542-AB0F-083960A04B3E}"/>
                  </a:ext>
                </a:extLst>
              </p:cNvPr>
              <p:cNvSpPr>
                <a:spLocks noChangeArrowheads="1"/>
              </p:cNvSpPr>
              <p:nvPr/>
            </p:nvSpPr>
            <p:spPr bwMode="auto">
              <a:xfrm>
                <a:off x="2715"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Mail shots</a:t>
                </a:r>
              </a:p>
            </p:txBody>
          </p:sp>
          <p:sp>
            <p:nvSpPr>
              <p:cNvPr id="36" name="Rectangle 26">
                <a:extLst>
                  <a:ext uri="{FF2B5EF4-FFF2-40B4-BE49-F238E27FC236}">
                    <a16:creationId xmlns:a16="http://schemas.microsoft.com/office/drawing/2014/main" id="{9DF1E7A8-E9CC-D646-B580-6D96A415E67E}"/>
                  </a:ext>
                </a:extLst>
              </p:cNvPr>
              <p:cNvSpPr>
                <a:spLocks noChangeArrowheads="1"/>
              </p:cNvSpPr>
              <p:nvPr/>
            </p:nvSpPr>
            <p:spPr bwMode="auto">
              <a:xfrm>
                <a:off x="3681"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Press release</a:t>
                </a:r>
              </a:p>
            </p:txBody>
          </p:sp>
          <p:cxnSp>
            <p:nvCxnSpPr>
              <p:cNvPr id="37" name="AutoShape 27">
                <a:extLst>
                  <a:ext uri="{FF2B5EF4-FFF2-40B4-BE49-F238E27FC236}">
                    <a16:creationId xmlns:a16="http://schemas.microsoft.com/office/drawing/2014/main" id="{4D0356A6-6E7D-8D48-BDDA-D0EB18400F85}"/>
                  </a:ext>
                </a:extLst>
              </p:cNvPr>
              <p:cNvCxnSpPr>
                <a:cxnSpLocks noChangeShapeType="1"/>
              </p:cNvCxnSpPr>
              <p:nvPr/>
            </p:nvCxnSpPr>
            <p:spPr bwMode="auto">
              <a:xfrm rot="-5400000">
                <a:off x="1748" y="408"/>
                <a:ext cx="378" cy="2451"/>
              </a:xfrm>
              <a:prstGeom prst="bentConnector3">
                <a:avLst>
                  <a:gd name="adj1" fmla="val 51060"/>
                </a:avLst>
              </a:prstGeom>
              <a:noFill/>
              <a:ln w="19050">
                <a:solidFill>
                  <a:schemeClr val="tx1"/>
                </a:solidFill>
                <a:miter lim="800000"/>
                <a:headEnd/>
                <a:tailEnd/>
              </a:ln>
            </p:spPr>
          </p:cxnSp>
          <p:cxnSp>
            <p:nvCxnSpPr>
              <p:cNvPr id="38" name="AutoShape 28">
                <a:extLst>
                  <a:ext uri="{FF2B5EF4-FFF2-40B4-BE49-F238E27FC236}">
                    <a16:creationId xmlns:a16="http://schemas.microsoft.com/office/drawing/2014/main" id="{FCAF9228-B290-6348-9AD7-51D880C7D3E4}"/>
                  </a:ext>
                </a:extLst>
              </p:cNvPr>
              <p:cNvCxnSpPr>
                <a:cxnSpLocks noChangeShapeType="1"/>
              </p:cNvCxnSpPr>
              <p:nvPr/>
            </p:nvCxnSpPr>
            <p:spPr bwMode="auto">
              <a:xfrm rot="16200000" flipH="1">
                <a:off x="4099" y="496"/>
                <a:ext cx="396" cy="2277"/>
              </a:xfrm>
              <a:prstGeom prst="bentConnector3">
                <a:avLst>
                  <a:gd name="adj1" fmla="val 48736"/>
                </a:avLst>
              </a:prstGeom>
              <a:noFill/>
              <a:ln w="19050">
                <a:solidFill>
                  <a:schemeClr val="tx1"/>
                </a:solidFill>
                <a:miter lim="800000"/>
                <a:headEnd/>
                <a:tailEnd/>
              </a:ln>
            </p:spPr>
          </p:cxnSp>
          <p:sp>
            <p:nvSpPr>
              <p:cNvPr id="39" name="Line 29">
                <a:extLst>
                  <a:ext uri="{FF2B5EF4-FFF2-40B4-BE49-F238E27FC236}">
                    <a16:creationId xmlns:a16="http://schemas.microsoft.com/office/drawing/2014/main" id="{E61B003D-8A92-F44E-A38A-5CC4508EC548}"/>
                  </a:ext>
                </a:extLst>
              </p:cNvPr>
              <p:cNvSpPr>
                <a:spLocks noChangeShapeType="1"/>
              </p:cNvSpPr>
              <p:nvPr/>
            </p:nvSpPr>
            <p:spPr bwMode="auto">
              <a:xfrm>
                <a:off x="1600" y="1626"/>
                <a:ext cx="0" cy="204"/>
              </a:xfrm>
              <a:prstGeom prst="line">
                <a:avLst/>
              </a:prstGeom>
              <a:noFill/>
              <a:ln w="19050">
                <a:solidFill>
                  <a:schemeClr val="tx1"/>
                </a:solidFill>
                <a:round/>
                <a:headEnd/>
                <a:tailEnd/>
              </a:ln>
            </p:spPr>
            <p:txBody>
              <a:bodyPr wrap="none" anchor="ctr"/>
              <a:lstStyle/>
              <a:p>
                <a:endParaRPr lang="en-GB"/>
              </a:p>
            </p:txBody>
          </p:sp>
          <p:sp>
            <p:nvSpPr>
              <p:cNvPr id="40" name="Line 30">
                <a:extLst>
                  <a:ext uri="{FF2B5EF4-FFF2-40B4-BE49-F238E27FC236}">
                    <a16:creationId xmlns:a16="http://schemas.microsoft.com/office/drawing/2014/main" id="{9BED7CA7-4FF7-FF48-9B61-9C40E44BC23D}"/>
                  </a:ext>
                </a:extLst>
              </p:cNvPr>
              <p:cNvSpPr>
                <a:spLocks noChangeShapeType="1"/>
              </p:cNvSpPr>
              <p:nvPr/>
            </p:nvSpPr>
            <p:spPr bwMode="auto">
              <a:xfrm>
                <a:off x="2652" y="1622"/>
                <a:ext cx="0" cy="216"/>
              </a:xfrm>
              <a:prstGeom prst="line">
                <a:avLst/>
              </a:prstGeom>
              <a:noFill/>
              <a:ln w="19050">
                <a:solidFill>
                  <a:schemeClr val="tx1"/>
                </a:solidFill>
                <a:round/>
                <a:headEnd/>
                <a:tailEnd/>
              </a:ln>
            </p:spPr>
            <p:txBody>
              <a:bodyPr wrap="none" anchor="ctr"/>
              <a:lstStyle/>
              <a:p>
                <a:endParaRPr lang="en-GB"/>
              </a:p>
            </p:txBody>
          </p:sp>
          <p:sp>
            <p:nvSpPr>
              <p:cNvPr id="41" name="Line 31">
                <a:extLst>
                  <a:ext uri="{FF2B5EF4-FFF2-40B4-BE49-F238E27FC236}">
                    <a16:creationId xmlns:a16="http://schemas.microsoft.com/office/drawing/2014/main" id="{4D560D09-26B7-3A41-BEEA-FB4AFDD0450E}"/>
                  </a:ext>
                </a:extLst>
              </p:cNvPr>
              <p:cNvSpPr>
                <a:spLocks noChangeShapeType="1"/>
              </p:cNvSpPr>
              <p:nvPr/>
            </p:nvSpPr>
            <p:spPr bwMode="auto">
              <a:xfrm>
                <a:off x="3612" y="1622"/>
                <a:ext cx="0" cy="216"/>
              </a:xfrm>
              <a:prstGeom prst="line">
                <a:avLst/>
              </a:prstGeom>
              <a:noFill/>
              <a:ln w="19050">
                <a:solidFill>
                  <a:schemeClr val="tx1"/>
                </a:solidFill>
                <a:round/>
                <a:headEnd/>
                <a:tailEnd/>
              </a:ln>
            </p:spPr>
            <p:txBody>
              <a:bodyPr wrap="none" anchor="ctr"/>
              <a:lstStyle/>
              <a:p>
                <a:endParaRPr lang="en-GB"/>
              </a:p>
            </p:txBody>
          </p:sp>
          <p:sp>
            <p:nvSpPr>
              <p:cNvPr id="42" name="Line 32">
                <a:extLst>
                  <a:ext uri="{FF2B5EF4-FFF2-40B4-BE49-F238E27FC236}">
                    <a16:creationId xmlns:a16="http://schemas.microsoft.com/office/drawing/2014/main" id="{306CE02A-DA88-2140-8838-CB137B54309F}"/>
                  </a:ext>
                </a:extLst>
              </p:cNvPr>
              <p:cNvSpPr>
                <a:spLocks noChangeShapeType="1"/>
              </p:cNvSpPr>
              <p:nvPr/>
            </p:nvSpPr>
            <p:spPr bwMode="auto">
              <a:xfrm>
                <a:off x="4504" y="1622"/>
                <a:ext cx="0" cy="212"/>
              </a:xfrm>
              <a:prstGeom prst="line">
                <a:avLst/>
              </a:prstGeom>
              <a:noFill/>
              <a:ln w="19050">
                <a:solidFill>
                  <a:schemeClr val="tx1"/>
                </a:solidFill>
                <a:round/>
                <a:headEnd/>
                <a:tailEnd/>
              </a:ln>
            </p:spPr>
            <p:txBody>
              <a:bodyPr wrap="none" anchor="ctr"/>
              <a:lstStyle/>
              <a:p>
                <a:endParaRPr lang="en-GB"/>
              </a:p>
            </p:txBody>
          </p:sp>
          <p:cxnSp>
            <p:nvCxnSpPr>
              <p:cNvPr id="43" name="AutoShape 33">
                <a:extLst>
                  <a:ext uri="{FF2B5EF4-FFF2-40B4-BE49-F238E27FC236}">
                    <a16:creationId xmlns:a16="http://schemas.microsoft.com/office/drawing/2014/main" id="{53C430AE-8DF3-EB42-B6B0-9249751CAD73}"/>
                  </a:ext>
                </a:extLst>
              </p:cNvPr>
              <p:cNvCxnSpPr>
                <a:cxnSpLocks noChangeShapeType="1"/>
                <a:stCxn id="62" idx="2"/>
                <a:endCxn id="35" idx="0"/>
              </p:cNvCxnSpPr>
              <p:nvPr/>
            </p:nvCxnSpPr>
            <p:spPr bwMode="auto">
              <a:xfrm rot="5400000">
                <a:off x="3164" y="2134"/>
                <a:ext cx="351" cy="529"/>
              </a:xfrm>
              <a:prstGeom prst="bentConnector3">
                <a:avLst>
                  <a:gd name="adj1" fmla="val 50713"/>
                </a:avLst>
              </a:prstGeom>
              <a:noFill/>
              <a:ln w="19050">
                <a:solidFill>
                  <a:schemeClr val="tx1"/>
                </a:solidFill>
                <a:miter lim="800000"/>
                <a:headEnd/>
                <a:tailEnd/>
              </a:ln>
            </p:spPr>
          </p:cxnSp>
          <p:cxnSp>
            <p:nvCxnSpPr>
              <p:cNvPr id="44" name="AutoShape 34">
                <a:extLst>
                  <a:ext uri="{FF2B5EF4-FFF2-40B4-BE49-F238E27FC236}">
                    <a16:creationId xmlns:a16="http://schemas.microsoft.com/office/drawing/2014/main" id="{11229F05-9AF4-0F44-B0B3-B598ED43C676}"/>
                  </a:ext>
                </a:extLst>
              </p:cNvPr>
              <p:cNvCxnSpPr>
                <a:cxnSpLocks noChangeShapeType="1"/>
                <a:stCxn id="62" idx="2"/>
                <a:endCxn id="36" idx="0"/>
              </p:cNvCxnSpPr>
              <p:nvPr/>
            </p:nvCxnSpPr>
            <p:spPr bwMode="auto">
              <a:xfrm rot="16200000" flipH="1">
                <a:off x="3647" y="2180"/>
                <a:ext cx="351" cy="437"/>
              </a:xfrm>
              <a:prstGeom prst="bentConnector3">
                <a:avLst>
                  <a:gd name="adj1" fmla="val 50713"/>
                </a:avLst>
              </a:prstGeom>
              <a:noFill/>
              <a:ln w="19050">
                <a:solidFill>
                  <a:schemeClr val="tx1"/>
                </a:solidFill>
                <a:miter lim="800000"/>
                <a:headEnd/>
                <a:tailEnd/>
              </a:ln>
            </p:spPr>
          </p:cxnSp>
          <p:grpSp>
            <p:nvGrpSpPr>
              <p:cNvPr id="45" name="Group 35">
                <a:extLst>
                  <a:ext uri="{FF2B5EF4-FFF2-40B4-BE49-F238E27FC236}">
                    <a16:creationId xmlns:a16="http://schemas.microsoft.com/office/drawing/2014/main" id="{FD30FB0B-6448-EF42-BD86-DBFF5528E91C}"/>
                  </a:ext>
                </a:extLst>
              </p:cNvPr>
              <p:cNvGrpSpPr>
                <a:grpSpLocks/>
              </p:cNvGrpSpPr>
              <p:nvPr/>
            </p:nvGrpSpPr>
            <p:grpSpPr bwMode="auto">
              <a:xfrm>
                <a:off x="2521" y="2212"/>
                <a:ext cx="74" cy="898"/>
                <a:chOff x="2521" y="2464"/>
                <a:chExt cx="74" cy="898"/>
              </a:xfrm>
            </p:grpSpPr>
            <p:sp>
              <p:nvSpPr>
                <p:cNvPr id="52" name="Line 36">
                  <a:extLst>
                    <a:ext uri="{FF2B5EF4-FFF2-40B4-BE49-F238E27FC236}">
                      <a16:creationId xmlns:a16="http://schemas.microsoft.com/office/drawing/2014/main" id="{2156ADC0-656E-CE43-BE87-F293B6C59854}"/>
                    </a:ext>
                  </a:extLst>
                </p:cNvPr>
                <p:cNvSpPr>
                  <a:spLocks noChangeShapeType="1"/>
                </p:cNvSpPr>
                <p:nvPr/>
              </p:nvSpPr>
              <p:spPr bwMode="auto">
                <a:xfrm>
                  <a:off x="2559" y="2464"/>
                  <a:ext cx="0" cy="898"/>
                </a:xfrm>
                <a:prstGeom prst="line">
                  <a:avLst/>
                </a:prstGeom>
                <a:noFill/>
                <a:ln w="19050">
                  <a:solidFill>
                    <a:schemeClr val="tx1"/>
                  </a:solidFill>
                  <a:round/>
                  <a:headEnd/>
                  <a:tailEnd/>
                </a:ln>
              </p:spPr>
              <p:txBody>
                <a:bodyPr wrap="none" anchor="ctr"/>
                <a:lstStyle/>
                <a:p>
                  <a:endParaRPr lang="en-GB"/>
                </a:p>
              </p:txBody>
            </p:sp>
            <p:sp>
              <p:nvSpPr>
                <p:cNvPr id="53" name="Rectangle 37">
                  <a:extLst>
                    <a:ext uri="{FF2B5EF4-FFF2-40B4-BE49-F238E27FC236}">
                      <a16:creationId xmlns:a16="http://schemas.microsoft.com/office/drawing/2014/main" id="{F463ABD2-9928-EF44-B640-5EBCB84CD45A}"/>
                    </a:ext>
                  </a:extLst>
                </p:cNvPr>
                <p:cNvSpPr>
                  <a:spLocks noChangeArrowheads="1"/>
                </p:cNvSpPr>
                <p:nvPr/>
              </p:nvSpPr>
              <p:spPr bwMode="auto">
                <a:xfrm>
                  <a:off x="252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4" name="Rectangle 38">
                  <a:extLst>
                    <a:ext uri="{FF2B5EF4-FFF2-40B4-BE49-F238E27FC236}">
                      <a16:creationId xmlns:a16="http://schemas.microsoft.com/office/drawing/2014/main" id="{74D861D1-6BD4-C34A-8866-E763F3B9C9EF}"/>
                    </a:ext>
                  </a:extLst>
                </p:cNvPr>
                <p:cNvSpPr>
                  <a:spLocks noChangeArrowheads="1"/>
                </p:cNvSpPr>
                <p:nvPr/>
              </p:nvSpPr>
              <p:spPr bwMode="auto">
                <a:xfrm>
                  <a:off x="252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sp>
            <p:nvSpPr>
              <p:cNvPr id="46" name="Line 39">
                <a:extLst>
                  <a:ext uri="{FF2B5EF4-FFF2-40B4-BE49-F238E27FC236}">
                    <a16:creationId xmlns:a16="http://schemas.microsoft.com/office/drawing/2014/main" id="{75EEEDCF-5457-D442-AB06-B04934AFF8F7}"/>
                  </a:ext>
                </a:extLst>
              </p:cNvPr>
              <p:cNvSpPr>
                <a:spLocks noChangeShapeType="1"/>
              </p:cNvSpPr>
              <p:nvPr/>
            </p:nvSpPr>
            <p:spPr bwMode="auto">
              <a:xfrm>
                <a:off x="4515" y="2222"/>
                <a:ext cx="0" cy="1156"/>
              </a:xfrm>
              <a:prstGeom prst="line">
                <a:avLst/>
              </a:prstGeom>
              <a:noFill/>
              <a:ln w="19050">
                <a:solidFill>
                  <a:schemeClr val="tx1"/>
                </a:solidFill>
                <a:round/>
                <a:headEnd/>
                <a:tailEnd/>
              </a:ln>
            </p:spPr>
            <p:txBody>
              <a:bodyPr wrap="none" anchor="ctr"/>
              <a:lstStyle/>
              <a:p>
                <a:endParaRPr lang="en-GB"/>
              </a:p>
            </p:txBody>
          </p:sp>
          <p:sp>
            <p:nvSpPr>
              <p:cNvPr id="47" name="Rectangle 40">
                <a:extLst>
                  <a:ext uri="{FF2B5EF4-FFF2-40B4-BE49-F238E27FC236}">
                    <a16:creationId xmlns:a16="http://schemas.microsoft.com/office/drawing/2014/main" id="{5491B520-B1C2-7049-897A-ED5B97433AB5}"/>
                  </a:ext>
                </a:extLst>
              </p:cNvPr>
              <p:cNvSpPr>
                <a:spLocks noChangeArrowheads="1"/>
              </p:cNvSpPr>
              <p:nvPr/>
            </p:nvSpPr>
            <p:spPr bwMode="auto">
              <a:xfrm>
                <a:off x="4477" y="3163"/>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48" name="Rectangle 41">
                <a:extLst>
                  <a:ext uri="{FF2B5EF4-FFF2-40B4-BE49-F238E27FC236}">
                    <a16:creationId xmlns:a16="http://schemas.microsoft.com/office/drawing/2014/main" id="{CACFD8A3-C6CF-FA48-A208-8BDA9E8E1F09}"/>
                  </a:ext>
                </a:extLst>
              </p:cNvPr>
              <p:cNvSpPr>
                <a:spLocks noChangeArrowheads="1"/>
              </p:cNvSpPr>
              <p:nvPr/>
            </p:nvSpPr>
            <p:spPr bwMode="auto">
              <a:xfrm>
                <a:off x="4477" y="3018"/>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49" name="Line 42">
                <a:extLst>
                  <a:ext uri="{FF2B5EF4-FFF2-40B4-BE49-F238E27FC236}">
                    <a16:creationId xmlns:a16="http://schemas.microsoft.com/office/drawing/2014/main" id="{BDAA6F52-FBFE-9448-9F5B-D897FF167967}"/>
                  </a:ext>
                </a:extLst>
              </p:cNvPr>
              <p:cNvSpPr>
                <a:spLocks noChangeShapeType="1"/>
              </p:cNvSpPr>
              <p:nvPr/>
            </p:nvSpPr>
            <p:spPr bwMode="auto">
              <a:xfrm>
                <a:off x="5439" y="2218"/>
                <a:ext cx="0" cy="1156"/>
              </a:xfrm>
              <a:prstGeom prst="line">
                <a:avLst/>
              </a:prstGeom>
              <a:noFill/>
              <a:ln w="19050">
                <a:solidFill>
                  <a:schemeClr val="tx1"/>
                </a:solidFill>
                <a:round/>
                <a:headEnd/>
                <a:tailEnd/>
              </a:ln>
            </p:spPr>
            <p:txBody>
              <a:bodyPr wrap="none" anchor="ctr"/>
              <a:lstStyle/>
              <a:p>
                <a:endParaRPr lang="en-GB"/>
              </a:p>
            </p:txBody>
          </p:sp>
          <p:sp>
            <p:nvSpPr>
              <p:cNvPr id="50" name="Rectangle 43">
                <a:extLst>
                  <a:ext uri="{FF2B5EF4-FFF2-40B4-BE49-F238E27FC236}">
                    <a16:creationId xmlns:a16="http://schemas.microsoft.com/office/drawing/2014/main" id="{BACD3A1F-17B8-8145-9695-C5B76335A490}"/>
                  </a:ext>
                </a:extLst>
              </p:cNvPr>
              <p:cNvSpPr>
                <a:spLocks noChangeArrowheads="1"/>
              </p:cNvSpPr>
              <p:nvPr/>
            </p:nvSpPr>
            <p:spPr bwMode="auto">
              <a:xfrm>
                <a:off x="540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1" name="Rectangle 44">
                <a:extLst>
                  <a:ext uri="{FF2B5EF4-FFF2-40B4-BE49-F238E27FC236}">
                    <a16:creationId xmlns:a16="http://schemas.microsoft.com/office/drawing/2014/main" id="{DD0D1C4B-2F9C-D443-A91F-43DEDCA2CCC4}"/>
                  </a:ext>
                </a:extLst>
              </p:cNvPr>
              <p:cNvSpPr>
                <a:spLocks noChangeArrowheads="1"/>
              </p:cNvSpPr>
              <p:nvPr/>
            </p:nvSpPr>
            <p:spPr bwMode="auto">
              <a:xfrm>
                <a:off x="540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grpSp>
          <p:nvGrpSpPr>
            <p:cNvPr id="7" name="Group 45">
              <a:extLst>
                <a:ext uri="{FF2B5EF4-FFF2-40B4-BE49-F238E27FC236}">
                  <a16:creationId xmlns:a16="http://schemas.microsoft.com/office/drawing/2014/main" id="{F516A6C1-64FA-5747-A5A5-6D11D0123DD0}"/>
                </a:ext>
              </a:extLst>
            </p:cNvPr>
            <p:cNvGrpSpPr>
              <a:grpSpLocks/>
            </p:cNvGrpSpPr>
            <p:nvPr/>
          </p:nvGrpSpPr>
          <p:grpSpPr bwMode="auto">
            <a:xfrm>
              <a:off x="438" y="2580"/>
              <a:ext cx="4901" cy="1408"/>
              <a:chOff x="438" y="2580"/>
              <a:chExt cx="4901" cy="1408"/>
            </a:xfrm>
          </p:grpSpPr>
          <p:grpSp>
            <p:nvGrpSpPr>
              <p:cNvPr id="8" name="Group 46">
                <a:extLst>
                  <a:ext uri="{FF2B5EF4-FFF2-40B4-BE49-F238E27FC236}">
                    <a16:creationId xmlns:a16="http://schemas.microsoft.com/office/drawing/2014/main" id="{FBF846BB-A18A-2E45-AA4E-4C449FBEA621}"/>
                  </a:ext>
                </a:extLst>
              </p:cNvPr>
              <p:cNvGrpSpPr>
                <a:grpSpLocks/>
              </p:cNvGrpSpPr>
              <p:nvPr/>
            </p:nvGrpSpPr>
            <p:grpSpPr bwMode="auto">
              <a:xfrm>
                <a:off x="438" y="2949"/>
                <a:ext cx="4735" cy="1039"/>
                <a:chOff x="438" y="2949"/>
                <a:chExt cx="4735" cy="1039"/>
              </a:xfrm>
            </p:grpSpPr>
            <p:grpSp>
              <p:nvGrpSpPr>
                <p:cNvPr id="10" name="Group 47">
                  <a:extLst>
                    <a:ext uri="{FF2B5EF4-FFF2-40B4-BE49-F238E27FC236}">
                      <a16:creationId xmlns:a16="http://schemas.microsoft.com/office/drawing/2014/main" id="{72768F4C-A5E9-624B-AE83-F51811831576}"/>
                    </a:ext>
                  </a:extLst>
                </p:cNvPr>
                <p:cNvGrpSpPr>
                  <a:grpSpLocks/>
                </p:cNvGrpSpPr>
                <p:nvPr/>
              </p:nvGrpSpPr>
              <p:grpSpPr bwMode="auto">
                <a:xfrm>
                  <a:off x="438" y="2949"/>
                  <a:ext cx="1397" cy="309"/>
                  <a:chOff x="474" y="2949"/>
                  <a:chExt cx="1514" cy="309"/>
                </a:xfrm>
              </p:grpSpPr>
              <p:sp>
                <p:nvSpPr>
                  <p:cNvPr id="22" name="Oval 48">
                    <a:extLst>
                      <a:ext uri="{FF2B5EF4-FFF2-40B4-BE49-F238E27FC236}">
                        <a16:creationId xmlns:a16="http://schemas.microsoft.com/office/drawing/2014/main" id="{900DB0D2-6FE1-804E-A8C4-FBBF82907F81}"/>
                      </a:ext>
                    </a:extLst>
                  </p:cNvPr>
                  <p:cNvSpPr>
                    <a:spLocks noChangeAspect="1" noChangeArrowheads="1"/>
                  </p:cNvSpPr>
                  <p:nvPr/>
                </p:nvSpPr>
                <p:spPr bwMode="auto">
                  <a:xfrm>
                    <a:off x="474" y="2949"/>
                    <a:ext cx="483" cy="309"/>
                  </a:xfrm>
                  <a:prstGeom prst="ellipse">
                    <a:avLst/>
                  </a:prstGeom>
                  <a:solidFill>
                    <a:srgbClr val="FFCCCC"/>
                  </a:solidFill>
                  <a:ln w="12700">
                    <a:solidFill>
                      <a:schemeClr val="tx1"/>
                    </a:solidFill>
                    <a:round/>
                    <a:headEnd/>
                    <a:tailEnd/>
                  </a:ln>
                </p:spPr>
                <p:txBody>
                  <a:bodyPr wrap="none" anchor="ctr"/>
                  <a:lstStyle/>
                  <a:p>
                    <a:pPr eaLnBrk="0" hangingPunct="0"/>
                    <a:endParaRPr lang="en-GB" sz="2000">
                      <a:latin typeface="Arial" charset="0"/>
                      <a:cs typeface="Arial" charset="0"/>
                    </a:endParaRPr>
                  </a:p>
                </p:txBody>
              </p:sp>
              <p:sp>
                <p:nvSpPr>
                  <p:cNvPr id="23" name="Text Box 49">
                    <a:extLst>
                      <a:ext uri="{FF2B5EF4-FFF2-40B4-BE49-F238E27FC236}">
                        <a16:creationId xmlns:a16="http://schemas.microsoft.com/office/drawing/2014/main" id="{E0292DE5-C648-624A-876E-8F24D89BB1C7}"/>
                      </a:ext>
                    </a:extLst>
                  </p:cNvPr>
                  <p:cNvSpPr txBox="1">
                    <a:spLocks noChangeArrowheads="1"/>
                  </p:cNvSpPr>
                  <p:nvPr/>
                </p:nvSpPr>
                <p:spPr bwMode="auto">
                  <a:xfrm>
                    <a:off x="973" y="3007"/>
                    <a:ext cx="101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External product</a:t>
                    </a:r>
                    <a:endParaRPr lang="en-US" sz="2000">
                      <a:latin typeface="Arial" charset="0"/>
                      <a:cs typeface="Arial" charset="0"/>
                    </a:endParaRPr>
                  </a:p>
                </p:txBody>
              </p:sp>
            </p:grpSp>
            <p:grpSp>
              <p:nvGrpSpPr>
                <p:cNvPr id="11" name="Group 50">
                  <a:extLst>
                    <a:ext uri="{FF2B5EF4-FFF2-40B4-BE49-F238E27FC236}">
                      <a16:creationId xmlns:a16="http://schemas.microsoft.com/office/drawing/2014/main" id="{8834925D-80A8-D04A-93B3-EB3FB1AE9DD2}"/>
                    </a:ext>
                  </a:extLst>
                </p:cNvPr>
                <p:cNvGrpSpPr>
                  <a:grpSpLocks/>
                </p:cNvGrpSpPr>
                <p:nvPr/>
              </p:nvGrpSpPr>
              <p:grpSpPr bwMode="auto">
                <a:xfrm>
                  <a:off x="462" y="3426"/>
                  <a:ext cx="1305" cy="233"/>
                  <a:chOff x="500" y="3426"/>
                  <a:chExt cx="1414" cy="233"/>
                </a:xfrm>
              </p:grpSpPr>
              <p:sp>
                <p:nvSpPr>
                  <p:cNvPr id="20" name="Text Box 51">
                    <a:extLst>
                      <a:ext uri="{FF2B5EF4-FFF2-40B4-BE49-F238E27FC236}">
                        <a16:creationId xmlns:a16="http://schemas.microsoft.com/office/drawing/2014/main" id="{D02718E1-CD10-5F43-81BB-8AA54A228F18}"/>
                      </a:ext>
                    </a:extLst>
                  </p:cNvPr>
                  <p:cNvSpPr txBox="1">
                    <a:spLocks noChangeArrowheads="1"/>
                  </p:cNvSpPr>
                  <p:nvPr/>
                </p:nvSpPr>
                <p:spPr bwMode="auto">
                  <a:xfrm>
                    <a:off x="973" y="3445"/>
                    <a:ext cx="941"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Simple product</a:t>
                    </a:r>
                    <a:endParaRPr lang="en-US" sz="2000">
                      <a:latin typeface="Arial" charset="0"/>
                      <a:cs typeface="Arial" charset="0"/>
                    </a:endParaRPr>
                  </a:p>
                </p:txBody>
              </p:sp>
              <p:sp>
                <p:nvSpPr>
                  <p:cNvPr id="21" name="Rectangle 52">
                    <a:extLst>
                      <a:ext uri="{FF2B5EF4-FFF2-40B4-BE49-F238E27FC236}">
                        <a16:creationId xmlns:a16="http://schemas.microsoft.com/office/drawing/2014/main" id="{F16C4D45-669F-5A44-9EC0-016B51B8F9E9}"/>
                      </a:ext>
                    </a:extLst>
                  </p:cNvPr>
                  <p:cNvSpPr>
                    <a:spLocks noChangeAspect="1" noChangeArrowheads="1"/>
                  </p:cNvSpPr>
                  <p:nvPr/>
                </p:nvSpPr>
                <p:spPr bwMode="auto">
                  <a:xfrm>
                    <a:off x="500" y="3426"/>
                    <a:ext cx="431" cy="233"/>
                  </a:xfrm>
                  <a:prstGeom prst="rect">
                    <a:avLst/>
                  </a:prstGeom>
                  <a:solidFill>
                    <a:srgbClr val="FFFFCC"/>
                  </a:solidFill>
                  <a:ln w="19050">
                    <a:solidFill>
                      <a:schemeClr val="bg2"/>
                    </a:solidFill>
                    <a:miter lim="800000"/>
                    <a:headEnd/>
                    <a:tailEnd/>
                  </a:ln>
                </p:spPr>
                <p:txBody>
                  <a:bodyPr anchor="ctr"/>
                  <a:lstStyle/>
                  <a:p>
                    <a:pPr eaLnBrk="0" hangingPunct="0"/>
                    <a:endParaRPr lang="en-GB" sz="1200" b="1">
                      <a:latin typeface="Arial" charset="0"/>
                      <a:cs typeface="Arial" charset="0"/>
                    </a:endParaRPr>
                  </a:p>
                </p:txBody>
              </p:sp>
            </p:grpSp>
            <p:grpSp>
              <p:nvGrpSpPr>
                <p:cNvPr id="12" name="Group 53">
                  <a:extLst>
                    <a:ext uri="{FF2B5EF4-FFF2-40B4-BE49-F238E27FC236}">
                      <a16:creationId xmlns:a16="http://schemas.microsoft.com/office/drawing/2014/main" id="{0AD9E534-6A38-6C47-9F20-0B8FCADB48E5}"/>
                    </a:ext>
                  </a:extLst>
                </p:cNvPr>
                <p:cNvGrpSpPr>
                  <a:grpSpLocks/>
                </p:cNvGrpSpPr>
                <p:nvPr/>
              </p:nvGrpSpPr>
              <p:grpSpPr bwMode="auto">
                <a:xfrm>
                  <a:off x="668" y="3739"/>
                  <a:ext cx="4505" cy="249"/>
                  <a:chOff x="724" y="3739"/>
                  <a:chExt cx="4880" cy="249"/>
                </a:xfrm>
              </p:grpSpPr>
              <p:grpSp>
                <p:nvGrpSpPr>
                  <p:cNvPr id="13" name="Group 54">
                    <a:extLst>
                      <a:ext uri="{FF2B5EF4-FFF2-40B4-BE49-F238E27FC236}">
                        <a16:creationId xmlns:a16="http://schemas.microsoft.com/office/drawing/2014/main" id="{EB280A85-DD69-E143-8B1B-B6B4C4DF2790}"/>
                      </a:ext>
                    </a:extLst>
                  </p:cNvPr>
                  <p:cNvGrpSpPr>
                    <a:grpSpLocks noChangeAspect="1"/>
                  </p:cNvGrpSpPr>
                  <p:nvPr/>
                </p:nvGrpSpPr>
                <p:grpSpPr bwMode="auto">
                  <a:xfrm>
                    <a:off x="2156" y="3739"/>
                    <a:ext cx="540" cy="249"/>
                    <a:chOff x="3924" y="2142"/>
                    <a:chExt cx="846" cy="390"/>
                  </a:xfrm>
                </p:grpSpPr>
                <p:sp>
                  <p:nvSpPr>
                    <p:cNvPr id="18" name="Freeform 55">
                      <a:extLst>
                        <a:ext uri="{FF2B5EF4-FFF2-40B4-BE49-F238E27FC236}">
                          <a16:creationId xmlns:a16="http://schemas.microsoft.com/office/drawing/2014/main" id="{D7112306-95B9-BB43-BFDB-76F49A3C2D3C}"/>
                        </a:ext>
                      </a:extLst>
                    </p:cNvPr>
                    <p:cNvSpPr>
                      <a:spLocks noChangeAspect="1"/>
                    </p:cNvSpPr>
                    <p:nvPr/>
                  </p:nvSpPr>
                  <p:spPr bwMode="auto">
                    <a:xfrm>
                      <a:off x="3924" y="2142"/>
                      <a:ext cx="844" cy="390"/>
                    </a:xfrm>
                    <a:custGeom>
                      <a:avLst/>
                      <a:gdLst>
                        <a:gd name="T0" fmla="*/ 0 w 846"/>
                        <a:gd name="T1" fmla="*/ 315 h 402"/>
                        <a:gd name="T2" fmla="*/ 704 w 846"/>
                        <a:gd name="T3" fmla="*/ 315 h 402"/>
                        <a:gd name="T4" fmla="*/ 830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19" name="Rectangle 56">
                      <a:extLst>
                        <a:ext uri="{FF2B5EF4-FFF2-40B4-BE49-F238E27FC236}">
                          <a16:creationId xmlns:a16="http://schemas.microsoft.com/office/drawing/2014/main" id="{FB05B217-96E3-1947-9A11-C7BA6EA62012}"/>
                        </a:ext>
                      </a:extLst>
                    </p:cNvPr>
                    <p:cNvSpPr>
                      <a:spLocks noChangeAspect="1"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endParaRPr lang="en-GB" sz="1200" b="1">
                        <a:latin typeface="Arial" charset="0"/>
                        <a:cs typeface="Arial" charset="0"/>
                      </a:endParaRPr>
                    </a:p>
                  </p:txBody>
                </p:sp>
              </p:grpSp>
              <p:sp>
                <p:nvSpPr>
                  <p:cNvPr id="14" name="Text Box 57">
                    <a:extLst>
                      <a:ext uri="{FF2B5EF4-FFF2-40B4-BE49-F238E27FC236}">
                        <a16:creationId xmlns:a16="http://schemas.microsoft.com/office/drawing/2014/main" id="{46164C4F-CA6A-EC46-91EE-A03CD589AAE3}"/>
                      </a:ext>
                    </a:extLst>
                  </p:cNvPr>
                  <p:cNvSpPr txBox="1">
                    <a:spLocks noChangeArrowheads="1"/>
                  </p:cNvSpPr>
                  <p:nvPr/>
                </p:nvSpPr>
                <p:spPr bwMode="auto">
                  <a:xfrm>
                    <a:off x="2675" y="3767"/>
                    <a:ext cx="116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Collective grouping</a:t>
                    </a:r>
                    <a:endParaRPr lang="en-US" sz="2000">
                      <a:latin typeface="Arial" charset="0"/>
                      <a:cs typeface="Arial" charset="0"/>
                    </a:endParaRPr>
                  </a:p>
                </p:txBody>
              </p:sp>
              <p:sp>
                <p:nvSpPr>
                  <p:cNvPr id="15" name="Rectangle 58">
                    <a:extLst>
                      <a:ext uri="{FF2B5EF4-FFF2-40B4-BE49-F238E27FC236}">
                        <a16:creationId xmlns:a16="http://schemas.microsoft.com/office/drawing/2014/main" id="{087FE066-13A0-EF4B-A9D8-C0DB927CAC2E}"/>
                      </a:ext>
                    </a:extLst>
                  </p:cNvPr>
                  <p:cNvSpPr>
                    <a:spLocks noChangeAspect="1" noChangeArrowheads="1"/>
                  </p:cNvSpPr>
                  <p:nvPr/>
                </p:nvSpPr>
                <p:spPr bwMode="auto">
                  <a:xfrm>
                    <a:off x="4035" y="3747"/>
                    <a:ext cx="431" cy="233"/>
                  </a:xfrm>
                  <a:prstGeom prst="rect">
                    <a:avLst/>
                  </a:prstGeom>
                  <a:solidFill>
                    <a:srgbClr val="CCFFCC"/>
                  </a:solidFill>
                  <a:ln w="9525">
                    <a:solidFill>
                      <a:srgbClr val="009900"/>
                    </a:solidFill>
                    <a:miter lim="800000"/>
                    <a:headEnd/>
                    <a:tailEnd/>
                  </a:ln>
                </p:spPr>
                <p:txBody>
                  <a:bodyPr/>
                  <a:lstStyle/>
                  <a:p>
                    <a:pPr eaLnBrk="0" hangingPunct="0"/>
                    <a:endParaRPr lang="en-GB" sz="1200" b="1">
                      <a:latin typeface="Arial" charset="0"/>
                      <a:cs typeface="Arial" charset="0"/>
                    </a:endParaRPr>
                  </a:p>
                </p:txBody>
              </p:sp>
              <p:sp>
                <p:nvSpPr>
                  <p:cNvPr id="16" name="Text Box 59">
                    <a:extLst>
                      <a:ext uri="{FF2B5EF4-FFF2-40B4-BE49-F238E27FC236}">
                        <a16:creationId xmlns:a16="http://schemas.microsoft.com/office/drawing/2014/main" id="{97E085D4-6F9B-C345-8D26-B3FE05C86B69}"/>
                      </a:ext>
                    </a:extLst>
                  </p:cNvPr>
                  <p:cNvSpPr txBox="1">
                    <a:spLocks noChangeArrowheads="1"/>
                  </p:cNvSpPr>
                  <p:nvPr/>
                </p:nvSpPr>
                <p:spPr bwMode="auto">
                  <a:xfrm>
                    <a:off x="4461" y="3766"/>
                    <a:ext cx="1143"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Integration product</a:t>
                    </a:r>
                    <a:endParaRPr lang="en-US" sz="2000">
                      <a:latin typeface="Arial" charset="0"/>
                      <a:cs typeface="Arial" charset="0"/>
                    </a:endParaRPr>
                  </a:p>
                </p:txBody>
              </p:sp>
              <p:sp>
                <p:nvSpPr>
                  <p:cNvPr id="17" name="Text Box 60">
                    <a:extLst>
                      <a:ext uri="{FF2B5EF4-FFF2-40B4-BE49-F238E27FC236}">
                        <a16:creationId xmlns:a16="http://schemas.microsoft.com/office/drawing/2014/main" id="{54C57840-25EA-E748-9019-1120E5E1D007}"/>
                      </a:ext>
                    </a:extLst>
                  </p:cNvPr>
                  <p:cNvSpPr txBox="1">
                    <a:spLocks noChangeArrowheads="1"/>
                  </p:cNvSpPr>
                  <p:nvPr/>
                </p:nvSpPr>
                <p:spPr bwMode="auto">
                  <a:xfrm>
                    <a:off x="724" y="3766"/>
                    <a:ext cx="1340"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Intermediate products:</a:t>
                    </a:r>
                    <a:endParaRPr lang="en-US" sz="2000">
                      <a:latin typeface="Arial" charset="0"/>
                      <a:cs typeface="Arial" charset="0"/>
                    </a:endParaRPr>
                  </a:p>
                </p:txBody>
              </p:sp>
            </p:grpSp>
          </p:grpSp>
          <p:sp>
            <p:nvSpPr>
              <p:cNvPr id="9" name="Freeform 61">
                <a:extLst>
                  <a:ext uri="{FF2B5EF4-FFF2-40B4-BE49-F238E27FC236}">
                    <a16:creationId xmlns:a16="http://schemas.microsoft.com/office/drawing/2014/main" id="{F46C49B5-54C7-A448-ABEE-78F2012CD0B6}"/>
                  </a:ext>
                </a:extLst>
              </p:cNvPr>
              <p:cNvSpPr>
                <a:spLocks/>
              </p:cNvSpPr>
              <p:nvPr/>
            </p:nvSpPr>
            <p:spPr bwMode="auto">
              <a:xfrm>
                <a:off x="493" y="2580"/>
                <a:ext cx="4846" cy="970"/>
              </a:xfrm>
              <a:custGeom>
                <a:avLst/>
                <a:gdLst>
                  <a:gd name="T0" fmla="*/ 0 w 5250"/>
                  <a:gd name="T1" fmla="*/ 0 h 970"/>
                  <a:gd name="T2" fmla="*/ 815 w 5250"/>
                  <a:gd name="T3" fmla="*/ 348 h 970"/>
                  <a:gd name="T4" fmla="*/ 1146 w 5250"/>
                  <a:gd name="T5" fmla="*/ 870 h 970"/>
                  <a:gd name="T6" fmla="*/ 2766 w 5250"/>
                  <a:gd name="T7" fmla="*/ 948 h 970"/>
                  <a:gd name="T8" fmla="*/ 0 60000 65536"/>
                  <a:gd name="T9" fmla="*/ 0 60000 65536"/>
                  <a:gd name="T10" fmla="*/ 0 60000 65536"/>
                  <a:gd name="T11" fmla="*/ 0 60000 65536"/>
                  <a:gd name="T12" fmla="*/ 0 w 5250"/>
                  <a:gd name="T13" fmla="*/ 0 h 970"/>
                  <a:gd name="T14" fmla="*/ 5250 w 5250"/>
                  <a:gd name="T15" fmla="*/ 970 h 970"/>
                </a:gdLst>
                <a:ahLst/>
                <a:cxnLst>
                  <a:cxn ang="T8">
                    <a:pos x="T0" y="T1"/>
                  </a:cxn>
                  <a:cxn ang="T9">
                    <a:pos x="T2" y="T3"/>
                  </a:cxn>
                  <a:cxn ang="T10">
                    <a:pos x="T4" y="T5"/>
                  </a:cxn>
                  <a:cxn ang="T11">
                    <a:pos x="T6" y="T7"/>
                  </a:cxn>
                </a:cxnLst>
                <a:rect l="T12" t="T13" r="T14" b="T15"/>
                <a:pathLst>
                  <a:path w="5250" h="970">
                    <a:moveTo>
                      <a:pt x="0" y="0"/>
                    </a:moveTo>
                    <a:cubicBezTo>
                      <a:pt x="258" y="58"/>
                      <a:pt x="1185" y="203"/>
                      <a:pt x="1548" y="348"/>
                    </a:cubicBezTo>
                    <a:cubicBezTo>
                      <a:pt x="1911" y="493"/>
                      <a:pt x="1561" y="770"/>
                      <a:pt x="2178" y="870"/>
                    </a:cubicBezTo>
                    <a:cubicBezTo>
                      <a:pt x="2795" y="970"/>
                      <a:pt x="4026" y="953"/>
                      <a:pt x="5250" y="948"/>
                    </a:cubicBezTo>
                  </a:path>
                </a:pathLst>
              </a:custGeom>
              <a:noFill/>
              <a:ln w="28575" cap="flat" cmpd="sng">
                <a:solidFill>
                  <a:schemeClr val="bg2"/>
                </a:solidFill>
                <a:prstDash val="dashDot"/>
                <a:round/>
                <a:headEnd/>
                <a:tailEnd/>
              </a:ln>
            </p:spPr>
            <p:txBody>
              <a:bodyPr wrap="none" anchor="ctr"/>
              <a:lstStyle/>
              <a:p>
                <a:endParaRPr lang="en-GB"/>
              </a:p>
            </p:txBody>
          </p:sp>
        </p:grpSp>
      </p:grpSp>
    </p:spTree>
    <p:extLst>
      <p:ext uri="{BB962C8B-B14F-4D97-AF65-F5344CB8AC3E}">
        <p14:creationId xmlns:p14="http://schemas.microsoft.com/office/powerpoint/2010/main" val="3000823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F15B-AC4F-9A4E-B4EC-EC0E45B27338}"/>
              </a:ext>
            </a:extLst>
          </p:cNvPr>
          <p:cNvSpPr>
            <a:spLocks noGrp="1"/>
          </p:cNvSpPr>
          <p:nvPr>
            <p:ph type="title"/>
          </p:nvPr>
        </p:nvSpPr>
        <p:spPr/>
        <p:txBody>
          <a:bodyPr/>
          <a:lstStyle/>
          <a:p>
            <a:r>
              <a:rPr lang="en-US" dirty="0"/>
              <a:t>Product Description</a:t>
            </a:r>
          </a:p>
        </p:txBody>
      </p:sp>
      <p:sp>
        <p:nvSpPr>
          <p:cNvPr id="4" name="Slide Number Placeholder 3">
            <a:extLst>
              <a:ext uri="{FF2B5EF4-FFF2-40B4-BE49-F238E27FC236}">
                <a16:creationId xmlns:a16="http://schemas.microsoft.com/office/drawing/2014/main" id="{2CE56481-B0D0-914D-9082-EB88BF768AAC}"/>
              </a:ext>
            </a:extLst>
          </p:cNvPr>
          <p:cNvSpPr>
            <a:spLocks noGrp="1"/>
          </p:cNvSpPr>
          <p:nvPr>
            <p:ph type="sldNum" sz="quarter" idx="12"/>
          </p:nvPr>
        </p:nvSpPr>
        <p:spPr/>
        <p:txBody>
          <a:bodyPr/>
          <a:lstStyle/>
          <a:p>
            <a:fld id="{3D165440-4880-415F-9146-4793BDD623F8}" type="slidenum">
              <a:rPr lang="en-GB" smtClean="0"/>
              <a:t>5</a:t>
            </a:fld>
            <a:endParaRPr lang="en-GB"/>
          </a:p>
        </p:txBody>
      </p:sp>
      <p:grpSp>
        <p:nvGrpSpPr>
          <p:cNvPr id="5" name="Group 9">
            <a:extLst>
              <a:ext uri="{FF2B5EF4-FFF2-40B4-BE49-F238E27FC236}">
                <a16:creationId xmlns:a16="http://schemas.microsoft.com/office/drawing/2014/main" id="{69BFBFA4-BFB9-304A-8363-F1BFD645CD04}"/>
              </a:ext>
            </a:extLst>
          </p:cNvPr>
          <p:cNvGrpSpPr>
            <a:grpSpLocks/>
          </p:cNvGrpSpPr>
          <p:nvPr/>
        </p:nvGrpSpPr>
        <p:grpSpPr bwMode="auto">
          <a:xfrm>
            <a:off x="922564" y="1174746"/>
            <a:ext cx="2551113" cy="4138613"/>
            <a:chOff x="380" y="1030"/>
            <a:chExt cx="1607" cy="2607"/>
          </a:xfrm>
        </p:grpSpPr>
        <p:grpSp>
          <p:nvGrpSpPr>
            <p:cNvPr id="6" name="Group 10">
              <a:extLst>
                <a:ext uri="{FF2B5EF4-FFF2-40B4-BE49-F238E27FC236}">
                  <a16:creationId xmlns:a16="http://schemas.microsoft.com/office/drawing/2014/main" id="{79096DD2-9D8F-1742-9193-B12053A44530}"/>
                </a:ext>
              </a:extLst>
            </p:cNvPr>
            <p:cNvGrpSpPr>
              <a:grpSpLocks/>
            </p:cNvGrpSpPr>
            <p:nvPr/>
          </p:nvGrpSpPr>
          <p:grpSpPr bwMode="auto">
            <a:xfrm>
              <a:off x="380" y="1325"/>
              <a:ext cx="1607" cy="2312"/>
              <a:chOff x="412" y="1097"/>
              <a:chExt cx="1741" cy="2312"/>
            </a:xfrm>
          </p:grpSpPr>
          <p:grpSp>
            <p:nvGrpSpPr>
              <p:cNvPr id="8" name="Group 11">
                <a:extLst>
                  <a:ext uri="{FF2B5EF4-FFF2-40B4-BE49-F238E27FC236}">
                    <a16:creationId xmlns:a16="http://schemas.microsoft.com/office/drawing/2014/main" id="{69899664-2689-3342-9E44-0272BF2392B4}"/>
                  </a:ext>
                </a:extLst>
              </p:cNvPr>
              <p:cNvGrpSpPr>
                <a:grpSpLocks noChangeAspect="1"/>
              </p:cNvGrpSpPr>
              <p:nvPr/>
            </p:nvGrpSpPr>
            <p:grpSpPr bwMode="auto">
              <a:xfrm>
                <a:off x="412" y="1097"/>
                <a:ext cx="1741" cy="2312"/>
                <a:chOff x="1594" y="1091"/>
                <a:chExt cx="2405" cy="2891"/>
              </a:xfrm>
            </p:grpSpPr>
            <p:sp>
              <p:nvSpPr>
                <p:cNvPr id="14" name="Freeform 12">
                  <a:extLst>
                    <a:ext uri="{FF2B5EF4-FFF2-40B4-BE49-F238E27FC236}">
                      <a16:creationId xmlns:a16="http://schemas.microsoft.com/office/drawing/2014/main" id="{A6FA268C-646F-8448-8A8F-595D77660611}"/>
                    </a:ext>
                  </a:extLst>
                </p:cNvPr>
                <p:cNvSpPr>
                  <a:spLocks noChangeAspect="1"/>
                </p:cNvSpPr>
                <p:nvPr/>
              </p:nvSpPr>
              <p:spPr bwMode="auto">
                <a:xfrm>
                  <a:off x="1604" y="1100"/>
                  <a:ext cx="2384" cy="2873"/>
                </a:xfrm>
                <a:custGeom>
                  <a:avLst/>
                  <a:gdLst>
                    <a:gd name="T0" fmla="*/ 0 w 4769"/>
                    <a:gd name="T1" fmla="*/ 22 h 5746"/>
                    <a:gd name="T2" fmla="*/ 0 w 4769"/>
                    <a:gd name="T3" fmla="*/ 3 h 5746"/>
                    <a:gd name="T4" fmla="*/ 2 w 4769"/>
                    <a:gd name="T5" fmla="*/ 0 h 5746"/>
                    <a:gd name="T6" fmla="*/ 18 w 4769"/>
                    <a:gd name="T7" fmla="*/ 0 h 5746"/>
                    <a:gd name="T8" fmla="*/ 18 w 4769"/>
                    <a:gd name="T9" fmla="*/ 22 h 5746"/>
                    <a:gd name="T10" fmla="*/ 0 w 4769"/>
                    <a:gd name="T11" fmla="*/ 22 h 5746"/>
                    <a:gd name="T12" fmla="*/ 0 60000 65536"/>
                    <a:gd name="T13" fmla="*/ 0 60000 65536"/>
                    <a:gd name="T14" fmla="*/ 0 60000 65536"/>
                    <a:gd name="T15" fmla="*/ 0 60000 65536"/>
                    <a:gd name="T16" fmla="*/ 0 60000 65536"/>
                    <a:gd name="T17" fmla="*/ 0 60000 65536"/>
                    <a:gd name="T18" fmla="*/ 0 w 4769"/>
                    <a:gd name="T19" fmla="*/ 0 h 5746"/>
                    <a:gd name="T20" fmla="*/ 4769 w 4769"/>
                    <a:gd name="T21" fmla="*/ 5746 h 5746"/>
                  </a:gdLst>
                  <a:ahLst/>
                  <a:cxnLst>
                    <a:cxn ang="T12">
                      <a:pos x="T0" y="T1"/>
                    </a:cxn>
                    <a:cxn ang="T13">
                      <a:pos x="T2" y="T3"/>
                    </a:cxn>
                    <a:cxn ang="T14">
                      <a:pos x="T4" y="T5"/>
                    </a:cxn>
                    <a:cxn ang="T15">
                      <a:pos x="T6" y="T7"/>
                    </a:cxn>
                    <a:cxn ang="T16">
                      <a:pos x="T8" y="T9"/>
                    </a:cxn>
                    <a:cxn ang="T17">
                      <a:pos x="T10" y="T11"/>
                    </a:cxn>
                  </a:cxnLst>
                  <a:rect l="T18" t="T19" r="T20" b="T21"/>
                  <a:pathLst>
                    <a:path w="4769" h="5746">
                      <a:moveTo>
                        <a:pt x="0" y="5746"/>
                      </a:moveTo>
                      <a:lnTo>
                        <a:pt x="0" y="575"/>
                      </a:lnTo>
                      <a:lnTo>
                        <a:pt x="682" y="0"/>
                      </a:lnTo>
                      <a:lnTo>
                        <a:pt x="4769" y="0"/>
                      </a:lnTo>
                      <a:lnTo>
                        <a:pt x="4769" y="5746"/>
                      </a:lnTo>
                      <a:lnTo>
                        <a:pt x="0" y="5746"/>
                      </a:lnTo>
                      <a:close/>
                    </a:path>
                  </a:pathLst>
                </a:custGeom>
                <a:solidFill>
                  <a:srgbClr val="FFFFFF"/>
                </a:solidFill>
                <a:ln w="9525">
                  <a:noFill/>
                  <a:round/>
                  <a:headEnd/>
                  <a:tailEnd/>
                </a:ln>
              </p:spPr>
              <p:txBody>
                <a:bodyPr/>
                <a:lstStyle/>
                <a:p>
                  <a:endParaRPr lang="en-GB"/>
                </a:p>
              </p:txBody>
            </p:sp>
            <p:sp>
              <p:nvSpPr>
                <p:cNvPr id="15" name="Freeform 13">
                  <a:extLst>
                    <a:ext uri="{FF2B5EF4-FFF2-40B4-BE49-F238E27FC236}">
                      <a16:creationId xmlns:a16="http://schemas.microsoft.com/office/drawing/2014/main" id="{A2FF868E-CEB9-0B42-8340-C16AEF0C3A52}"/>
                    </a:ext>
                  </a:extLst>
                </p:cNvPr>
                <p:cNvSpPr>
                  <a:spLocks noChangeAspect="1"/>
                </p:cNvSpPr>
                <p:nvPr/>
              </p:nvSpPr>
              <p:spPr bwMode="auto">
                <a:xfrm>
                  <a:off x="1594" y="1382"/>
                  <a:ext cx="19" cy="2591"/>
                </a:xfrm>
                <a:custGeom>
                  <a:avLst/>
                  <a:gdLst>
                    <a:gd name="T0" fmla="*/ 0 w 40"/>
                    <a:gd name="T1" fmla="*/ 0 h 5183"/>
                    <a:gd name="T2" fmla="*/ 0 w 40"/>
                    <a:gd name="T3" fmla="*/ 0 h 5183"/>
                    <a:gd name="T4" fmla="*/ 0 w 40"/>
                    <a:gd name="T5" fmla="*/ 20 h 5183"/>
                    <a:gd name="T6" fmla="*/ 0 w 40"/>
                    <a:gd name="T7" fmla="*/ 20 h 5183"/>
                    <a:gd name="T8" fmla="*/ 0 w 40"/>
                    <a:gd name="T9" fmla="*/ 0 h 5183"/>
                    <a:gd name="T10" fmla="*/ 0 w 40"/>
                    <a:gd name="T11" fmla="*/ 0 h 5183"/>
                    <a:gd name="T12" fmla="*/ 0 w 40"/>
                    <a:gd name="T13" fmla="*/ 0 h 5183"/>
                    <a:gd name="T14" fmla="*/ 0 60000 65536"/>
                    <a:gd name="T15" fmla="*/ 0 60000 65536"/>
                    <a:gd name="T16" fmla="*/ 0 60000 65536"/>
                    <a:gd name="T17" fmla="*/ 0 60000 65536"/>
                    <a:gd name="T18" fmla="*/ 0 60000 65536"/>
                    <a:gd name="T19" fmla="*/ 0 60000 65536"/>
                    <a:gd name="T20" fmla="*/ 0 60000 65536"/>
                    <a:gd name="T21" fmla="*/ 0 w 40"/>
                    <a:gd name="T22" fmla="*/ 0 h 5183"/>
                    <a:gd name="T23" fmla="*/ 40 w 40"/>
                    <a:gd name="T24" fmla="*/ 5183 h 518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0" h="5183">
                      <a:moveTo>
                        <a:pt x="6" y="0"/>
                      </a:moveTo>
                      <a:lnTo>
                        <a:pt x="0" y="12"/>
                      </a:lnTo>
                      <a:lnTo>
                        <a:pt x="0" y="5183"/>
                      </a:lnTo>
                      <a:lnTo>
                        <a:pt x="40" y="5183"/>
                      </a:lnTo>
                      <a:lnTo>
                        <a:pt x="40" y="12"/>
                      </a:lnTo>
                      <a:lnTo>
                        <a:pt x="34" y="23"/>
                      </a:lnTo>
                      <a:lnTo>
                        <a:pt x="6" y="0"/>
                      </a:lnTo>
                      <a:close/>
                    </a:path>
                  </a:pathLst>
                </a:custGeom>
                <a:solidFill>
                  <a:srgbClr val="000000"/>
                </a:solidFill>
                <a:ln w="9525">
                  <a:noFill/>
                  <a:round/>
                  <a:headEnd/>
                  <a:tailEnd/>
                </a:ln>
              </p:spPr>
              <p:txBody>
                <a:bodyPr/>
                <a:lstStyle/>
                <a:p>
                  <a:endParaRPr lang="en-GB"/>
                </a:p>
              </p:txBody>
            </p:sp>
            <p:sp>
              <p:nvSpPr>
                <p:cNvPr id="16" name="Freeform 14">
                  <a:extLst>
                    <a:ext uri="{FF2B5EF4-FFF2-40B4-BE49-F238E27FC236}">
                      <a16:creationId xmlns:a16="http://schemas.microsoft.com/office/drawing/2014/main" id="{6E01D76E-9582-B94F-8155-4B0D2F67CEB3}"/>
                    </a:ext>
                  </a:extLst>
                </p:cNvPr>
                <p:cNvSpPr>
                  <a:spLocks noChangeAspect="1"/>
                </p:cNvSpPr>
                <p:nvPr/>
              </p:nvSpPr>
              <p:spPr bwMode="auto">
                <a:xfrm>
                  <a:off x="1597" y="1091"/>
                  <a:ext cx="355" cy="303"/>
                </a:xfrm>
                <a:custGeom>
                  <a:avLst/>
                  <a:gdLst>
                    <a:gd name="T0" fmla="*/ 3 w 709"/>
                    <a:gd name="T1" fmla="*/ 0 h 603"/>
                    <a:gd name="T2" fmla="*/ 3 w 709"/>
                    <a:gd name="T3" fmla="*/ 1 h 603"/>
                    <a:gd name="T4" fmla="*/ 0 w 709"/>
                    <a:gd name="T5" fmla="*/ 3 h 603"/>
                    <a:gd name="T6" fmla="*/ 1 w 709"/>
                    <a:gd name="T7" fmla="*/ 3 h 603"/>
                    <a:gd name="T8" fmla="*/ 3 w 709"/>
                    <a:gd name="T9" fmla="*/ 1 h 603"/>
                    <a:gd name="T10" fmla="*/ 3 w 709"/>
                    <a:gd name="T11" fmla="*/ 1 h 603"/>
                    <a:gd name="T12" fmla="*/ 3 w 709"/>
                    <a:gd name="T13" fmla="*/ 0 h 603"/>
                    <a:gd name="T14" fmla="*/ 0 60000 65536"/>
                    <a:gd name="T15" fmla="*/ 0 60000 65536"/>
                    <a:gd name="T16" fmla="*/ 0 60000 65536"/>
                    <a:gd name="T17" fmla="*/ 0 60000 65536"/>
                    <a:gd name="T18" fmla="*/ 0 60000 65536"/>
                    <a:gd name="T19" fmla="*/ 0 60000 65536"/>
                    <a:gd name="T20" fmla="*/ 0 60000 65536"/>
                    <a:gd name="T21" fmla="*/ 0 w 709"/>
                    <a:gd name="T22" fmla="*/ 0 h 603"/>
                    <a:gd name="T23" fmla="*/ 709 w 709"/>
                    <a:gd name="T24" fmla="*/ 603 h 6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09" h="603">
                      <a:moveTo>
                        <a:pt x="696" y="0"/>
                      </a:moveTo>
                      <a:lnTo>
                        <a:pt x="682" y="6"/>
                      </a:lnTo>
                      <a:lnTo>
                        <a:pt x="0" y="580"/>
                      </a:lnTo>
                      <a:lnTo>
                        <a:pt x="28" y="603"/>
                      </a:lnTo>
                      <a:lnTo>
                        <a:pt x="709" y="28"/>
                      </a:lnTo>
                      <a:lnTo>
                        <a:pt x="696" y="34"/>
                      </a:lnTo>
                      <a:lnTo>
                        <a:pt x="696" y="0"/>
                      </a:lnTo>
                      <a:close/>
                    </a:path>
                  </a:pathLst>
                </a:custGeom>
                <a:solidFill>
                  <a:srgbClr val="000000"/>
                </a:solidFill>
                <a:ln w="9525">
                  <a:noFill/>
                  <a:round/>
                  <a:headEnd/>
                  <a:tailEnd/>
                </a:ln>
              </p:spPr>
              <p:txBody>
                <a:bodyPr/>
                <a:lstStyle/>
                <a:p>
                  <a:endParaRPr lang="en-GB"/>
                </a:p>
              </p:txBody>
            </p:sp>
            <p:sp>
              <p:nvSpPr>
                <p:cNvPr id="17" name="Freeform 15">
                  <a:extLst>
                    <a:ext uri="{FF2B5EF4-FFF2-40B4-BE49-F238E27FC236}">
                      <a16:creationId xmlns:a16="http://schemas.microsoft.com/office/drawing/2014/main" id="{C3796677-3D64-694B-9316-D2A1A2B4F605}"/>
                    </a:ext>
                  </a:extLst>
                </p:cNvPr>
                <p:cNvSpPr>
                  <a:spLocks noChangeAspect="1"/>
                </p:cNvSpPr>
                <p:nvPr/>
              </p:nvSpPr>
              <p:spPr bwMode="auto">
                <a:xfrm>
                  <a:off x="1946" y="1091"/>
                  <a:ext cx="2053" cy="18"/>
                </a:xfrm>
                <a:custGeom>
                  <a:avLst/>
                  <a:gdLst>
                    <a:gd name="T0" fmla="*/ 16 w 4108"/>
                    <a:gd name="T1" fmla="*/ 1 h 34"/>
                    <a:gd name="T2" fmla="*/ 15 w 4108"/>
                    <a:gd name="T3" fmla="*/ 0 h 34"/>
                    <a:gd name="T4" fmla="*/ 0 w 4108"/>
                    <a:gd name="T5" fmla="*/ 0 h 34"/>
                    <a:gd name="T6" fmla="*/ 0 w 4108"/>
                    <a:gd name="T7" fmla="*/ 1 h 34"/>
                    <a:gd name="T8" fmla="*/ 15 w 4108"/>
                    <a:gd name="T9" fmla="*/ 1 h 34"/>
                    <a:gd name="T10" fmla="*/ 15 w 4108"/>
                    <a:gd name="T11" fmla="*/ 1 h 34"/>
                    <a:gd name="T12" fmla="*/ 16 w 4108"/>
                    <a:gd name="T13" fmla="*/ 1 h 34"/>
                    <a:gd name="T14" fmla="*/ 0 60000 65536"/>
                    <a:gd name="T15" fmla="*/ 0 60000 65536"/>
                    <a:gd name="T16" fmla="*/ 0 60000 65536"/>
                    <a:gd name="T17" fmla="*/ 0 60000 65536"/>
                    <a:gd name="T18" fmla="*/ 0 60000 65536"/>
                    <a:gd name="T19" fmla="*/ 0 60000 65536"/>
                    <a:gd name="T20" fmla="*/ 0 60000 65536"/>
                    <a:gd name="T21" fmla="*/ 0 w 4108"/>
                    <a:gd name="T22" fmla="*/ 0 h 34"/>
                    <a:gd name="T23" fmla="*/ 4108 w 4108"/>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08" h="34">
                      <a:moveTo>
                        <a:pt x="4108" y="17"/>
                      </a:moveTo>
                      <a:lnTo>
                        <a:pt x="4087" y="0"/>
                      </a:lnTo>
                      <a:lnTo>
                        <a:pt x="0" y="0"/>
                      </a:lnTo>
                      <a:lnTo>
                        <a:pt x="0" y="34"/>
                      </a:lnTo>
                      <a:lnTo>
                        <a:pt x="4087" y="34"/>
                      </a:lnTo>
                      <a:lnTo>
                        <a:pt x="4067" y="17"/>
                      </a:lnTo>
                      <a:lnTo>
                        <a:pt x="4108" y="17"/>
                      </a:lnTo>
                      <a:close/>
                    </a:path>
                  </a:pathLst>
                </a:custGeom>
                <a:solidFill>
                  <a:srgbClr val="000000"/>
                </a:solidFill>
                <a:ln w="9525">
                  <a:noFill/>
                  <a:round/>
                  <a:headEnd/>
                  <a:tailEnd/>
                </a:ln>
              </p:spPr>
              <p:txBody>
                <a:bodyPr/>
                <a:lstStyle/>
                <a:p>
                  <a:endParaRPr lang="en-GB"/>
                </a:p>
              </p:txBody>
            </p:sp>
            <p:sp>
              <p:nvSpPr>
                <p:cNvPr id="18" name="Freeform 16">
                  <a:extLst>
                    <a:ext uri="{FF2B5EF4-FFF2-40B4-BE49-F238E27FC236}">
                      <a16:creationId xmlns:a16="http://schemas.microsoft.com/office/drawing/2014/main" id="{A4582EB3-EC50-BC4D-9245-6F04BDBCD6F8}"/>
                    </a:ext>
                  </a:extLst>
                </p:cNvPr>
                <p:cNvSpPr>
                  <a:spLocks noChangeAspect="1"/>
                </p:cNvSpPr>
                <p:nvPr/>
              </p:nvSpPr>
              <p:spPr bwMode="auto">
                <a:xfrm>
                  <a:off x="3978" y="1100"/>
                  <a:ext cx="21" cy="2882"/>
                </a:xfrm>
                <a:custGeom>
                  <a:avLst/>
                  <a:gdLst>
                    <a:gd name="T0" fmla="*/ 1 w 41"/>
                    <a:gd name="T1" fmla="*/ 23 h 5763"/>
                    <a:gd name="T2" fmla="*/ 1 w 41"/>
                    <a:gd name="T3" fmla="*/ 23 h 5763"/>
                    <a:gd name="T4" fmla="*/ 1 w 41"/>
                    <a:gd name="T5" fmla="*/ 0 h 5763"/>
                    <a:gd name="T6" fmla="*/ 0 w 41"/>
                    <a:gd name="T7" fmla="*/ 0 h 5763"/>
                    <a:gd name="T8" fmla="*/ 0 w 41"/>
                    <a:gd name="T9" fmla="*/ 23 h 5763"/>
                    <a:gd name="T10" fmla="*/ 1 w 41"/>
                    <a:gd name="T11" fmla="*/ 23 h 5763"/>
                    <a:gd name="T12" fmla="*/ 1 w 41"/>
                    <a:gd name="T13" fmla="*/ 23 h 5763"/>
                    <a:gd name="T14" fmla="*/ 0 60000 65536"/>
                    <a:gd name="T15" fmla="*/ 0 60000 65536"/>
                    <a:gd name="T16" fmla="*/ 0 60000 65536"/>
                    <a:gd name="T17" fmla="*/ 0 60000 65536"/>
                    <a:gd name="T18" fmla="*/ 0 60000 65536"/>
                    <a:gd name="T19" fmla="*/ 0 60000 65536"/>
                    <a:gd name="T20" fmla="*/ 0 60000 65536"/>
                    <a:gd name="T21" fmla="*/ 0 w 41"/>
                    <a:gd name="T22" fmla="*/ 0 h 5763"/>
                    <a:gd name="T23" fmla="*/ 41 w 41"/>
                    <a:gd name="T24" fmla="*/ 5763 h 57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763">
                      <a:moveTo>
                        <a:pt x="20" y="5763"/>
                      </a:moveTo>
                      <a:lnTo>
                        <a:pt x="41" y="5746"/>
                      </a:lnTo>
                      <a:lnTo>
                        <a:pt x="41" y="0"/>
                      </a:lnTo>
                      <a:lnTo>
                        <a:pt x="0" y="0"/>
                      </a:lnTo>
                      <a:lnTo>
                        <a:pt x="0" y="5746"/>
                      </a:lnTo>
                      <a:lnTo>
                        <a:pt x="20" y="5729"/>
                      </a:lnTo>
                      <a:lnTo>
                        <a:pt x="20" y="5763"/>
                      </a:lnTo>
                      <a:close/>
                    </a:path>
                  </a:pathLst>
                </a:custGeom>
                <a:solidFill>
                  <a:srgbClr val="000000"/>
                </a:solidFill>
                <a:ln w="9525">
                  <a:noFill/>
                  <a:round/>
                  <a:headEnd/>
                  <a:tailEnd/>
                </a:ln>
              </p:spPr>
              <p:txBody>
                <a:bodyPr/>
                <a:lstStyle/>
                <a:p>
                  <a:endParaRPr lang="en-GB"/>
                </a:p>
              </p:txBody>
            </p:sp>
            <p:sp>
              <p:nvSpPr>
                <p:cNvPr id="19" name="Freeform 17">
                  <a:extLst>
                    <a:ext uri="{FF2B5EF4-FFF2-40B4-BE49-F238E27FC236}">
                      <a16:creationId xmlns:a16="http://schemas.microsoft.com/office/drawing/2014/main" id="{4EB54EC3-46A8-DD4A-AE79-090E41C8C951}"/>
                    </a:ext>
                  </a:extLst>
                </p:cNvPr>
                <p:cNvSpPr>
                  <a:spLocks noChangeAspect="1"/>
                </p:cNvSpPr>
                <p:nvPr/>
              </p:nvSpPr>
              <p:spPr bwMode="auto">
                <a:xfrm>
                  <a:off x="1594" y="3964"/>
                  <a:ext cx="2395" cy="18"/>
                </a:xfrm>
                <a:custGeom>
                  <a:avLst/>
                  <a:gdLst>
                    <a:gd name="T0" fmla="*/ 0 w 4789"/>
                    <a:gd name="T1" fmla="*/ 1 h 34"/>
                    <a:gd name="T2" fmla="*/ 1 w 4789"/>
                    <a:gd name="T3" fmla="*/ 1 h 34"/>
                    <a:gd name="T4" fmla="*/ 19 w 4789"/>
                    <a:gd name="T5" fmla="*/ 1 h 34"/>
                    <a:gd name="T6" fmla="*/ 19 w 4789"/>
                    <a:gd name="T7" fmla="*/ 0 h 34"/>
                    <a:gd name="T8" fmla="*/ 1 w 4789"/>
                    <a:gd name="T9" fmla="*/ 0 h 34"/>
                    <a:gd name="T10" fmla="*/ 1 w 4789"/>
                    <a:gd name="T11" fmla="*/ 1 h 34"/>
                    <a:gd name="T12" fmla="*/ 0 w 4789"/>
                    <a:gd name="T13" fmla="*/ 1 h 34"/>
                    <a:gd name="T14" fmla="*/ 0 60000 65536"/>
                    <a:gd name="T15" fmla="*/ 0 60000 65536"/>
                    <a:gd name="T16" fmla="*/ 0 60000 65536"/>
                    <a:gd name="T17" fmla="*/ 0 60000 65536"/>
                    <a:gd name="T18" fmla="*/ 0 60000 65536"/>
                    <a:gd name="T19" fmla="*/ 0 60000 65536"/>
                    <a:gd name="T20" fmla="*/ 0 60000 65536"/>
                    <a:gd name="T21" fmla="*/ 0 w 4789"/>
                    <a:gd name="T22" fmla="*/ 0 h 34"/>
                    <a:gd name="T23" fmla="*/ 4789 w 4789"/>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789" h="34">
                      <a:moveTo>
                        <a:pt x="0" y="17"/>
                      </a:moveTo>
                      <a:lnTo>
                        <a:pt x="20" y="34"/>
                      </a:lnTo>
                      <a:lnTo>
                        <a:pt x="4789" y="34"/>
                      </a:lnTo>
                      <a:lnTo>
                        <a:pt x="4789" y="0"/>
                      </a:lnTo>
                      <a:lnTo>
                        <a:pt x="20" y="0"/>
                      </a:lnTo>
                      <a:lnTo>
                        <a:pt x="40" y="17"/>
                      </a:lnTo>
                      <a:lnTo>
                        <a:pt x="0" y="17"/>
                      </a:lnTo>
                      <a:close/>
                    </a:path>
                  </a:pathLst>
                </a:custGeom>
                <a:solidFill>
                  <a:srgbClr val="000000"/>
                </a:solidFill>
                <a:ln w="9525">
                  <a:noFill/>
                  <a:round/>
                  <a:headEnd/>
                  <a:tailEnd/>
                </a:ln>
              </p:spPr>
              <p:txBody>
                <a:bodyPr/>
                <a:lstStyle/>
                <a:p>
                  <a:endParaRPr lang="en-GB"/>
                </a:p>
              </p:txBody>
            </p:sp>
            <p:sp>
              <p:nvSpPr>
                <p:cNvPr id="20" name="Freeform 18">
                  <a:extLst>
                    <a:ext uri="{FF2B5EF4-FFF2-40B4-BE49-F238E27FC236}">
                      <a16:creationId xmlns:a16="http://schemas.microsoft.com/office/drawing/2014/main" id="{A674B91C-F64B-5741-A05F-EAC1975ACC12}"/>
                    </a:ext>
                  </a:extLst>
                </p:cNvPr>
                <p:cNvSpPr>
                  <a:spLocks noChangeAspect="1"/>
                </p:cNvSpPr>
                <p:nvPr/>
              </p:nvSpPr>
              <p:spPr bwMode="auto">
                <a:xfrm>
                  <a:off x="1604" y="1107"/>
                  <a:ext cx="341" cy="288"/>
                </a:xfrm>
                <a:custGeom>
                  <a:avLst/>
                  <a:gdLst>
                    <a:gd name="T0" fmla="*/ 0 w 682"/>
                    <a:gd name="T1" fmla="*/ 3 h 575"/>
                    <a:gd name="T2" fmla="*/ 3 w 682"/>
                    <a:gd name="T3" fmla="*/ 0 h 575"/>
                    <a:gd name="T4" fmla="*/ 3 w 682"/>
                    <a:gd name="T5" fmla="*/ 3 h 575"/>
                    <a:gd name="T6" fmla="*/ 0 w 682"/>
                    <a:gd name="T7" fmla="*/ 3 h 575"/>
                    <a:gd name="T8" fmla="*/ 0 60000 65536"/>
                    <a:gd name="T9" fmla="*/ 0 60000 65536"/>
                    <a:gd name="T10" fmla="*/ 0 60000 65536"/>
                    <a:gd name="T11" fmla="*/ 0 60000 65536"/>
                    <a:gd name="T12" fmla="*/ 0 w 682"/>
                    <a:gd name="T13" fmla="*/ 0 h 575"/>
                    <a:gd name="T14" fmla="*/ 682 w 682"/>
                    <a:gd name="T15" fmla="*/ 575 h 575"/>
                  </a:gdLst>
                  <a:ahLst/>
                  <a:cxnLst>
                    <a:cxn ang="T8">
                      <a:pos x="T0" y="T1"/>
                    </a:cxn>
                    <a:cxn ang="T9">
                      <a:pos x="T2" y="T3"/>
                    </a:cxn>
                    <a:cxn ang="T10">
                      <a:pos x="T4" y="T5"/>
                    </a:cxn>
                    <a:cxn ang="T11">
                      <a:pos x="T6" y="T7"/>
                    </a:cxn>
                  </a:cxnLst>
                  <a:rect l="T12" t="T13" r="T14" b="T15"/>
                  <a:pathLst>
                    <a:path w="682" h="575">
                      <a:moveTo>
                        <a:pt x="0" y="575"/>
                      </a:moveTo>
                      <a:lnTo>
                        <a:pt x="682" y="0"/>
                      </a:lnTo>
                      <a:lnTo>
                        <a:pt x="682" y="575"/>
                      </a:lnTo>
                      <a:lnTo>
                        <a:pt x="0" y="575"/>
                      </a:lnTo>
                      <a:close/>
                    </a:path>
                  </a:pathLst>
                </a:custGeom>
                <a:solidFill>
                  <a:srgbClr val="EAF2F2"/>
                </a:solidFill>
                <a:ln w="9525">
                  <a:noFill/>
                  <a:round/>
                  <a:headEnd/>
                  <a:tailEnd/>
                </a:ln>
              </p:spPr>
              <p:txBody>
                <a:bodyPr/>
                <a:lstStyle/>
                <a:p>
                  <a:endParaRPr lang="en-GB"/>
                </a:p>
              </p:txBody>
            </p:sp>
            <p:sp>
              <p:nvSpPr>
                <p:cNvPr id="21" name="Freeform 19">
                  <a:extLst>
                    <a:ext uri="{FF2B5EF4-FFF2-40B4-BE49-F238E27FC236}">
                      <a16:creationId xmlns:a16="http://schemas.microsoft.com/office/drawing/2014/main" id="{9C733599-2EAC-284C-99FB-C047ACF2D0AB}"/>
                    </a:ext>
                  </a:extLst>
                </p:cNvPr>
                <p:cNvSpPr>
                  <a:spLocks noChangeAspect="1"/>
                </p:cNvSpPr>
                <p:nvPr/>
              </p:nvSpPr>
              <p:spPr bwMode="auto">
                <a:xfrm>
                  <a:off x="1598" y="1102"/>
                  <a:ext cx="358" cy="299"/>
                </a:xfrm>
                <a:custGeom>
                  <a:avLst/>
                  <a:gdLst>
                    <a:gd name="T0" fmla="*/ 3 w 715"/>
                    <a:gd name="T1" fmla="*/ 1 h 598"/>
                    <a:gd name="T2" fmla="*/ 3 w 715"/>
                    <a:gd name="T3" fmla="*/ 0 h 598"/>
                    <a:gd name="T4" fmla="*/ 0 w 715"/>
                    <a:gd name="T5" fmla="*/ 2 h 598"/>
                    <a:gd name="T6" fmla="*/ 1 w 715"/>
                    <a:gd name="T7" fmla="*/ 2 h 598"/>
                    <a:gd name="T8" fmla="*/ 3 w 715"/>
                    <a:gd name="T9" fmla="*/ 1 h 598"/>
                    <a:gd name="T10" fmla="*/ 3 w 715"/>
                    <a:gd name="T11" fmla="*/ 1 h 598"/>
                    <a:gd name="T12" fmla="*/ 3 w 715"/>
                    <a:gd name="T13" fmla="*/ 1 h 598"/>
                    <a:gd name="T14" fmla="*/ 0 60000 65536"/>
                    <a:gd name="T15" fmla="*/ 0 60000 65536"/>
                    <a:gd name="T16" fmla="*/ 0 60000 65536"/>
                    <a:gd name="T17" fmla="*/ 0 60000 65536"/>
                    <a:gd name="T18" fmla="*/ 0 60000 65536"/>
                    <a:gd name="T19" fmla="*/ 0 60000 65536"/>
                    <a:gd name="T20" fmla="*/ 0 60000 65536"/>
                    <a:gd name="T21" fmla="*/ 0 w 715"/>
                    <a:gd name="T22" fmla="*/ 0 h 598"/>
                    <a:gd name="T23" fmla="*/ 715 w 715"/>
                    <a:gd name="T24" fmla="*/ 598 h 5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5" h="598">
                      <a:moveTo>
                        <a:pt x="715" y="12"/>
                      </a:moveTo>
                      <a:lnTo>
                        <a:pt x="681" y="0"/>
                      </a:lnTo>
                      <a:lnTo>
                        <a:pt x="0" y="575"/>
                      </a:lnTo>
                      <a:lnTo>
                        <a:pt x="27" y="598"/>
                      </a:lnTo>
                      <a:lnTo>
                        <a:pt x="709" y="23"/>
                      </a:lnTo>
                      <a:lnTo>
                        <a:pt x="674" y="12"/>
                      </a:lnTo>
                      <a:lnTo>
                        <a:pt x="715" y="12"/>
                      </a:lnTo>
                      <a:close/>
                    </a:path>
                  </a:pathLst>
                </a:custGeom>
                <a:solidFill>
                  <a:srgbClr val="000000"/>
                </a:solidFill>
                <a:ln w="9525">
                  <a:noFill/>
                  <a:round/>
                  <a:headEnd/>
                  <a:tailEnd/>
                </a:ln>
              </p:spPr>
              <p:txBody>
                <a:bodyPr/>
                <a:lstStyle/>
                <a:p>
                  <a:endParaRPr lang="en-GB"/>
                </a:p>
              </p:txBody>
            </p:sp>
            <p:sp>
              <p:nvSpPr>
                <p:cNvPr id="22" name="Freeform 20">
                  <a:extLst>
                    <a:ext uri="{FF2B5EF4-FFF2-40B4-BE49-F238E27FC236}">
                      <a16:creationId xmlns:a16="http://schemas.microsoft.com/office/drawing/2014/main" id="{F500F6AF-CD67-B04A-B997-A1C4F02A095A}"/>
                    </a:ext>
                  </a:extLst>
                </p:cNvPr>
                <p:cNvSpPr>
                  <a:spLocks noChangeAspect="1"/>
                </p:cNvSpPr>
                <p:nvPr/>
              </p:nvSpPr>
              <p:spPr bwMode="auto">
                <a:xfrm>
                  <a:off x="1935" y="1107"/>
                  <a:ext cx="21" cy="296"/>
                </a:xfrm>
                <a:custGeom>
                  <a:avLst/>
                  <a:gdLst>
                    <a:gd name="T0" fmla="*/ 1 w 41"/>
                    <a:gd name="T1" fmla="*/ 2 h 592"/>
                    <a:gd name="T2" fmla="*/ 1 w 41"/>
                    <a:gd name="T3" fmla="*/ 2 h 592"/>
                    <a:gd name="T4" fmla="*/ 1 w 41"/>
                    <a:gd name="T5" fmla="*/ 0 h 592"/>
                    <a:gd name="T6" fmla="*/ 0 w 41"/>
                    <a:gd name="T7" fmla="*/ 0 h 592"/>
                    <a:gd name="T8" fmla="*/ 0 w 41"/>
                    <a:gd name="T9" fmla="*/ 2 h 592"/>
                    <a:gd name="T10" fmla="*/ 1 w 41"/>
                    <a:gd name="T11" fmla="*/ 2 h 592"/>
                    <a:gd name="T12" fmla="*/ 1 w 41"/>
                    <a:gd name="T13" fmla="*/ 2 h 592"/>
                    <a:gd name="T14" fmla="*/ 0 60000 65536"/>
                    <a:gd name="T15" fmla="*/ 0 60000 65536"/>
                    <a:gd name="T16" fmla="*/ 0 60000 65536"/>
                    <a:gd name="T17" fmla="*/ 0 60000 65536"/>
                    <a:gd name="T18" fmla="*/ 0 60000 65536"/>
                    <a:gd name="T19" fmla="*/ 0 60000 65536"/>
                    <a:gd name="T20" fmla="*/ 0 60000 65536"/>
                    <a:gd name="T21" fmla="*/ 0 w 41"/>
                    <a:gd name="T22" fmla="*/ 0 h 592"/>
                    <a:gd name="T23" fmla="*/ 41 w 41"/>
                    <a:gd name="T24" fmla="*/ 592 h 5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92">
                      <a:moveTo>
                        <a:pt x="21" y="592"/>
                      </a:moveTo>
                      <a:lnTo>
                        <a:pt x="41" y="575"/>
                      </a:lnTo>
                      <a:lnTo>
                        <a:pt x="41" y="0"/>
                      </a:lnTo>
                      <a:lnTo>
                        <a:pt x="0" y="0"/>
                      </a:lnTo>
                      <a:lnTo>
                        <a:pt x="0" y="575"/>
                      </a:lnTo>
                      <a:lnTo>
                        <a:pt x="21" y="558"/>
                      </a:lnTo>
                      <a:lnTo>
                        <a:pt x="21" y="592"/>
                      </a:lnTo>
                      <a:close/>
                    </a:path>
                  </a:pathLst>
                </a:custGeom>
                <a:solidFill>
                  <a:srgbClr val="000000"/>
                </a:solidFill>
                <a:ln w="9525">
                  <a:noFill/>
                  <a:round/>
                  <a:headEnd/>
                  <a:tailEnd/>
                </a:ln>
              </p:spPr>
              <p:txBody>
                <a:bodyPr/>
                <a:lstStyle/>
                <a:p>
                  <a:endParaRPr lang="en-GB"/>
                </a:p>
              </p:txBody>
            </p:sp>
            <p:sp>
              <p:nvSpPr>
                <p:cNvPr id="23" name="Freeform 21">
                  <a:extLst>
                    <a:ext uri="{FF2B5EF4-FFF2-40B4-BE49-F238E27FC236}">
                      <a16:creationId xmlns:a16="http://schemas.microsoft.com/office/drawing/2014/main" id="{7F5A4B25-1C3F-CF44-9E49-8CBC8B93F9B9}"/>
                    </a:ext>
                  </a:extLst>
                </p:cNvPr>
                <p:cNvSpPr>
                  <a:spLocks noChangeAspect="1"/>
                </p:cNvSpPr>
                <p:nvPr/>
              </p:nvSpPr>
              <p:spPr bwMode="auto">
                <a:xfrm>
                  <a:off x="1598" y="1386"/>
                  <a:ext cx="347" cy="18"/>
                </a:xfrm>
                <a:custGeom>
                  <a:avLst/>
                  <a:gdLst>
                    <a:gd name="T0" fmla="*/ 0 w 695"/>
                    <a:gd name="T1" fmla="*/ 1 h 34"/>
                    <a:gd name="T2" fmla="*/ 0 w 695"/>
                    <a:gd name="T3" fmla="*/ 1 h 34"/>
                    <a:gd name="T4" fmla="*/ 2 w 695"/>
                    <a:gd name="T5" fmla="*/ 1 h 34"/>
                    <a:gd name="T6" fmla="*/ 2 w 695"/>
                    <a:gd name="T7" fmla="*/ 0 h 34"/>
                    <a:gd name="T8" fmla="*/ 0 w 695"/>
                    <a:gd name="T9" fmla="*/ 0 h 34"/>
                    <a:gd name="T10" fmla="*/ 0 w 695"/>
                    <a:gd name="T11" fmla="*/ 1 h 34"/>
                    <a:gd name="T12" fmla="*/ 0 w 695"/>
                    <a:gd name="T13" fmla="*/ 1 h 34"/>
                    <a:gd name="T14" fmla="*/ 0 60000 65536"/>
                    <a:gd name="T15" fmla="*/ 0 60000 65536"/>
                    <a:gd name="T16" fmla="*/ 0 60000 65536"/>
                    <a:gd name="T17" fmla="*/ 0 60000 65536"/>
                    <a:gd name="T18" fmla="*/ 0 60000 65536"/>
                    <a:gd name="T19" fmla="*/ 0 60000 65536"/>
                    <a:gd name="T20" fmla="*/ 0 60000 65536"/>
                    <a:gd name="T21" fmla="*/ 0 w 695"/>
                    <a:gd name="T22" fmla="*/ 0 h 34"/>
                    <a:gd name="T23" fmla="*/ 695 w 695"/>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95" h="34">
                      <a:moveTo>
                        <a:pt x="0" y="5"/>
                      </a:moveTo>
                      <a:lnTo>
                        <a:pt x="13" y="34"/>
                      </a:lnTo>
                      <a:lnTo>
                        <a:pt x="695" y="34"/>
                      </a:lnTo>
                      <a:lnTo>
                        <a:pt x="695" y="0"/>
                      </a:lnTo>
                      <a:lnTo>
                        <a:pt x="13" y="0"/>
                      </a:lnTo>
                      <a:lnTo>
                        <a:pt x="27" y="28"/>
                      </a:lnTo>
                      <a:lnTo>
                        <a:pt x="0" y="5"/>
                      </a:lnTo>
                      <a:close/>
                    </a:path>
                  </a:pathLst>
                </a:custGeom>
                <a:solidFill>
                  <a:srgbClr val="000000"/>
                </a:solidFill>
                <a:ln w="9525">
                  <a:noFill/>
                  <a:round/>
                  <a:headEnd/>
                  <a:tailEnd/>
                </a:ln>
              </p:spPr>
              <p:txBody>
                <a:bodyPr/>
                <a:lstStyle/>
                <a:p>
                  <a:endParaRPr lang="en-GB"/>
                </a:p>
              </p:txBody>
            </p:sp>
            <p:sp>
              <p:nvSpPr>
                <p:cNvPr id="24" name="Rectangle 22">
                  <a:extLst>
                    <a:ext uri="{FF2B5EF4-FFF2-40B4-BE49-F238E27FC236}">
                      <a16:creationId xmlns:a16="http://schemas.microsoft.com/office/drawing/2014/main" id="{05D574AE-AF35-2E41-B791-3F2CF667FBD0}"/>
                    </a:ext>
                  </a:extLst>
                </p:cNvPr>
                <p:cNvSpPr>
                  <a:spLocks noChangeAspect="1" noChangeArrowheads="1"/>
                </p:cNvSpPr>
                <p:nvPr/>
              </p:nvSpPr>
              <p:spPr bwMode="auto">
                <a:xfrm>
                  <a:off x="1789" y="1517"/>
                  <a:ext cx="1959" cy="105"/>
                </a:xfrm>
                <a:prstGeom prst="rect">
                  <a:avLst/>
                </a:prstGeom>
                <a:solidFill>
                  <a:srgbClr val="C4CCCC"/>
                </a:solidFill>
                <a:ln w="9525">
                  <a:noFill/>
                  <a:miter lim="800000"/>
                  <a:headEnd/>
                  <a:tailEnd/>
                </a:ln>
              </p:spPr>
              <p:txBody>
                <a:bodyPr/>
                <a:lstStyle/>
                <a:p>
                  <a:pPr eaLnBrk="0" hangingPunct="0"/>
                  <a:endParaRPr lang="en-GB"/>
                </a:p>
              </p:txBody>
            </p:sp>
            <p:sp>
              <p:nvSpPr>
                <p:cNvPr id="25" name="Rectangle 23">
                  <a:extLst>
                    <a:ext uri="{FF2B5EF4-FFF2-40B4-BE49-F238E27FC236}">
                      <a16:creationId xmlns:a16="http://schemas.microsoft.com/office/drawing/2014/main" id="{064BE8C8-112A-D741-8238-A564D068A25A}"/>
                    </a:ext>
                  </a:extLst>
                </p:cNvPr>
                <p:cNvSpPr>
                  <a:spLocks noChangeAspect="1" noChangeArrowheads="1"/>
                </p:cNvSpPr>
                <p:nvPr/>
              </p:nvSpPr>
              <p:spPr bwMode="auto">
                <a:xfrm>
                  <a:off x="1789" y="1804"/>
                  <a:ext cx="1959" cy="109"/>
                </a:xfrm>
                <a:prstGeom prst="rect">
                  <a:avLst/>
                </a:prstGeom>
                <a:solidFill>
                  <a:srgbClr val="C4CCCC"/>
                </a:solidFill>
                <a:ln w="9525">
                  <a:noFill/>
                  <a:miter lim="800000"/>
                  <a:headEnd/>
                  <a:tailEnd/>
                </a:ln>
              </p:spPr>
              <p:txBody>
                <a:bodyPr/>
                <a:lstStyle/>
                <a:p>
                  <a:pPr eaLnBrk="0" hangingPunct="0"/>
                  <a:endParaRPr lang="en-GB"/>
                </a:p>
              </p:txBody>
            </p:sp>
            <p:sp>
              <p:nvSpPr>
                <p:cNvPr id="26" name="Rectangle 24">
                  <a:extLst>
                    <a:ext uri="{FF2B5EF4-FFF2-40B4-BE49-F238E27FC236}">
                      <a16:creationId xmlns:a16="http://schemas.microsoft.com/office/drawing/2014/main" id="{D0177532-2C2E-F64C-A9E8-1D4656FCF1F0}"/>
                    </a:ext>
                  </a:extLst>
                </p:cNvPr>
                <p:cNvSpPr>
                  <a:spLocks noChangeAspect="1" noChangeArrowheads="1"/>
                </p:cNvSpPr>
                <p:nvPr/>
              </p:nvSpPr>
              <p:spPr bwMode="auto">
                <a:xfrm>
                  <a:off x="1789" y="2093"/>
                  <a:ext cx="1959" cy="105"/>
                </a:xfrm>
                <a:prstGeom prst="rect">
                  <a:avLst/>
                </a:prstGeom>
                <a:solidFill>
                  <a:srgbClr val="C4CCCC"/>
                </a:solidFill>
                <a:ln w="9525">
                  <a:noFill/>
                  <a:miter lim="800000"/>
                  <a:headEnd/>
                  <a:tailEnd/>
                </a:ln>
              </p:spPr>
              <p:txBody>
                <a:bodyPr/>
                <a:lstStyle/>
                <a:p>
                  <a:pPr eaLnBrk="0" hangingPunct="0"/>
                  <a:endParaRPr lang="en-GB"/>
                </a:p>
              </p:txBody>
            </p:sp>
            <p:sp>
              <p:nvSpPr>
                <p:cNvPr id="27" name="Rectangle 25">
                  <a:extLst>
                    <a:ext uri="{FF2B5EF4-FFF2-40B4-BE49-F238E27FC236}">
                      <a16:creationId xmlns:a16="http://schemas.microsoft.com/office/drawing/2014/main" id="{0C80E064-DE91-4F44-A47A-32838A9179F8}"/>
                    </a:ext>
                  </a:extLst>
                </p:cNvPr>
                <p:cNvSpPr>
                  <a:spLocks noChangeAspect="1" noChangeArrowheads="1"/>
                </p:cNvSpPr>
                <p:nvPr/>
              </p:nvSpPr>
              <p:spPr bwMode="auto">
                <a:xfrm>
                  <a:off x="1789" y="2379"/>
                  <a:ext cx="1959" cy="108"/>
                </a:xfrm>
                <a:prstGeom prst="rect">
                  <a:avLst/>
                </a:prstGeom>
                <a:solidFill>
                  <a:srgbClr val="C4CCCC"/>
                </a:solidFill>
                <a:ln w="9525">
                  <a:noFill/>
                  <a:miter lim="800000"/>
                  <a:headEnd/>
                  <a:tailEnd/>
                </a:ln>
              </p:spPr>
              <p:txBody>
                <a:bodyPr/>
                <a:lstStyle/>
                <a:p>
                  <a:pPr eaLnBrk="0" hangingPunct="0"/>
                  <a:endParaRPr lang="en-GB"/>
                </a:p>
              </p:txBody>
            </p:sp>
            <p:sp>
              <p:nvSpPr>
                <p:cNvPr id="28" name="Rectangle 26">
                  <a:extLst>
                    <a:ext uri="{FF2B5EF4-FFF2-40B4-BE49-F238E27FC236}">
                      <a16:creationId xmlns:a16="http://schemas.microsoft.com/office/drawing/2014/main" id="{8D3FEBA8-BCED-F344-BBAF-CB132C14B2EC}"/>
                    </a:ext>
                  </a:extLst>
                </p:cNvPr>
                <p:cNvSpPr>
                  <a:spLocks noChangeAspect="1" noChangeArrowheads="1"/>
                </p:cNvSpPr>
                <p:nvPr/>
              </p:nvSpPr>
              <p:spPr bwMode="auto">
                <a:xfrm>
                  <a:off x="1789" y="2667"/>
                  <a:ext cx="1959" cy="106"/>
                </a:xfrm>
                <a:prstGeom prst="rect">
                  <a:avLst/>
                </a:prstGeom>
                <a:solidFill>
                  <a:srgbClr val="C4CCCC"/>
                </a:solidFill>
                <a:ln w="9525">
                  <a:noFill/>
                  <a:miter lim="800000"/>
                  <a:headEnd/>
                  <a:tailEnd/>
                </a:ln>
              </p:spPr>
              <p:txBody>
                <a:bodyPr/>
                <a:lstStyle/>
                <a:p>
                  <a:pPr eaLnBrk="0" hangingPunct="0"/>
                  <a:endParaRPr lang="en-GB"/>
                </a:p>
              </p:txBody>
            </p:sp>
            <p:sp>
              <p:nvSpPr>
                <p:cNvPr id="29" name="Rectangle 27">
                  <a:extLst>
                    <a:ext uri="{FF2B5EF4-FFF2-40B4-BE49-F238E27FC236}">
                      <a16:creationId xmlns:a16="http://schemas.microsoft.com/office/drawing/2014/main" id="{76D0C045-FE27-AE49-8AD1-1B4A9E01541E}"/>
                    </a:ext>
                  </a:extLst>
                </p:cNvPr>
                <p:cNvSpPr>
                  <a:spLocks noChangeAspect="1" noChangeArrowheads="1"/>
                </p:cNvSpPr>
                <p:nvPr/>
              </p:nvSpPr>
              <p:spPr bwMode="auto">
                <a:xfrm>
                  <a:off x="1789" y="2954"/>
                  <a:ext cx="1959" cy="106"/>
                </a:xfrm>
                <a:prstGeom prst="rect">
                  <a:avLst/>
                </a:prstGeom>
                <a:solidFill>
                  <a:srgbClr val="C4CCCC"/>
                </a:solidFill>
                <a:ln w="9525">
                  <a:noFill/>
                  <a:miter lim="800000"/>
                  <a:headEnd/>
                  <a:tailEnd/>
                </a:ln>
              </p:spPr>
              <p:txBody>
                <a:bodyPr/>
                <a:lstStyle/>
                <a:p>
                  <a:pPr eaLnBrk="0" hangingPunct="0"/>
                  <a:endParaRPr lang="en-GB"/>
                </a:p>
              </p:txBody>
            </p:sp>
            <p:sp>
              <p:nvSpPr>
                <p:cNvPr id="30" name="Rectangle 28">
                  <a:extLst>
                    <a:ext uri="{FF2B5EF4-FFF2-40B4-BE49-F238E27FC236}">
                      <a16:creationId xmlns:a16="http://schemas.microsoft.com/office/drawing/2014/main" id="{BC78B198-AF52-1442-B583-182418E73BBF}"/>
                    </a:ext>
                  </a:extLst>
                </p:cNvPr>
                <p:cNvSpPr>
                  <a:spLocks noChangeAspect="1" noChangeArrowheads="1"/>
                </p:cNvSpPr>
                <p:nvPr/>
              </p:nvSpPr>
              <p:spPr bwMode="auto">
                <a:xfrm>
                  <a:off x="1789" y="3242"/>
                  <a:ext cx="1959" cy="106"/>
                </a:xfrm>
                <a:prstGeom prst="rect">
                  <a:avLst/>
                </a:prstGeom>
                <a:solidFill>
                  <a:srgbClr val="C4CCCC"/>
                </a:solidFill>
                <a:ln w="9525">
                  <a:noFill/>
                  <a:miter lim="800000"/>
                  <a:headEnd/>
                  <a:tailEnd/>
                </a:ln>
              </p:spPr>
              <p:txBody>
                <a:bodyPr/>
                <a:lstStyle/>
                <a:p>
                  <a:pPr eaLnBrk="0" hangingPunct="0"/>
                  <a:endParaRPr lang="en-GB"/>
                </a:p>
              </p:txBody>
            </p:sp>
            <p:sp>
              <p:nvSpPr>
                <p:cNvPr id="31" name="Rectangle 29">
                  <a:extLst>
                    <a:ext uri="{FF2B5EF4-FFF2-40B4-BE49-F238E27FC236}">
                      <a16:creationId xmlns:a16="http://schemas.microsoft.com/office/drawing/2014/main" id="{1CA083D2-5049-B64D-9ED4-F5BF9D386AFC}"/>
                    </a:ext>
                  </a:extLst>
                </p:cNvPr>
                <p:cNvSpPr>
                  <a:spLocks noChangeAspect="1" noChangeArrowheads="1"/>
                </p:cNvSpPr>
                <p:nvPr/>
              </p:nvSpPr>
              <p:spPr bwMode="auto">
                <a:xfrm>
                  <a:off x="1789" y="3529"/>
                  <a:ext cx="1959" cy="105"/>
                </a:xfrm>
                <a:prstGeom prst="rect">
                  <a:avLst/>
                </a:prstGeom>
                <a:solidFill>
                  <a:srgbClr val="C4CCCC"/>
                </a:solidFill>
                <a:ln w="9525">
                  <a:noFill/>
                  <a:miter lim="800000"/>
                  <a:headEnd/>
                  <a:tailEnd/>
                </a:ln>
              </p:spPr>
              <p:txBody>
                <a:bodyPr/>
                <a:lstStyle/>
                <a:p>
                  <a:pPr eaLnBrk="0" hangingPunct="0"/>
                  <a:endParaRPr lang="en-GB"/>
                </a:p>
              </p:txBody>
            </p:sp>
            <p:sp>
              <p:nvSpPr>
                <p:cNvPr id="32" name="Rectangle 30">
                  <a:extLst>
                    <a:ext uri="{FF2B5EF4-FFF2-40B4-BE49-F238E27FC236}">
                      <a16:creationId xmlns:a16="http://schemas.microsoft.com/office/drawing/2014/main" id="{ABF61D88-B2E2-0B48-9351-0C8379BB9CC8}"/>
                    </a:ext>
                  </a:extLst>
                </p:cNvPr>
                <p:cNvSpPr>
                  <a:spLocks noChangeAspect="1" noChangeArrowheads="1"/>
                </p:cNvSpPr>
                <p:nvPr/>
              </p:nvSpPr>
              <p:spPr bwMode="auto">
                <a:xfrm>
                  <a:off x="1896" y="2134"/>
                  <a:ext cx="2035" cy="288"/>
                </a:xfrm>
                <a:prstGeom prst="rect">
                  <a:avLst/>
                </a:prstGeom>
                <a:noFill/>
                <a:ln w="12700">
                  <a:noFill/>
                  <a:miter lim="800000"/>
                  <a:headEnd/>
                  <a:tailEnd/>
                </a:ln>
              </p:spPr>
              <p:txBody>
                <a:bodyPr wrap="none" anchor="ctr"/>
                <a:lstStyle/>
                <a:p>
                  <a:pPr eaLnBrk="0" hangingPunct="0"/>
                  <a:endParaRPr lang="en-GB"/>
                </a:p>
              </p:txBody>
            </p:sp>
          </p:grpSp>
          <p:sp>
            <p:nvSpPr>
              <p:cNvPr id="9" name="Rectangle 31">
                <a:extLst>
                  <a:ext uri="{FF2B5EF4-FFF2-40B4-BE49-F238E27FC236}">
                    <a16:creationId xmlns:a16="http://schemas.microsoft.com/office/drawing/2014/main" id="{562EFEFA-3673-4049-B9D1-27B09EFDF710}"/>
                  </a:ext>
                </a:extLst>
              </p:cNvPr>
              <p:cNvSpPr>
                <a:spLocks noChangeArrowheads="1"/>
              </p:cNvSpPr>
              <p:nvPr/>
            </p:nvSpPr>
            <p:spPr bwMode="auto">
              <a:xfrm>
                <a:off x="507" y="1943"/>
                <a:ext cx="875"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Composition</a:t>
                </a:r>
              </a:p>
            </p:txBody>
          </p:sp>
          <p:sp>
            <p:nvSpPr>
              <p:cNvPr id="10" name="Rectangle 32">
                <a:extLst>
                  <a:ext uri="{FF2B5EF4-FFF2-40B4-BE49-F238E27FC236}">
                    <a16:creationId xmlns:a16="http://schemas.microsoft.com/office/drawing/2014/main" id="{CC499FB2-4902-4F4B-9857-3D10374E6B24}"/>
                  </a:ext>
                </a:extLst>
              </p:cNvPr>
              <p:cNvSpPr>
                <a:spLocks noChangeArrowheads="1"/>
              </p:cNvSpPr>
              <p:nvPr/>
            </p:nvSpPr>
            <p:spPr bwMode="auto">
              <a:xfrm>
                <a:off x="489" y="2399"/>
                <a:ext cx="748"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Derivation</a:t>
                </a:r>
              </a:p>
            </p:txBody>
          </p:sp>
          <p:sp>
            <p:nvSpPr>
              <p:cNvPr id="11" name="Rectangle 33">
                <a:extLst>
                  <a:ext uri="{FF2B5EF4-FFF2-40B4-BE49-F238E27FC236}">
                    <a16:creationId xmlns:a16="http://schemas.microsoft.com/office/drawing/2014/main" id="{14E5C62A-3023-D24A-9C8F-55274DF9399D}"/>
                  </a:ext>
                </a:extLst>
              </p:cNvPr>
              <p:cNvSpPr>
                <a:spLocks noChangeArrowheads="1"/>
              </p:cNvSpPr>
              <p:nvPr/>
            </p:nvSpPr>
            <p:spPr bwMode="auto">
              <a:xfrm>
                <a:off x="489" y="2857"/>
                <a:ext cx="1044"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Quality Criteria</a:t>
                </a:r>
              </a:p>
            </p:txBody>
          </p:sp>
          <p:sp>
            <p:nvSpPr>
              <p:cNvPr id="12" name="Rectangle 34">
                <a:extLst>
                  <a:ext uri="{FF2B5EF4-FFF2-40B4-BE49-F238E27FC236}">
                    <a16:creationId xmlns:a16="http://schemas.microsoft.com/office/drawing/2014/main" id="{F5C35380-55CC-9F40-9C21-A7DA43A37508}"/>
                  </a:ext>
                </a:extLst>
              </p:cNvPr>
              <p:cNvSpPr>
                <a:spLocks noChangeArrowheads="1"/>
              </p:cNvSpPr>
              <p:nvPr/>
            </p:nvSpPr>
            <p:spPr bwMode="auto">
              <a:xfrm>
                <a:off x="799" y="1151"/>
                <a:ext cx="95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Product Name</a:t>
                </a:r>
              </a:p>
            </p:txBody>
          </p:sp>
          <p:sp>
            <p:nvSpPr>
              <p:cNvPr id="13" name="Rectangle 35">
                <a:extLst>
                  <a:ext uri="{FF2B5EF4-FFF2-40B4-BE49-F238E27FC236}">
                    <a16:creationId xmlns:a16="http://schemas.microsoft.com/office/drawing/2014/main" id="{7FD928FE-27A3-D647-8047-942BF298FB4C}"/>
                  </a:ext>
                </a:extLst>
              </p:cNvPr>
              <p:cNvSpPr>
                <a:spLocks noChangeArrowheads="1"/>
              </p:cNvSpPr>
              <p:nvPr/>
            </p:nvSpPr>
            <p:spPr bwMode="auto">
              <a:xfrm>
                <a:off x="489" y="1481"/>
                <a:ext cx="59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Purpose</a:t>
                </a:r>
              </a:p>
            </p:txBody>
          </p:sp>
        </p:grpSp>
        <p:sp>
          <p:nvSpPr>
            <p:cNvPr id="7" name="Rectangle 36">
              <a:extLst>
                <a:ext uri="{FF2B5EF4-FFF2-40B4-BE49-F238E27FC236}">
                  <a16:creationId xmlns:a16="http://schemas.microsoft.com/office/drawing/2014/main" id="{9DE715E9-44F4-534B-A96E-DC053F0488C7}"/>
                </a:ext>
              </a:extLst>
            </p:cNvPr>
            <p:cNvSpPr>
              <a:spLocks noChangeArrowheads="1"/>
            </p:cNvSpPr>
            <p:nvPr/>
          </p:nvSpPr>
          <p:spPr bwMode="auto">
            <a:xfrm>
              <a:off x="635" y="1030"/>
              <a:ext cx="1269" cy="154"/>
            </a:xfrm>
            <a:prstGeom prst="rect">
              <a:avLst/>
            </a:prstGeom>
            <a:noFill/>
            <a:ln w="9525">
              <a:noFill/>
              <a:miter lim="800000"/>
              <a:headEnd/>
              <a:tailEnd/>
            </a:ln>
          </p:spPr>
          <p:txBody>
            <a:bodyPr lIns="0" tIns="0" rIns="0" bIns="0">
              <a:spAutoFit/>
            </a:bodyPr>
            <a:lstStyle/>
            <a:p>
              <a:pPr eaLnBrk="0" hangingPunct="0"/>
              <a:r>
                <a:rPr lang="en-GB" sz="1600" b="1">
                  <a:solidFill>
                    <a:srgbClr val="000080"/>
                  </a:solidFill>
                  <a:latin typeface="Arial Rounded MT Bold" pitchFamily="34" charset="0"/>
                </a:rPr>
                <a:t>Product Description</a:t>
              </a:r>
              <a:endParaRPr lang="en-GB" sz="2000">
                <a:latin typeface="Book Antiqua" pitchFamily="18" charset="0"/>
              </a:endParaRPr>
            </a:p>
          </p:txBody>
        </p:sp>
      </p:grpSp>
      <p:sp>
        <p:nvSpPr>
          <p:cNvPr id="33" name="Rectangle 8">
            <a:extLst>
              <a:ext uri="{FF2B5EF4-FFF2-40B4-BE49-F238E27FC236}">
                <a16:creationId xmlns:a16="http://schemas.microsoft.com/office/drawing/2014/main" id="{42D029C9-BC25-CC46-8A40-758F86A5FB10}"/>
              </a:ext>
            </a:extLst>
          </p:cNvPr>
          <p:cNvSpPr txBox="1">
            <a:spLocks noChangeArrowheads="1"/>
          </p:cNvSpPr>
          <p:nvPr/>
        </p:nvSpPr>
        <p:spPr>
          <a:xfrm>
            <a:off x="3995738" y="1628775"/>
            <a:ext cx="8007576"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FontTx/>
              <a:buNone/>
              <a:defRPr/>
            </a:pPr>
            <a:r>
              <a:rPr lang="en-US" sz="2000" b="1" dirty="0">
                <a:latin typeface="Arial" charset="0"/>
                <a:cs typeface="Arial" charset="0"/>
              </a:rPr>
              <a:t>The purpose of the Product Description is to:</a:t>
            </a:r>
            <a:br>
              <a:rPr lang="en-US" sz="2000" i="1" dirty="0">
                <a:latin typeface="Arial" charset="0"/>
                <a:cs typeface="Arial" charset="0"/>
              </a:rPr>
            </a:br>
            <a:endParaRPr lang="en-US" sz="2000" i="1" dirty="0">
              <a:latin typeface="Arial" charset="0"/>
              <a:cs typeface="Arial" charset="0"/>
            </a:endParaRPr>
          </a:p>
          <a:p>
            <a:pPr>
              <a:lnSpc>
                <a:spcPct val="90000"/>
              </a:lnSpc>
              <a:defRPr/>
            </a:pPr>
            <a:r>
              <a:rPr lang="en-US" sz="2000" dirty="0">
                <a:latin typeface="Arial" charset="0"/>
                <a:cs typeface="Arial" charset="0"/>
              </a:rPr>
              <a:t>Understand the product’s detailed nature, purpose and function</a:t>
            </a:r>
          </a:p>
          <a:p>
            <a:pPr>
              <a:lnSpc>
                <a:spcPct val="90000"/>
              </a:lnSpc>
              <a:defRPr/>
            </a:pPr>
            <a:r>
              <a:rPr lang="en-US" sz="2000" dirty="0">
                <a:latin typeface="Arial" charset="0"/>
                <a:cs typeface="Arial" charset="0"/>
              </a:rPr>
              <a:t>Identify the sources of information or supply (for the product)</a:t>
            </a:r>
          </a:p>
          <a:p>
            <a:pPr>
              <a:lnSpc>
                <a:spcPct val="90000"/>
              </a:lnSpc>
              <a:defRPr/>
            </a:pPr>
            <a:r>
              <a:rPr lang="en-US" sz="2000" dirty="0">
                <a:latin typeface="Arial" charset="0"/>
                <a:cs typeface="Arial" charset="0"/>
              </a:rPr>
              <a:t>Describe its required appearance</a:t>
            </a:r>
          </a:p>
          <a:p>
            <a:pPr>
              <a:lnSpc>
                <a:spcPct val="90000"/>
              </a:lnSpc>
              <a:defRPr/>
            </a:pPr>
            <a:r>
              <a:rPr lang="en-US" sz="2000" dirty="0">
                <a:latin typeface="Arial" charset="0"/>
                <a:cs typeface="Arial" charset="0"/>
              </a:rPr>
              <a:t>Identify the level of quality required of the product</a:t>
            </a:r>
          </a:p>
          <a:p>
            <a:pPr>
              <a:lnSpc>
                <a:spcPct val="90000"/>
              </a:lnSpc>
              <a:defRPr/>
            </a:pPr>
            <a:r>
              <a:rPr lang="en-US" sz="2000" dirty="0">
                <a:latin typeface="Arial" charset="0"/>
                <a:cs typeface="Arial" charset="0"/>
              </a:rPr>
              <a:t>Identify product development and quality control activities</a:t>
            </a:r>
          </a:p>
          <a:p>
            <a:pPr>
              <a:lnSpc>
                <a:spcPct val="90000"/>
              </a:lnSpc>
              <a:defRPr/>
            </a:pPr>
            <a:r>
              <a:rPr lang="en-US" sz="2000" dirty="0">
                <a:latin typeface="Arial" charset="0"/>
                <a:cs typeface="Arial" charset="0"/>
              </a:rPr>
              <a:t>Define the people or skills required to develop and check the product”</a:t>
            </a:r>
          </a:p>
          <a:p>
            <a:pPr>
              <a:lnSpc>
                <a:spcPct val="90000"/>
              </a:lnSpc>
              <a:defRPr/>
            </a:pPr>
            <a:endParaRPr lang="en-GB" sz="2000" dirty="0">
              <a:latin typeface="Arial" charset="0"/>
              <a:cs typeface="Arial" charset="0"/>
            </a:endParaRPr>
          </a:p>
        </p:txBody>
      </p:sp>
    </p:spTree>
    <p:extLst>
      <p:ext uri="{BB962C8B-B14F-4D97-AF65-F5344CB8AC3E}">
        <p14:creationId xmlns:p14="http://schemas.microsoft.com/office/powerpoint/2010/main" val="39603678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C2D7-27D1-FE4F-9BDA-DC92C5356203}"/>
              </a:ext>
            </a:extLst>
          </p:cNvPr>
          <p:cNvSpPr>
            <a:spLocks noGrp="1"/>
          </p:cNvSpPr>
          <p:nvPr>
            <p:ph type="title"/>
          </p:nvPr>
        </p:nvSpPr>
        <p:spPr/>
        <p:txBody>
          <a:bodyPr/>
          <a:lstStyle/>
          <a:p>
            <a:r>
              <a:rPr lang="en-US" dirty="0"/>
              <a:t>Product Flow Diagram</a:t>
            </a:r>
          </a:p>
        </p:txBody>
      </p:sp>
      <p:sp>
        <p:nvSpPr>
          <p:cNvPr id="4" name="Slide Number Placeholder 3">
            <a:extLst>
              <a:ext uri="{FF2B5EF4-FFF2-40B4-BE49-F238E27FC236}">
                <a16:creationId xmlns:a16="http://schemas.microsoft.com/office/drawing/2014/main" id="{CF476B81-88B1-8F40-B75F-81F30AAC52E2}"/>
              </a:ext>
            </a:extLst>
          </p:cNvPr>
          <p:cNvSpPr>
            <a:spLocks noGrp="1"/>
          </p:cNvSpPr>
          <p:nvPr>
            <p:ph type="sldNum" sz="quarter" idx="12"/>
          </p:nvPr>
        </p:nvSpPr>
        <p:spPr/>
        <p:txBody>
          <a:bodyPr/>
          <a:lstStyle/>
          <a:p>
            <a:fld id="{3D165440-4880-415F-9146-4793BDD623F8}" type="slidenum">
              <a:rPr lang="en-GB" smtClean="0"/>
              <a:t>6</a:t>
            </a:fld>
            <a:endParaRPr lang="en-GB"/>
          </a:p>
        </p:txBody>
      </p:sp>
      <p:grpSp>
        <p:nvGrpSpPr>
          <p:cNvPr id="5" name="Group 4">
            <a:extLst>
              <a:ext uri="{FF2B5EF4-FFF2-40B4-BE49-F238E27FC236}">
                <a16:creationId xmlns:a16="http://schemas.microsoft.com/office/drawing/2014/main" id="{599CC788-B9E2-AE48-9DAA-A0C4DB637CAC}"/>
              </a:ext>
            </a:extLst>
          </p:cNvPr>
          <p:cNvGrpSpPr>
            <a:grpSpLocks/>
          </p:cNvGrpSpPr>
          <p:nvPr/>
        </p:nvGrpSpPr>
        <p:grpSpPr bwMode="auto">
          <a:xfrm>
            <a:off x="6717847" y="1058632"/>
            <a:ext cx="4588782" cy="4407580"/>
            <a:chOff x="282" y="1347"/>
            <a:chExt cx="2498" cy="2226"/>
          </a:xfrm>
        </p:grpSpPr>
        <p:grpSp>
          <p:nvGrpSpPr>
            <p:cNvPr id="6" name="Group 5">
              <a:extLst>
                <a:ext uri="{FF2B5EF4-FFF2-40B4-BE49-F238E27FC236}">
                  <a16:creationId xmlns:a16="http://schemas.microsoft.com/office/drawing/2014/main" id="{7BEF6303-07FB-B148-9E83-080F29165D44}"/>
                </a:ext>
              </a:extLst>
            </p:cNvPr>
            <p:cNvGrpSpPr>
              <a:grpSpLocks/>
            </p:cNvGrpSpPr>
            <p:nvPr/>
          </p:nvGrpSpPr>
          <p:grpSpPr bwMode="auto">
            <a:xfrm>
              <a:off x="1224" y="1347"/>
              <a:ext cx="1556" cy="900"/>
              <a:chOff x="1326" y="1347"/>
              <a:chExt cx="1686" cy="900"/>
            </a:xfrm>
          </p:grpSpPr>
          <p:sp>
            <p:nvSpPr>
              <p:cNvPr id="21" name="Rectangle 6">
                <a:extLst>
                  <a:ext uri="{FF2B5EF4-FFF2-40B4-BE49-F238E27FC236}">
                    <a16:creationId xmlns:a16="http://schemas.microsoft.com/office/drawing/2014/main" id="{97837840-C561-A646-8AC7-275718E94099}"/>
                  </a:ext>
                </a:extLst>
              </p:cNvPr>
              <p:cNvSpPr>
                <a:spLocks noChangeArrowheads="1"/>
              </p:cNvSpPr>
              <p:nvPr/>
            </p:nvSpPr>
            <p:spPr bwMode="auto">
              <a:xfrm>
                <a:off x="1326" y="1347"/>
                <a:ext cx="719"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Long list </a:t>
                </a:r>
              </a:p>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22" name="Oval 7">
                <a:extLst>
                  <a:ext uri="{FF2B5EF4-FFF2-40B4-BE49-F238E27FC236}">
                    <a16:creationId xmlns:a16="http://schemas.microsoft.com/office/drawing/2014/main" id="{BA6A6646-E636-F848-9F46-437859FEEDDD}"/>
                  </a:ext>
                </a:extLst>
              </p:cNvPr>
              <p:cNvSpPr>
                <a:spLocks noChangeArrowheads="1"/>
              </p:cNvSpPr>
              <p:nvPr/>
            </p:nvSpPr>
            <p:spPr bwMode="auto">
              <a:xfrm>
                <a:off x="2346"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Fees &amp;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charges</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23" name="Line 8">
                <a:extLst>
                  <a:ext uri="{FF2B5EF4-FFF2-40B4-BE49-F238E27FC236}">
                    <a16:creationId xmlns:a16="http://schemas.microsoft.com/office/drawing/2014/main" id="{9AD8B021-C8C2-B54C-9F14-D3F685A6E3DD}"/>
                  </a:ext>
                </a:extLst>
              </p:cNvPr>
              <p:cNvSpPr>
                <a:spLocks noChangeShapeType="1"/>
              </p:cNvSpPr>
              <p:nvPr/>
            </p:nvSpPr>
            <p:spPr bwMode="auto">
              <a:xfrm>
                <a:off x="2045" y="1596"/>
                <a:ext cx="404" cy="27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7" name="Group 9">
              <a:extLst>
                <a:ext uri="{FF2B5EF4-FFF2-40B4-BE49-F238E27FC236}">
                  <a16:creationId xmlns:a16="http://schemas.microsoft.com/office/drawing/2014/main" id="{EF60BE17-7F62-CC4E-8E39-298C63EFE1AE}"/>
                </a:ext>
              </a:extLst>
            </p:cNvPr>
            <p:cNvGrpSpPr>
              <a:grpSpLocks/>
            </p:cNvGrpSpPr>
            <p:nvPr/>
          </p:nvGrpSpPr>
          <p:grpSpPr bwMode="auto">
            <a:xfrm>
              <a:off x="321" y="1746"/>
              <a:ext cx="1950" cy="912"/>
              <a:chOff x="348" y="1746"/>
              <a:chExt cx="2112" cy="912"/>
            </a:xfrm>
          </p:grpSpPr>
          <p:sp>
            <p:nvSpPr>
              <p:cNvPr id="16" name="Oval 10">
                <a:extLst>
                  <a:ext uri="{FF2B5EF4-FFF2-40B4-BE49-F238E27FC236}">
                    <a16:creationId xmlns:a16="http://schemas.microsoft.com/office/drawing/2014/main" id="{5A074CD9-7204-1B4A-A843-A36F73CC1865}"/>
                  </a:ext>
                </a:extLst>
              </p:cNvPr>
              <p:cNvSpPr>
                <a:spLocks noChangeArrowheads="1"/>
              </p:cNvSpPr>
              <p:nvPr/>
            </p:nvSpPr>
            <p:spPr bwMode="auto">
              <a:xfrm>
                <a:off x="348"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Budget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available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17" name="Rectangle 11">
                <a:extLst>
                  <a:ext uri="{FF2B5EF4-FFF2-40B4-BE49-F238E27FC236}">
                    <a16:creationId xmlns:a16="http://schemas.microsoft.com/office/drawing/2014/main" id="{1C4A7EF5-8510-434F-9877-C916F3D8B333}"/>
                  </a:ext>
                </a:extLst>
              </p:cNvPr>
              <p:cNvSpPr>
                <a:spLocks noChangeArrowheads="1"/>
              </p:cNvSpPr>
              <p:nvPr/>
            </p:nvSpPr>
            <p:spPr bwMode="auto">
              <a:xfrm>
                <a:off x="1326" y="2268"/>
                <a:ext cx="720"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Short list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18" name="Line 12">
                <a:extLst>
                  <a:ext uri="{FF2B5EF4-FFF2-40B4-BE49-F238E27FC236}">
                    <a16:creationId xmlns:a16="http://schemas.microsoft.com/office/drawing/2014/main" id="{452768F1-DCC8-2346-86DE-20512A161A39}"/>
                  </a:ext>
                </a:extLst>
              </p:cNvPr>
              <p:cNvSpPr>
                <a:spLocks noChangeShapeType="1"/>
              </p:cNvSpPr>
              <p:nvPr/>
            </p:nvSpPr>
            <p:spPr bwMode="auto">
              <a:xfrm flipH="1">
                <a:off x="2052" y="220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19" name="Line 13">
                <a:extLst>
                  <a:ext uri="{FF2B5EF4-FFF2-40B4-BE49-F238E27FC236}">
                    <a16:creationId xmlns:a16="http://schemas.microsoft.com/office/drawing/2014/main" id="{27C63796-D67B-944E-B47B-59C624DF6B1E}"/>
                  </a:ext>
                </a:extLst>
              </p:cNvPr>
              <p:cNvSpPr>
                <a:spLocks noChangeShapeType="1"/>
              </p:cNvSpPr>
              <p:nvPr/>
            </p:nvSpPr>
            <p:spPr bwMode="auto">
              <a:xfrm>
                <a:off x="924" y="217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20" name="Line 14">
                <a:extLst>
                  <a:ext uri="{FF2B5EF4-FFF2-40B4-BE49-F238E27FC236}">
                    <a16:creationId xmlns:a16="http://schemas.microsoft.com/office/drawing/2014/main" id="{5B8FF67D-9823-7946-AE79-345A2920D480}"/>
                  </a:ext>
                </a:extLst>
              </p:cNvPr>
              <p:cNvSpPr>
                <a:spLocks noChangeShapeType="1"/>
              </p:cNvSpPr>
              <p:nvPr/>
            </p:nvSpPr>
            <p:spPr bwMode="auto">
              <a:xfrm>
                <a:off x="1686" y="1746"/>
                <a:ext cx="0" cy="51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8" name="Group 15">
              <a:extLst>
                <a:ext uri="{FF2B5EF4-FFF2-40B4-BE49-F238E27FC236}">
                  <a16:creationId xmlns:a16="http://schemas.microsoft.com/office/drawing/2014/main" id="{EB6840DF-8338-E04C-9D6C-B7C1625CD66E}"/>
                </a:ext>
              </a:extLst>
            </p:cNvPr>
            <p:cNvGrpSpPr>
              <a:grpSpLocks/>
            </p:cNvGrpSpPr>
            <p:nvPr/>
          </p:nvGrpSpPr>
          <p:grpSpPr bwMode="auto">
            <a:xfrm>
              <a:off x="282" y="2526"/>
              <a:ext cx="2487" cy="1047"/>
              <a:chOff x="306" y="2526"/>
              <a:chExt cx="2694" cy="1047"/>
            </a:xfrm>
          </p:grpSpPr>
          <p:sp>
            <p:nvSpPr>
              <p:cNvPr id="9" name="Oval 16">
                <a:extLst>
                  <a:ext uri="{FF2B5EF4-FFF2-40B4-BE49-F238E27FC236}">
                    <a16:creationId xmlns:a16="http://schemas.microsoft.com/office/drawing/2014/main" id="{EEDB4D84-F645-0A4D-B852-A461D8D2001B}"/>
                  </a:ext>
                </a:extLst>
              </p:cNvPr>
              <p:cNvSpPr>
                <a:spLocks noChangeArrowheads="1"/>
              </p:cNvSpPr>
              <p:nvPr/>
            </p:nvSpPr>
            <p:spPr bwMode="auto">
              <a:xfrm>
                <a:off x="306" y="2703"/>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Required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date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10" name="Rectangle 17">
                <a:extLst>
                  <a:ext uri="{FF2B5EF4-FFF2-40B4-BE49-F238E27FC236}">
                    <a16:creationId xmlns:a16="http://schemas.microsoft.com/office/drawing/2014/main" id="{2F497AB4-5C7B-1841-B2C0-F791F649D1DC}"/>
                  </a:ext>
                </a:extLst>
              </p:cNvPr>
              <p:cNvSpPr>
                <a:spLocks noChangeArrowheads="1"/>
              </p:cNvSpPr>
              <p:nvPr/>
            </p:nvSpPr>
            <p:spPr bwMode="auto">
              <a:xfrm>
                <a:off x="1326" y="3183"/>
                <a:ext cx="717"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Chosen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venue</a:t>
                </a:r>
              </a:p>
            </p:txBody>
          </p:sp>
          <p:sp>
            <p:nvSpPr>
              <p:cNvPr id="11" name="Line 18">
                <a:extLst>
                  <a:ext uri="{FF2B5EF4-FFF2-40B4-BE49-F238E27FC236}">
                    <a16:creationId xmlns:a16="http://schemas.microsoft.com/office/drawing/2014/main" id="{49629C11-9798-7840-B232-8A59DD3B3C6C}"/>
                  </a:ext>
                </a:extLst>
              </p:cNvPr>
              <p:cNvSpPr>
                <a:spLocks noChangeShapeType="1"/>
              </p:cNvSpPr>
              <p:nvPr/>
            </p:nvSpPr>
            <p:spPr bwMode="auto">
              <a:xfrm>
                <a:off x="912" y="3060"/>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12" name="Line 19">
                <a:extLst>
                  <a:ext uri="{FF2B5EF4-FFF2-40B4-BE49-F238E27FC236}">
                    <a16:creationId xmlns:a16="http://schemas.microsoft.com/office/drawing/2014/main" id="{83B62925-4845-AC40-AC92-400E57EB5F73}"/>
                  </a:ext>
                </a:extLst>
              </p:cNvPr>
              <p:cNvSpPr>
                <a:spLocks noChangeShapeType="1"/>
              </p:cNvSpPr>
              <p:nvPr/>
            </p:nvSpPr>
            <p:spPr bwMode="auto">
              <a:xfrm>
                <a:off x="1686" y="2664"/>
                <a:ext cx="0" cy="516"/>
              </a:xfrm>
              <a:prstGeom prst="line">
                <a:avLst/>
              </a:prstGeom>
              <a:noFill/>
              <a:ln w="28575">
                <a:solidFill>
                  <a:schemeClr val="tx1"/>
                </a:solidFill>
                <a:round/>
                <a:headEnd/>
                <a:tailEnd type="triangle" w="med" len="med"/>
              </a:ln>
            </p:spPr>
            <p:txBody>
              <a:bodyPr wrap="none" anchor="ctr"/>
              <a:lstStyle/>
              <a:p>
                <a:endParaRPr lang="en-GB"/>
              </a:p>
            </p:txBody>
          </p:sp>
          <p:sp>
            <p:nvSpPr>
              <p:cNvPr id="13" name="Oval 20">
                <a:extLst>
                  <a:ext uri="{FF2B5EF4-FFF2-40B4-BE49-F238E27FC236}">
                    <a16:creationId xmlns:a16="http://schemas.microsoft.com/office/drawing/2014/main" id="{B8387663-4689-F347-A0F8-E48E21D88638}"/>
                  </a:ext>
                </a:extLst>
              </p:cNvPr>
              <p:cNvSpPr>
                <a:spLocks noChangeArrowheads="1"/>
              </p:cNvSpPr>
              <p:nvPr/>
            </p:nvSpPr>
            <p:spPr bwMode="auto">
              <a:xfrm>
                <a:off x="2334" y="275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Availability</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14" name="Line 21">
                <a:extLst>
                  <a:ext uri="{FF2B5EF4-FFF2-40B4-BE49-F238E27FC236}">
                    <a16:creationId xmlns:a16="http://schemas.microsoft.com/office/drawing/2014/main" id="{75544C86-A874-DE40-B1ED-805F4F0A733C}"/>
                  </a:ext>
                </a:extLst>
              </p:cNvPr>
              <p:cNvSpPr>
                <a:spLocks noChangeShapeType="1"/>
              </p:cNvSpPr>
              <p:nvPr/>
            </p:nvSpPr>
            <p:spPr bwMode="auto">
              <a:xfrm>
                <a:off x="2034" y="2526"/>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15" name="Line 22">
                <a:extLst>
                  <a:ext uri="{FF2B5EF4-FFF2-40B4-BE49-F238E27FC236}">
                    <a16:creationId xmlns:a16="http://schemas.microsoft.com/office/drawing/2014/main" id="{4B79EBFF-15D6-874F-B754-F1E5FDC9EA5D}"/>
                  </a:ext>
                </a:extLst>
              </p:cNvPr>
              <p:cNvSpPr>
                <a:spLocks noChangeShapeType="1"/>
              </p:cNvSpPr>
              <p:nvPr/>
            </p:nvSpPr>
            <p:spPr bwMode="auto">
              <a:xfrm flipH="1">
                <a:off x="2040" y="3138"/>
                <a:ext cx="406" cy="276"/>
              </a:xfrm>
              <a:prstGeom prst="line">
                <a:avLst/>
              </a:prstGeom>
              <a:noFill/>
              <a:ln w="28575">
                <a:solidFill>
                  <a:schemeClr val="tx1"/>
                </a:solidFill>
                <a:round/>
                <a:headEnd/>
                <a:tailEnd type="triangle" w="med" len="med"/>
              </a:ln>
            </p:spPr>
            <p:txBody>
              <a:bodyPr wrap="none" anchor="ctr"/>
              <a:lstStyle/>
              <a:p>
                <a:endParaRPr lang="en-GB"/>
              </a:p>
            </p:txBody>
          </p:sp>
        </p:grpSp>
      </p:grpSp>
      <p:sp>
        <p:nvSpPr>
          <p:cNvPr id="25" name="TextBox 24">
            <a:extLst>
              <a:ext uri="{FF2B5EF4-FFF2-40B4-BE49-F238E27FC236}">
                <a16:creationId xmlns:a16="http://schemas.microsoft.com/office/drawing/2014/main" id="{AAD16100-8A59-7E4D-A2BC-8354ED634C21}"/>
              </a:ext>
            </a:extLst>
          </p:cNvPr>
          <p:cNvSpPr txBox="1"/>
          <p:nvPr/>
        </p:nvSpPr>
        <p:spPr>
          <a:xfrm>
            <a:off x="344790" y="1233699"/>
            <a:ext cx="5326009" cy="923330"/>
          </a:xfrm>
          <a:prstGeom prst="rect">
            <a:avLst/>
          </a:prstGeom>
          <a:noFill/>
        </p:spPr>
        <p:txBody>
          <a:bodyPr wrap="square" rtlCol="0">
            <a:spAutoFit/>
          </a:bodyPr>
          <a:lstStyle/>
          <a:p>
            <a:r>
              <a:rPr lang="en-US" dirty="0"/>
              <a:t>This shows the sequence of production and interdependencies of the products listed in a product breakdown structure </a:t>
            </a:r>
          </a:p>
        </p:txBody>
      </p:sp>
    </p:spTree>
    <p:extLst>
      <p:ext uri="{BB962C8B-B14F-4D97-AF65-F5344CB8AC3E}">
        <p14:creationId xmlns:p14="http://schemas.microsoft.com/office/powerpoint/2010/main" val="50240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B122-080E-D345-8550-EB04F4AD1909}"/>
              </a:ext>
            </a:extLst>
          </p:cNvPr>
          <p:cNvSpPr>
            <a:spLocks noGrp="1"/>
          </p:cNvSpPr>
          <p:nvPr>
            <p:ph type="title"/>
          </p:nvPr>
        </p:nvSpPr>
        <p:spPr>
          <a:xfrm>
            <a:off x="609600" y="-69850"/>
            <a:ext cx="10972800" cy="1143000"/>
          </a:xfrm>
        </p:spPr>
        <p:txBody>
          <a:bodyPr/>
          <a:lstStyle/>
          <a:p>
            <a:r>
              <a:rPr lang="en-US" dirty="0"/>
              <a:t>Risk Management</a:t>
            </a:r>
          </a:p>
        </p:txBody>
      </p:sp>
      <p:sp>
        <p:nvSpPr>
          <p:cNvPr id="4" name="Slide Number Placeholder 3">
            <a:extLst>
              <a:ext uri="{FF2B5EF4-FFF2-40B4-BE49-F238E27FC236}">
                <a16:creationId xmlns:a16="http://schemas.microsoft.com/office/drawing/2014/main" id="{14B5A83F-CF7D-AF4B-85A3-C14E6F256F66}"/>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5" name="Text Box 3">
            <a:extLst>
              <a:ext uri="{FF2B5EF4-FFF2-40B4-BE49-F238E27FC236}">
                <a16:creationId xmlns:a16="http://schemas.microsoft.com/office/drawing/2014/main" id="{E237FFCC-D04F-6341-90FD-D940CD75128C}"/>
              </a:ext>
            </a:extLst>
          </p:cNvPr>
          <p:cNvSpPr txBox="1">
            <a:spLocks noChangeArrowheads="1"/>
          </p:cNvSpPr>
          <p:nvPr/>
        </p:nvSpPr>
        <p:spPr bwMode="auto">
          <a:xfrm>
            <a:off x="2135189" y="1392237"/>
            <a:ext cx="230505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Identify the Risks</a:t>
            </a:r>
          </a:p>
        </p:txBody>
      </p:sp>
      <p:grpSp>
        <p:nvGrpSpPr>
          <p:cNvPr id="6" name="Group 4">
            <a:extLst>
              <a:ext uri="{FF2B5EF4-FFF2-40B4-BE49-F238E27FC236}">
                <a16:creationId xmlns:a16="http://schemas.microsoft.com/office/drawing/2014/main" id="{56EAA132-5B97-134B-9FCD-DE45E9012D52}"/>
              </a:ext>
            </a:extLst>
          </p:cNvPr>
          <p:cNvGrpSpPr>
            <a:grpSpLocks/>
          </p:cNvGrpSpPr>
          <p:nvPr/>
        </p:nvGrpSpPr>
        <p:grpSpPr bwMode="auto">
          <a:xfrm>
            <a:off x="4008439" y="1752599"/>
            <a:ext cx="2305050" cy="1495425"/>
            <a:chOff x="1565" y="1616"/>
            <a:chExt cx="1452" cy="942"/>
          </a:xfrm>
        </p:grpSpPr>
        <p:sp>
          <p:nvSpPr>
            <p:cNvPr id="7" name="Text Box 5">
              <a:extLst>
                <a:ext uri="{FF2B5EF4-FFF2-40B4-BE49-F238E27FC236}">
                  <a16:creationId xmlns:a16="http://schemas.microsoft.com/office/drawing/2014/main" id="{269E961A-D5D8-BA4A-8830-DD01C9333D49}"/>
                </a:ext>
              </a:extLst>
            </p:cNvPr>
            <p:cNvSpPr txBox="1">
              <a:spLocks noChangeArrowheads="1"/>
            </p:cNvSpPr>
            <p:nvPr/>
          </p:nvSpPr>
          <p:spPr bwMode="auto">
            <a:xfrm>
              <a:off x="1565" y="2024"/>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Evaluate the Risks</a:t>
              </a:r>
            </a:p>
          </p:txBody>
        </p:sp>
        <p:sp>
          <p:nvSpPr>
            <p:cNvPr id="8" name="AutoShape 6">
              <a:extLst>
                <a:ext uri="{FF2B5EF4-FFF2-40B4-BE49-F238E27FC236}">
                  <a16:creationId xmlns:a16="http://schemas.microsoft.com/office/drawing/2014/main" id="{A436D232-1352-8C40-A72F-6B53415E7D8A}"/>
                </a:ext>
              </a:extLst>
            </p:cNvPr>
            <p:cNvSpPr>
              <a:spLocks noChangeArrowheads="1"/>
            </p:cNvSpPr>
            <p:nvPr/>
          </p:nvSpPr>
          <p:spPr bwMode="auto">
            <a:xfrm rot="5400000">
              <a:off x="2080" y="164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9" name="Group 7">
            <a:extLst>
              <a:ext uri="{FF2B5EF4-FFF2-40B4-BE49-F238E27FC236}">
                <a16:creationId xmlns:a16="http://schemas.microsoft.com/office/drawing/2014/main" id="{81895939-C175-4347-928F-F3A77D8332D4}"/>
              </a:ext>
            </a:extLst>
          </p:cNvPr>
          <p:cNvGrpSpPr>
            <a:grpSpLocks/>
          </p:cNvGrpSpPr>
          <p:nvPr/>
        </p:nvGrpSpPr>
        <p:grpSpPr bwMode="auto">
          <a:xfrm>
            <a:off x="5951539" y="2832099"/>
            <a:ext cx="2305050" cy="1789113"/>
            <a:chOff x="2789" y="2296"/>
            <a:chExt cx="1452" cy="1127"/>
          </a:xfrm>
        </p:grpSpPr>
        <p:sp>
          <p:nvSpPr>
            <p:cNvPr id="10" name="Text Box 8">
              <a:extLst>
                <a:ext uri="{FF2B5EF4-FFF2-40B4-BE49-F238E27FC236}">
                  <a16:creationId xmlns:a16="http://schemas.microsoft.com/office/drawing/2014/main" id="{59CDADA4-8A9B-D947-9C0C-B1271B776C82}"/>
                </a:ext>
              </a:extLst>
            </p:cNvPr>
            <p:cNvSpPr txBox="1">
              <a:spLocks noChangeArrowheads="1"/>
            </p:cNvSpPr>
            <p:nvPr/>
          </p:nvSpPr>
          <p:spPr bwMode="auto">
            <a:xfrm>
              <a:off x="2789" y="2659"/>
              <a:ext cx="1452" cy="76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Decide how to address the Risks</a:t>
              </a:r>
            </a:p>
          </p:txBody>
        </p:sp>
        <p:sp>
          <p:nvSpPr>
            <p:cNvPr id="11" name="AutoShape 9">
              <a:extLst>
                <a:ext uri="{FF2B5EF4-FFF2-40B4-BE49-F238E27FC236}">
                  <a16:creationId xmlns:a16="http://schemas.microsoft.com/office/drawing/2014/main" id="{4AFF6A1A-CAA2-1E43-A77C-F37C13121438}"/>
                </a:ext>
              </a:extLst>
            </p:cNvPr>
            <p:cNvSpPr>
              <a:spLocks noChangeArrowheads="1"/>
            </p:cNvSpPr>
            <p:nvPr/>
          </p:nvSpPr>
          <p:spPr bwMode="auto">
            <a:xfrm rot="5400000">
              <a:off x="3305" y="2325"/>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12" name="Group 10">
            <a:extLst>
              <a:ext uri="{FF2B5EF4-FFF2-40B4-BE49-F238E27FC236}">
                <a16:creationId xmlns:a16="http://schemas.microsoft.com/office/drawing/2014/main" id="{D9A3F274-7816-4D44-AEF0-5FB40F746D13}"/>
              </a:ext>
            </a:extLst>
          </p:cNvPr>
          <p:cNvGrpSpPr>
            <a:grpSpLocks/>
          </p:cNvGrpSpPr>
          <p:nvPr/>
        </p:nvGrpSpPr>
        <p:grpSpPr bwMode="auto">
          <a:xfrm>
            <a:off x="7608889" y="4129087"/>
            <a:ext cx="2305050" cy="1422400"/>
            <a:chOff x="3833" y="3113"/>
            <a:chExt cx="1452" cy="896"/>
          </a:xfrm>
        </p:grpSpPr>
        <p:sp>
          <p:nvSpPr>
            <p:cNvPr id="13" name="Text Box 11">
              <a:extLst>
                <a:ext uri="{FF2B5EF4-FFF2-40B4-BE49-F238E27FC236}">
                  <a16:creationId xmlns:a16="http://schemas.microsoft.com/office/drawing/2014/main" id="{B41EAD07-E17E-3847-BA8A-F48850066A08}"/>
                </a:ext>
              </a:extLst>
            </p:cNvPr>
            <p:cNvSpPr txBox="1">
              <a:spLocks noChangeArrowheads="1"/>
            </p:cNvSpPr>
            <p:nvPr/>
          </p:nvSpPr>
          <p:spPr bwMode="auto">
            <a:xfrm>
              <a:off x="3833" y="3475"/>
              <a:ext cx="1452" cy="534"/>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t>Monitor the Risks</a:t>
              </a:r>
            </a:p>
          </p:txBody>
        </p:sp>
        <p:sp>
          <p:nvSpPr>
            <p:cNvPr id="14" name="AutoShape 12">
              <a:extLst>
                <a:ext uri="{FF2B5EF4-FFF2-40B4-BE49-F238E27FC236}">
                  <a16:creationId xmlns:a16="http://schemas.microsoft.com/office/drawing/2014/main" id="{A142E3E2-A299-FC4D-B0ED-6CF8806C88CD}"/>
                </a:ext>
              </a:extLst>
            </p:cNvPr>
            <p:cNvSpPr>
              <a:spLocks noChangeArrowheads="1"/>
            </p:cNvSpPr>
            <p:nvPr/>
          </p:nvSpPr>
          <p:spPr bwMode="auto">
            <a:xfrm rot="5400000">
              <a:off x="4393" y="3142"/>
              <a:ext cx="318" cy="260"/>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5898240 60000 65536"/>
                <a:gd name="T10" fmla="*/ 5898240 60000 65536"/>
                <a:gd name="T11" fmla="*/ 0 60000 65536"/>
                <a:gd name="T12" fmla="*/ 12430 w 21600"/>
                <a:gd name="T13" fmla="*/ 2908 h 21600"/>
                <a:gd name="T14" fmla="*/ 19426 w 21600"/>
                <a:gd name="T15" fmla="*/ 9222 h 21600"/>
              </a:gdLst>
              <a:ahLst/>
              <a:cxnLst>
                <a:cxn ang="T8">
                  <a:pos x="T0" y="T1"/>
                </a:cxn>
                <a:cxn ang="T9">
                  <a:pos x="T2" y="T3"/>
                </a:cxn>
                <a:cxn ang="T10">
                  <a:pos x="T4" y="T5"/>
                </a:cxn>
                <a:cxn ang="T11">
                  <a:pos x="T6" y="T7"/>
                </a:cxn>
              </a:cxnLst>
              <a:rect l="T12" t="T13" r="T14" b="T15"/>
              <a:pathLst>
                <a:path w="21600" h="21600">
                  <a:moveTo>
                    <a:pt x="21600" y="6079"/>
                  </a:moveTo>
                  <a:lnTo>
                    <a:pt x="17488" y="0"/>
                  </a:lnTo>
                  <a:lnTo>
                    <a:pt x="17488" y="2912"/>
                  </a:lnTo>
                  <a:lnTo>
                    <a:pt x="12427" y="2912"/>
                  </a:lnTo>
                  <a:cubicBezTo>
                    <a:pt x="5564" y="2912"/>
                    <a:pt x="0" y="7052"/>
                    <a:pt x="0" y="12158"/>
                  </a:cubicBezTo>
                  <a:lnTo>
                    <a:pt x="0" y="21600"/>
                  </a:lnTo>
                  <a:lnTo>
                    <a:pt x="6474" y="21600"/>
                  </a:lnTo>
                  <a:lnTo>
                    <a:pt x="6474" y="12158"/>
                  </a:lnTo>
                  <a:cubicBezTo>
                    <a:pt x="6474" y="10550"/>
                    <a:pt x="9139" y="9246"/>
                    <a:pt x="12427" y="9246"/>
                  </a:cubicBezTo>
                  <a:lnTo>
                    <a:pt x="17488" y="9246"/>
                  </a:lnTo>
                  <a:lnTo>
                    <a:pt x="17488" y="12158"/>
                  </a:lnTo>
                  <a:lnTo>
                    <a:pt x="21600" y="6079"/>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15" name="Group 13">
            <a:extLst>
              <a:ext uri="{FF2B5EF4-FFF2-40B4-BE49-F238E27FC236}">
                <a16:creationId xmlns:a16="http://schemas.microsoft.com/office/drawing/2014/main" id="{57609F46-44A6-5347-B12E-CB378CFB9979}"/>
              </a:ext>
            </a:extLst>
          </p:cNvPr>
          <p:cNvGrpSpPr>
            <a:grpSpLocks/>
          </p:cNvGrpSpPr>
          <p:nvPr/>
        </p:nvGrpSpPr>
        <p:grpSpPr bwMode="auto">
          <a:xfrm>
            <a:off x="5492748" y="842966"/>
            <a:ext cx="2376488" cy="609600"/>
            <a:chOff x="2500" y="1043"/>
            <a:chExt cx="1497" cy="384"/>
          </a:xfrm>
        </p:grpSpPr>
        <p:sp>
          <p:nvSpPr>
            <p:cNvPr id="16" name="AutoShape 14">
              <a:extLst>
                <a:ext uri="{FF2B5EF4-FFF2-40B4-BE49-F238E27FC236}">
                  <a16:creationId xmlns:a16="http://schemas.microsoft.com/office/drawing/2014/main" id="{497110C5-EE94-E440-991D-147262B1D9F8}"/>
                </a:ext>
              </a:extLst>
            </p:cNvPr>
            <p:cNvSpPr>
              <a:spLocks noChangeArrowheads="1"/>
            </p:cNvSpPr>
            <p:nvPr/>
          </p:nvSpPr>
          <p:spPr bwMode="auto">
            <a:xfrm>
              <a:off x="2500" y="1043"/>
              <a:ext cx="1497" cy="384"/>
            </a:xfrm>
            <a:prstGeom prst="wedgeRoundRectCallout">
              <a:avLst>
                <a:gd name="adj1" fmla="val -117602"/>
                <a:gd name="adj2" fmla="val 105208"/>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17" name="Text Box 15">
              <a:extLst>
                <a:ext uri="{FF2B5EF4-FFF2-40B4-BE49-F238E27FC236}">
                  <a16:creationId xmlns:a16="http://schemas.microsoft.com/office/drawing/2014/main" id="{365BA08E-4433-CE4D-98A3-E8EEEDC9A29C}"/>
                </a:ext>
              </a:extLst>
            </p:cNvPr>
            <p:cNvSpPr txBox="1">
              <a:spLocks noChangeArrowheads="1"/>
            </p:cNvSpPr>
            <p:nvPr/>
          </p:nvSpPr>
          <p:spPr bwMode="auto">
            <a:xfrm>
              <a:off x="2563" y="1051"/>
              <a:ext cx="1360" cy="231"/>
            </a:xfrm>
            <a:prstGeom prst="rect">
              <a:avLst/>
            </a:prstGeom>
            <a:noFill/>
            <a:ln w="9525">
              <a:noFill/>
              <a:miter lim="800000"/>
              <a:headEnd/>
              <a:tailEnd/>
            </a:ln>
          </p:spPr>
          <p:txBody>
            <a:bodyPr>
              <a:spAutoFit/>
            </a:bodyPr>
            <a:lstStyle/>
            <a:p>
              <a:pPr eaLnBrk="0" hangingPunct="0">
                <a:spcBef>
                  <a:spcPct val="50000"/>
                </a:spcBef>
              </a:pPr>
              <a:r>
                <a:rPr lang="en-GB" sz="1800" b="1" dirty="0"/>
                <a:t>Create Risk Log</a:t>
              </a:r>
            </a:p>
          </p:txBody>
        </p:sp>
      </p:grpSp>
      <p:grpSp>
        <p:nvGrpSpPr>
          <p:cNvPr id="18" name="Group 16">
            <a:extLst>
              <a:ext uri="{FF2B5EF4-FFF2-40B4-BE49-F238E27FC236}">
                <a16:creationId xmlns:a16="http://schemas.microsoft.com/office/drawing/2014/main" id="{91E2E395-5B73-D142-94A5-C5B8553EE1DB}"/>
              </a:ext>
            </a:extLst>
          </p:cNvPr>
          <p:cNvGrpSpPr>
            <a:grpSpLocks/>
          </p:cNvGrpSpPr>
          <p:nvPr/>
        </p:nvGrpSpPr>
        <p:grpSpPr bwMode="auto">
          <a:xfrm>
            <a:off x="7680326" y="1608137"/>
            <a:ext cx="2663825" cy="1152525"/>
            <a:chOff x="3878" y="1525"/>
            <a:chExt cx="1678" cy="726"/>
          </a:xfrm>
        </p:grpSpPr>
        <p:sp>
          <p:nvSpPr>
            <p:cNvPr id="19" name="AutoShape 17">
              <a:extLst>
                <a:ext uri="{FF2B5EF4-FFF2-40B4-BE49-F238E27FC236}">
                  <a16:creationId xmlns:a16="http://schemas.microsoft.com/office/drawing/2014/main" id="{C486D76F-3DD8-5841-A111-A55FF8C3318C}"/>
                </a:ext>
              </a:extLst>
            </p:cNvPr>
            <p:cNvSpPr>
              <a:spLocks noChangeArrowheads="1"/>
            </p:cNvSpPr>
            <p:nvPr/>
          </p:nvSpPr>
          <p:spPr bwMode="auto">
            <a:xfrm>
              <a:off x="3878" y="1525"/>
              <a:ext cx="1678" cy="726"/>
            </a:xfrm>
            <a:prstGeom prst="wedgeRoundRectCallout">
              <a:avLst>
                <a:gd name="adj1" fmla="val -110310"/>
                <a:gd name="adj2" fmla="val 32093"/>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20" name="Text Box 18">
              <a:extLst>
                <a:ext uri="{FF2B5EF4-FFF2-40B4-BE49-F238E27FC236}">
                  <a16:creationId xmlns:a16="http://schemas.microsoft.com/office/drawing/2014/main" id="{E383976C-E0D5-1443-BCFF-7353E4CD3F5F}"/>
                </a:ext>
              </a:extLst>
            </p:cNvPr>
            <p:cNvSpPr txBox="1">
              <a:spLocks noChangeArrowheads="1"/>
            </p:cNvSpPr>
            <p:nvPr/>
          </p:nvSpPr>
          <p:spPr bwMode="auto">
            <a:xfrm>
              <a:off x="3923" y="1570"/>
              <a:ext cx="1588" cy="404"/>
            </a:xfrm>
            <a:prstGeom prst="rect">
              <a:avLst/>
            </a:prstGeom>
            <a:noFill/>
            <a:ln w="9525">
              <a:noFill/>
              <a:miter lim="800000"/>
              <a:headEnd/>
              <a:tailEnd/>
            </a:ln>
          </p:spPr>
          <p:txBody>
            <a:bodyPr>
              <a:spAutoFit/>
            </a:bodyPr>
            <a:lstStyle/>
            <a:p>
              <a:pPr eaLnBrk="0" hangingPunct="0">
                <a:spcBef>
                  <a:spcPct val="50000"/>
                </a:spcBef>
              </a:pPr>
              <a:r>
                <a:rPr lang="en-GB" sz="1800" b="1"/>
                <a:t>Do some analysis and prioritising </a:t>
              </a:r>
            </a:p>
          </p:txBody>
        </p:sp>
      </p:grpSp>
      <p:grpSp>
        <p:nvGrpSpPr>
          <p:cNvPr id="21" name="Group 19">
            <a:extLst>
              <a:ext uri="{FF2B5EF4-FFF2-40B4-BE49-F238E27FC236}">
                <a16:creationId xmlns:a16="http://schemas.microsoft.com/office/drawing/2014/main" id="{DEACAEB3-D973-894E-89FA-2C6F0961E1FB}"/>
              </a:ext>
            </a:extLst>
          </p:cNvPr>
          <p:cNvGrpSpPr>
            <a:grpSpLocks/>
          </p:cNvGrpSpPr>
          <p:nvPr/>
        </p:nvGrpSpPr>
        <p:grpSpPr bwMode="auto">
          <a:xfrm>
            <a:off x="2495551" y="3840162"/>
            <a:ext cx="1871663" cy="1008062"/>
            <a:chOff x="612" y="2931"/>
            <a:chExt cx="1179" cy="635"/>
          </a:xfrm>
        </p:grpSpPr>
        <p:sp>
          <p:nvSpPr>
            <p:cNvPr id="22" name="AutoShape 20">
              <a:extLst>
                <a:ext uri="{FF2B5EF4-FFF2-40B4-BE49-F238E27FC236}">
                  <a16:creationId xmlns:a16="http://schemas.microsoft.com/office/drawing/2014/main" id="{CD9C1D40-7C42-8C4A-A31F-E9B8B3AE0820}"/>
                </a:ext>
              </a:extLst>
            </p:cNvPr>
            <p:cNvSpPr>
              <a:spLocks noChangeArrowheads="1"/>
            </p:cNvSpPr>
            <p:nvPr/>
          </p:nvSpPr>
          <p:spPr bwMode="auto">
            <a:xfrm rot="10800000">
              <a:off x="612" y="2931"/>
              <a:ext cx="1179" cy="635"/>
            </a:xfrm>
            <a:prstGeom prst="wedgeRoundRectCallout">
              <a:avLst>
                <a:gd name="adj1" fmla="val -139144"/>
                <a:gd name="adj2" fmla="val 51102"/>
                <a:gd name="adj3" fmla="val 16667"/>
              </a:avLst>
            </a:prstGeom>
            <a:solidFill>
              <a:schemeClr val="accent1"/>
            </a:solidFill>
            <a:ln w="9525">
              <a:solidFill>
                <a:schemeClr val="tx1"/>
              </a:solidFill>
              <a:miter lim="800000"/>
              <a:headEnd/>
              <a:tailEnd/>
            </a:ln>
          </p:spPr>
          <p:txBody>
            <a:bodyPr rot="10800000"/>
            <a:lstStyle/>
            <a:p>
              <a:pPr eaLnBrk="0" hangingPunct="0"/>
              <a:endParaRPr lang="en-GB" sz="4400"/>
            </a:p>
          </p:txBody>
        </p:sp>
        <p:sp>
          <p:nvSpPr>
            <p:cNvPr id="23" name="Text Box 21">
              <a:extLst>
                <a:ext uri="{FF2B5EF4-FFF2-40B4-BE49-F238E27FC236}">
                  <a16:creationId xmlns:a16="http://schemas.microsoft.com/office/drawing/2014/main" id="{41A7102E-C117-474A-AC4E-5B5A4C6637BB}"/>
                </a:ext>
              </a:extLst>
            </p:cNvPr>
            <p:cNvSpPr txBox="1">
              <a:spLocks noChangeArrowheads="1"/>
            </p:cNvSpPr>
            <p:nvPr/>
          </p:nvSpPr>
          <p:spPr bwMode="auto">
            <a:xfrm>
              <a:off x="657" y="2931"/>
              <a:ext cx="1134" cy="577"/>
            </a:xfrm>
            <a:prstGeom prst="rect">
              <a:avLst/>
            </a:prstGeom>
            <a:noFill/>
            <a:ln w="9525">
              <a:noFill/>
              <a:miter lim="800000"/>
              <a:headEnd/>
              <a:tailEnd/>
            </a:ln>
          </p:spPr>
          <p:txBody>
            <a:bodyPr>
              <a:spAutoFit/>
            </a:bodyPr>
            <a:lstStyle/>
            <a:p>
              <a:pPr eaLnBrk="0" hangingPunct="0">
                <a:spcBef>
                  <a:spcPct val="50000"/>
                </a:spcBef>
              </a:pPr>
              <a:r>
                <a:rPr lang="en-GB" sz="1800" b="1"/>
                <a:t>Decide on a strategy for each risk</a:t>
              </a:r>
            </a:p>
          </p:txBody>
        </p:sp>
      </p:grpSp>
      <p:grpSp>
        <p:nvGrpSpPr>
          <p:cNvPr id="24" name="Group 22">
            <a:extLst>
              <a:ext uri="{FF2B5EF4-FFF2-40B4-BE49-F238E27FC236}">
                <a16:creationId xmlns:a16="http://schemas.microsoft.com/office/drawing/2014/main" id="{03D08BA3-468D-D242-8A43-325F1498EA25}"/>
              </a:ext>
            </a:extLst>
          </p:cNvPr>
          <p:cNvGrpSpPr>
            <a:grpSpLocks/>
          </p:cNvGrpSpPr>
          <p:nvPr/>
        </p:nvGrpSpPr>
        <p:grpSpPr bwMode="auto">
          <a:xfrm>
            <a:off x="4511676" y="4848224"/>
            <a:ext cx="2376488" cy="825500"/>
            <a:chOff x="1882" y="3566"/>
            <a:chExt cx="1497" cy="520"/>
          </a:xfrm>
        </p:grpSpPr>
        <p:sp>
          <p:nvSpPr>
            <p:cNvPr id="25" name="AutoShape 23">
              <a:extLst>
                <a:ext uri="{FF2B5EF4-FFF2-40B4-BE49-F238E27FC236}">
                  <a16:creationId xmlns:a16="http://schemas.microsoft.com/office/drawing/2014/main" id="{B159FCF2-3E66-5242-8CBC-09BB4D4517EB}"/>
                </a:ext>
              </a:extLst>
            </p:cNvPr>
            <p:cNvSpPr>
              <a:spLocks noChangeArrowheads="1"/>
            </p:cNvSpPr>
            <p:nvPr/>
          </p:nvSpPr>
          <p:spPr bwMode="auto">
            <a:xfrm>
              <a:off x="1882" y="3566"/>
              <a:ext cx="1406" cy="520"/>
            </a:xfrm>
            <a:prstGeom prst="wedgeRoundRectCallout">
              <a:avLst>
                <a:gd name="adj1" fmla="val 100282"/>
                <a:gd name="adj2" fmla="val -14421"/>
                <a:gd name="adj3" fmla="val 16667"/>
              </a:avLst>
            </a:prstGeom>
            <a:solidFill>
              <a:schemeClr val="accent1"/>
            </a:solidFill>
            <a:ln w="9525">
              <a:solidFill>
                <a:schemeClr val="tx1"/>
              </a:solidFill>
              <a:miter lim="800000"/>
              <a:headEnd/>
              <a:tailEnd/>
            </a:ln>
          </p:spPr>
          <p:txBody>
            <a:bodyPr/>
            <a:lstStyle/>
            <a:p>
              <a:pPr eaLnBrk="0" hangingPunct="0"/>
              <a:endParaRPr lang="en-GB" sz="4400"/>
            </a:p>
          </p:txBody>
        </p:sp>
        <p:sp>
          <p:nvSpPr>
            <p:cNvPr id="26" name="Text Box 24">
              <a:extLst>
                <a:ext uri="{FF2B5EF4-FFF2-40B4-BE49-F238E27FC236}">
                  <a16:creationId xmlns:a16="http://schemas.microsoft.com/office/drawing/2014/main" id="{98AB1FC1-7B4C-9E49-9215-D553878FA75D}"/>
                </a:ext>
              </a:extLst>
            </p:cNvPr>
            <p:cNvSpPr txBox="1">
              <a:spLocks noChangeArrowheads="1"/>
            </p:cNvSpPr>
            <p:nvPr/>
          </p:nvSpPr>
          <p:spPr bwMode="auto">
            <a:xfrm>
              <a:off x="1927" y="3612"/>
              <a:ext cx="1452" cy="404"/>
            </a:xfrm>
            <a:prstGeom prst="rect">
              <a:avLst/>
            </a:prstGeom>
            <a:noFill/>
            <a:ln w="9525">
              <a:noFill/>
              <a:miter lim="800000"/>
              <a:headEnd/>
              <a:tailEnd/>
            </a:ln>
          </p:spPr>
          <p:txBody>
            <a:bodyPr>
              <a:spAutoFit/>
            </a:bodyPr>
            <a:lstStyle/>
            <a:p>
              <a:pPr eaLnBrk="0" hangingPunct="0">
                <a:spcBef>
                  <a:spcPct val="50000"/>
                </a:spcBef>
              </a:pPr>
              <a:r>
                <a:rPr lang="en-GB" sz="1800" b="1"/>
                <a:t>Assign an owner for each risk</a:t>
              </a:r>
            </a:p>
          </p:txBody>
        </p:sp>
      </p:grpSp>
    </p:spTree>
    <p:extLst>
      <p:ext uri="{BB962C8B-B14F-4D97-AF65-F5344CB8AC3E}">
        <p14:creationId xmlns:p14="http://schemas.microsoft.com/office/powerpoint/2010/main" val="387496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BC9EA-587B-2448-81EA-101F70AB70F8}"/>
              </a:ext>
            </a:extLst>
          </p:cNvPr>
          <p:cNvSpPr>
            <a:spLocks noGrp="1"/>
          </p:cNvSpPr>
          <p:nvPr>
            <p:ph type="title"/>
          </p:nvPr>
        </p:nvSpPr>
        <p:spPr/>
        <p:txBody>
          <a:bodyPr/>
          <a:lstStyle/>
          <a:p>
            <a:r>
              <a:rPr lang="en-US" dirty="0"/>
              <a:t>Risk Analysis</a:t>
            </a:r>
          </a:p>
        </p:txBody>
      </p:sp>
      <p:sp>
        <p:nvSpPr>
          <p:cNvPr id="3" name="Content Placeholder 2">
            <a:extLst>
              <a:ext uri="{FF2B5EF4-FFF2-40B4-BE49-F238E27FC236}">
                <a16:creationId xmlns:a16="http://schemas.microsoft.com/office/drawing/2014/main" id="{2A76577E-C615-3B42-9AF2-1769AE8C3DFE}"/>
              </a:ext>
            </a:extLst>
          </p:cNvPr>
          <p:cNvSpPr>
            <a:spLocks noGrp="1"/>
          </p:cNvSpPr>
          <p:nvPr>
            <p:ph idx="1"/>
          </p:nvPr>
        </p:nvSpPr>
        <p:spPr/>
        <p:txBody>
          <a:bodyPr>
            <a:normAutofit fontScale="85000" lnSpcReduction="20000"/>
          </a:bodyPr>
          <a:lstStyle/>
          <a:p>
            <a:pPr marL="0" indent="0">
              <a:lnSpc>
                <a:spcPct val="90000"/>
              </a:lnSpc>
              <a:buNone/>
            </a:pPr>
            <a:r>
              <a:rPr lang="en-GB" sz="3000" dirty="0">
                <a:latin typeface="Arial" charset="0"/>
                <a:cs typeface="Arial" charset="0"/>
              </a:rPr>
              <a:t>The severity of each risk can be shown as</a:t>
            </a:r>
          </a:p>
          <a:p>
            <a:pPr marL="0" indent="0">
              <a:lnSpc>
                <a:spcPct val="90000"/>
              </a:lnSpc>
              <a:buNone/>
            </a:pPr>
            <a:endParaRPr lang="en-GB" sz="3000" dirty="0">
              <a:latin typeface="Arial" charset="0"/>
              <a:cs typeface="Arial" charset="0"/>
            </a:endParaRPr>
          </a:p>
          <a:p>
            <a:pPr marL="0" indent="0">
              <a:lnSpc>
                <a:spcPct val="90000"/>
              </a:lnSpc>
              <a:buNone/>
            </a:pPr>
            <a:r>
              <a:rPr lang="en-GB" sz="3000" dirty="0">
                <a:latin typeface="Arial" charset="0"/>
                <a:cs typeface="Arial" charset="0"/>
              </a:rPr>
              <a:t> Severity = Probability X Impact</a:t>
            </a:r>
          </a:p>
          <a:p>
            <a:pPr marL="0" indent="0">
              <a:lnSpc>
                <a:spcPct val="90000"/>
              </a:lnSpc>
              <a:buNone/>
            </a:pPr>
            <a:endParaRPr lang="en-GB" sz="3000" dirty="0">
              <a:latin typeface="Arial" charset="0"/>
              <a:cs typeface="Arial" charset="0"/>
            </a:endParaRPr>
          </a:p>
          <a:p>
            <a:pPr marL="0" indent="0">
              <a:lnSpc>
                <a:spcPct val="90000"/>
              </a:lnSpc>
              <a:buNone/>
            </a:pPr>
            <a:r>
              <a:rPr lang="en-GB" sz="3000" b="1" dirty="0">
                <a:latin typeface="Arial" charset="0"/>
                <a:cs typeface="Arial" charset="0"/>
              </a:rPr>
              <a:t>Probability:</a:t>
            </a:r>
            <a:r>
              <a:rPr lang="en-GB" sz="3000" dirty="0">
                <a:latin typeface="Arial" charset="0"/>
                <a:cs typeface="Arial" charset="0"/>
              </a:rPr>
              <a:t> the likelihood of the risk occurring.</a:t>
            </a:r>
          </a:p>
          <a:p>
            <a:pPr marL="0" indent="0">
              <a:lnSpc>
                <a:spcPct val="90000"/>
              </a:lnSpc>
              <a:buNone/>
            </a:pPr>
            <a:endParaRPr lang="en-GB" sz="3000" dirty="0">
              <a:latin typeface="Arial" charset="0"/>
              <a:cs typeface="Arial" charset="0"/>
            </a:endParaRPr>
          </a:p>
          <a:p>
            <a:pPr marL="0" indent="0">
              <a:lnSpc>
                <a:spcPct val="90000"/>
              </a:lnSpc>
              <a:buNone/>
            </a:pPr>
            <a:r>
              <a:rPr lang="en-GB" sz="3000" b="1" dirty="0">
                <a:latin typeface="Arial" charset="0"/>
                <a:cs typeface="Arial" charset="0"/>
              </a:rPr>
              <a:t>Impact</a:t>
            </a:r>
            <a:r>
              <a:rPr lang="en-GB" sz="3000" dirty="0">
                <a:latin typeface="Arial" charset="0"/>
                <a:cs typeface="Arial" charset="0"/>
              </a:rPr>
              <a:t>: the effect of the risk occurring </a:t>
            </a:r>
            <a:br>
              <a:rPr lang="en-GB" sz="3000" dirty="0">
                <a:latin typeface="Arial" charset="0"/>
                <a:cs typeface="Arial" charset="0"/>
              </a:rPr>
            </a:br>
            <a:r>
              <a:rPr lang="en-GB" sz="3000" dirty="0">
                <a:latin typeface="Arial" charset="0"/>
                <a:cs typeface="Arial" charset="0"/>
              </a:rPr>
              <a:t>(may be expressed in financial terms)</a:t>
            </a:r>
          </a:p>
          <a:p>
            <a:pPr marL="0" indent="0">
              <a:lnSpc>
                <a:spcPct val="90000"/>
              </a:lnSpc>
              <a:buNone/>
            </a:pPr>
            <a:endParaRPr lang="en-GB" sz="3000" dirty="0">
              <a:latin typeface="Arial" charset="0"/>
              <a:cs typeface="Arial" charset="0"/>
            </a:endParaRPr>
          </a:p>
          <a:p>
            <a:pPr marL="0" indent="0">
              <a:lnSpc>
                <a:spcPct val="90000"/>
              </a:lnSpc>
              <a:buNone/>
            </a:pPr>
            <a:r>
              <a:rPr lang="en-GB" sz="3000" dirty="0">
                <a:latin typeface="Arial" charset="0"/>
                <a:cs typeface="Arial" charset="0"/>
              </a:rPr>
              <a:t>Ranking both </a:t>
            </a:r>
            <a:r>
              <a:rPr lang="en-GB" sz="3000" b="1" dirty="0">
                <a:latin typeface="Arial" charset="0"/>
                <a:cs typeface="Arial" charset="0"/>
              </a:rPr>
              <a:t>probability</a:t>
            </a:r>
            <a:r>
              <a:rPr lang="en-GB" sz="3000" dirty="0">
                <a:latin typeface="Arial" charset="0"/>
                <a:cs typeface="Arial" charset="0"/>
              </a:rPr>
              <a:t> and </a:t>
            </a:r>
            <a:r>
              <a:rPr lang="en-GB" sz="3000" b="1" dirty="0">
                <a:latin typeface="Arial" charset="0"/>
                <a:cs typeface="Arial" charset="0"/>
              </a:rPr>
              <a:t>impact</a:t>
            </a:r>
            <a:r>
              <a:rPr lang="en-GB" sz="3000" dirty="0">
                <a:latin typeface="Arial" charset="0"/>
                <a:cs typeface="Arial" charset="0"/>
              </a:rPr>
              <a:t> from low to high on a scale of 1–10 provides a useful measure of severity.</a:t>
            </a:r>
          </a:p>
          <a:p>
            <a:endParaRPr lang="en-US" dirty="0"/>
          </a:p>
        </p:txBody>
      </p:sp>
      <p:sp>
        <p:nvSpPr>
          <p:cNvPr id="4" name="Slide Number Placeholder 3">
            <a:extLst>
              <a:ext uri="{FF2B5EF4-FFF2-40B4-BE49-F238E27FC236}">
                <a16:creationId xmlns:a16="http://schemas.microsoft.com/office/drawing/2014/main" id="{61BA6E62-C15D-6F48-AB99-F45A62171129}"/>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2803106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0D30C-BE85-A64B-963C-97093439D374}"/>
              </a:ext>
            </a:extLst>
          </p:cNvPr>
          <p:cNvSpPr>
            <a:spLocks noGrp="1"/>
          </p:cNvSpPr>
          <p:nvPr>
            <p:ph type="title"/>
          </p:nvPr>
        </p:nvSpPr>
        <p:spPr>
          <a:xfrm>
            <a:off x="609600" y="-142422"/>
            <a:ext cx="10972800" cy="1143000"/>
          </a:xfrm>
        </p:spPr>
        <p:txBody>
          <a:bodyPr/>
          <a:lstStyle/>
          <a:p>
            <a:r>
              <a:rPr lang="en-US" dirty="0" err="1"/>
              <a:t>Prioritising</a:t>
            </a:r>
            <a:r>
              <a:rPr lang="en-US" dirty="0"/>
              <a:t> Risks</a:t>
            </a:r>
          </a:p>
        </p:txBody>
      </p:sp>
      <p:sp>
        <p:nvSpPr>
          <p:cNvPr id="4" name="Slide Number Placeholder 3">
            <a:extLst>
              <a:ext uri="{FF2B5EF4-FFF2-40B4-BE49-F238E27FC236}">
                <a16:creationId xmlns:a16="http://schemas.microsoft.com/office/drawing/2014/main" id="{67C2007A-EA27-E940-9BCF-068C39C978DA}"/>
              </a:ext>
            </a:extLst>
          </p:cNvPr>
          <p:cNvSpPr>
            <a:spLocks noGrp="1"/>
          </p:cNvSpPr>
          <p:nvPr>
            <p:ph type="sldNum" sz="quarter" idx="12"/>
          </p:nvPr>
        </p:nvSpPr>
        <p:spPr/>
        <p:txBody>
          <a:bodyPr/>
          <a:lstStyle/>
          <a:p>
            <a:fld id="{3D165440-4880-415F-9146-4793BDD623F8}" type="slidenum">
              <a:rPr lang="en-GB" smtClean="0"/>
              <a:t>9</a:t>
            </a:fld>
            <a:endParaRPr lang="en-GB"/>
          </a:p>
        </p:txBody>
      </p:sp>
      <p:grpSp>
        <p:nvGrpSpPr>
          <p:cNvPr id="5" name="Group 3">
            <a:extLst>
              <a:ext uri="{FF2B5EF4-FFF2-40B4-BE49-F238E27FC236}">
                <a16:creationId xmlns:a16="http://schemas.microsoft.com/office/drawing/2014/main" id="{F9EF5B7A-F1AF-444D-914B-A071775BBA45}"/>
              </a:ext>
            </a:extLst>
          </p:cNvPr>
          <p:cNvGrpSpPr>
            <a:grpSpLocks/>
          </p:cNvGrpSpPr>
          <p:nvPr/>
        </p:nvGrpSpPr>
        <p:grpSpPr bwMode="auto">
          <a:xfrm>
            <a:off x="2434318" y="732518"/>
            <a:ext cx="6985000" cy="4584700"/>
            <a:chOff x="930" y="754"/>
            <a:chExt cx="4400" cy="2888"/>
          </a:xfrm>
        </p:grpSpPr>
        <p:sp>
          <p:nvSpPr>
            <p:cNvPr id="6" name="Text Box 4">
              <a:extLst>
                <a:ext uri="{FF2B5EF4-FFF2-40B4-BE49-F238E27FC236}">
                  <a16:creationId xmlns:a16="http://schemas.microsoft.com/office/drawing/2014/main" id="{94FD0351-2926-9241-87DE-40298784C0F4}"/>
                </a:ext>
              </a:extLst>
            </p:cNvPr>
            <p:cNvSpPr txBox="1">
              <a:spLocks noChangeArrowheads="1"/>
            </p:cNvSpPr>
            <p:nvPr/>
          </p:nvSpPr>
          <p:spPr bwMode="auto">
            <a:xfrm>
              <a:off x="3878" y="3430"/>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7</a:t>
              </a:r>
            </a:p>
          </p:txBody>
        </p:sp>
        <p:grpSp>
          <p:nvGrpSpPr>
            <p:cNvPr id="7" name="Group 5">
              <a:extLst>
                <a:ext uri="{FF2B5EF4-FFF2-40B4-BE49-F238E27FC236}">
                  <a16:creationId xmlns:a16="http://schemas.microsoft.com/office/drawing/2014/main" id="{C4603906-879B-AF42-8A43-3DB7403E0DD2}"/>
                </a:ext>
              </a:extLst>
            </p:cNvPr>
            <p:cNvGrpSpPr>
              <a:grpSpLocks/>
            </p:cNvGrpSpPr>
            <p:nvPr/>
          </p:nvGrpSpPr>
          <p:grpSpPr bwMode="auto">
            <a:xfrm>
              <a:off x="930" y="754"/>
              <a:ext cx="4400" cy="2888"/>
              <a:chOff x="793" y="981"/>
              <a:chExt cx="4400" cy="2888"/>
            </a:xfrm>
          </p:grpSpPr>
          <p:grpSp>
            <p:nvGrpSpPr>
              <p:cNvPr id="8" name="Group 6">
                <a:extLst>
                  <a:ext uri="{FF2B5EF4-FFF2-40B4-BE49-F238E27FC236}">
                    <a16:creationId xmlns:a16="http://schemas.microsoft.com/office/drawing/2014/main" id="{58ACBC75-98C4-B44B-BD00-C69C99B23B35}"/>
                  </a:ext>
                </a:extLst>
              </p:cNvPr>
              <p:cNvGrpSpPr>
                <a:grpSpLocks/>
              </p:cNvGrpSpPr>
              <p:nvPr/>
            </p:nvGrpSpPr>
            <p:grpSpPr bwMode="auto">
              <a:xfrm>
                <a:off x="1565" y="1071"/>
                <a:ext cx="3447" cy="2541"/>
                <a:chOff x="1202" y="1071"/>
                <a:chExt cx="3810" cy="2723"/>
              </a:xfrm>
            </p:grpSpPr>
            <p:sp>
              <p:nvSpPr>
                <p:cNvPr id="21" name="Rectangle 7">
                  <a:extLst>
                    <a:ext uri="{FF2B5EF4-FFF2-40B4-BE49-F238E27FC236}">
                      <a16:creationId xmlns:a16="http://schemas.microsoft.com/office/drawing/2014/main" id="{09F7FA02-D499-7145-815C-2C0C25E4144C}"/>
                    </a:ext>
                  </a:extLst>
                </p:cNvPr>
                <p:cNvSpPr>
                  <a:spLocks noChangeArrowheads="1"/>
                </p:cNvSpPr>
                <p:nvPr/>
              </p:nvSpPr>
              <p:spPr bwMode="auto">
                <a:xfrm>
                  <a:off x="1202" y="1071"/>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2" name="Rectangle 8">
                  <a:extLst>
                    <a:ext uri="{FF2B5EF4-FFF2-40B4-BE49-F238E27FC236}">
                      <a16:creationId xmlns:a16="http://schemas.microsoft.com/office/drawing/2014/main" id="{9B70C13F-9281-C645-A9AD-D2B34821591E}"/>
                    </a:ext>
                  </a:extLst>
                </p:cNvPr>
                <p:cNvSpPr>
                  <a:spLocks noChangeArrowheads="1"/>
                </p:cNvSpPr>
                <p:nvPr/>
              </p:nvSpPr>
              <p:spPr bwMode="auto">
                <a:xfrm>
                  <a:off x="1202" y="1979"/>
                  <a:ext cx="1270" cy="910"/>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3" name="Rectangle 9">
                  <a:extLst>
                    <a:ext uri="{FF2B5EF4-FFF2-40B4-BE49-F238E27FC236}">
                      <a16:creationId xmlns:a16="http://schemas.microsoft.com/office/drawing/2014/main" id="{FE0DD66A-5EDF-154B-9FAF-4A7DD8473269}"/>
                    </a:ext>
                  </a:extLst>
                </p:cNvPr>
                <p:cNvSpPr>
                  <a:spLocks noChangeArrowheads="1"/>
                </p:cNvSpPr>
                <p:nvPr/>
              </p:nvSpPr>
              <p:spPr bwMode="auto">
                <a:xfrm>
                  <a:off x="1202" y="2886"/>
                  <a:ext cx="1270" cy="908"/>
                </a:xfrm>
                <a:prstGeom prst="rect">
                  <a:avLst/>
                </a:prstGeom>
                <a:solidFill>
                  <a:srgbClr val="008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4" name="Rectangle 10">
                  <a:extLst>
                    <a:ext uri="{FF2B5EF4-FFF2-40B4-BE49-F238E27FC236}">
                      <a16:creationId xmlns:a16="http://schemas.microsoft.com/office/drawing/2014/main" id="{24E37917-3F88-1440-81E2-D3CE6AF81A2C}"/>
                    </a:ext>
                  </a:extLst>
                </p:cNvPr>
                <p:cNvSpPr>
                  <a:spLocks noChangeArrowheads="1"/>
                </p:cNvSpPr>
                <p:nvPr/>
              </p:nvSpPr>
              <p:spPr bwMode="auto">
                <a:xfrm>
                  <a:off x="2472" y="1979"/>
                  <a:ext cx="1270" cy="910"/>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5" name="Rectangle 11">
                  <a:extLst>
                    <a:ext uri="{FF2B5EF4-FFF2-40B4-BE49-F238E27FC236}">
                      <a16:creationId xmlns:a16="http://schemas.microsoft.com/office/drawing/2014/main" id="{41ED1FE7-770F-6E4F-B94E-1EB755987C23}"/>
                    </a:ext>
                  </a:extLst>
                </p:cNvPr>
                <p:cNvSpPr>
                  <a:spLocks noChangeArrowheads="1"/>
                </p:cNvSpPr>
                <p:nvPr/>
              </p:nvSpPr>
              <p:spPr bwMode="auto">
                <a:xfrm>
                  <a:off x="2472" y="1071"/>
                  <a:ext cx="1270" cy="908"/>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6" name="Rectangle 12">
                  <a:extLst>
                    <a:ext uri="{FF2B5EF4-FFF2-40B4-BE49-F238E27FC236}">
                      <a16:creationId xmlns:a16="http://schemas.microsoft.com/office/drawing/2014/main" id="{5FE66AC7-D210-7B44-9B50-81C4C84B09E4}"/>
                    </a:ext>
                  </a:extLst>
                </p:cNvPr>
                <p:cNvSpPr>
                  <a:spLocks noChangeArrowheads="1"/>
                </p:cNvSpPr>
                <p:nvPr/>
              </p:nvSpPr>
              <p:spPr bwMode="auto">
                <a:xfrm>
                  <a:off x="3742" y="2886"/>
                  <a:ext cx="1270" cy="908"/>
                </a:xfrm>
                <a:prstGeom prst="rect">
                  <a:avLst/>
                </a:prstGeom>
                <a:solidFill>
                  <a:srgbClr val="FFFF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7" name="Rectangle 13">
                  <a:extLst>
                    <a:ext uri="{FF2B5EF4-FFF2-40B4-BE49-F238E27FC236}">
                      <a16:creationId xmlns:a16="http://schemas.microsoft.com/office/drawing/2014/main" id="{36D97DB3-E8B4-954B-AD75-4AE7888D077E}"/>
                    </a:ext>
                  </a:extLst>
                </p:cNvPr>
                <p:cNvSpPr>
                  <a:spLocks noChangeArrowheads="1"/>
                </p:cNvSpPr>
                <p:nvPr/>
              </p:nvSpPr>
              <p:spPr bwMode="auto">
                <a:xfrm>
                  <a:off x="3742" y="1071"/>
                  <a:ext cx="1270" cy="908"/>
                </a:xfrm>
                <a:prstGeom prst="rect">
                  <a:avLst/>
                </a:prstGeom>
                <a:solidFill>
                  <a:srgbClr val="FF0000"/>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8" name="Rectangle 14">
                  <a:extLst>
                    <a:ext uri="{FF2B5EF4-FFF2-40B4-BE49-F238E27FC236}">
                      <a16:creationId xmlns:a16="http://schemas.microsoft.com/office/drawing/2014/main" id="{C4CF78D5-199C-D044-9A41-CF2BD2A5DB5E}"/>
                    </a:ext>
                  </a:extLst>
                </p:cNvPr>
                <p:cNvSpPr>
                  <a:spLocks noChangeArrowheads="1"/>
                </p:cNvSpPr>
                <p:nvPr/>
              </p:nvSpPr>
              <p:spPr bwMode="auto">
                <a:xfrm>
                  <a:off x="3742" y="1979"/>
                  <a:ext cx="1270" cy="910"/>
                </a:xfrm>
                <a:prstGeom prst="rect">
                  <a:avLst/>
                </a:prstGeom>
                <a:solidFill>
                  <a:srgbClr val="EC7906"/>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29" name="Rectangle 15">
                  <a:extLst>
                    <a:ext uri="{FF2B5EF4-FFF2-40B4-BE49-F238E27FC236}">
                      <a16:creationId xmlns:a16="http://schemas.microsoft.com/office/drawing/2014/main" id="{818A9DFB-8CFE-5C40-AF3F-3DB5089B40C6}"/>
                    </a:ext>
                  </a:extLst>
                </p:cNvPr>
                <p:cNvSpPr>
                  <a:spLocks noChangeArrowheads="1"/>
                </p:cNvSpPr>
                <p:nvPr/>
              </p:nvSpPr>
              <p:spPr bwMode="auto">
                <a:xfrm>
                  <a:off x="2472" y="2886"/>
                  <a:ext cx="1270" cy="908"/>
                </a:xfrm>
                <a:prstGeom prst="rect">
                  <a:avLst/>
                </a:prstGeom>
                <a:solidFill>
                  <a:srgbClr val="49E54D"/>
                </a:solidFill>
                <a:ln w="25400">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0" name="Text Box 16">
                  <a:extLst>
                    <a:ext uri="{FF2B5EF4-FFF2-40B4-BE49-F238E27FC236}">
                      <a16:creationId xmlns:a16="http://schemas.microsoft.com/office/drawing/2014/main" id="{A612AD7C-E915-8A4B-922C-1DD0EAAA0016}"/>
                    </a:ext>
                  </a:extLst>
                </p:cNvPr>
                <p:cNvSpPr txBox="1">
                  <a:spLocks noChangeArrowheads="1"/>
                </p:cNvSpPr>
                <p:nvPr/>
              </p:nvSpPr>
              <p:spPr bwMode="auto">
                <a:xfrm>
                  <a:off x="1383" y="1253"/>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1" name="Text Box 17">
                  <a:extLst>
                    <a:ext uri="{FF2B5EF4-FFF2-40B4-BE49-F238E27FC236}">
                      <a16:creationId xmlns:a16="http://schemas.microsoft.com/office/drawing/2014/main" id="{7BD03A9E-F417-E447-A88C-E50AF61D84E8}"/>
                    </a:ext>
                  </a:extLst>
                </p:cNvPr>
                <p:cNvSpPr txBox="1">
                  <a:spLocks noChangeArrowheads="1"/>
                </p:cNvSpPr>
                <p:nvPr/>
              </p:nvSpPr>
              <p:spPr bwMode="auto">
                <a:xfrm>
                  <a:off x="2653" y="2160"/>
                  <a:ext cx="907" cy="582"/>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2" name="Text Box 18">
                  <a:extLst>
                    <a:ext uri="{FF2B5EF4-FFF2-40B4-BE49-F238E27FC236}">
                      <a16:creationId xmlns:a16="http://schemas.microsoft.com/office/drawing/2014/main" id="{0BAD0BEB-9205-0943-8609-449D0D4E712A}"/>
                    </a:ext>
                  </a:extLst>
                </p:cNvPr>
                <p:cNvSpPr txBox="1">
                  <a:spLocks noChangeArrowheads="1"/>
                </p:cNvSpPr>
                <p:nvPr/>
              </p:nvSpPr>
              <p:spPr bwMode="auto">
                <a:xfrm>
                  <a:off x="3923" y="3067"/>
                  <a:ext cx="907" cy="577"/>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Moderate</a:t>
                  </a:r>
                </a:p>
                <a:p>
                  <a:pPr eaLnBrk="0" hangingPunct="0">
                    <a:spcBef>
                      <a:spcPct val="50000"/>
                    </a:spcBef>
                  </a:pPr>
                  <a:r>
                    <a:rPr lang="en-GB" sz="2000">
                      <a:latin typeface="Arial" charset="0"/>
                      <a:cs typeface="Arial" charset="0"/>
                    </a:rPr>
                    <a:t>Risk</a:t>
                  </a:r>
                </a:p>
              </p:txBody>
            </p:sp>
            <p:sp>
              <p:nvSpPr>
                <p:cNvPr id="33" name="Text Box 19">
                  <a:extLst>
                    <a:ext uri="{FF2B5EF4-FFF2-40B4-BE49-F238E27FC236}">
                      <a16:creationId xmlns:a16="http://schemas.microsoft.com/office/drawing/2014/main" id="{098406E6-E3E4-7E42-9E32-56E00CC994A1}"/>
                    </a:ext>
                  </a:extLst>
                </p:cNvPr>
                <p:cNvSpPr txBox="1">
                  <a:spLocks noChangeArrowheads="1"/>
                </p:cNvSpPr>
                <p:nvPr/>
              </p:nvSpPr>
              <p:spPr bwMode="auto">
                <a:xfrm>
                  <a:off x="1383" y="2251"/>
                  <a:ext cx="862" cy="26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4" name="Text Box 20">
                  <a:extLst>
                    <a:ext uri="{FF2B5EF4-FFF2-40B4-BE49-F238E27FC236}">
                      <a16:creationId xmlns:a16="http://schemas.microsoft.com/office/drawing/2014/main" id="{62BA4DEE-C6CA-6E4E-BD7A-077A1DE301AB}"/>
                    </a:ext>
                  </a:extLst>
                </p:cNvPr>
                <p:cNvSpPr txBox="1">
                  <a:spLocks noChangeArrowheads="1"/>
                </p:cNvSpPr>
                <p:nvPr/>
              </p:nvSpPr>
              <p:spPr bwMode="auto">
                <a:xfrm>
                  <a:off x="2699" y="3159"/>
                  <a:ext cx="862" cy="270"/>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 Risk</a:t>
                  </a:r>
                </a:p>
              </p:txBody>
            </p:sp>
            <p:sp>
              <p:nvSpPr>
                <p:cNvPr id="35" name="Text Box 21">
                  <a:extLst>
                    <a:ext uri="{FF2B5EF4-FFF2-40B4-BE49-F238E27FC236}">
                      <a16:creationId xmlns:a16="http://schemas.microsoft.com/office/drawing/2014/main" id="{9E44CBB4-0982-B74F-9326-61316C7DD2A7}"/>
                    </a:ext>
                  </a:extLst>
                </p:cNvPr>
                <p:cNvSpPr txBox="1">
                  <a:spLocks noChangeArrowheads="1"/>
                </p:cNvSpPr>
                <p:nvPr/>
              </p:nvSpPr>
              <p:spPr bwMode="auto">
                <a:xfrm>
                  <a:off x="1429" y="3114"/>
                  <a:ext cx="862" cy="478"/>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Lowest Risk</a:t>
                  </a:r>
                </a:p>
              </p:txBody>
            </p:sp>
            <p:sp>
              <p:nvSpPr>
                <p:cNvPr id="36" name="Text Box 22">
                  <a:extLst>
                    <a:ext uri="{FF2B5EF4-FFF2-40B4-BE49-F238E27FC236}">
                      <a16:creationId xmlns:a16="http://schemas.microsoft.com/office/drawing/2014/main" id="{6A1A0FF9-1E27-F447-837D-B963228E4B3C}"/>
                    </a:ext>
                  </a:extLst>
                </p:cNvPr>
                <p:cNvSpPr txBox="1">
                  <a:spLocks noChangeArrowheads="1"/>
                </p:cNvSpPr>
                <p:nvPr/>
              </p:nvSpPr>
              <p:spPr bwMode="auto">
                <a:xfrm>
                  <a:off x="3923" y="1298"/>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Highest Risk</a:t>
                  </a:r>
                </a:p>
              </p:txBody>
            </p:sp>
            <p:sp>
              <p:nvSpPr>
                <p:cNvPr id="37" name="Text Box 23">
                  <a:extLst>
                    <a:ext uri="{FF2B5EF4-FFF2-40B4-BE49-F238E27FC236}">
                      <a16:creationId xmlns:a16="http://schemas.microsoft.com/office/drawing/2014/main" id="{1A6A6AF5-3607-9C43-86E0-69E96A508501}"/>
                    </a:ext>
                  </a:extLst>
                </p:cNvPr>
                <p:cNvSpPr txBox="1">
                  <a:spLocks noChangeArrowheads="1"/>
                </p:cNvSpPr>
                <p:nvPr/>
              </p:nvSpPr>
              <p:spPr bwMode="auto">
                <a:xfrm>
                  <a:off x="2699" y="1344"/>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sp>
              <p:nvSpPr>
                <p:cNvPr id="38" name="Text Box 24">
                  <a:extLst>
                    <a:ext uri="{FF2B5EF4-FFF2-40B4-BE49-F238E27FC236}">
                      <a16:creationId xmlns:a16="http://schemas.microsoft.com/office/drawing/2014/main" id="{68E84635-0039-8A4D-8030-1E54C415111A}"/>
                    </a:ext>
                  </a:extLst>
                </p:cNvPr>
                <p:cNvSpPr txBox="1">
                  <a:spLocks noChangeArrowheads="1"/>
                </p:cNvSpPr>
                <p:nvPr/>
              </p:nvSpPr>
              <p:spPr bwMode="auto">
                <a:xfrm>
                  <a:off x="3923" y="2296"/>
                  <a:ext cx="862" cy="474"/>
                </a:xfrm>
                <a:prstGeom prst="rect">
                  <a:avLst/>
                </a:prstGeom>
                <a:noFill/>
                <a:ln w="9525">
                  <a:noFill/>
                  <a:miter lim="800000"/>
                  <a:headEnd/>
                  <a:tailEnd/>
                </a:ln>
              </p:spPr>
              <p:txBody>
                <a:bodyPr>
                  <a:spAutoFit/>
                </a:bodyPr>
                <a:lstStyle/>
                <a:p>
                  <a:pPr eaLnBrk="0" hangingPunct="0">
                    <a:spcBef>
                      <a:spcPct val="50000"/>
                    </a:spcBef>
                  </a:pPr>
                  <a:r>
                    <a:rPr lang="en-GB" sz="2000">
                      <a:latin typeface="Arial" charset="0"/>
                      <a:cs typeface="Arial" charset="0"/>
                    </a:rPr>
                    <a:t>High Risk</a:t>
                  </a:r>
                </a:p>
              </p:txBody>
            </p:sp>
          </p:grpSp>
          <p:sp>
            <p:nvSpPr>
              <p:cNvPr id="9" name="Text Box 25">
                <a:extLst>
                  <a:ext uri="{FF2B5EF4-FFF2-40B4-BE49-F238E27FC236}">
                    <a16:creationId xmlns:a16="http://schemas.microsoft.com/office/drawing/2014/main" id="{A9444C59-F281-5E46-9E73-F464798403FD}"/>
                  </a:ext>
                </a:extLst>
              </p:cNvPr>
              <p:cNvSpPr txBox="1">
                <a:spLocks noChangeArrowheads="1"/>
              </p:cNvSpPr>
              <p:nvPr/>
            </p:nvSpPr>
            <p:spPr bwMode="auto">
              <a:xfrm>
                <a:off x="165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0" name="Text Box 26">
                <a:extLst>
                  <a:ext uri="{FF2B5EF4-FFF2-40B4-BE49-F238E27FC236}">
                    <a16:creationId xmlns:a16="http://schemas.microsoft.com/office/drawing/2014/main" id="{CBFEF4F0-C8DC-A749-9B19-B976A5E6183C}"/>
                  </a:ext>
                </a:extLst>
              </p:cNvPr>
              <p:cNvSpPr txBox="1">
                <a:spLocks noChangeArrowheads="1"/>
              </p:cNvSpPr>
              <p:nvPr/>
            </p:nvSpPr>
            <p:spPr bwMode="auto">
              <a:xfrm>
                <a:off x="2835" y="361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11" name="Text Box 27">
                <a:extLst>
                  <a:ext uri="{FF2B5EF4-FFF2-40B4-BE49-F238E27FC236}">
                    <a16:creationId xmlns:a16="http://schemas.microsoft.com/office/drawing/2014/main" id="{61CD26F5-5DEC-6340-8F4E-C362A0E5F86A}"/>
                  </a:ext>
                </a:extLst>
              </p:cNvPr>
              <p:cNvSpPr txBox="1">
                <a:spLocks noChangeArrowheads="1"/>
              </p:cNvSpPr>
              <p:nvPr/>
            </p:nvSpPr>
            <p:spPr bwMode="auto">
              <a:xfrm>
                <a:off x="3923" y="3612"/>
                <a:ext cx="952" cy="212"/>
              </a:xfrm>
              <a:prstGeom prst="rect">
                <a:avLst/>
              </a:prstGeom>
              <a:noFill/>
              <a:ln w="9525">
                <a:noFill/>
                <a:miter lim="800000"/>
                <a:headEnd/>
                <a:tailEnd/>
              </a:ln>
            </p:spPr>
            <p:txBody>
              <a:bodyPr>
                <a:spAutoFit/>
              </a:bodyPr>
              <a:lstStyle/>
              <a:p>
                <a:pPr eaLnBrk="0" hangingPunct="0">
                  <a:spcBef>
                    <a:spcPct val="50000"/>
                  </a:spcBef>
                </a:pPr>
                <a:r>
                  <a:rPr lang="en-GB" sz="1600" b="1" dirty="0">
                    <a:latin typeface="Arial" charset="0"/>
                    <a:cs typeface="Arial" charset="0"/>
                  </a:rPr>
                  <a:t>High</a:t>
                </a:r>
              </a:p>
            </p:txBody>
          </p:sp>
          <p:sp>
            <p:nvSpPr>
              <p:cNvPr id="12" name="Text Box 28">
                <a:extLst>
                  <a:ext uri="{FF2B5EF4-FFF2-40B4-BE49-F238E27FC236}">
                    <a16:creationId xmlns:a16="http://schemas.microsoft.com/office/drawing/2014/main" id="{CC9ADA6E-15D4-8C4A-AE9D-FDD489DB5BB2}"/>
                  </a:ext>
                </a:extLst>
              </p:cNvPr>
              <p:cNvSpPr txBox="1">
                <a:spLocks noChangeArrowheads="1"/>
              </p:cNvSpPr>
              <p:nvPr/>
            </p:nvSpPr>
            <p:spPr bwMode="auto">
              <a:xfrm>
                <a:off x="1338" y="365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a:t>
                </a:r>
              </a:p>
            </p:txBody>
          </p:sp>
          <p:sp>
            <p:nvSpPr>
              <p:cNvPr id="13" name="Text Box 29">
                <a:extLst>
                  <a:ext uri="{FF2B5EF4-FFF2-40B4-BE49-F238E27FC236}">
                    <a16:creationId xmlns:a16="http://schemas.microsoft.com/office/drawing/2014/main" id="{5DCAC1D2-6ACD-4D41-A2C2-87A61418CFDF}"/>
                  </a:ext>
                </a:extLst>
              </p:cNvPr>
              <p:cNvSpPr txBox="1">
                <a:spLocks noChangeArrowheads="1"/>
              </p:cNvSpPr>
              <p:nvPr/>
            </p:nvSpPr>
            <p:spPr bwMode="auto">
              <a:xfrm>
                <a:off x="2608" y="365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4</a:t>
                </a:r>
              </a:p>
            </p:txBody>
          </p:sp>
          <p:sp>
            <p:nvSpPr>
              <p:cNvPr id="14" name="Text Box 30">
                <a:extLst>
                  <a:ext uri="{FF2B5EF4-FFF2-40B4-BE49-F238E27FC236}">
                    <a16:creationId xmlns:a16="http://schemas.microsoft.com/office/drawing/2014/main" id="{565839D0-E4F8-684D-BC17-ADA7162E4E17}"/>
                  </a:ext>
                </a:extLst>
              </p:cNvPr>
              <p:cNvSpPr txBox="1">
                <a:spLocks noChangeArrowheads="1"/>
              </p:cNvSpPr>
              <p:nvPr/>
            </p:nvSpPr>
            <p:spPr bwMode="auto">
              <a:xfrm>
                <a:off x="4876" y="3657"/>
                <a:ext cx="31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10</a:t>
                </a:r>
              </a:p>
            </p:txBody>
          </p:sp>
          <p:sp>
            <p:nvSpPr>
              <p:cNvPr id="15" name="Text Box 31">
                <a:extLst>
                  <a:ext uri="{FF2B5EF4-FFF2-40B4-BE49-F238E27FC236}">
                    <a16:creationId xmlns:a16="http://schemas.microsoft.com/office/drawing/2014/main" id="{5016124B-E249-4249-B918-B62775F954B3}"/>
                  </a:ext>
                </a:extLst>
              </p:cNvPr>
              <p:cNvSpPr txBox="1">
                <a:spLocks noChangeArrowheads="1"/>
              </p:cNvSpPr>
              <p:nvPr/>
            </p:nvSpPr>
            <p:spPr bwMode="auto">
              <a:xfrm>
                <a:off x="1292" y="2659"/>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4</a:t>
                </a:r>
              </a:p>
            </p:txBody>
          </p:sp>
          <p:sp>
            <p:nvSpPr>
              <p:cNvPr id="16" name="Text Box 32">
                <a:extLst>
                  <a:ext uri="{FF2B5EF4-FFF2-40B4-BE49-F238E27FC236}">
                    <a16:creationId xmlns:a16="http://schemas.microsoft.com/office/drawing/2014/main" id="{CA8398C4-0EFE-5F40-9742-DFDF7E904B1D}"/>
                  </a:ext>
                </a:extLst>
              </p:cNvPr>
              <p:cNvSpPr txBox="1">
                <a:spLocks noChangeArrowheads="1"/>
              </p:cNvSpPr>
              <p:nvPr/>
            </p:nvSpPr>
            <p:spPr bwMode="auto">
              <a:xfrm>
                <a:off x="1292" y="1797"/>
                <a:ext cx="22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7</a:t>
                </a:r>
              </a:p>
            </p:txBody>
          </p:sp>
          <p:sp>
            <p:nvSpPr>
              <p:cNvPr id="17" name="Text Box 33">
                <a:extLst>
                  <a:ext uri="{FF2B5EF4-FFF2-40B4-BE49-F238E27FC236}">
                    <a16:creationId xmlns:a16="http://schemas.microsoft.com/office/drawing/2014/main" id="{E22DA8D2-A10A-2341-82BE-3C7E0B937CB1}"/>
                  </a:ext>
                </a:extLst>
              </p:cNvPr>
              <p:cNvSpPr txBox="1">
                <a:spLocks noChangeArrowheads="1"/>
              </p:cNvSpPr>
              <p:nvPr/>
            </p:nvSpPr>
            <p:spPr bwMode="auto">
              <a:xfrm>
                <a:off x="1202" y="981"/>
                <a:ext cx="317"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10</a:t>
                </a:r>
              </a:p>
            </p:txBody>
          </p:sp>
          <p:sp>
            <p:nvSpPr>
              <p:cNvPr id="18" name="Text Box 34">
                <a:extLst>
                  <a:ext uri="{FF2B5EF4-FFF2-40B4-BE49-F238E27FC236}">
                    <a16:creationId xmlns:a16="http://schemas.microsoft.com/office/drawing/2014/main" id="{3CE6DF8B-28F8-934B-B6AD-ADBA91D7AC6B}"/>
                  </a:ext>
                </a:extLst>
              </p:cNvPr>
              <p:cNvSpPr txBox="1">
                <a:spLocks noChangeArrowheads="1"/>
              </p:cNvSpPr>
              <p:nvPr/>
            </p:nvSpPr>
            <p:spPr bwMode="auto">
              <a:xfrm>
                <a:off x="884" y="3022"/>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Low</a:t>
                </a:r>
              </a:p>
            </p:txBody>
          </p:sp>
          <p:sp>
            <p:nvSpPr>
              <p:cNvPr id="19" name="Text Box 35">
                <a:extLst>
                  <a:ext uri="{FF2B5EF4-FFF2-40B4-BE49-F238E27FC236}">
                    <a16:creationId xmlns:a16="http://schemas.microsoft.com/office/drawing/2014/main" id="{2AEEC818-97B7-734C-8776-192DADCC049C}"/>
                  </a:ext>
                </a:extLst>
              </p:cNvPr>
              <p:cNvSpPr txBox="1">
                <a:spLocks noChangeArrowheads="1"/>
              </p:cNvSpPr>
              <p:nvPr/>
            </p:nvSpPr>
            <p:spPr bwMode="auto">
              <a:xfrm>
                <a:off x="793" y="2205"/>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Medium</a:t>
                </a:r>
              </a:p>
            </p:txBody>
          </p:sp>
          <p:sp>
            <p:nvSpPr>
              <p:cNvPr id="20" name="Text Box 36">
                <a:extLst>
                  <a:ext uri="{FF2B5EF4-FFF2-40B4-BE49-F238E27FC236}">
                    <a16:creationId xmlns:a16="http://schemas.microsoft.com/office/drawing/2014/main" id="{B8FB8B4D-4A7B-AD4A-9C60-FDDFB9934D9F}"/>
                  </a:ext>
                </a:extLst>
              </p:cNvPr>
              <p:cNvSpPr txBox="1">
                <a:spLocks noChangeArrowheads="1"/>
              </p:cNvSpPr>
              <p:nvPr/>
            </p:nvSpPr>
            <p:spPr bwMode="auto">
              <a:xfrm>
                <a:off x="839" y="1344"/>
                <a:ext cx="952" cy="212"/>
              </a:xfrm>
              <a:prstGeom prst="rect">
                <a:avLst/>
              </a:prstGeom>
              <a:noFill/>
              <a:ln w="9525">
                <a:noFill/>
                <a:miter lim="800000"/>
                <a:headEnd/>
                <a:tailEnd/>
              </a:ln>
            </p:spPr>
            <p:txBody>
              <a:bodyPr>
                <a:spAutoFit/>
              </a:bodyPr>
              <a:lstStyle/>
              <a:p>
                <a:pPr eaLnBrk="0" hangingPunct="0">
                  <a:spcBef>
                    <a:spcPct val="50000"/>
                  </a:spcBef>
                </a:pPr>
                <a:r>
                  <a:rPr lang="en-GB" sz="1600" b="1">
                    <a:latin typeface="Arial" charset="0"/>
                    <a:cs typeface="Arial" charset="0"/>
                  </a:rPr>
                  <a:t>High</a:t>
                </a:r>
              </a:p>
            </p:txBody>
          </p:sp>
        </p:grpSp>
      </p:grpSp>
      <p:grpSp>
        <p:nvGrpSpPr>
          <p:cNvPr id="39" name="Group 37">
            <a:extLst>
              <a:ext uri="{FF2B5EF4-FFF2-40B4-BE49-F238E27FC236}">
                <a16:creationId xmlns:a16="http://schemas.microsoft.com/office/drawing/2014/main" id="{5F8AAE43-88C9-644C-B4F1-1F3EF77B28A6}"/>
              </a:ext>
            </a:extLst>
          </p:cNvPr>
          <p:cNvGrpSpPr>
            <a:grpSpLocks/>
          </p:cNvGrpSpPr>
          <p:nvPr/>
        </p:nvGrpSpPr>
        <p:grpSpPr bwMode="auto">
          <a:xfrm>
            <a:off x="5512480" y="5208640"/>
            <a:ext cx="2197100" cy="482600"/>
            <a:chOff x="3097" y="3720"/>
            <a:chExt cx="1384" cy="304"/>
          </a:xfrm>
        </p:grpSpPr>
        <p:sp>
          <p:nvSpPr>
            <p:cNvPr id="40" name="AutoShape 38">
              <a:extLst>
                <a:ext uri="{FF2B5EF4-FFF2-40B4-BE49-F238E27FC236}">
                  <a16:creationId xmlns:a16="http://schemas.microsoft.com/office/drawing/2014/main" id="{E42F35BB-E2F1-A544-845D-3A6DB60D65F4}"/>
                </a:ext>
              </a:extLst>
            </p:cNvPr>
            <p:cNvSpPr>
              <a:spLocks noChangeArrowheads="1"/>
            </p:cNvSpPr>
            <p:nvPr/>
          </p:nvSpPr>
          <p:spPr bwMode="auto">
            <a:xfrm>
              <a:off x="3097" y="3720"/>
              <a:ext cx="1384" cy="304"/>
            </a:xfrm>
            <a:prstGeom prst="rightArrow">
              <a:avLst>
                <a:gd name="adj1" fmla="val 50000"/>
                <a:gd name="adj2" fmla="val 18018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41" name="Text Box 39">
              <a:extLst>
                <a:ext uri="{FF2B5EF4-FFF2-40B4-BE49-F238E27FC236}">
                  <a16:creationId xmlns:a16="http://schemas.microsoft.com/office/drawing/2014/main" id="{955F091E-C94D-074E-B540-B72586B7EB2A}"/>
                </a:ext>
              </a:extLst>
            </p:cNvPr>
            <p:cNvSpPr txBox="1">
              <a:spLocks noChangeArrowheads="1"/>
            </p:cNvSpPr>
            <p:nvPr/>
          </p:nvSpPr>
          <p:spPr bwMode="auto">
            <a:xfrm>
              <a:off x="3276" y="3766"/>
              <a:ext cx="907"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Probability</a:t>
              </a:r>
            </a:p>
          </p:txBody>
        </p:sp>
      </p:grpSp>
      <p:grpSp>
        <p:nvGrpSpPr>
          <p:cNvPr id="42" name="Group 40">
            <a:extLst>
              <a:ext uri="{FF2B5EF4-FFF2-40B4-BE49-F238E27FC236}">
                <a16:creationId xmlns:a16="http://schemas.microsoft.com/office/drawing/2014/main" id="{E591F56D-0DC1-1347-B97C-E46A5B4C0CCB}"/>
              </a:ext>
            </a:extLst>
          </p:cNvPr>
          <p:cNvGrpSpPr>
            <a:grpSpLocks/>
          </p:cNvGrpSpPr>
          <p:nvPr/>
        </p:nvGrpSpPr>
        <p:grpSpPr bwMode="auto">
          <a:xfrm>
            <a:off x="1919968" y="1735024"/>
            <a:ext cx="587375" cy="1881188"/>
            <a:chOff x="514" y="851"/>
            <a:chExt cx="370" cy="1185"/>
          </a:xfrm>
        </p:grpSpPr>
        <p:sp>
          <p:nvSpPr>
            <p:cNvPr id="43" name="AutoShape 41">
              <a:extLst>
                <a:ext uri="{FF2B5EF4-FFF2-40B4-BE49-F238E27FC236}">
                  <a16:creationId xmlns:a16="http://schemas.microsoft.com/office/drawing/2014/main" id="{35D3CC0A-2C03-CB49-AF68-70AA37FF876F}"/>
                </a:ext>
              </a:extLst>
            </p:cNvPr>
            <p:cNvSpPr>
              <a:spLocks noChangeArrowheads="1"/>
            </p:cNvSpPr>
            <p:nvPr/>
          </p:nvSpPr>
          <p:spPr bwMode="auto">
            <a:xfrm>
              <a:off x="514" y="851"/>
              <a:ext cx="370" cy="1185"/>
            </a:xfrm>
            <a:prstGeom prst="upArrow">
              <a:avLst>
                <a:gd name="adj1" fmla="val 50000"/>
                <a:gd name="adj2" fmla="val 127255"/>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44" name="Text Box 42">
              <a:extLst>
                <a:ext uri="{FF2B5EF4-FFF2-40B4-BE49-F238E27FC236}">
                  <a16:creationId xmlns:a16="http://schemas.microsoft.com/office/drawing/2014/main" id="{3CD3C58F-D749-E244-B09C-6DE576E4C7DB}"/>
                </a:ext>
              </a:extLst>
            </p:cNvPr>
            <p:cNvSpPr txBox="1">
              <a:spLocks noChangeArrowheads="1"/>
            </p:cNvSpPr>
            <p:nvPr/>
          </p:nvSpPr>
          <p:spPr bwMode="auto">
            <a:xfrm rot="16200000">
              <a:off x="307" y="1301"/>
              <a:ext cx="748" cy="213"/>
            </a:xfrm>
            <a:prstGeom prst="rect">
              <a:avLst/>
            </a:prstGeom>
            <a:noFill/>
            <a:ln w="9525">
              <a:noFill/>
              <a:miter lim="800000"/>
              <a:headEnd/>
              <a:tailEnd/>
            </a:ln>
          </p:spPr>
          <p:txBody>
            <a:bodyPr>
              <a:spAutoFit/>
            </a:bodyPr>
            <a:lstStyle/>
            <a:p>
              <a:pPr eaLnBrk="0" hangingPunct="0">
                <a:spcBef>
                  <a:spcPct val="50000"/>
                </a:spcBef>
              </a:pPr>
              <a:r>
                <a:rPr lang="en-GB" sz="1600" dirty="0">
                  <a:latin typeface="Arial" charset="0"/>
                  <a:cs typeface="Arial" charset="0"/>
                </a:rPr>
                <a:t>Impact</a:t>
              </a:r>
            </a:p>
          </p:txBody>
        </p:sp>
      </p:grpSp>
    </p:spTree>
    <p:extLst>
      <p:ext uri="{BB962C8B-B14F-4D97-AF65-F5344CB8AC3E}">
        <p14:creationId xmlns:p14="http://schemas.microsoft.com/office/powerpoint/2010/main" val="212586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C4CF2-8E79-1C47-B2CB-88BE764434F2}"/>
              </a:ext>
            </a:extLst>
          </p:cNvPr>
          <p:cNvSpPr>
            <a:spLocks noGrp="1"/>
          </p:cNvSpPr>
          <p:nvPr>
            <p:ph type="title"/>
          </p:nvPr>
        </p:nvSpPr>
        <p:spPr/>
        <p:txBody>
          <a:bodyPr/>
          <a:lstStyle/>
          <a:p>
            <a:r>
              <a:rPr lang="en-US" dirty="0"/>
              <a:t>Responding to Risk</a:t>
            </a:r>
          </a:p>
        </p:txBody>
      </p:sp>
      <p:sp>
        <p:nvSpPr>
          <p:cNvPr id="4" name="Slide Number Placeholder 3">
            <a:extLst>
              <a:ext uri="{FF2B5EF4-FFF2-40B4-BE49-F238E27FC236}">
                <a16:creationId xmlns:a16="http://schemas.microsoft.com/office/drawing/2014/main" id="{653292D7-F22E-3444-9255-B4269ABDBE82}"/>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5" name="Content Placeholder 2">
            <a:extLst>
              <a:ext uri="{FF2B5EF4-FFF2-40B4-BE49-F238E27FC236}">
                <a16:creationId xmlns:a16="http://schemas.microsoft.com/office/drawing/2014/main" id="{6A800797-DC1B-BF40-ABC4-100F8F95D8CD}"/>
              </a:ext>
            </a:extLst>
          </p:cNvPr>
          <p:cNvSpPr>
            <a:spLocks noGrp="1"/>
          </p:cNvSpPr>
          <p:nvPr>
            <p:ph idx="1"/>
          </p:nvPr>
        </p:nvSpPr>
        <p:spPr>
          <a:xfrm>
            <a:off x="1110343" y="1603831"/>
            <a:ext cx="3548743" cy="3392714"/>
          </a:xfrm>
        </p:spPr>
        <p:txBody>
          <a:bodyPr>
            <a:normAutofit/>
          </a:bodyPr>
          <a:lstStyle/>
          <a:p>
            <a:pPr marL="365760" indent="-283464" fontAlgn="auto">
              <a:spcAft>
                <a:spcPts val="0"/>
              </a:spcAft>
              <a:buFont typeface="Wingdings 2"/>
              <a:buChar char=""/>
              <a:defRPr/>
            </a:pPr>
            <a:r>
              <a:rPr lang="en-GB" dirty="0"/>
              <a:t>Acceptance </a:t>
            </a:r>
          </a:p>
          <a:p>
            <a:pPr marL="365760" indent="-283464" fontAlgn="auto">
              <a:spcAft>
                <a:spcPts val="0"/>
              </a:spcAft>
              <a:buFont typeface="Wingdings 2"/>
              <a:buChar char=""/>
              <a:defRPr/>
            </a:pPr>
            <a:r>
              <a:rPr lang="en-GB" dirty="0"/>
              <a:t>Contingency </a:t>
            </a:r>
          </a:p>
          <a:p>
            <a:pPr marL="365760" indent="-283464" fontAlgn="auto">
              <a:spcAft>
                <a:spcPts val="0"/>
              </a:spcAft>
              <a:buFont typeface="Wingdings 2"/>
              <a:buChar char=""/>
              <a:defRPr/>
            </a:pPr>
            <a:r>
              <a:rPr lang="en-GB" dirty="0"/>
              <a:t>Prevention</a:t>
            </a:r>
          </a:p>
          <a:p>
            <a:pPr marL="365760" indent="-283464" fontAlgn="auto">
              <a:spcAft>
                <a:spcPts val="0"/>
              </a:spcAft>
              <a:buFont typeface="Wingdings 2"/>
              <a:buChar char=""/>
              <a:defRPr/>
            </a:pPr>
            <a:r>
              <a:rPr lang="en-GB" dirty="0"/>
              <a:t>Risk reduction</a:t>
            </a:r>
          </a:p>
          <a:p>
            <a:pPr marL="365760" indent="-283464" fontAlgn="auto">
              <a:spcAft>
                <a:spcPts val="0"/>
              </a:spcAft>
              <a:buFont typeface="Wingdings 2"/>
              <a:buChar char=""/>
              <a:defRPr/>
            </a:pPr>
            <a:r>
              <a:rPr lang="en-GB" dirty="0"/>
              <a:t>Impact</a:t>
            </a:r>
          </a:p>
          <a:p>
            <a:pPr marL="365760" indent="-283464" fontAlgn="auto">
              <a:spcAft>
                <a:spcPts val="0"/>
              </a:spcAft>
              <a:buFont typeface="Wingdings 2"/>
              <a:buChar char=""/>
              <a:defRPr/>
            </a:pPr>
            <a:r>
              <a:rPr lang="en-GB" dirty="0"/>
              <a:t>Insurance </a:t>
            </a:r>
          </a:p>
          <a:p>
            <a:pPr marL="365760" indent="-283464" fontAlgn="auto">
              <a:spcAft>
                <a:spcPts val="0"/>
              </a:spcAft>
              <a:buFont typeface="Wingdings 2"/>
              <a:buChar char=""/>
              <a:defRPr/>
            </a:pPr>
            <a:endParaRPr lang="en-GB" dirty="0"/>
          </a:p>
        </p:txBody>
      </p:sp>
      <p:pic>
        <p:nvPicPr>
          <p:cNvPr id="6" name="Picture 5">
            <a:extLst>
              <a:ext uri="{FF2B5EF4-FFF2-40B4-BE49-F238E27FC236}">
                <a16:creationId xmlns:a16="http://schemas.microsoft.com/office/drawing/2014/main" id="{48662303-C105-C643-8ED7-E489E930D005}"/>
              </a:ext>
            </a:extLst>
          </p:cNvPr>
          <p:cNvPicPr>
            <a:picLocks noChangeAspect="1"/>
          </p:cNvPicPr>
          <p:nvPr/>
        </p:nvPicPr>
        <p:blipFill>
          <a:blip r:embed="rId3"/>
          <a:stretch>
            <a:fillRect/>
          </a:stretch>
        </p:blipFill>
        <p:spPr>
          <a:xfrm>
            <a:off x="6244760" y="1600201"/>
            <a:ext cx="5947239" cy="4112985"/>
          </a:xfrm>
          <a:prstGeom prst="rect">
            <a:avLst/>
          </a:prstGeom>
        </p:spPr>
      </p:pic>
      <p:sp>
        <p:nvSpPr>
          <p:cNvPr id="7" name="TextBox 6">
            <a:extLst>
              <a:ext uri="{FF2B5EF4-FFF2-40B4-BE49-F238E27FC236}">
                <a16:creationId xmlns:a16="http://schemas.microsoft.com/office/drawing/2014/main" id="{1302B382-23A0-5F41-9498-473757DC7D2C}"/>
              </a:ext>
            </a:extLst>
          </p:cNvPr>
          <p:cNvSpPr txBox="1"/>
          <p:nvPr/>
        </p:nvSpPr>
        <p:spPr>
          <a:xfrm>
            <a:off x="7919786" y="1174746"/>
            <a:ext cx="3416320" cy="369332"/>
          </a:xfrm>
          <a:prstGeom prst="rect">
            <a:avLst/>
          </a:prstGeom>
          <a:noFill/>
        </p:spPr>
        <p:txBody>
          <a:bodyPr wrap="none" rtlCol="0">
            <a:spAutoFit/>
          </a:bodyPr>
          <a:lstStyle/>
          <a:p>
            <a:r>
              <a:rPr lang="en-US" dirty="0"/>
              <a:t>Space Shuttle Challenger Disaster</a:t>
            </a:r>
          </a:p>
        </p:txBody>
      </p:sp>
    </p:spTree>
    <p:extLst>
      <p:ext uri="{BB962C8B-B14F-4D97-AF65-F5344CB8AC3E}">
        <p14:creationId xmlns:p14="http://schemas.microsoft.com/office/powerpoint/2010/main" val="3921669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427F9-70B8-8941-8FB2-3C1414CC8B76}"/>
              </a:ext>
            </a:extLst>
          </p:cNvPr>
          <p:cNvSpPr>
            <a:spLocks noGrp="1"/>
          </p:cNvSpPr>
          <p:nvPr>
            <p:ph type="title"/>
          </p:nvPr>
        </p:nvSpPr>
        <p:spPr/>
        <p:txBody>
          <a:bodyPr/>
          <a:lstStyle/>
          <a:p>
            <a:r>
              <a:rPr lang="en-GB" altLang="en-US" dirty="0"/>
              <a:t>Risk - Influence and Control List</a:t>
            </a:r>
            <a:endParaRPr lang="en-US" dirty="0"/>
          </a:p>
        </p:txBody>
      </p:sp>
      <p:sp>
        <p:nvSpPr>
          <p:cNvPr id="3" name="Content Placeholder 2">
            <a:extLst>
              <a:ext uri="{FF2B5EF4-FFF2-40B4-BE49-F238E27FC236}">
                <a16:creationId xmlns:a16="http://schemas.microsoft.com/office/drawing/2014/main" id="{B8602AFB-D755-2C47-996D-3F08CE4D3C92}"/>
              </a:ext>
            </a:extLst>
          </p:cNvPr>
          <p:cNvSpPr>
            <a:spLocks noGrp="1"/>
          </p:cNvSpPr>
          <p:nvPr>
            <p:ph idx="1"/>
          </p:nvPr>
        </p:nvSpPr>
        <p:spPr/>
        <p:txBody>
          <a:bodyPr/>
          <a:lstStyle/>
          <a:p>
            <a:pPr marL="0" indent="0">
              <a:lnSpc>
                <a:spcPct val="90000"/>
              </a:lnSpc>
              <a:buNone/>
            </a:pPr>
            <a:r>
              <a:rPr lang="en-GB" altLang="en-US" dirty="0"/>
              <a:t>Simply identify and list under 3 categories.</a:t>
            </a:r>
            <a:br>
              <a:rPr lang="en-GB" altLang="en-US" dirty="0"/>
            </a:br>
            <a:endParaRPr lang="en-GB" altLang="en-US" dirty="0"/>
          </a:p>
          <a:p>
            <a:pPr marL="0" indent="0">
              <a:lnSpc>
                <a:spcPct val="90000"/>
              </a:lnSpc>
              <a:buNone/>
            </a:pPr>
            <a:r>
              <a:rPr lang="en-GB" altLang="en-US" dirty="0"/>
              <a:t>1. Things you can control ? </a:t>
            </a:r>
          </a:p>
          <a:p>
            <a:pPr>
              <a:lnSpc>
                <a:spcPct val="90000"/>
              </a:lnSpc>
            </a:pPr>
            <a:endParaRPr lang="en-GB" altLang="en-US" dirty="0"/>
          </a:p>
          <a:p>
            <a:pPr marL="0" indent="0">
              <a:lnSpc>
                <a:spcPct val="90000"/>
              </a:lnSpc>
              <a:buNone/>
            </a:pPr>
            <a:r>
              <a:rPr lang="en-GB" altLang="en-US" dirty="0"/>
              <a:t>2. Things you can influence but not control?</a:t>
            </a:r>
          </a:p>
          <a:p>
            <a:pPr>
              <a:lnSpc>
                <a:spcPct val="90000"/>
              </a:lnSpc>
              <a:buNone/>
            </a:pPr>
            <a:endParaRPr lang="en-GB" altLang="en-US" dirty="0"/>
          </a:p>
          <a:p>
            <a:pPr marL="0" indent="0">
              <a:lnSpc>
                <a:spcPct val="90000"/>
              </a:lnSpc>
              <a:buNone/>
            </a:pPr>
            <a:r>
              <a:rPr lang="en-GB" altLang="en-US" dirty="0"/>
              <a:t>3. Things which you can neither influence nor control.</a:t>
            </a:r>
          </a:p>
        </p:txBody>
      </p:sp>
      <p:sp>
        <p:nvSpPr>
          <p:cNvPr id="4" name="Slide Number Placeholder 3">
            <a:extLst>
              <a:ext uri="{FF2B5EF4-FFF2-40B4-BE49-F238E27FC236}">
                <a16:creationId xmlns:a16="http://schemas.microsoft.com/office/drawing/2014/main" id="{068DE2FA-B952-DC42-9893-9A363919788C}"/>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5" name="Picture 4">
            <a:extLst>
              <a:ext uri="{FF2B5EF4-FFF2-40B4-BE49-F238E27FC236}">
                <a16:creationId xmlns:a16="http://schemas.microsoft.com/office/drawing/2014/main" id="{18439A46-F674-EB48-A6BE-F9A94B7ACD3D}"/>
              </a:ext>
            </a:extLst>
          </p:cNvPr>
          <p:cNvPicPr>
            <a:picLocks noChangeAspect="1"/>
          </p:cNvPicPr>
          <p:nvPr/>
        </p:nvPicPr>
        <p:blipFill>
          <a:blip r:embed="rId3"/>
          <a:stretch>
            <a:fillRect/>
          </a:stretch>
        </p:blipFill>
        <p:spPr>
          <a:xfrm>
            <a:off x="8773812" y="1600201"/>
            <a:ext cx="3418188" cy="2784390"/>
          </a:xfrm>
          <a:prstGeom prst="rect">
            <a:avLst/>
          </a:prstGeom>
        </p:spPr>
      </p:pic>
    </p:spTree>
    <p:extLst>
      <p:ext uri="{BB962C8B-B14F-4D97-AF65-F5344CB8AC3E}">
        <p14:creationId xmlns:p14="http://schemas.microsoft.com/office/powerpoint/2010/main" val="1774936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CCC37-B34D-9D40-AFC3-151543754730}"/>
              </a:ext>
            </a:extLst>
          </p:cNvPr>
          <p:cNvSpPr>
            <a:spLocks noGrp="1"/>
          </p:cNvSpPr>
          <p:nvPr>
            <p:ph type="title"/>
          </p:nvPr>
        </p:nvSpPr>
        <p:spPr/>
        <p:txBody>
          <a:bodyPr/>
          <a:lstStyle/>
          <a:p>
            <a:r>
              <a:rPr lang="en-US" dirty="0"/>
              <a:t>Known &amp; Unknown Risk</a:t>
            </a:r>
          </a:p>
        </p:txBody>
      </p:sp>
      <p:sp>
        <p:nvSpPr>
          <p:cNvPr id="3" name="Content Placeholder 2">
            <a:extLst>
              <a:ext uri="{FF2B5EF4-FFF2-40B4-BE49-F238E27FC236}">
                <a16:creationId xmlns:a16="http://schemas.microsoft.com/office/drawing/2014/main" id="{11D30082-8FA2-9249-A8A9-458D45EE0D80}"/>
              </a:ext>
            </a:extLst>
          </p:cNvPr>
          <p:cNvSpPr>
            <a:spLocks noGrp="1"/>
          </p:cNvSpPr>
          <p:nvPr>
            <p:ph idx="1"/>
          </p:nvPr>
        </p:nvSpPr>
        <p:spPr/>
        <p:txBody>
          <a:bodyPr>
            <a:normAutofit fontScale="92500" lnSpcReduction="20000"/>
          </a:bodyPr>
          <a:lstStyle/>
          <a:p>
            <a:pPr marL="0" indent="0">
              <a:buNone/>
            </a:pPr>
            <a:r>
              <a:rPr lang="en-US" dirty="0"/>
              <a:t>Sometimes you may not know enough about the risk.</a:t>
            </a:r>
          </a:p>
          <a:p>
            <a:pPr marL="0" indent="0">
              <a:buNone/>
            </a:pPr>
            <a:endParaRPr lang="en-US" dirty="0"/>
          </a:p>
          <a:p>
            <a:pPr marL="0" indent="0">
              <a:buNone/>
            </a:pPr>
            <a:r>
              <a:rPr lang="en-US" dirty="0"/>
              <a:t>A </a:t>
            </a:r>
            <a:r>
              <a:rPr lang="en-US" dirty="0">
                <a:solidFill>
                  <a:srgbClr val="FF0000"/>
                </a:solidFill>
              </a:rPr>
              <a:t>known unknown </a:t>
            </a:r>
            <a:r>
              <a:rPr lang="en-US" dirty="0"/>
              <a:t>– information you don’t have but someone else does. </a:t>
            </a:r>
          </a:p>
          <a:p>
            <a:pPr marL="0" indent="0">
              <a:buNone/>
            </a:pPr>
            <a:r>
              <a:rPr lang="en-US" dirty="0"/>
              <a:t>Deal with this by finding out from others…</a:t>
            </a:r>
            <a:br>
              <a:rPr lang="en-US" dirty="0"/>
            </a:br>
            <a:endParaRPr lang="en-US" dirty="0"/>
          </a:p>
          <a:p>
            <a:pPr marL="0" indent="0">
              <a:buNone/>
            </a:pPr>
            <a:r>
              <a:rPr lang="en-US" dirty="0"/>
              <a:t>An </a:t>
            </a:r>
            <a:r>
              <a:rPr lang="en-US" dirty="0">
                <a:solidFill>
                  <a:srgbClr val="FF0000"/>
                </a:solidFill>
              </a:rPr>
              <a:t>unknown unknown </a:t>
            </a:r>
            <a:r>
              <a:rPr lang="en-US" dirty="0"/>
              <a:t>– information that you don’t have because it doesn’t yet exist.</a:t>
            </a:r>
            <a:br>
              <a:rPr lang="en-US" dirty="0"/>
            </a:br>
            <a:endParaRPr lang="en-US" dirty="0"/>
          </a:p>
          <a:p>
            <a:pPr marL="0" indent="0">
              <a:buNone/>
            </a:pPr>
            <a:r>
              <a:rPr lang="en-US" dirty="0"/>
              <a:t>Deal with unknown unknowns by developing contingency plans to be followed if/when you find out the information.</a:t>
            </a:r>
          </a:p>
          <a:p>
            <a:pPr marL="0" indent="0">
              <a:buNone/>
            </a:pPr>
            <a:endParaRPr lang="en-US" dirty="0"/>
          </a:p>
        </p:txBody>
      </p:sp>
      <p:sp>
        <p:nvSpPr>
          <p:cNvPr id="4" name="Slide Number Placeholder 3">
            <a:extLst>
              <a:ext uri="{FF2B5EF4-FFF2-40B4-BE49-F238E27FC236}">
                <a16:creationId xmlns:a16="http://schemas.microsoft.com/office/drawing/2014/main" id="{C086D7F8-2827-A84D-908F-3B3C2B25B33F}"/>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3848797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7FFC3-CCFE-9B49-8F93-B138B4F82ECE}"/>
              </a:ext>
            </a:extLst>
          </p:cNvPr>
          <p:cNvSpPr>
            <a:spLocks noGrp="1"/>
          </p:cNvSpPr>
          <p:nvPr>
            <p:ph type="title"/>
          </p:nvPr>
        </p:nvSpPr>
        <p:spPr/>
        <p:txBody>
          <a:bodyPr/>
          <a:lstStyle/>
          <a:p>
            <a:r>
              <a:rPr lang="en-US" dirty="0"/>
              <a:t>Risk Analysis Grid</a:t>
            </a:r>
          </a:p>
        </p:txBody>
      </p:sp>
      <p:sp>
        <p:nvSpPr>
          <p:cNvPr id="4" name="Slide Number Placeholder 3">
            <a:extLst>
              <a:ext uri="{FF2B5EF4-FFF2-40B4-BE49-F238E27FC236}">
                <a16:creationId xmlns:a16="http://schemas.microsoft.com/office/drawing/2014/main" id="{BA6BC3BE-AC0C-1D49-AE7A-93C5F85BC547}"/>
              </a:ext>
            </a:extLst>
          </p:cNvPr>
          <p:cNvSpPr>
            <a:spLocks noGrp="1"/>
          </p:cNvSpPr>
          <p:nvPr>
            <p:ph type="sldNum" sz="quarter" idx="12"/>
          </p:nvPr>
        </p:nvSpPr>
        <p:spPr/>
        <p:txBody>
          <a:bodyPr/>
          <a:lstStyle/>
          <a:p>
            <a:fld id="{3D165440-4880-415F-9146-4793BDD623F8}" type="slidenum">
              <a:rPr lang="en-GB" smtClean="0"/>
              <a:t>13</a:t>
            </a:fld>
            <a:endParaRPr lang="en-GB"/>
          </a:p>
        </p:txBody>
      </p:sp>
      <p:graphicFrame>
        <p:nvGraphicFramePr>
          <p:cNvPr id="5" name="Table 4">
            <a:extLst>
              <a:ext uri="{FF2B5EF4-FFF2-40B4-BE49-F238E27FC236}">
                <a16:creationId xmlns:a16="http://schemas.microsoft.com/office/drawing/2014/main" id="{A2660DF7-1265-D44D-956B-94AE5472E803}"/>
              </a:ext>
            </a:extLst>
          </p:cNvPr>
          <p:cNvGraphicFramePr>
            <a:graphicFrameLocks noGrp="1"/>
          </p:cNvGraphicFramePr>
          <p:nvPr>
            <p:extLst>
              <p:ext uri="{D42A27DB-BD31-4B8C-83A1-F6EECF244321}">
                <p14:modId xmlns:p14="http://schemas.microsoft.com/office/powerpoint/2010/main" val="555344868"/>
              </p:ext>
            </p:extLst>
          </p:nvPr>
        </p:nvGraphicFramePr>
        <p:xfrm>
          <a:off x="786712" y="1306677"/>
          <a:ext cx="10618576" cy="4308390"/>
        </p:xfrm>
        <a:graphic>
          <a:graphicData uri="http://schemas.openxmlformats.org/drawingml/2006/table">
            <a:tbl>
              <a:tblPr firstRow="1" bandRow="1">
                <a:tableStyleId>{E8B1032C-EA38-4F05-BA0D-38AFFFC7BED3}</a:tableStyleId>
              </a:tblPr>
              <a:tblGrid>
                <a:gridCol w="2654644">
                  <a:extLst>
                    <a:ext uri="{9D8B030D-6E8A-4147-A177-3AD203B41FA5}">
                      <a16:colId xmlns:a16="http://schemas.microsoft.com/office/drawing/2014/main" val="346813269"/>
                    </a:ext>
                  </a:extLst>
                </a:gridCol>
                <a:gridCol w="2654644">
                  <a:extLst>
                    <a:ext uri="{9D8B030D-6E8A-4147-A177-3AD203B41FA5}">
                      <a16:colId xmlns:a16="http://schemas.microsoft.com/office/drawing/2014/main" val="3138221694"/>
                    </a:ext>
                  </a:extLst>
                </a:gridCol>
                <a:gridCol w="2654644">
                  <a:extLst>
                    <a:ext uri="{9D8B030D-6E8A-4147-A177-3AD203B41FA5}">
                      <a16:colId xmlns:a16="http://schemas.microsoft.com/office/drawing/2014/main" val="3825720663"/>
                    </a:ext>
                  </a:extLst>
                </a:gridCol>
                <a:gridCol w="2654644">
                  <a:extLst>
                    <a:ext uri="{9D8B030D-6E8A-4147-A177-3AD203B41FA5}">
                      <a16:colId xmlns:a16="http://schemas.microsoft.com/office/drawing/2014/main" val="86433115"/>
                    </a:ext>
                  </a:extLst>
                </a:gridCol>
              </a:tblGrid>
              <a:tr h="1995798">
                <a:tc>
                  <a:txBody>
                    <a:bodyPr/>
                    <a:lstStyle/>
                    <a:p>
                      <a:pPr algn="ctr"/>
                      <a:r>
                        <a:rPr lang="en-GB" dirty="0"/>
                        <a:t>Impact</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1156296">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670898538"/>
                  </a:ext>
                </a:extLst>
              </a:tr>
              <a:tr h="1156296">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071362531"/>
                  </a:ext>
                </a:extLst>
              </a:tr>
            </a:tbl>
          </a:graphicData>
        </a:graphic>
      </p:graphicFrame>
    </p:spTree>
    <p:extLst>
      <p:ext uri="{BB962C8B-B14F-4D97-AF65-F5344CB8AC3E}">
        <p14:creationId xmlns:p14="http://schemas.microsoft.com/office/powerpoint/2010/main" val="2046583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894F-9C0D-9440-9B31-BBD5E8BFF81E}"/>
              </a:ext>
            </a:extLst>
          </p:cNvPr>
          <p:cNvSpPr>
            <a:spLocks noGrp="1"/>
          </p:cNvSpPr>
          <p:nvPr>
            <p:ph type="title"/>
          </p:nvPr>
        </p:nvSpPr>
        <p:spPr/>
        <p:txBody>
          <a:bodyPr/>
          <a:lstStyle/>
          <a:p>
            <a:r>
              <a:rPr lang="en-US" dirty="0"/>
              <a:t>Risk Analysis – delivery in lockdown</a:t>
            </a:r>
          </a:p>
        </p:txBody>
      </p:sp>
      <p:sp>
        <p:nvSpPr>
          <p:cNvPr id="4" name="Slide Number Placeholder 3">
            <a:extLst>
              <a:ext uri="{FF2B5EF4-FFF2-40B4-BE49-F238E27FC236}">
                <a16:creationId xmlns:a16="http://schemas.microsoft.com/office/drawing/2014/main" id="{A4560B9B-F26E-B74E-8DCE-673CD6708E26}"/>
              </a:ext>
            </a:extLst>
          </p:cNvPr>
          <p:cNvSpPr>
            <a:spLocks noGrp="1"/>
          </p:cNvSpPr>
          <p:nvPr>
            <p:ph type="sldNum" sz="quarter" idx="12"/>
          </p:nvPr>
        </p:nvSpPr>
        <p:spPr/>
        <p:txBody>
          <a:bodyPr/>
          <a:lstStyle/>
          <a:p>
            <a:fld id="{3D165440-4880-415F-9146-4793BDD623F8}" type="slidenum">
              <a:rPr lang="en-GB" smtClean="0"/>
              <a:t>14</a:t>
            </a:fld>
            <a:endParaRPr lang="en-GB"/>
          </a:p>
        </p:txBody>
      </p:sp>
      <p:graphicFrame>
        <p:nvGraphicFramePr>
          <p:cNvPr id="5" name="Content Placeholder 4">
            <a:extLst>
              <a:ext uri="{FF2B5EF4-FFF2-40B4-BE49-F238E27FC236}">
                <a16:creationId xmlns:a16="http://schemas.microsoft.com/office/drawing/2014/main" id="{25BAF737-BA27-D74A-AEFD-73AE8243F8B5}"/>
              </a:ext>
            </a:extLst>
          </p:cNvPr>
          <p:cNvGraphicFramePr>
            <a:graphicFrameLocks noGrp="1"/>
          </p:cNvGraphicFramePr>
          <p:nvPr>
            <p:ph idx="1"/>
            <p:extLst>
              <p:ext uri="{D42A27DB-BD31-4B8C-83A1-F6EECF244321}">
                <p14:modId xmlns:p14="http://schemas.microsoft.com/office/powerpoint/2010/main" val="983247377"/>
              </p:ext>
            </p:extLst>
          </p:nvPr>
        </p:nvGraphicFramePr>
        <p:xfrm>
          <a:off x="218303" y="1028995"/>
          <a:ext cx="11741468" cy="4370320"/>
        </p:xfrm>
        <a:graphic>
          <a:graphicData uri="http://schemas.openxmlformats.org/drawingml/2006/table">
            <a:tbl>
              <a:tblPr firstRow="1" bandRow="1">
                <a:tableStyleId>{BC89EF96-8CEA-46FF-86C4-4CE0E7609802}</a:tableStyleId>
              </a:tblPr>
              <a:tblGrid>
                <a:gridCol w="1654040">
                  <a:extLst>
                    <a:ext uri="{9D8B030D-6E8A-4147-A177-3AD203B41FA5}">
                      <a16:colId xmlns:a16="http://schemas.microsoft.com/office/drawing/2014/main" val="346813269"/>
                    </a:ext>
                  </a:extLst>
                </a:gridCol>
                <a:gridCol w="1654628">
                  <a:extLst>
                    <a:ext uri="{9D8B030D-6E8A-4147-A177-3AD203B41FA5}">
                      <a16:colId xmlns:a16="http://schemas.microsoft.com/office/drawing/2014/main" val="3138221694"/>
                    </a:ext>
                  </a:extLst>
                </a:gridCol>
                <a:gridCol w="3976915">
                  <a:extLst>
                    <a:ext uri="{9D8B030D-6E8A-4147-A177-3AD203B41FA5}">
                      <a16:colId xmlns:a16="http://schemas.microsoft.com/office/drawing/2014/main" val="3825720663"/>
                    </a:ext>
                  </a:extLst>
                </a:gridCol>
                <a:gridCol w="4455885">
                  <a:extLst>
                    <a:ext uri="{9D8B030D-6E8A-4147-A177-3AD203B41FA5}">
                      <a16:colId xmlns:a16="http://schemas.microsoft.com/office/drawing/2014/main" val="86433115"/>
                    </a:ext>
                  </a:extLst>
                </a:gridCol>
              </a:tblGrid>
              <a:tr h="660836">
                <a:tc>
                  <a:txBody>
                    <a:bodyPr/>
                    <a:lstStyle/>
                    <a:p>
                      <a:pPr algn="ctr"/>
                      <a:r>
                        <a:rPr lang="en-GB" dirty="0"/>
                        <a:t>Impact</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776404">
                <a:tc>
                  <a:txBody>
                    <a:bodyPr/>
                    <a:lstStyle/>
                    <a:p>
                      <a:r>
                        <a:rPr lang="en-GB" sz="1600" dirty="0"/>
                        <a:t>H</a:t>
                      </a:r>
                    </a:p>
                  </a:txBody>
                  <a:tcPr/>
                </a:tc>
                <a:tc>
                  <a:txBody>
                    <a:bodyPr/>
                    <a:lstStyle/>
                    <a:p>
                      <a:r>
                        <a:rPr lang="en-GB" sz="1600" dirty="0"/>
                        <a:t>H</a:t>
                      </a:r>
                    </a:p>
                  </a:txBody>
                  <a:tcPr/>
                </a:tc>
                <a:tc>
                  <a:txBody>
                    <a:bodyPr/>
                    <a:lstStyle/>
                    <a:p>
                      <a:r>
                        <a:rPr lang="en-GB" sz="1600" dirty="0"/>
                        <a:t>Staff not confident to deliver</a:t>
                      </a:r>
                    </a:p>
                    <a:p>
                      <a:r>
                        <a:rPr lang="en-GB" sz="1600" dirty="0"/>
                        <a:t>(Product/ Resource/ Schedule risk) Internal</a:t>
                      </a:r>
                    </a:p>
                  </a:txBody>
                  <a:tcPr/>
                </a:tc>
                <a:tc>
                  <a:txBody>
                    <a:bodyPr/>
                    <a:lstStyle/>
                    <a:p>
                      <a:r>
                        <a:rPr lang="en-GB" sz="1600" dirty="0"/>
                        <a:t>Provide online training and access to software and IT equipment</a:t>
                      </a:r>
                    </a:p>
                  </a:txBody>
                  <a:tcPr/>
                </a:tc>
                <a:extLst>
                  <a:ext uri="{0D108BD9-81ED-4DB2-BD59-A6C34878D82A}">
                    <a16:rowId xmlns:a16="http://schemas.microsoft.com/office/drawing/2014/main" val="2670898538"/>
                  </a:ext>
                </a:extLst>
              </a:tr>
              <a:tr h="1926631">
                <a:tc>
                  <a:txBody>
                    <a:bodyPr/>
                    <a:lstStyle/>
                    <a:p>
                      <a:r>
                        <a:rPr lang="en-GB" sz="1600" dirty="0"/>
                        <a:t>H</a:t>
                      </a:r>
                    </a:p>
                  </a:txBody>
                  <a:tcPr/>
                </a:tc>
                <a:tc>
                  <a:txBody>
                    <a:bodyPr/>
                    <a:lstStyle/>
                    <a:p>
                      <a:r>
                        <a:rPr lang="en-GB" sz="1600" dirty="0"/>
                        <a:t>M</a:t>
                      </a:r>
                    </a:p>
                  </a:txBody>
                  <a:tcPr/>
                </a:tc>
                <a:tc>
                  <a:txBody>
                    <a:bodyPr/>
                    <a:lstStyle/>
                    <a:p>
                      <a:r>
                        <a:rPr lang="en-GB" sz="1600" dirty="0"/>
                        <a:t>Students not engaging </a:t>
                      </a:r>
                    </a:p>
                    <a:p>
                      <a:r>
                        <a:rPr lang="en-GB" sz="1600" dirty="0"/>
                        <a:t>(Product</a:t>
                      </a:r>
                      <a:r>
                        <a:rPr lang="en-GB" sz="1600" baseline="0" dirty="0"/>
                        <a:t> </a:t>
                      </a:r>
                      <a:r>
                        <a:rPr lang="en-GB" sz="1600" dirty="0"/>
                        <a:t>risk) Partly Internal/ External</a:t>
                      </a:r>
                    </a:p>
                  </a:txBody>
                  <a:tcPr/>
                </a:tc>
                <a:tc>
                  <a:txBody>
                    <a:bodyPr/>
                    <a:lstStyle/>
                    <a:p>
                      <a:r>
                        <a:rPr lang="en-GB" sz="1600" dirty="0"/>
                        <a:t>Provide effective, engaging, varied resources,</a:t>
                      </a:r>
                      <a:r>
                        <a:rPr lang="en-GB" sz="1600" baseline="0" dirty="0"/>
                        <a:t> </a:t>
                      </a:r>
                      <a:r>
                        <a:rPr lang="en-GB" sz="1600" dirty="0"/>
                        <a:t>one to one support for students through lectures and tutorial &amp; access</a:t>
                      </a:r>
                      <a:r>
                        <a:rPr lang="en-GB" sz="1600" baseline="0" dirty="0"/>
                        <a:t> to interactive moodle pages. Chase up via emails any issues and look to provide support in addressing them</a:t>
                      </a:r>
                      <a:endParaRPr lang="en-GB" sz="1600" dirty="0"/>
                    </a:p>
                  </a:txBody>
                  <a:tcPr/>
                </a:tc>
                <a:extLst>
                  <a:ext uri="{0D108BD9-81ED-4DB2-BD59-A6C34878D82A}">
                    <a16:rowId xmlns:a16="http://schemas.microsoft.com/office/drawing/2014/main" val="2071362531"/>
                  </a:ext>
                </a:extLst>
              </a:tr>
              <a:tr h="1006449">
                <a:tc>
                  <a:txBody>
                    <a:bodyPr/>
                    <a:lstStyle/>
                    <a:p>
                      <a:r>
                        <a:rPr lang="en-GB" sz="1600" dirty="0"/>
                        <a:t>H</a:t>
                      </a:r>
                    </a:p>
                  </a:txBody>
                  <a:tcPr/>
                </a:tc>
                <a:tc>
                  <a:txBody>
                    <a:bodyPr/>
                    <a:lstStyle/>
                    <a:p>
                      <a:r>
                        <a:rPr lang="en-GB" sz="1600" dirty="0"/>
                        <a:t>L</a:t>
                      </a:r>
                    </a:p>
                  </a:txBody>
                  <a:tcPr/>
                </a:tc>
                <a:tc>
                  <a:txBody>
                    <a:bodyPr/>
                    <a:lstStyle/>
                    <a:p>
                      <a:r>
                        <a:rPr lang="en-GB" sz="1600" dirty="0"/>
                        <a:t>Internet connection for staff and students</a:t>
                      </a:r>
                    </a:p>
                    <a:p>
                      <a:r>
                        <a:rPr lang="en-GB" sz="1600" dirty="0"/>
                        <a:t>(Resource/ schedule risk) External</a:t>
                      </a:r>
                    </a:p>
                  </a:txBody>
                  <a:tcPr/>
                </a:tc>
                <a:tc>
                  <a:txBody>
                    <a:bodyPr/>
                    <a:lstStyle/>
                    <a:p>
                      <a:r>
                        <a:rPr lang="en-GB" sz="1600" dirty="0"/>
                        <a:t>Provide advice and support via 24 hour IT HWB</a:t>
                      </a:r>
                    </a:p>
                  </a:txBody>
                  <a:tcPr/>
                </a:tc>
                <a:extLst>
                  <a:ext uri="{0D108BD9-81ED-4DB2-BD59-A6C34878D82A}">
                    <a16:rowId xmlns:a16="http://schemas.microsoft.com/office/drawing/2014/main" val="3959459922"/>
                  </a:ext>
                </a:extLst>
              </a:tr>
            </a:tbl>
          </a:graphicData>
        </a:graphic>
      </p:graphicFrame>
    </p:spTree>
    <p:extLst>
      <p:ext uri="{BB962C8B-B14F-4D97-AF65-F5344CB8AC3E}">
        <p14:creationId xmlns:p14="http://schemas.microsoft.com/office/powerpoint/2010/main" val="827286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B6E04-CF42-634E-8A77-317BFBD2DEFC}"/>
              </a:ext>
            </a:extLst>
          </p:cNvPr>
          <p:cNvSpPr>
            <a:spLocks noGrp="1"/>
          </p:cNvSpPr>
          <p:nvPr>
            <p:ph type="title"/>
          </p:nvPr>
        </p:nvSpPr>
        <p:spPr/>
        <p:txBody>
          <a:bodyPr/>
          <a:lstStyle/>
          <a:p>
            <a:r>
              <a:rPr lang="en-US" dirty="0"/>
              <a:t>Project Familiarity Grid</a:t>
            </a:r>
          </a:p>
        </p:txBody>
      </p:sp>
      <p:sp>
        <p:nvSpPr>
          <p:cNvPr id="4" name="Slide Number Placeholder 3">
            <a:extLst>
              <a:ext uri="{FF2B5EF4-FFF2-40B4-BE49-F238E27FC236}">
                <a16:creationId xmlns:a16="http://schemas.microsoft.com/office/drawing/2014/main" id="{5746C8ED-0C99-2E4B-928E-61509E55794E}"/>
              </a:ext>
            </a:extLst>
          </p:cNvPr>
          <p:cNvSpPr>
            <a:spLocks noGrp="1"/>
          </p:cNvSpPr>
          <p:nvPr>
            <p:ph type="sldNum" sz="quarter" idx="12"/>
          </p:nvPr>
        </p:nvSpPr>
        <p:spPr/>
        <p:txBody>
          <a:bodyPr/>
          <a:lstStyle/>
          <a:p>
            <a:fld id="{3D165440-4880-415F-9146-4793BDD623F8}" type="slidenum">
              <a:rPr lang="en-GB" smtClean="0"/>
              <a:t>15</a:t>
            </a:fld>
            <a:endParaRPr lang="en-GB"/>
          </a:p>
        </p:txBody>
      </p:sp>
      <p:graphicFrame>
        <p:nvGraphicFramePr>
          <p:cNvPr id="5" name="Group 27">
            <a:extLst>
              <a:ext uri="{FF2B5EF4-FFF2-40B4-BE49-F238E27FC236}">
                <a16:creationId xmlns:a16="http://schemas.microsoft.com/office/drawing/2014/main" id="{198CA33C-ABA3-2E4F-868D-25ED3DB142E5}"/>
              </a:ext>
            </a:extLst>
          </p:cNvPr>
          <p:cNvGraphicFramePr>
            <a:graphicFrameLocks noGrp="1"/>
          </p:cNvGraphicFramePr>
          <p:nvPr>
            <p:ph idx="1"/>
            <p:extLst>
              <p:ext uri="{D42A27DB-BD31-4B8C-83A1-F6EECF244321}">
                <p14:modId xmlns:p14="http://schemas.microsoft.com/office/powerpoint/2010/main" val="2199488686"/>
              </p:ext>
            </p:extLst>
          </p:nvPr>
        </p:nvGraphicFramePr>
        <p:xfrm>
          <a:off x="3222172" y="1367972"/>
          <a:ext cx="6172200" cy="3597275"/>
        </p:xfrm>
        <a:graphic>
          <a:graphicData uri="http://schemas.openxmlformats.org/drawingml/2006/table">
            <a:tbl>
              <a:tblPr/>
              <a:tblGrid>
                <a:gridCol w="31242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1542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Both task and setting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00FF00"/>
                          </a:solidFill>
                          <a:effectLst/>
                          <a:latin typeface="Arial" charset="0"/>
                        </a:rPr>
                        <a:t>SHOULD BE OK</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Task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Setting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CC00"/>
                          </a:solidFill>
                          <a:effectLst/>
                          <a:latin typeface="Arial" charset="0"/>
                        </a:rPr>
                        <a:t>BE CAREFUL</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54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Setting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CC00"/>
                          </a:solidFill>
                          <a:effectLst/>
                          <a:latin typeface="Arial" charset="0"/>
                        </a:rPr>
                        <a:t>BE CAREFUL</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Setting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FF0000"/>
                          </a:solidFill>
                          <a:effectLst/>
                          <a:latin typeface="Arial" charset="0"/>
                        </a:rPr>
                        <a:t>BE VERY WARY!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dirty="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297258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a:t>
            </a:r>
          </a:p>
        </p:txBody>
      </p:sp>
      <p:sp>
        <p:nvSpPr>
          <p:cNvPr id="3" name="Content Placeholder 2">
            <a:extLst>
              <a:ext uri="{FF2B5EF4-FFF2-40B4-BE49-F238E27FC236}">
                <a16:creationId xmlns:a16="http://schemas.microsoft.com/office/drawing/2014/main" id="{EF7480BF-CFDD-6648-B9D4-B718B162CE91}"/>
              </a:ext>
            </a:extLst>
          </p:cNvPr>
          <p:cNvSpPr>
            <a:spLocks noGrp="1"/>
          </p:cNvSpPr>
          <p:nvPr>
            <p:ph idx="1"/>
          </p:nvPr>
        </p:nvSpPr>
        <p:spPr>
          <a:xfrm>
            <a:off x="609600" y="1600201"/>
            <a:ext cx="6560457" cy="3917032"/>
          </a:xfrm>
        </p:spPr>
        <p:txBody>
          <a:bodyPr>
            <a:normAutofit/>
          </a:bodyPr>
          <a:lstStyle/>
          <a:p>
            <a:pPr marL="0" indent="0">
              <a:buNone/>
            </a:pPr>
            <a:r>
              <a:rPr lang="en-US" dirty="0"/>
              <a:t>Communication Planning</a:t>
            </a:r>
            <a:br>
              <a:rPr lang="en-US" dirty="0"/>
            </a:br>
            <a:endParaRPr lang="en-US" dirty="0"/>
          </a:p>
          <a:p>
            <a:pPr lvl="1">
              <a:buFont typeface="Arial" panose="020B0604020202020204" pitchFamily="34" charset="0"/>
              <a:buChar char="•"/>
            </a:pPr>
            <a:r>
              <a:rPr lang="en-US" altLang="en-US" sz="1600" dirty="0">
                <a:latin typeface="Arial" panose="020B0604020202020204" pitchFamily="34" charset="0"/>
                <a:cs typeface="Arial" panose="020B0604020202020204" pitchFamily="34" charset="0"/>
              </a:rPr>
              <a:t>The information requirements of project stakeholders</a:t>
            </a:r>
          </a:p>
          <a:p>
            <a:pPr lvl="1">
              <a:buFont typeface="Arial" panose="020B0604020202020204" pitchFamily="34" charset="0"/>
              <a:buChar char="•"/>
            </a:pPr>
            <a:r>
              <a:rPr lang="en-US" altLang="en-US" sz="1600" dirty="0">
                <a:latin typeface="Arial" panose="020B0604020202020204" pitchFamily="34" charset="0"/>
                <a:cs typeface="Arial" panose="020B0604020202020204" pitchFamily="34" charset="0"/>
              </a:rPr>
              <a:t>The type and format of the information to be communicated</a:t>
            </a:r>
          </a:p>
          <a:p>
            <a:pPr lvl="1">
              <a:buFont typeface="Arial" panose="020B0604020202020204" pitchFamily="34" charset="0"/>
              <a:buChar char="•"/>
            </a:pPr>
            <a:r>
              <a:rPr lang="en-US" altLang="en-US" sz="1600" dirty="0">
                <a:latin typeface="Arial" panose="020B0604020202020204" pitchFamily="34" charset="0"/>
                <a:cs typeface="Arial" panose="020B0604020202020204" pitchFamily="34" charset="0"/>
              </a:rPr>
              <a:t>The delivery mechanism or communications media to be used.</a:t>
            </a:r>
          </a:p>
          <a:p>
            <a:pPr marL="0" indent="0">
              <a:buNone/>
            </a:pPr>
            <a:endParaRPr lang="en-US" dirty="0"/>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p:txBody>
          <a:bodyPr/>
          <a:lstStyle/>
          <a:p>
            <a:fld id="{3D165440-4880-415F-9146-4793BDD623F8}" type="slidenum">
              <a:rPr lang="en-GB" smtClean="0"/>
              <a:t>16</a:t>
            </a:fld>
            <a:endParaRPr lang="en-GB"/>
          </a:p>
        </p:txBody>
      </p:sp>
      <p:pic>
        <p:nvPicPr>
          <p:cNvPr id="5" name="Picture 2" descr="http://blog.mitchcommgroup.com/wp-content/uploads/2013/02/why-do-i-need-a-communications-plan-20130212.jpg">
            <a:extLst>
              <a:ext uri="{FF2B5EF4-FFF2-40B4-BE49-F238E27FC236}">
                <a16:creationId xmlns:a16="http://schemas.microsoft.com/office/drawing/2014/main" id="{B8C3C030-773D-2644-8F3D-DDBC6B6992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5564" y="1600201"/>
            <a:ext cx="3788181" cy="333873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575305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Planning</a:t>
            </a:r>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p:txBody>
          <a:bodyPr/>
          <a:lstStyle/>
          <a:p>
            <a:fld id="{3D165440-4880-415F-9146-4793BDD623F8}" type="slidenum">
              <a:rPr lang="en-GB" smtClean="0"/>
              <a:t>17</a:t>
            </a:fld>
            <a:endParaRPr lang="en-GB"/>
          </a:p>
        </p:txBody>
      </p:sp>
      <p:pic>
        <p:nvPicPr>
          <p:cNvPr id="5" name="Picture 2" descr="http://blog.mitchcommgroup.com/wp-content/uploads/2013/02/why-do-i-need-a-communications-plan-20130212.jpg">
            <a:extLst>
              <a:ext uri="{FF2B5EF4-FFF2-40B4-BE49-F238E27FC236}">
                <a16:creationId xmlns:a16="http://schemas.microsoft.com/office/drawing/2014/main" id="{B8C3C030-773D-2644-8F3D-DDBC6B6992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5564" y="1600201"/>
            <a:ext cx="3788181" cy="3338736"/>
          </a:xfrm>
          <a:prstGeom prst="rect">
            <a:avLst/>
          </a:prstGeom>
          <a:noFill/>
          <a:extLst>
            <a:ext uri="{909E8E84-426E-40dd-AFC4-6F175D3DCCD1}">
              <a14:hiddenFill xmlns=""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49315107-3003-554C-9695-EB8EABCF12EC}"/>
              </a:ext>
            </a:extLst>
          </p:cNvPr>
          <p:cNvSpPr>
            <a:spLocks noGrp="1"/>
          </p:cNvSpPr>
          <p:nvPr>
            <p:ph idx="1"/>
          </p:nvPr>
        </p:nvSpPr>
        <p:spPr>
          <a:xfrm>
            <a:off x="494319" y="962834"/>
            <a:ext cx="8184456" cy="4480023"/>
          </a:xfrm>
        </p:spPr>
        <p:txBody>
          <a:bodyPr rtlCol="0">
            <a:noAutofit/>
          </a:bodyPr>
          <a:lstStyle/>
          <a:p>
            <a:pPr marL="457200" lvl="1" indent="0" eaLnBrk="1" fontAlgn="auto" hangingPunct="1">
              <a:spcAft>
                <a:spcPts val="0"/>
              </a:spcAft>
              <a:buNone/>
              <a:defRPr/>
            </a:pPr>
            <a:r>
              <a:rPr lang="en-GB" sz="1800" dirty="0">
                <a:latin typeface="Arial" panose="020B0604020202020204" pitchFamily="34" charset="0"/>
                <a:cs typeface="Arial" panose="020B0604020202020204" pitchFamily="34" charset="0"/>
              </a:rPr>
              <a:t>Considerations:</a:t>
            </a:r>
          </a:p>
          <a:p>
            <a:pPr marL="457200" lvl="1" indent="0" eaLnBrk="1" fontAlgn="auto" hangingPunct="1">
              <a:spcAft>
                <a:spcPts val="0"/>
              </a:spcAft>
              <a:buNone/>
              <a:defRPr/>
            </a:pPr>
            <a:endParaRPr lang="en-GB" sz="1800" dirty="0">
              <a:latin typeface="Arial" panose="020B0604020202020204" pitchFamily="34" charset="0"/>
              <a:cs typeface="Arial" panose="020B0604020202020204" pitchFamily="34" charset="0"/>
            </a:endParaRPr>
          </a:p>
          <a:p>
            <a:pPr marL="457200" lvl="1" indent="0" eaLnBrk="1" fontAlgn="auto" hangingPunct="1">
              <a:spcAft>
                <a:spcPts val="0"/>
              </a:spcAft>
              <a:buNone/>
              <a:defRPr/>
            </a:pPr>
            <a:r>
              <a:rPr lang="en-GB" sz="1800" dirty="0">
                <a:latin typeface="Arial" panose="020B0604020202020204" pitchFamily="34" charset="0"/>
                <a:cs typeface="Arial" panose="020B0604020202020204" pitchFamily="34" charset="0"/>
              </a:rPr>
              <a:t>Who are the stakeholders</a:t>
            </a:r>
            <a:r>
              <a:rPr lang="en-GB"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457200" lvl="1" indent="0" eaLnBrk="1" fontAlgn="auto" hangingPunct="1">
              <a:spcAft>
                <a:spcPts val="0"/>
              </a:spcAft>
              <a:buNone/>
              <a:defRPr/>
            </a:pPr>
            <a:endParaRPr lang="en-GB"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lvl="1" indent="0" eaLnBrk="1" fontAlgn="auto" hangingPunct="1">
              <a:spcAft>
                <a:spcPts val="0"/>
              </a:spcAft>
              <a:buNone/>
              <a:defRPr/>
            </a:pPr>
            <a:r>
              <a:rPr lang="en-GB" sz="1800" dirty="0">
                <a:latin typeface="Arial" panose="020B0604020202020204" pitchFamily="34" charset="0"/>
                <a:cs typeface="Arial" panose="020B0604020202020204" pitchFamily="34" charset="0"/>
              </a:rPr>
              <a:t>What are the information requirements of the stakeholders</a:t>
            </a:r>
            <a:r>
              <a:rPr lang="en-GB"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1053846" lvl="2" indent="-285750">
              <a:buClr>
                <a:schemeClr val="accent3"/>
              </a:buClr>
              <a:defRPr/>
            </a:pPr>
            <a:r>
              <a:rPr lang="en-GB" sz="1800" dirty="0">
                <a:latin typeface="Arial" panose="020B0604020202020204" pitchFamily="34" charset="0"/>
                <a:cs typeface="Arial" panose="020B0604020202020204" pitchFamily="34" charset="0"/>
              </a:rPr>
              <a:t>What level of detail or precision</a:t>
            </a:r>
            <a:r>
              <a:rPr lang="en-GB"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1053846" lvl="2" indent="-285750">
              <a:buClr>
                <a:schemeClr val="accent3"/>
              </a:buClr>
              <a:defRPr/>
            </a:pPr>
            <a:r>
              <a:rPr lang="en-GB" sz="1800" dirty="0">
                <a:latin typeface="Arial" panose="020B0604020202020204" pitchFamily="34" charset="0"/>
                <a:cs typeface="Arial" panose="020B0604020202020204" pitchFamily="34" charset="0"/>
              </a:rPr>
              <a:t>In what format</a:t>
            </a:r>
            <a:r>
              <a:rPr lang="en-GB"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1053846" lvl="2" indent="-285750">
              <a:buClr>
                <a:schemeClr val="accent3"/>
              </a:buClr>
              <a:defRPr/>
            </a:pPr>
            <a:r>
              <a:rPr lang="en-GB" sz="1800" dirty="0">
                <a:latin typeface="Arial" panose="020B0604020202020204" pitchFamily="34" charset="0"/>
                <a:cs typeface="Arial" panose="020B0604020202020204" pitchFamily="34" charset="0"/>
              </a:rPr>
              <a:t>Are there any group or shared requirements?</a:t>
            </a:r>
          </a:p>
          <a:p>
            <a:pPr marL="768096" lvl="2" indent="0" eaLnBrk="1" fontAlgn="auto" hangingPunct="1">
              <a:spcAft>
                <a:spcPts val="0"/>
              </a:spcAft>
              <a:buClr>
                <a:schemeClr val="accent3"/>
              </a:buClr>
              <a:buNone/>
              <a:defRPr/>
            </a:pPr>
            <a:endParaRPr lang="en-GB" sz="1800" dirty="0">
              <a:latin typeface="Arial" panose="020B0604020202020204" pitchFamily="34" charset="0"/>
              <a:cs typeface="Arial" panose="020B0604020202020204" pitchFamily="34" charset="0"/>
            </a:endParaRPr>
          </a:p>
          <a:p>
            <a:pPr marL="457200" lvl="1" indent="0" eaLnBrk="1" fontAlgn="auto" hangingPunct="1">
              <a:spcAft>
                <a:spcPts val="0"/>
              </a:spcAft>
              <a:buNone/>
              <a:defRPr/>
            </a:pPr>
            <a:r>
              <a:rPr lang="en-GB" sz="1800" dirty="0">
                <a:latin typeface="Arial" panose="020B0604020202020204" pitchFamily="34" charset="0"/>
                <a:cs typeface="Arial" panose="020B0604020202020204" pitchFamily="34" charset="0"/>
              </a:rPr>
              <a:t>How will the information be used</a:t>
            </a:r>
            <a:r>
              <a:rPr lang="en-GB"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457200" lvl="1" indent="0" eaLnBrk="1" fontAlgn="auto" hangingPunct="1">
              <a:spcAft>
                <a:spcPts val="0"/>
              </a:spcAft>
              <a:buNone/>
              <a:defRPr/>
            </a:pPr>
            <a:endParaRPr lang="en-GB"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lvl="1" indent="0" eaLnBrk="1" fontAlgn="auto" hangingPunct="1">
              <a:spcAft>
                <a:spcPts val="0"/>
              </a:spcAft>
              <a:buNone/>
              <a:defRPr/>
            </a:pPr>
            <a:r>
              <a:rPr lang="en-GB" sz="1800" dirty="0">
                <a:latin typeface="Arial" panose="020B0604020202020204" pitchFamily="34" charset="0"/>
                <a:cs typeface="Arial" panose="020B0604020202020204" pitchFamily="34" charset="0"/>
              </a:rPr>
              <a:t>What are the overheads to the project of gathering, recording, formatting and communicating the information</a:t>
            </a:r>
            <a:r>
              <a:rPr lang="en-GB"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8294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2" end="2"/>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4" end="4"/>
                                            </p:txEl>
                                          </p:spTgt>
                                        </p:tgtEl>
                                        <p:attrNameLst>
                                          <p:attrName>ppt_c</p:attrName>
                                        </p:attrNameLst>
                                      </p:cBhvr>
                                      <p:to>
                                        <a:schemeClr val="tx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5" end="5"/>
                                            </p:txEl>
                                          </p:spTgt>
                                        </p:tgtEl>
                                        <p:attrNameLst>
                                          <p:attrName>ppt_c</p:attrName>
                                        </p:attrNameLst>
                                      </p:cBhvr>
                                      <p:to>
                                        <a:schemeClr val="tx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6" end="6"/>
                                            </p:txEl>
                                          </p:spTgt>
                                        </p:tgtEl>
                                        <p:attrNameLst>
                                          <p:attrName>ppt_c</p:attrName>
                                        </p:attrNameLst>
                                      </p:cBhvr>
                                      <p:to>
                                        <a:schemeClr val="tx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7" end="7"/>
                                            </p:txEl>
                                          </p:spTgt>
                                        </p:tgtEl>
                                        <p:attrNameLst>
                                          <p:attrName>ppt_c</p:attrName>
                                        </p:attrNameLst>
                                      </p:cBhvr>
                                      <p:to>
                                        <a:schemeClr val="tx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9" end="9"/>
                                            </p:txEl>
                                          </p:spTgt>
                                        </p:tgtEl>
                                        <p:attrNameLst>
                                          <p:attrName>ppt_c</p:attrName>
                                        </p:attrNameLst>
                                      </p:cBhvr>
                                      <p:to>
                                        <a:schemeClr val="tx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11" end="11"/>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11" end="11"/>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3"/>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Planning</a:t>
            </a:r>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p:txBody>
          <a:bodyPr/>
          <a:lstStyle/>
          <a:p>
            <a:fld id="{3D165440-4880-415F-9146-4793BDD623F8}" type="slidenum">
              <a:rPr lang="en-GB" smtClean="0"/>
              <a:t>18</a:t>
            </a:fld>
            <a:endParaRPr lang="en-GB"/>
          </a:p>
        </p:txBody>
      </p:sp>
      <p:pic>
        <p:nvPicPr>
          <p:cNvPr id="5" name="Picture 2" descr="http://blog.mitchcommgroup.com/wp-content/uploads/2013/02/why-do-i-need-a-communications-plan-20130212.jpg">
            <a:extLst>
              <a:ext uri="{FF2B5EF4-FFF2-40B4-BE49-F238E27FC236}">
                <a16:creationId xmlns:a16="http://schemas.microsoft.com/office/drawing/2014/main" id="{B8C3C030-773D-2644-8F3D-DDBC6B6992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5564" y="1600201"/>
            <a:ext cx="3788181" cy="3338736"/>
          </a:xfrm>
          <a:prstGeom prst="rect">
            <a:avLst/>
          </a:prstGeom>
          <a:noFill/>
          <a:extLst>
            <a:ext uri="{909E8E84-426E-40dd-AFC4-6F175D3DCCD1}">
              <a14:hiddenFill xmlns=""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49315107-3003-554C-9695-EB8EABCF12EC}"/>
              </a:ext>
            </a:extLst>
          </p:cNvPr>
          <p:cNvSpPr>
            <a:spLocks noGrp="1"/>
          </p:cNvSpPr>
          <p:nvPr>
            <p:ph idx="1"/>
          </p:nvPr>
        </p:nvSpPr>
        <p:spPr>
          <a:xfrm>
            <a:off x="494319" y="962834"/>
            <a:ext cx="8184456" cy="4480023"/>
          </a:xfrm>
        </p:spPr>
        <p:txBody>
          <a:bodyPr rtlCol="0">
            <a:noAutofit/>
          </a:bodyPr>
          <a:lstStyle/>
          <a:p>
            <a:pPr marL="457200" lvl="1" indent="0" eaLnBrk="1" fontAlgn="auto" hangingPunct="1">
              <a:spcAft>
                <a:spcPts val="0"/>
              </a:spcAft>
              <a:buNone/>
              <a:defRPr/>
            </a:pPr>
            <a:r>
              <a:rPr lang="en-GB" sz="1800" dirty="0">
                <a:latin typeface="Arial" panose="020B0604020202020204" pitchFamily="34" charset="0"/>
                <a:cs typeface="Arial" panose="020B0604020202020204" pitchFamily="34" charset="0"/>
              </a:rPr>
              <a:t>Rationale:</a:t>
            </a:r>
          </a:p>
          <a:p>
            <a:pPr marL="457200" lvl="1" indent="0">
              <a:buNone/>
              <a:defRPr/>
            </a:pPr>
            <a:endParaRPr lang="en-GB" sz="1800" dirty="0">
              <a:latin typeface="Arial" panose="020B0604020202020204" pitchFamily="34" charset="0"/>
              <a:cs typeface="Arial" panose="020B0604020202020204" pitchFamily="34" charset="0"/>
            </a:endParaRPr>
          </a:p>
          <a:p>
            <a:pPr marL="457200" lvl="1" indent="0">
              <a:buNone/>
              <a:defRPr/>
            </a:pPr>
            <a:r>
              <a:rPr lang="en-GB" sz="1800" dirty="0">
                <a:latin typeface="Arial" panose="020B0604020202020204" pitchFamily="34" charset="0"/>
                <a:cs typeface="Arial" panose="020B0604020202020204" pitchFamily="34" charset="0"/>
              </a:rPr>
              <a:t>To Inform those who need to be informed to the extent to which they need to be informed at the time they need to be informed in a way they can receive the information</a:t>
            </a:r>
          </a:p>
          <a:p>
            <a:pPr marL="457200" lvl="1" indent="0">
              <a:buNone/>
              <a:defRPr/>
            </a:pPr>
            <a:endParaRPr lang="en-GB" sz="1800" dirty="0">
              <a:latin typeface="Arial" panose="020B0604020202020204" pitchFamily="34" charset="0"/>
              <a:cs typeface="Arial" panose="020B0604020202020204" pitchFamily="34" charset="0"/>
            </a:endParaRPr>
          </a:p>
          <a:p>
            <a:pPr marL="457200" lvl="1" indent="0">
              <a:buNone/>
              <a:defRPr/>
            </a:pPr>
            <a:r>
              <a:rPr lang="en-GB" sz="1800" dirty="0">
                <a:latin typeface="Arial" panose="020B0604020202020204" pitchFamily="34" charset="0"/>
                <a:cs typeface="Arial" panose="020B0604020202020204" pitchFamily="34" charset="0"/>
              </a:rPr>
              <a:t>To facilitate decision making accurate information is key</a:t>
            </a:r>
          </a:p>
          <a:p>
            <a:pPr marL="457200" lvl="1" indent="0">
              <a:buNone/>
              <a:defRPr/>
            </a:pPr>
            <a:endParaRPr lang="en-GB" sz="1800" dirty="0">
              <a:latin typeface="Arial" panose="020B0604020202020204" pitchFamily="34" charset="0"/>
              <a:cs typeface="Arial" panose="020B0604020202020204" pitchFamily="34" charset="0"/>
            </a:endParaRPr>
          </a:p>
          <a:p>
            <a:pPr marL="457200" lvl="1" indent="0">
              <a:buNone/>
              <a:defRPr/>
            </a:pPr>
            <a:r>
              <a:rPr lang="en-GB" sz="1800" dirty="0">
                <a:latin typeface="Arial" panose="020B0604020202020204" pitchFamily="34" charset="0"/>
                <a:cs typeface="Arial" panose="020B0604020202020204" pitchFamily="34" charset="0"/>
              </a:rPr>
              <a:t>To gain/retain stakeholder interest (buy-in)</a:t>
            </a:r>
          </a:p>
          <a:p>
            <a:pPr marL="457200" lvl="1" indent="0">
              <a:buNone/>
              <a:defRPr/>
            </a:pPr>
            <a:endParaRPr lang="en-GB" sz="1800" dirty="0">
              <a:latin typeface="Arial" panose="020B0604020202020204" pitchFamily="34" charset="0"/>
              <a:cs typeface="Arial" panose="020B0604020202020204" pitchFamily="34" charset="0"/>
            </a:endParaRPr>
          </a:p>
          <a:p>
            <a:pPr marL="457200" lvl="1" indent="0">
              <a:buNone/>
              <a:defRPr/>
            </a:pPr>
            <a:r>
              <a:rPr lang="en-GB" sz="1800" dirty="0">
                <a:latin typeface="Arial" panose="020B0604020202020204" pitchFamily="34" charset="0"/>
                <a:cs typeface="Arial" panose="020B0604020202020204" pitchFamily="34" charset="0"/>
              </a:rPr>
              <a:t>To reduce negative communications, rumour, gossip</a:t>
            </a:r>
          </a:p>
        </p:txBody>
      </p:sp>
    </p:spTree>
    <p:extLst>
      <p:ext uri="{BB962C8B-B14F-4D97-AF65-F5344CB8AC3E}">
        <p14:creationId xmlns:p14="http://schemas.microsoft.com/office/powerpoint/2010/main" val="3336299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3"/>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A78A-4045-1240-B6E0-8BE2516B0ABB}"/>
              </a:ext>
            </a:extLst>
          </p:cNvPr>
          <p:cNvSpPr>
            <a:spLocks noGrp="1"/>
          </p:cNvSpPr>
          <p:nvPr>
            <p:ph type="title"/>
          </p:nvPr>
        </p:nvSpPr>
        <p:spPr/>
        <p:txBody>
          <a:bodyPr/>
          <a:lstStyle/>
          <a:p>
            <a:r>
              <a:rPr lang="en-US" dirty="0"/>
              <a:t>Business Case</a:t>
            </a:r>
          </a:p>
        </p:txBody>
      </p:sp>
      <p:sp>
        <p:nvSpPr>
          <p:cNvPr id="4" name="Slide Number Placeholder 3">
            <a:extLst>
              <a:ext uri="{FF2B5EF4-FFF2-40B4-BE49-F238E27FC236}">
                <a16:creationId xmlns:a16="http://schemas.microsoft.com/office/drawing/2014/main" id="{E1491BE9-01E7-8848-9073-3D6119A7EAB5}"/>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5" name="Rectangle 3">
            <a:extLst>
              <a:ext uri="{FF2B5EF4-FFF2-40B4-BE49-F238E27FC236}">
                <a16:creationId xmlns:a16="http://schemas.microsoft.com/office/drawing/2014/main" id="{65638A79-1B2D-3848-A9AD-60552E137A38}"/>
              </a:ext>
            </a:extLst>
          </p:cNvPr>
          <p:cNvSpPr txBox="1">
            <a:spLocks noChangeArrowheads="1"/>
          </p:cNvSpPr>
          <p:nvPr/>
        </p:nvSpPr>
        <p:spPr>
          <a:xfrm>
            <a:off x="326572" y="106317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atin typeface="Arial" charset="0"/>
                <a:cs typeface="Arial" charset="0"/>
              </a:rPr>
              <a:t>There should always be a business case for a project.</a:t>
            </a:r>
          </a:p>
          <a:p>
            <a:endParaRPr lang="en-GB">
              <a:latin typeface="Arial" charset="0"/>
              <a:cs typeface="Arial" charset="0"/>
            </a:endParaRPr>
          </a:p>
          <a:p>
            <a:r>
              <a:rPr lang="en-GB">
                <a:latin typeface="Arial" charset="0"/>
                <a:cs typeface="Arial" charset="0"/>
              </a:rPr>
              <a:t>There should be a specific format and various criteria against which the business case will be judged.</a:t>
            </a:r>
          </a:p>
          <a:p>
            <a:endParaRPr lang="en-GB">
              <a:latin typeface="Arial" charset="0"/>
              <a:cs typeface="Arial" charset="0"/>
            </a:endParaRPr>
          </a:p>
          <a:p>
            <a:r>
              <a:rPr lang="en-GB">
                <a:latin typeface="Arial" charset="0"/>
                <a:cs typeface="Arial" charset="0"/>
              </a:rPr>
              <a:t>Seek input from people who have different expertise to yourself</a:t>
            </a:r>
          </a:p>
          <a:p>
            <a:endParaRPr lang="en-GB" dirty="0">
              <a:latin typeface="Arial" charset="0"/>
              <a:cs typeface="Arial" charset="0"/>
            </a:endParaRPr>
          </a:p>
        </p:txBody>
      </p:sp>
      <p:pic>
        <p:nvPicPr>
          <p:cNvPr id="6" name="Picture 5">
            <a:extLst>
              <a:ext uri="{FF2B5EF4-FFF2-40B4-BE49-F238E27FC236}">
                <a16:creationId xmlns:a16="http://schemas.microsoft.com/office/drawing/2014/main" id="{550A95D6-F535-E94E-95AD-093E90024C4B}"/>
              </a:ext>
            </a:extLst>
          </p:cNvPr>
          <p:cNvPicPr>
            <a:picLocks noChangeAspect="1"/>
          </p:cNvPicPr>
          <p:nvPr/>
        </p:nvPicPr>
        <p:blipFill>
          <a:blip r:embed="rId3"/>
          <a:stretch>
            <a:fillRect/>
          </a:stretch>
        </p:blipFill>
        <p:spPr>
          <a:xfrm>
            <a:off x="8822871" y="3076117"/>
            <a:ext cx="3216728" cy="2631868"/>
          </a:xfrm>
          <a:prstGeom prst="rect">
            <a:avLst/>
          </a:prstGeom>
        </p:spPr>
      </p:pic>
    </p:spTree>
    <p:extLst>
      <p:ext uri="{BB962C8B-B14F-4D97-AF65-F5344CB8AC3E}">
        <p14:creationId xmlns:p14="http://schemas.microsoft.com/office/powerpoint/2010/main" val="797438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2D274-C35E-A243-A495-53EB6444A3D4}"/>
              </a:ext>
            </a:extLst>
          </p:cNvPr>
          <p:cNvSpPr>
            <a:spLocks noGrp="1"/>
          </p:cNvSpPr>
          <p:nvPr>
            <p:ph type="title"/>
          </p:nvPr>
        </p:nvSpPr>
        <p:spPr>
          <a:xfrm>
            <a:off x="609600" y="205917"/>
            <a:ext cx="10972800" cy="1143000"/>
          </a:xfrm>
        </p:spPr>
        <p:txBody>
          <a:bodyPr/>
          <a:lstStyle/>
          <a:p>
            <a:r>
              <a:rPr lang="en-US" dirty="0"/>
              <a:t>Cost Benefit Analysis</a:t>
            </a:r>
          </a:p>
        </p:txBody>
      </p:sp>
      <p:sp>
        <p:nvSpPr>
          <p:cNvPr id="4" name="Slide Number Placeholder 3">
            <a:extLst>
              <a:ext uri="{FF2B5EF4-FFF2-40B4-BE49-F238E27FC236}">
                <a16:creationId xmlns:a16="http://schemas.microsoft.com/office/drawing/2014/main" id="{EF0FB29D-E674-7243-B7DF-A6C5959AA770}"/>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6" name="Rectangle 3">
            <a:extLst>
              <a:ext uri="{FF2B5EF4-FFF2-40B4-BE49-F238E27FC236}">
                <a16:creationId xmlns:a16="http://schemas.microsoft.com/office/drawing/2014/main" id="{688762FC-D14B-D046-A250-224B322B7F76}"/>
              </a:ext>
            </a:extLst>
          </p:cNvPr>
          <p:cNvSpPr txBox="1">
            <a:spLocks noChangeArrowheads="1"/>
          </p:cNvSpPr>
          <p:nvPr/>
        </p:nvSpPr>
        <p:spPr>
          <a:xfrm>
            <a:off x="5341257" y="1743478"/>
            <a:ext cx="4180114" cy="359777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80000"/>
              </a:lnSpc>
              <a:buFontTx/>
              <a:buNone/>
            </a:pPr>
            <a:r>
              <a:rPr lang="en-GB" sz="2200" dirty="0">
                <a:latin typeface="Arial" charset="0"/>
                <a:cs typeface="Arial" charset="0"/>
              </a:rPr>
              <a:t>Monthly Savings (costs)</a:t>
            </a:r>
          </a:p>
          <a:p>
            <a:pPr marL="0" indent="0">
              <a:lnSpc>
                <a:spcPct val="80000"/>
              </a:lnSpc>
              <a:buFontTx/>
              <a:buNone/>
            </a:pPr>
            <a:r>
              <a:rPr lang="en-GB" sz="2200" dirty="0">
                <a:latin typeface="Arial" charset="0"/>
                <a:cs typeface="Arial" charset="0"/>
              </a:rPr>
              <a:t>(£200)</a:t>
            </a:r>
          </a:p>
          <a:p>
            <a:pPr marL="0" indent="0">
              <a:lnSpc>
                <a:spcPct val="80000"/>
              </a:lnSpc>
              <a:buFontTx/>
              <a:buNone/>
            </a:pPr>
            <a:r>
              <a:rPr lang="en-GB" sz="2200" dirty="0">
                <a:latin typeface="Arial" charset="0"/>
                <a:cs typeface="Arial" charset="0"/>
              </a:rPr>
              <a:t>£  50</a:t>
            </a:r>
          </a:p>
          <a:p>
            <a:pPr marL="0" indent="0">
              <a:lnSpc>
                <a:spcPct val="80000"/>
              </a:lnSpc>
              <a:buFontTx/>
              <a:buNone/>
            </a:pPr>
            <a:r>
              <a:rPr lang="en-GB" sz="2200" dirty="0">
                <a:latin typeface="Arial" charset="0"/>
                <a:cs typeface="Arial" charset="0"/>
              </a:rPr>
              <a:t>£  50</a:t>
            </a:r>
          </a:p>
          <a:p>
            <a:pPr marL="0" indent="0">
              <a:lnSpc>
                <a:spcPct val="80000"/>
              </a:lnSpc>
              <a:buFontTx/>
              <a:buNone/>
            </a:pPr>
            <a:r>
              <a:rPr lang="en-GB" sz="2200" dirty="0">
                <a:latin typeface="Arial" charset="0"/>
                <a:cs typeface="Arial" charset="0"/>
              </a:rPr>
              <a:t>£100</a:t>
            </a:r>
          </a:p>
          <a:p>
            <a:pPr marL="0" indent="0">
              <a:lnSpc>
                <a:spcPct val="80000"/>
              </a:lnSpc>
              <a:buFontTx/>
              <a:buNone/>
            </a:pPr>
            <a:r>
              <a:rPr lang="en-GB" sz="2200" dirty="0">
                <a:latin typeface="Arial" charset="0"/>
                <a:cs typeface="Arial" charset="0"/>
              </a:rPr>
              <a:t>£  50</a:t>
            </a:r>
          </a:p>
          <a:p>
            <a:pPr marL="0" indent="0">
              <a:lnSpc>
                <a:spcPct val="80000"/>
              </a:lnSpc>
              <a:buFontTx/>
              <a:buNone/>
            </a:pPr>
            <a:r>
              <a:rPr lang="en-GB" sz="2200" dirty="0">
                <a:latin typeface="Arial" charset="0"/>
                <a:cs typeface="Arial" charset="0"/>
              </a:rPr>
              <a:t>£    0</a:t>
            </a:r>
          </a:p>
          <a:p>
            <a:pPr marL="0" indent="0">
              <a:lnSpc>
                <a:spcPct val="80000"/>
              </a:lnSpc>
              <a:buFontTx/>
              <a:buNone/>
            </a:pPr>
            <a:r>
              <a:rPr lang="en-GB" sz="2200" u="sng" dirty="0">
                <a:latin typeface="Arial" charset="0"/>
                <a:cs typeface="Arial" charset="0"/>
              </a:rPr>
              <a:t>£  50</a:t>
            </a:r>
            <a:endParaRPr lang="en-GB" sz="2200" dirty="0">
              <a:latin typeface="Arial" charset="0"/>
              <a:cs typeface="Arial" charset="0"/>
            </a:endParaRPr>
          </a:p>
          <a:p>
            <a:pPr marL="0" indent="0">
              <a:lnSpc>
                <a:spcPct val="80000"/>
              </a:lnSpc>
              <a:buFontTx/>
              <a:buNone/>
            </a:pPr>
            <a:endParaRPr lang="en-GB" sz="2200" dirty="0">
              <a:latin typeface="Arial" charset="0"/>
              <a:cs typeface="Arial" charset="0"/>
            </a:endParaRPr>
          </a:p>
          <a:p>
            <a:pPr marL="0" indent="0">
              <a:lnSpc>
                <a:spcPct val="80000"/>
              </a:lnSpc>
              <a:buFontTx/>
              <a:buNone/>
            </a:pPr>
            <a:r>
              <a:rPr lang="en-GB" sz="2200" dirty="0">
                <a:latin typeface="Arial" charset="0"/>
                <a:cs typeface="Arial" charset="0"/>
              </a:rPr>
              <a:t>Net savings per month:  £100</a:t>
            </a:r>
          </a:p>
        </p:txBody>
      </p:sp>
      <p:sp>
        <p:nvSpPr>
          <p:cNvPr id="7" name="Rectangle 6">
            <a:extLst>
              <a:ext uri="{FF2B5EF4-FFF2-40B4-BE49-F238E27FC236}">
                <a16:creationId xmlns:a16="http://schemas.microsoft.com/office/drawing/2014/main" id="{BCA27DD0-5A3F-2343-9305-03C45E01DA8E}"/>
              </a:ext>
            </a:extLst>
          </p:cNvPr>
          <p:cNvSpPr/>
          <p:nvPr/>
        </p:nvSpPr>
        <p:spPr>
          <a:xfrm>
            <a:off x="929184" y="1281813"/>
            <a:ext cx="3962130" cy="461665"/>
          </a:xfrm>
          <a:prstGeom prst="rect">
            <a:avLst/>
          </a:prstGeom>
        </p:spPr>
        <p:txBody>
          <a:bodyPr wrap="square">
            <a:spAutoFit/>
          </a:bodyPr>
          <a:lstStyle/>
          <a:p>
            <a:r>
              <a:rPr lang="en-GB" sz="2400" dirty="0">
                <a:latin typeface="Arial" charset="0"/>
                <a:cs typeface="Arial" charset="0"/>
              </a:rPr>
              <a:t>Renting a new photocopier</a:t>
            </a:r>
            <a:endParaRPr lang="en-US" sz="2400" dirty="0"/>
          </a:p>
        </p:txBody>
      </p:sp>
      <p:sp>
        <p:nvSpPr>
          <p:cNvPr id="8" name="Rectangle 3">
            <a:extLst>
              <a:ext uri="{FF2B5EF4-FFF2-40B4-BE49-F238E27FC236}">
                <a16:creationId xmlns:a16="http://schemas.microsoft.com/office/drawing/2014/main" id="{0426D793-8992-EE4E-B7F5-749399B0D5E8}"/>
              </a:ext>
            </a:extLst>
          </p:cNvPr>
          <p:cNvSpPr txBox="1">
            <a:spLocks noChangeArrowheads="1"/>
          </p:cNvSpPr>
          <p:nvPr/>
        </p:nvSpPr>
        <p:spPr>
          <a:xfrm>
            <a:off x="1081585" y="1743478"/>
            <a:ext cx="4259672" cy="43735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4">
              <a:lnSpc>
                <a:spcPct val="80000"/>
              </a:lnSpc>
              <a:buFontTx/>
              <a:buNone/>
            </a:pPr>
            <a:r>
              <a:rPr lang="en-GB" sz="2200" dirty="0">
                <a:latin typeface="Arial" charset="0"/>
                <a:cs typeface="Arial" charset="0"/>
              </a:rPr>
              <a:t>	</a:t>
            </a:r>
          </a:p>
          <a:p>
            <a:pPr marL="0" indent="0">
              <a:lnSpc>
                <a:spcPct val="80000"/>
              </a:lnSpc>
              <a:buFontTx/>
              <a:buNone/>
            </a:pPr>
            <a:r>
              <a:rPr lang="en-GB" sz="2200" dirty="0">
                <a:latin typeface="Arial" charset="0"/>
                <a:cs typeface="Arial" charset="0"/>
              </a:rPr>
              <a:t>Rental of new photocopier</a:t>
            </a:r>
          </a:p>
          <a:p>
            <a:pPr marL="0" indent="0">
              <a:lnSpc>
                <a:spcPct val="80000"/>
              </a:lnSpc>
              <a:buFontTx/>
              <a:buNone/>
            </a:pPr>
            <a:r>
              <a:rPr lang="en-GB" sz="2200" dirty="0">
                <a:latin typeface="Arial" charset="0"/>
                <a:cs typeface="Arial" charset="0"/>
              </a:rPr>
              <a:t>Rental of old photocopier</a:t>
            </a:r>
          </a:p>
          <a:p>
            <a:pPr marL="0" indent="0">
              <a:lnSpc>
                <a:spcPct val="80000"/>
              </a:lnSpc>
              <a:buFontTx/>
              <a:buNone/>
            </a:pPr>
            <a:r>
              <a:rPr lang="en-GB" sz="2200" dirty="0">
                <a:latin typeface="Arial" charset="0"/>
                <a:cs typeface="Arial" charset="0"/>
              </a:rPr>
              <a:t>Electricity saving</a:t>
            </a:r>
          </a:p>
          <a:p>
            <a:pPr marL="0" indent="0">
              <a:lnSpc>
                <a:spcPct val="80000"/>
              </a:lnSpc>
              <a:buFontTx/>
              <a:buNone/>
            </a:pPr>
            <a:r>
              <a:rPr lang="en-GB" sz="2200" dirty="0">
                <a:latin typeface="Arial" charset="0"/>
                <a:cs typeface="Arial" charset="0"/>
              </a:rPr>
              <a:t>Increased photocopying capacity</a:t>
            </a:r>
          </a:p>
          <a:p>
            <a:pPr marL="0" indent="0">
              <a:lnSpc>
                <a:spcPct val="80000"/>
              </a:lnSpc>
              <a:buFontTx/>
              <a:buNone/>
            </a:pPr>
            <a:r>
              <a:rPr lang="en-GB" sz="2200" dirty="0">
                <a:latin typeface="Arial" charset="0"/>
                <a:cs typeface="Arial" charset="0"/>
              </a:rPr>
              <a:t>Savings in staff time</a:t>
            </a:r>
          </a:p>
          <a:p>
            <a:pPr marL="0" indent="0">
              <a:lnSpc>
                <a:spcPct val="80000"/>
              </a:lnSpc>
              <a:buFontTx/>
              <a:buNone/>
            </a:pPr>
            <a:r>
              <a:rPr lang="en-GB" sz="2200" dirty="0">
                <a:latin typeface="Arial" charset="0"/>
                <a:cs typeface="Arial" charset="0"/>
              </a:rPr>
              <a:t>Same floor space</a:t>
            </a:r>
          </a:p>
          <a:p>
            <a:pPr marL="0" indent="0">
              <a:lnSpc>
                <a:spcPct val="80000"/>
              </a:lnSpc>
              <a:buFontTx/>
              <a:buNone/>
            </a:pPr>
            <a:r>
              <a:rPr lang="en-GB" sz="2200" u="sng" dirty="0">
                <a:latin typeface="Arial" charset="0"/>
                <a:cs typeface="Arial" charset="0"/>
              </a:rPr>
              <a:t>Reduced reject rate</a:t>
            </a:r>
            <a:endParaRPr lang="en-GB" sz="2200" dirty="0">
              <a:latin typeface="Arial" charset="0"/>
              <a:cs typeface="Arial" charset="0"/>
            </a:endParaRPr>
          </a:p>
          <a:p>
            <a:pPr marL="0" indent="0">
              <a:lnSpc>
                <a:spcPct val="80000"/>
              </a:lnSpc>
              <a:buFontTx/>
              <a:buNone/>
            </a:pPr>
            <a:endParaRPr lang="en-GB" sz="2400" dirty="0">
              <a:latin typeface="Arial" charset="0"/>
              <a:cs typeface="Arial" charset="0"/>
            </a:endParaRPr>
          </a:p>
        </p:txBody>
      </p:sp>
      <p:pic>
        <p:nvPicPr>
          <p:cNvPr id="9" name="Picture 8">
            <a:extLst>
              <a:ext uri="{FF2B5EF4-FFF2-40B4-BE49-F238E27FC236}">
                <a16:creationId xmlns:a16="http://schemas.microsoft.com/office/drawing/2014/main" id="{3F559EDE-BC3C-0E4A-8EB5-5348B00C4F5F}"/>
              </a:ext>
            </a:extLst>
          </p:cNvPr>
          <p:cNvPicPr>
            <a:picLocks noChangeAspect="1"/>
          </p:cNvPicPr>
          <p:nvPr/>
        </p:nvPicPr>
        <p:blipFill>
          <a:blip r:embed="rId2"/>
          <a:stretch>
            <a:fillRect/>
          </a:stretch>
        </p:blipFill>
        <p:spPr>
          <a:xfrm>
            <a:off x="8752382" y="1281813"/>
            <a:ext cx="3280228" cy="3280228"/>
          </a:xfrm>
          <a:prstGeom prst="rect">
            <a:avLst/>
          </a:prstGeom>
        </p:spPr>
      </p:pic>
    </p:spTree>
    <p:extLst>
      <p:ext uri="{BB962C8B-B14F-4D97-AF65-F5344CB8AC3E}">
        <p14:creationId xmlns:p14="http://schemas.microsoft.com/office/powerpoint/2010/main" val="36672477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Homework</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nSpc>
                <a:spcPct val="90000"/>
              </a:lnSpc>
              <a:buFont typeface="+mj-lt"/>
              <a:buAutoNum type="arabicPeriod"/>
            </a:pPr>
            <a:r>
              <a:rPr lang="en-GB" altLang="en-US" sz="2400" dirty="0"/>
              <a:t>Complete a </a:t>
            </a:r>
            <a:r>
              <a:rPr lang="en-GB" sz="2400" dirty="0">
                <a:latin typeface="Arial" panose="020B0604020202020204" pitchFamily="34" charset="0"/>
                <a:cs typeface="Arial" panose="020B0604020202020204" pitchFamily="34" charset="0"/>
              </a:rPr>
              <a:t>Product Breakdown Structure</a:t>
            </a:r>
            <a:r>
              <a:rPr lang="en-GB" altLang="en-US" sz="2400" dirty="0"/>
              <a:t> for your project</a:t>
            </a:r>
          </a:p>
          <a:p>
            <a:pPr marL="514350" indent="-514350">
              <a:lnSpc>
                <a:spcPct val="90000"/>
              </a:lnSpc>
              <a:buFont typeface="+mj-lt"/>
              <a:buAutoNum type="arabicPeriod"/>
            </a:pPr>
            <a:endParaRPr lang="en-GB" altLang="en-US" sz="2400" dirty="0"/>
          </a:p>
          <a:p>
            <a:pPr marL="514350" indent="-514350">
              <a:lnSpc>
                <a:spcPct val="90000"/>
              </a:lnSpc>
              <a:buFont typeface="+mj-lt"/>
              <a:buAutoNum type="arabicPeriod"/>
            </a:pPr>
            <a:r>
              <a:rPr lang="en-GB" altLang="en-US" sz="2400" dirty="0"/>
              <a:t>Complete </a:t>
            </a:r>
            <a:r>
              <a:rPr lang="en-GB" sz="2400" dirty="0">
                <a:latin typeface="Arial" panose="020B0604020202020204" pitchFamily="34" charset="0"/>
                <a:cs typeface="Arial" panose="020B0604020202020204" pitchFamily="34" charset="0"/>
              </a:rPr>
              <a:t>Risk Analysis </a:t>
            </a:r>
            <a:r>
              <a:rPr lang="en-GB" altLang="en-US" sz="2400" dirty="0"/>
              <a:t>for your project</a:t>
            </a:r>
            <a:br>
              <a:rPr lang="en-GB" altLang="en-US" sz="2400" dirty="0"/>
            </a:br>
            <a:r>
              <a:rPr lang="en-GB" altLang="en-US" sz="2400" dirty="0"/>
              <a:t>(consider </a:t>
            </a:r>
            <a:r>
              <a:rPr lang="en-GB" sz="2400" dirty="0"/>
              <a:t>impact/likelihood, mitigating actions)</a:t>
            </a:r>
            <a:br>
              <a:rPr lang="en-GB" sz="2400" dirty="0"/>
            </a:br>
            <a:endParaRPr lang="en-GB" sz="2400" dirty="0"/>
          </a:p>
          <a:p>
            <a:pPr marL="514350" indent="-514350">
              <a:lnSpc>
                <a:spcPct val="90000"/>
              </a:lnSpc>
              <a:buFont typeface="+mj-lt"/>
              <a:buAutoNum type="arabicPeriod"/>
            </a:pPr>
            <a:r>
              <a:rPr lang="en-GB" sz="2400" dirty="0"/>
              <a:t>Link your Risk analysis with the Iron triangle</a:t>
            </a:r>
            <a:endParaRPr lang="en-GB" altLang="en-US" sz="2400" dirty="0"/>
          </a:p>
          <a:p>
            <a:pPr marL="514350" indent="-514350">
              <a:lnSpc>
                <a:spcPct val="90000"/>
              </a:lnSpc>
              <a:buFont typeface="+mj-lt"/>
              <a:buAutoNum type="arabicPeriod"/>
            </a:pPr>
            <a:endParaRPr lang="en-GB" altLang="en-US" sz="2400" dirty="0"/>
          </a:p>
          <a:p>
            <a:pPr marL="514350" indent="-514350">
              <a:lnSpc>
                <a:spcPct val="90000"/>
              </a:lnSpc>
              <a:buFont typeface="+mj-lt"/>
              <a:buAutoNum type="arabicPeriod"/>
            </a:pPr>
            <a:r>
              <a:rPr lang="en-GB" altLang="en-US" sz="2400" dirty="0"/>
              <a:t>Produce a simple </a:t>
            </a:r>
            <a:r>
              <a:rPr lang="en-GB" sz="2400" dirty="0">
                <a:latin typeface="Arial" panose="020B0604020202020204" pitchFamily="34" charset="0"/>
                <a:cs typeface="Arial" panose="020B0604020202020204" pitchFamily="34" charset="0"/>
              </a:rPr>
              <a:t>Communication Plan for your project</a:t>
            </a:r>
            <a:r>
              <a:rPr lang="en-GB" altLang="en-US" sz="2400" dirty="0"/>
              <a:t> </a:t>
            </a:r>
          </a:p>
          <a:p>
            <a:pPr marL="0" indent="0">
              <a:lnSpc>
                <a:spcPct val="90000"/>
              </a:lnSpc>
              <a:buNone/>
            </a:pPr>
            <a:endParaRPr lang="en-GB" altLang="en-US" dirty="0"/>
          </a:p>
        </p:txBody>
      </p:sp>
      <p:pic>
        <p:nvPicPr>
          <p:cNvPr id="7" name="Picture 6">
            <a:extLst>
              <a:ext uri="{FF2B5EF4-FFF2-40B4-BE49-F238E27FC236}">
                <a16:creationId xmlns:a16="http://schemas.microsoft.com/office/drawing/2014/main" id="{844F941F-EAFD-9F45-80C7-C67B3A4943A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161" b="96552" l="10000" r="90000"/>
                    </a14:imgEffect>
                  </a14:imgLayer>
                </a14:imgProps>
              </a:ext>
            </a:extLst>
          </a:blip>
          <a:stretch>
            <a:fillRect/>
          </a:stretch>
        </p:blipFill>
        <p:spPr>
          <a:xfrm>
            <a:off x="8809134" y="569557"/>
            <a:ext cx="3598733" cy="2609081"/>
          </a:xfrm>
          <a:prstGeom prst="rect">
            <a:avLst/>
          </a:prstGeom>
        </p:spPr>
      </p:pic>
      <p:pic>
        <p:nvPicPr>
          <p:cNvPr id="2" name="Picture 1">
            <a:extLst>
              <a:ext uri="{FF2B5EF4-FFF2-40B4-BE49-F238E27FC236}">
                <a16:creationId xmlns:a16="http://schemas.microsoft.com/office/drawing/2014/main" id="{5C9696CE-E602-7144-B8A1-81F257161FAD}"/>
              </a:ext>
            </a:extLst>
          </p:cNvPr>
          <p:cNvPicPr>
            <a:picLocks noChangeAspect="1"/>
          </p:cNvPicPr>
          <p:nvPr/>
        </p:nvPicPr>
        <p:blipFill>
          <a:blip r:embed="rId5"/>
          <a:stretch>
            <a:fillRect/>
          </a:stretch>
        </p:blipFill>
        <p:spPr>
          <a:xfrm>
            <a:off x="9459959" y="3246083"/>
            <a:ext cx="2297081" cy="2077678"/>
          </a:xfrm>
          <a:prstGeom prst="rect">
            <a:avLst/>
          </a:prstGeom>
        </p:spPr>
      </p:pic>
    </p:spTree>
    <p:extLst>
      <p:ext uri="{BB962C8B-B14F-4D97-AF65-F5344CB8AC3E}">
        <p14:creationId xmlns:p14="http://schemas.microsoft.com/office/powerpoint/2010/main" val="12952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 calcmode="lin" valueType="num">
                                      <p:cBhvr additive="base">
                                        <p:cTn id="2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18869</TotalTime>
  <Words>4553</Words>
  <Application>Microsoft Macintosh PowerPoint</Application>
  <PresentationFormat>Widescreen</PresentationFormat>
  <Paragraphs>515</Paragraphs>
  <Slides>22</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Arial Rounded MT Bold</vt:lpstr>
      <vt:lpstr>Book Antiqua</vt:lpstr>
      <vt:lpstr>Calibri</vt:lpstr>
      <vt:lpstr>Myriad Pro</vt:lpstr>
      <vt:lpstr>Wingdings 2</vt:lpstr>
      <vt:lpstr>20140311PresentationUWTSDTemplate</vt:lpstr>
      <vt:lpstr>BA Management Skills for the Workplace BMSK5004</vt:lpstr>
      <vt:lpstr>Session 5</vt:lpstr>
      <vt:lpstr>Product Breakdown Structure</vt:lpstr>
      <vt:lpstr>Product Breakdown Structure</vt:lpstr>
      <vt:lpstr>Product Description</vt:lpstr>
      <vt:lpstr>Product Flow Diagram</vt:lpstr>
      <vt:lpstr>Risk Management</vt:lpstr>
      <vt:lpstr>Risk Analysis</vt:lpstr>
      <vt:lpstr>Prioritising Risks</vt:lpstr>
      <vt:lpstr>Responding to Risk</vt:lpstr>
      <vt:lpstr>Risk - Influence and Control List</vt:lpstr>
      <vt:lpstr>Known &amp; Unknown Risk</vt:lpstr>
      <vt:lpstr>Risk Analysis Grid</vt:lpstr>
      <vt:lpstr>Risk Analysis – delivery in lockdown</vt:lpstr>
      <vt:lpstr>Project Familiarity Grid</vt:lpstr>
      <vt:lpstr>Communication Plan</vt:lpstr>
      <vt:lpstr>Communication Planning</vt:lpstr>
      <vt:lpstr>Communication Planning</vt:lpstr>
      <vt:lpstr>Business Case</vt:lpstr>
      <vt:lpstr>Cost Benefit Analysis</vt:lpstr>
      <vt:lpstr>Managing Projects in the Organisation</vt:lpstr>
      <vt:lpstr>Homework</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152</cp:revision>
  <dcterms:created xsi:type="dcterms:W3CDTF">2020-06-08T16:11:31Z</dcterms:created>
  <dcterms:modified xsi:type="dcterms:W3CDTF">2020-07-17T15:10:13Z</dcterms:modified>
</cp:coreProperties>
</file>