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5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5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5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C214C-4CCC-4E20-14C3-EBA1DDEBCD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sz="4400" dirty="0"/>
              <a:t>Psychological development in early childhood</a:t>
            </a: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AFEC26-1548-F8AA-2EBE-FF954D58A1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IN" dirty="0" err="1"/>
              <a:t>Fatoumata</a:t>
            </a:r>
            <a:r>
              <a:rPr lang="en-IN" dirty="0"/>
              <a:t> </a:t>
            </a:r>
            <a:r>
              <a:rPr lang="en-IN" dirty="0" err="1"/>
              <a:t>Sillah</a:t>
            </a:r>
            <a:r>
              <a:rPr lang="en-IN" dirty="0"/>
              <a:t> </a:t>
            </a:r>
            <a:r>
              <a:rPr lang="en-IN" dirty="0" err="1"/>
              <a:t>Sillah</a:t>
            </a:r>
            <a:r>
              <a:rPr lang="en-IN" dirty="0"/>
              <a:t> 2509136</a:t>
            </a:r>
          </a:p>
          <a:p>
            <a:r>
              <a:rPr lang="en-IN" dirty="0"/>
              <a:t>Psychological in Health and Social Care LCHS4010</a:t>
            </a:r>
          </a:p>
        </p:txBody>
      </p:sp>
    </p:spTree>
    <p:extLst>
      <p:ext uri="{BB962C8B-B14F-4D97-AF65-F5344CB8AC3E}">
        <p14:creationId xmlns:p14="http://schemas.microsoft.com/office/powerpoint/2010/main" val="6623795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4E00-81DB-C59D-1B9E-50D8B2D24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1485900"/>
          </a:xfrm>
        </p:spPr>
        <p:txBody>
          <a:bodyPr/>
          <a:lstStyle/>
          <a:p>
            <a:r>
              <a:rPr lang="en-IN" dirty="0"/>
              <a:t>Introduction 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9F89C22-0475-4427-B7C8-0269AD40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742B8-0A06-9447-7A44-9ABA3F5DE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62" y="2286000"/>
            <a:ext cx="5072437" cy="3581400"/>
          </a:xfrm>
        </p:spPr>
        <p:txBody>
          <a:bodyPr>
            <a:normAutofit/>
          </a:bodyPr>
          <a:lstStyle/>
          <a:p>
            <a:r>
              <a:rPr lang="en-IN" sz="1500"/>
              <a:t>Isaac is a 4 year old attending a children's centre</a:t>
            </a:r>
          </a:p>
          <a:p>
            <a:r>
              <a:rPr lang="en-IN" sz="1500"/>
              <a:t>He lives with a single mother experiencing post natal depression</a:t>
            </a:r>
          </a:p>
          <a:p>
            <a:r>
              <a:rPr lang="en-IN" sz="1500"/>
              <a:t>Recently moved to London</a:t>
            </a:r>
          </a:p>
          <a:p>
            <a:r>
              <a:rPr lang="en-IN" sz="1500"/>
              <a:t>Experienced disrupted care </a:t>
            </a:r>
          </a:p>
          <a:p>
            <a:r>
              <a:rPr lang="en-IN" sz="1500"/>
              <a:t>Shows emotional, social and language difficulties</a:t>
            </a:r>
          </a:p>
          <a:p>
            <a:pPr marL="0" indent="0">
              <a:buNone/>
            </a:pPr>
            <a:r>
              <a:rPr lang="en-IN" sz="1500"/>
              <a:t>The Aim is to </a:t>
            </a:r>
          </a:p>
          <a:p>
            <a:r>
              <a:rPr lang="en-IN" sz="1500"/>
              <a:t>analyse Isaac’s development using Bowlby’s attachment Theory</a:t>
            </a:r>
          </a:p>
          <a:p>
            <a:r>
              <a:rPr lang="en-IN" sz="1500"/>
              <a:t>Recommend suitable support strategies. (Bowlby, 1969)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3575F8-2734-A3F8-D182-94A4D80691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2618" y="2350235"/>
            <a:ext cx="4723490" cy="3542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256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C3D0E-8B23-1D71-59DA-B1E945E57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650" y="685800"/>
            <a:ext cx="9886950" cy="1485900"/>
          </a:xfrm>
        </p:spPr>
        <p:txBody>
          <a:bodyPr/>
          <a:lstStyle/>
          <a:p>
            <a:r>
              <a:rPr lang="en-IN"/>
              <a:t>Bowlby’s Attachment Theory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667CC-ACFD-85F6-6302-7B4F58D57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0649" y="2286000"/>
            <a:ext cx="6176776" cy="3581400"/>
          </a:xfrm>
        </p:spPr>
        <p:txBody>
          <a:bodyPr/>
          <a:lstStyle/>
          <a:p>
            <a:pPr marL="0" indent="0">
              <a:buNone/>
            </a:pPr>
            <a:endParaRPr lang="en-IN" dirty="0"/>
          </a:p>
          <a:p>
            <a:r>
              <a:rPr lang="en-IN" dirty="0"/>
              <a:t>Secure attachment</a:t>
            </a:r>
          </a:p>
          <a:p>
            <a:r>
              <a:rPr lang="en-IN" dirty="0"/>
              <a:t>Internal working model</a:t>
            </a:r>
          </a:p>
          <a:p>
            <a:r>
              <a:rPr lang="en-IN" dirty="0" err="1"/>
              <a:t>Monotropy</a:t>
            </a:r>
            <a:endParaRPr lang="en-IN" dirty="0"/>
          </a:p>
          <a:p>
            <a:r>
              <a:rPr lang="en-IN" dirty="0"/>
              <a:t>Sensitive caregiving</a:t>
            </a:r>
          </a:p>
          <a:p>
            <a:r>
              <a:rPr lang="en-IN" dirty="0"/>
              <a:t>Emotional development (Bowlby, 1969)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2BA9A2-AFAB-4210-21A3-EEB454DCEF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141" r="13749" b="-3"/>
          <a:stretch>
            <a:fillRect/>
          </a:stretch>
        </p:blipFill>
        <p:spPr>
          <a:xfrm>
            <a:off x="8061437" y="2401556"/>
            <a:ext cx="3211495" cy="346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738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C1D66-24E7-07F8-2E0D-2BC9E8C76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/>
              <a:t>Applying the Theory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099E28-5134-6080-B384-749EC0C186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Isaac’s Early Experiences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7B928-D3CA-0954-01D4-2CFFCB4DC4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IN" dirty="0"/>
              <a:t>Mother’s depression</a:t>
            </a:r>
          </a:p>
          <a:p>
            <a:r>
              <a:rPr lang="en-IN" dirty="0"/>
              <a:t>Disrupted childcare </a:t>
            </a:r>
          </a:p>
          <a:p>
            <a:r>
              <a:rPr lang="en-IN" dirty="0"/>
              <a:t>Separation anxiety</a:t>
            </a:r>
          </a:p>
          <a:p>
            <a:r>
              <a:rPr lang="en-IN" dirty="0"/>
              <a:t>Social withdrawal</a:t>
            </a:r>
          </a:p>
          <a:p>
            <a:r>
              <a:rPr lang="en-IN" dirty="0"/>
              <a:t>Language delay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84B2C8-8009-DEEE-969E-A700F3ED64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IN" dirty="0"/>
              <a:t>Possible effects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65113F-77A9-EA71-1B3A-3FE3BD66D33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IN" dirty="0"/>
              <a:t>Low confidence</a:t>
            </a:r>
          </a:p>
          <a:p>
            <a:r>
              <a:rPr lang="en-IN" dirty="0"/>
              <a:t>Emotional insecurity </a:t>
            </a:r>
          </a:p>
          <a:p>
            <a:r>
              <a:rPr lang="en-IN" dirty="0"/>
              <a:t>Poor social skills</a:t>
            </a:r>
          </a:p>
          <a:p>
            <a:r>
              <a:rPr lang="en-IN" dirty="0"/>
              <a:t>Delayed communication</a:t>
            </a:r>
          </a:p>
          <a:p>
            <a:r>
              <a:rPr lang="en-IN" dirty="0"/>
              <a:t>(Bowlby, 1969; Ainsworth et al.,1978)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60B5B37-987B-AD8B-E387-084158DB8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2411" y="132689"/>
            <a:ext cx="3429000" cy="2386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899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9FC93-F350-E54D-411F-A8F0AEFAD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Nature vs Nurture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A4A20C-7440-830F-A2F6-0F783659B8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Nature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3E6575-24FD-C4C9-FCF4-3F5398C017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IN" dirty="0"/>
              <a:t>Temperament</a:t>
            </a:r>
          </a:p>
          <a:p>
            <a:r>
              <a:rPr lang="en-IN" dirty="0"/>
              <a:t>Brain development </a:t>
            </a:r>
          </a:p>
          <a:p>
            <a:r>
              <a:rPr lang="en-IN" dirty="0"/>
              <a:t>Genetics biological factors</a:t>
            </a:r>
          </a:p>
          <a:p>
            <a:r>
              <a:rPr lang="en-IN" dirty="0"/>
              <a:t>Individual differences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4906D5-516C-74A3-DEBC-0F018F52E7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IN" dirty="0"/>
              <a:t>Nurture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D3A41D-75AC-108F-1E1A-990C261372E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IN" dirty="0"/>
              <a:t>Mothers mental health </a:t>
            </a:r>
          </a:p>
          <a:p>
            <a:r>
              <a:rPr lang="en-IN" dirty="0"/>
              <a:t>Home environment</a:t>
            </a:r>
          </a:p>
          <a:p>
            <a:r>
              <a:rPr lang="en-IN" dirty="0"/>
              <a:t>Childcare experiences </a:t>
            </a:r>
          </a:p>
          <a:p>
            <a:r>
              <a:rPr lang="en-IN" dirty="0"/>
              <a:t>Limited Social interactions</a:t>
            </a:r>
          </a:p>
          <a:p>
            <a:r>
              <a:rPr lang="en-IN" dirty="0"/>
              <a:t>(Bee and Boyd, 2020; Bowlby, 1969)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94BE2A2-BDE6-562E-07D2-D4556B550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7393" y="53368"/>
            <a:ext cx="4111645" cy="2741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163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75DA423-1E6A-406A-9B05-E620EFA1F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B923F-9805-FCEC-7C74-2A5F23647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/>
          <a:lstStyle/>
          <a:p>
            <a:r>
              <a:rPr lang="en-IN"/>
              <a:t>Support Plan</a:t>
            </a:r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9C40238-E196-BE1D-C7C8-B457C38944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22" r="2368" b="2"/>
          <a:stretch>
            <a:fillRect/>
          </a:stretch>
        </p:blipFill>
        <p:spPr>
          <a:xfrm>
            <a:off x="20" y="-1"/>
            <a:ext cx="4373525" cy="34380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B633D95-B264-61BE-C41B-3BEDB0C2B3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65" r="6099" b="3"/>
          <a:stretch>
            <a:fillRect/>
          </a:stretch>
        </p:blipFill>
        <p:spPr>
          <a:xfrm>
            <a:off x="20" y="3438457"/>
            <a:ext cx="4373525" cy="3429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408C03-B752-49FB-ABD5-7ED758AE4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608526-D446-BA26-AE55-4685BD328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 fontScale="92500" lnSpcReduction="10000"/>
          </a:bodyPr>
          <a:lstStyle/>
          <a:p>
            <a:r>
              <a:rPr lang="en-IN" sz="1900"/>
              <a:t>Key worker to build a secure relationship</a:t>
            </a:r>
          </a:p>
          <a:p>
            <a:r>
              <a:rPr lang="en-IN" sz="1900"/>
              <a:t>Stable daily routine to increase stability</a:t>
            </a:r>
          </a:p>
          <a:p>
            <a:r>
              <a:rPr lang="en-IN" sz="1900"/>
              <a:t>Play based activities to encourage confidence and social interactions</a:t>
            </a:r>
          </a:p>
          <a:p>
            <a:r>
              <a:rPr lang="en-IN" sz="1900"/>
              <a:t>Language rich therapy through story telling, songs and conversations</a:t>
            </a:r>
          </a:p>
          <a:p>
            <a:r>
              <a:rPr lang="en-IN" sz="1900"/>
              <a:t>Work with other professionals, including a speech and language Therapist and Health visitor</a:t>
            </a:r>
          </a:p>
          <a:p>
            <a:r>
              <a:rPr lang="en-IN" sz="1900"/>
              <a:t>Support Isaacs mother by signposting her to mental health and parenting services</a:t>
            </a:r>
          </a:p>
          <a:p>
            <a:r>
              <a:rPr lang="en-IN" sz="1900"/>
              <a:t>(Bowlby, 1969; NICE, 2022)</a:t>
            </a:r>
          </a:p>
        </p:txBody>
      </p:sp>
    </p:spTree>
    <p:extLst>
      <p:ext uri="{BB962C8B-B14F-4D97-AF65-F5344CB8AC3E}">
        <p14:creationId xmlns:p14="http://schemas.microsoft.com/office/powerpoint/2010/main" val="3350690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359FC-3BEB-1C45-2B8F-A26F028C7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/>
              <a:t>Critical Evaluation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68FA5E-DA6A-E30F-7996-C819A4111E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IN" dirty="0"/>
              <a:t>Strengths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D7505-85AD-8C4C-C0D0-81186E78E3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IN" dirty="0"/>
              <a:t>Explains the importance of early attachment.</a:t>
            </a:r>
          </a:p>
          <a:p>
            <a:r>
              <a:rPr lang="en-IN" dirty="0"/>
              <a:t>Supported by research ( Ainsworth’s strange situation)</a:t>
            </a:r>
          </a:p>
          <a:p>
            <a:r>
              <a:rPr lang="en-IN" dirty="0"/>
              <a:t>Widely used in Early Years and health and social care</a:t>
            </a:r>
          </a:p>
          <a:p>
            <a:r>
              <a:rPr lang="en-IN" dirty="0"/>
              <a:t>Helps professionals understand children's emotional needs.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7F4700-5ACE-3B07-313D-39EC7F5C65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IN" dirty="0"/>
              <a:t>Limitations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F954C-06EE-007B-6610-41BFB825A59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IN" dirty="0"/>
              <a:t>Focuses mainly on the mothers as the primary caregiver</a:t>
            </a:r>
          </a:p>
          <a:p>
            <a:r>
              <a:rPr lang="en-IN" dirty="0"/>
              <a:t>Limited consideration of cultural differences</a:t>
            </a:r>
          </a:p>
          <a:p>
            <a:r>
              <a:rPr lang="en-IN" dirty="0"/>
              <a:t>Gives less attention to biological and genetic influences</a:t>
            </a:r>
          </a:p>
          <a:p>
            <a:r>
              <a:rPr lang="en-IN" dirty="0"/>
              <a:t>(Bowlby, 1969, Ainsworth et al., 1978, Cassidy, 2016.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4D4E117-CC8B-80C0-1F9E-E04D406029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7006" y="193115"/>
            <a:ext cx="3295025" cy="247126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707F603-AF80-F941-CA3A-9ACB735EFC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123" y="153348"/>
            <a:ext cx="3295026" cy="196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447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0E253-588B-BCD0-547A-D4F17D453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1485900"/>
          </a:xfrm>
        </p:spPr>
        <p:txBody>
          <a:bodyPr/>
          <a:lstStyle/>
          <a:p>
            <a:r>
              <a:rPr lang="en-IN"/>
              <a:t>Conclusion</a:t>
            </a:r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9F89C22-0475-4427-B7C8-0269AD40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7AE1B9-EB47-0D40-525B-A4D5FC0CC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62" y="2286000"/>
            <a:ext cx="5072437" cy="3581400"/>
          </a:xfrm>
        </p:spPr>
        <p:txBody>
          <a:bodyPr>
            <a:normAutofit lnSpcReduction="10000"/>
          </a:bodyPr>
          <a:lstStyle/>
          <a:p>
            <a:r>
              <a:rPr lang="en-IN" sz="1800" dirty="0"/>
              <a:t>Bowlby’s attachment theory helps explain Isaac’s development</a:t>
            </a:r>
          </a:p>
          <a:p>
            <a:r>
              <a:rPr lang="en-IN" sz="1800" dirty="0"/>
              <a:t>Early experiences can influence emotional, social and language development</a:t>
            </a:r>
          </a:p>
          <a:p>
            <a:r>
              <a:rPr lang="en-IN" sz="1800" dirty="0"/>
              <a:t>Both nature and nurture have shaped Isaac’s wellbeing</a:t>
            </a:r>
          </a:p>
          <a:p>
            <a:r>
              <a:rPr lang="en-IN" sz="1800" dirty="0"/>
              <a:t>Early intervention and multi-agency support can improve outcomes.</a:t>
            </a:r>
          </a:p>
          <a:p>
            <a:r>
              <a:rPr lang="en-IN" sz="1800" dirty="0"/>
              <a:t>Supporting both Isaac and his mother is essential for long term development.</a:t>
            </a:r>
          </a:p>
          <a:p>
            <a:r>
              <a:rPr lang="en-IN" sz="1800" dirty="0"/>
              <a:t>(Bowlby, 1969)</a:t>
            </a:r>
            <a:endParaRPr lang="en-US" sz="1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E8BD94C-CC6E-8E74-EA2F-6414C3A9A1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1641" y="2392075"/>
            <a:ext cx="5105445" cy="3458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846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1A414-33FC-A998-44A7-30991D4C9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9C2BE-DAF8-A4C6-BDBA-6A9B49A7C2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Ainsworth, M.D.S., Blehar, M.C., Waters, E. and Wall, S. (1978) Patterns of Attachment: A Psychological Study of the Strange Situation. Hillsdale, NJ: Lawrence Erlbaum Associates.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Bee, H. and Boyd, D. (2020) The Developing Child. 14th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edn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Harlow: Pearson.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Bowlby, J. (1969) Attachment and Loss. Volume 1: Attachment. 2nd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edn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London: Penguin Books.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Bowlby, J. (1988) A Secure Base: Parent-Child Attachment and Healthy Human Development. London: Routledge.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Cassidy, J. (2016) The Nature of the Child's Ties. In: Cassidy, J. and Shaver, P.R. (eds.) Handbook of Attachment: Theory, Research, and Clinical Applications. 3rd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edn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New York: Guilford Press.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National Institute for Health and Care Excellence (NICE) (2022) Children's Attachment: Attachment in Children and Young People Who Are Adopted from Care, in Care or at High Risk of Going into Care. London: NICE.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213960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5" id="{F9915BBD-9749-466F-995C-8C8D6A938EC0}" vid="{CF1D1A65-FC75-42D2-B7EF-D2991382DC6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Crop</vt:lpstr>
      <vt:lpstr>Psychological development in early childhood</vt:lpstr>
      <vt:lpstr>Introduction </vt:lpstr>
      <vt:lpstr>Bowlby’s Attachment Theory</vt:lpstr>
      <vt:lpstr>Applying the Theory</vt:lpstr>
      <vt:lpstr>Nature vs Nurture</vt:lpstr>
      <vt:lpstr>Support Plan</vt:lpstr>
      <vt:lpstr>Critical Evaluation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development in early childhood</dc:title>
  <dc:creator>Fatoumata Sillah</dc:creator>
  <cp:lastModifiedBy>Fatoumata Sillah</cp:lastModifiedBy>
  <cp:revision>3</cp:revision>
  <dcterms:created xsi:type="dcterms:W3CDTF">2026-07-11T15:42:17Z</dcterms:created>
  <dcterms:modified xsi:type="dcterms:W3CDTF">2026-07-13T12:55:29Z</dcterms:modified>
</cp:coreProperties>
</file>