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3" r:id="rId1"/>
    <p:sldMasterId id="2147483691" r:id="rId2"/>
  </p:sldMasterIdLst>
  <p:notesMasterIdLst>
    <p:notesMasterId r:id="rId25"/>
  </p:notesMasterIdLst>
  <p:handoutMasterIdLst>
    <p:handoutMasterId r:id="rId26"/>
  </p:handoutMasterIdLst>
  <p:sldIdLst>
    <p:sldId id="330" r:id="rId3"/>
    <p:sldId id="258" r:id="rId4"/>
    <p:sldId id="311" r:id="rId5"/>
    <p:sldId id="312" r:id="rId6"/>
    <p:sldId id="313" r:id="rId7"/>
    <p:sldId id="314" r:id="rId8"/>
    <p:sldId id="315" r:id="rId9"/>
    <p:sldId id="331" r:id="rId10"/>
    <p:sldId id="332" r:id="rId11"/>
    <p:sldId id="316" r:id="rId12"/>
    <p:sldId id="318" r:id="rId13"/>
    <p:sldId id="317" r:id="rId14"/>
    <p:sldId id="319" r:id="rId15"/>
    <p:sldId id="320" r:id="rId16"/>
    <p:sldId id="321" r:id="rId17"/>
    <p:sldId id="322" r:id="rId18"/>
    <p:sldId id="323" r:id="rId19"/>
    <p:sldId id="324" r:id="rId20"/>
    <p:sldId id="326" r:id="rId21"/>
    <p:sldId id="327" r:id="rId22"/>
    <p:sldId id="325" r:id="rId23"/>
    <p:sldId id="328" r:id="rId24"/>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ffrey Holcomb" initials="" lastIdx="3" clrIdx="0"/>
  <p:cmAuthor id="1" name="Ruchi Sachdev" initials="" lastIdx="8" clrIdx="1"/>
  <p:cmAuthor id="2" name="Sarah Reusché" initials="" lastIdx="13" clrIdx="2"/>
  <p:cmAuthor id="3" name="Nitin Shankar" initials="" lastIdx="6" clrIdx="3"/>
  <p:cmAuthor id="4" name="Kristen Flathman" initials="" lastIdx="1" clrIdx="4"/>
  <p:cmAuthor id="5" name="Ben Schroeter" initials="" lastIdx="0" clrIdx="5"/>
  <p:cmAuthor id="6" name="Helen Evans (Institute of Management and Health)" initials="HE(oMaH" lastIdx="1" clrIdx="6">
    <p:extLst>
      <p:ext uri="{19B8F6BF-5375-455C-9EA6-DF929625EA0E}">
        <p15:presenceInfo xmlns:p15="http://schemas.microsoft.com/office/powerpoint/2012/main" userId="S::h.evans1@uwtsd.ac.uk::d9a8b39e-a9d4-4d81-a719-001f6364ef6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82912B-434C-4B4B-AA6D-1FCB46453A5C}" v="4" dt="2023-10-19T07:45:14.668"/>
  </p1510:revLst>
</p1510:revInfo>
</file>

<file path=ppt/tableStyles.xml><?xml version="1.0" encoding="utf-8"?>
<a:tblStyleLst xmlns:a="http://schemas.openxmlformats.org/drawingml/2006/main" def="{40F9630F-82C1-40B7-BC3A-925EFCFF5E92}">
  <a:tblStyle styleId="{40F9630F-82C1-40B7-BC3A-925EFCFF5E92}" styleName="Table_0">
    <a:wholeTbl>
      <a:tcTxStyle b="off" i="off">
        <a:font>
          <a:latin typeface="Arial"/>
          <a:ea typeface="Arial"/>
          <a:cs typeface="Arial"/>
        </a:font>
        <a:schemeClr val="dk1"/>
      </a:tcTxStyle>
      <a:tcStyle>
        <a:tcBdr>
          <a:left>
            <a:ln w="9525" cap="flat" cmpd="sng">
              <a:solidFill>
                <a:srgbClr val="000000">
                  <a:alpha val="0"/>
                </a:srgbClr>
              </a:solidFill>
              <a:prstDash val="solid"/>
              <a:round/>
              <a:headEnd type="none" w="med" len="med"/>
              <a:tailEnd type="none" w="med" len="med"/>
            </a:ln>
          </a:left>
          <a:right>
            <a:ln w="9525" cap="flat" cmpd="sng">
              <a:solidFill>
                <a:srgbClr val="000000">
                  <a:alpha val="0"/>
                </a:srgbClr>
              </a:solidFill>
              <a:prstDash val="solid"/>
              <a:round/>
              <a:headEnd type="none" w="med" len="med"/>
              <a:tailEnd type="none" w="med" len="med"/>
            </a:ln>
          </a:right>
          <a:top>
            <a:ln w="12700" cap="flat" cmpd="sng">
              <a:solidFill>
                <a:schemeClr val="accent1"/>
              </a:solidFill>
              <a:prstDash val="solid"/>
              <a:round/>
              <a:headEnd type="none" w="med" len="med"/>
              <a:tailEnd type="none" w="med" len="med"/>
            </a:ln>
          </a:top>
          <a:bottom>
            <a:ln w="12700" cap="flat" cmpd="sng">
              <a:solidFill>
                <a:schemeClr val="accent1"/>
              </a:solidFill>
              <a:prstDash val="solid"/>
              <a:round/>
              <a:headEnd type="none" w="med" len="med"/>
              <a:tailEnd type="none" w="med" len="med"/>
            </a:ln>
          </a:bottom>
          <a:insideH>
            <a:ln w="9525" cap="flat" cmpd="sng">
              <a:solidFill>
                <a:srgbClr val="000000">
                  <a:alpha val="0"/>
                </a:srgbClr>
              </a:solidFill>
              <a:prstDash val="solid"/>
              <a:round/>
              <a:headEnd type="none" w="med" len="med"/>
              <a:tailEnd type="none" w="med" len="med"/>
            </a:ln>
          </a:insideH>
          <a:insideV>
            <a:ln w="9525" cap="flat" cmpd="sng">
              <a:solidFill>
                <a:srgbClr val="000000">
                  <a:alpha val="0"/>
                </a:srgbClr>
              </a:solidFill>
              <a:prstDash val="solid"/>
              <a:round/>
              <a:headEnd type="none" w="med" len="med"/>
              <a:tailEnd type="none" w="med" len="med"/>
            </a:ln>
          </a:insideV>
        </a:tcBdr>
        <a:fill>
          <a:solidFill>
            <a:srgbClr val="FFFFFF">
              <a:alpha val="0"/>
            </a:srgbClr>
          </a:solid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i="off"/>
      <a:tcStyle>
        <a:tcBdr/>
      </a:tcStyle>
    </a:lastCol>
    <a:firstCol>
      <a:tcTxStyle b="on" i="off"/>
      <a:tcStyle>
        <a:tcBdr/>
      </a:tcStyle>
    </a:firstCol>
    <a:lastRow>
      <a:tcTxStyle b="on" i="off"/>
      <a:tcStyle>
        <a:tcBdr>
          <a:top>
            <a:ln w="12700" cap="flat" cmpd="sng">
              <a:solidFill>
                <a:schemeClr val="accent1"/>
              </a:solidFill>
              <a:prstDash val="solid"/>
              <a:round/>
              <a:headEnd type="none" w="med" len="med"/>
              <a:tailEnd type="none" w="med" len="med"/>
            </a:ln>
          </a:top>
        </a:tcBdr>
        <a:fill>
          <a:solidFill>
            <a:srgbClr val="FFFFFF">
              <a:alpha val="0"/>
            </a:srgbClr>
          </a:solidFill>
        </a:fill>
      </a:tcStyle>
    </a:lastRow>
    <a:firstRow>
      <a:tcTxStyle b="on" i="off"/>
      <a:tcStyle>
        <a:tcBdr>
          <a:bottom>
            <a:ln w="12700" cap="flat" cmpd="sng">
              <a:solidFill>
                <a:schemeClr val="accent1"/>
              </a:solidFill>
              <a:prstDash val="solid"/>
              <a:round/>
              <a:headEnd type="none" w="med" len="med"/>
              <a:tailEnd type="none" w="med" len="med"/>
            </a:ln>
          </a:bottom>
        </a:tcBdr>
        <a:fill>
          <a:solidFill>
            <a:srgbClr val="FFFFFF">
              <a:alpha val="0"/>
            </a:srgb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6125" autoAdjust="0"/>
    <p:restoredTop sz="86395" autoAdjust="0"/>
  </p:normalViewPr>
  <p:slideViewPr>
    <p:cSldViewPr snapToGrid="0" snapToObjects="1">
      <p:cViewPr varScale="1">
        <p:scale>
          <a:sx n="71" d="100"/>
          <a:sy n="71" d="100"/>
        </p:scale>
        <p:origin x="60" y="384"/>
      </p:cViewPr>
      <p:guideLst>
        <p:guide orient="horz" pos="2160"/>
        <p:guide pos="2880"/>
      </p:guideLst>
    </p:cSldViewPr>
  </p:slideViewPr>
  <p:outlineViewPr>
    <p:cViewPr>
      <p:scale>
        <a:sx n="33" d="100"/>
        <a:sy n="33" d="100"/>
      </p:scale>
      <p:origin x="0" y="-25864"/>
    </p:cViewPr>
  </p:outlineViewPr>
  <p:notesTextViewPr>
    <p:cViewPr>
      <p:scale>
        <a:sx n="3" d="2"/>
        <a:sy n="3" d="2"/>
      </p:scale>
      <p:origin x="0" y="0"/>
    </p:cViewPr>
  </p:notesTextViewPr>
  <p:sorterViewPr>
    <p:cViewPr>
      <p:scale>
        <a:sx n="100" d="100"/>
        <a:sy n="100" d="100"/>
      </p:scale>
      <p:origin x="0" y="-3346"/>
    </p:cViewPr>
  </p:sorterViewPr>
  <p:notesViewPr>
    <p:cSldViewPr snapToGrid="0" snapToObjects="1">
      <p:cViewPr varScale="1">
        <p:scale>
          <a:sx n="85" d="100"/>
          <a:sy n="85" d="100"/>
        </p:scale>
        <p:origin x="3802"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commentAuthors" Target="commentAuthors.xml"/><Relationship Id="rId30"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6" dt="2023-10-19T08:31:04.251" idx="1">
    <p:pos x="5232" y="3467"/>
    <p:text/>
    <p:extLst>
      <p:ext uri="{C676402C-5697-4E1C-873F-D02D1690AC5C}">
        <p15:threadingInfo xmlns:p15="http://schemas.microsoft.com/office/powerpoint/2012/main"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885CB01-6679-D646-ACB3-8B04B786C15F}" type="datetimeFigureOut">
              <a:rPr lang="en-US" smtClean="0"/>
              <a:t>10/19/2023</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2AC0F4D-8A6F-1C4A-B6BF-1558431E4F79}" type="slidenum">
              <a:rPr lang="en-US" smtClean="0"/>
              <a:t>‹#›</a:t>
            </a:fld>
            <a:endParaRPr lang="en-US" dirty="0"/>
          </a:p>
        </p:txBody>
      </p:sp>
    </p:spTree>
    <p:extLst>
      <p:ext uri="{BB962C8B-B14F-4D97-AF65-F5344CB8AC3E}">
        <p14:creationId xmlns:p14="http://schemas.microsoft.com/office/powerpoint/2010/main" val="355406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 name="Shape 4"/>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lvl="0" indent="0" algn="r"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200" b="0" i="0" u="none" strike="noStrike" cap="none">
                <a:solidFill>
                  <a:schemeClr val="dk1"/>
                </a:solidFill>
                <a:latin typeface="Arial"/>
                <a:ea typeface="Arial"/>
                <a:cs typeface="Arial"/>
                <a:sym typeface="Arial"/>
              </a:defRPr>
            </a:lvl2pPr>
            <a:lvl3pPr marL="914400" marR="0" lvl="2" indent="0" algn="l" rtl="0">
              <a:spcBef>
                <a:spcPts val="0"/>
              </a:spcBef>
              <a:buNone/>
              <a:defRPr sz="1200" b="0" i="0" u="none" strike="noStrike" cap="none">
                <a:solidFill>
                  <a:schemeClr val="dk1"/>
                </a:solidFill>
                <a:latin typeface="Arial"/>
                <a:ea typeface="Arial"/>
                <a:cs typeface="Arial"/>
                <a:sym typeface="Arial"/>
              </a:defRPr>
            </a:lvl3pPr>
            <a:lvl4pPr marL="1371600" marR="0" lvl="3" indent="0" algn="l" rtl="0">
              <a:spcBef>
                <a:spcPts val="0"/>
              </a:spcBef>
              <a:buNone/>
              <a:defRPr sz="1200" b="0" i="0" u="none" strike="noStrike" cap="none">
                <a:solidFill>
                  <a:schemeClr val="dk1"/>
                </a:solidFill>
                <a:latin typeface="Arial"/>
                <a:ea typeface="Arial"/>
                <a:cs typeface="Arial"/>
                <a:sym typeface="Arial"/>
              </a:defRPr>
            </a:lvl4pPr>
            <a:lvl5pPr marL="1828800" marR="0" lvl="4" indent="0" algn="l" rtl="0">
              <a:spcBef>
                <a:spcPts val="0"/>
              </a:spcBef>
              <a:buNone/>
              <a:defRPr sz="1200" b="0" i="0" u="none" strike="noStrike" cap="none">
                <a:solidFill>
                  <a:schemeClr val="dk1"/>
                </a:solidFill>
                <a:latin typeface="Arial"/>
                <a:ea typeface="Arial"/>
                <a:cs typeface="Arial"/>
                <a:sym typeface="Arial"/>
              </a:defRPr>
            </a:lvl5pPr>
            <a:lvl6pPr marL="2286000" marR="0" lvl="5" indent="0" algn="l" rtl="0">
              <a:spcBef>
                <a:spcPts val="0"/>
              </a:spcBef>
              <a:buNone/>
              <a:defRPr sz="1200" b="0" i="0" u="none" strike="noStrike" cap="none">
                <a:solidFill>
                  <a:schemeClr val="dk1"/>
                </a:solidFill>
                <a:latin typeface="Arial"/>
                <a:ea typeface="Arial"/>
                <a:cs typeface="Arial"/>
                <a:sym typeface="Arial"/>
              </a:defRPr>
            </a:lvl6pPr>
            <a:lvl7pPr marL="2743200" marR="0" lvl="6" indent="0" algn="l" rtl="0">
              <a:spcBef>
                <a:spcPts val="0"/>
              </a:spcBef>
              <a:buNone/>
              <a:defRPr sz="1200" b="0" i="0" u="none" strike="noStrike" cap="none">
                <a:solidFill>
                  <a:schemeClr val="dk1"/>
                </a:solidFill>
                <a:latin typeface="Arial"/>
                <a:ea typeface="Arial"/>
                <a:cs typeface="Arial"/>
                <a:sym typeface="Arial"/>
              </a:defRPr>
            </a:lvl7pPr>
            <a:lvl8pPr marL="3200400" marR="0" lvl="7" indent="0" algn="l" rtl="0">
              <a:spcBef>
                <a:spcPts val="0"/>
              </a:spcBef>
              <a:buNone/>
              <a:defRPr sz="1200" b="0" i="0" u="none" strike="noStrike" cap="none">
                <a:solidFill>
                  <a:schemeClr val="dk1"/>
                </a:solidFill>
                <a:latin typeface="Arial"/>
                <a:ea typeface="Arial"/>
                <a:cs typeface="Arial"/>
                <a:sym typeface="Arial"/>
              </a:defRPr>
            </a:lvl8pPr>
            <a:lvl9pPr marL="3657600" marR="0" lvl="8" indent="0" algn="l" rtl="0">
              <a:spcBef>
                <a:spcPts val="0"/>
              </a:spcBef>
              <a:buNone/>
              <a:defRPr sz="1200" b="0" i="0" u="none" strike="noStrike" cap="none">
                <a:solidFill>
                  <a:schemeClr val="dk1"/>
                </a:solidFill>
                <a:latin typeface="Arial"/>
                <a:ea typeface="Arial"/>
                <a:cs typeface="Arial"/>
                <a:sym typeface="Arial"/>
              </a:defRPr>
            </a:lvl9pPr>
          </a:lstStyle>
          <a:p>
            <a:endParaRPr/>
          </a:p>
        </p:txBody>
      </p:sp>
      <p:sp>
        <p:nvSpPr>
          <p:cNvPr id="7" name="Shape 7"/>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8" name="Shape 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457102709"/>
      </p:ext>
    </p:extLst>
  </p:cSld>
  <p:clrMap bg1="lt1" tx1="dk1" bg2="dk2" tx2="lt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a:t>
            </a:fld>
            <a:endParaRPr lang="en-US" dirty="0"/>
          </a:p>
        </p:txBody>
      </p:sp>
    </p:spTree>
    <p:extLst>
      <p:ext uri="{BB962C8B-B14F-4D97-AF65-F5344CB8AC3E}">
        <p14:creationId xmlns:p14="http://schemas.microsoft.com/office/powerpoint/2010/main" val="1279581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Shape 114"/>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dirty="0"/>
          </a:p>
        </p:txBody>
      </p:sp>
      <p:sp>
        <p:nvSpPr>
          <p:cNvPr id="115" name="Shape 11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corporate level, first stage is defining the company mission followed by setting company objectives and goals, followed by designing the business portfolio.  This leads to planning marketing and other functional strategies at the the business unit, product, and market level.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32460612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figure presents the intersections along the dimensions of existing/new markets and existing/new products. Existing markets with existing products is labeled ”market penetration”. New markets with existing products is labeled “market development”. Existing markets with new products is labeled “product development”. New markets with new products is labeled “diversification”.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11</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4160362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cap="none" dirty="0">
                <a:solidFill>
                  <a:schemeClr val="dk1"/>
                </a:solidFill>
                <a:effectLst/>
                <a:latin typeface="Arial"/>
                <a:ea typeface="Arial"/>
                <a:cs typeface="Arial"/>
                <a:sym typeface="Arial"/>
              </a:rPr>
              <a:t>Figure 3–3 shows marketing’s role and activities and summarizes the major activities involved in managing a customer-driven marketing strategy and the marketing mix. In the center is the customer value and relationships. This is surrounded by segmentation, targeting, differentiation, and positioning. Around this is product, place, price, and promotion.  The next level includes marketing analysis, marketing planning, marketing implementation, and marketing control.  These things are ultimately housed in the areas of marketing intermediaries, competitors, suppliers, and publics. </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15</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169271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Figure 3–5 SWOT analysis: The goal of SWOT analysis is to match the company’s strengths to attractive opportunities in the environment while eliminating or overcoming the weaknesses and minimizing threats. This chart shows the interaction between internal/external and positive/negative components of an organization.  Strength, which is an internal positive, is defined as internal capabilities that may help a company reach its objectives. Weakness, which is an internal negative, is defined as internal limitations that may interfere with a company’s ability to achieve its objectives. Opportunity, which is an external positive, is defined as external factors that the company may be able to exploit to its advantage. Threat, which is an external negative, is defined as current and emerging external factors that may challenge the company’s performance.</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19</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156124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cap="none" dirty="0">
                <a:solidFill>
                  <a:schemeClr val="dk1"/>
                </a:solidFill>
                <a:effectLst/>
                <a:latin typeface="Arial"/>
                <a:ea typeface="Arial"/>
                <a:cs typeface="Arial"/>
                <a:sym typeface="Arial"/>
              </a:rPr>
              <a:t>Figure 3–4 The relationship between analysis, planning, implementation, and control. Analysis is the first stage that impacts all three other elements: planning, implementation, and control. Planning with includes develop strategic plans and develop marketing plans impacts implementation which includes carry out the plans.  From there, implementation impacts control which includes measure results, evaluate results, and take corrective action. </a:t>
            </a: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21</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9262728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22</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41393827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Shape 17"/>
        <p:cNvGrpSpPr/>
        <p:nvPr/>
      </p:nvGrpSpPr>
      <p:grpSpPr>
        <a:xfrm>
          <a:off x="0" y="0"/>
          <a:ext cx="0" cy="0"/>
          <a:chOff x="0" y="0"/>
          <a:chExt cx="0" cy="0"/>
        </a:xfrm>
      </p:grpSpPr>
      <p:sp>
        <p:nvSpPr>
          <p:cNvPr id="18" name="Shape 18"/>
          <p:cNvSpPr/>
          <p:nvPr/>
        </p:nvSpPr>
        <p:spPr>
          <a:xfrm>
            <a:off x="0" y="0"/>
            <a:ext cx="9144000" cy="3886200"/>
          </a:xfrm>
          <a:prstGeom prst="rect">
            <a:avLst/>
          </a:prstGeom>
          <a:solidFill>
            <a:srgbClr val="007FA3"/>
          </a:solidFill>
          <a:ln w="25400" cap="flat" cmpd="sng">
            <a:solidFill>
              <a:srgbClr val="007FA3"/>
            </a:solidFill>
            <a:prstDash val="solid"/>
            <a:round/>
            <a:headEnd type="none" w="med" len="med"/>
            <a:tailEnd type="none" w="med" len="med"/>
          </a:ln>
        </p:spPr>
        <p:txBody>
          <a:bodyPr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dirty="0">
              <a:ln>
                <a:noFill/>
              </a:ln>
              <a:solidFill>
                <a:srgbClr val="FFFFFF"/>
              </a:solidFill>
              <a:effectLst/>
              <a:uLnTx/>
              <a:uFillTx/>
              <a:latin typeface="Arial"/>
              <a:ea typeface="Arial"/>
              <a:cs typeface="Arial"/>
              <a:sym typeface="Arial"/>
            </a:endParaRPr>
          </a:p>
        </p:txBody>
      </p:sp>
      <p:sp>
        <p:nvSpPr>
          <p:cNvPr id="19" name="Shape 19"/>
          <p:cNvSpPr txBox="1">
            <a:spLocks noGrp="1"/>
          </p:cNvSpPr>
          <p:nvPr>
            <p:ph type="ctrTitle"/>
          </p:nvPr>
        </p:nvSpPr>
        <p:spPr>
          <a:xfrm>
            <a:off x="685800" y="762000"/>
            <a:ext cx="7772400" cy="2838451"/>
          </a:xfrm>
          <a:prstGeom prst="rect">
            <a:avLst/>
          </a:prstGeom>
          <a:noFill/>
          <a:ln>
            <a:noFill/>
          </a:ln>
        </p:spPr>
        <p:txBody>
          <a:bodyPr lIns="91425" tIns="91425" rIns="91425" bIns="91425" anchor="b" anchorCtr="0"/>
          <a:lstStyle>
            <a:lvl1pPr marL="0" marR="0" lvl="0" indent="0" algn="l" rtl="0">
              <a:lnSpc>
                <a:spcPct val="100000"/>
              </a:lnSpc>
              <a:spcBef>
                <a:spcPts val="0"/>
              </a:spcBef>
              <a:buClr>
                <a:schemeClr val="lt1"/>
              </a:buClr>
              <a:buFont typeface="Times New Roman"/>
              <a:buNone/>
              <a:defRPr sz="3600" b="1" i="0" u="none" strike="noStrike" cap="none">
                <a:solidFill>
                  <a:schemeClr val="lt1"/>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0" name="Shape 20"/>
          <p:cNvSpPr txBox="1">
            <a:spLocks noGrp="1"/>
          </p:cNvSpPr>
          <p:nvPr>
            <p:ph type="subTitle" idx="1"/>
          </p:nvPr>
        </p:nvSpPr>
        <p:spPr>
          <a:xfrm>
            <a:off x="674687" y="3962400"/>
            <a:ext cx="779462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400" b="0" i="0" u="none" strike="noStrike" cap="none">
                <a:solidFill>
                  <a:schemeClr val="dk1"/>
                </a:solidFill>
                <a:latin typeface="Arial"/>
                <a:ea typeface="Arial"/>
                <a:cs typeface="Arial"/>
                <a:sym typeface="Arial"/>
              </a:defRPr>
            </a:lvl1pPr>
            <a:lvl2pPr marL="457200" marR="0" lvl="1"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2pPr>
            <a:lvl3pPr marL="914400" marR="0" lvl="2" indent="0" algn="ctr"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4pPr>
            <a:lvl5pPr marL="1828800" marR="0" lvl="4"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5pPr>
            <a:lvl6pPr marL="2286000" marR="0" lvl="5"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6pPr>
            <a:lvl7pPr marL="2743200" marR="0" lvl="6"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7pPr>
            <a:lvl8pPr marL="3200400" marR="0" lvl="7"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8pPr>
            <a:lvl9pPr marL="3657600" marR="0" lvl="8"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9pPr>
          </a:lstStyle>
          <a:p>
            <a:endParaRPr dirty="0"/>
          </a:p>
        </p:txBody>
      </p:sp>
      <p:sp>
        <p:nvSpPr>
          <p:cNvPr id="21" name="Shape 2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100" b="0" i="0" u="none" strike="noStrike" kern="0" cap="none" spc="0" normalizeH="0" baseline="0" noProof="0" dirty="0">
              <a:ln>
                <a:noFill/>
              </a:ln>
              <a:solidFill>
                <a:srgbClr val="000000"/>
              </a:solidFill>
              <a:effectLst/>
              <a:uLnTx/>
              <a:uFillTx/>
              <a:latin typeface="Arial"/>
              <a:cs typeface="Arial"/>
              <a:sym typeface="Arial"/>
            </a:endParaRPr>
          </a:p>
        </p:txBody>
      </p:sp>
      <p:sp>
        <p:nvSpPr>
          <p:cNvPr id="22" name="Shape 2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sz="900" b="0" i="0" u="none" strike="noStrike" kern="0" cap="none" spc="0" normalizeH="0" baseline="0" noProof="0" dirty="0">
              <a:ln>
                <a:noFill/>
              </a:ln>
              <a:solidFill>
                <a:srgbClr val="FFFFFF"/>
              </a:solidFill>
              <a:effectLst/>
              <a:uLnTx/>
              <a:uFillTx/>
              <a:latin typeface="Arial"/>
              <a:cs typeface="Arial"/>
              <a:sym typeface="Arial"/>
            </a:endParaRPr>
          </a:p>
        </p:txBody>
      </p:sp>
      <p:sp>
        <p:nvSpPr>
          <p:cNvPr id="23" name="Shape 2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900" b="0" i="0" u="none" strike="noStrike" kern="0" cap="none" spc="0" normalizeH="0" baseline="0" noProof="0">
                <a:ln>
                  <a:noFill/>
                </a:ln>
                <a:solidFill>
                  <a:srgbClr val="FFFFFF"/>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a:t>
            </a:fld>
            <a:endParaRPr kumimoji="0" lang="en-US" sz="900" b="0" i="0" u="none" strike="noStrike" kern="0" cap="none" spc="0" normalizeH="0" baseline="0" noProof="0" dirty="0">
              <a:ln>
                <a:noFill/>
              </a:ln>
              <a:solidFill>
                <a:srgbClr val="FFFFFF"/>
              </a:solidFill>
              <a:effectLst/>
              <a:uLnTx/>
              <a:uFillTx/>
              <a:latin typeface="Arial"/>
              <a:ea typeface="Arial"/>
              <a:cs typeface="Arial"/>
              <a:sym typeface="Arial"/>
            </a:endParaRPr>
          </a:p>
        </p:txBody>
      </p:sp>
      <p:sp>
        <p:nvSpPr>
          <p:cNvPr id="3" name="Text Placeholder 2">
            <a:extLst>
              <a:ext uri="{FF2B5EF4-FFF2-40B4-BE49-F238E27FC236}">
                <a16:creationId xmlns:a16="http://schemas.microsoft.com/office/drawing/2014/main" id="{0291B9DA-1DAD-4AB4-94B2-688DFC8B093A}"/>
              </a:ext>
            </a:extLst>
          </p:cNvPr>
          <p:cNvSpPr>
            <a:spLocks noGrp="1"/>
          </p:cNvSpPr>
          <p:nvPr>
            <p:ph type="body" sz="quarter" idx="13" hasCustomPrompt="1"/>
          </p:nvPr>
        </p:nvSpPr>
        <p:spPr>
          <a:xfrm>
            <a:off x="1494693" y="6407662"/>
            <a:ext cx="7194635" cy="334534"/>
          </a:xfrm>
        </p:spPr>
        <p:txBody>
          <a:bodyPr/>
          <a:lstStyle>
            <a:lvl1pPr marL="101600" indent="0" algn="r">
              <a:buNone/>
              <a:defRPr sz="1200">
                <a:latin typeface="Verdana" panose="020B0604030504040204" pitchFamily="34" charset="0"/>
                <a:ea typeface="Verdana" panose="020B0604030504040204" pitchFamily="34" charset="0"/>
                <a:cs typeface="Verdana" panose="020B0604030504040204" pitchFamily="34" charset="0"/>
              </a:defRPr>
            </a:lvl1pPr>
            <a:lvl2pPr>
              <a:defRPr sz="1200">
                <a:latin typeface="Verdana" panose="020B0604030504040204" pitchFamily="34" charset="0"/>
                <a:ea typeface="Verdana" panose="020B0604030504040204" pitchFamily="34" charset="0"/>
                <a:cs typeface="Verdana" panose="020B0604030504040204" pitchFamily="34" charset="0"/>
              </a:defRPr>
            </a:lvl2pPr>
            <a:lvl3pPr>
              <a:defRPr sz="1200">
                <a:latin typeface="Verdana" panose="020B0604030504040204" pitchFamily="34" charset="0"/>
                <a:ea typeface="Verdana" panose="020B0604030504040204" pitchFamily="34" charset="0"/>
                <a:cs typeface="Verdana" panose="020B0604030504040204" pitchFamily="34" charset="0"/>
              </a:defRPr>
            </a:lvl3pPr>
            <a:lvl4pPr>
              <a:defRPr sz="1200">
                <a:latin typeface="Verdana" panose="020B0604030504040204" pitchFamily="34" charset="0"/>
                <a:ea typeface="Verdana" panose="020B0604030504040204" pitchFamily="34" charset="0"/>
                <a:cs typeface="Verdana" panose="020B0604030504040204" pitchFamily="34" charset="0"/>
              </a:defRPr>
            </a:lvl4pPr>
            <a:lvl5pPr>
              <a:defRPr sz="1200">
                <a:latin typeface="Verdana" panose="020B0604030504040204" pitchFamily="34" charset="0"/>
                <a:ea typeface="Verdana" panose="020B0604030504040204" pitchFamily="34" charset="0"/>
                <a:cs typeface="Verdana" panose="020B0604030504040204" pitchFamily="34" charset="0"/>
              </a:defRPr>
            </a:lvl5pPr>
          </a:lstStyle>
          <a:p>
            <a:pPr lvl="0"/>
            <a:r>
              <a:rPr lang="en-US" dirty="0"/>
              <a:t>Click to add copyright text</a:t>
            </a:r>
          </a:p>
        </p:txBody>
      </p:sp>
      <p:sp>
        <p:nvSpPr>
          <p:cNvPr id="4" name="Picture Placeholder 3">
            <a:extLst>
              <a:ext uri="{FF2B5EF4-FFF2-40B4-BE49-F238E27FC236}">
                <a16:creationId xmlns:a16="http://schemas.microsoft.com/office/drawing/2014/main" id="{3AC35AB9-24C4-47CB-AA83-05CAEBB6D99B}"/>
              </a:ext>
            </a:extLst>
          </p:cNvPr>
          <p:cNvSpPr>
            <a:spLocks noGrp="1"/>
          </p:cNvSpPr>
          <p:nvPr>
            <p:ph type="pic" sz="quarter" idx="14" hasCustomPrompt="1"/>
          </p:nvPr>
        </p:nvSpPr>
        <p:spPr>
          <a:xfrm>
            <a:off x="93663" y="6407150"/>
            <a:ext cx="1401762" cy="334963"/>
          </a:xfrm>
        </p:spPr>
        <p:txBody>
          <a:bodyPr/>
          <a:lstStyle>
            <a:lvl1pPr marL="101600" indent="0">
              <a:buNone/>
              <a:defRPr sz="1200"/>
            </a:lvl1pPr>
          </a:lstStyle>
          <a:p>
            <a:r>
              <a:rPr lang="en-US" dirty="0"/>
              <a:t>Logo</a:t>
            </a:r>
          </a:p>
        </p:txBody>
      </p:sp>
    </p:spTree>
    <p:extLst>
      <p:ext uri="{BB962C8B-B14F-4D97-AF65-F5344CB8AC3E}">
        <p14:creationId xmlns:p14="http://schemas.microsoft.com/office/powerpoint/2010/main" val="4215940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endParaRPr lang="en-GB" dirty="0"/>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6861082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24187147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dirty="0"/>
          </a:p>
        </p:txBody>
      </p:sp>
      <p:sp>
        <p:nvSpPr>
          <p:cNvPr id="6" name="Slide Number Placeholder 5"/>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647013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dirty="0"/>
          </a:p>
        </p:txBody>
      </p:sp>
      <p:sp>
        <p:nvSpPr>
          <p:cNvPr id="7" name="Slide Number Placeholder 6"/>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195427445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dirty="0"/>
          </a:p>
        </p:txBody>
      </p:sp>
      <p:sp>
        <p:nvSpPr>
          <p:cNvPr id="9" name="Slide Number Placeholder 8"/>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185388849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dirty="0"/>
          </a:p>
        </p:txBody>
      </p:sp>
      <p:sp>
        <p:nvSpPr>
          <p:cNvPr id="5" name="Slide Number Placeholder 4"/>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028338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dirty="0"/>
          </a:p>
        </p:txBody>
      </p:sp>
      <p:sp>
        <p:nvSpPr>
          <p:cNvPr id="4" name="Slide Number Placeholder 3"/>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dk1"/>
                </a:solidFill>
                <a:latin typeface="Arial"/>
                <a:ea typeface="Arial"/>
                <a:cs typeface="Arial"/>
                <a:sym typeface="Arial"/>
              </a:rPr>
              <a:t>‹#›</a:t>
            </a:fld>
            <a:endParaRPr lang="en-US" sz="9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396872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dirty="0"/>
          </a:p>
        </p:txBody>
      </p:sp>
      <p:sp>
        <p:nvSpPr>
          <p:cNvPr id="7" name="Slide Number Placeholder 6"/>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183427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dirty="0"/>
          </a:p>
        </p:txBody>
      </p:sp>
      <p:sp>
        <p:nvSpPr>
          <p:cNvPr id="7" name="Slide Number Placeholder 6"/>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90973155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dirty="0"/>
          </a:p>
        </p:txBody>
      </p:sp>
      <p:sp>
        <p:nvSpPr>
          <p:cNvPr id="6" name="Slide Number Placeholder 5"/>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25205084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dirty="0"/>
          </a:p>
        </p:txBody>
      </p:sp>
      <p:sp>
        <p:nvSpPr>
          <p:cNvPr id="6" name="Slide Number Placeholder 5"/>
          <p:cNvSpPr>
            <a:spLocks noGrp="1"/>
          </p:cNvSpPr>
          <p:nvPr>
            <p:ph type="sldNum" sz="quarter"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48550645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2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solidFill>
                <a:prstClr val="black"/>
              </a:solidFill>
            </a:endParaRPr>
          </a:p>
        </p:txBody>
      </p:sp>
      <p:sp>
        <p:nvSpPr>
          <p:cNvPr id="4" name="Date Placeholder 3"/>
          <p:cNvSpPr>
            <a:spLocks noGrp="1"/>
          </p:cNvSpPr>
          <p:nvPr>
            <p:ph type="dt" sz="half" idx="11"/>
          </p:nvPr>
        </p:nvSpPr>
        <p:spPr/>
        <p:txBody>
          <a:bodyPr/>
          <a:lstStyle/>
          <a:p>
            <a:fld id="{A9DF6EFB-3F44-496C-A842-1E0B3D3B975A}" type="datetimeFigureOut">
              <a:rPr lang="en-US" smtClean="0">
                <a:solidFill>
                  <a:prstClr val="white"/>
                </a:solidFill>
              </a:rPr>
              <a:pPr/>
              <a:t>10/19/2023</a:t>
            </a:fld>
            <a:endParaRPr lang="en-US" dirty="0">
              <a:solidFill>
                <a:prstClr val="white"/>
              </a:solidFill>
            </a:endParaRPr>
          </a:p>
        </p:txBody>
      </p:sp>
      <p:sp>
        <p:nvSpPr>
          <p:cNvPr id="5" name="Slide Number Placeholder 4"/>
          <p:cNvSpPr>
            <a:spLocks noGrp="1"/>
          </p:cNvSpPr>
          <p:nvPr>
            <p:ph type="sldNum" sz="quarter" idx="12"/>
          </p:nvPr>
        </p:nvSpPr>
        <p:spPr/>
        <p:txBody>
          <a:bodyPr/>
          <a:lstStyle/>
          <a:p>
            <a:fld id="{200B2350-5261-4F5C-9DF5-EF0D264FC8D2}" type="slidenum">
              <a:rPr lang="en-US" smtClean="0">
                <a:solidFill>
                  <a:prstClr val="white"/>
                </a:solidFill>
              </a:rPr>
              <a:pPr/>
              <a:t>‹#›</a:t>
            </a:fld>
            <a:endParaRPr lang="en-US" dirty="0">
              <a:solidFill>
                <a:prstClr val="white"/>
              </a:solidFill>
            </a:endParaRPr>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41338" y="6461183"/>
            <a:ext cx="918000" cy="279915"/>
          </a:xfrm>
          <a:prstGeom prst="rect">
            <a:avLst/>
          </a:prstGeom>
        </p:spPr>
      </p:pic>
      <p:sp>
        <p:nvSpPr>
          <p:cNvPr id="14" name="Content Placeholder 16"/>
          <p:cNvSpPr>
            <a:spLocks noGrp="1"/>
          </p:cNvSpPr>
          <p:nvPr>
            <p:ph sz="quarter" idx="19" hasCustomPrompt="1"/>
          </p:nvPr>
        </p:nvSpPr>
        <p:spPr>
          <a:xfrm>
            <a:off x="2906049" y="6416475"/>
            <a:ext cx="5943600" cy="184666"/>
          </a:xfrm>
          <a:prstGeom prst="rect">
            <a:avLst/>
          </a:prstGeom>
        </p:spPr>
        <p:txBody>
          <a:bodyPr wrap="square" lIns="0" tIns="0" rIns="0" bIns="0">
            <a:spAutoFit/>
          </a:bodyPr>
          <a:lstStyle>
            <a:lvl1pPr marL="0" indent="0" eaLnBrk="1" fontAlgn="auto" hangingPunct="1">
              <a:spcBef>
                <a:spcPts val="0"/>
              </a:spcBef>
              <a:spcAft>
                <a:spcPts val="0"/>
              </a:spcAft>
              <a:buNone/>
              <a:defRPr sz="1200">
                <a:latin typeface="Verdana" panose="020B0604030504040204" pitchFamily="34" charset="0"/>
                <a:ea typeface="Verdana" panose="020B0604030504040204" pitchFamily="34" charset="0"/>
                <a:cs typeface="Verdana" panose="020B0604030504040204" pitchFamily="34" charset="0"/>
              </a:defRPr>
            </a:lvl1pPr>
            <a:lvl2pPr marL="457200" indent="0">
              <a:buNone/>
              <a:defRPr sz="1200">
                <a:latin typeface="Verdana" panose="020B0604030504040204" pitchFamily="34" charset="0"/>
                <a:ea typeface="Verdana" panose="020B0604030504040204" pitchFamily="34" charset="0"/>
                <a:cs typeface="Verdana" panose="020B0604030504040204" pitchFamily="34" charset="0"/>
              </a:defRPr>
            </a:lvl2pPr>
            <a:lvl3pPr marL="914400" indent="0">
              <a:buNone/>
              <a:defRPr sz="1200">
                <a:latin typeface="Verdana" panose="020B0604030504040204" pitchFamily="34" charset="0"/>
                <a:ea typeface="Verdana" panose="020B0604030504040204" pitchFamily="34" charset="0"/>
                <a:cs typeface="Verdana" panose="020B0604030504040204" pitchFamily="34" charset="0"/>
              </a:defRPr>
            </a:lvl3pPr>
            <a:lvl4pPr marL="1371600" indent="0">
              <a:buNone/>
              <a:defRPr sz="1200">
                <a:latin typeface="Verdana" panose="020B0604030504040204" pitchFamily="34" charset="0"/>
                <a:ea typeface="Verdana" panose="020B0604030504040204" pitchFamily="34" charset="0"/>
                <a:cs typeface="Verdana" panose="020B0604030504040204" pitchFamily="34" charset="0"/>
              </a:defRPr>
            </a:lvl4pPr>
            <a:lvl5pPr marL="1828800" indent="0">
              <a:buNone/>
              <a:defRPr sz="1200">
                <a:latin typeface="Verdana" panose="020B0604030504040204" pitchFamily="34" charset="0"/>
                <a:ea typeface="Verdana" panose="020B0604030504040204" pitchFamily="34" charset="0"/>
                <a:cs typeface="Verdana" panose="020B0604030504040204" pitchFamily="34" charset="0"/>
              </a:defRPr>
            </a:lvl5pPr>
          </a:lstStyle>
          <a:p>
            <a:pPr eaLnBrk="1" fontAlgn="auto" hangingPunct="1">
              <a:spcBef>
                <a:spcPts val="0"/>
              </a:spcBef>
              <a:spcAft>
                <a:spcPts val="0"/>
              </a:spcAft>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a:t>
            </a:r>
            <a:r>
              <a:rPr lang="en-IN" sz="1200" dirty="0">
                <a:latin typeface="Verdana" panose="020B0604030504040204" pitchFamily="34" charset="0"/>
                <a:ea typeface="Verdana" panose="020B0604030504040204" pitchFamily="34" charset="0"/>
                <a:cs typeface="Verdana" panose="020B0604030504040204" pitchFamily="34" charset="0"/>
              </a:rPr>
              <a:t>2020, 2010, 2007</a:t>
            </a:r>
            <a:r>
              <a:rPr lang="en-US" altLang="en-US" sz="1200" dirty="0">
                <a:latin typeface="Verdana" panose="020B0604030504040204" pitchFamily="34" charset="0"/>
                <a:ea typeface="Verdana" panose="020B0604030504040204" pitchFamily="34" charset="0"/>
                <a:cs typeface="Verdana" panose="020B0604030504040204" pitchFamily="34" charset="0"/>
              </a:rPr>
              <a:t> Pearson Education, Inc. All Rights Reserved</a:t>
            </a:r>
          </a:p>
        </p:txBody>
      </p:sp>
    </p:spTree>
    <p:extLst>
      <p:ext uri="{BB962C8B-B14F-4D97-AF65-F5344CB8AC3E}">
        <p14:creationId xmlns:p14="http://schemas.microsoft.com/office/powerpoint/2010/main" val="41427755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Shape 24"/>
        <p:cNvGrpSpPr/>
        <p:nvPr/>
      </p:nvGrpSpPr>
      <p:grpSpPr>
        <a:xfrm>
          <a:off x="0" y="0"/>
          <a:ext cx="0" cy="0"/>
          <a:chOff x="0" y="0"/>
          <a:chExt cx="0" cy="0"/>
        </a:xfrm>
      </p:grpSpPr>
      <p:sp>
        <p:nvSpPr>
          <p:cNvPr id="25" name="Shape 25"/>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7" name="Shape 27"/>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8" name="Shape 28"/>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9" name="Shape 29"/>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
        <p:nvSpPr>
          <p:cNvPr id="4" name="Content Placeholder 3">
            <a:extLst>
              <a:ext uri="{FF2B5EF4-FFF2-40B4-BE49-F238E27FC236}">
                <a16:creationId xmlns:a16="http://schemas.microsoft.com/office/drawing/2014/main" id="{00F45AE3-EB76-41DE-97B2-CFE79B73D3C6}"/>
              </a:ext>
            </a:extLst>
          </p:cNvPr>
          <p:cNvSpPr>
            <a:spLocks noGrp="1"/>
          </p:cNvSpPr>
          <p:nvPr>
            <p:ph sz="quarter" idx="13"/>
          </p:nvPr>
        </p:nvSpPr>
        <p:spPr>
          <a:xfrm>
            <a:off x="457200" y="1441450"/>
            <a:ext cx="8232775" cy="45989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45593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Figure + Caption">
    <p:spTree>
      <p:nvGrpSpPr>
        <p:cNvPr id="1" name="Shape 53"/>
        <p:cNvGrpSpPr/>
        <p:nvPr/>
      </p:nvGrpSpPr>
      <p:grpSpPr>
        <a:xfrm>
          <a:off x="0" y="0"/>
          <a:ext cx="0" cy="0"/>
          <a:chOff x="0" y="0"/>
          <a:chExt cx="0" cy="0"/>
        </a:xfrm>
      </p:grpSpPr>
      <p:sp>
        <p:nvSpPr>
          <p:cNvPr id="54" name="Shape 54"/>
          <p:cNvSpPr txBox="1">
            <a:spLocks noGrp="1"/>
          </p:cNvSpPr>
          <p:nvPr>
            <p:ph type="title" hasCustomPrompt="1"/>
          </p:nvPr>
        </p:nvSpPr>
        <p:spPr>
          <a:xfrm>
            <a:off x="457200" y="228600"/>
            <a:ext cx="8229600" cy="106679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r>
              <a:rPr lang="en-US" dirty="0"/>
              <a:t>Click to add figure number and title</a:t>
            </a:r>
            <a:endParaRPr dirty="0"/>
          </a:p>
        </p:txBody>
      </p:sp>
      <p:sp>
        <p:nvSpPr>
          <p:cNvPr id="55" name="Shape 55"/>
          <p:cNvSpPr txBox="1">
            <a:spLocks noGrp="1"/>
          </p:cNvSpPr>
          <p:nvPr>
            <p:ph type="body" idx="1" hasCustomPrompt="1"/>
          </p:nvPr>
        </p:nvSpPr>
        <p:spPr>
          <a:xfrm>
            <a:off x="457200" y="5050971"/>
            <a:ext cx="8229600" cy="1018367"/>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1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r>
              <a:rPr lang="en-US" dirty="0"/>
              <a:t>Click to add caption</a:t>
            </a:r>
            <a:endParaRPr dirty="0"/>
          </a:p>
        </p:txBody>
      </p:sp>
      <p:sp>
        <p:nvSpPr>
          <p:cNvPr id="56" name="Shape 5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7" name="Shape 5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8" name="Shape 5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dirty="0">
              <a:solidFill>
                <a:schemeClr val="dk1"/>
              </a:solidFill>
              <a:latin typeface="Arial"/>
              <a:ea typeface="Arial"/>
              <a:cs typeface="Arial"/>
              <a:sym typeface="Arial"/>
            </a:endParaRPr>
          </a:p>
        </p:txBody>
      </p:sp>
      <p:sp>
        <p:nvSpPr>
          <p:cNvPr id="3" name="Picture Placeholder 2">
            <a:extLst>
              <a:ext uri="{FF2B5EF4-FFF2-40B4-BE49-F238E27FC236}">
                <a16:creationId xmlns:a16="http://schemas.microsoft.com/office/drawing/2014/main" id="{AD3CB993-AC2C-41C5-BFB7-F2499EC1A14C}"/>
              </a:ext>
            </a:extLst>
          </p:cNvPr>
          <p:cNvSpPr>
            <a:spLocks noGrp="1"/>
          </p:cNvSpPr>
          <p:nvPr>
            <p:ph type="pic" sz="quarter" idx="13"/>
          </p:nvPr>
        </p:nvSpPr>
        <p:spPr>
          <a:xfrm>
            <a:off x="457200" y="1512888"/>
            <a:ext cx="8232775" cy="3417887"/>
          </a:xfrm>
        </p:spPr>
        <p:txBody>
          <a:bodyPr/>
          <a:lstStyle/>
          <a:p>
            <a:endParaRPr lang="en-US" dirty="0"/>
          </a:p>
        </p:txBody>
      </p:sp>
    </p:spTree>
    <p:extLst>
      <p:ext uri="{BB962C8B-B14F-4D97-AF65-F5344CB8AC3E}">
        <p14:creationId xmlns:p14="http://schemas.microsoft.com/office/powerpoint/2010/main" val="18851255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Figure + Caption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033AD-BE5C-406D-991C-6AC56003E70C}"/>
              </a:ext>
            </a:extLst>
          </p:cNvPr>
          <p:cNvSpPr>
            <a:spLocks noGrp="1"/>
          </p:cNvSpPr>
          <p:nvPr>
            <p:ph type="title" hasCustomPrompt="1"/>
          </p:nvPr>
        </p:nvSpPr>
        <p:spPr/>
        <p:txBody>
          <a:bodyPr/>
          <a:lstStyle>
            <a:lvl1pPr>
              <a:defRPr sz="3600">
                <a:latin typeface="+mj-lt"/>
              </a:defRPr>
            </a:lvl1pPr>
          </a:lstStyle>
          <a:p>
            <a:r>
              <a:rPr lang="en-US" dirty="0"/>
              <a:t>Click to add figure number and title</a:t>
            </a:r>
          </a:p>
        </p:txBody>
      </p:sp>
      <p:sp>
        <p:nvSpPr>
          <p:cNvPr id="7" name="Content Placeholder 6">
            <a:extLst>
              <a:ext uri="{FF2B5EF4-FFF2-40B4-BE49-F238E27FC236}">
                <a16:creationId xmlns:a16="http://schemas.microsoft.com/office/drawing/2014/main" id="{9E6B7D3D-89C9-4133-8D8A-D779EB3D311D}"/>
              </a:ext>
            </a:extLst>
          </p:cNvPr>
          <p:cNvSpPr>
            <a:spLocks noGrp="1"/>
          </p:cNvSpPr>
          <p:nvPr>
            <p:ph sz="quarter" idx="13"/>
          </p:nvPr>
        </p:nvSpPr>
        <p:spPr>
          <a:xfrm>
            <a:off x="457200" y="1481138"/>
            <a:ext cx="4484688" cy="4408487"/>
          </a:xfrm>
        </p:spPr>
        <p:txBody>
          <a:bodyPr/>
          <a:lstStyle/>
          <a:p>
            <a:pPr lvl="0"/>
            <a:r>
              <a:rPr lang="en-US" dirty="0"/>
              <a:t>Edit Master text styles</a:t>
            </a:r>
          </a:p>
        </p:txBody>
      </p:sp>
      <p:sp>
        <p:nvSpPr>
          <p:cNvPr id="9" name="Picture Placeholder 8">
            <a:extLst>
              <a:ext uri="{FF2B5EF4-FFF2-40B4-BE49-F238E27FC236}">
                <a16:creationId xmlns:a16="http://schemas.microsoft.com/office/drawing/2014/main" id="{F95A3C12-C176-4C2E-9820-6A6035C43AF5}"/>
              </a:ext>
            </a:extLst>
          </p:cNvPr>
          <p:cNvSpPr>
            <a:spLocks noGrp="1"/>
          </p:cNvSpPr>
          <p:nvPr>
            <p:ph type="pic" sz="quarter" idx="14"/>
          </p:nvPr>
        </p:nvSpPr>
        <p:spPr>
          <a:xfrm>
            <a:off x="5192713" y="1481138"/>
            <a:ext cx="3592512" cy="3754437"/>
          </a:xfrm>
        </p:spPr>
        <p:txBody>
          <a:bodyPr/>
          <a:lstStyle/>
          <a:p>
            <a:endParaRPr lang="en-US" dirty="0"/>
          </a:p>
        </p:txBody>
      </p:sp>
      <p:sp>
        <p:nvSpPr>
          <p:cNvPr id="11" name="Text Placeholder 10">
            <a:extLst>
              <a:ext uri="{FF2B5EF4-FFF2-40B4-BE49-F238E27FC236}">
                <a16:creationId xmlns:a16="http://schemas.microsoft.com/office/drawing/2014/main" id="{F059F1CC-D06F-4B10-B166-6D6F2C786A37}"/>
              </a:ext>
            </a:extLst>
          </p:cNvPr>
          <p:cNvSpPr>
            <a:spLocks noGrp="1"/>
          </p:cNvSpPr>
          <p:nvPr>
            <p:ph type="body" sz="quarter" idx="15" hasCustomPrompt="1"/>
          </p:nvPr>
        </p:nvSpPr>
        <p:spPr>
          <a:xfrm>
            <a:off x="5192713" y="5399088"/>
            <a:ext cx="3592512" cy="490537"/>
          </a:xfrm>
        </p:spPr>
        <p:txBody>
          <a:bodyPr/>
          <a:lstStyle>
            <a:lvl1pPr marL="101600" indent="0">
              <a:buNone/>
              <a:defRPr sz="1200"/>
            </a:lvl1pPr>
          </a:lstStyle>
          <a:p>
            <a:pPr lvl="0"/>
            <a:r>
              <a:rPr lang="en-US" dirty="0"/>
              <a:t>Caption</a:t>
            </a:r>
          </a:p>
        </p:txBody>
      </p:sp>
      <p:sp>
        <p:nvSpPr>
          <p:cNvPr id="3" name="Date Placeholder 2">
            <a:extLst>
              <a:ext uri="{FF2B5EF4-FFF2-40B4-BE49-F238E27FC236}">
                <a16:creationId xmlns:a16="http://schemas.microsoft.com/office/drawing/2014/main" id="{A50D4E5D-00F7-4DC6-9BB0-713B8A0DA354}"/>
              </a:ext>
            </a:extLst>
          </p:cNvPr>
          <p:cNvSpPr>
            <a:spLocks noGrp="1"/>
          </p:cNvSpPr>
          <p:nvPr>
            <p:ph type="dt" idx="10"/>
          </p:nvPr>
        </p:nvSpPr>
        <p:spPr/>
        <p:txBody>
          <a:bodyPr/>
          <a:lstStyle/>
          <a:p>
            <a:endParaRPr lang="en-US" dirty="0"/>
          </a:p>
        </p:txBody>
      </p:sp>
      <p:sp>
        <p:nvSpPr>
          <p:cNvPr id="4" name="Slide Number Placeholder 3">
            <a:extLst>
              <a:ext uri="{FF2B5EF4-FFF2-40B4-BE49-F238E27FC236}">
                <a16:creationId xmlns:a16="http://schemas.microsoft.com/office/drawing/2014/main" id="{18AF4094-2296-458C-908A-D778D0DF5AFA}"/>
              </a:ext>
            </a:extLst>
          </p:cNvPr>
          <p:cNvSpPr>
            <a:spLocks noGrp="1"/>
          </p:cNvSpPr>
          <p:nvPr>
            <p:ph type="sldNum" idx="11"/>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
        <p:nvSpPr>
          <p:cNvPr id="5" name="Footer Placeholder 4">
            <a:extLst>
              <a:ext uri="{FF2B5EF4-FFF2-40B4-BE49-F238E27FC236}">
                <a16:creationId xmlns:a16="http://schemas.microsoft.com/office/drawing/2014/main" id="{A6FA6EBD-95B8-4957-AE05-FC01EF65059B}"/>
              </a:ext>
            </a:extLst>
          </p:cNvPr>
          <p:cNvSpPr>
            <a:spLocks noGrp="1"/>
          </p:cNvSpPr>
          <p:nvPr>
            <p:ph type="ftr" sz="quarter" idx="12"/>
          </p:nvPr>
        </p:nvSpPr>
        <p:spPr>
          <a:xfrm>
            <a:off x="457200" y="6028611"/>
            <a:ext cx="8229600" cy="200549"/>
          </a:xfrm>
          <a:prstGeom prst="rect">
            <a:avLst/>
          </a:prstGeom>
        </p:spPr>
        <p:txBody>
          <a:bodyPr/>
          <a:lstStyle/>
          <a:p>
            <a:endParaRPr lang="en-US" dirty="0"/>
          </a:p>
        </p:txBody>
      </p:sp>
    </p:spTree>
    <p:extLst>
      <p:ext uri="{BB962C8B-B14F-4D97-AF65-F5344CB8AC3E}">
        <p14:creationId xmlns:p14="http://schemas.microsoft.com/office/powerpoint/2010/main" val="16604282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abel Layou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091D3-E16C-46AB-9A90-0F52CA812534}"/>
              </a:ext>
            </a:extLst>
          </p:cNvPr>
          <p:cNvSpPr>
            <a:spLocks noGrp="1"/>
          </p:cNvSpPr>
          <p:nvPr>
            <p:ph type="title"/>
          </p:nvPr>
        </p:nvSpPr>
        <p:spPr/>
        <p:txBody>
          <a:bodyPr/>
          <a:lstStyle>
            <a:lvl1pPr>
              <a:defRPr sz="3600">
                <a:latin typeface="+mj-lt"/>
              </a:defRPr>
            </a:lvl1pPr>
          </a:lstStyle>
          <a:p>
            <a:r>
              <a:rPr lang="en-US" dirty="0"/>
              <a:t>Click to edit Master title style</a:t>
            </a:r>
          </a:p>
        </p:txBody>
      </p:sp>
      <p:sp>
        <p:nvSpPr>
          <p:cNvPr id="7" name="Image title">
            <a:extLst>
              <a:ext uri="{FF2B5EF4-FFF2-40B4-BE49-F238E27FC236}">
                <a16:creationId xmlns:a16="http://schemas.microsoft.com/office/drawing/2014/main" id="{CB345607-C53C-44AF-8929-3BDC4C617AB6}"/>
              </a:ext>
            </a:extLst>
          </p:cNvPr>
          <p:cNvSpPr>
            <a:spLocks noGrp="1"/>
          </p:cNvSpPr>
          <p:nvPr>
            <p:ph type="body" sz="quarter" idx="13" hasCustomPrompt="1"/>
          </p:nvPr>
        </p:nvSpPr>
        <p:spPr>
          <a:xfrm>
            <a:off x="2982913" y="4359275"/>
            <a:ext cx="3482975" cy="600075"/>
          </a:xfrm>
        </p:spPr>
        <p:txBody>
          <a:bodyPr/>
          <a:lstStyle>
            <a:lvl1pPr marL="101600" indent="0">
              <a:buNone/>
              <a:defRPr/>
            </a:lvl1pPr>
          </a:lstStyle>
          <a:p>
            <a:pPr lvl="0"/>
            <a:r>
              <a:rPr lang="en-US" dirty="0"/>
              <a:t>Image title</a:t>
            </a:r>
          </a:p>
        </p:txBody>
      </p:sp>
      <p:sp>
        <p:nvSpPr>
          <p:cNvPr id="9" name="Image">
            <a:extLst>
              <a:ext uri="{FF2B5EF4-FFF2-40B4-BE49-F238E27FC236}">
                <a16:creationId xmlns:a16="http://schemas.microsoft.com/office/drawing/2014/main" id="{C2661E64-2E71-47E6-A5A0-AC5348C08F51}"/>
              </a:ext>
            </a:extLst>
          </p:cNvPr>
          <p:cNvSpPr>
            <a:spLocks noGrp="1"/>
          </p:cNvSpPr>
          <p:nvPr>
            <p:ph type="pic" sz="quarter" idx="14" hasCustomPrompt="1"/>
          </p:nvPr>
        </p:nvSpPr>
        <p:spPr>
          <a:xfrm>
            <a:off x="2982912" y="1681163"/>
            <a:ext cx="3482975" cy="2559050"/>
          </a:xfrm>
        </p:spPr>
        <p:txBody>
          <a:bodyPr/>
          <a:lstStyle>
            <a:lvl1pPr marL="101600" indent="0">
              <a:buNone/>
              <a:defRPr/>
            </a:lvl1pPr>
          </a:lstStyle>
          <a:p>
            <a:r>
              <a:rPr lang="en-US" dirty="0"/>
              <a:t>Image</a:t>
            </a:r>
          </a:p>
        </p:txBody>
      </p:sp>
      <p:sp>
        <p:nvSpPr>
          <p:cNvPr id="11" name="Label 1">
            <a:extLst>
              <a:ext uri="{FF2B5EF4-FFF2-40B4-BE49-F238E27FC236}">
                <a16:creationId xmlns:a16="http://schemas.microsoft.com/office/drawing/2014/main" id="{3D0F2ED9-E212-40DC-A528-BE4A28DE88FD}"/>
              </a:ext>
            </a:extLst>
          </p:cNvPr>
          <p:cNvSpPr>
            <a:spLocks noGrp="1"/>
          </p:cNvSpPr>
          <p:nvPr>
            <p:ph type="body" sz="quarter" idx="15" hasCustomPrompt="1"/>
          </p:nvPr>
        </p:nvSpPr>
        <p:spPr>
          <a:xfrm>
            <a:off x="808109" y="1681163"/>
            <a:ext cx="1957388" cy="627062"/>
          </a:xfrm>
        </p:spPr>
        <p:txBody>
          <a:bodyPr/>
          <a:lstStyle>
            <a:lvl1pPr marL="101600" indent="0">
              <a:buNone/>
              <a:defRPr/>
            </a:lvl1pPr>
          </a:lstStyle>
          <a:p>
            <a:pPr lvl="0"/>
            <a:r>
              <a:rPr lang="en-US" dirty="0"/>
              <a:t>Label 1</a:t>
            </a:r>
          </a:p>
        </p:txBody>
      </p:sp>
      <p:sp>
        <p:nvSpPr>
          <p:cNvPr id="13" name="Label 2">
            <a:extLst>
              <a:ext uri="{FF2B5EF4-FFF2-40B4-BE49-F238E27FC236}">
                <a16:creationId xmlns:a16="http://schemas.microsoft.com/office/drawing/2014/main" id="{E8D9AEEF-5E99-48D4-B8C3-C5A995764DCA}"/>
              </a:ext>
            </a:extLst>
          </p:cNvPr>
          <p:cNvSpPr>
            <a:spLocks noGrp="1"/>
          </p:cNvSpPr>
          <p:nvPr>
            <p:ph type="body" sz="quarter" idx="16" hasCustomPrompt="1"/>
          </p:nvPr>
        </p:nvSpPr>
        <p:spPr>
          <a:xfrm>
            <a:off x="822325" y="2643044"/>
            <a:ext cx="1957388" cy="627062"/>
          </a:xfrm>
        </p:spPr>
        <p:txBody>
          <a:bodyPr/>
          <a:lstStyle>
            <a:lvl1pPr marL="101600" indent="0">
              <a:buNone/>
              <a:defRPr/>
            </a:lvl1pPr>
          </a:lstStyle>
          <a:p>
            <a:pPr lvl="0"/>
            <a:r>
              <a:rPr lang="en-US" dirty="0"/>
              <a:t>Label 2</a:t>
            </a:r>
          </a:p>
        </p:txBody>
      </p:sp>
      <p:sp>
        <p:nvSpPr>
          <p:cNvPr id="15" name="Label 3">
            <a:extLst>
              <a:ext uri="{FF2B5EF4-FFF2-40B4-BE49-F238E27FC236}">
                <a16:creationId xmlns:a16="http://schemas.microsoft.com/office/drawing/2014/main" id="{99D329CE-18C4-40A9-A508-1684979AC205}"/>
              </a:ext>
            </a:extLst>
          </p:cNvPr>
          <p:cNvSpPr>
            <a:spLocks noGrp="1"/>
          </p:cNvSpPr>
          <p:nvPr>
            <p:ph type="body" sz="quarter" idx="17" hasCustomPrompt="1"/>
          </p:nvPr>
        </p:nvSpPr>
        <p:spPr>
          <a:xfrm>
            <a:off x="822325" y="3613151"/>
            <a:ext cx="1957388" cy="627062"/>
          </a:xfrm>
        </p:spPr>
        <p:txBody>
          <a:bodyPr/>
          <a:lstStyle>
            <a:lvl1pPr marL="101600" indent="0">
              <a:buNone/>
              <a:defRPr/>
            </a:lvl1pPr>
          </a:lstStyle>
          <a:p>
            <a:pPr lvl="0"/>
            <a:r>
              <a:rPr lang="en-US" dirty="0"/>
              <a:t>Label 3</a:t>
            </a:r>
          </a:p>
        </p:txBody>
      </p:sp>
      <p:sp>
        <p:nvSpPr>
          <p:cNvPr id="17" name="Label 4">
            <a:extLst>
              <a:ext uri="{FF2B5EF4-FFF2-40B4-BE49-F238E27FC236}">
                <a16:creationId xmlns:a16="http://schemas.microsoft.com/office/drawing/2014/main" id="{AAE735D1-F9F4-4525-9ED5-F10A99DECCB8}"/>
              </a:ext>
            </a:extLst>
          </p:cNvPr>
          <p:cNvSpPr>
            <a:spLocks noGrp="1"/>
          </p:cNvSpPr>
          <p:nvPr>
            <p:ph type="body" sz="quarter" idx="18" hasCustomPrompt="1"/>
          </p:nvPr>
        </p:nvSpPr>
        <p:spPr>
          <a:xfrm>
            <a:off x="6729412" y="1681163"/>
            <a:ext cx="1957388" cy="627062"/>
          </a:xfrm>
        </p:spPr>
        <p:txBody>
          <a:bodyPr/>
          <a:lstStyle>
            <a:lvl1pPr marL="101600" indent="0">
              <a:buNone/>
              <a:defRPr/>
            </a:lvl1pPr>
          </a:lstStyle>
          <a:p>
            <a:pPr lvl="0"/>
            <a:r>
              <a:rPr lang="en-US" dirty="0"/>
              <a:t>Label 4</a:t>
            </a:r>
          </a:p>
        </p:txBody>
      </p:sp>
      <p:sp>
        <p:nvSpPr>
          <p:cNvPr id="19" name="Label 5">
            <a:extLst>
              <a:ext uri="{FF2B5EF4-FFF2-40B4-BE49-F238E27FC236}">
                <a16:creationId xmlns:a16="http://schemas.microsoft.com/office/drawing/2014/main" id="{43259E0C-9247-446E-9183-FBF70F8FD41C}"/>
              </a:ext>
            </a:extLst>
          </p:cNvPr>
          <p:cNvSpPr>
            <a:spLocks noGrp="1"/>
          </p:cNvSpPr>
          <p:nvPr>
            <p:ph type="body" sz="quarter" idx="19" hasCustomPrompt="1"/>
          </p:nvPr>
        </p:nvSpPr>
        <p:spPr>
          <a:xfrm>
            <a:off x="6729413" y="2651910"/>
            <a:ext cx="1957387" cy="618196"/>
          </a:xfrm>
        </p:spPr>
        <p:txBody>
          <a:bodyPr/>
          <a:lstStyle>
            <a:lvl1pPr marL="101600" indent="0">
              <a:buNone/>
              <a:defRPr/>
            </a:lvl1pPr>
          </a:lstStyle>
          <a:p>
            <a:pPr lvl="0"/>
            <a:r>
              <a:rPr lang="en-US" dirty="0"/>
              <a:t>Label 5</a:t>
            </a:r>
          </a:p>
        </p:txBody>
      </p:sp>
      <p:sp>
        <p:nvSpPr>
          <p:cNvPr id="21" name="Label 6">
            <a:extLst>
              <a:ext uri="{FF2B5EF4-FFF2-40B4-BE49-F238E27FC236}">
                <a16:creationId xmlns:a16="http://schemas.microsoft.com/office/drawing/2014/main" id="{111F58DF-A1C1-4DD6-ADE5-FC54A39F6757}"/>
              </a:ext>
            </a:extLst>
          </p:cNvPr>
          <p:cNvSpPr>
            <a:spLocks noGrp="1"/>
          </p:cNvSpPr>
          <p:nvPr>
            <p:ph type="body" sz="quarter" idx="20" hasCustomPrompt="1"/>
          </p:nvPr>
        </p:nvSpPr>
        <p:spPr>
          <a:xfrm>
            <a:off x="6729413" y="3613151"/>
            <a:ext cx="1957387" cy="627063"/>
          </a:xfrm>
        </p:spPr>
        <p:txBody>
          <a:bodyPr/>
          <a:lstStyle>
            <a:lvl1pPr marL="101600" indent="0">
              <a:buNone/>
              <a:defRPr/>
            </a:lvl1pPr>
          </a:lstStyle>
          <a:p>
            <a:pPr lvl="0"/>
            <a:r>
              <a:rPr lang="en-US" dirty="0"/>
              <a:t>Label 6</a:t>
            </a:r>
          </a:p>
        </p:txBody>
      </p:sp>
      <p:sp>
        <p:nvSpPr>
          <p:cNvPr id="5" name="Footer Placeholder 4">
            <a:extLst>
              <a:ext uri="{FF2B5EF4-FFF2-40B4-BE49-F238E27FC236}">
                <a16:creationId xmlns:a16="http://schemas.microsoft.com/office/drawing/2014/main" id="{237B7866-709E-4B26-BCD7-5CF284C134CA}"/>
              </a:ext>
            </a:extLst>
          </p:cNvPr>
          <p:cNvSpPr>
            <a:spLocks noGrp="1"/>
          </p:cNvSpPr>
          <p:nvPr>
            <p:ph type="ftr" sz="quarter" idx="12"/>
          </p:nvPr>
        </p:nvSpPr>
        <p:spPr>
          <a:xfrm>
            <a:off x="457200" y="6028611"/>
            <a:ext cx="8229600" cy="200549"/>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5429F10E-ACBA-4EA4-B23A-AC32FC5A681B}"/>
              </a:ext>
            </a:extLst>
          </p:cNvPr>
          <p:cNvSpPr>
            <a:spLocks noGrp="1"/>
          </p:cNvSpPr>
          <p:nvPr>
            <p:ph type="sldNum" idx="11"/>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
        <p:nvSpPr>
          <p:cNvPr id="3" name="Date Placeholder 2">
            <a:extLst>
              <a:ext uri="{FF2B5EF4-FFF2-40B4-BE49-F238E27FC236}">
                <a16:creationId xmlns:a16="http://schemas.microsoft.com/office/drawing/2014/main" id="{D0CEC9E9-2CDA-42DF-A6E1-55B455A7E67B}"/>
              </a:ext>
            </a:extLst>
          </p:cNvPr>
          <p:cNvSpPr>
            <a:spLocks noGrp="1"/>
          </p:cNvSpPr>
          <p:nvPr>
            <p:ph type="dt" idx="10"/>
          </p:nvPr>
        </p:nvSpPr>
        <p:spPr/>
        <p:txBody>
          <a:bodyPr/>
          <a:lstStyle/>
          <a:p>
            <a:endParaRPr lang="en-US" dirty="0"/>
          </a:p>
        </p:txBody>
      </p:sp>
    </p:spTree>
    <p:extLst>
      <p:ext uri="{BB962C8B-B14F-4D97-AF65-F5344CB8AC3E}">
        <p14:creationId xmlns:p14="http://schemas.microsoft.com/office/powerpoint/2010/main" val="20278991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abel Layou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36A59-5DE4-46F3-8035-460E546D5673}"/>
              </a:ext>
            </a:extLst>
          </p:cNvPr>
          <p:cNvSpPr>
            <a:spLocks noGrp="1"/>
          </p:cNvSpPr>
          <p:nvPr>
            <p:ph type="title"/>
          </p:nvPr>
        </p:nvSpPr>
        <p:spPr/>
        <p:txBody>
          <a:bodyPr/>
          <a:lstStyle>
            <a:lvl1pPr>
              <a:defRPr sz="3600">
                <a:latin typeface="+mj-lt"/>
              </a:defRPr>
            </a:lvl1pPr>
          </a:lstStyle>
          <a:p>
            <a:r>
              <a:rPr lang="en-US" dirty="0"/>
              <a:t>Click to edit Master title style</a:t>
            </a:r>
          </a:p>
        </p:txBody>
      </p:sp>
      <p:sp>
        <p:nvSpPr>
          <p:cNvPr id="7" name="Image 1 title">
            <a:extLst>
              <a:ext uri="{FF2B5EF4-FFF2-40B4-BE49-F238E27FC236}">
                <a16:creationId xmlns:a16="http://schemas.microsoft.com/office/drawing/2014/main" id="{2BEC12FB-EC67-436F-875F-0A306862EF78}"/>
              </a:ext>
            </a:extLst>
          </p:cNvPr>
          <p:cNvSpPr>
            <a:spLocks noGrp="1"/>
          </p:cNvSpPr>
          <p:nvPr>
            <p:ph type="body" sz="quarter" idx="13" hasCustomPrompt="1"/>
          </p:nvPr>
        </p:nvSpPr>
        <p:spPr>
          <a:xfrm>
            <a:off x="457201" y="4392613"/>
            <a:ext cx="2107323" cy="504825"/>
          </a:xfrm>
        </p:spPr>
        <p:txBody>
          <a:bodyPr/>
          <a:lstStyle>
            <a:lvl1pPr marL="101600" indent="0">
              <a:buNone/>
              <a:defRPr/>
            </a:lvl1pPr>
          </a:lstStyle>
          <a:p>
            <a:pPr lvl="0"/>
            <a:r>
              <a:rPr lang="en-US" dirty="0"/>
              <a:t>Image 1 title</a:t>
            </a:r>
          </a:p>
        </p:txBody>
      </p:sp>
      <p:sp>
        <p:nvSpPr>
          <p:cNvPr id="9" name="Image 1">
            <a:extLst>
              <a:ext uri="{FF2B5EF4-FFF2-40B4-BE49-F238E27FC236}">
                <a16:creationId xmlns:a16="http://schemas.microsoft.com/office/drawing/2014/main" id="{1E9C9C32-F8ED-4AA8-AA00-26A2357E73E9}"/>
              </a:ext>
            </a:extLst>
          </p:cNvPr>
          <p:cNvSpPr>
            <a:spLocks noGrp="1"/>
          </p:cNvSpPr>
          <p:nvPr>
            <p:ph type="pic" sz="quarter" idx="14" hasCustomPrompt="1"/>
          </p:nvPr>
        </p:nvSpPr>
        <p:spPr>
          <a:xfrm>
            <a:off x="457200" y="1817688"/>
            <a:ext cx="2107324" cy="2386012"/>
          </a:xfrm>
        </p:spPr>
        <p:txBody>
          <a:bodyPr/>
          <a:lstStyle>
            <a:lvl1pPr marL="101600" indent="0">
              <a:buNone/>
              <a:defRPr/>
            </a:lvl1pPr>
          </a:lstStyle>
          <a:p>
            <a:r>
              <a:rPr lang="en-US" dirty="0"/>
              <a:t>Image 1</a:t>
            </a:r>
          </a:p>
        </p:txBody>
      </p:sp>
      <p:sp>
        <p:nvSpPr>
          <p:cNvPr id="11" name="Label 1.1">
            <a:extLst>
              <a:ext uri="{FF2B5EF4-FFF2-40B4-BE49-F238E27FC236}">
                <a16:creationId xmlns:a16="http://schemas.microsoft.com/office/drawing/2014/main" id="{BD50A136-2F5A-4764-ADDC-D48D703981CC}"/>
              </a:ext>
            </a:extLst>
          </p:cNvPr>
          <p:cNvSpPr>
            <a:spLocks noGrp="1"/>
          </p:cNvSpPr>
          <p:nvPr>
            <p:ph type="body" sz="quarter" idx="15" hasCustomPrompt="1"/>
          </p:nvPr>
        </p:nvSpPr>
        <p:spPr>
          <a:xfrm>
            <a:off x="2774622" y="1794947"/>
            <a:ext cx="1534619" cy="591855"/>
          </a:xfrm>
        </p:spPr>
        <p:txBody>
          <a:bodyPr/>
          <a:lstStyle>
            <a:lvl1pPr marL="101600" indent="0">
              <a:buNone/>
              <a:defRPr/>
            </a:lvl1pPr>
          </a:lstStyle>
          <a:p>
            <a:pPr lvl="0"/>
            <a:r>
              <a:rPr lang="en-US" dirty="0"/>
              <a:t>Label 1.1</a:t>
            </a:r>
          </a:p>
        </p:txBody>
      </p:sp>
      <p:sp>
        <p:nvSpPr>
          <p:cNvPr id="13" name="Label 1.2">
            <a:extLst>
              <a:ext uri="{FF2B5EF4-FFF2-40B4-BE49-F238E27FC236}">
                <a16:creationId xmlns:a16="http://schemas.microsoft.com/office/drawing/2014/main" id="{16926224-3F90-4884-9AC1-A5381D78801B}"/>
              </a:ext>
            </a:extLst>
          </p:cNvPr>
          <p:cNvSpPr>
            <a:spLocks noGrp="1"/>
          </p:cNvSpPr>
          <p:nvPr>
            <p:ph type="body" sz="quarter" idx="16" hasCustomPrompt="1"/>
          </p:nvPr>
        </p:nvSpPr>
        <p:spPr>
          <a:xfrm>
            <a:off x="2774622" y="2707481"/>
            <a:ext cx="1534619" cy="606425"/>
          </a:xfrm>
        </p:spPr>
        <p:txBody>
          <a:bodyPr/>
          <a:lstStyle>
            <a:lvl1pPr marL="101600" indent="0">
              <a:buNone/>
              <a:defRPr/>
            </a:lvl1pPr>
          </a:lstStyle>
          <a:p>
            <a:pPr lvl="0"/>
            <a:r>
              <a:rPr lang="en-US" dirty="0"/>
              <a:t>Label 1.2</a:t>
            </a:r>
          </a:p>
        </p:txBody>
      </p:sp>
      <p:sp>
        <p:nvSpPr>
          <p:cNvPr id="15" name="Label 1.3">
            <a:extLst>
              <a:ext uri="{FF2B5EF4-FFF2-40B4-BE49-F238E27FC236}">
                <a16:creationId xmlns:a16="http://schemas.microsoft.com/office/drawing/2014/main" id="{D4719473-9C3F-493C-B20E-27CDBBA38B68}"/>
              </a:ext>
            </a:extLst>
          </p:cNvPr>
          <p:cNvSpPr>
            <a:spLocks noGrp="1"/>
          </p:cNvSpPr>
          <p:nvPr>
            <p:ph type="body" sz="quarter" idx="17" hasCustomPrompt="1"/>
          </p:nvPr>
        </p:nvSpPr>
        <p:spPr>
          <a:xfrm>
            <a:off x="2774622" y="3597275"/>
            <a:ext cx="1534619" cy="606425"/>
          </a:xfrm>
        </p:spPr>
        <p:txBody>
          <a:bodyPr/>
          <a:lstStyle>
            <a:lvl1pPr marL="101600" indent="0">
              <a:buNone/>
              <a:defRPr/>
            </a:lvl1pPr>
          </a:lstStyle>
          <a:p>
            <a:pPr lvl="0"/>
            <a:r>
              <a:rPr lang="en-US" dirty="0"/>
              <a:t>Label 1.3</a:t>
            </a:r>
          </a:p>
        </p:txBody>
      </p:sp>
      <p:sp>
        <p:nvSpPr>
          <p:cNvPr id="17" name="Image 2 title">
            <a:extLst>
              <a:ext uri="{FF2B5EF4-FFF2-40B4-BE49-F238E27FC236}">
                <a16:creationId xmlns:a16="http://schemas.microsoft.com/office/drawing/2014/main" id="{DC526974-AF8C-4228-AAAA-33D0B8AB71C7}"/>
              </a:ext>
            </a:extLst>
          </p:cNvPr>
          <p:cNvSpPr>
            <a:spLocks noGrp="1"/>
          </p:cNvSpPr>
          <p:nvPr>
            <p:ph type="body" sz="quarter" idx="18" hasCustomPrompt="1"/>
          </p:nvPr>
        </p:nvSpPr>
        <p:spPr>
          <a:xfrm>
            <a:off x="4931596" y="4347439"/>
            <a:ext cx="2107323" cy="504825"/>
          </a:xfrm>
        </p:spPr>
        <p:txBody>
          <a:bodyPr/>
          <a:lstStyle>
            <a:lvl1pPr marL="101600" indent="0">
              <a:buNone/>
              <a:defRPr/>
            </a:lvl1pPr>
          </a:lstStyle>
          <a:p>
            <a:pPr lvl="0"/>
            <a:r>
              <a:rPr lang="en-US" dirty="0"/>
              <a:t>Image 2 title</a:t>
            </a:r>
          </a:p>
        </p:txBody>
      </p:sp>
      <p:sp>
        <p:nvSpPr>
          <p:cNvPr id="19" name="Image 2">
            <a:extLst>
              <a:ext uri="{FF2B5EF4-FFF2-40B4-BE49-F238E27FC236}">
                <a16:creationId xmlns:a16="http://schemas.microsoft.com/office/drawing/2014/main" id="{812D2BB4-4991-47F8-9E82-9C9B41B052FB}"/>
              </a:ext>
            </a:extLst>
          </p:cNvPr>
          <p:cNvSpPr>
            <a:spLocks noGrp="1"/>
          </p:cNvSpPr>
          <p:nvPr>
            <p:ph type="pic" sz="quarter" idx="19" hasCustomPrompt="1"/>
          </p:nvPr>
        </p:nvSpPr>
        <p:spPr>
          <a:xfrm>
            <a:off x="4931596" y="1806537"/>
            <a:ext cx="2107323" cy="2397164"/>
          </a:xfrm>
        </p:spPr>
        <p:txBody>
          <a:bodyPr/>
          <a:lstStyle>
            <a:lvl1pPr marL="101600" indent="0">
              <a:buNone/>
              <a:defRPr/>
            </a:lvl1pPr>
          </a:lstStyle>
          <a:p>
            <a:r>
              <a:rPr lang="en-US" dirty="0"/>
              <a:t>Image 2</a:t>
            </a:r>
          </a:p>
        </p:txBody>
      </p:sp>
      <p:sp>
        <p:nvSpPr>
          <p:cNvPr id="21" name="Label 2.1">
            <a:extLst>
              <a:ext uri="{FF2B5EF4-FFF2-40B4-BE49-F238E27FC236}">
                <a16:creationId xmlns:a16="http://schemas.microsoft.com/office/drawing/2014/main" id="{15D9E78D-62D4-4D7C-8E37-E1A000DA23A2}"/>
              </a:ext>
            </a:extLst>
          </p:cNvPr>
          <p:cNvSpPr>
            <a:spLocks noGrp="1"/>
          </p:cNvSpPr>
          <p:nvPr>
            <p:ph type="body" sz="quarter" idx="20" hasCustomPrompt="1"/>
          </p:nvPr>
        </p:nvSpPr>
        <p:spPr>
          <a:xfrm>
            <a:off x="7304580" y="1794947"/>
            <a:ext cx="1534619" cy="608524"/>
          </a:xfrm>
        </p:spPr>
        <p:txBody>
          <a:bodyPr/>
          <a:lstStyle>
            <a:lvl1pPr marL="101600" indent="0">
              <a:buNone/>
              <a:defRPr/>
            </a:lvl1pPr>
          </a:lstStyle>
          <a:p>
            <a:pPr lvl="0"/>
            <a:r>
              <a:rPr lang="en-US" dirty="0"/>
              <a:t>Label 2.1</a:t>
            </a:r>
          </a:p>
        </p:txBody>
      </p:sp>
      <p:sp>
        <p:nvSpPr>
          <p:cNvPr id="23" name="Label 2.2">
            <a:extLst>
              <a:ext uri="{FF2B5EF4-FFF2-40B4-BE49-F238E27FC236}">
                <a16:creationId xmlns:a16="http://schemas.microsoft.com/office/drawing/2014/main" id="{0ECEA5DA-0702-46DA-A4DD-66B7E7FF424B}"/>
              </a:ext>
            </a:extLst>
          </p:cNvPr>
          <p:cNvSpPr>
            <a:spLocks noGrp="1"/>
          </p:cNvSpPr>
          <p:nvPr>
            <p:ph type="body" sz="quarter" idx="21" hasCustomPrompt="1"/>
          </p:nvPr>
        </p:nvSpPr>
        <p:spPr>
          <a:xfrm>
            <a:off x="7304579" y="2707481"/>
            <a:ext cx="1534619" cy="608524"/>
          </a:xfrm>
        </p:spPr>
        <p:txBody>
          <a:bodyPr/>
          <a:lstStyle>
            <a:lvl1pPr marL="101600" indent="0">
              <a:buNone/>
              <a:defRPr/>
            </a:lvl1pPr>
          </a:lstStyle>
          <a:p>
            <a:pPr lvl="0"/>
            <a:r>
              <a:rPr lang="en-US" dirty="0"/>
              <a:t>Label 2.2</a:t>
            </a:r>
          </a:p>
        </p:txBody>
      </p:sp>
      <p:sp>
        <p:nvSpPr>
          <p:cNvPr id="25" name="Label 2.3">
            <a:extLst>
              <a:ext uri="{FF2B5EF4-FFF2-40B4-BE49-F238E27FC236}">
                <a16:creationId xmlns:a16="http://schemas.microsoft.com/office/drawing/2014/main" id="{64C63D68-E200-46DF-8E34-92DC66FE879B}"/>
              </a:ext>
            </a:extLst>
          </p:cNvPr>
          <p:cNvSpPr>
            <a:spLocks noGrp="1"/>
          </p:cNvSpPr>
          <p:nvPr>
            <p:ph type="body" sz="quarter" idx="22" hasCustomPrompt="1"/>
          </p:nvPr>
        </p:nvSpPr>
        <p:spPr>
          <a:xfrm>
            <a:off x="7304579" y="3579818"/>
            <a:ext cx="1534620" cy="608524"/>
          </a:xfrm>
        </p:spPr>
        <p:txBody>
          <a:bodyPr/>
          <a:lstStyle>
            <a:lvl1pPr marL="101600" indent="0">
              <a:buNone/>
              <a:defRPr/>
            </a:lvl1pPr>
          </a:lstStyle>
          <a:p>
            <a:pPr lvl="0"/>
            <a:r>
              <a:rPr lang="en-US" dirty="0"/>
              <a:t>Label 2.3</a:t>
            </a:r>
          </a:p>
        </p:txBody>
      </p:sp>
      <p:sp>
        <p:nvSpPr>
          <p:cNvPr id="5" name="Footer Placeholder 4">
            <a:extLst>
              <a:ext uri="{FF2B5EF4-FFF2-40B4-BE49-F238E27FC236}">
                <a16:creationId xmlns:a16="http://schemas.microsoft.com/office/drawing/2014/main" id="{E2476705-5AD3-4E05-9DCF-CA01EBF96B12}"/>
              </a:ext>
            </a:extLst>
          </p:cNvPr>
          <p:cNvSpPr>
            <a:spLocks noGrp="1"/>
          </p:cNvSpPr>
          <p:nvPr>
            <p:ph type="ftr" sz="quarter" idx="12"/>
          </p:nvPr>
        </p:nvSpPr>
        <p:spPr>
          <a:xfrm>
            <a:off x="457200" y="6028611"/>
            <a:ext cx="8229600" cy="200549"/>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44569933-5FC5-4C73-96ED-E1AC0FC867FE}"/>
              </a:ext>
            </a:extLst>
          </p:cNvPr>
          <p:cNvSpPr>
            <a:spLocks noGrp="1"/>
          </p:cNvSpPr>
          <p:nvPr>
            <p:ph type="sldNum" idx="11"/>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
        <p:nvSpPr>
          <p:cNvPr id="3" name="Date Placeholder 2">
            <a:extLst>
              <a:ext uri="{FF2B5EF4-FFF2-40B4-BE49-F238E27FC236}">
                <a16:creationId xmlns:a16="http://schemas.microsoft.com/office/drawing/2014/main" id="{D8A4DA0A-BA94-4C4E-A521-FB23D113A856}"/>
              </a:ext>
            </a:extLst>
          </p:cNvPr>
          <p:cNvSpPr>
            <a:spLocks noGrp="1"/>
          </p:cNvSpPr>
          <p:nvPr>
            <p:ph type="dt" idx="10"/>
          </p:nvPr>
        </p:nvSpPr>
        <p:spPr/>
        <p:txBody>
          <a:bodyPr/>
          <a:lstStyle/>
          <a:p>
            <a:endParaRPr lang="en-US" dirty="0"/>
          </a:p>
        </p:txBody>
      </p:sp>
    </p:spTree>
    <p:extLst>
      <p:ext uri="{BB962C8B-B14F-4D97-AF65-F5344CB8AC3E}">
        <p14:creationId xmlns:p14="http://schemas.microsoft.com/office/powerpoint/2010/main" val="648721486"/>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 Type="http://schemas.openxmlformats.org/officeDocument/2006/relationships/slideLayout" Target="../slideLayouts/slideLayout3.xml"/><Relationship Id="rId16" Type="http://schemas.openxmlformats.org/officeDocument/2006/relationships/slideLayout" Target="../slideLayouts/slideLayout17.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slideLayout" Target="../slideLayouts/slideLayout16.xml"/><Relationship Id="rId10" Type="http://schemas.openxmlformats.org/officeDocument/2006/relationships/slideLayout" Target="../slideLayouts/slideLayout11.xml"/><Relationship Id="rId19" Type="http://schemas.openxmlformats.org/officeDocument/2006/relationships/image" Target="../media/image1.jpg"/><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r>
              <a:rPr lang="en-US" sz="3600" dirty="0">
                <a:latin typeface="+mj-lt"/>
              </a:rPr>
              <a:t>Click to add title</a:t>
            </a:r>
            <a:endParaRPr dirty="0"/>
          </a:p>
        </p:txBody>
      </p:sp>
      <p:sp>
        <p:nvSpPr>
          <p:cNvPr id="11" name="Shape 11"/>
          <p:cNvSpPr txBox="1">
            <a:spLocks noGrp="1"/>
          </p:cNvSpPr>
          <p:nvPr>
            <p:ph type="body" idx="1"/>
          </p:nvPr>
        </p:nvSpPr>
        <p:spPr>
          <a:xfrm>
            <a:off x="457200" y="1600200"/>
            <a:ext cx="8229600" cy="4428411"/>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sz="900" b="0" i="0" u="none" strike="noStrike" kern="0" cap="none" spc="0" normalizeH="0" baseline="0" noProof="0" dirty="0">
              <a:ln>
                <a:noFill/>
              </a:ln>
              <a:solidFill>
                <a:srgbClr val="FFFFFF"/>
              </a:solidFill>
              <a:effectLst/>
              <a:uLnTx/>
              <a:uFillTx/>
              <a:latin typeface="Arial"/>
              <a:cs typeface="Arial"/>
              <a:sym typeface="Arial"/>
            </a:endParaRPr>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900" b="0" i="0" u="none" strike="noStrike" kern="0" cap="none" spc="0" normalizeH="0" baseline="0" noProof="0">
                <a:ln>
                  <a:noFill/>
                </a:ln>
                <a:solidFill>
                  <a:srgbClr val="FFFFFF"/>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a:t>
            </a:fld>
            <a:endParaRPr kumimoji="0" lang="en-US" sz="900" b="0" i="0" u="none" strike="noStrike" kern="0" cap="none" spc="0" normalizeH="0" baseline="0" noProof="0" dirty="0">
              <a:ln>
                <a:noFill/>
              </a:ln>
              <a:solidFill>
                <a:srgbClr val="FFFFFF"/>
              </a:solidFill>
              <a:effectLst/>
              <a:uLnTx/>
              <a:uFillTx/>
              <a:latin typeface="Arial"/>
              <a:ea typeface="Arial"/>
              <a:cs typeface="Arial"/>
              <a:sym typeface="Arial"/>
            </a:endParaRPr>
          </a:p>
        </p:txBody>
      </p:sp>
      <p:sp>
        <p:nvSpPr>
          <p:cNvPr id="2" name="Footer Placeholder 1">
            <a:extLst>
              <a:ext uri="{FF2B5EF4-FFF2-40B4-BE49-F238E27FC236}">
                <a16:creationId xmlns:a16="http://schemas.microsoft.com/office/drawing/2014/main" id="{7B8A108E-B0AF-4869-B5B8-3D3BB7BC725E}"/>
              </a:ext>
            </a:extLst>
          </p:cNvPr>
          <p:cNvSpPr>
            <a:spLocks noGrp="1"/>
          </p:cNvSpPr>
          <p:nvPr>
            <p:ph type="ftr" sz="quarter" idx="3"/>
          </p:nvPr>
        </p:nvSpPr>
        <p:spPr>
          <a:xfrm>
            <a:off x="457200" y="6028611"/>
            <a:ext cx="8229600" cy="200549"/>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dirty="0">
              <a:ln>
                <a:noFill/>
              </a:ln>
              <a:solidFill>
                <a:srgbClr val="000000">
                  <a:tint val="75000"/>
                </a:srgbClr>
              </a:solidFill>
              <a:effectLst/>
              <a:uLnTx/>
              <a:uFillTx/>
              <a:latin typeface="Arial"/>
              <a:cs typeface="Arial"/>
              <a:sym typeface="Arial"/>
            </a:endParaRPr>
          </a:p>
        </p:txBody>
      </p:sp>
    </p:spTree>
    <p:extLst>
      <p:ext uri="{BB962C8B-B14F-4D97-AF65-F5344CB8AC3E}">
        <p14:creationId xmlns:p14="http://schemas.microsoft.com/office/powerpoint/2010/main" val="3246644562"/>
      </p:ext>
    </p:extLst>
  </p:cSld>
  <p:clrMap bg1="lt1" tx1="dk1" bg2="dk2" tx2="lt2" accent1="accent1" accent2="accent2" accent3="accent3" accent4="accent4" accent5="accent5" accent6="accent6" hlink="hlink" folHlink="folHlink"/>
  <p:sldLayoutIdLst>
    <p:sldLayoutId id="2147483664"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3600" b="0" i="0" u="none" strike="noStrike" cap="none">
          <a:solidFill>
            <a:srgbClr val="000000"/>
          </a:solidFill>
          <a:latin typeface="+mj-lt"/>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6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900" b="0" i="0" u="none" strike="noStrike" kern="0" cap="none" spc="0" normalizeH="0" baseline="0" noProof="0" dirty="0">
              <a:ln>
                <a:noFill/>
              </a:ln>
              <a:solidFill>
                <a:srgbClr val="FFFFFF"/>
              </a:solidFill>
              <a:effectLst/>
              <a:uLnTx/>
              <a:uFillTx/>
              <a:latin typeface="Arial"/>
              <a:cs typeface="Arial"/>
              <a:sym typeface="Arial"/>
            </a:endParaRPr>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Pct val="25000"/>
              <a:buFontTx/>
              <a:buNone/>
              <a:tabLst/>
              <a:defRPr/>
            </a:pPr>
            <a:fld id="{00000000-1234-1234-1234-123412341234}" type="slidenum">
              <a:rPr kumimoji="0" lang="en-US" sz="900" b="0" i="0" u="none" strike="noStrike" kern="0" cap="none" spc="0" normalizeH="0" baseline="0" noProof="0" smtClean="0">
                <a:ln>
                  <a:noFill/>
                </a:ln>
                <a:solidFill>
                  <a:srgbClr val="FFFFFF"/>
                </a:solidFill>
                <a:effectLst/>
                <a:uLnTx/>
                <a:uFillTx/>
                <a:latin typeface="Arial"/>
                <a:ea typeface="Arial"/>
                <a:cs typeface="Arial"/>
                <a:sym typeface="Arial"/>
              </a:rPr>
              <a:pPr marL="0" marR="0" lvl="0" indent="0" algn="r" defTabSz="914400" rtl="0" eaLnBrk="1" fontAlgn="auto" latinLnBrk="0" hangingPunct="1">
                <a:lnSpc>
                  <a:spcPct val="100000"/>
                </a:lnSpc>
                <a:spcBef>
                  <a:spcPts val="0"/>
                </a:spcBef>
                <a:spcAft>
                  <a:spcPts val="0"/>
                </a:spcAft>
                <a:buClrTx/>
                <a:buSzPct val="25000"/>
                <a:buFontTx/>
                <a:buNone/>
                <a:tabLst/>
                <a:defRPr/>
              </a:pPr>
              <a:t>‹#›</a:t>
            </a:fld>
            <a:endParaRPr kumimoji="0" lang="en-US" sz="900" b="0" i="0" u="none" strike="noStrike" kern="0" cap="none" spc="0" normalizeH="0" baseline="0" noProof="0" dirty="0">
              <a:ln>
                <a:noFill/>
              </a:ln>
              <a:solidFill>
                <a:srgbClr val="FFFFFF"/>
              </a:solidFill>
              <a:effectLst/>
              <a:uLnTx/>
              <a:uFillTx/>
              <a:latin typeface="Arial"/>
              <a:ea typeface="Arial"/>
              <a:cs typeface="Arial"/>
              <a:sym typeface="Arial"/>
            </a:endParaRPr>
          </a:p>
        </p:txBody>
      </p:sp>
    </p:spTree>
    <p:extLst>
      <p:ext uri="{BB962C8B-B14F-4D97-AF65-F5344CB8AC3E}">
        <p14:creationId xmlns:p14="http://schemas.microsoft.com/office/powerpoint/2010/main" val="1206057404"/>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673" r:id="rId15"/>
    <p:sldLayoutId id="2147483670" r:id="rId16"/>
    <p:sldLayoutId id="2147483669" r:id="rId17"/>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569693"/>
            <a:ext cx="7772400" cy="2308324"/>
          </a:xfrm>
        </p:spPr>
        <p:txBody>
          <a:bodyPr>
            <a:spAutoFit/>
          </a:bodyPr>
          <a:lstStyle/>
          <a:p>
            <a:r>
              <a:rPr lang="en-US" sz="3600" dirty="0">
                <a:cs typeface="Times New Roman" panose="02020603050405020304" pitchFamily="18" charset="0"/>
              </a:rPr>
              <a:t>Marketing Strategy: Partnering to Build Customer Engagement, Value, and Relationships</a:t>
            </a:r>
            <a:br>
              <a:rPr lang="en-US" sz="3600" dirty="0">
                <a:cs typeface="Times New Roman" panose="02020603050405020304" pitchFamily="18" charset="0"/>
              </a:rPr>
            </a:br>
            <a:endParaRPr lang="en-IN" sz="3600" dirty="0">
              <a:latin typeface="+mj-lt"/>
            </a:endParaRPr>
          </a:p>
        </p:txBody>
      </p:sp>
      <p:sp>
        <p:nvSpPr>
          <p:cNvPr id="3" name="Text Placeholder 2"/>
          <p:cNvSpPr>
            <a:spLocks noGrp="1"/>
          </p:cNvSpPr>
          <p:nvPr>
            <p:ph type="subTitle" idx="1"/>
          </p:nvPr>
        </p:nvSpPr>
        <p:spPr>
          <a:xfrm>
            <a:off x="1853886" y="4131031"/>
            <a:ext cx="6400800" cy="461665"/>
          </a:xfrm>
        </p:spPr>
        <p:txBody>
          <a:bodyPr>
            <a:spAutoFit/>
          </a:bodyPr>
          <a:lstStyle/>
          <a:p>
            <a:pPr marL="101600"/>
            <a:r>
              <a:rPr lang="en-US" dirty="0"/>
              <a:t>BMET5003 Marketing Essentials </a:t>
            </a:r>
          </a:p>
        </p:txBody>
      </p:sp>
      <p:sp>
        <p:nvSpPr>
          <p:cNvPr id="5" name="Text Placeholder 4"/>
          <p:cNvSpPr>
            <a:spLocks noGrp="1"/>
          </p:cNvSpPr>
          <p:nvPr>
            <p:ph sz="quarter" idx="4294967295"/>
          </p:nvPr>
        </p:nvSpPr>
        <p:spPr>
          <a:xfrm>
            <a:off x="2925763" y="6472238"/>
            <a:ext cx="6218237" cy="184150"/>
          </a:xfrm>
        </p:spPr>
        <p:txBody>
          <a:bodyPr vert="horz" wrap="square" lIns="0" tIns="0" rIns="0" bIns="0" rtlCol="0">
            <a:spAutoFit/>
          </a:bodyPr>
          <a:lstStyle/>
          <a:p>
            <a:pPr algn="r"/>
            <a:r>
              <a:rPr lang="en-US" sz="1200" dirty="0">
                <a:latin typeface="Verdana" panose="020B0604030504040204" pitchFamily="34" charset="0"/>
                <a:ea typeface="Verdana" panose="020B0604030504040204" pitchFamily="34" charset="0"/>
              </a:rPr>
              <a:t>Copyright © 2022 Pearson Education </a:t>
            </a:r>
            <a:r>
              <a:rPr lang="en-US" sz="1200" dirty="0">
                <a:solidFill>
                  <a:srgbClr val="000000"/>
                </a:solidFill>
              </a:rPr>
              <a:t>Ltd.</a:t>
            </a:r>
            <a:endParaRPr lang="en-US" sz="1200" dirty="0">
              <a:latin typeface="Verdana" panose="020B0604030504040204" pitchFamily="34" charset="0"/>
              <a:ea typeface="Verdana" panose="020B0604030504040204" pitchFamily="34" charset="0"/>
            </a:endParaRPr>
          </a:p>
        </p:txBody>
      </p:sp>
      <p:pic>
        <p:nvPicPr>
          <p:cNvPr id="9" name="Picture Placeholder 8">
            <a:extLst>
              <a:ext uri="{FF2B5EF4-FFF2-40B4-BE49-F238E27FC236}">
                <a16:creationId xmlns:a16="http://schemas.microsoft.com/office/drawing/2014/main" id="{FCE42088-2817-B34A-9566-80FF9C3E115A}"/>
              </a:ext>
            </a:extLst>
          </p:cNvPr>
          <p:cNvPicPr>
            <a:picLocks noChangeAspect="1"/>
          </p:cNvPicPr>
          <p:nvPr/>
        </p:nvPicPr>
        <p:blipFill>
          <a:blip r:embed="rId3"/>
          <a:srcRect/>
          <a:stretch/>
        </p:blipFill>
        <p:spPr>
          <a:xfrm>
            <a:off x="835526" y="3593946"/>
            <a:ext cx="1686996" cy="2175095"/>
          </a:xfrm>
          <a:prstGeom prst="rect">
            <a:avLst/>
          </a:prstGeom>
          <a:noFill/>
          <a:ln>
            <a:noFill/>
          </a:ln>
        </p:spPr>
      </p:pic>
    </p:spTree>
    <p:extLst>
      <p:ext uri="{BB962C8B-B14F-4D97-AF65-F5344CB8AC3E}">
        <p14:creationId xmlns:p14="http://schemas.microsoft.com/office/powerpoint/2010/main" val="36428060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2" name="Title 1">
            <a:extLst>
              <a:ext uri="{FF2B5EF4-FFF2-40B4-BE49-F238E27FC236}">
                <a16:creationId xmlns:a16="http://schemas.microsoft.com/office/drawing/2014/main" id="{ABF75CB5-8786-4C18-BDEE-5EF7BF546757}"/>
              </a:ext>
            </a:extLst>
          </p:cNvPr>
          <p:cNvSpPr>
            <a:spLocks noGrp="1"/>
          </p:cNvSpPr>
          <p:nvPr>
            <p:ph type="title"/>
          </p:nvPr>
        </p:nvSpPr>
        <p:spPr/>
        <p:txBody>
          <a:bodyPr/>
          <a:lstStyle/>
          <a:p>
            <a:r>
              <a:rPr lang="en-US" sz="3600" dirty="0"/>
              <a:t>Learning Objectives</a:t>
            </a:r>
            <a:endParaRPr lang="en-US" dirty="0"/>
          </a:p>
        </p:txBody>
      </p:sp>
      <p:sp>
        <p:nvSpPr>
          <p:cNvPr id="3" name="Text Placeholder 2">
            <a:extLst>
              <a:ext uri="{FF2B5EF4-FFF2-40B4-BE49-F238E27FC236}">
                <a16:creationId xmlns:a16="http://schemas.microsoft.com/office/drawing/2014/main" id="{7F15075D-BD93-40DD-91F5-6861F23D3AA8}"/>
              </a:ext>
            </a:extLst>
          </p:cNvPr>
          <p:cNvSpPr>
            <a:spLocks noGrp="1"/>
          </p:cNvSpPr>
          <p:nvPr>
            <p:ph sz="quarter" idx="13"/>
          </p:nvPr>
        </p:nvSpPr>
        <p:spPr>
          <a:xfrm>
            <a:off x="457200" y="1352991"/>
            <a:ext cx="8229600" cy="4525963"/>
          </a:xfrm>
        </p:spPr>
        <p:txBody>
          <a:bodyPr/>
          <a:lstStyle/>
          <a:p>
            <a:r>
              <a:rPr lang="en-US" b="1" dirty="0">
                <a:solidFill>
                  <a:srgbClr val="007FA3"/>
                </a:solidFill>
              </a:rPr>
              <a:t>1</a:t>
            </a:r>
            <a:r>
              <a:rPr lang="en-US" dirty="0"/>
              <a:t>  Explain the factors of a high-performance business.</a:t>
            </a:r>
          </a:p>
          <a:p>
            <a:r>
              <a:rPr lang="en-US" b="1" dirty="0">
                <a:solidFill>
                  <a:srgbClr val="007FA3"/>
                </a:solidFill>
              </a:rPr>
              <a:t>2</a:t>
            </a:r>
            <a:r>
              <a:rPr lang="en-US" dirty="0"/>
              <a:t>  Discuss the role of marketing in the corporate strategic planning process.</a:t>
            </a:r>
          </a:p>
          <a:p>
            <a:r>
              <a:rPr lang="en-US" b="1" dirty="0">
                <a:solidFill>
                  <a:srgbClr val="007FA3"/>
                </a:solidFill>
              </a:rPr>
              <a:t>3</a:t>
            </a:r>
            <a:r>
              <a:rPr lang="en-US" dirty="0"/>
              <a:t>  Explain how marketing works with its partners to create and deliver customer   value. </a:t>
            </a:r>
          </a:p>
          <a:p>
            <a:r>
              <a:rPr lang="en-US" b="1" dirty="0">
                <a:solidFill>
                  <a:srgbClr val="007FA3"/>
                </a:solidFill>
              </a:rPr>
              <a:t>4</a:t>
            </a:r>
            <a:r>
              <a:rPr lang="en-US" dirty="0"/>
              <a:t>  Summarize marketing’s role in developing a customer-driven marketing strategy and the marketing mix.</a:t>
            </a:r>
          </a:p>
          <a:p>
            <a:r>
              <a:rPr lang="en-US" b="1" dirty="0">
                <a:solidFill>
                  <a:srgbClr val="007FA3"/>
                </a:solidFill>
              </a:rPr>
              <a:t>5</a:t>
            </a:r>
            <a:r>
              <a:rPr lang="en-US" dirty="0"/>
              <a:t> Explain the four marketing management functions.</a:t>
            </a:r>
          </a:p>
          <a:p>
            <a:r>
              <a:rPr lang="en-US" b="1" dirty="0">
                <a:solidFill>
                  <a:srgbClr val="007FA3"/>
                </a:solidFill>
              </a:rPr>
              <a:t>6</a:t>
            </a:r>
            <a:r>
              <a:rPr lang="en-US" dirty="0"/>
              <a:t> Discuss how to measure and manage return on marketing investment.</a:t>
            </a:r>
          </a:p>
          <a:p>
            <a:pPr lvl="0" indent="-256032">
              <a:spcBef>
                <a:spcPts val="1200"/>
              </a:spcBef>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3BF7F-D0E7-CA4F-B78F-61B757AC8CDD}"/>
              </a:ext>
            </a:extLst>
          </p:cNvPr>
          <p:cNvSpPr>
            <a:spLocks noGrp="1"/>
          </p:cNvSpPr>
          <p:nvPr>
            <p:ph type="title"/>
          </p:nvPr>
        </p:nvSpPr>
        <p:spPr/>
        <p:txBody>
          <a:bodyPr/>
          <a:lstStyle/>
          <a:p>
            <a:r>
              <a:rPr lang="en-US" dirty="0"/>
              <a:t>High-Performance Business</a:t>
            </a:r>
          </a:p>
        </p:txBody>
      </p:sp>
      <p:sp>
        <p:nvSpPr>
          <p:cNvPr id="3" name="Content Placeholder 2">
            <a:extLst>
              <a:ext uri="{FF2B5EF4-FFF2-40B4-BE49-F238E27FC236}">
                <a16:creationId xmlns:a16="http://schemas.microsoft.com/office/drawing/2014/main" id="{8BC3E6C0-BC2C-BD46-8170-24ED91AF69B5}"/>
              </a:ext>
            </a:extLst>
          </p:cNvPr>
          <p:cNvSpPr>
            <a:spLocks noGrp="1"/>
          </p:cNvSpPr>
          <p:nvPr>
            <p:ph sz="quarter" idx="13"/>
          </p:nvPr>
        </p:nvSpPr>
        <p:spPr/>
        <p:txBody>
          <a:bodyPr/>
          <a:lstStyle/>
          <a:p>
            <a:r>
              <a:rPr lang="en-US" dirty="0"/>
              <a:t>Stakeholders</a:t>
            </a:r>
          </a:p>
          <a:p>
            <a:pPr lvl="1"/>
            <a:r>
              <a:rPr lang="en-US" dirty="0"/>
              <a:t>Customers, employees, supplies, local communities, owners, management companies, investors </a:t>
            </a:r>
          </a:p>
          <a:p>
            <a:pPr lvl="1"/>
            <a:r>
              <a:rPr lang="en-US" dirty="0"/>
              <a:t>Must meet expectations for each group </a:t>
            </a:r>
          </a:p>
          <a:p>
            <a:r>
              <a:rPr lang="en-US" dirty="0"/>
              <a:t>Processes</a:t>
            </a:r>
          </a:p>
          <a:p>
            <a:r>
              <a:rPr lang="en-US" dirty="0"/>
              <a:t>Resources</a:t>
            </a:r>
          </a:p>
          <a:p>
            <a:pPr lvl="1"/>
            <a:r>
              <a:rPr lang="en-US" dirty="0"/>
              <a:t>Personnel, materials, machines, information </a:t>
            </a:r>
          </a:p>
          <a:p>
            <a:pPr lvl="1"/>
            <a:r>
              <a:rPr lang="en-US" dirty="0"/>
              <a:t>Possibility of outsourcing </a:t>
            </a:r>
          </a:p>
          <a:p>
            <a:r>
              <a:rPr lang="en-US" dirty="0" err="1"/>
              <a:t>Organisation</a:t>
            </a:r>
            <a:r>
              <a:rPr lang="en-US" dirty="0"/>
              <a:t> </a:t>
            </a:r>
          </a:p>
          <a:p>
            <a:pPr lvl="1"/>
            <a:r>
              <a:rPr lang="en-US" dirty="0"/>
              <a:t>Company service culture </a:t>
            </a:r>
          </a:p>
          <a:p>
            <a:endParaRPr lang="en-US" dirty="0"/>
          </a:p>
        </p:txBody>
      </p:sp>
    </p:spTree>
    <p:extLst>
      <p:ext uri="{BB962C8B-B14F-4D97-AF65-F5344CB8AC3E}">
        <p14:creationId xmlns:p14="http://schemas.microsoft.com/office/powerpoint/2010/main" val="2021378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A2DA-9A73-F04E-A825-56BB69577F96}"/>
              </a:ext>
            </a:extLst>
          </p:cNvPr>
          <p:cNvSpPr>
            <a:spLocks noGrp="1"/>
          </p:cNvSpPr>
          <p:nvPr>
            <p:ph type="title"/>
          </p:nvPr>
        </p:nvSpPr>
        <p:spPr/>
        <p:txBody>
          <a:bodyPr/>
          <a:lstStyle/>
          <a:p>
            <a:r>
              <a:rPr lang="en-US" dirty="0"/>
              <a:t>Corporate Strategic Planning </a:t>
            </a:r>
          </a:p>
        </p:txBody>
      </p:sp>
      <p:sp>
        <p:nvSpPr>
          <p:cNvPr id="3" name="Content Placeholder 2">
            <a:extLst>
              <a:ext uri="{FF2B5EF4-FFF2-40B4-BE49-F238E27FC236}">
                <a16:creationId xmlns:a16="http://schemas.microsoft.com/office/drawing/2014/main" id="{55D7AE61-D1B2-354F-9726-E7F373130254}"/>
              </a:ext>
            </a:extLst>
          </p:cNvPr>
          <p:cNvSpPr>
            <a:spLocks noGrp="1"/>
          </p:cNvSpPr>
          <p:nvPr>
            <p:ph sz="quarter" idx="13"/>
          </p:nvPr>
        </p:nvSpPr>
        <p:spPr/>
        <p:txBody>
          <a:bodyPr/>
          <a:lstStyle/>
          <a:p>
            <a:r>
              <a:rPr lang="en-US" dirty="0"/>
              <a:t>Strategic planning</a:t>
            </a:r>
          </a:p>
          <a:p>
            <a:pPr lvl="1"/>
            <a:r>
              <a:rPr lang="en-US" dirty="0"/>
              <a:t>The process of developing and maintaining a strategic fit between the organization’s goals and capabilities and its changing marketing opportunities.</a:t>
            </a:r>
          </a:p>
          <a:p>
            <a:r>
              <a:rPr lang="en-US" dirty="0"/>
              <a:t>Purpose and mission statements</a:t>
            </a:r>
          </a:p>
          <a:p>
            <a:pPr lvl="1"/>
            <a:r>
              <a:rPr lang="en-US" dirty="0"/>
              <a:t>Long-run survival and growth</a:t>
            </a:r>
          </a:p>
          <a:p>
            <a:r>
              <a:rPr lang="en-US" dirty="0"/>
              <a:t>Supporting objectives to guide the whole company</a:t>
            </a:r>
          </a:p>
          <a:p>
            <a:pPr lvl="1"/>
            <a:r>
              <a:rPr lang="en-US" dirty="0"/>
              <a:t>Opportunities, objectives, resources </a:t>
            </a:r>
          </a:p>
          <a:p>
            <a:r>
              <a:rPr lang="en-US" dirty="0"/>
              <a:t>Define the business</a:t>
            </a:r>
          </a:p>
          <a:p>
            <a:r>
              <a:rPr lang="en-US" dirty="0"/>
              <a:t>Create a marketing plan </a:t>
            </a:r>
          </a:p>
        </p:txBody>
      </p:sp>
    </p:spTree>
    <p:extLst>
      <p:ext uri="{BB962C8B-B14F-4D97-AF65-F5344CB8AC3E}">
        <p14:creationId xmlns:p14="http://schemas.microsoft.com/office/powerpoint/2010/main" val="2583623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8D284-222C-0247-970E-3883FCAA08FE}"/>
              </a:ext>
            </a:extLst>
          </p:cNvPr>
          <p:cNvSpPr>
            <a:spLocks noGrp="1"/>
          </p:cNvSpPr>
          <p:nvPr>
            <p:ph type="title"/>
          </p:nvPr>
        </p:nvSpPr>
        <p:spPr/>
        <p:txBody>
          <a:bodyPr>
            <a:normAutofit fontScale="90000"/>
          </a:bodyPr>
          <a:lstStyle/>
          <a:p>
            <a:r>
              <a:rPr lang="en-US" dirty="0"/>
              <a:t>Figure 3-1</a:t>
            </a:r>
            <a:br>
              <a:rPr lang="en-US" dirty="0"/>
            </a:br>
            <a:r>
              <a:rPr lang="en-US" dirty="0"/>
              <a:t>Steps in Strategic Planning </a:t>
            </a:r>
          </a:p>
        </p:txBody>
      </p:sp>
      <p:sp>
        <p:nvSpPr>
          <p:cNvPr id="3" name="Text Placeholder 2">
            <a:extLst>
              <a:ext uri="{FF2B5EF4-FFF2-40B4-BE49-F238E27FC236}">
                <a16:creationId xmlns:a16="http://schemas.microsoft.com/office/drawing/2014/main" id="{FC6206F3-71AE-9C46-B3E8-1603B2F827ED}"/>
              </a:ext>
            </a:extLst>
          </p:cNvPr>
          <p:cNvSpPr>
            <a:spLocks noGrp="1"/>
          </p:cNvSpPr>
          <p:nvPr>
            <p:ph type="body" idx="1"/>
          </p:nvPr>
        </p:nvSpPr>
        <p:spPr/>
        <p:txBody>
          <a:bodyPr/>
          <a:lstStyle/>
          <a:p>
            <a:r>
              <a:rPr lang="en-US" dirty="0"/>
              <a:t>Figure 3-1 Steps in Strategic Planning</a:t>
            </a:r>
          </a:p>
          <a:p>
            <a:r>
              <a:rPr lang="en-US" dirty="0"/>
              <a:t>Page 61</a:t>
            </a:r>
          </a:p>
        </p:txBody>
      </p:sp>
      <p:pic>
        <p:nvPicPr>
          <p:cNvPr id="7" name="Picture 2" descr="At the corporate level, first stage is defining the company mission followed by setting company objectives and goals, followed by designing the business portfolio.  This leads to planning marketing and other functional strategies at the the business unit, product, and market level. &#10;"/>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tretch>
            <a:fillRect/>
          </a:stretch>
        </p:blipFill>
        <p:spPr bwMode="auto">
          <a:xfrm>
            <a:off x="429661" y="2288877"/>
            <a:ext cx="8284679" cy="2280246"/>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7306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F0A17-11F4-3D49-8539-E01C3FF2D7D7}"/>
              </a:ext>
            </a:extLst>
          </p:cNvPr>
          <p:cNvSpPr>
            <a:spLocks noGrp="1"/>
          </p:cNvSpPr>
          <p:nvPr>
            <p:ph type="title"/>
          </p:nvPr>
        </p:nvSpPr>
        <p:spPr/>
        <p:txBody>
          <a:bodyPr/>
          <a:lstStyle/>
          <a:p>
            <a:r>
              <a:rPr lang="en-US" dirty="0"/>
              <a:t>Defining the Corporate Mission</a:t>
            </a:r>
          </a:p>
        </p:txBody>
      </p:sp>
      <p:sp>
        <p:nvSpPr>
          <p:cNvPr id="3" name="Content Placeholder 2">
            <a:extLst>
              <a:ext uri="{FF2B5EF4-FFF2-40B4-BE49-F238E27FC236}">
                <a16:creationId xmlns:a16="http://schemas.microsoft.com/office/drawing/2014/main" id="{9A7983AA-D205-4749-ABC8-3109CE7DE2F0}"/>
              </a:ext>
            </a:extLst>
          </p:cNvPr>
          <p:cNvSpPr>
            <a:spLocks noGrp="1"/>
          </p:cNvSpPr>
          <p:nvPr>
            <p:ph sz="quarter" idx="13"/>
          </p:nvPr>
        </p:nvSpPr>
        <p:spPr/>
        <p:txBody>
          <a:bodyPr/>
          <a:lstStyle/>
          <a:p>
            <a:r>
              <a:rPr lang="en-US" dirty="0"/>
              <a:t>What is our business?</a:t>
            </a:r>
          </a:p>
          <a:p>
            <a:r>
              <a:rPr lang="en-US" dirty="0"/>
              <a:t>Who is our customer?</a:t>
            </a:r>
          </a:p>
          <a:p>
            <a:r>
              <a:rPr lang="en-US" dirty="0"/>
              <a:t>What do customers value?</a:t>
            </a:r>
          </a:p>
          <a:p>
            <a:r>
              <a:rPr lang="en-US" dirty="0"/>
              <a:t>What should our businesses be?</a:t>
            </a:r>
          </a:p>
          <a:p>
            <a:r>
              <a:rPr lang="en-US" dirty="0"/>
              <a:t>Create a mission statement that answers these questions</a:t>
            </a:r>
          </a:p>
          <a:p>
            <a:pPr lvl="1"/>
            <a:r>
              <a:rPr lang="en-US" dirty="0"/>
              <a:t>Statement of the </a:t>
            </a:r>
            <a:r>
              <a:rPr lang="en-US" dirty="0" err="1"/>
              <a:t>organisation’s</a:t>
            </a:r>
            <a:r>
              <a:rPr lang="en-US" dirty="0"/>
              <a:t> purpose</a:t>
            </a:r>
          </a:p>
          <a:p>
            <a:pPr lvl="1"/>
            <a:r>
              <a:rPr lang="en-US" dirty="0"/>
              <a:t>Well-done statements result in better </a:t>
            </a:r>
            <a:r>
              <a:rPr lang="en-US" dirty="0" err="1"/>
              <a:t>organisational</a:t>
            </a:r>
            <a:r>
              <a:rPr lang="en-US" dirty="0"/>
              <a:t> and financial performance</a:t>
            </a:r>
          </a:p>
          <a:p>
            <a:pPr lvl="1"/>
            <a:r>
              <a:rPr lang="en-US" dirty="0"/>
              <a:t>Focus on core competencies </a:t>
            </a:r>
          </a:p>
          <a:p>
            <a:pPr lvl="1"/>
            <a:r>
              <a:rPr lang="en-US" dirty="0"/>
              <a:t>Provide long-term vision and direction </a:t>
            </a:r>
          </a:p>
        </p:txBody>
      </p:sp>
    </p:spTree>
    <p:extLst>
      <p:ext uri="{BB962C8B-B14F-4D97-AF65-F5344CB8AC3E}">
        <p14:creationId xmlns:p14="http://schemas.microsoft.com/office/powerpoint/2010/main" val="2545105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579AF-45B6-B640-A196-723986F2D30E}"/>
              </a:ext>
            </a:extLst>
          </p:cNvPr>
          <p:cNvSpPr>
            <a:spLocks noGrp="1"/>
          </p:cNvSpPr>
          <p:nvPr>
            <p:ph type="title"/>
          </p:nvPr>
        </p:nvSpPr>
        <p:spPr/>
        <p:txBody>
          <a:bodyPr>
            <a:normAutofit fontScale="90000"/>
          </a:bodyPr>
          <a:lstStyle/>
          <a:p>
            <a:r>
              <a:rPr lang="en-US" dirty="0"/>
              <a:t>Setting Company Objectives and Goals</a:t>
            </a:r>
          </a:p>
        </p:txBody>
      </p:sp>
      <p:sp>
        <p:nvSpPr>
          <p:cNvPr id="3" name="Content Placeholder 2">
            <a:extLst>
              <a:ext uri="{FF2B5EF4-FFF2-40B4-BE49-F238E27FC236}">
                <a16:creationId xmlns:a16="http://schemas.microsoft.com/office/drawing/2014/main" id="{A2585768-2C74-5F40-8445-2E0EECE42FBA}"/>
              </a:ext>
            </a:extLst>
          </p:cNvPr>
          <p:cNvSpPr>
            <a:spLocks noGrp="1"/>
          </p:cNvSpPr>
          <p:nvPr>
            <p:ph sz="quarter" idx="13"/>
          </p:nvPr>
        </p:nvSpPr>
        <p:spPr/>
        <p:txBody>
          <a:bodyPr/>
          <a:lstStyle/>
          <a:p>
            <a:r>
              <a:rPr lang="en-US" dirty="0"/>
              <a:t>Corporate values</a:t>
            </a:r>
          </a:p>
          <a:p>
            <a:pPr lvl="1"/>
            <a:r>
              <a:rPr lang="en-US" dirty="0"/>
              <a:t>Set of corporate priorities and institutional standards of behavior</a:t>
            </a:r>
          </a:p>
          <a:p>
            <a:r>
              <a:rPr lang="en-US" dirty="0"/>
              <a:t>Create detailed supporting objectives for each level of management</a:t>
            </a:r>
          </a:p>
          <a:p>
            <a:r>
              <a:rPr lang="en-US" dirty="0"/>
              <a:t>Create marketing strategies and programs to support the objectives </a:t>
            </a:r>
          </a:p>
          <a:p>
            <a:r>
              <a:rPr lang="en-US" dirty="0"/>
              <a:t>Hierarchical strategy</a:t>
            </a:r>
          </a:p>
        </p:txBody>
      </p:sp>
    </p:spTree>
    <p:extLst>
      <p:ext uri="{BB962C8B-B14F-4D97-AF65-F5344CB8AC3E}">
        <p14:creationId xmlns:p14="http://schemas.microsoft.com/office/powerpoint/2010/main" val="198631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AC54A-5BAC-47AA-822B-0CE6D6B59B5C}"/>
              </a:ext>
            </a:extLst>
          </p:cNvPr>
          <p:cNvSpPr>
            <a:spLocks noGrp="1"/>
          </p:cNvSpPr>
          <p:nvPr>
            <p:ph type="title"/>
          </p:nvPr>
        </p:nvSpPr>
        <p:spPr/>
        <p:txBody>
          <a:bodyPr/>
          <a:lstStyle/>
          <a:p>
            <a:r>
              <a:rPr lang="en-GB" dirty="0"/>
              <a:t>What is Hierarchy? </a:t>
            </a:r>
          </a:p>
        </p:txBody>
      </p:sp>
      <p:pic>
        <p:nvPicPr>
          <p:cNvPr id="4" name="Content Placeholder 3">
            <a:extLst>
              <a:ext uri="{FF2B5EF4-FFF2-40B4-BE49-F238E27FC236}">
                <a16:creationId xmlns:a16="http://schemas.microsoft.com/office/drawing/2014/main" id="{AEE985F0-4D5D-4456-92C8-6CA07E37CE04}"/>
              </a:ext>
            </a:extLst>
          </p:cNvPr>
          <p:cNvPicPr>
            <a:picLocks noGrp="1" noChangeAspect="1"/>
          </p:cNvPicPr>
          <p:nvPr>
            <p:ph sz="quarter" idx="13"/>
          </p:nvPr>
        </p:nvPicPr>
        <p:blipFill>
          <a:blip r:embed="rId2"/>
          <a:stretch>
            <a:fillRect/>
          </a:stretch>
        </p:blipFill>
        <p:spPr>
          <a:xfrm>
            <a:off x="414153" y="1934883"/>
            <a:ext cx="8272647" cy="3363257"/>
          </a:xfrm>
          <a:prstGeom prst="rect">
            <a:avLst/>
          </a:prstGeom>
        </p:spPr>
      </p:pic>
    </p:spTree>
    <p:extLst>
      <p:ext uri="{BB962C8B-B14F-4D97-AF65-F5344CB8AC3E}">
        <p14:creationId xmlns:p14="http://schemas.microsoft.com/office/powerpoint/2010/main" val="905257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4CFEFAA-75C5-43D7-9675-3514BF1FE864}"/>
              </a:ext>
            </a:extLst>
          </p:cNvPr>
          <p:cNvPicPr>
            <a:picLocks noGrp="1" noChangeAspect="1"/>
          </p:cNvPicPr>
          <p:nvPr>
            <p:ph sz="quarter" idx="13"/>
          </p:nvPr>
        </p:nvPicPr>
        <p:blipFill>
          <a:blip r:embed="rId2"/>
          <a:stretch>
            <a:fillRect/>
          </a:stretch>
        </p:blipFill>
        <p:spPr>
          <a:xfrm>
            <a:off x="654082" y="1057836"/>
            <a:ext cx="8245403" cy="3702424"/>
          </a:xfrm>
          <a:prstGeom prst="rect">
            <a:avLst/>
          </a:prstGeom>
        </p:spPr>
      </p:pic>
    </p:spTree>
    <p:extLst>
      <p:ext uri="{BB962C8B-B14F-4D97-AF65-F5344CB8AC3E}">
        <p14:creationId xmlns:p14="http://schemas.microsoft.com/office/powerpoint/2010/main" val="1153454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CBF03-903F-4146-8079-30D02665B2BB}"/>
              </a:ext>
            </a:extLst>
          </p:cNvPr>
          <p:cNvSpPr>
            <a:spLocks noGrp="1"/>
          </p:cNvSpPr>
          <p:nvPr>
            <p:ph type="title"/>
          </p:nvPr>
        </p:nvSpPr>
        <p:spPr/>
        <p:txBody>
          <a:bodyPr/>
          <a:lstStyle/>
          <a:p>
            <a:r>
              <a:rPr lang="en-US" dirty="0"/>
              <a:t>Designing the Business Portfolio</a:t>
            </a:r>
          </a:p>
        </p:txBody>
      </p:sp>
      <p:sp>
        <p:nvSpPr>
          <p:cNvPr id="3" name="Content Placeholder 2">
            <a:extLst>
              <a:ext uri="{FF2B5EF4-FFF2-40B4-BE49-F238E27FC236}">
                <a16:creationId xmlns:a16="http://schemas.microsoft.com/office/drawing/2014/main" id="{4C721343-14E7-5E41-AEC3-90E5792A2521}"/>
              </a:ext>
            </a:extLst>
          </p:cNvPr>
          <p:cNvSpPr>
            <a:spLocks noGrp="1"/>
          </p:cNvSpPr>
          <p:nvPr>
            <p:ph sz="quarter" idx="13"/>
          </p:nvPr>
        </p:nvSpPr>
        <p:spPr/>
        <p:txBody>
          <a:bodyPr/>
          <a:lstStyle/>
          <a:p>
            <a:r>
              <a:rPr lang="en-US" dirty="0"/>
              <a:t>Strategic business units (SBUs)</a:t>
            </a:r>
          </a:p>
          <a:p>
            <a:pPr lvl="1"/>
            <a:r>
              <a:rPr lang="en-US" dirty="0"/>
              <a:t>A single business or collection of related businesses that can be planned separately from the rest of the company.</a:t>
            </a:r>
          </a:p>
          <a:p>
            <a:r>
              <a:rPr lang="en-US" dirty="0"/>
              <a:t>Characteristics:</a:t>
            </a:r>
          </a:p>
          <a:p>
            <a:pPr lvl="1"/>
            <a:r>
              <a:rPr lang="en-US" dirty="0"/>
              <a:t>It is a single business or a collection of related businesses that can be planned for separately from the rest of the company.</a:t>
            </a:r>
          </a:p>
          <a:p>
            <a:pPr lvl="1"/>
            <a:r>
              <a:rPr lang="en-US" dirty="0"/>
              <a:t>It has its own set of competitors.</a:t>
            </a:r>
          </a:p>
          <a:p>
            <a:pPr lvl="1"/>
            <a:r>
              <a:rPr lang="en-US" dirty="0"/>
              <a:t>It has a manager who is responsible for strategic planning and profit performance who controls most of the factors affecting profits.  </a:t>
            </a:r>
          </a:p>
        </p:txBody>
      </p:sp>
    </p:spTree>
    <p:extLst>
      <p:ext uri="{BB962C8B-B14F-4D97-AF65-F5344CB8AC3E}">
        <p14:creationId xmlns:p14="http://schemas.microsoft.com/office/powerpoint/2010/main" val="1629946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2405B-D3A6-8849-8E35-AFC98F65C433}"/>
              </a:ext>
            </a:extLst>
          </p:cNvPr>
          <p:cNvSpPr>
            <a:spLocks noGrp="1"/>
          </p:cNvSpPr>
          <p:nvPr>
            <p:ph type="title"/>
          </p:nvPr>
        </p:nvSpPr>
        <p:spPr/>
        <p:txBody>
          <a:bodyPr>
            <a:normAutofit fontScale="90000"/>
          </a:bodyPr>
          <a:lstStyle/>
          <a:p>
            <a:r>
              <a:rPr lang="en-US" dirty="0"/>
              <a:t>Figure 3-2 </a:t>
            </a:r>
            <a:br>
              <a:rPr lang="en-US" dirty="0"/>
            </a:br>
            <a:r>
              <a:rPr lang="en-US" dirty="0"/>
              <a:t>The product-market expansion grid</a:t>
            </a:r>
          </a:p>
        </p:txBody>
      </p:sp>
      <p:sp>
        <p:nvSpPr>
          <p:cNvPr id="3" name="Text Placeholder 2">
            <a:extLst>
              <a:ext uri="{FF2B5EF4-FFF2-40B4-BE49-F238E27FC236}">
                <a16:creationId xmlns:a16="http://schemas.microsoft.com/office/drawing/2014/main" id="{3DF3A90B-E642-E84B-8926-0C1740737456}"/>
              </a:ext>
            </a:extLst>
          </p:cNvPr>
          <p:cNvSpPr>
            <a:spLocks noGrp="1"/>
          </p:cNvSpPr>
          <p:nvPr>
            <p:ph type="body" idx="1"/>
          </p:nvPr>
        </p:nvSpPr>
        <p:spPr/>
        <p:txBody>
          <a:bodyPr/>
          <a:lstStyle/>
          <a:p>
            <a:r>
              <a:rPr lang="en-US" dirty="0"/>
              <a:t>Figure 3-2 The product-market expansion grid is useful in helping managers visualize and identify market opportunities. </a:t>
            </a:r>
          </a:p>
          <a:p>
            <a:r>
              <a:rPr lang="en-US" dirty="0"/>
              <a:t>Page 65</a:t>
            </a:r>
          </a:p>
        </p:txBody>
      </p:sp>
      <p:pic>
        <p:nvPicPr>
          <p:cNvPr id="6" name="Picture Placeholder 5" descr="A matrix developed by cell, plotting newproducts and existing products with new products and existing products. The grid provides strategic insights into growth opportunities. The figure presents the intersections along the dimensions of existing/new markets and existing/new products. Existing markets with existing products is labeled ”market penetration”. New markets with existing products is labeled “market development”. Existing markets with new products is labeled “product development”. New markets with new products is labeled “diversification”. ">
            <a:extLst>
              <a:ext uri="{FF2B5EF4-FFF2-40B4-BE49-F238E27FC236}">
                <a16:creationId xmlns:a16="http://schemas.microsoft.com/office/drawing/2014/main" id="{B4687819-EB91-354C-B45E-88563DA02EE0}"/>
              </a:ext>
            </a:extLst>
          </p:cNvPr>
          <p:cNvPicPr>
            <a:picLocks noGrp="1" noChangeAspect="1"/>
          </p:cNvPicPr>
          <p:nvPr>
            <p:ph type="pic" sz="quarter" idx="13"/>
          </p:nvPr>
        </p:nvPicPr>
        <p:blipFill>
          <a:blip r:embed="rId3"/>
          <a:stretch>
            <a:fillRect/>
          </a:stretch>
        </p:blipFill>
        <p:spPr>
          <a:xfrm>
            <a:off x="872158" y="1295399"/>
            <a:ext cx="7399683" cy="4073408"/>
          </a:xfrm>
        </p:spPr>
      </p:pic>
    </p:spTree>
    <p:extLst>
      <p:ext uri="{BB962C8B-B14F-4D97-AF65-F5344CB8AC3E}">
        <p14:creationId xmlns:p14="http://schemas.microsoft.com/office/powerpoint/2010/main" val="4070362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E7ECD-9F56-4341-9192-A10221C6C387}"/>
              </a:ext>
            </a:extLst>
          </p:cNvPr>
          <p:cNvSpPr>
            <a:spLocks noGrp="1"/>
          </p:cNvSpPr>
          <p:nvPr>
            <p:ph type="title"/>
          </p:nvPr>
        </p:nvSpPr>
        <p:spPr/>
        <p:txBody>
          <a:bodyPr/>
          <a:lstStyle/>
          <a:p>
            <a:r>
              <a:rPr lang="en-US" dirty="0"/>
              <a:t>Diversification Growth</a:t>
            </a:r>
          </a:p>
        </p:txBody>
      </p:sp>
      <p:sp>
        <p:nvSpPr>
          <p:cNvPr id="3" name="Content Placeholder 2">
            <a:extLst>
              <a:ext uri="{FF2B5EF4-FFF2-40B4-BE49-F238E27FC236}">
                <a16:creationId xmlns:a16="http://schemas.microsoft.com/office/drawing/2014/main" id="{908C478D-988A-7647-9105-A7BACAE8F9D6}"/>
              </a:ext>
            </a:extLst>
          </p:cNvPr>
          <p:cNvSpPr>
            <a:spLocks noGrp="1"/>
          </p:cNvSpPr>
          <p:nvPr>
            <p:ph sz="quarter" idx="13"/>
          </p:nvPr>
        </p:nvSpPr>
        <p:spPr/>
        <p:txBody>
          <a:bodyPr/>
          <a:lstStyle/>
          <a:p>
            <a:r>
              <a:rPr lang="en-US" dirty="0"/>
              <a:t>Concentric diversification strategy</a:t>
            </a:r>
          </a:p>
          <a:p>
            <a:pPr lvl="1"/>
            <a:r>
              <a:rPr lang="en-US" dirty="0"/>
              <a:t>New products with technological or marketing synergies with existing product lines</a:t>
            </a:r>
          </a:p>
          <a:p>
            <a:r>
              <a:rPr lang="en-US" dirty="0"/>
              <a:t>Horizontal diversification strategy</a:t>
            </a:r>
          </a:p>
          <a:p>
            <a:pPr lvl="1"/>
            <a:r>
              <a:rPr lang="en-US" dirty="0"/>
              <a:t>New products that could appeal to current customers but are technologically unrelated the current line</a:t>
            </a:r>
          </a:p>
          <a:p>
            <a:r>
              <a:rPr lang="en-US" dirty="0"/>
              <a:t>Conglomerate diversification strategy</a:t>
            </a:r>
          </a:p>
          <a:p>
            <a:pPr lvl="1"/>
            <a:r>
              <a:rPr lang="en-US" dirty="0"/>
              <a:t>New businesses that have no relationship to the company’s current product lines or markets</a:t>
            </a:r>
          </a:p>
        </p:txBody>
      </p:sp>
    </p:spTree>
    <p:extLst>
      <p:ext uri="{BB962C8B-B14F-4D97-AF65-F5344CB8AC3E}">
        <p14:creationId xmlns:p14="http://schemas.microsoft.com/office/powerpoint/2010/main" val="2785152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16005-23D1-BE48-BFF3-BC4939AACFB7}"/>
              </a:ext>
            </a:extLst>
          </p:cNvPr>
          <p:cNvSpPr>
            <a:spLocks noGrp="1"/>
          </p:cNvSpPr>
          <p:nvPr>
            <p:ph type="title"/>
          </p:nvPr>
        </p:nvSpPr>
        <p:spPr/>
        <p:txBody>
          <a:bodyPr/>
          <a:lstStyle/>
          <a:p>
            <a:r>
              <a:rPr lang="en-US" dirty="0"/>
              <a:t>Integrative Growth</a:t>
            </a:r>
          </a:p>
        </p:txBody>
      </p:sp>
      <p:sp>
        <p:nvSpPr>
          <p:cNvPr id="3" name="Content Placeholder 2">
            <a:extLst>
              <a:ext uri="{FF2B5EF4-FFF2-40B4-BE49-F238E27FC236}">
                <a16:creationId xmlns:a16="http://schemas.microsoft.com/office/drawing/2014/main" id="{C4C06895-65EA-BC4A-B65E-2281945B6C59}"/>
              </a:ext>
            </a:extLst>
          </p:cNvPr>
          <p:cNvSpPr>
            <a:spLocks noGrp="1"/>
          </p:cNvSpPr>
          <p:nvPr>
            <p:ph sz="quarter" idx="13"/>
          </p:nvPr>
        </p:nvSpPr>
        <p:spPr/>
        <p:txBody>
          <a:bodyPr/>
          <a:lstStyle/>
          <a:p>
            <a:r>
              <a:rPr lang="en-US" dirty="0"/>
              <a:t>Backward integration</a:t>
            </a:r>
          </a:p>
          <a:p>
            <a:pPr lvl="1"/>
            <a:r>
              <a:rPr lang="en-US" dirty="0"/>
              <a:t>Acquire businesses supplying them with products or services</a:t>
            </a:r>
          </a:p>
          <a:p>
            <a:r>
              <a:rPr lang="en-US" dirty="0"/>
              <a:t>Forward integration</a:t>
            </a:r>
          </a:p>
          <a:p>
            <a:pPr lvl="1"/>
            <a:r>
              <a:rPr lang="en-US" dirty="0"/>
              <a:t>Acquire businesses that are closer to the ultimate customer</a:t>
            </a:r>
          </a:p>
          <a:p>
            <a:r>
              <a:rPr lang="en-US" dirty="0"/>
              <a:t>Horizontal integration</a:t>
            </a:r>
          </a:p>
          <a:p>
            <a:pPr lvl="1"/>
            <a:r>
              <a:rPr lang="en-US" dirty="0"/>
              <a:t>Acquire competitors</a:t>
            </a:r>
          </a:p>
        </p:txBody>
      </p:sp>
    </p:spTree>
    <p:extLst>
      <p:ext uri="{BB962C8B-B14F-4D97-AF65-F5344CB8AC3E}">
        <p14:creationId xmlns:p14="http://schemas.microsoft.com/office/powerpoint/2010/main" val="2706380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624C4-2AC9-AF48-B29D-128C87A094A8}"/>
              </a:ext>
            </a:extLst>
          </p:cNvPr>
          <p:cNvSpPr>
            <a:spLocks noGrp="1"/>
          </p:cNvSpPr>
          <p:nvPr>
            <p:ph type="title"/>
          </p:nvPr>
        </p:nvSpPr>
        <p:spPr/>
        <p:txBody>
          <a:bodyPr/>
          <a:lstStyle/>
          <a:p>
            <a:r>
              <a:rPr lang="en-US" dirty="0"/>
              <a:t>Downsizing </a:t>
            </a:r>
          </a:p>
        </p:txBody>
      </p:sp>
      <p:sp>
        <p:nvSpPr>
          <p:cNvPr id="3" name="Content Placeholder 2">
            <a:extLst>
              <a:ext uri="{FF2B5EF4-FFF2-40B4-BE49-F238E27FC236}">
                <a16:creationId xmlns:a16="http://schemas.microsoft.com/office/drawing/2014/main" id="{369CAEC4-DB90-714A-9E65-8ED393BC2188}"/>
              </a:ext>
            </a:extLst>
          </p:cNvPr>
          <p:cNvSpPr>
            <a:spLocks noGrp="1"/>
          </p:cNvSpPr>
          <p:nvPr>
            <p:ph sz="quarter" idx="13"/>
          </p:nvPr>
        </p:nvSpPr>
        <p:spPr/>
        <p:txBody>
          <a:bodyPr/>
          <a:lstStyle/>
          <a:p>
            <a:r>
              <a:rPr lang="en-US" dirty="0"/>
              <a:t>Abandon products or markets</a:t>
            </a:r>
          </a:p>
          <a:p>
            <a:r>
              <a:rPr lang="en-US" dirty="0"/>
              <a:t>Growth too fast</a:t>
            </a:r>
          </a:p>
          <a:p>
            <a:pPr lvl="1"/>
            <a:r>
              <a:rPr lang="en-US" dirty="0"/>
              <a:t>Decreased quality</a:t>
            </a:r>
          </a:p>
          <a:p>
            <a:r>
              <a:rPr lang="en-US" dirty="0"/>
              <a:t>Economic downturns</a:t>
            </a:r>
          </a:p>
          <a:p>
            <a:r>
              <a:rPr lang="en-US" dirty="0"/>
              <a:t>Change in company focus </a:t>
            </a:r>
          </a:p>
          <a:p>
            <a:pPr lvl="1"/>
            <a:r>
              <a:rPr lang="en-US" dirty="0"/>
              <a:t>Enter new markets</a:t>
            </a:r>
          </a:p>
          <a:p>
            <a:pPr lvl="1"/>
            <a:r>
              <a:rPr lang="en-US" dirty="0"/>
              <a:t>Exit old markets</a:t>
            </a:r>
          </a:p>
        </p:txBody>
      </p:sp>
    </p:spTree>
    <p:extLst>
      <p:ext uri="{BB962C8B-B14F-4D97-AF65-F5344CB8AC3E}">
        <p14:creationId xmlns:p14="http://schemas.microsoft.com/office/powerpoint/2010/main" val="27950567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074AF-C7BF-D540-9920-DF9325A47C3F}"/>
              </a:ext>
            </a:extLst>
          </p:cNvPr>
          <p:cNvSpPr>
            <a:spLocks noGrp="1"/>
          </p:cNvSpPr>
          <p:nvPr>
            <p:ph type="title"/>
          </p:nvPr>
        </p:nvSpPr>
        <p:spPr/>
        <p:txBody>
          <a:bodyPr>
            <a:normAutofit fontScale="90000"/>
          </a:bodyPr>
          <a:lstStyle/>
          <a:p>
            <a:r>
              <a:rPr lang="en-US" dirty="0"/>
              <a:t>Figure 3-3 Managing Marketing Strategy and Marketing Mix</a:t>
            </a:r>
          </a:p>
        </p:txBody>
      </p:sp>
      <p:sp>
        <p:nvSpPr>
          <p:cNvPr id="4" name="Text Placeholder 3">
            <a:extLst>
              <a:ext uri="{FF2B5EF4-FFF2-40B4-BE49-F238E27FC236}">
                <a16:creationId xmlns:a16="http://schemas.microsoft.com/office/drawing/2014/main" id="{E4E80859-E75D-FB48-9252-B0CDE9A2DDAD}"/>
              </a:ext>
            </a:extLst>
          </p:cNvPr>
          <p:cNvSpPr>
            <a:spLocks noGrp="1"/>
          </p:cNvSpPr>
          <p:nvPr>
            <p:ph type="body" idx="1"/>
          </p:nvPr>
        </p:nvSpPr>
        <p:spPr/>
        <p:txBody>
          <a:bodyPr/>
          <a:lstStyle/>
          <a:p>
            <a:r>
              <a:rPr lang="en-US" dirty="0"/>
              <a:t>Figure 3–3 Managing marketing strategy and the marketing mix. </a:t>
            </a:r>
          </a:p>
          <a:p>
            <a:r>
              <a:rPr lang="en-US" dirty="0"/>
              <a:t>Page. 70</a:t>
            </a:r>
          </a:p>
        </p:txBody>
      </p:sp>
      <p:pic>
        <p:nvPicPr>
          <p:cNvPr id="7" name="Picture Placeholder 6" descr="Figure 3–3 shows marketing’s role and activities and summarizes the major activities involved in managing a customer-driven marketing strategy and the marketing mix. In the center is the customer value and relationships. This is surrounded by segmentation, targeting, differentiation, and positioning. Around this is product, place, price, and promotion.  The next level includes marketing analysis, marketing planning, marketing implementation, and marketing control.  These things are ultimately housed in the areas of marketing intermediaries, competitors, suppliers, and publics. ">
            <a:extLst>
              <a:ext uri="{FF2B5EF4-FFF2-40B4-BE49-F238E27FC236}">
                <a16:creationId xmlns:a16="http://schemas.microsoft.com/office/drawing/2014/main" id="{FE795189-5499-E64B-A52F-B928DDCE4154}"/>
              </a:ext>
            </a:extLst>
          </p:cNvPr>
          <p:cNvPicPr>
            <a:picLocks noGrp="1" noChangeAspect="1"/>
          </p:cNvPicPr>
          <p:nvPr>
            <p:ph type="pic" sz="quarter" idx="13"/>
          </p:nvPr>
        </p:nvPicPr>
        <p:blipFill>
          <a:blip r:embed="rId3"/>
          <a:stretch>
            <a:fillRect/>
          </a:stretch>
        </p:blipFill>
        <p:spPr>
          <a:xfrm>
            <a:off x="2826407" y="1496416"/>
            <a:ext cx="3491185" cy="3505937"/>
          </a:xfrm>
        </p:spPr>
      </p:pic>
    </p:spTree>
    <p:extLst>
      <p:ext uri="{BB962C8B-B14F-4D97-AF65-F5344CB8AC3E}">
        <p14:creationId xmlns:p14="http://schemas.microsoft.com/office/powerpoint/2010/main" val="37273626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4A12D-AE0C-C642-93C8-D47A3E04CE8E}"/>
              </a:ext>
            </a:extLst>
          </p:cNvPr>
          <p:cNvSpPr>
            <a:spLocks noGrp="1"/>
          </p:cNvSpPr>
          <p:nvPr>
            <p:ph type="title"/>
          </p:nvPr>
        </p:nvSpPr>
        <p:spPr/>
        <p:txBody>
          <a:bodyPr>
            <a:normAutofit fontScale="90000"/>
          </a:bodyPr>
          <a:lstStyle/>
          <a:p>
            <a:r>
              <a:rPr lang="en-US" dirty="0"/>
              <a:t>Customer Value-Driven Marketing Strategy</a:t>
            </a:r>
          </a:p>
        </p:txBody>
      </p:sp>
      <p:sp>
        <p:nvSpPr>
          <p:cNvPr id="3" name="Content Placeholder 2">
            <a:extLst>
              <a:ext uri="{FF2B5EF4-FFF2-40B4-BE49-F238E27FC236}">
                <a16:creationId xmlns:a16="http://schemas.microsoft.com/office/drawing/2014/main" id="{A3E83871-C8F5-6942-B504-FE4565FFC916}"/>
              </a:ext>
            </a:extLst>
          </p:cNvPr>
          <p:cNvSpPr>
            <a:spLocks noGrp="1"/>
          </p:cNvSpPr>
          <p:nvPr>
            <p:ph sz="quarter" idx="13"/>
          </p:nvPr>
        </p:nvSpPr>
        <p:spPr>
          <a:xfrm>
            <a:off x="215153" y="1244226"/>
            <a:ext cx="8232775" cy="4598988"/>
          </a:xfrm>
        </p:spPr>
        <p:txBody>
          <a:bodyPr/>
          <a:lstStyle/>
          <a:p>
            <a:r>
              <a:rPr lang="en-US" dirty="0"/>
              <a:t>Market segmentation</a:t>
            </a:r>
          </a:p>
          <a:p>
            <a:pPr lvl="1"/>
            <a:r>
              <a:rPr lang="en-US" dirty="0"/>
              <a:t>Divide the market</a:t>
            </a:r>
          </a:p>
          <a:p>
            <a:pPr lvl="1"/>
            <a:r>
              <a:rPr lang="en-US" dirty="0"/>
              <a:t>Distinct groups with similar needs, characteristics, or behavior</a:t>
            </a:r>
          </a:p>
          <a:p>
            <a:r>
              <a:rPr lang="en-US" dirty="0"/>
              <a:t>Market targeting</a:t>
            </a:r>
          </a:p>
          <a:p>
            <a:pPr lvl="1"/>
            <a:r>
              <a:rPr lang="en-US" dirty="0"/>
              <a:t>Decide which segments to focus </a:t>
            </a:r>
          </a:p>
          <a:p>
            <a:r>
              <a:rPr lang="en-US" dirty="0"/>
              <a:t>Market positioning</a:t>
            </a:r>
          </a:p>
          <a:p>
            <a:pPr lvl="1"/>
            <a:r>
              <a:rPr lang="en-US" dirty="0"/>
              <a:t>Create clear, distinct, and desirable place in the market</a:t>
            </a:r>
          </a:p>
          <a:p>
            <a:pPr lvl="1"/>
            <a:r>
              <a:rPr lang="en-US" dirty="0"/>
              <a:t>Compared to competition</a:t>
            </a:r>
          </a:p>
          <a:p>
            <a:pPr lvl="1"/>
            <a:r>
              <a:rPr lang="en-US" dirty="0"/>
              <a:t>In the opinion of the target market </a:t>
            </a:r>
          </a:p>
          <a:p>
            <a:r>
              <a:rPr lang="en-US" dirty="0"/>
              <a:t>Market differentiation</a:t>
            </a:r>
          </a:p>
          <a:p>
            <a:pPr lvl="1"/>
            <a:r>
              <a:rPr lang="en-US" dirty="0"/>
              <a:t>Stand out from the competition </a:t>
            </a:r>
          </a:p>
          <a:p>
            <a:pPr lvl="1"/>
            <a:endParaRPr lang="en-US" dirty="0"/>
          </a:p>
        </p:txBody>
      </p:sp>
    </p:spTree>
    <p:extLst>
      <p:ext uri="{BB962C8B-B14F-4D97-AF65-F5344CB8AC3E}">
        <p14:creationId xmlns:p14="http://schemas.microsoft.com/office/powerpoint/2010/main" val="31358120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6EE931-3A3F-FA42-A72A-85BA479B8D77}"/>
              </a:ext>
            </a:extLst>
          </p:cNvPr>
          <p:cNvSpPr>
            <a:spLocks noGrp="1"/>
          </p:cNvSpPr>
          <p:nvPr>
            <p:ph type="title"/>
          </p:nvPr>
        </p:nvSpPr>
        <p:spPr/>
        <p:txBody>
          <a:bodyPr/>
          <a:lstStyle/>
          <a:p>
            <a:r>
              <a:rPr lang="en-US" dirty="0"/>
              <a:t>Integrated Marketing Mix</a:t>
            </a:r>
          </a:p>
        </p:txBody>
      </p:sp>
      <p:sp>
        <p:nvSpPr>
          <p:cNvPr id="5" name="Content Placeholder 4">
            <a:extLst>
              <a:ext uri="{FF2B5EF4-FFF2-40B4-BE49-F238E27FC236}">
                <a16:creationId xmlns:a16="http://schemas.microsoft.com/office/drawing/2014/main" id="{30CF3D90-B0E8-CB4B-AA0D-D6BE8F6446F2}"/>
              </a:ext>
            </a:extLst>
          </p:cNvPr>
          <p:cNvSpPr>
            <a:spLocks noGrp="1"/>
          </p:cNvSpPr>
          <p:nvPr>
            <p:ph sz="quarter" idx="13"/>
          </p:nvPr>
        </p:nvSpPr>
        <p:spPr/>
        <p:txBody>
          <a:bodyPr/>
          <a:lstStyle/>
          <a:p>
            <a:r>
              <a:rPr lang="en-US" dirty="0"/>
              <a:t>4 Ps</a:t>
            </a:r>
          </a:p>
          <a:p>
            <a:pPr lvl="1"/>
            <a:r>
              <a:rPr lang="en-US" dirty="0"/>
              <a:t>Product</a:t>
            </a:r>
          </a:p>
          <a:p>
            <a:pPr lvl="1"/>
            <a:r>
              <a:rPr lang="en-US" dirty="0"/>
              <a:t>Price</a:t>
            </a:r>
          </a:p>
          <a:p>
            <a:pPr lvl="1"/>
            <a:r>
              <a:rPr lang="en-US" dirty="0"/>
              <a:t>Place</a:t>
            </a:r>
          </a:p>
          <a:p>
            <a:pPr lvl="1"/>
            <a:r>
              <a:rPr lang="en-US" dirty="0"/>
              <a:t>Promotion</a:t>
            </a:r>
          </a:p>
          <a:p>
            <a:r>
              <a:rPr lang="en-US" dirty="0"/>
              <a:t>4 As</a:t>
            </a:r>
          </a:p>
          <a:p>
            <a:pPr lvl="1"/>
            <a:r>
              <a:rPr lang="en-US" dirty="0"/>
              <a:t>Acceptability </a:t>
            </a:r>
          </a:p>
          <a:p>
            <a:pPr lvl="1"/>
            <a:r>
              <a:rPr lang="en-US" dirty="0"/>
              <a:t>Affordability</a:t>
            </a:r>
          </a:p>
          <a:p>
            <a:pPr lvl="1"/>
            <a:r>
              <a:rPr lang="en-US" dirty="0"/>
              <a:t>Accessibility</a:t>
            </a:r>
          </a:p>
          <a:p>
            <a:pPr lvl="1"/>
            <a:r>
              <a:rPr lang="en-US" dirty="0"/>
              <a:t>Awareness </a:t>
            </a:r>
          </a:p>
        </p:txBody>
      </p:sp>
    </p:spTree>
    <p:extLst>
      <p:ext uri="{BB962C8B-B14F-4D97-AF65-F5344CB8AC3E}">
        <p14:creationId xmlns:p14="http://schemas.microsoft.com/office/powerpoint/2010/main" val="18311186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D79A2-4088-1C42-9B8C-23AD4C2A9840}"/>
              </a:ext>
            </a:extLst>
          </p:cNvPr>
          <p:cNvSpPr>
            <a:spLocks noGrp="1"/>
          </p:cNvSpPr>
          <p:nvPr>
            <p:ph type="title"/>
          </p:nvPr>
        </p:nvSpPr>
        <p:spPr/>
        <p:txBody>
          <a:bodyPr/>
          <a:lstStyle/>
          <a:p>
            <a:r>
              <a:rPr lang="en-US" dirty="0"/>
              <a:t>Managing the Marketing Effort</a:t>
            </a:r>
          </a:p>
        </p:txBody>
      </p:sp>
      <p:sp>
        <p:nvSpPr>
          <p:cNvPr id="3" name="Content Placeholder 2">
            <a:extLst>
              <a:ext uri="{FF2B5EF4-FFF2-40B4-BE49-F238E27FC236}">
                <a16:creationId xmlns:a16="http://schemas.microsoft.com/office/drawing/2014/main" id="{F4FAA8A4-10AE-F74C-ACF5-226CB8E53981}"/>
              </a:ext>
            </a:extLst>
          </p:cNvPr>
          <p:cNvSpPr>
            <a:spLocks noGrp="1"/>
          </p:cNvSpPr>
          <p:nvPr>
            <p:ph sz="quarter" idx="13"/>
          </p:nvPr>
        </p:nvSpPr>
        <p:spPr/>
        <p:txBody>
          <a:bodyPr/>
          <a:lstStyle/>
          <a:p>
            <a:r>
              <a:rPr lang="en-US" dirty="0"/>
              <a:t>Analysis</a:t>
            </a:r>
          </a:p>
          <a:p>
            <a:pPr lvl="1"/>
            <a:r>
              <a:rPr lang="en-US" dirty="0"/>
              <a:t>SWOT (strength, weaknesses, opportunities, threats)</a:t>
            </a:r>
          </a:p>
          <a:p>
            <a:pPr lvl="1"/>
            <a:r>
              <a:rPr lang="en-US" dirty="0"/>
              <a:t>Internal analysis: strengths and weaknesses</a:t>
            </a:r>
          </a:p>
          <a:p>
            <a:pPr lvl="1"/>
            <a:r>
              <a:rPr lang="en-US" dirty="0"/>
              <a:t>External analysis: opportunities and threats</a:t>
            </a:r>
          </a:p>
          <a:p>
            <a:r>
              <a:rPr lang="en-US" dirty="0"/>
              <a:t>Planning</a:t>
            </a:r>
          </a:p>
          <a:p>
            <a:r>
              <a:rPr lang="en-US" dirty="0"/>
              <a:t>Implementation</a:t>
            </a:r>
          </a:p>
          <a:p>
            <a:r>
              <a:rPr lang="en-US" dirty="0"/>
              <a:t>Control</a:t>
            </a:r>
          </a:p>
        </p:txBody>
      </p:sp>
    </p:spTree>
    <p:extLst>
      <p:ext uri="{BB962C8B-B14F-4D97-AF65-F5344CB8AC3E}">
        <p14:creationId xmlns:p14="http://schemas.microsoft.com/office/powerpoint/2010/main" val="4876336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3705B-30B1-2244-952B-28E2123F4FF9}"/>
              </a:ext>
            </a:extLst>
          </p:cNvPr>
          <p:cNvSpPr>
            <a:spLocks noGrp="1"/>
          </p:cNvSpPr>
          <p:nvPr>
            <p:ph type="title"/>
          </p:nvPr>
        </p:nvSpPr>
        <p:spPr/>
        <p:txBody>
          <a:bodyPr/>
          <a:lstStyle/>
          <a:p>
            <a:r>
              <a:rPr lang="en-US" dirty="0"/>
              <a:t>Figure 3-5 SWOT Analysis </a:t>
            </a:r>
          </a:p>
        </p:txBody>
      </p:sp>
      <p:sp>
        <p:nvSpPr>
          <p:cNvPr id="3" name="Text Placeholder 2">
            <a:extLst>
              <a:ext uri="{FF2B5EF4-FFF2-40B4-BE49-F238E27FC236}">
                <a16:creationId xmlns:a16="http://schemas.microsoft.com/office/drawing/2014/main" id="{214CB423-19FB-414B-8C9E-EF95894B419B}"/>
              </a:ext>
            </a:extLst>
          </p:cNvPr>
          <p:cNvSpPr>
            <a:spLocks noGrp="1"/>
          </p:cNvSpPr>
          <p:nvPr>
            <p:ph type="body" idx="1"/>
          </p:nvPr>
        </p:nvSpPr>
        <p:spPr/>
        <p:txBody>
          <a:bodyPr/>
          <a:lstStyle/>
          <a:p>
            <a:r>
              <a:rPr lang="en-US" dirty="0"/>
              <a:t>Figure 3–5 SWOT analysis: The goal of SWOT analysis is to match the company’s strengths to attractive opportunities in the environment while eliminating or overcoming the weaknesses and minimizing threats.</a:t>
            </a:r>
          </a:p>
          <a:p>
            <a:r>
              <a:rPr lang="en-US" dirty="0"/>
              <a:t>Page 73</a:t>
            </a:r>
          </a:p>
        </p:txBody>
      </p:sp>
      <p:pic>
        <p:nvPicPr>
          <p:cNvPr id="6" name="Picture Placeholder 5" descr="Figure 3–5 SWOT analysis: The goal of SWOT analysis is to match the company’s strengths to attractive opportunities in the environment while eliminating or overcoming the weaknesses and minimizing threats. This chart shows the interaction between internal/external and positive/negative components of an organization.  Strength, which is an internal positive, is defined as internal capabilities that may help a company reach its objectives. Weakness, which is an internal negative, is defined as internal limitations that may interfere with a company’s ability to achieve its objectives. Opportunity, which is an external positive, is defined as external factors that the company may be able to exploit to its advantage. Threat, which is an external negative, is defined as current and emerging external factors that may challenge the company’s performance.">
            <a:extLst>
              <a:ext uri="{FF2B5EF4-FFF2-40B4-BE49-F238E27FC236}">
                <a16:creationId xmlns:a16="http://schemas.microsoft.com/office/drawing/2014/main" id="{8C28067C-C633-AA4C-B900-024FA7D26BE2}"/>
              </a:ext>
            </a:extLst>
          </p:cNvPr>
          <p:cNvPicPr>
            <a:picLocks noGrp="1" noChangeAspect="1"/>
          </p:cNvPicPr>
          <p:nvPr>
            <p:ph type="pic" sz="quarter" idx="13"/>
          </p:nvPr>
        </p:nvPicPr>
        <p:blipFill>
          <a:blip r:embed="rId3"/>
          <a:stretch>
            <a:fillRect/>
          </a:stretch>
        </p:blipFill>
        <p:spPr>
          <a:xfrm>
            <a:off x="1690560" y="1234762"/>
            <a:ext cx="5762879" cy="3876846"/>
          </a:xfrm>
        </p:spPr>
      </p:pic>
    </p:spTree>
    <p:extLst>
      <p:ext uri="{BB962C8B-B14F-4D97-AF65-F5344CB8AC3E}">
        <p14:creationId xmlns:p14="http://schemas.microsoft.com/office/powerpoint/2010/main" val="6481918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EC2A8-3A29-C847-8DBC-2E69D5D04693}"/>
              </a:ext>
            </a:extLst>
          </p:cNvPr>
          <p:cNvSpPr>
            <a:spLocks noGrp="1"/>
          </p:cNvSpPr>
          <p:nvPr>
            <p:ph type="title"/>
          </p:nvPr>
        </p:nvSpPr>
        <p:spPr/>
        <p:txBody>
          <a:bodyPr/>
          <a:lstStyle/>
          <a:p>
            <a:r>
              <a:rPr lang="en-US" dirty="0"/>
              <a:t>Goal Formulation </a:t>
            </a:r>
          </a:p>
        </p:txBody>
      </p:sp>
      <p:sp>
        <p:nvSpPr>
          <p:cNvPr id="3" name="Content Placeholder 2">
            <a:extLst>
              <a:ext uri="{FF2B5EF4-FFF2-40B4-BE49-F238E27FC236}">
                <a16:creationId xmlns:a16="http://schemas.microsoft.com/office/drawing/2014/main" id="{6F7D3406-C93E-454A-B217-0C14CB952A68}"/>
              </a:ext>
            </a:extLst>
          </p:cNvPr>
          <p:cNvSpPr>
            <a:spLocks noGrp="1"/>
          </p:cNvSpPr>
          <p:nvPr>
            <p:ph sz="quarter" idx="13"/>
          </p:nvPr>
        </p:nvSpPr>
        <p:spPr>
          <a:xfrm>
            <a:off x="143435" y="1312650"/>
            <a:ext cx="8232775" cy="4598988"/>
          </a:xfrm>
        </p:spPr>
        <p:txBody>
          <a:bodyPr>
            <a:normAutofit lnSpcReduction="10000"/>
          </a:bodyPr>
          <a:lstStyle/>
          <a:p>
            <a:r>
              <a:rPr lang="en-US" dirty="0"/>
              <a:t>Measurable</a:t>
            </a:r>
          </a:p>
          <a:p>
            <a:r>
              <a:rPr lang="en-US" dirty="0"/>
              <a:t>Realistic</a:t>
            </a:r>
          </a:p>
          <a:p>
            <a:r>
              <a:rPr lang="en-US" dirty="0"/>
              <a:t>Quantitative </a:t>
            </a:r>
          </a:p>
          <a:p>
            <a:r>
              <a:rPr lang="en-US" dirty="0"/>
              <a:t>Consistent </a:t>
            </a:r>
          </a:p>
          <a:p>
            <a:pPr lvl="1"/>
            <a:r>
              <a:rPr lang="en-US" dirty="0"/>
              <a:t>High profit margins versus high market share</a:t>
            </a:r>
          </a:p>
          <a:p>
            <a:pPr lvl="1"/>
            <a:r>
              <a:rPr lang="en-US" dirty="0"/>
              <a:t>Deep penetration of existing markets versus developing new markets</a:t>
            </a:r>
          </a:p>
          <a:p>
            <a:pPr lvl="1"/>
            <a:r>
              <a:rPr lang="en-US" dirty="0"/>
              <a:t>Profit goals versus nonprofit goals</a:t>
            </a:r>
          </a:p>
          <a:p>
            <a:pPr lvl="1"/>
            <a:r>
              <a:rPr lang="en-US" dirty="0"/>
              <a:t>High growth versus low risk</a:t>
            </a:r>
          </a:p>
          <a:p>
            <a:r>
              <a:rPr lang="en-US" dirty="0"/>
              <a:t>Arranged from most to least important</a:t>
            </a:r>
          </a:p>
          <a:p>
            <a:r>
              <a:rPr lang="en-US" dirty="0"/>
              <a:t>Porter’s three generic strategies</a:t>
            </a:r>
          </a:p>
          <a:p>
            <a:pPr lvl="1"/>
            <a:r>
              <a:rPr lang="en-US" dirty="0"/>
              <a:t>Cost leadership, differentiation, focus </a:t>
            </a:r>
          </a:p>
        </p:txBody>
      </p:sp>
    </p:spTree>
    <p:extLst>
      <p:ext uri="{BB962C8B-B14F-4D97-AF65-F5344CB8AC3E}">
        <p14:creationId xmlns:p14="http://schemas.microsoft.com/office/powerpoint/2010/main" val="9606608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FC022-CD29-A74C-BCCD-0D036D199125}"/>
              </a:ext>
            </a:extLst>
          </p:cNvPr>
          <p:cNvSpPr>
            <a:spLocks noGrp="1"/>
          </p:cNvSpPr>
          <p:nvPr>
            <p:ph type="title"/>
          </p:nvPr>
        </p:nvSpPr>
        <p:spPr/>
        <p:txBody>
          <a:bodyPr/>
          <a:lstStyle/>
          <a:p>
            <a:r>
              <a:rPr lang="en-US" sz="2800" dirty="0"/>
              <a:t>Figure 3-4 The Relationship Between Analysis, Planning, Implementation, and Control </a:t>
            </a:r>
          </a:p>
        </p:txBody>
      </p:sp>
      <p:sp>
        <p:nvSpPr>
          <p:cNvPr id="3" name="Text Placeholder 2">
            <a:extLst>
              <a:ext uri="{FF2B5EF4-FFF2-40B4-BE49-F238E27FC236}">
                <a16:creationId xmlns:a16="http://schemas.microsoft.com/office/drawing/2014/main" id="{BE0286E5-18C4-AA4E-8A17-13527652A21D}"/>
              </a:ext>
            </a:extLst>
          </p:cNvPr>
          <p:cNvSpPr>
            <a:spLocks noGrp="1"/>
          </p:cNvSpPr>
          <p:nvPr>
            <p:ph type="body" idx="1"/>
          </p:nvPr>
        </p:nvSpPr>
        <p:spPr/>
        <p:txBody>
          <a:bodyPr/>
          <a:lstStyle/>
          <a:p>
            <a:r>
              <a:rPr lang="en-US" dirty="0"/>
              <a:t>Figure 3–4 The relationship between analysis, planning, implementation, and control.</a:t>
            </a:r>
          </a:p>
          <a:p>
            <a:r>
              <a:rPr lang="en-US" dirty="0"/>
              <a:t>Page 73</a:t>
            </a:r>
          </a:p>
        </p:txBody>
      </p:sp>
      <p:pic>
        <p:nvPicPr>
          <p:cNvPr id="6" name="Picture Placeholder 5" descr="Figure 3–4 The relationship between analysis, planning, implementation, and control. Analysis is the first stage that impacts all three other elements: planning, implementation, and control. Planning with includes develop strategic plans and develop marketing plans impacts implementation which includes carry out the plans.  From there, implementation impacts control which includes measure results, evaluate results, and take corrective action. ">
            <a:extLst>
              <a:ext uri="{FF2B5EF4-FFF2-40B4-BE49-F238E27FC236}">
                <a16:creationId xmlns:a16="http://schemas.microsoft.com/office/drawing/2014/main" id="{D147860C-56B3-DC47-93A6-D93EB9776088}"/>
              </a:ext>
            </a:extLst>
          </p:cNvPr>
          <p:cNvPicPr>
            <a:picLocks noGrp="1" noChangeAspect="1"/>
          </p:cNvPicPr>
          <p:nvPr>
            <p:ph type="pic" sz="quarter" idx="13"/>
          </p:nvPr>
        </p:nvPicPr>
        <p:blipFill>
          <a:blip r:embed="rId3"/>
          <a:stretch>
            <a:fillRect/>
          </a:stretch>
        </p:blipFill>
        <p:spPr>
          <a:xfrm>
            <a:off x="1474304" y="1395739"/>
            <a:ext cx="6195391" cy="4066522"/>
          </a:xfrm>
        </p:spPr>
      </p:pic>
    </p:spTree>
    <p:extLst>
      <p:ext uri="{BB962C8B-B14F-4D97-AF65-F5344CB8AC3E}">
        <p14:creationId xmlns:p14="http://schemas.microsoft.com/office/powerpoint/2010/main" val="21818330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99A08-44AD-2948-85B0-F2AB5E79973A}"/>
              </a:ext>
            </a:extLst>
          </p:cNvPr>
          <p:cNvSpPr>
            <a:spLocks noGrp="1"/>
          </p:cNvSpPr>
          <p:nvPr>
            <p:ph type="title"/>
          </p:nvPr>
        </p:nvSpPr>
        <p:spPr/>
        <p:txBody>
          <a:bodyPr/>
          <a:lstStyle/>
          <a:p>
            <a:r>
              <a:rPr lang="en-US" dirty="0"/>
              <a:t>Return on Marketing Investment</a:t>
            </a:r>
          </a:p>
        </p:txBody>
      </p:sp>
      <p:sp>
        <p:nvSpPr>
          <p:cNvPr id="3" name="Content Placeholder 2">
            <a:extLst>
              <a:ext uri="{FF2B5EF4-FFF2-40B4-BE49-F238E27FC236}">
                <a16:creationId xmlns:a16="http://schemas.microsoft.com/office/drawing/2014/main" id="{BF6C3563-EA44-EC49-9360-03668F168761}"/>
              </a:ext>
            </a:extLst>
          </p:cNvPr>
          <p:cNvSpPr>
            <a:spLocks noGrp="1"/>
          </p:cNvSpPr>
          <p:nvPr>
            <p:ph sz="quarter" idx="13"/>
          </p:nvPr>
        </p:nvSpPr>
        <p:spPr/>
        <p:txBody>
          <a:bodyPr/>
          <a:lstStyle/>
          <a:p>
            <a:r>
              <a:rPr lang="en-US" dirty="0"/>
              <a:t>Net return from a marketing investment divided by the costs of the marketing investment</a:t>
            </a:r>
          </a:p>
          <a:p>
            <a:pPr lvl="1"/>
            <a:r>
              <a:rPr lang="en-US" dirty="0"/>
              <a:t>Profits generated by specifically by the related marketing activities </a:t>
            </a:r>
          </a:p>
          <a:p>
            <a:r>
              <a:rPr lang="en-US" dirty="0"/>
              <a:t>Assessments</a:t>
            </a:r>
          </a:p>
          <a:p>
            <a:pPr lvl="1"/>
            <a:r>
              <a:rPr lang="en-US" dirty="0"/>
              <a:t>Marketing dashboards </a:t>
            </a:r>
          </a:p>
          <a:p>
            <a:pPr lvl="1"/>
            <a:r>
              <a:rPr lang="en-US" dirty="0"/>
              <a:t>Brand awareness, sales, market share</a:t>
            </a:r>
          </a:p>
          <a:p>
            <a:pPr lvl="1"/>
            <a:r>
              <a:rPr lang="en-US" dirty="0"/>
              <a:t>Customer acquisition, customer engagement, customer experience, customer loyalty, lifetime value, customer equity </a:t>
            </a:r>
          </a:p>
          <a:p>
            <a:endParaRPr lang="en-US" dirty="0"/>
          </a:p>
        </p:txBody>
      </p:sp>
    </p:spTree>
    <p:extLst>
      <p:ext uri="{BB962C8B-B14F-4D97-AF65-F5344CB8AC3E}">
        <p14:creationId xmlns:p14="http://schemas.microsoft.com/office/powerpoint/2010/main" val="1475676060"/>
      </p:ext>
    </p:extLst>
  </p:cSld>
  <p:clrMapOvr>
    <a:masterClrMapping/>
  </p:clrMapOvr>
</p:sld>
</file>

<file path=ppt/theme/theme1.xml><?xml version="1.0" encoding="utf-8"?>
<a:theme xmlns:a="http://schemas.openxmlformats.org/drawingml/2006/main" name="1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3.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1233</Words>
  <Application>Microsoft Office PowerPoint</Application>
  <PresentationFormat>On-screen Show (4:3)</PresentationFormat>
  <Paragraphs>152</Paragraphs>
  <Slides>22</Slides>
  <Notes>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22</vt:i4>
      </vt:variant>
    </vt:vector>
  </HeadingPairs>
  <TitlesOfParts>
    <vt:vector size="29" baseType="lpstr">
      <vt:lpstr>Myriad Pro</vt:lpstr>
      <vt:lpstr>Noto Sans Symbols</vt:lpstr>
      <vt:lpstr>Arial</vt:lpstr>
      <vt:lpstr>Times New Roman</vt:lpstr>
      <vt:lpstr>Verdana</vt:lpstr>
      <vt:lpstr>1_508 Lecture</vt:lpstr>
      <vt:lpstr>UWTSD</vt:lpstr>
      <vt:lpstr>Marketing Strategy: Partnering to Build Customer Engagement, Value, and Relationships </vt:lpstr>
      <vt:lpstr>Learning Objectives</vt:lpstr>
      <vt:lpstr>High-Performance Business</vt:lpstr>
      <vt:lpstr>Corporate Strategic Planning </vt:lpstr>
      <vt:lpstr>Figure 3-1 Steps in Strategic Planning </vt:lpstr>
      <vt:lpstr>Defining the Corporate Mission</vt:lpstr>
      <vt:lpstr>Setting Company Objectives and Goals</vt:lpstr>
      <vt:lpstr>What is Hierarchy? </vt:lpstr>
      <vt:lpstr>PowerPoint Presentation</vt:lpstr>
      <vt:lpstr>Designing the Business Portfolio</vt:lpstr>
      <vt:lpstr>Figure 3-2  The product-market expansion grid</vt:lpstr>
      <vt:lpstr>Diversification Growth</vt:lpstr>
      <vt:lpstr>Integrative Growth</vt:lpstr>
      <vt:lpstr>Downsizing </vt:lpstr>
      <vt:lpstr>Figure 3-3 Managing Marketing Strategy and Marketing Mix</vt:lpstr>
      <vt:lpstr>Customer Value-Driven Marketing Strategy</vt:lpstr>
      <vt:lpstr>Integrated Marketing Mix</vt:lpstr>
      <vt:lpstr>Managing the Marketing Effort</vt:lpstr>
      <vt:lpstr>Figure 3-5 SWOT Analysis </vt:lpstr>
      <vt:lpstr>Goal Formulation </vt:lpstr>
      <vt:lpstr>Figure 3-4 The Relationship Between Analysis, Planning, Implementation, and Control </vt:lpstr>
      <vt:lpstr>Return on Marketing Investment</vt:lpstr>
    </vt:vector>
  </TitlesOfParts>
  <Manager/>
  <Company>Pearson</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for Hospitality and Tourism, 8th Edition, Chapter 3 Accessible</dc:title>
  <dc:subject>Hospitality and Tourism</dc:subject>
  <dc:creator>Elizabeth A. Whalen</dc:creator>
  <cp:keywords>Hospitality, Tourism, Marketing</cp:keywords>
  <dc:description/>
  <cp:lastModifiedBy>Helen Evans (Institute of Management and Health)</cp:lastModifiedBy>
  <cp:revision>367</cp:revision>
  <dcterms:modified xsi:type="dcterms:W3CDTF">2023-10-19T07:47:20Z</dcterms:modified>
  <cp:category/>
</cp:coreProperties>
</file>