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9144000" cy="5143500" type="screen16x9"/>
  <p:notesSz cx="6858000" cy="9144000"/>
  <p:embeddedFontLst>
    <p:embeddedFont>
      <p:font typeface="Maven Pro" panose="020B0604020202020204" charset="0"/>
      <p:regular r:id="rId17"/>
      <p:bold r:id="rId18"/>
    </p:embeddedFont>
    <p:embeddedFont>
      <p:font typeface="Nunito"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ipT7SEe8M3ZhbMatQge8UoPMTik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515" autoAdjust="0"/>
  </p:normalViewPr>
  <p:slideViewPr>
    <p:cSldViewPr snapToGrid="0">
      <p:cViewPr varScale="1">
        <p:scale>
          <a:sx n="90" d="100"/>
          <a:sy n="90" d="100"/>
        </p:scale>
        <p:origin x="600" y="6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customschemas.google.com/relationships/presentationmetadata" Target="metadata"/><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11338572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1001/jamainternmed.2023.0015" TargetMode="External"/><Relationship Id="rId3" Type="http://schemas.openxmlformats.org/officeDocument/2006/relationships/hyperlink" Target="https://doi.org/10.1088/1758-5090/ad22ed" TargetMode="External"/><Relationship Id="rId7" Type="http://schemas.openxmlformats.org/officeDocument/2006/relationships/hyperlink" Target="https://doi.org/10.3390/cells11030383"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doi.org/10.1186/s12877-023-04256-8" TargetMode="External"/><Relationship Id="rId5" Type="http://schemas.openxmlformats.org/officeDocument/2006/relationships/hyperlink" Target="https://doi.org/10.3389/fcvm.2022.959285" TargetMode="External"/><Relationship Id="rId4" Type="http://schemas.openxmlformats.org/officeDocument/2006/relationships/hyperlink" Target="https://doi.org/10.1016/j.amsu.2022.103758" TargetMode="External"/><Relationship Id="rId9" Type="http://schemas.openxmlformats.org/officeDocument/2006/relationships/hyperlink" Target="https://doi.org/10.3390/ijms2403249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2330861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0" name="Google Shape;28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Cardiovascular disease is one of the most important health problems of the UK with a great part in type two diabetes. This defines the applicability of cardiovascular anatomy, physiology, and evidence based care planning to decrease stroke risks of patients in the country today. The physiology of cardiovascular disease highlights the impairment in heart muscle functioning, and chronic remodelling becomes a crucial issue. </a:t>
            </a:r>
            <a:r>
              <a:rPr lang="en-GB" sz="1200">
                <a:solidFill>
                  <a:schemeClr val="dk1"/>
                </a:solidFill>
                <a:highlight>
                  <a:srgbClr val="FFFFFF"/>
                </a:highlight>
                <a:latin typeface="Times New Roman"/>
                <a:ea typeface="Times New Roman"/>
                <a:cs typeface="Times New Roman"/>
                <a:sym typeface="Times New Roman"/>
              </a:rPr>
              <a:t>Prolonged ischemia is responsible for hypertension, pulmonary hypertension, and congestion that eventually takes the form of a cardiovascular issue. Addressing the challenges observed due to the issue is necessary to implement the required measures and prevent the disease.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extLst>
      <p:ext uri="{BB962C8B-B14F-4D97-AF65-F5344CB8AC3E}">
        <p14:creationId xmlns:p14="http://schemas.microsoft.com/office/powerpoint/2010/main" val="926546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8" name="Google Shape;28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patient profile creates demographic and lifestyle background factors affecting cardiovascular health. Diabetes in combination with obesity, hypertension and inactivity is a significant risk factor in terms of vascular damages (Poznyak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These factors can assist in care planning, monitoring strategies and decision making within the NHS priorities.Cardiovascular risk factors need to be identified at the primary level, and implication is observed in the determination of well-being. Dealing with the barriers observed in the determination of adequate outcome and impact is found in achieving success.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468587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6" name="Google Shape;29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Cardiovascular system entails the heart and blood vessels that interact together to pump blood. Major body parts promote effective supply of oxygen and nutrients. The knowledge of the acceptable anatomical terminology evidences roles of structural parts that underpin the normal cardiovascular operation and the health of the entire system.Anatomical aspects of the cardiovascular system consist of the heart, blood, and blood vessels, arteries, and veins. The development of a structured framework helps in dealing with the issues observed in the cardiovascular system (</a:t>
            </a:r>
            <a:r>
              <a:rPr lang="en-GB" sz="1200">
                <a:solidFill>
                  <a:schemeClr val="dk1"/>
                </a:solidFill>
                <a:highlight>
                  <a:srgbClr val="FFFFFF"/>
                </a:highlight>
                <a:latin typeface="Times New Roman"/>
                <a:ea typeface="Times New Roman"/>
                <a:cs typeface="Times New Roman"/>
                <a:sym typeface="Times New Roman"/>
              </a:rPr>
              <a:t>Liberale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2025)</a:t>
            </a:r>
            <a:r>
              <a:rPr lang="en-GB" sz="1200">
                <a:solidFill>
                  <a:schemeClr val="dk1"/>
                </a:solidFill>
                <a:latin typeface="Times New Roman"/>
                <a:ea typeface="Times New Roman"/>
                <a:cs typeface="Times New Roman"/>
                <a:sym typeface="Times New Roman"/>
              </a:rPr>
              <a:t>. Both the right ventricle and the right atrium are notable components in order to ensure the overall well-being of the patients in an easy manner. Damaged blood vessels are responsible for the barriers observed in Oxygen transmission, and implication is observed in the determination of the issue.</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554671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Physiology provides an explanation of how the cardiovascular system works in a dynamic manner. This is the process that keeps good blood circulation pressure in the body as well as maintains the amounts of oxygen (Travers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The impact of normal functions in health and in preventing complications in affected by the disease states at the clinical level.Vessel diameter plays a vital role in dealing with the challenges of systemic vascular resistance, and tracking inversely proportional resistance can become possible. Identification of the flaws in the existing process is necessary, and consequences are observed in the detection of cardiovascular disorders (</a:t>
            </a:r>
            <a:r>
              <a:rPr lang="en-GB" sz="1200">
                <a:solidFill>
                  <a:schemeClr val="dk1"/>
                </a:solidFill>
                <a:highlight>
                  <a:srgbClr val="FFFFFF"/>
                </a:highlight>
                <a:latin typeface="Times New Roman"/>
                <a:ea typeface="Times New Roman"/>
                <a:cs typeface="Times New Roman"/>
                <a:sym typeface="Times New Roman"/>
              </a:rPr>
              <a:t>Ajijola </a:t>
            </a:r>
            <a:r>
              <a:rPr lang="en-GB" sz="1200" i="1">
                <a:solidFill>
                  <a:schemeClr val="dk1"/>
                </a:solidFill>
                <a:highlight>
                  <a:srgbClr val="FFFFFF"/>
                </a:highlight>
                <a:latin typeface="Times New Roman"/>
                <a:ea typeface="Times New Roman"/>
                <a:cs typeface="Times New Roman"/>
                <a:sym typeface="Times New Roman"/>
              </a:rPr>
              <a:t>et al</a:t>
            </a:r>
            <a:r>
              <a:rPr lang="en-GB" sz="1200">
                <a:solidFill>
                  <a:schemeClr val="dk1"/>
                </a:solidFill>
                <a:highlight>
                  <a:srgbClr val="FFFFFF"/>
                </a:highlight>
                <a:latin typeface="Times New Roman"/>
                <a:ea typeface="Times New Roman"/>
                <a:cs typeface="Times New Roman"/>
                <a:sym typeface="Times New Roman"/>
              </a:rPr>
              <a:t>. 2025)</a:t>
            </a:r>
            <a:r>
              <a:rPr lang="en-GB" sz="1200">
                <a:solidFill>
                  <a:schemeClr val="dk1"/>
                </a:solidFill>
                <a:latin typeface="Times New Roman"/>
                <a:ea typeface="Times New Roman"/>
                <a:cs typeface="Times New Roman"/>
                <a:sym typeface="Times New Roman"/>
              </a:rPr>
              <a:t>. Diabetes increases the risk of cardiovascular disorders, and peripheral artery disease increases due to the blockage in the artery.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366075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 name="Google Shape;31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Diabetes is an illness that interferes with the normal functioning of the cardiovascular system by rupturing blood vessels, accelerating atherosclerosis. Chronic hyperglycaemia changes the endothelial functioning and blood characteristics that decreases the efficiency of circulation (Janjusevic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2022). These processes describe the high correlation between diabetes cardiovascular disease and high stroke rates.The impact of diabetes increases the velocity of blood in the arteries, and the consequences are observed in terms of blocked arteries. It makes the process of managing safety and ensuring the well-being of an individual's appraisal difficult. Identification of challenges and implications is observed in reaching the desired target and ensuring success in dealing with cardiovascular issues. Thus, it is required to increase coordination in the strategy and gain adequate progress in the concerned decision-making regarding the issue.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195200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0" name="Google Shape;32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current care plan uses evidence-based interventions to treat diabetes and minimise cardiovascular risk.Compliance with NHS and NICE recommendations can be used to achieve good effective long term management and prevention of stroke complications.In reference to the NICE Guidelines regarding cardiovascular disease treatment, it can be stated that the requirement is to address barriers in ensuring well-being. The NHS has already implemented proactive measures to achieve success in terms of early detection of the issues and achieve adequate progress. Additionally, evaluation of challenges can provide an opportunity to deal with the identified issue and achieve success. Henceforth, it is necessary to implement proactive measures, and the accomplishment of adequate progress becomes easier.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838477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3c8644a6a4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3c8644a6a4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It is important to deal with the barriers and implication is observed in achieving progress to deal with cardiovascular issues. Detection strategy for cardiovascular disease is linked with identification of the issue and increased coordination in the process (Nice.org.uk, 2025). The need is to increase coordination, and consequences are observed in the determination of adequate results to deal with the challenge. Therefore, it requires the adoption of adequate measures to prevent the barrier and gain a practical outcome. </a:t>
            </a: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807904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6" name="Google Shape;33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Cardiovascular care requires proper communication and ethical behaviour. Person centred approaches promote adherence to a more engaged and informed decision. Trust is upheld through upholding confidentiality, dignity and consent.Managing ethics in the process of care creates an opportunity to deal with the barriers and consequences observed in the accomplishment of success. Detection of the issue at the primary level helps in increasing insights regarding safety management and well-being. Thus, it is necessary to gain practical insights into the strategy and achieve progress in adequate decision-making.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069820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g3c8644a6a49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4" name="Google Shape;344;g3c8644a6a49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Cardiovascular disease can be addressed with the development of guidelines, and consequences are observed in achieving success. Dealing with the challenges observed in the detection of challenges is required to gain practical outcome and implication is observed to achieve success in the detection of issues. Therefore, the need is to address the existing challenges and determine proactive measures to reduce effect of cardiovascular disease.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872128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0" name="Google Shape;35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i="1" dirty="0" err="1">
                <a:solidFill>
                  <a:schemeClr val="dk1"/>
                </a:solidFill>
              </a:rPr>
              <a:t>Murrant</a:t>
            </a:r>
            <a:r>
              <a:rPr lang="en-GB" i="1" dirty="0">
                <a:solidFill>
                  <a:schemeClr val="dk1"/>
                </a:solidFill>
              </a:rPr>
              <a:t>, C.L. and Fletcher, N.M., (2022). ‘Capillary communication: the role of capillaries in sensing the tissue environment, coordinating the microvascular, and controlling blood flow’. American Journal of Physiology-Heart and Circulatory Physiology, 323(5), pp.H1019-H1036. </a:t>
            </a:r>
            <a:r>
              <a:rPr lang="en-GB" i="1" dirty="0">
                <a:solidFill>
                  <a:schemeClr val="dk1"/>
                </a:solidFill>
                <a:highlight>
                  <a:srgbClr val="FFFFFF"/>
                </a:highlight>
              </a:rPr>
              <a:t>Available at:</a:t>
            </a:r>
            <a:r>
              <a:rPr lang="en-GB" i="1" dirty="0">
                <a:solidFill>
                  <a:schemeClr val="dk1"/>
                </a:solidFill>
                <a:uFill>
                  <a:noFill/>
                </a:uFill>
                <a:hlinkClick r:id="rId3">
                  <a:extLst>
                    <a:ext uri="{A12FA001-AC4F-418D-AE19-62706E023703}">
                      <ahyp:hlinkClr xmlns:ahyp="http://schemas.microsoft.com/office/drawing/2018/hyperlinkcolor" val="tx"/>
                    </a:ext>
                  </a:extLst>
                </a:hlinkClick>
              </a:rPr>
              <a:t> </a:t>
            </a:r>
            <a:r>
              <a:rPr lang="en-GB" i="1" u="sng" dirty="0">
                <a:solidFill>
                  <a:schemeClr val="dk1"/>
                </a:solidFill>
                <a:hlinkClick r:id="rId3">
                  <a:extLst>
                    <a:ext uri="{A12FA001-AC4F-418D-AE19-62706E023703}">
                      <ahyp:hlinkClr xmlns:ahyp="http://schemas.microsoft.com/office/drawing/2018/hyperlinkcolor" val="tx"/>
                    </a:ext>
                  </a:extLst>
                </a:hlinkClick>
              </a:rPr>
              <a:t>https://doi.org/10.1088/1758-5090/ad22ed</a:t>
            </a:r>
            <a:endParaRPr i="1" u="sng" dirty="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i="1" dirty="0" err="1">
                <a:solidFill>
                  <a:schemeClr val="dk1"/>
                </a:solidFill>
                <a:highlight>
                  <a:srgbClr val="FFFFFF"/>
                </a:highlight>
              </a:rPr>
              <a:t>Naseri</a:t>
            </a:r>
            <a:r>
              <a:rPr lang="en-GB" i="1" dirty="0">
                <a:solidFill>
                  <a:schemeClr val="dk1"/>
                </a:solidFill>
                <a:highlight>
                  <a:srgbClr val="FFFFFF"/>
                </a:highlight>
              </a:rPr>
              <a:t>, M.W., </a:t>
            </a:r>
            <a:r>
              <a:rPr lang="en-GB" i="1" dirty="0" err="1">
                <a:solidFill>
                  <a:schemeClr val="dk1"/>
                </a:solidFill>
                <a:highlight>
                  <a:srgbClr val="FFFFFF"/>
                </a:highlight>
              </a:rPr>
              <a:t>Esmat</a:t>
            </a:r>
            <a:r>
              <a:rPr lang="en-GB" i="1" dirty="0">
                <a:solidFill>
                  <a:schemeClr val="dk1"/>
                </a:solidFill>
                <a:highlight>
                  <a:srgbClr val="FFFFFF"/>
                </a:highlight>
              </a:rPr>
              <a:t>, H.A. and B). ‘Prevalence of hypertension in Type-2 diabetes mellitus’. Annals of Medicine and Surgery, 78. Available </a:t>
            </a:r>
            <a:r>
              <a:rPr lang="en-GB" i="1" dirty="0" err="1">
                <a:solidFill>
                  <a:schemeClr val="dk1"/>
                </a:solidFill>
                <a:highlight>
                  <a:srgbClr val="FFFFFF"/>
                </a:highlight>
              </a:rPr>
              <a:t>at:</a:t>
            </a:r>
            <a:r>
              <a:rPr lang="en-GB" i="1" u="sng" dirty="0" err="1">
                <a:solidFill>
                  <a:schemeClr val="dk1"/>
                </a:solidFill>
                <a:highlight>
                  <a:srgbClr val="FFFFFF"/>
                </a:highlight>
                <a:hlinkClick r:id="rId4">
                  <a:extLst>
                    <a:ext uri="{A12FA001-AC4F-418D-AE19-62706E023703}">
                      <ahyp:hlinkClr xmlns:ahyp="http://schemas.microsoft.com/office/drawing/2018/hyperlinkcolor" val="tx"/>
                    </a:ext>
                  </a:extLst>
                </a:hlinkClick>
              </a:rPr>
              <a:t>https</a:t>
            </a:r>
            <a:r>
              <a:rPr lang="en-GB" i="1" u="sng" dirty="0">
                <a:solidFill>
                  <a:schemeClr val="dk1"/>
                </a:solidFill>
                <a:highlight>
                  <a:srgbClr val="FFFFFF"/>
                </a:highlight>
                <a:hlinkClick r:id="rId4">
                  <a:extLst>
                    <a:ext uri="{A12FA001-AC4F-418D-AE19-62706E023703}">
                      <ahyp:hlinkClr xmlns:ahyp="http://schemas.microsoft.com/office/drawing/2018/hyperlinkcolor" val="tx"/>
                    </a:ext>
                  </a:extLst>
                </a:hlinkClick>
              </a:rPr>
              <a:t>://doi.org/10.1016/j.amsu.2022.103758</a:t>
            </a:r>
            <a:endParaRPr lang="en-GB" i="1" u="sng" dirty="0">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GB" i="1" dirty="0" err="1">
                <a:solidFill>
                  <a:schemeClr val="dk1"/>
                </a:solidFill>
                <a:highlight>
                  <a:srgbClr val="FFFFFF"/>
                </a:highlight>
              </a:rPr>
              <a:t>Poznyak</a:t>
            </a:r>
            <a:r>
              <a:rPr lang="en-GB" i="1" dirty="0">
                <a:solidFill>
                  <a:schemeClr val="dk1"/>
                </a:solidFill>
                <a:highlight>
                  <a:srgbClr val="FFFFFF"/>
                </a:highlight>
              </a:rPr>
              <a:t>, A.V., </a:t>
            </a:r>
            <a:r>
              <a:rPr lang="en-GB" i="1" dirty="0" err="1">
                <a:solidFill>
                  <a:schemeClr val="dk1"/>
                </a:solidFill>
                <a:highlight>
                  <a:srgbClr val="FFFFFF"/>
                </a:highlight>
              </a:rPr>
              <a:t>Sadykhov</a:t>
            </a:r>
            <a:r>
              <a:rPr lang="en-GB" i="1" dirty="0">
                <a:solidFill>
                  <a:schemeClr val="dk1"/>
                </a:solidFill>
                <a:highlight>
                  <a:srgbClr val="FFFFFF"/>
                </a:highlight>
              </a:rPr>
              <a:t>, N.K., </a:t>
            </a:r>
            <a:r>
              <a:rPr lang="en-GB" i="1" dirty="0" err="1">
                <a:solidFill>
                  <a:schemeClr val="dk1"/>
                </a:solidFill>
                <a:highlight>
                  <a:srgbClr val="FFFFFF"/>
                </a:highlight>
              </a:rPr>
              <a:t>Kartuesov</a:t>
            </a:r>
            <a:r>
              <a:rPr lang="en-GB" i="1" dirty="0">
                <a:solidFill>
                  <a:schemeClr val="dk1"/>
                </a:solidFill>
                <a:highlight>
                  <a:srgbClr val="FFFFFF"/>
                </a:highlight>
              </a:rPr>
              <a:t>, A.G., </a:t>
            </a:r>
            <a:r>
              <a:rPr lang="en-GB" i="1" dirty="0" err="1">
                <a:solidFill>
                  <a:schemeClr val="dk1"/>
                </a:solidFill>
                <a:highlight>
                  <a:srgbClr val="FFFFFF"/>
                </a:highlight>
              </a:rPr>
              <a:t>Borisov</a:t>
            </a:r>
            <a:r>
              <a:rPr lang="en-GB" i="1" dirty="0">
                <a:solidFill>
                  <a:schemeClr val="dk1"/>
                </a:solidFill>
                <a:highlight>
                  <a:srgbClr val="FFFFFF"/>
                </a:highlight>
              </a:rPr>
              <a:t>, E.E., </a:t>
            </a:r>
            <a:r>
              <a:rPr lang="en-GB" i="1" dirty="0" err="1">
                <a:solidFill>
                  <a:schemeClr val="dk1"/>
                </a:solidFill>
                <a:highlight>
                  <a:srgbClr val="FFFFFF"/>
                </a:highlight>
              </a:rPr>
              <a:t>ahee</a:t>
            </a:r>
            <a:r>
              <a:rPr lang="en-GB" i="1" dirty="0">
                <a:solidFill>
                  <a:schemeClr val="dk1"/>
                </a:solidFill>
                <a:highlight>
                  <a:srgbClr val="FFFFFF"/>
                </a:highlight>
              </a:rPr>
              <a:t>, M.D., (2022Melnichenko, A.A., </a:t>
            </a:r>
            <a:r>
              <a:rPr lang="en-GB" i="1" dirty="0" err="1">
                <a:solidFill>
                  <a:schemeClr val="dk1"/>
                </a:solidFill>
                <a:highlight>
                  <a:srgbClr val="FFFFFF"/>
                </a:highlight>
              </a:rPr>
              <a:t>Grechko</a:t>
            </a:r>
            <a:r>
              <a:rPr lang="en-GB" i="1" dirty="0">
                <a:solidFill>
                  <a:schemeClr val="dk1"/>
                </a:solidFill>
                <a:highlight>
                  <a:srgbClr val="FFFFFF"/>
                </a:highlight>
              </a:rPr>
              <a:t>, A.V. and </a:t>
            </a:r>
            <a:r>
              <a:rPr lang="en-GB" i="1" dirty="0" err="1">
                <a:solidFill>
                  <a:schemeClr val="dk1"/>
                </a:solidFill>
                <a:highlight>
                  <a:srgbClr val="FFFFFF"/>
                </a:highlight>
              </a:rPr>
              <a:t>Orekhov</a:t>
            </a:r>
            <a:r>
              <a:rPr lang="en-GB" i="1" dirty="0">
                <a:solidFill>
                  <a:schemeClr val="dk1"/>
                </a:solidFill>
                <a:highlight>
                  <a:srgbClr val="FFFFFF"/>
                </a:highlight>
              </a:rPr>
              <a:t>, A.N., (2022). ‘Hypertension as a risk factor for atherosclerosis: Cardiovascular risk assessment’. Frontiers in cardiovascular medicine, 9, p.959285. Available </a:t>
            </a:r>
            <a:r>
              <a:rPr lang="en-GB" i="1" dirty="0" err="1">
                <a:solidFill>
                  <a:schemeClr val="dk1"/>
                </a:solidFill>
                <a:highlight>
                  <a:srgbClr val="FFFFFF"/>
                </a:highlight>
              </a:rPr>
              <a:t>at:</a:t>
            </a:r>
            <a:r>
              <a:rPr lang="en-GB" i="1" u="sng" dirty="0" err="1">
                <a:solidFill>
                  <a:schemeClr val="dk1"/>
                </a:solidFill>
                <a:highlight>
                  <a:srgbClr val="FFFFFF"/>
                </a:highlight>
                <a:hlinkClick r:id="rId5">
                  <a:extLst>
                    <a:ext uri="{A12FA001-AC4F-418D-AE19-62706E023703}">
                      <ahyp:hlinkClr xmlns:ahyp="http://schemas.microsoft.com/office/drawing/2018/hyperlinkcolor" val="tx"/>
                    </a:ext>
                  </a:extLst>
                </a:hlinkClick>
              </a:rPr>
              <a:t>https</a:t>
            </a:r>
            <a:r>
              <a:rPr lang="en-GB" i="1" u="sng" dirty="0">
                <a:solidFill>
                  <a:schemeClr val="dk1"/>
                </a:solidFill>
                <a:highlight>
                  <a:srgbClr val="FFFFFF"/>
                </a:highlight>
                <a:hlinkClick r:id="rId5">
                  <a:extLst>
                    <a:ext uri="{A12FA001-AC4F-418D-AE19-62706E023703}">
                      <ahyp:hlinkClr xmlns:ahyp="http://schemas.microsoft.com/office/drawing/2018/hyperlinkcolor" val="tx"/>
                    </a:ext>
                  </a:extLst>
                </a:hlinkClick>
              </a:rPr>
              <a:t>://doi.org/10.3389/fcvm.2022.959285</a:t>
            </a:r>
            <a:endParaRPr i="1" u="sng" dirty="0">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GB" i="1" dirty="0">
                <a:solidFill>
                  <a:schemeClr val="dk1"/>
                </a:solidFill>
                <a:highlight>
                  <a:srgbClr val="FFFFFF"/>
                </a:highlight>
              </a:rPr>
              <a:t>Radcliffe, E., </a:t>
            </a:r>
            <a:r>
              <a:rPr lang="en-GB" i="1" dirty="0" err="1">
                <a:solidFill>
                  <a:schemeClr val="dk1"/>
                </a:solidFill>
                <a:highlight>
                  <a:srgbClr val="FFFFFF"/>
                </a:highlight>
              </a:rPr>
              <a:t>Servin</a:t>
            </a:r>
            <a:r>
              <a:rPr lang="en-GB" i="1" dirty="0">
                <a:solidFill>
                  <a:schemeClr val="dk1"/>
                </a:solidFill>
                <a:highlight>
                  <a:srgbClr val="FFFFFF"/>
                </a:highlight>
              </a:rPr>
              <a:t>, R., Cox, N., Lim, S., Tan, Q.Y., Howard, C., Sheikh, C., Rutter, P., Latter, S., </a:t>
            </a:r>
            <a:r>
              <a:rPr lang="en-GB" i="1" dirty="0" err="1">
                <a:solidFill>
                  <a:schemeClr val="dk1"/>
                </a:solidFill>
                <a:highlight>
                  <a:srgbClr val="FFFFFF"/>
                </a:highlight>
              </a:rPr>
              <a:t>Lown</a:t>
            </a:r>
            <a:r>
              <a:rPr lang="en-GB" i="1" dirty="0">
                <a:solidFill>
                  <a:schemeClr val="dk1"/>
                </a:solidFill>
                <a:highlight>
                  <a:srgbClr val="FFFFFF"/>
                </a:highlight>
              </a:rPr>
              <a:t>, M. and Brad, L., (2023). What makes a multidisciplinary medication review and </a:t>
            </a:r>
            <a:r>
              <a:rPr lang="en-GB" i="1" dirty="0" err="1">
                <a:solidFill>
                  <a:schemeClr val="dk1"/>
                </a:solidFill>
                <a:highlight>
                  <a:srgbClr val="FFFFFF"/>
                </a:highlight>
              </a:rPr>
              <a:t>deprescribing</a:t>
            </a:r>
            <a:r>
              <a:rPr lang="en-GB" i="1" dirty="0">
                <a:solidFill>
                  <a:schemeClr val="dk1"/>
                </a:solidFill>
                <a:highlight>
                  <a:srgbClr val="FFFFFF"/>
                </a:highlight>
              </a:rPr>
              <a:t> intervention for older people work well in primary care? A realist review and synthesis. BMC geriatrics, 23(1), p.591. Available </a:t>
            </a:r>
            <a:r>
              <a:rPr lang="en-GB" i="1" dirty="0" err="1">
                <a:solidFill>
                  <a:schemeClr val="dk1"/>
                </a:solidFill>
                <a:highlight>
                  <a:srgbClr val="FFFFFF"/>
                </a:highlight>
              </a:rPr>
              <a:t>at:</a:t>
            </a:r>
            <a:r>
              <a:rPr lang="en-GB" i="1" u="sng" dirty="0" err="1">
                <a:solidFill>
                  <a:schemeClr val="dk1"/>
                </a:solidFill>
                <a:highlight>
                  <a:srgbClr val="FFFFFF"/>
                </a:highlight>
                <a:hlinkClick r:id="rId6">
                  <a:extLst>
                    <a:ext uri="{A12FA001-AC4F-418D-AE19-62706E023703}">
                      <ahyp:hlinkClr xmlns:ahyp="http://schemas.microsoft.com/office/drawing/2018/hyperlinkcolor" val="tx"/>
                    </a:ext>
                  </a:extLst>
                </a:hlinkClick>
              </a:rPr>
              <a:t>https</a:t>
            </a:r>
            <a:r>
              <a:rPr lang="en-GB" i="1" u="sng" dirty="0">
                <a:solidFill>
                  <a:schemeClr val="dk1"/>
                </a:solidFill>
                <a:highlight>
                  <a:srgbClr val="FFFFFF"/>
                </a:highlight>
                <a:hlinkClick r:id="rId6">
                  <a:extLst>
                    <a:ext uri="{A12FA001-AC4F-418D-AE19-62706E023703}">
                      <ahyp:hlinkClr xmlns:ahyp="http://schemas.microsoft.com/office/drawing/2018/hyperlinkcolor" val="tx"/>
                    </a:ext>
                  </a:extLst>
                </a:hlinkClick>
              </a:rPr>
              <a:t>://doi.org/10.1186/s12877-023-04256-8</a:t>
            </a:r>
            <a:endParaRPr i="1" u="sng" dirty="0">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GB" i="1" dirty="0">
                <a:solidFill>
                  <a:schemeClr val="dk1"/>
                </a:solidFill>
                <a:highlight>
                  <a:srgbClr val="FFFFFF"/>
                </a:highlight>
              </a:rPr>
              <a:t>Travers, G., </a:t>
            </a:r>
            <a:r>
              <a:rPr lang="en-GB" i="1" dirty="0" err="1">
                <a:solidFill>
                  <a:schemeClr val="dk1"/>
                </a:solidFill>
                <a:highlight>
                  <a:srgbClr val="FFFFFF"/>
                </a:highlight>
              </a:rPr>
              <a:t>Kippelen</a:t>
            </a:r>
            <a:r>
              <a:rPr lang="en-GB" i="1" dirty="0">
                <a:solidFill>
                  <a:schemeClr val="dk1"/>
                </a:solidFill>
                <a:highlight>
                  <a:srgbClr val="FFFFFF"/>
                </a:highlight>
              </a:rPr>
              <a:t>, P., </a:t>
            </a:r>
            <a:r>
              <a:rPr lang="en-GB" i="1" dirty="0" err="1">
                <a:solidFill>
                  <a:schemeClr val="dk1"/>
                </a:solidFill>
                <a:highlight>
                  <a:srgbClr val="FFFFFF"/>
                </a:highlight>
              </a:rPr>
              <a:t>Trangmar</a:t>
            </a:r>
            <a:r>
              <a:rPr lang="en-GB" i="1" dirty="0">
                <a:solidFill>
                  <a:schemeClr val="dk1"/>
                </a:solidFill>
                <a:highlight>
                  <a:srgbClr val="FFFFFF"/>
                </a:highlight>
              </a:rPr>
              <a:t>, S.J. and González-Alonso, J., (2022). ‘Physiological function during exercise and environmental stress in humans—an integrative view of body systems and homeostasis’. Cells, 11(3), p.383. Available at:</a:t>
            </a:r>
            <a:r>
              <a:rPr lang="en-GB" i="1" dirty="0">
                <a:solidFill>
                  <a:schemeClr val="dk1"/>
                </a:solidFill>
                <a:uFill>
                  <a:noFill/>
                </a:uFill>
                <a:hlinkClick r:id="rId7">
                  <a:extLst>
                    <a:ext uri="{A12FA001-AC4F-418D-AE19-62706E023703}">
                      <ahyp:hlinkClr xmlns:ahyp="http://schemas.microsoft.com/office/drawing/2018/hyperlinkcolor" val="tx"/>
                    </a:ext>
                  </a:extLst>
                </a:hlinkClick>
              </a:rPr>
              <a:t> </a:t>
            </a:r>
            <a:r>
              <a:rPr lang="en-GB" i="1" u="sng" dirty="0">
                <a:solidFill>
                  <a:schemeClr val="dk1"/>
                </a:solidFill>
                <a:highlight>
                  <a:srgbClr val="FFFFFF"/>
                </a:highlight>
                <a:hlinkClick r:id="rId7">
                  <a:extLst>
                    <a:ext uri="{A12FA001-AC4F-418D-AE19-62706E023703}">
                      <ahyp:hlinkClr xmlns:ahyp="http://schemas.microsoft.com/office/drawing/2018/hyperlinkcolor" val="tx"/>
                    </a:ext>
                  </a:extLst>
                </a:hlinkClick>
              </a:rPr>
              <a:t>https://doi.org/10.3390/cells11030383</a:t>
            </a:r>
            <a:endParaRPr i="1" u="sng" dirty="0">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GB" i="1" dirty="0">
                <a:solidFill>
                  <a:schemeClr val="dk1"/>
                </a:solidFill>
              </a:rPr>
              <a:t>Wang, X., Ma, H., Li, X., </a:t>
            </a:r>
            <a:r>
              <a:rPr lang="en-GB" i="1" dirty="0" err="1">
                <a:solidFill>
                  <a:schemeClr val="dk1"/>
                </a:solidFill>
              </a:rPr>
              <a:t>Heianza</a:t>
            </a:r>
            <a:r>
              <a:rPr lang="en-GB" i="1" dirty="0">
                <a:solidFill>
                  <a:schemeClr val="dk1"/>
                </a:solidFill>
              </a:rPr>
              <a:t>, Y., Manson, J.E., Franco, O.H. and Qi, L., 2023. ‘Association of cardiovascular health with life expectancy free of cardiovascular disease, diabetes, cancer, and dementia in UK adults’. JAMA internal medicine, 183(4), pp.340-349. Available at:</a:t>
            </a:r>
            <a:r>
              <a:rPr lang="en-GB" i="1" dirty="0">
                <a:solidFill>
                  <a:schemeClr val="dk1"/>
                </a:solidFill>
                <a:uFill>
                  <a:noFill/>
                </a:uFill>
                <a:hlinkClick r:id="rId8">
                  <a:extLst>
                    <a:ext uri="{A12FA001-AC4F-418D-AE19-62706E023703}">
                      <ahyp:hlinkClr xmlns:ahyp="http://schemas.microsoft.com/office/drawing/2018/hyperlinkcolor" val="tx"/>
                    </a:ext>
                  </a:extLst>
                </a:hlinkClick>
              </a:rPr>
              <a:t> </a:t>
            </a:r>
            <a:r>
              <a:rPr lang="en-GB" i="1" u="sng" dirty="0">
                <a:solidFill>
                  <a:schemeClr val="dk1"/>
                </a:solidFill>
                <a:hlinkClick r:id="rId8">
                  <a:extLst>
                    <a:ext uri="{A12FA001-AC4F-418D-AE19-62706E023703}">
                      <ahyp:hlinkClr xmlns:ahyp="http://schemas.microsoft.com/office/drawing/2018/hyperlinkcolor" val="tx"/>
                    </a:ext>
                  </a:extLst>
                </a:hlinkClick>
              </a:rPr>
              <a:t>https://doi.org/10.1001/jamainternmed.2023.0015</a:t>
            </a:r>
            <a:endParaRPr i="1" u="sng" dirty="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i="1" dirty="0" err="1">
                <a:solidFill>
                  <a:schemeClr val="dk1"/>
                </a:solidFill>
              </a:rPr>
              <a:t>Wadowski</a:t>
            </a:r>
            <a:r>
              <a:rPr lang="en-GB" i="1" dirty="0">
                <a:solidFill>
                  <a:schemeClr val="dk1"/>
                </a:solidFill>
              </a:rPr>
              <a:t>, P.P., Panzer, B., </a:t>
            </a:r>
            <a:r>
              <a:rPr lang="en-GB" i="1" dirty="0" err="1">
                <a:solidFill>
                  <a:schemeClr val="dk1"/>
                </a:solidFill>
              </a:rPr>
              <a:t>Józkowicz</a:t>
            </a:r>
            <a:r>
              <a:rPr lang="en-GB" i="1" dirty="0">
                <a:solidFill>
                  <a:schemeClr val="dk1"/>
                </a:solidFill>
              </a:rPr>
              <a:t>, A., Kopp, C.W., Gremmel, T., Panzer, S. and </a:t>
            </a:r>
            <a:r>
              <a:rPr lang="en-GB" i="1" dirty="0" err="1">
                <a:solidFill>
                  <a:schemeClr val="dk1"/>
                </a:solidFill>
              </a:rPr>
              <a:t>Koppensteiner</a:t>
            </a:r>
            <a:r>
              <a:rPr lang="en-GB" i="1" dirty="0">
                <a:solidFill>
                  <a:schemeClr val="dk1"/>
                </a:solidFill>
              </a:rPr>
              <a:t>, R., (2023). Microvascular thrombosis as a critical factor in severe COVID-19. International Journal of Molecular Sciences, 24(3), p.2492. Available at:</a:t>
            </a:r>
            <a:r>
              <a:rPr lang="en-GB" i="1" dirty="0">
                <a:solidFill>
                  <a:schemeClr val="dk1"/>
                </a:solidFill>
                <a:uFill>
                  <a:noFill/>
                </a:uFill>
                <a:hlinkClick r:id="rId9">
                  <a:extLst>
                    <a:ext uri="{A12FA001-AC4F-418D-AE19-62706E023703}">
                      <ahyp:hlinkClr xmlns:ahyp="http://schemas.microsoft.com/office/drawing/2018/hyperlinkcolor" val="tx"/>
                    </a:ext>
                  </a:extLst>
                </a:hlinkClick>
              </a:rPr>
              <a:t> </a:t>
            </a:r>
            <a:r>
              <a:rPr lang="en-GB" i="1" u="sng" dirty="0">
                <a:solidFill>
                  <a:schemeClr val="dk1"/>
                </a:solidFill>
                <a:hlinkClick r:id="rId9">
                  <a:extLst>
                    <a:ext uri="{A12FA001-AC4F-418D-AE19-62706E023703}">
                      <ahyp:hlinkClr xmlns:ahyp="http://schemas.microsoft.com/office/drawing/2018/hyperlinkcolor" val="tx"/>
                    </a:ext>
                  </a:extLst>
                </a:hlinkClick>
              </a:rPr>
              <a:t>https://doi.org/10.3390/ijms24032492</a:t>
            </a:r>
            <a:r>
              <a:rPr lang="en-GB" i="1" dirty="0">
                <a:solidFill>
                  <a:schemeClr val="dk1"/>
                </a:solidFill>
              </a:rPr>
              <a:t>  </a:t>
            </a:r>
            <a:endParaRPr i="1" dirty="0">
              <a:solidFill>
                <a:schemeClr val="dk1"/>
              </a:solidFill>
            </a:endParaRPr>
          </a:p>
          <a:p>
            <a:pPr marL="0" lvl="0" indent="0" algn="l" rtl="0">
              <a:lnSpc>
                <a:spcPct val="100000"/>
              </a:lnSpc>
              <a:spcBef>
                <a:spcPts val="1200"/>
              </a:spcBef>
              <a:spcAft>
                <a:spcPts val="0"/>
              </a:spcAft>
              <a:buSzPts val="1100"/>
              <a:buNone/>
            </a:pPr>
            <a:endParaRPr sz="1200" i="1" dirty="0">
              <a:solidFill>
                <a:schemeClr val="dk1"/>
              </a:solidFill>
              <a:highlight>
                <a:srgbClr val="FFFFFF"/>
              </a:highlight>
              <a:latin typeface="Times New Roman"/>
              <a:ea typeface="Times New Roman"/>
              <a:cs typeface="Times New Roman"/>
              <a:sym typeface="Times New Roman"/>
            </a:endParaRPr>
          </a:p>
        </p:txBody>
      </p:sp>
    </p:spTree>
    <p:extLst>
      <p:ext uri="{BB962C8B-B14F-4D97-AF65-F5344CB8AC3E}">
        <p14:creationId xmlns:p14="http://schemas.microsoft.com/office/powerpoint/2010/main" val="356379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9"/>
        <p:cNvGrpSpPr/>
        <p:nvPr/>
      </p:nvGrpSpPr>
      <p:grpSpPr>
        <a:xfrm>
          <a:off x="0" y="0"/>
          <a:ext cx="0" cy="0"/>
          <a:chOff x="0" y="0"/>
          <a:chExt cx="0" cy="0"/>
        </a:xfrm>
      </p:grpSpPr>
      <p:grpSp>
        <p:nvGrpSpPr>
          <p:cNvPr id="10" name="Google Shape;10;p11"/>
          <p:cNvGrpSpPr/>
          <p:nvPr/>
        </p:nvGrpSpPr>
        <p:grpSpPr>
          <a:xfrm>
            <a:off x="7343003" y="3409675"/>
            <a:ext cx="1691422" cy="1732548"/>
            <a:chOff x="7343003" y="3409675"/>
            <a:chExt cx="1691422" cy="1732548"/>
          </a:xfrm>
        </p:grpSpPr>
        <p:grpSp>
          <p:nvGrpSpPr>
            <p:cNvPr id="11" name="Google Shape;11;p11"/>
            <p:cNvGrpSpPr/>
            <p:nvPr/>
          </p:nvGrpSpPr>
          <p:grpSpPr>
            <a:xfrm>
              <a:off x="7343003" y="4453711"/>
              <a:ext cx="316800" cy="688512"/>
              <a:chOff x="7343003" y="4453711"/>
              <a:chExt cx="316800" cy="688512"/>
            </a:xfrm>
          </p:grpSpPr>
          <p:sp>
            <p:nvSpPr>
              <p:cNvPr id="12" name="Google Shape;12;p11"/>
              <p:cNvSpPr/>
              <p:nvPr/>
            </p:nvSpPr>
            <p:spPr>
              <a:xfrm>
                <a:off x="7343003"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1"/>
              <p:cNvSpPr/>
              <p:nvPr/>
            </p:nvSpPr>
            <p:spPr>
              <a:xfrm>
                <a:off x="7343003"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 name="Google Shape;14;p11"/>
            <p:cNvGrpSpPr/>
            <p:nvPr/>
          </p:nvGrpSpPr>
          <p:grpSpPr>
            <a:xfrm>
              <a:off x="7801210" y="4105700"/>
              <a:ext cx="316800" cy="1036523"/>
              <a:chOff x="7801210" y="4105700"/>
              <a:chExt cx="316800" cy="1036523"/>
            </a:xfrm>
          </p:grpSpPr>
          <p:sp>
            <p:nvSpPr>
              <p:cNvPr id="15" name="Google Shape;15;p11"/>
              <p:cNvSpPr/>
              <p:nvPr/>
            </p:nvSpPr>
            <p:spPr>
              <a:xfrm>
                <a:off x="7801210"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1"/>
              <p:cNvSpPr/>
              <p:nvPr/>
            </p:nvSpPr>
            <p:spPr>
              <a:xfrm>
                <a:off x="7801210"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1"/>
              <p:cNvSpPr/>
              <p:nvPr/>
            </p:nvSpPr>
            <p:spPr>
              <a:xfrm>
                <a:off x="7801210"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1"/>
            <p:cNvGrpSpPr/>
            <p:nvPr/>
          </p:nvGrpSpPr>
          <p:grpSpPr>
            <a:xfrm>
              <a:off x="8259418" y="3757688"/>
              <a:ext cx="316800" cy="1384535"/>
              <a:chOff x="8259418" y="3757688"/>
              <a:chExt cx="316800" cy="1384535"/>
            </a:xfrm>
          </p:grpSpPr>
          <p:sp>
            <p:nvSpPr>
              <p:cNvPr id="19" name="Google Shape;19;p11"/>
              <p:cNvSpPr/>
              <p:nvPr/>
            </p:nvSpPr>
            <p:spPr>
              <a:xfrm>
                <a:off x="8259418"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1"/>
              <p:cNvSpPr/>
              <p:nvPr/>
            </p:nvSpPr>
            <p:spPr>
              <a:xfrm>
                <a:off x="8259418"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1"/>
              <p:cNvSpPr/>
              <p:nvPr/>
            </p:nvSpPr>
            <p:spPr>
              <a:xfrm>
                <a:off x="8259418"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1"/>
              <p:cNvSpPr/>
              <p:nvPr/>
            </p:nvSpPr>
            <p:spPr>
              <a:xfrm>
                <a:off x="8259418"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 name="Google Shape;23;p11"/>
            <p:cNvGrpSpPr/>
            <p:nvPr/>
          </p:nvGrpSpPr>
          <p:grpSpPr>
            <a:xfrm>
              <a:off x="8717625" y="3409675"/>
              <a:ext cx="316800" cy="1732548"/>
              <a:chOff x="8717625" y="3409675"/>
              <a:chExt cx="316800" cy="1732548"/>
            </a:xfrm>
          </p:grpSpPr>
          <p:sp>
            <p:nvSpPr>
              <p:cNvPr id="24" name="Google Shape;24;p11"/>
              <p:cNvSpPr/>
              <p:nvPr/>
            </p:nvSpPr>
            <p:spPr>
              <a:xfrm>
                <a:off x="8717625"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1"/>
              <p:cNvSpPr/>
              <p:nvPr/>
            </p:nvSpPr>
            <p:spPr>
              <a:xfrm>
                <a:off x="8717625"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1"/>
              <p:cNvSpPr/>
              <p:nvPr/>
            </p:nvSpPr>
            <p:spPr>
              <a:xfrm>
                <a:off x="8717625"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1"/>
              <p:cNvSpPr/>
              <p:nvPr/>
            </p:nvSpPr>
            <p:spPr>
              <a:xfrm>
                <a:off x="8717625" y="3409675"/>
                <a:ext cx="316800" cy="1732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1"/>
              <p:cNvSpPr/>
              <p:nvPr/>
            </p:nvSpPr>
            <p:spPr>
              <a:xfrm>
                <a:off x="8717625"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29" name="Google Shape;29;p11"/>
          <p:cNvGrpSpPr/>
          <p:nvPr/>
        </p:nvGrpSpPr>
        <p:grpSpPr>
          <a:xfrm>
            <a:off x="5043503" y="0"/>
            <a:ext cx="3814072" cy="3839102"/>
            <a:chOff x="5043503" y="0"/>
            <a:chExt cx="3814072" cy="3839102"/>
          </a:xfrm>
        </p:grpSpPr>
        <p:sp>
          <p:nvSpPr>
            <p:cNvPr id="30" name="Google Shape;30;p11"/>
            <p:cNvSpPr/>
            <p:nvPr/>
          </p:nvSpPr>
          <p:spPr>
            <a:xfrm>
              <a:off x="8460975" y="1817775"/>
              <a:ext cx="396600" cy="3966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1"/>
            <p:cNvSpPr/>
            <p:nvPr/>
          </p:nvSpPr>
          <p:spPr>
            <a:xfrm rot="-9830444">
              <a:off x="6469759" y="3480728"/>
              <a:ext cx="320148" cy="32014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2" name="Google Shape;32;p11"/>
            <p:cNvGrpSpPr/>
            <p:nvPr/>
          </p:nvGrpSpPr>
          <p:grpSpPr>
            <a:xfrm>
              <a:off x="7647812" y="2704283"/>
              <a:ext cx="635219" cy="635219"/>
              <a:chOff x="6725724" y="2701260"/>
              <a:chExt cx="1208101" cy="1208100"/>
            </a:xfrm>
          </p:grpSpPr>
          <p:sp>
            <p:nvSpPr>
              <p:cNvPr id="33" name="Google Shape;33;p11"/>
              <p:cNvSpPr/>
              <p:nvPr/>
            </p:nvSpPr>
            <p:spPr>
              <a:xfrm rot="5400000">
                <a:off x="6725725" y="2701260"/>
                <a:ext cx="1208100" cy="12081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1"/>
              <p:cNvSpPr/>
              <p:nvPr/>
            </p:nvSpPr>
            <p:spPr>
              <a:xfrm rot="5400000">
                <a:off x="6725724" y="2701260"/>
                <a:ext cx="1208100" cy="1208100"/>
              </a:xfrm>
              <a:prstGeom prst="pie">
                <a:avLst>
                  <a:gd name="adj1" fmla="val 8244818"/>
                  <a:gd name="adj2" fmla="val 16246175"/>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1"/>
              <p:cNvSpPr/>
              <p:nvPr/>
            </p:nvSpPr>
            <p:spPr>
              <a:xfrm rot="5400000">
                <a:off x="6954988" y="2930398"/>
                <a:ext cx="749700" cy="7497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1"/>
            <p:cNvSpPr/>
            <p:nvPr/>
          </p:nvSpPr>
          <p:spPr>
            <a:xfrm>
              <a:off x="8460975" y="1817775"/>
              <a:ext cx="396600" cy="396600"/>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 name="Google Shape;37;p11"/>
            <p:cNvGrpSpPr/>
            <p:nvPr/>
          </p:nvGrpSpPr>
          <p:grpSpPr>
            <a:xfrm>
              <a:off x="7952720" y="179238"/>
              <a:ext cx="873165" cy="873003"/>
              <a:chOff x="7754428" y="208725"/>
              <a:chExt cx="541800" cy="541800"/>
            </a:xfrm>
          </p:grpSpPr>
          <p:sp>
            <p:nvSpPr>
              <p:cNvPr id="38" name="Google Shape;38;p11"/>
              <p:cNvSpPr/>
              <p:nvPr/>
            </p:nvSpPr>
            <p:spPr>
              <a:xfrm rot="-8647347">
                <a:off x="7831319" y="285616"/>
                <a:ext cx="388018" cy="38801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1"/>
              <p:cNvSpPr/>
              <p:nvPr/>
            </p:nvSpPr>
            <p:spPr>
              <a:xfrm rot="-8647347">
                <a:off x="7831319" y="285616"/>
                <a:ext cx="388018" cy="388018"/>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 name="Google Shape;40;p11"/>
            <p:cNvSpPr/>
            <p:nvPr/>
          </p:nvSpPr>
          <p:spPr>
            <a:xfrm>
              <a:off x="5399840" y="356365"/>
              <a:ext cx="2577000" cy="25770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1"/>
            <p:cNvSpPr/>
            <p:nvPr/>
          </p:nvSpPr>
          <p:spPr>
            <a:xfrm rot="2043858">
              <a:off x="5503813" y="460310"/>
              <a:ext cx="2369480" cy="236948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1"/>
            <p:cNvSpPr/>
            <p:nvPr/>
          </p:nvSpPr>
          <p:spPr>
            <a:xfrm>
              <a:off x="5399795" y="360281"/>
              <a:ext cx="2577000" cy="2577000"/>
            </a:xfrm>
            <a:prstGeom prst="pie">
              <a:avLst>
                <a:gd name="adj1" fmla="val 8801158"/>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1"/>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1"/>
            <p:cNvSpPr/>
            <p:nvPr/>
          </p:nvSpPr>
          <p:spPr>
            <a:xfrm>
              <a:off x="5399795" y="356358"/>
              <a:ext cx="2577000" cy="2577000"/>
            </a:xfrm>
            <a:prstGeom prst="pie">
              <a:avLst>
                <a:gd name="adj1" fmla="val 1255410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1"/>
            <p:cNvSpPr/>
            <p:nvPr/>
          </p:nvSpPr>
          <p:spPr>
            <a:xfrm rot="-9830444">
              <a:off x="6469759" y="3480727"/>
              <a:ext cx="320148" cy="320148"/>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p11"/>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47" name="Google Shape;47;p11"/>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1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and body" type="tx">
  <p:cSld name="TITLE_AND_BODY">
    <p:spTree>
      <p:nvGrpSpPr>
        <p:cNvPr id="1" name="Shape 49"/>
        <p:cNvGrpSpPr/>
        <p:nvPr/>
      </p:nvGrpSpPr>
      <p:grpSpPr>
        <a:xfrm>
          <a:off x="0" y="0"/>
          <a:ext cx="0" cy="0"/>
          <a:chOff x="0" y="0"/>
          <a:chExt cx="0" cy="0"/>
        </a:xfrm>
      </p:grpSpPr>
      <p:grpSp>
        <p:nvGrpSpPr>
          <p:cNvPr id="50" name="Google Shape;50;p12"/>
          <p:cNvGrpSpPr/>
          <p:nvPr/>
        </p:nvGrpSpPr>
        <p:grpSpPr>
          <a:xfrm>
            <a:off x="625966" y="299376"/>
            <a:ext cx="999312" cy="999312"/>
            <a:chOff x="348199" y="179450"/>
            <a:chExt cx="1116300" cy="1116300"/>
          </a:xfrm>
        </p:grpSpPr>
        <p:sp>
          <p:nvSpPr>
            <p:cNvPr id="51" name="Google Shape;51;p12"/>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2"/>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3" name="Google Shape;53;p12"/>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 name="Google Shape;54;p12"/>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p1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56"/>
        <p:cNvGrpSpPr/>
        <p:nvPr/>
      </p:nvGrpSpPr>
      <p:grpSpPr>
        <a:xfrm>
          <a:off x="0" y="0"/>
          <a:ext cx="0" cy="0"/>
          <a:chOff x="0" y="0"/>
          <a:chExt cx="0" cy="0"/>
        </a:xfrm>
      </p:grpSpPr>
      <p:grpSp>
        <p:nvGrpSpPr>
          <p:cNvPr id="57" name="Google Shape;57;p13"/>
          <p:cNvGrpSpPr/>
          <p:nvPr/>
        </p:nvGrpSpPr>
        <p:grpSpPr>
          <a:xfrm>
            <a:off x="146769" y="3406"/>
            <a:ext cx="1233214" cy="1384535"/>
            <a:chOff x="146769" y="3406"/>
            <a:chExt cx="1233214" cy="1384535"/>
          </a:xfrm>
        </p:grpSpPr>
        <p:grpSp>
          <p:nvGrpSpPr>
            <p:cNvPr id="58" name="Google Shape;58;p13"/>
            <p:cNvGrpSpPr/>
            <p:nvPr/>
          </p:nvGrpSpPr>
          <p:grpSpPr>
            <a:xfrm>
              <a:off x="1063183" y="3406"/>
              <a:ext cx="316800" cy="688513"/>
              <a:chOff x="1063183" y="3406"/>
              <a:chExt cx="316800" cy="688513"/>
            </a:xfrm>
          </p:grpSpPr>
          <p:sp>
            <p:nvSpPr>
              <p:cNvPr id="59" name="Google Shape;59;p13"/>
              <p:cNvSpPr/>
              <p:nvPr/>
            </p:nvSpPr>
            <p:spPr>
              <a:xfrm rot="10800000">
                <a:off x="1063183"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3"/>
              <p:cNvSpPr/>
              <p:nvPr/>
            </p:nvSpPr>
            <p:spPr>
              <a:xfrm rot="10800000">
                <a:off x="1063183"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1" name="Google Shape;61;p13"/>
            <p:cNvGrpSpPr/>
            <p:nvPr/>
          </p:nvGrpSpPr>
          <p:grpSpPr>
            <a:xfrm>
              <a:off x="604976" y="3406"/>
              <a:ext cx="316800" cy="1036524"/>
              <a:chOff x="604976" y="3406"/>
              <a:chExt cx="316800" cy="1036524"/>
            </a:xfrm>
          </p:grpSpPr>
          <p:sp>
            <p:nvSpPr>
              <p:cNvPr id="62" name="Google Shape;62;p13"/>
              <p:cNvSpPr/>
              <p:nvPr/>
            </p:nvSpPr>
            <p:spPr>
              <a:xfrm rot="10800000">
                <a:off x="604976"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13"/>
              <p:cNvSpPr/>
              <p:nvPr/>
            </p:nvSpPr>
            <p:spPr>
              <a:xfrm rot="10800000">
                <a:off x="604976"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13"/>
              <p:cNvSpPr/>
              <p:nvPr/>
            </p:nvSpPr>
            <p:spPr>
              <a:xfrm rot="10800000">
                <a:off x="604976"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5" name="Google Shape;65;p13"/>
            <p:cNvGrpSpPr/>
            <p:nvPr/>
          </p:nvGrpSpPr>
          <p:grpSpPr>
            <a:xfrm>
              <a:off x="146769" y="3406"/>
              <a:ext cx="316800" cy="1384535"/>
              <a:chOff x="146769" y="3406"/>
              <a:chExt cx="316800" cy="1384535"/>
            </a:xfrm>
          </p:grpSpPr>
          <p:sp>
            <p:nvSpPr>
              <p:cNvPr id="66" name="Google Shape;66;p13"/>
              <p:cNvSpPr/>
              <p:nvPr/>
            </p:nvSpPr>
            <p:spPr>
              <a:xfrm rot="10800000">
                <a:off x="146769"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3"/>
              <p:cNvSpPr/>
              <p:nvPr/>
            </p:nvSpPr>
            <p:spPr>
              <a:xfrm rot="10800000">
                <a:off x="146769" y="3441"/>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3"/>
              <p:cNvSpPr/>
              <p:nvPr/>
            </p:nvSpPr>
            <p:spPr>
              <a:xfrm rot="10800000">
                <a:off x="146769"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13"/>
              <p:cNvSpPr/>
              <p:nvPr/>
            </p:nvSpPr>
            <p:spPr>
              <a:xfrm rot="10800000">
                <a:off x="146769"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0" name="Google Shape;70;p13"/>
          <p:cNvGrpSpPr/>
          <p:nvPr/>
        </p:nvGrpSpPr>
        <p:grpSpPr>
          <a:xfrm>
            <a:off x="6775084" y="2904008"/>
            <a:ext cx="2186147" cy="2239500"/>
            <a:chOff x="6775084" y="2904008"/>
            <a:chExt cx="2186147" cy="2239500"/>
          </a:xfrm>
        </p:grpSpPr>
        <p:grpSp>
          <p:nvGrpSpPr>
            <p:cNvPr id="71" name="Google Shape;71;p13"/>
            <p:cNvGrpSpPr/>
            <p:nvPr/>
          </p:nvGrpSpPr>
          <p:grpSpPr>
            <a:xfrm>
              <a:off x="6775084" y="4253708"/>
              <a:ext cx="409500" cy="889800"/>
              <a:chOff x="6775084" y="4253708"/>
              <a:chExt cx="409500" cy="889800"/>
            </a:xfrm>
          </p:grpSpPr>
          <p:sp>
            <p:nvSpPr>
              <p:cNvPr id="72" name="Google Shape;72;p13"/>
              <p:cNvSpPr/>
              <p:nvPr/>
            </p:nvSpPr>
            <p:spPr>
              <a:xfrm>
                <a:off x="6775084"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3"/>
              <p:cNvSpPr/>
              <p:nvPr/>
            </p:nvSpPr>
            <p:spPr>
              <a:xfrm>
                <a:off x="6775084"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4" name="Google Shape;74;p13"/>
            <p:cNvGrpSpPr/>
            <p:nvPr/>
          </p:nvGrpSpPr>
          <p:grpSpPr>
            <a:xfrm>
              <a:off x="7367299" y="3804008"/>
              <a:ext cx="409500" cy="1339500"/>
              <a:chOff x="7367299" y="3804008"/>
              <a:chExt cx="409500" cy="1339500"/>
            </a:xfrm>
          </p:grpSpPr>
          <p:sp>
            <p:nvSpPr>
              <p:cNvPr id="75" name="Google Shape;75;p13"/>
              <p:cNvSpPr/>
              <p:nvPr/>
            </p:nvSpPr>
            <p:spPr>
              <a:xfrm>
                <a:off x="7367299"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3"/>
              <p:cNvSpPr/>
              <p:nvPr/>
            </p:nvSpPr>
            <p:spPr>
              <a:xfrm>
                <a:off x="7367299"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3"/>
              <p:cNvSpPr/>
              <p:nvPr/>
            </p:nvSpPr>
            <p:spPr>
              <a:xfrm>
                <a:off x="7367299"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8" name="Google Shape;78;p13"/>
            <p:cNvGrpSpPr/>
            <p:nvPr/>
          </p:nvGrpSpPr>
          <p:grpSpPr>
            <a:xfrm>
              <a:off x="7959516" y="3354008"/>
              <a:ext cx="409500" cy="1789500"/>
              <a:chOff x="7959516" y="3354008"/>
              <a:chExt cx="409500" cy="1789500"/>
            </a:xfrm>
          </p:grpSpPr>
          <p:sp>
            <p:nvSpPr>
              <p:cNvPr id="79" name="Google Shape;79;p13"/>
              <p:cNvSpPr/>
              <p:nvPr/>
            </p:nvSpPr>
            <p:spPr>
              <a:xfrm>
                <a:off x="7959516"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3"/>
              <p:cNvSpPr/>
              <p:nvPr/>
            </p:nvSpPr>
            <p:spPr>
              <a:xfrm>
                <a:off x="7959516"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3"/>
              <p:cNvSpPr/>
              <p:nvPr/>
            </p:nvSpPr>
            <p:spPr>
              <a:xfrm>
                <a:off x="7959516"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3"/>
              <p:cNvSpPr/>
              <p:nvPr/>
            </p:nvSpPr>
            <p:spPr>
              <a:xfrm>
                <a:off x="7959516"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3" name="Google Shape;83;p13"/>
            <p:cNvGrpSpPr/>
            <p:nvPr/>
          </p:nvGrpSpPr>
          <p:grpSpPr>
            <a:xfrm>
              <a:off x="8551731" y="2904008"/>
              <a:ext cx="409500" cy="2239500"/>
              <a:chOff x="8551731" y="2904008"/>
              <a:chExt cx="409500" cy="2239500"/>
            </a:xfrm>
          </p:grpSpPr>
          <p:sp>
            <p:nvSpPr>
              <p:cNvPr id="84" name="Google Shape;84;p13"/>
              <p:cNvSpPr/>
              <p:nvPr/>
            </p:nvSpPr>
            <p:spPr>
              <a:xfrm>
                <a:off x="8551731"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3"/>
              <p:cNvSpPr/>
              <p:nvPr/>
            </p:nvSpPr>
            <p:spPr>
              <a:xfrm>
                <a:off x="8551731"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3"/>
              <p:cNvSpPr/>
              <p:nvPr/>
            </p:nvSpPr>
            <p:spPr>
              <a:xfrm>
                <a:off x="8551731"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3"/>
              <p:cNvSpPr/>
              <p:nvPr/>
            </p:nvSpPr>
            <p:spPr>
              <a:xfrm>
                <a:off x="8551731" y="2904008"/>
                <a:ext cx="409500" cy="22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3"/>
              <p:cNvSpPr/>
              <p:nvPr/>
            </p:nvSpPr>
            <p:spPr>
              <a:xfrm>
                <a:off x="8551731"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89" name="Google Shape;89;p13"/>
          <p:cNvSpPr txBox="1">
            <a:spLocks noGrp="1"/>
          </p:cNvSpPr>
          <p:nvPr>
            <p:ph type="title"/>
          </p:nvPr>
        </p:nvSpPr>
        <p:spPr>
          <a:xfrm>
            <a:off x="824000" y="1613825"/>
            <a:ext cx="58578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0" name="Google Shape;90;p1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14"/>
          <p:cNvGrpSpPr/>
          <p:nvPr/>
        </p:nvGrpSpPr>
        <p:grpSpPr>
          <a:xfrm>
            <a:off x="625966" y="299376"/>
            <a:ext cx="999312" cy="999312"/>
            <a:chOff x="348199" y="179450"/>
            <a:chExt cx="1116300" cy="1116300"/>
          </a:xfrm>
        </p:grpSpPr>
        <p:sp>
          <p:nvSpPr>
            <p:cNvPr id="93" name="Google Shape;93;p14"/>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4"/>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5" name="Google Shape;95;p14"/>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6" name="Google Shape;96;p14"/>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7" name="Google Shape;97;p14"/>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8" name="Google Shape;98;p1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99"/>
        <p:cNvGrpSpPr/>
        <p:nvPr/>
      </p:nvGrpSpPr>
      <p:grpSpPr>
        <a:xfrm>
          <a:off x="0" y="0"/>
          <a:ext cx="0" cy="0"/>
          <a:chOff x="0" y="0"/>
          <a:chExt cx="0" cy="0"/>
        </a:xfrm>
      </p:grpSpPr>
      <p:grpSp>
        <p:nvGrpSpPr>
          <p:cNvPr id="100" name="Google Shape;100;p15"/>
          <p:cNvGrpSpPr/>
          <p:nvPr/>
        </p:nvGrpSpPr>
        <p:grpSpPr>
          <a:xfrm>
            <a:off x="625966" y="299376"/>
            <a:ext cx="999312" cy="999312"/>
            <a:chOff x="348199" y="179450"/>
            <a:chExt cx="1116300" cy="1116300"/>
          </a:xfrm>
        </p:grpSpPr>
        <p:sp>
          <p:nvSpPr>
            <p:cNvPr id="101" name="Google Shape;101;p15"/>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5"/>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p15"/>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 name="Google Shape;104;p1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One column text">
  <p:cSld name="ONE_COLUMN_TEXT">
    <p:spTree>
      <p:nvGrpSpPr>
        <p:cNvPr id="1" name="Shape 105"/>
        <p:cNvGrpSpPr/>
        <p:nvPr/>
      </p:nvGrpSpPr>
      <p:grpSpPr>
        <a:xfrm>
          <a:off x="0" y="0"/>
          <a:ext cx="0" cy="0"/>
          <a:chOff x="0" y="0"/>
          <a:chExt cx="0" cy="0"/>
        </a:xfrm>
      </p:grpSpPr>
      <p:grpSp>
        <p:nvGrpSpPr>
          <p:cNvPr id="106" name="Google Shape;106;p16"/>
          <p:cNvGrpSpPr/>
          <p:nvPr/>
        </p:nvGrpSpPr>
        <p:grpSpPr>
          <a:xfrm>
            <a:off x="625966" y="299376"/>
            <a:ext cx="999312" cy="999312"/>
            <a:chOff x="348199" y="179450"/>
            <a:chExt cx="1116300" cy="1116300"/>
          </a:xfrm>
        </p:grpSpPr>
        <p:sp>
          <p:nvSpPr>
            <p:cNvPr id="107" name="Google Shape;107;p16"/>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16"/>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9" name="Google Shape;109;p16"/>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0" name="Google Shape;110;p16"/>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1" name="Google Shape;111;p1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Main point">
  <p:cSld name="MAIN_POINT">
    <p:spTree>
      <p:nvGrpSpPr>
        <p:cNvPr id="1" name="Shape 112"/>
        <p:cNvGrpSpPr/>
        <p:nvPr/>
      </p:nvGrpSpPr>
      <p:grpSpPr>
        <a:xfrm>
          <a:off x="0" y="0"/>
          <a:ext cx="0" cy="0"/>
          <a:chOff x="0" y="0"/>
          <a:chExt cx="0" cy="0"/>
        </a:xfrm>
      </p:grpSpPr>
      <p:grpSp>
        <p:nvGrpSpPr>
          <p:cNvPr id="113" name="Google Shape;113;p17"/>
          <p:cNvGrpSpPr/>
          <p:nvPr/>
        </p:nvGrpSpPr>
        <p:grpSpPr>
          <a:xfrm>
            <a:off x="6866714" y="1255"/>
            <a:ext cx="2267380" cy="2601741"/>
            <a:chOff x="6790514" y="1255"/>
            <a:chExt cx="2267380" cy="2601741"/>
          </a:xfrm>
        </p:grpSpPr>
        <p:grpSp>
          <p:nvGrpSpPr>
            <p:cNvPr id="114" name="Google Shape;114;p17"/>
            <p:cNvGrpSpPr/>
            <p:nvPr/>
          </p:nvGrpSpPr>
          <p:grpSpPr>
            <a:xfrm>
              <a:off x="7067536" y="1255"/>
              <a:ext cx="1990358" cy="1990303"/>
              <a:chOff x="7067536" y="1255"/>
              <a:chExt cx="1990358" cy="1990303"/>
            </a:xfrm>
          </p:grpSpPr>
          <p:sp>
            <p:nvSpPr>
              <p:cNvPr id="115" name="Google Shape;115;p17"/>
              <p:cNvSpPr/>
              <p:nvPr/>
            </p:nvSpPr>
            <p:spPr>
              <a:xfrm rot="-8648551">
                <a:off x="7594313" y="527721"/>
                <a:ext cx="937226" cy="937226"/>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17"/>
              <p:cNvSpPr/>
              <p:nvPr/>
            </p:nvSpPr>
            <p:spPr>
              <a:xfrm rot="-8648551">
                <a:off x="7594313" y="527721"/>
                <a:ext cx="937226" cy="937226"/>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17"/>
              <p:cNvSpPr/>
              <p:nvPr/>
            </p:nvSpPr>
            <p:spPr>
              <a:xfrm rot="-8649154">
                <a:off x="7349891" y="283705"/>
                <a:ext cx="1425647" cy="14254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8" name="Google Shape;118;p17"/>
            <p:cNvGrpSpPr/>
            <p:nvPr/>
          </p:nvGrpSpPr>
          <p:grpSpPr>
            <a:xfrm>
              <a:off x="8207126" y="1807997"/>
              <a:ext cx="795000" cy="795000"/>
              <a:chOff x="8207126" y="1807997"/>
              <a:chExt cx="795000" cy="795000"/>
            </a:xfrm>
          </p:grpSpPr>
          <p:sp>
            <p:nvSpPr>
              <p:cNvPr id="119" name="Google Shape;119;p17"/>
              <p:cNvSpPr/>
              <p:nvPr/>
            </p:nvSpPr>
            <p:spPr>
              <a:xfrm rot="2152054">
                <a:off x="8319942" y="1920813"/>
                <a:ext cx="569367" cy="569367"/>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17"/>
              <p:cNvSpPr/>
              <p:nvPr/>
            </p:nvSpPr>
            <p:spPr>
              <a:xfrm rot="2150259">
                <a:off x="8408218" y="2008610"/>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17"/>
              <p:cNvSpPr/>
              <p:nvPr/>
            </p:nvSpPr>
            <p:spPr>
              <a:xfrm rot="2150259">
                <a:off x="8408218" y="2008610"/>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2" name="Google Shape;122;p17"/>
            <p:cNvGrpSpPr/>
            <p:nvPr/>
          </p:nvGrpSpPr>
          <p:grpSpPr>
            <a:xfrm>
              <a:off x="6790514" y="118857"/>
              <a:ext cx="548700" cy="548700"/>
              <a:chOff x="6790514" y="118857"/>
              <a:chExt cx="548700" cy="548700"/>
            </a:xfrm>
          </p:grpSpPr>
          <p:sp>
            <p:nvSpPr>
              <p:cNvPr id="123" name="Google Shape;123;p17"/>
              <p:cNvSpPr/>
              <p:nvPr/>
            </p:nvSpPr>
            <p:spPr>
              <a:xfrm rot="2150259">
                <a:off x="6868362" y="196705"/>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7"/>
              <p:cNvSpPr/>
              <p:nvPr/>
            </p:nvSpPr>
            <p:spPr>
              <a:xfrm rot="2150259">
                <a:off x="6868362" y="196705"/>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25" name="Google Shape;125;p17"/>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126" name="Google Shape;126;p1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18"/>
          <p:cNvGrpSpPr/>
          <p:nvPr/>
        </p:nvGrpSpPr>
        <p:grpSpPr>
          <a:xfrm>
            <a:off x="625966" y="299376"/>
            <a:ext cx="999312" cy="999312"/>
            <a:chOff x="348199" y="179450"/>
            <a:chExt cx="1116300" cy="1116300"/>
          </a:xfrm>
        </p:grpSpPr>
        <p:sp>
          <p:nvSpPr>
            <p:cNvPr id="129" name="Google Shape;129;p18"/>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18"/>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1" name="Google Shape;131;p18"/>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2" name="Google Shape;132;p18"/>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33" name="Google Shape;133;p18"/>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34" name="Google Shape;134;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Caption">
  <p:cSld name="CAPTION_ONLY">
    <p:spTree>
      <p:nvGrpSpPr>
        <p:cNvPr id="1" name="Shape 135"/>
        <p:cNvGrpSpPr/>
        <p:nvPr/>
      </p:nvGrpSpPr>
      <p:grpSpPr>
        <a:xfrm>
          <a:off x="0" y="0"/>
          <a:ext cx="0" cy="0"/>
          <a:chOff x="0" y="0"/>
          <a:chExt cx="0" cy="0"/>
        </a:xfrm>
      </p:grpSpPr>
      <p:grpSp>
        <p:nvGrpSpPr>
          <p:cNvPr id="136" name="Google Shape;136;p19"/>
          <p:cNvGrpSpPr/>
          <p:nvPr/>
        </p:nvGrpSpPr>
        <p:grpSpPr>
          <a:xfrm>
            <a:off x="713373" y="3847119"/>
            <a:ext cx="825392" cy="825392"/>
            <a:chOff x="348199" y="179450"/>
            <a:chExt cx="1116300" cy="1116300"/>
          </a:xfrm>
        </p:grpSpPr>
        <p:sp>
          <p:nvSpPr>
            <p:cNvPr id="137" name="Google Shape;137;p19"/>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19"/>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19"/>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40" name="Google Shape;140;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Big number">
  <p:cSld name="BIG_NUMBER">
    <p:spTree>
      <p:nvGrpSpPr>
        <p:cNvPr id="1" name="Shape 141"/>
        <p:cNvGrpSpPr/>
        <p:nvPr/>
      </p:nvGrpSpPr>
      <p:grpSpPr>
        <a:xfrm>
          <a:off x="0" y="0"/>
          <a:ext cx="0" cy="0"/>
          <a:chOff x="0" y="0"/>
          <a:chExt cx="0" cy="0"/>
        </a:xfrm>
      </p:grpSpPr>
      <p:grpSp>
        <p:nvGrpSpPr>
          <p:cNvPr id="142" name="Google Shape;142;p20"/>
          <p:cNvGrpSpPr/>
          <p:nvPr/>
        </p:nvGrpSpPr>
        <p:grpSpPr>
          <a:xfrm>
            <a:off x="52" y="4099200"/>
            <a:ext cx="9144036" cy="1044300"/>
            <a:chOff x="52" y="4099200"/>
            <a:chExt cx="9144036" cy="1044300"/>
          </a:xfrm>
        </p:grpSpPr>
        <p:grpSp>
          <p:nvGrpSpPr>
            <p:cNvPr id="143" name="Google Shape;143;p20"/>
            <p:cNvGrpSpPr/>
            <p:nvPr/>
          </p:nvGrpSpPr>
          <p:grpSpPr>
            <a:xfrm>
              <a:off x="52" y="4309200"/>
              <a:ext cx="231622" cy="834300"/>
              <a:chOff x="2688737" y="4301380"/>
              <a:chExt cx="231900" cy="834300"/>
            </a:xfrm>
          </p:grpSpPr>
          <p:sp>
            <p:nvSpPr>
              <p:cNvPr id="144" name="Google Shape;144;p20"/>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0"/>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0"/>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0"/>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0"/>
            <p:cNvGrpSpPr/>
            <p:nvPr/>
          </p:nvGrpSpPr>
          <p:grpSpPr>
            <a:xfrm>
              <a:off x="371406" y="4099200"/>
              <a:ext cx="231622" cy="1044300"/>
              <a:chOff x="2688737" y="4091380"/>
              <a:chExt cx="231900" cy="1044300"/>
            </a:xfrm>
          </p:grpSpPr>
          <p:sp>
            <p:nvSpPr>
              <p:cNvPr id="149" name="Google Shape;149;p20"/>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0"/>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0"/>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0"/>
              <p:cNvSpPr/>
              <p:nvPr/>
            </p:nvSpPr>
            <p:spPr>
              <a:xfrm flipH="1">
                <a:off x="2688737" y="4091380"/>
                <a:ext cx="2319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0"/>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0"/>
            <p:cNvGrpSpPr/>
            <p:nvPr/>
          </p:nvGrpSpPr>
          <p:grpSpPr>
            <a:xfrm>
              <a:off x="742761" y="4309200"/>
              <a:ext cx="231622" cy="834300"/>
              <a:chOff x="2688737" y="4301380"/>
              <a:chExt cx="231900" cy="834300"/>
            </a:xfrm>
          </p:grpSpPr>
          <p:sp>
            <p:nvSpPr>
              <p:cNvPr id="155" name="Google Shape;155;p20"/>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0"/>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0"/>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0"/>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0"/>
            <p:cNvGrpSpPr/>
            <p:nvPr/>
          </p:nvGrpSpPr>
          <p:grpSpPr>
            <a:xfrm>
              <a:off x="1114115" y="4518900"/>
              <a:ext cx="231622" cy="624600"/>
              <a:chOff x="2688737" y="4511080"/>
              <a:chExt cx="231900" cy="624600"/>
            </a:xfrm>
          </p:grpSpPr>
          <p:sp>
            <p:nvSpPr>
              <p:cNvPr id="160" name="Google Shape;160;p20"/>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0"/>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0"/>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0"/>
            <p:cNvGrpSpPr/>
            <p:nvPr/>
          </p:nvGrpSpPr>
          <p:grpSpPr>
            <a:xfrm>
              <a:off x="1856753" y="4099200"/>
              <a:ext cx="231600" cy="1044300"/>
              <a:chOff x="1856753" y="4099200"/>
              <a:chExt cx="231600" cy="1044300"/>
            </a:xfrm>
          </p:grpSpPr>
          <p:sp>
            <p:nvSpPr>
              <p:cNvPr id="164" name="Google Shape;164;p20"/>
              <p:cNvSpPr/>
              <p:nvPr/>
            </p:nvSpPr>
            <p:spPr>
              <a:xfrm flipH="1">
                <a:off x="185675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0"/>
              <p:cNvSpPr/>
              <p:nvPr/>
            </p:nvSpPr>
            <p:spPr>
              <a:xfrm flipH="1">
                <a:off x="185675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0"/>
              <p:cNvSpPr/>
              <p:nvPr/>
            </p:nvSpPr>
            <p:spPr>
              <a:xfrm flipH="1">
                <a:off x="185675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0"/>
              <p:cNvSpPr/>
              <p:nvPr/>
            </p:nvSpPr>
            <p:spPr>
              <a:xfrm flipH="1">
                <a:off x="1856753"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0"/>
              <p:cNvSpPr/>
              <p:nvPr/>
            </p:nvSpPr>
            <p:spPr>
              <a:xfrm flipH="1">
                <a:off x="185675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9" name="Google Shape;169;p20"/>
            <p:cNvGrpSpPr/>
            <p:nvPr/>
          </p:nvGrpSpPr>
          <p:grpSpPr>
            <a:xfrm>
              <a:off x="2228107" y="4309200"/>
              <a:ext cx="231600" cy="834300"/>
              <a:chOff x="2228107" y="4309200"/>
              <a:chExt cx="231600" cy="834300"/>
            </a:xfrm>
          </p:grpSpPr>
          <p:sp>
            <p:nvSpPr>
              <p:cNvPr id="170" name="Google Shape;170;p20"/>
              <p:cNvSpPr/>
              <p:nvPr/>
            </p:nvSpPr>
            <p:spPr>
              <a:xfrm flipH="1">
                <a:off x="222810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0"/>
              <p:cNvSpPr/>
              <p:nvPr/>
            </p:nvSpPr>
            <p:spPr>
              <a:xfrm flipH="1">
                <a:off x="2228107"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0"/>
              <p:cNvSpPr/>
              <p:nvPr/>
            </p:nvSpPr>
            <p:spPr>
              <a:xfrm flipH="1">
                <a:off x="222810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0"/>
              <p:cNvSpPr/>
              <p:nvPr/>
            </p:nvSpPr>
            <p:spPr>
              <a:xfrm flipH="1">
                <a:off x="222810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0"/>
            <p:cNvGrpSpPr/>
            <p:nvPr/>
          </p:nvGrpSpPr>
          <p:grpSpPr>
            <a:xfrm>
              <a:off x="2599462" y="4518900"/>
              <a:ext cx="231600" cy="624600"/>
              <a:chOff x="2599462" y="4518900"/>
              <a:chExt cx="231600" cy="624600"/>
            </a:xfrm>
          </p:grpSpPr>
          <p:sp>
            <p:nvSpPr>
              <p:cNvPr id="175" name="Google Shape;175;p20"/>
              <p:cNvSpPr/>
              <p:nvPr/>
            </p:nvSpPr>
            <p:spPr>
              <a:xfrm flipH="1">
                <a:off x="259946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0"/>
              <p:cNvSpPr/>
              <p:nvPr/>
            </p:nvSpPr>
            <p:spPr>
              <a:xfrm flipH="1">
                <a:off x="259946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0"/>
              <p:cNvSpPr/>
              <p:nvPr/>
            </p:nvSpPr>
            <p:spPr>
              <a:xfrm flipH="1">
                <a:off x="259946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8" name="Google Shape;178;p20"/>
            <p:cNvGrpSpPr/>
            <p:nvPr/>
          </p:nvGrpSpPr>
          <p:grpSpPr>
            <a:xfrm>
              <a:off x="3342171" y="4099200"/>
              <a:ext cx="231600" cy="1044300"/>
              <a:chOff x="3342171" y="4099200"/>
              <a:chExt cx="231600" cy="1044300"/>
            </a:xfrm>
          </p:grpSpPr>
          <p:sp>
            <p:nvSpPr>
              <p:cNvPr id="179" name="Google Shape;179;p20"/>
              <p:cNvSpPr/>
              <p:nvPr/>
            </p:nvSpPr>
            <p:spPr>
              <a:xfrm flipH="1">
                <a:off x="334217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0"/>
              <p:cNvSpPr/>
              <p:nvPr/>
            </p:nvSpPr>
            <p:spPr>
              <a:xfrm flipH="1">
                <a:off x="334217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0"/>
              <p:cNvSpPr/>
              <p:nvPr/>
            </p:nvSpPr>
            <p:spPr>
              <a:xfrm flipH="1">
                <a:off x="334217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0"/>
              <p:cNvSpPr/>
              <p:nvPr/>
            </p:nvSpPr>
            <p:spPr>
              <a:xfrm flipH="1">
                <a:off x="3342171"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0"/>
              <p:cNvSpPr/>
              <p:nvPr/>
            </p:nvSpPr>
            <p:spPr>
              <a:xfrm flipH="1">
                <a:off x="334217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0"/>
            <p:cNvGrpSpPr/>
            <p:nvPr/>
          </p:nvGrpSpPr>
          <p:grpSpPr>
            <a:xfrm>
              <a:off x="3713525" y="4309200"/>
              <a:ext cx="231600" cy="834300"/>
              <a:chOff x="3713525" y="4309200"/>
              <a:chExt cx="231600" cy="834300"/>
            </a:xfrm>
          </p:grpSpPr>
          <p:sp>
            <p:nvSpPr>
              <p:cNvPr id="185" name="Google Shape;185;p20"/>
              <p:cNvSpPr/>
              <p:nvPr/>
            </p:nvSpPr>
            <p:spPr>
              <a:xfrm flipH="1">
                <a:off x="371352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0"/>
              <p:cNvSpPr/>
              <p:nvPr/>
            </p:nvSpPr>
            <p:spPr>
              <a:xfrm flipH="1">
                <a:off x="3713525"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0"/>
              <p:cNvSpPr/>
              <p:nvPr/>
            </p:nvSpPr>
            <p:spPr>
              <a:xfrm flipH="1">
                <a:off x="371352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0"/>
              <p:cNvSpPr/>
              <p:nvPr/>
            </p:nvSpPr>
            <p:spPr>
              <a:xfrm flipH="1">
                <a:off x="371352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9" name="Google Shape;189;p20"/>
            <p:cNvGrpSpPr/>
            <p:nvPr/>
          </p:nvGrpSpPr>
          <p:grpSpPr>
            <a:xfrm>
              <a:off x="1485398" y="4309200"/>
              <a:ext cx="231600" cy="834300"/>
              <a:chOff x="1485398" y="4309200"/>
              <a:chExt cx="231600" cy="834300"/>
            </a:xfrm>
          </p:grpSpPr>
          <p:sp>
            <p:nvSpPr>
              <p:cNvPr id="190" name="Google Shape;190;p20"/>
              <p:cNvSpPr/>
              <p:nvPr/>
            </p:nvSpPr>
            <p:spPr>
              <a:xfrm flipH="1">
                <a:off x="148539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0"/>
              <p:cNvSpPr/>
              <p:nvPr/>
            </p:nvSpPr>
            <p:spPr>
              <a:xfrm flipH="1">
                <a:off x="148539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0"/>
              <p:cNvSpPr/>
              <p:nvPr/>
            </p:nvSpPr>
            <p:spPr>
              <a:xfrm flipH="1">
                <a:off x="148539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0"/>
              <p:cNvSpPr/>
              <p:nvPr/>
            </p:nvSpPr>
            <p:spPr>
              <a:xfrm flipH="1">
                <a:off x="148539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4" name="Google Shape;194;p20"/>
            <p:cNvGrpSpPr/>
            <p:nvPr/>
          </p:nvGrpSpPr>
          <p:grpSpPr>
            <a:xfrm>
              <a:off x="4084879" y="4518900"/>
              <a:ext cx="231600" cy="624600"/>
              <a:chOff x="4084879" y="4518900"/>
              <a:chExt cx="231600" cy="624600"/>
            </a:xfrm>
          </p:grpSpPr>
          <p:sp>
            <p:nvSpPr>
              <p:cNvPr id="195" name="Google Shape;195;p20"/>
              <p:cNvSpPr/>
              <p:nvPr/>
            </p:nvSpPr>
            <p:spPr>
              <a:xfrm flipH="1">
                <a:off x="40848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0"/>
              <p:cNvSpPr/>
              <p:nvPr/>
            </p:nvSpPr>
            <p:spPr>
              <a:xfrm flipH="1">
                <a:off x="40848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0"/>
              <p:cNvSpPr/>
              <p:nvPr/>
            </p:nvSpPr>
            <p:spPr>
              <a:xfrm flipH="1">
                <a:off x="40848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8" name="Google Shape;198;p20"/>
            <p:cNvGrpSpPr/>
            <p:nvPr/>
          </p:nvGrpSpPr>
          <p:grpSpPr>
            <a:xfrm>
              <a:off x="2970816" y="4309200"/>
              <a:ext cx="231600" cy="834300"/>
              <a:chOff x="2970816" y="4309200"/>
              <a:chExt cx="231600" cy="834300"/>
            </a:xfrm>
          </p:grpSpPr>
          <p:sp>
            <p:nvSpPr>
              <p:cNvPr id="199" name="Google Shape;199;p20"/>
              <p:cNvSpPr/>
              <p:nvPr/>
            </p:nvSpPr>
            <p:spPr>
              <a:xfrm flipH="1">
                <a:off x="297081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0"/>
              <p:cNvSpPr/>
              <p:nvPr/>
            </p:nvSpPr>
            <p:spPr>
              <a:xfrm flipH="1">
                <a:off x="297081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0"/>
              <p:cNvSpPr/>
              <p:nvPr/>
            </p:nvSpPr>
            <p:spPr>
              <a:xfrm flipH="1">
                <a:off x="297081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0"/>
              <p:cNvSpPr/>
              <p:nvPr/>
            </p:nvSpPr>
            <p:spPr>
              <a:xfrm flipH="1">
                <a:off x="297081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3" name="Google Shape;203;p20"/>
            <p:cNvGrpSpPr/>
            <p:nvPr/>
          </p:nvGrpSpPr>
          <p:grpSpPr>
            <a:xfrm>
              <a:off x="4456234" y="4309200"/>
              <a:ext cx="231600" cy="834300"/>
              <a:chOff x="4456234" y="4309200"/>
              <a:chExt cx="231600" cy="834300"/>
            </a:xfrm>
          </p:grpSpPr>
          <p:sp>
            <p:nvSpPr>
              <p:cNvPr id="204" name="Google Shape;204;p20"/>
              <p:cNvSpPr/>
              <p:nvPr/>
            </p:nvSpPr>
            <p:spPr>
              <a:xfrm flipH="1">
                <a:off x="445623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20"/>
              <p:cNvSpPr/>
              <p:nvPr/>
            </p:nvSpPr>
            <p:spPr>
              <a:xfrm flipH="1">
                <a:off x="445623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0"/>
              <p:cNvSpPr/>
              <p:nvPr/>
            </p:nvSpPr>
            <p:spPr>
              <a:xfrm flipH="1">
                <a:off x="445623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0"/>
              <p:cNvSpPr/>
              <p:nvPr/>
            </p:nvSpPr>
            <p:spPr>
              <a:xfrm flipH="1">
                <a:off x="445623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0"/>
            <p:cNvGrpSpPr/>
            <p:nvPr/>
          </p:nvGrpSpPr>
          <p:grpSpPr>
            <a:xfrm>
              <a:off x="4827588" y="4099200"/>
              <a:ext cx="231600" cy="1044300"/>
              <a:chOff x="4827588" y="4099200"/>
              <a:chExt cx="231600" cy="1044300"/>
            </a:xfrm>
          </p:grpSpPr>
          <p:sp>
            <p:nvSpPr>
              <p:cNvPr id="209" name="Google Shape;209;p20"/>
              <p:cNvSpPr/>
              <p:nvPr/>
            </p:nvSpPr>
            <p:spPr>
              <a:xfrm flipH="1">
                <a:off x="48275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0"/>
              <p:cNvSpPr/>
              <p:nvPr/>
            </p:nvSpPr>
            <p:spPr>
              <a:xfrm flipH="1">
                <a:off x="48275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0"/>
              <p:cNvSpPr/>
              <p:nvPr/>
            </p:nvSpPr>
            <p:spPr>
              <a:xfrm flipH="1">
                <a:off x="48275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0"/>
              <p:cNvSpPr/>
              <p:nvPr/>
            </p:nvSpPr>
            <p:spPr>
              <a:xfrm flipH="1">
                <a:off x="4827588"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0"/>
              <p:cNvSpPr/>
              <p:nvPr/>
            </p:nvSpPr>
            <p:spPr>
              <a:xfrm flipH="1">
                <a:off x="48275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0"/>
            <p:cNvGrpSpPr/>
            <p:nvPr/>
          </p:nvGrpSpPr>
          <p:grpSpPr>
            <a:xfrm>
              <a:off x="5198943" y="4309200"/>
              <a:ext cx="231600" cy="834300"/>
              <a:chOff x="5198943" y="4309200"/>
              <a:chExt cx="231600" cy="834300"/>
            </a:xfrm>
          </p:grpSpPr>
          <p:sp>
            <p:nvSpPr>
              <p:cNvPr id="215" name="Google Shape;215;p20"/>
              <p:cNvSpPr/>
              <p:nvPr/>
            </p:nvSpPr>
            <p:spPr>
              <a:xfrm flipH="1">
                <a:off x="519894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0"/>
              <p:cNvSpPr/>
              <p:nvPr/>
            </p:nvSpPr>
            <p:spPr>
              <a:xfrm flipH="1">
                <a:off x="519894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0"/>
              <p:cNvSpPr/>
              <p:nvPr/>
            </p:nvSpPr>
            <p:spPr>
              <a:xfrm flipH="1">
                <a:off x="519894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0"/>
              <p:cNvSpPr/>
              <p:nvPr/>
            </p:nvSpPr>
            <p:spPr>
              <a:xfrm flipH="1">
                <a:off x="519894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0"/>
            <p:cNvGrpSpPr/>
            <p:nvPr/>
          </p:nvGrpSpPr>
          <p:grpSpPr>
            <a:xfrm>
              <a:off x="5570297" y="4518900"/>
              <a:ext cx="231600" cy="624600"/>
              <a:chOff x="5570297" y="4518900"/>
              <a:chExt cx="231600" cy="624600"/>
            </a:xfrm>
          </p:grpSpPr>
          <p:sp>
            <p:nvSpPr>
              <p:cNvPr id="220" name="Google Shape;220;p20"/>
              <p:cNvSpPr/>
              <p:nvPr/>
            </p:nvSpPr>
            <p:spPr>
              <a:xfrm flipH="1">
                <a:off x="557029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0"/>
              <p:cNvSpPr/>
              <p:nvPr/>
            </p:nvSpPr>
            <p:spPr>
              <a:xfrm flipH="1">
                <a:off x="557029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0"/>
              <p:cNvSpPr/>
              <p:nvPr/>
            </p:nvSpPr>
            <p:spPr>
              <a:xfrm flipH="1">
                <a:off x="557029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0"/>
            <p:cNvGrpSpPr/>
            <p:nvPr/>
          </p:nvGrpSpPr>
          <p:grpSpPr>
            <a:xfrm>
              <a:off x="5941652" y="4309200"/>
              <a:ext cx="231600" cy="834300"/>
              <a:chOff x="5941652" y="4309200"/>
              <a:chExt cx="231600" cy="834300"/>
            </a:xfrm>
          </p:grpSpPr>
          <p:sp>
            <p:nvSpPr>
              <p:cNvPr id="224" name="Google Shape;224;p20"/>
              <p:cNvSpPr/>
              <p:nvPr/>
            </p:nvSpPr>
            <p:spPr>
              <a:xfrm flipH="1">
                <a:off x="594165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0"/>
              <p:cNvSpPr/>
              <p:nvPr/>
            </p:nvSpPr>
            <p:spPr>
              <a:xfrm flipH="1">
                <a:off x="5941652"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0"/>
              <p:cNvSpPr/>
              <p:nvPr/>
            </p:nvSpPr>
            <p:spPr>
              <a:xfrm flipH="1">
                <a:off x="594165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0"/>
              <p:cNvSpPr/>
              <p:nvPr/>
            </p:nvSpPr>
            <p:spPr>
              <a:xfrm flipH="1">
                <a:off x="594165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0"/>
            <p:cNvGrpSpPr/>
            <p:nvPr/>
          </p:nvGrpSpPr>
          <p:grpSpPr>
            <a:xfrm>
              <a:off x="6313006" y="4099200"/>
              <a:ext cx="231600" cy="1044300"/>
              <a:chOff x="6313006" y="4099200"/>
              <a:chExt cx="231600" cy="1044300"/>
            </a:xfrm>
          </p:grpSpPr>
          <p:sp>
            <p:nvSpPr>
              <p:cNvPr id="229" name="Google Shape;229;p20"/>
              <p:cNvSpPr/>
              <p:nvPr/>
            </p:nvSpPr>
            <p:spPr>
              <a:xfrm flipH="1">
                <a:off x="631300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0"/>
              <p:cNvSpPr/>
              <p:nvPr/>
            </p:nvSpPr>
            <p:spPr>
              <a:xfrm flipH="1">
                <a:off x="631300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0"/>
              <p:cNvSpPr/>
              <p:nvPr/>
            </p:nvSpPr>
            <p:spPr>
              <a:xfrm flipH="1">
                <a:off x="631300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0"/>
              <p:cNvSpPr/>
              <p:nvPr/>
            </p:nvSpPr>
            <p:spPr>
              <a:xfrm flipH="1">
                <a:off x="6313006"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0"/>
              <p:cNvSpPr/>
              <p:nvPr/>
            </p:nvSpPr>
            <p:spPr>
              <a:xfrm flipH="1">
                <a:off x="631300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4" name="Google Shape;234;p20"/>
            <p:cNvGrpSpPr/>
            <p:nvPr/>
          </p:nvGrpSpPr>
          <p:grpSpPr>
            <a:xfrm>
              <a:off x="6684361" y="4309200"/>
              <a:ext cx="231600" cy="834300"/>
              <a:chOff x="6684361" y="4309200"/>
              <a:chExt cx="231600" cy="834300"/>
            </a:xfrm>
          </p:grpSpPr>
          <p:sp>
            <p:nvSpPr>
              <p:cNvPr id="235" name="Google Shape;235;p20"/>
              <p:cNvSpPr/>
              <p:nvPr/>
            </p:nvSpPr>
            <p:spPr>
              <a:xfrm flipH="1">
                <a:off x="668436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0"/>
              <p:cNvSpPr/>
              <p:nvPr/>
            </p:nvSpPr>
            <p:spPr>
              <a:xfrm flipH="1">
                <a:off x="668436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0"/>
              <p:cNvSpPr/>
              <p:nvPr/>
            </p:nvSpPr>
            <p:spPr>
              <a:xfrm flipH="1">
                <a:off x="668436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0"/>
              <p:cNvSpPr/>
              <p:nvPr/>
            </p:nvSpPr>
            <p:spPr>
              <a:xfrm flipH="1">
                <a:off x="668436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9" name="Google Shape;239;p20"/>
            <p:cNvGrpSpPr/>
            <p:nvPr/>
          </p:nvGrpSpPr>
          <p:grpSpPr>
            <a:xfrm>
              <a:off x="7055715" y="4518900"/>
              <a:ext cx="231600" cy="624600"/>
              <a:chOff x="7055715" y="4518900"/>
              <a:chExt cx="231600" cy="624600"/>
            </a:xfrm>
          </p:grpSpPr>
          <p:sp>
            <p:nvSpPr>
              <p:cNvPr id="240" name="Google Shape;240;p20"/>
              <p:cNvSpPr/>
              <p:nvPr/>
            </p:nvSpPr>
            <p:spPr>
              <a:xfrm flipH="1">
                <a:off x="705571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0"/>
              <p:cNvSpPr/>
              <p:nvPr/>
            </p:nvSpPr>
            <p:spPr>
              <a:xfrm flipH="1">
                <a:off x="705571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0"/>
              <p:cNvSpPr/>
              <p:nvPr/>
            </p:nvSpPr>
            <p:spPr>
              <a:xfrm flipH="1">
                <a:off x="705571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3" name="Google Shape;243;p20"/>
            <p:cNvGrpSpPr/>
            <p:nvPr/>
          </p:nvGrpSpPr>
          <p:grpSpPr>
            <a:xfrm>
              <a:off x="7798424" y="4099200"/>
              <a:ext cx="231600" cy="1044300"/>
              <a:chOff x="7798424" y="4099200"/>
              <a:chExt cx="231600" cy="1044300"/>
            </a:xfrm>
          </p:grpSpPr>
          <p:sp>
            <p:nvSpPr>
              <p:cNvPr id="244" name="Google Shape;244;p20"/>
              <p:cNvSpPr/>
              <p:nvPr/>
            </p:nvSpPr>
            <p:spPr>
              <a:xfrm flipH="1">
                <a:off x="779842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0"/>
              <p:cNvSpPr/>
              <p:nvPr/>
            </p:nvSpPr>
            <p:spPr>
              <a:xfrm flipH="1">
                <a:off x="779842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0"/>
              <p:cNvSpPr/>
              <p:nvPr/>
            </p:nvSpPr>
            <p:spPr>
              <a:xfrm flipH="1">
                <a:off x="779842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0"/>
              <p:cNvSpPr/>
              <p:nvPr/>
            </p:nvSpPr>
            <p:spPr>
              <a:xfrm flipH="1">
                <a:off x="7798424"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20"/>
              <p:cNvSpPr/>
              <p:nvPr/>
            </p:nvSpPr>
            <p:spPr>
              <a:xfrm flipH="1">
                <a:off x="779842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9" name="Google Shape;249;p20"/>
            <p:cNvGrpSpPr/>
            <p:nvPr/>
          </p:nvGrpSpPr>
          <p:grpSpPr>
            <a:xfrm>
              <a:off x="8169779" y="4309200"/>
              <a:ext cx="231600" cy="834300"/>
              <a:chOff x="8169779" y="4309200"/>
              <a:chExt cx="231600" cy="834300"/>
            </a:xfrm>
          </p:grpSpPr>
          <p:sp>
            <p:nvSpPr>
              <p:cNvPr id="250" name="Google Shape;250;p20"/>
              <p:cNvSpPr/>
              <p:nvPr/>
            </p:nvSpPr>
            <p:spPr>
              <a:xfrm flipH="1">
                <a:off x="81697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0"/>
              <p:cNvSpPr/>
              <p:nvPr/>
            </p:nvSpPr>
            <p:spPr>
              <a:xfrm flipH="1">
                <a:off x="8169779"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0"/>
              <p:cNvSpPr/>
              <p:nvPr/>
            </p:nvSpPr>
            <p:spPr>
              <a:xfrm flipH="1">
                <a:off x="81697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0"/>
              <p:cNvSpPr/>
              <p:nvPr/>
            </p:nvSpPr>
            <p:spPr>
              <a:xfrm flipH="1">
                <a:off x="81697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4" name="Google Shape;254;p20"/>
            <p:cNvGrpSpPr/>
            <p:nvPr/>
          </p:nvGrpSpPr>
          <p:grpSpPr>
            <a:xfrm>
              <a:off x="7427070" y="4309200"/>
              <a:ext cx="231600" cy="834300"/>
              <a:chOff x="7427070" y="4309200"/>
              <a:chExt cx="231600" cy="834300"/>
            </a:xfrm>
          </p:grpSpPr>
          <p:sp>
            <p:nvSpPr>
              <p:cNvPr id="255" name="Google Shape;255;p20"/>
              <p:cNvSpPr/>
              <p:nvPr/>
            </p:nvSpPr>
            <p:spPr>
              <a:xfrm flipH="1">
                <a:off x="7427070"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0"/>
              <p:cNvSpPr/>
              <p:nvPr/>
            </p:nvSpPr>
            <p:spPr>
              <a:xfrm flipH="1">
                <a:off x="7427070"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0"/>
              <p:cNvSpPr/>
              <p:nvPr/>
            </p:nvSpPr>
            <p:spPr>
              <a:xfrm flipH="1">
                <a:off x="7427070"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0"/>
              <p:cNvSpPr/>
              <p:nvPr/>
            </p:nvSpPr>
            <p:spPr>
              <a:xfrm flipH="1">
                <a:off x="7427070"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9" name="Google Shape;259;p20"/>
            <p:cNvGrpSpPr/>
            <p:nvPr/>
          </p:nvGrpSpPr>
          <p:grpSpPr>
            <a:xfrm>
              <a:off x="8541133" y="4518900"/>
              <a:ext cx="231600" cy="624600"/>
              <a:chOff x="8541133" y="4518900"/>
              <a:chExt cx="231600" cy="624600"/>
            </a:xfrm>
          </p:grpSpPr>
          <p:sp>
            <p:nvSpPr>
              <p:cNvPr id="260" name="Google Shape;260;p20"/>
              <p:cNvSpPr/>
              <p:nvPr/>
            </p:nvSpPr>
            <p:spPr>
              <a:xfrm flipH="1">
                <a:off x="854113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0"/>
              <p:cNvSpPr/>
              <p:nvPr/>
            </p:nvSpPr>
            <p:spPr>
              <a:xfrm flipH="1">
                <a:off x="854113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20"/>
              <p:cNvSpPr/>
              <p:nvPr/>
            </p:nvSpPr>
            <p:spPr>
              <a:xfrm flipH="1">
                <a:off x="854113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3" name="Google Shape;263;p20"/>
            <p:cNvGrpSpPr/>
            <p:nvPr/>
          </p:nvGrpSpPr>
          <p:grpSpPr>
            <a:xfrm>
              <a:off x="8912488" y="4309200"/>
              <a:ext cx="231600" cy="834300"/>
              <a:chOff x="8912488" y="4309200"/>
              <a:chExt cx="231600" cy="834300"/>
            </a:xfrm>
          </p:grpSpPr>
          <p:sp>
            <p:nvSpPr>
              <p:cNvPr id="264" name="Google Shape;264;p20"/>
              <p:cNvSpPr/>
              <p:nvPr/>
            </p:nvSpPr>
            <p:spPr>
              <a:xfrm flipH="1">
                <a:off x="89124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0"/>
              <p:cNvSpPr/>
              <p:nvPr/>
            </p:nvSpPr>
            <p:spPr>
              <a:xfrm flipH="1">
                <a:off x="89124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0"/>
              <p:cNvSpPr/>
              <p:nvPr/>
            </p:nvSpPr>
            <p:spPr>
              <a:xfrm flipH="1">
                <a:off x="89124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0"/>
              <p:cNvSpPr/>
              <p:nvPr/>
            </p:nvSpPr>
            <p:spPr>
              <a:xfrm flipH="1">
                <a:off x="89124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68" name="Google Shape;268;p20"/>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69" name="Google Shape;269;p20"/>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70" name="Google Shape;270;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271"/>
        <p:cNvGrpSpPr/>
        <p:nvPr/>
      </p:nvGrpSpPr>
      <p:grpSpPr>
        <a:xfrm>
          <a:off x="0" y="0"/>
          <a:ext cx="0" cy="0"/>
          <a:chOff x="0" y="0"/>
          <a:chExt cx="0" cy="0"/>
        </a:xfrm>
      </p:grpSpPr>
      <p:sp>
        <p:nvSpPr>
          <p:cNvPr id="272" name="Google Shape;272;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gradFill>
          <a:gsLst>
            <a:gs pos="0">
              <a:srgbClr val="EAFAFF"/>
            </a:gs>
            <a:gs pos="33000">
              <a:srgbClr val="FEBCBA"/>
            </a:gs>
            <a:gs pos="87000">
              <a:srgbClr val="5DD9F2"/>
            </a:gs>
            <a:gs pos="96000">
              <a:srgbClr val="5DD9F2"/>
            </a:gs>
            <a:gs pos="100000">
              <a:srgbClr val="5DD9F2"/>
            </a:gs>
          </a:gsLst>
          <a:lin ang="5400000" scaled="0"/>
        </a:gra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93/eurheartj/ehac245" TargetMode="External"/><Relationship Id="rId3" Type="http://schemas.openxmlformats.org/officeDocument/2006/relationships/hyperlink" Target="https://doi.org/10.1113/JP284741" TargetMode="External"/><Relationship Id="rId7" Type="http://schemas.openxmlformats.org/officeDocument/2006/relationships/hyperlink" Target="https://doi.org/10.1038/s41569-025-01130-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016/B978-0-12-822368-0.00001-3" TargetMode="External"/><Relationship Id="rId11" Type="http://schemas.openxmlformats.org/officeDocument/2006/relationships/hyperlink" Target="https://doi.org/10.1093/eurjpc/zwae025" TargetMode="External"/><Relationship Id="rId5" Type="http://schemas.openxmlformats.org/officeDocument/2006/relationships/hyperlink" Target="https://doi.org/10.3390/ijms23042336" TargetMode="External"/><Relationship Id="rId10" Type="http://schemas.openxmlformats.org/officeDocument/2006/relationships/hyperlink" Target="https://www.nice.org.uk/guidance/ng238" TargetMode="External"/><Relationship Id="rId4" Type="http://schemas.openxmlformats.org/officeDocument/2006/relationships/hyperlink" Target="https://doi.org/10.1186/s12913-022-08501-5" TargetMode="External"/><Relationship Id="rId9" Type="http://schemas.openxmlformats.org/officeDocument/2006/relationships/hyperlink" Target="https://www.nhs.uk/conditions/cardiovascular-diseas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276"/>
        <p:cNvGrpSpPr/>
        <p:nvPr/>
      </p:nvGrpSpPr>
      <p:grpSpPr>
        <a:xfrm>
          <a:off x="0" y="0"/>
          <a:ext cx="0" cy="0"/>
          <a:chOff x="0" y="0"/>
          <a:chExt cx="0" cy="0"/>
        </a:xfrm>
      </p:grpSpPr>
      <p:sp>
        <p:nvSpPr>
          <p:cNvPr id="277" name="Google Shape;277;p1"/>
          <p:cNvSpPr txBox="1"/>
          <p:nvPr/>
        </p:nvSpPr>
        <p:spPr>
          <a:xfrm>
            <a:off x="374967" y="1915850"/>
            <a:ext cx="8274619" cy="2585283"/>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000"/>
              <a:buFont typeface="Arial"/>
              <a:buNone/>
            </a:pPr>
            <a:r>
              <a:rPr lang="en-GB" sz="2000" b="1" i="0" u="none" strike="noStrike" cap="none" dirty="0">
                <a:solidFill>
                  <a:srgbClr val="080808"/>
                </a:solidFill>
                <a:latin typeface="Times New Roman"/>
                <a:ea typeface="Times New Roman"/>
                <a:cs typeface="Times New Roman"/>
                <a:sym typeface="Times New Roman"/>
              </a:rPr>
              <a:t>MANAGING CARDIOVASCULAR HEALTH: A CARE PLAN FOR TYPE 2 DIABETES AND STROKE PREVENTION</a:t>
            </a:r>
            <a:br>
              <a:rPr lang="en-GB" sz="2000" b="1" i="0" u="none" strike="noStrike" cap="none" dirty="0">
                <a:solidFill>
                  <a:srgbClr val="080808"/>
                </a:solidFill>
                <a:latin typeface="Times New Roman"/>
                <a:ea typeface="Times New Roman"/>
                <a:cs typeface="Times New Roman"/>
                <a:sym typeface="Times New Roman"/>
              </a:rPr>
            </a:br>
            <a:endParaRPr sz="2000" b="0" i="0" u="none" strike="noStrike" cap="none" dirty="0">
              <a:solidFill>
                <a:srgbClr val="000000"/>
              </a:solidFill>
              <a:sym typeface="Arial"/>
            </a:endParaRPr>
          </a:p>
          <a:p>
            <a:pPr algn="ctr">
              <a:lnSpc>
                <a:spcPct val="150000"/>
              </a:lnSpc>
              <a:buSzPts val="2000"/>
            </a:pPr>
            <a:r>
              <a:rPr lang="en-GB" sz="2000" b="1" i="0" u="none" strike="noStrike" cap="none" dirty="0">
                <a:solidFill>
                  <a:srgbClr val="080808"/>
                </a:solidFill>
                <a:latin typeface="Times New Roman"/>
                <a:ea typeface="Times New Roman"/>
                <a:cs typeface="Times New Roman"/>
                <a:sym typeface="Times New Roman"/>
              </a:rPr>
              <a:t>MODULE: INTRODUCTION TO PHYSIOLOGY</a:t>
            </a:r>
            <a:br>
              <a:rPr lang="en-GB" sz="2000" b="1" i="0" u="none" strike="noStrike" cap="none" dirty="0">
                <a:solidFill>
                  <a:srgbClr val="080808"/>
                </a:solidFill>
                <a:latin typeface="Times New Roman"/>
                <a:ea typeface="Times New Roman"/>
                <a:cs typeface="Times New Roman"/>
                <a:sym typeface="Times New Roman"/>
              </a:rPr>
            </a:br>
            <a:r>
              <a:rPr lang="en-GB" b="1" dirty="0">
                <a:solidFill>
                  <a:srgbClr val="080808"/>
                </a:solidFill>
                <a:latin typeface="Times New Roman"/>
                <a:ea typeface="Times New Roman"/>
                <a:cs typeface="Times New Roman"/>
                <a:sym typeface="Times New Roman"/>
              </a:rPr>
              <a:t>MODULE CODE: BMHP5023</a:t>
            </a:r>
            <a:endParaRPr lang="en-GB" sz="1050" dirty="0"/>
          </a:p>
          <a:p>
            <a:pPr marL="0" marR="0" lvl="0" indent="0" algn="ctr" rtl="0">
              <a:lnSpc>
                <a:spcPct val="150000"/>
              </a:lnSpc>
              <a:spcBef>
                <a:spcPts val="0"/>
              </a:spcBef>
              <a:spcAft>
                <a:spcPts val="0"/>
              </a:spcAft>
              <a:buClr>
                <a:srgbClr val="000000"/>
              </a:buClr>
              <a:buSzPts val="2000"/>
              <a:buFont typeface="Arial"/>
              <a:buNone/>
            </a:pPr>
            <a:endParaRPr sz="1400" b="0" i="0" u="none" strike="noStrike" cap="none" dirty="0">
              <a:solidFill>
                <a:srgbClr val="000000"/>
              </a:solidFill>
              <a:latin typeface="Arial"/>
              <a:ea typeface="Arial"/>
              <a:cs typeface="Arial"/>
              <a:sym typeface="Arial"/>
            </a:endParaRPr>
          </a:p>
        </p:txBody>
      </p:sp>
      <p:sp>
        <p:nvSpPr>
          <p:cNvPr id="2" name="TextBox 1"/>
          <p:cNvSpPr txBox="1"/>
          <p:nvPr/>
        </p:nvSpPr>
        <p:spPr>
          <a:xfrm>
            <a:off x="99237" y="666307"/>
            <a:ext cx="8550349" cy="1061829"/>
          </a:xfrm>
          <a:prstGeom prst="rect">
            <a:avLst/>
          </a:prstGeom>
          <a:noFill/>
        </p:spPr>
        <p:txBody>
          <a:bodyPr wrap="square" rtlCol="0">
            <a:spAutoFit/>
          </a:bodyPr>
          <a:lstStyle/>
          <a:p>
            <a:pPr lvl="0" algn="ctr">
              <a:lnSpc>
                <a:spcPct val="150000"/>
              </a:lnSpc>
              <a:buSzPts val="1600"/>
            </a:pPr>
            <a:r>
              <a:rPr lang="en-GB" b="1" dirty="0">
                <a:solidFill>
                  <a:srgbClr val="080808"/>
                </a:solidFill>
                <a:latin typeface="Times New Roman"/>
                <a:ea typeface="Times New Roman"/>
                <a:cs typeface="Times New Roman"/>
                <a:sym typeface="Times New Roman"/>
              </a:rPr>
              <a:t>STUDENT NAME: </a:t>
            </a:r>
            <a:r>
              <a:rPr lang="en-GB" b="1" dirty="0" err="1"/>
              <a:t>Sunitha</a:t>
            </a:r>
            <a:r>
              <a:rPr lang="en-GB" b="1" dirty="0"/>
              <a:t> </a:t>
            </a:r>
            <a:r>
              <a:rPr lang="en-GB" b="1" dirty="0" err="1"/>
              <a:t>Peeter</a:t>
            </a:r>
            <a:r>
              <a:rPr lang="en-GB" b="1" dirty="0">
                <a:solidFill>
                  <a:srgbClr val="080808"/>
                </a:solidFill>
                <a:latin typeface="Times New Roman"/>
                <a:ea typeface="Times New Roman"/>
                <a:cs typeface="Times New Roman"/>
                <a:sym typeface="Times New Roman"/>
              </a:rPr>
              <a:t> </a:t>
            </a:r>
            <a:endParaRPr lang="en-GB" dirty="0"/>
          </a:p>
          <a:p>
            <a:pPr lvl="0" algn="ctr">
              <a:lnSpc>
                <a:spcPct val="150000"/>
              </a:lnSpc>
              <a:buSzPts val="1600"/>
            </a:pPr>
            <a:r>
              <a:rPr lang="en-GB" b="1" dirty="0">
                <a:solidFill>
                  <a:srgbClr val="080808"/>
                </a:solidFill>
                <a:latin typeface="Times New Roman"/>
                <a:ea typeface="Times New Roman"/>
                <a:cs typeface="Times New Roman"/>
                <a:sym typeface="Times New Roman"/>
              </a:rPr>
              <a:t>STUDENT ID: </a:t>
            </a:r>
            <a:r>
              <a:rPr lang="en-GB" b="1" dirty="0"/>
              <a:t>2421161</a:t>
            </a:r>
            <a:r>
              <a:rPr lang="en-GB" b="1" dirty="0">
                <a:solidFill>
                  <a:srgbClr val="080808"/>
                </a:solidFill>
                <a:latin typeface="Times New Roman"/>
                <a:ea typeface="Times New Roman"/>
                <a:cs typeface="Times New Roman"/>
                <a:sym typeface="Times New Roman"/>
              </a:rPr>
              <a:t> </a:t>
            </a:r>
            <a:br>
              <a:rPr lang="en-GB" b="1" dirty="0">
                <a:solidFill>
                  <a:srgbClr val="080808"/>
                </a:solidFill>
                <a:latin typeface="Times New Roman"/>
                <a:ea typeface="Times New Roman"/>
                <a:cs typeface="Times New Roman"/>
                <a:sym typeface="Times New Roman"/>
              </a:rPr>
            </a:br>
            <a:r>
              <a:rPr lang="en-GB" b="1" dirty="0">
                <a:solidFill>
                  <a:srgbClr val="080808"/>
                </a:solidFill>
                <a:latin typeface="Times New Roman"/>
                <a:ea typeface="Times New Roman"/>
                <a:cs typeface="Times New Roman"/>
                <a:sym typeface="Times New Roman"/>
              </a:rPr>
              <a:t>LECTURER: </a:t>
            </a:r>
            <a:r>
              <a:rPr lang="en-GB" b="1" dirty="0" err="1">
                <a:solidFill>
                  <a:srgbClr val="080808"/>
                </a:solidFill>
                <a:latin typeface="Times New Roman"/>
                <a:ea typeface="Times New Roman"/>
                <a:cs typeface="Times New Roman"/>
                <a:sym typeface="Times New Roman"/>
              </a:rPr>
              <a:t>Dr.</a:t>
            </a:r>
            <a:r>
              <a:rPr lang="en-GB" b="1" dirty="0">
                <a:solidFill>
                  <a:srgbClr val="080808"/>
                </a:solidFill>
                <a:latin typeface="Times New Roman"/>
                <a:ea typeface="Times New Roman"/>
                <a:cs typeface="Times New Roman"/>
                <a:sym typeface="Times New Roman"/>
              </a:rPr>
              <a:t> Robert </a:t>
            </a:r>
            <a:r>
              <a:rPr lang="en-GB" b="1" dirty="0" err="1">
                <a:solidFill>
                  <a:srgbClr val="080808"/>
                </a:solidFill>
                <a:latin typeface="Times New Roman"/>
                <a:ea typeface="Times New Roman"/>
                <a:cs typeface="Times New Roman"/>
                <a:sym typeface="Times New Roman"/>
              </a:rPr>
              <a:t>Nartowski</a:t>
            </a:r>
            <a:endParaRPr lang="en-GB" dirty="0"/>
          </a:p>
        </p:txBody>
      </p:sp>
      <p:pic>
        <p:nvPicPr>
          <p:cNvPr id="39" name="Recorded Sound">
            <a:hlinkClick r:id="" action="ppaction://media"/>
            <a:extLst>
              <a:ext uri="{FF2B5EF4-FFF2-40B4-BE49-F238E27FC236}">
                <a16:creationId xmlns:a16="http://schemas.microsoft.com/office/drawing/2014/main" id="{2A1C46DE-0050-F6FF-F8F9-F033D141AD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75033" y="3991786"/>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791"/>
    </mc:Choice>
    <mc:Fallback>
      <p:transition spd="slow" advTm="28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68"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281"/>
        <p:cNvGrpSpPr/>
        <p:nvPr/>
      </p:nvGrpSpPr>
      <p:grpSpPr>
        <a:xfrm>
          <a:off x="0" y="0"/>
          <a:ext cx="0" cy="0"/>
          <a:chOff x="0" y="0"/>
          <a:chExt cx="0" cy="0"/>
        </a:xfrm>
      </p:grpSpPr>
      <p:sp>
        <p:nvSpPr>
          <p:cNvPr id="282" name="Google Shape;282;p2"/>
          <p:cNvSpPr txBox="1">
            <a:spLocks noGrp="1"/>
          </p:cNvSpPr>
          <p:nvPr>
            <p:ph type="title"/>
          </p:nvPr>
        </p:nvSpPr>
        <p:spPr>
          <a:xfrm>
            <a:off x="852055" y="118225"/>
            <a:ext cx="7482245" cy="12489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SzPts val="2800"/>
              <a:buNone/>
            </a:pPr>
            <a:r>
              <a:rPr lang="en-GB" sz="3000">
                <a:solidFill>
                  <a:srgbClr val="000000"/>
                </a:solidFill>
                <a:latin typeface="Times New Roman"/>
                <a:ea typeface="Times New Roman"/>
                <a:cs typeface="Times New Roman"/>
                <a:sym typeface="Times New Roman"/>
              </a:rPr>
              <a:t>INTRODUCTION &amp; TOPIC OVERVIEW </a:t>
            </a:r>
            <a:endParaRPr sz="3000">
              <a:solidFill>
                <a:srgbClr val="000000"/>
              </a:solidFill>
              <a:latin typeface="Times New Roman"/>
              <a:ea typeface="Times New Roman"/>
              <a:cs typeface="Times New Roman"/>
              <a:sym typeface="Times New Roman"/>
            </a:endParaRPr>
          </a:p>
          <a:p>
            <a:pPr marL="0" lvl="0" indent="0" algn="ctr" rtl="0">
              <a:lnSpc>
                <a:spcPct val="100000"/>
              </a:lnSpc>
              <a:spcBef>
                <a:spcPts val="1200"/>
              </a:spcBef>
              <a:spcAft>
                <a:spcPts val="0"/>
              </a:spcAft>
              <a:buSzPts val="2800"/>
              <a:buNone/>
            </a:pPr>
            <a:endParaRPr sz="3000">
              <a:latin typeface="Times New Roman"/>
              <a:ea typeface="Times New Roman"/>
              <a:cs typeface="Times New Roman"/>
              <a:sym typeface="Times New Roman"/>
            </a:endParaRPr>
          </a:p>
        </p:txBody>
      </p:sp>
      <p:sp>
        <p:nvSpPr>
          <p:cNvPr id="283" name="Google Shape;283;p2"/>
          <p:cNvSpPr txBox="1">
            <a:spLocks noGrp="1"/>
          </p:cNvSpPr>
          <p:nvPr>
            <p:ph type="body" idx="1"/>
          </p:nvPr>
        </p:nvSpPr>
        <p:spPr>
          <a:xfrm>
            <a:off x="199525" y="1568825"/>
            <a:ext cx="5074800" cy="2843100"/>
          </a:xfrm>
          <a:prstGeom prst="rect">
            <a:avLst/>
          </a:prstGeom>
          <a:noFill/>
          <a:ln>
            <a:noFill/>
          </a:ln>
        </p:spPr>
        <p:txBody>
          <a:bodyPr spcFirstLastPara="1" wrap="square" lIns="91425" tIns="91425" rIns="91425" bIns="91425" anchor="t" anchorCtr="0">
            <a:normAutofit fontScale="92500"/>
          </a:bodyPr>
          <a:lstStyle/>
          <a:p>
            <a:pPr marL="457200" lvl="0" indent="-338437" algn="just" rtl="0">
              <a:lnSpc>
                <a:spcPct val="150000"/>
              </a:lnSpc>
              <a:spcBef>
                <a:spcPts val="1200"/>
              </a:spcBef>
              <a:spcAft>
                <a:spcPts val="0"/>
              </a:spcAft>
              <a:buClr>
                <a:srgbClr val="222222"/>
              </a:buClr>
              <a:buSzPct val="116891"/>
              <a:buFont typeface="Times New Roman"/>
              <a:buChar char="●"/>
            </a:pPr>
            <a:r>
              <a:rPr lang="en-GB" sz="1600" dirty="0">
                <a:solidFill>
                  <a:srgbClr val="222222"/>
                </a:solidFill>
                <a:latin typeface="Times New Roman"/>
                <a:ea typeface="Times New Roman"/>
                <a:cs typeface="Times New Roman"/>
                <a:sym typeface="Times New Roman"/>
              </a:rPr>
              <a:t>According to Wang </a:t>
            </a:r>
            <a:r>
              <a:rPr lang="en-GB" sz="1600" i="1" dirty="0">
                <a:solidFill>
                  <a:srgbClr val="222222"/>
                </a:solidFill>
                <a:latin typeface="Times New Roman"/>
                <a:ea typeface="Times New Roman"/>
                <a:cs typeface="Times New Roman"/>
                <a:sym typeface="Times New Roman"/>
              </a:rPr>
              <a:t>et al.</a:t>
            </a:r>
            <a:r>
              <a:rPr lang="en-GB" sz="1600" dirty="0">
                <a:solidFill>
                  <a:srgbClr val="222222"/>
                </a:solidFill>
                <a:latin typeface="Times New Roman"/>
                <a:ea typeface="Times New Roman"/>
                <a:cs typeface="Times New Roman"/>
                <a:sym typeface="Times New Roman"/>
              </a:rPr>
              <a:t> (2023), cardiovascular illnesses are regarded as major health burdens in the UK in terms of morbidity, mortality, and wellbeing.</a:t>
            </a:r>
            <a:endParaRPr sz="1600" dirty="0">
              <a:solidFill>
                <a:srgbClr val="222222"/>
              </a:solidFill>
              <a:latin typeface="Times New Roman"/>
              <a:ea typeface="Times New Roman"/>
              <a:cs typeface="Times New Roman"/>
              <a:sym typeface="Times New Roman"/>
            </a:endParaRPr>
          </a:p>
          <a:p>
            <a:pPr marL="457200" lvl="0" indent="-338437" algn="just" rtl="0">
              <a:lnSpc>
                <a:spcPct val="150000"/>
              </a:lnSpc>
              <a:spcBef>
                <a:spcPts val="0"/>
              </a:spcBef>
              <a:spcAft>
                <a:spcPts val="0"/>
              </a:spcAft>
              <a:buClr>
                <a:srgbClr val="222222"/>
              </a:buClr>
              <a:buSzPct val="116891"/>
              <a:buFont typeface="Times New Roman"/>
              <a:buChar char="●"/>
            </a:pPr>
            <a:r>
              <a:rPr lang="en-GB" sz="1600" dirty="0">
                <a:solidFill>
                  <a:srgbClr val="222222"/>
                </a:solidFill>
                <a:latin typeface="Times New Roman"/>
                <a:ea typeface="Times New Roman"/>
                <a:cs typeface="Times New Roman"/>
                <a:sym typeface="Times New Roman"/>
              </a:rPr>
              <a:t>Cardiovascular risk Type two diabetes contributes greatly to it by causing damage to the vascular system and stroke.</a:t>
            </a:r>
            <a:endParaRPr sz="1600" dirty="0">
              <a:solidFill>
                <a:srgbClr val="222222"/>
              </a:solidFill>
              <a:latin typeface="Times New Roman"/>
              <a:ea typeface="Times New Roman"/>
              <a:cs typeface="Times New Roman"/>
              <a:sym typeface="Times New Roman"/>
            </a:endParaRPr>
          </a:p>
          <a:p>
            <a:pPr marL="457200" lvl="0" indent="-338437" algn="just" rtl="0">
              <a:lnSpc>
                <a:spcPct val="150000"/>
              </a:lnSpc>
              <a:spcBef>
                <a:spcPts val="0"/>
              </a:spcBef>
              <a:spcAft>
                <a:spcPts val="0"/>
              </a:spcAft>
              <a:buClr>
                <a:srgbClr val="222222"/>
              </a:buClr>
              <a:buSzPct val="116891"/>
              <a:buFont typeface="Times New Roman"/>
              <a:buChar char="●"/>
            </a:pPr>
            <a:r>
              <a:rPr lang="en-GB" sz="1600" dirty="0">
                <a:solidFill>
                  <a:srgbClr val="222222"/>
                </a:solidFill>
                <a:latin typeface="Times New Roman"/>
                <a:ea typeface="Times New Roman"/>
                <a:cs typeface="Times New Roman"/>
                <a:sym typeface="Times New Roman"/>
              </a:rPr>
              <a:t>The physiology of cardiovascular anatomy and the care planning in diabetes are discussed.</a:t>
            </a:r>
            <a:endParaRPr sz="1600" dirty="0">
              <a:solidFill>
                <a:srgbClr val="222222"/>
              </a:solidFill>
              <a:latin typeface="Times New Roman"/>
              <a:ea typeface="Times New Roman"/>
              <a:cs typeface="Times New Roman"/>
              <a:sym typeface="Times New Roman"/>
            </a:endParaRPr>
          </a:p>
        </p:txBody>
      </p:sp>
      <p:pic>
        <p:nvPicPr>
          <p:cNvPr id="284" name="Google Shape;284;p2"/>
          <p:cNvPicPr preferRelativeResize="0"/>
          <p:nvPr/>
        </p:nvPicPr>
        <p:blipFill rotWithShape="1">
          <a:blip r:embed="rId5">
            <a:alphaModFix/>
          </a:blip>
          <a:srcRect/>
          <a:stretch/>
        </p:blipFill>
        <p:spPr>
          <a:xfrm>
            <a:off x="5382492" y="1803194"/>
            <a:ext cx="3202087" cy="2249671"/>
          </a:xfrm>
          <a:prstGeom prst="rect">
            <a:avLst/>
          </a:prstGeom>
          <a:noFill/>
          <a:ln>
            <a:noFill/>
          </a:ln>
        </p:spPr>
      </p:pic>
      <p:sp>
        <p:nvSpPr>
          <p:cNvPr id="285" name="Google Shape;285;p2"/>
          <p:cNvSpPr txBox="1"/>
          <p:nvPr/>
        </p:nvSpPr>
        <p:spPr>
          <a:xfrm>
            <a:off x="5814883" y="4104148"/>
            <a:ext cx="3424335"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GB" sz="1400" b="0" i="0" u="none" strike="noStrike" cap="none" dirty="0">
                <a:solidFill>
                  <a:srgbClr val="000000"/>
                </a:solidFill>
                <a:latin typeface="Times New Roman"/>
                <a:ea typeface="Times New Roman"/>
                <a:cs typeface="Times New Roman"/>
                <a:sym typeface="Times New Roman"/>
              </a:rPr>
              <a:t>(Source: Influenced from </a:t>
            </a:r>
            <a:r>
              <a:rPr lang="en-GB" sz="1400" b="0" i="0" u="none" strike="noStrike" cap="none" dirty="0" err="1">
                <a:solidFill>
                  <a:srgbClr val="000000"/>
                </a:solidFill>
                <a:latin typeface="Times New Roman"/>
                <a:ea typeface="Times New Roman"/>
                <a:cs typeface="Times New Roman"/>
                <a:sym typeface="Times New Roman"/>
              </a:rPr>
              <a:t>Naseri</a:t>
            </a:r>
            <a:r>
              <a:rPr lang="en-GB" sz="1400" b="0" i="0" u="none" strike="noStrike" cap="none" dirty="0">
                <a:solidFill>
                  <a:srgbClr val="000000"/>
                </a:solidFill>
                <a:latin typeface="Times New Roman"/>
                <a:ea typeface="Times New Roman"/>
                <a:cs typeface="Times New Roman"/>
                <a:sym typeface="Times New Roman"/>
              </a:rPr>
              <a:t> </a:t>
            </a:r>
            <a:r>
              <a:rPr lang="en-GB" sz="1400" b="0" i="1" u="none" strike="noStrike" cap="none" dirty="0">
                <a:solidFill>
                  <a:srgbClr val="000000"/>
                </a:solidFill>
                <a:latin typeface="Times New Roman"/>
                <a:ea typeface="Times New Roman"/>
                <a:cs typeface="Times New Roman"/>
                <a:sym typeface="Times New Roman"/>
              </a:rPr>
              <a:t>et al</a:t>
            </a:r>
            <a:r>
              <a:rPr lang="en-GB" sz="1400" b="0" i="0" u="none" strike="noStrike" cap="none" dirty="0">
                <a:solidFill>
                  <a:srgbClr val="000000"/>
                </a:solidFill>
                <a:latin typeface="Times New Roman"/>
                <a:ea typeface="Times New Roman"/>
                <a:cs typeface="Times New Roman"/>
                <a:sym typeface="Times New Roman"/>
              </a:rPr>
              <a:t>. 2022) </a:t>
            </a:r>
            <a:endParaRPr sz="1400" b="0" i="0" u="none" strike="noStrike" cap="none" dirty="0">
              <a:solidFill>
                <a:srgbClr val="000000"/>
              </a:solidFill>
              <a:latin typeface="Times New Roman"/>
              <a:ea typeface="Times New Roman"/>
              <a:cs typeface="Times New Roman"/>
              <a:sym typeface="Times New Roman"/>
            </a:endParaRPr>
          </a:p>
        </p:txBody>
      </p:sp>
      <p:pic>
        <p:nvPicPr>
          <p:cNvPr id="19" name="Audio 18">
            <a:hlinkClick r:id="" action="ppaction://media"/>
            <a:extLst>
              <a:ext uri="{FF2B5EF4-FFF2-40B4-BE49-F238E27FC236}">
                <a16:creationId xmlns:a16="http://schemas.microsoft.com/office/drawing/2014/main" id="{73D3E1F2-164A-D54D-4FC5-19A36E3AAE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676"/>
    </mc:Choice>
    <mc:Fallback>
      <p:transition spd="slow" advTm="37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289"/>
        <p:cNvGrpSpPr/>
        <p:nvPr/>
      </p:nvGrpSpPr>
      <p:grpSpPr>
        <a:xfrm>
          <a:off x="0" y="0"/>
          <a:ext cx="0" cy="0"/>
          <a:chOff x="0" y="0"/>
          <a:chExt cx="0" cy="0"/>
        </a:xfrm>
      </p:grpSpPr>
      <p:sp>
        <p:nvSpPr>
          <p:cNvPr id="290" name="Google Shape;290;p3"/>
          <p:cNvSpPr txBox="1">
            <a:spLocks noGrp="1"/>
          </p:cNvSpPr>
          <p:nvPr>
            <p:ph type="title"/>
          </p:nvPr>
        </p:nvSpPr>
        <p:spPr>
          <a:xfrm>
            <a:off x="1303800" y="118225"/>
            <a:ext cx="7030500" cy="1066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FICTIONAL PATIENT PROFILE &amp; RISK FACTORS</a:t>
            </a:r>
            <a:endParaRPr sz="3000">
              <a:solidFill>
                <a:srgbClr val="000000"/>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3000">
              <a:solidFill>
                <a:srgbClr val="000000"/>
              </a:solidFill>
              <a:latin typeface="Times New Roman"/>
              <a:ea typeface="Times New Roman"/>
              <a:cs typeface="Times New Roman"/>
              <a:sym typeface="Times New Roman"/>
            </a:endParaRPr>
          </a:p>
        </p:txBody>
      </p:sp>
      <p:sp>
        <p:nvSpPr>
          <p:cNvPr id="291" name="Google Shape;291;p3"/>
          <p:cNvSpPr txBox="1">
            <a:spLocks noGrp="1"/>
          </p:cNvSpPr>
          <p:nvPr>
            <p:ph type="body" idx="1"/>
          </p:nvPr>
        </p:nvSpPr>
        <p:spPr>
          <a:xfrm>
            <a:off x="206452" y="1304784"/>
            <a:ext cx="4951800" cy="3133800"/>
          </a:xfrm>
          <a:prstGeom prst="rect">
            <a:avLst/>
          </a:prstGeom>
          <a:noFill/>
          <a:ln>
            <a:noFill/>
          </a:ln>
        </p:spPr>
        <p:txBody>
          <a:bodyPr spcFirstLastPara="1" wrap="square" lIns="91425" tIns="91425" rIns="91425" bIns="91425" anchor="t" anchorCtr="0">
            <a:normAutofit fontScale="77500" lnSpcReduction="20000"/>
          </a:bodyPr>
          <a:lstStyle/>
          <a:p>
            <a:pPr marL="457200" lvl="0" indent="-304165" algn="just" rtl="0">
              <a:lnSpc>
                <a:spcPct val="140000"/>
              </a:lnSpc>
              <a:spcBef>
                <a:spcPts val="1200"/>
              </a:spcBef>
              <a:spcAft>
                <a:spcPts val="0"/>
              </a:spcAft>
              <a:buClr>
                <a:srgbClr val="000000"/>
              </a:buClr>
              <a:buSzPct val="100000"/>
              <a:buFont typeface="Times New Roman"/>
              <a:buChar char="●"/>
            </a:pPr>
            <a:r>
              <a:rPr lang="en-GB" sz="1400" dirty="0">
                <a:solidFill>
                  <a:srgbClr val="000000"/>
                </a:solidFill>
                <a:latin typeface="Times New Roman"/>
                <a:ea typeface="Times New Roman"/>
                <a:cs typeface="Times New Roman"/>
                <a:sym typeface="Times New Roman"/>
              </a:rPr>
              <a:t>The fictional patient is a fifty five year old, male, office worker and lives in the city of the United Kingdom.</a:t>
            </a:r>
            <a:endParaRPr sz="1400" dirty="0">
              <a:solidFill>
                <a:srgbClr val="000000"/>
              </a:solidFill>
              <a:latin typeface="Times New Roman"/>
              <a:ea typeface="Times New Roman"/>
              <a:cs typeface="Times New Roman"/>
              <a:sym typeface="Times New Roman"/>
            </a:endParaRPr>
          </a:p>
          <a:p>
            <a:pPr marL="457200" lvl="0" indent="-304165" algn="just" rtl="0">
              <a:lnSpc>
                <a:spcPct val="140000"/>
              </a:lnSpc>
              <a:spcBef>
                <a:spcPts val="0"/>
              </a:spcBef>
              <a:spcAft>
                <a:spcPts val="0"/>
              </a:spcAft>
              <a:buClr>
                <a:srgbClr val="000000"/>
              </a:buClr>
              <a:buSzPct val="100000"/>
              <a:buFont typeface="Times New Roman"/>
              <a:buChar char="●"/>
            </a:pPr>
            <a:r>
              <a:rPr lang="en-GB" sz="1400" dirty="0">
                <a:solidFill>
                  <a:srgbClr val="000000"/>
                </a:solidFill>
                <a:latin typeface="Times New Roman"/>
                <a:ea typeface="Times New Roman"/>
                <a:cs typeface="Times New Roman"/>
                <a:sym typeface="Times New Roman"/>
              </a:rPr>
              <a:t>The obesity of poor diet hypertension is the reason for type two diabetes diagnosis (</a:t>
            </a:r>
            <a:r>
              <a:rPr lang="en-GB" sz="1400" dirty="0" err="1">
                <a:solidFill>
                  <a:srgbClr val="000000"/>
                </a:solidFill>
                <a:latin typeface="Times New Roman"/>
                <a:ea typeface="Times New Roman"/>
                <a:cs typeface="Times New Roman"/>
                <a:sym typeface="Times New Roman"/>
              </a:rPr>
              <a:t>Naseri</a:t>
            </a:r>
            <a:r>
              <a:rPr lang="en-GB" sz="1400" dirty="0">
                <a:solidFill>
                  <a:srgbClr val="000000"/>
                </a:solidFill>
                <a:latin typeface="Times New Roman"/>
                <a:ea typeface="Times New Roman"/>
                <a:cs typeface="Times New Roman"/>
                <a:sym typeface="Times New Roman"/>
              </a:rPr>
              <a:t> </a:t>
            </a:r>
            <a:r>
              <a:rPr lang="en-GB" sz="1400" i="1" dirty="0">
                <a:solidFill>
                  <a:srgbClr val="000000"/>
                </a:solidFill>
                <a:latin typeface="Times New Roman"/>
                <a:ea typeface="Times New Roman"/>
                <a:cs typeface="Times New Roman"/>
                <a:sym typeface="Times New Roman"/>
              </a:rPr>
              <a:t>et al</a:t>
            </a:r>
            <a:r>
              <a:rPr lang="en-GB" sz="1400" dirty="0">
                <a:solidFill>
                  <a:srgbClr val="000000"/>
                </a:solidFill>
                <a:latin typeface="Times New Roman"/>
                <a:ea typeface="Times New Roman"/>
                <a:cs typeface="Times New Roman"/>
                <a:sym typeface="Times New Roman"/>
              </a:rPr>
              <a:t>. 2022).</a:t>
            </a:r>
            <a:endParaRPr sz="1400" dirty="0">
              <a:solidFill>
                <a:srgbClr val="000000"/>
              </a:solidFill>
              <a:latin typeface="Times New Roman"/>
              <a:ea typeface="Times New Roman"/>
              <a:cs typeface="Times New Roman"/>
              <a:sym typeface="Times New Roman"/>
            </a:endParaRPr>
          </a:p>
          <a:p>
            <a:pPr marL="457200" lvl="0" indent="-304165" algn="just" rtl="0">
              <a:lnSpc>
                <a:spcPct val="140000"/>
              </a:lnSpc>
              <a:spcBef>
                <a:spcPts val="0"/>
              </a:spcBef>
              <a:spcAft>
                <a:spcPts val="0"/>
              </a:spcAft>
              <a:buClr>
                <a:srgbClr val="000000"/>
              </a:buClr>
              <a:buSzPct val="100000"/>
              <a:buFont typeface="Times New Roman"/>
              <a:buChar char="●"/>
            </a:pPr>
            <a:r>
              <a:rPr lang="en-GB" sz="1400" dirty="0">
                <a:solidFill>
                  <a:srgbClr val="000000"/>
                </a:solidFill>
                <a:latin typeface="Times New Roman"/>
                <a:ea typeface="Times New Roman"/>
                <a:cs typeface="Times New Roman"/>
                <a:sym typeface="Times New Roman"/>
              </a:rPr>
              <a:t>The numerous cardiovascular risk factors that can predispose the customer to atherosclerosis complications and stroke (</a:t>
            </a:r>
            <a:r>
              <a:rPr lang="en-GB" sz="1400" dirty="0" err="1">
                <a:solidFill>
                  <a:srgbClr val="000000"/>
                </a:solidFill>
                <a:latin typeface="Times New Roman"/>
                <a:ea typeface="Times New Roman"/>
                <a:cs typeface="Times New Roman"/>
                <a:sym typeface="Times New Roman"/>
              </a:rPr>
              <a:t>Poznyak</a:t>
            </a:r>
            <a:r>
              <a:rPr lang="en-GB" sz="1400" dirty="0">
                <a:solidFill>
                  <a:srgbClr val="000000"/>
                </a:solidFill>
                <a:latin typeface="Times New Roman"/>
                <a:ea typeface="Times New Roman"/>
                <a:cs typeface="Times New Roman"/>
                <a:sym typeface="Times New Roman"/>
              </a:rPr>
              <a:t> </a:t>
            </a:r>
            <a:r>
              <a:rPr lang="en-GB" sz="1400" i="1" dirty="0">
                <a:solidFill>
                  <a:srgbClr val="000000"/>
                </a:solidFill>
                <a:latin typeface="Times New Roman"/>
                <a:ea typeface="Times New Roman"/>
                <a:cs typeface="Times New Roman"/>
                <a:sym typeface="Times New Roman"/>
              </a:rPr>
              <a:t>et al</a:t>
            </a:r>
            <a:r>
              <a:rPr lang="en-GB" sz="1400" dirty="0">
                <a:solidFill>
                  <a:srgbClr val="000000"/>
                </a:solidFill>
                <a:latin typeface="Times New Roman"/>
                <a:ea typeface="Times New Roman"/>
                <a:cs typeface="Times New Roman"/>
                <a:sym typeface="Times New Roman"/>
              </a:rPr>
              <a:t>. 2022).</a:t>
            </a:r>
          </a:p>
          <a:p>
            <a:pPr indent="-304165" algn="just">
              <a:lnSpc>
                <a:spcPct val="140000"/>
              </a:lnSpc>
              <a:buClr>
                <a:srgbClr val="000000"/>
              </a:buClr>
              <a:buSzPct val="100000"/>
              <a:buFont typeface="Times New Roman"/>
              <a:buChar char="●"/>
            </a:pPr>
            <a:r>
              <a:rPr lang="en-US" sz="1400" dirty="0">
                <a:solidFill>
                  <a:srgbClr val="000000"/>
                </a:solidFill>
                <a:latin typeface="Times New Roman"/>
                <a:ea typeface="Times New Roman"/>
                <a:cs typeface="Times New Roman"/>
                <a:sym typeface="Times New Roman"/>
              </a:rPr>
              <a:t>Weight, Height</a:t>
            </a:r>
          </a:p>
          <a:p>
            <a:pPr marL="457200" lvl="0" indent="-304165" algn="just" rtl="0">
              <a:lnSpc>
                <a:spcPct val="140000"/>
              </a:lnSpc>
              <a:spcBef>
                <a:spcPts val="0"/>
              </a:spcBef>
              <a:spcAft>
                <a:spcPts val="0"/>
              </a:spcAft>
              <a:buClr>
                <a:srgbClr val="000000"/>
              </a:buClr>
              <a:buSzPct val="100000"/>
              <a:buFont typeface="Times New Roman"/>
              <a:buChar char="●"/>
            </a:pPr>
            <a:r>
              <a:rPr lang="en-US" sz="1400" dirty="0">
                <a:solidFill>
                  <a:srgbClr val="000000"/>
                </a:solidFill>
                <a:latin typeface="Times New Roman"/>
                <a:ea typeface="Times New Roman"/>
                <a:cs typeface="Times New Roman"/>
                <a:sym typeface="Times New Roman"/>
              </a:rPr>
              <a:t>City/Town:</a:t>
            </a:r>
            <a:endParaRPr sz="1400" dirty="0">
              <a:solidFill>
                <a:srgbClr val="000000"/>
              </a:solidFill>
              <a:latin typeface="Times New Roman"/>
              <a:ea typeface="Times New Roman"/>
              <a:cs typeface="Times New Roman"/>
              <a:sym typeface="Times New Roman"/>
            </a:endParaRPr>
          </a:p>
          <a:p>
            <a:pPr marL="457200" lvl="0" indent="-305455" algn="just" rtl="0">
              <a:lnSpc>
                <a:spcPct val="150000"/>
              </a:lnSpc>
              <a:spcBef>
                <a:spcPts val="0"/>
              </a:spcBef>
              <a:spcAft>
                <a:spcPts val="0"/>
              </a:spcAft>
              <a:buClr>
                <a:srgbClr val="000000"/>
              </a:buClr>
              <a:buSzPct val="100000"/>
              <a:buFont typeface="Times New Roman"/>
              <a:buChar char="●"/>
            </a:pPr>
            <a:r>
              <a:rPr lang="en-GB" sz="1423" dirty="0">
                <a:solidFill>
                  <a:srgbClr val="000000"/>
                </a:solidFill>
                <a:latin typeface="Times New Roman"/>
                <a:ea typeface="Times New Roman"/>
                <a:cs typeface="Times New Roman"/>
                <a:sym typeface="Times New Roman"/>
              </a:rPr>
              <a:t>Adverse effects of body functioning observed due to cardiovascular issues are Oxygen circulation in the respiratory system and chronic fatigue </a:t>
            </a:r>
            <a:r>
              <a:rPr lang="en-GB" sz="1400" dirty="0">
                <a:solidFill>
                  <a:srgbClr val="000000"/>
                </a:solidFill>
                <a:latin typeface="Times New Roman" panose="02020603050405020304" pitchFamily="18" charset="0"/>
                <a:cs typeface="Times New Roman" panose="02020603050405020304" pitchFamily="18" charset="0"/>
                <a:sym typeface="Times New Roman"/>
              </a:rPr>
              <a:t>(Welsh et al. 2024).</a:t>
            </a:r>
            <a:endParaRPr sz="1400" dirty="0">
              <a:solidFill>
                <a:srgbClr val="000000"/>
              </a:solidFill>
              <a:latin typeface="Times New Roman" panose="02020603050405020304" pitchFamily="18" charset="0"/>
              <a:cs typeface="Times New Roman" panose="02020603050405020304" pitchFamily="18" charset="0"/>
              <a:sym typeface="Times New Roman"/>
            </a:endParaRPr>
          </a:p>
          <a:p>
            <a:pPr marL="457200" lvl="0" indent="-305455" algn="just" rtl="0">
              <a:lnSpc>
                <a:spcPct val="150000"/>
              </a:lnSpc>
              <a:spcBef>
                <a:spcPts val="0"/>
              </a:spcBef>
              <a:spcAft>
                <a:spcPts val="0"/>
              </a:spcAft>
              <a:buClr>
                <a:srgbClr val="000000"/>
              </a:buClr>
              <a:buSzPct val="100000"/>
              <a:buFont typeface="Times New Roman"/>
              <a:buChar char="●"/>
            </a:pPr>
            <a:r>
              <a:rPr lang="en-GB" sz="1423" dirty="0">
                <a:solidFill>
                  <a:srgbClr val="000000"/>
                </a:solidFill>
                <a:latin typeface="Times New Roman"/>
                <a:ea typeface="Times New Roman"/>
                <a:cs typeface="Times New Roman"/>
                <a:sym typeface="Times New Roman"/>
              </a:rPr>
              <a:t>An imbalance of fluid in the body can cause issues in managing body functioning, and implication is observed in determining well-being. </a:t>
            </a:r>
            <a:endParaRPr sz="1423" dirty="0">
              <a:solidFill>
                <a:srgbClr val="000000"/>
              </a:solidFill>
              <a:latin typeface="Times New Roman"/>
              <a:ea typeface="Times New Roman"/>
              <a:cs typeface="Times New Roman"/>
              <a:sym typeface="Times New Roman"/>
            </a:endParaRPr>
          </a:p>
          <a:p>
            <a:pPr marL="457200" lvl="0" indent="0" algn="just" rtl="0">
              <a:lnSpc>
                <a:spcPct val="140000"/>
              </a:lnSpc>
              <a:spcBef>
                <a:spcPts val="0"/>
              </a:spcBef>
              <a:spcAft>
                <a:spcPts val="0"/>
              </a:spcAft>
              <a:buNone/>
            </a:pPr>
            <a:endParaRPr sz="1400" dirty="0">
              <a:solidFill>
                <a:srgbClr val="000000"/>
              </a:solidFill>
              <a:latin typeface="Times New Roman"/>
              <a:ea typeface="Times New Roman"/>
              <a:cs typeface="Times New Roman"/>
              <a:sym typeface="Times New Roman"/>
            </a:endParaRPr>
          </a:p>
        </p:txBody>
      </p:sp>
      <p:pic>
        <p:nvPicPr>
          <p:cNvPr id="292" name="Google Shape;292;p3"/>
          <p:cNvPicPr preferRelativeResize="0"/>
          <p:nvPr/>
        </p:nvPicPr>
        <p:blipFill rotWithShape="1">
          <a:blip r:embed="rId5">
            <a:alphaModFix/>
          </a:blip>
          <a:srcRect/>
          <a:stretch/>
        </p:blipFill>
        <p:spPr>
          <a:xfrm>
            <a:off x="5562599" y="1638097"/>
            <a:ext cx="3141366" cy="2688143"/>
          </a:xfrm>
          <a:prstGeom prst="rect">
            <a:avLst/>
          </a:prstGeom>
          <a:noFill/>
          <a:ln>
            <a:noFill/>
          </a:ln>
        </p:spPr>
      </p:pic>
      <p:sp>
        <p:nvSpPr>
          <p:cNvPr id="293" name="Google Shape;293;p3"/>
          <p:cNvSpPr txBox="1"/>
          <p:nvPr/>
        </p:nvSpPr>
        <p:spPr>
          <a:xfrm>
            <a:off x="6814030" y="4326240"/>
            <a:ext cx="26487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a:t>
            </a:r>
            <a:r>
              <a:rPr lang="en-GB" b="0" i="0" u="none" strike="noStrike" cap="none" dirty="0" err="1">
                <a:solidFill>
                  <a:srgbClr val="080808"/>
                </a:solidFill>
                <a:latin typeface="Times New Roman"/>
                <a:ea typeface="Times New Roman"/>
                <a:cs typeface="Times New Roman"/>
                <a:sym typeface="Times New Roman"/>
              </a:rPr>
              <a:t>Poznyak</a:t>
            </a:r>
            <a:r>
              <a:rPr lang="en-GB" b="0" i="0" u="none" strike="noStrike" cap="none" dirty="0">
                <a:solidFill>
                  <a:srgbClr val="080808"/>
                </a:solidFill>
                <a:latin typeface="Times New Roman"/>
                <a:ea typeface="Times New Roman"/>
                <a:cs typeface="Times New Roman"/>
                <a:sym typeface="Times New Roman"/>
              </a:rPr>
              <a:t> </a:t>
            </a:r>
            <a:r>
              <a:rPr lang="en-GB" b="0" i="1" u="none" strike="noStrike" cap="none" dirty="0">
                <a:solidFill>
                  <a:srgbClr val="080808"/>
                </a:solidFill>
                <a:latin typeface="Times New Roman"/>
                <a:ea typeface="Times New Roman"/>
                <a:cs typeface="Times New Roman"/>
                <a:sym typeface="Times New Roman"/>
              </a:rPr>
              <a:t>et al</a:t>
            </a:r>
            <a:r>
              <a:rPr lang="en-GB" b="0" i="0" u="none" strike="noStrike" cap="none" dirty="0">
                <a:solidFill>
                  <a:srgbClr val="080808"/>
                </a:solidFill>
                <a:latin typeface="Times New Roman"/>
                <a:ea typeface="Times New Roman"/>
                <a:cs typeface="Times New Roman"/>
                <a:sym typeface="Times New Roman"/>
              </a:rPr>
              <a:t>. 2022)</a:t>
            </a:r>
            <a:endParaRPr b="0" i="0" u="none" strike="noStrike" cap="none" dirty="0">
              <a:solidFill>
                <a:srgbClr val="080808"/>
              </a:solidFill>
              <a:latin typeface="Times New Roman"/>
              <a:ea typeface="Times New Roman"/>
              <a:cs typeface="Times New Roman"/>
              <a:sym typeface="Times New Roman"/>
            </a:endParaRPr>
          </a:p>
        </p:txBody>
      </p:sp>
      <p:pic>
        <p:nvPicPr>
          <p:cNvPr id="6" name="Audio 5">
            <a:hlinkClick r:id="" action="ppaction://media"/>
            <a:extLst>
              <a:ext uri="{FF2B5EF4-FFF2-40B4-BE49-F238E27FC236}">
                <a16:creationId xmlns:a16="http://schemas.microsoft.com/office/drawing/2014/main" id="{2C99F41B-372F-254A-8D6D-A8766EBFF2B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774"/>
    </mc:Choice>
    <mc:Fallback>
      <p:transition spd="slow" advTm="32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297"/>
        <p:cNvGrpSpPr/>
        <p:nvPr/>
      </p:nvGrpSpPr>
      <p:grpSpPr>
        <a:xfrm>
          <a:off x="0" y="0"/>
          <a:ext cx="0" cy="0"/>
          <a:chOff x="0" y="0"/>
          <a:chExt cx="0" cy="0"/>
        </a:xfrm>
      </p:grpSpPr>
      <p:sp>
        <p:nvSpPr>
          <p:cNvPr id="298" name="Google Shape;298;p4"/>
          <p:cNvSpPr txBox="1">
            <a:spLocks noGrp="1"/>
          </p:cNvSpPr>
          <p:nvPr>
            <p:ph type="title"/>
          </p:nvPr>
        </p:nvSpPr>
        <p:spPr>
          <a:xfrm>
            <a:off x="1303800" y="118225"/>
            <a:ext cx="7030500" cy="1248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CARDIOVASCULAR SYSTEM: ANATOMY</a:t>
            </a:r>
            <a:endParaRPr sz="3000">
              <a:latin typeface="Times New Roman"/>
              <a:ea typeface="Times New Roman"/>
              <a:cs typeface="Times New Roman"/>
              <a:sym typeface="Times New Roman"/>
            </a:endParaRPr>
          </a:p>
        </p:txBody>
      </p:sp>
      <p:sp>
        <p:nvSpPr>
          <p:cNvPr id="299" name="Google Shape;299;p4"/>
          <p:cNvSpPr txBox="1">
            <a:spLocks noGrp="1"/>
          </p:cNvSpPr>
          <p:nvPr>
            <p:ph type="body" idx="1"/>
          </p:nvPr>
        </p:nvSpPr>
        <p:spPr>
          <a:xfrm>
            <a:off x="239692" y="1484386"/>
            <a:ext cx="5013300" cy="3004800"/>
          </a:xfrm>
          <a:prstGeom prst="rect">
            <a:avLst/>
          </a:prstGeom>
          <a:noFill/>
          <a:ln>
            <a:noFill/>
          </a:ln>
        </p:spPr>
        <p:txBody>
          <a:bodyPr spcFirstLastPara="1" wrap="square" lIns="91425" tIns="91425" rIns="91425" bIns="91425" anchor="t" anchorCtr="0">
            <a:normAutofit fontScale="92500" lnSpcReduction="10000"/>
          </a:bodyPr>
          <a:lstStyle/>
          <a:p>
            <a:pPr marL="457200" lvl="0" indent="-330200" algn="just" rtl="0">
              <a:lnSpc>
                <a:spcPct val="150000"/>
              </a:lnSpc>
              <a:spcBef>
                <a:spcPts val="1200"/>
              </a:spcBef>
              <a:spcAft>
                <a:spcPts val="0"/>
              </a:spcAft>
              <a:buClr>
                <a:srgbClr val="080808"/>
              </a:buClr>
              <a:buSzPct val="108108"/>
              <a:buFont typeface="Times New Roman"/>
              <a:buChar char="●"/>
            </a:pPr>
            <a:r>
              <a:rPr lang="en-GB" sz="1600" dirty="0">
                <a:solidFill>
                  <a:srgbClr val="080808"/>
                </a:solidFill>
                <a:latin typeface="Times New Roman"/>
                <a:ea typeface="Times New Roman"/>
                <a:cs typeface="Times New Roman"/>
                <a:sym typeface="Times New Roman"/>
              </a:rPr>
              <a:t>The heart is composed of atria ventricles valves that provide unidirectional circulation of the blood (Kim, 2022).</a:t>
            </a:r>
            <a:endParaRPr sz="1600" dirty="0">
              <a:solidFill>
                <a:srgbClr val="080808"/>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80808"/>
              </a:buClr>
              <a:buSzPct val="108108"/>
              <a:buFont typeface="Times New Roman"/>
              <a:buChar char="●"/>
            </a:pPr>
            <a:r>
              <a:rPr lang="en-GB" sz="1600" dirty="0">
                <a:solidFill>
                  <a:srgbClr val="080808"/>
                </a:solidFill>
                <a:latin typeface="Times New Roman"/>
                <a:ea typeface="Times New Roman"/>
                <a:cs typeface="Times New Roman"/>
                <a:sym typeface="Times New Roman"/>
              </a:rPr>
              <a:t>The important ones in the body are capillaries that carry blood throughout the body, as well as arteries and veins (</a:t>
            </a:r>
            <a:r>
              <a:rPr lang="en-GB" sz="1600" dirty="0" err="1">
                <a:solidFill>
                  <a:srgbClr val="080808"/>
                </a:solidFill>
                <a:latin typeface="Times New Roman"/>
                <a:ea typeface="Times New Roman"/>
                <a:cs typeface="Times New Roman"/>
                <a:sym typeface="Times New Roman"/>
              </a:rPr>
              <a:t>Murrant</a:t>
            </a:r>
            <a:r>
              <a:rPr lang="en-GB" sz="1600" dirty="0">
                <a:solidFill>
                  <a:srgbClr val="080808"/>
                </a:solidFill>
                <a:latin typeface="Times New Roman"/>
                <a:ea typeface="Times New Roman"/>
                <a:cs typeface="Times New Roman"/>
                <a:sym typeface="Times New Roman"/>
              </a:rPr>
              <a:t> and Fletcher, 2022).</a:t>
            </a:r>
            <a:endParaRPr sz="1600" dirty="0">
              <a:solidFill>
                <a:srgbClr val="080808"/>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80808"/>
              </a:buClr>
              <a:buSzPct val="108108"/>
              <a:buFont typeface="Times New Roman"/>
              <a:buChar char="●"/>
            </a:pPr>
            <a:r>
              <a:rPr lang="en-GB" sz="1600" dirty="0">
                <a:solidFill>
                  <a:srgbClr val="080808"/>
                </a:solidFill>
                <a:latin typeface="Times New Roman"/>
                <a:ea typeface="Times New Roman"/>
                <a:cs typeface="Times New Roman"/>
                <a:sym typeface="Times New Roman"/>
              </a:rPr>
              <a:t>The coronary arteries carry the oxygenated blood to direct cardiac muscle tissue.</a:t>
            </a:r>
            <a:endParaRPr sz="1600" dirty="0">
              <a:solidFill>
                <a:srgbClr val="080808"/>
              </a:solidFill>
              <a:latin typeface="Times New Roman"/>
              <a:ea typeface="Times New Roman"/>
              <a:cs typeface="Times New Roman"/>
              <a:sym typeface="Times New Roman"/>
            </a:endParaRPr>
          </a:p>
        </p:txBody>
      </p:sp>
      <p:pic>
        <p:nvPicPr>
          <p:cNvPr id="300" name="Google Shape;300;p4"/>
          <p:cNvPicPr preferRelativeResize="0"/>
          <p:nvPr/>
        </p:nvPicPr>
        <p:blipFill rotWithShape="1">
          <a:blip r:embed="rId5">
            <a:alphaModFix/>
          </a:blip>
          <a:srcRect/>
          <a:stretch/>
        </p:blipFill>
        <p:spPr>
          <a:xfrm>
            <a:off x="5534891" y="1521511"/>
            <a:ext cx="3360648" cy="2661070"/>
          </a:xfrm>
          <a:prstGeom prst="rect">
            <a:avLst/>
          </a:prstGeom>
          <a:noFill/>
          <a:ln>
            <a:noFill/>
          </a:ln>
        </p:spPr>
      </p:pic>
      <p:sp>
        <p:nvSpPr>
          <p:cNvPr id="301" name="Google Shape;301;p4"/>
          <p:cNvSpPr txBox="1"/>
          <p:nvPr/>
        </p:nvSpPr>
        <p:spPr>
          <a:xfrm>
            <a:off x="7420778" y="4136927"/>
            <a:ext cx="26487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Kim, 2022)</a:t>
            </a:r>
            <a:endParaRPr b="0" i="0" u="none" strike="noStrike" cap="none" dirty="0">
              <a:solidFill>
                <a:srgbClr val="080808"/>
              </a:solidFill>
              <a:latin typeface="Times New Roman"/>
              <a:ea typeface="Times New Roman"/>
              <a:cs typeface="Times New Roman"/>
              <a:sym typeface="Times New Roman"/>
            </a:endParaRPr>
          </a:p>
        </p:txBody>
      </p:sp>
      <p:pic>
        <p:nvPicPr>
          <p:cNvPr id="6" name="Audio 5">
            <a:hlinkClick r:id="" action="ppaction://media"/>
            <a:extLst>
              <a:ext uri="{FF2B5EF4-FFF2-40B4-BE49-F238E27FC236}">
                <a16:creationId xmlns:a16="http://schemas.microsoft.com/office/drawing/2014/main" id="{50ED07D2-F6FD-0993-43E5-7CE1648A047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998"/>
    </mc:Choice>
    <mc:Fallback>
      <p:transition spd="slow" advTm="31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305"/>
        <p:cNvGrpSpPr/>
        <p:nvPr/>
      </p:nvGrpSpPr>
      <p:grpSpPr>
        <a:xfrm>
          <a:off x="0" y="0"/>
          <a:ext cx="0" cy="0"/>
          <a:chOff x="0" y="0"/>
          <a:chExt cx="0" cy="0"/>
        </a:xfrm>
      </p:grpSpPr>
      <p:sp>
        <p:nvSpPr>
          <p:cNvPr id="306" name="Google Shape;306;p5"/>
          <p:cNvSpPr txBox="1">
            <a:spLocks noGrp="1"/>
          </p:cNvSpPr>
          <p:nvPr>
            <p:ph type="title"/>
          </p:nvPr>
        </p:nvSpPr>
        <p:spPr>
          <a:xfrm>
            <a:off x="1303800" y="118225"/>
            <a:ext cx="7030500" cy="1248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CARDIOVASCULAR SYSTEM: PHYSIOLOGY </a:t>
            </a:r>
            <a:endParaRPr sz="3000">
              <a:solidFill>
                <a:srgbClr val="000000"/>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3000">
              <a:solidFill>
                <a:srgbClr val="000000"/>
              </a:solidFill>
              <a:latin typeface="Times New Roman"/>
              <a:ea typeface="Times New Roman"/>
              <a:cs typeface="Times New Roman"/>
              <a:sym typeface="Times New Roman"/>
            </a:endParaRPr>
          </a:p>
        </p:txBody>
      </p:sp>
      <p:sp>
        <p:nvSpPr>
          <p:cNvPr id="307" name="Google Shape;307;p5"/>
          <p:cNvSpPr txBox="1">
            <a:spLocks noGrp="1"/>
          </p:cNvSpPr>
          <p:nvPr>
            <p:ph type="body" idx="1"/>
          </p:nvPr>
        </p:nvSpPr>
        <p:spPr>
          <a:xfrm>
            <a:off x="199525" y="1439875"/>
            <a:ext cx="4281900" cy="3203100"/>
          </a:xfrm>
          <a:prstGeom prst="rect">
            <a:avLst/>
          </a:prstGeom>
          <a:noFill/>
          <a:ln>
            <a:noFill/>
          </a:ln>
        </p:spPr>
        <p:txBody>
          <a:bodyPr spcFirstLastPara="1" wrap="square" lIns="91425" tIns="91425" rIns="91425" bIns="91425" anchor="t" anchorCtr="0">
            <a:normAutofit fontScale="77500" lnSpcReduction="20000"/>
          </a:bodyPr>
          <a:lstStyle/>
          <a:p>
            <a:pPr marL="457200" lvl="0" indent="-314960" algn="just" rtl="0">
              <a:lnSpc>
                <a:spcPct val="170000"/>
              </a:lnSpc>
              <a:spcBef>
                <a:spcPts val="1200"/>
              </a:spcBef>
              <a:spcAft>
                <a:spcPts val="0"/>
              </a:spcAft>
              <a:buClr>
                <a:srgbClr val="000000"/>
              </a:buClr>
              <a:buSzPct val="100000"/>
              <a:buFont typeface="Times New Roman"/>
              <a:buChar char="●"/>
            </a:pPr>
            <a:r>
              <a:rPr lang="en-GB" sz="1600">
                <a:solidFill>
                  <a:srgbClr val="000000"/>
                </a:solidFill>
                <a:latin typeface="Times New Roman"/>
                <a:ea typeface="Times New Roman"/>
                <a:cs typeface="Times New Roman"/>
                <a:sym typeface="Times New Roman"/>
              </a:rPr>
              <a:t>The cardiac cycle is in charge of atrial ventricular contraction that results in sustained efficient blood flow throughout the body.</a:t>
            </a:r>
            <a:endParaRPr sz="1600">
              <a:solidFill>
                <a:srgbClr val="000000"/>
              </a:solidFill>
              <a:latin typeface="Times New Roman"/>
              <a:ea typeface="Times New Roman"/>
              <a:cs typeface="Times New Roman"/>
              <a:sym typeface="Times New Roman"/>
            </a:endParaRPr>
          </a:p>
          <a:p>
            <a:pPr marL="457200" lvl="0" indent="-314960" algn="just" rtl="0">
              <a:lnSpc>
                <a:spcPct val="170000"/>
              </a:lnSpc>
              <a:spcBef>
                <a:spcPts val="0"/>
              </a:spcBef>
              <a:spcAft>
                <a:spcPts val="0"/>
              </a:spcAft>
              <a:buClr>
                <a:srgbClr val="000000"/>
              </a:buClr>
              <a:buSzPct val="100000"/>
              <a:buFont typeface="Times New Roman"/>
              <a:buChar char="●"/>
            </a:pPr>
            <a:r>
              <a:rPr lang="en-GB" sz="1600">
                <a:solidFill>
                  <a:srgbClr val="000000"/>
                </a:solidFill>
                <a:latin typeface="Times New Roman"/>
                <a:ea typeface="Times New Roman"/>
                <a:cs typeface="Times New Roman"/>
                <a:sym typeface="Times New Roman"/>
              </a:rPr>
              <a:t>Regulation of blood pressure ensures that the perfusion of tissues is at check by ensuring that cardiac output and resistance are within acceptable limits.</a:t>
            </a:r>
            <a:endParaRPr sz="1600">
              <a:solidFill>
                <a:srgbClr val="000000"/>
              </a:solidFill>
              <a:latin typeface="Times New Roman"/>
              <a:ea typeface="Times New Roman"/>
              <a:cs typeface="Times New Roman"/>
              <a:sym typeface="Times New Roman"/>
            </a:endParaRPr>
          </a:p>
          <a:p>
            <a:pPr marL="457200" lvl="0" indent="-314960" algn="just" rtl="0">
              <a:lnSpc>
                <a:spcPct val="170000"/>
              </a:lnSpc>
              <a:spcBef>
                <a:spcPts val="0"/>
              </a:spcBef>
              <a:spcAft>
                <a:spcPts val="0"/>
              </a:spcAft>
              <a:buClr>
                <a:srgbClr val="000000"/>
              </a:buClr>
              <a:buSzPct val="100000"/>
              <a:buFont typeface="Times New Roman"/>
              <a:buChar char="●"/>
            </a:pPr>
            <a:r>
              <a:rPr lang="en-GB" sz="1600">
                <a:solidFill>
                  <a:srgbClr val="000000"/>
                </a:solidFill>
                <a:latin typeface="Times New Roman"/>
                <a:ea typeface="Times New Roman"/>
                <a:cs typeface="Times New Roman"/>
                <a:sym typeface="Times New Roman"/>
              </a:rPr>
              <a:t>The body implies Oxygenation, the maintenance of the metabolic waste products and physiological homeostasis at the systems level (Travers </a:t>
            </a:r>
            <a:r>
              <a:rPr lang="en-GB" sz="1600" i="1">
                <a:solidFill>
                  <a:srgbClr val="000000"/>
                </a:solidFill>
                <a:latin typeface="Times New Roman"/>
                <a:ea typeface="Times New Roman"/>
                <a:cs typeface="Times New Roman"/>
                <a:sym typeface="Times New Roman"/>
              </a:rPr>
              <a:t>et al</a:t>
            </a:r>
            <a:r>
              <a:rPr lang="en-GB" sz="1600">
                <a:solidFill>
                  <a:srgbClr val="000000"/>
                </a:solidFill>
                <a:latin typeface="Times New Roman"/>
                <a:ea typeface="Times New Roman"/>
                <a:cs typeface="Times New Roman"/>
                <a:sym typeface="Times New Roman"/>
              </a:rPr>
              <a:t>. 2022).</a:t>
            </a:r>
            <a:endParaRPr sz="1600">
              <a:solidFill>
                <a:srgbClr val="000000"/>
              </a:solidFill>
              <a:latin typeface="Times New Roman"/>
              <a:ea typeface="Times New Roman"/>
              <a:cs typeface="Times New Roman"/>
              <a:sym typeface="Times New Roman"/>
            </a:endParaRPr>
          </a:p>
        </p:txBody>
      </p:sp>
      <p:pic>
        <p:nvPicPr>
          <p:cNvPr id="308" name="Google Shape;308;p5"/>
          <p:cNvPicPr preferRelativeResize="0"/>
          <p:nvPr/>
        </p:nvPicPr>
        <p:blipFill rotWithShape="1">
          <a:blip r:embed="rId5">
            <a:alphaModFix/>
          </a:blip>
          <a:srcRect/>
          <a:stretch/>
        </p:blipFill>
        <p:spPr>
          <a:xfrm>
            <a:off x="4724399" y="1223916"/>
            <a:ext cx="4010891" cy="3029430"/>
          </a:xfrm>
          <a:prstGeom prst="rect">
            <a:avLst/>
          </a:prstGeom>
          <a:noFill/>
          <a:ln>
            <a:noFill/>
          </a:ln>
        </p:spPr>
      </p:pic>
      <p:sp>
        <p:nvSpPr>
          <p:cNvPr id="309" name="Google Shape;309;p5"/>
          <p:cNvSpPr txBox="1"/>
          <p:nvPr/>
        </p:nvSpPr>
        <p:spPr>
          <a:xfrm>
            <a:off x="6825767" y="4253346"/>
            <a:ext cx="26487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Travers </a:t>
            </a:r>
            <a:r>
              <a:rPr lang="en-GB" b="0" i="1" u="none" strike="noStrike" cap="none" dirty="0">
                <a:solidFill>
                  <a:srgbClr val="080808"/>
                </a:solidFill>
                <a:latin typeface="Times New Roman"/>
                <a:ea typeface="Times New Roman"/>
                <a:cs typeface="Times New Roman"/>
                <a:sym typeface="Times New Roman"/>
              </a:rPr>
              <a:t>et al</a:t>
            </a:r>
            <a:r>
              <a:rPr lang="en-GB" b="0" i="0" u="none" strike="noStrike" cap="none" dirty="0">
                <a:solidFill>
                  <a:srgbClr val="080808"/>
                </a:solidFill>
                <a:latin typeface="Times New Roman"/>
                <a:ea typeface="Times New Roman"/>
                <a:cs typeface="Times New Roman"/>
                <a:sym typeface="Times New Roman"/>
              </a:rPr>
              <a:t>. 2022)</a:t>
            </a:r>
            <a:endParaRPr b="0" i="0" u="none" strike="noStrike" cap="none" dirty="0">
              <a:solidFill>
                <a:srgbClr val="080808"/>
              </a:solidFill>
              <a:latin typeface="Times New Roman"/>
              <a:ea typeface="Times New Roman"/>
              <a:cs typeface="Times New Roman"/>
              <a:sym typeface="Times New Roman"/>
            </a:endParaRPr>
          </a:p>
        </p:txBody>
      </p:sp>
      <p:pic>
        <p:nvPicPr>
          <p:cNvPr id="5" name="Audio 4">
            <a:hlinkClick r:id="" action="ppaction://media"/>
            <a:extLst>
              <a:ext uri="{FF2B5EF4-FFF2-40B4-BE49-F238E27FC236}">
                <a16:creationId xmlns:a16="http://schemas.microsoft.com/office/drawing/2014/main" id="{05896FFD-85C5-3164-1AE7-75D5563074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731"/>
    </mc:Choice>
    <mc:Fallback>
      <p:transition spd="slow" advTm="30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313"/>
        <p:cNvGrpSpPr/>
        <p:nvPr/>
      </p:nvGrpSpPr>
      <p:grpSpPr>
        <a:xfrm>
          <a:off x="0" y="0"/>
          <a:ext cx="0" cy="0"/>
          <a:chOff x="0" y="0"/>
          <a:chExt cx="0" cy="0"/>
        </a:xfrm>
      </p:grpSpPr>
      <p:sp>
        <p:nvSpPr>
          <p:cNvPr id="314" name="Google Shape;314;p6"/>
          <p:cNvSpPr txBox="1">
            <a:spLocks noGrp="1"/>
          </p:cNvSpPr>
          <p:nvPr>
            <p:ph type="title"/>
          </p:nvPr>
        </p:nvSpPr>
        <p:spPr>
          <a:xfrm>
            <a:off x="1303800" y="118225"/>
            <a:ext cx="7030500" cy="1248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IMPACT OF DIABETES ON CARDIOVASCULAR HEALTH </a:t>
            </a:r>
            <a:endParaRPr sz="3000">
              <a:solidFill>
                <a:srgbClr val="000000"/>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2800"/>
              <a:buNone/>
            </a:pPr>
            <a:endParaRPr sz="3000">
              <a:solidFill>
                <a:srgbClr val="000000"/>
              </a:solidFill>
              <a:latin typeface="Times New Roman"/>
              <a:ea typeface="Times New Roman"/>
              <a:cs typeface="Times New Roman"/>
              <a:sym typeface="Times New Roman"/>
            </a:endParaRPr>
          </a:p>
        </p:txBody>
      </p:sp>
      <p:sp>
        <p:nvSpPr>
          <p:cNvPr id="315" name="Google Shape;315;p6"/>
          <p:cNvSpPr txBox="1">
            <a:spLocks noGrp="1"/>
          </p:cNvSpPr>
          <p:nvPr>
            <p:ph type="body" idx="1"/>
          </p:nvPr>
        </p:nvSpPr>
        <p:spPr>
          <a:xfrm>
            <a:off x="209219" y="1206913"/>
            <a:ext cx="4828500" cy="3220500"/>
          </a:xfrm>
          <a:prstGeom prst="rect">
            <a:avLst/>
          </a:prstGeom>
          <a:noFill/>
          <a:ln>
            <a:noFill/>
          </a:ln>
        </p:spPr>
        <p:txBody>
          <a:bodyPr spcFirstLastPara="1" wrap="square" lIns="91425" tIns="91425" rIns="91425" bIns="91425" anchor="t" anchorCtr="0">
            <a:noAutofit/>
          </a:bodyPr>
          <a:lstStyle/>
          <a:p>
            <a:pPr marL="457200" lvl="0" indent="-321310" algn="just" rtl="0">
              <a:lnSpc>
                <a:spcPct val="160000"/>
              </a:lnSpc>
              <a:spcBef>
                <a:spcPts val="0"/>
              </a:spcBef>
              <a:spcAft>
                <a:spcPts val="0"/>
              </a:spcAft>
              <a:buClr>
                <a:srgbClr val="080808"/>
              </a:buClr>
              <a:buSzPts val="1460"/>
              <a:buFont typeface="Times New Roman"/>
              <a:buChar char="●"/>
            </a:pPr>
            <a:r>
              <a:rPr lang="en-GB" sz="1460">
                <a:solidFill>
                  <a:srgbClr val="080808"/>
                </a:solidFill>
                <a:latin typeface="Times New Roman"/>
                <a:ea typeface="Times New Roman"/>
                <a:cs typeface="Times New Roman"/>
                <a:sym typeface="Times New Roman"/>
              </a:rPr>
              <a:t>Persistent hyperglycaemia injures vascular endothelium that encourages inflammation and escalates the rate of atherosclerosis progression (Janjusevic </a:t>
            </a:r>
            <a:r>
              <a:rPr lang="en-GB" sz="1460" i="1">
                <a:solidFill>
                  <a:srgbClr val="080808"/>
                </a:solidFill>
                <a:latin typeface="Times New Roman"/>
                <a:ea typeface="Times New Roman"/>
                <a:cs typeface="Times New Roman"/>
                <a:sym typeface="Times New Roman"/>
              </a:rPr>
              <a:t>et al. </a:t>
            </a:r>
            <a:r>
              <a:rPr lang="en-GB" sz="1460">
                <a:solidFill>
                  <a:srgbClr val="080808"/>
                </a:solidFill>
                <a:latin typeface="Times New Roman"/>
                <a:ea typeface="Times New Roman"/>
                <a:cs typeface="Times New Roman"/>
                <a:sym typeface="Times New Roman"/>
              </a:rPr>
              <a:t>2022).</a:t>
            </a:r>
            <a:endParaRPr sz="1460">
              <a:solidFill>
                <a:srgbClr val="080808"/>
              </a:solidFill>
              <a:latin typeface="Times New Roman"/>
              <a:ea typeface="Times New Roman"/>
              <a:cs typeface="Times New Roman"/>
              <a:sym typeface="Times New Roman"/>
            </a:endParaRPr>
          </a:p>
          <a:p>
            <a:pPr marL="457200" lvl="0" indent="-321310" algn="just" rtl="0">
              <a:lnSpc>
                <a:spcPct val="160000"/>
              </a:lnSpc>
              <a:spcBef>
                <a:spcPts val="0"/>
              </a:spcBef>
              <a:spcAft>
                <a:spcPts val="0"/>
              </a:spcAft>
              <a:buClr>
                <a:srgbClr val="080808"/>
              </a:buClr>
              <a:buSzPts val="1460"/>
              <a:buFont typeface="Times New Roman"/>
              <a:buChar char="●"/>
            </a:pPr>
            <a:r>
              <a:rPr lang="en-GB" sz="1460">
                <a:solidFill>
                  <a:srgbClr val="080808"/>
                </a:solidFill>
                <a:latin typeface="Times New Roman"/>
                <a:ea typeface="Times New Roman"/>
                <a:cs typeface="Times New Roman"/>
                <a:sym typeface="Times New Roman"/>
              </a:rPr>
              <a:t>Diabetes is known to increase blood viscosity and platelet aggregation, which disrupts blood circulation and raises the risk of cardiovascular disease. (Wadowski, 2023).</a:t>
            </a:r>
            <a:endParaRPr sz="1460">
              <a:solidFill>
                <a:srgbClr val="080808"/>
              </a:solidFill>
              <a:latin typeface="Times New Roman"/>
              <a:ea typeface="Times New Roman"/>
              <a:cs typeface="Times New Roman"/>
              <a:sym typeface="Times New Roman"/>
            </a:endParaRPr>
          </a:p>
          <a:p>
            <a:pPr marL="457200" lvl="0" indent="-321310" algn="just" rtl="0">
              <a:lnSpc>
                <a:spcPct val="160000"/>
              </a:lnSpc>
              <a:spcBef>
                <a:spcPts val="0"/>
              </a:spcBef>
              <a:spcAft>
                <a:spcPts val="0"/>
              </a:spcAft>
              <a:buClr>
                <a:srgbClr val="080808"/>
              </a:buClr>
              <a:buSzPts val="1460"/>
              <a:buFont typeface="Times New Roman"/>
              <a:buChar char="●"/>
            </a:pPr>
            <a:r>
              <a:rPr lang="en-GB" sz="1460">
                <a:solidFill>
                  <a:srgbClr val="080808"/>
                </a:solidFill>
                <a:latin typeface="Times New Roman"/>
                <a:ea typeface="Times New Roman"/>
                <a:cs typeface="Times New Roman"/>
                <a:sym typeface="Times New Roman"/>
              </a:rPr>
              <a:t>The vascular changes largely increase risk of occurrence of ischaemic stroke myocardial infarction.</a:t>
            </a:r>
            <a:endParaRPr sz="1460">
              <a:solidFill>
                <a:srgbClr val="080808"/>
              </a:solidFill>
              <a:latin typeface="Times New Roman"/>
              <a:ea typeface="Times New Roman"/>
              <a:cs typeface="Times New Roman"/>
              <a:sym typeface="Times New Roman"/>
            </a:endParaRPr>
          </a:p>
        </p:txBody>
      </p:sp>
      <p:pic>
        <p:nvPicPr>
          <p:cNvPr id="316" name="Google Shape;316;p6"/>
          <p:cNvPicPr preferRelativeResize="0"/>
          <p:nvPr/>
        </p:nvPicPr>
        <p:blipFill rotWithShape="1">
          <a:blip r:embed="rId5">
            <a:alphaModFix/>
          </a:blip>
          <a:srcRect/>
          <a:stretch/>
        </p:blipFill>
        <p:spPr>
          <a:xfrm>
            <a:off x="5264727" y="1367125"/>
            <a:ext cx="3609109" cy="2900075"/>
          </a:xfrm>
          <a:prstGeom prst="rect">
            <a:avLst/>
          </a:prstGeom>
          <a:noFill/>
          <a:ln>
            <a:noFill/>
          </a:ln>
        </p:spPr>
      </p:pic>
      <p:sp>
        <p:nvSpPr>
          <p:cNvPr id="317" name="Google Shape;317;p6"/>
          <p:cNvSpPr txBox="1"/>
          <p:nvPr/>
        </p:nvSpPr>
        <p:spPr>
          <a:xfrm>
            <a:off x="6714939" y="4227373"/>
            <a:ext cx="28392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a:t>
            </a:r>
            <a:r>
              <a:rPr lang="en-GB" b="0" i="0" u="none" strike="noStrike" cap="none" dirty="0" err="1">
                <a:solidFill>
                  <a:srgbClr val="080808"/>
                </a:solidFill>
                <a:latin typeface="Times New Roman"/>
                <a:ea typeface="Times New Roman"/>
                <a:cs typeface="Times New Roman"/>
                <a:sym typeface="Times New Roman"/>
              </a:rPr>
              <a:t>Janjusevic</a:t>
            </a:r>
            <a:r>
              <a:rPr lang="en-GB" b="0" i="0" u="none" strike="noStrike" cap="none" dirty="0">
                <a:solidFill>
                  <a:srgbClr val="080808"/>
                </a:solidFill>
                <a:latin typeface="Times New Roman"/>
                <a:ea typeface="Times New Roman"/>
                <a:cs typeface="Times New Roman"/>
                <a:sym typeface="Times New Roman"/>
              </a:rPr>
              <a:t> </a:t>
            </a:r>
            <a:r>
              <a:rPr lang="en-GB" b="0" i="1" u="none" strike="noStrike" cap="none" dirty="0">
                <a:solidFill>
                  <a:srgbClr val="080808"/>
                </a:solidFill>
                <a:latin typeface="Times New Roman"/>
                <a:ea typeface="Times New Roman"/>
                <a:cs typeface="Times New Roman"/>
                <a:sym typeface="Times New Roman"/>
              </a:rPr>
              <a:t>et al</a:t>
            </a:r>
            <a:r>
              <a:rPr lang="en-GB" b="0" i="0" u="none" strike="noStrike" cap="none" dirty="0">
                <a:solidFill>
                  <a:srgbClr val="080808"/>
                </a:solidFill>
                <a:latin typeface="Times New Roman"/>
                <a:ea typeface="Times New Roman"/>
                <a:cs typeface="Times New Roman"/>
                <a:sym typeface="Times New Roman"/>
              </a:rPr>
              <a:t>. 2022)</a:t>
            </a:r>
            <a:endParaRPr b="0" i="0" u="none" strike="noStrike" cap="none" dirty="0">
              <a:solidFill>
                <a:srgbClr val="080808"/>
              </a:solidFill>
              <a:latin typeface="Times New Roman"/>
              <a:ea typeface="Times New Roman"/>
              <a:cs typeface="Times New Roman"/>
              <a:sym typeface="Times New Roman"/>
            </a:endParaRPr>
          </a:p>
        </p:txBody>
      </p:sp>
      <p:pic>
        <p:nvPicPr>
          <p:cNvPr id="13" name="Audio 12">
            <a:hlinkClick r:id="" action="ppaction://media"/>
            <a:extLst>
              <a:ext uri="{FF2B5EF4-FFF2-40B4-BE49-F238E27FC236}">
                <a16:creationId xmlns:a16="http://schemas.microsoft.com/office/drawing/2014/main" id="{B3BA42F6-47D2-0CC5-4C37-093CAB54890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463"/>
    </mc:Choice>
    <mc:Fallback>
      <p:transition spd="slow" advTm="3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321"/>
        <p:cNvGrpSpPr/>
        <p:nvPr/>
      </p:nvGrpSpPr>
      <p:grpSpPr>
        <a:xfrm>
          <a:off x="0" y="0"/>
          <a:ext cx="0" cy="0"/>
          <a:chOff x="0" y="0"/>
          <a:chExt cx="0" cy="0"/>
        </a:xfrm>
      </p:grpSpPr>
      <p:sp>
        <p:nvSpPr>
          <p:cNvPr id="322" name="Google Shape;322;p7"/>
          <p:cNvSpPr txBox="1">
            <a:spLocks noGrp="1"/>
          </p:cNvSpPr>
          <p:nvPr>
            <p:ph type="title"/>
          </p:nvPr>
        </p:nvSpPr>
        <p:spPr>
          <a:xfrm>
            <a:off x="1303800" y="118225"/>
            <a:ext cx="7030500" cy="966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EVIDENCE-BASED CARE PLAN</a:t>
            </a:r>
            <a:endParaRPr sz="3000">
              <a:latin typeface="Times New Roman"/>
              <a:ea typeface="Times New Roman"/>
              <a:cs typeface="Times New Roman"/>
              <a:sym typeface="Times New Roman"/>
            </a:endParaRPr>
          </a:p>
        </p:txBody>
      </p:sp>
      <p:sp>
        <p:nvSpPr>
          <p:cNvPr id="323" name="Google Shape;323;p7"/>
          <p:cNvSpPr txBox="1">
            <a:spLocks noGrp="1"/>
          </p:cNvSpPr>
          <p:nvPr>
            <p:ph type="body" idx="1"/>
          </p:nvPr>
        </p:nvSpPr>
        <p:spPr>
          <a:xfrm>
            <a:off x="284500" y="1361300"/>
            <a:ext cx="4728300" cy="3652500"/>
          </a:xfrm>
          <a:prstGeom prst="rect">
            <a:avLst/>
          </a:prstGeom>
          <a:noFill/>
          <a:ln>
            <a:noFill/>
          </a:ln>
        </p:spPr>
        <p:txBody>
          <a:bodyPr spcFirstLastPara="1" wrap="square" lIns="91425" tIns="91425" rIns="91425" bIns="91425" anchor="t" anchorCtr="0">
            <a:normAutofit/>
          </a:bodyPr>
          <a:lstStyle/>
          <a:p>
            <a:pPr marL="457200" lvl="0" indent="-317133" algn="just" rtl="0">
              <a:lnSpc>
                <a:spcPct val="160000"/>
              </a:lnSpc>
              <a:spcBef>
                <a:spcPts val="1200"/>
              </a:spcBef>
              <a:spcAft>
                <a:spcPts val="0"/>
              </a:spcAft>
              <a:buClr>
                <a:srgbClr val="000000"/>
              </a:buClr>
              <a:buSzPts val="1274"/>
              <a:buFont typeface="Times New Roman"/>
              <a:buChar char="●"/>
            </a:pPr>
            <a:r>
              <a:rPr lang="en-GB" sz="1274">
                <a:solidFill>
                  <a:srgbClr val="000000"/>
                </a:solidFill>
                <a:latin typeface="Times New Roman"/>
                <a:ea typeface="Times New Roman"/>
                <a:cs typeface="Times New Roman"/>
                <a:sym typeface="Times New Roman"/>
              </a:rPr>
              <a:t>Regular screening involves blood glucose blood pressure lipid levels helping to reduce risks of cardiovascular success.</a:t>
            </a:r>
            <a:endParaRPr sz="1274">
              <a:solidFill>
                <a:srgbClr val="000000"/>
              </a:solidFill>
              <a:latin typeface="Times New Roman"/>
              <a:ea typeface="Times New Roman"/>
              <a:cs typeface="Times New Roman"/>
              <a:sym typeface="Times New Roman"/>
            </a:endParaRPr>
          </a:p>
          <a:p>
            <a:pPr marL="457200" lvl="0" indent="-317133" algn="just" rtl="0">
              <a:lnSpc>
                <a:spcPct val="160000"/>
              </a:lnSpc>
              <a:spcBef>
                <a:spcPts val="0"/>
              </a:spcBef>
              <a:spcAft>
                <a:spcPts val="0"/>
              </a:spcAft>
              <a:buClr>
                <a:srgbClr val="000000"/>
              </a:buClr>
              <a:buSzPts val="1274"/>
              <a:buFont typeface="Times New Roman"/>
              <a:buChar char="●"/>
            </a:pPr>
            <a:r>
              <a:rPr lang="en-GB" sz="1274">
                <a:solidFill>
                  <a:srgbClr val="000000"/>
                </a:solidFill>
                <a:latin typeface="Times New Roman"/>
                <a:ea typeface="Times New Roman"/>
                <a:cs typeface="Times New Roman"/>
                <a:sym typeface="Times New Roman"/>
              </a:rPr>
              <a:t>The balanced diet interventions of lifestyle are regular exercise, quit smoking, and improving vascular health.</a:t>
            </a:r>
            <a:endParaRPr sz="1274">
              <a:solidFill>
                <a:srgbClr val="000000"/>
              </a:solidFill>
              <a:latin typeface="Times New Roman"/>
              <a:ea typeface="Times New Roman"/>
              <a:cs typeface="Times New Roman"/>
              <a:sym typeface="Times New Roman"/>
            </a:endParaRPr>
          </a:p>
          <a:p>
            <a:pPr marL="457200" lvl="0" indent="-317132" algn="just" rtl="0">
              <a:lnSpc>
                <a:spcPct val="160000"/>
              </a:lnSpc>
              <a:spcBef>
                <a:spcPts val="0"/>
              </a:spcBef>
              <a:spcAft>
                <a:spcPts val="0"/>
              </a:spcAft>
              <a:buClr>
                <a:srgbClr val="000000"/>
              </a:buClr>
              <a:buSzPts val="1274"/>
              <a:buFont typeface="Times New Roman"/>
              <a:buChar char="●"/>
            </a:pPr>
            <a:r>
              <a:rPr lang="en-GB" sz="1274">
                <a:solidFill>
                  <a:srgbClr val="000000"/>
                </a:solidFill>
                <a:latin typeface="Times New Roman"/>
                <a:ea typeface="Times New Roman"/>
                <a:cs typeface="Times New Roman"/>
                <a:sym typeface="Times New Roman"/>
              </a:rPr>
              <a:t>The use of medication adherence and multidisciplinary reviews concur with the care planning as stipulated by NHS and  NICE (Radcliffe </a:t>
            </a:r>
            <a:r>
              <a:rPr lang="en-GB" sz="1274" i="1">
                <a:solidFill>
                  <a:srgbClr val="000000"/>
                </a:solidFill>
                <a:latin typeface="Times New Roman"/>
                <a:ea typeface="Times New Roman"/>
                <a:cs typeface="Times New Roman"/>
                <a:sym typeface="Times New Roman"/>
              </a:rPr>
              <a:t>et al</a:t>
            </a:r>
            <a:r>
              <a:rPr lang="en-GB" sz="1274">
                <a:solidFill>
                  <a:srgbClr val="000000"/>
                </a:solidFill>
                <a:latin typeface="Times New Roman"/>
                <a:ea typeface="Times New Roman"/>
                <a:cs typeface="Times New Roman"/>
                <a:sym typeface="Times New Roman"/>
              </a:rPr>
              <a:t>. 2023).</a:t>
            </a:r>
            <a:endParaRPr sz="1274">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200">
                <a:solidFill>
                  <a:srgbClr val="000000"/>
                </a:solidFill>
                <a:latin typeface="Times New Roman"/>
                <a:ea typeface="Times New Roman"/>
                <a:cs typeface="Times New Roman"/>
                <a:sym typeface="Times New Roman"/>
              </a:rPr>
              <a:t>Practical implementation of the NHS and NICE Guidelines create opportunity to deal with the issues observed in cardiovascular care.</a:t>
            </a:r>
            <a:endParaRPr sz="1200">
              <a:solidFill>
                <a:srgbClr val="000000"/>
              </a:solidFill>
              <a:latin typeface="Times New Roman"/>
              <a:ea typeface="Times New Roman"/>
              <a:cs typeface="Times New Roman"/>
              <a:sym typeface="Times New Roman"/>
            </a:endParaRPr>
          </a:p>
          <a:p>
            <a:pPr marL="457200" lvl="0" indent="0" algn="just" rtl="0">
              <a:lnSpc>
                <a:spcPct val="160000"/>
              </a:lnSpc>
              <a:spcBef>
                <a:spcPts val="0"/>
              </a:spcBef>
              <a:spcAft>
                <a:spcPts val="0"/>
              </a:spcAft>
              <a:buNone/>
            </a:pPr>
            <a:endParaRPr sz="1600">
              <a:solidFill>
                <a:srgbClr val="000000"/>
              </a:solidFill>
              <a:latin typeface="Times New Roman"/>
              <a:ea typeface="Times New Roman"/>
              <a:cs typeface="Times New Roman"/>
              <a:sym typeface="Times New Roman"/>
            </a:endParaRPr>
          </a:p>
        </p:txBody>
      </p:sp>
      <p:pic>
        <p:nvPicPr>
          <p:cNvPr id="324" name="Google Shape;324;p7"/>
          <p:cNvPicPr preferRelativeResize="0"/>
          <p:nvPr/>
        </p:nvPicPr>
        <p:blipFill rotWithShape="1">
          <a:blip r:embed="rId5">
            <a:alphaModFix/>
          </a:blip>
          <a:srcRect/>
          <a:stretch/>
        </p:blipFill>
        <p:spPr>
          <a:xfrm>
            <a:off x="5202381" y="1221212"/>
            <a:ext cx="3548530" cy="2955934"/>
          </a:xfrm>
          <a:prstGeom prst="rect">
            <a:avLst/>
          </a:prstGeom>
          <a:noFill/>
          <a:ln>
            <a:noFill/>
          </a:ln>
        </p:spPr>
      </p:pic>
      <p:sp>
        <p:nvSpPr>
          <p:cNvPr id="325" name="Google Shape;325;p7"/>
          <p:cNvSpPr txBox="1"/>
          <p:nvPr/>
        </p:nvSpPr>
        <p:spPr>
          <a:xfrm>
            <a:off x="6841550" y="4177146"/>
            <a:ext cx="26487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Travers </a:t>
            </a:r>
            <a:r>
              <a:rPr lang="en-GB" b="0" i="1" u="none" strike="noStrike" cap="none" dirty="0">
                <a:solidFill>
                  <a:srgbClr val="080808"/>
                </a:solidFill>
                <a:latin typeface="Times New Roman"/>
                <a:ea typeface="Times New Roman"/>
                <a:cs typeface="Times New Roman"/>
                <a:sym typeface="Times New Roman"/>
              </a:rPr>
              <a:t>et al</a:t>
            </a:r>
            <a:r>
              <a:rPr lang="en-GB" b="0" i="0" u="none" strike="noStrike" cap="none" dirty="0">
                <a:solidFill>
                  <a:srgbClr val="080808"/>
                </a:solidFill>
                <a:latin typeface="Times New Roman"/>
                <a:ea typeface="Times New Roman"/>
                <a:cs typeface="Times New Roman"/>
                <a:sym typeface="Times New Roman"/>
              </a:rPr>
              <a:t>. 2022)</a:t>
            </a:r>
            <a:endParaRPr b="0" i="0" u="none" strike="noStrike" cap="none" dirty="0">
              <a:solidFill>
                <a:srgbClr val="080808"/>
              </a:solidFill>
              <a:latin typeface="Times New Roman"/>
              <a:ea typeface="Times New Roman"/>
              <a:cs typeface="Times New Roman"/>
              <a:sym typeface="Times New Roman"/>
            </a:endParaRPr>
          </a:p>
        </p:txBody>
      </p:sp>
      <p:pic>
        <p:nvPicPr>
          <p:cNvPr id="4" name="Audio 3">
            <a:hlinkClick r:id="" action="ppaction://media"/>
            <a:extLst>
              <a:ext uri="{FF2B5EF4-FFF2-40B4-BE49-F238E27FC236}">
                <a16:creationId xmlns:a16="http://schemas.microsoft.com/office/drawing/2014/main" id="{92A85699-B18D-6C08-EFA6-E7AED00426A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639"/>
    </mc:Choice>
    <mc:Fallback>
      <p:transition spd="slow" advTm="36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g3c8644a6a49_0_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rgbClr val="000000"/>
              </a:buClr>
              <a:buSzPct val="93333"/>
              <a:buFont typeface="Arial"/>
              <a:buNone/>
            </a:pPr>
            <a:r>
              <a:rPr lang="en-GB" sz="3000">
                <a:solidFill>
                  <a:srgbClr val="000000"/>
                </a:solidFill>
                <a:latin typeface="Times New Roman"/>
                <a:ea typeface="Times New Roman"/>
                <a:cs typeface="Times New Roman"/>
                <a:sym typeface="Times New Roman"/>
              </a:rPr>
              <a:t>EVIDENCE-BASED CARE PLAN (CONTINUATION)</a:t>
            </a:r>
            <a:endParaRPr/>
          </a:p>
        </p:txBody>
      </p:sp>
      <p:sp>
        <p:nvSpPr>
          <p:cNvPr id="331" name="Google Shape;331;g3c8644a6a49_0_0"/>
          <p:cNvSpPr txBox="1">
            <a:spLocks noGrp="1"/>
          </p:cNvSpPr>
          <p:nvPr>
            <p:ph type="body" idx="1"/>
          </p:nvPr>
        </p:nvSpPr>
        <p:spPr>
          <a:xfrm>
            <a:off x="498400" y="1990050"/>
            <a:ext cx="4864500" cy="2854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GB" sz="1400" dirty="0">
                <a:solidFill>
                  <a:schemeClr val="bg2">
                    <a:lumMod val="50000"/>
                  </a:schemeClr>
                </a:solidFill>
                <a:latin typeface="Times New Roman" panose="02020603050405020304" pitchFamily="18" charset="0"/>
                <a:cs typeface="Times New Roman" panose="02020603050405020304" pitchFamily="18" charset="0"/>
                <a:sym typeface="Times New Roman"/>
              </a:rPr>
              <a:t>NHS Guidelines are aimed at the prevention of cardiovascular disorders with a focus on targeted practical intervention (Nhs.uk, 2025).</a:t>
            </a:r>
            <a:endParaRPr sz="1400" dirty="0">
              <a:solidFill>
                <a:schemeClr val="bg2">
                  <a:lumMod val="50000"/>
                </a:schemeClr>
              </a:solidFill>
              <a:latin typeface="Times New Roman" panose="02020603050405020304" pitchFamily="18" charset="0"/>
              <a:cs typeface="Times New Roman" panose="02020603050405020304" pitchFamily="18" charset="0"/>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400" dirty="0">
                <a:solidFill>
                  <a:schemeClr val="bg2">
                    <a:lumMod val="50000"/>
                  </a:schemeClr>
                </a:solidFill>
                <a:latin typeface="Times New Roman" panose="02020603050405020304" pitchFamily="18" charset="0"/>
                <a:cs typeface="Times New Roman" panose="02020603050405020304" pitchFamily="18" charset="0"/>
                <a:sym typeface="Times New Roman"/>
              </a:rPr>
              <a:t>Transition in the pharmacological intervention creates insights regarding the principles of adequate coordination.</a:t>
            </a:r>
            <a:endParaRPr sz="1400" dirty="0">
              <a:solidFill>
                <a:schemeClr val="bg2">
                  <a:lumMod val="50000"/>
                </a:schemeClr>
              </a:solidFill>
              <a:latin typeface="Times New Roman" panose="02020603050405020304" pitchFamily="18" charset="0"/>
              <a:cs typeface="Times New Roman" panose="02020603050405020304" pitchFamily="18" charset="0"/>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400" dirty="0">
                <a:solidFill>
                  <a:schemeClr val="bg2">
                    <a:lumMod val="50000"/>
                  </a:schemeClr>
                </a:solidFill>
                <a:latin typeface="Times New Roman" panose="02020603050405020304" pitchFamily="18" charset="0"/>
                <a:cs typeface="Times New Roman" panose="02020603050405020304" pitchFamily="18" charset="0"/>
                <a:sym typeface="Times New Roman"/>
              </a:rPr>
              <a:t>It requires adequate focus on the principles of support to determine better healthcare support planning in addressing cardiovascular issues.</a:t>
            </a:r>
            <a:endParaRPr sz="1400" dirty="0">
              <a:solidFill>
                <a:schemeClr val="bg2">
                  <a:lumMod val="50000"/>
                </a:schemeClr>
              </a:solidFill>
              <a:latin typeface="Times New Roman" panose="02020603050405020304" pitchFamily="18" charset="0"/>
              <a:cs typeface="Times New Roman" panose="02020603050405020304" pitchFamily="18" charset="0"/>
              <a:sym typeface="Times New Roman"/>
            </a:endParaRPr>
          </a:p>
        </p:txBody>
      </p:sp>
      <p:pic>
        <p:nvPicPr>
          <p:cNvPr id="332" name="Google Shape;332;g3c8644a6a49_0_0"/>
          <p:cNvPicPr preferRelativeResize="0"/>
          <p:nvPr/>
        </p:nvPicPr>
        <p:blipFill>
          <a:blip r:embed="rId5">
            <a:alphaModFix/>
          </a:blip>
          <a:stretch>
            <a:fillRect/>
          </a:stretch>
        </p:blipFill>
        <p:spPr>
          <a:xfrm>
            <a:off x="5612000" y="1990050"/>
            <a:ext cx="3468875" cy="1937350"/>
          </a:xfrm>
          <a:prstGeom prst="rect">
            <a:avLst/>
          </a:prstGeom>
          <a:noFill/>
          <a:ln>
            <a:noFill/>
          </a:ln>
        </p:spPr>
      </p:pic>
      <p:sp>
        <p:nvSpPr>
          <p:cNvPr id="333" name="Google Shape;333;g3c8644a6a49_0_0"/>
          <p:cNvSpPr txBox="1"/>
          <p:nvPr/>
        </p:nvSpPr>
        <p:spPr>
          <a:xfrm>
            <a:off x="6396154" y="3927400"/>
            <a:ext cx="3369300" cy="578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dirty="0">
                <a:latin typeface="Times New Roman" panose="02020603050405020304" pitchFamily="18" charset="0"/>
                <a:cs typeface="Times New Roman" panose="02020603050405020304" pitchFamily="18" charset="0"/>
                <a:sym typeface="Times New Roman"/>
              </a:rPr>
              <a:t>(Source: </a:t>
            </a:r>
            <a:r>
              <a:rPr lang="en-GB" dirty="0" err="1">
                <a:latin typeface="Times New Roman" panose="02020603050405020304" pitchFamily="18" charset="0"/>
                <a:cs typeface="Times New Roman" panose="02020603050405020304" pitchFamily="18" charset="0"/>
                <a:sym typeface="Times New Roman"/>
              </a:rPr>
              <a:t>Ajijola</a:t>
            </a:r>
            <a:r>
              <a:rPr lang="en-GB" dirty="0">
                <a:latin typeface="Times New Roman" panose="02020603050405020304" pitchFamily="18" charset="0"/>
                <a:cs typeface="Times New Roman" panose="02020603050405020304" pitchFamily="18" charset="0"/>
                <a:sym typeface="Times New Roman"/>
              </a:rPr>
              <a:t> et al. 2025)</a:t>
            </a:r>
            <a:endParaRPr dirty="0">
              <a:latin typeface="Times New Roman" panose="02020603050405020304" pitchFamily="18" charset="0"/>
              <a:cs typeface="Times New Roman" panose="02020603050405020304" pitchFamily="18" charset="0"/>
              <a:sym typeface="Times New Roman"/>
            </a:endParaRPr>
          </a:p>
        </p:txBody>
      </p:sp>
      <p:pic>
        <p:nvPicPr>
          <p:cNvPr id="16" name="Audio 15">
            <a:hlinkClick r:id="" action="ppaction://media"/>
            <a:extLst>
              <a:ext uri="{FF2B5EF4-FFF2-40B4-BE49-F238E27FC236}">
                <a16:creationId xmlns:a16="http://schemas.microsoft.com/office/drawing/2014/main" id="{25C9746A-16D0-8FA9-8BF5-4C9B69A156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112"/>
    </mc:Choice>
    <mc:Fallback>
      <p:transition spd="slow" advTm="31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337"/>
        <p:cNvGrpSpPr/>
        <p:nvPr/>
      </p:nvGrpSpPr>
      <p:grpSpPr>
        <a:xfrm>
          <a:off x="0" y="0"/>
          <a:ext cx="0" cy="0"/>
          <a:chOff x="0" y="0"/>
          <a:chExt cx="0" cy="0"/>
        </a:xfrm>
      </p:grpSpPr>
      <p:sp>
        <p:nvSpPr>
          <p:cNvPr id="338" name="Google Shape;338;p8"/>
          <p:cNvSpPr txBox="1">
            <a:spLocks noGrp="1"/>
          </p:cNvSpPr>
          <p:nvPr>
            <p:ph type="title"/>
          </p:nvPr>
        </p:nvSpPr>
        <p:spPr>
          <a:xfrm>
            <a:off x="1303800" y="118225"/>
            <a:ext cx="7030500" cy="1248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a:solidFill>
                  <a:srgbClr val="000000"/>
                </a:solidFill>
                <a:latin typeface="Times New Roman"/>
                <a:ea typeface="Times New Roman"/>
                <a:cs typeface="Times New Roman"/>
                <a:sym typeface="Times New Roman"/>
              </a:rPr>
              <a:t>COMMUNICATION, ETHICS &amp; CONCLUSION</a:t>
            </a:r>
            <a:endParaRPr sz="3000">
              <a:latin typeface="Times New Roman"/>
              <a:ea typeface="Times New Roman"/>
              <a:cs typeface="Times New Roman"/>
              <a:sym typeface="Times New Roman"/>
            </a:endParaRPr>
          </a:p>
        </p:txBody>
      </p:sp>
      <p:sp>
        <p:nvSpPr>
          <p:cNvPr id="339" name="Google Shape;339;p8"/>
          <p:cNvSpPr txBox="1">
            <a:spLocks noGrp="1"/>
          </p:cNvSpPr>
          <p:nvPr>
            <p:ph type="body" idx="1"/>
          </p:nvPr>
        </p:nvSpPr>
        <p:spPr>
          <a:xfrm>
            <a:off x="199525" y="1568825"/>
            <a:ext cx="4659000" cy="3485100"/>
          </a:xfrm>
          <a:prstGeom prst="rect">
            <a:avLst/>
          </a:prstGeom>
          <a:noFill/>
          <a:ln>
            <a:noFill/>
          </a:ln>
        </p:spPr>
        <p:txBody>
          <a:bodyPr spcFirstLastPara="1" wrap="square" lIns="91425" tIns="91425" rIns="91425" bIns="91425" anchor="t" anchorCtr="0">
            <a:normAutofit fontScale="85000" lnSpcReduction="20000"/>
          </a:bodyPr>
          <a:lstStyle/>
          <a:p>
            <a:pPr marL="457200" lvl="0" indent="-322580" algn="just" rtl="0">
              <a:lnSpc>
                <a:spcPct val="170000"/>
              </a:lnSpc>
              <a:spcBef>
                <a:spcPts val="0"/>
              </a:spcBef>
              <a:spcAft>
                <a:spcPts val="0"/>
              </a:spcAft>
              <a:buClr>
                <a:srgbClr val="080808"/>
              </a:buClr>
              <a:buSzPct val="100000"/>
              <a:buFont typeface="Times New Roman"/>
              <a:buChar char="●"/>
            </a:pPr>
            <a:r>
              <a:rPr lang="en-GB" sz="1600" dirty="0">
                <a:solidFill>
                  <a:srgbClr val="080808"/>
                </a:solidFill>
                <a:latin typeface="Times New Roman"/>
                <a:ea typeface="Times New Roman"/>
                <a:cs typeface="Times New Roman"/>
                <a:sym typeface="Times New Roman"/>
              </a:rPr>
              <a:t>Person-</a:t>
            </a:r>
            <a:r>
              <a:rPr lang="en-GB" sz="1600" dirty="0" err="1">
                <a:solidFill>
                  <a:srgbClr val="080808"/>
                </a:solidFill>
                <a:latin typeface="Times New Roman"/>
                <a:ea typeface="Times New Roman"/>
                <a:cs typeface="Times New Roman"/>
                <a:sym typeface="Times New Roman"/>
              </a:rPr>
              <a:t>centered</a:t>
            </a:r>
            <a:r>
              <a:rPr lang="en-GB" sz="1600" dirty="0">
                <a:solidFill>
                  <a:srgbClr val="080808"/>
                </a:solidFill>
                <a:latin typeface="Times New Roman"/>
                <a:ea typeface="Times New Roman"/>
                <a:cs typeface="Times New Roman"/>
                <a:sym typeface="Times New Roman"/>
              </a:rPr>
              <a:t> communication promotes patient empowerment, collaborative decision-making, and adherence knowledge (</a:t>
            </a:r>
            <a:r>
              <a:rPr lang="en-GB" sz="1600" dirty="0" err="1">
                <a:solidFill>
                  <a:srgbClr val="080808"/>
                </a:solidFill>
                <a:latin typeface="Times New Roman"/>
                <a:ea typeface="Times New Roman"/>
                <a:cs typeface="Times New Roman"/>
                <a:sym typeface="Times New Roman"/>
              </a:rPr>
              <a:t>Hickmann</a:t>
            </a:r>
            <a:r>
              <a:rPr lang="en-GB" sz="1600" dirty="0">
                <a:solidFill>
                  <a:srgbClr val="080808"/>
                </a:solidFill>
                <a:latin typeface="Times New Roman"/>
                <a:ea typeface="Times New Roman"/>
                <a:cs typeface="Times New Roman"/>
                <a:sym typeface="Times New Roman"/>
              </a:rPr>
              <a:t> </a:t>
            </a:r>
            <a:r>
              <a:rPr lang="en-GB" sz="1600" i="1" dirty="0">
                <a:solidFill>
                  <a:srgbClr val="080808"/>
                </a:solidFill>
                <a:latin typeface="Times New Roman"/>
                <a:ea typeface="Times New Roman"/>
                <a:cs typeface="Times New Roman"/>
                <a:sym typeface="Times New Roman"/>
              </a:rPr>
              <a:t>et al</a:t>
            </a:r>
            <a:r>
              <a:rPr lang="en-GB" sz="1600" dirty="0">
                <a:solidFill>
                  <a:srgbClr val="080808"/>
                </a:solidFill>
                <a:latin typeface="Times New Roman"/>
                <a:ea typeface="Times New Roman"/>
                <a:cs typeface="Times New Roman"/>
                <a:sym typeface="Times New Roman"/>
              </a:rPr>
              <a:t>. 2022)</a:t>
            </a:r>
            <a:endParaRPr sz="1600" dirty="0">
              <a:solidFill>
                <a:srgbClr val="080808"/>
              </a:solidFill>
              <a:latin typeface="Times New Roman"/>
              <a:ea typeface="Times New Roman"/>
              <a:cs typeface="Times New Roman"/>
              <a:sym typeface="Times New Roman"/>
            </a:endParaRPr>
          </a:p>
          <a:p>
            <a:pPr marL="457200" lvl="0" indent="-322580" algn="just" rtl="0">
              <a:lnSpc>
                <a:spcPct val="170000"/>
              </a:lnSpc>
              <a:spcBef>
                <a:spcPts val="0"/>
              </a:spcBef>
              <a:spcAft>
                <a:spcPts val="0"/>
              </a:spcAft>
              <a:buClr>
                <a:srgbClr val="080808"/>
              </a:buClr>
              <a:buSzPct val="100000"/>
              <a:buFont typeface="Times New Roman"/>
              <a:buChar char="●"/>
            </a:pPr>
            <a:r>
              <a:rPr lang="en-GB" sz="1600" dirty="0">
                <a:solidFill>
                  <a:srgbClr val="080808"/>
                </a:solidFill>
                <a:latin typeface="Times New Roman"/>
                <a:ea typeface="Times New Roman"/>
                <a:cs typeface="Times New Roman"/>
                <a:sym typeface="Times New Roman"/>
              </a:rPr>
              <a:t>The informed consent and capabilities of the patient Informed consent Ethical care and cultural sensitivity involve requirement of confidentiality of dignity during care delivery.</a:t>
            </a:r>
            <a:endParaRPr sz="1600" dirty="0">
              <a:solidFill>
                <a:srgbClr val="080808"/>
              </a:solidFill>
              <a:latin typeface="Times New Roman"/>
              <a:ea typeface="Times New Roman"/>
              <a:cs typeface="Times New Roman"/>
              <a:sym typeface="Times New Roman"/>
            </a:endParaRPr>
          </a:p>
          <a:p>
            <a:pPr marL="457200" lvl="0" indent="-322580" algn="just" rtl="0">
              <a:lnSpc>
                <a:spcPct val="170000"/>
              </a:lnSpc>
              <a:spcBef>
                <a:spcPts val="0"/>
              </a:spcBef>
              <a:spcAft>
                <a:spcPts val="0"/>
              </a:spcAft>
              <a:buClr>
                <a:srgbClr val="080808"/>
              </a:buClr>
              <a:buSzPct val="100000"/>
              <a:buFont typeface="Times New Roman"/>
              <a:buChar char="●"/>
            </a:pPr>
            <a:r>
              <a:rPr lang="en-GB" sz="1600" dirty="0">
                <a:solidFill>
                  <a:srgbClr val="080808"/>
                </a:solidFill>
                <a:latin typeface="Times New Roman"/>
                <a:ea typeface="Times New Roman"/>
                <a:cs typeface="Times New Roman"/>
                <a:sym typeface="Times New Roman"/>
              </a:rPr>
              <a:t>Effective cardiovascular treatment can improve outcomes, avoid strokes, and improve the quality of life for patients (Lip </a:t>
            </a:r>
            <a:r>
              <a:rPr lang="en-GB" sz="1600" i="1" dirty="0">
                <a:solidFill>
                  <a:srgbClr val="080808"/>
                </a:solidFill>
                <a:latin typeface="Times New Roman"/>
                <a:ea typeface="Times New Roman"/>
                <a:cs typeface="Times New Roman"/>
                <a:sym typeface="Times New Roman"/>
              </a:rPr>
              <a:t>et al. </a:t>
            </a:r>
            <a:r>
              <a:rPr lang="en-GB" sz="1600" dirty="0">
                <a:solidFill>
                  <a:srgbClr val="080808"/>
                </a:solidFill>
                <a:latin typeface="Times New Roman"/>
                <a:ea typeface="Times New Roman"/>
                <a:cs typeface="Times New Roman"/>
                <a:sym typeface="Times New Roman"/>
              </a:rPr>
              <a:t>2022).</a:t>
            </a:r>
            <a:endParaRPr sz="1600" dirty="0">
              <a:solidFill>
                <a:srgbClr val="080808"/>
              </a:solidFill>
              <a:latin typeface="Times New Roman"/>
              <a:ea typeface="Times New Roman"/>
              <a:cs typeface="Times New Roman"/>
              <a:sym typeface="Times New Roman"/>
            </a:endParaRPr>
          </a:p>
        </p:txBody>
      </p:sp>
      <p:pic>
        <p:nvPicPr>
          <p:cNvPr id="340" name="Google Shape;340;p8"/>
          <p:cNvPicPr preferRelativeResize="0"/>
          <p:nvPr/>
        </p:nvPicPr>
        <p:blipFill rotWithShape="1">
          <a:blip r:embed="rId5">
            <a:alphaModFix/>
          </a:blip>
          <a:srcRect/>
          <a:stretch/>
        </p:blipFill>
        <p:spPr>
          <a:xfrm>
            <a:off x="5334000" y="1477962"/>
            <a:ext cx="3498272" cy="2733820"/>
          </a:xfrm>
          <a:prstGeom prst="rect">
            <a:avLst/>
          </a:prstGeom>
          <a:noFill/>
          <a:ln>
            <a:noFill/>
          </a:ln>
        </p:spPr>
      </p:pic>
      <p:sp>
        <p:nvSpPr>
          <p:cNvPr id="341" name="Google Shape;341;p8"/>
          <p:cNvSpPr txBox="1"/>
          <p:nvPr/>
        </p:nvSpPr>
        <p:spPr>
          <a:xfrm>
            <a:off x="7174543" y="4211782"/>
            <a:ext cx="2648700" cy="40007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600"/>
              <a:buFont typeface="Arial"/>
              <a:buNone/>
            </a:pPr>
            <a:r>
              <a:rPr lang="en-GB" b="0" i="0" u="none" strike="noStrike" cap="none" dirty="0">
                <a:solidFill>
                  <a:srgbClr val="080808"/>
                </a:solidFill>
                <a:latin typeface="Times New Roman"/>
                <a:ea typeface="Times New Roman"/>
                <a:cs typeface="Times New Roman"/>
                <a:sym typeface="Times New Roman"/>
              </a:rPr>
              <a:t>(Source: Lip </a:t>
            </a:r>
            <a:r>
              <a:rPr lang="en-GB" b="0" i="1" u="none" strike="noStrike" cap="none" dirty="0">
                <a:solidFill>
                  <a:srgbClr val="080808"/>
                </a:solidFill>
                <a:latin typeface="Times New Roman"/>
                <a:ea typeface="Times New Roman"/>
                <a:cs typeface="Times New Roman"/>
                <a:sym typeface="Times New Roman"/>
              </a:rPr>
              <a:t>et al</a:t>
            </a:r>
            <a:r>
              <a:rPr lang="en-GB" b="0" i="0" u="none" strike="noStrike" cap="none" dirty="0">
                <a:solidFill>
                  <a:srgbClr val="080808"/>
                </a:solidFill>
                <a:latin typeface="Times New Roman"/>
                <a:ea typeface="Times New Roman"/>
                <a:cs typeface="Times New Roman"/>
                <a:sym typeface="Times New Roman"/>
              </a:rPr>
              <a:t>. 2022)</a:t>
            </a:r>
            <a:endParaRPr b="0" i="0" u="none" strike="noStrike" cap="none" dirty="0">
              <a:solidFill>
                <a:srgbClr val="080808"/>
              </a:solidFill>
              <a:latin typeface="Times New Roman"/>
              <a:ea typeface="Times New Roman"/>
              <a:cs typeface="Times New Roman"/>
              <a:sym typeface="Times New Roman"/>
            </a:endParaRPr>
          </a:p>
        </p:txBody>
      </p:sp>
      <p:pic>
        <p:nvPicPr>
          <p:cNvPr id="4" name="Audio 3">
            <a:hlinkClick r:id="" action="ppaction://media"/>
            <a:extLst>
              <a:ext uri="{FF2B5EF4-FFF2-40B4-BE49-F238E27FC236}">
                <a16:creationId xmlns:a16="http://schemas.microsoft.com/office/drawing/2014/main" id="{2EB540EA-F882-3B11-7C1B-231F7595CA1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962"/>
    </mc:Choice>
    <mc:Fallback>
      <p:transition spd="slow" advTm="2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5"/>
        <p:cNvGrpSpPr/>
        <p:nvPr/>
      </p:nvGrpSpPr>
      <p:grpSpPr>
        <a:xfrm>
          <a:off x="0" y="0"/>
          <a:ext cx="0" cy="0"/>
          <a:chOff x="0" y="0"/>
          <a:chExt cx="0" cy="0"/>
        </a:xfrm>
      </p:grpSpPr>
      <p:sp>
        <p:nvSpPr>
          <p:cNvPr id="346" name="Google Shape;346;g3c8644a6a49_0_8"/>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000">
                <a:latin typeface="Times New Roman"/>
                <a:ea typeface="Times New Roman"/>
                <a:cs typeface="Times New Roman"/>
                <a:sym typeface="Times New Roman"/>
              </a:rPr>
              <a:t>CONCLUSION</a:t>
            </a:r>
            <a:endParaRPr sz="3000">
              <a:latin typeface="Times New Roman"/>
              <a:ea typeface="Times New Roman"/>
              <a:cs typeface="Times New Roman"/>
              <a:sym typeface="Times New Roman"/>
            </a:endParaRPr>
          </a:p>
        </p:txBody>
      </p:sp>
      <p:sp>
        <p:nvSpPr>
          <p:cNvPr id="347" name="Google Shape;347;g3c8644a6a49_0_8"/>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GB" sz="1200">
                <a:solidFill>
                  <a:srgbClr val="000000"/>
                </a:solidFill>
                <a:latin typeface="Times New Roman"/>
                <a:ea typeface="Times New Roman"/>
                <a:cs typeface="Times New Roman"/>
                <a:sym typeface="Times New Roman"/>
              </a:rPr>
              <a:t>It can be concluded from the above evaluation that the need is to increase insights regarding the principles of coordination.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200">
                <a:solidFill>
                  <a:srgbClr val="000000"/>
                </a:solidFill>
                <a:latin typeface="Times New Roman"/>
                <a:ea typeface="Times New Roman"/>
                <a:cs typeface="Times New Roman"/>
                <a:sym typeface="Times New Roman"/>
              </a:rPr>
              <a:t>Improvement of practical insights regarding safety management is necessary to achieve the desired outcome.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200">
                <a:solidFill>
                  <a:srgbClr val="000000"/>
                </a:solidFill>
                <a:latin typeface="Times New Roman"/>
                <a:ea typeface="Times New Roman"/>
                <a:cs typeface="Times New Roman"/>
                <a:sym typeface="Times New Roman"/>
              </a:rPr>
              <a:t>Enhancement of the strategy of coordination is required to gain progress in terms of decision-making.</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pic>
        <p:nvPicPr>
          <p:cNvPr id="12" name="Audio 11">
            <a:hlinkClick r:id="" action="ppaction://media"/>
            <a:extLst>
              <a:ext uri="{FF2B5EF4-FFF2-40B4-BE49-F238E27FC236}">
                <a16:creationId xmlns:a16="http://schemas.microsoft.com/office/drawing/2014/main" id="{3A985936-668B-4820-C9BB-E0F88CAAB2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056"/>
    </mc:Choice>
    <mc:Fallback>
      <p:transition spd="slow" advTm="26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351"/>
        <p:cNvGrpSpPr/>
        <p:nvPr/>
      </p:nvGrpSpPr>
      <p:grpSpPr>
        <a:xfrm>
          <a:off x="0" y="0"/>
          <a:ext cx="0" cy="0"/>
          <a:chOff x="0" y="0"/>
          <a:chExt cx="0" cy="0"/>
        </a:xfrm>
      </p:grpSpPr>
      <p:sp>
        <p:nvSpPr>
          <p:cNvPr id="352" name="Google Shape;352;p9"/>
          <p:cNvSpPr txBox="1">
            <a:spLocks noGrp="1"/>
          </p:cNvSpPr>
          <p:nvPr>
            <p:ph type="title"/>
          </p:nvPr>
        </p:nvSpPr>
        <p:spPr>
          <a:xfrm>
            <a:off x="1303800" y="118225"/>
            <a:ext cx="7030500" cy="1248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sz="3000" dirty="0">
                <a:solidFill>
                  <a:srgbClr val="080808"/>
                </a:solidFill>
                <a:latin typeface="Times New Roman"/>
                <a:ea typeface="Times New Roman"/>
                <a:cs typeface="Times New Roman"/>
                <a:sym typeface="Times New Roman"/>
              </a:rPr>
              <a:t>REFERENCES</a:t>
            </a:r>
            <a:endParaRPr sz="3000" dirty="0">
              <a:solidFill>
                <a:srgbClr val="080808"/>
              </a:solidFill>
              <a:latin typeface="Times New Roman"/>
              <a:ea typeface="Times New Roman"/>
              <a:cs typeface="Times New Roman"/>
              <a:sym typeface="Times New Roman"/>
            </a:endParaRPr>
          </a:p>
        </p:txBody>
      </p:sp>
      <p:sp>
        <p:nvSpPr>
          <p:cNvPr id="353" name="Google Shape;353;p9"/>
          <p:cNvSpPr txBox="1">
            <a:spLocks noGrp="1"/>
          </p:cNvSpPr>
          <p:nvPr>
            <p:ph type="body" idx="1"/>
          </p:nvPr>
        </p:nvSpPr>
        <p:spPr>
          <a:xfrm>
            <a:off x="352775" y="983050"/>
            <a:ext cx="8581800" cy="3847500"/>
          </a:xfrm>
          <a:prstGeom prst="rect">
            <a:avLst/>
          </a:prstGeom>
          <a:noFill/>
          <a:ln>
            <a:noFill/>
          </a:ln>
        </p:spPr>
        <p:txBody>
          <a:bodyPr spcFirstLastPara="1" wrap="square" lIns="91425" tIns="91425" rIns="91425" bIns="91425" anchor="t" anchorCtr="0">
            <a:noAutofit/>
          </a:bodyPr>
          <a:lstStyle/>
          <a:p>
            <a:pPr lvl="0" algn="just"/>
            <a:r>
              <a:rPr lang="en-GB" sz="1050" i="1" dirty="0" err="1">
                <a:solidFill>
                  <a:srgbClr val="000000"/>
                </a:solidFill>
                <a:latin typeface="Times New Roman" panose="02020603050405020304" pitchFamily="18" charset="0"/>
                <a:cs typeface="Times New Roman" panose="02020603050405020304" pitchFamily="18" charset="0"/>
              </a:rPr>
              <a:t>Ajijola</a:t>
            </a:r>
            <a:r>
              <a:rPr lang="en-GB" sz="1050" i="1" dirty="0">
                <a:solidFill>
                  <a:srgbClr val="000000"/>
                </a:solidFill>
                <a:latin typeface="Times New Roman" panose="02020603050405020304" pitchFamily="18" charset="0"/>
                <a:cs typeface="Times New Roman" panose="02020603050405020304" pitchFamily="18" charset="0"/>
              </a:rPr>
              <a:t>, O.A., </a:t>
            </a:r>
            <a:r>
              <a:rPr lang="en-GB" sz="1050" i="1" dirty="0" err="1">
                <a:solidFill>
                  <a:srgbClr val="000000"/>
                </a:solidFill>
                <a:latin typeface="Times New Roman" panose="02020603050405020304" pitchFamily="18" charset="0"/>
                <a:cs typeface="Times New Roman" panose="02020603050405020304" pitchFamily="18" charset="0"/>
              </a:rPr>
              <a:t>Aksu</a:t>
            </a:r>
            <a:r>
              <a:rPr lang="en-GB" sz="1050" i="1" dirty="0">
                <a:solidFill>
                  <a:srgbClr val="000000"/>
                </a:solidFill>
                <a:latin typeface="Times New Roman" panose="02020603050405020304" pitchFamily="18" charset="0"/>
                <a:cs typeface="Times New Roman" panose="02020603050405020304" pitchFamily="18" charset="0"/>
              </a:rPr>
              <a:t>, T., Arora, R., </a:t>
            </a:r>
            <a:r>
              <a:rPr lang="en-GB" sz="1050" i="1" dirty="0" err="1">
                <a:solidFill>
                  <a:srgbClr val="000000"/>
                </a:solidFill>
                <a:latin typeface="Times New Roman" panose="02020603050405020304" pitchFamily="18" charset="0"/>
                <a:cs typeface="Times New Roman" panose="02020603050405020304" pitchFamily="18" charset="0"/>
              </a:rPr>
              <a:t>Biaggioni</a:t>
            </a:r>
            <a:r>
              <a:rPr lang="en-GB" sz="1050" i="1" dirty="0">
                <a:solidFill>
                  <a:srgbClr val="000000"/>
                </a:solidFill>
                <a:latin typeface="Times New Roman" panose="02020603050405020304" pitchFamily="18" charset="0"/>
                <a:cs typeface="Times New Roman" panose="02020603050405020304" pitchFamily="18" charset="0"/>
              </a:rPr>
              <a:t>, I., Chen, P.S., De Ferrari, G., </a:t>
            </a:r>
            <a:r>
              <a:rPr lang="en-GB" sz="1050" i="1" dirty="0" err="1">
                <a:solidFill>
                  <a:srgbClr val="000000"/>
                </a:solidFill>
                <a:latin typeface="Times New Roman" panose="02020603050405020304" pitchFamily="18" charset="0"/>
                <a:cs typeface="Times New Roman" panose="02020603050405020304" pitchFamily="18" charset="0"/>
              </a:rPr>
              <a:t>Dusi</a:t>
            </a:r>
            <a:r>
              <a:rPr lang="en-GB" sz="1050" i="1" dirty="0">
                <a:solidFill>
                  <a:srgbClr val="000000"/>
                </a:solidFill>
                <a:latin typeface="Times New Roman" panose="02020603050405020304" pitchFamily="18" charset="0"/>
                <a:cs typeface="Times New Roman" panose="02020603050405020304" pitchFamily="18" charset="0"/>
              </a:rPr>
              <a:t>, V., </a:t>
            </a:r>
            <a:r>
              <a:rPr lang="en-GB" sz="1050" i="1" dirty="0" err="1">
                <a:solidFill>
                  <a:srgbClr val="000000"/>
                </a:solidFill>
                <a:latin typeface="Times New Roman" panose="02020603050405020304" pitchFamily="18" charset="0"/>
                <a:cs typeface="Times New Roman" panose="02020603050405020304" pitchFamily="18" charset="0"/>
              </a:rPr>
              <a:t>Fudim</a:t>
            </a:r>
            <a:r>
              <a:rPr lang="en-GB" sz="1050" i="1" dirty="0">
                <a:solidFill>
                  <a:srgbClr val="000000"/>
                </a:solidFill>
                <a:latin typeface="Times New Roman" panose="02020603050405020304" pitchFamily="18" charset="0"/>
                <a:cs typeface="Times New Roman" panose="02020603050405020304" pitchFamily="18" charset="0"/>
              </a:rPr>
              <a:t>, M., Goldberger, J.J., Green, A.L. and Herring, N., (2025). ‘Clinical </a:t>
            </a:r>
            <a:r>
              <a:rPr lang="en-GB" sz="1050" i="1" dirty="0" err="1">
                <a:solidFill>
                  <a:srgbClr val="000000"/>
                </a:solidFill>
                <a:latin typeface="Times New Roman" panose="02020603050405020304" pitchFamily="18" charset="0"/>
                <a:cs typeface="Times New Roman" panose="02020603050405020304" pitchFamily="18" charset="0"/>
              </a:rPr>
              <a:t>neurocardiology</a:t>
            </a:r>
            <a:r>
              <a:rPr lang="en-GB" sz="1050" i="1" dirty="0">
                <a:solidFill>
                  <a:srgbClr val="000000"/>
                </a:solidFill>
                <a:latin typeface="Times New Roman" panose="02020603050405020304" pitchFamily="18" charset="0"/>
                <a:cs typeface="Times New Roman" panose="02020603050405020304" pitchFamily="18" charset="0"/>
              </a:rPr>
              <a:t>: defining the value of neuroscience‐based cardiovascular therapeutics–2024 update’. The Journal of physiology, 603(7), pp.1781-1839.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3"/>
              </a:rPr>
              <a:t>https</a:t>
            </a:r>
            <a:r>
              <a:rPr lang="en-GB" sz="1050" i="1" u="sng" dirty="0">
                <a:solidFill>
                  <a:srgbClr val="000000"/>
                </a:solidFill>
                <a:latin typeface="Times New Roman" panose="02020603050405020304" pitchFamily="18" charset="0"/>
                <a:cs typeface="Times New Roman" panose="02020603050405020304" pitchFamily="18" charset="0"/>
                <a:hlinkClick r:id="rId3"/>
              </a:rPr>
              <a:t>://doi.org/10.1113/JP284741</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err="1">
                <a:solidFill>
                  <a:srgbClr val="000000"/>
                </a:solidFill>
                <a:latin typeface="Times New Roman" panose="02020603050405020304" pitchFamily="18" charset="0"/>
                <a:cs typeface="Times New Roman" panose="02020603050405020304" pitchFamily="18" charset="0"/>
              </a:rPr>
              <a:t>Hickmann</a:t>
            </a:r>
            <a:r>
              <a:rPr lang="en-GB" sz="1050" i="1" dirty="0">
                <a:solidFill>
                  <a:srgbClr val="000000"/>
                </a:solidFill>
                <a:latin typeface="Times New Roman" panose="02020603050405020304" pitchFamily="18" charset="0"/>
                <a:cs typeface="Times New Roman" panose="02020603050405020304" pitchFamily="18" charset="0"/>
              </a:rPr>
              <a:t>, E., Richter, P. and </a:t>
            </a:r>
            <a:r>
              <a:rPr lang="en-GB" sz="1050" i="1" dirty="0" err="1">
                <a:solidFill>
                  <a:srgbClr val="000000"/>
                </a:solidFill>
                <a:latin typeface="Times New Roman" panose="02020603050405020304" pitchFamily="18" charset="0"/>
                <a:cs typeface="Times New Roman" panose="02020603050405020304" pitchFamily="18" charset="0"/>
              </a:rPr>
              <a:t>Schlieter</a:t>
            </a:r>
            <a:r>
              <a:rPr lang="en-GB" sz="1050" i="1" dirty="0">
                <a:solidFill>
                  <a:srgbClr val="000000"/>
                </a:solidFill>
                <a:latin typeface="Times New Roman" panose="02020603050405020304" pitchFamily="18" charset="0"/>
                <a:cs typeface="Times New Roman" panose="02020603050405020304" pitchFamily="18" charset="0"/>
              </a:rPr>
              <a:t>, H., (2022). ‘All together now–patient engagement, patient empowerment, and associated terms in personal healthcare’. BMC health services research, 22(1), p.1116. Available at:</a:t>
            </a:r>
            <a:r>
              <a:rPr lang="en-GB" sz="1050" i="1" u="sng" dirty="0">
                <a:solidFill>
                  <a:srgbClr val="000000"/>
                </a:solidFill>
                <a:latin typeface="Times New Roman" panose="02020603050405020304" pitchFamily="18" charset="0"/>
                <a:cs typeface="Times New Roman" panose="02020603050405020304" pitchFamily="18" charset="0"/>
                <a:hlinkClick r:id="rId4"/>
              </a:rPr>
              <a:t> https://doi.org/10.1186/s12913-022-08501-5</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err="1">
                <a:solidFill>
                  <a:srgbClr val="000000"/>
                </a:solidFill>
                <a:latin typeface="Times New Roman" panose="02020603050405020304" pitchFamily="18" charset="0"/>
                <a:cs typeface="Times New Roman" panose="02020603050405020304" pitchFamily="18" charset="0"/>
              </a:rPr>
              <a:t>Janjusevic</a:t>
            </a:r>
            <a:r>
              <a:rPr lang="en-GB" sz="1050" i="1" dirty="0">
                <a:solidFill>
                  <a:srgbClr val="000000"/>
                </a:solidFill>
                <a:latin typeface="Times New Roman" panose="02020603050405020304" pitchFamily="18" charset="0"/>
                <a:cs typeface="Times New Roman" panose="02020603050405020304" pitchFamily="18" charset="0"/>
              </a:rPr>
              <a:t>, M., </a:t>
            </a:r>
            <a:r>
              <a:rPr lang="en-GB" sz="1050" i="1" dirty="0" err="1">
                <a:solidFill>
                  <a:srgbClr val="000000"/>
                </a:solidFill>
                <a:latin typeface="Times New Roman" panose="02020603050405020304" pitchFamily="18" charset="0"/>
                <a:cs typeface="Times New Roman" panose="02020603050405020304" pitchFamily="18" charset="0"/>
              </a:rPr>
              <a:t>Fluca</a:t>
            </a:r>
            <a:r>
              <a:rPr lang="en-GB" sz="1050" i="1" dirty="0">
                <a:solidFill>
                  <a:srgbClr val="000000"/>
                </a:solidFill>
                <a:latin typeface="Times New Roman" panose="02020603050405020304" pitchFamily="18" charset="0"/>
                <a:cs typeface="Times New Roman" panose="02020603050405020304" pitchFamily="18" charset="0"/>
              </a:rPr>
              <a:t>, A.L., </a:t>
            </a:r>
            <a:r>
              <a:rPr lang="en-GB" sz="1050" i="1" dirty="0" err="1">
                <a:solidFill>
                  <a:srgbClr val="000000"/>
                </a:solidFill>
                <a:latin typeface="Times New Roman" panose="02020603050405020304" pitchFamily="18" charset="0"/>
                <a:cs typeface="Times New Roman" panose="02020603050405020304" pitchFamily="18" charset="0"/>
              </a:rPr>
              <a:t>Gagno</a:t>
            </a:r>
            <a:r>
              <a:rPr lang="en-GB" sz="1050" i="1" dirty="0">
                <a:solidFill>
                  <a:srgbClr val="000000"/>
                </a:solidFill>
                <a:latin typeface="Times New Roman" panose="02020603050405020304" pitchFamily="18" charset="0"/>
                <a:cs typeface="Times New Roman" panose="02020603050405020304" pitchFamily="18" charset="0"/>
              </a:rPr>
              <a:t>, G., </a:t>
            </a:r>
            <a:r>
              <a:rPr lang="en-GB" sz="1050" i="1" dirty="0" err="1">
                <a:solidFill>
                  <a:srgbClr val="000000"/>
                </a:solidFill>
                <a:latin typeface="Times New Roman" panose="02020603050405020304" pitchFamily="18" charset="0"/>
                <a:cs typeface="Times New Roman" panose="02020603050405020304" pitchFamily="18" charset="0"/>
              </a:rPr>
              <a:t>Pierri</a:t>
            </a:r>
            <a:r>
              <a:rPr lang="en-GB" sz="1050" i="1" dirty="0">
                <a:solidFill>
                  <a:srgbClr val="000000"/>
                </a:solidFill>
                <a:latin typeface="Times New Roman" panose="02020603050405020304" pitchFamily="18" charset="0"/>
                <a:cs typeface="Times New Roman" panose="02020603050405020304" pitchFamily="18" charset="0"/>
              </a:rPr>
              <a:t>, A., </a:t>
            </a:r>
            <a:r>
              <a:rPr lang="en-GB" sz="1050" i="1" dirty="0" err="1">
                <a:solidFill>
                  <a:srgbClr val="000000"/>
                </a:solidFill>
                <a:latin typeface="Times New Roman" panose="02020603050405020304" pitchFamily="18" charset="0"/>
                <a:cs typeface="Times New Roman" panose="02020603050405020304" pitchFamily="18" charset="0"/>
              </a:rPr>
              <a:t>Padoan</a:t>
            </a:r>
            <a:r>
              <a:rPr lang="en-GB" sz="1050" i="1" dirty="0">
                <a:solidFill>
                  <a:srgbClr val="000000"/>
                </a:solidFill>
                <a:latin typeface="Times New Roman" panose="02020603050405020304" pitchFamily="18" charset="0"/>
                <a:cs typeface="Times New Roman" panose="02020603050405020304" pitchFamily="18" charset="0"/>
              </a:rPr>
              <a:t>, L., Sorrentino, A., </a:t>
            </a:r>
            <a:r>
              <a:rPr lang="en-GB" sz="1050" i="1" dirty="0" err="1">
                <a:solidFill>
                  <a:srgbClr val="000000"/>
                </a:solidFill>
                <a:latin typeface="Times New Roman" panose="02020603050405020304" pitchFamily="18" charset="0"/>
                <a:cs typeface="Times New Roman" panose="02020603050405020304" pitchFamily="18" charset="0"/>
              </a:rPr>
              <a:t>Beltrami</a:t>
            </a:r>
            <a:r>
              <a:rPr lang="en-GB" sz="1050" i="1" dirty="0">
                <a:solidFill>
                  <a:srgbClr val="000000"/>
                </a:solidFill>
                <a:latin typeface="Times New Roman" panose="02020603050405020304" pitchFamily="18" charset="0"/>
                <a:cs typeface="Times New Roman" panose="02020603050405020304" pitchFamily="18" charset="0"/>
              </a:rPr>
              <a:t>, A.P., </a:t>
            </a:r>
            <a:r>
              <a:rPr lang="en-GB" sz="1050" i="1" dirty="0" err="1">
                <a:solidFill>
                  <a:srgbClr val="000000"/>
                </a:solidFill>
                <a:latin typeface="Times New Roman" panose="02020603050405020304" pitchFamily="18" charset="0"/>
                <a:cs typeface="Times New Roman" panose="02020603050405020304" pitchFamily="18" charset="0"/>
              </a:rPr>
              <a:t>Sinagra</a:t>
            </a:r>
            <a:r>
              <a:rPr lang="en-GB" sz="1050" i="1" dirty="0">
                <a:solidFill>
                  <a:srgbClr val="000000"/>
                </a:solidFill>
                <a:latin typeface="Times New Roman" panose="02020603050405020304" pitchFamily="18" charset="0"/>
                <a:cs typeface="Times New Roman" panose="02020603050405020304" pitchFamily="18" charset="0"/>
              </a:rPr>
              <a:t>, G. and </a:t>
            </a:r>
            <a:r>
              <a:rPr lang="en-GB" sz="1050" i="1" dirty="0" err="1">
                <a:solidFill>
                  <a:srgbClr val="000000"/>
                </a:solidFill>
                <a:latin typeface="Times New Roman" panose="02020603050405020304" pitchFamily="18" charset="0"/>
                <a:cs typeface="Times New Roman" panose="02020603050405020304" pitchFamily="18" charset="0"/>
              </a:rPr>
              <a:t>Aleksova</a:t>
            </a:r>
            <a:r>
              <a:rPr lang="en-GB" sz="1050" i="1" dirty="0">
                <a:solidFill>
                  <a:srgbClr val="000000"/>
                </a:solidFill>
                <a:latin typeface="Times New Roman" panose="02020603050405020304" pitchFamily="18" charset="0"/>
                <a:cs typeface="Times New Roman" panose="02020603050405020304" pitchFamily="18" charset="0"/>
              </a:rPr>
              <a:t>, A., (2022). ‘Old and novel therapeutic approaches in the management of </a:t>
            </a:r>
            <a:r>
              <a:rPr lang="en-GB" sz="1050" i="1" dirty="0" err="1">
                <a:solidFill>
                  <a:srgbClr val="000000"/>
                </a:solidFill>
                <a:latin typeface="Times New Roman" panose="02020603050405020304" pitchFamily="18" charset="0"/>
                <a:cs typeface="Times New Roman" panose="02020603050405020304" pitchFamily="18" charset="0"/>
              </a:rPr>
              <a:t>hyperglycemia</a:t>
            </a:r>
            <a:r>
              <a:rPr lang="en-GB" sz="1050" i="1" dirty="0">
                <a:solidFill>
                  <a:srgbClr val="000000"/>
                </a:solidFill>
                <a:latin typeface="Times New Roman" panose="02020603050405020304" pitchFamily="18" charset="0"/>
                <a:cs typeface="Times New Roman" panose="02020603050405020304" pitchFamily="18" charset="0"/>
              </a:rPr>
              <a:t>, an important risk factor for atherosclerosis’. International Journal of Molecular Sciences, 23(4), p.2336.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5"/>
              </a:rPr>
              <a:t>https</a:t>
            </a:r>
            <a:r>
              <a:rPr lang="en-GB" sz="1050" i="1" u="sng" dirty="0">
                <a:solidFill>
                  <a:srgbClr val="000000"/>
                </a:solidFill>
                <a:latin typeface="Times New Roman" panose="02020603050405020304" pitchFamily="18" charset="0"/>
                <a:cs typeface="Times New Roman" panose="02020603050405020304" pitchFamily="18" charset="0"/>
                <a:hlinkClick r:id="rId5"/>
              </a:rPr>
              <a:t>://doi.org/10.3390/ijms23042336</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a:solidFill>
                  <a:srgbClr val="000000"/>
                </a:solidFill>
                <a:latin typeface="Times New Roman" panose="02020603050405020304" pitchFamily="18" charset="0"/>
                <a:cs typeface="Times New Roman" panose="02020603050405020304" pitchFamily="18" charset="0"/>
              </a:rPr>
              <a:t>Kim, J.H., (2022). ‘Heart and circulatory system’. In Recent Advancements in Microbial Diversity (pp. 229-254). Academic Press.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6"/>
              </a:rPr>
              <a:t>https</a:t>
            </a:r>
            <a:r>
              <a:rPr lang="en-GB" sz="1050" i="1" u="sng" dirty="0">
                <a:solidFill>
                  <a:srgbClr val="000000"/>
                </a:solidFill>
                <a:latin typeface="Times New Roman" panose="02020603050405020304" pitchFamily="18" charset="0"/>
                <a:cs typeface="Times New Roman" panose="02020603050405020304" pitchFamily="18" charset="0"/>
                <a:hlinkClick r:id="rId6"/>
              </a:rPr>
              <a:t>://doi.org/10.1016/B978-0-12-822368-0.00001-3</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err="1">
                <a:solidFill>
                  <a:srgbClr val="000000"/>
                </a:solidFill>
                <a:latin typeface="Times New Roman" panose="02020603050405020304" pitchFamily="18" charset="0"/>
                <a:cs typeface="Times New Roman" panose="02020603050405020304" pitchFamily="18" charset="0"/>
              </a:rPr>
              <a:t>Liberale</a:t>
            </a:r>
            <a:r>
              <a:rPr lang="en-GB" sz="1050" i="1" dirty="0">
                <a:solidFill>
                  <a:srgbClr val="000000"/>
                </a:solidFill>
                <a:latin typeface="Times New Roman" panose="02020603050405020304" pitchFamily="18" charset="0"/>
                <a:cs typeface="Times New Roman" panose="02020603050405020304" pitchFamily="18" charset="0"/>
              </a:rPr>
              <a:t>, L., </a:t>
            </a:r>
            <a:r>
              <a:rPr lang="en-GB" sz="1050" i="1" dirty="0" err="1">
                <a:solidFill>
                  <a:srgbClr val="000000"/>
                </a:solidFill>
                <a:latin typeface="Times New Roman" panose="02020603050405020304" pitchFamily="18" charset="0"/>
                <a:cs typeface="Times New Roman" panose="02020603050405020304" pitchFamily="18" charset="0"/>
              </a:rPr>
              <a:t>Tual-Chalot</a:t>
            </a:r>
            <a:r>
              <a:rPr lang="en-GB" sz="1050" i="1" dirty="0">
                <a:solidFill>
                  <a:srgbClr val="000000"/>
                </a:solidFill>
                <a:latin typeface="Times New Roman" panose="02020603050405020304" pitchFamily="18" charset="0"/>
                <a:cs typeface="Times New Roman" panose="02020603050405020304" pitchFamily="18" charset="0"/>
              </a:rPr>
              <a:t>, S., </a:t>
            </a:r>
            <a:r>
              <a:rPr lang="en-GB" sz="1050" i="1" dirty="0" err="1">
                <a:solidFill>
                  <a:srgbClr val="000000"/>
                </a:solidFill>
                <a:latin typeface="Times New Roman" panose="02020603050405020304" pitchFamily="18" charset="0"/>
                <a:cs typeface="Times New Roman" panose="02020603050405020304" pitchFamily="18" charset="0"/>
              </a:rPr>
              <a:t>Sedej</a:t>
            </a:r>
            <a:r>
              <a:rPr lang="en-GB" sz="1050" i="1" dirty="0">
                <a:solidFill>
                  <a:srgbClr val="000000"/>
                </a:solidFill>
                <a:latin typeface="Times New Roman" panose="02020603050405020304" pitchFamily="18" charset="0"/>
                <a:cs typeface="Times New Roman" panose="02020603050405020304" pitchFamily="18" charset="0"/>
              </a:rPr>
              <a:t>, S., </a:t>
            </a:r>
            <a:r>
              <a:rPr lang="en-GB" sz="1050" i="1" dirty="0" err="1">
                <a:solidFill>
                  <a:srgbClr val="000000"/>
                </a:solidFill>
                <a:latin typeface="Times New Roman" panose="02020603050405020304" pitchFamily="18" charset="0"/>
                <a:cs typeface="Times New Roman" panose="02020603050405020304" pitchFamily="18" charset="0"/>
              </a:rPr>
              <a:t>Ministrini</a:t>
            </a:r>
            <a:r>
              <a:rPr lang="en-GB" sz="1050" i="1" dirty="0">
                <a:solidFill>
                  <a:srgbClr val="000000"/>
                </a:solidFill>
                <a:latin typeface="Times New Roman" panose="02020603050405020304" pitchFamily="18" charset="0"/>
                <a:cs typeface="Times New Roman" panose="02020603050405020304" pitchFamily="18" charset="0"/>
              </a:rPr>
              <a:t>, S., </a:t>
            </a:r>
            <a:r>
              <a:rPr lang="en-GB" sz="1050" i="1" dirty="0" err="1">
                <a:solidFill>
                  <a:srgbClr val="000000"/>
                </a:solidFill>
                <a:latin typeface="Times New Roman" panose="02020603050405020304" pitchFamily="18" charset="0"/>
                <a:cs typeface="Times New Roman" panose="02020603050405020304" pitchFamily="18" charset="0"/>
              </a:rPr>
              <a:t>Georgiopoulos</a:t>
            </a:r>
            <a:r>
              <a:rPr lang="en-GB" sz="1050" i="1" dirty="0">
                <a:solidFill>
                  <a:srgbClr val="000000"/>
                </a:solidFill>
                <a:latin typeface="Times New Roman" panose="02020603050405020304" pitchFamily="18" charset="0"/>
                <a:cs typeface="Times New Roman" panose="02020603050405020304" pitchFamily="18" charset="0"/>
              </a:rPr>
              <a:t>, G., Grunewald, M., </a:t>
            </a:r>
            <a:r>
              <a:rPr lang="en-GB" sz="1050" i="1" dirty="0" err="1">
                <a:solidFill>
                  <a:srgbClr val="000000"/>
                </a:solidFill>
                <a:latin typeface="Times New Roman" panose="02020603050405020304" pitchFamily="18" charset="0"/>
                <a:cs typeface="Times New Roman" panose="02020603050405020304" pitchFamily="18" charset="0"/>
              </a:rPr>
              <a:t>Bäck</a:t>
            </a:r>
            <a:r>
              <a:rPr lang="en-GB" sz="1050" i="1" dirty="0">
                <a:solidFill>
                  <a:srgbClr val="000000"/>
                </a:solidFill>
                <a:latin typeface="Times New Roman" panose="02020603050405020304" pitchFamily="18" charset="0"/>
                <a:cs typeface="Times New Roman" panose="02020603050405020304" pitchFamily="18" charset="0"/>
              </a:rPr>
              <a:t>, M., </a:t>
            </a:r>
            <a:r>
              <a:rPr lang="en-GB" sz="1050" i="1" dirty="0" err="1">
                <a:solidFill>
                  <a:srgbClr val="000000"/>
                </a:solidFill>
                <a:latin typeface="Times New Roman" panose="02020603050405020304" pitchFamily="18" charset="0"/>
                <a:cs typeface="Times New Roman" panose="02020603050405020304" pitchFamily="18" charset="0"/>
              </a:rPr>
              <a:t>Bochaton-Piallat</a:t>
            </a:r>
            <a:r>
              <a:rPr lang="en-GB" sz="1050" i="1" dirty="0">
                <a:solidFill>
                  <a:srgbClr val="000000"/>
                </a:solidFill>
                <a:latin typeface="Times New Roman" panose="02020603050405020304" pitchFamily="18" charset="0"/>
                <a:cs typeface="Times New Roman" panose="02020603050405020304" pitchFamily="18" charset="0"/>
              </a:rPr>
              <a:t>, M.L., Boon, R.A., Ramos, G.C. and De </a:t>
            </a:r>
            <a:r>
              <a:rPr lang="en-GB" sz="1050" i="1" dirty="0" err="1">
                <a:solidFill>
                  <a:srgbClr val="000000"/>
                </a:solidFill>
                <a:latin typeface="Times New Roman" panose="02020603050405020304" pitchFamily="18" charset="0"/>
                <a:cs typeface="Times New Roman" panose="02020603050405020304" pitchFamily="18" charset="0"/>
              </a:rPr>
              <a:t>Winther</a:t>
            </a:r>
            <a:r>
              <a:rPr lang="en-GB" sz="1050" i="1" dirty="0">
                <a:solidFill>
                  <a:srgbClr val="000000"/>
                </a:solidFill>
                <a:latin typeface="Times New Roman" panose="02020603050405020304" pitchFamily="18" charset="0"/>
                <a:cs typeface="Times New Roman" panose="02020603050405020304" pitchFamily="18" charset="0"/>
              </a:rPr>
              <a:t>, M.P., (2025). ‘Roadmap for alleviating the manifestations of ageing in the cardiovascular system’. Nature Reviews Cardiology, 22(8), pp.577-605.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7"/>
              </a:rPr>
              <a:t>https</a:t>
            </a:r>
            <a:r>
              <a:rPr lang="en-GB" sz="1050" i="1" u="sng" dirty="0">
                <a:solidFill>
                  <a:srgbClr val="000000"/>
                </a:solidFill>
                <a:latin typeface="Times New Roman" panose="02020603050405020304" pitchFamily="18" charset="0"/>
                <a:cs typeface="Times New Roman" panose="02020603050405020304" pitchFamily="18" charset="0"/>
                <a:hlinkClick r:id="rId7"/>
              </a:rPr>
              <a:t>://doi.org/10.1038/s41569-025-01130-5</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a:solidFill>
                  <a:srgbClr val="000000"/>
                </a:solidFill>
                <a:latin typeface="Times New Roman" panose="02020603050405020304" pitchFamily="18" charset="0"/>
                <a:cs typeface="Times New Roman" panose="02020603050405020304" pitchFamily="18" charset="0"/>
              </a:rPr>
              <a:t>Lip, G.Y., Lane, D.A., </a:t>
            </a:r>
            <a:r>
              <a:rPr lang="en-GB" sz="1050" i="1" dirty="0" err="1">
                <a:solidFill>
                  <a:srgbClr val="000000"/>
                </a:solidFill>
                <a:latin typeface="Times New Roman" panose="02020603050405020304" pitchFamily="18" charset="0"/>
                <a:cs typeface="Times New Roman" panose="02020603050405020304" pitchFamily="18" charset="0"/>
              </a:rPr>
              <a:t>Lenarczyk</a:t>
            </a:r>
            <a:r>
              <a:rPr lang="en-GB" sz="1050" i="1" dirty="0">
                <a:solidFill>
                  <a:srgbClr val="000000"/>
                </a:solidFill>
                <a:latin typeface="Times New Roman" panose="02020603050405020304" pitchFamily="18" charset="0"/>
                <a:cs typeface="Times New Roman" panose="02020603050405020304" pitchFamily="18" charset="0"/>
              </a:rPr>
              <a:t>, R., </a:t>
            </a:r>
            <a:r>
              <a:rPr lang="en-GB" sz="1050" i="1" dirty="0" err="1">
                <a:solidFill>
                  <a:srgbClr val="000000"/>
                </a:solidFill>
                <a:latin typeface="Times New Roman" panose="02020603050405020304" pitchFamily="18" charset="0"/>
                <a:cs typeface="Times New Roman" panose="02020603050405020304" pitchFamily="18" charset="0"/>
              </a:rPr>
              <a:t>Boriani</a:t>
            </a:r>
            <a:r>
              <a:rPr lang="en-GB" sz="1050" i="1" dirty="0">
                <a:solidFill>
                  <a:srgbClr val="000000"/>
                </a:solidFill>
                <a:latin typeface="Times New Roman" panose="02020603050405020304" pitchFamily="18" charset="0"/>
                <a:cs typeface="Times New Roman" panose="02020603050405020304" pitchFamily="18" charset="0"/>
              </a:rPr>
              <a:t>, G., </a:t>
            </a:r>
            <a:r>
              <a:rPr lang="en-GB" sz="1050" i="1" dirty="0" err="1">
                <a:solidFill>
                  <a:srgbClr val="000000"/>
                </a:solidFill>
                <a:latin typeface="Times New Roman" panose="02020603050405020304" pitchFamily="18" charset="0"/>
                <a:cs typeface="Times New Roman" panose="02020603050405020304" pitchFamily="18" charset="0"/>
              </a:rPr>
              <a:t>Doehner</a:t>
            </a:r>
            <a:r>
              <a:rPr lang="en-GB" sz="1050" i="1" dirty="0">
                <a:solidFill>
                  <a:srgbClr val="000000"/>
                </a:solidFill>
                <a:latin typeface="Times New Roman" panose="02020603050405020304" pitchFamily="18" charset="0"/>
                <a:cs typeface="Times New Roman" panose="02020603050405020304" pitchFamily="18" charset="0"/>
              </a:rPr>
              <a:t>, W., Benjamin, L.A., Fisher, M., Lowe, D., Sacco, R.L., Schnabel, R. and Watkins, C., (2022). ‘Integrated care for optimizing the management of stroke and associated heart disease: a position paper of the European Society of Cardiology Council on Stroke’. European heart journal, 43(26), pp.2442-2460. Available at:</a:t>
            </a:r>
            <a:r>
              <a:rPr lang="en-GB" sz="1050" i="1" u="sng" dirty="0">
                <a:solidFill>
                  <a:srgbClr val="000000"/>
                </a:solidFill>
                <a:latin typeface="Times New Roman" panose="02020603050405020304" pitchFamily="18" charset="0"/>
                <a:cs typeface="Times New Roman" panose="02020603050405020304" pitchFamily="18" charset="0"/>
                <a:hlinkClick r:id="rId8"/>
              </a:rPr>
              <a:t> https://doi.org/10.1093/eurheartj/ehac245</a:t>
            </a:r>
            <a:endParaRPr lang="en-GB" sz="1050" i="1" dirty="0">
              <a:solidFill>
                <a:srgbClr val="000000"/>
              </a:solidFill>
              <a:latin typeface="Times New Roman" panose="02020603050405020304" pitchFamily="18" charset="0"/>
              <a:cs typeface="Times New Roman" panose="02020603050405020304" pitchFamily="18" charset="0"/>
            </a:endParaRPr>
          </a:p>
          <a:p>
            <a:pPr lvl="0" algn="just"/>
            <a:r>
              <a:rPr lang="en-GB" sz="1050" i="1" dirty="0">
                <a:solidFill>
                  <a:srgbClr val="000000"/>
                </a:solidFill>
                <a:latin typeface="Times New Roman" panose="02020603050405020304" pitchFamily="18" charset="0"/>
                <a:cs typeface="Times New Roman" panose="02020603050405020304" pitchFamily="18" charset="0"/>
              </a:rPr>
              <a:t>Nhs.uk (2025) Cardiovascular Disorder.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9"/>
              </a:rPr>
              <a:t>https</a:t>
            </a:r>
            <a:r>
              <a:rPr lang="en-GB" sz="1050" i="1" u="sng" dirty="0">
                <a:solidFill>
                  <a:srgbClr val="000000"/>
                </a:solidFill>
                <a:latin typeface="Times New Roman" panose="02020603050405020304" pitchFamily="18" charset="0"/>
                <a:cs typeface="Times New Roman" panose="02020603050405020304" pitchFamily="18" charset="0"/>
                <a:hlinkClick r:id="rId9"/>
              </a:rPr>
              <a:t>://www.nhs.uk/conditions/cardiovascular-disease/</a:t>
            </a:r>
            <a:r>
              <a:rPr lang="en-GB" sz="1050" i="1" dirty="0">
                <a:solidFill>
                  <a:srgbClr val="000000"/>
                </a:solidFill>
                <a:latin typeface="Times New Roman" panose="02020603050405020304" pitchFamily="18" charset="0"/>
                <a:cs typeface="Times New Roman" panose="02020603050405020304" pitchFamily="18" charset="0"/>
              </a:rPr>
              <a:t> (Accessed on 16the February 2026)</a:t>
            </a:r>
          </a:p>
          <a:p>
            <a:pPr lvl="0" algn="just"/>
            <a:r>
              <a:rPr lang="en-GB" sz="1050" i="1" dirty="0">
                <a:solidFill>
                  <a:srgbClr val="000000"/>
                </a:solidFill>
                <a:latin typeface="Times New Roman" panose="02020603050405020304" pitchFamily="18" charset="0"/>
                <a:cs typeface="Times New Roman" panose="02020603050405020304" pitchFamily="18" charset="0"/>
              </a:rPr>
              <a:t>Nice.org.uk (2025) Cardiovascular Disease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10"/>
              </a:rPr>
              <a:t>https</a:t>
            </a:r>
            <a:r>
              <a:rPr lang="en-GB" sz="1050" i="1" u="sng" dirty="0">
                <a:solidFill>
                  <a:srgbClr val="000000"/>
                </a:solidFill>
                <a:latin typeface="Times New Roman" panose="02020603050405020304" pitchFamily="18" charset="0"/>
                <a:cs typeface="Times New Roman" panose="02020603050405020304" pitchFamily="18" charset="0"/>
                <a:hlinkClick r:id="rId10"/>
              </a:rPr>
              <a:t>://www.nice.org.uk/guidance/ng238</a:t>
            </a:r>
            <a:r>
              <a:rPr lang="en-GB" sz="1050" i="1" dirty="0">
                <a:solidFill>
                  <a:srgbClr val="000000"/>
                </a:solidFill>
                <a:latin typeface="Times New Roman" panose="02020603050405020304" pitchFamily="18" charset="0"/>
                <a:cs typeface="Times New Roman" panose="02020603050405020304" pitchFamily="18" charset="0"/>
              </a:rPr>
              <a:t> (Accessed on 16the February 2026)</a:t>
            </a:r>
          </a:p>
          <a:p>
            <a:pPr lvl="0" algn="just"/>
            <a:r>
              <a:rPr lang="en-GB" sz="1050" i="1" dirty="0">
                <a:solidFill>
                  <a:srgbClr val="000000"/>
                </a:solidFill>
                <a:latin typeface="Times New Roman" panose="02020603050405020304" pitchFamily="18" charset="0"/>
                <a:cs typeface="Times New Roman" panose="02020603050405020304" pitchFamily="18" charset="0"/>
              </a:rPr>
              <a:t>Welsh, A., </a:t>
            </a:r>
            <a:r>
              <a:rPr lang="en-GB" sz="1050" i="1" dirty="0" err="1">
                <a:solidFill>
                  <a:srgbClr val="000000"/>
                </a:solidFill>
                <a:latin typeface="Times New Roman" panose="02020603050405020304" pitchFamily="18" charset="0"/>
                <a:cs typeface="Times New Roman" panose="02020603050405020304" pitchFamily="18" charset="0"/>
              </a:rPr>
              <a:t>Hammad</a:t>
            </a:r>
            <a:r>
              <a:rPr lang="en-GB" sz="1050" i="1" dirty="0">
                <a:solidFill>
                  <a:srgbClr val="000000"/>
                </a:solidFill>
                <a:latin typeface="Times New Roman" panose="02020603050405020304" pitchFamily="18" charset="0"/>
                <a:cs typeface="Times New Roman" panose="02020603050405020304" pitchFamily="18" charset="0"/>
              </a:rPr>
              <a:t>, M., Piña, I.L. and </a:t>
            </a:r>
            <a:r>
              <a:rPr lang="en-GB" sz="1050" i="1" dirty="0" err="1">
                <a:solidFill>
                  <a:srgbClr val="000000"/>
                </a:solidFill>
                <a:latin typeface="Times New Roman" panose="02020603050405020304" pitchFamily="18" charset="0"/>
                <a:cs typeface="Times New Roman" panose="02020603050405020304" pitchFamily="18" charset="0"/>
              </a:rPr>
              <a:t>Kulinski</a:t>
            </a:r>
            <a:r>
              <a:rPr lang="en-GB" sz="1050" i="1" dirty="0">
                <a:solidFill>
                  <a:srgbClr val="000000"/>
                </a:solidFill>
                <a:latin typeface="Times New Roman" panose="02020603050405020304" pitchFamily="18" charset="0"/>
                <a:cs typeface="Times New Roman" panose="02020603050405020304" pitchFamily="18" charset="0"/>
              </a:rPr>
              <a:t>, J., (2024). ‘Obesity and cardiovascular health’. European journal of preventive cardiology, 31(8), pp.1026-1035. Available </a:t>
            </a:r>
            <a:r>
              <a:rPr lang="en-GB" sz="1050" i="1" dirty="0" err="1">
                <a:solidFill>
                  <a:srgbClr val="000000"/>
                </a:solidFill>
                <a:latin typeface="Times New Roman" panose="02020603050405020304" pitchFamily="18" charset="0"/>
                <a:cs typeface="Times New Roman" panose="02020603050405020304" pitchFamily="18" charset="0"/>
              </a:rPr>
              <a:t>at:</a:t>
            </a:r>
            <a:r>
              <a:rPr lang="en-GB" sz="1050" i="1" u="sng" dirty="0" err="1">
                <a:solidFill>
                  <a:srgbClr val="000000"/>
                </a:solidFill>
                <a:latin typeface="Times New Roman" panose="02020603050405020304" pitchFamily="18" charset="0"/>
                <a:cs typeface="Times New Roman" panose="02020603050405020304" pitchFamily="18" charset="0"/>
                <a:hlinkClick r:id="rId11"/>
              </a:rPr>
              <a:t>https</a:t>
            </a:r>
            <a:r>
              <a:rPr lang="en-GB" sz="1050" i="1" u="sng" dirty="0">
                <a:solidFill>
                  <a:srgbClr val="000000"/>
                </a:solidFill>
                <a:latin typeface="Times New Roman" panose="02020603050405020304" pitchFamily="18" charset="0"/>
                <a:cs typeface="Times New Roman" panose="02020603050405020304" pitchFamily="18" charset="0"/>
                <a:hlinkClick r:id="rId11"/>
              </a:rPr>
              <a:t>://doi.org/10.1093/</a:t>
            </a:r>
            <a:r>
              <a:rPr lang="en-GB" sz="1050" i="1" u="sng" dirty="0" err="1">
                <a:solidFill>
                  <a:srgbClr val="000000"/>
                </a:solidFill>
                <a:latin typeface="Times New Roman" panose="02020603050405020304" pitchFamily="18" charset="0"/>
                <a:cs typeface="Times New Roman" panose="02020603050405020304" pitchFamily="18" charset="0"/>
                <a:hlinkClick r:id="rId11"/>
              </a:rPr>
              <a:t>eurjpc</a:t>
            </a:r>
            <a:r>
              <a:rPr lang="en-GB" sz="1050" i="1" u="sng" dirty="0">
                <a:solidFill>
                  <a:srgbClr val="000000"/>
                </a:solidFill>
                <a:latin typeface="Times New Roman" panose="02020603050405020304" pitchFamily="18" charset="0"/>
                <a:cs typeface="Times New Roman" panose="02020603050405020304" pitchFamily="18" charset="0"/>
                <a:hlinkClick r:id="rId11"/>
              </a:rPr>
              <a:t>/zwae025</a:t>
            </a:r>
            <a:endParaRPr lang="en-GB" sz="1050" i="1" u="sng" dirty="0">
              <a:solidFill>
                <a:srgbClr val="000000"/>
              </a:solidFill>
              <a:latin typeface="Times New Roman" panose="02020603050405020304" pitchFamily="18" charset="0"/>
              <a:cs typeface="Times New Roman" panose="02020603050405020304" pitchFamily="18" charset="0"/>
            </a:endParaRPr>
          </a:p>
          <a:p>
            <a:pPr lvl="0"/>
            <a:endParaRPr lang="en-GB" sz="1050" dirty="0">
              <a:latin typeface="Times New Roman" panose="02020603050405020304" pitchFamily="18" charset="0"/>
              <a:cs typeface="Times New Roman" panose="02020603050405020304" pitchFamily="18" charset="0"/>
            </a:endParaRPr>
          </a:p>
          <a:p>
            <a:pPr marL="0" lvl="0" indent="0" algn="just" rtl="0">
              <a:lnSpc>
                <a:spcPct val="115000"/>
              </a:lnSpc>
              <a:spcBef>
                <a:spcPts val="1200"/>
              </a:spcBef>
              <a:spcAft>
                <a:spcPts val="0"/>
              </a:spcAft>
              <a:buSzPts val="1300"/>
              <a:buNone/>
            </a:pPr>
            <a:endParaRPr sz="1050" u="sng" dirty="0">
              <a:solidFill>
                <a:srgbClr val="080808"/>
              </a:solidFill>
              <a:latin typeface="Times New Roman" panose="02020603050405020304" pitchFamily="18" charset="0"/>
              <a:ea typeface="Times New Roman"/>
              <a:cs typeface="Times New Roman" panose="02020603050405020304" pitchFamily="18" charset="0"/>
              <a:sym typeface="Times New Roman"/>
            </a:endParaRPr>
          </a:p>
          <a:p>
            <a:pPr marL="0" lvl="0" indent="0" algn="just" rtl="0">
              <a:lnSpc>
                <a:spcPct val="115000"/>
              </a:lnSpc>
              <a:spcBef>
                <a:spcPts val="1200"/>
              </a:spcBef>
              <a:spcAft>
                <a:spcPts val="0"/>
              </a:spcAft>
              <a:buSzPts val="1300"/>
              <a:buNone/>
            </a:pPr>
            <a:endParaRPr sz="1050" u="sng" dirty="0">
              <a:solidFill>
                <a:srgbClr val="080808"/>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3529c877ccdd5200d72e292f98120d76">
  <xsd:schema xmlns:xsd="http://www.w3.org/2001/XMLSchema" xmlns:xs="http://www.w3.org/2001/XMLSchema" xmlns:p="http://schemas.microsoft.com/office/2006/metadata/properties" xmlns:ns3="ccfc14db-0f45-423b-b2f5-752f8f8a0ada" targetNamespace="http://schemas.microsoft.com/office/2006/metadata/properties" ma:root="true" ma:fieldsID="c226fa319afd9dc05cba76a098839599"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5D33A884-2614-42ED-AFB6-5CE8855D81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92127C-52A9-452A-B644-9CB8D1C3C6C1}">
  <ds:schemaRefs>
    <ds:schemaRef ds:uri="http://schemas.microsoft.com/sharepoint/v3/contenttype/forms"/>
  </ds:schemaRefs>
</ds:datastoreItem>
</file>

<file path=customXml/itemProps3.xml><?xml version="1.0" encoding="utf-8"?>
<ds:datastoreItem xmlns:ds="http://schemas.openxmlformats.org/officeDocument/2006/customXml" ds:itemID="{E2703D42-06B1-4973-ADE2-725EF275B630}">
  <ds:schemaRefs>
    <ds:schemaRef ds:uri="http://purl.org/dc/dcmitype/"/>
    <ds:schemaRef ds:uri="http://purl.org/dc/elements/1.1/"/>
    <ds:schemaRef ds:uri="http://schemas.microsoft.com/office/2006/documentManagement/types"/>
    <ds:schemaRef ds:uri="ccfc14db-0f45-423b-b2f5-752f8f8a0ada"/>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73</TotalTime>
  <Words>2926</Words>
  <Application>Microsoft Office PowerPoint</Application>
  <PresentationFormat>On-screen Show (16:9)</PresentationFormat>
  <Paragraphs>80</Paragraphs>
  <Slides>11</Slides>
  <Notes>11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Maven Pro</vt:lpstr>
      <vt:lpstr>Nunito</vt:lpstr>
      <vt:lpstr>Times New Roman</vt:lpstr>
      <vt:lpstr>Momentum</vt:lpstr>
      <vt:lpstr>PowerPoint Presentation</vt:lpstr>
      <vt:lpstr>INTRODUCTION &amp; TOPIC OVERVIEW  </vt:lpstr>
      <vt:lpstr>FICTIONAL PATIENT PROFILE &amp; RISK FACTORS </vt:lpstr>
      <vt:lpstr>CARDIOVASCULAR SYSTEM: ANATOMY</vt:lpstr>
      <vt:lpstr>CARDIOVASCULAR SYSTEM: PHYSIOLOGY  </vt:lpstr>
      <vt:lpstr>IMPACT OF DIABETES ON CARDIOVASCULAR HEALTH  </vt:lpstr>
      <vt:lpstr>EVIDENCE-BASED CARE PLAN</vt:lpstr>
      <vt:lpstr>EVIDENCE-BASED CARE PLAN (CONTINUATION)</vt:lpstr>
      <vt:lpstr>COMMUNICATION, ETHICS &amp; CONCLUSION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Sunitha Peeter (2421161)</cp:lastModifiedBy>
  <cp:revision>2</cp:revision>
  <dcterms:modified xsi:type="dcterms:W3CDTF">2026-03-21T15:36:38Z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