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72" r:id="rId2"/>
    <p:sldMasterId id="2147483649" r:id="rId3"/>
  </p:sldMasterIdLst>
  <p:notesMasterIdLst>
    <p:notesMasterId r:id="rId37"/>
  </p:notesMasterIdLst>
  <p:handoutMasterIdLst>
    <p:handoutMasterId r:id="rId38"/>
  </p:handoutMasterIdLst>
  <p:sldIdLst>
    <p:sldId id="257" r:id="rId4"/>
    <p:sldId id="299" r:id="rId5"/>
    <p:sldId id="280" r:id="rId6"/>
    <p:sldId id="281" r:id="rId7"/>
    <p:sldId id="282" r:id="rId8"/>
    <p:sldId id="283" r:id="rId9"/>
    <p:sldId id="285" r:id="rId10"/>
    <p:sldId id="286" r:id="rId11"/>
    <p:sldId id="288" r:id="rId12"/>
    <p:sldId id="287" r:id="rId13"/>
    <p:sldId id="289" r:id="rId14"/>
    <p:sldId id="290" r:id="rId15"/>
    <p:sldId id="291" r:id="rId16"/>
    <p:sldId id="261" r:id="rId17"/>
    <p:sldId id="262" r:id="rId18"/>
    <p:sldId id="292" r:id="rId19"/>
    <p:sldId id="263" r:id="rId20"/>
    <p:sldId id="264" r:id="rId21"/>
    <p:sldId id="293" r:id="rId22"/>
    <p:sldId id="268" r:id="rId23"/>
    <p:sldId id="269" r:id="rId24"/>
    <p:sldId id="267" r:id="rId25"/>
    <p:sldId id="294" r:id="rId26"/>
    <p:sldId id="295" r:id="rId27"/>
    <p:sldId id="270" r:id="rId28"/>
    <p:sldId id="273" r:id="rId29"/>
    <p:sldId id="274" r:id="rId30"/>
    <p:sldId id="296" r:id="rId31"/>
    <p:sldId id="297" r:id="rId32"/>
    <p:sldId id="276" r:id="rId33"/>
    <p:sldId id="298" r:id="rId34"/>
    <p:sldId id="279" r:id="rId35"/>
    <p:sldId id="278" r:id="rId36"/>
  </p:sldIdLst>
  <p:sldSz cx="9144000" cy="6858000" type="screen4x3"/>
  <p:notesSz cx="9317038" cy="6877050"/>
  <p:custDataLst>
    <p:tags r:id="rId39"/>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1152">
          <p15:clr>
            <a:srgbClr val="A4A3A4"/>
          </p15:clr>
        </p15:guide>
        <p15:guide id="2" orient="horz" pos="974">
          <p15:clr>
            <a:srgbClr val="A4A3A4"/>
          </p15:clr>
        </p15:guide>
        <p15:guide id="3" orient="horz" pos="2160">
          <p15:clr>
            <a:srgbClr val="A4A3A4"/>
          </p15:clr>
        </p15:guide>
        <p15:guide id="4" orient="horz" pos="4156">
          <p15:clr>
            <a:srgbClr val="A4A3A4"/>
          </p15:clr>
        </p15:guide>
        <p15:guide id="5" orient="horz" pos="3884">
          <p15:clr>
            <a:srgbClr val="A4A3A4"/>
          </p15:clr>
        </p15:guide>
        <p15:guide id="6" orient="horz" pos="783">
          <p15:clr>
            <a:srgbClr val="A4A3A4"/>
          </p15:clr>
        </p15:guide>
        <p15:guide id="7" pos="357">
          <p15:clr>
            <a:srgbClr val="A4A3A4"/>
          </p15:clr>
        </p15:guide>
        <p15:guide id="8" pos="2880">
          <p15:clr>
            <a:srgbClr val="A4A3A4"/>
          </p15:clr>
        </p15:guide>
        <p15:guide id="9" pos="573">
          <p15:clr>
            <a:srgbClr val="A4A3A4"/>
          </p15:clr>
        </p15:guide>
        <p15:guide id="10" pos="5556">
          <p15:clr>
            <a:srgbClr val="A4A3A4"/>
          </p15:clr>
        </p15:guide>
        <p15:guide id="11" pos="249">
          <p15:clr>
            <a:srgbClr val="A4A3A4"/>
          </p15:clr>
        </p15:guide>
        <p15:guide id="12" pos="81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882" autoAdjust="0"/>
    <p:restoredTop sz="94614" autoAdjust="0"/>
  </p:normalViewPr>
  <p:slideViewPr>
    <p:cSldViewPr>
      <p:cViewPr varScale="1">
        <p:scale>
          <a:sx n="88" d="100"/>
          <a:sy n="88" d="100"/>
        </p:scale>
        <p:origin x="1618" y="62"/>
      </p:cViewPr>
      <p:guideLst>
        <p:guide orient="horz" pos="1152"/>
        <p:guide orient="horz" pos="974"/>
        <p:guide orient="horz" pos="2160"/>
        <p:guide orient="horz" pos="4156"/>
        <p:guide orient="horz" pos="3884"/>
        <p:guide orient="horz" pos="783"/>
        <p:guide pos="357"/>
        <p:guide pos="2880"/>
        <p:guide pos="573"/>
        <p:guide pos="5556"/>
        <p:guide pos="249"/>
        <p:guide pos="816"/>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gs" Target="tags/tag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6244F444-633B-44DF-B15F-18533013AA9D}" type="datetimeFigureOut">
              <a:rPr lang="en-GB" smtClean="0"/>
              <a:pPr/>
              <a:t>11/09/2018</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55882422-BE81-418D-B8EB-708D6819C2BF}" type="slidenum">
              <a:rPr lang="en-GB" smtClean="0"/>
              <a:pPr/>
              <a:t>‹#›</a:t>
            </a:fld>
            <a:endParaRPr lang="en-GB"/>
          </a:p>
        </p:txBody>
      </p:sp>
    </p:spTree>
    <p:extLst>
      <p:ext uri="{BB962C8B-B14F-4D97-AF65-F5344CB8AC3E}">
        <p14:creationId xmlns:p14="http://schemas.microsoft.com/office/powerpoint/2010/main" val="18431347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276622410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a:ln/>
        </p:spPr>
      </p:sp>
      <p:sp>
        <p:nvSpPr>
          <p:cNvPr id="28674" name="Notes Placeholder 2"/>
          <p:cNvSpPr>
            <a:spLocks noGrp="1"/>
          </p:cNvSpPr>
          <p:nvPr>
            <p:ph type="body" idx="1"/>
          </p:nvPr>
        </p:nvSpPr>
        <p:spPr>
          <a:noFill/>
          <a:ln/>
        </p:spPr>
        <p:txBody>
          <a:bodyPr/>
          <a:lstStyle/>
          <a:p>
            <a:pPr eaLnBrk="1" hangingPunct="1"/>
            <a:endParaRPr lang="en-US" dirty="0" smtClean="0"/>
          </a:p>
        </p:txBody>
      </p:sp>
      <p:sp>
        <p:nvSpPr>
          <p:cNvPr id="28675" name="Slide Number Placeholder 3"/>
          <p:cNvSpPr>
            <a:spLocks noGrp="1"/>
          </p:cNvSpPr>
          <p:nvPr>
            <p:ph type="sldNum" sz="quarter" idx="5"/>
          </p:nvPr>
        </p:nvSpPr>
        <p:spPr>
          <a:noFill/>
        </p:spPr>
        <p:txBody>
          <a:bodyPr/>
          <a:lstStyle/>
          <a:p>
            <a:fld id="{1E8EDBF5-7773-430A-9723-50042074AF49}" type="slidenum">
              <a:rPr lang="en-GB" smtClean="0"/>
              <a:pPr/>
              <a:t>1</a:t>
            </a:fld>
            <a:endParaRPr lang="en-GB"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smtClean="0"/>
          </a:p>
        </p:txBody>
      </p:sp>
      <p:sp>
        <p:nvSpPr>
          <p:cNvPr id="70659" name="Slide Number Placeholder 3"/>
          <p:cNvSpPr>
            <a:spLocks noGrp="1"/>
          </p:cNvSpPr>
          <p:nvPr>
            <p:ph type="sldNum" sz="quarter" idx="5"/>
          </p:nvPr>
        </p:nvSpPr>
        <p:spPr>
          <a:noFill/>
        </p:spPr>
        <p:txBody>
          <a:bodyPr/>
          <a:lstStyle/>
          <a:p>
            <a:fld id="{F4C6B17A-B923-488C-BFF0-7DA1773197C8}" type="slidenum">
              <a:rPr lang="en-GB" smtClean="0"/>
              <a:pPr/>
              <a:t>6</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smtClean="0"/>
          </a:p>
        </p:txBody>
      </p:sp>
      <p:sp>
        <p:nvSpPr>
          <p:cNvPr id="76803" name="Slide Number Placeholder 3"/>
          <p:cNvSpPr>
            <a:spLocks noGrp="1"/>
          </p:cNvSpPr>
          <p:nvPr>
            <p:ph type="sldNum" sz="quarter" idx="5"/>
          </p:nvPr>
        </p:nvSpPr>
        <p:spPr>
          <a:noFill/>
        </p:spPr>
        <p:txBody>
          <a:bodyPr/>
          <a:lstStyle/>
          <a:p>
            <a:fld id="{7C3BE50B-C594-455E-A04A-936194AA3FFD}" type="slidenum">
              <a:rPr lang="en-GB" smtClean="0"/>
              <a:pPr/>
              <a:t>7</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smtClean="0"/>
          </a:p>
        </p:txBody>
      </p:sp>
      <p:sp>
        <p:nvSpPr>
          <p:cNvPr id="78851" name="Slide Number Placeholder 3"/>
          <p:cNvSpPr>
            <a:spLocks noGrp="1"/>
          </p:cNvSpPr>
          <p:nvPr>
            <p:ph type="sldNum" sz="quarter" idx="5"/>
          </p:nvPr>
        </p:nvSpPr>
        <p:spPr>
          <a:noFill/>
        </p:spPr>
        <p:txBody>
          <a:bodyPr/>
          <a:lstStyle/>
          <a:p>
            <a:fld id="{36DE88DC-E614-4CF6-BDA2-5DCB58DA7742}" type="slidenum">
              <a:rPr lang="en-GB" smtClean="0"/>
              <a:pPr/>
              <a:t>8</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smtClean="0"/>
          </a:p>
        </p:txBody>
      </p:sp>
      <p:sp>
        <p:nvSpPr>
          <p:cNvPr id="78851" name="Slide Number Placeholder 3"/>
          <p:cNvSpPr>
            <a:spLocks noGrp="1"/>
          </p:cNvSpPr>
          <p:nvPr>
            <p:ph type="sldNum" sz="quarter" idx="5"/>
          </p:nvPr>
        </p:nvSpPr>
        <p:spPr>
          <a:noFill/>
        </p:spPr>
        <p:txBody>
          <a:bodyPr/>
          <a:lstStyle/>
          <a:p>
            <a:fld id="{36DE88DC-E614-4CF6-BDA2-5DCB58DA7742}" type="slidenum">
              <a:rPr lang="en-GB" smtClean="0"/>
              <a:pPr/>
              <a:t>9</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a:ln/>
        </p:spPr>
      </p:sp>
      <p:sp>
        <p:nvSpPr>
          <p:cNvPr id="87042" name="Notes Placeholder 2"/>
          <p:cNvSpPr>
            <a:spLocks noGrp="1"/>
          </p:cNvSpPr>
          <p:nvPr>
            <p:ph type="body" idx="1"/>
          </p:nvPr>
        </p:nvSpPr>
        <p:spPr>
          <a:noFill/>
          <a:ln/>
        </p:spPr>
        <p:txBody>
          <a:bodyPr/>
          <a:lstStyle/>
          <a:p>
            <a:pPr eaLnBrk="1" hangingPunct="1"/>
            <a:endParaRPr lang="en-US" smtClean="0"/>
          </a:p>
        </p:txBody>
      </p:sp>
      <p:sp>
        <p:nvSpPr>
          <p:cNvPr id="87043" name="Slide Number Placeholder 3"/>
          <p:cNvSpPr>
            <a:spLocks noGrp="1"/>
          </p:cNvSpPr>
          <p:nvPr>
            <p:ph type="sldNum" sz="quarter" idx="5"/>
          </p:nvPr>
        </p:nvSpPr>
        <p:spPr>
          <a:noFill/>
        </p:spPr>
        <p:txBody>
          <a:bodyPr/>
          <a:lstStyle/>
          <a:p>
            <a:fld id="{501A2665-7352-4376-8FA5-CD51AAF3F507}" type="slidenum">
              <a:rPr lang="en-GB" smtClean="0"/>
              <a:pPr/>
              <a:t>10</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a:ln/>
        </p:spPr>
      </p:sp>
      <p:sp>
        <p:nvSpPr>
          <p:cNvPr id="93186" name="Notes Placeholder 2"/>
          <p:cNvSpPr>
            <a:spLocks noGrp="1"/>
          </p:cNvSpPr>
          <p:nvPr>
            <p:ph type="body" idx="1"/>
          </p:nvPr>
        </p:nvSpPr>
        <p:spPr>
          <a:noFill/>
          <a:ln/>
        </p:spPr>
        <p:txBody>
          <a:bodyPr/>
          <a:lstStyle/>
          <a:p>
            <a:pPr eaLnBrk="1" hangingPunct="1"/>
            <a:endParaRPr lang="en-US" smtClean="0"/>
          </a:p>
        </p:txBody>
      </p:sp>
      <p:sp>
        <p:nvSpPr>
          <p:cNvPr id="93187" name="Slide Number Placeholder 3"/>
          <p:cNvSpPr>
            <a:spLocks noGrp="1"/>
          </p:cNvSpPr>
          <p:nvPr>
            <p:ph type="sldNum" sz="quarter" idx="5"/>
          </p:nvPr>
        </p:nvSpPr>
        <p:spPr>
          <a:noFill/>
        </p:spPr>
        <p:txBody>
          <a:bodyPr/>
          <a:lstStyle/>
          <a:p>
            <a:fld id="{D4E54015-2ACE-41B4-BFEE-20EAE66FEC48}" type="slidenum">
              <a:rPr lang="en-GB" smtClean="0"/>
              <a:pPr/>
              <a:t>12</a:t>
            </a:fld>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smtClean="0"/>
          </a:p>
        </p:txBody>
      </p:sp>
      <p:sp>
        <p:nvSpPr>
          <p:cNvPr id="95235" name="Slide Number Placeholder 3"/>
          <p:cNvSpPr>
            <a:spLocks noGrp="1"/>
          </p:cNvSpPr>
          <p:nvPr>
            <p:ph type="sldNum" sz="quarter" idx="5"/>
          </p:nvPr>
        </p:nvSpPr>
        <p:spPr>
          <a:noFill/>
        </p:spPr>
        <p:txBody>
          <a:bodyPr/>
          <a:lstStyle/>
          <a:p>
            <a:fld id="{7D9AB0E7-8039-48CA-85DE-28FD551DC40D}" type="slidenum">
              <a:rPr lang="en-GB" smtClean="0"/>
              <a:pPr/>
              <a:t>13</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a:ln/>
        </p:spPr>
      </p:sp>
      <p:sp>
        <p:nvSpPr>
          <p:cNvPr id="36866" name="Notes Placeholder 2"/>
          <p:cNvSpPr>
            <a:spLocks noGrp="1"/>
          </p:cNvSpPr>
          <p:nvPr>
            <p:ph type="body" idx="1"/>
          </p:nvPr>
        </p:nvSpPr>
        <p:spPr>
          <a:noFill/>
          <a:ln/>
        </p:spPr>
        <p:txBody>
          <a:bodyPr/>
          <a:lstStyle/>
          <a:p>
            <a:pPr eaLnBrk="1" hangingPunct="1"/>
            <a:endParaRPr lang="en-US" dirty="0" smtClean="0"/>
          </a:p>
        </p:txBody>
      </p:sp>
      <p:sp>
        <p:nvSpPr>
          <p:cNvPr id="36867" name="Slide Number Placeholder 3"/>
          <p:cNvSpPr>
            <a:spLocks noGrp="1"/>
          </p:cNvSpPr>
          <p:nvPr>
            <p:ph type="sldNum" sz="quarter" idx="5"/>
          </p:nvPr>
        </p:nvSpPr>
        <p:spPr>
          <a:noFill/>
        </p:spPr>
        <p:txBody>
          <a:bodyPr/>
          <a:lstStyle/>
          <a:p>
            <a:fld id="{06215BD2-16EA-4063-9815-820F93449CD5}" type="slidenum">
              <a:rPr lang="en-GB" smtClean="0"/>
              <a:pPr/>
              <a:t>14</a:t>
            </a:fld>
            <a:endParaRPr lang="en-GB"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a:ln/>
        </p:spPr>
      </p:sp>
      <p:sp>
        <p:nvSpPr>
          <p:cNvPr id="38914" name="Notes Placeholder 2"/>
          <p:cNvSpPr>
            <a:spLocks noGrp="1"/>
          </p:cNvSpPr>
          <p:nvPr>
            <p:ph type="body" idx="1"/>
          </p:nvPr>
        </p:nvSpPr>
        <p:spPr>
          <a:noFill/>
          <a:ln/>
        </p:spPr>
        <p:txBody>
          <a:bodyPr/>
          <a:lstStyle/>
          <a:p>
            <a:pPr eaLnBrk="1" hangingPunct="1"/>
            <a:endParaRPr lang="en-US" dirty="0" smtClean="0"/>
          </a:p>
        </p:txBody>
      </p:sp>
      <p:sp>
        <p:nvSpPr>
          <p:cNvPr id="38915" name="Slide Number Placeholder 3"/>
          <p:cNvSpPr>
            <a:spLocks noGrp="1"/>
          </p:cNvSpPr>
          <p:nvPr>
            <p:ph type="sldNum" sz="quarter" idx="5"/>
          </p:nvPr>
        </p:nvSpPr>
        <p:spPr>
          <a:noFill/>
        </p:spPr>
        <p:txBody>
          <a:bodyPr/>
          <a:lstStyle/>
          <a:p>
            <a:fld id="{198D2363-6F0F-47B7-A3CC-3397ABF46DFD}" type="slidenum">
              <a:rPr lang="en-GB" smtClean="0"/>
              <a:pPr/>
              <a:t>15</a:t>
            </a:fld>
            <a:endParaRPr lang="en-GB"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a:ln/>
        </p:spPr>
      </p:sp>
      <p:sp>
        <p:nvSpPr>
          <p:cNvPr id="40962" name="Notes Placeholder 2"/>
          <p:cNvSpPr>
            <a:spLocks noGrp="1"/>
          </p:cNvSpPr>
          <p:nvPr>
            <p:ph type="body" idx="1"/>
          </p:nvPr>
        </p:nvSpPr>
        <p:spPr>
          <a:noFill/>
          <a:ln/>
        </p:spPr>
        <p:txBody>
          <a:bodyPr/>
          <a:lstStyle/>
          <a:p>
            <a:pPr eaLnBrk="1" hangingPunct="1"/>
            <a:endParaRPr lang="en-US" dirty="0" smtClean="0"/>
          </a:p>
        </p:txBody>
      </p:sp>
      <p:sp>
        <p:nvSpPr>
          <p:cNvPr id="40963" name="Slide Number Placeholder 3"/>
          <p:cNvSpPr>
            <a:spLocks noGrp="1"/>
          </p:cNvSpPr>
          <p:nvPr>
            <p:ph type="sldNum" sz="quarter" idx="5"/>
          </p:nvPr>
        </p:nvSpPr>
        <p:spPr>
          <a:noFill/>
        </p:spPr>
        <p:txBody>
          <a:bodyPr/>
          <a:lstStyle/>
          <a:p>
            <a:fld id="{11251B34-7578-4B86-886A-01CED2FF7169}" type="slidenum">
              <a:rPr lang="en-GB" smtClean="0"/>
              <a:pPr/>
              <a:t>17</a:t>
            </a:fld>
            <a:endParaRPr lang="en-GB"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a:ln/>
        </p:spPr>
      </p:sp>
      <p:sp>
        <p:nvSpPr>
          <p:cNvPr id="43010" name="Notes Placeholder 2"/>
          <p:cNvSpPr>
            <a:spLocks noGrp="1"/>
          </p:cNvSpPr>
          <p:nvPr>
            <p:ph type="body" idx="1"/>
          </p:nvPr>
        </p:nvSpPr>
        <p:spPr>
          <a:noFill/>
          <a:ln/>
        </p:spPr>
        <p:txBody>
          <a:bodyPr/>
          <a:lstStyle/>
          <a:p>
            <a:pPr eaLnBrk="1" hangingPunct="1"/>
            <a:endParaRPr lang="en-US" dirty="0" smtClean="0"/>
          </a:p>
        </p:txBody>
      </p:sp>
      <p:sp>
        <p:nvSpPr>
          <p:cNvPr id="43011" name="Slide Number Placeholder 3"/>
          <p:cNvSpPr>
            <a:spLocks noGrp="1"/>
          </p:cNvSpPr>
          <p:nvPr>
            <p:ph type="sldNum" sz="quarter" idx="5"/>
          </p:nvPr>
        </p:nvSpPr>
        <p:spPr>
          <a:noFill/>
        </p:spPr>
        <p:txBody>
          <a:bodyPr/>
          <a:lstStyle/>
          <a:p>
            <a:fld id="{FD30F3A0-09C8-46CF-86E0-A65E72DB308B}" type="slidenum">
              <a:rPr lang="en-GB" smtClean="0"/>
              <a:pPr/>
              <a:t>18</a:t>
            </a:fld>
            <a:endParaRPr lang="en-GB" dirty="0"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7"/>
          <p:cNvSpPr>
            <a:spLocks noGrp="1" noChangeArrowheads="1"/>
          </p:cNvSpPr>
          <p:nvPr>
            <p:ph type="sldNum" sz="quarter" idx="5"/>
          </p:nvPr>
        </p:nvSpPr>
        <p:spPr>
          <a:noFill/>
        </p:spPr>
        <p:txBody>
          <a:bodyPr/>
          <a:lstStyle/>
          <a:p>
            <a:fld id="{C96C4981-89EC-4B42-ABC5-C54DA2A72140}" type="slidenum">
              <a:rPr lang="en-GB" smtClean="0"/>
              <a:pPr/>
              <a:t>20</a:t>
            </a:fld>
            <a:endParaRPr lang="en-GB" dirty="0" smtClean="0"/>
          </a:p>
        </p:txBody>
      </p:sp>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a:ln/>
        </p:spPr>
      </p:sp>
      <p:sp>
        <p:nvSpPr>
          <p:cNvPr id="53250" name="Notes Placeholder 2"/>
          <p:cNvSpPr>
            <a:spLocks noGrp="1"/>
          </p:cNvSpPr>
          <p:nvPr>
            <p:ph type="body" idx="1"/>
          </p:nvPr>
        </p:nvSpPr>
        <p:spPr>
          <a:noFill/>
          <a:ln/>
        </p:spPr>
        <p:txBody>
          <a:bodyPr/>
          <a:lstStyle/>
          <a:p>
            <a:pPr eaLnBrk="1" hangingPunct="1"/>
            <a:endParaRPr lang="en-US" dirty="0" smtClean="0"/>
          </a:p>
        </p:txBody>
      </p:sp>
      <p:sp>
        <p:nvSpPr>
          <p:cNvPr id="53251" name="Slide Number Placeholder 3"/>
          <p:cNvSpPr>
            <a:spLocks noGrp="1"/>
          </p:cNvSpPr>
          <p:nvPr>
            <p:ph type="sldNum" sz="quarter" idx="5"/>
          </p:nvPr>
        </p:nvSpPr>
        <p:spPr>
          <a:noFill/>
        </p:spPr>
        <p:txBody>
          <a:bodyPr/>
          <a:lstStyle/>
          <a:p>
            <a:fld id="{D50F65B0-B786-47A4-8874-268C2B51C2F4}" type="slidenum">
              <a:rPr lang="en-GB" smtClean="0"/>
              <a:pPr/>
              <a:t>21</a:t>
            </a:fld>
            <a:endParaRPr lang="en-GB" dirty="0"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Rectangle 7"/>
          <p:cNvSpPr>
            <a:spLocks noGrp="1" noChangeArrowheads="1"/>
          </p:cNvSpPr>
          <p:nvPr>
            <p:ph type="sldNum" sz="quarter" idx="5"/>
          </p:nvPr>
        </p:nvSpPr>
        <p:spPr>
          <a:noFill/>
        </p:spPr>
        <p:txBody>
          <a:bodyPr/>
          <a:lstStyle/>
          <a:p>
            <a:fld id="{57E3968C-D876-4A58-A8D7-F5E4014D2A43}" type="slidenum">
              <a:rPr lang="en-GB" smtClean="0"/>
              <a:pPr/>
              <a:t>22</a:t>
            </a:fld>
            <a:endParaRPr lang="en-GB" dirty="0" smtClean="0"/>
          </a:p>
        </p:txBody>
      </p:sp>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ln/>
        </p:spPr>
        <p:txBody>
          <a:bodyPr/>
          <a:lstStyle/>
          <a:p>
            <a:pPr eaLnBrk="1" hangingPunct="1"/>
            <a:endParaRPr lang="en-US"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p:cNvSpPr>
          <p:nvPr>
            <p:ph type="sldImg"/>
          </p:nvPr>
        </p:nvSpPr>
        <p:spPr>
          <a:ln/>
        </p:spPr>
      </p:sp>
      <p:sp>
        <p:nvSpPr>
          <p:cNvPr id="55298" name="Notes Placeholder 2"/>
          <p:cNvSpPr>
            <a:spLocks noGrp="1"/>
          </p:cNvSpPr>
          <p:nvPr>
            <p:ph type="body" idx="1"/>
          </p:nvPr>
        </p:nvSpPr>
        <p:spPr>
          <a:noFill/>
          <a:ln/>
        </p:spPr>
        <p:txBody>
          <a:bodyPr/>
          <a:lstStyle/>
          <a:p>
            <a:pPr eaLnBrk="1" hangingPunct="1"/>
            <a:endParaRPr lang="en-US" dirty="0" smtClean="0"/>
          </a:p>
        </p:txBody>
      </p:sp>
      <p:sp>
        <p:nvSpPr>
          <p:cNvPr id="55299" name="Slide Number Placeholder 3"/>
          <p:cNvSpPr>
            <a:spLocks noGrp="1"/>
          </p:cNvSpPr>
          <p:nvPr>
            <p:ph type="sldNum" sz="quarter" idx="5"/>
          </p:nvPr>
        </p:nvSpPr>
        <p:spPr>
          <a:noFill/>
        </p:spPr>
        <p:txBody>
          <a:bodyPr/>
          <a:lstStyle/>
          <a:p>
            <a:fld id="{86EA10B5-1EEC-4FD8-9D19-21DA1652B7CA}" type="slidenum">
              <a:rPr lang="en-GB" smtClean="0"/>
              <a:pPr/>
              <a:t>25</a:t>
            </a:fld>
            <a:endParaRPr lang="en-GB" dirty="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a:ln/>
        </p:spPr>
      </p:sp>
      <p:sp>
        <p:nvSpPr>
          <p:cNvPr id="61442" name="Notes Placeholder 2"/>
          <p:cNvSpPr>
            <a:spLocks noGrp="1"/>
          </p:cNvSpPr>
          <p:nvPr>
            <p:ph type="body" idx="1"/>
          </p:nvPr>
        </p:nvSpPr>
        <p:spPr>
          <a:noFill/>
          <a:ln/>
        </p:spPr>
        <p:txBody>
          <a:bodyPr/>
          <a:lstStyle/>
          <a:p>
            <a:pPr eaLnBrk="1" hangingPunct="1"/>
            <a:endParaRPr lang="en-US" dirty="0" smtClean="0"/>
          </a:p>
        </p:txBody>
      </p:sp>
      <p:sp>
        <p:nvSpPr>
          <p:cNvPr id="61443" name="Slide Number Placeholder 3"/>
          <p:cNvSpPr>
            <a:spLocks noGrp="1"/>
          </p:cNvSpPr>
          <p:nvPr>
            <p:ph type="sldNum" sz="quarter" idx="5"/>
          </p:nvPr>
        </p:nvSpPr>
        <p:spPr>
          <a:noFill/>
        </p:spPr>
        <p:txBody>
          <a:bodyPr/>
          <a:lstStyle/>
          <a:p>
            <a:fld id="{B46E5A83-EC62-4A3A-880A-5FD6DD778509}" type="slidenum">
              <a:rPr lang="en-GB" smtClean="0"/>
              <a:pPr/>
              <a:t>26</a:t>
            </a:fld>
            <a:endParaRPr lang="en-GB"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a:ln/>
        </p:spPr>
      </p:sp>
      <p:sp>
        <p:nvSpPr>
          <p:cNvPr id="63490" name="Notes Placeholder 2"/>
          <p:cNvSpPr>
            <a:spLocks noGrp="1"/>
          </p:cNvSpPr>
          <p:nvPr>
            <p:ph type="body" idx="1"/>
          </p:nvPr>
        </p:nvSpPr>
        <p:spPr>
          <a:noFill/>
          <a:ln/>
        </p:spPr>
        <p:txBody>
          <a:bodyPr/>
          <a:lstStyle/>
          <a:p>
            <a:pPr eaLnBrk="1" hangingPunct="1"/>
            <a:endParaRPr lang="en-US" dirty="0" smtClean="0"/>
          </a:p>
        </p:txBody>
      </p:sp>
      <p:sp>
        <p:nvSpPr>
          <p:cNvPr id="63491" name="Slide Number Placeholder 3"/>
          <p:cNvSpPr>
            <a:spLocks noGrp="1"/>
          </p:cNvSpPr>
          <p:nvPr>
            <p:ph type="sldNum" sz="quarter" idx="5"/>
          </p:nvPr>
        </p:nvSpPr>
        <p:spPr>
          <a:noFill/>
        </p:spPr>
        <p:txBody>
          <a:bodyPr/>
          <a:lstStyle/>
          <a:p>
            <a:fld id="{E200F12B-D07E-48E8-BF26-9FB461E74257}" type="slidenum">
              <a:rPr lang="en-GB" smtClean="0"/>
              <a:pPr/>
              <a:t>27</a:t>
            </a:fld>
            <a:endParaRPr lang="en-GB" dirty="0"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a:ln/>
        </p:spPr>
      </p:sp>
      <p:sp>
        <p:nvSpPr>
          <p:cNvPr id="69634" name="Notes Placeholder 2"/>
          <p:cNvSpPr>
            <a:spLocks noGrp="1"/>
          </p:cNvSpPr>
          <p:nvPr>
            <p:ph type="body" idx="1"/>
          </p:nvPr>
        </p:nvSpPr>
        <p:spPr>
          <a:noFill/>
          <a:ln/>
        </p:spPr>
        <p:txBody>
          <a:bodyPr/>
          <a:lstStyle/>
          <a:p>
            <a:pPr eaLnBrk="1" hangingPunct="1"/>
            <a:endParaRPr lang="en-US" dirty="0" smtClean="0"/>
          </a:p>
        </p:txBody>
      </p:sp>
      <p:sp>
        <p:nvSpPr>
          <p:cNvPr id="69635" name="Slide Number Placeholder 3"/>
          <p:cNvSpPr>
            <a:spLocks noGrp="1"/>
          </p:cNvSpPr>
          <p:nvPr>
            <p:ph type="sldNum" sz="quarter" idx="5"/>
          </p:nvPr>
        </p:nvSpPr>
        <p:spPr>
          <a:noFill/>
        </p:spPr>
        <p:txBody>
          <a:bodyPr/>
          <a:lstStyle/>
          <a:p>
            <a:fld id="{D0B8F567-48EF-42E0-B9D6-780882E8C62B}" type="slidenum">
              <a:rPr lang="en-GB" smtClean="0"/>
              <a:pPr/>
              <a:t>30</a:t>
            </a:fld>
            <a:endParaRPr lang="en-GB" dirty="0"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a:ln/>
        </p:spPr>
      </p:sp>
      <p:sp>
        <p:nvSpPr>
          <p:cNvPr id="69634" name="Notes Placeholder 2"/>
          <p:cNvSpPr>
            <a:spLocks noGrp="1"/>
          </p:cNvSpPr>
          <p:nvPr>
            <p:ph type="body" idx="1"/>
          </p:nvPr>
        </p:nvSpPr>
        <p:spPr>
          <a:noFill/>
          <a:ln/>
        </p:spPr>
        <p:txBody>
          <a:bodyPr/>
          <a:lstStyle/>
          <a:p>
            <a:pPr eaLnBrk="1" hangingPunct="1"/>
            <a:endParaRPr lang="en-US" dirty="0" smtClean="0"/>
          </a:p>
        </p:txBody>
      </p:sp>
      <p:sp>
        <p:nvSpPr>
          <p:cNvPr id="69635" name="Slide Number Placeholder 3"/>
          <p:cNvSpPr>
            <a:spLocks noGrp="1"/>
          </p:cNvSpPr>
          <p:nvPr>
            <p:ph type="sldNum" sz="quarter" idx="5"/>
          </p:nvPr>
        </p:nvSpPr>
        <p:spPr>
          <a:noFill/>
        </p:spPr>
        <p:txBody>
          <a:bodyPr/>
          <a:lstStyle/>
          <a:p>
            <a:fld id="{D0B8F567-48EF-42E0-B9D6-780882E8C62B}" type="slidenum">
              <a:rPr lang="en-GB" smtClean="0"/>
              <a:pPr/>
              <a:t>31</a:t>
            </a:fld>
            <a:endParaRPr lang="en-GB" dirty="0"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a:ln/>
        </p:spPr>
      </p:sp>
      <p:sp>
        <p:nvSpPr>
          <p:cNvPr id="75778" name="Notes Placeholder 2"/>
          <p:cNvSpPr>
            <a:spLocks noGrp="1"/>
          </p:cNvSpPr>
          <p:nvPr>
            <p:ph type="body" idx="1"/>
          </p:nvPr>
        </p:nvSpPr>
        <p:spPr>
          <a:noFill/>
          <a:ln/>
        </p:spPr>
        <p:txBody>
          <a:bodyPr/>
          <a:lstStyle/>
          <a:p>
            <a:pPr eaLnBrk="1" hangingPunct="1"/>
            <a:endParaRPr lang="en-US" dirty="0" smtClean="0"/>
          </a:p>
        </p:txBody>
      </p:sp>
      <p:sp>
        <p:nvSpPr>
          <p:cNvPr id="75779" name="Slide Number Placeholder 3"/>
          <p:cNvSpPr>
            <a:spLocks noGrp="1"/>
          </p:cNvSpPr>
          <p:nvPr>
            <p:ph type="sldNum" sz="quarter" idx="5"/>
          </p:nvPr>
        </p:nvSpPr>
        <p:spPr>
          <a:noFill/>
        </p:spPr>
        <p:txBody>
          <a:bodyPr/>
          <a:lstStyle/>
          <a:p>
            <a:fld id="{585751D2-0E41-4E98-86BC-796D3273C31C}" type="slidenum">
              <a:rPr lang="en-GB" smtClean="0"/>
              <a:pPr/>
              <a:t>32</a:t>
            </a:fld>
            <a:endParaRPr lang="en-GB" dirty="0" smtClean="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a:ln/>
        </p:spPr>
      </p:sp>
      <p:sp>
        <p:nvSpPr>
          <p:cNvPr id="73730" name="Notes Placeholder 2"/>
          <p:cNvSpPr>
            <a:spLocks noGrp="1"/>
          </p:cNvSpPr>
          <p:nvPr>
            <p:ph type="body" idx="1"/>
          </p:nvPr>
        </p:nvSpPr>
        <p:spPr>
          <a:noFill/>
          <a:ln/>
        </p:spPr>
        <p:txBody>
          <a:bodyPr/>
          <a:lstStyle/>
          <a:p>
            <a:pPr eaLnBrk="1" hangingPunct="1"/>
            <a:endParaRPr lang="en-US" dirty="0" smtClean="0"/>
          </a:p>
        </p:txBody>
      </p:sp>
      <p:sp>
        <p:nvSpPr>
          <p:cNvPr id="73731" name="Slide Number Placeholder 3"/>
          <p:cNvSpPr>
            <a:spLocks noGrp="1"/>
          </p:cNvSpPr>
          <p:nvPr>
            <p:ph type="sldNum" sz="quarter" idx="5"/>
          </p:nvPr>
        </p:nvSpPr>
        <p:spPr>
          <a:noFill/>
        </p:spPr>
        <p:txBody>
          <a:bodyPr/>
          <a:lstStyle/>
          <a:p>
            <a:fld id="{F84EE30B-144E-4A9B-8E8F-7D0F9896B3CE}" type="slidenum">
              <a:rPr lang="en-GB" smtClean="0"/>
              <a:pPr/>
              <a:t>33</a:t>
            </a:fld>
            <a:endParaRPr lang="en-GB" dirty="0"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1186919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37091568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39737483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600192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13947707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29585937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28222805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943397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12375941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7372048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682D7C9-DE79-43B2-9D01-70575CE49F9A}" type="datetimeFigureOut">
              <a:rPr lang="en-GB" smtClean="0"/>
              <a:pPr/>
              <a:t>11/09/2018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779E4F-FE7C-4B96-8F49-B9FCF0268224}" type="slidenum">
              <a:rPr lang="en-GB" smtClean="0"/>
              <a:pPr/>
              <a:t>‹#›</a:t>
            </a:fld>
            <a:endParaRPr lang="en-GB"/>
          </a:p>
        </p:txBody>
      </p:sp>
    </p:spTree>
    <p:extLst>
      <p:ext uri="{BB962C8B-B14F-4D97-AF65-F5344CB8AC3E}">
        <p14:creationId xmlns:p14="http://schemas.microsoft.com/office/powerpoint/2010/main" val="892395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16.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9"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82D7C9-DE79-43B2-9D01-70575CE49F9A}" type="datetimeFigureOut">
              <a:rPr lang="en-GB" smtClean="0"/>
              <a:pPr/>
              <a:t>11/09/2018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779E4F-FE7C-4B96-8F49-B9FCF0268224}" type="slidenum">
              <a:rPr lang="en-GB" smtClean="0"/>
              <a:pPr/>
              <a:t>‹#›</a:t>
            </a:fld>
            <a:endParaRPr lang="en-GB"/>
          </a:p>
        </p:txBody>
      </p:sp>
    </p:spTree>
    <p:extLst>
      <p:ext uri="{BB962C8B-B14F-4D97-AF65-F5344CB8AC3E}">
        <p14:creationId xmlns:p14="http://schemas.microsoft.com/office/powerpoint/2010/main" val="20610479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a:t>
            </a:r>
            <a:r>
              <a:rPr kumimoji="0" lang="en-GB" sz="800" b="0" i="0" u="none" strike="noStrike" kern="0" cap="none" spc="0" normalizeH="0" baseline="0" noProof="0" dirty="0" smtClean="0">
                <a:ln>
                  <a:noFill/>
                </a:ln>
                <a:solidFill>
                  <a:schemeClr val="tx1"/>
                </a:solidFill>
                <a:effectLst/>
                <a:uLnTx/>
                <a:uFillTx/>
                <a:latin typeface="Arial" pitchFamily="34" charset="0"/>
                <a:cs typeface="Arial" pitchFamily="34" charset="0"/>
              </a:rPr>
              <a:t>16.</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smtClean="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Grp="1" noChangeArrowheads="1"/>
          </p:cNvSpPr>
          <p:nvPr>
            <p:ph type="ctrTitle"/>
          </p:nvPr>
        </p:nvSpPr>
        <p:spPr>
          <a:xfrm>
            <a:off x="685800" y="2269066"/>
            <a:ext cx="7772400" cy="1896534"/>
          </a:xfrm>
        </p:spPr>
        <p:txBody>
          <a:bodyPr/>
          <a:lstStyle/>
          <a:p>
            <a:pPr eaLnBrk="1" hangingPunct="1">
              <a:spcBef>
                <a:spcPct val="20000"/>
              </a:spcBef>
            </a:pPr>
            <a:r>
              <a:rPr lang="en-GB" dirty="0" smtClean="0"/>
              <a:t>Chapter 16</a:t>
            </a:r>
            <a:br>
              <a:rPr lang="en-GB" dirty="0" smtClean="0"/>
            </a:br>
            <a:r>
              <a:rPr lang="en-IN" sz="3600" b="1" dirty="0" smtClean="0">
                <a:solidFill>
                  <a:srgbClr val="000000"/>
                </a:solidFill>
                <a:latin typeface="Arial" pitchFamily="34" charset="0"/>
                <a:ea typeface="+mn-ea"/>
                <a:cs typeface="Arial" pitchFamily="34" charset="0"/>
              </a:rPr>
              <a:t> Organisational performance</a:t>
            </a:r>
            <a:br>
              <a:rPr lang="en-IN" sz="3600" b="1" dirty="0" smtClean="0">
                <a:solidFill>
                  <a:srgbClr val="000000"/>
                </a:solidFill>
                <a:latin typeface="Arial" pitchFamily="34" charset="0"/>
                <a:ea typeface="+mn-ea"/>
                <a:cs typeface="Arial" pitchFamily="34" charset="0"/>
              </a:rPr>
            </a:br>
            <a:r>
              <a:rPr lang="en-IN" sz="3600" b="1" dirty="0" smtClean="0">
                <a:solidFill>
                  <a:srgbClr val="000000"/>
                </a:solidFill>
                <a:latin typeface="Arial" pitchFamily="34" charset="0"/>
                <a:ea typeface="+mn-ea"/>
                <a:cs typeface="Arial" pitchFamily="34" charset="0"/>
              </a:rPr>
              <a:t>and development</a:t>
            </a:r>
            <a:endParaRPr lang="en-GB" sz="3600" b="1"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4134"/>
            <a:ext cx="8229600" cy="1143000"/>
          </a:xfrm>
        </p:spPr>
        <p:txBody>
          <a:bodyPr>
            <a:normAutofit/>
          </a:bodyPr>
          <a:lstStyle/>
          <a:p>
            <a:r>
              <a:rPr lang="en-GB" b="1" dirty="0" smtClean="0"/>
              <a:t>The crucial role of managers</a:t>
            </a:r>
            <a:endParaRPr lang="en-GB" b="1" dirty="0"/>
          </a:p>
        </p:txBody>
      </p:sp>
      <p:sp>
        <p:nvSpPr>
          <p:cNvPr id="3" name="Content Placeholder 2"/>
          <p:cNvSpPr>
            <a:spLocks noGrp="1"/>
          </p:cNvSpPr>
          <p:nvPr>
            <p:ph idx="1"/>
          </p:nvPr>
        </p:nvSpPr>
        <p:spPr>
          <a:xfrm>
            <a:off x="450610" y="1772816"/>
            <a:ext cx="7992888" cy="4493096"/>
          </a:xfrm>
        </p:spPr>
        <p:txBody>
          <a:bodyPr>
            <a:normAutofit fontScale="92500" lnSpcReduction="20000"/>
          </a:bodyPr>
          <a:lstStyle/>
          <a:p>
            <a:pPr marL="0" indent="0">
              <a:buNone/>
            </a:pPr>
            <a:r>
              <a:rPr lang="en-GB" i="1" dirty="0" smtClean="0"/>
              <a:t>‘Ironically, a time when people appear to require less management is also a time when they want it more than ever. Half of all respondents to the MCA/MT survey felt their bosses spent insufficient time actually managing their staff, a figure that was highest among employees of large organisations and in the manufacturing, financial services and the public sector’.</a:t>
            </a:r>
            <a:endParaRPr lang="en-GB" i="1" dirty="0"/>
          </a:p>
          <a:p>
            <a:pPr marL="0" indent="0">
              <a:buNone/>
            </a:pPr>
            <a:endParaRPr lang="en-GB" sz="2600" dirty="0" smtClean="0"/>
          </a:p>
          <a:p>
            <a:pPr marL="0" indent="0">
              <a:buNone/>
            </a:pPr>
            <a:r>
              <a:rPr lang="en-GB" sz="2600" dirty="0" smtClean="0"/>
              <a:t>						MCA/MT Survey</a:t>
            </a:r>
            <a:endParaRPr lang="en-GB" sz="2600" dirty="0"/>
          </a:p>
        </p:txBody>
      </p:sp>
    </p:spTree>
    <p:extLst>
      <p:ext uri="{BB962C8B-B14F-4D97-AF65-F5344CB8AC3E}">
        <p14:creationId xmlns:p14="http://schemas.microsoft.com/office/powerpoint/2010/main" val="2594417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a:xfrm>
            <a:off x="457200" y="169334"/>
            <a:ext cx="8229600" cy="1143000"/>
          </a:xfrm>
        </p:spPr>
        <p:txBody>
          <a:bodyPr>
            <a:noAutofit/>
          </a:bodyPr>
          <a:lstStyle/>
          <a:p>
            <a:r>
              <a:rPr lang="en-GB" b="1" dirty="0"/>
              <a:t>Attributes and </a:t>
            </a:r>
            <a:r>
              <a:rPr lang="en-GB" b="1" dirty="0" smtClean="0"/>
              <a:t>qualities </a:t>
            </a:r>
            <a:br>
              <a:rPr lang="en-GB" b="1" dirty="0" smtClean="0"/>
            </a:br>
            <a:r>
              <a:rPr lang="en-GB" b="1" dirty="0" smtClean="0"/>
              <a:t>of </a:t>
            </a:r>
            <a:r>
              <a:rPr lang="en-GB" b="1" dirty="0"/>
              <a:t>a </a:t>
            </a:r>
            <a:r>
              <a:rPr lang="en-GB" b="1" dirty="0" smtClean="0"/>
              <a:t>manager</a:t>
            </a:r>
            <a:endParaRPr lang="en-GB" b="1" dirty="0"/>
          </a:p>
        </p:txBody>
      </p:sp>
      <p:sp>
        <p:nvSpPr>
          <p:cNvPr id="5" name="Rectangle 3"/>
          <p:cNvSpPr txBox="1">
            <a:spLocks noChangeArrowheads="1"/>
          </p:cNvSpPr>
          <p:nvPr/>
        </p:nvSpPr>
        <p:spPr bwMode="auto">
          <a:xfrm>
            <a:off x="459604" y="1679977"/>
            <a:ext cx="8229600" cy="420513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000" b="0" i="0" u="none" strike="noStrike" kern="0" cap="none" spc="0" normalizeH="0" baseline="0" noProof="0" dirty="0" smtClean="0">
                <a:ln>
                  <a:noFill/>
                </a:ln>
                <a:solidFill>
                  <a:schemeClr val="tx1"/>
                </a:solidFill>
                <a:effectLst/>
                <a:uLnTx/>
                <a:uFillTx/>
                <a:latin typeface="+mn-lt"/>
                <a:ea typeface="+mn-ea"/>
                <a:cs typeface="+mn-cs"/>
              </a:rPr>
              <a:t>Technical competence</a:t>
            </a:r>
          </a:p>
          <a:p>
            <a:pPr marL="736600" marR="0" lvl="1" indent="-3810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chemeClr val="tx1"/>
                </a:solidFill>
                <a:effectLst/>
                <a:uLnTx/>
                <a:uFillTx/>
                <a:latin typeface="+mn-lt"/>
              </a:rPr>
              <a:t>The application of knowledge to tasks.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000" b="0" i="0" u="none" strike="noStrike" kern="0" cap="none" spc="0" normalizeH="0" baseline="0" noProof="0" dirty="0" smtClean="0">
                <a:ln>
                  <a:noFill/>
                </a:ln>
                <a:solidFill>
                  <a:schemeClr val="tx1"/>
                </a:solidFill>
                <a:effectLst/>
                <a:uLnTx/>
                <a:uFillTx/>
                <a:latin typeface="+mn-lt"/>
                <a:ea typeface="+mn-ea"/>
                <a:cs typeface="+mn-cs"/>
              </a:rPr>
              <a:t>Social and human skills</a:t>
            </a:r>
          </a:p>
          <a:p>
            <a:pPr marL="736600" marR="0" lvl="1" indent="-3810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chemeClr val="tx1"/>
                </a:solidFill>
                <a:effectLst/>
                <a:uLnTx/>
                <a:uFillTx/>
                <a:latin typeface="+mn-lt"/>
              </a:rPr>
              <a:t>Interpersonal relationships and judgement.</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3000" b="0" i="0" u="none" strike="noStrike" kern="0" cap="none" spc="0" normalizeH="0" baseline="0" noProof="0" dirty="0" smtClean="0">
                <a:ln>
                  <a:noFill/>
                </a:ln>
                <a:solidFill>
                  <a:schemeClr val="tx1"/>
                </a:solidFill>
                <a:effectLst/>
                <a:uLnTx/>
                <a:uFillTx/>
                <a:latin typeface="+mn-lt"/>
                <a:ea typeface="+mn-ea"/>
                <a:cs typeface="+mn-cs"/>
              </a:rPr>
              <a:t>Conceptual ability</a:t>
            </a:r>
          </a:p>
          <a:p>
            <a:pPr marL="736600" marR="0" lvl="1" indent="-381000" algn="l" defTabSz="914400" rtl="0" eaLnBrk="0" fontAlgn="base" latinLnBrk="0" hangingPunct="0">
              <a:lnSpc>
                <a:spcPct val="100000"/>
              </a:lnSpc>
              <a:spcBef>
                <a:spcPct val="20000"/>
              </a:spcBef>
              <a:spcAft>
                <a:spcPct val="0"/>
              </a:spcAft>
              <a:buClrTx/>
              <a:buSzTx/>
              <a:buFontTx/>
              <a:buChar char="–"/>
              <a:tabLst/>
              <a:defRPr/>
            </a:pPr>
            <a:r>
              <a:rPr kumimoji="0" lang="en-GB" sz="2800" b="0" i="0" u="none" strike="noStrike" kern="0" cap="none" spc="0" normalizeH="0" baseline="0" noProof="0" dirty="0" smtClean="0">
                <a:ln>
                  <a:noFill/>
                </a:ln>
                <a:solidFill>
                  <a:schemeClr val="tx1"/>
                </a:solidFill>
                <a:effectLst/>
                <a:uLnTx/>
                <a:uFillTx/>
                <a:latin typeface="+mn-lt"/>
              </a:rPr>
              <a:t>Understanding the complexities of the organisation as a whole and its environment.</a:t>
            </a:r>
            <a:endParaRPr kumimoji="0" lang="en-GB" sz="2800" b="0" i="0" u="none" strike="noStrike" kern="0" cap="none" spc="0" normalizeH="0" baseline="0" noProof="0" dirty="0">
              <a:ln>
                <a:noFill/>
              </a:ln>
              <a:solidFill>
                <a:schemeClr val="tx1"/>
              </a:solidFill>
              <a:effectLst/>
              <a:uLnTx/>
              <a:uFillTx/>
              <a:latin typeface="+mn-lt"/>
            </a:endParaRPr>
          </a:p>
        </p:txBody>
      </p:sp>
    </p:spTree>
    <p:extLst>
      <p:ext uri="{BB962C8B-B14F-4D97-AF65-F5344CB8AC3E}">
        <p14:creationId xmlns:p14="http://schemas.microsoft.com/office/powerpoint/2010/main" val="276449869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57200" y="169334"/>
            <a:ext cx="8229600" cy="1143000"/>
          </a:xfrm>
        </p:spPr>
        <p:txBody>
          <a:bodyPr>
            <a:noAutofit/>
          </a:bodyPr>
          <a:lstStyle/>
          <a:p>
            <a:r>
              <a:rPr lang="en-GB" b="1" dirty="0"/>
              <a:t>The </a:t>
            </a:r>
            <a:r>
              <a:rPr lang="en-GB" b="1" dirty="0" smtClean="0"/>
              <a:t>combination </a:t>
            </a:r>
            <a:r>
              <a:rPr lang="en-GB" b="1" dirty="0"/>
              <a:t>of </a:t>
            </a:r>
            <a:r>
              <a:rPr lang="en-GB" b="1" dirty="0" smtClean="0"/>
              <a:t>attributes </a:t>
            </a:r>
            <a:br>
              <a:rPr lang="en-GB" b="1" dirty="0" smtClean="0"/>
            </a:br>
            <a:r>
              <a:rPr lang="en-GB" b="1" dirty="0" smtClean="0"/>
              <a:t>of </a:t>
            </a:r>
            <a:r>
              <a:rPr lang="en-GB" b="1" dirty="0"/>
              <a:t>a </a:t>
            </a:r>
            <a:r>
              <a:rPr lang="en-GB" b="1" dirty="0" smtClean="0"/>
              <a:t>manager</a:t>
            </a:r>
            <a:endParaRPr lang="en-GB" b="1" dirty="0"/>
          </a:p>
        </p:txBody>
      </p:sp>
      <p:sp>
        <p:nvSpPr>
          <p:cNvPr id="6"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a:t>
            </a:r>
            <a:r>
              <a:rPr lang="en-GB" sz="1200" dirty="0" smtClean="0"/>
              <a:t>16.1 </a:t>
            </a:r>
            <a:r>
              <a:rPr lang="en-GB" dirty="0" smtClean="0"/>
              <a:t> </a:t>
            </a:r>
            <a:r>
              <a:rPr lang="en-US" dirty="0" smtClean="0"/>
              <a:t>The combination of attributes of a manager</a:t>
            </a:r>
            <a:endParaRPr lang="en-GB" dirty="0" smtClean="0"/>
          </a:p>
        </p:txBody>
      </p:sp>
      <p:pic>
        <p:nvPicPr>
          <p:cNvPr id="7" name="Picture 2" descr="Y:\Graphics\Powerpoint\PE_UK\PE501-MULLINS\Final Files\GIf\ch16\M16NF001.gif"/>
          <p:cNvPicPr>
            <a:picLocks noChangeAspect="1" noChangeArrowheads="1"/>
          </p:cNvPicPr>
          <p:nvPr/>
        </p:nvPicPr>
        <p:blipFill>
          <a:blip r:embed="rId2" cstate="print"/>
          <a:srcRect/>
          <a:stretch>
            <a:fillRect/>
          </a:stretch>
        </p:blipFill>
        <p:spPr bwMode="auto">
          <a:xfrm>
            <a:off x="615686" y="1828800"/>
            <a:ext cx="7912629" cy="3573790"/>
          </a:xfrm>
          <a:prstGeom prst="rect">
            <a:avLst/>
          </a:prstGeom>
          <a:noFill/>
        </p:spPr>
      </p:pic>
    </p:spTree>
    <p:extLst>
      <p:ext uri="{BB962C8B-B14F-4D97-AF65-F5344CB8AC3E}">
        <p14:creationId xmlns:p14="http://schemas.microsoft.com/office/powerpoint/2010/main" val="36332199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169334"/>
            <a:ext cx="8229600" cy="1143000"/>
          </a:xfrm>
        </p:spPr>
        <p:txBody>
          <a:bodyPr>
            <a:noAutofit/>
          </a:bodyPr>
          <a:lstStyle/>
          <a:p>
            <a:r>
              <a:rPr lang="en-GB" b="1" dirty="0" smtClean="0"/>
              <a:t>Importance of </a:t>
            </a:r>
            <a:br>
              <a:rPr lang="en-GB" b="1" dirty="0" smtClean="0"/>
            </a:br>
            <a:r>
              <a:rPr lang="en-GB" b="1" dirty="0" smtClean="0"/>
              <a:t>management skills</a:t>
            </a:r>
            <a:endParaRPr lang="en-GB" b="1" dirty="0"/>
          </a:p>
        </p:txBody>
      </p:sp>
      <p:sp>
        <p:nvSpPr>
          <p:cNvPr id="8" name="Content Placeholder 7"/>
          <p:cNvSpPr>
            <a:spLocks noGrp="1"/>
          </p:cNvSpPr>
          <p:nvPr>
            <p:ph idx="1"/>
          </p:nvPr>
        </p:nvSpPr>
        <p:spPr>
          <a:xfrm>
            <a:off x="439782" y="1722126"/>
            <a:ext cx="8229600" cy="4525963"/>
          </a:xfrm>
        </p:spPr>
        <p:txBody>
          <a:bodyPr>
            <a:normAutofit lnSpcReduction="10000"/>
          </a:bodyPr>
          <a:lstStyle/>
          <a:p>
            <a:r>
              <a:rPr lang="en-GB" sz="3000" dirty="0" smtClean="0"/>
              <a:t>Future managers will need influencing</a:t>
            </a:r>
            <a:br>
              <a:rPr lang="en-GB" sz="3000" dirty="0" smtClean="0"/>
            </a:br>
            <a:r>
              <a:rPr lang="en-GB" sz="3000" dirty="0" smtClean="0"/>
              <a:t>skills.</a:t>
            </a:r>
          </a:p>
          <a:p>
            <a:r>
              <a:rPr lang="en-GB" sz="3000" dirty="0" smtClean="0"/>
              <a:t>Key strategies that contribute to the ability to exert positive influence (Mann):</a:t>
            </a:r>
          </a:p>
          <a:p>
            <a:pPr marL="738188" lvl="1" indent="-365125"/>
            <a:r>
              <a:rPr lang="en-GB" dirty="0" smtClean="0"/>
              <a:t>Listening skills</a:t>
            </a:r>
          </a:p>
          <a:p>
            <a:pPr marL="738188" lvl="1" indent="-365125"/>
            <a:r>
              <a:rPr lang="en-GB" dirty="0" smtClean="0"/>
              <a:t>Empowering skills</a:t>
            </a:r>
          </a:p>
          <a:p>
            <a:pPr marL="738188" lvl="1" indent="-365125"/>
            <a:r>
              <a:rPr lang="en-GB" dirty="0" smtClean="0"/>
              <a:t>Respect</a:t>
            </a:r>
          </a:p>
          <a:p>
            <a:pPr marL="738188" lvl="1" indent="-365125"/>
            <a:r>
              <a:rPr lang="en-GB" dirty="0" smtClean="0"/>
              <a:t>Self-confidence</a:t>
            </a:r>
          </a:p>
          <a:p>
            <a:pPr marL="738188" lvl="1" indent="-365125"/>
            <a:r>
              <a:rPr lang="en-GB" dirty="0" smtClean="0"/>
              <a:t>Nurturing skills.</a:t>
            </a:r>
            <a:endParaRPr lang="en-GB" dirty="0"/>
          </a:p>
        </p:txBody>
      </p:sp>
    </p:spTree>
    <p:extLst>
      <p:ext uri="{BB962C8B-B14F-4D97-AF65-F5344CB8AC3E}">
        <p14:creationId xmlns:p14="http://schemas.microsoft.com/office/powerpoint/2010/main" val="19130183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2"/>
          <p:cNvSpPr>
            <a:spLocks noGrp="1" noChangeArrowheads="1"/>
          </p:cNvSpPr>
          <p:nvPr>
            <p:ph type="title"/>
          </p:nvPr>
        </p:nvSpPr>
        <p:spPr>
          <a:xfrm>
            <a:off x="457200" y="160867"/>
            <a:ext cx="8229600" cy="1143000"/>
          </a:xfrm>
        </p:spPr>
        <p:txBody>
          <a:bodyPr>
            <a:noAutofit/>
          </a:bodyPr>
          <a:lstStyle/>
          <a:p>
            <a:pPr eaLnBrk="1" hangingPunct="1"/>
            <a:r>
              <a:rPr lang="en-GB" b="1" dirty="0" smtClean="0"/>
              <a:t>Managerial efficiency </a:t>
            </a:r>
            <a:br>
              <a:rPr lang="en-GB" b="1" dirty="0" smtClean="0"/>
            </a:br>
            <a:r>
              <a:rPr lang="en-GB" b="1" dirty="0" smtClean="0"/>
              <a:t>and effectiveness</a:t>
            </a:r>
          </a:p>
        </p:txBody>
      </p:sp>
      <p:sp>
        <p:nvSpPr>
          <p:cNvPr id="69636" name="Rectangle 4"/>
          <p:cNvSpPr>
            <a:spLocks noGrp="1" noChangeArrowheads="1"/>
          </p:cNvSpPr>
          <p:nvPr>
            <p:ph type="body" sz="half" idx="1"/>
          </p:nvPr>
        </p:nvSpPr>
        <p:spPr>
          <a:xfrm>
            <a:off x="448491" y="1697050"/>
            <a:ext cx="4038600" cy="4525963"/>
          </a:xfrm>
        </p:spPr>
        <p:txBody>
          <a:bodyPr/>
          <a:lstStyle/>
          <a:p>
            <a:pPr algn="ctr" eaLnBrk="1" hangingPunct="1">
              <a:buFontTx/>
              <a:buNone/>
            </a:pPr>
            <a:r>
              <a:rPr lang="en-GB" dirty="0" smtClean="0"/>
              <a:t>Efficiency</a:t>
            </a:r>
          </a:p>
          <a:p>
            <a:pPr eaLnBrk="1" hangingPunct="1"/>
            <a:r>
              <a:rPr lang="en-GB" dirty="0" smtClean="0"/>
              <a:t>Concerned with ‘doing things right’</a:t>
            </a:r>
          </a:p>
          <a:p>
            <a:pPr eaLnBrk="1" hangingPunct="1"/>
            <a:r>
              <a:rPr lang="en-GB" dirty="0" smtClean="0"/>
              <a:t>Focus is on the input and output requirements of the job</a:t>
            </a:r>
          </a:p>
        </p:txBody>
      </p:sp>
      <p:sp>
        <p:nvSpPr>
          <p:cNvPr id="69637" name="Rectangle 5"/>
          <p:cNvSpPr>
            <a:spLocks noGrp="1" noChangeArrowheads="1"/>
          </p:cNvSpPr>
          <p:nvPr>
            <p:ph type="body" sz="half" idx="2"/>
          </p:nvPr>
        </p:nvSpPr>
        <p:spPr>
          <a:xfrm>
            <a:off x="4639491" y="1697050"/>
            <a:ext cx="4038600" cy="4525963"/>
          </a:xfrm>
        </p:spPr>
        <p:txBody>
          <a:bodyPr/>
          <a:lstStyle/>
          <a:p>
            <a:pPr algn="ctr" eaLnBrk="1" hangingPunct="1">
              <a:buFontTx/>
              <a:buNone/>
            </a:pPr>
            <a:r>
              <a:rPr lang="en-GB" dirty="0" smtClean="0"/>
              <a:t>Effectiveness</a:t>
            </a:r>
          </a:p>
          <a:p>
            <a:pPr eaLnBrk="1" hangingPunct="1"/>
            <a:r>
              <a:rPr lang="en-GB" dirty="0" smtClean="0"/>
              <a:t>Concerned with ‘doing the right thing’</a:t>
            </a:r>
          </a:p>
          <a:p>
            <a:pPr eaLnBrk="1" hangingPunct="1"/>
            <a:r>
              <a:rPr lang="en-GB" dirty="0" smtClean="0"/>
              <a:t>Focus is on the manner by which results are achieved and the effects on people</a:t>
            </a:r>
          </a:p>
        </p:txBody>
      </p:sp>
    </p:spTree>
    <p:extLst>
      <p:ext uri="{BB962C8B-B14F-4D97-AF65-F5344CB8AC3E}">
        <p14:creationId xmlns:p14="http://schemas.microsoft.com/office/powerpoint/2010/main" val="33919995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474131"/>
            <a:ext cx="8229600" cy="1143000"/>
          </a:xfrm>
        </p:spPr>
        <p:txBody>
          <a:bodyPr/>
          <a:lstStyle/>
          <a:p>
            <a:pPr eaLnBrk="1" hangingPunct="1"/>
            <a:r>
              <a:rPr lang="en-GB" b="1" dirty="0" smtClean="0"/>
              <a:t>Measures of effectiveness</a:t>
            </a:r>
          </a:p>
        </p:txBody>
      </p:sp>
      <p:sp>
        <p:nvSpPr>
          <p:cNvPr id="75780" name="Rectangle 4"/>
          <p:cNvSpPr>
            <a:spLocks noGrp="1" noChangeArrowheads="1"/>
          </p:cNvSpPr>
          <p:nvPr>
            <p:ph type="body" sz="half" idx="1"/>
          </p:nvPr>
        </p:nvSpPr>
        <p:spPr>
          <a:xfrm>
            <a:off x="448975" y="1762858"/>
            <a:ext cx="4038600" cy="4781550"/>
          </a:xfrm>
        </p:spPr>
        <p:txBody>
          <a:bodyPr/>
          <a:lstStyle/>
          <a:p>
            <a:pPr algn="ctr" eaLnBrk="1" hangingPunct="1">
              <a:lnSpc>
                <a:spcPts val="2800"/>
              </a:lnSpc>
              <a:buFontTx/>
              <a:buNone/>
            </a:pPr>
            <a:r>
              <a:rPr lang="en-GB" dirty="0" smtClean="0"/>
              <a:t>Measures</a:t>
            </a:r>
          </a:p>
          <a:p>
            <a:pPr eaLnBrk="1" hangingPunct="1">
              <a:lnSpc>
                <a:spcPts val="2800"/>
              </a:lnSpc>
            </a:pPr>
            <a:r>
              <a:rPr lang="en-GB" dirty="0" smtClean="0"/>
              <a:t>The strength of motivation and the morale of staff</a:t>
            </a:r>
          </a:p>
          <a:p>
            <a:pPr eaLnBrk="1" hangingPunct="1">
              <a:lnSpc>
                <a:spcPts val="2800"/>
              </a:lnSpc>
            </a:pPr>
            <a:r>
              <a:rPr lang="en-GB" dirty="0" smtClean="0"/>
              <a:t>The success of their training and development</a:t>
            </a:r>
          </a:p>
          <a:p>
            <a:pPr eaLnBrk="1" hangingPunct="1">
              <a:lnSpc>
                <a:spcPts val="2800"/>
              </a:lnSpc>
            </a:pPr>
            <a:r>
              <a:rPr lang="en-GB" dirty="0" smtClean="0"/>
              <a:t>The creation of an organisational environment in which staff work willingly and effectively</a:t>
            </a:r>
          </a:p>
        </p:txBody>
      </p:sp>
      <p:sp>
        <p:nvSpPr>
          <p:cNvPr id="75781" name="Rectangle 5"/>
          <p:cNvSpPr>
            <a:spLocks noGrp="1" noChangeArrowheads="1"/>
          </p:cNvSpPr>
          <p:nvPr>
            <p:ph type="body" sz="half" idx="2"/>
          </p:nvPr>
        </p:nvSpPr>
        <p:spPr>
          <a:xfrm>
            <a:off x="4639975" y="1762858"/>
            <a:ext cx="4038600" cy="4781550"/>
          </a:xfrm>
        </p:spPr>
        <p:txBody>
          <a:bodyPr/>
          <a:lstStyle/>
          <a:p>
            <a:pPr algn="ctr" eaLnBrk="1" hangingPunct="1">
              <a:lnSpc>
                <a:spcPts val="2800"/>
              </a:lnSpc>
              <a:buFontTx/>
              <a:buNone/>
            </a:pPr>
            <a:r>
              <a:rPr lang="en-GB" dirty="0" smtClean="0"/>
              <a:t>Indicators</a:t>
            </a:r>
          </a:p>
          <a:p>
            <a:pPr eaLnBrk="1" hangingPunct="1">
              <a:lnSpc>
                <a:spcPts val="2800"/>
              </a:lnSpc>
            </a:pPr>
            <a:r>
              <a:rPr lang="en-GB" dirty="0" smtClean="0"/>
              <a:t>The level of staff retention</a:t>
            </a:r>
          </a:p>
          <a:p>
            <a:pPr eaLnBrk="1" hangingPunct="1">
              <a:lnSpc>
                <a:spcPts val="2800"/>
              </a:lnSpc>
            </a:pPr>
            <a:r>
              <a:rPr lang="en-GB" dirty="0" smtClean="0"/>
              <a:t>The incidence of sickness</a:t>
            </a:r>
          </a:p>
          <a:p>
            <a:pPr eaLnBrk="1" hangingPunct="1">
              <a:lnSpc>
                <a:spcPts val="2800"/>
              </a:lnSpc>
            </a:pPr>
            <a:r>
              <a:rPr lang="en-GB" dirty="0" smtClean="0"/>
              <a:t>Absenteeism</a:t>
            </a:r>
          </a:p>
          <a:p>
            <a:pPr eaLnBrk="1" hangingPunct="1">
              <a:lnSpc>
                <a:spcPts val="2800"/>
              </a:lnSpc>
            </a:pPr>
            <a:r>
              <a:rPr lang="en-GB" dirty="0" smtClean="0"/>
              <a:t>Level of complaints</a:t>
            </a:r>
          </a:p>
          <a:p>
            <a:pPr eaLnBrk="1" hangingPunct="1">
              <a:lnSpc>
                <a:spcPts val="2800"/>
              </a:lnSpc>
            </a:pPr>
            <a:r>
              <a:rPr lang="en-GB" dirty="0" smtClean="0"/>
              <a:t>Poor timekeeping</a:t>
            </a:r>
          </a:p>
          <a:p>
            <a:pPr eaLnBrk="1" hangingPunct="1">
              <a:lnSpc>
                <a:spcPts val="2800"/>
              </a:lnSpc>
            </a:pPr>
            <a:r>
              <a:rPr lang="en-GB" dirty="0" smtClean="0"/>
              <a:t>Accidents at work</a:t>
            </a:r>
          </a:p>
        </p:txBody>
      </p:sp>
    </p:spTree>
    <p:extLst>
      <p:ext uri="{BB962C8B-B14F-4D97-AF65-F5344CB8AC3E}">
        <p14:creationId xmlns:p14="http://schemas.microsoft.com/office/powerpoint/2010/main" val="8818449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ChangeArrowheads="1"/>
          </p:cNvSpPr>
          <p:nvPr>
            <p:ph type="title"/>
          </p:nvPr>
        </p:nvSpPr>
        <p:spPr>
          <a:xfrm>
            <a:off x="457200" y="169334"/>
            <a:ext cx="8229600" cy="1143000"/>
          </a:xfrm>
        </p:spPr>
        <p:txBody>
          <a:bodyPr>
            <a:noAutofit/>
          </a:bodyPr>
          <a:lstStyle/>
          <a:p>
            <a:pPr eaLnBrk="1" hangingPunct="1">
              <a:defRPr/>
            </a:pPr>
            <a:r>
              <a:rPr lang="en-GB" b="1" dirty="0"/>
              <a:t>Possible </a:t>
            </a:r>
            <a:r>
              <a:rPr lang="en-GB" b="1" dirty="0" smtClean="0"/>
              <a:t>indicators </a:t>
            </a:r>
            <a:r>
              <a:rPr lang="en-GB" b="1" dirty="0"/>
              <a:t>of </a:t>
            </a:r>
            <a:r>
              <a:rPr lang="en-GB" b="1" dirty="0" smtClean="0"/>
              <a:t>managerial effectiveness</a:t>
            </a:r>
            <a:endParaRPr lang="en-GB" b="1" dirty="0"/>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smtClean="0"/>
              <a:t>Figure 16.2 </a:t>
            </a:r>
            <a:r>
              <a:rPr lang="en-GB" dirty="0" smtClean="0"/>
              <a:t> </a:t>
            </a:r>
            <a:r>
              <a:rPr lang="en-US" dirty="0" smtClean="0"/>
              <a:t>Possible indicators of managerial effectiveness</a:t>
            </a:r>
            <a:endParaRPr lang="en-GB" dirty="0" smtClean="0"/>
          </a:p>
        </p:txBody>
      </p:sp>
      <p:pic>
        <p:nvPicPr>
          <p:cNvPr id="2050" name="Picture 2" descr="Y:\Graphics\Powerpoint\PE_UK\PE501-MULLINS\Final Files\GIf\ch16\M16NF002.gif"/>
          <p:cNvPicPr>
            <a:picLocks noChangeAspect="1" noChangeArrowheads="1"/>
          </p:cNvPicPr>
          <p:nvPr/>
        </p:nvPicPr>
        <p:blipFill>
          <a:blip r:embed="rId3" cstate="print"/>
          <a:srcRect/>
          <a:stretch>
            <a:fillRect/>
          </a:stretch>
        </p:blipFill>
        <p:spPr bwMode="auto">
          <a:xfrm>
            <a:off x="2653136" y="1549401"/>
            <a:ext cx="3837728" cy="4108338"/>
          </a:xfrm>
          <a:prstGeom prst="rect">
            <a:avLst/>
          </a:prstGeom>
          <a:noFill/>
        </p:spPr>
      </p:pic>
    </p:spTree>
    <p:extLst>
      <p:ext uri="{BB962C8B-B14F-4D97-AF65-F5344CB8AC3E}">
        <p14:creationId xmlns:p14="http://schemas.microsoft.com/office/powerpoint/2010/main" val="42409538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noChangeArrowheads="1"/>
          </p:cNvSpPr>
          <p:nvPr>
            <p:ph type="title"/>
          </p:nvPr>
        </p:nvSpPr>
        <p:spPr>
          <a:xfrm>
            <a:off x="457200" y="211016"/>
            <a:ext cx="8229600" cy="1143000"/>
          </a:xfrm>
        </p:spPr>
        <p:txBody>
          <a:bodyPr>
            <a:noAutofit/>
          </a:bodyPr>
          <a:lstStyle/>
          <a:p>
            <a:pPr eaLnBrk="1" hangingPunct="1">
              <a:defRPr/>
            </a:pPr>
            <a:r>
              <a:rPr lang="en-GB" sz="3600" b="1" dirty="0" smtClean="0"/>
              <a:t>Composite list of basic </a:t>
            </a:r>
            <a:br>
              <a:rPr lang="en-GB" sz="3600" b="1" dirty="0" smtClean="0"/>
            </a:br>
            <a:r>
              <a:rPr lang="en-GB" sz="3600" b="1" dirty="0" smtClean="0"/>
              <a:t>managerial qualities: </a:t>
            </a:r>
            <a:r>
              <a:rPr lang="en-GB" sz="3600" b="1" dirty="0" err="1" smtClean="0"/>
              <a:t>Mintzberg</a:t>
            </a:r>
            <a:endParaRPr lang="en-GB" sz="3600" b="1" dirty="0"/>
          </a:p>
        </p:txBody>
      </p:sp>
      <p:sp>
        <p:nvSpPr>
          <p:cNvPr id="7"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pPr eaLnBrk="0" hangingPunct="0">
              <a:spcBef>
                <a:spcPts val="0"/>
              </a:spcBef>
            </a:pPr>
            <a:r>
              <a:rPr lang="en-GB" sz="1200" dirty="0" smtClean="0"/>
              <a:t>Figure 16.3 </a:t>
            </a:r>
            <a:r>
              <a:rPr lang="en-GB" dirty="0" smtClean="0"/>
              <a:t> </a:t>
            </a:r>
            <a:r>
              <a:rPr lang="en-US" dirty="0" smtClean="0"/>
              <a:t>Composite list of basic managerial qualities</a:t>
            </a:r>
          </a:p>
          <a:p>
            <a:pPr eaLnBrk="0" hangingPunct="0">
              <a:spcBef>
                <a:spcPts val="0"/>
              </a:spcBef>
            </a:pPr>
            <a:r>
              <a:rPr lang="en-US" sz="800" i="1" dirty="0" smtClean="0"/>
              <a:t>Source</a:t>
            </a:r>
            <a:r>
              <a:rPr lang="en-US" sz="800" dirty="0" smtClean="0"/>
              <a:t>: Henry </a:t>
            </a:r>
            <a:r>
              <a:rPr lang="en-US" sz="800" dirty="0" err="1" smtClean="0"/>
              <a:t>Mintzberg</a:t>
            </a:r>
            <a:r>
              <a:rPr lang="en-US" sz="800" dirty="0" smtClean="0"/>
              <a:t>, </a:t>
            </a:r>
            <a:r>
              <a:rPr lang="en-US" sz="800" i="1" dirty="0" smtClean="0"/>
              <a:t>Managing,</a:t>
            </a:r>
            <a:r>
              <a:rPr lang="en-US" sz="800" dirty="0" smtClean="0"/>
              <a:t> Financial Times Prentice Hall (2009), p. 197. Compiled from various sources; my own </a:t>
            </a:r>
            <a:r>
              <a:rPr lang="en-US" sz="800" dirty="0" err="1" smtClean="0"/>
              <a:t>favourites</a:t>
            </a:r>
            <a:r>
              <a:rPr lang="en-US" sz="800" dirty="0" smtClean="0"/>
              <a:t> in italics.</a:t>
            </a:r>
            <a:endParaRPr lang="en-GB" sz="800" dirty="0" smtClean="0"/>
          </a:p>
        </p:txBody>
      </p:sp>
      <p:pic>
        <p:nvPicPr>
          <p:cNvPr id="3074" name="Picture 2" descr="Y:\Graphics\Powerpoint\PE_UK\PE501-MULLINS\Final Files\GIf\ch16\M16NF003.gif"/>
          <p:cNvPicPr>
            <a:picLocks noChangeAspect="1" noChangeArrowheads="1"/>
          </p:cNvPicPr>
          <p:nvPr/>
        </p:nvPicPr>
        <p:blipFill>
          <a:blip r:embed="rId3" cstate="print"/>
          <a:srcRect/>
          <a:stretch>
            <a:fillRect/>
          </a:stretch>
        </p:blipFill>
        <p:spPr bwMode="auto">
          <a:xfrm>
            <a:off x="2090407" y="1540934"/>
            <a:ext cx="4963186" cy="4148666"/>
          </a:xfrm>
          <a:prstGeom prst="rect">
            <a:avLst/>
          </a:prstGeom>
          <a:noFill/>
        </p:spPr>
      </p:pic>
    </p:spTree>
    <p:extLst>
      <p:ext uri="{BB962C8B-B14F-4D97-AF65-F5344CB8AC3E}">
        <p14:creationId xmlns:p14="http://schemas.microsoft.com/office/powerpoint/2010/main" val="32160220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2146" name="Rectangle 2"/>
          <p:cNvSpPr>
            <a:spLocks noGrp="1" noChangeArrowheads="1"/>
          </p:cNvSpPr>
          <p:nvPr>
            <p:ph type="title"/>
          </p:nvPr>
        </p:nvSpPr>
        <p:spPr>
          <a:xfrm>
            <a:off x="457200" y="213616"/>
            <a:ext cx="8229600" cy="1143000"/>
          </a:xfrm>
        </p:spPr>
        <p:txBody>
          <a:bodyPr>
            <a:noAutofit/>
          </a:bodyPr>
          <a:lstStyle/>
          <a:p>
            <a:pPr eaLnBrk="1" hangingPunct="1">
              <a:defRPr/>
            </a:pPr>
            <a:r>
              <a:rPr lang="en-GB" sz="3600" b="1" dirty="0"/>
              <a:t>The </a:t>
            </a:r>
            <a:r>
              <a:rPr lang="en-GB" sz="3600" b="1" dirty="0" smtClean="0"/>
              <a:t>3-D model of managerial behaviour: four basic styles</a:t>
            </a:r>
            <a:endParaRPr lang="en-GB" sz="3600" b="1" dirty="0"/>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smtClean="0"/>
              <a:t>Figure 16.4 </a:t>
            </a:r>
            <a:r>
              <a:rPr lang="en-GB" dirty="0" smtClean="0"/>
              <a:t> </a:t>
            </a:r>
            <a:r>
              <a:rPr lang="en-US" dirty="0" smtClean="0"/>
              <a:t>The four basic styles of managerial </a:t>
            </a:r>
            <a:r>
              <a:rPr lang="en-US" dirty="0" err="1" smtClean="0"/>
              <a:t>behaviour</a:t>
            </a:r>
            <a:endParaRPr lang="en-GB" dirty="0" smtClean="0"/>
          </a:p>
        </p:txBody>
      </p:sp>
      <p:pic>
        <p:nvPicPr>
          <p:cNvPr id="4098" name="Picture 2" descr="Y:\Graphics\Powerpoint\PE_UK\PE501-MULLINS\Final Files\GIf\ch16\M16NF004.gif"/>
          <p:cNvPicPr>
            <a:picLocks noChangeAspect="1" noChangeArrowheads="1"/>
          </p:cNvPicPr>
          <p:nvPr/>
        </p:nvPicPr>
        <p:blipFill>
          <a:blip r:embed="rId3" cstate="print"/>
          <a:srcRect/>
          <a:stretch>
            <a:fillRect/>
          </a:stretch>
        </p:blipFill>
        <p:spPr bwMode="auto">
          <a:xfrm>
            <a:off x="881592" y="1820008"/>
            <a:ext cx="7380816" cy="3434226"/>
          </a:xfrm>
          <a:prstGeom prst="rect">
            <a:avLst/>
          </a:prstGeom>
          <a:noFill/>
        </p:spPr>
      </p:pic>
    </p:spTree>
    <p:extLst>
      <p:ext uri="{BB962C8B-B14F-4D97-AF65-F5344CB8AC3E}">
        <p14:creationId xmlns:p14="http://schemas.microsoft.com/office/powerpoint/2010/main" val="23853038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1016"/>
            <a:ext cx="8229600" cy="1143000"/>
          </a:xfrm>
        </p:spPr>
        <p:txBody>
          <a:bodyPr>
            <a:noAutofit/>
          </a:bodyPr>
          <a:lstStyle/>
          <a:p>
            <a:r>
              <a:rPr lang="en-GB" sz="3600" b="1" dirty="0" smtClean="0"/>
              <a:t>Apparent and personal effectiveness: </a:t>
            </a:r>
            <a:r>
              <a:rPr lang="en-GB" sz="3600" b="1" dirty="0" err="1" smtClean="0"/>
              <a:t>Reddin</a:t>
            </a:r>
            <a:endParaRPr lang="en-GB" sz="3600" b="1" dirty="0"/>
          </a:p>
        </p:txBody>
      </p:sp>
      <p:sp>
        <p:nvSpPr>
          <p:cNvPr id="3" name="Content Placeholder 2"/>
          <p:cNvSpPr>
            <a:spLocks noGrp="1"/>
          </p:cNvSpPr>
          <p:nvPr>
            <p:ph idx="1"/>
          </p:nvPr>
        </p:nvSpPr>
        <p:spPr>
          <a:xfrm>
            <a:off x="457200" y="1739696"/>
            <a:ext cx="8229600" cy="4525963"/>
          </a:xfrm>
        </p:spPr>
        <p:txBody>
          <a:bodyPr>
            <a:normAutofit fontScale="92500" lnSpcReduction="10000"/>
          </a:bodyPr>
          <a:lstStyle/>
          <a:p>
            <a:r>
              <a:rPr lang="en-GB" sz="3000" dirty="0" smtClean="0"/>
              <a:t>Apparent effectiveness</a:t>
            </a:r>
          </a:p>
          <a:p>
            <a:pPr marL="736600" lvl="1" indent="-388938"/>
            <a:r>
              <a:rPr lang="en-GB" dirty="0" smtClean="0"/>
              <a:t>The extent to which the behaviour of the manager, for example, punctuality, giving prompt answers, tidiness, making quick decisions and good public relations, gives the appearance of effectiveness.</a:t>
            </a:r>
          </a:p>
          <a:p>
            <a:r>
              <a:rPr lang="en-GB" sz="3000" dirty="0" smtClean="0"/>
              <a:t>Personal effectiveness</a:t>
            </a:r>
          </a:p>
          <a:p>
            <a:pPr marL="728663" lvl="1" indent="-381000"/>
            <a:r>
              <a:rPr lang="en-GB" dirty="0" smtClean="0"/>
              <a:t>The extent to which the manager achieves personal objectives, for example, power and prestige, rather than the objectives of the organisation.</a:t>
            </a:r>
            <a:endParaRPr lang="en-GB" dirty="0"/>
          </a:p>
        </p:txBody>
      </p:sp>
    </p:spTree>
    <p:extLst>
      <p:ext uri="{BB962C8B-B14F-4D97-AF65-F5344CB8AC3E}">
        <p14:creationId xmlns:p14="http://schemas.microsoft.com/office/powerpoint/2010/main" val="9537573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Rectangle 2"/>
          <p:cNvSpPr>
            <a:spLocks noGrp="1" noChangeArrowheads="1"/>
          </p:cNvSpPr>
          <p:nvPr>
            <p:ph type="title"/>
          </p:nvPr>
        </p:nvSpPr>
        <p:spPr>
          <a:xfrm>
            <a:off x="457200" y="482601"/>
            <a:ext cx="8229600" cy="1143000"/>
          </a:xfrm>
        </p:spPr>
        <p:txBody>
          <a:bodyPr/>
          <a:lstStyle/>
          <a:p>
            <a:pPr eaLnBrk="1" hangingPunct="1"/>
            <a:r>
              <a:rPr lang="en-GB" b="1" dirty="0" smtClean="0"/>
              <a:t>The management of time</a:t>
            </a:r>
          </a:p>
        </p:txBody>
      </p:sp>
      <p:sp>
        <p:nvSpPr>
          <p:cNvPr id="92164" name="Rectangle 3"/>
          <p:cNvSpPr>
            <a:spLocks noGrp="1" noChangeArrowheads="1"/>
          </p:cNvSpPr>
          <p:nvPr>
            <p:ph type="body" idx="1"/>
          </p:nvPr>
        </p:nvSpPr>
        <p:spPr>
          <a:xfrm>
            <a:off x="467544" y="1772816"/>
            <a:ext cx="8229600" cy="4824536"/>
          </a:xfrm>
        </p:spPr>
        <p:txBody>
          <a:bodyPr>
            <a:normAutofit fontScale="92500" lnSpcReduction="20000"/>
          </a:bodyPr>
          <a:lstStyle/>
          <a:p>
            <a:pPr eaLnBrk="1" hangingPunct="1">
              <a:buFontTx/>
              <a:buNone/>
            </a:pPr>
            <a:r>
              <a:rPr lang="en-GB" i="1" dirty="0" smtClean="0"/>
              <a:t>‘Effective time management can help you to gain more control over your activities, increase your efficiency, improve your work/life balance and become proactive rather than reactive in preventing or dealing with problems. Getting to grips with time management should help you to reduce work pressures so that you will feel more relaxed, and others will be more likely to perceive you as calm and well-organised’.</a:t>
            </a:r>
          </a:p>
          <a:p>
            <a:pPr eaLnBrk="1" hangingPunct="1">
              <a:buFontTx/>
              <a:buNone/>
            </a:pPr>
            <a:endParaRPr lang="en-GB" sz="2600" i="1" dirty="0" smtClean="0"/>
          </a:p>
          <a:p>
            <a:pPr eaLnBrk="1" hangingPunct="1">
              <a:buFontTx/>
              <a:buNone/>
            </a:pPr>
            <a:r>
              <a:rPr lang="en-GB" sz="2600" dirty="0" smtClean="0"/>
              <a:t>								CMI</a:t>
            </a:r>
          </a:p>
        </p:txBody>
      </p:sp>
    </p:spTree>
    <p:extLst>
      <p:ext uri="{BB962C8B-B14F-4D97-AF65-F5344CB8AC3E}">
        <p14:creationId xmlns:p14="http://schemas.microsoft.com/office/powerpoint/2010/main" val="236807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457200" y="474131"/>
            <a:ext cx="8229600" cy="1143000"/>
          </a:xfrm>
        </p:spPr>
        <p:txBody>
          <a:bodyPr>
            <a:normAutofit/>
          </a:bodyPr>
          <a:lstStyle/>
          <a:p>
            <a:pPr eaLnBrk="1" hangingPunct="1">
              <a:defRPr/>
            </a:pPr>
            <a:r>
              <a:rPr lang="en-GB" b="1" dirty="0" smtClean="0"/>
              <a:t>Managers’ checklist: Stewart</a:t>
            </a:r>
            <a:endParaRPr lang="en-GB" b="1" dirty="0"/>
          </a:p>
        </p:txBody>
      </p:sp>
      <p:sp>
        <p:nvSpPr>
          <p:cNvPr id="267267" name="Rectangle 3"/>
          <p:cNvSpPr>
            <a:spLocks noGrp="1" noChangeArrowheads="1"/>
          </p:cNvSpPr>
          <p:nvPr>
            <p:ph type="body" idx="1"/>
          </p:nvPr>
        </p:nvSpPr>
        <p:spPr>
          <a:xfrm>
            <a:off x="448975" y="1775022"/>
            <a:ext cx="8229600" cy="4822628"/>
          </a:xfrm>
        </p:spPr>
        <p:txBody>
          <a:bodyPr>
            <a:normAutofit fontScale="77500" lnSpcReduction="20000"/>
          </a:bodyPr>
          <a:lstStyle/>
          <a:p>
            <a:pPr marL="0" indent="0" eaLnBrk="1" hangingPunct="1">
              <a:buFontTx/>
              <a:buNone/>
              <a:defRPr/>
            </a:pPr>
            <a:r>
              <a:rPr lang="en-GB" dirty="0" smtClean="0"/>
              <a:t>Review questions that help to assess effective time management</a:t>
            </a:r>
          </a:p>
          <a:p>
            <a:pPr marL="514350" indent="-514350" eaLnBrk="1" hangingPunct="1">
              <a:buFont typeface="+mj-lt"/>
              <a:buAutoNum type="arabicPeriod"/>
              <a:defRPr/>
            </a:pPr>
            <a:r>
              <a:rPr lang="en-GB" dirty="0" smtClean="0"/>
              <a:t>Am I giving adequate attention to current activities, to reviewing the past and to planning for the future?</a:t>
            </a:r>
          </a:p>
          <a:p>
            <a:pPr marL="514350" indent="-514350" eaLnBrk="1" hangingPunct="1">
              <a:buFont typeface="+mj-lt"/>
              <a:buAutoNum type="arabicPeriod"/>
              <a:defRPr/>
            </a:pPr>
            <a:r>
              <a:rPr lang="en-GB" dirty="0" smtClean="0"/>
              <a:t>Am I dividing my time correctly between different aspects of my job?</a:t>
            </a:r>
          </a:p>
          <a:p>
            <a:pPr marL="514350" indent="-514350" eaLnBrk="1" hangingPunct="1">
              <a:buFont typeface="+mj-lt"/>
              <a:buAutoNum type="arabicPeriod"/>
              <a:defRPr/>
            </a:pPr>
            <a:r>
              <a:rPr lang="en-GB" dirty="0" smtClean="0"/>
              <a:t>Have I changed what I am trying to do?</a:t>
            </a:r>
          </a:p>
          <a:p>
            <a:pPr marL="514350" indent="-514350" eaLnBrk="1" hangingPunct="1">
              <a:buFont typeface="+mj-lt"/>
              <a:buAutoNum type="arabicPeriod"/>
              <a:defRPr/>
            </a:pPr>
            <a:r>
              <a:rPr lang="en-GB" dirty="0" smtClean="0"/>
              <a:t>Am I doing work that I ought to have delegated?</a:t>
            </a:r>
          </a:p>
          <a:p>
            <a:pPr marL="514350" indent="-514350" eaLnBrk="1" hangingPunct="1">
              <a:buFont typeface="+mj-lt"/>
              <a:buAutoNum type="arabicPeriod"/>
              <a:defRPr/>
            </a:pPr>
            <a:r>
              <a:rPr lang="en-GB" dirty="0" smtClean="0"/>
              <a:t>Who are the people that I ought to be seeing?</a:t>
            </a:r>
          </a:p>
          <a:p>
            <a:pPr marL="514350" indent="-514350" eaLnBrk="1" hangingPunct="1">
              <a:buFont typeface="+mj-lt"/>
              <a:buAutoNum type="arabicPeriod"/>
              <a:defRPr/>
            </a:pPr>
            <a:r>
              <a:rPr lang="en-GB" dirty="0" smtClean="0"/>
              <a:t>Do I organise my working day and week, as far as possible, according to priorities?</a:t>
            </a:r>
          </a:p>
          <a:p>
            <a:pPr marL="514350" indent="-514350" eaLnBrk="1" hangingPunct="1">
              <a:buFont typeface="+mj-lt"/>
              <a:buAutoNum type="arabicPeriod"/>
              <a:defRPr/>
            </a:pPr>
            <a:r>
              <a:rPr lang="en-GB" dirty="0" smtClean="0"/>
              <a:t>Am I able to complete a task or am I constantly interrupted?</a:t>
            </a:r>
            <a:endParaRPr lang="en-GB" dirty="0"/>
          </a:p>
        </p:txBody>
      </p:sp>
    </p:spTree>
    <p:extLst>
      <p:ext uri="{BB962C8B-B14F-4D97-AF65-F5344CB8AC3E}">
        <p14:creationId xmlns:p14="http://schemas.microsoft.com/office/powerpoint/2010/main" val="3720107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2"/>
          <p:cNvSpPr>
            <a:spLocks noGrp="1" noChangeArrowheads="1"/>
          </p:cNvSpPr>
          <p:nvPr>
            <p:ph type="title"/>
          </p:nvPr>
        </p:nvSpPr>
        <p:spPr>
          <a:xfrm>
            <a:off x="457200" y="213294"/>
            <a:ext cx="8229600" cy="1143000"/>
          </a:xfrm>
        </p:spPr>
        <p:txBody>
          <a:bodyPr>
            <a:noAutofit/>
          </a:bodyPr>
          <a:lstStyle/>
          <a:p>
            <a:pPr eaLnBrk="1" hangingPunct="1"/>
            <a:r>
              <a:rPr lang="en-GB" sz="3600" b="1" dirty="0" smtClean="0"/>
              <a:t>Characteristics of the learning organisation: Senge</a:t>
            </a:r>
          </a:p>
        </p:txBody>
      </p:sp>
      <p:sp>
        <p:nvSpPr>
          <p:cNvPr id="35844" name="Rectangle 3"/>
          <p:cNvSpPr>
            <a:spLocks noGrp="1" noChangeArrowheads="1"/>
          </p:cNvSpPr>
          <p:nvPr>
            <p:ph type="body" idx="1"/>
          </p:nvPr>
        </p:nvSpPr>
        <p:spPr>
          <a:xfrm>
            <a:off x="439094" y="1708836"/>
            <a:ext cx="8229600" cy="4525963"/>
          </a:xfrm>
        </p:spPr>
        <p:txBody>
          <a:bodyPr>
            <a:normAutofit/>
          </a:bodyPr>
          <a:lstStyle/>
          <a:p>
            <a:pPr marL="7938" indent="-7938" eaLnBrk="1" hangingPunct="1">
              <a:buFontTx/>
              <a:buNone/>
            </a:pPr>
            <a:r>
              <a:rPr lang="en-GB" sz="2800" dirty="0" smtClean="0"/>
              <a:t>Organisations need to develop a culture of learning and people’s commitment and capacity to learn. Basic features of a learning organisation include:</a:t>
            </a:r>
          </a:p>
          <a:p>
            <a:pPr marL="373063" lvl="1" indent="-347663" eaLnBrk="1" hangingPunct="1"/>
            <a:r>
              <a:rPr lang="en-GB" dirty="0" smtClean="0"/>
              <a:t>Systems thinking</a:t>
            </a:r>
          </a:p>
          <a:p>
            <a:pPr marL="373063" lvl="1" indent="-347663" eaLnBrk="1" hangingPunct="1"/>
            <a:r>
              <a:rPr lang="en-GB" dirty="0" smtClean="0"/>
              <a:t>Personal mastery</a:t>
            </a:r>
          </a:p>
          <a:p>
            <a:pPr marL="373063" lvl="1" indent="-347663" eaLnBrk="1" hangingPunct="1"/>
            <a:r>
              <a:rPr lang="en-GB" dirty="0" smtClean="0"/>
              <a:t>Mental models</a:t>
            </a:r>
          </a:p>
          <a:p>
            <a:pPr marL="373063" lvl="1" indent="-347663" eaLnBrk="1" hangingPunct="1"/>
            <a:r>
              <a:rPr lang="en-GB" dirty="0" smtClean="0"/>
              <a:t>Shared vision</a:t>
            </a:r>
          </a:p>
          <a:p>
            <a:pPr marL="373063" lvl="1" indent="-347663" eaLnBrk="1" hangingPunct="1"/>
            <a:r>
              <a:rPr lang="en-GB" dirty="0" smtClean="0"/>
              <a:t>Team learning</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a:xfrm>
            <a:off x="448147" y="218491"/>
            <a:ext cx="8229600" cy="1143000"/>
          </a:xfrm>
        </p:spPr>
        <p:txBody>
          <a:bodyPr>
            <a:noAutofit/>
          </a:bodyPr>
          <a:lstStyle/>
          <a:p>
            <a:pPr eaLnBrk="1" hangingPunct="1">
              <a:defRPr/>
            </a:pPr>
            <a:r>
              <a:rPr lang="en-GB" sz="3600" b="1" dirty="0"/>
              <a:t>Characteristics of the </a:t>
            </a:r>
            <a:r>
              <a:rPr lang="en-GB" sz="3600" b="1" dirty="0" smtClean="0"/>
              <a:t>learning organisation: </a:t>
            </a:r>
            <a:r>
              <a:rPr lang="en-GB" sz="3600" b="1" dirty="0"/>
              <a:t>Garratt</a:t>
            </a:r>
          </a:p>
        </p:txBody>
      </p:sp>
      <p:sp>
        <p:nvSpPr>
          <p:cNvPr id="37892" name="Rectangle 3"/>
          <p:cNvSpPr>
            <a:spLocks noGrp="1" noChangeArrowheads="1"/>
          </p:cNvSpPr>
          <p:nvPr>
            <p:ph type="body" idx="1"/>
          </p:nvPr>
        </p:nvSpPr>
        <p:spPr>
          <a:xfrm>
            <a:off x="448147" y="1683435"/>
            <a:ext cx="8229600" cy="4525963"/>
          </a:xfrm>
        </p:spPr>
        <p:txBody>
          <a:bodyPr/>
          <a:lstStyle/>
          <a:p>
            <a:pPr eaLnBrk="1" hangingPunct="1"/>
            <a:r>
              <a:rPr lang="en-GB" dirty="0" smtClean="0"/>
              <a:t>It encourages people at all levels of the organisation to learn regularly and rigorously from their work.</a:t>
            </a:r>
          </a:p>
          <a:p>
            <a:pPr eaLnBrk="1" hangingPunct="1"/>
            <a:r>
              <a:rPr lang="en-GB" dirty="0" smtClean="0"/>
              <a:t>It has systems for capturing and learning information and moving it where it is needed.</a:t>
            </a:r>
          </a:p>
          <a:p>
            <a:pPr eaLnBrk="1" hangingPunct="1"/>
            <a:r>
              <a:rPr lang="en-GB" dirty="0" smtClean="0"/>
              <a:t>It values its learning.</a:t>
            </a:r>
          </a:p>
          <a:p>
            <a:pPr eaLnBrk="1" hangingPunct="1"/>
            <a:r>
              <a:rPr lang="en-GB" dirty="0" smtClean="0"/>
              <a:t>It is able to transform itself continuously.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3619"/>
            <a:ext cx="8229600" cy="1143000"/>
          </a:xfrm>
        </p:spPr>
        <p:txBody>
          <a:bodyPr>
            <a:noAutofit/>
          </a:bodyPr>
          <a:lstStyle/>
          <a:p>
            <a:r>
              <a:rPr lang="en-GB" sz="3600" b="1" dirty="0" smtClean="0"/>
              <a:t>Key attributes of a learning organisation: Lane </a:t>
            </a:r>
            <a:r>
              <a:rPr lang="en-GB" sz="3600" b="1" i="1" dirty="0" smtClean="0"/>
              <a:t>et al.</a:t>
            </a:r>
            <a:endParaRPr lang="en-GB" sz="3600" b="1" i="1" dirty="0"/>
          </a:p>
        </p:txBody>
      </p:sp>
      <p:sp>
        <p:nvSpPr>
          <p:cNvPr id="3" name="Content Placeholder 2"/>
          <p:cNvSpPr>
            <a:spLocks noGrp="1"/>
          </p:cNvSpPr>
          <p:nvPr>
            <p:ph idx="1"/>
          </p:nvPr>
        </p:nvSpPr>
        <p:spPr>
          <a:xfrm>
            <a:off x="465667" y="1784648"/>
            <a:ext cx="8229600" cy="4539952"/>
          </a:xfrm>
        </p:spPr>
        <p:txBody>
          <a:bodyPr>
            <a:normAutofit fontScale="70000" lnSpcReduction="20000"/>
          </a:bodyPr>
          <a:lstStyle/>
          <a:p>
            <a:pPr marL="0" indent="0">
              <a:buNone/>
            </a:pPr>
            <a:r>
              <a:rPr lang="en-GB" dirty="0" smtClean="0"/>
              <a:t>A learning organisation:</a:t>
            </a:r>
          </a:p>
          <a:p>
            <a:r>
              <a:rPr lang="en-GB" dirty="0" smtClean="0"/>
              <a:t>Understand that teams are the fundamental learning unit, not individuals.</a:t>
            </a:r>
          </a:p>
          <a:p>
            <a:r>
              <a:rPr lang="en-GB" dirty="0" smtClean="0"/>
              <a:t>Develop a shared vision through which a singular purpose is established and learning is based on this purpose.</a:t>
            </a:r>
          </a:p>
          <a:p>
            <a:r>
              <a:rPr lang="en-GB" dirty="0" smtClean="0"/>
              <a:t>Place learning in the mainstream of their operations.</a:t>
            </a:r>
          </a:p>
          <a:p>
            <a:r>
              <a:rPr lang="en-GB" dirty="0" smtClean="0"/>
              <a:t>Has a culture that embraces questioning and change.</a:t>
            </a:r>
          </a:p>
          <a:p>
            <a:r>
              <a:rPr lang="en-GB" dirty="0" smtClean="0"/>
              <a:t>Learning takes place in anticipation of change, not as a tactical response to problems.</a:t>
            </a:r>
          </a:p>
          <a:p>
            <a:r>
              <a:rPr lang="en-GB" dirty="0" smtClean="0"/>
              <a:t>Technology serves the workforce, not vice versa.</a:t>
            </a:r>
          </a:p>
          <a:p>
            <a:r>
              <a:rPr lang="en-GB" dirty="0" smtClean="0"/>
              <a:t>Learning is intentional and focused on strategy.</a:t>
            </a:r>
          </a:p>
          <a:p>
            <a:r>
              <a:rPr lang="en-GB" dirty="0" smtClean="0"/>
              <a:t>Structure their processes and systems so that learning and teaching are included in the day-to-day work role making learning pervasive.</a:t>
            </a:r>
            <a:endParaRPr lang="en-GB" dirty="0"/>
          </a:p>
        </p:txBody>
      </p:sp>
    </p:spTree>
    <p:extLst>
      <p:ext uri="{BB962C8B-B14F-4D97-AF65-F5344CB8AC3E}">
        <p14:creationId xmlns:p14="http://schemas.microsoft.com/office/powerpoint/2010/main" val="1630208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a:xfrm>
            <a:off x="457200" y="474134"/>
            <a:ext cx="8229600" cy="1143000"/>
          </a:xfrm>
        </p:spPr>
        <p:txBody>
          <a:bodyPr/>
          <a:lstStyle/>
          <a:p>
            <a:pPr eaLnBrk="1" hangingPunct="1"/>
            <a:r>
              <a:rPr lang="en-GB" sz="4000" b="1" dirty="0" smtClean="0"/>
              <a:t>Total quality management (TQM)</a:t>
            </a:r>
          </a:p>
        </p:txBody>
      </p:sp>
      <p:sp>
        <p:nvSpPr>
          <p:cNvPr id="39940" name="Rectangle 3"/>
          <p:cNvSpPr>
            <a:spLocks noGrp="1" noChangeArrowheads="1"/>
          </p:cNvSpPr>
          <p:nvPr>
            <p:ph type="body" idx="1"/>
          </p:nvPr>
        </p:nvSpPr>
        <p:spPr>
          <a:xfrm>
            <a:off x="448147" y="1674643"/>
            <a:ext cx="8229600" cy="4525963"/>
          </a:xfrm>
        </p:spPr>
        <p:txBody>
          <a:bodyPr/>
          <a:lstStyle/>
          <a:p>
            <a:pPr eaLnBrk="1" hangingPunct="1"/>
            <a:r>
              <a:rPr lang="en-GB" dirty="0" smtClean="0"/>
              <a:t>TQM is a way of life for an organisation as a whole, committed to total customer satisfaction through a continuous process of improvement, and the contribution and involvement of people.</a:t>
            </a:r>
          </a:p>
          <a:p>
            <a:pPr eaLnBrk="1" hangingPunct="1"/>
            <a:r>
              <a:rPr lang="en-GB" dirty="0" smtClean="0"/>
              <a:t>Deming emphasised the importance of visionary leadership to TQM.</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p:cNvSpPr>
            <a:spLocks noGrp="1" noChangeArrowheads="1"/>
          </p:cNvSpPr>
          <p:nvPr>
            <p:ph type="title"/>
          </p:nvPr>
        </p:nvSpPr>
        <p:spPr>
          <a:xfrm>
            <a:off x="457200" y="482601"/>
            <a:ext cx="8229600" cy="1143000"/>
          </a:xfrm>
        </p:spPr>
        <p:txBody>
          <a:bodyPr/>
          <a:lstStyle/>
          <a:p>
            <a:pPr eaLnBrk="1" hangingPunct="1"/>
            <a:r>
              <a:rPr lang="en-GB" b="1" dirty="0" smtClean="0"/>
              <a:t>Kaizen</a:t>
            </a:r>
          </a:p>
        </p:txBody>
      </p:sp>
      <p:sp>
        <p:nvSpPr>
          <p:cNvPr id="41988" name="Rectangle 3"/>
          <p:cNvSpPr>
            <a:spLocks noGrp="1" noChangeArrowheads="1"/>
          </p:cNvSpPr>
          <p:nvPr>
            <p:ph type="body" idx="1"/>
          </p:nvPr>
        </p:nvSpPr>
        <p:spPr>
          <a:xfrm>
            <a:off x="448733" y="1693074"/>
            <a:ext cx="8229600" cy="4525963"/>
          </a:xfrm>
        </p:spPr>
        <p:txBody>
          <a:bodyPr/>
          <a:lstStyle/>
          <a:p>
            <a:pPr eaLnBrk="1" hangingPunct="1"/>
            <a:r>
              <a:rPr lang="en-GB" sz="2800" dirty="0" smtClean="0"/>
              <a:t>Kaizen is a Japanese concept which means improvement.</a:t>
            </a:r>
          </a:p>
          <a:p>
            <a:pPr eaLnBrk="1" hangingPunct="1"/>
            <a:r>
              <a:rPr lang="en-GB" sz="2800" dirty="0" smtClean="0"/>
              <a:t>The Kaizen approach:</a:t>
            </a:r>
          </a:p>
          <a:p>
            <a:pPr marL="727075" lvl="1" indent="-371475" eaLnBrk="1" hangingPunct="1"/>
            <a:r>
              <a:rPr lang="en-GB" sz="2600" dirty="0" smtClean="0"/>
              <a:t>analyses every part of a process to the smallest detail;</a:t>
            </a:r>
          </a:p>
          <a:p>
            <a:pPr marL="727075" lvl="1" indent="-371475" eaLnBrk="1" hangingPunct="1"/>
            <a:r>
              <a:rPr lang="en-GB" sz="2600" dirty="0" smtClean="0"/>
              <a:t>sees how every part of the process can be improved;</a:t>
            </a:r>
          </a:p>
          <a:p>
            <a:pPr marL="727075" lvl="1" indent="-371475" eaLnBrk="1" hangingPunct="1"/>
            <a:r>
              <a:rPr lang="en-GB" sz="2600" dirty="0" smtClean="0"/>
              <a:t>looks at how employees’ actions, equipment and materials can be improved;</a:t>
            </a:r>
          </a:p>
          <a:p>
            <a:pPr marL="727075" lvl="1" indent="-371475" eaLnBrk="1" hangingPunct="1"/>
            <a:r>
              <a:rPr lang="en-GB" sz="2600" dirty="0" smtClean="0"/>
              <a:t>looks at ways of saving time and reducing waste.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2601"/>
            <a:ext cx="8229600" cy="1143000"/>
          </a:xfrm>
        </p:spPr>
        <p:txBody>
          <a:bodyPr/>
          <a:lstStyle/>
          <a:p>
            <a:r>
              <a:rPr lang="en-GB" b="1" dirty="0" smtClean="0"/>
              <a:t>The balanced scorecard</a:t>
            </a:r>
            <a:endParaRPr lang="en-GB" b="1" dirty="0"/>
          </a:p>
        </p:txBody>
      </p:sp>
      <p:sp>
        <p:nvSpPr>
          <p:cNvPr id="3" name="Content Placeholder 2"/>
          <p:cNvSpPr>
            <a:spLocks noGrp="1"/>
          </p:cNvSpPr>
          <p:nvPr>
            <p:ph idx="1"/>
          </p:nvPr>
        </p:nvSpPr>
        <p:spPr>
          <a:xfrm>
            <a:off x="457200" y="1744130"/>
            <a:ext cx="8229600" cy="4925144"/>
          </a:xfrm>
        </p:spPr>
        <p:txBody>
          <a:bodyPr>
            <a:normAutofit fontScale="85000" lnSpcReduction="10000"/>
          </a:bodyPr>
          <a:lstStyle/>
          <a:p>
            <a:pPr marL="0" indent="0">
              <a:buNone/>
            </a:pPr>
            <a:r>
              <a:rPr lang="en-GB" dirty="0" smtClean="0"/>
              <a:t>Aims to combine both qualitative and quantitative indicators of performance which recognises the expectations of various stakeholders.</a:t>
            </a:r>
          </a:p>
          <a:p>
            <a:pPr marL="0" indent="0">
              <a:buNone/>
            </a:pPr>
            <a:endParaRPr lang="en-GB" dirty="0" smtClean="0"/>
          </a:p>
          <a:p>
            <a:pPr marL="0" indent="0">
              <a:buNone/>
            </a:pPr>
            <a:r>
              <a:rPr lang="en-GB" i="1" dirty="0" smtClean="0"/>
              <a:t>‘The balanced scorecard does still include the hard financial indicators, but it balances these with other, so-called soft measures, such as customer acquisition, retention, profitability and satisfaction; product development cycle times; employee satisfaction; intellectual assets and organisational learning’.</a:t>
            </a:r>
            <a:endParaRPr lang="en-GB" i="1" dirty="0"/>
          </a:p>
          <a:p>
            <a:pPr marL="0" indent="0">
              <a:buNone/>
            </a:pPr>
            <a:r>
              <a:rPr lang="en-GB" dirty="0" smtClean="0"/>
              <a:t>							</a:t>
            </a:r>
            <a:r>
              <a:rPr lang="en-GB" sz="2800" dirty="0" smtClean="0"/>
              <a:t>Van de Vliet</a:t>
            </a:r>
            <a:endParaRPr lang="en-GB" sz="2800" dirty="0"/>
          </a:p>
        </p:txBody>
      </p:sp>
    </p:spTree>
    <p:extLst>
      <p:ext uri="{BB962C8B-B14F-4D97-AF65-F5344CB8AC3E}">
        <p14:creationId xmlns:p14="http://schemas.microsoft.com/office/powerpoint/2010/main" val="3253693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p:cNvSpPr>
            <a:spLocks noGrp="1" noChangeArrowheads="1"/>
          </p:cNvSpPr>
          <p:nvPr>
            <p:ph type="title"/>
          </p:nvPr>
        </p:nvSpPr>
        <p:spPr>
          <a:xfrm>
            <a:off x="457200" y="220133"/>
            <a:ext cx="8229600" cy="1143000"/>
          </a:xfrm>
        </p:spPr>
        <p:txBody>
          <a:bodyPr>
            <a:noAutofit/>
          </a:bodyPr>
          <a:lstStyle/>
          <a:p>
            <a:pPr eaLnBrk="1" hangingPunct="1"/>
            <a:r>
              <a:rPr lang="en-GB" sz="3600" b="1" dirty="0" smtClean="0"/>
              <a:t>Employee engagement and commitment; underlying influences</a:t>
            </a:r>
          </a:p>
        </p:txBody>
      </p:sp>
      <p:sp>
        <p:nvSpPr>
          <p:cNvPr id="50180" name="Rectangle 3"/>
          <p:cNvSpPr>
            <a:spLocks noGrp="1" noChangeArrowheads="1"/>
          </p:cNvSpPr>
          <p:nvPr>
            <p:ph type="body" idx="1"/>
          </p:nvPr>
        </p:nvSpPr>
        <p:spPr>
          <a:xfrm>
            <a:off x="448147" y="1684607"/>
            <a:ext cx="8229600" cy="4654386"/>
          </a:xfrm>
        </p:spPr>
        <p:txBody>
          <a:bodyPr/>
          <a:lstStyle/>
          <a:p>
            <a:pPr eaLnBrk="1" hangingPunct="1"/>
            <a:r>
              <a:rPr lang="en-GB" sz="2800" dirty="0" smtClean="0"/>
              <a:t>People differ in work ethic and the manner of their involvement with work.</a:t>
            </a:r>
          </a:p>
          <a:p>
            <a:pPr eaLnBrk="1" hangingPunct="1"/>
            <a:r>
              <a:rPr lang="en-GB" sz="2800" dirty="0" smtClean="0"/>
              <a:t>People’s behaviour and level of commitment is influenced by the psychological contract and perceptions of its fairness.</a:t>
            </a:r>
          </a:p>
          <a:p>
            <a:pPr eaLnBrk="1" hangingPunct="1"/>
            <a:r>
              <a:rPr lang="en-GB" sz="2800" dirty="0" smtClean="0"/>
              <a:t>The nature of the reward system and satisfaction of needs and expectations in terms of economic rewards, intrinsic satisfaction and social relationships.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3619"/>
            <a:ext cx="8229600" cy="1143000"/>
          </a:xfrm>
        </p:spPr>
        <p:txBody>
          <a:bodyPr>
            <a:noAutofit/>
          </a:bodyPr>
          <a:lstStyle/>
          <a:p>
            <a:pPr eaLnBrk="1" hangingPunct="1">
              <a:defRPr/>
            </a:pPr>
            <a:r>
              <a:rPr lang="en-GB" sz="3600" b="1" dirty="0" smtClean="0"/>
              <a:t>Virtuous circle of employee engagement</a:t>
            </a:r>
            <a:endParaRPr lang="en-GB" sz="3600" b="1" dirty="0"/>
          </a:p>
        </p:txBody>
      </p:sp>
      <p:sp>
        <p:nvSpPr>
          <p:cNvPr id="6"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a:t>Figure </a:t>
            </a:r>
            <a:r>
              <a:rPr lang="en-GB" sz="1200" dirty="0" smtClean="0"/>
              <a:t>16.6 </a:t>
            </a:r>
            <a:r>
              <a:rPr lang="en-GB" dirty="0" smtClean="0"/>
              <a:t> </a:t>
            </a:r>
            <a:r>
              <a:rPr lang="en-IN" dirty="0" smtClean="0"/>
              <a:t>Virtuous circle of employee engagement</a:t>
            </a:r>
          </a:p>
          <a:p>
            <a:r>
              <a:rPr lang="en-IN" sz="800" i="1" dirty="0" smtClean="0"/>
              <a:t>Source</a:t>
            </a:r>
            <a:r>
              <a:rPr lang="en-IN" sz="800" dirty="0" smtClean="0"/>
              <a:t>: De Vita, E. ‘Get Engaged’, </a:t>
            </a:r>
            <a:r>
              <a:rPr lang="en-IN" sz="800" i="1" dirty="0" smtClean="0"/>
              <a:t>Management Today</a:t>
            </a:r>
            <a:r>
              <a:rPr lang="en-IN" sz="800" dirty="0" smtClean="0"/>
              <a:t>, April, 2007, p. 40. Reproduced from </a:t>
            </a:r>
            <a:r>
              <a:rPr lang="en-IN" sz="800" i="1" dirty="0" smtClean="0"/>
              <a:t>Management Today </a:t>
            </a:r>
            <a:r>
              <a:rPr lang="en-IN" sz="800" dirty="0" smtClean="0"/>
              <a:t>magazine with the permission of the copyright owner, Haymarket Business Publications Limited.</a:t>
            </a:r>
          </a:p>
        </p:txBody>
      </p:sp>
      <p:pic>
        <p:nvPicPr>
          <p:cNvPr id="5122" name="Picture 2" descr="Y:\Graphics\Powerpoint\PE_UK\PE501-MULLINS\Final Files\GIf\ch16\M16NF006.gif"/>
          <p:cNvPicPr>
            <a:picLocks noChangeAspect="1" noChangeArrowheads="1"/>
          </p:cNvPicPr>
          <p:nvPr/>
        </p:nvPicPr>
        <p:blipFill>
          <a:blip r:embed="rId3" cstate="print"/>
          <a:srcRect/>
          <a:stretch>
            <a:fillRect/>
          </a:stretch>
        </p:blipFill>
        <p:spPr bwMode="auto">
          <a:xfrm>
            <a:off x="2349500" y="1588560"/>
            <a:ext cx="4445000" cy="4179166"/>
          </a:xfrm>
          <a:prstGeom prst="rect">
            <a:avLst/>
          </a:prstGeom>
          <a:noFill/>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a:xfrm>
            <a:off x="457200" y="211016"/>
            <a:ext cx="8229600" cy="1143000"/>
          </a:xfrm>
        </p:spPr>
        <p:txBody>
          <a:bodyPr/>
          <a:lstStyle/>
          <a:p>
            <a:pPr eaLnBrk="1" hangingPunct="1"/>
            <a:r>
              <a:rPr lang="en-GB" sz="3600" b="1" dirty="0" smtClean="0"/>
              <a:t>Engagement and the </a:t>
            </a:r>
            <a:br>
              <a:rPr lang="en-GB" sz="3600" b="1" dirty="0" smtClean="0"/>
            </a:br>
            <a:r>
              <a:rPr lang="en-GB" sz="3600" b="1" dirty="0" smtClean="0"/>
              <a:t>people factor: ACAS</a:t>
            </a:r>
          </a:p>
        </p:txBody>
      </p:sp>
      <p:sp>
        <p:nvSpPr>
          <p:cNvPr id="48132" name="Rectangle 3"/>
          <p:cNvSpPr>
            <a:spLocks noGrp="1" noChangeArrowheads="1"/>
          </p:cNvSpPr>
          <p:nvPr>
            <p:ph type="body" idx="1"/>
          </p:nvPr>
        </p:nvSpPr>
        <p:spPr>
          <a:xfrm>
            <a:off x="449096" y="1691562"/>
            <a:ext cx="8002587" cy="4643236"/>
          </a:xfrm>
        </p:spPr>
        <p:txBody>
          <a:bodyPr/>
          <a:lstStyle/>
          <a:p>
            <a:pPr marL="0" indent="0" eaLnBrk="1" hangingPunct="1">
              <a:buFontTx/>
              <a:buNone/>
            </a:pPr>
            <a:r>
              <a:rPr lang="en-GB" sz="2800" dirty="0" smtClean="0"/>
              <a:t>The people factor that influences employee engagement is about:</a:t>
            </a:r>
          </a:p>
          <a:p>
            <a:pPr eaLnBrk="1" hangingPunct="1"/>
            <a:r>
              <a:rPr lang="en-GB" sz="2800" dirty="0" smtClean="0"/>
              <a:t>Creating a vision, or story, that everyone feels part of.</a:t>
            </a:r>
          </a:p>
          <a:p>
            <a:pPr eaLnBrk="1" hangingPunct="1"/>
            <a:r>
              <a:rPr lang="en-GB" sz="2800" dirty="0" smtClean="0"/>
              <a:t>Understanding what motivates and engages employees – is it pay, flexibility or having a say?</a:t>
            </a:r>
          </a:p>
          <a:p>
            <a:pPr eaLnBrk="1" hangingPunct="1"/>
            <a:r>
              <a:rPr lang="en-GB" sz="2800" dirty="0" smtClean="0"/>
              <a:t>Giving employees a voice – in one-to-one dialogue, team meetings and via employee representatives or trade unions.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482601"/>
            <a:ext cx="8229600" cy="1143000"/>
          </a:xfrm>
        </p:spPr>
        <p:txBody>
          <a:bodyPr/>
          <a:lstStyle/>
          <a:p>
            <a:r>
              <a:rPr lang="en-GB" b="1" dirty="0" smtClean="0"/>
              <a:t>The EFQM Excellence Model</a:t>
            </a:r>
            <a:endParaRPr lang="en-GB" b="1" dirty="0"/>
          </a:p>
        </p:txBody>
      </p:sp>
      <p:pic>
        <p:nvPicPr>
          <p:cNvPr id="6146" name="Picture 2" descr="Y:\Graphics\Powerpoint\PE_UK\PE501-MULLINS\Final Files\GIf\ch16\M16NF009.gif"/>
          <p:cNvPicPr>
            <a:picLocks noChangeAspect="1" noChangeArrowheads="1"/>
          </p:cNvPicPr>
          <p:nvPr/>
        </p:nvPicPr>
        <p:blipFill>
          <a:blip r:embed="rId2" cstate="print"/>
          <a:srcRect/>
          <a:stretch>
            <a:fillRect/>
          </a:stretch>
        </p:blipFill>
        <p:spPr bwMode="auto">
          <a:xfrm>
            <a:off x="1503512" y="1820008"/>
            <a:ext cx="6136975" cy="3670939"/>
          </a:xfrm>
          <a:prstGeom prst="rect">
            <a:avLst/>
          </a:prstGeom>
          <a:noFill/>
        </p:spPr>
      </p:pic>
      <p:sp>
        <p:nvSpPr>
          <p:cNvPr id="5"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a:t>
            </a:r>
            <a:r>
              <a:rPr lang="en-GB" sz="1200" dirty="0" smtClean="0"/>
              <a:t>16.9 </a:t>
            </a:r>
            <a:r>
              <a:rPr lang="en-GB" dirty="0" smtClean="0"/>
              <a:t> </a:t>
            </a:r>
            <a:r>
              <a:rPr lang="en-IN" dirty="0" smtClean="0"/>
              <a:t>EFQM Excellence Model</a:t>
            </a:r>
            <a:br>
              <a:rPr lang="en-IN" dirty="0" smtClean="0"/>
            </a:br>
            <a:r>
              <a:rPr lang="en-IN" sz="800" i="1" dirty="0" smtClean="0"/>
              <a:t>Source</a:t>
            </a:r>
            <a:r>
              <a:rPr lang="en-IN" sz="800" dirty="0" smtClean="0"/>
              <a:t>: EFQM. Copyright © 2012 EFQM. The EFQM Excellence Model is a registered trademark of the EFQM. Reproduced with permission.</a:t>
            </a:r>
          </a:p>
        </p:txBody>
      </p:sp>
    </p:spTree>
    <p:extLst>
      <p:ext uri="{BB962C8B-B14F-4D97-AF65-F5344CB8AC3E}">
        <p14:creationId xmlns:p14="http://schemas.microsoft.com/office/powerpoint/2010/main" val="388467796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74134"/>
            <a:ext cx="8229600" cy="1143000"/>
          </a:xfrm>
        </p:spPr>
        <p:txBody>
          <a:bodyPr/>
          <a:lstStyle/>
          <a:p>
            <a:r>
              <a:rPr lang="en-GB" b="1" dirty="0" smtClean="0"/>
              <a:t>Nine criteria of the EFQM model</a:t>
            </a:r>
            <a:endParaRPr lang="en-GB" b="1" dirty="0"/>
          </a:p>
        </p:txBody>
      </p:sp>
      <p:sp>
        <p:nvSpPr>
          <p:cNvPr id="3" name="Content Placeholder 2"/>
          <p:cNvSpPr>
            <a:spLocks noGrp="1"/>
          </p:cNvSpPr>
          <p:nvPr>
            <p:ph idx="1"/>
          </p:nvPr>
        </p:nvSpPr>
        <p:spPr>
          <a:xfrm>
            <a:off x="457200" y="1726877"/>
            <a:ext cx="8229600" cy="4853136"/>
          </a:xfrm>
        </p:spPr>
        <p:txBody>
          <a:bodyPr>
            <a:noAutofit/>
          </a:bodyPr>
          <a:lstStyle/>
          <a:p>
            <a:pPr marL="0" indent="0">
              <a:lnSpc>
                <a:spcPts val="2800"/>
              </a:lnSpc>
              <a:buNone/>
            </a:pPr>
            <a:r>
              <a:rPr lang="en-GB" sz="2500" dirty="0" smtClean="0"/>
              <a:t>The EFQM model helps organisations understand their key strengths and potential gaps across nine criteria:</a:t>
            </a:r>
          </a:p>
          <a:p>
            <a:pPr marL="514350" indent="-514350">
              <a:lnSpc>
                <a:spcPts val="2800"/>
              </a:lnSpc>
              <a:buFont typeface="+mj-lt"/>
              <a:buAutoNum type="arabicPeriod"/>
            </a:pPr>
            <a:r>
              <a:rPr lang="en-GB" sz="2500" dirty="0" smtClean="0"/>
              <a:t>Leadership</a:t>
            </a:r>
          </a:p>
          <a:p>
            <a:pPr marL="514350" indent="-514350">
              <a:lnSpc>
                <a:spcPts val="2800"/>
              </a:lnSpc>
              <a:buFont typeface="+mj-lt"/>
              <a:buAutoNum type="arabicPeriod"/>
            </a:pPr>
            <a:r>
              <a:rPr lang="en-GB" sz="2500" dirty="0" smtClean="0"/>
              <a:t>Strategy</a:t>
            </a:r>
          </a:p>
          <a:p>
            <a:pPr marL="514350" indent="-514350">
              <a:lnSpc>
                <a:spcPts val="2800"/>
              </a:lnSpc>
              <a:buFont typeface="+mj-lt"/>
              <a:buAutoNum type="arabicPeriod"/>
            </a:pPr>
            <a:r>
              <a:rPr lang="en-GB" sz="2500" dirty="0" smtClean="0"/>
              <a:t>People</a:t>
            </a:r>
          </a:p>
          <a:p>
            <a:pPr marL="514350" indent="-514350">
              <a:lnSpc>
                <a:spcPts val="2800"/>
              </a:lnSpc>
              <a:buFont typeface="+mj-lt"/>
              <a:buAutoNum type="arabicPeriod"/>
            </a:pPr>
            <a:r>
              <a:rPr lang="en-GB" sz="2500" dirty="0" smtClean="0"/>
              <a:t>Partnership and resources</a:t>
            </a:r>
          </a:p>
          <a:p>
            <a:pPr marL="514350" indent="-514350">
              <a:lnSpc>
                <a:spcPts val="2800"/>
              </a:lnSpc>
              <a:buFont typeface="+mj-lt"/>
              <a:buAutoNum type="arabicPeriod"/>
            </a:pPr>
            <a:r>
              <a:rPr lang="en-GB" sz="2500" dirty="0" smtClean="0"/>
              <a:t>Processes products and services</a:t>
            </a:r>
          </a:p>
          <a:p>
            <a:pPr marL="514350" indent="-514350">
              <a:lnSpc>
                <a:spcPts val="2800"/>
              </a:lnSpc>
              <a:buFont typeface="+mj-lt"/>
              <a:buAutoNum type="arabicPeriod"/>
            </a:pPr>
            <a:r>
              <a:rPr lang="en-GB" sz="2500" dirty="0" smtClean="0"/>
              <a:t>Customer results</a:t>
            </a:r>
          </a:p>
          <a:p>
            <a:pPr marL="514350" indent="-514350">
              <a:lnSpc>
                <a:spcPts val="2800"/>
              </a:lnSpc>
              <a:buFont typeface="+mj-lt"/>
              <a:buAutoNum type="arabicPeriod"/>
            </a:pPr>
            <a:r>
              <a:rPr lang="en-GB" sz="2500" dirty="0" smtClean="0"/>
              <a:t>People results</a:t>
            </a:r>
          </a:p>
          <a:p>
            <a:pPr marL="514350" indent="-514350">
              <a:lnSpc>
                <a:spcPts val="2800"/>
              </a:lnSpc>
              <a:buFont typeface="+mj-lt"/>
              <a:buAutoNum type="arabicPeriod"/>
            </a:pPr>
            <a:r>
              <a:rPr lang="en-GB" sz="2500" dirty="0" smtClean="0"/>
              <a:t>Society results</a:t>
            </a:r>
          </a:p>
          <a:p>
            <a:pPr marL="514350" indent="-514350">
              <a:lnSpc>
                <a:spcPts val="2800"/>
              </a:lnSpc>
              <a:buFont typeface="+mj-lt"/>
              <a:buAutoNum type="arabicPeriod"/>
            </a:pPr>
            <a:r>
              <a:rPr lang="en-GB" sz="2500" dirty="0" smtClean="0"/>
              <a:t>Business results</a:t>
            </a:r>
          </a:p>
        </p:txBody>
      </p:sp>
    </p:spTree>
    <p:extLst>
      <p:ext uri="{BB962C8B-B14F-4D97-AF65-F5344CB8AC3E}">
        <p14:creationId xmlns:p14="http://schemas.microsoft.com/office/powerpoint/2010/main" val="16063536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2"/>
          <p:cNvSpPr>
            <a:spLocks noGrp="1" noChangeArrowheads="1"/>
          </p:cNvSpPr>
          <p:nvPr>
            <p:ph type="title"/>
          </p:nvPr>
        </p:nvSpPr>
        <p:spPr>
          <a:xfrm>
            <a:off x="457200" y="474134"/>
            <a:ext cx="8229600" cy="1143000"/>
          </a:xfrm>
        </p:spPr>
        <p:txBody>
          <a:bodyPr/>
          <a:lstStyle/>
          <a:p>
            <a:pPr eaLnBrk="1" hangingPunct="1"/>
            <a:r>
              <a:rPr lang="en-GB" b="1" dirty="0" smtClean="0"/>
              <a:t>Management development </a:t>
            </a:r>
          </a:p>
        </p:txBody>
      </p:sp>
      <p:sp>
        <p:nvSpPr>
          <p:cNvPr id="54276" name="Rectangle 3"/>
          <p:cNvSpPr>
            <a:spLocks noGrp="1" noChangeArrowheads="1"/>
          </p:cNvSpPr>
          <p:nvPr>
            <p:ph type="body" idx="1"/>
          </p:nvPr>
        </p:nvSpPr>
        <p:spPr>
          <a:xfrm>
            <a:off x="450207" y="1673467"/>
            <a:ext cx="8229600" cy="4637087"/>
          </a:xfrm>
        </p:spPr>
        <p:txBody>
          <a:bodyPr/>
          <a:lstStyle/>
          <a:p>
            <a:pPr marL="0" indent="0" eaLnBrk="1" hangingPunct="1">
              <a:buNone/>
            </a:pPr>
            <a:r>
              <a:rPr lang="en-GB" i="1" dirty="0" smtClean="0"/>
              <a:t>‘There is now a solid body of research evidence that shows that firms with a more qualified management workforce and a dedicated programme of management development perform better and have more sophisticated and higher quality product market strategies’.</a:t>
            </a:r>
          </a:p>
          <a:p>
            <a:pPr marL="0" indent="0" eaLnBrk="1" hangingPunct="1">
              <a:buNone/>
            </a:pPr>
            <a:endParaRPr lang="en-GB" i="1" dirty="0"/>
          </a:p>
          <a:p>
            <a:pPr marL="0" indent="0" eaLnBrk="1" hangingPunct="1">
              <a:buNone/>
            </a:pPr>
            <a:r>
              <a:rPr lang="en-GB" sz="2800" dirty="0" smtClean="0"/>
              <a:t>							</a:t>
            </a:r>
            <a:r>
              <a:rPr lang="en-GB" sz="2400" dirty="0" smtClean="0"/>
              <a:t>CIPD</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a:xfrm>
            <a:off x="457200" y="228603"/>
            <a:ext cx="8229600" cy="1143000"/>
          </a:xfrm>
        </p:spPr>
        <p:txBody>
          <a:bodyPr>
            <a:noAutofit/>
          </a:bodyPr>
          <a:lstStyle/>
          <a:p>
            <a:pPr eaLnBrk="1" hangingPunct="1">
              <a:defRPr/>
            </a:pPr>
            <a:r>
              <a:rPr lang="en-GB" sz="3600" b="1" dirty="0"/>
              <a:t>Succession </a:t>
            </a:r>
            <a:r>
              <a:rPr lang="en-GB" sz="3600" b="1" dirty="0" smtClean="0"/>
              <a:t>planning </a:t>
            </a:r>
            <a:r>
              <a:rPr lang="en-GB" sz="3600" b="1" dirty="0"/>
              <a:t>and </a:t>
            </a:r>
            <a:r>
              <a:rPr lang="en-GB" sz="3600" b="1" dirty="0" smtClean="0"/>
              <a:t/>
            </a:r>
            <a:br>
              <a:rPr lang="en-GB" sz="3600" b="1" dirty="0" smtClean="0"/>
            </a:br>
            <a:r>
              <a:rPr lang="en-GB" sz="3600" b="1" dirty="0" smtClean="0"/>
              <a:t>career progression</a:t>
            </a:r>
            <a:endParaRPr lang="en-GB" sz="3600" b="1" dirty="0"/>
          </a:p>
        </p:txBody>
      </p:sp>
      <p:sp>
        <p:nvSpPr>
          <p:cNvPr id="60420" name="Rectangle 3"/>
          <p:cNvSpPr>
            <a:spLocks noGrp="1" noChangeArrowheads="1"/>
          </p:cNvSpPr>
          <p:nvPr>
            <p:ph type="body" idx="1"/>
          </p:nvPr>
        </p:nvSpPr>
        <p:spPr>
          <a:xfrm>
            <a:off x="447886" y="1729286"/>
            <a:ext cx="8229600" cy="4525963"/>
          </a:xfrm>
        </p:spPr>
        <p:txBody>
          <a:bodyPr/>
          <a:lstStyle/>
          <a:p>
            <a:pPr eaLnBrk="1" hangingPunct="1">
              <a:lnSpc>
                <a:spcPct val="90000"/>
              </a:lnSpc>
            </a:pPr>
            <a:r>
              <a:rPr lang="en-GB" sz="3000" dirty="0" smtClean="0"/>
              <a:t>Succession planning aims to ensure a sufficient supply of appropriately qualified and capable people are available to meet the future needs of the organisation.</a:t>
            </a:r>
          </a:p>
          <a:p>
            <a:pPr eaLnBrk="1" hangingPunct="1">
              <a:lnSpc>
                <a:spcPct val="90000"/>
              </a:lnSpc>
            </a:pPr>
            <a:r>
              <a:rPr lang="en-GB" sz="3000" dirty="0" smtClean="0"/>
              <a:t>Career progression should include:</a:t>
            </a:r>
          </a:p>
          <a:p>
            <a:pPr marL="747713" lvl="1" indent="-384175" eaLnBrk="1" hangingPunct="1">
              <a:lnSpc>
                <a:spcPct val="90000"/>
              </a:lnSpc>
            </a:pPr>
            <a:r>
              <a:rPr lang="en-GB" dirty="0" smtClean="0"/>
              <a:t>Training and experience to equip managers to assume a level of responsibility compatible with their ability.</a:t>
            </a:r>
          </a:p>
          <a:p>
            <a:pPr marL="747713" lvl="1" indent="-384175" eaLnBrk="1" hangingPunct="1">
              <a:lnSpc>
                <a:spcPct val="90000"/>
              </a:lnSpc>
            </a:pPr>
            <a:r>
              <a:rPr lang="en-GB" dirty="0" smtClean="0"/>
              <a:t>Practical guidance and support to realise potential and satisfy career ambitions.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a:xfrm>
            <a:off x="457200" y="213294"/>
            <a:ext cx="8229600" cy="1143000"/>
          </a:xfrm>
        </p:spPr>
        <p:txBody>
          <a:bodyPr>
            <a:noAutofit/>
          </a:bodyPr>
          <a:lstStyle/>
          <a:p>
            <a:pPr eaLnBrk="1" hangingPunct="1">
              <a:defRPr/>
            </a:pPr>
            <a:r>
              <a:rPr lang="en-GB" sz="3600" b="1" dirty="0"/>
              <a:t>Continuing </a:t>
            </a:r>
            <a:r>
              <a:rPr lang="en-GB" sz="3600" b="1" dirty="0" smtClean="0"/>
              <a:t>professional </a:t>
            </a:r>
            <a:br>
              <a:rPr lang="en-GB" sz="3600" b="1" dirty="0" smtClean="0"/>
            </a:br>
            <a:r>
              <a:rPr lang="en-GB" sz="3600" b="1" dirty="0" smtClean="0"/>
              <a:t>development </a:t>
            </a:r>
            <a:r>
              <a:rPr lang="en-GB" sz="3600" b="1" dirty="0"/>
              <a:t>(CPD)</a:t>
            </a:r>
          </a:p>
        </p:txBody>
      </p:sp>
      <p:sp>
        <p:nvSpPr>
          <p:cNvPr id="62468" name="Rectangle 3"/>
          <p:cNvSpPr>
            <a:spLocks noGrp="1" noChangeArrowheads="1"/>
          </p:cNvSpPr>
          <p:nvPr>
            <p:ph type="body" idx="1"/>
          </p:nvPr>
        </p:nvSpPr>
        <p:spPr>
          <a:xfrm>
            <a:off x="448408" y="1693399"/>
            <a:ext cx="8229600" cy="4525963"/>
          </a:xfrm>
        </p:spPr>
        <p:txBody>
          <a:bodyPr/>
          <a:lstStyle/>
          <a:p>
            <a:pPr eaLnBrk="1" hangingPunct="1"/>
            <a:r>
              <a:rPr lang="en-GB" sz="2800" dirty="0" smtClean="0"/>
              <a:t>Lifelong learning should be the concern of all employees in the organisation.</a:t>
            </a:r>
          </a:p>
          <a:p>
            <a:pPr eaLnBrk="1" hangingPunct="1"/>
            <a:r>
              <a:rPr lang="en-GB" sz="2800" dirty="0" smtClean="0"/>
              <a:t>Self-development is a key part of the CPD process.</a:t>
            </a:r>
          </a:p>
          <a:p>
            <a:pPr eaLnBrk="1" hangingPunct="1"/>
            <a:r>
              <a:rPr lang="en-GB" sz="2800" dirty="0" smtClean="0"/>
              <a:t>Relies on an organisational climate that will encourage people to develop themselves.</a:t>
            </a:r>
          </a:p>
          <a:p>
            <a:pPr eaLnBrk="1" hangingPunct="1"/>
            <a:r>
              <a:rPr lang="en-GB" sz="2800" dirty="0" smtClean="0"/>
              <a:t>Delegation and projects enable managers to provide others with opportunities for self-development.</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3294"/>
            <a:ext cx="8229600" cy="1143000"/>
          </a:xfrm>
        </p:spPr>
        <p:txBody>
          <a:bodyPr>
            <a:noAutofit/>
          </a:bodyPr>
          <a:lstStyle/>
          <a:p>
            <a:r>
              <a:rPr lang="en-GB" sz="3600" b="1" dirty="0" smtClean="0"/>
              <a:t>The future of </a:t>
            </a:r>
            <a:r>
              <a:rPr lang="en-GB" sz="3600" b="1" smtClean="0"/>
              <a:t>management </a:t>
            </a:r>
            <a:br>
              <a:rPr lang="en-GB" sz="3600" b="1" smtClean="0"/>
            </a:br>
            <a:r>
              <a:rPr lang="en-GB" sz="3600" b="1" smtClean="0"/>
              <a:t>and </a:t>
            </a:r>
            <a:r>
              <a:rPr lang="en-GB" sz="3600" b="1" dirty="0" smtClean="0"/>
              <a:t>leadership</a:t>
            </a:r>
            <a:endParaRPr lang="en-GB" sz="3600" b="1" dirty="0"/>
          </a:p>
        </p:txBody>
      </p:sp>
      <p:sp>
        <p:nvSpPr>
          <p:cNvPr id="3" name="Content Placeholder 2"/>
          <p:cNvSpPr>
            <a:spLocks noGrp="1"/>
          </p:cNvSpPr>
          <p:nvPr>
            <p:ph idx="1"/>
          </p:nvPr>
        </p:nvSpPr>
        <p:spPr>
          <a:xfrm>
            <a:off x="448733" y="1740021"/>
            <a:ext cx="8229600" cy="4525963"/>
          </a:xfrm>
        </p:spPr>
        <p:txBody>
          <a:bodyPr>
            <a:normAutofit fontScale="92500" lnSpcReduction="20000"/>
          </a:bodyPr>
          <a:lstStyle/>
          <a:p>
            <a:pPr>
              <a:lnSpc>
                <a:spcPct val="110000"/>
              </a:lnSpc>
            </a:pPr>
            <a:r>
              <a:rPr lang="en-GB" sz="3000" dirty="0" smtClean="0"/>
              <a:t>The UK government is concerned about the state of UK management and leadership in terms of</a:t>
            </a:r>
          </a:p>
          <a:p>
            <a:pPr marL="719138" lvl="1" indent="-371475">
              <a:lnSpc>
                <a:spcPct val="110000"/>
              </a:lnSpc>
            </a:pPr>
            <a:r>
              <a:rPr lang="en-GB" dirty="0" smtClean="0"/>
              <a:t>Management effectiveness</a:t>
            </a:r>
          </a:p>
          <a:p>
            <a:pPr marL="719138" lvl="1" indent="-371475">
              <a:lnSpc>
                <a:spcPct val="110000"/>
              </a:lnSpc>
            </a:pPr>
            <a:r>
              <a:rPr lang="en-GB" dirty="0" smtClean="0"/>
              <a:t>Ethics</a:t>
            </a:r>
          </a:p>
          <a:p>
            <a:pPr marL="719138" lvl="1" indent="-371475">
              <a:lnSpc>
                <a:spcPct val="110000"/>
              </a:lnSpc>
            </a:pPr>
            <a:r>
              <a:rPr lang="en-GB" dirty="0" smtClean="0"/>
              <a:t>Lack of management training and qualification.</a:t>
            </a:r>
          </a:p>
          <a:p>
            <a:pPr>
              <a:lnSpc>
                <a:spcPct val="110000"/>
              </a:lnSpc>
            </a:pPr>
            <a:r>
              <a:rPr lang="en-GB" sz="3000" dirty="0" smtClean="0"/>
              <a:t>The Commission on the Future of Management and Leadership identified ten key characteristics of highly effective leaders and managers for the twenty-first century.</a:t>
            </a:r>
            <a:endParaRPr lang="en-GB" sz="3000" dirty="0"/>
          </a:p>
        </p:txBody>
      </p:sp>
    </p:spTree>
    <p:extLst>
      <p:ext uri="{BB962C8B-B14F-4D97-AF65-F5344CB8AC3E}">
        <p14:creationId xmlns:p14="http://schemas.microsoft.com/office/powerpoint/2010/main" val="39248380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3294"/>
            <a:ext cx="8229600" cy="1143000"/>
          </a:xfrm>
        </p:spPr>
        <p:txBody>
          <a:bodyPr>
            <a:noAutofit/>
          </a:bodyPr>
          <a:lstStyle/>
          <a:p>
            <a:r>
              <a:rPr lang="en-GB" sz="3600" b="1" dirty="0" smtClean="0"/>
              <a:t>Top ten characteristics </a:t>
            </a:r>
            <a:br>
              <a:rPr lang="en-GB" sz="3600" b="1" dirty="0" smtClean="0"/>
            </a:br>
            <a:r>
              <a:rPr lang="en-GB" sz="3600" b="1" dirty="0" smtClean="0"/>
              <a:t>needed by managers</a:t>
            </a:r>
            <a:endParaRPr lang="en-GB" sz="3600" b="1" dirty="0"/>
          </a:p>
        </p:txBody>
      </p:sp>
      <p:sp>
        <p:nvSpPr>
          <p:cNvPr id="5" name="Content Placeholder 4"/>
          <p:cNvSpPr>
            <a:spLocks noGrp="1"/>
          </p:cNvSpPr>
          <p:nvPr>
            <p:ph sz="half" idx="1"/>
          </p:nvPr>
        </p:nvSpPr>
        <p:spPr>
          <a:xfrm>
            <a:off x="459077" y="1692016"/>
            <a:ext cx="4038600" cy="4525963"/>
          </a:xfrm>
        </p:spPr>
        <p:txBody>
          <a:bodyPr>
            <a:normAutofit fontScale="92500"/>
          </a:bodyPr>
          <a:lstStyle/>
          <a:p>
            <a:pPr marL="514350" indent="-514350">
              <a:buFont typeface="+mj-lt"/>
              <a:buAutoNum type="arabicPeriod"/>
            </a:pPr>
            <a:r>
              <a:rPr lang="en-GB" dirty="0" smtClean="0"/>
              <a:t>Clear sense of purpose</a:t>
            </a:r>
          </a:p>
          <a:p>
            <a:pPr marL="514350" indent="-514350">
              <a:buFont typeface="+mj-lt"/>
              <a:buAutoNum type="arabicPeriod"/>
            </a:pPr>
            <a:r>
              <a:rPr lang="en-GB" dirty="0" smtClean="0"/>
              <a:t>Strong values and personal integrity</a:t>
            </a:r>
          </a:p>
          <a:p>
            <a:pPr marL="514350" indent="-514350">
              <a:buFont typeface="+mj-lt"/>
              <a:buAutoNum type="arabicPeriod"/>
            </a:pPr>
            <a:r>
              <a:rPr lang="en-GB" dirty="0" smtClean="0"/>
              <a:t>Commitment to developing others</a:t>
            </a:r>
          </a:p>
          <a:p>
            <a:pPr marL="514350" indent="-514350">
              <a:buFont typeface="+mj-lt"/>
              <a:buAutoNum type="arabicPeriod"/>
            </a:pPr>
            <a:r>
              <a:rPr lang="en-GB" dirty="0" smtClean="0"/>
              <a:t>Champion of diversity</a:t>
            </a:r>
          </a:p>
          <a:p>
            <a:pPr marL="514350" indent="-514350">
              <a:buFont typeface="+mj-lt"/>
              <a:buAutoNum type="arabicPeriod"/>
            </a:pPr>
            <a:r>
              <a:rPr lang="en-GB" dirty="0" smtClean="0"/>
              <a:t>Ability to engage and communicate across all levels</a:t>
            </a:r>
            <a:endParaRPr lang="en-GB" dirty="0"/>
          </a:p>
        </p:txBody>
      </p:sp>
      <p:sp>
        <p:nvSpPr>
          <p:cNvPr id="6" name="Content Placeholder 5"/>
          <p:cNvSpPr>
            <a:spLocks noGrp="1"/>
          </p:cNvSpPr>
          <p:nvPr>
            <p:ph sz="half" idx="2"/>
          </p:nvPr>
        </p:nvSpPr>
        <p:spPr>
          <a:xfrm>
            <a:off x="4635541" y="1773233"/>
            <a:ext cx="4038600" cy="4525963"/>
          </a:xfrm>
        </p:spPr>
        <p:txBody>
          <a:bodyPr>
            <a:normAutofit fontScale="92500" lnSpcReduction="20000"/>
          </a:bodyPr>
          <a:lstStyle/>
          <a:p>
            <a:pPr marL="514350" indent="-514350">
              <a:buFont typeface="+mj-lt"/>
              <a:buAutoNum type="arabicPeriod" startAt="6"/>
            </a:pPr>
            <a:r>
              <a:rPr lang="en-GB" dirty="0" smtClean="0"/>
              <a:t>Self-awareness and reflection</a:t>
            </a:r>
          </a:p>
          <a:p>
            <a:pPr marL="514350" indent="-514350">
              <a:buFont typeface="+mj-lt"/>
              <a:buAutoNum type="arabicPeriod" startAt="6"/>
            </a:pPr>
            <a:r>
              <a:rPr lang="en-GB" dirty="0" smtClean="0"/>
              <a:t>Collaboration, networked and non-hierarchical</a:t>
            </a:r>
          </a:p>
          <a:p>
            <a:pPr marL="514350" indent="-514350">
              <a:buFont typeface="+mj-lt"/>
              <a:buAutoNum type="arabicPeriod" startAt="6"/>
            </a:pPr>
            <a:r>
              <a:rPr lang="en-GB" dirty="0" smtClean="0"/>
              <a:t>Agile and innovative, technologically curious and savvy</a:t>
            </a:r>
          </a:p>
          <a:p>
            <a:pPr marL="514350" indent="-514350">
              <a:buFont typeface="+mj-lt"/>
              <a:buAutoNum type="arabicPeriod" startAt="6"/>
            </a:pPr>
            <a:r>
              <a:rPr lang="en-GB" dirty="0" smtClean="0"/>
              <a:t>Personal resilience and grit</a:t>
            </a:r>
          </a:p>
          <a:p>
            <a:pPr marL="514350" indent="-514350">
              <a:buFont typeface="+mj-lt"/>
              <a:buAutoNum type="arabicPeriod" startAt="6"/>
            </a:pPr>
            <a:r>
              <a:rPr lang="en-GB" dirty="0" smtClean="0"/>
              <a:t>Excellent track record of delivery</a:t>
            </a:r>
            <a:endParaRPr lang="en-GB" dirty="0"/>
          </a:p>
        </p:txBody>
      </p:sp>
    </p:spTree>
    <p:extLst>
      <p:ext uri="{BB962C8B-B14F-4D97-AF65-F5344CB8AC3E}">
        <p14:creationId xmlns:p14="http://schemas.microsoft.com/office/powerpoint/2010/main" val="23659324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ChangeArrowheads="1"/>
          </p:cNvSpPr>
          <p:nvPr>
            <p:ph type="title"/>
          </p:nvPr>
        </p:nvSpPr>
        <p:spPr>
          <a:xfrm>
            <a:off x="457200" y="474134"/>
            <a:ext cx="8229600" cy="1143000"/>
          </a:xfrm>
        </p:spPr>
        <p:txBody>
          <a:bodyPr/>
          <a:lstStyle/>
          <a:p>
            <a:pPr eaLnBrk="1" hangingPunct="1"/>
            <a:r>
              <a:rPr lang="en-GB" sz="4000" b="1" dirty="0" smtClean="0"/>
              <a:t>Organisational capabilities</a:t>
            </a:r>
          </a:p>
        </p:txBody>
      </p:sp>
      <p:pic>
        <p:nvPicPr>
          <p:cNvPr id="7170" name="Picture 2" descr="Y:\Graphics\Powerpoint\PE_UK\PE501-MULLINS\Final Files\GIf\ch16\M16NF010A.gif"/>
          <p:cNvPicPr>
            <a:picLocks noChangeAspect="1" noChangeArrowheads="1"/>
          </p:cNvPicPr>
          <p:nvPr/>
        </p:nvPicPr>
        <p:blipFill>
          <a:blip r:embed="rId3" cstate="print"/>
          <a:srcRect/>
          <a:stretch>
            <a:fillRect/>
          </a:stretch>
        </p:blipFill>
        <p:spPr bwMode="auto">
          <a:xfrm>
            <a:off x="1001667" y="1538655"/>
            <a:ext cx="7140668" cy="4305624"/>
          </a:xfrm>
          <a:prstGeom prst="rect">
            <a:avLst/>
          </a:prstGeom>
          <a:noFill/>
        </p:spPr>
      </p:pic>
      <p:sp>
        <p:nvSpPr>
          <p:cNvPr id="6"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a:t>
            </a:r>
            <a:r>
              <a:rPr lang="en-GB" sz="1200" dirty="0" smtClean="0"/>
              <a:t>16.10 </a:t>
            </a:r>
            <a:r>
              <a:rPr lang="en-GB" dirty="0" smtClean="0"/>
              <a:t> </a:t>
            </a:r>
            <a:r>
              <a:rPr lang="en-IN" dirty="0" smtClean="0"/>
              <a:t>Twenty vital organisational topics</a:t>
            </a:r>
            <a:br>
              <a:rPr lang="en-IN" dirty="0" smtClean="0"/>
            </a:br>
            <a:r>
              <a:rPr lang="en-IN" sz="800" i="1" dirty="0" smtClean="0"/>
              <a:t>Source</a:t>
            </a:r>
            <a:r>
              <a:rPr lang="en-IN" sz="800" dirty="0" smtClean="0"/>
              <a:t>: </a:t>
            </a:r>
            <a:r>
              <a:rPr lang="en-IN" sz="800" i="1" dirty="0" smtClean="0"/>
              <a:t>Organisational Capabilities Matter </a:t>
            </a:r>
            <a:r>
              <a:rPr lang="en-IN" sz="800" dirty="0" smtClean="0"/>
              <a:t>© 2012, The Boston Consulting Group (BCG).</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2"/>
          <p:cNvSpPr>
            <a:spLocks noGrp="1" noChangeArrowheads="1"/>
          </p:cNvSpPr>
          <p:nvPr>
            <p:ph type="title"/>
          </p:nvPr>
        </p:nvSpPr>
        <p:spPr>
          <a:xfrm>
            <a:off x="457200" y="213294"/>
            <a:ext cx="8229600" cy="1143000"/>
          </a:xfrm>
        </p:spPr>
        <p:txBody>
          <a:bodyPr/>
          <a:lstStyle/>
          <a:p>
            <a:pPr eaLnBrk="1" hangingPunct="1"/>
            <a:r>
              <a:rPr lang="en-GB" sz="3600" b="1" dirty="0" smtClean="0"/>
              <a:t>Organisational capabilities (Continued)</a:t>
            </a:r>
          </a:p>
        </p:txBody>
      </p:sp>
      <p:pic>
        <p:nvPicPr>
          <p:cNvPr id="8194" name="Picture 2" descr="Y:\Graphics\Powerpoint\PE_UK\PE501-MULLINS\Final Files\GIf\ch16\M16NF010B.gif"/>
          <p:cNvPicPr>
            <a:picLocks noChangeAspect="1" noChangeArrowheads="1"/>
          </p:cNvPicPr>
          <p:nvPr/>
        </p:nvPicPr>
        <p:blipFill>
          <a:blip r:embed="rId3" cstate="print"/>
          <a:srcRect/>
          <a:stretch>
            <a:fillRect/>
          </a:stretch>
        </p:blipFill>
        <p:spPr bwMode="auto">
          <a:xfrm>
            <a:off x="383560" y="1816426"/>
            <a:ext cx="8376882" cy="3499990"/>
          </a:xfrm>
          <a:prstGeom prst="rect">
            <a:avLst/>
          </a:prstGeom>
          <a:noFill/>
        </p:spPr>
      </p:pic>
      <p:sp>
        <p:nvSpPr>
          <p:cNvPr id="6"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a:t>
            </a:r>
            <a:r>
              <a:rPr lang="en-GB" sz="1200" dirty="0" smtClean="0"/>
              <a:t>16.10 </a:t>
            </a:r>
            <a:r>
              <a:rPr lang="en-GB" dirty="0" smtClean="0"/>
              <a:t> </a:t>
            </a:r>
            <a:r>
              <a:rPr lang="en-IN" dirty="0" smtClean="0"/>
              <a:t>Twenty vital organisational topics (Continued)</a:t>
            </a:r>
            <a:br>
              <a:rPr lang="en-IN" dirty="0" smtClean="0"/>
            </a:br>
            <a:r>
              <a:rPr lang="en-IN" sz="800" i="1" dirty="0" smtClean="0"/>
              <a:t>Source</a:t>
            </a:r>
            <a:r>
              <a:rPr lang="en-IN" sz="800" dirty="0" smtClean="0"/>
              <a:t>: </a:t>
            </a:r>
            <a:r>
              <a:rPr lang="en-IN" sz="800" i="1" dirty="0" smtClean="0"/>
              <a:t>Organisational Capabilities Matter </a:t>
            </a:r>
            <a:r>
              <a:rPr lang="en-IN" sz="800" dirty="0" smtClean="0"/>
              <a:t>© 2012, The Boston Consulting Group (BCG).</a:t>
            </a:r>
          </a:p>
        </p:txBody>
      </p:sp>
    </p:spTree>
    <p:extLst>
      <p:ext uri="{BB962C8B-B14F-4D97-AF65-F5344CB8AC3E}">
        <p14:creationId xmlns:p14="http://schemas.microsoft.com/office/powerpoint/2010/main" val="37387066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Title 6"/>
          <p:cNvSpPr>
            <a:spLocks noGrp="1"/>
          </p:cNvSpPr>
          <p:nvPr>
            <p:ph type="title"/>
          </p:nvPr>
        </p:nvSpPr>
        <p:spPr>
          <a:xfrm>
            <a:off x="457200" y="220136"/>
            <a:ext cx="8229600" cy="1143000"/>
          </a:xfrm>
        </p:spPr>
        <p:txBody>
          <a:bodyPr>
            <a:noAutofit/>
          </a:bodyPr>
          <a:lstStyle/>
          <a:p>
            <a:pPr eaLnBrk="1" hangingPunct="1"/>
            <a:r>
              <a:rPr lang="en-GB" sz="3600" b="1" dirty="0" smtClean="0"/>
              <a:t>Successful organisations and people; a reciprocal relationship</a:t>
            </a:r>
          </a:p>
        </p:txBody>
      </p:sp>
      <p:sp>
        <p:nvSpPr>
          <p:cNvPr id="2" name="Content Placeholder 1"/>
          <p:cNvSpPr>
            <a:spLocks noGrp="1"/>
          </p:cNvSpPr>
          <p:nvPr>
            <p:ph idx="1"/>
          </p:nvPr>
        </p:nvSpPr>
        <p:spPr>
          <a:xfrm>
            <a:off x="456550" y="1742833"/>
            <a:ext cx="8229600" cy="4536504"/>
          </a:xfrm>
        </p:spPr>
        <p:txBody>
          <a:bodyPr>
            <a:normAutofit fontScale="85000" lnSpcReduction="10000"/>
          </a:bodyPr>
          <a:lstStyle/>
          <a:p>
            <a:pPr marL="0" indent="0">
              <a:buNone/>
            </a:pPr>
            <a:r>
              <a:rPr lang="en-GB" sz="3100" i="1" dirty="0" smtClean="0"/>
              <a:t>‘People modify the working of the formal organization, but their behaviour is also influenced by it…. The method of work organization can determine how people relate to one another, which may affect both their productivity and their morale. Managers, therefore, need to be conscious of the ways in which methods of work organization may influence people’s attitudes and actions. Before behaviour is put down to individual or group cussedness, managers should look for its possible organizational causes’.</a:t>
            </a:r>
          </a:p>
          <a:p>
            <a:pPr marL="0" indent="0">
              <a:buNone/>
            </a:pPr>
            <a:endParaRPr lang="en-GB" i="1" dirty="0"/>
          </a:p>
          <a:p>
            <a:pPr marL="0" indent="0">
              <a:buNone/>
            </a:pPr>
            <a:r>
              <a:rPr lang="en-GB" sz="2400" dirty="0" smtClean="0"/>
              <a:t>							</a:t>
            </a:r>
            <a:r>
              <a:rPr lang="en-GB" sz="2800" dirty="0" smtClean="0"/>
              <a:t>Stewart</a:t>
            </a:r>
            <a:endParaRPr lang="en-GB" sz="28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74134"/>
            <a:ext cx="8229600" cy="1143000"/>
          </a:xfrm>
        </p:spPr>
        <p:txBody>
          <a:bodyPr>
            <a:normAutofit/>
          </a:bodyPr>
          <a:lstStyle/>
          <a:p>
            <a:pPr eaLnBrk="1" hangingPunct="1">
              <a:defRPr/>
            </a:pPr>
            <a:r>
              <a:rPr lang="en-GB" b="1" dirty="0" smtClean="0"/>
              <a:t>Assignment</a:t>
            </a:r>
            <a:endParaRPr lang="en-GB" b="1" dirty="0"/>
          </a:p>
        </p:txBody>
      </p:sp>
      <p:pic>
        <p:nvPicPr>
          <p:cNvPr id="9218" name="Picture 2" descr="Y:\Graphics\Powerpoint\PE_UK\PE501-MULLINS\Final Files\GIf\ch16\M16UF001.gif"/>
          <p:cNvPicPr>
            <a:picLocks noChangeAspect="1" noChangeArrowheads="1"/>
          </p:cNvPicPr>
          <p:nvPr/>
        </p:nvPicPr>
        <p:blipFill>
          <a:blip r:embed="rId3" cstate="print"/>
          <a:srcRect/>
          <a:stretch>
            <a:fillRect/>
          </a:stretch>
        </p:blipFill>
        <p:spPr bwMode="auto">
          <a:xfrm>
            <a:off x="386862" y="2577339"/>
            <a:ext cx="8423029" cy="2233780"/>
          </a:xfrm>
          <a:prstGeom prst="rect">
            <a:avLst/>
          </a:prstGeom>
          <a:noFill/>
        </p:spPr>
      </p:pic>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6830&quot;&gt;&lt;property id=&quot;20148&quot; value=&quot;5&quot;/&gt;&lt;property id=&quot;20300&quot; value=&quot;Slide 1 - &amp;quot;Chapter 16&amp;#x0D;&amp;#x0A; Organisational performance&amp;#x0D;&amp;#x0A;and development&amp;quot;&quot;/&gt;&lt;property id=&quot;20307&quot; value=&quot;257&quot;/&gt;&lt;/object&gt;&lt;object type=&quot;3&quot; unique_id=&quot;366834&quot;&gt;&lt;property id=&quot;20148&quot; value=&quot;5&quot;/&gt;&lt;property id=&quot;20300&quot; value=&quot;Slide 14 - &amp;quot;Characteristics of the learning organisation: Senge&amp;quot;&quot;/&gt;&lt;property id=&quot;20307&quot; value=&quot;261&quot;/&gt;&lt;/object&gt;&lt;object type=&quot;3&quot; unique_id=&quot;366835&quot;&gt;&lt;property id=&quot;20148&quot; value=&quot;5&quot;/&gt;&lt;property id=&quot;20300&quot; value=&quot;Slide 15 - &amp;quot;Characteristics of the learning organisation: Garratt&amp;quot;&quot;/&gt;&lt;property id=&quot;20307&quot; value=&quot;262&quot;/&gt;&lt;/object&gt;&lt;object type=&quot;3&quot; unique_id=&quot;366836&quot;&gt;&lt;property id=&quot;20148&quot; value=&quot;5&quot;/&gt;&lt;property id=&quot;20300&quot; value=&quot;Slide 17 - &amp;quot;Total quality management (TQM)&amp;quot;&quot;/&gt;&lt;property id=&quot;20307&quot; value=&quot;263&quot;/&gt;&lt;/object&gt;&lt;object type=&quot;3&quot; unique_id=&quot;366837&quot;&gt;&lt;property id=&quot;20148&quot; value=&quot;5&quot;/&gt;&lt;property id=&quot;20300&quot; value=&quot;Slide 18 - &amp;quot;Kaizen&amp;quot;&quot;/&gt;&lt;property id=&quot;20307&quot; value=&quot;264&quot;/&gt;&lt;/object&gt;&lt;object type=&quot;3&quot; unique_id=&quot;366840&quot;&gt;&lt;property id=&quot;20148&quot; value=&quot;5&quot;/&gt;&lt;property id=&quot;20300&quot; value=&quot;Slide 22 - &amp;quot;Engagement and the people factor: ACAS&amp;quot;&quot;/&gt;&lt;property id=&quot;20307&quot; value=&quot;267&quot;/&gt;&lt;/object&gt;&lt;object type=&quot;3&quot; unique_id=&quot;366841&quot;&gt;&lt;property id=&quot;20148&quot; value=&quot;5&quot;/&gt;&lt;property id=&quot;20300&quot; value=&quot;Slide 20 - &amp;quot;Employee engagement and commitment; underlying influences&amp;quot;&quot;/&gt;&lt;property id=&quot;20307&quot; value=&quot;268&quot;/&gt;&lt;/object&gt;&lt;object type=&quot;3&quot; unique_id=&quot;366842&quot;&gt;&lt;property id=&quot;20148&quot; value=&quot;5&quot;/&gt;&lt;property id=&quot;20300&quot; value=&quot;Slide 21 - &amp;quot;Virtuous circle of employee engagement&amp;quot;&quot;/&gt;&lt;property id=&quot;20307&quot; value=&quot;269&quot;/&gt;&lt;/object&gt;&lt;object type=&quot;3&quot; unique_id=&quot;366843&quot;&gt;&lt;property id=&quot;20148&quot; value=&quot;5&quot;/&gt;&lt;property id=&quot;20300&quot; value=&quot;Slide 25 - &amp;quot;Management development &amp;quot;&quot;/&gt;&lt;property id=&quot;20307&quot; value=&quot;270&quot;/&gt;&lt;/object&gt;&lt;object type=&quot;3&quot; unique_id=&quot;366846&quot;&gt;&lt;property id=&quot;20148&quot; value=&quot;5&quot;/&gt;&lt;property id=&quot;20300&quot; value=&quot;Slide 26 - &amp;quot;Succession planning and career progression&amp;quot;&quot;/&gt;&lt;property id=&quot;20307&quot; value=&quot;273&quot;/&gt;&lt;/object&gt;&lt;object type=&quot;3&quot; unique_id=&quot;366847&quot;&gt;&lt;property id=&quot;20148&quot; value=&quot;5&quot;/&gt;&lt;property id=&quot;20300&quot; value=&quot;Slide 27 - &amp;quot;Continuing professional &amp;#x0D;&amp;#x0A;development (CPD)&amp;quot;&quot;/&gt;&lt;property id=&quot;20307&quot; value=&quot;274&quot;/&gt;&lt;/object&gt;&lt;object type=&quot;3&quot; unique_id=&quot;366849&quot;&gt;&lt;property id=&quot;20148&quot; value=&quot;5&quot;/&gt;&lt;property id=&quot;20300&quot; value=&quot;Slide 30 - &amp;quot;Organisational capabilities&amp;quot;&quot;/&gt;&lt;property id=&quot;20307&quot; value=&quot;276&quot;/&gt;&lt;/object&gt;&lt;object type=&quot;3&quot; unique_id=&quot;366851&quot;&gt;&lt;property id=&quot;20148&quot; value=&quot;5&quot;/&gt;&lt;property id=&quot;20300&quot; value=&quot;Slide 33 - &amp;quot;Assignment&amp;quot;&quot;/&gt;&lt;property id=&quot;20307&quot; value=&quot;278&quot;/&gt;&lt;/object&gt;&lt;object type=&quot;3&quot; unique_id=&quot;366852&quot;&gt;&lt;property id=&quot;20148&quot; value=&quot;5&quot;/&gt;&lt;property id=&quot;20300&quot; value=&quot;Slide 32 - &amp;quot;Successful organisations and people; a reciprocal relationship&amp;quot;&quot;/&gt;&lt;property id=&quot;20307&quot; value=&quot;279&quot;/&gt;&lt;/object&gt;&lt;object type=&quot;3&quot; unique_id=&quot;366854&quot;&gt;&lt;property id=&quot;20148&quot; value=&quot;5&quot;/&gt;&lt;property id=&quot;20300&quot; value=&quot;Slide 3 - &amp;quot;Attributes and qualities &amp;#x0D;&amp;#x0A;of a manager&amp;quot;&quot;/&gt;&lt;property id=&quot;20307&quot; value=&quot;280&quot;/&gt;&lt;/object&gt;&lt;object type=&quot;3&quot; unique_id=&quot;366855&quot;&gt;&lt;property id=&quot;20148&quot; value=&quot;5&quot;/&gt;&lt;property id=&quot;20300&quot; value=&quot;Slide 4 - &amp;quot;The combination of attributes &amp;#x0D;&amp;#x0A;of a manager&amp;quot;&quot;/&gt;&lt;property id=&quot;20307&quot; value=&quot;281&quot;/&gt;&lt;/object&gt;&lt;object type=&quot;3&quot; unique_id=&quot;366856&quot;&gt;&lt;property id=&quot;20148&quot; value=&quot;5&quot;/&gt;&lt;property id=&quot;20300&quot; value=&quot;Slide 5 - &amp;quot;Importance of management skills&amp;quot;&quot;/&gt;&lt;property id=&quot;20307&quot; value=&quot;282&quot;/&gt;&lt;/object&gt;&lt;object type=&quot;3&quot; unique_id=&quot;366857&quot;&gt;&lt;property id=&quot;20148&quot; value=&quot;5&quot;/&gt;&lt;property id=&quot;20300&quot; value=&quot;Slide 6 - &amp;quot;Managerial efficiency and effectiveness&amp;quot;&quot;/&gt;&lt;property id=&quot;20307&quot; value=&quot;283&quot;/&gt;&lt;/object&gt;&lt;object type=&quot;3&quot; unique_id=&quot;366858&quot;&gt;&lt;property id=&quot;20148&quot; value=&quot;5&quot;/&gt;&lt;property id=&quot;20300&quot; value=&quot;Slide 7 - &amp;quot;Measures of effectiveness&amp;quot;&quot;/&gt;&lt;property id=&quot;20307&quot; value=&quot;285&quot;/&gt;&lt;/object&gt;&lt;object type=&quot;3&quot; unique_id=&quot;366859&quot;&gt;&lt;property id=&quot;20148&quot; value=&quot;5&quot;/&gt;&lt;property id=&quot;20300&quot; value=&quot;Slide 8 - &amp;quot;Possible indicators of managerial effectiveness&amp;quot;&quot;/&gt;&lt;property id=&quot;20307&quot; value=&quot;286&quot;/&gt;&lt;/object&gt;&lt;object type=&quot;3&quot; unique_id=&quot;366860&quot;&gt;&lt;property id=&quot;20148&quot; value=&quot;5&quot;/&gt;&lt;property id=&quot;20300&quot; value=&quot;Slide 9 - &amp;quot;Composite list of basic managerial qualities: Mintzberg&amp;quot;&quot;/&gt;&lt;property id=&quot;20307&quot; value=&quot;288&quot;/&gt;&lt;/object&gt;&lt;object type=&quot;3&quot; unique_id=&quot;366861&quot;&gt;&lt;property id=&quot;20148&quot; value=&quot;5&quot;/&gt;&lt;property id=&quot;20300&quot; value=&quot;Slide 10 - &amp;quot;The 3-D model of managerial behaviour: four basic styles&amp;quot;&quot;/&gt;&lt;property id=&quot;20307&quot; value=&quot;287&quot;/&gt;&lt;/object&gt;&lt;object type=&quot;3&quot; unique_id=&quot;366862&quot;&gt;&lt;property id=&quot;20148&quot; value=&quot;5&quot;/&gt;&lt;property id=&quot;20300&quot; value=&quot;Slide 11 - &amp;quot;Apparent and personal effectiveness: Reddin&amp;quot;&quot;/&gt;&lt;property id=&quot;20307&quot; value=&quot;289&quot;/&gt;&lt;/object&gt;&lt;object type=&quot;3&quot; unique_id=&quot;366863&quot;&gt;&lt;property id=&quot;20148&quot; value=&quot;5&quot;/&gt;&lt;property id=&quot;20300&quot; value=&quot;Slide 12 - &amp;quot;The management of time&amp;quot;&quot;/&gt;&lt;property id=&quot;20307&quot; value=&quot;290&quot;/&gt;&lt;/object&gt;&lt;object type=&quot;3&quot; unique_id=&quot;366864&quot;&gt;&lt;property id=&quot;20148&quot; value=&quot;5&quot;/&gt;&lt;property id=&quot;20300&quot; value=&quot;Slide 13 - &amp;quot;Managers’ checklist: Stewart&amp;quot;&quot;/&gt;&lt;property id=&quot;20307&quot; value=&quot;291&quot;/&gt;&lt;/object&gt;&lt;object type=&quot;3&quot; unique_id=&quot;366865&quot;&gt;&lt;property id=&quot;20148&quot; value=&quot;5&quot;/&gt;&lt;property id=&quot;20300&quot; value=&quot;Slide 16 - &amp;quot;Key attributes of a learning organisation: Lane et al.&amp;quot;&quot;/&gt;&lt;property id=&quot;20307&quot; value=&quot;292&quot;/&gt;&lt;/object&gt;&lt;object type=&quot;3&quot; unique_id=&quot;366866&quot;&gt;&lt;property id=&quot;20148&quot; value=&quot;5&quot;/&gt;&lt;property id=&quot;20300&quot; value=&quot;Slide 19 - &amp;quot;The balanced scorecard&amp;quot;&quot;/&gt;&lt;property id=&quot;20307&quot; value=&quot;293&quot;/&gt;&lt;/object&gt;&lt;object type=&quot;3&quot; unique_id=&quot;366867&quot;&gt;&lt;property id=&quot;20148&quot; value=&quot;5&quot;/&gt;&lt;property id=&quot;20300&quot; value=&quot;Slide 23 - &amp;quot;The EFQM Excellence Model&amp;quot;&quot;/&gt;&lt;property id=&quot;20307&quot; value=&quot;294&quot;/&gt;&lt;/object&gt;&lt;object type=&quot;3&quot; unique_id=&quot;366868&quot;&gt;&lt;property id=&quot;20148&quot; value=&quot;5&quot;/&gt;&lt;property id=&quot;20300&quot; value=&quot;Slide 24 - &amp;quot;Nine criteria of the EFQM model&amp;quot;&quot;/&gt;&lt;property id=&quot;20307&quot; value=&quot;295&quot;/&gt;&lt;/object&gt;&lt;object type=&quot;3&quot; unique_id=&quot;366869&quot;&gt;&lt;property id=&quot;20148&quot; value=&quot;5&quot;/&gt;&lt;property id=&quot;20300&quot; value=&quot;Slide 28 - &amp;quot;The future of management and leadership&amp;quot;&quot;/&gt;&lt;property id=&quot;20307&quot; value=&quot;296&quot;/&gt;&lt;/object&gt;&lt;object type=&quot;3&quot; unique_id=&quot;366870&quot;&gt;&lt;property id=&quot;20148&quot; value=&quot;5&quot;/&gt;&lt;property id=&quot;20300&quot; value=&quot;Slide 29 - &amp;quot;Top ten characteristics needed by managers&amp;quot;&quot;/&gt;&lt;property id=&quot;20307&quot; value=&quot;297&quot;/&gt;&lt;/object&gt;&lt;object type=&quot;3&quot; unique_id=&quot;366871&quot;&gt;&lt;property id=&quot;20148&quot; value=&quot;5&quot;/&gt;&lt;property id=&quot;20300&quot; value=&quot;Slide 31 - &amp;quot;Organisational capabilities (Continued)&amp;quot;&quot;/&gt;&lt;property id=&quot;20307&quot; value=&quot;298&quot;/&gt;&lt;/object&gt;&lt;object type=&quot;3&quot; unique_id=&quot;367125&quot;&gt;&lt;property id=&quot;20148&quot; value=&quot;5&quot;/&gt;&lt;property id=&quot;20300&quot; value=&quot;Slide 2 - &amp;quot;The crucial role of managers&amp;quot;&quot;/&gt;&lt;property id=&quot;20307&quot; value=&quot;299&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746</TotalTime>
  <Words>1570</Words>
  <Application>Microsoft Office PowerPoint</Application>
  <PresentationFormat>On-screen Show (4:3)</PresentationFormat>
  <Paragraphs>190</Paragraphs>
  <Slides>33</Slides>
  <Notes>22</Notes>
  <HiddenSlides>0</HiddenSlides>
  <MMClips>0</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33</vt:i4>
      </vt:variant>
    </vt:vector>
  </HeadingPairs>
  <TitlesOfParts>
    <vt:vector size="38" baseType="lpstr">
      <vt:lpstr>Arial</vt:lpstr>
      <vt:lpstr>Calibri</vt:lpstr>
      <vt:lpstr>Default Design</vt:lpstr>
      <vt:lpstr>1_Custom Design</vt:lpstr>
      <vt:lpstr>Custom Design</vt:lpstr>
      <vt:lpstr>Chapter 16  Organisational performance and development</vt:lpstr>
      <vt:lpstr>The crucial role of managers</vt:lpstr>
      <vt:lpstr>Attributes and qualities  of a manager</vt:lpstr>
      <vt:lpstr>The combination of attributes  of a manager</vt:lpstr>
      <vt:lpstr>Importance of  management skills</vt:lpstr>
      <vt:lpstr>Managerial efficiency  and effectiveness</vt:lpstr>
      <vt:lpstr>Measures of effectiveness</vt:lpstr>
      <vt:lpstr>Possible indicators of managerial effectiveness</vt:lpstr>
      <vt:lpstr>Composite list of basic  managerial qualities: Mintzberg</vt:lpstr>
      <vt:lpstr>The 3-D model of managerial behaviour: four basic styles</vt:lpstr>
      <vt:lpstr>Apparent and personal effectiveness: Reddin</vt:lpstr>
      <vt:lpstr>The management of time</vt:lpstr>
      <vt:lpstr>Managers’ checklist: Stewart</vt:lpstr>
      <vt:lpstr>Characteristics of the learning organisation: Senge</vt:lpstr>
      <vt:lpstr>Characteristics of the learning organisation: Garratt</vt:lpstr>
      <vt:lpstr>Key attributes of a learning organisation: Lane et al.</vt:lpstr>
      <vt:lpstr>Total quality management (TQM)</vt:lpstr>
      <vt:lpstr>Kaizen</vt:lpstr>
      <vt:lpstr>The balanced scorecard</vt:lpstr>
      <vt:lpstr>Employee engagement and commitment; underlying influences</vt:lpstr>
      <vt:lpstr>Virtuous circle of employee engagement</vt:lpstr>
      <vt:lpstr>Engagement and the  people factor: ACAS</vt:lpstr>
      <vt:lpstr>The EFQM Excellence Model</vt:lpstr>
      <vt:lpstr>Nine criteria of the EFQM model</vt:lpstr>
      <vt:lpstr>Management development </vt:lpstr>
      <vt:lpstr>Succession planning and  career progression</vt:lpstr>
      <vt:lpstr>Continuing professional  development (CPD)</vt:lpstr>
      <vt:lpstr>The future of management  and leadership</vt:lpstr>
      <vt:lpstr>Top ten characteristics  needed by managers</vt:lpstr>
      <vt:lpstr>Organisational capabilities</vt:lpstr>
      <vt:lpstr>Organisational capabilities (Continued)</vt:lpstr>
      <vt:lpstr>Successful organisations and people; a reciprocal relationship</vt:lpstr>
      <vt:lpstr>Assignment</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Julie Potter</cp:lastModifiedBy>
  <cp:revision>159</cp:revision>
  <cp:lastPrinted>2015-10-29T15:47:40Z</cp:lastPrinted>
  <dcterms:created xsi:type="dcterms:W3CDTF">2007-02-22T15:17:11Z</dcterms:created>
  <dcterms:modified xsi:type="dcterms:W3CDTF">2018-09-11T10:19:55Z</dcterms:modified>
</cp:coreProperties>
</file>