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7" r:id="rId2"/>
    <p:sldId id="256" r:id="rId3"/>
    <p:sldId id="265" r:id="rId4"/>
    <p:sldId id="257" r:id="rId5"/>
    <p:sldId id="260" r:id="rId6"/>
    <p:sldId id="266" r:id="rId7"/>
    <p:sldId id="263" r:id="rId8"/>
    <p:sldId id="262" r:id="rId9"/>
    <p:sldId id="259"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A290260-1F38-4C4E-9566-8AA48360A66A}" type="datetimeFigureOut">
              <a:rPr lang="en-GB" smtClean="0"/>
              <a:t>17/12/2018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A86379-8753-40E2-A713-65E568C6B354}" type="slidenum">
              <a:rPr lang="en-GB" smtClean="0"/>
              <a:t>‹#›</a:t>
            </a:fld>
            <a:endParaRPr lang="en-GB"/>
          </a:p>
        </p:txBody>
      </p:sp>
    </p:spTree>
    <p:extLst>
      <p:ext uri="{BB962C8B-B14F-4D97-AF65-F5344CB8AC3E}">
        <p14:creationId xmlns:p14="http://schemas.microsoft.com/office/powerpoint/2010/main" val="3215494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290260-1F38-4C4E-9566-8AA48360A66A}" type="datetimeFigureOut">
              <a:rPr lang="en-GB" smtClean="0"/>
              <a:t>17/12/2018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A86379-8753-40E2-A713-65E568C6B354}" type="slidenum">
              <a:rPr lang="en-GB" smtClean="0"/>
              <a:t>‹#›</a:t>
            </a:fld>
            <a:endParaRPr lang="en-GB"/>
          </a:p>
        </p:txBody>
      </p:sp>
    </p:spTree>
    <p:extLst>
      <p:ext uri="{BB962C8B-B14F-4D97-AF65-F5344CB8AC3E}">
        <p14:creationId xmlns:p14="http://schemas.microsoft.com/office/powerpoint/2010/main" val="15055639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290260-1F38-4C4E-9566-8AA48360A66A}" type="datetimeFigureOut">
              <a:rPr lang="en-GB" smtClean="0"/>
              <a:t>17/12/2018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A86379-8753-40E2-A713-65E568C6B354}" type="slidenum">
              <a:rPr lang="en-GB" smtClean="0"/>
              <a:t>‹#›</a:t>
            </a:fld>
            <a:endParaRPr lang="en-GB"/>
          </a:p>
        </p:txBody>
      </p:sp>
    </p:spTree>
    <p:extLst>
      <p:ext uri="{BB962C8B-B14F-4D97-AF65-F5344CB8AC3E}">
        <p14:creationId xmlns:p14="http://schemas.microsoft.com/office/powerpoint/2010/main" val="4069948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290260-1F38-4C4E-9566-8AA48360A66A}" type="datetimeFigureOut">
              <a:rPr lang="en-GB" smtClean="0"/>
              <a:t>17/12/2018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A86379-8753-40E2-A713-65E568C6B354}" type="slidenum">
              <a:rPr lang="en-GB" smtClean="0"/>
              <a:t>‹#›</a:t>
            </a:fld>
            <a:endParaRPr lang="en-GB"/>
          </a:p>
        </p:txBody>
      </p:sp>
    </p:spTree>
    <p:extLst>
      <p:ext uri="{BB962C8B-B14F-4D97-AF65-F5344CB8AC3E}">
        <p14:creationId xmlns:p14="http://schemas.microsoft.com/office/powerpoint/2010/main" val="951465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290260-1F38-4C4E-9566-8AA48360A66A}" type="datetimeFigureOut">
              <a:rPr lang="en-GB" smtClean="0"/>
              <a:t>17/12/2018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A86379-8753-40E2-A713-65E568C6B354}" type="slidenum">
              <a:rPr lang="en-GB" smtClean="0"/>
              <a:t>‹#›</a:t>
            </a:fld>
            <a:endParaRPr lang="en-GB"/>
          </a:p>
        </p:txBody>
      </p:sp>
    </p:spTree>
    <p:extLst>
      <p:ext uri="{BB962C8B-B14F-4D97-AF65-F5344CB8AC3E}">
        <p14:creationId xmlns:p14="http://schemas.microsoft.com/office/powerpoint/2010/main" val="1358227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290260-1F38-4C4E-9566-8AA48360A66A}" type="datetimeFigureOut">
              <a:rPr lang="en-GB" smtClean="0"/>
              <a:t>17/12/2018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A86379-8753-40E2-A713-65E568C6B354}" type="slidenum">
              <a:rPr lang="en-GB" smtClean="0"/>
              <a:t>‹#›</a:t>
            </a:fld>
            <a:endParaRPr lang="en-GB"/>
          </a:p>
        </p:txBody>
      </p:sp>
    </p:spTree>
    <p:extLst>
      <p:ext uri="{BB962C8B-B14F-4D97-AF65-F5344CB8AC3E}">
        <p14:creationId xmlns:p14="http://schemas.microsoft.com/office/powerpoint/2010/main" val="3525489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290260-1F38-4C4E-9566-8AA48360A66A}" type="datetimeFigureOut">
              <a:rPr lang="en-GB" smtClean="0"/>
              <a:t>17/12/2018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9A86379-8753-40E2-A713-65E568C6B354}" type="slidenum">
              <a:rPr lang="en-GB" smtClean="0"/>
              <a:t>‹#›</a:t>
            </a:fld>
            <a:endParaRPr lang="en-GB"/>
          </a:p>
        </p:txBody>
      </p:sp>
    </p:spTree>
    <p:extLst>
      <p:ext uri="{BB962C8B-B14F-4D97-AF65-F5344CB8AC3E}">
        <p14:creationId xmlns:p14="http://schemas.microsoft.com/office/powerpoint/2010/main" val="203638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A290260-1F38-4C4E-9566-8AA48360A66A}" type="datetimeFigureOut">
              <a:rPr lang="en-GB" smtClean="0"/>
              <a:t>17/12/2018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A86379-8753-40E2-A713-65E568C6B354}" type="slidenum">
              <a:rPr lang="en-GB" smtClean="0"/>
              <a:t>‹#›</a:t>
            </a:fld>
            <a:endParaRPr lang="en-GB"/>
          </a:p>
        </p:txBody>
      </p:sp>
    </p:spTree>
    <p:extLst>
      <p:ext uri="{BB962C8B-B14F-4D97-AF65-F5344CB8AC3E}">
        <p14:creationId xmlns:p14="http://schemas.microsoft.com/office/powerpoint/2010/main" val="3439954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A290260-1F38-4C4E-9566-8AA48360A66A}" type="datetimeFigureOut">
              <a:rPr lang="en-GB" smtClean="0"/>
              <a:t>17/12/2018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A86379-8753-40E2-A713-65E568C6B354}" type="slidenum">
              <a:rPr lang="en-GB" smtClean="0"/>
              <a:t>‹#›</a:t>
            </a:fld>
            <a:endParaRPr lang="en-GB"/>
          </a:p>
        </p:txBody>
      </p:sp>
    </p:spTree>
    <p:extLst>
      <p:ext uri="{BB962C8B-B14F-4D97-AF65-F5344CB8AC3E}">
        <p14:creationId xmlns:p14="http://schemas.microsoft.com/office/powerpoint/2010/main" val="1080552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290260-1F38-4C4E-9566-8AA48360A66A}" type="datetimeFigureOut">
              <a:rPr lang="en-GB" smtClean="0"/>
              <a:t>17/12/2018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A86379-8753-40E2-A713-65E568C6B354}" type="slidenum">
              <a:rPr lang="en-GB" smtClean="0"/>
              <a:t>‹#›</a:t>
            </a:fld>
            <a:endParaRPr lang="en-GB"/>
          </a:p>
        </p:txBody>
      </p:sp>
    </p:spTree>
    <p:extLst>
      <p:ext uri="{BB962C8B-B14F-4D97-AF65-F5344CB8AC3E}">
        <p14:creationId xmlns:p14="http://schemas.microsoft.com/office/powerpoint/2010/main" val="906273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290260-1F38-4C4E-9566-8AA48360A66A}" type="datetimeFigureOut">
              <a:rPr lang="en-GB" smtClean="0"/>
              <a:t>17/12/2018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A86379-8753-40E2-A713-65E568C6B35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792752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290260-1F38-4C4E-9566-8AA48360A66A}" type="datetimeFigureOut">
              <a:rPr lang="en-GB" smtClean="0"/>
              <a:t>17/12/2018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A86379-8753-40E2-A713-65E568C6B354}" type="slidenum">
              <a:rPr lang="en-GB" smtClean="0"/>
              <a:t>‹#›</a:t>
            </a:fld>
            <a:endParaRPr lang="en-GB"/>
          </a:p>
        </p:txBody>
      </p:sp>
    </p:spTree>
    <p:extLst>
      <p:ext uri="{BB962C8B-B14F-4D97-AF65-F5344CB8AC3E}">
        <p14:creationId xmlns:p14="http://schemas.microsoft.com/office/powerpoint/2010/main" val="9384080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290260-1F38-4C4E-9566-8AA48360A66A}" type="datetimeFigureOut">
              <a:rPr lang="en-GB" smtClean="0"/>
              <a:t>17/12/2018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A86379-8753-40E2-A713-65E568C6B35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245447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290260-1F38-4C4E-9566-8AA48360A66A}" type="datetimeFigureOut">
              <a:rPr lang="en-GB" smtClean="0"/>
              <a:t>17/12/2018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A86379-8753-40E2-A713-65E568C6B354}" type="slidenum">
              <a:rPr lang="en-GB" smtClean="0"/>
              <a:t>‹#›</a:t>
            </a:fld>
            <a:endParaRPr lang="en-GB"/>
          </a:p>
        </p:txBody>
      </p:sp>
    </p:spTree>
    <p:extLst>
      <p:ext uri="{BB962C8B-B14F-4D97-AF65-F5344CB8AC3E}">
        <p14:creationId xmlns:p14="http://schemas.microsoft.com/office/powerpoint/2010/main" val="2361038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290260-1F38-4C4E-9566-8AA48360A66A}" type="datetimeFigureOut">
              <a:rPr lang="en-GB" smtClean="0"/>
              <a:t>17/12/2018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A86379-8753-40E2-A713-65E568C6B354}" type="slidenum">
              <a:rPr lang="en-GB" smtClean="0"/>
              <a:t>‹#›</a:t>
            </a:fld>
            <a:endParaRPr lang="en-GB"/>
          </a:p>
        </p:txBody>
      </p:sp>
    </p:spTree>
    <p:extLst>
      <p:ext uri="{BB962C8B-B14F-4D97-AF65-F5344CB8AC3E}">
        <p14:creationId xmlns:p14="http://schemas.microsoft.com/office/powerpoint/2010/main" val="34146579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290260-1F38-4C4E-9566-8AA48360A66A}" type="datetimeFigureOut">
              <a:rPr lang="en-GB" smtClean="0"/>
              <a:t>17/12/2018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A86379-8753-40E2-A713-65E568C6B354}" type="slidenum">
              <a:rPr lang="en-GB" smtClean="0"/>
              <a:t>‹#›</a:t>
            </a:fld>
            <a:endParaRPr lang="en-GB"/>
          </a:p>
        </p:txBody>
      </p:sp>
    </p:spTree>
    <p:extLst>
      <p:ext uri="{BB962C8B-B14F-4D97-AF65-F5344CB8AC3E}">
        <p14:creationId xmlns:p14="http://schemas.microsoft.com/office/powerpoint/2010/main" val="1393683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A290260-1F38-4C4E-9566-8AA48360A66A}" type="datetimeFigureOut">
              <a:rPr lang="en-GB" smtClean="0"/>
              <a:t>17/12/2018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9A86379-8753-40E2-A713-65E568C6B354}" type="slidenum">
              <a:rPr lang="en-GB" smtClean="0"/>
              <a:t>‹#›</a:t>
            </a:fld>
            <a:endParaRPr lang="en-GB"/>
          </a:p>
        </p:txBody>
      </p:sp>
    </p:spTree>
    <p:extLst>
      <p:ext uri="{BB962C8B-B14F-4D97-AF65-F5344CB8AC3E}">
        <p14:creationId xmlns:p14="http://schemas.microsoft.com/office/powerpoint/2010/main" val="363168372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academia.edu/29490861/Process_of_Project_of_Starbucks" TargetMode="External"/><Relationship Id="rId2" Type="http://schemas.openxmlformats.org/officeDocument/2006/relationships/hyperlink" Target="https://news.starbucks.com/news/starbucks-2016-global-social-impact-report" TargetMode="External"/><Relationship Id="rId1" Type="http://schemas.openxmlformats.org/officeDocument/2006/relationships/slideLayout" Target="../slideLayouts/slideLayout2.xml"/><Relationship Id="rId5" Type="http://schemas.openxmlformats.org/officeDocument/2006/relationships/hyperlink" Target="https://www.reference.com/article/importance-project-risk-management-66e8b1cac7eb8cb2?aq=Risk+Management+Plan&amp;qo=cdpArticles" TargetMode="External"/><Relationship Id="rId4" Type="http://schemas.openxmlformats.org/officeDocument/2006/relationships/hyperlink" Target="https://www.reference.com/article/scope-financial-management-3c0ecd065c913ab3?aq=Financial+Risk+Management&amp;qo=cdpArtic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31A28-07BE-45D8-8EB7-A3BBF9233049}"/>
              </a:ext>
            </a:extLst>
          </p:cNvPr>
          <p:cNvSpPr>
            <a:spLocks noGrp="1"/>
          </p:cNvSpPr>
          <p:nvPr>
            <p:ph type="ctrTitle"/>
          </p:nvPr>
        </p:nvSpPr>
        <p:spPr>
          <a:xfrm>
            <a:off x="1758860" y="1458758"/>
            <a:ext cx="6934568" cy="2102763"/>
          </a:xfrm>
        </p:spPr>
        <p:txBody>
          <a:bodyPr/>
          <a:lstStyle/>
          <a:p>
            <a:pPr algn="ctr"/>
            <a:r>
              <a:rPr lang="en-GB" sz="6000" dirty="0">
                <a:solidFill>
                  <a:schemeClr val="accent3">
                    <a:lumMod val="75000"/>
                  </a:schemeClr>
                </a:solidFill>
                <a:latin typeface="Arial" panose="020B0604020202020204" pitchFamily="34" charset="0"/>
                <a:cs typeface="Arial" panose="020B0604020202020204" pitchFamily="34" charset="0"/>
              </a:rPr>
              <a:t>STARBUCKS AT KENNINGTON</a:t>
            </a:r>
          </a:p>
        </p:txBody>
      </p:sp>
      <p:sp>
        <p:nvSpPr>
          <p:cNvPr id="3" name="Subtitle 2">
            <a:extLst>
              <a:ext uri="{FF2B5EF4-FFF2-40B4-BE49-F238E27FC236}">
                <a16:creationId xmlns:a16="http://schemas.microsoft.com/office/drawing/2014/main" id="{C412B07C-2C65-4AAE-993B-81877B4F72C0}"/>
              </a:ext>
            </a:extLst>
          </p:cNvPr>
          <p:cNvSpPr>
            <a:spLocks noGrp="1"/>
          </p:cNvSpPr>
          <p:nvPr>
            <p:ph type="subTitle" idx="1"/>
          </p:nvPr>
        </p:nvSpPr>
        <p:spPr>
          <a:xfrm>
            <a:off x="195103" y="5760364"/>
            <a:ext cx="7766936" cy="872349"/>
          </a:xfrm>
        </p:spPr>
        <p:txBody>
          <a:bodyPr>
            <a:normAutofit/>
          </a:bodyPr>
          <a:lstStyle/>
          <a:p>
            <a:pPr algn="l"/>
            <a:r>
              <a:rPr lang="en-GB" sz="1400" dirty="0">
                <a:solidFill>
                  <a:schemeClr val="tx1"/>
                </a:solidFill>
                <a:latin typeface="Arial" panose="020B0604020202020204" pitchFamily="34" charset="0"/>
                <a:cs typeface="Arial" panose="020B0604020202020204" pitchFamily="34" charset="0"/>
              </a:rPr>
              <a:t>Name: Telma Pires</a:t>
            </a:r>
          </a:p>
          <a:p>
            <a:pPr algn="l"/>
            <a:r>
              <a:rPr lang="en-GB" sz="1400" dirty="0">
                <a:solidFill>
                  <a:schemeClr val="tx1"/>
                </a:solidFill>
                <a:latin typeface="Arial" panose="020B0604020202020204" pitchFamily="34" charset="0"/>
                <a:cs typeface="Arial" panose="020B0604020202020204" pitchFamily="34" charset="0"/>
              </a:rPr>
              <a:t>Student number: 1604712</a:t>
            </a:r>
          </a:p>
        </p:txBody>
      </p:sp>
    </p:spTree>
    <p:extLst>
      <p:ext uri="{BB962C8B-B14F-4D97-AF65-F5344CB8AC3E}">
        <p14:creationId xmlns:p14="http://schemas.microsoft.com/office/powerpoint/2010/main" val="780399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17D4897-7E20-4FB0-A9A4-590F26116446}"/>
              </a:ext>
            </a:extLst>
          </p:cNvPr>
          <p:cNvSpPr>
            <a:spLocks noGrp="1"/>
          </p:cNvSpPr>
          <p:nvPr>
            <p:ph type="subTitle" idx="1"/>
          </p:nvPr>
        </p:nvSpPr>
        <p:spPr>
          <a:xfrm>
            <a:off x="1529150" y="2579688"/>
            <a:ext cx="6705139" cy="3286539"/>
          </a:xfrm>
        </p:spPr>
        <p:txBody>
          <a:bodyPr>
            <a:normAutofit/>
          </a:bodyPr>
          <a:lstStyle/>
          <a:p>
            <a:pPr algn="just"/>
            <a:r>
              <a:rPr lang="en-GB" sz="2400" dirty="0">
                <a:solidFill>
                  <a:schemeClr val="tx1"/>
                </a:solidFill>
                <a:latin typeface="Arial" panose="020B0604020202020204" pitchFamily="34" charset="0"/>
                <a:cs typeface="Arial" panose="020B0604020202020204" pitchFamily="34" charset="0"/>
              </a:rPr>
              <a:t>My project is to relocate Starbucks Coffee which is on Lambeth Road near Vauxhall Station to herein Kennington. Starbucks in this area could help in the development of communication between students and tutors or more varieties of products such as coffee, hot chocolates, and others.</a:t>
            </a:r>
          </a:p>
        </p:txBody>
      </p:sp>
      <p:sp>
        <p:nvSpPr>
          <p:cNvPr id="4" name="Rectangle 3">
            <a:extLst>
              <a:ext uri="{FF2B5EF4-FFF2-40B4-BE49-F238E27FC236}">
                <a16:creationId xmlns:a16="http://schemas.microsoft.com/office/drawing/2014/main" id="{2D8C3A2A-1947-42C7-99AC-9E05799C3925}"/>
              </a:ext>
            </a:extLst>
          </p:cNvPr>
          <p:cNvSpPr/>
          <p:nvPr/>
        </p:nvSpPr>
        <p:spPr>
          <a:xfrm>
            <a:off x="1529150" y="991773"/>
            <a:ext cx="7288696" cy="923330"/>
          </a:xfrm>
          <a:prstGeom prst="rect">
            <a:avLst/>
          </a:prstGeom>
          <a:noFill/>
        </p:spPr>
        <p:txBody>
          <a:bodyPr wrap="square" lIns="91440" tIns="45720" rIns="91440" bIns="45720">
            <a:spAutoFit/>
            <a:scene3d>
              <a:camera prst="perspectiveRight"/>
              <a:lightRig rig="threePt" dir="t"/>
            </a:scene3d>
          </a:bodyPr>
          <a:lstStyle/>
          <a:p>
            <a:pPr algn="ctr"/>
            <a:r>
              <a:rPr lang="en-GB" sz="5400" b="1" cap="none" spc="0" dirty="0">
                <a:ln w="22225">
                  <a:solidFill>
                    <a:schemeClr val="accent2"/>
                  </a:solidFill>
                  <a:prstDash val="solid"/>
                </a:ln>
                <a:solidFill>
                  <a:schemeClr val="accent2">
                    <a:lumMod val="40000"/>
                    <a:lumOff val="60000"/>
                  </a:schemeClr>
                </a:solidFill>
                <a:effectLst/>
              </a:rPr>
              <a:t>Introduction</a:t>
            </a:r>
          </a:p>
        </p:txBody>
      </p:sp>
    </p:spTree>
    <p:extLst>
      <p:ext uri="{BB962C8B-B14F-4D97-AF65-F5344CB8AC3E}">
        <p14:creationId xmlns:p14="http://schemas.microsoft.com/office/powerpoint/2010/main" val="779024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EEE3D4-EDA9-4530-AB3A-4840F7F632F9}"/>
              </a:ext>
            </a:extLst>
          </p:cNvPr>
          <p:cNvSpPr>
            <a:spLocks noGrp="1"/>
          </p:cNvSpPr>
          <p:nvPr>
            <p:ph idx="1"/>
          </p:nvPr>
        </p:nvSpPr>
        <p:spPr>
          <a:xfrm>
            <a:off x="677334" y="1046923"/>
            <a:ext cx="8596668" cy="4994440"/>
          </a:xfrm>
        </p:spPr>
        <p:txBody>
          <a:bodyPr/>
          <a:lstStyle/>
          <a:p>
            <a:pPr marL="0" indent="0">
              <a:buNone/>
            </a:pPr>
            <a:r>
              <a:rPr lang="en-GB" sz="2400" dirty="0">
                <a:solidFill>
                  <a:schemeClr val="tx1"/>
                </a:solidFill>
                <a:latin typeface="Arial" panose="020B0604020202020204" pitchFamily="34" charset="0"/>
                <a:cs typeface="Arial" panose="020B0604020202020204" pitchFamily="34" charset="0"/>
              </a:rPr>
              <a:t>Starbucks was founded in Seattle, Washington in 1971 and November 2016 it operates 23,768 locations worldwide. When opened it didn’t sell coffee, just whole bean with high quality. More then 1000 cups a day are tasted to verify the product. Starbucks been 10 years on that business founded it by english teacher Jerry Baldwin, history teacher Zev Siegl and writer Gordon Browker.</a:t>
            </a:r>
          </a:p>
          <a:p>
            <a:pPr marL="0" indent="0">
              <a:buNone/>
            </a:pPr>
            <a:r>
              <a:rPr lang="en-GB" i="1" dirty="0">
                <a:latin typeface="Arial" panose="020B0604020202020204" pitchFamily="34" charset="0"/>
                <a:cs typeface="Arial" panose="020B0604020202020204" pitchFamily="34" charset="0"/>
              </a:rPr>
              <a:t> </a:t>
            </a:r>
            <a:endParaRPr lang="en-GB" dirty="0"/>
          </a:p>
        </p:txBody>
      </p:sp>
    </p:spTree>
    <p:extLst>
      <p:ext uri="{BB962C8B-B14F-4D97-AF65-F5344CB8AC3E}">
        <p14:creationId xmlns:p14="http://schemas.microsoft.com/office/powerpoint/2010/main" val="1710300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69B799E-D0F9-433C-9871-D5FA63C1F1DA}"/>
              </a:ext>
            </a:extLst>
          </p:cNvPr>
          <p:cNvSpPr/>
          <p:nvPr/>
        </p:nvSpPr>
        <p:spPr>
          <a:xfrm>
            <a:off x="3504790" y="1225689"/>
            <a:ext cx="6480313" cy="5632311"/>
          </a:xfrm>
          <a:prstGeom prst="rect">
            <a:avLst/>
          </a:prstGeom>
        </p:spPr>
        <p:txBody>
          <a:bodyPr wrap="square">
            <a:spAutoFit/>
          </a:bodyPr>
          <a:lstStyle/>
          <a:p>
            <a:pPr algn="just"/>
            <a:br>
              <a:rPr lang="en-GB" sz="2400" dirty="0"/>
            </a:br>
            <a:r>
              <a:rPr lang="en-GB" sz="2400" dirty="0">
                <a:latin typeface="Arial" panose="020B0604020202020204" pitchFamily="34" charset="0"/>
                <a:cs typeface="Arial" panose="020B0604020202020204" pitchFamily="34" charset="0"/>
              </a:rPr>
              <a:t>The first logo was some lady with long hair wearing a crown and holding what appears to be a palm tree or 2 salmon. The anti-Semitic group thought Starbucks is behind Zionist plots or Illuminati imagery thinking it was the biblical Queen Esther the crowned maiden</a:t>
            </a:r>
            <a:r>
              <a:rPr lang="en-GB" dirty="0"/>
              <a:t>. </a:t>
            </a:r>
            <a:br>
              <a:rPr lang="en-GB" sz="2400" dirty="0"/>
            </a:br>
            <a:r>
              <a:rPr lang="en-GB" sz="2400" dirty="0">
                <a:latin typeface="Arial" panose="020B0604020202020204" pitchFamily="34" charset="0"/>
                <a:cs typeface="Arial" panose="020B0604020202020204" pitchFamily="34" charset="0"/>
              </a:rPr>
              <a:t>Many people associate Starbucks logo picture a mermaid half women and half fish. Over the years Starbucks marketing decided to cover up with long hair the mermaid boobs designed to reflect the seductive imagery of sea.</a:t>
            </a:r>
            <a:r>
              <a:rPr lang="en-GB" dirty="0"/>
              <a:t> </a:t>
            </a:r>
            <a:br>
              <a:rPr lang="en-GB" sz="2400" dirty="0"/>
            </a:br>
            <a:endParaRPr lang="en-GB" sz="2400" i="1" dirty="0">
              <a:latin typeface="Arial" panose="020B0604020202020204" pitchFamily="34" charset="0"/>
              <a:cs typeface="Arial" panose="020B0604020202020204" pitchFamily="34" charset="0"/>
            </a:endParaRPr>
          </a:p>
          <a:p>
            <a:pPr algn="just"/>
            <a:endParaRPr lang="en-GB" sz="2400" i="1"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7D24128-7C4F-44E1-A253-B3DFA1C3D5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7976" y="587911"/>
            <a:ext cx="2729537" cy="2507762"/>
          </a:xfrm>
          <a:prstGeom prst="rect">
            <a:avLst/>
          </a:prstGeom>
        </p:spPr>
      </p:pic>
    </p:spTree>
    <p:extLst>
      <p:ext uri="{BB962C8B-B14F-4D97-AF65-F5344CB8AC3E}">
        <p14:creationId xmlns:p14="http://schemas.microsoft.com/office/powerpoint/2010/main" val="2140704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FD315-4ADE-4A8E-B7F9-36A6F1F10575}"/>
              </a:ext>
            </a:extLst>
          </p:cNvPr>
          <p:cNvSpPr>
            <a:spLocks noGrp="1"/>
          </p:cNvSpPr>
          <p:nvPr>
            <p:ph type="title"/>
          </p:nvPr>
        </p:nvSpPr>
        <p:spPr/>
        <p:txBody>
          <a:bodyPr/>
          <a:lstStyle/>
          <a:p>
            <a:r>
              <a:rPr lang="en-GB" dirty="0"/>
              <a:t>              </a:t>
            </a:r>
            <a:r>
              <a:rPr lang="en-GB" sz="5400" b="1" dirty="0">
                <a:ln w="22225">
                  <a:solidFill>
                    <a:schemeClr val="accent2"/>
                  </a:solidFill>
                  <a:prstDash val="solid"/>
                </a:ln>
                <a:solidFill>
                  <a:schemeClr val="accent2">
                    <a:lumMod val="40000"/>
                    <a:lumOff val="60000"/>
                  </a:schemeClr>
                </a:solidFill>
                <a:latin typeface="+mn-lt"/>
                <a:cs typeface="Arial" panose="020B0604020202020204" pitchFamily="34" charset="0"/>
              </a:rPr>
              <a:t>Smart targets </a:t>
            </a:r>
            <a:endParaRPr lang="en-GB" sz="5400"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D969DA4F-500B-45B3-9D4A-9ABED29E6669}"/>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The Starbucks in Vauxhall is a very busy place being close to an underground station. The  Coffee Store has a lot of accessibility from Wi-Fi to mobile payment. Moving to Kennington would be very expensive as it would be less crowded and could even have fewer customers than usual. At the Starbucks in Kennington project we would have to make good initial offers to get fixed customers, helping the environment by innovating the cups and offering community service at our store for community involvement.</a:t>
            </a:r>
          </a:p>
        </p:txBody>
      </p:sp>
    </p:spTree>
    <p:extLst>
      <p:ext uri="{BB962C8B-B14F-4D97-AF65-F5344CB8AC3E}">
        <p14:creationId xmlns:p14="http://schemas.microsoft.com/office/powerpoint/2010/main" val="3668464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B26DF5-BDA8-49B3-BB79-8A9A0F6AA45B}"/>
              </a:ext>
            </a:extLst>
          </p:cNvPr>
          <p:cNvSpPr>
            <a:spLocks noGrp="1"/>
          </p:cNvSpPr>
          <p:nvPr>
            <p:ph idx="1"/>
          </p:nvPr>
        </p:nvSpPr>
        <p:spPr>
          <a:xfrm>
            <a:off x="490330" y="675862"/>
            <a:ext cx="8558385" cy="3856382"/>
          </a:xfrm>
        </p:spPr>
        <p:txBody>
          <a:bodyPr>
            <a:normAutofit lnSpcReduction="10000"/>
          </a:bodyPr>
          <a:lstStyle/>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duration of this project would be at least one year. Legal rights such as the permit to operate on-site, the sale of alcohol and suppliers of excellent product quality have to be resolved. All stakeholders in this project have been analysed to ensure the solution has its needs. The requirements were gathered by the IT technicians, being the first ones to improve the operation of new technological devices. This meant that the stakeholders had confidence in what they were getting. </a:t>
            </a:r>
            <a:br>
              <a:rPr lang="en-GB" sz="2400" dirty="0"/>
            </a:br>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82680AB-E16E-4DA8-BAD8-FE441F894328}"/>
              </a:ext>
            </a:extLst>
          </p:cNvPr>
          <p:cNvPicPr>
            <a:picLocks noChangeAspect="1"/>
          </p:cNvPicPr>
          <p:nvPr/>
        </p:nvPicPr>
        <p:blipFill>
          <a:blip r:embed="rId2"/>
          <a:stretch>
            <a:fillRect/>
          </a:stretch>
        </p:blipFill>
        <p:spPr>
          <a:xfrm>
            <a:off x="5849631" y="4187859"/>
            <a:ext cx="3328704" cy="2139881"/>
          </a:xfrm>
          <a:prstGeom prst="rect">
            <a:avLst/>
          </a:prstGeom>
        </p:spPr>
      </p:pic>
    </p:spTree>
    <p:extLst>
      <p:ext uri="{BB962C8B-B14F-4D97-AF65-F5344CB8AC3E}">
        <p14:creationId xmlns:p14="http://schemas.microsoft.com/office/powerpoint/2010/main" val="3001172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2817CE5-DBBC-4CB4-8DF7-6A7E7F791A1D}"/>
              </a:ext>
            </a:extLst>
          </p:cNvPr>
          <p:cNvSpPr/>
          <p:nvPr/>
        </p:nvSpPr>
        <p:spPr>
          <a:xfrm>
            <a:off x="1180397" y="223178"/>
            <a:ext cx="7590540" cy="923330"/>
          </a:xfrm>
          <a:prstGeom prst="rect">
            <a:avLst/>
          </a:prstGeom>
          <a:noFill/>
        </p:spPr>
        <p:txBody>
          <a:bodyPr wrap="none" lIns="91440" tIns="45720" rIns="91440" bIns="45720">
            <a:spAutoFit/>
          </a:bodyPr>
          <a:lstStyle/>
          <a:p>
            <a:pPr algn="ctr"/>
            <a:r>
              <a:rPr lang="en-GB" sz="5400" b="1">
                <a:ln w="22225">
                  <a:solidFill>
                    <a:schemeClr val="accent2"/>
                  </a:solidFill>
                  <a:prstDash val="solid"/>
                </a:ln>
                <a:solidFill>
                  <a:schemeClr val="accent2">
                    <a:lumMod val="40000"/>
                    <a:lumOff val="60000"/>
                  </a:schemeClr>
                </a:solidFill>
              </a:rPr>
              <a:t>Project Plan Schedules</a:t>
            </a:r>
            <a:endParaRPr lang="en-GB" sz="5400" b="1" dirty="0">
              <a:ln w="22225">
                <a:solidFill>
                  <a:schemeClr val="accent2"/>
                </a:solidFill>
                <a:prstDash val="solid"/>
              </a:ln>
              <a:solidFill>
                <a:schemeClr val="accent2">
                  <a:lumMod val="40000"/>
                  <a:lumOff val="60000"/>
                </a:schemeClr>
              </a:solidFill>
            </a:endParaRPr>
          </a:p>
        </p:txBody>
      </p:sp>
      <p:graphicFrame>
        <p:nvGraphicFramePr>
          <p:cNvPr id="18" name="Content Placeholder 17">
            <a:extLst>
              <a:ext uri="{FF2B5EF4-FFF2-40B4-BE49-F238E27FC236}">
                <a16:creationId xmlns:a16="http://schemas.microsoft.com/office/drawing/2014/main" id="{4F354389-EF8F-4C75-9492-E5BD018E6C9E}"/>
              </a:ext>
            </a:extLst>
          </p:cNvPr>
          <p:cNvGraphicFramePr>
            <a:graphicFrameLocks noGrp="1"/>
          </p:cNvGraphicFramePr>
          <p:nvPr>
            <p:ph idx="1"/>
            <p:extLst>
              <p:ext uri="{D42A27DB-BD31-4B8C-83A1-F6EECF244321}">
                <p14:modId xmlns:p14="http://schemas.microsoft.com/office/powerpoint/2010/main" val="768522237"/>
              </p:ext>
            </p:extLst>
          </p:nvPr>
        </p:nvGraphicFramePr>
        <p:xfrm>
          <a:off x="549178" y="1346280"/>
          <a:ext cx="8852977" cy="5195777"/>
        </p:xfrm>
        <a:graphic>
          <a:graphicData uri="http://schemas.openxmlformats.org/drawingml/2006/table">
            <a:tbl>
              <a:tblPr firstRow="1" firstCol="1" bandRow="1">
                <a:tableStyleId>{5C22544A-7EE6-4342-B048-85BDC9FD1C3A}</a:tableStyleId>
              </a:tblPr>
              <a:tblGrid>
                <a:gridCol w="3199423">
                  <a:extLst>
                    <a:ext uri="{9D8B030D-6E8A-4147-A177-3AD203B41FA5}">
                      <a16:colId xmlns:a16="http://schemas.microsoft.com/office/drawing/2014/main" val="252972903"/>
                    </a:ext>
                  </a:extLst>
                </a:gridCol>
                <a:gridCol w="5653554">
                  <a:extLst>
                    <a:ext uri="{9D8B030D-6E8A-4147-A177-3AD203B41FA5}">
                      <a16:colId xmlns:a16="http://schemas.microsoft.com/office/drawing/2014/main" val="1204987987"/>
                    </a:ext>
                  </a:extLst>
                </a:gridCol>
              </a:tblGrid>
              <a:tr h="635254">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800672575"/>
                  </a:ext>
                </a:extLst>
              </a:tr>
              <a:tr h="472828">
                <a:tc>
                  <a:txBody>
                    <a:bodyPr/>
                    <a:lstStyle/>
                    <a:p>
                      <a:r>
                        <a:rPr lang="en-GB" dirty="0"/>
                        <a:t>Scope</a:t>
                      </a:r>
                    </a:p>
                    <a:p>
                      <a:r>
                        <a:rPr lang="en-GB" dirty="0"/>
                        <a:t>Management</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Customers are the stakeholder they have benefited from good product quality, payment security and innovations for offers.</a:t>
                      </a:r>
                    </a:p>
                    <a:p>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73647574"/>
                  </a:ext>
                </a:extLst>
              </a:tr>
              <a:tr h="1029665">
                <a:tc>
                  <a:txBody>
                    <a:bodyPr/>
                    <a:lstStyle/>
                    <a:p>
                      <a:r>
                        <a:rPr lang="en-GB" dirty="0"/>
                        <a:t>Communication</a:t>
                      </a:r>
                    </a:p>
                    <a:p>
                      <a:r>
                        <a:rPr lang="en-GB" dirty="0"/>
                        <a:t>Management</a:t>
                      </a:r>
                    </a:p>
                  </a:txBody>
                  <a:tcPr/>
                </a:tc>
                <a:tc>
                  <a:txBody>
                    <a:bodyPr/>
                    <a:lstStyle/>
                    <a:p>
                      <a:r>
                        <a:rPr lang="en-GB" sz="1600" dirty="0">
                          <a:latin typeface="Arial" panose="020B0604020202020204" pitchFamily="34" charset="0"/>
                          <a:cs typeface="Arial" panose="020B0604020202020204" pitchFamily="34" charset="0"/>
                        </a:rPr>
                        <a:t>The communication department will publicize the opening in writing (report or email), oral (face to face or presentation) or public distribution every two weeks.</a:t>
                      </a:r>
                    </a:p>
                  </a:txBody>
                  <a:tcPr/>
                </a:tc>
                <a:extLst>
                  <a:ext uri="{0D108BD9-81ED-4DB2-BD59-A6C34878D82A}">
                    <a16:rowId xmlns:a16="http://schemas.microsoft.com/office/drawing/2014/main" val="1697496191"/>
                  </a:ext>
                </a:extLst>
              </a:tr>
              <a:tr h="617799">
                <a:tc>
                  <a:txBody>
                    <a:bodyPr/>
                    <a:lstStyle/>
                    <a:p>
                      <a:r>
                        <a:rPr lang="en-GB" dirty="0"/>
                        <a:t>Time </a:t>
                      </a:r>
                    </a:p>
                    <a:p>
                      <a:r>
                        <a:rPr lang="en-GB" dirty="0"/>
                        <a:t>Management</a:t>
                      </a:r>
                    </a:p>
                  </a:txBody>
                  <a:tcPr/>
                </a:tc>
                <a:tc>
                  <a:txBody>
                    <a:bodyPr/>
                    <a:lstStyle/>
                    <a:p>
                      <a:r>
                        <a:rPr lang="en-GB" sz="1600" dirty="0">
                          <a:latin typeface="Arial" panose="020B0604020202020204" pitchFamily="34" charset="0"/>
                          <a:cs typeface="Arial" panose="020B0604020202020204" pitchFamily="34" charset="0"/>
                        </a:rPr>
                        <a:t>The estimated time for the project is one year.</a:t>
                      </a:r>
                    </a:p>
                  </a:txBody>
                  <a:tcPr/>
                </a:tc>
                <a:extLst>
                  <a:ext uri="{0D108BD9-81ED-4DB2-BD59-A6C34878D82A}">
                    <a16:rowId xmlns:a16="http://schemas.microsoft.com/office/drawing/2014/main" val="887211860"/>
                  </a:ext>
                </a:extLst>
              </a:tr>
              <a:tr h="794313">
                <a:tc>
                  <a:txBody>
                    <a:bodyPr/>
                    <a:lstStyle/>
                    <a:p>
                      <a:r>
                        <a:rPr lang="en-GB" dirty="0"/>
                        <a:t>Cost </a:t>
                      </a:r>
                    </a:p>
                    <a:p>
                      <a:r>
                        <a:rPr lang="en-GB" dirty="0"/>
                        <a:t>Management</a:t>
                      </a:r>
                    </a:p>
                  </a:txBody>
                  <a:tcPr/>
                </a:tc>
                <a:tc>
                  <a:txBody>
                    <a:bodyPr/>
                    <a:lstStyle/>
                    <a:p>
                      <a:r>
                        <a:rPr lang="en-GB" sz="1600" dirty="0">
                          <a:latin typeface="Arial" panose="020B0604020202020204" pitchFamily="34" charset="0"/>
                          <a:cs typeface="Arial" panose="020B0604020202020204" pitchFamily="34" charset="0"/>
                        </a:rPr>
                        <a:t>For the project will require funding to cover the costs of products, the operation of Starbucks and its employees</a:t>
                      </a:r>
                    </a:p>
                  </a:txBody>
                  <a:tcPr/>
                </a:tc>
                <a:extLst>
                  <a:ext uri="{0D108BD9-81ED-4DB2-BD59-A6C34878D82A}">
                    <a16:rowId xmlns:a16="http://schemas.microsoft.com/office/drawing/2014/main" val="2156607342"/>
                  </a:ext>
                </a:extLst>
              </a:tr>
              <a:tr h="1029665">
                <a:tc>
                  <a:txBody>
                    <a:bodyPr/>
                    <a:lstStyle/>
                    <a:p>
                      <a:r>
                        <a:rPr lang="en-GB" dirty="0"/>
                        <a:t>Quality</a:t>
                      </a:r>
                    </a:p>
                    <a:p>
                      <a:r>
                        <a:rPr lang="en-GB" dirty="0"/>
                        <a:t>Management</a:t>
                      </a:r>
                    </a:p>
                  </a:txBody>
                  <a:tcPr/>
                </a:tc>
                <a:tc>
                  <a:txBody>
                    <a:bodyPr/>
                    <a:lstStyle/>
                    <a:p>
                      <a:r>
                        <a:rPr lang="en-GB" sz="1600" dirty="0">
                          <a:latin typeface="Arial" panose="020B0604020202020204" pitchFamily="34" charset="0"/>
                          <a:cs typeface="Arial" panose="020B0604020202020204" pitchFamily="34" charset="0"/>
                        </a:rPr>
                        <a:t>While Starbucks maintains quality products and excellent customer service, it is unlikely that individual consumers can exercise their purchasing power.</a:t>
                      </a:r>
                    </a:p>
                  </a:txBody>
                  <a:tcPr/>
                </a:tc>
                <a:extLst>
                  <a:ext uri="{0D108BD9-81ED-4DB2-BD59-A6C34878D82A}">
                    <a16:rowId xmlns:a16="http://schemas.microsoft.com/office/drawing/2014/main" val="3588510836"/>
                  </a:ext>
                </a:extLst>
              </a:tr>
            </a:tbl>
          </a:graphicData>
        </a:graphic>
      </p:graphicFrame>
    </p:spTree>
    <p:extLst>
      <p:ext uri="{BB962C8B-B14F-4D97-AF65-F5344CB8AC3E}">
        <p14:creationId xmlns:p14="http://schemas.microsoft.com/office/powerpoint/2010/main" val="1493443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00C70A-AA2A-4119-A4AC-33ADA50DA975}"/>
              </a:ext>
            </a:extLst>
          </p:cNvPr>
          <p:cNvSpPr>
            <a:spLocks noGrp="1"/>
          </p:cNvSpPr>
          <p:nvPr>
            <p:ph idx="1"/>
          </p:nvPr>
        </p:nvSpPr>
        <p:spPr>
          <a:xfrm>
            <a:off x="531560" y="1548524"/>
            <a:ext cx="8572683" cy="2649949"/>
          </a:xfrm>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The risk of a project going wrong in an organisation is normal. Various types of threats can affect the project such as financially, few employees or customers, lack of communication in the space or organisation of the project and no research before relocating. The time taken to complete the project if it is not met can also be a risk factor, as well as the quality of the product.</a:t>
            </a:r>
          </a:p>
        </p:txBody>
      </p:sp>
      <p:sp>
        <p:nvSpPr>
          <p:cNvPr id="4" name="Rectangle 3">
            <a:extLst>
              <a:ext uri="{FF2B5EF4-FFF2-40B4-BE49-F238E27FC236}">
                <a16:creationId xmlns:a16="http://schemas.microsoft.com/office/drawing/2014/main" id="{C34317DA-A4DB-4A81-9C98-8F02BA897334}"/>
              </a:ext>
            </a:extLst>
          </p:cNvPr>
          <p:cNvSpPr/>
          <p:nvPr/>
        </p:nvSpPr>
        <p:spPr>
          <a:xfrm>
            <a:off x="2827921" y="218319"/>
            <a:ext cx="5665590" cy="923330"/>
          </a:xfrm>
          <a:prstGeom prst="rect">
            <a:avLst/>
          </a:prstGeom>
          <a:noFill/>
        </p:spPr>
        <p:txBody>
          <a:bodyPr wrap="non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rPr>
              <a:t>Risk Assessments</a:t>
            </a:r>
          </a:p>
        </p:txBody>
      </p:sp>
      <p:pic>
        <p:nvPicPr>
          <p:cNvPr id="5" name="Picture 4">
            <a:extLst>
              <a:ext uri="{FF2B5EF4-FFF2-40B4-BE49-F238E27FC236}">
                <a16:creationId xmlns:a16="http://schemas.microsoft.com/office/drawing/2014/main" id="{CBBD6BE3-2929-41B5-8094-6FFF405EBB5C}"/>
              </a:ext>
            </a:extLst>
          </p:cNvPr>
          <p:cNvPicPr>
            <a:picLocks noChangeAspect="1"/>
          </p:cNvPicPr>
          <p:nvPr/>
        </p:nvPicPr>
        <p:blipFill>
          <a:blip r:embed="rId2"/>
          <a:stretch>
            <a:fillRect/>
          </a:stretch>
        </p:blipFill>
        <p:spPr>
          <a:xfrm>
            <a:off x="5112106" y="3979712"/>
            <a:ext cx="3992137" cy="2659527"/>
          </a:xfrm>
          <a:prstGeom prst="rect">
            <a:avLst/>
          </a:prstGeom>
        </p:spPr>
      </p:pic>
    </p:spTree>
    <p:extLst>
      <p:ext uri="{BB962C8B-B14F-4D97-AF65-F5344CB8AC3E}">
        <p14:creationId xmlns:p14="http://schemas.microsoft.com/office/powerpoint/2010/main" val="501025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6D62AC-7C1C-4848-A3A5-8FF8A5618C73}"/>
              </a:ext>
            </a:extLst>
          </p:cNvPr>
          <p:cNvSpPr>
            <a:spLocks noGrp="1"/>
          </p:cNvSpPr>
          <p:nvPr>
            <p:ph idx="1"/>
          </p:nvPr>
        </p:nvSpPr>
        <p:spPr>
          <a:xfrm>
            <a:off x="1313438" y="3074991"/>
            <a:ext cx="8596668" cy="2199376"/>
          </a:xfrm>
        </p:spPr>
        <p:txBody>
          <a:bodyPr>
            <a:normAutofit/>
          </a:bodyPr>
          <a:lstStyle/>
          <a:p>
            <a:pPr marL="0" indent="0">
              <a:buNone/>
            </a:pPr>
            <a:r>
              <a:rPr lang="en-GB" sz="2400" dirty="0">
                <a:latin typeface="Arial" panose="020B0604020202020204" pitchFamily="34" charset="0"/>
                <a:cs typeface="Arial" panose="020B0604020202020204" pitchFamily="34" charset="0"/>
              </a:rPr>
              <a:t>I conclude that Starbucks relocate to Kennington could be a good project plan. The company is recognised with the best quality of its coffee and best customer service. An area that has several departments of work in one place needs more comfort in its choices.</a:t>
            </a:r>
          </a:p>
        </p:txBody>
      </p:sp>
      <p:sp>
        <p:nvSpPr>
          <p:cNvPr id="4" name="Rectangle 3">
            <a:extLst>
              <a:ext uri="{FF2B5EF4-FFF2-40B4-BE49-F238E27FC236}">
                <a16:creationId xmlns:a16="http://schemas.microsoft.com/office/drawing/2014/main" id="{C0BC67F9-7D31-47A3-9A57-00052AFB4997}"/>
              </a:ext>
            </a:extLst>
          </p:cNvPr>
          <p:cNvSpPr/>
          <p:nvPr/>
        </p:nvSpPr>
        <p:spPr>
          <a:xfrm>
            <a:off x="3436581" y="1068524"/>
            <a:ext cx="3887604" cy="923330"/>
          </a:xfrm>
          <a:prstGeom prst="rect">
            <a:avLst/>
          </a:prstGeom>
          <a:noFill/>
        </p:spPr>
        <p:txBody>
          <a:bodyPr wrap="non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rPr>
              <a:t>Conclusion </a:t>
            </a:r>
          </a:p>
        </p:txBody>
      </p:sp>
    </p:spTree>
    <p:extLst>
      <p:ext uri="{BB962C8B-B14F-4D97-AF65-F5344CB8AC3E}">
        <p14:creationId xmlns:p14="http://schemas.microsoft.com/office/powerpoint/2010/main" val="127235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4625DA-9073-47B4-AC96-AFA76DDD5431}"/>
              </a:ext>
            </a:extLst>
          </p:cNvPr>
          <p:cNvSpPr>
            <a:spLocks noGrp="1"/>
          </p:cNvSpPr>
          <p:nvPr>
            <p:ph idx="1"/>
          </p:nvPr>
        </p:nvSpPr>
        <p:spPr>
          <a:xfrm>
            <a:off x="877957" y="1871318"/>
            <a:ext cx="9684026" cy="4170983"/>
          </a:xfrm>
        </p:spPr>
        <p:txBody>
          <a:bodyPr>
            <a:normAutofit fontScale="92500"/>
          </a:bodyPr>
          <a:lstStyle/>
          <a:p>
            <a:r>
              <a:rPr lang="en-GB" sz="2400" i="1" dirty="0">
                <a:solidFill>
                  <a:schemeClr val="tx1"/>
                </a:solidFill>
                <a:latin typeface="Arial" panose="020B0604020202020204" pitchFamily="34" charset="0"/>
                <a:cs typeface="Arial" panose="020B0604020202020204" pitchFamily="34" charset="0"/>
              </a:rPr>
              <a:t>Designhill. (2018). Starbucks Logo – An Overview of Design, History and Evolution.</a:t>
            </a:r>
          </a:p>
          <a:p>
            <a:r>
              <a:rPr lang="en-GB" sz="2400" i="1" dirty="0">
                <a:solidFill>
                  <a:schemeClr val="tx1"/>
                </a:solidFill>
                <a:latin typeface="Arial" panose="020B0604020202020204" pitchFamily="34" charset="0"/>
                <a:cs typeface="Arial" panose="020B0604020202020204" pitchFamily="34" charset="0"/>
              </a:rPr>
              <a:t>Starbucks Coffee Company. (2018). Company Information. </a:t>
            </a:r>
          </a:p>
          <a:p>
            <a:r>
              <a:rPr lang="en-GB" sz="2400" i="1"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https://news.starbucks.com/news/starbucks-2016-global-social-impact-report</a:t>
            </a:r>
            <a:endParaRPr lang="en-GB" sz="2400" i="1" dirty="0">
              <a:solidFill>
                <a:schemeClr val="tx1"/>
              </a:solidFill>
              <a:latin typeface="Arial" panose="020B0604020202020204" pitchFamily="34" charset="0"/>
              <a:cs typeface="Arial" panose="020B0604020202020204" pitchFamily="34" charset="0"/>
            </a:endParaRPr>
          </a:p>
          <a:p>
            <a:r>
              <a:rPr lang="en-GB" sz="2400" i="1"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http://www.academia.edu/29490861/Process_of_Project_of_Starbucks</a:t>
            </a:r>
            <a:endParaRPr lang="en-GB" sz="2400" i="1" dirty="0">
              <a:solidFill>
                <a:schemeClr val="tx1"/>
              </a:solidFill>
              <a:latin typeface="Arial" panose="020B0604020202020204" pitchFamily="34" charset="0"/>
              <a:cs typeface="Arial" panose="020B0604020202020204" pitchFamily="34" charset="0"/>
            </a:endParaRPr>
          </a:p>
          <a:p>
            <a:r>
              <a:rPr lang="en-GB" sz="2400" i="1"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https://www.reference.com/article/scope-financial-management-3c0ecd065c913ab3?aq=Financial+Risk+Management&amp;qo=cdpArticles</a:t>
            </a:r>
            <a:endParaRPr lang="en-GB" sz="2400" i="1" dirty="0">
              <a:solidFill>
                <a:schemeClr val="tx1"/>
              </a:solidFill>
              <a:latin typeface="Arial" panose="020B0604020202020204" pitchFamily="34" charset="0"/>
              <a:cs typeface="Arial" panose="020B0604020202020204" pitchFamily="34" charset="0"/>
            </a:endParaRPr>
          </a:p>
          <a:p>
            <a:r>
              <a:rPr lang="en-GB" sz="2400" i="1"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https://www.reference.com/article/importance-project-risk-management-66e8b1cac7eb8cb2?aq=Risk+Management+Plan&amp;qo=cdpArticles</a:t>
            </a:r>
            <a:endParaRPr lang="en-GB" sz="2400" i="1" dirty="0">
              <a:solidFill>
                <a:schemeClr val="tx1"/>
              </a:solidFill>
              <a:latin typeface="Arial" panose="020B0604020202020204" pitchFamily="34" charset="0"/>
              <a:cs typeface="Arial" panose="020B0604020202020204" pitchFamily="34" charset="0"/>
            </a:endParaRPr>
          </a:p>
          <a:p>
            <a:endParaRPr lang="en-GB" sz="2400" i="1"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EB987836-A712-48BB-BFFD-9B49CC0BD062}"/>
              </a:ext>
            </a:extLst>
          </p:cNvPr>
          <p:cNvSpPr/>
          <p:nvPr/>
        </p:nvSpPr>
        <p:spPr>
          <a:xfrm>
            <a:off x="3567261" y="815699"/>
            <a:ext cx="5258686" cy="923330"/>
          </a:xfrm>
          <a:prstGeom prst="rect">
            <a:avLst/>
          </a:prstGeom>
          <a:noFill/>
        </p:spPr>
        <p:txBody>
          <a:bodyPr wrap="square" lIns="91440" tIns="45720" rIns="91440" bIns="45720">
            <a:spAutoFit/>
          </a:bodyPr>
          <a:lstStyle/>
          <a:p>
            <a:pPr algn="ctr"/>
            <a:r>
              <a:rPr lang="en-GB" sz="5400" b="1" cap="none" spc="0" dirty="0">
                <a:ln w="22225">
                  <a:solidFill>
                    <a:schemeClr val="accent2"/>
                  </a:solidFill>
                  <a:prstDash val="solid"/>
                </a:ln>
                <a:solidFill>
                  <a:schemeClr val="accent2">
                    <a:lumMod val="40000"/>
                    <a:lumOff val="60000"/>
                  </a:schemeClr>
                </a:solidFill>
                <a:effectLst/>
              </a:rPr>
              <a:t>References</a:t>
            </a:r>
          </a:p>
        </p:txBody>
      </p:sp>
    </p:spTree>
    <p:extLst>
      <p:ext uri="{BB962C8B-B14F-4D97-AF65-F5344CB8AC3E}">
        <p14:creationId xmlns:p14="http://schemas.microsoft.com/office/powerpoint/2010/main" val="276178323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4747</TotalTime>
  <Words>654</Words>
  <Application>Microsoft Office PowerPoint</Application>
  <PresentationFormat>Widescreen</PresentationFormat>
  <Paragraphs>39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STARBUCKS AT KENNINGTON</vt:lpstr>
      <vt:lpstr>PowerPoint Presentation</vt:lpstr>
      <vt:lpstr>PowerPoint Presentation</vt:lpstr>
      <vt:lpstr>PowerPoint Presentation</vt:lpstr>
      <vt:lpstr>              Smart targets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telma pires</dc:creator>
  <cp:lastModifiedBy>telma pires</cp:lastModifiedBy>
  <cp:revision>47</cp:revision>
  <dcterms:created xsi:type="dcterms:W3CDTF">2018-01-01T08:11:56Z</dcterms:created>
  <dcterms:modified xsi:type="dcterms:W3CDTF">2018-12-20T03:44:18Z</dcterms:modified>
</cp:coreProperties>
</file>