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ti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theme/theme9.xml" ContentType="application/vnd.openxmlformats-officedocument.theme+xml"/>
  <Override PartName="/ppt/slideLayouts/slideLayout11.xml" ContentType="application/vnd.openxmlformats-officedocument.presentationml.slideLayout+xml"/>
  <Override PartName="/ppt/theme/theme10.xml" ContentType="application/vnd.openxmlformats-officedocument.theme+xml"/>
  <Override PartName="/ppt/slideLayouts/slideLayout12.xml" ContentType="application/vnd.openxmlformats-officedocument.presentationml.slideLayout+xml"/>
  <Override PartName="/ppt/theme/theme11.xml" ContentType="application/vnd.openxmlformats-officedocument.theme+xml"/>
  <Override PartName="/ppt/slideLayouts/slideLayout13.xml" ContentType="application/vnd.openxmlformats-officedocument.presentationml.slideLayout+xml"/>
  <Override PartName="/ppt/theme/theme12.xml" ContentType="application/vnd.openxmlformats-officedocument.theme+xml"/>
  <Override PartName="/ppt/slideLayouts/slideLayout14.xml" ContentType="application/vnd.openxmlformats-officedocument.presentationml.slideLayout+xml"/>
  <Override PartName="/ppt/theme/theme13.xml" ContentType="application/vnd.openxmlformats-officedocument.theme+xml"/>
  <Override PartName="/ppt/slideLayouts/slideLayout15.xml" ContentType="application/vnd.openxmlformats-officedocument.presentationml.slideLayout+xml"/>
  <Override PartName="/ppt/theme/theme14.xml" ContentType="application/vnd.openxmlformats-officedocument.theme+xml"/>
  <Override PartName="/ppt/slideLayouts/slideLayout16.xml" ContentType="application/vnd.openxmlformats-officedocument.presentationml.slideLayout+xml"/>
  <Override PartName="/ppt/theme/theme15.xml" ContentType="application/vnd.openxmlformats-officedocument.theme+xml"/>
  <Override PartName="/ppt/slideLayouts/slideLayout17.xml" ContentType="application/vnd.openxmlformats-officedocument.presentationml.slideLayout+xml"/>
  <Override PartName="/ppt/theme/theme16.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17.xml" ContentType="application/vnd.openxmlformats-officedocument.theme+xml"/>
  <Override PartName="/ppt/slideLayouts/slideLayout26.xml" ContentType="application/vnd.openxmlformats-officedocument.presentationml.slideLayout+xml"/>
  <Override PartName="/ppt/theme/theme18.xml" ContentType="application/vnd.openxmlformats-officedocument.theme+xml"/>
  <Override PartName="/ppt/slideLayouts/slideLayout27.xml" ContentType="application/vnd.openxmlformats-officedocument.presentationml.slideLayout+xml"/>
  <Override PartName="/ppt/theme/theme19.xml" ContentType="application/vnd.openxmlformats-officedocument.theme+xml"/>
  <Override PartName="/ppt/slideLayouts/slideLayout28.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126"/>
  </p:notesMasterIdLst>
  <p:sldIdLst>
    <p:sldId id="297" r:id="rId24"/>
    <p:sldId id="793" r:id="rId25"/>
    <p:sldId id="792" r:id="rId26"/>
    <p:sldId id="785" r:id="rId27"/>
    <p:sldId id="771" r:id="rId28"/>
    <p:sldId id="773" r:id="rId29"/>
    <p:sldId id="787" r:id="rId30"/>
    <p:sldId id="788" r:id="rId31"/>
    <p:sldId id="789" r:id="rId32"/>
    <p:sldId id="772" r:id="rId33"/>
    <p:sldId id="774" r:id="rId34"/>
    <p:sldId id="791" r:id="rId35"/>
    <p:sldId id="790" r:id="rId36"/>
    <p:sldId id="768" r:id="rId37"/>
    <p:sldId id="266" r:id="rId38"/>
    <p:sldId id="694" r:id="rId39"/>
    <p:sldId id="695" r:id="rId40"/>
    <p:sldId id="779" r:id="rId41"/>
    <p:sldId id="303" r:id="rId42"/>
    <p:sldId id="697" r:id="rId43"/>
    <p:sldId id="698" r:id="rId44"/>
    <p:sldId id="778" r:id="rId45"/>
    <p:sldId id="699" r:id="rId46"/>
    <p:sldId id="656" r:id="rId47"/>
    <p:sldId id="692" r:id="rId48"/>
    <p:sldId id="700" r:id="rId49"/>
    <p:sldId id="704" r:id="rId50"/>
    <p:sldId id="701" r:id="rId51"/>
    <p:sldId id="693" r:id="rId52"/>
    <p:sldId id="781" r:id="rId53"/>
    <p:sldId id="786" r:id="rId54"/>
    <p:sldId id="782" r:id="rId55"/>
    <p:sldId id="783" r:id="rId56"/>
    <p:sldId id="784" r:id="rId57"/>
    <p:sldId id="702" r:id="rId58"/>
    <p:sldId id="706" r:id="rId59"/>
    <p:sldId id="707" r:id="rId60"/>
    <p:sldId id="716" r:id="rId61"/>
    <p:sldId id="715" r:id="rId62"/>
    <p:sldId id="717" r:id="rId63"/>
    <p:sldId id="696" r:id="rId64"/>
    <p:sldId id="705" r:id="rId65"/>
    <p:sldId id="710" r:id="rId66"/>
    <p:sldId id="711" r:id="rId67"/>
    <p:sldId id="712" r:id="rId68"/>
    <p:sldId id="713" r:id="rId69"/>
    <p:sldId id="714" r:id="rId70"/>
    <p:sldId id="720" r:id="rId71"/>
    <p:sldId id="776" r:id="rId72"/>
    <p:sldId id="721" r:id="rId73"/>
    <p:sldId id="777" r:id="rId74"/>
    <p:sldId id="722" r:id="rId75"/>
    <p:sldId id="723" r:id="rId76"/>
    <p:sldId id="719" r:id="rId77"/>
    <p:sldId id="766" r:id="rId78"/>
    <p:sldId id="775" r:id="rId79"/>
    <p:sldId id="724" r:id="rId80"/>
    <p:sldId id="725" r:id="rId81"/>
    <p:sldId id="726" r:id="rId82"/>
    <p:sldId id="727" r:id="rId83"/>
    <p:sldId id="728" r:id="rId84"/>
    <p:sldId id="799" r:id="rId85"/>
    <p:sldId id="729" r:id="rId86"/>
    <p:sldId id="730" r:id="rId87"/>
    <p:sldId id="738" r:id="rId88"/>
    <p:sldId id="739" r:id="rId89"/>
    <p:sldId id="740" r:id="rId90"/>
    <p:sldId id="733" r:id="rId91"/>
    <p:sldId id="736" r:id="rId92"/>
    <p:sldId id="741" r:id="rId93"/>
    <p:sldId id="794" r:id="rId94"/>
    <p:sldId id="795" r:id="rId95"/>
    <p:sldId id="796" r:id="rId96"/>
    <p:sldId id="797" r:id="rId97"/>
    <p:sldId id="737" r:id="rId98"/>
    <p:sldId id="742" r:id="rId99"/>
    <p:sldId id="743" r:id="rId100"/>
    <p:sldId id="744" r:id="rId101"/>
    <p:sldId id="745" r:id="rId102"/>
    <p:sldId id="746" r:id="rId103"/>
    <p:sldId id="747" r:id="rId104"/>
    <p:sldId id="767" r:id="rId105"/>
    <p:sldId id="749" r:id="rId106"/>
    <p:sldId id="750" r:id="rId107"/>
    <p:sldId id="751" r:id="rId108"/>
    <p:sldId id="753" r:id="rId109"/>
    <p:sldId id="758" r:id="rId110"/>
    <p:sldId id="752" r:id="rId111"/>
    <p:sldId id="754" r:id="rId112"/>
    <p:sldId id="755" r:id="rId113"/>
    <p:sldId id="757" r:id="rId114"/>
    <p:sldId id="756" r:id="rId115"/>
    <p:sldId id="760" r:id="rId116"/>
    <p:sldId id="759" r:id="rId117"/>
    <p:sldId id="798" r:id="rId118"/>
    <p:sldId id="762" r:id="rId119"/>
    <p:sldId id="780" r:id="rId120"/>
    <p:sldId id="770" r:id="rId121"/>
    <p:sldId id="763" r:id="rId122"/>
    <p:sldId id="764" r:id="rId123"/>
    <p:sldId id="765" r:id="rId124"/>
    <p:sldId id="769" r:id="rId1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68493"/>
  </p:normalViewPr>
  <p:slideViewPr>
    <p:cSldViewPr snapToGrid="0">
      <p:cViewPr varScale="1">
        <p:scale>
          <a:sx n="85" d="100"/>
          <a:sy n="85" d="100"/>
        </p:scale>
        <p:origin x="1128"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94.xml"/><Relationship Id="rId21" Type="http://schemas.openxmlformats.org/officeDocument/2006/relationships/slideMaster" Target="slideMasters/slideMaster18.xml"/><Relationship Id="rId42" Type="http://schemas.openxmlformats.org/officeDocument/2006/relationships/slide" Target="slides/slide19.xml"/><Relationship Id="rId47" Type="http://schemas.openxmlformats.org/officeDocument/2006/relationships/slide" Target="slides/slide24.xml"/><Relationship Id="rId63" Type="http://schemas.openxmlformats.org/officeDocument/2006/relationships/slide" Target="slides/slide40.xml"/><Relationship Id="rId68" Type="http://schemas.openxmlformats.org/officeDocument/2006/relationships/slide" Target="slides/slide45.xml"/><Relationship Id="rId84" Type="http://schemas.openxmlformats.org/officeDocument/2006/relationships/slide" Target="slides/slide61.xml"/><Relationship Id="rId89" Type="http://schemas.openxmlformats.org/officeDocument/2006/relationships/slide" Target="slides/slide66.xml"/><Relationship Id="rId112" Type="http://schemas.openxmlformats.org/officeDocument/2006/relationships/slide" Target="slides/slide89.xml"/><Relationship Id="rId16" Type="http://schemas.openxmlformats.org/officeDocument/2006/relationships/slideMaster" Target="slideMasters/slideMaster13.xml"/><Relationship Id="rId107" Type="http://schemas.openxmlformats.org/officeDocument/2006/relationships/slide" Target="slides/slide84.xml"/><Relationship Id="rId11" Type="http://schemas.openxmlformats.org/officeDocument/2006/relationships/slideMaster" Target="slideMasters/slideMaster8.xml"/><Relationship Id="rId32" Type="http://schemas.openxmlformats.org/officeDocument/2006/relationships/slide" Target="slides/slide9.xml"/><Relationship Id="rId37" Type="http://schemas.openxmlformats.org/officeDocument/2006/relationships/slide" Target="slides/slide14.xml"/><Relationship Id="rId53" Type="http://schemas.openxmlformats.org/officeDocument/2006/relationships/slide" Target="slides/slide30.xml"/><Relationship Id="rId58" Type="http://schemas.openxmlformats.org/officeDocument/2006/relationships/slide" Target="slides/slide35.xml"/><Relationship Id="rId74" Type="http://schemas.openxmlformats.org/officeDocument/2006/relationships/slide" Target="slides/slide51.xml"/><Relationship Id="rId79" Type="http://schemas.openxmlformats.org/officeDocument/2006/relationships/slide" Target="slides/slide56.xml"/><Relationship Id="rId102" Type="http://schemas.openxmlformats.org/officeDocument/2006/relationships/slide" Target="slides/slide79.xml"/><Relationship Id="rId123" Type="http://schemas.openxmlformats.org/officeDocument/2006/relationships/slide" Target="slides/slide100.xml"/><Relationship Id="rId128" Type="http://schemas.openxmlformats.org/officeDocument/2006/relationships/viewProps" Target="viewProps.xml"/><Relationship Id="rId5" Type="http://schemas.openxmlformats.org/officeDocument/2006/relationships/slideMaster" Target="slideMasters/slideMaster2.xml"/><Relationship Id="rId90" Type="http://schemas.openxmlformats.org/officeDocument/2006/relationships/slide" Target="slides/slide67.xml"/><Relationship Id="rId95" Type="http://schemas.openxmlformats.org/officeDocument/2006/relationships/slide" Target="slides/slide72.xml"/><Relationship Id="rId22" Type="http://schemas.openxmlformats.org/officeDocument/2006/relationships/slideMaster" Target="slideMasters/slideMaster19.xml"/><Relationship Id="rId27" Type="http://schemas.openxmlformats.org/officeDocument/2006/relationships/slide" Target="slides/slide4.xml"/><Relationship Id="rId43" Type="http://schemas.openxmlformats.org/officeDocument/2006/relationships/slide" Target="slides/slide20.xml"/><Relationship Id="rId48" Type="http://schemas.openxmlformats.org/officeDocument/2006/relationships/slide" Target="slides/slide25.xml"/><Relationship Id="rId64" Type="http://schemas.openxmlformats.org/officeDocument/2006/relationships/slide" Target="slides/slide41.xml"/><Relationship Id="rId69" Type="http://schemas.openxmlformats.org/officeDocument/2006/relationships/slide" Target="slides/slide46.xml"/><Relationship Id="rId113" Type="http://schemas.openxmlformats.org/officeDocument/2006/relationships/slide" Target="slides/slide90.xml"/><Relationship Id="rId118" Type="http://schemas.openxmlformats.org/officeDocument/2006/relationships/slide" Target="slides/slide95.xml"/><Relationship Id="rId80" Type="http://schemas.openxmlformats.org/officeDocument/2006/relationships/slide" Target="slides/slide57.xml"/><Relationship Id="rId85" Type="http://schemas.openxmlformats.org/officeDocument/2006/relationships/slide" Target="slides/slide62.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33" Type="http://schemas.openxmlformats.org/officeDocument/2006/relationships/slide" Target="slides/slide10.xml"/><Relationship Id="rId38" Type="http://schemas.openxmlformats.org/officeDocument/2006/relationships/slide" Target="slides/slide15.xml"/><Relationship Id="rId59" Type="http://schemas.openxmlformats.org/officeDocument/2006/relationships/slide" Target="slides/slide36.xml"/><Relationship Id="rId103" Type="http://schemas.openxmlformats.org/officeDocument/2006/relationships/slide" Target="slides/slide80.xml"/><Relationship Id="rId108" Type="http://schemas.openxmlformats.org/officeDocument/2006/relationships/slide" Target="slides/slide85.xml"/><Relationship Id="rId124" Type="http://schemas.openxmlformats.org/officeDocument/2006/relationships/slide" Target="slides/slide101.xml"/><Relationship Id="rId129" Type="http://schemas.openxmlformats.org/officeDocument/2006/relationships/theme" Target="theme/theme1.xml"/><Relationship Id="rId54" Type="http://schemas.openxmlformats.org/officeDocument/2006/relationships/slide" Target="slides/slide31.xml"/><Relationship Id="rId70" Type="http://schemas.openxmlformats.org/officeDocument/2006/relationships/slide" Target="slides/slide47.xml"/><Relationship Id="rId75" Type="http://schemas.openxmlformats.org/officeDocument/2006/relationships/slide" Target="slides/slide52.xml"/><Relationship Id="rId91" Type="http://schemas.openxmlformats.org/officeDocument/2006/relationships/slide" Target="slides/slide68.xml"/><Relationship Id="rId96" Type="http://schemas.openxmlformats.org/officeDocument/2006/relationships/slide" Target="slides/slide73.xml"/><Relationship Id="rId1" Type="http://schemas.openxmlformats.org/officeDocument/2006/relationships/customXml" Target="../customXml/item1.xml"/><Relationship Id="rId6" Type="http://schemas.openxmlformats.org/officeDocument/2006/relationships/slideMaster" Target="slideMasters/slideMaster3.xml"/><Relationship Id="rId23" Type="http://schemas.openxmlformats.org/officeDocument/2006/relationships/slideMaster" Target="slideMasters/slideMaster20.xml"/><Relationship Id="rId28" Type="http://schemas.openxmlformats.org/officeDocument/2006/relationships/slide" Target="slides/slide5.xml"/><Relationship Id="rId49" Type="http://schemas.openxmlformats.org/officeDocument/2006/relationships/slide" Target="slides/slide26.xml"/><Relationship Id="rId114" Type="http://schemas.openxmlformats.org/officeDocument/2006/relationships/slide" Target="slides/slide91.xml"/><Relationship Id="rId119" Type="http://schemas.openxmlformats.org/officeDocument/2006/relationships/slide" Target="slides/slide96.xml"/><Relationship Id="rId44" Type="http://schemas.openxmlformats.org/officeDocument/2006/relationships/slide" Target="slides/slide21.xml"/><Relationship Id="rId60" Type="http://schemas.openxmlformats.org/officeDocument/2006/relationships/slide" Target="slides/slide37.xml"/><Relationship Id="rId65" Type="http://schemas.openxmlformats.org/officeDocument/2006/relationships/slide" Target="slides/slide42.xml"/><Relationship Id="rId81" Type="http://schemas.openxmlformats.org/officeDocument/2006/relationships/slide" Target="slides/slide58.xml"/><Relationship Id="rId86" Type="http://schemas.openxmlformats.org/officeDocument/2006/relationships/slide" Target="slides/slide63.xml"/><Relationship Id="rId130" Type="http://schemas.openxmlformats.org/officeDocument/2006/relationships/tableStyles" Target="tableStyles.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6.xml"/><Relationship Id="rId109" Type="http://schemas.openxmlformats.org/officeDocument/2006/relationships/slide" Target="slides/slide86.xml"/><Relationship Id="rId34" Type="http://schemas.openxmlformats.org/officeDocument/2006/relationships/slide" Target="slides/slide11.xml"/><Relationship Id="rId50" Type="http://schemas.openxmlformats.org/officeDocument/2006/relationships/slide" Target="slides/slide27.xml"/><Relationship Id="rId55" Type="http://schemas.openxmlformats.org/officeDocument/2006/relationships/slide" Target="slides/slide32.xml"/><Relationship Id="rId76" Type="http://schemas.openxmlformats.org/officeDocument/2006/relationships/slide" Target="slides/slide53.xml"/><Relationship Id="rId97" Type="http://schemas.openxmlformats.org/officeDocument/2006/relationships/slide" Target="slides/slide74.xml"/><Relationship Id="rId104" Type="http://schemas.openxmlformats.org/officeDocument/2006/relationships/slide" Target="slides/slide81.xml"/><Relationship Id="rId120" Type="http://schemas.openxmlformats.org/officeDocument/2006/relationships/slide" Target="slides/slide97.xml"/><Relationship Id="rId125" Type="http://schemas.openxmlformats.org/officeDocument/2006/relationships/slide" Target="slides/slide102.xml"/><Relationship Id="rId7" Type="http://schemas.openxmlformats.org/officeDocument/2006/relationships/slideMaster" Target="slideMasters/slideMaster4.xml"/><Relationship Id="rId71" Type="http://schemas.openxmlformats.org/officeDocument/2006/relationships/slide" Target="slides/slide48.xml"/><Relationship Id="rId92" Type="http://schemas.openxmlformats.org/officeDocument/2006/relationships/slide" Target="slides/slide69.xml"/><Relationship Id="rId2" Type="http://schemas.openxmlformats.org/officeDocument/2006/relationships/customXml" Target="../customXml/item2.xml"/><Relationship Id="rId29" Type="http://schemas.openxmlformats.org/officeDocument/2006/relationships/slide" Target="slides/slide6.xml"/><Relationship Id="rId24" Type="http://schemas.openxmlformats.org/officeDocument/2006/relationships/slide" Target="slides/slide1.xml"/><Relationship Id="rId40" Type="http://schemas.openxmlformats.org/officeDocument/2006/relationships/slide" Target="slides/slide17.xml"/><Relationship Id="rId45" Type="http://schemas.openxmlformats.org/officeDocument/2006/relationships/slide" Target="slides/slide22.xml"/><Relationship Id="rId66" Type="http://schemas.openxmlformats.org/officeDocument/2006/relationships/slide" Target="slides/slide43.xml"/><Relationship Id="rId87" Type="http://schemas.openxmlformats.org/officeDocument/2006/relationships/slide" Target="slides/slide64.xml"/><Relationship Id="rId110" Type="http://schemas.openxmlformats.org/officeDocument/2006/relationships/slide" Target="slides/slide87.xml"/><Relationship Id="rId115" Type="http://schemas.openxmlformats.org/officeDocument/2006/relationships/slide" Target="slides/slide92.xml"/><Relationship Id="rId61" Type="http://schemas.openxmlformats.org/officeDocument/2006/relationships/slide" Target="slides/slide38.xml"/><Relationship Id="rId82" Type="http://schemas.openxmlformats.org/officeDocument/2006/relationships/slide" Target="slides/slide59.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30" Type="http://schemas.openxmlformats.org/officeDocument/2006/relationships/slide" Target="slides/slide7.xml"/><Relationship Id="rId35" Type="http://schemas.openxmlformats.org/officeDocument/2006/relationships/slide" Target="slides/slide12.xml"/><Relationship Id="rId56" Type="http://schemas.openxmlformats.org/officeDocument/2006/relationships/slide" Target="slides/slide33.xml"/><Relationship Id="rId77" Type="http://schemas.openxmlformats.org/officeDocument/2006/relationships/slide" Target="slides/slide54.xml"/><Relationship Id="rId100" Type="http://schemas.openxmlformats.org/officeDocument/2006/relationships/slide" Target="slides/slide77.xml"/><Relationship Id="rId105" Type="http://schemas.openxmlformats.org/officeDocument/2006/relationships/slide" Target="slides/slide82.xml"/><Relationship Id="rId126" Type="http://schemas.openxmlformats.org/officeDocument/2006/relationships/notesMaster" Target="notesMasters/notesMaster1.xml"/><Relationship Id="rId8" Type="http://schemas.openxmlformats.org/officeDocument/2006/relationships/slideMaster" Target="slideMasters/slideMaster5.xml"/><Relationship Id="rId51" Type="http://schemas.openxmlformats.org/officeDocument/2006/relationships/slide" Target="slides/slide28.xml"/><Relationship Id="rId72" Type="http://schemas.openxmlformats.org/officeDocument/2006/relationships/slide" Target="slides/slide49.xml"/><Relationship Id="rId93" Type="http://schemas.openxmlformats.org/officeDocument/2006/relationships/slide" Target="slides/slide70.xml"/><Relationship Id="rId98" Type="http://schemas.openxmlformats.org/officeDocument/2006/relationships/slide" Target="slides/slide75.xml"/><Relationship Id="rId121" Type="http://schemas.openxmlformats.org/officeDocument/2006/relationships/slide" Target="slides/slide98.xml"/><Relationship Id="rId3" Type="http://schemas.openxmlformats.org/officeDocument/2006/relationships/customXml" Target="../customXml/item3.xml"/><Relationship Id="rId25" Type="http://schemas.openxmlformats.org/officeDocument/2006/relationships/slide" Target="slides/slide2.xml"/><Relationship Id="rId46" Type="http://schemas.openxmlformats.org/officeDocument/2006/relationships/slide" Target="slides/slide23.xml"/><Relationship Id="rId67" Type="http://schemas.openxmlformats.org/officeDocument/2006/relationships/slide" Target="slides/slide44.xml"/><Relationship Id="rId116" Type="http://schemas.openxmlformats.org/officeDocument/2006/relationships/slide" Target="slides/slide93.xml"/><Relationship Id="rId20" Type="http://schemas.openxmlformats.org/officeDocument/2006/relationships/slideMaster" Target="slideMasters/slideMaster17.xml"/><Relationship Id="rId41" Type="http://schemas.openxmlformats.org/officeDocument/2006/relationships/slide" Target="slides/slide18.xml"/><Relationship Id="rId62" Type="http://schemas.openxmlformats.org/officeDocument/2006/relationships/slide" Target="slides/slide39.xml"/><Relationship Id="rId83" Type="http://schemas.openxmlformats.org/officeDocument/2006/relationships/slide" Target="slides/slide60.xml"/><Relationship Id="rId88" Type="http://schemas.openxmlformats.org/officeDocument/2006/relationships/slide" Target="slides/slide65.xml"/><Relationship Id="rId111" Type="http://schemas.openxmlformats.org/officeDocument/2006/relationships/slide" Target="slides/slide88.xml"/><Relationship Id="rId15" Type="http://schemas.openxmlformats.org/officeDocument/2006/relationships/slideMaster" Target="slideMasters/slideMaster12.xml"/><Relationship Id="rId36" Type="http://schemas.openxmlformats.org/officeDocument/2006/relationships/slide" Target="slides/slide13.xml"/><Relationship Id="rId57" Type="http://schemas.openxmlformats.org/officeDocument/2006/relationships/slide" Target="slides/slide34.xml"/><Relationship Id="rId106" Type="http://schemas.openxmlformats.org/officeDocument/2006/relationships/slide" Target="slides/slide83.xml"/><Relationship Id="rId127" Type="http://schemas.openxmlformats.org/officeDocument/2006/relationships/presProps" Target="presProps.xml"/><Relationship Id="rId10" Type="http://schemas.openxmlformats.org/officeDocument/2006/relationships/slideMaster" Target="slideMasters/slideMaster7.xml"/><Relationship Id="rId31" Type="http://schemas.openxmlformats.org/officeDocument/2006/relationships/slide" Target="slides/slide8.xml"/><Relationship Id="rId52" Type="http://schemas.openxmlformats.org/officeDocument/2006/relationships/slide" Target="slides/slide29.xml"/><Relationship Id="rId73" Type="http://schemas.openxmlformats.org/officeDocument/2006/relationships/slide" Target="slides/slide50.xml"/><Relationship Id="rId78" Type="http://schemas.openxmlformats.org/officeDocument/2006/relationships/slide" Target="slides/slide55.xml"/><Relationship Id="rId94" Type="http://schemas.openxmlformats.org/officeDocument/2006/relationships/slide" Target="slides/slide71.xml"/><Relationship Id="rId99" Type="http://schemas.openxmlformats.org/officeDocument/2006/relationships/slide" Target="slides/slide76.xml"/><Relationship Id="rId101" Type="http://schemas.openxmlformats.org/officeDocument/2006/relationships/slide" Target="slides/slide78.xml"/><Relationship Id="rId122" Type="http://schemas.openxmlformats.org/officeDocument/2006/relationships/slide" Target="slides/slide99.xml"/><Relationship Id="rId4" Type="http://schemas.openxmlformats.org/officeDocument/2006/relationships/slideMaster" Target="slideMasters/slideMaster1.xml"/><Relationship Id="rId9" Type="http://schemas.openxmlformats.org/officeDocument/2006/relationships/slideMaster" Target="slideMasters/slideMaster6.xml"/><Relationship Id="rId2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0C3845-DBF7-EA46-9A69-12178B975D64}" type="datetimeFigureOut">
              <a:rPr lang="en-US" smtClean="0"/>
              <a:t>12/10/25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0126CA-006B-2740-A5FB-370B23BF5F2D}" type="slidenum">
              <a:rPr lang="en-US" smtClean="0"/>
              <a:t>‹#›</a:t>
            </a:fld>
            <a:endParaRPr lang="en-US" dirty="0"/>
          </a:p>
        </p:txBody>
      </p:sp>
    </p:spTree>
    <p:extLst>
      <p:ext uri="{BB962C8B-B14F-4D97-AF65-F5344CB8AC3E}">
        <p14:creationId xmlns:p14="http://schemas.microsoft.com/office/powerpoint/2010/main" val="2074993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en.wikipedia.org/wiki/Cold_forming"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s://en.wikipedia.org/wiki/Strain_hardening"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a:t>
            </a:fld>
            <a:endParaRPr lang="en-US" dirty="0"/>
          </a:p>
        </p:txBody>
      </p:sp>
    </p:spTree>
    <p:extLst>
      <p:ext uri="{BB962C8B-B14F-4D97-AF65-F5344CB8AC3E}">
        <p14:creationId xmlns:p14="http://schemas.microsoft.com/office/powerpoint/2010/main" val="3466871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202124"/>
                </a:solidFill>
                <a:effectLst/>
                <a:latin typeface="arial" panose="020B0604020202020204" pitchFamily="34" charset="0"/>
              </a:rPr>
              <a:t>The proportional limit is defined as the highest stress at which the stress-strain curve is a straight line. Up until that point the material will return to its original dimensions without permanent deformation</a:t>
            </a:r>
            <a:endParaRPr lang="en-US" b="0" dirty="0"/>
          </a:p>
        </p:txBody>
      </p:sp>
      <p:sp>
        <p:nvSpPr>
          <p:cNvPr id="4" name="Slide Number Placeholder 3"/>
          <p:cNvSpPr>
            <a:spLocks noGrp="1"/>
          </p:cNvSpPr>
          <p:nvPr>
            <p:ph type="sldNum" sz="quarter" idx="5"/>
          </p:nvPr>
        </p:nvSpPr>
        <p:spPr/>
        <p:txBody>
          <a:bodyPr/>
          <a:lstStyle/>
          <a:p>
            <a:fld id="{CA0126CA-006B-2740-A5FB-370B23BF5F2D}" type="slidenum">
              <a:rPr lang="en-US" smtClean="0"/>
              <a:t>16</a:t>
            </a:fld>
            <a:endParaRPr lang="en-US" dirty="0"/>
          </a:p>
        </p:txBody>
      </p:sp>
    </p:spTree>
    <p:extLst>
      <p:ext uri="{BB962C8B-B14F-4D97-AF65-F5344CB8AC3E}">
        <p14:creationId xmlns:p14="http://schemas.microsoft.com/office/powerpoint/2010/main" val="4151591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Adiabatic is a thermodynamic term meaning an absence of heat transfer. Strain rate is the change in deformation over time. It basically means the change in distance of layers of metal over time. </a:t>
            </a:r>
          </a:p>
        </p:txBody>
      </p:sp>
      <p:sp>
        <p:nvSpPr>
          <p:cNvPr id="4" name="Slide Number Placeholder 3"/>
          <p:cNvSpPr>
            <a:spLocks noGrp="1"/>
          </p:cNvSpPr>
          <p:nvPr>
            <p:ph type="sldNum" sz="quarter" idx="5"/>
          </p:nvPr>
        </p:nvSpPr>
        <p:spPr/>
        <p:txBody>
          <a:bodyPr/>
          <a:lstStyle/>
          <a:p>
            <a:fld id="{CA0126CA-006B-2740-A5FB-370B23BF5F2D}" type="slidenum">
              <a:rPr lang="en-US" smtClean="0"/>
              <a:t>19</a:t>
            </a:fld>
            <a:endParaRPr lang="en-US" dirty="0"/>
          </a:p>
        </p:txBody>
      </p:sp>
    </p:spTree>
    <p:extLst>
      <p:ext uri="{BB962C8B-B14F-4D97-AF65-F5344CB8AC3E}">
        <p14:creationId xmlns:p14="http://schemas.microsoft.com/office/powerpoint/2010/main" val="18120612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several methods by which a target will fail when subject to an impact. Spalling is very common and a result of wave reflection from the rear face of the plate. It is common for materials stronger in compression. Scabbing is similar to spalling, but the fracture results predominantly from large plate deformation, which begins a crack at a local inhomogeneity (such as an inclusion). Brittle fracture occurs in weak and lower density targets. Radial cracking is common in ceramic type materials where the tensile strength is lower than the compressive strength. Plugging occurs in materials that are fairly ductile and usually when the projectile impact velocity is very close to the ballistic limit. It is due to the formation of adiabatic shear (Zener and Holloman 1944). Petaling occurs when the radial and circumferential stresses are high and the impact velocity of the projectile is close to the ballistic limit. </a:t>
            </a:r>
          </a:p>
        </p:txBody>
      </p:sp>
      <p:sp>
        <p:nvSpPr>
          <p:cNvPr id="4" name="Slide Number Placeholder 3"/>
          <p:cNvSpPr>
            <a:spLocks noGrp="1"/>
          </p:cNvSpPr>
          <p:nvPr>
            <p:ph type="sldNum" sz="quarter" idx="5"/>
          </p:nvPr>
        </p:nvSpPr>
        <p:spPr/>
        <p:txBody>
          <a:bodyPr/>
          <a:lstStyle/>
          <a:p>
            <a:fld id="{CA0126CA-006B-2740-A5FB-370B23BF5F2D}" type="slidenum">
              <a:rPr lang="en-US" smtClean="0"/>
              <a:t>20</a:t>
            </a:fld>
            <a:endParaRPr lang="en-US" dirty="0"/>
          </a:p>
        </p:txBody>
      </p:sp>
    </p:spTree>
    <p:extLst>
      <p:ext uri="{BB962C8B-B14F-4D97-AF65-F5344CB8AC3E}">
        <p14:creationId xmlns:p14="http://schemas.microsoft.com/office/powerpoint/2010/main" val="242612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Adiabatic is a thermodynamic term meaning an absence of heat transfer</a:t>
            </a:r>
          </a:p>
        </p:txBody>
      </p:sp>
      <p:sp>
        <p:nvSpPr>
          <p:cNvPr id="4" name="Slide Number Placeholder 3"/>
          <p:cNvSpPr>
            <a:spLocks noGrp="1"/>
          </p:cNvSpPr>
          <p:nvPr>
            <p:ph type="sldNum" sz="quarter" idx="5"/>
          </p:nvPr>
        </p:nvSpPr>
        <p:spPr/>
        <p:txBody>
          <a:bodyPr/>
          <a:lstStyle/>
          <a:p>
            <a:fld id="{CA0126CA-006B-2740-A5FB-370B23BF5F2D}" type="slidenum">
              <a:rPr lang="en-US" smtClean="0"/>
              <a:t>21</a:t>
            </a:fld>
            <a:endParaRPr lang="en-US" dirty="0"/>
          </a:p>
        </p:txBody>
      </p:sp>
    </p:spTree>
    <p:extLst>
      <p:ext uri="{BB962C8B-B14F-4D97-AF65-F5344CB8AC3E}">
        <p14:creationId xmlns:p14="http://schemas.microsoft.com/office/powerpoint/2010/main" val="33914236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202124"/>
                </a:solidFill>
                <a:effectLst/>
                <a:latin typeface="arial" panose="020B0604020202020204" pitchFamily="34" charset="0"/>
              </a:rPr>
              <a:t>Defects in atomic structure cause slip along the atomic plane. Defects tend to move in a particular direction along the slip plane. Dislocation 'pile-ups' </a:t>
            </a:r>
            <a:r>
              <a:rPr lang="en-GB" b="1" i="0" u="none" strike="noStrike" dirty="0">
                <a:solidFill>
                  <a:srgbClr val="202124"/>
                </a:solidFill>
                <a:effectLst/>
                <a:latin typeface="arial" panose="020B0604020202020204" pitchFamily="34" charset="0"/>
              </a:rPr>
              <a:t>occur in crystals when a number of similar dislocations, gliding in a common slip plane, are driven by an applied stress towards an obstacle that they cannot overcome</a:t>
            </a:r>
            <a:r>
              <a:rPr lang="en-GB" b="0" i="0" u="none" strike="noStrike" dirty="0">
                <a:solidFill>
                  <a:srgbClr val="202124"/>
                </a:solidFill>
                <a:effectLst/>
                <a:latin typeface="arial" panose="020B0604020202020204" pitchFamily="34" charset="0"/>
              </a:rPr>
              <a:t>.</a:t>
            </a:r>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22</a:t>
            </a:fld>
            <a:endParaRPr lang="en-US" dirty="0"/>
          </a:p>
        </p:txBody>
      </p:sp>
    </p:spTree>
    <p:extLst>
      <p:ext uri="{BB962C8B-B14F-4D97-AF65-F5344CB8AC3E}">
        <p14:creationId xmlns:p14="http://schemas.microsoft.com/office/powerpoint/2010/main" val="13513310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202122"/>
                </a:solidFill>
                <a:effectLst/>
                <a:latin typeface="Arial" panose="020B0604020202020204" pitchFamily="34" charset="0"/>
              </a:rPr>
              <a:t>When metals are subjected to </a:t>
            </a:r>
            <a:r>
              <a:rPr lang="en-GB" b="0" i="0" u="none" strike="noStrike" dirty="0">
                <a:solidFill>
                  <a:srgbClr val="0B0080"/>
                </a:solidFill>
                <a:effectLst/>
                <a:latin typeface="Arial" panose="020B0604020202020204" pitchFamily="34" charset="0"/>
                <a:hlinkClick r:id="rId3" tooltip="Cold forming"/>
              </a:rPr>
              <a:t>cold working</a:t>
            </a:r>
            <a:r>
              <a:rPr lang="en-GB" b="0" i="0" u="none" strike="noStrike" dirty="0">
                <a:solidFill>
                  <a:srgbClr val="202122"/>
                </a:solidFill>
                <a:effectLst/>
                <a:latin typeface="Arial" panose="020B0604020202020204" pitchFamily="34" charset="0"/>
              </a:rPr>
              <a:t> (deformation at temperatures which are relatively low as compared to the material's absolute melting temperature) the dislocation density increases due to the formation of new dislocations. The consequent increasing overlap between the strain fields of adjacent dislocations gradually increases the resistance to further dislocation motion. This causes a hardening of the metal as deformation progresses. This effect is known as </a:t>
            </a:r>
            <a:r>
              <a:rPr lang="en-GB" b="0" i="0" u="none" strike="noStrike" dirty="0">
                <a:solidFill>
                  <a:srgbClr val="0B0080"/>
                </a:solidFill>
                <a:effectLst/>
                <a:latin typeface="Arial" panose="020B0604020202020204" pitchFamily="34" charset="0"/>
                <a:hlinkClick r:id="rId4" tooltip="Strain hardening"/>
              </a:rPr>
              <a:t>strain hardening</a:t>
            </a:r>
            <a:r>
              <a:rPr lang="en-GB" b="0" i="0" u="none" strike="noStrike" dirty="0">
                <a:solidFill>
                  <a:srgbClr val="202122"/>
                </a:solidFill>
                <a:effectLst/>
                <a:latin typeface="Arial" panose="020B0604020202020204" pitchFamily="34" charset="0"/>
              </a:rPr>
              <a:t> or work hardening.</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33057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000000"/>
                </a:solidFill>
                <a:effectLst/>
                <a:latin typeface="Arial, Helvetica, sans-serif"/>
              </a:rPr>
              <a:t>"V-50" or" Velocity-50%" - is a ballistic test where bullets are fired at higher and higher velocities until they start penetrating. The velocity of the bullets where 50% of the bullets DON'T penetrate, and 50% of the bullets DO penetrate is the V-50 rating for that ballistic protection.</a:t>
            </a:r>
            <a:endParaRPr lang="en-GB" b="0" i="0" u="none" strike="noStrike" dirty="0">
              <a:solidFill>
                <a:srgbClr val="000000"/>
              </a:solidFill>
              <a:effectLst/>
              <a:latin typeface="-webkit-standard"/>
            </a:endParaRPr>
          </a:p>
          <a:p>
            <a:br>
              <a:rPr lang="en-GB" dirty="0"/>
            </a:br>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24</a:t>
            </a:fld>
            <a:endParaRPr lang="en-US" dirty="0"/>
          </a:p>
        </p:txBody>
      </p:sp>
    </p:spTree>
    <p:extLst>
      <p:ext uri="{BB962C8B-B14F-4D97-AF65-F5344CB8AC3E}">
        <p14:creationId xmlns:p14="http://schemas.microsoft.com/office/powerpoint/2010/main" val="29661623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35</a:t>
            </a:fld>
            <a:endParaRPr lang="en-US" dirty="0"/>
          </a:p>
        </p:txBody>
      </p:sp>
    </p:spTree>
    <p:extLst>
      <p:ext uri="{BB962C8B-B14F-4D97-AF65-F5344CB8AC3E}">
        <p14:creationId xmlns:p14="http://schemas.microsoft.com/office/powerpoint/2010/main" val="2876908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So far, the theoretical study has focused on the first and the third regimes. There has been little known about the second response region due to the complexity of this problem. </a:t>
            </a:r>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41</a:t>
            </a:fld>
            <a:endParaRPr lang="en-US" dirty="0"/>
          </a:p>
        </p:txBody>
      </p:sp>
    </p:spTree>
    <p:extLst>
      <p:ext uri="{BB962C8B-B14F-4D97-AF65-F5344CB8AC3E}">
        <p14:creationId xmlns:p14="http://schemas.microsoft.com/office/powerpoint/2010/main" val="15005005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difficulty of this work is to construct an appropriate theoretical model for the second region (transition zone). This is due to the complicated penetration mechanism in this region involving large plastic deformation in projectile head leading to the reduction of its length, blunted head resulting in the increase of target resistance and the weakening of penetration capability. If erosion happens, the penetration depth will decline sharply, almost halved. What's more, it is a relatively narrow velocity range, almost 100 m/s–200 m/s, in which penetrator head changes easily from large deformation to erosion. Such velocity range is 892 m/s–1042 m/s, 967 m/s–1037 m/s and 1086 m/s–1174 m/s respectively, in the experiments of spherical nosed steel rods impacting the aluminum targets. In the case of penetration by tungsten projectiles, the velocity range is 695 m/s–785 m/s. </a:t>
            </a:r>
          </a:p>
        </p:txBody>
      </p:sp>
      <p:sp>
        <p:nvSpPr>
          <p:cNvPr id="4" name="Slide Number Placeholder 3"/>
          <p:cNvSpPr>
            <a:spLocks noGrp="1"/>
          </p:cNvSpPr>
          <p:nvPr>
            <p:ph type="sldNum" sz="quarter" idx="5"/>
          </p:nvPr>
        </p:nvSpPr>
        <p:spPr/>
        <p:txBody>
          <a:bodyPr/>
          <a:lstStyle/>
          <a:p>
            <a:fld id="{CA0126CA-006B-2740-A5FB-370B23BF5F2D}" type="slidenum">
              <a:rPr lang="en-US" smtClean="0"/>
              <a:t>42</a:t>
            </a:fld>
            <a:endParaRPr lang="en-US" dirty="0"/>
          </a:p>
        </p:txBody>
      </p:sp>
    </p:spTree>
    <p:extLst>
      <p:ext uri="{BB962C8B-B14F-4D97-AF65-F5344CB8AC3E}">
        <p14:creationId xmlns:p14="http://schemas.microsoft.com/office/powerpoint/2010/main" val="865208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that Cu and Zn have melting points of 1084 and 420 degrees, whilst tungsten has a melting point of 3400 degrees. Nickel 1453. Alloyed steel around 1400 – 1500 degrees.</a:t>
            </a:r>
          </a:p>
        </p:txBody>
      </p:sp>
      <p:sp>
        <p:nvSpPr>
          <p:cNvPr id="4" name="Slide Number Placeholder 3"/>
          <p:cNvSpPr>
            <a:spLocks noGrp="1"/>
          </p:cNvSpPr>
          <p:nvPr>
            <p:ph type="sldNum" sz="quarter" idx="5"/>
          </p:nvPr>
        </p:nvSpPr>
        <p:spPr/>
        <p:txBody>
          <a:bodyPr/>
          <a:lstStyle/>
          <a:p>
            <a:fld id="{CA0126CA-006B-2740-A5FB-370B23BF5F2D}" type="slidenum">
              <a:rPr lang="en-US" smtClean="0"/>
              <a:t>48</a:t>
            </a:fld>
            <a:endParaRPr lang="en-US" dirty="0"/>
          </a:p>
        </p:txBody>
      </p:sp>
    </p:spTree>
    <p:extLst>
      <p:ext uri="{BB962C8B-B14F-4D97-AF65-F5344CB8AC3E}">
        <p14:creationId xmlns:p14="http://schemas.microsoft.com/office/powerpoint/2010/main" val="39049587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Tungsten fibre and metal glass matrix penetrators. Self-sharpening has been observed in experiments and simulations of long-rod penetration. Penetration performances are influenced by different nose shapes. Nose geometry during the long rod penetration is represented by two main parameters, i.e., the diameter ratio of rod nose and shank </a:t>
            </a:r>
            <a:r>
              <a:rPr lang="el-GR" sz="1200" i="1" kern="1200" dirty="0">
                <a:solidFill>
                  <a:schemeClr val="tx1"/>
                </a:solidFill>
                <a:effectLst/>
                <a:latin typeface="+mn-lt"/>
                <a:ea typeface="+mn-ea"/>
                <a:cs typeface="+mn-cs"/>
              </a:rPr>
              <a:t>η </a:t>
            </a:r>
            <a:r>
              <a:rPr lang="en-GB" sz="1200" kern="1200" dirty="0">
                <a:solidFill>
                  <a:schemeClr val="tx1"/>
                </a:solidFill>
                <a:effectLst/>
                <a:latin typeface="+mn-lt"/>
                <a:ea typeface="+mn-ea"/>
                <a:cs typeface="+mn-cs"/>
              </a:rPr>
              <a:t>and the nose shape factor </a:t>
            </a:r>
            <a:r>
              <a:rPr lang="en-GB" sz="1200" i="1" kern="1200" dirty="0">
                <a:solidFill>
                  <a:schemeClr val="tx1"/>
                </a:solidFill>
                <a:effectLst/>
                <a:latin typeface="+mn-lt"/>
                <a:ea typeface="+mn-ea"/>
                <a:cs typeface="+mn-cs"/>
              </a:rPr>
              <a:t>N</a:t>
            </a:r>
            <a:r>
              <a:rPr lang="en-GB" sz="1200" kern="1200" dirty="0">
                <a:solidFill>
                  <a:schemeClr val="tx1"/>
                </a:solidFill>
                <a:effectLst/>
                <a:latin typeface="+mn-lt"/>
                <a:ea typeface="+mn-ea"/>
                <a:cs typeface="+mn-cs"/>
              </a:rPr>
              <a:t>∗. The penetration performance decreases with an increasing diameter ratio </a:t>
            </a:r>
            <a:r>
              <a:rPr lang="el-GR" sz="1200" i="1" kern="1200" dirty="0">
                <a:solidFill>
                  <a:schemeClr val="tx1"/>
                </a:solidFill>
                <a:effectLst/>
                <a:latin typeface="+mn-lt"/>
                <a:ea typeface="+mn-ea"/>
                <a:cs typeface="+mn-cs"/>
              </a:rPr>
              <a:t>η</a:t>
            </a:r>
            <a:r>
              <a:rPr lang="el-GR" sz="1200"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whose physical basis is the increased radial flow of rod material around the nose, which in turn, leads to the loss of kinetic energy due to larger cavity formed in the targets. The nose shape factor </a:t>
            </a:r>
            <a:r>
              <a:rPr lang="en-GB" sz="1200" i="1" kern="1200" dirty="0">
                <a:solidFill>
                  <a:schemeClr val="tx1"/>
                </a:solidFill>
                <a:effectLst/>
                <a:latin typeface="+mn-lt"/>
                <a:ea typeface="+mn-ea"/>
                <a:cs typeface="+mn-cs"/>
              </a:rPr>
              <a:t>N</a:t>
            </a:r>
            <a:r>
              <a:rPr lang="en-GB" sz="1200" kern="1200" dirty="0">
                <a:solidFill>
                  <a:schemeClr val="tx1"/>
                </a:solidFill>
                <a:effectLst/>
                <a:latin typeface="+mn-lt"/>
                <a:ea typeface="+mn-ea"/>
                <a:cs typeface="+mn-cs"/>
              </a:rPr>
              <a:t>∗ reflects the sharpness of nose shapes, and a smaller value of </a:t>
            </a:r>
            <a:r>
              <a:rPr lang="en-GB" sz="1200" i="1" kern="1200" dirty="0">
                <a:solidFill>
                  <a:schemeClr val="tx1"/>
                </a:solidFill>
                <a:effectLst/>
                <a:latin typeface="+mn-lt"/>
                <a:ea typeface="+mn-ea"/>
                <a:cs typeface="+mn-cs"/>
              </a:rPr>
              <a:t>N</a:t>
            </a:r>
            <a:r>
              <a:rPr lang="en-GB" sz="1200" kern="1200" dirty="0">
                <a:solidFill>
                  <a:schemeClr val="tx1"/>
                </a:solidFill>
                <a:effectLst/>
                <a:latin typeface="+mn-lt"/>
                <a:ea typeface="+mn-ea"/>
                <a:cs typeface="+mn-cs"/>
              </a:rPr>
              <a:t>∗ corresponds to a sharper nose (nose shapes are blunt, semi-spherical, ogive and conical). </a:t>
            </a:r>
            <a:r>
              <a:rPr lang="en-GB" sz="1200" i="1" kern="1200" dirty="0">
                <a:solidFill>
                  <a:schemeClr val="tx1"/>
                </a:solidFill>
                <a:effectLst/>
                <a:latin typeface="+mn-lt"/>
                <a:ea typeface="+mn-ea"/>
                <a:cs typeface="+mn-cs"/>
              </a:rPr>
              <a:t>N</a:t>
            </a:r>
            <a:r>
              <a:rPr lang="en-GB" sz="1200" kern="1200" dirty="0">
                <a:solidFill>
                  <a:schemeClr val="tx1"/>
                </a:solidFill>
                <a:effectLst/>
                <a:latin typeface="+mn-lt"/>
                <a:ea typeface="+mn-ea"/>
                <a:cs typeface="+mn-cs"/>
              </a:rPr>
              <a:t>∗ obviously affects the ballistic performance of long-rod penetration, however, depending on the initial impact velocity. In general, the influence of </a:t>
            </a:r>
            <a:r>
              <a:rPr lang="en-GB" sz="1200" i="1" kern="1200" dirty="0">
                <a:solidFill>
                  <a:schemeClr val="tx1"/>
                </a:solidFill>
                <a:effectLst/>
                <a:latin typeface="+mn-lt"/>
                <a:ea typeface="+mn-ea"/>
                <a:cs typeface="+mn-cs"/>
              </a:rPr>
              <a:t>N</a:t>
            </a:r>
            <a:r>
              <a:rPr lang="en-GB" sz="1200" kern="1200" dirty="0">
                <a:solidFill>
                  <a:schemeClr val="tx1"/>
                </a:solidFill>
                <a:effectLst/>
                <a:latin typeface="+mn-lt"/>
                <a:ea typeface="+mn-ea"/>
                <a:cs typeface="+mn-cs"/>
              </a:rPr>
              <a:t>∗ is relatively smaller than that of </a:t>
            </a:r>
            <a:r>
              <a:rPr lang="el-GR" sz="1200" i="1" kern="1200" dirty="0">
                <a:solidFill>
                  <a:schemeClr val="tx1"/>
                </a:solidFill>
                <a:effectLst/>
                <a:latin typeface="+mn-lt"/>
                <a:ea typeface="+mn-ea"/>
                <a:cs typeface="+mn-cs"/>
              </a:rPr>
              <a:t>η</a:t>
            </a:r>
            <a:r>
              <a:rPr lang="el-GR"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The effect of the diameter ratio </a:t>
            </a:r>
            <a:r>
              <a:rPr lang="el-GR" dirty="0"/>
              <a:t>η </a:t>
            </a:r>
            <a:r>
              <a:rPr lang="en-GB" dirty="0"/>
              <a:t>is relatively great. The penetration performance decreases with increasing the diameter ratio, and the increase of the radial flowing of rod material leads to the loss of kinetic energy. The value of </a:t>
            </a:r>
            <a:r>
              <a:rPr lang="el-GR" dirty="0"/>
              <a:t>η</a:t>
            </a:r>
            <a:r>
              <a:rPr lang="en-GB" dirty="0"/>
              <a:t> is determined by the material parameters such as the densities and strengths of rod and target, the impact velocity and the resistance of the target.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 The nose shape factor N∗ reflects the sharpness of nose shapes, which affects the ballistic performance of long-rod penetration, however, depending on the initial impact velocity. In general, the influence of N∗ is relatively smaller than that of </a:t>
            </a:r>
            <a:r>
              <a:rPr lang="el-GR" dirty="0"/>
              <a:t>η.</a:t>
            </a:r>
            <a:r>
              <a:rPr lang="en-GB" dirty="0"/>
              <a:t> </a:t>
            </a:r>
            <a:endParaRPr lang="el-GR"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l-GR"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6942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51</a:t>
            </a:fld>
            <a:endParaRPr lang="en-US" dirty="0"/>
          </a:p>
        </p:txBody>
      </p:sp>
    </p:spTree>
    <p:extLst>
      <p:ext uri="{BB962C8B-B14F-4D97-AF65-F5344CB8AC3E}">
        <p14:creationId xmlns:p14="http://schemas.microsoft.com/office/powerpoint/2010/main" val="2008048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Shear banding prone uranium alloys like the U 1Mo and U 0.75Ti uranium alloys are the most performing materials with regard to the erosion of metallic targets</a:t>
            </a:r>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54</a:t>
            </a:fld>
            <a:endParaRPr lang="en-US" dirty="0"/>
          </a:p>
        </p:txBody>
      </p:sp>
    </p:spTree>
    <p:extLst>
      <p:ext uri="{BB962C8B-B14F-4D97-AF65-F5344CB8AC3E}">
        <p14:creationId xmlns:p14="http://schemas.microsoft.com/office/powerpoint/2010/main" val="3748027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2411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08477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31931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15788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BLU-97. The BLU-97 contains: High Explosive charge: 290g of TNT/RDX, Anti-armour shaped charge liner , Pre-scored fragmentation jacket, Zirconium sponge incendiary.</a:t>
            </a:r>
          </a:p>
        </p:txBody>
      </p:sp>
      <p:sp>
        <p:nvSpPr>
          <p:cNvPr id="4" name="Slide Number Placeholder 3"/>
          <p:cNvSpPr>
            <a:spLocks noGrp="1"/>
          </p:cNvSpPr>
          <p:nvPr>
            <p:ph type="sldNum" sz="quarter" idx="5"/>
          </p:nvPr>
        </p:nvSpPr>
        <p:spPr/>
        <p:txBody>
          <a:bodyPr/>
          <a:lstStyle/>
          <a:p>
            <a:fld id="{CA0126CA-006B-2740-A5FB-370B23BF5F2D}" type="slidenum">
              <a:rPr lang="en-US" smtClean="0"/>
              <a:t>63</a:t>
            </a:fld>
            <a:endParaRPr lang="en-US" dirty="0"/>
          </a:p>
        </p:txBody>
      </p:sp>
    </p:spTree>
    <p:extLst>
      <p:ext uri="{BB962C8B-B14F-4D97-AF65-F5344CB8AC3E}">
        <p14:creationId xmlns:p14="http://schemas.microsoft.com/office/powerpoint/2010/main" val="32921194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39415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7789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a jet the maximum performance is at about 4CD standoff. The jet requires an air path of 2CD to fully form. For most weapons there is a 3CD stand-off. EFP are insensitive to stand-off and with a good shape can achieve penetration performance out to 1000 CD. This is helpful for OTA using proximity fuzing systems.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04978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a precision charge perhaps 2 – 8CD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96927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Density of liner. The more dense the cone material the deeper the penetration. At constant stand-off the effect of the liner and target material can be predicted using the Hill, Mott and Pack (1944) equation for hydrodynamic penetration. For ductile metal liners where L is fairly similar, the equation correctly predicts penetration in cone density order. We can also predict for aluminium armours, or armours less dense than steel.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07268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11754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the same stand-off penetration reduces as the cone apex angle widens. The jet becomes thicker, more massive and slower. The slug  gets smaller. At cone angles steeper than about 40 degrees jet instability occurs. Hydrodynamic flow from the cone wall into the jet becomes more difficult.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16998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77988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92524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78079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5350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681025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60662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240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52559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56630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liner material can also have an effect on the profile of the fragment formed. The pictures above demonstrate a constant liner shape of 150 degrees hyperbolic. One point to mention is that a heavily confined charge will tend to force the liner into a ball shape, reducing the opportunity of forming a L/D ratio of 3 (ideal for EFP).</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57271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Shallow dishes are used rather than cones, and results can be improved using a liner with a digressive thickness, which is usually called a ballistic disc. Such a shape encourages the folding back of the dish to form the EFP.</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11774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88538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intense detonating wave striking the liner has an effect on the formation of the EFP as well as its velocity. Detonation wave affected by type of explosive, explosive geometry, initiation system, explosive confinement.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875855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Forming an aerodynamically stable EFP is of great interest to assist in penetration at great stand-off. The disadvantage is that producing stabilization by inducing a tail shape means the EFP loses velocity rapidly, ergo penetration performance drops. Armco iron does, however, produce reasonable results as shown in the notes on the slide itself.</a:t>
            </a:r>
          </a:p>
        </p:txBody>
      </p:sp>
      <p:sp>
        <p:nvSpPr>
          <p:cNvPr id="4" name="Slide Number Placeholder 3"/>
          <p:cNvSpPr>
            <a:spLocks noGrp="1"/>
          </p:cNvSpPr>
          <p:nvPr>
            <p:ph type="sldNum" sz="quarter" idx="5"/>
          </p:nvPr>
        </p:nvSpPr>
        <p:spPr/>
        <p:txBody>
          <a:bodyPr/>
          <a:lstStyle/>
          <a:p>
            <a:fld id="{CA0126CA-006B-2740-A5FB-370B23BF5F2D}" type="slidenum">
              <a:rPr lang="en-US" smtClean="0"/>
              <a:t>92</a:t>
            </a:fld>
            <a:endParaRPr lang="en-US" dirty="0"/>
          </a:p>
        </p:txBody>
      </p:sp>
    </p:spTree>
    <p:extLst>
      <p:ext uri="{BB962C8B-B14F-4D97-AF65-F5344CB8AC3E}">
        <p14:creationId xmlns:p14="http://schemas.microsoft.com/office/powerpoint/2010/main" val="178967101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94</a:t>
            </a:fld>
            <a:endParaRPr lang="en-US" dirty="0"/>
          </a:p>
        </p:txBody>
      </p:sp>
    </p:spTree>
    <p:extLst>
      <p:ext uri="{BB962C8B-B14F-4D97-AF65-F5344CB8AC3E}">
        <p14:creationId xmlns:p14="http://schemas.microsoft.com/office/powerpoint/2010/main" val="217123778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95</a:t>
            </a:fld>
            <a:endParaRPr lang="en-US" dirty="0"/>
          </a:p>
        </p:txBody>
      </p:sp>
    </p:spTree>
    <p:extLst>
      <p:ext uri="{BB962C8B-B14F-4D97-AF65-F5344CB8AC3E}">
        <p14:creationId xmlns:p14="http://schemas.microsoft.com/office/powerpoint/2010/main" val="266418205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HESH rounds are thin metal shells filled with inert material (like coal-tar pitch), plastic explosive and a delayed-action base </a:t>
            </a:r>
            <a:r>
              <a:rPr lang="en-US" dirty="0" err="1"/>
              <a:t>fuze</a:t>
            </a:r>
            <a:r>
              <a:rPr lang="en-US" dirty="0"/>
              <a:t>. Upon impacting, the inert material followed by plastic explosive is "squashed" against the surface of the target and spreads out to form a disc or "pat" of explosive. The inert material helps to prevent premature detonation of the plastic explosive and to sustain the impact pressure and temperature.</a:t>
            </a:r>
          </a:p>
          <a:p>
            <a:endParaRPr lang="en-US" dirty="0"/>
          </a:p>
          <a:p>
            <a:r>
              <a:rPr lang="en-US" dirty="0"/>
              <a:t>The base </a:t>
            </a:r>
            <a:r>
              <a:rPr lang="en-US" dirty="0" err="1"/>
              <a:t>fuze</a:t>
            </a:r>
            <a:r>
              <a:rPr lang="en-US" dirty="0"/>
              <a:t> then detonates the explosive milliseconds later, creating a shock wave that, owing to its large surface area and direct contact with the target, is transmitted through the material. In the case of the metal armour of a tank, the compression shock wave is conducted through the armour to the point where it reaches the metal-air interface (the hollow crew compartment), where some of the energy is reflected as a tension wave, a phenomenon called impulsive loading. At the point where the compression and tension waves intersect, a high-stress zone is created in the metal, causing pieces of steel to be projected off the interior wall at high velocity.</a:t>
            </a:r>
          </a:p>
          <a:p>
            <a:endParaRPr lang="en-US" dirty="0"/>
          </a:p>
          <a:p>
            <a:r>
              <a:rPr lang="en-US" dirty="0"/>
              <a:t>This fragmentation by blast wave is known as scabbing or spalling, with the fragments themselves known as scabs or spall.</a:t>
            </a:r>
          </a:p>
          <a:p>
            <a:endParaRPr lang="en-US" dirty="0"/>
          </a:p>
          <a:p>
            <a:r>
              <a:rPr lang="en-US" dirty="0"/>
              <a:t>Depending upon the armour thickness, a heavy chunk of target material (4 to 10 kg for a standard 120 mm round) can separate out from the other end of the target with supersonic velocities. This spall is sufficient to permanently damage the essentials of a tank, igniting the ammunition or fuel storage and severely damaging the crew to achieve a "total kill" of the target. In general, the higher the armour thickness, the higher the scab weight will be.</a:t>
            </a:r>
          </a:p>
          <a:p>
            <a:endParaRPr lang="en-US" dirty="0"/>
          </a:p>
          <a:p>
            <a:r>
              <a:rPr lang="en-US" dirty="0"/>
              <a:t>The fragmentation achieved by impulsive loading of armour block by an HESH round is more lethal compared to similar high explosive rounds.</a:t>
            </a:r>
          </a:p>
        </p:txBody>
      </p:sp>
      <p:sp>
        <p:nvSpPr>
          <p:cNvPr id="4" name="Slide Number Placeholder 3"/>
          <p:cNvSpPr>
            <a:spLocks noGrp="1"/>
          </p:cNvSpPr>
          <p:nvPr>
            <p:ph type="sldNum" sz="quarter" idx="5"/>
          </p:nvPr>
        </p:nvSpPr>
        <p:spPr/>
        <p:txBody>
          <a:bodyPr/>
          <a:lstStyle/>
          <a:p>
            <a:fld id="{CA0126CA-006B-2740-A5FB-370B23BF5F2D}" type="slidenum">
              <a:rPr lang="en-US" smtClean="0"/>
              <a:t>96</a:t>
            </a:fld>
            <a:endParaRPr lang="en-US" dirty="0"/>
          </a:p>
        </p:txBody>
      </p:sp>
    </p:spTree>
    <p:extLst>
      <p:ext uri="{BB962C8B-B14F-4D97-AF65-F5344CB8AC3E}">
        <p14:creationId xmlns:p14="http://schemas.microsoft.com/office/powerpoint/2010/main" val="113421400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MT"/>
              </a:rPr>
              <a:t>When a stress of shock wave encounters an interface, the nature of the subsequent transmitted and reflected waves is a function of the properties of the materials either side of the interface. Wave interaction is governed by a property known as impedance (</a:t>
            </a:r>
            <a:r>
              <a:rPr lang="en-GB" sz="1800" dirty="0">
                <a:effectLst/>
                <a:latin typeface="CambriaMath"/>
              </a:rPr>
              <a:t>Z</a:t>
            </a:r>
            <a:r>
              <a:rPr lang="en-GB" sz="1800" dirty="0">
                <a:effectLst/>
                <a:latin typeface="ArialMT"/>
              </a:rPr>
              <a:t>). Where </a:t>
            </a:r>
            <a:r>
              <a:rPr lang="en-GB" sz="1800" dirty="0">
                <a:effectLst/>
                <a:latin typeface="CambriaMath"/>
              </a:rPr>
              <a:t>𝜌</a:t>
            </a:r>
            <a:r>
              <a:rPr lang="en-GB" sz="1800" baseline="-25000" dirty="0">
                <a:effectLst/>
                <a:latin typeface="CambriaMath"/>
              </a:rPr>
              <a:t>0 </a:t>
            </a:r>
            <a:r>
              <a:rPr lang="en-GB" sz="1800" dirty="0">
                <a:effectLst/>
                <a:latin typeface="ArialMT"/>
              </a:rPr>
              <a:t>is the initial material density and </a:t>
            </a:r>
            <a:r>
              <a:rPr lang="en-GB" sz="1800" dirty="0">
                <a:effectLst/>
                <a:latin typeface="CambriaMath"/>
              </a:rPr>
              <a:t>𝑈𝑠 </a:t>
            </a:r>
            <a:r>
              <a:rPr lang="en-GB" sz="1800" dirty="0">
                <a:effectLst/>
                <a:latin typeface="ArialMT"/>
              </a:rPr>
              <a:t>the shock speed under given loading conditions.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ArialMT"/>
            </a:endParaRPr>
          </a:p>
          <a:p>
            <a:r>
              <a:rPr lang="en-GB" sz="1800" dirty="0">
                <a:effectLst/>
                <a:latin typeface="CambriaMath"/>
              </a:rPr>
              <a:t>Z = 𝜌</a:t>
            </a:r>
            <a:r>
              <a:rPr lang="en-GB" sz="1800" baseline="-25000" dirty="0">
                <a:effectLst/>
                <a:latin typeface="CambriaMath"/>
              </a:rPr>
              <a:t>0</a:t>
            </a:r>
            <a:r>
              <a:rPr lang="en-GB" sz="1800" dirty="0">
                <a:effectLst/>
                <a:latin typeface="CambriaMath"/>
              </a:rPr>
              <a:t>𝑈𝑠 (1)</a:t>
            </a:r>
            <a:endParaRPr lang="en-GB" sz="2800" dirty="0"/>
          </a:p>
          <a:p>
            <a:endParaRPr lang="en-GB" sz="1800" dirty="0">
              <a:effectLst/>
              <a:latin typeface="ArialMT"/>
            </a:endParaRPr>
          </a:p>
          <a:p>
            <a:r>
              <a:rPr lang="en-GB" sz="1800" dirty="0">
                <a:effectLst/>
                <a:latin typeface="ArialMT"/>
              </a:rPr>
              <a:t>However, in the event that the material is in the elastic regime, </a:t>
            </a:r>
            <a:r>
              <a:rPr lang="en-GB" sz="1800" dirty="0">
                <a:effectLst/>
                <a:latin typeface="CambriaMath"/>
              </a:rPr>
              <a:t>Z </a:t>
            </a:r>
            <a:r>
              <a:rPr lang="en-GB" sz="1800" dirty="0">
                <a:effectLst/>
                <a:latin typeface="ArialMT"/>
              </a:rPr>
              <a:t>is termed acoustic impedance and </a:t>
            </a:r>
            <a:r>
              <a:rPr lang="en-GB" sz="1800" dirty="0">
                <a:effectLst/>
                <a:latin typeface="CambriaMath"/>
              </a:rPr>
              <a:t>𝑈𝑠 </a:t>
            </a:r>
            <a:r>
              <a:rPr lang="en-GB" sz="1800" dirty="0">
                <a:effectLst/>
                <a:latin typeface="Wingdings" pitchFamily="2" charset="2"/>
              </a:rPr>
              <a:t>→ </a:t>
            </a:r>
            <a:r>
              <a:rPr lang="en-GB" sz="1800" i="1" dirty="0" err="1">
                <a:effectLst/>
                <a:latin typeface="Cambria" panose="02040503050406030204" pitchFamily="18" charset="0"/>
              </a:rPr>
              <a:t>cL</a:t>
            </a:r>
            <a:r>
              <a:rPr lang="en-GB" sz="1800" dirty="0" err="1">
                <a:effectLst/>
                <a:latin typeface="ArialMT"/>
              </a:rPr>
              <a:t>.</a:t>
            </a:r>
            <a:r>
              <a:rPr lang="en-GB" sz="1800" dirty="0">
                <a:effectLst/>
                <a:latin typeface="ArialMT"/>
              </a:rPr>
              <a:t> In general, the use of acoustic impedance is sufficient to predict the nature of wave interaction across an interface. This allows for the following modification to be made to Equation (1). </a:t>
            </a:r>
            <a:endParaRPr lang="en-GB" sz="2800" dirty="0"/>
          </a:p>
          <a:p>
            <a:endParaRPr lang="en-GB" sz="1800" dirty="0">
              <a:effectLst/>
              <a:latin typeface="CambriaMath"/>
            </a:endParaRPr>
          </a:p>
          <a:p>
            <a:r>
              <a:rPr lang="en-GB" sz="1800" dirty="0">
                <a:effectLst/>
                <a:latin typeface="CambriaMath"/>
              </a:rPr>
              <a:t>Z=𝜌</a:t>
            </a:r>
            <a:r>
              <a:rPr lang="en-GB" sz="1800" baseline="-25000" dirty="0">
                <a:effectLst/>
                <a:latin typeface="CambriaMath"/>
              </a:rPr>
              <a:t>0</a:t>
            </a:r>
            <a:r>
              <a:rPr lang="en-GB" sz="1800">
                <a:effectLst/>
                <a:latin typeface="CambriaMath"/>
              </a:rPr>
              <a:t>𝑐</a:t>
            </a:r>
            <a:r>
              <a:rPr lang="en-GB" sz="1800" baseline="-25000">
                <a:effectLst/>
                <a:latin typeface="CambriaMath"/>
              </a:rPr>
              <a:t>𝐿 </a:t>
            </a:r>
            <a:r>
              <a:rPr lang="en-GB" sz="2800"/>
              <a:t>(</a:t>
            </a:r>
            <a:r>
              <a:rPr lang="en-GB" sz="2800" dirty="0"/>
              <a:t>2)</a:t>
            </a:r>
          </a:p>
          <a:p>
            <a:endParaRPr lang="en-GB" sz="1800" dirty="0">
              <a:effectLst/>
              <a:latin typeface="ArialMT"/>
            </a:endParaRPr>
          </a:p>
          <a:p>
            <a:r>
              <a:rPr lang="en-GB" sz="1800" dirty="0">
                <a:effectLst/>
                <a:latin typeface="ArialMT"/>
              </a:rPr>
              <a:t>Knowledge of the impedance of different materials can subsequently be used to predict wave propagation across an interface from material A to material B via conservation of force (equilibrium) and particle velocity (continuity) across the interface. </a:t>
            </a:r>
            <a:endParaRPr lang="en-GB" sz="28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ArialM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MT"/>
              </a:rPr>
              <a:t>From Equations above the effect of removing the rear-most material (Material 2) leads to an air or ‘free’ rear surface. Essentially, </a:t>
            </a:r>
            <a:r>
              <a:rPr lang="en-GB" sz="1800" dirty="0">
                <a:effectLst/>
                <a:latin typeface="CambriaMath"/>
              </a:rPr>
              <a:t>𝐸2 </a:t>
            </a:r>
            <a:r>
              <a:rPr lang="en-GB" sz="1800" dirty="0">
                <a:effectLst/>
                <a:latin typeface="ArialMT"/>
              </a:rPr>
              <a:t>and </a:t>
            </a:r>
            <a:r>
              <a:rPr lang="en-GB" sz="1800" dirty="0">
                <a:effectLst/>
                <a:latin typeface="CambriaMath"/>
              </a:rPr>
              <a:t>𝜌2 </a:t>
            </a:r>
            <a:r>
              <a:rPr lang="en-GB" sz="1800" dirty="0">
                <a:effectLst/>
                <a:latin typeface="ArialMT"/>
              </a:rPr>
              <a:t>will</a:t>
            </a:r>
            <a:r>
              <a:rPr lang="en-GB" sz="1800" dirty="0">
                <a:effectLst/>
                <a:latin typeface="Wingdings" pitchFamily="2" charset="2"/>
              </a:rPr>
              <a:t>→</a:t>
            </a:r>
            <a:r>
              <a:rPr lang="en-GB" sz="1800" dirty="0">
                <a:effectLst/>
                <a:latin typeface="ArialMT"/>
              </a:rPr>
              <a:t>0, leading to a reflected stress wave, </a:t>
            </a:r>
            <a:r>
              <a:rPr lang="el-GR" sz="1800" dirty="0">
                <a:effectLst/>
                <a:latin typeface="CambriaMath"/>
              </a:rPr>
              <a:t>σ𝐵</a:t>
            </a:r>
            <a:r>
              <a:rPr lang="el-GR" sz="1800" dirty="0">
                <a:effectLst/>
                <a:latin typeface="ArialMT"/>
              </a:rPr>
              <a:t>, </a:t>
            </a:r>
            <a:r>
              <a:rPr lang="en-GB" sz="1800" dirty="0">
                <a:effectLst/>
                <a:latin typeface="ArialMT"/>
              </a:rPr>
              <a:t>with the opposite sign and same magnitude as the originally incident wave. Assuming an initially compressive loading, such a reflection will therefore be tensile in nature. This phenomenon is exploited in the High Explosive Squashed Head (HESH) round. This munition deposits and subsequently detonates an explosive charge on the surface of a target (e.g. armour plating on a vehicle); the resultant compressive wave reflects at the rear surface of the target as a tensile wave, moving back into the target. Eventually, the material will enter a state of net tension. At this point, as materials are, in general, very-much stronger in compression that tension, the target will fail under dynamic tensile loading and a plate of material (a ‘scab’) will spall / separate, moving away in the direction of the initial compressive loading.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97</a:t>
            </a:fld>
            <a:endParaRPr lang="en-US" dirty="0"/>
          </a:p>
        </p:txBody>
      </p:sp>
    </p:spTree>
    <p:extLst>
      <p:ext uri="{BB962C8B-B14F-4D97-AF65-F5344CB8AC3E}">
        <p14:creationId xmlns:p14="http://schemas.microsoft.com/office/powerpoint/2010/main" val="121304275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930162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452805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339919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4654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7.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7488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10.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1.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2.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3.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4.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5.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6.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7.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8.xml"/><Relationship Id="rId1" Type="http://schemas.openxmlformats.org/officeDocument/2006/relationships/slideLayout" Target="../slideLayouts/slideLayout26.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theme" Target="../theme/theme19.xml"/><Relationship Id="rId1" Type="http://schemas.openxmlformats.org/officeDocument/2006/relationships/slideLayout" Target="../slideLayouts/slideLayout27.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0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TT2t6RbVYVU" TargetMode="External"/><Relationship Id="rId2" Type="http://schemas.openxmlformats.org/officeDocument/2006/relationships/hyperlink" Target="https://www.youtube.com/watch?v=q6j9wEF1sf8" TargetMode="Externa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youtube.com/watch?v=APXKzsh4BOo"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png"/></Relationships>
</file>

<file path=ppt/slides/_rels/slide8.xml.rels><?xml version="1.0" encoding="UTF-8" standalone="yes"?>
<Relationships xmlns="http://schemas.openxmlformats.org/package/2006/relationships"><Relationship Id="rId2" Type="http://schemas.openxmlformats.org/officeDocument/2006/relationships/image" Target="../media/image37.t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t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s://www.youtube.com/watch?v=JlKZr2lgTac"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s://www.youtube.com/watch?v=m_LhAveOAgM" TargetMode="External"/><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1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1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1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55.png"/></Relationships>
</file>

<file path=ppt/slides/_rels/slide2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2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321.png"/></Relationships>
</file>

<file path=ppt/slides/_rels/slide25.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slideLayout" Target="../slideLayouts/slideLayout7.xml"/><Relationship Id="rId5" Type="http://schemas.openxmlformats.org/officeDocument/2006/relationships/image" Target="../media/image64.png"/><Relationship Id="rId4" Type="http://schemas.openxmlformats.org/officeDocument/2006/relationships/image" Target="../media/image400.png"/></Relationships>
</file>

<file path=ppt/slides/_rels/slide28.xml.rels><?xml version="1.0" encoding="UTF-8" standalone="yes"?>
<Relationships xmlns="http://schemas.openxmlformats.org/package/2006/relationships"><Relationship Id="rId2" Type="http://schemas.openxmlformats.org/officeDocument/2006/relationships/image" Target="../media/image65.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9.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81.png"/></Relationships>
</file>

<file path=ppt/slides/_rels/slide43.xml.rels><?xml version="1.0" encoding="UTF-8" standalone="yes"?>
<Relationships xmlns="http://schemas.openxmlformats.org/package/2006/relationships"><Relationship Id="rId2" Type="http://schemas.openxmlformats.org/officeDocument/2006/relationships/image" Target="../media/image82.em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3.e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40.pn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88.png"/><Relationship Id="rId4" Type="http://schemas.openxmlformats.org/officeDocument/2006/relationships/image" Target="../media/image87.png"/></Relationships>
</file>

<file path=ppt/slides/_rels/slide49.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7.xml"/><Relationship Id="rId4" Type="http://schemas.openxmlformats.org/officeDocument/2006/relationships/image" Target="../media/image700.png"/></Relationships>
</file>

<file path=ppt/slides/_rels/slide50.xml.rels><?xml version="1.0" encoding="UTF-8" standalone="yes"?>
<Relationships xmlns="http://schemas.openxmlformats.org/package/2006/relationships"><Relationship Id="rId3" Type="http://schemas.openxmlformats.org/officeDocument/2006/relationships/image" Target="../media/image640.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670.png"/><Relationship Id="rId5" Type="http://schemas.openxmlformats.org/officeDocument/2006/relationships/image" Target="../media/image92.png"/><Relationship Id="rId4" Type="http://schemas.openxmlformats.org/officeDocument/2006/relationships/image" Target="../media/image91.png"/></Relationships>
</file>

<file path=ppt/slides/_rels/slide5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97.em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100.emf"/><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102.png"/></Relationships>
</file>

<file path=ppt/slides/_rels/slide60.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106.png"/></Relationships>
</file>

<file path=ppt/slides/_rels/slide62.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10.xml"/></Relationships>
</file>

<file path=ppt/slides/_rels/slide63.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112.emf"/><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2" Type="http://schemas.openxmlformats.org/officeDocument/2006/relationships/image" Target="../media/image114.emf"/><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880.png"/><Relationship Id="rId5" Type="http://schemas.openxmlformats.org/officeDocument/2006/relationships/image" Target="../media/image117.png"/><Relationship Id="rId4" Type="http://schemas.openxmlformats.org/officeDocument/2006/relationships/image" Target="../media/image116.png"/></Relationships>
</file>

<file path=ppt/slides/_rels/slide70.xml.rels><?xml version="1.0" encoding="UTF-8" standalone="yes"?>
<Relationships xmlns="http://schemas.openxmlformats.org/package/2006/relationships"><Relationship Id="rId3" Type="http://schemas.openxmlformats.org/officeDocument/2006/relationships/image" Target="../media/image890.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27.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130.png"/></Relationships>
</file>

<file path=ppt/slides/_rels/slide78.xml.rels><?xml version="1.0" encoding="UTF-8" standalone="yes"?>
<Relationships xmlns="http://schemas.openxmlformats.org/package/2006/relationships"><Relationship Id="rId3" Type="http://schemas.openxmlformats.org/officeDocument/2006/relationships/image" Target="../media/image950.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30.xml"/><Relationship Id="rId1" Type="http://schemas.openxmlformats.org/officeDocument/2006/relationships/slideLayout" Target="../slideLayouts/slideLayout6.xml"/><Relationship Id="rId4" Type="http://schemas.openxmlformats.org/officeDocument/2006/relationships/image" Target="../media/image132.png"/></Relationships>
</file>

<file path=ppt/slides/_rels/slide80.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jpeg"/><Relationship Id="rId1" Type="http://schemas.openxmlformats.org/officeDocument/2006/relationships/slideLayout" Target="../slideLayouts/slideLayout7.xml"/><Relationship Id="rId4" Type="http://schemas.openxmlformats.org/officeDocument/2006/relationships/image" Target="../media/image138.jpeg"/></Relationships>
</file>

<file path=ppt/slides/_rels/slide84.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41.emf"/><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image" Target="../media/image145.png"/></Relationships>
</file>

<file path=ppt/slides/_rels/slide89.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150.emf"/><Relationship Id="rId1" Type="http://schemas.openxmlformats.org/officeDocument/2006/relationships/slideLayout" Target="../slideLayouts/slideLayout7.xml"/><Relationship Id="rId4" Type="http://schemas.openxmlformats.org/officeDocument/2006/relationships/image" Target="../media/image152.emf"/></Relationships>
</file>

<file path=ppt/slides/_rels/slide94.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notesSlide" Target="../notesSlides/notesSlide42.xml"/><Relationship Id="rId1" Type="http://schemas.openxmlformats.org/officeDocument/2006/relationships/slideLayout" Target="../slideLayouts/slideLayout6.xml"/><Relationship Id="rId5" Type="http://schemas.openxmlformats.org/officeDocument/2006/relationships/image" Target="../media/image155.png"/><Relationship Id="rId4" Type="http://schemas.openxmlformats.org/officeDocument/2006/relationships/image" Target="../media/image154.jpeg"/></Relationships>
</file>

<file path=ppt/slides/_rels/slide95.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159.jpeg"/><Relationship Id="rId5" Type="http://schemas.openxmlformats.org/officeDocument/2006/relationships/image" Target="../media/image158.jpeg"/><Relationship Id="rId4" Type="http://schemas.openxmlformats.org/officeDocument/2006/relationships/image" Target="../media/image157.jpeg"/></Relationships>
</file>

<file path=ppt/slides/_rels/slide96.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161.png"/></Relationships>
</file>

<file path=ppt/slides/_rels/slide97.xml.rels><?xml version="1.0" encoding="UTF-8" standalone="yes"?>
<Relationships xmlns="http://schemas.openxmlformats.org/package/2006/relationships"><Relationship Id="rId3" Type="http://schemas.openxmlformats.org/officeDocument/2006/relationships/image" Target="../media/image162.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163.png"/></Relationships>
</file>

<file path=ppt/slides/_rels/slide98.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image" Target="../media/image165.pn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100.xml.rels><?xml version="1.0" encoding="UTF-8" standalone="yes"?>
<Relationships xmlns="http://schemas.openxmlformats.org/package/2006/relationships"><Relationship Id="rId3" Type="http://schemas.openxmlformats.org/officeDocument/2006/relationships/image" Target="../media/image166.pn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101.xml.rels><?xml version="1.0" encoding="UTF-8" standalone="yes"?>
<Relationships xmlns="http://schemas.openxmlformats.org/package/2006/relationships"><Relationship Id="rId3" Type="http://schemas.openxmlformats.org/officeDocument/2006/relationships/image" Target="../media/image167.pn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A2DDA412-BC89-8773-A15E-008DD405DA6B}"/>
              </a:ext>
            </a:extLst>
          </p:cNvPr>
          <p:cNvSpPr>
            <a:spLocks noGrp="1"/>
          </p:cNvSpPr>
          <p:nvPr>
            <p:ph idx="1"/>
          </p:nvPr>
        </p:nvSpPr>
        <p:spPr>
          <a:xfrm>
            <a:off x="816162" y="1496505"/>
            <a:ext cx="10803903" cy="3864989"/>
          </a:xfrm>
        </p:spPr>
        <p:txBody>
          <a:bodyPr wrap="square"/>
          <a:lstStyle/>
          <a:p>
            <a:pPr lvl="0" algn="just">
              <a:spcBef>
                <a:spcPts val="1200"/>
              </a:spcBef>
            </a:pPr>
            <a:r>
              <a:rPr lang="en-GB" sz="2400" b="1" dirty="0">
                <a:effectLst/>
                <a:ea typeface="Times New Roman" panose="02020603050405020304" pitchFamily="18" charset="0"/>
              </a:rPr>
              <a:t>Aim: </a:t>
            </a:r>
            <a:r>
              <a:rPr lang="en-GB" sz="2400" dirty="0"/>
              <a:t>To describe the mechanics associated with the penetration of targets by rigid or deforming projectiles</a:t>
            </a:r>
            <a:r>
              <a:rPr lang="en-GB" sz="2400" dirty="0">
                <a:effectLst/>
                <a:ea typeface="Times New Roman" panose="02020603050405020304" pitchFamily="18" charset="0"/>
              </a:rPr>
              <a:t>.</a:t>
            </a:r>
            <a:endParaRPr lang="en-GB" sz="2400" dirty="0">
              <a:ea typeface="Times New Roman" panose="02020603050405020304" pitchFamily="18" charset="0"/>
            </a:endParaRPr>
          </a:p>
          <a:p>
            <a:pPr lvl="0" algn="just">
              <a:spcBef>
                <a:spcPts val="1200"/>
              </a:spcBef>
            </a:pPr>
            <a:endParaRPr lang="en-US" sz="2400" dirty="0">
              <a:effectLst/>
              <a:ea typeface="Calibri" panose="020F0502020204030204" pitchFamily="34" charset="0"/>
              <a:cs typeface="Times New Roman" panose="02020603050405020304" pitchFamily="18" charset="0"/>
            </a:endParaRPr>
          </a:p>
          <a:p>
            <a:pPr>
              <a:lnSpc>
                <a:spcPct val="115000"/>
              </a:lnSpc>
              <a:spcAft>
                <a:spcPts val="1000"/>
              </a:spcAft>
            </a:pPr>
            <a:r>
              <a:rPr lang="en-US" sz="2400" dirty="0">
                <a:effectLst/>
                <a:ea typeface="Calibri" panose="020F0502020204030204" pitchFamily="34" charset="0"/>
                <a:cs typeface="Times New Roman" panose="02020603050405020304" pitchFamily="18" charset="0"/>
              </a:rPr>
              <a:t>Learning Outcomes: Upon the successful completion of this </a:t>
            </a:r>
            <a:r>
              <a:rPr lang="en-US" sz="2400" dirty="0">
                <a:ea typeface="Calibri" panose="020F0502020204030204" pitchFamily="34" charset="0"/>
                <a:cs typeface="Times New Roman" panose="02020603050405020304" pitchFamily="18" charset="0"/>
              </a:rPr>
              <a:t>lesson</a:t>
            </a:r>
            <a:r>
              <a:rPr lang="en-US" sz="2400" dirty="0">
                <a:effectLst/>
                <a:ea typeface="Calibri" panose="020F0502020204030204" pitchFamily="34" charset="0"/>
                <a:cs typeface="Times New Roman" panose="02020603050405020304" pitchFamily="18" charset="0"/>
              </a:rPr>
              <a:t>, the student should be able to:</a:t>
            </a:r>
            <a:endParaRPr lang="en-GB" sz="2400" dirty="0">
              <a:effectLst/>
              <a:ea typeface="Calibri" panose="020F0502020204030204" pitchFamily="34" charset="0"/>
              <a:cs typeface="Times New Roman" panose="02020603050405020304" pitchFamily="18" charset="0"/>
            </a:endParaRPr>
          </a:p>
          <a:p>
            <a:pPr marL="342900" lvl="0" indent="-342900" algn="just">
              <a:spcBef>
                <a:spcPts val="1200"/>
              </a:spcBef>
              <a:buFont typeface="Symbol" panose="05050102010706020507" pitchFamily="18" charset="2"/>
              <a:buChar char=""/>
            </a:pPr>
            <a:r>
              <a:rPr lang="en-GB" sz="2400" dirty="0"/>
              <a:t>Understand the mechanics associated with penetration and perforation; and</a:t>
            </a:r>
          </a:p>
          <a:p>
            <a:pPr marL="342900" lvl="0" indent="-342900" algn="just">
              <a:spcBef>
                <a:spcPts val="1200"/>
              </a:spcBef>
              <a:buFont typeface="Symbol" panose="05050102010706020507" pitchFamily="18" charset="2"/>
              <a:buChar char=""/>
            </a:pPr>
            <a:r>
              <a:rPr lang="en-GB" sz="2400" dirty="0"/>
              <a:t>Select the appropriate ballistic methodology to overmatch a given target</a:t>
            </a:r>
            <a:r>
              <a:rPr lang="en-US" sz="2400" dirty="0">
                <a:ea typeface="Times New Roman" panose="02020603050405020304" pitchFamily="18" charset="0"/>
              </a:rPr>
              <a:t>.</a:t>
            </a:r>
            <a:endParaRPr lang="en-GB" sz="2400" dirty="0">
              <a:effectLst/>
              <a:ea typeface="Times New Roman" panose="02020603050405020304" pitchFamily="18" charset="0"/>
            </a:endParaRPr>
          </a:p>
          <a:p>
            <a:endParaRPr lang="en-GB" sz="3600" dirty="0"/>
          </a:p>
        </p:txBody>
      </p:sp>
      <p:sp>
        <p:nvSpPr>
          <p:cNvPr id="4" name="Content Placeholder 1">
            <a:extLst>
              <a:ext uri="{FF2B5EF4-FFF2-40B4-BE49-F238E27FC236}">
                <a16:creationId xmlns:a16="http://schemas.microsoft.com/office/drawing/2014/main" id="{194D67CB-9723-E704-67F0-9777A1C9F255}"/>
              </a:ext>
            </a:extLst>
          </p:cNvPr>
          <p:cNvSpPr txBox="1">
            <a:spLocks/>
          </p:cNvSpPr>
          <p:nvPr/>
        </p:nvSpPr>
        <p:spPr>
          <a:xfrm>
            <a:off x="5517576" y="370989"/>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Penetration Mechanics</a:t>
            </a:r>
          </a:p>
        </p:txBody>
      </p:sp>
    </p:spTree>
    <p:extLst>
      <p:ext uri="{BB962C8B-B14F-4D97-AF65-F5344CB8AC3E}">
        <p14:creationId xmlns:p14="http://schemas.microsoft.com/office/powerpoint/2010/main" val="418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erson in armor holding a spear&#10;&#10;Description automatically generated">
            <a:extLst>
              <a:ext uri="{FF2B5EF4-FFF2-40B4-BE49-F238E27FC236}">
                <a16:creationId xmlns:a16="http://schemas.microsoft.com/office/drawing/2014/main" id="{AD401AD3-0102-05B7-74FC-D24CF2D7BC7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1" b="-1"/>
          <a:stretch/>
        </p:blipFill>
        <p:spPr>
          <a:xfrm>
            <a:off x="-4" y="-4"/>
            <a:ext cx="7534640" cy="6857984"/>
          </a:xfrm>
          <a:custGeom>
            <a:avLst/>
            <a:gdLst/>
            <a:ahLst/>
            <a:cxnLst/>
            <a:rect l="l" t="t" r="r" b="b"/>
            <a:pathLst>
              <a:path w="7534640" h="6857984">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447233" y="4124161"/>
                  <a:pt x="4350312" y="4197688"/>
                  <a:pt x="4483996" y="4348083"/>
                </a:cubicBezTo>
                <a:cubicBezTo>
                  <a:pt x="4644419" y="4344742"/>
                  <a:pt x="4627708" y="4598742"/>
                  <a:pt x="4788129" y="4561979"/>
                </a:cubicBezTo>
                <a:cubicBezTo>
                  <a:pt x="4754709" y="4678954"/>
                  <a:pt x="4641076" y="4618795"/>
                  <a:pt x="4600971" y="4705690"/>
                </a:cubicBezTo>
                <a:cubicBezTo>
                  <a:pt x="4684524" y="4779217"/>
                  <a:pt x="4844945" y="4725744"/>
                  <a:pt x="4871683" y="4879480"/>
                </a:cubicBezTo>
                <a:cubicBezTo>
                  <a:pt x="4838262" y="5039902"/>
                  <a:pt x="4945210" y="5019849"/>
                  <a:pt x="5032105" y="5029876"/>
                </a:cubicBezTo>
                <a:cubicBezTo>
                  <a:pt x="5239317" y="5049930"/>
                  <a:pt x="5439843" y="5063297"/>
                  <a:pt x="5643713" y="5096719"/>
                </a:cubicBezTo>
                <a:cubicBezTo>
                  <a:pt x="5693844" y="5106745"/>
                  <a:pt x="5810819" y="5083350"/>
                  <a:pt x="5800794" y="5186956"/>
                </a:cubicBezTo>
                <a:cubicBezTo>
                  <a:pt x="5790767" y="5270508"/>
                  <a:pt x="5700529" y="5240431"/>
                  <a:pt x="5643713" y="5243772"/>
                </a:cubicBezTo>
                <a:cubicBezTo>
                  <a:pt x="5329553" y="5283879"/>
                  <a:pt x="5012052" y="5220378"/>
                  <a:pt x="4701235" y="5223719"/>
                </a:cubicBezTo>
                <a:cubicBezTo>
                  <a:pt x="4664472" y="5223719"/>
                  <a:pt x="4657787" y="5334009"/>
                  <a:pt x="4577576" y="5297246"/>
                </a:cubicBezTo>
                <a:cubicBezTo>
                  <a:pt x="4788129" y="5397510"/>
                  <a:pt x="5767372" y="5424248"/>
                  <a:pt x="6094900" y="5477721"/>
                </a:cubicBezTo>
                <a:cubicBezTo>
                  <a:pt x="5754004" y="5858724"/>
                  <a:pt x="5429817" y="5628117"/>
                  <a:pt x="5159105" y="5842012"/>
                </a:cubicBezTo>
                <a:cubicBezTo>
                  <a:pt x="5159105" y="5842012"/>
                  <a:pt x="5212580" y="5842012"/>
                  <a:pt x="5443187" y="5912197"/>
                </a:cubicBezTo>
                <a:cubicBezTo>
                  <a:pt x="5627002" y="5969012"/>
                  <a:pt x="5536765" y="6049223"/>
                  <a:pt x="6001321" y="6202962"/>
                </a:cubicBezTo>
                <a:cubicBezTo>
                  <a:pt x="5824188" y="6253093"/>
                  <a:pt x="5593581" y="6156172"/>
                  <a:pt x="5506685" y="6416857"/>
                </a:cubicBezTo>
                <a:cubicBezTo>
                  <a:pt x="5643713" y="6463648"/>
                  <a:pt x="5807477" y="6420200"/>
                  <a:pt x="5904398" y="6543858"/>
                </a:cubicBezTo>
                <a:cubicBezTo>
                  <a:pt x="5934478" y="6580622"/>
                  <a:pt x="5964557" y="6604017"/>
                  <a:pt x="6001321" y="6624068"/>
                </a:cubicBezTo>
                <a:cubicBezTo>
                  <a:pt x="5984612" y="6630754"/>
                  <a:pt x="5964557" y="6637437"/>
                  <a:pt x="5951188" y="6644121"/>
                </a:cubicBezTo>
                <a:cubicBezTo>
                  <a:pt x="5977925" y="6667518"/>
                  <a:pt x="6663060" y="6794517"/>
                  <a:pt x="6836850" y="6797860"/>
                </a:cubicBezTo>
                <a:cubicBezTo>
                  <a:pt x="6761652" y="6822926"/>
                  <a:pt x="6636845" y="6844075"/>
                  <a:pt x="6553814" y="6856412"/>
                </a:cubicBezTo>
                <a:lnTo>
                  <a:pt x="6542822" y="6857984"/>
                </a:lnTo>
                <a:lnTo>
                  <a:pt x="0" y="6857984"/>
                </a:lnTo>
                <a:close/>
              </a:path>
            </a:pathLst>
          </a:custGeom>
        </p:spPr>
      </p:pic>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343650" y="3962400"/>
            <a:ext cx="5505814" cy="1690409"/>
          </a:xfrm>
          <a:prstGeom prst="rect">
            <a:avLst/>
          </a:prstGeom>
        </p:spPr>
        <p:txBody>
          <a:bodyPr vert="horz" lIns="91440" tIns="45720" rIns="91440" bIns="4572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kern="1200" dirty="0">
                <a:latin typeface="+mj-lt"/>
                <a:ea typeface="+mj-ea"/>
                <a:cs typeface="+mj-cs"/>
              </a:rPr>
              <a:t>Penetration Equations (Arrows)</a:t>
            </a:r>
          </a:p>
        </p:txBody>
      </p:sp>
      <p:pic>
        <p:nvPicPr>
          <p:cNvPr id="5" name="Picture 4" descr="A collage of a person in armor holding a bow and arrow&#10;&#10;Description automatically generated">
            <a:extLst>
              <a:ext uri="{FF2B5EF4-FFF2-40B4-BE49-F238E27FC236}">
                <a16:creationId xmlns:a16="http://schemas.microsoft.com/office/drawing/2014/main" id="{DE66019E-BBD2-63E6-F46A-D30A7143DB4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653541" y="6"/>
            <a:ext cx="4538463" cy="38772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p:spPr>
      </p:pic>
      <p:sp>
        <p:nvSpPr>
          <p:cNvPr id="9" name="Multiply 8">
            <a:extLst>
              <a:ext uri="{FF2B5EF4-FFF2-40B4-BE49-F238E27FC236}">
                <a16:creationId xmlns:a16="http://schemas.microsoft.com/office/drawing/2014/main" id="{131B3B2E-DD95-EF1E-1D18-61D89F44BD31}"/>
              </a:ext>
            </a:extLst>
          </p:cNvPr>
          <p:cNvSpPr/>
          <p:nvPr/>
        </p:nvSpPr>
        <p:spPr>
          <a:xfrm>
            <a:off x="6004162" y="1644805"/>
            <a:ext cx="4538463" cy="5548171"/>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840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25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graph of different weight types&#10;&#10;Description automatically generated with medium confidence">
            <a:extLst>
              <a:ext uri="{FF2B5EF4-FFF2-40B4-BE49-F238E27FC236}">
                <a16:creationId xmlns:a16="http://schemas.microsoft.com/office/drawing/2014/main" id="{740E6C2F-86FE-AE1A-07E1-7E508476AA6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200148" y="643467"/>
            <a:ext cx="7791703" cy="5571066"/>
          </a:xfrm>
          <a:prstGeom prst="rect">
            <a:avLst/>
          </a:prstGeom>
        </p:spPr>
      </p:pic>
      <p:sp>
        <p:nvSpPr>
          <p:cNvPr id="4" name="TextBox 3">
            <a:extLst>
              <a:ext uri="{FF2B5EF4-FFF2-40B4-BE49-F238E27FC236}">
                <a16:creationId xmlns:a16="http://schemas.microsoft.com/office/drawing/2014/main" id="{DDB27D08-3C27-5148-5066-418575BF833A}"/>
              </a:ext>
            </a:extLst>
          </p:cNvPr>
          <p:cNvSpPr txBox="1"/>
          <p:nvPr/>
        </p:nvSpPr>
        <p:spPr>
          <a:xfrm>
            <a:off x="7669119" y="4536776"/>
            <a:ext cx="3429272" cy="646331"/>
          </a:xfrm>
          <a:prstGeom prst="rect">
            <a:avLst/>
          </a:prstGeom>
          <a:noFill/>
        </p:spPr>
        <p:txBody>
          <a:bodyPr wrap="none" rtlCol="0">
            <a:spAutoFit/>
          </a:bodyPr>
          <a:lstStyle/>
          <a:p>
            <a:r>
              <a:rPr lang="en-US" sz="3600" dirty="0"/>
              <a:t>Bows and Arrows</a:t>
            </a:r>
          </a:p>
        </p:txBody>
      </p:sp>
      <p:pic>
        <p:nvPicPr>
          <p:cNvPr id="6" name="Picture 5" descr="A black and white photo of a bone&#10;&#10;Description automatically generated">
            <a:extLst>
              <a:ext uri="{FF2B5EF4-FFF2-40B4-BE49-F238E27FC236}">
                <a16:creationId xmlns:a16="http://schemas.microsoft.com/office/drawing/2014/main" id="{7FF81F48-5F33-C51D-BCF2-3BC43466F2A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0768" y="1089581"/>
            <a:ext cx="3834219" cy="1170624"/>
          </a:xfrm>
          <a:prstGeom prst="rect">
            <a:avLst/>
          </a:prstGeom>
        </p:spPr>
      </p:pic>
    </p:spTree>
    <p:extLst>
      <p:ext uri="{BB962C8B-B14F-4D97-AF65-F5344CB8AC3E}">
        <p14:creationId xmlns:p14="http://schemas.microsoft.com/office/powerpoint/2010/main" val="23061515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7FEAE179-C525-48F3-AD47-0E9E2B6F2E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1">
            <a:extLst>
              <a:ext uri="{FF2B5EF4-FFF2-40B4-BE49-F238E27FC236}">
                <a16:creationId xmlns:a16="http://schemas.microsoft.com/office/drawing/2014/main" id="{000151A7-7A8A-5D56-19D2-159C0B3B7865}"/>
              </a:ext>
            </a:extLst>
          </p:cNvPr>
          <p:cNvSpPr txBox="1">
            <a:spLocks/>
          </p:cNvSpPr>
          <p:nvPr/>
        </p:nvSpPr>
        <p:spPr>
          <a:xfrm>
            <a:off x="517889" y="4883544"/>
            <a:ext cx="3876086" cy="1556907"/>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3200">
                <a:solidFill>
                  <a:schemeClr val="tx1"/>
                </a:solidFill>
                <a:latin typeface="+mj-lt"/>
                <a:ea typeface="+mj-ea"/>
                <a:cs typeface="+mj-cs"/>
              </a:rPr>
              <a:t>Penetration Mechanics</a:t>
            </a:r>
          </a:p>
        </p:txBody>
      </p:sp>
      <p:sp>
        <p:nvSpPr>
          <p:cNvPr id="7" name="Rectangle 6">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up of a bullet&#10;&#10;Description automatically generated">
            <a:extLst>
              <a:ext uri="{FF2B5EF4-FFF2-40B4-BE49-F238E27FC236}">
                <a16:creationId xmlns:a16="http://schemas.microsoft.com/office/drawing/2014/main" id="{D8C07A91-4ECE-872D-FB1E-A6D6F79392C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959205" y="364142"/>
            <a:ext cx="10369645" cy="3867993"/>
          </a:xfrm>
          <a:prstGeom prst="rect">
            <a:avLst/>
          </a:prstGeom>
        </p:spPr>
      </p:pic>
      <p:sp>
        <p:nvSpPr>
          <p:cNvPr id="10" name="Rectangle 9">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01107" y="5661132"/>
            <a:ext cx="146304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5F69EAA6-2E32-D4E0-C778-CEED4F67515B}"/>
              </a:ext>
            </a:extLst>
          </p:cNvPr>
          <p:cNvSpPr>
            <a:spLocks noGrp="1"/>
          </p:cNvSpPr>
          <p:nvPr>
            <p:ph idx="1"/>
          </p:nvPr>
        </p:nvSpPr>
        <p:spPr>
          <a:xfrm>
            <a:off x="5162719" y="4883544"/>
            <a:ext cx="6586915" cy="1556907"/>
          </a:xfrm>
        </p:spPr>
        <p:txBody>
          <a:bodyPr vert="horz" lIns="91440" tIns="45720" rIns="91440" bIns="45720" rtlCol="0" anchor="ctr">
            <a:normAutofit/>
          </a:bodyPr>
          <a:lstStyle/>
          <a:p>
            <a:pPr indent="-228600">
              <a:buFont typeface="Arial" panose="020B0604020202020204" pitchFamily="34" charset="0"/>
              <a:buChar char="•"/>
            </a:pPr>
            <a:r>
              <a:rPr lang="en-US" sz="1800" dirty="0">
                <a:solidFill>
                  <a:schemeClr val="tx1"/>
                </a:solidFill>
              </a:rPr>
              <a:t>A 0.5 </a:t>
            </a:r>
            <a:r>
              <a:rPr lang="en-US" sz="1800" dirty="0" err="1">
                <a:solidFill>
                  <a:schemeClr val="tx1"/>
                </a:solidFill>
              </a:rPr>
              <a:t>calibre</a:t>
            </a:r>
            <a:r>
              <a:rPr lang="en-US" sz="1800" dirty="0">
                <a:solidFill>
                  <a:schemeClr val="tx1"/>
                </a:solidFill>
              </a:rPr>
              <a:t> round hitting a steel shelter plate at </a:t>
            </a:r>
            <a:r>
              <a:rPr lang="en-US" sz="1800" dirty="0" err="1">
                <a:solidFill>
                  <a:schemeClr val="tx1"/>
                </a:solidFill>
              </a:rPr>
              <a:t>Pendine</a:t>
            </a:r>
            <a:r>
              <a:rPr lang="en-US" sz="1800" dirty="0">
                <a:solidFill>
                  <a:schemeClr val="tx1"/>
                </a:solidFill>
              </a:rPr>
              <a:t> Ranges</a:t>
            </a:r>
          </a:p>
          <a:p>
            <a:pPr indent="-228600">
              <a:buFont typeface="Arial" panose="020B0604020202020204" pitchFamily="34" charset="0"/>
              <a:buChar char="•"/>
            </a:pPr>
            <a:r>
              <a:rPr lang="en-US" sz="1800" dirty="0">
                <a:solidFill>
                  <a:schemeClr val="tx1"/>
                </a:solidFill>
              </a:rPr>
              <a:t>George Atkins – Apprentice Graduate 2023/24</a:t>
            </a:r>
          </a:p>
        </p:txBody>
      </p:sp>
      <p:pic>
        <p:nvPicPr>
          <p:cNvPr id="5" name="Picture 4" descr="A metal object with holes in it&#10;&#10;Description automatically generated">
            <a:extLst>
              <a:ext uri="{FF2B5EF4-FFF2-40B4-BE49-F238E27FC236}">
                <a16:creationId xmlns:a16="http://schemas.microsoft.com/office/drawing/2014/main" id="{76969B5A-A6BB-87B2-30D4-720361E2BE9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99938" y="2526423"/>
            <a:ext cx="3470228" cy="2603058"/>
          </a:xfrm>
          <a:prstGeom prst="rect">
            <a:avLst/>
          </a:prstGeom>
        </p:spPr>
      </p:pic>
    </p:spTree>
    <p:extLst>
      <p:ext uri="{BB962C8B-B14F-4D97-AF65-F5344CB8AC3E}">
        <p14:creationId xmlns:p14="http://schemas.microsoft.com/office/powerpoint/2010/main" val="33902070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34B8B4BD-584F-DB82-CE1F-DCC79FB6441F}"/>
              </a:ext>
            </a:extLst>
          </p:cNvPr>
          <p:cNvSpPr txBox="1">
            <a:spLocks/>
          </p:cNvSpPr>
          <p:nvPr/>
        </p:nvSpPr>
        <p:spPr>
          <a:xfrm>
            <a:off x="1028700" y="1967266"/>
            <a:ext cx="2628900" cy="2547257"/>
          </a:xfrm>
          <a:prstGeom prst="rect">
            <a:avLst/>
          </a:prstGeom>
          <a:noFill/>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3600" kern="1200" dirty="0">
                <a:solidFill>
                  <a:srgbClr val="FFFFFF"/>
                </a:solidFill>
                <a:latin typeface="+mj-lt"/>
                <a:ea typeface="+mj-ea"/>
                <a:cs typeface="+mj-cs"/>
                <a:hlinkClick r:id="rId2"/>
              </a:rPr>
              <a:t>Shaped Charge</a:t>
            </a:r>
            <a:endParaRPr lang="en-US" sz="3600" kern="1200" dirty="0">
              <a:solidFill>
                <a:srgbClr val="FFFFFF"/>
              </a:solidFill>
              <a:latin typeface="+mj-lt"/>
              <a:ea typeface="+mj-ea"/>
              <a:cs typeface="+mj-cs"/>
            </a:endParaRPr>
          </a:p>
        </p:txBody>
      </p:sp>
      <p:pic>
        <p:nvPicPr>
          <p:cNvPr id="4" name="Picture 3" descr="Diagram&#10;&#10;Description automatically generated">
            <a:hlinkClick r:id="rId3"/>
            <a:extLst>
              <a:ext uri="{FF2B5EF4-FFF2-40B4-BE49-F238E27FC236}">
                <a16:creationId xmlns:a16="http://schemas.microsoft.com/office/drawing/2014/main" id="{1CD92481-B86D-05D1-7BFC-136220C4EAD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77316" y="1037639"/>
            <a:ext cx="6780700" cy="4780392"/>
          </a:xfrm>
          <a:prstGeom prst="rect">
            <a:avLst/>
          </a:prstGeom>
        </p:spPr>
      </p:pic>
    </p:spTree>
    <p:extLst>
      <p:ext uri="{BB962C8B-B14F-4D97-AF65-F5344CB8AC3E}">
        <p14:creationId xmlns:p14="http://schemas.microsoft.com/office/powerpoint/2010/main" val="3525303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BF4E6F4C-49F7-FFB4-BFD1-07304068F7F7}"/>
              </a:ext>
            </a:extLst>
          </p:cNvPr>
          <p:cNvSpPr txBox="1">
            <a:spLocks/>
          </p:cNvSpPr>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2600" dirty="0">
                <a:solidFill>
                  <a:srgbClr val="FFFFFF"/>
                </a:solidFill>
                <a:latin typeface="+mj-lt"/>
                <a:ea typeface="+mj-ea"/>
                <a:cs typeface="+mj-cs"/>
                <a:hlinkClick r:id="rId2"/>
              </a:rPr>
              <a:t>Explosively Formed Penetrator</a:t>
            </a:r>
            <a:endParaRPr lang="en-US" sz="2600" kern="1200" dirty="0">
              <a:solidFill>
                <a:srgbClr val="FFFFFF"/>
              </a:solidFill>
              <a:latin typeface="+mj-lt"/>
              <a:ea typeface="+mj-ea"/>
              <a:cs typeface="+mj-cs"/>
            </a:endParaRPr>
          </a:p>
        </p:txBody>
      </p:sp>
      <p:pic>
        <p:nvPicPr>
          <p:cNvPr id="4" name="Picture 3" descr="A close-up of several feathers&#10;&#10;Description automatically generated with low confidence">
            <a:extLst>
              <a:ext uri="{FF2B5EF4-FFF2-40B4-BE49-F238E27FC236}">
                <a16:creationId xmlns:a16="http://schemas.microsoft.com/office/drawing/2014/main" id="{647AFEA4-C482-6304-E0C6-C677B7E69785}"/>
              </a:ext>
            </a:extLst>
          </p:cNvPr>
          <p:cNvPicPr>
            <a:picLocks noChangeAspect="1"/>
          </p:cNvPicPr>
          <p:nvPr/>
        </p:nvPicPr>
        <p:blipFill>
          <a:blip r:embed="rId3"/>
          <a:stretch>
            <a:fillRect/>
          </a:stretch>
        </p:blipFill>
        <p:spPr>
          <a:xfrm>
            <a:off x="4038600" y="1940023"/>
            <a:ext cx="7968461" cy="2709275"/>
          </a:xfrm>
          <a:prstGeom prst="rect">
            <a:avLst/>
          </a:prstGeom>
        </p:spPr>
      </p:pic>
    </p:spTree>
    <p:extLst>
      <p:ext uri="{BB962C8B-B14F-4D97-AF65-F5344CB8AC3E}">
        <p14:creationId xmlns:p14="http://schemas.microsoft.com/office/powerpoint/2010/main" val="4173471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E1750109-3B91-4506-B997-0CD8E35A14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45D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2D8D1B-59F6-4FF3-8547-9BBB6129F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331" y="480060"/>
            <a:ext cx="3442553"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up of a grey background&#10;&#10;Description automatically generated">
            <a:extLst>
              <a:ext uri="{FF2B5EF4-FFF2-40B4-BE49-F238E27FC236}">
                <a16:creationId xmlns:a16="http://schemas.microsoft.com/office/drawing/2014/main" id="{ABF618D5-96FB-3166-3B34-2EB2E52749C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bwMode="auto">
          <a:xfrm>
            <a:off x="622549" y="1309731"/>
            <a:ext cx="3122143" cy="1143124"/>
          </a:xfrm>
          <a:prstGeom prst="rect">
            <a:avLst/>
          </a:prstGeom>
          <a:extLst>
            <a:ext uri="{53640926-AAD7-44D8-BBD7-CCE9431645EC}">
              <a14:shadowObscured xmlns:a14="http://schemas.microsoft.com/office/drawing/2010/main"/>
            </a:ext>
          </a:extLst>
        </p:spPr>
      </p:pic>
      <p:sp>
        <p:nvSpPr>
          <p:cNvPr id="24" name="Rectangle 23">
            <a:extLst>
              <a:ext uri="{FF2B5EF4-FFF2-40B4-BE49-F238E27FC236}">
                <a16:creationId xmlns:a16="http://schemas.microsoft.com/office/drawing/2014/main" id="{8FC8C21F-9484-4A71-ABFA-6C10682FA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331" y="3603670"/>
            <a:ext cx="3442553"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erson running away from another person&#10;&#10;Description automatically generated">
            <a:extLst>
              <a:ext uri="{FF2B5EF4-FFF2-40B4-BE49-F238E27FC236}">
                <a16:creationId xmlns:a16="http://schemas.microsoft.com/office/drawing/2014/main" id="{DAEAE1C6-D7CF-6100-F2A6-28B09F5B397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622549" y="4241055"/>
            <a:ext cx="3104943" cy="1485909"/>
          </a:xfrm>
          <a:prstGeom prst="rect">
            <a:avLst/>
          </a:prstGeom>
          <a:extLst>
            <a:ext uri="{53640926-AAD7-44D8-BBD7-CCE9431645EC}">
              <a14:shadowObscured xmlns:a14="http://schemas.microsoft.com/office/drawing/2010/main"/>
            </a:ext>
          </a:extLst>
        </p:spPr>
      </p:pic>
      <p:sp>
        <p:nvSpPr>
          <p:cNvPr id="26" name="Rectangle 25">
            <a:extLst>
              <a:ext uri="{FF2B5EF4-FFF2-40B4-BE49-F238E27FC236}">
                <a16:creationId xmlns:a16="http://schemas.microsoft.com/office/drawing/2014/main" id="{2C444748-5A8D-4B53-89FE-42B455DFA2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5618" y="487090"/>
            <a:ext cx="3588171" cy="5897880"/>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group of flippers in different colors&#10;&#10;Description automatically generated">
            <a:extLst>
              <a:ext uri="{FF2B5EF4-FFF2-40B4-BE49-F238E27FC236}">
                <a16:creationId xmlns:a16="http://schemas.microsoft.com/office/drawing/2014/main" id="{FAF258CA-876A-1E08-2447-660E3F9F38BA}"/>
              </a:ext>
            </a:extLst>
          </p:cNvPr>
          <p:cNvPicPr>
            <a:picLocks noChangeAspect="1"/>
          </p:cNvPicPr>
          <p:nvPr/>
        </p:nvPicPr>
        <p:blipFill>
          <a:blip r:embed="rId4"/>
          <a:stretch>
            <a:fillRect/>
          </a:stretch>
        </p:blipFill>
        <p:spPr>
          <a:xfrm>
            <a:off x="4381676" y="1230671"/>
            <a:ext cx="3252903" cy="4410717"/>
          </a:xfrm>
          <a:prstGeom prst="rect">
            <a:avLst/>
          </a:prstGeom>
        </p:spPr>
      </p:pic>
      <p:sp>
        <p:nvSpPr>
          <p:cNvPr id="28" name="Rectangle 27">
            <a:extLst>
              <a:ext uri="{FF2B5EF4-FFF2-40B4-BE49-F238E27FC236}">
                <a16:creationId xmlns:a16="http://schemas.microsoft.com/office/drawing/2014/main" id="{14044C96-7CFD-44DB-A579-D77B0D37C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5524" y="487090"/>
            <a:ext cx="3588174" cy="5897880"/>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black and white photo of a person's face&#10;&#10;Description automatically generated">
            <a:extLst>
              <a:ext uri="{FF2B5EF4-FFF2-40B4-BE49-F238E27FC236}">
                <a16:creationId xmlns:a16="http://schemas.microsoft.com/office/drawing/2014/main" id="{250945DE-8429-4E1C-BEB4-3688AD814B1A}"/>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bwMode="auto">
          <a:xfrm>
            <a:off x="8313518" y="2836209"/>
            <a:ext cx="3252903" cy="1199642"/>
          </a:xfrm>
          <a:prstGeom prst="rect">
            <a:avLst/>
          </a:prstGeom>
          <a:extLst>
            <a:ext uri="{53640926-AAD7-44D8-BBD7-CCE9431645EC}">
              <a14:shadowObscured xmlns:a14="http://schemas.microsoft.com/office/drawing/2010/main"/>
            </a:ext>
          </a:extLst>
        </p:spPr>
      </p:pic>
      <p:sp>
        <p:nvSpPr>
          <p:cNvPr id="7" name="TextBox 6">
            <a:extLst>
              <a:ext uri="{FF2B5EF4-FFF2-40B4-BE49-F238E27FC236}">
                <a16:creationId xmlns:a16="http://schemas.microsoft.com/office/drawing/2014/main" id="{2EEFF17F-B686-7CA5-87B3-028FE593672B}"/>
              </a:ext>
            </a:extLst>
          </p:cNvPr>
          <p:cNvSpPr txBox="1"/>
          <p:nvPr/>
        </p:nvSpPr>
        <p:spPr>
          <a:xfrm>
            <a:off x="8827476" y="1078898"/>
            <a:ext cx="2391508" cy="461665"/>
          </a:xfrm>
          <a:prstGeom prst="rect">
            <a:avLst/>
          </a:prstGeom>
          <a:noFill/>
        </p:spPr>
        <p:txBody>
          <a:bodyPr wrap="square" rtlCol="0">
            <a:spAutoFit/>
          </a:bodyPr>
          <a:lstStyle/>
          <a:p>
            <a:r>
              <a:rPr lang="en-US" sz="2400" dirty="0"/>
              <a:t>Sam Darcy-Page</a:t>
            </a:r>
          </a:p>
        </p:txBody>
      </p:sp>
    </p:spTree>
    <p:extLst>
      <p:ext uri="{BB962C8B-B14F-4D97-AF65-F5344CB8AC3E}">
        <p14:creationId xmlns:p14="http://schemas.microsoft.com/office/powerpoint/2010/main" val="2955513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9D8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light coming from a rocket&#10;&#10;Description automatically generated with medium confidence">
            <a:extLst>
              <a:ext uri="{FF2B5EF4-FFF2-40B4-BE49-F238E27FC236}">
                <a16:creationId xmlns:a16="http://schemas.microsoft.com/office/drawing/2014/main" id="{CE752E25-458E-0655-5612-D84EF781F4B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43467" y="1725072"/>
            <a:ext cx="10905066" cy="3407855"/>
          </a:xfrm>
          <a:prstGeom prst="rect">
            <a:avLst/>
          </a:prstGeom>
        </p:spPr>
      </p:pic>
    </p:spTree>
    <p:extLst>
      <p:ext uri="{BB962C8B-B14F-4D97-AF65-F5344CB8AC3E}">
        <p14:creationId xmlns:p14="http://schemas.microsoft.com/office/powerpoint/2010/main" val="564351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E90EB45-EEE9-4563-8179-65EF62AE0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white wall with a black object in the middle&#10;&#10;Description automatically generated">
            <a:extLst>
              <a:ext uri="{FF2B5EF4-FFF2-40B4-BE49-F238E27FC236}">
                <a16:creationId xmlns:a16="http://schemas.microsoft.com/office/drawing/2014/main" id="{4F07C4B1-0DD3-AC0A-210A-AB90580DF0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40673" y="665364"/>
            <a:ext cx="10910654" cy="3409601"/>
          </a:xfrm>
          <a:prstGeom prst="rect">
            <a:avLst/>
          </a:prstGeom>
        </p:spPr>
      </p:pic>
      <p:sp>
        <p:nvSpPr>
          <p:cNvPr id="19" name="Rectangle 18">
            <a:extLst>
              <a:ext uri="{FF2B5EF4-FFF2-40B4-BE49-F238E27FC236}">
                <a16:creationId xmlns:a16="http://schemas.microsoft.com/office/drawing/2014/main" id="{23D0EF74-AD1E-4FD9-914D-8EC9058EB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hole in a metal surface&#10;&#10;Description automatically generated">
            <a:extLst>
              <a:ext uri="{FF2B5EF4-FFF2-40B4-BE49-F238E27FC236}">
                <a16:creationId xmlns:a16="http://schemas.microsoft.com/office/drawing/2014/main" id="{93D7B4A6-362B-D760-38B6-137A573C168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18735" y="3366470"/>
            <a:ext cx="4233957" cy="2826166"/>
          </a:xfrm>
          <a:prstGeom prst="rect">
            <a:avLst/>
          </a:prstGeom>
        </p:spPr>
      </p:pic>
    </p:spTree>
    <p:extLst>
      <p:ext uri="{BB962C8B-B14F-4D97-AF65-F5344CB8AC3E}">
        <p14:creationId xmlns:p14="http://schemas.microsoft.com/office/powerpoint/2010/main" val="263636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D888F63B-9573-AD28-8828-2F08F0EFFCD9}"/>
              </a:ext>
            </a:extLst>
          </p:cNvPr>
          <p:cNvSpPr txBox="1">
            <a:spLocks/>
          </p:cNvSpPr>
          <p:nvPr/>
        </p:nvSpPr>
        <p:spPr>
          <a:xfrm>
            <a:off x="1028700" y="1967266"/>
            <a:ext cx="2628900" cy="2547257"/>
          </a:xfrm>
          <a:prstGeom prst="rect">
            <a:avLst/>
          </a:prstGeom>
          <a:noFill/>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3600" kern="1200">
                <a:solidFill>
                  <a:srgbClr val="FFFFFF"/>
                </a:solidFill>
                <a:latin typeface="+mj-lt"/>
                <a:ea typeface="+mj-ea"/>
                <a:cs typeface="+mj-cs"/>
              </a:rPr>
              <a:t>Long Rod Penetrator</a:t>
            </a:r>
          </a:p>
        </p:txBody>
      </p:sp>
      <p:pic>
        <p:nvPicPr>
          <p:cNvPr id="4" name="Picture 3" descr="A picture containing white, air, image&#10;&#10;Description automatically generated">
            <a:hlinkClick r:id="rId2"/>
            <a:extLst>
              <a:ext uri="{FF2B5EF4-FFF2-40B4-BE49-F238E27FC236}">
                <a16:creationId xmlns:a16="http://schemas.microsoft.com/office/drawing/2014/main" id="{D61E5816-AF67-F992-330C-117EC7C356C5}"/>
              </a:ext>
            </a:extLst>
          </p:cNvPr>
          <p:cNvPicPr>
            <a:picLocks noChangeAspect="1"/>
          </p:cNvPicPr>
          <p:nvPr/>
        </p:nvPicPr>
        <p:blipFill>
          <a:blip r:embed="rId3"/>
          <a:stretch>
            <a:fillRect/>
          </a:stretch>
        </p:blipFill>
        <p:spPr>
          <a:xfrm>
            <a:off x="4777316" y="851170"/>
            <a:ext cx="6780700" cy="5153330"/>
          </a:xfrm>
          <a:prstGeom prst="rect">
            <a:avLst/>
          </a:prstGeom>
        </p:spPr>
      </p:pic>
    </p:spTree>
    <p:extLst>
      <p:ext uri="{BB962C8B-B14F-4D97-AF65-F5344CB8AC3E}">
        <p14:creationId xmlns:p14="http://schemas.microsoft.com/office/powerpoint/2010/main" val="2116606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7">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BF4E6F4C-49F7-FFB4-BFD1-07304068F7F7}"/>
              </a:ext>
            </a:extLst>
          </p:cNvPr>
          <p:cNvSpPr txBox="1">
            <a:spLocks/>
          </p:cNvSpPr>
          <p:nvPr/>
        </p:nvSpPr>
        <p:spPr>
          <a:xfrm>
            <a:off x="699713" y="248038"/>
            <a:ext cx="7063721" cy="1159200"/>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000" kern="1200">
                <a:solidFill>
                  <a:srgbClr val="FFFFFF"/>
                </a:solidFill>
                <a:latin typeface="+mj-lt"/>
                <a:ea typeface="+mj-ea"/>
                <a:cs typeface="+mj-cs"/>
              </a:rPr>
              <a:t>High Explosive Squash Head</a:t>
            </a:r>
          </a:p>
        </p:txBody>
      </p:sp>
      <p:pic>
        <p:nvPicPr>
          <p:cNvPr id="3" name="Picture 2" descr="Diagram&#10;&#10;Description automatically generated">
            <a:hlinkClick r:id="rId2"/>
            <a:extLst>
              <a:ext uri="{FF2B5EF4-FFF2-40B4-BE49-F238E27FC236}">
                <a16:creationId xmlns:a16="http://schemas.microsoft.com/office/drawing/2014/main" id="{CDB16E07-D67C-836D-A834-81F7B4B8EC11}"/>
              </a:ext>
            </a:extLst>
          </p:cNvPr>
          <p:cNvPicPr>
            <a:picLocks noChangeAspect="1"/>
          </p:cNvPicPr>
          <p:nvPr/>
        </p:nvPicPr>
        <p:blipFill>
          <a:blip r:embed="rId3"/>
          <a:stretch>
            <a:fillRect/>
          </a:stretch>
        </p:blipFill>
        <p:spPr>
          <a:xfrm>
            <a:off x="432225" y="2040138"/>
            <a:ext cx="11327549" cy="4304469"/>
          </a:xfrm>
          <a:prstGeom prst="rect">
            <a:avLst/>
          </a:prstGeom>
        </p:spPr>
      </p:pic>
      <p:sp>
        <p:nvSpPr>
          <p:cNvPr id="7" name="TextBox 6">
            <a:extLst>
              <a:ext uri="{FF2B5EF4-FFF2-40B4-BE49-F238E27FC236}">
                <a16:creationId xmlns:a16="http://schemas.microsoft.com/office/drawing/2014/main" id="{9124818A-8A53-BBEF-3518-267EB95D7912}"/>
              </a:ext>
            </a:extLst>
          </p:cNvPr>
          <p:cNvSpPr txBox="1"/>
          <p:nvPr/>
        </p:nvSpPr>
        <p:spPr>
          <a:xfrm>
            <a:off x="2821255" y="6240630"/>
            <a:ext cx="6103088" cy="369332"/>
          </a:xfrm>
          <a:prstGeom prst="rect">
            <a:avLst/>
          </a:prstGeom>
          <a:noFill/>
        </p:spPr>
        <p:txBody>
          <a:bodyPr wrap="square">
            <a:spAutoFit/>
          </a:bodyPr>
          <a:lstStyle/>
          <a:p>
            <a:r>
              <a:rPr lang="en-US" dirty="0"/>
              <a:t>https://</a:t>
            </a:r>
            <a:r>
              <a:rPr lang="en-US" dirty="0" err="1"/>
              <a:t>www.youtube.com</a:t>
            </a:r>
            <a:r>
              <a:rPr lang="en-US" dirty="0"/>
              <a:t>/</a:t>
            </a:r>
            <a:r>
              <a:rPr lang="en-US" dirty="0" err="1"/>
              <a:t>watch?v</a:t>
            </a:r>
            <a:r>
              <a:rPr lang="en-US" dirty="0"/>
              <a:t>=</a:t>
            </a:r>
            <a:r>
              <a:rPr lang="en-US" dirty="0" err="1"/>
              <a:t>m_LhAveOAgM</a:t>
            </a:r>
            <a:endParaRPr lang="en-US" dirty="0"/>
          </a:p>
        </p:txBody>
      </p:sp>
      <p:pic>
        <p:nvPicPr>
          <p:cNvPr id="4" name="Picture 3">
            <a:extLst>
              <a:ext uri="{FF2B5EF4-FFF2-40B4-BE49-F238E27FC236}">
                <a16:creationId xmlns:a16="http://schemas.microsoft.com/office/drawing/2014/main" id="{E32916AF-74BA-326F-D82F-8EAEBEC5E23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5400000">
            <a:off x="8697065" y="2042466"/>
            <a:ext cx="5067935" cy="1489710"/>
          </a:xfrm>
          <a:prstGeom prst="rect">
            <a:avLst/>
          </a:prstGeom>
        </p:spPr>
      </p:pic>
    </p:spTree>
    <p:extLst>
      <p:ext uri="{BB962C8B-B14F-4D97-AF65-F5344CB8AC3E}">
        <p14:creationId xmlns:p14="http://schemas.microsoft.com/office/powerpoint/2010/main" val="6300308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530547-B24F-B8FF-742F-656C7CC554D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05768" y="1617786"/>
            <a:ext cx="11941035" cy="3569676"/>
          </a:xfrm>
          <a:prstGeom prst="rect">
            <a:avLst/>
          </a:prstGeom>
        </p:spPr>
      </p:pic>
      <p:sp>
        <p:nvSpPr>
          <p:cNvPr id="5" name="TextBox 4">
            <a:extLst>
              <a:ext uri="{FF2B5EF4-FFF2-40B4-BE49-F238E27FC236}">
                <a16:creationId xmlns:a16="http://schemas.microsoft.com/office/drawing/2014/main" id="{9D16BE10-F623-C4A4-B1FC-F889C57BF1B9}"/>
              </a:ext>
            </a:extLst>
          </p:cNvPr>
          <p:cNvSpPr txBox="1"/>
          <p:nvPr/>
        </p:nvSpPr>
        <p:spPr>
          <a:xfrm>
            <a:off x="6432717" y="858784"/>
            <a:ext cx="4066498" cy="584775"/>
          </a:xfrm>
          <a:prstGeom prst="rect">
            <a:avLst/>
          </a:prstGeom>
          <a:noFill/>
        </p:spPr>
        <p:txBody>
          <a:bodyPr wrap="none" rtlCol="0">
            <a:spAutoFit/>
          </a:bodyPr>
          <a:lstStyle/>
          <a:p>
            <a:r>
              <a:rPr lang="en-US" sz="3200" dirty="0">
                <a:solidFill>
                  <a:schemeClr val="bg1"/>
                </a:solidFill>
              </a:rPr>
              <a:t>Matthew Satterthwaite</a:t>
            </a:r>
          </a:p>
        </p:txBody>
      </p:sp>
    </p:spTree>
    <p:extLst>
      <p:ext uri="{BB962C8B-B14F-4D97-AF65-F5344CB8AC3E}">
        <p14:creationId xmlns:p14="http://schemas.microsoft.com/office/powerpoint/2010/main" val="1705911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247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8703B27" descr="A large pile of bricks&#10;&#10;Description automatically generated">
            <a:hlinkClick r:id="" action="ppaction://media"/>
            <a:extLst>
              <a:ext uri="{FF2B5EF4-FFF2-40B4-BE49-F238E27FC236}">
                <a16:creationId xmlns:a16="http://schemas.microsoft.com/office/drawing/2014/main" id="{98450DDC-4226-01AB-2752-38AA5B1E5EB6}"/>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b="5586"/>
          <a:stretch/>
        </p:blipFill>
        <p:spPr>
          <a:xfrm>
            <a:off x="1052684" y="643467"/>
            <a:ext cx="10086631" cy="5571066"/>
          </a:xfrm>
          <a:prstGeom prst="rect">
            <a:avLst/>
          </a:prstGeom>
        </p:spPr>
      </p:pic>
    </p:spTree>
    <p:extLst>
      <p:ext uri="{BB962C8B-B14F-4D97-AF65-F5344CB8AC3E}">
        <p14:creationId xmlns:p14="http://schemas.microsoft.com/office/powerpoint/2010/main" val="869945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60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DAD86CA-8235-409B-982B-5E7A033E2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F234FBA-3501-47B4-AE0C-AA4AFBC8F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51871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B5EF893B-0491-416E-9D33-BADE960079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1"/>
            <a:ext cx="10999072" cy="539995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table&#10;&#10;Description automatically generated">
            <a:extLst>
              <a:ext uri="{FF2B5EF4-FFF2-40B4-BE49-F238E27FC236}">
                <a16:creationId xmlns:a16="http://schemas.microsoft.com/office/drawing/2014/main" id="{47BD1B48-DAB3-462F-CF39-045FACCB24E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201" b="1848"/>
          <a:stretch/>
        </p:blipFill>
        <p:spPr>
          <a:xfrm>
            <a:off x="838200" y="754148"/>
            <a:ext cx="10515600" cy="4995575"/>
          </a:xfrm>
          <a:prstGeom prst="rect">
            <a:avLst/>
          </a:prstGeom>
        </p:spPr>
      </p:pic>
      <p:cxnSp>
        <p:nvCxnSpPr>
          <p:cNvPr id="14" name="Straight Connector 13">
            <a:extLst>
              <a:ext uri="{FF2B5EF4-FFF2-40B4-BE49-F238E27FC236}">
                <a16:creationId xmlns:a16="http://schemas.microsoft.com/office/drawing/2014/main" id="{469F4FF8-F8B0-4630-BA1B-0D8B324CD5F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29769"/>
            <a:ext cx="11000232"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5932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descr="A picture containing old&#10;&#10;Description automatically generated">
            <a:extLst>
              <a:ext uri="{FF2B5EF4-FFF2-40B4-BE49-F238E27FC236}">
                <a16:creationId xmlns:a16="http://schemas.microsoft.com/office/drawing/2014/main" id="{4D280B0E-0582-F08C-2382-64E9FDD5E2E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10"/>
            <a:ext cx="9669642" cy="6857990"/>
          </a:xfrm>
          <a:prstGeom prst="rect">
            <a:avLst/>
          </a:prstGeom>
        </p:spPr>
      </p:pic>
      <p:sp>
        <p:nvSpPr>
          <p:cNvPr id="36" name="Rectangle 35">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Content Placeholder 1">
            <a:extLst>
              <a:ext uri="{FF2B5EF4-FFF2-40B4-BE49-F238E27FC236}">
                <a16:creationId xmlns:a16="http://schemas.microsoft.com/office/drawing/2014/main" id="{C8199325-8368-65CE-8B59-58F5C30890A6}"/>
              </a:ext>
            </a:extLst>
          </p:cNvPr>
          <p:cNvSpPr txBox="1">
            <a:spLocks/>
          </p:cNvSpPr>
          <p:nvPr/>
        </p:nvSpPr>
        <p:spPr>
          <a:xfrm>
            <a:off x="7531610" y="365125"/>
            <a:ext cx="3822189" cy="1899912"/>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000" dirty="0">
                <a:solidFill>
                  <a:schemeClr val="tx1"/>
                </a:solidFill>
                <a:latin typeface="+mj-lt"/>
                <a:ea typeface="+mj-ea"/>
                <a:cs typeface="+mj-cs"/>
              </a:rPr>
              <a:t>Penetration Mechanics</a:t>
            </a:r>
          </a:p>
        </p:txBody>
      </p:sp>
      <p:sp>
        <p:nvSpPr>
          <p:cNvPr id="6" name="Content Placeholder 8">
            <a:extLst>
              <a:ext uri="{FF2B5EF4-FFF2-40B4-BE49-F238E27FC236}">
                <a16:creationId xmlns:a16="http://schemas.microsoft.com/office/drawing/2014/main" id="{616AF4D9-ECF8-8C24-51DA-F4562490A2C8}"/>
              </a:ext>
            </a:extLst>
          </p:cNvPr>
          <p:cNvSpPr>
            <a:spLocks noGrp="1"/>
          </p:cNvSpPr>
          <p:nvPr>
            <p:ph idx="1"/>
          </p:nvPr>
        </p:nvSpPr>
        <p:spPr>
          <a:xfrm>
            <a:off x="7531610" y="2026428"/>
            <a:ext cx="3822189" cy="3742762"/>
          </a:xfrm>
        </p:spPr>
        <p:txBody>
          <a:bodyPr vert="horz" lIns="91440" tIns="45720" rIns="91440" bIns="45720" rtlCol="0">
            <a:normAutofit fontScale="92500" lnSpcReduction="20000"/>
          </a:bodyPr>
          <a:lstStyle/>
          <a:p>
            <a:pPr marL="571500" indent="-342900">
              <a:buFont typeface="Arial" panose="020B0604020202020204" pitchFamily="34" charset="0"/>
              <a:buChar char="•"/>
            </a:pPr>
            <a:r>
              <a:rPr lang="en-US" sz="2000" dirty="0">
                <a:solidFill>
                  <a:schemeClr val="tx1"/>
                </a:solidFill>
              </a:rPr>
              <a:t>Material science of interest</a:t>
            </a:r>
          </a:p>
          <a:p>
            <a:pPr marL="1143000" lvl="1"/>
            <a:r>
              <a:rPr lang="en-US" sz="1600" dirty="0">
                <a:solidFill>
                  <a:schemeClr val="tx1"/>
                </a:solidFill>
              </a:rPr>
              <a:t>Stre</a:t>
            </a:r>
            <a:r>
              <a:rPr lang="en-US" sz="1600" dirty="0"/>
              <a:t>ss and Strain</a:t>
            </a:r>
            <a:endParaRPr lang="en-US" sz="1600" dirty="0">
              <a:solidFill>
                <a:schemeClr val="tx1"/>
              </a:solidFill>
            </a:endParaRPr>
          </a:p>
          <a:p>
            <a:pPr marL="1143000" lvl="1"/>
            <a:r>
              <a:rPr lang="en-US" sz="1600" dirty="0">
                <a:solidFill>
                  <a:schemeClr val="tx1"/>
                </a:solidFill>
              </a:rPr>
              <a:t>Definitions</a:t>
            </a:r>
          </a:p>
          <a:p>
            <a:pPr marL="1143000" lvl="1"/>
            <a:r>
              <a:rPr lang="en-US" sz="1600" dirty="0">
                <a:solidFill>
                  <a:schemeClr val="tx1"/>
                </a:solidFill>
              </a:rPr>
              <a:t>Failure modes</a:t>
            </a:r>
          </a:p>
          <a:p>
            <a:pPr marL="1143000" lvl="1"/>
            <a:r>
              <a:rPr lang="en-US" sz="1600" dirty="0">
                <a:solidFill>
                  <a:schemeClr val="tx1"/>
                </a:solidFill>
              </a:rPr>
              <a:t>Velocity Limit (V</a:t>
            </a:r>
            <a:r>
              <a:rPr lang="en-US" sz="1600" baseline="-25000" dirty="0">
                <a:solidFill>
                  <a:schemeClr val="tx1"/>
                </a:solidFill>
              </a:rPr>
              <a:t>l</a:t>
            </a:r>
            <a:r>
              <a:rPr lang="en-US" sz="1600" dirty="0">
                <a:solidFill>
                  <a:schemeClr val="tx1"/>
                </a:solidFill>
              </a:rPr>
              <a:t>) and V</a:t>
            </a:r>
            <a:r>
              <a:rPr lang="en-US" sz="1600" baseline="-25000" dirty="0">
                <a:solidFill>
                  <a:schemeClr val="tx1"/>
                </a:solidFill>
              </a:rPr>
              <a:t>50</a:t>
            </a:r>
          </a:p>
          <a:p>
            <a:pPr marL="1143000" lvl="1"/>
            <a:r>
              <a:rPr lang="en-US" sz="1600" dirty="0">
                <a:solidFill>
                  <a:schemeClr val="tx1"/>
                </a:solidFill>
              </a:rPr>
              <a:t>Oblique penetration</a:t>
            </a:r>
          </a:p>
          <a:p>
            <a:pPr marL="1143000" lvl="1"/>
            <a:r>
              <a:rPr lang="en-US" sz="1600" dirty="0"/>
              <a:t>Sloping armour</a:t>
            </a:r>
          </a:p>
          <a:p>
            <a:pPr marL="457200" indent="-228600">
              <a:buFont typeface="Arial" panose="020B0604020202020204" pitchFamily="34" charset="0"/>
              <a:buChar char="•"/>
            </a:pPr>
            <a:r>
              <a:rPr lang="en-US" sz="2000" dirty="0">
                <a:solidFill>
                  <a:schemeClr val="tx1"/>
                </a:solidFill>
              </a:rPr>
              <a:t>Kinetic Energy Projectiles</a:t>
            </a:r>
          </a:p>
          <a:p>
            <a:pPr marL="1143000" lvl="1"/>
            <a:r>
              <a:rPr lang="en-US" sz="1600" dirty="0">
                <a:solidFill>
                  <a:schemeClr val="tx1"/>
                </a:solidFill>
              </a:rPr>
              <a:t>Penetration Behaviour</a:t>
            </a:r>
          </a:p>
          <a:p>
            <a:pPr marL="1143000" lvl="1"/>
            <a:r>
              <a:rPr lang="en-US" sz="1600" dirty="0">
                <a:solidFill>
                  <a:schemeClr val="tx1"/>
                </a:solidFill>
              </a:rPr>
              <a:t>Hydrodynamics</a:t>
            </a:r>
          </a:p>
          <a:p>
            <a:pPr marL="1143000" lvl="1"/>
            <a:r>
              <a:rPr lang="en-US" sz="1600" dirty="0">
                <a:solidFill>
                  <a:schemeClr val="tx1"/>
                </a:solidFill>
              </a:rPr>
              <a:t>Ballistic requirements</a:t>
            </a:r>
            <a:endParaRPr lang="en-US" sz="2000" dirty="0">
              <a:solidFill>
                <a:schemeClr val="tx1"/>
              </a:solidFill>
            </a:endParaRPr>
          </a:p>
          <a:p>
            <a:pPr marL="457200" indent="-228600">
              <a:buFont typeface="Arial" panose="020B0604020202020204" pitchFamily="34" charset="0"/>
              <a:buChar char="•"/>
            </a:pPr>
            <a:r>
              <a:rPr lang="en-US" sz="2000" dirty="0">
                <a:solidFill>
                  <a:schemeClr val="tx1"/>
                </a:solidFill>
              </a:rPr>
              <a:t>Chemical energy defeat of armour</a:t>
            </a:r>
          </a:p>
          <a:p>
            <a:pPr marL="1143000" lvl="1"/>
            <a:r>
              <a:rPr lang="en-US" sz="1600" dirty="0"/>
              <a:t>Shaped charges (HEAT rounds)</a:t>
            </a:r>
          </a:p>
          <a:p>
            <a:pPr marL="1143000" lvl="1"/>
            <a:r>
              <a:rPr lang="en-US" sz="1600" dirty="0">
                <a:solidFill>
                  <a:schemeClr val="tx1"/>
                </a:solidFill>
              </a:rPr>
              <a:t>Explosively formed penetrators (EFP)</a:t>
            </a:r>
          </a:p>
          <a:p>
            <a:pPr marL="1143000" lvl="1"/>
            <a:r>
              <a:rPr lang="en-US" sz="1600" dirty="0">
                <a:solidFill>
                  <a:schemeClr val="tx1"/>
                </a:solidFill>
              </a:rPr>
              <a:t>High explosive squash heads (HESH)</a:t>
            </a:r>
          </a:p>
        </p:txBody>
      </p:sp>
    </p:spTree>
    <p:extLst>
      <p:ext uri="{BB962C8B-B14F-4D97-AF65-F5344CB8AC3E}">
        <p14:creationId xmlns:p14="http://schemas.microsoft.com/office/powerpoint/2010/main" val="39497978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Content Placeholder 1">
            <a:extLst>
              <a:ext uri="{FF2B5EF4-FFF2-40B4-BE49-F238E27FC236}">
                <a16:creationId xmlns:a16="http://schemas.microsoft.com/office/drawing/2014/main" id="{0D9BC5A9-AAFD-73BD-2430-0B472F01A5BA}"/>
              </a:ext>
            </a:extLst>
          </p:cNvPr>
          <p:cNvSpPr txBox="1">
            <a:spLocks/>
          </p:cNvSpPr>
          <p:nvPr/>
        </p:nvSpPr>
        <p:spPr>
          <a:xfrm>
            <a:off x="638881" y="457200"/>
            <a:ext cx="10909640" cy="1368614"/>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4800" dirty="0">
                <a:solidFill>
                  <a:schemeClr val="tx1"/>
                </a:solidFill>
                <a:latin typeface="+mj-lt"/>
                <a:ea typeface="+mj-ea"/>
                <a:cs typeface="+mj-cs"/>
              </a:rPr>
              <a:t>Typical tensile test curves for ductile metals</a:t>
            </a:r>
          </a:p>
        </p:txBody>
      </p:sp>
      <p:sp>
        <p:nvSpPr>
          <p:cNvPr id="25"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sX0" fmla="*/ 0 w 3291840"/>
              <a:gd name="csY0" fmla="*/ 0 h 18288"/>
              <a:gd name="csX1" fmla="*/ 658368 w 3291840"/>
              <a:gd name="csY1" fmla="*/ 0 h 18288"/>
              <a:gd name="csX2" fmla="*/ 1283818 w 3291840"/>
              <a:gd name="csY2" fmla="*/ 0 h 18288"/>
              <a:gd name="csX3" fmla="*/ 1909267 w 3291840"/>
              <a:gd name="csY3" fmla="*/ 0 h 18288"/>
              <a:gd name="csX4" fmla="*/ 2633472 w 3291840"/>
              <a:gd name="csY4" fmla="*/ 0 h 18288"/>
              <a:gd name="csX5" fmla="*/ 3291840 w 3291840"/>
              <a:gd name="csY5" fmla="*/ 0 h 18288"/>
              <a:gd name="csX6" fmla="*/ 3291840 w 3291840"/>
              <a:gd name="csY6" fmla="*/ 18288 h 18288"/>
              <a:gd name="csX7" fmla="*/ 2633472 w 3291840"/>
              <a:gd name="csY7" fmla="*/ 18288 h 18288"/>
              <a:gd name="csX8" fmla="*/ 2073859 w 3291840"/>
              <a:gd name="csY8" fmla="*/ 18288 h 18288"/>
              <a:gd name="csX9" fmla="*/ 1448410 w 3291840"/>
              <a:gd name="csY9" fmla="*/ 18288 h 18288"/>
              <a:gd name="csX10" fmla="*/ 822960 w 3291840"/>
              <a:gd name="csY10" fmla="*/ 18288 h 18288"/>
              <a:gd name="csX11" fmla="*/ 0 w 3291840"/>
              <a:gd name="csY11" fmla="*/ 18288 h 18288"/>
              <a:gd name="csX12" fmla="*/ 0 w 329184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Diagram&#10;&#10;Description automatically generated">
            <a:extLst>
              <a:ext uri="{FF2B5EF4-FFF2-40B4-BE49-F238E27FC236}">
                <a16:creationId xmlns:a16="http://schemas.microsoft.com/office/drawing/2014/main" id="{AEFE7894-28F4-EE3C-424C-BF80DF3C16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2597" y="2237750"/>
            <a:ext cx="5665370" cy="4503969"/>
          </a:xfrm>
          <a:prstGeom prst="rect">
            <a:avLst/>
          </a:prstGeom>
        </p:spPr>
      </p:pic>
      <p:pic>
        <p:nvPicPr>
          <p:cNvPr id="5" name="Picture 4" descr="Diagram&#10;&#10;Description automatically generated">
            <a:extLst>
              <a:ext uri="{FF2B5EF4-FFF2-40B4-BE49-F238E27FC236}">
                <a16:creationId xmlns:a16="http://schemas.microsoft.com/office/drawing/2014/main" id="{47BA64EE-DCA2-E2B3-DF7B-327025B2C335}"/>
              </a:ext>
            </a:extLst>
          </p:cNvPr>
          <p:cNvPicPr>
            <a:picLocks noChangeAspect="1"/>
          </p:cNvPicPr>
          <p:nvPr/>
        </p:nvPicPr>
        <p:blipFill>
          <a:blip r:embed="rId4"/>
          <a:stretch>
            <a:fillRect/>
          </a:stretch>
        </p:blipFill>
        <p:spPr>
          <a:xfrm>
            <a:off x="6030563" y="2237750"/>
            <a:ext cx="5236541" cy="3927406"/>
          </a:xfrm>
          <a:prstGeom prst="rect">
            <a:avLst/>
          </a:prstGeom>
        </p:spPr>
      </p:pic>
      <p:sp>
        <p:nvSpPr>
          <p:cNvPr id="2" name="TextBox 1">
            <a:extLst>
              <a:ext uri="{FF2B5EF4-FFF2-40B4-BE49-F238E27FC236}">
                <a16:creationId xmlns:a16="http://schemas.microsoft.com/office/drawing/2014/main" id="{875BAB3D-0410-9455-3A82-D76B61423A25}"/>
              </a:ext>
            </a:extLst>
          </p:cNvPr>
          <p:cNvSpPr txBox="1"/>
          <p:nvPr/>
        </p:nvSpPr>
        <p:spPr>
          <a:xfrm>
            <a:off x="7855925" y="1884253"/>
            <a:ext cx="1733295" cy="369332"/>
          </a:xfrm>
          <a:prstGeom prst="rect">
            <a:avLst/>
          </a:prstGeom>
          <a:noFill/>
          <a:ln w="38100">
            <a:solidFill>
              <a:schemeClr val="accent1"/>
            </a:solidFill>
            <a:prstDash val="sysDash"/>
          </a:ln>
        </p:spPr>
        <p:txBody>
          <a:bodyPr wrap="none" rtlCol="0">
            <a:spAutoFit/>
          </a:bodyPr>
          <a:lstStyle/>
          <a:p>
            <a:r>
              <a:rPr lang="en-US" dirty="0"/>
              <a:t>Strain hardening</a:t>
            </a:r>
          </a:p>
        </p:txBody>
      </p:sp>
      <p:cxnSp>
        <p:nvCxnSpPr>
          <p:cNvPr id="7" name="Straight Connector 6">
            <a:extLst>
              <a:ext uri="{FF2B5EF4-FFF2-40B4-BE49-F238E27FC236}">
                <a16:creationId xmlns:a16="http://schemas.microsoft.com/office/drawing/2014/main" id="{E1DFC595-1165-11D0-2F8C-8BA1C794AFF0}"/>
              </a:ext>
            </a:extLst>
          </p:cNvPr>
          <p:cNvCxnSpPr/>
          <p:nvPr/>
        </p:nvCxnSpPr>
        <p:spPr>
          <a:xfrm>
            <a:off x="7905135" y="2274312"/>
            <a:ext cx="0" cy="2076462"/>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7EAB52C5-FDC3-B3B8-9FA8-2DD3A3FBB40E}"/>
              </a:ext>
            </a:extLst>
          </p:cNvPr>
          <p:cNvCxnSpPr/>
          <p:nvPr/>
        </p:nvCxnSpPr>
        <p:spPr>
          <a:xfrm>
            <a:off x="9561867" y="2249736"/>
            <a:ext cx="0" cy="2076462"/>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629826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FDC535F-AC0A-417D-96AB-6706BECACD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726" cy="6858000"/>
          </a:xfrm>
          <a:prstGeom prst="rect">
            <a:avLst/>
          </a:prstGeom>
          <a:solidFill>
            <a:srgbClr val="6040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97AAAF8E-31DB-4148-8FCA-4D8233D691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5953" y="484068"/>
            <a:ext cx="6898027" cy="58893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Chart&#10;&#10;Description automatically generated">
            <a:extLst>
              <a:ext uri="{FF2B5EF4-FFF2-40B4-BE49-F238E27FC236}">
                <a16:creationId xmlns:a16="http://schemas.microsoft.com/office/drawing/2014/main" id="{9E974DD2-F530-0BC9-D0D3-72AC583583B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13752" y="806754"/>
            <a:ext cx="5462427" cy="5243929"/>
          </a:xfrm>
          <a:prstGeom prst="rect">
            <a:avLst/>
          </a:prstGeom>
        </p:spPr>
      </p:pic>
      <p:sp>
        <p:nvSpPr>
          <p:cNvPr id="16" name="Rectangle 15">
            <a:extLst>
              <a:ext uri="{FF2B5EF4-FFF2-40B4-BE49-F238E27FC236}">
                <a16:creationId xmlns:a16="http://schemas.microsoft.com/office/drawing/2014/main" id="{AA274328-4774-4DF9-BA53-452565122F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61393" y="484069"/>
            <a:ext cx="4145975" cy="349989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Diagram&#10;&#10;Description automatically generated">
            <a:extLst>
              <a:ext uri="{FF2B5EF4-FFF2-40B4-BE49-F238E27FC236}">
                <a16:creationId xmlns:a16="http://schemas.microsoft.com/office/drawing/2014/main" id="{E94532F1-A10E-4AA0-7AB7-10FB90832A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3059" y="846096"/>
            <a:ext cx="3502643" cy="2775843"/>
          </a:xfrm>
          <a:prstGeom prst="rect">
            <a:avLst/>
          </a:prstGeom>
        </p:spPr>
      </p:pic>
      <p:sp>
        <p:nvSpPr>
          <p:cNvPr id="18" name="Rectangle 17">
            <a:extLst>
              <a:ext uri="{FF2B5EF4-FFF2-40B4-BE49-F238E27FC236}">
                <a16:creationId xmlns:a16="http://schemas.microsoft.com/office/drawing/2014/main" id="{01C7B46D-2FEF-4FAA-915B-8B21A66BB6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61393" y="4144834"/>
            <a:ext cx="4145975" cy="221151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Diagram&#10;&#10;Description automatically generated">
            <a:extLst>
              <a:ext uri="{FF2B5EF4-FFF2-40B4-BE49-F238E27FC236}">
                <a16:creationId xmlns:a16="http://schemas.microsoft.com/office/drawing/2014/main" id="{8861E9CB-CF61-2A01-3717-B4FE596CEBC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55870" y="4446259"/>
            <a:ext cx="2357021" cy="1608667"/>
          </a:xfrm>
          <a:prstGeom prst="rect">
            <a:avLst/>
          </a:prstGeom>
        </p:spPr>
      </p:pic>
    </p:spTree>
    <p:extLst>
      <p:ext uri="{BB962C8B-B14F-4D97-AF65-F5344CB8AC3E}">
        <p14:creationId xmlns:p14="http://schemas.microsoft.com/office/powerpoint/2010/main" val="38136917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txBody>
          <a:bodyPr/>
          <a:lstStyle/>
          <a:p>
            <a:endParaRPr lang="en-US"/>
          </a:p>
        </p:txBody>
      </p:sp>
      <p:sp useBgFill="1">
        <p:nvSpPr>
          <p:cNvPr id="13" name="Freeform: Shape 12">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15" name="Freeform: Shape 14">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17162"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Content Placeholder 1">
            <a:extLst>
              <a:ext uri="{FF2B5EF4-FFF2-40B4-BE49-F238E27FC236}">
                <a16:creationId xmlns:a16="http://schemas.microsoft.com/office/drawing/2014/main" id="{1E1E802C-F242-75C2-7FF4-5DF6E1B24504}"/>
              </a:ext>
            </a:extLst>
          </p:cNvPr>
          <p:cNvSpPr txBox="1">
            <a:spLocks/>
          </p:cNvSpPr>
          <p:nvPr/>
        </p:nvSpPr>
        <p:spPr>
          <a:xfrm>
            <a:off x="457201" y="723406"/>
            <a:ext cx="3234018" cy="3826728"/>
          </a:xfrm>
        </p:spPr>
        <p:txBody>
          <a:bodyPr vert="horz" lIns="91440" tIns="45720" rIns="91440" bIns="45720" rtlCol="0" anchor="b" anchorCtr="0">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5400" kern="1200" dirty="0">
                <a:solidFill>
                  <a:schemeClr val="tx1"/>
                </a:solidFill>
                <a:latin typeface="+mj-lt"/>
                <a:ea typeface="+mj-ea"/>
                <a:cs typeface="+mj-cs"/>
              </a:rPr>
              <a:t>Toughness – the area under the stress strain curve</a:t>
            </a:r>
          </a:p>
        </p:txBody>
      </p:sp>
      <p:pic>
        <p:nvPicPr>
          <p:cNvPr id="3" name="Picture 2" descr="Chart&#10;&#10;Description automatically generated">
            <a:extLst>
              <a:ext uri="{FF2B5EF4-FFF2-40B4-BE49-F238E27FC236}">
                <a16:creationId xmlns:a16="http://schemas.microsoft.com/office/drawing/2014/main" id="{8513EA26-BE59-316E-0CC5-0A2071F8FDD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16251" y="743307"/>
            <a:ext cx="6631341" cy="5371385"/>
          </a:xfrm>
          <a:prstGeom prst="rect">
            <a:avLst/>
          </a:prstGeom>
        </p:spPr>
      </p:pic>
    </p:spTree>
    <p:extLst>
      <p:ext uri="{BB962C8B-B14F-4D97-AF65-F5344CB8AC3E}">
        <p14:creationId xmlns:p14="http://schemas.microsoft.com/office/powerpoint/2010/main" val="41627385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1231F9-B4BD-5AF0-B800-9619F22DED8A}"/>
              </a:ext>
            </a:extLst>
          </p:cNvPr>
          <p:cNvSpPr>
            <a:spLocks noGrp="1"/>
          </p:cNvSpPr>
          <p:nvPr>
            <p:ph idx="1"/>
          </p:nvPr>
        </p:nvSpPr>
        <p:spPr>
          <a:xfrm>
            <a:off x="569026" y="1253294"/>
            <a:ext cx="10803903" cy="3864989"/>
          </a:xfrm>
        </p:spPr>
        <p:txBody>
          <a:bodyPr wrap="square"/>
          <a:lstStyle/>
          <a:p>
            <a:endParaRPr lang="en-US" sz="2400" dirty="0"/>
          </a:p>
          <a:p>
            <a:pPr marL="457200" indent="-457200">
              <a:buFont typeface="Wingdings" pitchFamily="2" charset="2"/>
              <a:buChar char="Ø"/>
            </a:pPr>
            <a:r>
              <a:rPr lang="en-US" sz="2400" dirty="0"/>
              <a:t>Penetration is defined as an event during which a projectile creates a discontinuity in the original surface of the target.</a:t>
            </a:r>
          </a:p>
          <a:p>
            <a:pPr marL="457200" indent="-457200">
              <a:buFont typeface="Wingdings" pitchFamily="2" charset="2"/>
              <a:buChar char="Ø"/>
            </a:pPr>
            <a:r>
              <a:rPr lang="en-US" sz="2400" dirty="0"/>
              <a:t>Perforation requires that, after the projectile or its remnants are removed, light may be seen through the target.</a:t>
            </a:r>
          </a:p>
          <a:p>
            <a:pPr marL="457200" indent="-457200">
              <a:buFont typeface="Wingdings" pitchFamily="2" charset="2"/>
              <a:buChar char="Ø"/>
            </a:pPr>
            <a:r>
              <a:rPr lang="en-US" sz="2400" dirty="0"/>
              <a:t>Adiabatic shear is one of the many mechanisms of failure that occur in metals and other materials that are deformed at a high strain rate such as ballistic impact.</a:t>
            </a:r>
          </a:p>
          <a:p>
            <a:pPr marL="457200" indent="-457200">
              <a:buFont typeface="Wingdings" pitchFamily="2" charset="2"/>
              <a:buChar char="Ø"/>
            </a:pPr>
            <a:r>
              <a:rPr lang="en-US" sz="2400" dirty="0"/>
              <a:t>Work hardening. The hardness of a projectile can increase during impact. Although the first few deformations imposed on metal by such treatment weakens it, its strength is increased by continued deformations. As stress is exerted, crystalline structures slip across one another, each slippage causing an obstruction to the next.</a:t>
            </a:r>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4754385" y="369871"/>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Definitions</a:t>
            </a:r>
          </a:p>
        </p:txBody>
      </p:sp>
    </p:spTree>
    <p:extLst>
      <p:ext uri="{BB962C8B-B14F-4D97-AF65-F5344CB8AC3E}">
        <p14:creationId xmlns:p14="http://schemas.microsoft.com/office/powerpoint/2010/main" val="36464759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C7D0FEB-AC25-34CF-24A8-6089C8FDBFF7}"/>
              </a:ext>
            </a:extLst>
          </p:cNvPr>
          <p:cNvSpPr txBox="1"/>
          <p:nvPr/>
        </p:nvSpPr>
        <p:spPr>
          <a:xfrm>
            <a:off x="5297762" y="329184"/>
            <a:ext cx="6251110" cy="1783080"/>
          </a:xfrm>
        </p:spPr>
        <p:txBody>
          <a:bodyPr vert="horz" lIns="91440" tIns="45720" rIns="91440" bIns="45720" rtlCol="0" anchor="b">
            <a:normAutofit/>
          </a:bodyPr>
          <a:lstStyle/>
          <a:p>
            <a:pPr>
              <a:lnSpc>
                <a:spcPct val="90000"/>
              </a:lnSpc>
              <a:spcBef>
                <a:spcPct val="0"/>
              </a:spcBef>
              <a:spcAft>
                <a:spcPts val="600"/>
              </a:spcAft>
            </a:pPr>
            <a:r>
              <a:rPr lang="en-US" sz="3400" dirty="0">
                <a:latin typeface="+mj-lt"/>
                <a:ea typeface="+mj-ea"/>
                <a:cs typeface="+mj-cs"/>
              </a:rPr>
              <a:t>Typical failure modes on impacted steel plates (Backman and Goldsmith 1978)</a:t>
            </a:r>
          </a:p>
        </p:txBody>
      </p:sp>
      <p:pic>
        <p:nvPicPr>
          <p:cNvPr id="3" name="Picture 2" descr="Diagram&#10;&#10;Description automatically generated">
            <a:extLst>
              <a:ext uri="{FF2B5EF4-FFF2-40B4-BE49-F238E27FC236}">
                <a16:creationId xmlns:a16="http://schemas.microsoft.com/office/drawing/2014/main" id="{0F06C001-BFFA-D9D3-28CC-BE7CBF0C648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2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95A16A39-2C9D-C17D-CE61-E7CD0DED3188}"/>
              </a:ext>
            </a:extLst>
          </p:cNvPr>
          <p:cNvSpPr txBox="1"/>
          <p:nvPr/>
        </p:nvSpPr>
        <p:spPr>
          <a:xfrm>
            <a:off x="5297762" y="2706624"/>
            <a:ext cx="6251110" cy="3483864"/>
          </a:xfrm>
        </p:spPr>
        <p:txBody>
          <a:bodyPr vert="horz" lIns="91440" tIns="45720" rIns="91440" bIns="45720" rtlCol="0">
            <a:normAutofit fontScale="92500"/>
          </a:bodyPr>
          <a:lstStyle/>
          <a:p>
            <a:pPr marL="285750" indent="-228600">
              <a:lnSpc>
                <a:spcPct val="90000"/>
              </a:lnSpc>
              <a:spcAft>
                <a:spcPts val="600"/>
              </a:spcAft>
              <a:buFont typeface="Arial" panose="020B0604020202020204" pitchFamily="34" charset="0"/>
              <a:buChar char="•"/>
            </a:pPr>
            <a:r>
              <a:rPr lang="en-US" sz="2200" dirty="0"/>
              <a:t>Brittle failure – weak low density targets.</a:t>
            </a:r>
          </a:p>
          <a:p>
            <a:pPr marL="285750" indent="-228600">
              <a:lnSpc>
                <a:spcPct val="90000"/>
              </a:lnSpc>
              <a:spcAft>
                <a:spcPts val="600"/>
              </a:spcAft>
              <a:buFont typeface="Arial" panose="020B0604020202020204" pitchFamily="34" charset="0"/>
              <a:buChar char="•"/>
            </a:pPr>
            <a:r>
              <a:rPr lang="en-US" sz="2200" dirty="0"/>
              <a:t>Ductile hole growth (piercing) – plastic flow due to adiabatic heating and high strain rate</a:t>
            </a:r>
          </a:p>
          <a:p>
            <a:pPr marL="285750" indent="-228600">
              <a:lnSpc>
                <a:spcPct val="90000"/>
              </a:lnSpc>
              <a:spcAft>
                <a:spcPts val="600"/>
              </a:spcAft>
              <a:buFont typeface="Arial" panose="020B0604020202020204" pitchFamily="34" charset="0"/>
              <a:buChar char="•"/>
            </a:pPr>
            <a:r>
              <a:rPr lang="en-US" sz="2200" dirty="0"/>
              <a:t>Radial fracture – tensile strength low, compressive strength high</a:t>
            </a:r>
          </a:p>
          <a:p>
            <a:pPr marL="285750" indent="-228600">
              <a:lnSpc>
                <a:spcPct val="90000"/>
              </a:lnSpc>
              <a:spcAft>
                <a:spcPts val="600"/>
              </a:spcAft>
              <a:buFont typeface="Arial" panose="020B0604020202020204" pitchFamily="34" charset="0"/>
              <a:buChar char="•"/>
            </a:pPr>
            <a:r>
              <a:rPr lang="en-US" sz="2200" dirty="0"/>
              <a:t>Plugging – fairly ductile materials -&gt; ballistic limit</a:t>
            </a:r>
          </a:p>
          <a:p>
            <a:pPr marL="285750" indent="-228600">
              <a:lnSpc>
                <a:spcPct val="90000"/>
              </a:lnSpc>
              <a:spcAft>
                <a:spcPts val="600"/>
              </a:spcAft>
              <a:buFont typeface="Arial" panose="020B0604020202020204" pitchFamily="34" charset="0"/>
              <a:buChar char="•"/>
            </a:pPr>
            <a:r>
              <a:rPr lang="en-US" sz="2200" dirty="0"/>
              <a:t>Fragmentation – Less ductile targets -&gt; ballistic limit</a:t>
            </a:r>
          </a:p>
          <a:p>
            <a:pPr marL="285750" indent="-228600">
              <a:lnSpc>
                <a:spcPct val="90000"/>
              </a:lnSpc>
              <a:spcAft>
                <a:spcPts val="600"/>
              </a:spcAft>
              <a:buFont typeface="Arial" panose="020B0604020202020204" pitchFamily="34" charset="0"/>
              <a:buChar char="•"/>
            </a:pPr>
            <a:r>
              <a:rPr lang="en-US" sz="2200" dirty="0" err="1"/>
              <a:t>Petaling</a:t>
            </a:r>
            <a:r>
              <a:rPr lang="en-US" sz="2200" dirty="0"/>
              <a:t> – radial stress high, thin targets -&gt; ballistic limit</a:t>
            </a:r>
          </a:p>
          <a:p>
            <a:pPr marL="285750" indent="-228600">
              <a:lnSpc>
                <a:spcPct val="90000"/>
              </a:lnSpc>
              <a:spcAft>
                <a:spcPts val="600"/>
              </a:spcAft>
              <a:buFont typeface="Arial" panose="020B0604020202020204" pitchFamily="34" charset="0"/>
              <a:buChar char="•"/>
            </a:pPr>
            <a:r>
              <a:rPr lang="en-US" sz="2200" dirty="0"/>
              <a:t>Spall failure (scabbing) – wave reflections (compressive shock meets reflected shock)</a:t>
            </a:r>
          </a:p>
        </p:txBody>
      </p:sp>
    </p:spTree>
    <p:extLst>
      <p:ext uri="{BB962C8B-B14F-4D97-AF65-F5344CB8AC3E}">
        <p14:creationId xmlns:p14="http://schemas.microsoft.com/office/powerpoint/2010/main" val="26936763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AAE94E3-A7DB-4868-B1E3-E49703488B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589559" y="856180"/>
            <a:ext cx="6279543" cy="1128068"/>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000" dirty="0">
                <a:solidFill>
                  <a:schemeClr val="tx1"/>
                </a:solidFill>
                <a:latin typeface="+mj-lt"/>
                <a:ea typeface="+mj-ea"/>
                <a:cs typeface="+mj-cs"/>
              </a:rPr>
              <a:t>Adiabatic shear (&lt;1000ms</a:t>
            </a:r>
            <a:r>
              <a:rPr lang="en-US" sz="4000" baseline="30000" dirty="0">
                <a:solidFill>
                  <a:schemeClr val="tx1"/>
                </a:solidFill>
                <a:latin typeface="+mj-lt"/>
                <a:ea typeface="+mj-ea"/>
                <a:cs typeface="+mj-cs"/>
              </a:rPr>
              <a:t>-1</a:t>
            </a:r>
            <a:r>
              <a:rPr lang="en-US" sz="4000" dirty="0">
                <a:solidFill>
                  <a:schemeClr val="tx1"/>
                </a:solidFill>
                <a:latin typeface="+mj-lt"/>
                <a:ea typeface="+mj-ea"/>
                <a:cs typeface="+mj-cs"/>
              </a:rPr>
              <a:t>)</a:t>
            </a:r>
          </a:p>
        </p:txBody>
      </p:sp>
      <p:grpSp>
        <p:nvGrpSpPr>
          <p:cNvPr id="14"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Content Placeholder 1">
            <a:extLst>
              <a:ext uri="{FF2B5EF4-FFF2-40B4-BE49-F238E27FC236}">
                <a16:creationId xmlns:a16="http://schemas.microsoft.com/office/drawing/2014/main" id="{BB1231F9-B4BD-5AF0-B800-9619F22DED8A}"/>
              </a:ext>
            </a:extLst>
          </p:cNvPr>
          <p:cNvSpPr>
            <a:spLocks noGrp="1"/>
          </p:cNvSpPr>
          <p:nvPr>
            <p:ph idx="1"/>
          </p:nvPr>
        </p:nvSpPr>
        <p:spPr>
          <a:xfrm>
            <a:off x="590719" y="2330505"/>
            <a:ext cx="5278066" cy="3979585"/>
          </a:xfrm>
        </p:spPr>
        <p:txBody>
          <a:bodyPr vert="horz" wrap="square" lIns="91440" tIns="45720" rIns="91440" bIns="45720" rtlCol="0" anchor="ctr">
            <a:normAutofit fontScale="85000" lnSpcReduction="10000"/>
          </a:bodyPr>
          <a:lstStyle/>
          <a:p>
            <a:pPr indent="-228600">
              <a:buFont typeface="Arial" panose="020B0604020202020204" pitchFamily="34" charset="0"/>
              <a:buChar char="•"/>
            </a:pPr>
            <a:endParaRPr lang="en-US" sz="2000" dirty="0">
              <a:solidFill>
                <a:schemeClr val="tx1"/>
              </a:solidFill>
            </a:endParaRPr>
          </a:p>
          <a:p>
            <a:pPr marL="457200" indent="-228600">
              <a:buFont typeface="Arial" panose="020B0604020202020204" pitchFamily="34" charset="0"/>
              <a:buChar char="•"/>
            </a:pPr>
            <a:r>
              <a:rPr lang="en-US" sz="2000" dirty="0">
                <a:solidFill>
                  <a:schemeClr val="tx1"/>
                </a:solidFill>
              </a:rPr>
              <a:t>On initial impact a local ring of intense shear is generated (microseconds).</a:t>
            </a:r>
          </a:p>
          <a:p>
            <a:pPr marL="457200" indent="-228600">
              <a:buFont typeface="Arial" panose="020B0604020202020204" pitchFamily="34" charset="0"/>
              <a:buChar char="•"/>
            </a:pPr>
            <a:r>
              <a:rPr lang="en-US" sz="2000" dirty="0">
                <a:solidFill>
                  <a:schemeClr val="tx1"/>
                </a:solidFill>
              </a:rPr>
              <a:t>The target material is massive and has no time to build up motion.</a:t>
            </a:r>
          </a:p>
          <a:p>
            <a:pPr marL="457200" indent="-228600">
              <a:buFont typeface="Arial" panose="020B0604020202020204" pitchFamily="34" charset="0"/>
              <a:buChar char="•"/>
            </a:pPr>
            <a:r>
              <a:rPr lang="en-US" sz="2000" dirty="0">
                <a:solidFill>
                  <a:schemeClr val="tx1"/>
                </a:solidFill>
              </a:rPr>
              <a:t>Locally intense heat is generated</a:t>
            </a:r>
          </a:p>
          <a:p>
            <a:pPr marL="457200" indent="-228600">
              <a:buFont typeface="Arial" panose="020B0604020202020204" pitchFamily="34" charset="0"/>
              <a:buChar char="•"/>
            </a:pPr>
            <a:r>
              <a:rPr lang="en-US" sz="2000" dirty="0">
                <a:solidFill>
                  <a:schemeClr val="tx1"/>
                </a:solidFill>
              </a:rPr>
              <a:t>Because of the time scale and high deformation rate, the heat cannot be conducted away.</a:t>
            </a:r>
          </a:p>
          <a:p>
            <a:pPr marL="457200" indent="-228600">
              <a:buFont typeface="Arial" panose="020B0604020202020204" pitchFamily="34" charset="0"/>
              <a:buChar char="•"/>
            </a:pPr>
            <a:r>
              <a:rPr lang="en-US" sz="2000" dirty="0">
                <a:solidFill>
                  <a:schemeClr val="tx1"/>
                </a:solidFill>
              </a:rPr>
              <a:t>Since the target material properties are weaker at this increased temperature, the material yields readily and flows plastically.</a:t>
            </a:r>
          </a:p>
          <a:p>
            <a:pPr marL="457200" indent="-228600">
              <a:buFont typeface="Arial" panose="020B0604020202020204" pitchFamily="34" charset="0"/>
              <a:buChar char="•"/>
            </a:pPr>
            <a:r>
              <a:rPr lang="en-US" sz="2000" dirty="0">
                <a:solidFill>
                  <a:schemeClr val="tx1"/>
                </a:solidFill>
              </a:rPr>
              <a:t>Finally, a plug is formed and breaks free.</a:t>
            </a:r>
          </a:p>
          <a:p>
            <a:pPr marL="457200" indent="-228600">
              <a:buFont typeface="Arial" panose="020B0604020202020204" pitchFamily="34" charset="0"/>
              <a:buChar char="•"/>
            </a:pPr>
            <a:r>
              <a:rPr lang="en-US" sz="2000" dirty="0">
                <a:solidFill>
                  <a:schemeClr val="tx1"/>
                </a:solidFill>
              </a:rPr>
              <a:t>If the minimum perforation velocity is exceeded by more than 5-10% then the plug will break up. </a:t>
            </a:r>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Diagram&#10;&#10;Description automatically generated with medium confidence">
            <a:extLst>
              <a:ext uri="{FF2B5EF4-FFF2-40B4-BE49-F238E27FC236}">
                <a16:creationId xmlns:a16="http://schemas.microsoft.com/office/drawing/2014/main" id="{67516950-6DC2-D230-A035-42617DDA8014}"/>
              </a:ext>
            </a:extLst>
          </p:cNvPr>
          <p:cNvPicPr>
            <a:picLocks noChangeAspect="1"/>
          </p:cNvPicPr>
          <p:nvPr/>
        </p:nvPicPr>
        <p:blipFill>
          <a:blip r:embed="rId3"/>
          <a:stretch>
            <a:fillRect/>
          </a:stretch>
        </p:blipFill>
        <p:spPr>
          <a:xfrm>
            <a:off x="7275162" y="581892"/>
            <a:ext cx="4013954" cy="2518756"/>
          </a:xfrm>
          <a:prstGeom prst="rect">
            <a:avLst/>
          </a:prstGeom>
        </p:spPr>
      </p:pic>
      <p:sp>
        <p:nvSpPr>
          <p:cNvPr id="24" name="Rectangle 23">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Graphical user interface, website&#10;&#10;Description automatically generated">
            <a:extLst>
              <a:ext uri="{FF2B5EF4-FFF2-40B4-BE49-F238E27FC236}">
                <a16:creationId xmlns:a16="http://schemas.microsoft.com/office/drawing/2014/main" id="{AE9FAE5E-EAC9-F3D0-4D81-00E9C475596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862190" y="3707894"/>
            <a:ext cx="2838035" cy="2518756"/>
          </a:xfrm>
          <a:prstGeom prst="rect">
            <a:avLst/>
          </a:prstGeom>
        </p:spPr>
      </p:pic>
    </p:spTree>
    <p:extLst>
      <p:ext uri="{BB962C8B-B14F-4D97-AF65-F5344CB8AC3E}">
        <p14:creationId xmlns:p14="http://schemas.microsoft.com/office/powerpoint/2010/main" val="18541658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agram&#10;&#10;Description automatically generated">
            <a:extLst>
              <a:ext uri="{FF2B5EF4-FFF2-40B4-BE49-F238E27FC236}">
                <a16:creationId xmlns:a16="http://schemas.microsoft.com/office/drawing/2014/main" id="{F9DC0F75-2787-D038-7D64-8D0DCE382F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3709" y="1254498"/>
            <a:ext cx="5286382" cy="4349003"/>
          </a:xfrm>
          <a:prstGeom prst="rect">
            <a:avLst/>
          </a:prstGeom>
        </p:spPr>
      </p:pic>
      <p:sp>
        <p:nvSpPr>
          <p:cNvPr id="4" name="Oval 3">
            <a:extLst>
              <a:ext uri="{FF2B5EF4-FFF2-40B4-BE49-F238E27FC236}">
                <a16:creationId xmlns:a16="http://schemas.microsoft.com/office/drawing/2014/main" id="{47C54950-E029-D567-D4E5-B0015802D9D8}"/>
              </a:ext>
            </a:extLst>
          </p:cNvPr>
          <p:cNvSpPr/>
          <p:nvPr/>
        </p:nvSpPr>
        <p:spPr>
          <a:xfrm>
            <a:off x="1344706" y="1900518"/>
            <a:ext cx="304800" cy="268941"/>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F93F93C3-FFE9-CA79-3F66-49B6FB09B4B5}"/>
              </a:ext>
            </a:extLst>
          </p:cNvPr>
          <p:cNvSpPr/>
          <p:nvPr/>
        </p:nvSpPr>
        <p:spPr>
          <a:xfrm>
            <a:off x="4760259" y="4132730"/>
            <a:ext cx="304800" cy="268941"/>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06171CCE-3CB7-0C12-1CF5-036CFFF1361D}"/>
              </a:ext>
            </a:extLst>
          </p:cNvPr>
          <p:cNvSpPr/>
          <p:nvPr/>
        </p:nvSpPr>
        <p:spPr>
          <a:xfrm>
            <a:off x="4267200" y="1855694"/>
            <a:ext cx="304800" cy="268941"/>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5D33C577-B4D3-010E-77F9-F2D64720E3FB}"/>
              </a:ext>
            </a:extLst>
          </p:cNvPr>
          <p:cNvSpPr/>
          <p:nvPr/>
        </p:nvSpPr>
        <p:spPr>
          <a:xfrm>
            <a:off x="2716306" y="4132729"/>
            <a:ext cx="304800" cy="268941"/>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A4DF7BA-24FE-2A69-5EA5-6A33AFD6878D}"/>
              </a:ext>
            </a:extLst>
          </p:cNvPr>
          <p:cNvSpPr txBox="1"/>
          <p:nvPr/>
        </p:nvSpPr>
        <p:spPr>
          <a:xfrm>
            <a:off x="4572000" y="238365"/>
            <a:ext cx="6741459" cy="830997"/>
          </a:xfrm>
          <a:prstGeom prst="rect">
            <a:avLst/>
          </a:prstGeom>
          <a:noFill/>
        </p:spPr>
        <p:txBody>
          <a:bodyPr wrap="square" rtlCol="0">
            <a:spAutoFit/>
          </a:bodyPr>
          <a:lstStyle/>
          <a:p>
            <a:r>
              <a:rPr lang="en-US" sz="2400" dirty="0">
                <a:solidFill>
                  <a:schemeClr val="bg1"/>
                </a:solidFill>
              </a:rPr>
              <a:t>Without Dislocation Motion, Plastic (Ductile Deformation Cannot Occur!</a:t>
            </a:r>
          </a:p>
        </p:txBody>
      </p:sp>
      <p:pic>
        <p:nvPicPr>
          <p:cNvPr id="12" name="Picture 11">
            <a:extLst>
              <a:ext uri="{FF2B5EF4-FFF2-40B4-BE49-F238E27FC236}">
                <a16:creationId xmlns:a16="http://schemas.microsoft.com/office/drawing/2014/main" id="{D8326413-5792-774F-185F-CE279D522CD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15516" y="2169459"/>
            <a:ext cx="6589059" cy="2234459"/>
          </a:xfrm>
          <a:prstGeom prst="rect">
            <a:avLst/>
          </a:prstGeom>
        </p:spPr>
      </p:pic>
    </p:spTree>
    <p:extLst>
      <p:ext uri="{BB962C8B-B14F-4D97-AF65-F5344CB8AC3E}">
        <p14:creationId xmlns:p14="http://schemas.microsoft.com/office/powerpoint/2010/main" val="39872297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BA79A7CF-01AF-4178-9369-94E0C90EB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9267909" y="2023110"/>
            <a:ext cx="2469624" cy="2846070"/>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lang="en-US" sz="3700" kern="1200" dirty="0">
                <a:solidFill>
                  <a:schemeClr val="tx1"/>
                </a:solidFill>
                <a:latin typeface="+mj-lt"/>
                <a:ea typeface="+mj-ea"/>
                <a:cs typeface="+mj-cs"/>
              </a:rPr>
              <a:t>Work hardening</a:t>
            </a:r>
            <a:endParaRPr kumimoji="0" lang="en-US" sz="3700" b="0" i="0" u="none" strike="noStrike" kern="1200" cap="none" spc="0" normalizeH="0" baseline="0" noProof="0" dirty="0">
              <a:ln>
                <a:noFill/>
              </a:ln>
              <a:solidFill>
                <a:schemeClr val="tx1"/>
              </a:solidFill>
              <a:effectLst/>
              <a:uLnTx/>
              <a:uFillTx/>
              <a:latin typeface="+mj-lt"/>
              <a:ea typeface="+mj-ea"/>
              <a:cs typeface="+mj-cs"/>
            </a:endParaRPr>
          </a:p>
        </p:txBody>
      </p:sp>
      <p:sp>
        <p:nvSpPr>
          <p:cNvPr id="38" name="Rectangle 37">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Diagram&#10;&#10;Description automatically generated">
            <a:extLst>
              <a:ext uri="{FF2B5EF4-FFF2-40B4-BE49-F238E27FC236}">
                <a16:creationId xmlns:a16="http://schemas.microsoft.com/office/drawing/2014/main" id="{530E458F-A3CB-A65F-5217-9008E561E50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1121" y="858525"/>
            <a:ext cx="6576537" cy="5211906"/>
          </a:xfrm>
          <a:prstGeom prst="rect">
            <a:avLst/>
          </a:prstGeom>
        </p:spPr>
      </p:pic>
      <p:sp>
        <p:nvSpPr>
          <p:cNvPr id="42" name="Rectangle 41">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663529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589560" y="856180"/>
            <a:ext cx="4560584" cy="1128068"/>
          </a:xfrm>
        </p:spPr>
        <p:txBody>
          <a:bodyPr vert="horz" lIns="91440" tIns="45720" rIns="91440" bIns="45720" rtlCol="0" anchor="ctr" anchorCtr="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000" dirty="0">
                <a:solidFill>
                  <a:schemeClr val="tx1"/>
                </a:solidFill>
                <a:latin typeface="+mj-lt"/>
                <a:ea typeface="+mj-ea"/>
                <a:cs typeface="+mj-cs"/>
              </a:rPr>
              <a:t>50% penetration velocity</a:t>
            </a:r>
          </a:p>
        </p:txBody>
      </p:sp>
      <p:grpSp>
        <p:nvGrpSpPr>
          <p:cNvPr id="27" name="Group 26">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8" name="Rectangle 2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1" name="Rectangle 30">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Diagram&#10;&#10;Description automatically generated">
            <a:extLst>
              <a:ext uri="{FF2B5EF4-FFF2-40B4-BE49-F238E27FC236}">
                <a16:creationId xmlns:a16="http://schemas.microsoft.com/office/drawing/2014/main" id="{AF5A74FF-5BCD-85B4-ACBA-838854184CFC}"/>
              </a:ext>
            </a:extLst>
          </p:cNvPr>
          <p:cNvPicPr>
            <a:picLocks noChangeAspect="1"/>
          </p:cNvPicPr>
          <p:nvPr/>
        </p:nvPicPr>
        <p:blipFill>
          <a:blip r:embed="rId3"/>
          <a:stretch>
            <a:fillRect/>
          </a:stretch>
        </p:blipFill>
        <p:spPr>
          <a:xfrm>
            <a:off x="5660882" y="1434782"/>
            <a:ext cx="5359400" cy="3987800"/>
          </a:xfrm>
          <a:prstGeom prst="rect">
            <a:avLst/>
          </a:prstGeom>
        </p:spPr>
      </p:pic>
      <p:cxnSp>
        <p:nvCxnSpPr>
          <p:cNvPr id="17" name="Straight Connector 16">
            <a:extLst>
              <a:ext uri="{FF2B5EF4-FFF2-40B4-BE49-F238E27FC236}">
                <a16:creationId xmlns:a16="http://schemas.microsoft.com/office/drawing/2014/main" id="{518DA7A6-FD66-2AF5-B79D-06D5F7165828}"/>
              </a:ext>
            </a:extLst>
          </p:cNvPr>
          <p:cNvCxnSpPr>
            <a:cxnSpLocks/>
          </p:cNvCxnSpPr>
          <p:nvPr/>
        </p:nvCxnSpPr>
        <p:spPr>
          <a:xfrm>
            <a:off x="6727371" y="3706586"/>
            <a:ext cx="173082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C527116-4ECE-2258-1CDE-655CA6F09894}"/>
              </a:ext>
            </a:extLst>
          </p:cNvPr>
          <p:cNvCxnSpPr/>
          <p:nvPr/>
        </p:nvCxnSpPr>
        <p:spPr>
          <a:xfrm>
            <a:off x="8458200" y="3706586"/>
            <a:ext cx="0" cy="2122714"/>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48C339B-922F-A102-E0CD-793A7555E615}"/>
              </a:ext>
            </a:extLst>
          </p:cNvPr>
          <p:cNvCxnSpPr>
            <a:cxnSpLocks/>
          </p:cNvCxnSpPr>
          <p:nvPr/>
        </p:nvCxnSpPr>
        <p:spPr>
          <a:xfrm>
            <a:off x="6727370" y="2830286"/>
            <a:ext cx="225334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F5E11DA-F7F7-0070-6AFF-FDE0F244EC26}"/>
              </a:ext>
            </a:extLst>
          </p:cNvPr>
          <p:cNvCxnSpPr>
            <a:cxnSpLocks/>
          </p:cNvCxnSpPr>
          <p:nvPr/>
        </p:nvCxnSpPr>
        <p:spPr>
          <a:xfrm>
            <a:off x="6727371" y="4582886"/>
            <a:ext cx="112667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8943DF19-2D5D-0C86-4D38-38D90CCDB199}"/>
              </a:ext>
            </a:extLst>
          </p:cNvPr>
          <p:cNvCxnSpPr>
            <a:cxnSpLocks/>
          </p:cNvCxnSpPr>
          <p:nvPr/>
        </p:nvCxnSpPr>
        <p:spPr>
          <a:xfrm>
            <a:off x="7843156" y="4582886"/>
            <a:ext cx="0" cy="1246414"/>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CEAD613-68A1-C435-EBCA-EA5B24A07360}"/>
              </a:ext>
            </a:extLst>
          </p:cNvPr>
          <p:cNvCxnSpPr>
            <a:cxnSpLocks/>
          </p:cNvCxnSpPr>
          <p:nvPr/>
        </p:nvCxnSpPr>
        <p:spPr>
          <a:xfrm>
            <a:off x="8980714" y="2830286"/>
            <a:ext cx="0" cy="2999014"/>
          </a:xfrm>
          <a:prstGeom prst="line">
            <a:avLst/>
          </a:prstGeom>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109C4B10-CC0E-755A-DFF7-6E691D165B62}"/>
              </a:ext>
            </a:extLst>
          </p:cNvPr>
          <p:cNvSpPr txBox="1"/>
          <p:nvPr/>
        </p:nvSpPr>
        <p:spPr>
          <a:xfrm>
            <a:off x="7674430" y="5976257"/>
            <a:ext cx="473206" cy="369332"/>
          </a:xfrm>
          <a:prstGeom prst="rect">
            <a:avLst/>
          </a:prstGeom>
          <a:noFill/>
        </p:spPr>
        <p:txBody>
          <a:bodyPr wrap="none" rtlCol="0">
            <a:spAutoFit/>
          </a:bodyPr>
          <a:lstStyle/>
          <a:p>
            <a:r>
              <a:rPr lang="en-US" dirty="0"/>
              <a:t>V</a:t>
            </a:r>
            <a:r>
              <a:rPr lang="en-US" baseline="-25000" dirty="0"/>
              <a:t>10</a:t>
            </a:r>
          </a:p>
        </p:txBody>
      </p:sp>
      <p:sp>
        <p:nvSpPr>
          <p:cNvPr id="42" name="TextBox 41">
            <a:extLst>
              <a:ext uri="{FF2B5EF4-FFF2-40B4-BE49-F238E27FC236}">
                <a16:creationId xmlns:a16="http://schemas.microsoft.com/office/drawing/2014/main" id="{830EFBFF-5A47-B3ED-EB82-99EA7354A450}"/>
              </a:ext>
            </a:extLst>
          </p:cNvPr>
          <p:cNvSpPr txBox="1"/>
          <p:nvPr/>
        </p:nvSpPr>
        <p:spPr>
          <a:xfrm>
            <a:off x="8303242" y="5997941"/>
            <a:ext cx="473206" cy="369332"/>
          </a:xfrm>
          <a:prstGeom prst="rect">
            <a:avLst/>
          </a:prstGeom>
          <a:noFill/>
        </p:spPr>
        <p:txBody>
          <a:bodyPr wrap="none" rtlCol="0">
            <a:spAutoFit/>
          </a:bodyPr>
          <a:lstStyle/>
          <a:p>
            <a:r>
              <a:rPr lang="en-US" dirty="0"/>
              <a:t>V</a:t>
            </a:r>
            <a:r>
              <a:rPr lang="en-US" baseline="-25000" dirty="0"/>
              <a:t>50</a:t>
            </a:r>
          </a:p>
        </p:txBody>
      </p:sp>
      <p:sp>
        <p:nvSpPr>
          <p:cNvPr id="43" name="TextBox 42">
            <a:extLst>
              <a:ext uri="{FF2B5EF4-FFF2-40B4-BE49-F238E27FC236}">
                <a16:creationId xmlns:a16="http://schemas.microsoft.com/office/drawing/2014/main" id="{1FF73E04-BCF6-0FCD-616B-6B100CC2EC35}"/>
              </a:ext>
            </a:extLst>
          </p:cNvPr>
          <p:cNvSpPr txBox="1"/>
          <p:nvPr/>
        </p:nvSpPr>
        <p:spPr>
          <a:xfrm>
            <a:off x="8829866" y="5992347"/>
            <a:ext cx="473206" cy="369332"/>
          </a:xfrm>
          <a:prstGeom prst="rect">
            <a:avLst/>
          </a:prstGeom>
          <a:noFill/>
        </p:spPr>
        <p:txBody>
          <a:bodyPr wrap="none" rtlCol="0">
            <a:spAutoFit/>
          </a:bodyPr>
          <a:lstStyle/>
          <a:p>
            <a:r>
              <a:rPr lang="en-US" dirty="0"/>
              <a:t>V</a:t>
            </a:r>
            <a:r>
              <a:rPr lang="en-US" baseline="-25000" dirty="0"/>
              <a:t>90</a:t>
            </a:r>
          </a:p>
        </p:txBody>
      </p:sp>
      <mc:AlternateContent xmlns:mc="http://schemas.openxmlformats.org/markup-compatibility/2006" xmlns:a14="http://schemas.microsoft.com/office/drawing/2010/main">
        <mc:Choice Requires="a14">
          <p:sp>
            <p:nvSpPr>
              <p:cNvPr id="45" name="TextBox 44">
                <a:extLst>
                  <a:ext uri="{FF2B5EF4-FFF2-40B4-BE49-F238E27FC236}">
                    <a16:creationId xmlns:a16="http://schemas.microsoft.com/office/drawing/2014/main" id="{56CA9229-C51E-4F0C-4535-871A244D0777}"/>
                  </a:ext>
                </a:extLst>
              </p:cNvPr>
              <p:cNvSpPr txBox="1"/>
              <p:nvPr/>
            </p:nvSpPr>
            <p:spPr>
              <a:xfrm>
                <a:off x="906173" y="3151683"/>
                <a:ext cx="2653455" cy="108645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3600" i="1" smtClean="0">
                              <a:latin typeface="Cambria Math" panose="02040503050406030204" pitchFamily="18" charset="0"/>
                            </a:rPr>
                          </m:ctrlPr>
                        </m:sSubPr>
                        <m:e>
                          <m:r>
                            <a:rPr lang="en-GB" sz="3600" b="0" i="1" smtClean="0">
                              <a:latin typeface="Cambria Math" panose="02040503050406030204" pitchFamily="18" charset="0"/>
                            </a:rPr>
                            <m:t>𝑉</m:t>
                          </m:r>
                        </m:e>
                        <m:sub>
                          <m:r>
                            <a:rPr lang="en-GB" sz="3600" b="0" i="1" smtClean="0">
                              <a:latin typeface="Cambria Math" panose="02040503050406030204" pitchFamily="18" charset="0"/>
                            </a:rPr>
                            <m:t>50</m:t>
                          </m:r>
                        </m:sub>
                      </m:sSub>
                      <m:r>
                        <a:rPr lang="en-GB" sz="3600" b="0" i="1" smtClean="0">
                          <a:latin typeface="Cambria Math" panose="02040503050406030204" pitchFamily="18" charset="0"/>
                        </a:rPr>
                        <m:t>=</m:t>
                      </m:r>
                      <m:f>
                        <m:fPr>
                          <m:ctrlPr>
                            <a:rPr lang="en-GB" sz="3600" b="0" i="1" smtClean="0">
                              <a:latin typeface="Cambria Math" panose="02040503050406030204" pitchFamily="18" charset="0"/>
                            </a:rPr>
                          </m:ctrlPr>
                        </m:fPr>
                        <m:num>
                          <m:nary>
                            <m:naryPr>
                              <m:chr m:val="∑"/>
                              <m:ctrlPr>
                                <a:rPr lang="en-GB" sz="3600" b="0" i="1" smtClean="0">
                                  <a:latin typeface="Cambria Math" panose="02040503050406030204" pitchFamily="18" charset="0"/>
                                </a:rPr>
                              </m:ctrlPr>
                            </m:naryPr>
                            <m:sub>
                              <m:r>
                                <m:rPr>
                                  <m:brk m:alnAt="23"/>
                                </m:rPr>
                                <a:rPr lang="en-GB" sz="3600" b="0" i="1" smtClean="0">
                                  <a:latin typeface="Cambria Math" panose="02040503050406030204" pitchFamily="18" charset="0"/>
                                </a:rPr>
                                <m:t>𝑖</m:t>
                              </m:r>
                              <m:r>
                                <a:rPr lang="en-GB" sz="3600" b="0" i="1" smtClean="0">
                                  <a:latin typeface="Cambria Math" panose="02040503050406030204" pitchFamily="18" charset="0"/>
                                </a:rPr>
                                <m:t>=1</m:t>
                              </m:r>
                            </m:sub>
                            <m:sup>
                              <m:r>
                                <a:rPr lang="en-GB" sz="3600" b="0" i="1" smtClean="0">
                                  <a:latin typeface="Cambria Math" panose="02040503050406030204" pitchFamily="18" charset="0"/>
                                </a:rPr>
                                <m:t>𝑛</m:t>
                              </m:r>
                            </m:sup>
                            <m:e>
                              <m:sSub>
                                <m:sSubPr>
                                  <m:ctrlPr>
                                    <a:rPr lang="en-GB" sz="3600" b="0" i="1" smtClean="0">
                                      <a:latin typeface="Cambria Math" panose="02040503050406030204" pitchFamily="18" charset="0"/>
                                    </a:rPr>
                                  </m:ctrlPr>
                                </m:sSubPr>
                                <m:e>
                                  <m:r>
                                    <a:rPr lang="en-GB" sz="3600" b="0" i="1" smtClean="0">
                                      <a:latin typeface="Cambria Math" panose="02040503050406030204" pitchFamily="18" charset="0"/>
                                    </a:rPr>
                                    <m:t>𝑉</m:t>
                                  </m:r>
                                </m:e>
                                <m:sub>
                                  <m:r>
                                    <a:rPr lang="en-GB" sz="3600" b="0" i="1" smtClean="0">
                                      <a:latin typeface="Cambria Math" panose="02040503050406030204" pitchFamily="18" charset="0"/>
                                    </a:rPr>
                                    <m:t>𝑖</m:t>
                                  </m:r>
                                </m:sub>
                              </m:sSub>
                            </m:e>
                          </m:nary>
                        </m:num>
                        <m:den>
                          <m:r>
                            <a:rPr lang="en-GB" sz="3600" b="0" i="1" smtClean="0">
                              <a:latin typeface="Cambria Math" panose="02040503050406030204" pitchFamily="18" charset="0"/>
                            </a:rPr>
                            <m:t>𝑛</m:t>
                          </m:r>
                        </m:den>
                      </m:f>
                    </m:oMath>
                  </m:oMathPara>
                </a14:m>
                <a:endParaRPr lang="en-US" sz="3600" dirty="0"/>
              </a:p>
            </p:txBody>
          </p:sp>
        </mc:Choice>
        <mc:Fallback xmlns="">
          <p:sp>
            <p:nvSpPr>
              <p:cNvPr id="45" name="TextBox 44">
                <a:extLst>
                  <a:ext uri="{FF2B5EF4-FFF2-40B4-BE49-F238E27FC236}">
                    <a16:creationId xmlns:a16="http://schemas.microsoft.com/office/drawing/2014/main" id="{56CA9229-C51E-4F0C-4535-871A244D0777}"/>
                  </a:ext>
                </a:extLst>
              </p:cNvPr>
              <p:cNvSpPr txBox="1">
                <a:spLocks noRot="1" noChangeAspect="1" noMove="1" noResize="1" noEditPoints="1" noAdjustHandles="1" noChangeArrowheads="1" noChangeShapeType="1" noTextEdit="1"/>
              </p:cNvSpPr>
              <p:nvPr/>
            </p:nvSpPr>
            <p:spPr>
              <a:xfrm>
                <a:off x="906173" y="3151683"/>
                <a:ext cx="2653455" cy="1086451"/>
              </a:xfrm>
              <a:prstGeom prst="rect">
                <a:avLst/>
              </a:prstGeom>
              <a:blipFill>
                <a:blip r:embed="rId4"/>
                <a:stretch>
                  <a:fillRect l="-4286" t="-88372" r="-1429" b="-81395"/>
                </a:stretch>
              </a:blipFill>
            </p:spPr>
            <p:txBody>
              <a:bodyPr/>
              <a:lstStyle/>
              <a:p>
                <a:r>
                  <a:rPr lang="en-US">
                    <a:noFill/>
                  </a:rPr>
                  <a:t> </a:t>
                </a:r>
              </a:p>
            </p:txBody>
          </p:sp>
        </mc:Fallback>
      </mc:AlternateContent>
    </p:spTree>
    <p:extLst>
      <p:ext uri="{BB962C8B-B14F-4D97-AF65-F5344CB8AC3E}">
        <p14:creationId xmlns:p14="http://schemas.microsoft.com/office/powerpoint/2010/main" val="1444664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67F6885-EA30-C47D-EC6C-86AA4AD9CBDA}"/>
              </a:ext>
            </a:extLst>
          </p:cNvPr>
          <p:cNvSpPr txBox="1">
            <a:spLocks/>
          </p:cNvSpPr>
          <p:nvPr/>
        </p:nvSpPr>
        <p:spPr>
          <a:xfrm>
            <a:off x="4754385" y="369871"/>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Limit Velocity</a:t>
            </a:r>
          </a:p>
        </p:txBody>
      </p:sp>
      <p:sp>
        <p:nvSpPr>
          <p:cNvPr id="4" name="TextBox 3">
            <a:extLst>
              <a:ext uri="{FF2B5EF4-FFF2-40B4-BE49-F238E27FC236}">
                <a16:creationId xmlns:a16="http://schemas.microsoft.com/office/drawing/2014/main" id="{1A83FB9F-9A34-08F3-47C7-6322EDBD7EEF}"/>
              </a:ext>
            </a:extLst>
          </p:cNvPr>
          <p:cNvSpPr txBox="1"/>
          <p:nvPr/>
        </p:nvSpPr>
        <p:spPr>
          <a:xfrm>
            <a:off x="380385" y="1565068"/>
            <a:ext cx="4798943" cy="4154984"/>
          </a:xfrm>
          <a:prstGeom prst="rect">
            <a:avLst/>
          </a:prstGeom>
          <a:noFill/>
        </p:spPr>
        <p:txBody>
          <a:bodyPr wrap="square" rtlCol="0">
            <a:spAutoFit/>
          </a:bodyPr>
          <a:lstStyle/>
          <a:p>
            <a:r>
              <a:rPr lang="en-US" sz="2400" dirty="0">
                <a:solidFill>
                  <a:schemeClr val="bg1"/>
                </a:solidFill>
              </a:rPr>
              <a:t>The limit velocity V</a:t>
            </a:r>
            <a:r>
              <a:rPr lang="en-US" sz="2400" baseline="-25000" dirty="0">
                <a:solidFill>
                  <a:schemeClr val="bg1"/>
                </a:solidFill>
              </a:rPr>
              <a:t>l </a:t>
            </a:r>
            <a:r>
              <a:rPr lang="en-US" sz="2400" dirty="0">
                <a:solidFill>
                  <a:schemeClr val="bg1"/>
                </a:solidFill>
              </a:rPr>
              <a:t>is the velocity below which a given projectile will not defeat a given target (shot velocity vs shot residual velocity after penetration)</a:t>
            </a:r>
          </a:p>
          <a:p>
            <a:endParaRPr lang="en-US" sz="2400" dirty="0">
              <a:solidFill>
                <a:schemeClr val="bg1"/>
              </a:solidFill>
            </a:endParaRPr>
          </a:p>
          <a:p>
            <a:r>
              <a:rPr lang="en-US" sz="2400" dirty="0">
                <a:solidFill>
                  <a:schemeClr val="bg1"/>
                </a:solidFill>
              </a:rPr>
              <a:t>The following affect V</a:t>
            </a:r>
            <a:r>
              <a:rPr lang="en-US" sz="2400" baseline="-25000" dirty="0">
                <a:solidFill>
                  <a:schemeClr val="bg1"/>
                </a:solidFill>
              </a:rPr>
              <a:t>l</a:t>
            </a:r>
            <a:r>
              <a:rPr lang="en-US" sz="2400" dirty="0">
                <a:solidFill>
                  <a:schemeClr val="bg1"/>
                </a:solidFill>
              </a:rPr>
              <a:t>: material hardness, angle of impact, projectile density, projectile nose shape, L/D of projectile</a:t>
            </a:r>
          </a:p>
          <a:p>
            <a:endParaRPr lang="en-US" sz="2400" dirty="0">
              <a:solidFill>
                <a:schemeClr val="bg1"/>
              </a:solidFill>
            </a:endParaRPr>
          </a:p>
        </p:txBody>
      </p:sp>
      <p:pic>
        <p:nvPicPr>
          <p:cNvPr id="6" name="Picture 5" descr="Diagram&#10;&#10;Description automatically generated">
            <a:extLst>
              <a:ext uri="{FF2B5EF4-FFF2-40B4-BE49-F238E27FC236}">
                <a16:creationId xmlns:a16="http://schemas.microsoft.com/office/drawing/2014/main" id="{1491B90A-5D6A-8271-101C-104CA1C5B021}"/>
              </a:ext>
            </a:extLst>
          </p:cNvPr>
          <p:cNvPicPr>
            <a:picLocks noChangeAspect="1"/>
          </p:cNvPicPr>
          <p:nvPr/>
        </p:nvPicPr>
        <p:blipFill>
          <a:blip r:embed="rId2"/>
          <a:stretch>
            <a:fillRect/>
          </a:stretch>
        </p:blipFill>
        <p:spPr>
          <a:xfrm>
            <a:off x="5546223" y="1320513"/>
            <a:ext cx="5495545" cy="4214873"/>
          </a:xfrm>
          <a:prstGeom prst="rect">
            <a:avLst/>
          </a:prstGeom>
        </p:spPr>
      </p:pic>
      <p:sp>
        <p:nvSpPr>
          <p:cNvPr id="7" name="TextBox 6">
            <a:extLst>
              <a:ext uri="{FF2B5EF4-FFF2-40B4-BE49-F238E27FC236}">
                <a16:creationId xmlns:a16="http://schemas.microsoft.com/office/drawing/2014/main" id="{AF8C2C33-E083-A1BF-A7F9-3B1DE0AE225A}"/>
              </a:ext>
            </a:extLst>
          </p:cNvPr>
          <p:cNvSpPr txBox="1"/>
          <p:nvPr/>
        </p:nvSpPr>
        <p:spPr>
          <a:xfrm>
            <a:off x="11041768" y="5233273"/>
            <a:ext cx="366895" cy="369332"/>
          </a:xfrm>
          <a:prstGeom prst="rect">
            <a:avLst/>
          </a:prstGeom>
          <a:noFill/>
        </p:spPr>
        <p:txBody>
          <a:bodyPr wrap="none" rtlCol="0">
            <a:spAutoFit/>
          </a:bodyPr>
          <a:lstStyle/>
          <a:p>
            <a:r>
              <a:rPr lang="en-US" dirty="0">
                <a:solidFill>
                  <a:schemeClr val="bg1"/>
                </a:solidFill>
              </a:rPr>
              <a:t>V</a:t>
            </a:r>
            <a:r>
              <a:rPr lang="en-US" baseline="-25000" dirty="0">
                <a:solidFill>
                  <a:schemeClr val="bg1"/>
                </a:solidFill>
              </a:rPr>
              <a:t>s</a:t>
            </a:r>
          </a:p>
        </p:txBody>
      </p:sp>
      <p:sp>
        <p:nvSpPr>
          <p:cNvPr id="8" name="TextBox 7">
            <a:extLst>
              <a:ext uri="{FF2B5EF4-FFF2-40B4-BE49-F238E27FC236}">
                <a16:creationId xmlns:a16="http://schemas.microsoft.com/office/drawing/2014/main" id="{A0A743A7-2D03-6AFA-B389-369BF3BC0292}"/>
              </a:ext>
            </a:extLst>
          </p:cNvPr>
          <p:cNvSpPr txBox="1"/>
          <p:nvPr/>
        </p:nvSpPr>
        <p:spPr>
          <a:xfrm>
            <a:off x="4995880" y="1478845"/>
            <a:ext cx="363369" cy="369332"/>
          </a:xfrm>
          <a:prstGeom prst="rect">
            <a:avLst/>
          </a:prstGeom>
          <a:noFill/>
        </p:spPr>
        <p:txBody>
          <a:bodyPr wrap="none" rtlCol="0">
            <a:spAutoFit/>
          </a:bodyPr>
          <a:lstStyle/>
          <a:p>
            <a:r>
              <a:rPr lang="en-US" dirty="0">
                <a:solidFill>
                  <a:schemeClr val="bg1"/>
                </a:solidFill>
              </a:rPr>
              <a:t>V</a:t>
            </a:r>
            <a:r>
              <a:rPr lang="en-US" baseline="-25000" dirty="0">
                <a:solidFill>
                  <a:schemeClr val="bg1"/>
                </a:solidFill>
              </a:rPr>
              <a:t>r</a:t>
            </a:r>
          </a:p>
        </p:txBody>
      </p:sp>
    </p:spTree>
    <p:extLst>
      <p:ext uri="{BB962C8B-B14F-4D97-AF65-F5344CB8AC3E}">
        <p14:creationId xmlns:p14="http://schemas.microsoft.com/office/powerpoint/2010/main" val="1150755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1">
            <a:extLst>
              <a:ext uri="{FF2B5EF4-FFF2-40B4-BE49-F238E27FC236}">
                <a16:creationId xmlns:a16="http://schemas.microsoft.com/office/drawing/2014/main" id="{5D01AF39-DFF4-8168-CA71-522EDDD5DC12}"/>
              </a:ext>
            </a:extLst>
          </p:cNvPr>
          <p:cNvSpPr txBox="1">
            <a:spLocks/>
          </p:cNvSpPr>
          <p:nvPr/>
        </p:nvSpPr>
        <p:spPr>
          <a:xfrm>
            <a:off x="645064" y="525982"/>
            <a:ext cx="4282983" cy="1200361"/>
          </a:xfrm>
        </p:spPr>
        <p:txBody>
          <a:bodyPr vert="horz" lIns="91440" tIns="45720" rIns="91440" bIns="4572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3600" kern="1200" dirty="0">
                <a:solidFill>
                  <a:schemeClr val="tx1"/>
                </a:solidFill>
                <a:latin typeface="+mj-lt"/>
                <a:ea typeface="+mj-ea"/>
                <a:cs typeface="+mj-cs"/>
              </a:rPr>
              <a:t>Oblique penetration</a:t>
            </a:r>
          </a:p>
        </p:txBody>
      </p:sp>
      <p:sp>
        <p:nvSpPr>
          <p:cNvPr id="19" name="Rectangle 18">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A1E4B40C-DE0A-238C-E25E-66F295635C9B}"/>
              </a:ext>
            </a:extLst>
          </p:cNvPr>
          <p:cNvSpPr txBox="1"/>
          <p:nvPr/>
        </p:nvSpPr>
        <p:spPr>
          <a:xfrm>
            <a:off x="645066" y="2031101"/>
            <a:ext cx="4282984" cy="3511943"/>
          </a:xfr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dirty="0"/>
              <a:t>0-15 degrees angle of obliquity – mechanism of penetration similar to normal</a:t>
            </a:r>
          </a:p>
          <a:p>
            <a:pPr indent="-228600">
              <a:lnSpc>
                <a:spcPct val="90000"/>
              </a:lnSpc>
              <a:spcAft>
                <a:spcPts val="600"/>
              </a:spcAft>
              <a:buFont typeface="Arial" panose="020B0604020202020204" pitchFamily="34" charset="0"/>
              <a:buChar char="•"/>
            </a:pPr>
            <a:r>
              <a:rPr lang="en-US" dirty="0"/>
              <a:t>15 – 70 degrees angle of obliquity – shot turned away from normal, penetration begins to decrease rapidly beyond 30 degrees</a:t>
            </a:r>
          </a:p>
          <a:p>
            <a:pPr indent="-228600">
              <a:lnSpc>
                <a:spcPct val="90000"/>
              </a:lnSpc>
              <a:spcAft>
                <a:spcPts val="600"/>
              </a:spcAft>
              <a:buFont typeface="Arial" panose="020B0604020202020204" pitchFamily="34" charset="0"/>
              <a:buChar char="•"/>
            </a:pPr>
            <a:r>
              <a:rPr lang="en-US" dirty="0"/>
              <a:t> &gt;70 degrees – onset of ricochet</a:t>
            </a:r>
          </a:p>
        </p:txBody>
      </p:sp>
      <p:sp>
        <p:nvSpPr>
          <p:cNvPr id="21" name="Rectangle 20">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Graphical user interface&#10;&#10;Description automatically generated">
            <a:extLst>
              <a:ext uri="{FF2B5EF4-FFF2-40B4-BE49-F238E27FC236}">
                <a16:creationId xmlns:a16="http://schemas.microsoft.com/office/drawing/2014/main" id="{0FF98CA0-47B7-0374-C20A-44CFEE465A4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24213" y="1420586"/>
            <a:ext cx="5691543" cy="3742189"/>
          </a:xfrm>
          <a:prstGeom prst="rect">
            <a:avLst/>
          </a:prstGeom>
        </p:spPr>
      </p:pic>
      <p:sp>
        <p:nvSpPr>
          <p:cNvPr id="8" name="TextBox 7">
            <a:extLst>
              <a:ext uri="{FF2B5EF4-FFF2-40B4-BE49-F238E27FC236}">
                <a16:creationId xmlns:a16="http://schemas.microsoft.com/office/drawing/2014/main" id="{A7093327-4658-43FD-6344-1FA570EFEC6F}"/>
              </a:ext>
            </a:extLst>
          </p:cNvPr>
          <p:cNvSpPr txBox="1"/>
          <p:nvPr/>
        </p:nvSpPr>
        <p:spPr>
          <a:xfrm>
            <a:off x="6164753" y="5381345"/>
            <a:ext cx="5331652" cy="523220"/>
          </a:xfrm>
          <a:prstGeom prst="rect">
            <a:avLst/>
          </a:prstGeom>
          <a:noFill/>
        </p:spPr>
        <p:txBody>
          <a:bodyPr wrap="none" rtlCol="0">
            <a:spAutoFit/>
          </a:bodyPr>
          <a:lstStyle/>
          <a:p>
            <a:r>
              <a:rPr lang="en-US" sz="1400" dirty="0"/>
              <a:t>Damage characteristics of semi-infinite aluminium targets subjected to</a:t>
            </a:r>
          </a:p>
          <a:p>
            <a:r>
              <a:rPr lang="en-US" sz="1400" dirty="0"/>
              <a:t>normal and oblique projectile impact. Materials Today 2022.</a:t>
            </a:r>
          </a:p>
        </p:txBody>
      </p:sp>
    </p:spTree>
    <p:extLst>
      <p:ext uri="{BB962C8B-B14F-4D97-AF65-F5344CB8AC3E}">
        <p14:creationId xmlns:p14="http://schemas.microsoft.com/office/powerpoint/2010/main" val="30937304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BDF4125A-DD07-F5ED-1A55-95D0FEA771DD}"/>
              </a:ext>
            </a:extLst>
          </p:cNvPr>
          <p:cNvSpPr txBox="1">
            <a:spLocks/>
          </p:cNvSpPr>
          <p:nvPr/>
        </p:nvSpPr>
        <p:spPr>
          <a:xfrm>
            <a:off x="5977704" y="41929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Sloping and Composite Armour</a:t>
            </a:r>
          </a:p>
        </p:txBody>
      </p:sp>
      <p:pic>
        <p:nvPicPr>
          <p:cNvPr id="6" name="Picture 5" descr="Diagram&#10;&#10;Description automatically generated with low confidence">
            <a:extLst>
              <a:ext uri="{FF2B5EF4-FFF2-40B4-BE49-F238E27FC236}">
                <a16:creationId xmlns:a16="http://schemas.microsoft.com/office/drawing/2014/main" id="{6979174C-C443-6948-CBB9-741BAECB3EB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49744" y="137505"/>
            <a:ext cx="4198837" cy="3462585"/>
          </a:xfrm>
          <a:prstGeom prst="rect">
            <a:avLst/>
          </a:prstGeom>
        </p:spPr>
      </p:pic>
      <p:pic>
        <p:nvPicPr>
          <p:cNvPr id="3" name="Picture 2" descr="Diagram&#10;&#10;Description automatically generated">
            <a:extLst>
              <a:ext uri="{FF2B5EF4-FFF2-40B4-BE49-F238E27FC236}">
                <a16:creationId xmlns:a16="http://schemas.microsoft.com/office/drawing/2014/main" id="{13593928-2148-79FD-F30B-35847ADE63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787298" y="1149910"/>
            <a:ext cx="5070466" cy="2406634"/>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EED18639-8EBF-6D44-2261-A65FBF953BA7}"/>
                  </a:ext>
                </a:extLst>
              </p:cNvPr>
              <p:cNvSpPr txBox="1"/>
              <p:nvPr/>
            </p:nvSpPr>
            <p:spPr>
              <a:xfrm>
                <a:off x="10078604" y="1761818"/>
                <a:ext cx="1863652" cy="100059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3600" b="0" i="1" smtClean="0">
                          <a:solidFill>
                            <a:schemeClr val="bg1"/>
                          </a:solidFill>
                          <a:latin typeface="Cambria Math" panose="02040503050406030204" pitchFamily="18" charset="0"/>
                        </a:rPr>
                        <m:t>𝑙</m:t>
                      </m:r>
                      <m:r>
                        <a:rPr lang="en-GB" sz="3600" b="0" i="1" smtClean="0">
                          <a:solidFill>
                            <a:schemeClr val="bg1"/>
                          </a:solidFill>
                          <a:latin typeface="Cambria Math" panose="02040503050406030204" pitchFamily="18" charset="0"/>
                        </a:rPr>
                        <m:t>=</m:t>
                      </m:r>
                      <m:f>
                        <m:fPr>
                          <m:ctrlPr>
                            <a:rPr lang="en-GB" sz="3600" b="0" i="1" smtClean="0">
                              <a:solidFill>
                                <a:schemeClr val="bg1"/>
                              </a:solidFill>
                              <a:latin typeface="Cambria Math" panose="02040503050406030204" pitchFamily="18" charset="0"/>
                            </a:rPr>
                          </m:ctrlPr>
                        </m:fPr>
                        <m:num>
                          <m:r>
                            <a:rPr lang="en-GB" sz="3600" b="0" i="1" smtClean="0">
                              <a:solidFill>
                                <a:schemeClr val="bg1"/>
                              </a:solidFill>
                              <a:latin typeface="Cambria Math" panose="02040503050406030204" pitchFamily="18" charset="0"/>
                            </a:rPr>
                            <m:t>𝑡</m:t>
                          </m:r>
                        </m:num>
                        <m:den>
                          <m:func>
                            <m:funcPr>
                              <m:ctrlPr>
                                <a:rPr lang="en-GB" sz="3600" b="0" i="1" smtClean="0">
                                  <a:solidFill>
                                    <a:schemeClr val="bg1"/>
                                  </a:solidFill>
                                  <a:latin typeface="Cambria Math" panose="02040503050406030204" pitchFamily="18" charset="0"/>
                                </a:rPr>
                              </m:ctrlPr>
                            </m:funcPr>
                            <m:fName>
                              <m:r>
                                <m:rPr>
                                  <m:sty m:val="p"/>
                                </m:rPr>
                                <a:rPr lang="en-GB" sz="3600" b="0" i="0" smtClean="0">
                                  <a:solidFill>
                                    <a:schemeClr val="bg1"/>
                                  </a:solidFill>
                                  <a:latin typeface="Cambria Math" panose="02040503050406030204" pitchFamily="18" charset="0"/>
                                </a:rPr>
                                <m:t>cos</m:t>
                              </m:r>
                            </m:fName>
                            <m:e>
                              <m:r>
                                <a:rPr lang="en-GB" sz="3600" b="0" i="1" smtClean="0">
                                  <a:solidFill>
                                    <a:schemeClr val="bg1"/>
                                  </a:solidFill>
                                  <a:latin typeface="Cambria Math" panose="02040503050406030204" pitchFamily="18" charset="0"/>
                                  <a:ea typeface="Cambria Math" panose="02040503050406030204" pitchFamily="18" charset="0"/>
                                </a:rPr>
                                <m:t>𝜃</m:t>
                              </m:r>
                            </m:e>
                          </m:func>
                        </m:den>
                      </m:f>
                    </m:oMath>
                  </m:oMathPara>
                </a14:m>
                <a:endParaRPr lang="en-US" sz="3600" dirty="0">
                  <a:solidFill>
                    <a:schemeClr val="bg1"/>
                  </a:solidFill>
                </a:endParaRPr>
              </a:p>
            </p:txBody>
          </p:sp>
        </mc:Choice>
        <mc:Fallback xmlns="">
          <p:sp>
            <p:nvSpPr>
              <p:cNvPr id="7" name="TextBox 6">
                <a:extLst>
                  <a:ext uri="{FF2B5EF4-FFF2-40B4-BE49-F238E27FC236}">
                    <a16:creationId xmlns:a16="http://schemas.microsoft.com/office/drawing/2014/main" id="{EED18639-8EBF-6D44-2261-A65FBF953BA7}"/>
                  </a:ext>
                </a:extLst>
              </p:cNvPr>
              <p:cNvSpPr txBox="1">
                <a:spLocks noRot="1" noChangeAspect="1" noMove="1" noResize="1" noEditPoints="1" noAdjustHandles="1" noChangeArrowheads="1" noChangeShapeType="1" noTextEdit="1"/>
              </p:cNvSpPr>
              <p:nvPr/>
            </p:nvSpPr>
            <p:spPr>
              <a:xfrm>
                <a:off x="10078604" y="1761818"/>
                <a:ext cx="1863652" cy="1000595"/>
              </a:xfrm>
              <a:prstGeom prst="rect">
                <a:avLst/>
              </a:prstGeom>
              <a:blipFill>
                <a:blip r:embed="rId4"/>
                <a:stretch>
                  <a:fillRect l="-5405" r="-4730" b="-15000"/>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F4850050-3458-BFA8-45D9-F71F4AE13152}"/>
              </a:ext>
            </a:extLst>
          </p:cNvPr>
          <p:cNvSpPr txBox="1"/>
          <p:nvPr/>
        </p:nvSpPr>
        <p:spPr>
          <a:xfrm>
            <a:off x="6024804" y="4287156"/>
            <a:ext cx="5595696" cy="1015663"/>
          </a:xfrm>
          <a:prstGeom prst="rect">
            <a:avLst/>
          </a:prstGeom>
          <a:noFill/>
        </p:spPr>
        <p:txBody>
          <a:bodyPr wrap="square" rtlCol="0">
            <a:spAutoFit/>
          </a:bodyPr>
          <a:lstStyle/>
          <a:p>
            <a:r>
              <a:rPr lang="en-US" sz="2000" dirty="0">
                <a:solidFill>
                  <a:schemeClr val="bg1"/>
                </a:solidFill>
              </a:rPr>
              <a:t>Sloping the armour at 60</a:t>
            </a:r>
            <a:r>
              <a:rPr lang="en-US" sz="2000" baseline="30000" dirty="0">
                <a:solidFill>
                  <a:schemeClr val="bg1"/>
                </a:solidFill>
              </a:rPr>
              <a:t>o </a:t>
            </a:r>
            <a:r>
              <a:rPr lang="en-US" sz="2000" dirty="0">
                <a:solidFill>
                  <a:schemeClr val="bg1"/>
                </a:solidFill>
              </a:rPr>
              <a:t>to the normal doubles the amount of armour that must be penetrated and increases the chances of ricochet</a:t>
            </a:r>
          </a:p>
        </p:txBody>
      </p:sp>
      <p:pic>
        <p:nvPicPr>
          <p:cNvPr id="5" name="Picture 4" descr="Diagram, engineering drawing&#10;&#10;Description automatically generated">
            <a:extLst>
              <a:ext uri="{FF2B5EF4-FFF2-40B4-BE49-F238E27FC236}">
                <a16:creationId xmlns:a16="http://schemas.microsoft.com/office/drawing/2014/main" id="{80B05F48-6E8E-BBD3-CB3E-BC2971AED89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49744" y="3811747"/>
            <a:ext cx="5410441" cy="2908748"/>
          </a:xfrm>
          <a:prstGeom prst="rect">
            <a:avLst/>
          </a:prstGeom>
        </p:spPr>
      </p:pic>
    </p:spTree>
    <p:extLst>
      <p:ext uri="{BB962C8B-B14F-4D97-AF65-F5344CB8AC3E}">
        <p14:creationId xmlns:p14="http://schemas.microsoft.com/office/powerpoint/2010/main" val="27710473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Content Placeholder 1">
            <a:extLst>
              <a:ext uri="{FF2B5EF4-FFF2-40B4-BE49-F238E27FC236}">
                <a16:creationId xmlns:a16="http://schemas.microsoft.com/office/drawing/2014/main" id="{767F6885-EA30-C47D-EC6C-86AA4AD9CBDA}"/>
              </a:ext>
            </a:extLst>
          </p:cNvPr>
          <p:cNvSpPr txBox="1">
            <a:spLocks/>
          </p:cNvSpPr>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2600" kern="1200" dirty="0">
                <a:solidFill>
                  <a:srgbClr val="FFFFFF"/>
                </a:solidFill>
                <a:latin typeface="+mj-lt"/>
                <a:ea typeface="+mj-ea"/>
                <a:cs typeface="+mj-cs"/>
              </a:rPr>
              <a:t>Ballistic Limit Curve for Solid Shot at Semi-Infinite RHA</a:t>
            </a:r>
          </a:p>
        </p:txBody>
      </p:sp>
      <p:pic>
        <p:nvPicPr>
          <p:cNvPr id="3" name="Picture 2">
            <a:extLst>
              <a:ext uri="{FF2B5EF4-FFF2-40B4-BE49-F238E27FC236}">
                <a16:creationId xmlns:a16="http://schemas.microsoft.com/office/drawing/2014/main" id="{1443644E-13FB-F109-AB59-DDD9E91260D1}"/>
              </a:ext>
            </a:extLst>
          </p:cNvPr>
          <p:cNvPicPr>
            <a:picLocks noChangeAspect="1"/>
          </p:cNvPicPr>
          <p:nvPr/>
        </p:nvPicPr>
        <p:blipFill>
          <a:blip r:embed="rId2"/>
          <a:stretch>
            <a:fillRect/>
          </a:stretch>
        </p:blipFill>
        <p:spPr>
          <a:xfrm>
            <a:off x="3775538" y="548255"/>
            <a:ext cx="7776381" cy="5921763"/>
          </a:xfrm>
          <a:prstGeom prst="rect">
            <a:avLst/>
          </a:prstGeom>
        </p:spPr>
      </p:pic>
    </p:spTree>
    <p:extLst>
      <p:ext uri="{BB962C8B-B14F-4D97-AF65-F5344CB8AC3E}">
        <p14:creationId xmlns:p14="http://schemas.microsoft.com/office/powerpoint/2010/main" val="23021658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1231F9-B4BD-5AF0-B800-9619F22DED8A}"/>
              </a:ext>
            </a:extLst>
          </p:cNvPr>
          <p:cNvSpPr>
            <a:spLocks noGrp="1"/>
          </p:cNvSpPr>
          <p:nvPr>
            <p:ph idx="1"/>
          </p:nvPr>
        </p:nvSpPr>
        <p:spPr>
          <a:xfrm>
            <a:off x="565496" y="1253294"/>
            <a:ext cx="10803903" cy="3864989"/>
          </a:xfrm>
        </p:spPr>
        <p:txBody>
          <a:bodyPr wrap="square"/>
          <a:lstStyle/>
          <a:p>
            <a:endParaRPr lang="en-US" sz="2400" dirty="0"/>
          </a:p>
          <a:p>
            <a:pPr marL="457200" indent="-457200">
              <a:buFont typeface="Wingdings" pitchFamily="2" charset="2"/>
              <a:buChar char="Ø"/>
            </a:pPr>
            <a:r>
              <a:rPr lang="en-US" sz="2400" dirty="0"/>
              <a:t>The harder the target, the higher the V</a:t>
            </a:r>
            <a:r>
              <a:rPr lang="en-US" sz="2400" baseline="-25000" dirty="0"/>
              <a:t>50</a:t>
            </a:r>
            <a:r>
              <a:rPr lang="en-US" sz="2400" dirty="0"/>
              <a:t>;</a:t>
            </a:r>
          </a:p>
          <a:p>
            <a:pPr marL="457200" indent="-457200">
              <a:buFont typeface="Wingdings" pitchFamily="2" charset="2"/>
              <a:buChar char="Ø"/>
            </a:pPr>
            <a:r>
              <a:rPr lang="en-US" sz="2400" dirty="0"/>
              <a:t>The harder the penetrator, the lower V</a:t>
            </a:r>
            <a:r>
              <a:rPr lang="en-US" sz="2400" baseline="-25000" dirty="0"/>
              <a:t>50</a:t>
            </a:r>
            <a:r>
              <a:rPr lang="en-US" sz="2400" dirty="0"/>
              <a:t> becomes</a:t>
            </a:r>
          </a:p>
          <a:p>
            <a:pPr marL="457200" indent="-457200">
              <a:buFont typeface="Wingdings" pitchFamily="2" charset="2"/>
              <a:buChar char="Ø"/>
            </a:pPr>
            <a:r>
              <a:rPr lang="en-US" sz="2400" dirty="0"/>
              <a:t>The greater the angle of impact, the greater the chance of projectile break-up or ricochet and the higher V</a:t>
            </a:r>
            <a:r>
              <a:rPr lang="en-US" sz="2400" baseline="-25000" dirty="0"/>
              <a:t>50</a:t>
            </a:r>
            <a:r>
              <a:rPr lang="en-US" sz="2400" dirty="0"/>
              <a:t> becomes</a:t>
            </a:r>
          </a:p>
          <a:p>
            <a:pPr marL="457200" indent="-457200">
              <a:buFont typeface="Wingdings" pitchFamily="2" charset="2"/>
              <a:buChar char="Ø"/>
            </a:pPr>
            <a:r>
              <a:rPr lang="en-US" sz="2400" dirty="0"/>
              <a:t>The more dense the projectile the lower V</a:t>
            </a:r>
            <a:r>
              <a:rPr lang="en-US" sz="2400" baseline="-25000" dirty="0"/>
              <a:t>50</a:t>
            </a:r>
            <a:r>
              <a:rPr lang="en-US" sz="2400" dirty="0"/>
              <a:t> becomes</a:t>
            </a:r>
          </a:p>
          <a:p>
            <a:pPr marL="457200" indent="-457200">
              <a:buFont typeface="Wingdings" pitchFamily="2" charset="2"/>
              <a:buChar char="Ø"/>
            </a:pPr>
            <a:r>
              <a:rPr lang="en-US" sz="2400" dirty="0"/>
              <a:t>A blunter nose cone the higher V</a:t>
            </a:r>
            <a:r>
              <a:rPr lang="en-US" sz="2400" baseline="-25000" dirty="0"/>
              <a:t>50</a:t>
            </a:r>
            <a:r>
              <a:rPr lang="en-US" sz="2400" dirty="0"/>
              <a:t> (nose shape negligible if target significantly over-matched).</a:t>
            </a:r>
          </a:p>
          <a:p>
            <a:pPr marL="457200" indent="-457200">
              <a:buFont typeface="Wingdings" pitchFamily="2" charset="2"/>
              <a:buChar char="Ø"/>
            </a:pPr>
            <a:r>
              <a:rPr lang="en-US" sz="2400" dirty="0"/>
              <a:t>L/D V</a:t>
            </a:r>
            <a:r>
              <a:rPr lang="en-US" sz="2400" baseline="-25000" dirty="0"/>
              <a:t>50</a:t>
            </a:r>
            <a:r>
              <a:rPr lang="en-US" sz="2400" dirty="0"/>
              <a:t> depends on obliquity of impact.</a:t>
            </a:r>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4754385" y="369871"/>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Generally speaking:</a:t>
            </a:r>
          </a:p>
        </p:txBody>
      </p:sp>
    </p:spTree>
    <p:extLst>
      <p:ext uri="{BB962C8B-B14F-4D97-AF65-F5344CB8AC3E}">
        <p14:creationId xmlns:p14="http://schemas.microsoft.com/office/powerpoint/2010/main" val="9933552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5932554" y="373353"/>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Penetration Equations (De Marre)</a:t>
            </a:r>
          </a:p>
        </p:txBody>
      </p:sp>
      <p:pic>
        <p:nvPicPr>
          <p:cNvPr id="4" name="Picture 3" descr="A yellow box with a seat&#10;&#10;Description automatically generated">
            <a:extLst>
              <a:ext uri="{FF2B5EF4-FFF2-40B4-BE49-F238E27FC236}">
                <a16:creationId xmlns:a16="http://schemas.microsoft.com/office/drawing/2014/main" id="{BBC61A29-5C77-AC9E-4D4A-BC5379F6B12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79525" y="1633537"/>
            <a:ext cx="2705100" cy="3590925"/>
          </a:xfrm>
          <a:prstGeom prst="rect">
            <a:avLst/>
          </a:prstGeom>
        </p:spPr>
      </p:pic>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16D19A2E-AB72-5083-6CC8-BF691437E575}"/>
                  </a:ext>
                </a:extLst>
              </p:cNvPr>
              <p:cNvSpPr txBox="1"/>
              <p:nvPr/>
            </p:nvSpPr>
            <p:spPr>
              <a:xfrm>
                <a:off x="4073857" y="2558037"/>
                <a:ext cx="7514404" cy="1336584"/>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GB" sz="4000" b="0" i="1" smtClean="0">
                          <a:solidFill>
                            <a:schemeClr val="bg1"/>
                          </a:solidFill>
                          <a:latin typeface="Cambria Math" panose="02040503050406030204" pitchFamily="18" charset="0"/>
                        </a:rPr>
                        <m:t>𝐷𝑒</m:t>
                      </m:r>
                      <m:r>
                        <a:rPr lang="en-GB" sz="4000" b="0" i="1" smtClean="0">
                          <a:solidFill>
                            <a:schemeClr val="bg1"/>
                          </a:solidFill>
                          <a:latin typeface="Cambria Math" panose="02040503050406030204" pitchFamily="18" charset="0"/>
                        </a:rPr>
                        <m:t> </m:t>
                      </m:r>
                      <m:r>
                        <a:rPr lang="en-GB" sz="4000" b="0" i="1" smtClean="0">
                          <a:solidFill>
                            <a:schemeClr val="bg1"/>
                          </a:solidFill>
                          <a:latin typeface="Cambria Math" panose="02040503050406030204" pitchFamily="18" charset="0"/>
                        </a:rPr>
                        <m:t>𝑀𝑎𝑟𝑟𝑒</m:t>
                      </m:r>
                      <m:r>
                        <a:rPr lang="en-GB" sz="4000" b="0" i="1" smtClean="0">
                          <a:solidFill>
                            <a:schemeClr val="bg1"/>
                          </a:solidFill>
                          <a:latin typeface="Cambria Math" panose="02040503050406030204" pitchFamily="18" charset="0"/>
                        </a:rPr>
                        <m:t>.       </m:t>
                      </m:r>
                      <m:sSub>
                        <m:sSubPr>
                          <m:ctrlPr>
                            <a:rPr lang="en-US" sz="4000" i="1" smtClean="0">
                              <a:solidFill>
                                <a:schemeClr val="bg1"/>
                              </a:solidFill>
                              <a:latin typeface="Cambria Math" panose="02040503050406030204" pitchFamily="18" charset="0"/>
                            </a:rPr>
                          </m:ctrlPr>
                        </m:sSubPr>
                        <m:e>
                          <m:r>
                            <a:rPr lang="en-US" sz="4000" i="1">
                              <a:solidFill>
                                <a:schemeClr val="bg1"/>
                              </a:solidFill>
                              <a:latin typeface="Cambria Math" panose="02040503050406030204" pitchFamily="18" charset="0"/>
                            </a:rPr>
                            <m:t>𝑉</m:t>
                          </m:r>
                        </m:e>
                        <m:sub>
                          <m:r>
                            <a:rPr lang="en-US" sz="4000" i="1">
                              <a:solidFill>
                                <a:schemeClr val="bg1"/>
                              </a:solidFill>
                              <a:latin typeface="Cambria Math" panose="02040503050406030204" pitchFamily="18" charset="0"/>
                            </a:rPr>
                            <m:t>𝑏𝑙</m:t>
                          </m:r>
                        </m:sub>
                      </m:sSub>
                      <m:r>
                        <a:rPr lang="en-US" sz="4000" i="0">
                          <a:solidFill>
                            <a:schemeClr val="bg1"/>
                          </a:solidFill>
                          <a:latin typeface="Cambria Math" panose="02040503050406030204" pitchFamily="18" charset="0"/>
                        </a:rPr>
                        <m:t>=</m:t>
                      </m:r>
                      <m:f>
                        <m:fPr>
                          <m:ctrlPr>
                            <a:rPr lang="en-US" sz="4000" i="1">
                              <a:solidFill>
                                <a:schemeClr val="bg1"/>
                              </a:solidFill>
                              <a:latin typeface="Cambria Math" panose="02040503050406030204" pitchFamily="18" charset="0"/>
                            </a:rPr>
                          </m:ctrlPr>
                        </m:fPr>
                        <m:num>
                          <m:r>
                            <a:rPr lang="en-US" sz="4000" i="1">
                              <a:solidFill>
                                <a:schemeClr val="bg1"/>
                              </a:solidFill>
                              <a:latin typeface="Cambria Math" panose="02040503050406030204" pitchFamily="18" charset="0"/>
                            </a:rPr>
                            <m:t>𝐾</m:t>
                          </m:r>
                          <m:r>
                            <a:rPr lang="en-US" sz="4000" i="0">
                              <a:solidFill>
                                <a:schemeClr val="bg1"/>
                              </a:solidFill>
                              <a:latin typeface="Cambria Math" panose="02040503050406030204" pitchFamily="18" charset="0"/>
                            </a:rPr>
                            <m:t>.</m:t>
                          </m:r>
                          <m:sSup>
                            <m:sSupPr>
                              <m:ctrlPr>
                                <a:rPr lang="en-US" sz="4000" i="1">
                                  <a:solidFill>
                                    <a:schemeClr val="bg1"/>
                                  </a:solidFill>
                                  <a:latin typeface="Cambria Math" panose="02040503050406030204" pitchFamily="18" charset="0"/>
                                </a:rPr>
                              </m:ctrlPr>
                            </m:sSupPr>
                            <m:e>
                              <m:r>
                                <a:rPr lang="en-US" sz="4000" i="1">
                                  <a:solidFill>
                                    <a:schemeClr val="bg1"/>
                                  </a:solidFill>
                                  <a:latin typeface="Cambria Math" panose="02040503050406030204" pitchFamily="18" charset="0"/>
                                </a:rPr>
                                <m:t>𝐷</m:t>
                              </m:r>
                            </m:e>
                            <m:sup>
                              <m:r>
                                <a:rPr lang="en-US" sz="4000" i="0">
                                  <a:solidFill>
                                    <a:schemeClr val="bg1"/>
                                  </a:solidFill>
                                  <a:latin typeface="Cambria Math" panose="02040503050406030204" pitchFamily="18" charset="0"/>
                                </a:rPr>
                                <m:t>0.75</m:t>
                              </m:r>
                            </m:sup>
                          </m:sSup>
                          <m:sSup>
                            <m:sSupPr>
                              <m:ctrlPr>
                                <a:rPr lang="en-US" sz="4000" i="1">
                                  <a:solidFill>
                                    <a:schemeClr val="bg1"/>
                                  </a:solidFill>
                                  <a:latin typeface="Cambria Math" panose="02040503050406030204" pitchFamily="18" charset="0"/>
                                </a:rPr>
                              </m:ctrlPr>
                            </m:sSupPr>
                            <m:e>
                              <m:r>
                                <a:rPr lang="en-US" sz="4000" i="1">
                                  <a:solidFill>
                                    <a:schemeClr val="bg1"/>
                                  </a:solidFill>
                                  <a:latin typeface="Cambria Math" panose="02040503050406030204" pitchFamily="18" charset="0"/>
                                </a:rPr>
                                <m:t>𝑇</m:t>
                              </m:r>
                            </m:e>
                            <m:sup>
                              <m:r>
                                <a:rPr lang="en-US" sz="4000" i="0">
                                  <a:solidFill>
                                    <a:schemeClr val="bg1"/>
                                  </a:solidFill>
                                  <a:latin typeface="Cambria Math" panose="02040503050406030204" pitchFamily="18" charset="0"/>
                                </a:rPr>
                                <m:t>0.7</m:t>
                              </m:r>
                            </m:sup>
                          </m:sSup>
                        </m:num>
                        <m:den>
                          <m:sSup>
                            <m:sSupPr>
                              <m:ctrlPr>
                                <a:rPr lang="en-US" sz="4000" i="1">
                                  <a:solidFill>
                                    <a:schemeClr val="bg1"/>
                                  </a:solidFill>
                                  <a:latin typeface="Cambria Math" panose="02040503050406030204" pitchFamily="18" charset="0"/>
                                </a:rPr>
                              </m:ctrlPr>
                            </m:sSupPr>
                            <m:e>
                              <m:r>
                                <a:rPr lang="en-US" sz="4000" i="1">
                                  <a:solidFill>
                                    <a:schemeClr val="bg1"/>
                                  </a:solidFill>
                                  <a:latin typeface="Cambria Math" panose="02040503050406030204" pitchFamily="18" charset="0"/>
                                </a:rPr>
                                <m:t>𝑀</m:t>
                              </m:r>
                            </m:e>
                            <m:sup>
                              <m:r>
                                <a:rPr lang="en-US" sz="4000" i="0">
                                  <a:solidFill>
                                    <a:schemeClr val="bg1"/>
                                  </a:solidFill>
                                  <a:latin typeface="Cambria Math" panose="02040503050406030204" pitchFamily="18" charset="0"/>
                                </a:rPr>
                                <m:t>0.5</m:t>
                              </m:r>
                            </m:sup>
                          </m:sSup>
                          <m:func>
                            <m:funcPr>
                              <m:ctrlPr>
                                <a:rPr lang="en-US" sz="4000" i="1">
                                  <a:solidFill>
                                    <a:schemeClr val="bg1"/>
                                  </a:solidFill>
                                  <a:latin typeface="Cambria Math" panose="02040503050406030204" pitchFamily="18" charset="0"/>
                                </a:rPr>
                              </m:ctrlPr>
                            </m:funcPr>
                            <m:fName>
                              <m:r>
                                <a:rPr lang="en-US" sz="4000" i="1">
                                  <a:solidFill>
                                    <a:schemeClr val="bg1"/>
                                  </a:solidFill>
                                  <a:latin typeface="Cambria Math" panose="02040503050406030204" pitchFamily="18" charset="0"/>
                                </a:rPr>
                                <m:t>𝑐𝑜𝑠</m:t>
                              </m:r>
                            </m:fName>
                            <m:e>
                              <m:r>
                                <a:rPr lang="en-US" sz="4000" i="1">
                                  <a:solidFill>
                                    <a:schemeClr val="bg1"/>
                                  </a:solidFill>
                                  <a:latin typeface="Cambria Math" panose="02040503050406030204" pitchFamily="18" charset="0"/>
                                </a:rPr>
                                <m:t>𝜃</m:t>
                              </m:r>
                            </m:e>
                          </m:func>
                        </m:den>
                      </m:f>
                    </m:oMath>
                  </m:oMathPara>
                </a14:m>
                <a:endParaRPr lang="en-US" sz="4000" dirty="0">
                  <a:solidFill>
                    <a:schemeClr val="bg1"/>
                  </a:solidFill>
                </a:endParaRPr>
              </a:p>
            </p:txBody>
          </p:sp>
        </mc:Choice>
        <mc:Fallback xmlns="">
          <p:sp>
            <p:nvSpPr>
              <p:cNvPr id="6" name="TextBox 5">
                <a:extLst>
                  <a:ext uri="{FF2B5EF4-FFF2-40B4-BE49-F238E27FC236}">
                    <a16:creationId xmlns:a16="http://schemas.microsoft.com/office/drawing/2014/main" id="{16D19A2E-AB72-5083-6CC8-BF691437E575}"/>
                  </a:ext>
                </a:extLst>
              </p:cNvPr>
              <p:cNvSpPr txBox="1">
                <a:spLocks noRot="1" noChangeAspect="1" noMove="1" noResize="1" noEditPoints="1" noAdjustHandles="1" noChangeArrowheads="1" noChangeShapeType="1" noTextEdit="1"/>
              </p:cNvSpPr>
              <p:nvPr/>
            </p:nvSpPr>
            <p:spPr>
              <a:xfrm>
                <a:off x="4073857" y="2558037"/>
                <a:ext cx="7514404" cy="1336584"/>
              </a:xfrm>
              <a:prstGeom prst="rect">
                <a:avLst/>
              </a:prstGeom>
              <a:blipFill>
                <a:blip r:embed="rId3"/>
                <a:stretch>
                  <a:fillRect b="-9434"/>
                </a:stretch>
              </a:blipFill>
            </p:spPr>
            <p:txBody>
              <a:bodyPr/>
              <a:lstStyle/>
              <a:p>
                <a:r>
                  <a:rPr lang="en-US">
                    <a:noFill/>
                  </a:rPr>
                  <a:t> </a:t>
                </a:r>
              </a:p>
            </p:txBody>
          </p:sp>
        </mc:Fallback>
      </mc:AlternateContent>
    </p:spTree>
    <p:extLst>
      <p:ext uri="{BB962C8B-B14F-4D97-AF65-F5344CB8AC3E}">
        <p14:creationId xmlns:p14="http://schemas.microsoft.com/office/powerpoint/2010/main" val="8761692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D00495F-7FBB-4DA9-53FA-6E4CD6E812B4}"/>
              </a:ext>
            </a:extLst>
          </p:cNvPr>
          <p:cNvSpPr txBox="1"/>
          <p:nvPr/>
        </p:nvSpPr>
        <p:spPr>
          <a:xfrm>
            <a:off x="246185" y="3593792"/>
            <a:ext cx="11764107" cy="830997"/>
          </a:xfrm>
          <a:prstGeom prst="rect">
            <a:avLst/>
          </a:prstGeom>
          <a:solidFill>
            <a:srgbClr val="7030A0"/>
          </a:solidFill>
        </p:spPr>
        <p:txBody>
          <a:bodyPr wrap="square">
            <a:spAutoFit/>
          </a:bodyPr>
          <a:lstStyle/>
          <a:p>
            <a:r>
              <a:rPr lang="en-GB" sz="24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K ranges from 6200 to 73300 in value. When estimating, K usually takes the value 67650</a:t>
            </a:r>
            <a:r>
              <a:rPr lang="en-GB" sz="2400" dirty="0">
                <a:solidFill>
                  <a:schemeClr val="bg1"/>
                </a:solidFill>
                <a:effectLst/>
              </a:rPr>
              <a:t> </a:t>
            </a:r>
            <a:endParaRPr lang="en-US" sz="2400" dirty="0">
              <a:solidFill>
                <a:schemeClr val="bg1"/>
              </a:solidFill>
            </a:endParaRP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6F5960F1-8302-3FD2-0E91-0EE3F60D6962}"/>
                  </a:ext>
                </a:extLst>
              </p:cNvPr>
              <p:cNvSpPr txBox="1"/>
              <p:nvPr/>
            </p:nvSpPr>
            <p:spPr>
              <a:xfrm>
                <a:off x="246185" y="146049"/>
                <a:ext cx="11764107" cy="3319820"/>
              </a:xfrm>
              <a:prstGeom prst="rect">
                <a:avLst/>
              </a:prstGeom>
              <a:solidFill>
                <a:srgbClr val="7030A0"/>
              </a:solidFill>
            </p:spPr>
            <p:txBody>
              <a:bodyPr wrap="square">
                <a:spAutoFit/>
              </a:bodyPr>
              <a:lstStyle/>
              <a:p>
                <a:pPr>
                  <a:lnSpc>
                    <a:spcPct val="107000"/>
                  </a:lnSpc>
                  <a:spcAft>
                    <a:spcPts val="800"/>
                  </a:spcAft>
                </a:pPr>
                <a:r>
                  <a:rPr lang="en-GB" sz="24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a:t>
                </a:r>
                <a:r>
                  <a:rPr lang="en-GB" sz="2400" kern="100" baseline="-250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a:t>
                </a:r>
                <a:r>
                  <a:rPr lang="en-GB" sz="24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signifies the limiting velocity</a:t>
                </a:r>
              </a:p>
              <a:p>
                <a:pPr>
                  <a:lnSpc>
                    <a:spcPct val="107000"/>
                  </a:lnSpc>
                  <a:spcAft>
                    <a:spcPts val="800"/>
                  </a:spcAft>
                </a:pPr>
                <a:r>
                  <a:rPr lang="en-GB" sz="24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K expresses the composite coefficient of armour piercing </a:t>
                </a:r>
              </a:p>
              <a:p>
                <a:pPr>
                  <a:lnSpc>
                    <a:spcPct val="107000"/>
                  </a:lnSpc>
                  <a:spcAft>
                    <a:spcPts val="800"/>
                  </a:spcAft>
                </a:pPr>
                <a:r>
                  <a:rPr lang="en-GB" sz="24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 indicates the diameter of projectile (m)</a:t>
                </a:r>
              </a:p>
              <a:p>
                <a:pPr>
                  <a:lnSpc>
                    <a:spcPct val="107000"/>
                  </a:lnSpc>
                  <a:spcAft>
                    <a:spcPts val="800"/>
                  </a:spcAft>
                </a:pPr>
                <a:r>
                  <a:rPr lang="en-GB" sz="24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 denotes the thickness of target plate (m)</a:t>
                </a:r>
              </a:p>
              <a:p>
                <a:pPr>
                  <a:lnSpc>
                    <a:spcPct val="107000"/>
                  </a:lnSpc>
                  <a:spcAft>
                    <a:spcPts val="800"/>
                  </a:spcAft>
                </a:pPr>
                <a:r>
                  <a:rPr lang="en-GB" sz="24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 represents the mass of the projectile (kg)</a:t>
                </a:r>
              </a:p>
              <a:p>
                <a14:m>
                  <m:oMath xmlns:m="http://schemas.openxmlformats.org/officeDocument/2006/math">
                    <m:r>
                      <a:rPr lang="en-GB" sz="2400" i="1">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𝜃</m:t>
                    </m:r>
                  </m:oMath>
                </a14:m>
                <a:r>
                  <a:rPr lang="en-GB" sz="24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is the angle of attack. For example if the projectile is striking the target along the normal, this value would be zero.</a:t>
                </a:r>
                <a:r>
                  <a:rPr lang="en-GB" sz="2400" dirty="0">
                    <a:solidFill>
                      <a:schemeClr val="bg1"/>
                    </a:solidFill>
                    <a:effectLst/>
                  </a:rPr>
                  <a:t> </a:t>
                </a:r>
                <a:endParaRPr lang="en-US" sz="2400" dirty="0">
                  <a:solidFill>
                    <a:schemeClr val="bg1"/>
                  </a:solidFill>
                </a:endParaRPr>
              </a:p>
            </p:txBody>
          </p:sp>
        </mc:Choice>
        <mc:Fallback xmlns="">
          <p:sp>
            <p:nvSpPr>
              <p:cNvPr id="4" name="TextBox 3">
                <a:extLst>
                  <a:ext uri="{FF2B5EF4-FFF2-40B4-BE49-F238E27FC236}">
                    <a16:creationId xmlns:a16="http://schemas.microsoft.com/office/drawing/2014/main" id="{6F5960F1-8302-3FD2-0E91-0EE3F60D6962}"/>
                  </a:ext>
                </a:extLst>
              </p:cNvPr>
              <p:cNvSpPr txBox="1">
                <a:spLocks noRot="1" noChangeAspect="1" noMove="1" noResize="1" noEditPoints="1" noAdjustHandles="1" noChangeArrowheads="1" noChangeShapeType="1" noTextEdit="1"/>
              </p:cNvSpPr>
              <p:nvPr/>
            </p:nvSpPr>
            <p:spPr>
              <a:xfrm>
                <a:off x="246185" y="146049"/>
                <a:ext cx="11764107" cy="3319820"/>
              </a:xfrm>
              <a:prstGeom prst="rect">
                <a:avLst/>
              </a:prstGeom>
              <a:blipFill>
                <a:blip r:embed="rId2"/>
                <a:stretch>
                  <a:fillRect l="-755" t="-1521" b="-2662"/>
                </a:stretch>
              </a:blipFill>
            </p:spPr>
            <p:txBody>
              <a:bodyPr/>
              <a:lstStyle/>
              <a:p>
                <a:r>
                  <a:rPr lang="en-US">
                    <a:noFill/>
                  </a:rPr>
                  <a:t> </a:t>
                </a:r>
              </a:p>
            </p:txBody>
          </p:sp>
        </mc:Fallback>
      </mc:AlternateContent>
      <p:sp>
        <p:nvSpPr>
          <p:cNvPr id="5" name="TextBox 4">
            <a:extLst>
              <a:ext uri="{FF2B5EF4-FFF2-40B4-BE49-F238E27FC236}">
                <a16:creationId xmlns:a16="http://schemas.microsoft.com/office/drawing/2014/main" id="{F1C00E61-F367-3C82-277A-09A80CE18119}"/>
              </a:ext>
            </a:extLst>
          </p:cNvPr>
          <p:cNvSpPr txBox="1"/>
          <p:nvPr/>
        </p:nvSpPr>
        <p:spPr>
          <a:xfrm>
            <a:off x="246185" y="4552712"/>
            <a:ext cx="11764107" cy="1200329"/>
          </a:xfrm>
          <a:prstGeom prst="rect">
            <a:avLst/>
          </a:prstGeom>
          <a:solidFill>
            <a:srgbClr val="7030A0"/>
          </a:solidFill>
        </p:spPr>
        <p:txBody>
          <a:bodyPr wrap="square">
            <a:spAutoFit/>
          </a:bodyPr>
          <a:lstStyle/>
          <a:p>
            <a:r>
              <a:rPr lang="en-GB" sz="24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But, De Marre does not consider the influence of target plate strength on the critical penetration velocity, or the breakage and erosion of projectile during the process of penetration</a:t>
            </a:r>
            <a:r>
              <a:rPr lang="en-GB" sz="2400" dirty="0">
                <a:solidFill>
                  <a:schemeClr val="bg1"/>
                </a:solidFill>
                <a:effectLst/>
              </a:rPr>
              <a:t> </a:t>
            </a:r>
            <a:endParaRPr lang="en-US" sz="2400" dirty="0">
              <a:solidFill>
                <a:schemeClr val="bg1"/>
              </a:solidFill>
            </a:endParaRPr>
          </a:p>
        </p:txBody>
      </p:sp>
    </p:spTree>
    <p:extLst>
      <p:ext uri="{BB962C8B-B14F-4D97-AF65-F5344CB8AC3E}">
        <p14:creationId xmlns:p14="http://schemas.microsoft.com/office/powerpoint/2010/main" val="2985269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5"/>
                                        </p:tgtEl>
                                      </p:cBhvr>
                                    </p:animEffect>
                                    <p:animScale>
                                      <p:cBhvr>
                                        <p:cTn id="7"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5697097" y="28194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Penetration Equations (Zhao)</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C452EB2E-F0F7-B119-E10B-79373776B3A8}"/>
                  </a:ext>
                </a:extLst>
              </p:cNvPr>
              <p:cNvSpPr txBox="1"/>
              <p:nvPr/>
            </p:nvSpPr>
            <p:spPr>
              <a:xfrm>
                <a:off x="4261339" y="847139"/>
                <a:ext cx="7309338" cy="5163721"/>
              </a:xfrm>
              <a:prstGeom prst="rect">
                <a:avLst/>
              </a:prstGeom>
              <a:noFill/>
            </p:spPr>
            <p:txBody>
              <a:bodyPr wrap="square">
                <a:spAutoFit/>
              </a:bodyPr>
              <a:lstStyle/>
              <a:p>
                <a:pPr>
                  <a:lnSpc>
                    <a:spcPct val="107000"/>
                  </a:lnSpc>
                  <a:spcAft>
                    <a:spcPts val="800"/>
                  </a:spcAft>
                </a:pPr>
                <a14:m>
                  <m:oMathPara xmlns:m="http://schemas.openxmlformats.org/officeDocument/2006/math">
                    <m:oMathParaPr>
                      <m:jc m:val="centerGroup"/>
                    </m:oMathParaPr>
                    <m:oMath xmlns:m="http://schemas.openxmlformats.org/officeDocument/2006/math">
                      <m:r>
                        <a:rPr lang="en-GB" sz="2800" b="0" i="1" kern="100" smtClean="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𝑍h𝑎𝑜</m:t>
                      </m:r>
                      <m:r>
                        <a:rPr lang="en-GB" sz="2800" b="0" i="1" kern="100" smtClean="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 </m:t>
                      </m:r>
                      <m:r>
                        <a:rPr lang="en-GB" sz="2800" b="0" i="1" kern="100" smtClean="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𝐸𝑞𝑢𝑎𝑡𝑖𝑜𝑛</m:t>
                      </m:r>
                      <m:r>
                        <a:rPr lang="en-GB" sz="2800" b="0" i="1" kern="100" smtClean="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       </m:t>
                      </m:r>
                      <m:sSub>
                        <m:sSubPr>
                          <m:ctrlPr>
                            <a:rPr lang="en-GB" sz="2800" i="1" kern="100" smtClean="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sSubPr>
                        <m:e>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𝑉</m:t>
                          </m:r>
                        </m:e>
                        <m:sub>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𝑏𝑙</m:t>
                          </m:r>
                        </m:sub>
                      </m:sSub>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m:t>
                      </m:r>
                      <m:sSub>
                        <m:sSub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sSubPr>
                        <m:e>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𝐾</m:t>
                          </m:r>
                        </m:e>
                        <m:sub>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1</m:t>
                          </m:r>
                        </m:sub>
                      </m:sSub>
                      <m:sSubSup>
                        <m:sSubSup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sSubSupPr>
                        <m:e>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𝑌</m:t>
                          </m:r>
                        </m:e>
                        <m:sub>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𝑡</m:t>
                          </m:r>
                        </m:sub>
                        <m:sup>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0.2</m:t>
                          </m:r>
                        </m:sup>
                      </m:sSubSup>
                      <m:rad>
                        <m:rad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radPr>
                        <m:deg>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2</m:t>
                          </m:r>
                        </m:deg>
                        <m:e>
                          <m:f>
                            <m:f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fPr>
                            <m:num>
                              <m:sSub>
                                <m:sSub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sSubPr>
                                <m:e>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𝐶</m:t>
                                  </m:r>
                                </m:e>
                                <m:sub>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𝑒</m:t>
                                  </m:r>
                                </m:sub>
                              </m:sSub>
                            </m:num>
                            <m:den>
                              <m:sSub>
                                <m:sSub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sSubPr>
                                <m:e>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𝐶</m:t>
                                  </m:r>
                                </m:e>
                                <m:sub>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𝑚</m:t>
                                  </m:r>
                                </m:sub>
                              </m:sSub>
                              <m:func>
                                <m:func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funcPr>
                                <m:fName>
                                  <m:r>
                                    <m:rPr>
                                      <m:sty m:val="p"/>
                                    </m:rPr>
                                    <a:rPr lang="en-GB" sz="2800"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cos</m:t>
                                  </m:r>
                                </m:fName>
                                <m:e>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𝜃</m:t>
                                  </m:r>
                                </m:e>
                              </m:func>
                            </m:den>
                          </m:f>
                        </m:e>
                      </m:rad>
                    </m:oMath>
                  </m:oMathPara>
                </a14:m>
                <a:endParaRPr lang="en-GB" sz="20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Where</a:t>
                </a:r>
                <a:r>
                  <a:rPr lang="en-GB" sz="20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p>
              <a:p>
                <a:pPr>
                  <a:lnSpc>
                    <a:spcPct val="107000"/>
                  </a:lnSpc>
                  <a:spcAft>
                    <a:spcPts val="800"/>
                  </a:spcAft>
                </a:pPr>
                <a14:m>
                  <m:oMathPara xmlns:m="http://schemas.openxmlformats.org/officeDocument/2006/math">
                    <m:oMathParaPr>
                      <m:jc m:val="centerGroup"/>
                    </m:oMathParaPr>
                    <m:oMath xmlns:m="http://schemas.openxmlformats.org/officeDocument/2006/math">
                      <m:sSub>
                        <m:sSub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sSubPr>
                        <m:e>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𝐾</m:t>
                          </m:r>
                        </m:e>
                        <m:sub>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1</m:t>
                          </m:r>
                        </m:sub>
                      </m:sSub>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=1076.6</m:t>
                      </m:r>
                      <m:rad>
                        <m:rad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radPr>
                        <m:deg>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2</m:t>
                          </m:r>
                        </m:deg>
                        <m:e>
                          <m:f>
                            <m:f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fPr>
                            <m:num>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1</m:t>
                              </m:r>
                            </m:num>
                            <m:den>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m:t>
                              </m:r>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𝜀</m:t>
                              </m:r>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m:t>
                              </m:r>
                              <m:sSub>
                                <m:sSub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sSubPr>
                                <m:e>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𝐶</m:t>
                                  </m:r>
                                </m:e>
                                <m:sub>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𝑒</m:t>
                                  </m:r>
                                </m:sub>
                              </m:sSub>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m:t>
                              </m:r>
                              <m:sSup>
                                <m:sSup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sSupPr>
                                <m:e>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10</m:t>
                                  </m:r>
                                </m:e>
                                <m:sup>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3</m:t>
                                  </m:r>
                                </m:sup>
                              </m:sSup>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m:t>
                              </m:r>
                              <m:sSub>
                                <m:sSub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sSubPr>
                                <m:e>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𝐶</m:t>
                                  </m:r>
                                </m:e>
                                <m:sub>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𝑚</m:t>
                                  </m:r>
                                </m:sub>
                              </m:sSub>
                              <m:func>
                                <m:funcPr>
                                  <m:ctrlP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ctrlPr>
                                </m:funcPr>
                                <m:fName>
                                  <m:r>
                                    <m:rPr>
                                      <m:sty m:val="p"/>
                                    </m:rPr>
                                    <a:rPr lang="en-GB" sz="2800"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cos</m:t>
                                  </m:r>
                                </m:fName>
                                <m:e>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𝜃</m:t>
                                  </m:r>
                                  <m:r>
                                    <a:rPr lang="en-GB" sz="2800" i="1" kern="100">
                                      <a:solidFill>
                                        <a:schemeClr val="bg1"/>
                                      </a:solidFill>
                                      <a:effectLst/>
                                      <a:latin typeface="Cambria Math" panose="02040503050406030204" pitchFamily="18" charset="0"/>
                                      <a:ea typeface="Aptos" panose="020B0004020202020204" pitchFamily="34" charset="0"/>
                                      <a:cs typeface="Times New Roman" panose="02020603050405020304" pitchFamily="18" charset="0"/>
                                    </a:rPr>
                                    <m:t>))]</m:t>
                                  </m:r>
                                </m:e>
                              </m:func>
                            </m:den>
                          </m:f>
                        </m:e>
                      </m:rad>
                    </m:oMath>
                  </m:oMathPara>
                </a14:m>
                <a:endParaRPr lang="en-GB" sz="20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kern="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In which</a:t>
                </a:r>
                <a:r>
                  <a:rPr lang="en-GB" sz="2400" kern="100" dirty="0">
                    <a:solidFill>
                      <a:schemeClr val="bg1"/>
                    </a:solidFill>
                    <a:effectLst/>
                    <a:latin typeface="Aptos" panose="020B0004020202020204" pitchFamily="34" charset="0"/>
                    <a:ea typeface="Times New Roman" panose="02020603050405020304" pitchFamily="18" charset="0"/>
                    <a:cs typeface="Times New Roman" panose="02020603050405020304" pitchFamily="18" charset="0"/>
                  </a:rPr>
                  <a:t>:</a:t>
                </a:r>
                <a:endParaRPr lang="en-GB" sz="20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14:m>
                  <m:oMathPara xmlns:m="http://schemas.openxmlformats.org/officeDocument/2006/math">
                    <m:oMathParaPr>
                      <m:jc m:val="centerGroup"/>
                    </m:oMathParaPr>
                    <m:oMath xmlns:m="http://schemas.openxmlformats.org/officeDocument/2006/math">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𝜀</m:t>
                      </m:r>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ctrlPr>
                        </m:fPr>
                        <m:num>
                          <m:sSub>
                            <m:sSubPr>
                              <m:ctrlP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𝐾</m:t>
                              </m:r>
                            </m:e>
                            <m:sub>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𝑑</m:t>
                              </m:r>
                            </m:sub>
                          </m:sSub>
                          <m:sSup>
                            <m:sSupPr>
                              <m:ctrlP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𝑐𝑜𝑠</m:t>
                              </m:r>
                            </m:e>
                            <m:sup>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1/3</m:t>
                              </m:r>
                            </m:sup>
                          </m:sSup>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𝜃</m:t>
                          </m:r>
                        </m:num>
                        <m:den>
                          <m:sSubSup>
                            <m:sSubSupPr>
                              <m:ctrlP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ctrlPr>
                            </m:sSubSupPr>
                            <m:e>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𝐶</m:t>
                              </m:r>
                            </m:e>
                            <m:sub>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𝑒</m:t>
                              </m:r>
                            </m:sub>
                            <m:sup>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0.7</m:t>
                              </m:r>
                            </m:sup>
                          </m:sSubSup>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𝜃</m:t>
                          </m:r>
                          <m:sSup>
                            <m:sSupPr>
                              <m:ctrlP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𝐶</m:t>
                                  </m:r>
                                </m:e>
                                <m:sub>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𝑚</m:t>
                                  </m:r>
                                </m:sub>
                              </m:sSub>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m:t>
                              </m:r>
                              <m:sSup>
                                <m:sSupPr>
                                  <m:ctrlP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10</m:t>
                                  </m:r>
                                </m:e>
                                <m:sup>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−3</m:t>
                                  </m:r>
                                </m:sup>
                              </m:sSup>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m:t>
                              </m:r>
                            </m:e>
                            <m:sup>
                              <m:r>
                                <a:rPr lang="en-GB" sz="2800" i="1" kern="10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1/3</m:t>
                              </m:r>
                            </m:sup>
                          </m:sSup>
                        </m:den>
                      </m:f>
                    </m:oMath>
                  </m:oMathPara>
                </a14:m>
                <a:endParaRPr lang="en-GB" sz="20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C452EB2E-F0F7-B119-E10B-79373776B3A8}"/>
                  </a:ext>
                </a:extLst>
              </p:cNvPr>
              <p:cNvSpPr txBox="1">
                <a:spLocks noRot="1" noChangeAspect="1" noMove="1" noResize="1" noEditPoints="1" noAdjustHandles="1" noChangeArrowheads="1" noChangeShapeType="1" noTextEdit="1"/>
              </p:cNvSpPr>
              <p:nvPr/>
            </p:nvSpPr>
            <p:spPr>
              <a:xfrm>
                <a:off x="4261339" y="847139"/>
                <a:ext cx="7309338" cy="5163721"/>
              </a:xfrm>
              <a:prstGeom prst="rect">
                <a:avLst/>
              </a:prstGeom>
              <a:blipFill>
                <a:blip r:embed="rId2"/>
                <a:stretch>
                  <a:fillRect l="-1386"/>
                </a:stretch>
              </a:blipFill>
            </p:spPr>
            <p:txBody>
              <a:bodyPr/>
              <a:lstStyle/>
              <a:p>
                <a:r>
                  <a:rPr lang="en-US">
                    <a:noFill/>
                  </a:rPr>
                  <a:t> </a:t>
                </a:r>
              </a:p>
            </p:txBody>
          </p:sp>
        </mc:Fallback>
      </mc:AlternateContent>
      <p:pic>
        <p:nvPicPr>
          <p:cNvPr id="7" name="Picture 6" descr="A metal machine on a pallet&#10;&#10;Description automatically generated">
            <a:extLst>
              <a:ext uri="{FF2B5EF4-FFF2-40B4-BE49-F238E27FC236}">
                <a16:creationId xmlns:a16="http://schemas.microsoft.com/office/drawing/2014/main" id="{EDACF23A-D22F-64AA-5589-0CF1A9E57A8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291937" y="1893317"/>
            <a:ext cx="3769701" cy="307136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815586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F429C6E7-A9B5-E5F2-D381-84A1A6FC6CB4}"/>
                  </a:ext>
                </a:extLst>
              </p:cNvPr>
              <p:cNvSpPr txBox="1"/>
              <p:nvPr/>
            </p:nvSpPr>
            <p:spPr>
              <a:xfrm>
                <a:off x="316524" y="1217946"/>
                <a:ext cx="11517922" cy="4422108"/>
              </a:xfrm>
              <a:prstGeom prst="rect">
                <a:avLst/>
              </a:prstGeom>
              <a:solidFill>
                <a:srgbClr val="7030A0"/>
              </a:solidFill>
            </p:spPr>
            <p:txBody>
              <a:bodyPr wrap="square">
                <a:spAutoFit/>
              </a:bodyPr>
              <a:lstStyle/>
              <a:p>
                <a:pPr>
                  <a:lnSpc>
                    <a:spcPct val="107000"/>
                  </a:lnSpc>
                  <a:spcAft>
                    <a:spcPts val="800"/>
                  </a:spcAft>
                </a:pPr>
                <a14:m>
                  <m:oMath xmlns:m="http://schemas.openxmlformats.org/officeDocument/2006/math">
                    <m:sSub>
                      <m:sSubPr>
                        <m:ctrlPr>
                          <a:rPr lang="en-GB" sz="2400" i="1" kern="100" smtClean="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𝑌</m:t>
                        </m:r>
                      </m:e>
                      <m:sub>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𝑡</m:t>
                        </m:r>
                      </m:sub>
                    </m:sSub>
                  </m:oMath>
                </a14:m>
                <a:r>
                  <a:rPr lang="en-GB" sz="24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yield strength of the target plate.</a:t>
                </a:r>
              </a:p>
              <a:p>
                <a:pPr algn="ctr">
                  <a:lnSpc>
                    <a:spcPct val="107000"/>
                  </a:lnSpc>
                  <a:spcAft>
                    <a:spcPts val="800"/>
                  </a:spcAft>
                </a:pPr>
                <a14:m>
                  <m:oMathPara xmlns:m="http://schemas.openxmlformats.org/officeDocument/2006/math">
                    <m:oMathParaPr>
                      <m:jc m:val="centerGroup"/>
                    </m:oMathParaPr>
                    <m:oMath xmlns:m="http://schemas.openxmlformats.org/officeDocument/2006/math">
                      <m:sSub>
                        <m:sSubPr>
                          <m:ctrlP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𝐶</m:t>
                          </m:r>
                        </m:e>
                        <m:sub>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𝑒</m:t>
                          </m:r>
                        </m:sub>
                      </m:sSub>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m:t>
                      </m:r>
                      <m:f>
                        <m:fPr>
                          <m:ctrlP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ctrlPr>
                        </m:fPr>
                        <m:num>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𝑇</m:t>
                          </m:r>
                        </m:num>
                        <m:den>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𝐷</m:t>
                          </m:r>
                        </m:den>
                      </m:f>
                    </m:oMath>
                  </m:oMathPara>
                </a14:m>
                <a:endParaRPr lang="en-GB" sz="24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kern="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In which </a:t>
                </a:r>
                <a:r>
                  <a:rPr lang="en-GB" sz="24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 denotes the thickness of target plate (m) and D indicates the diameter of projectile (m)</a:t>
                </a:r>
              </a:p>
              <a:p>
                <a:pPr algn="ctr">
                  <a:lnSpc>
                    <a:spcPct val="107000"/>
                  </a:lnSpc>
                  <a:spcAft>
                    <a:spcPts val="800"/>
                  </a:spcAft>
                </a:pPr>
                <a14:m>
                  <m:oMathPara xmlns:m="http://schemas.openxmlformats.org/officeDocument/2006/math">
                    <m:oMathParaPr>
                      <m:jc m:val="centerGroup"/>
                    </m:oMathParaPr>
                    <m:oMath xmlns:m="http://schemas.openxmlformats.org/officeDocument/2006/math">
                      <m:sSub>
                        <m:sSubPr>
                          <m:ctrlP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𝐶</m:t>
                          </m:r>
                        </m:e>
                        <m:sub>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𝑚</m:t>
                          </m:r>
                        </m:sub>
                      </m:sSub>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m:t>
                      </m:r>
                      <m:f>
                        <m:fPr>
                          <m:ctrlP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ctrlPr>
                        </m:fPr>
                        <m:num>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𝑀</m:t>
                          </m:r>
                        </m:num>
                        <m:den>
                          <m:sSup>
                            <m:sSupPr>
                              <m:ctrlP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ctrlPr>
                            </m:sSupPr>
                            <m:e>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𝐷</m:t>
                              </m:r>
                            </m:e>
                            <m:sup>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3</m:t>
                              </m:r>
                            </m:sup>
                          </m:sSup>
                        </m:den>
                      </m:f>
                    </m:oMath>
                  </m:oMathPara>
                </a14:m>
                <a:endParaRPr lang="en-GB" sz="24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kern="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In which </a:t>
                </a:r>
                <a:r>
                  <a:rPr lang="en-GB" sz="24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 represents the mass of the projectile (kg) and D indicates the diameter of projectile (m).</a:t>
                </a:r>
              </a:p>
              <a:p>
                <a:pPr>
                  <a:lnSpc>
                    <a:spcPct val="107000"/>
                  </a:lnSpc>
                  <a:spcAft>
                    <a:spcPts val="800"/>
                  </a:spcAft>
                </a:pPr>
                <a14:m>
                  <m:oMath xmlns:m="http://schemas.openxmlformats.org/officeDocument/2006/math">
                    <m:r>
                      <a:rPr lang="en-GB" sz="2400" i="1" kern="100">
                        <a:solidFill>
                          <a:schemeClr val="bg1"/>
                        </a:solidFill>
                        <a:effectLst/>
                        <a:latin typeface="Cambria Math" panose="02040503050406030204" pitchFamily="18" charset="0"/>
                        <a:ea typeface="Calibri" panose="020F0502020204030204" pitchFamily="34" charset="0"/>
                        <a:cs typeface="Times New Roman" panose="02020603050405020304" pitchFamily="18" charset="0"/>
                      </a:rPr>
                      <m:t>𝜃</m:t>
                    </m:r>
                  </m:oMath>
                </a14:m>
                <a:r>
                  <a:rPr lang="en-GB" sz="2400" kern="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is the angle of attack.</a:t>
                </a:r>
                <a:endParaRPr lang="en-GB" sz="24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F429C6E7-A9B5-E5F2-D381-84A1A6FC6CB4}"/>
                  </a:ext>
                </a:extLst>
              </p:cNvPr>
              <p:cNvSpPr txBox="1">
                <a:spLocks noRot="1" noChangeAspect="1" noMove="1" noResize="1" noEditPoints="1" noAdjustHandles="1" noChangeArrowheads="1" noChangeShapeType="1" noTextEdit="1"/>
              </p:cNvSpPr>
              <p:nvPr/>
            </p:nvSpPr>
            <p:spPr>
              <a:xfrm>
                <a:off x="316524" y="1217946"/>
                <a:ext cx="11517922" cy="4422108"/>
              </a:xfrm>
              <a:prstGeom prst="rect">
                <a:avLst/>
              </a:prstGeom>
              <a:blipFill>
                <a:blip r:embed="rId2"/>
                <a:stretch>
                  <a:fillRect l="-771" t="-1146" r="-551" b="-2006"/>
                </a:stretch>
              </a:blipFill>
            </p:spPr>
            <p:txBody>
              <a:bodyPr/>
              <a:lstStyle/>
              <a:p>
                <a:r>
                  <a:rPr lang="en-US">
                    <a:noFill/>
                  </a:rPr>
                  <a:t> </a:t>
                </a:r>
              </a:p>
            </p:txBody>
          </p:sp>
        </mc:Fallback>
      </mc:AlternateContent>
      <p:sp>
        <p:nvSpPr>
          <p:cNvPr id="4" name="Content Placeholder 1">
            <a:extLst>
              <a:ext uri="{FF2B5EF4-FFF2-40B4-BE49-F238E27FC236}">
                <a16:creationId xmlns:a16="http://schemas.microsoft.com/office/drawing/2014/main" id="{C545521F-ECA8-F7A0-23EB-7584B0455E80}"/>
              </a:ext>
            </a:extLst>
          </p:cNvPr>
          <p:cNvSpPr txBox="1">
            <a:spLocks/>
          </p:cNvSpPr>
          <p:nvPr/>
        </p:nvSpPr>
        <p:spPr>
          <a:xfrm>
            <a:off x="5862216" y="334523"/>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Penetration Equations (Zhao)</a:t>
            </a:r>
          </a:p>
        </p:txBody>
      </p:sp>
    </p:spTree>
    <p:extLst>
      <p:ext uri="{BB962C8B-B14F-4D97-AF65-F5344CB8AC3E}">
        <p14:creationId xmlns:p14="http://schemas.microsoft.com/office/powerpoint/2010/main" val="41710318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50686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1">
            <a:extLst>
              <a:ext uri="{FF2B5EF4-FFF2-40B4-BE49-F238E27FC236}">
                <a16:creationId xmlns:a16="http://schemas.microsoft.com/office/drawing/2014/main" id="{194D67CB-9723-E704-67F0-9777A1C9F255}"/>
              </a:ext>
            </a:extLst>
          </p:cNvPr>
          <p:cNvSpPr txBox="1">
            <a:spLocks/>
          </p:cNvSpPr>
          <p:nvPr/>
        </p:nvSpPr>
        <p:spPr>
          <a:xfrm>
            <a:off x="793662" y="386930"/>
            <a:ext cx="10066122" cy="1298448"/>
          </a:xfrm>
        </p:spPr>
        <p:txBody>
          <a:bodyPr vert="horz" lIns="91440" tIns="45720" rIns="91440" bIns="4572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800" kern="1200" dirty="0">
                <a:solidFill>
                  <a:schemeClr val="tx1"/>
                </a:solidFill>
                <a:latin typeface="+mj-lt"/>
                <a:ea typeface="+mj-ea"/>
                <a:cs typeface="+mj-cs"/>
              </a:rPr>
              <a:t>Kinetic Energy Ammunition</a:t>
            </a:r>
          </a:p>
        </p:txBody>
      </p:sp>
      <p:sp>
        <p:nvSpPr>
          <p:cNvPr id="14" name="Rectangle 13">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4">
            <a:extLst>
              <a:ext uri="{FF2B5EF4-FFF2-40B4-BE49-F238E27FC236}">
                <a16:creationId xmlns:a16="http://schemas.microsoft.com/office/drawing/2014/main" id="{F8C50C34-7A88-8C03-BCA5-0CF9D9E56EBD}"/>
              </a:ext>
            </a:extLst>
          </p:cNvPr>
          <p:cNvSpPr>
            <a:spLocks noGrp="1"/>
          </p:cNvSpPr>
          <p:nvPr>
            <p:ph idx="1"/>
          </p:nvPr>
        </p:nvSpPr>
        <p:spPr>
          <a:xfrm>
            <a:off x="793661" y="2599509"/>
            <a:ext cx="4530898" cy="3639450"/>
          </a:xfrm>
        </p:spPr>
        <p:txBody>
          <a:bodyPr vert="horz" wrap="square" lIns="91440" tIns="45720" rIns="91440" bIns="45720" rtlCol="0" anchor="ctr">
            <a:normAutofit lnSpcReduction="10000"/>
          </a:bodyPr>
          <a:lstStyle/>
          <a:p>
            <a:pPr indent="-228600">
              <a:buFont typeface="Arial" panose="020B0604020202020204" pitchFamily="34" charset="0"/>
              <a:buChar char="•"/>
            </a:pPr>
            <a:r>
              <a:rPr lang="en-US" sz="2400" dirty="0">
                <a:solidFill>
                  <a:schemeClr val="tx1"/>
                </a:solidFill>
              </a:rPr>
              <a:t>The case for KE ammunition:</a:t>
            </a:r>
          </a:p>
          <a:p>
            <a:pPr marL="457200" indent="-228600">
              <a:buFont typeface="Arial" panose="020B0604020202020204" pitchFamily="34" charset="0"/>
              <a:buChar char="•"/>
            </a:pPr>
            <a:r>
              <a:rPr lang="en-US" sz="2400" dirty="0">
                <a:solidFill>
                  <a:schemeClr val="tx1"/>
                </a:solidFill>
              </a:rPr>
              <a:t>Time of flight is crucial to ensure a kill (shaped charge – seconds)</a:t>
            </a:r>
          </a:p>
          <a:p>
            <a:pPr marL="457200" indent="-228600">
              <a:buFont typeface="Arial" panose="020B0604020202020204" pitchFamily="34" charset="0"/>
              <a:buChar char="•"/>
            </a:pPr>
            <a:r>
              <a:rPr lang="en-US" sz="2400" dirty="0">
                <a:solidFill>
                  <a:schemeClr val="tx1"/>
                </a:solidFill>
              </a:rPr>
              <a:t>Shaped charge and HESH have to be fired at low muzzle velocity</a:t>
            </a:r>
          </a:p>
          <a:p>
            <a:pPr marL="457200" indent="-228600">
              <a:buFont typeface="Arial" panose="020B0604020202020204" pitchFamily="34" charset="0"/>
              <a:buChar char="•"/>
            </a:pPr>
            <a:r>
              <a:rPr lang="en-US" sz="2400" dirty="0">
                <a:solidFill>
                  <a:schemeClr val="tx1"/>
                </a:solidFill>
              </a:rPr>
              <a:t>Design and cost of other methods – guidance systems, geometry, explosive shaping</a:t>
            </a:r>
          </a:p>
        </p:txBody>
      </p:sp>
      <p:pic>
        <p:nvPicPr>
          <p:cNvPr id="7" name="Picture 6" descr="A picture containing bottle, indoor, lined, projectile&#10;&#10;Description automatically generated">
            <a:extLst>
              <a:ext uri="{FF2B5EF4-FFF2-40B4-BE49-F238E27FC236}">
                <a16:creationId xmlns:a16="http://schemas.microsoft.com/office/drawing/2014/main" id="{085AF0BF-C1A1-1D58-31EC-4DF8975C37A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11532" y="2963678"/>
            <a:ext cx="5150277" cy="2755398"/>
          </a:xfrm>
          <a:prstGeom prst="rect">
            <a:avLst/>
          </a:prstGeom>
        </p:spPr>
      </p:pic>
      <p:sp>
        <p:nvSpPr>
          <p:cNvPr id="18" name="Rectangle 17">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043190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Text&#10;&#10;Description automatically generated">
            <a:extLst>
              <a:ext uri="{FF2B5EF4-FFF2-40B4-BE49-F238E27FC236}">
                <a16:creationId xmlns:a16="http://schemas.microsoft.com/office/drawing/2014/main" id="{B1C71487-CEF2-CD7C-7CAB-98933010FAA2}"/>
              </a:ext>
            </a:extLst>
          </p:cNvPr>
          <p:cNvPicPr>
            <a:picLocks noChangeAspect="1"/>
          </p:cNvPicPr>
          <p:nvPr/>
        </p:nvPicPr>
        <p:blipFill>
          <a:blip r:embed="rId2"/>
          <a:stretch>
            <a:fillRect/>
          </a:stretch>
        </p:blipFill>
        <p:spPr>
          <a:xfrm>
            <a:off x="6421035" y="1537393"/>
            <a:ext cx="5129784" cy="3783214"/>
          </a:xfrm>
          <a:prstGeom prst="rect">
            <a:avLst/>
          </a:prstGeom>
        </p:spPr>
      </p:pic>
      <p:sp>
        <p:nvSpPr>
          <p:cNvPr id="14" name="Rectangle 13">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Text&#10;&#10;Description automatically generated">
            <a:extLst>
              <a:ext uri="{FF2B5EF4-FFF2-40B4-BE49-F238E27FC236}">
                <a16:creationId xmlns:a16="http://schemas.microsoft.com/office/drawing/2014/main" id="{3A84119E-4AC8-001B-3710-8CE12A14F9A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1180" y="2204265"/>
            <a:ext cx="5129784" cy="2449470"/>
          </a:xfrm>
          <a:prstGeom prst="rect">
            <a:avLst/>
          </a:prstGeom>
        </p:spPr>
      </p:pic>
    </p:spTree>
    <p:extLst>
      <p:ext uri="{BB962C8B-B14F-4D97-AF65-F5344CB8AC3E}">
        <p14:creationId xmlns:p14="http://schemas.microsoft.com/office/powerpoint/2010/main" val="37663577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AAB296F-8888-708F-01F1-319FD702F23D}"/>
              </a:ext>
            </a:extLst>
          </p:cNvPr>
          <p:cNvSpPr txBox="1"/>
          <p:nvPr/>
        </p:nvSpPr>
        <p:spPr>
          <a:xfrm>
            <a:off x="436357" y="894499"/>
            <a:ext cx="8718537" cy="6124754"/>
          </a:xfrm>
          <a:prstGeom prst="rect">
            <a:avLst/>
          </a:prstGeom>
          <a:noFill/>
        </p:spPr>
        <p:txBody>
          <a:bodyPr wrap="square" rtlCol="0">
            <a:spAutoFit/>
          </a:bodyPr>
          <a:lstStyle/>
          <a:p>
            <a:endParaRPr lang="en-US" sz="2800" dirty="0"/>
          </a:p>
          <a:p>
            <a:pPr marL="285750" indent="-285750">
              <a:buFont typeface="Wingdings" pitchFamily="2" charset="2"/>
              <a:buChar char="Ø"/>
            </a:pPr>
            <a:r>
              <a:rPr lang="en-US" sz="2800" dirty="0"/>
              <a:t>High Kinetic Energy</a:t>
            </a:r>
          </a:p>
          <a:p>
            <a:pPr marL="742950" lvl="1" indent="-285750">
              <a:buFont typeface="Wingdings" pitchFamily="2" charset="2"/>
              <a:buChar char="Ø"/>
            </a:pPr>
            <a:r>
              <a:rPr lang="en-US" sz="2800" dirty="0"/>
              <a:t>Maximum muzzle velocity</a:t>
            </a:r>
          </a:p>
          <a:p>
            <a:pPr marL="742950" lvl="1" indent="-285750">
              <a:buFont typeface="Wingdings" pitchFamily="2" charset="2"/>
              <a:buChar char="Ø"/>
            </a:pPr>
            <a:r>
              <a:rPr lang="en-US" sz="2800" dirty="0"/>
              <a:t>Leads to low mass and high pressure gun</a:t>
            </a:r>
          </a:p>
          <a:p>
            <a:pPr marL="742950" lvl="1" indent="-285750">
              <a:buFont typeface="Wingdings" pitchFamily="2" charset="2"/>
              <a:buChar char="Ø"/>
            </a:pPr>
            <a:r>
              <a:rPr lang="en-US" sz="2800" dirty="0"/>
              <a:t>Low parasitic mass of sabot – we want energy in the penetrator, not the sabot.</a:t>
            </a:r>
          </a:p>
          <a:p>
            <a:pPr marL="285750" indent="-285750">
              <a:buFont typeface="Wingdings" pitchFamily="2" charset="2"/>
              <a:buChar char="Ø"/>
            </a:pPr>
            <a:r>
              <a:rPr lang="en-US" sz="2800" dirty="0"/>
              <a:t>Leads to high acceleration for given shot travel</a:t>
            </a:r>
          </a:p>
          <a:p>
            <a:pPr marL="742950" lvl="1" indent="-285750">
              <a:buFont typeface="Wingdings" pitchFamily="2" charset="2"/>
              <a:buChar char="Ø"/>
            </a:pPr>
            <a:r>
              <a:rPr lang="en-US" sz="2800" dirty="0"/>
              <a:t>High charge to projectile mass</a:t>
            </a:r>
          </a:p>
          <a:p>
            <a:pPr marL="742950" lvl="1" indent="-285750">
              <a:buFont typeface="Wingdings" pitchFamily="2" charset="2"/>
              <a:buChar char="Ø"/>
            </a:pPr>
            <a:r>
              <a:rPr lang="en-US" sz="2800" dirty="0"/>
              <a:t>Ratio/good thermal efficiency</a:t>
            </a:r>
          </a:p>
          <a:p>
            <a:pPr marL="285750" indent="-285750">
              <a:buFont typeface="Wingdings" pitchFamily="2" charset="2"/>
              <a:buChar char="Ø"/>
            </a:pPr>
            <a:r>
              <a:rPr lang="en-US" sz="2800" dirty="0"/>
              <a:t>Leads to limits in material properties</a:t>
            </a:r>
          </a:p>
          <a:p>
            <a:pPr marL="742950" lvl="1" indent="-285750">
              <a:buFont typeface="Wingdings" pitchFamily="2" charset="2"/>
              <a:buChar char="Ø"/>
            </a:pPr>
            <a:r>
              <a:rPr lang="en-US" sz="2800" dirty="0"/>
              <a:t>Impact on gun design – strong and thick walled chamber to achieve velocities</a:t>
            </a:r>
          </a:p>
          <a:p>
            <a:pPr marL="742950" lvl="1" indent="-285750">
              <a:buFont typeface="Wingdings" pitchFamily="2" charset="2"/>
              <a:buChar char="Ø"/>
            </a:pPr>
            <a:r>
              <a:rPr lang="en-US" sz="2800" dirty="0"/>
              <a:t>High energy propellants – barrel wear</a:t>
            </a:r>
          </a:p>
          <a:p>
            <a:pPr lvl="1"/>
            <a:endParaRPr lang="en-US" sz="2800" dirty="0"/>
          </a:p>
        </p:txBody>
      </p:sp>
      <p:sp>
        <p:nvSpPr>
          <p:cNvPr id="4" name="TextBox 3">
            <a:extLst>
              <a:ext uri="{FF2B5EF4-FFF2-40B4-BE49-F238E27FC236}">
                <a16:creationId xmlns:a16="http://schemas.microsoft.com/office/drawing/2014/main" id="{8529D3EE-229C-1815-A4B9-C34978A43951}"/>
              </a:ext>
            </a:extLst>
          </p:cNvPr>
          <p:cNvSpPr txBox="1"/>
          <p:nvPr/>
        </p:nvSpPr>
        <p:spPr>
          <a:xfrm>
            <a:off x="2836731" y="356966"/>
            <a:ext cx="7064370" cy="584775"/>
          </a:xfrm>
          <a:prstGeom prst="rect">
            <a:avLst/>
          </a:prstGeom>
          <a:noFill/>
        </p:spPr>
        <p:txBody>
          <a:bodyPr wrap="none" rtlCol="0">
            <a:spAutoFit/>
          </a:bodyPr>
          <a:lstStyle/>
          <a:p>
            <a:r>
              <a:rPr lang="en-US" sz="3200" dirty="0"/>
              <a:t>Internal Ballistic Requirements of KE Shot</a:t>
            </a:r>
          </a:p>
        </p:txBody>
      </p:sp>
      <p:pic>
        <p:nvPicPr>
          <p:cNvPr id="5" name="Picture 4" descr="A picture containing black, weapon&#10;&#10;Description automatically generated">
            <a:extLst>
              <a:ext uri="{FF2B5EF4-FFF2-40B4-BE49-F238E27FC236}">
                <a16:creationId xmlns:a16="http://schemas.microsoft.com/office/drawing/2014/main" id="{F7C53A2D-D635-A6D4-13A1-71E60ED5D9A6}"/>
              </a:ext>
            </a:extLst>
          </p:cNvPr>
          <p:cNvPicPr>
            <a:picLocks noChangeAspect="1"/>
          </p:cNvPicPr>
          <p:nvPr/>
        </p:nvPicPr>
        <p:blipFill>
          <a:blip r:embed="rId2"/>
          <a:stretch>
            <a:fillRect/>
          </a:stretch>
        </p:blipFill>
        <p:spPr>
          <a:xfrm>
            <a:off x="7811951" y="3067387"/>
            <a:ext cx="4178300" cy="1676400"/>
          </a:xfrm>
          <a:prstGeom prst="rect">
            <a:avLst/>
          </a:prstGeom>
        </p:spPr>
      </p:pic>
    </p:spTree>
    <p:extLst>
      <p:ext uri="{BB962C8B-B14F-4D97-AF65-F5344CB8AC3E}">
        <p14:creationId xmlns:p14="http://schemas.microsoft.com/office/powerpoint/2010/main" val="8172822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picture containing weapon&#10;&#10;Description automatically generated">
            <a:extLst>
              <a:ext uri="{FF2B5EF4-FFF2-40B4-BE49-F238E27FC236}">
                <a16:creationId xmlns:a16="http://schemas.microsoft.com/office/drawing/2014/main" id="{C5A2F2CE-1DEE-CDAE-8F72-1FD362E7AD8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522356" y="10"/>
            <a:ext cx="9669642" cy="6857990"/>
          </a:xfrm>
          <a:prstGeom prst="rect">
            <a:avLst/>
          </a:prstGeom>
        </p:spPr>
      </p:pic>
      <p:sp>
        <p:nvSpPr>
          <p:cNvPr id="27" name="Rectangle 2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8529D3EE-229C-1815-A4B9-C34978A43951}"/>
              </a:ext>
            </a:extLst>
          </p:cNvPr>
          <p:cNvSpPr txBox="1"/>
          <p:nvPr/>
        </p:nvSpPr>
        <p:spPr>
          <a:xfrm>
            <a:off x="838200" y="365125"/>
            <a:ext cx="3822189" cy="1899912"/>
          </a:xfrm>
          <a:prstGeom prst="rect">
            <a:avLst/>
          </a:prstGeom>
        </p:spPr>
        <p:txBody>
          <a:bodyPr vert="horz" lIns="91440" tIns="45720" rIns="91440" bIns="45720" rtlCol="0" anchor="ctr">
            <a:normAutofit/>
          </a:bodyPr>
          <a:lstStyle/>
          <a:p>
            <a:pPr marL="0" marR="0" lvl="0" indent="0" fontAlgn="auto">
              <a:lnSpc>
                <a:spcPct val="90000"/>
              </a:lnSpc>
              <a:spcBef>
                <a:spcPct val="0"/>
              </a:spcBef>
              <a:spcAft>
                <a:spcPts val="600"/>
              </a:spcAft>
              <a:buClrTx/>
              <a:buSzTx/>
              <a:tabLst/>
              <a:defRPr/>
            </a:pPr>
            <a:r>
              <a:rPr lang="en-US" sz="4000" dirty="0">
                <a:latin typeface="+mj-lt"/>
                <a:ea typeface="+mj-ea"/>
                <a:cs typeface="+mj-cs"/>
              </a:rPr>
              <a:t>External</a:t>
            </a:r>
            <a:r>
              <a:rPr kumimoji="0" lang="en-US" sz="4000" b="0" i="0" u="none" strike="noStrike" cap="none" spc="0" normalizeH="0" baseline="0" noProof="0" dirty="0">
                <a:ln>
                  <a:noFill/>
                </a:ln>
                <a:effectLst/>
                <a:uLnTx/>
                <a:uFillTx/>
                <a:latin typeface="+mj-lt"/>
                <a:ea typeface="+mj-ea"/>
                <a:cs typeface="+mj-cs"/>
              </a:rPr>
              <a:t> Ballistic Requirements of KE Shot</a:t>
            </a:r>
          </a:p>
        </p:txBody>
      </p:sp>
      <p:sp>
        <p:nvSpPr>
          <p:cNvPr id="2" name="TextBox 1">
            <a:extLst>
              <a:ext uri="{FF2B5EF4-FFF2-40B4-BE49-F238E27FC236}">
                <a16:creationId xmlns:a16="http://schemas.microsoft.com/office/drawing/2014/main" id="{0AAB296F-8888-708F-01F1-319FD702F23D}"/>
              </a:ext>
            </a:extLst>
          </p:cNvPr>
          <p:cNvSpPr txBox="1"/>
          <p:nvPr/>
        </p:nvSpPr>
        <p:spPr>
          <a:xfrm>
            <a:off x="351501" y="2161797"/>
            <a:ext cx="5134900" cy="4331077"/>
          </a:xfrm>
          <a:prstGeom prst="rect">
            <a:avLst/>
          </a:prstGeom>
        </p:spPr>
        <p:txBody>
          <a:bodyPr vert="horz" lIns="91440" tIns="45720" rIns="91440" bIns="45720" rtlCol="0">
            <a:normAutofit/>
          </a:bodyPr>
          <a:lstStyle/>
          <a:p>
            <a:pPr marL="0"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sz="2400" b="0" i="0" u="none" strike="noStrike" cap="none" spc="0" normalizeH="0" baseline="0" noProof="0" dirty="0">
              <a:ln>
                <a:noFill/>
              </a:ln>
              <a:effectLst/>
              <a:uLnTx/>
              <a:uFillTx/>
            </a:endParaRPr>
          </a:p>
          <a:p>
            <a:pPr marL="28575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2400" b="0" i="0" u="none" strike="noStrike" cap="none" spc="0" normalizeH="0" baseline="0" noProof="0" dirty="0">
                <a:ln>
                  <a:noFill/>
                </a:ln>
                <a:effectLst/>
                <a:uLnTx/>
                <a:uFillTx/>
              </a:rPr>
              <a:t>Maintaining High Kinetic Energy and accuracy leads to minimizing yaw at launch and velocity drop</a:t>
            </a:r>
          </a:p>
          <a:p>
            <a:pPr marL="742950" marR="0" lvl="1" indent="-228600" fontAlgn="auto">
              <a:lnSpc>
                <a:spcPct val="90000"/>
              </a:lnSpc>
              <a:spcBef>
                <a:spcPts val="0"/>
              </a:spcBef>
              <a:spcAft>
                <a:spcPts val="600"/>
              </a:spcAft>
              <a:buClrTx/>
              <a:buSzTx/>
              <a:buFont typeface="Arial" panose="020B0604020202020204" pitchFamily="34" charset="0"/>
              <a:buChar char="•"/>
              <a:tabLst/>
              <a:defRPr/>
            </a:pPr>
            <a:r>
              <a:rPr lang="en-US" sz="2400" dirty="0"/>
              <a:t>Low drag coefficient</a:t>
            </a:r>
            <a:endParaRPr kumimoji="0" lang="en-US" sz="2400" b="0" i="0" u="none" strike="noStrike" cap="none" spc="0" normalizeH="0" baseline="0" noProof="0" dirty="0">
              <a:ln>
                <a:noFill/>
              </a:ln>
              <a:effectLst/>
              <a:uLnTx/>
              <a:uFillTx/>
            </a:endParaRPr>
          </a:p>
          <a:p>
            <a:pPr marL="742950" marR="0" lvl="1" indent="-228600" fontAlgn="auto">
              <a:lnSpc>
                <a:spcPct val="90000"/>
              </a:lnSpc>
              <a:spcBef>
                <a:spcPts val="0"/>
              </a:spcBef>
              <a:spcAft>
                <a:spcPts val="600"/>
              </a:spcAft>
              <a:buClrTx/>
              <a:buSzTx/>
              <a:buFont typeface="Arial" panose="020B0604020202020204" pitchFamily="34" charset="0"/>
              <a:buChar char="•"/>
              <a:tabLst/>
              <a:defRPr/>
            </a:pPr>
            <a:r>
              <a:rPr lang="en-US" sz="2400" dirty="0"/>
              <a:t>Small cross-section and dense materials</a:t>
            </a:r>
          </a:p>
          <a:p>
            <a:pPr marL="742950" marR="0" lvl="1" indent="-228600" fontAlgn="auto">
              <a:lnSpc>
                <a:spcPct val="90000"/>
              </a:lnSpc>
              <a:spcBef>
                <a:spcPts val="0"/>
              </a:spcBef>
              <a:spcAft>
                <a:spcPts val="600"/>
              </a:spcAft>
              <a:buClrTx/>
              <a:buSzTx/>
              <a:buFont typeface="Arial" panose="020B0604020202020204" pitchFamily="34" charset="0"/>
              <a:buChar char="•"/>
              <a:tabLst/>
              <a:defRPr/>
            </a:pPr>
            <a:r>
              <a:rPr kumimoji="0" lang="en-US" sz="2400" b="0" i="0" u="none" strike="noStrike" cap="none" spc="0" normalizeH="0" baseline="0" noProof="0" dirty="0">
                <a:ln>
                  <a:noFill/>
                </a:ln>
                <a:effectLst/>
                <a:uLnTx/>
                <a:uFillTx/>
              </a:rPr>
              <a:t>High L/D ratio</a:t>
            </a:r>
          </a:p>
          <a:p>
            <a:pPr marL="28575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2400" b="0" i="0" u="none" strike="noStrike" cap="none" spc="0" normalizeH="0" baseline="0" noProof="0" dirty="0">
                <a:ln>
                  <a:noFill/>
                </a:ln>
                <a:effectLst/>
                <a:uLnTx/>
                <a:uFillTx/>
              </a:rPr>
              <a:t>Leads to </a:t>
            </a:r>
            <a:r>
              <a:rPr lang="en-US" sz="2400" dirty="0"/>
              <a:t>projectile stability from spin to fin stabilisation</a:t>
            </a:r>
            <a:endParaRPr kumimoji="0" lang="en-US" sz="2400" b="0" i="0" u="none" strike="noStrike" cap="none" spc="0" normalizeH="0" baseline="0" noProof="0" dirty="0">
              <a:ln>
                <a:noFill/>
              </a:ln>
              <a:effectLst/>
              <a:uLnTx/>
              <a:uFillTx/>
            </a:endParaRPr>
          </a:p>
          <a:p>
            <a:pPr marL="742950" marR="0" lvl="1" indent="-228600" fontAlgn="auto">
              <a:lnSpc>
                <a:spcPct val="90000"/>
              </a:lnSpc>
              <a:spcBef>
                <a:spcPts val="0"/>
              </a:spcBef>
              <a:spcAft>
                <a:spcPts val="600"/>
              </a:spcAft>
              <a:buClrTx/>
              <a:buSzTx/>
              <a:buFont typeface="Arial" panose="020B0604020202020204" pitchFamily="34" charset="0"/>
              <a:buChar char="•"/>
              <a:tabLst/>
              <a:defRPr/>
            </a:pPr>
            <a:r>
              <a:rPr lang="en-US" sz="2400" dirty="0"/>
              <a:t>Long Rod Penetrator</a:t>
            </a:r>
            <a:endParaRPr kumimoji="0" lang="en-US" sz="2400" b="0" i="0" u="none" strike="noStrike" cap="none" spc="0" normalizeH="0" baseline="0" noProof="0" dirty="0">
              <a:ln>
                <a:noFill/>
              </a:ln>
              <a:effectLst/>
              <a:uLnTx/>
              <a:uFillTx/>
            </a:endParaRPr>
          </a:p>
          <a:p>
            <a:pPr marL="457200" marR="0" lvl="1" indent="-228600" fontAlgn="auto">
              <a:lnSpc>
                <a:spcPct val="90000"/>
              </a:lnSpc>
              <a:spcBef>
                <a:spcPts val="0"/>
              </a:spcBef>
              <a:spcAft>
                <a:spcPts val="600"/>
              </a:spcAft>
              <a:buClrTx/>
              <a:buSzTx/>
              <a:buFont typeface="Arial" panose="020B0604020202020204" pitchFamily="34" charset="0"/>
              <a:buChar char="•"/>
              <a:tabLst/>
              <a:defRPr/>
            </a:pPr>
            <a:endParaRPr kumimoji="0" lang="en-US" sz="2400" b="0" i="0" u="none" strike="noStrike" cap="none" spc="0" normalizeH="0" baseline="0" noProof="0" dirty="0">
              <a:ln>
                <a:noFill/>
              </a:ln>
              <a:effectLst/>
              <a:uLnTx/>
              <a:uFillTx/>
            </a:endParaRPr>
          </a:p>
        </p:txBody>
      </p:sp>
    </p:spTree>
    <p:extLst>
      <p:ext uri="{BB962C8B-B14F-4D97-AF65-F5344CB8AC3E}">
        <p14:creationId xmlns:p14="http://schemas.microsoft.com/office/powerpoint/2010/main" val="3116670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1">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picture containing rain, rainy&#10;&#10;Description automatically generated">
            <a:extLst>
              <a:ext uri="{FF2B5EF4-FFF2-40B4-BE49-F238E27FC236}">
                <a16:creationId xmlns:a16="http://schemas.microsoft.com/office/drawing/2014/main" id="{1170BDF8-97C6-8E88-D590-BF42C81BA15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2"/>
          <a:stretch/>
        </p:blipFill>
        <p:spPr>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7" name="Picture 6">
            <a:extLst>
              <a:ext uri="{FF2B5EF4-FFF2-40B4-BE49-F238E27FC236}">
                <a16:creationId xmlns:a16="http://schemas.microsoft.com/office/drawing/2014/main" id="{EBBBA544-F9ED-CEA9-A6FA-375CCF0FE78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39" name="Freeform: Shape 33">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36" name="Freeform: Shape 35">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4" name="TextBox 3">
            <a:extLst>
              <a:ext uri="{FF2B5EF4-FFF2-40B4-BE49-F238E27FC236}">
                <a16:creationId xmlns:a16="http://schemas.microsoft.com/office/drawing/2014/main" id="{8529D3EE-229C-1815-A4B9-C34978A43951}"/>
              </a:ext>
            </a:extLst>
          </p:cNvPr>
          <p:cNvSpPr txBox="1"/>
          <p:nvPr/>
        </p:nvSpPr>
        <p:spPr>
          <a:xfrm>
            <a:off x="448056" y="859536"/>
            <a:ext cx="4832802" cy="1243584"/>
          </a:xfrm>
          <a:prstGeom prst="rect">
            <a:avLst/>
          </a:prstGeom>
        </p:spPr>
        <p:txBody>
          <a:bodyPr vert="horz" lIns="91440" tIns="45720" rIns="91440" bIns="45720" rtlCol="0" anchor="ctr">
            <a:normAutofit/>
          </a:bodyPr>
          <a:lstStyle/>
          <a:p>
            <a:pPr marL="0" marR="0" lvl="0" indent="0" fontAlgn="auto">
              <a:lnSpc>
                <a:spcPct val="90000"/>
              </a:lnSpc>
              <a:spcBef>
                <a:spcPct val="0"/>
              </a:spcBef>
              <a:spcAft>
                <a:spcPts val="600"/>
              </a:spcAft>
              <a:buClrTx/>
              <a:buSzTx/>
              <a:tabLst/>
              <a:defRPr/>
            </a:pPr>
            <a:r>
              <a:rPr lang="en-US" sz="3400" kern="1200" dirty="0">
                <a:solidFill>
                  <a:schemeClr val="tx1"/>
                </a:solidFill>
                <a:latin typeface="+mj-lt"/>
                <a:ea typeface="+mj-ea"/>
                <a:cs typeface="+mj-cs"/>
              </a:rPr>
              <a:t>Terminal </a:t>
            </a:r>
            <a:r>
              <a:rPr kumimoji="0" lang="en-US" sz="3400" b="0" i="0" u="none" strike="noStrike" kern="1200" cap="none" spc="0" normalizeH="0" baseline="0" noProof="0" dirty="0">
                <a:ln>
                  <a:noFill/>
                </a:ln>
                <a:solidFill>
                  <a:schemeClr val="tx1"/>
                </a:solidFill>
                <a:effectLst/>
                <a:uLnTx/>
                <a:uFillTx/>
                <a:latin typeface="+mj-lt"/>
                <a:ea typeface="+mj-ea"/>
                <a:cs typeface="+mj-cs"/>
              </a:rPr>
              <a:t>Ballistic Requirements of KE Shot</a:t>
            </a:r>
          </a:p>
        </p:txBody>
      </p:sp>
      <p:sp>
        <p:nvSpPr>
          <p:cNvPr id="38" name="Rectangle 37">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useBgFill="1">
        <p:nvSpPr>
          <p:cNvPr id="40" name="Rectangle 39">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2" name="Rectangle 41">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2" name="TextBox 1">
            <a:extLst>
              <a:ext uri="{FF2B5EF4-FFF2-40B4-BE49-F238E27FC236}">
                <a16:creationId xmlns:a16="http://schemas.microsoft.com/office/drawing/2014/main" id="{0AAB296F-8888-708F-01F1-319FD702F23D}"/>
              </a:ext>
            </a:extLst>
          </p:cNvPr>
          <p:cNvSpPr txBox="1"/>
          <p:nvPr/>
        </p:nvSpPr>
        <p:spPr>
          <a:xfrm>
            <a:off x="249139" y="2441181"/>
            <a:ext cx="4832803" cy="3932434"/>
          </a:xfrm>
          <a:prstGeom prst="rect">
            <a:avLst/>
          </a:prstGeom>
        </p:spPr>
        <p:txBody>
          <a:bodyPr vert="horz" lIns="91440" tIns="45720" rIns="91440" bIns="45720" rtlCol="0">
            <a:normAutofit lnSpcReduction="10000"/>
          </a:bodyPr>
          <a:lstStyle/>
          <a:p>
            <a:pPr marL="0"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sz="2400" b="0" i="0" u="none" strike="noStrike" cap="none" spc="0" normalizeH="0" baseline="0" noProof="0" dirty="0">
              <a:ln>
                <a:noFill/>
              </a:ln>
              <a:effectLst/>
              <a:uLnTx/>
              <a:uFillTx/>
            </a:endParaRPr>
          </a:p>
          <a:p>
            <a:pPr marL="285750" marR="0" lvl="0" indent="-228600" fontAlgn="auto">
              <a:lnSpc>
                <a:spcPct val="90000"/>
              </a:lnSpc>
              <a:spcBef>
                <a:spcPts val="0"/>
              </a:spcBef>
              <a:spcAft>
                <a:spcPts val="600"/>
              </a:spcAft>
              <a:buClrTx/>
              <a:buSzTx/>
              <a:buFont typeface="Arial" panose="020B0604020202020204" pitchFamily="34" charset="0"/>
              <a:buChar char="•"/>
              <a:tabLst/>
              <a:defRPr/>
            </a:pPr>
            <a:r>
              <a:rPr lang="en-US" sz="2400" dirty="0"/>
              <a:t>Maximising KE Density leads to a small cross-section and dense materials</a:t>
            </a:r>
            <a:endParaRPr kumimoji="0" lang="en-US" sz="2400" b="0" i="0" u="none" strike="noStrike" cap="none" spc="0" normalizeH="0" baseline="0" noProof="0" dirty="0">
              <a:ln>
                <a:noFill/>
              </a:ln>
              <a:effectLst/>
              <a:uLnTx/>
              <a:uFillTx/>
            </a:endParaRPr>
          </a:p>
          <a:p>
            <a:pPr marL="742950" marR="0" lvl="1" indent="-228600" fontAlgn="auto">
              <a:lnSpc>
                <a:spcPct val="90000"/>
              </a:lnSpc>
              <a:spcBef>
                <a:spcPts val="0"/>
              </a:spcBef>
              <a:spcAft>
                <a:spcPts val="600"/>
              </a:spcAft>
              <a:buClrTx/>
              <a:buSzTx/>
              <a:buFont typeface="Arial" panose="020B0604020202020204" pitchFamily="34" charset="0"/>
              <a:buChar char="•"/>
              <a:tabLst/>
              <a:defRPr/>
            </a:pPr>
            <a:r>
              <a:rPr lang="en-US" sz="2400" dirty="0"/>
              <a:t>Highest L/D ratio</a:t>
            </a:r>
          </a:p>
          <a:p>
            <a:pPr marL="742950" marR="0" lvl="1" indent="-228600" fontAlgn="auto">
              <a:lnSpc>
                <a:spcPct val="90000"/>
              </a:lnSpc>
              <a:spcBef>
                <a:spcPts val="0"/>
              </a:spcBef>
              <a:spcAft>
                <a:spcPts val="600"/>
              </a:spcAft>
              <a:buClrTx/>
              <a:buSzTx/>
              <a:buFont typeface="Arial" panose="020B0604020202020204" pitchFamily="34" charset="0"/>
              <a:buChar char="•"/>
              <a:tabLst/>
              <a:defRPr/>
            </a:pPr>
            <a:r>
              <a:rPr kumimoji="0" lang="en-US" sz="2400" b="0" i="0" u="none" strike="noStrike" cap="none" spc="0" normalizeH="0" baseline="0" noProof="0" dirty="0">
                <a:ln>
                  <a:noFill/>
                </a:ln>
                <a:effectLst/>
                <a:uLnTx/>
                <a:uFillTx/>
              </a:rPr>
              <a:t>Stiff rods to avoid bending </a:t>
            </a:r>
            <a:r>
              <a:rPr lang="en-US" sz="2400" dirty="0"/>
              <a:t>on oblique targets</a:t>
            </a:r>
          </a:p>
          <a:p>
            <a:pPr marL="742950" marR="0" lvl="1" indent="-228600" fontAlgn="auto">
              <a:lnSpc>
                <a:spcPct val="90000"/>
              </a:lnSpc>
              <a:spcBef>
                <a:spcPts val="0"/>
              </a:spcBef>
              <a:spcAft>
                <a:spcPts val="600"/>
              </a:spcAft>
              <a:buClrTx/>
              <a:buSzTx/>
              <a:buFont typeface="Arial" panose="020B0604020202020204" pitchFamily="34" charset="0"/>
              <a:buChar char="•"/>
              <a:tabLst/>
              <a:defRPr/>
            </a:pPr>
            <a:r>
              <a:rPr kumimoji="0" lang="en-US" sz="2400" b="0" i="0" u="none" strike="noStrike" cap="none" spc="0" normalizeH="0" baseline="0" noProof="0" dirty="0">
                <a:ln>
                  <a:noFill/>
                </a:ln>
                <a:effectLst/>
                <a:uLnTx/>
                <a:uFillTx/>
              </a:rPr>
              <a:t>Material properties on impact and penetration</a:t>
            </a:r>
          </a:p>
          <a:p>
            <a:pPr marL="742950" marR="0" lvl="1" indent="-228600" fontAlgn="auto">
              <a:lnSpc>
                <a:spcPct val="90000"/>
              </a:lnSpc>
              <a:spcBef>
                <a:spcPts val="0"/>
              </a:spcBef>
              <a:spcAft>
                <a:spcPts val="600"/>
              </a:spcAft>
              <a:buClrTx/>
              <a:buSzTx/>
              <a:buFont typeface="Arial" panose="020B0604020202020204" pitchFamily="34" charset="0"/>
              <a:buChar char="•"/>
              <a:tabLst/>
              <a:defRPr/>
            </a:pPr>
            <a:r>
              <a:rPr lang="en-US" sz="2400" dirty="0"/>
              <a:t>Effects on gun design and stowage</a:t>
            </a:r>
            <a:endParaRPr kumimoji="0" lang="en-US" sz="2400" b="0" i="0" u="none" strike="noStrike" cap="none" spc="0" normalizeH="0" baseline="0" noProof="0" dirty="0">
              <a:ln>
                <a:noFill/>
              </a:ln>
              <a:effectLst/>
              <a:uLnTx/>
              <a:uFillTx/>
            </a:endParaRPr>
          </a:p>
          <a:p>
            <a:pPr marL="742950" marR="0" lvl="1" indent="-228600" fontAlgn="auto">
              <a:lnSpc>
                <a:spcPct val="90000"/>
              </a:lnSpc>
              <a:spcBef>
                <a:spcPts val="0"/>
              </a:spcBef>
              <a:spcAft>
                <a:spcPts val="600"/>
              </a:spcAft>
              <a:buClrTx/>
              <a:buSzTx/>
              <a:buFont typeface="Arial" panose="020B0604020202020204" pitchFamily="34" charset="0"/>
              <a:buChar char="•"/>
              <a:tabLst/>
              <a:defRPr/>
            </a:pPr>
            <a:endParaRPr kumimoji="0" lang="en-US" sz="2400" b="0" i="0" u="none" strike="noStrike" cap="none" spc="0" normalizeH="0" baseline="0" noProof="0" dirty="0">
              <a:ln>
                <a:noFill/>
              </a:ln>
              <a:effectLst/>
              <a:uLnTx/>
              <a:uFillTx/>
            </a:endParaRPr>
          </a:p>
        </p:txBody>
      </p:sp>
    </p:spTree>
    <p:extLst>
      <p:ext uri="{BB962C8B-B14F-4D97-AF65-F5344CB8AC3E}">
        <p14:creationId xmlns:p14="http://schemas.microsoft.com/office/powerpoint/2010/main" val="7182493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9">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A7B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1">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Text&#10;&#10;Description automatically generated">
            <a:extLst>
              <a:ext uri="{FF2B5EF4-FFF2-40B4-BE49-F238E27FC236}">
                <a16:creationId xmlns:a16="http://schemas.microsoft.com/office/drawing/2014/main" id="{2E1E22A6-C49F-3681-A50E-2FC2681DFE0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21035" y="1210369"/>
            <a:ext cx="5129784" cy="4437262"/>
          </a:xfrm>
          <a:prstGeom prst="rect">
            <a:avLst/>
          </a:prstGeom>
        </p:spPr>
      </p:pic>
      <p:sp>
        <p:nvSpPr>
          <p:cNvPr id="20" name="Rectangle 13">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picture containing outdoor, sky, boat, wooden&#10;&#10;Description automatically generated">
            <a:extLst>
              <a:ext uri="{FF2B5EF4-FFF2-40B4-BE49-F238E27FC236}">
                <a16:creationId xmlns:a16="http://schemas.microsoft.com/office/drawing/2014/main" id="{4CE472F3-9D81-1FDA-489C-CCD3D7D9382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1180" y="1511743"/>
            <a:ext cx="5129784" cy="3834513"/>
          </a:xfrm>
          <a:prstGeom prst="rect">
            <a:avLst/>
          </a:prstGeom>
        </p:spPr>
      </p:pic>
    </p:spTree>
    <p:extLst>
      <p:ext uri="{BB962C8B-B14F-4D97-AF65-F5344CB8AC3E}">
        <p14:creationId xmlns:p14="http://schemas.microsoft.com/office/powerpoint/2010/main" val="8393969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1231F9-B4BD-5AF0-B800-9619F22DED8A}"/>
              </a:ext>
            </a:extLst>
          </p:cNvPr>
          <p:cNvSpPr>
            <a:spLocks noGrp="1"/>
          </p:cNvSpPr>
          <p:nvPr>
            <p:ph idx="1"/>
          </p:nvPr>
        </p:nvSpPr>
        <p:spPr>
          <a:xfrm>
            <a:off x="630810" y="1382093"/>
            <a:ext cx="10803903" cy="3864989"/>
          </a:xfrm>
        </p:spPr>
        <p:txBody>
          <a:bodyPr wrap="square"/>
          <a:lstStyle/>
          <a:p>
            <a:pPr marL="342900" indent="-342900">
              <a:buFont typeface="Wingdings" pitchFamily="2" charset="2"/>
              <a:buChar char="Ø"/>
            </a:pPr>
            <a:r>
              <a:rPr lang="en-US" dirty="0"/>
              <a:t>It is convenient to consider three regimes of penetration:</a:t>
            </a:r>
          </a:p>
          <a:p>
            <a:pPr marL="1028700" lvl="1" indent="-342900">
              <a:buFont typeface="Wingdings" pitchFamily="2" charset="2"/>
              <a:buChar char="Ø"/>
            </a:pPr>
            <a:r>
              <a:rPr lang="en-US" dirty="0">
                <a:solidFill>
                  <a:schemeClr val="bg1"/>
                </a:solidFill>
              </a:rPr>
              <a:t>Sub-hydrodynamic (strike velocities of lower than 1200 ms</a:t>
            </a:r>
            <a:r>
              <a:rPr lang="en-US" baseline="30000" dirty="0">
                <a:solidFill>
                  <a:schemeClr val="bg1"/>
                </a:solidFill>
              </a:rPr>
              <a:t>-1</a:t>
            </a:r>
            <a:r>
              <a:rPr lang="en-US" dirty="0">
                <a:solidFill>
                  <a:schemeClr val="bg1"/>
                </a:solidFill>
              </a:rPr>
              <a:t>) – strength of materials applies:</a:t>
            </a:r>
          </a:p>
          <a:p>
            <a:pPr marL="1485900" lvl="2" indent="-342900">
              <a:buFont typeface="Wingdings" pitchFamily="2" charset="2"/>
              <a:buChar char="Ø"/>
            </a:pPr>
            <a:r>
              <a:rPr lang="en-US" sz="1800" dirty="0">
                <a:solidFill>
                  <a:schemeClr val="bg1"/>
                </a:solidFill>
              </a:rPr>
              <a:t>Brittle fracture – a fracture of the armour occurs with the formation of cracks due to excessive strain energy</a:t>
            </a:r>
          </a:p>
          <a:p>
            <a:pPr marL="1485900" lvl="2" indent="-342900">
              <a:buFont typeface="Wingdings" pitchFamily="2" charset="2"/>
              <a:buChar char="Ø"/>
            </a:pPr>
            <a:r>
              <a:rPr lang="en-US" sz="1800" dirty="0">
                <a:solidFill>
                  <a:schemeClr val="bg1"/>
                </a:solidFill>
              </a:rPr>
              <a:t>Ductile failure – the material is forced aside by the nose of the projectile due to high pressures of impact. Petaling at the entry and exit is evident</a:t>
            </a:r>
          </a:p>
          <a:p>
            <a:pPr marL="1485900" lvl="2" indent="-342900">
              <a:buFont typeface="Wingdings" pitchFamily="2" charset="2"/>
              <a:buChar char="Ø"/>
            </a:pPr>
            <a:r>
              <a:rPr lang="en-US" sz="1800" dirty="0">
                <a:solidFill>
                  <a:schemeClr val="bg1"/>
                </a:solidFill>
              </a:rPr>
              <a:t>Plugging (shear failure) – as described</a:t>
            </a:r>
          </a:p>
          <a:p>
            <a:pPr marL="1028700" lvl="1" indent="-342900">
              <a:buFont typeface="Wingdings" pitchFamily="2" charset="2"/>
              <a:buChar char="Ø"/>
            </a:pPr>
            <a:r>
              <a:rPr lang="en-US" dirty="0">
                <a:solidFill>
                  <a:schemeClr val="bg1"/>
                </a:solidFill>
              </a:rPr>
              <a:t>Hydrodynamic transition (strike velocities between 800 – 1200 ms</a:t>
            </a:r>
            <a:r>
              <a:rPr lang="en-US" baseline="30000" dirty="0">
                <a:solidFill>
                  <a:schemeClr val="bg1"/>
                </a:solidFill>
              </a:rPr>
              <a:t>-1</a:t>
            </a:r>
            <a:r>
              <a:rPr lang="en-US" dirty="0">
                <a:solidFill>
                  <a:schemeClr val="bg1"/>
                </a:solidFill>
              </a:rPr>
              <a:t>)</a:t>
            </a:r>
            <a:endParaRPr lang="en-US" baseline="30000" dirty="0">
              <a:solidFill>
                <a:schemeClr val="bg1"/>
              </a:solidFill>
            </a:endParaRPr>
          </a:p>
          <a:p>
            <a:pPr marL="1028700" lvl="1" indent="-342900">
              <a:buFont typeface="Wingdings" pitchFamily="2" charset="2"/>
              <a:buChar char="Ø"/>
            </a:pPr>
            <a:r>
              <a:rPr lang="en-US" dirty="0">
                <a:solidFill>
                  <a:schemeClr val="bg1"/>
                </a:solidFill>
              </a:rPr>
              <a:t>Hydrodynamic penetration (strike velocities above 1200 ms</a:t>
            </a:r>
            <a:r>
              <a:rPr lang="en-US" baseline="30000" dirty="0">
                <a:solidFill>
                  <a:schemeClr val="bg1"/>
                </a:solidFill>
              </a:rPr>
              <a:t>-1</a:t>
            </a:r>
            <a:r>
              <a:rPr lang="en-US" dirty="0">
                <a:solidFill>
                  <a:schemeClr val="bg1"/>
                </a:solidFill>
              </a:rPr>
              <a:t>)</a:t>
            </a:r>
          </a:p>
          <a:p>
            <a:pPr marL="457200" indent="-457200">
              <a:buFont typeface="Wingdings" pitchFamily="2" charset="2"/>
              <a:buChar char="Ø"/>
            </a:pPr>
            <a:r>
              <a:rPr lang="en-US" dirty="0"/>
              <a:t>At speeds &gt;12000 ms</a:t>
            </a:r>
            <a:r>
              <a:rPr lang="en-US" baseline="30000" dirty="0"/>
              <a:t>-1</a:t>
            </a:r>
            <a:r>
              <a:rPr lang="en-US" dirty="0"/>
              <a:t> energy exchange occurs at such a high rate that colliding material can evaporate!</a:t>
            </a:r>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5766757" y="222913"/>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000" dirty="0"/>
              <a:t>Penetration Behaviour</a:t>
            </a:r>
          </a:p>
        </p:txBody>
      </p:sp>
    </p:spTree>
    <p:extLst>
      <p:ext uri="{BB962C8B-B14F-4D97-AF65-F5344CB8AC3E}">
        <p14:creationId xmlns:p14="http://schemas.microsoft.com/office/powerpoint/2010/main" val="28215708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Chart, line chart&#10;&#10;Description automatically generated">
            <a:extLst>
              <a:ext uri="{FF2B5EF4-FFF2-40B4-BE49-F238E27FC236}">
                <a16:creationId xmlns:a16="http://schemas.microsoft.com/office/drawing/2014/main" id="{DFFD9A49-26E3-F5EA-D75E-13FD5D9BE93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21035" y="2403044"/>
            <a:ext cx="5129784" cy="2051912"/>
          </a:xfrm>
          <a:prstGeom prst="rect">
            <a:avLst/>
          </a:prstGeom>
        </p:spPr>
      </p:pic>
      <p:sp>
        <p:nvSpPr>
          <p:cNvPr id="14" name="Rectangle 13">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Chart, scatter chart&#10;&#10;Description automatically generated">
            <a:extLst>
              <a:ext uri="{FF2B5EF4-FFF2-40B4-BE49-F238E27FC236}">
                <a16:creationId xmlns:a16="http://schemas.microsoft.com/office/drawing/2014/main" id="{967256FB-DC9A-390C-B550-4EECB008B6D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1180" y="2399544"/>
            <a:ext cx="5138674" cy="2023351"/>
          </a:xfrm>
          <a:prstGeom prst="rect">
            <a:avLst/>
          </a:prstGeom>
        </p:spPr>
      </p:pic>
    </p:spTree>
    <p:extLst>
      <p:ext uri="{BB962C8B-B14F-4D97-AF65-F5344CB8AC3E}">
        <p14:creationId xmlns:p14="http://schemas.microsoft.com/office/powerpoint/2010/main" val="14628414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A227247-5722-9B8F-FBDB-72FC97958A1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5000" t="2500" r="5208" b="10000"/>
          <a:stretch/>
        </p:blipFill>
        <p:spPr>
          <a:xfrm>
            <a:off x="3743864" y="778320"/>
            <a:ext cx="6278952" cy="4589025"/>
          </a:xfrm>
          <a:prstGeom prst="rect">
            <a:avLst/>
          </a:prstGeom>
        </p:spPr>
      </p:pic>
    </p:spTree>
    <p:extLst>
      <p:ext uri="{BB962C8B-B14F-4D97-AF65-F5344CB8AC3E}">
        <p14:creationId xmlns:p14="http://schemas.microsoft.com/office/powerpoint/2010/main" val="31668648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7B836584-861D-56CC-065E-AFBD09494242}"/>
              </a:ext>
            </a:extLst>
          </p:cNvPr>
          <p:cNvPicPr>
            <a:picLocks noChangeAspect="1"/>
          </p:cNvPicPr>
          <p:nvPr/>
        </p:nvPicPr>
        <p:blipFill>
          <a:blip r:embed="rId2"/>
          <a:stretch>
            <a:fillRect/>
          </a:stretch>
        </p:blipFill>
        <p:spPr>
          <a:xfrm>
            <a:off x="2381956" y="643467"/>
            <a:ext cx="7428088" cy="5571066"/>
          </a:xfrm>
          <a:prstGeom prst="rect">
            <a:avLst/>
          </a:prstGeom>
        </p:spPr>
      </p:pic>
    </p:spTree>
    <p:extLst>
      <p:ext uri="{BB962C8B-B14F-4D97-AF65-F5344CB8AC3E}">
        <p14:creationId xmlns:p14="http://schemas.microsoft.com/office/powerpoint/2010/main" val="41092697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picture containing weapon&#10;&#10;Description automatically generated">
            <a:extLst>
              <a:ext uri="{FF2B5EF4-FFF2-40B4-BE49-F238E27FC236}">
                <a16:creationId xmlns:a16="http://schemas.microsoft.com/office/drawing/2014/main" id="{A2B0BFDE-1DF2-A4B2-1004-6BAA67EADDA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256" y="479322"/>
            <a:ext cx="8317984" cy="5899355"/>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Content Placeholder 1">
            <a:extLst>
              <a:ext uri="{FF2B5EF4-FFF2-40B4-BE49-F238E27FC236}">
                <a16:creationId xmlns:a16="http://schemas.microsoft.com/office/drawing/2014/main" id="{767F6885-EA30-C47D-EC6C-86AA4AD9CBDA}"/>
              </a:ext>
            </a:extLst>
          </p:cNvPr>
          <p:cNvSpPr txBox="1">
            <a:spLocks/>
          </p:cNvSpPr>
          <p:nvPr/>
        </p:nvSpPr>
        <p:spPr>
          <a:xfrm>
            <a:off x="7531610" y="365125"/>
            <a:ext cx="3822189" cy="1899912"/>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3400" dirty="0">
                <a:solidFill>
                  <a:schemeClr val="tx1"/>
                </a:solidFill>
                <a:latin typeface="+mj-lt"/>
                <a:ea typeface="+mj-ea"/>
                <a:cs typeface="+mj-cs"/>
              </a:rPr>
              <a:t>Hydrodynamic KE Penetration by </a:t>
            </a:r>
          </a:p>
          <a:p>
            <a:pPr>
              <a:spcBef>
                <a:spcPct val="0"/>
              </a:spcBef>
              <a:spcAft>
                <a:spcPts val="600"/>
              </a:spcAft>
            </a:pPr>
            <a:r>
              <a:rPr lang="en-US" sz="3400" dirty="0">
                <a:solidFill>
                  <a:schemeClr val="tx1"/>
                </a:solidFill>
                <a:latin typeface="+mj-lt"/>
                <a:ea typeface="+mj-ea"/>
                <a:cs typeface="+mj-cs"/>
              </a:rPr>
              <a:t>Long Rod Penetrator</a:t>
            </a:r>
          </a:p>
        </p:txBody>
      </p:sp>
      <p:sp>
        <p:nvSpPr>
          <p:cNvPr id="4" name="TextBox 3">
            <a:extLst>
              <a:ext uri="{FF2B5EF4-FFF2-40B4-BE49-F238E27FC236}">
                <a16:creationId xmlns:a16="http://schemas.microsoft.com/office/drawing/2014/main" id="{1A83FB9F-9A34-08F3-47C7-6322EDBD7EEF}"/>
              </a:ext>
            </a:extLst>
          </p:cNvPr>
          <p:cNvSpPr txBox="1"/>
          <p:nvPr/>
        </p:nvSpPr>
        <p:spPr>
          <a:xfrm>
            <a:off x="7300453" y="2282029"/>
            <a:ext cx="4761270" cy="3742762"/>
          </a:xfrm>
          <a:prstGeom prst="rect">
            <a:avLst/>
          </a:prstGeom>
        </p:spPr>
        <p:txBody>
          <a:bodyPr vert="horz" lIns="91440" tIns="45720" rIns="91440" bIns="45720" rtlCol="0">
            <a:normAutofit lnSpcReduction="10000"/>
          </a:bodyPr>
          <a:lstStyle/>
          <a:p>
            <a:pPr indent="-228600">
              <a:lnSpc>
                <a:spcPct val="90000"/>
              </a:lnSpc>
              <a:spcAft>
                <a:spcPts val="600"/>
              </a:spcAft>
              <a:buFont typeface="Arial" panose="020B0604020202020204" pitchFamily="34" charset="0"/>
              <a:buChar char="•"/>
            </a:pPr>
            <a:r>
              <a:rPr lang="en-US" sz="2000" dirty="0"/>
              <a:t>The impact pressure of long rod penetrators at strike velocities in excess of 1200 m/s is the order of 100 x the yield stress of RHA. The mechanical properties can be largely ignored and the problem treated as one of hydrodynamics. During the penetration process, material flows at the target-rod interface and a mushroom nose shape* is formed in the rod and a crater in the target. </a:t>
            </a:r>
          </a:p>
          <a:p>
            <a:pPr indent="-228600">
              <a:lnSpc>
                <a:spcPct val="90000"/>
              </a:lnSpc>
              <a:spcAft>
                <a:spcPts val="600"/>
              </a:spcAft>
              <a:buFont typeface="Arial" panose="020B0604020202020204" pitchFamily="34" charset="0"/>
              <a:buChar char="•"/>
            </a:pPr>
            <a:r>
              <a:rPr lang="en-US" sz="2000" dirty="0"/>
              <a:t>Long rod penetration is deeply influenced by the diameter ratio of nose to rod. The greater the ratio, the greater the loss of KE and the greater the erosion of rod tip.</a:t>
            </a:r>
          </a:p>
          <a:p>
            <a:pPr indent="-228600">
              <a:lnSpc>
                <a:spcPct val="90000"/>
              </a:lnSpc>
              <a:spcAft>
                <a:spcPts val="6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29199201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35D3737-49C8-4ACA-84E3-E28B6ADC129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393204" y="1613892"/>
            <a:ext cx="7412476" cy="3280020"/>
          </a:xfrm>
          <a:prstGeom prst="rect">
            <a:avLst/>
          </a:prstGeom>
        </p:spPr>
      </p:pic>
      <p:sp>
        <p:nvSpPr>
          <p:cNvPr id="4" name="Content Placeholder 1">
            <a:extLst>
              <a:ext uri="{FF2B5EF4-FFF2-40B4-BE49-F238E27FC236}">
                <a16:creationId xmlns:a16="http://schemas.microsoft.com/office/drawing/2014/main" id="{29B9FEFE-1893-B93A-564C-37443BC6A0F7}"/>
              </a:ext>
            </a:extLst>
          </p:cNvPr>
          <p:cNvSpPr txBox="1">
            <a:spLocks/>
          </p:cNvSpPr>
          <p:nvPr/>
        </p:nvSpPr>
        <p:spPr>
          <a:xfrm>
            <a:off x="6075084" y="148645"/>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600" dirty="0"/>
              <a:t>Hydrodynamic Penetration by </a:t>
            </a:r>
          </a:p>
          <a:p>
            <a:pPr algn="ctr"/>
            <a:r>
              <a:rPr lang="en-GB" sz="3600" dirty="0"/>
              <a:t>Long Rod Penetrator</a:t>
            </a:r>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2B2F3B36-45B2-FF3E-9B4B-94399833CEBD}"/>
                  </a:ext>
                </a:extLst>
              </p:cNvPr>
              <p:cNvSpPr txBox="1"/>
              <p:nvPr/>
            </p:nvSpPr>
            <p:spPr>
              <a:xfrm>
                <a:off x="686584" y="1610297"/>
                <a:ext cx="2177134" cy="181870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4000" b="0" i="1" smtClean="0">
                          <a:solidFill>
                            <a:schemeClr val="bg1"/>
                          </a:solidFill>
                          <a:latin typeface="Cambria Math" panose="02040503050406030204" pitchFamily="18" charset="0"/>
                        </a:rPr>
                        <m:t>𝑝</m:t>
                      </m:r>
                      <m:r>
                        <a:rPr lang="en-GB" sz="4000" b="0" i="1" smtClean="0">
                          <a:solidFill>
                            <a:schemeClr val="bg1"/>
                          </a:solidFill>
                          <a:latin typeface="Cambria Math" panose="02040503050406030204" pitchFamily="18" charset="0"/>
                        </a:rPr>
                        <m:t>=</m:t>
                      </m:r>
                      <m:r>
                        <a:rPr lang="en-GB" sz="4000" b="0" i="1" smtClean="0">
                          <a:solidFill>
                            <a:schemeClr val="bg1"/>
                          </a:solidFill>
                          <a:latin typeface="Cambria Math" panose="02040503050406030204" pitchFamily="18" charset="0"/>
                        </a:rPr>
                        <m:t>𝑙</m:t>
                      </m:r>
                      <m:rad>
                        <m:radPr>
                          <m:degHide m:val="on"/>
                          <m:ctrlPr>
                            <a:rPr lang="en-GB" sz="4000" b="0" i="1" smtClean="0">
                              <a:solidFill>
                                <a:schemeClr val="bg1"/>
                              </a:solidFill>
                              <a:latin typeface="Cambria Math" panose="02040503050406030204" pitchFamily="18" charset="0"/>
                            </a:rPr>
                          </m:ctrlPr>
                        </m:radPr>
                        <m:deg/>
                        <m:e>
                          <m:f>
                            <m:fPr>
                              <m:ctrlPr>
                                <a:rPr lang="en-GB" sz="4000" b="0" i="1" smtClean="0">
                                  <a:solidFill>
                                    <a:schemeClr val="bg1"/>
                                  </a:solidFill>
                                  <a:latin typeface="Cambria Math" panose="02040503050406030204" pitchFamily="18" charset="0"/>
                                </a:rPr>
                              </m:ctrlPr>
                            </m:fPr>
                            <m:num>
                              <m:sSub>
                                <m:sSubPr>
                                  <m:ctrlPr>
                                    <a:rPr lang="en-GB" sz="4000" b="0" i="1" smtClean="0">
                                      <a:solidFill>
                                        <a:schemeClr val="bg1"/>
                                      </a:solidFill>
                                      <a:latin typeface="Cambria Math" panose="02040503050406030204" pitchFamily="18" charset="0"/>
                                    </a:rPr>
                                  </m:ctrlPr>
                                </m:sSubPr>
                                <m:e>
                                  <m:r>
                                    <a:rPr lang="en-GB" sz="4000" b="0" i="1" smtClean="0">
                                      <a:solidFill>
                                        <a:schemeClr val="bg1"/>
                                      </a:solidFill>
                                      <a:latin typeface="Cambria Math" panose="02040503050406030204" pitchFamily="18" charset="0"/>
                                      <a:ea typeface="Cambria Math" panose="02040503050406030204" pitchFamily="18" charset="0"/>
                                    </a:rPr>
                                    <m:t>𝜌</m:t>
                                  </m:r>
                                </m:e>
                                <m:sub>
                                  <m:r>
                                    <a:rPr lang="en-GB" sz="4000" b="0" i="1" smtClean="0">
                                      <a:solidFill>
                                        <a:schemeClr val="bg1"/>
                                      </a:solidFill>
                                      <a:latin typeface="Cambria Math" panose="02040503050406030204" pitchFamily="18" charset="0"/>
                                    </a:rPr>
                                    <m:t>𝑝</m:t>
                                  </m:r>
                                </m:sub>
                              </m:sSub>
                            </m:num>
                            <m:den>
                              <m:sSub>
                                <m:sSubPr>
                                  <m:ctrlPr>
                                    <a:rPr lang="en-GB" sz="4000" b="0" i="1" smtClean="0">
                                      <a:solidFill>
                                        <a:schemeClr val="bg1"/>
                                      </a:solidFill>
                                      <a:latin typeface="Cambria Math" panose="02040503050406030204" pitchFamily="18" charset="0"/>
                                    </a:rPr>
                                  </m:ctrlPr>
                                </m:sSubPr>
                                <m:e>
                                  <m:r>
                                    <a:rPr lang="en-GB" sz="4000" b="0" i="1" smtClean="0">
                                      <a:solidFill>
                                        <a:schemeClr val="bg1"/>
                                      </a:solidFill>
                                      <a:latin typeface="Cambria Math" panose="02040503050406030204" pitchFamily="18" charset="0"/>
                                      <a:ea typeface="Cambria Math" panose="02040503050406030204" pitchFamily="18" charset="0"/>
                                    </a:rPr>
                                    <m:t>𝜌</m:t>
                                  </m:r>
                                </m:e>
                                <m:sub>
                                  <m:r>
                                    <a:rPr lang="en-GB" sz="4000" b="0" i="1" smtClean="0">
                                      <a:solidFill>
                                        <a:schemeClr val="bg1"/>
                                      </a:solidFill>
                                      <a:latin typeface="Cambria Math" panose="02040503050406030204" pitchFamily="18" charset="0"/>
                                    </a:rPr>
                                    <m:t>𝑡</m:t>
                                  </m:r>
                                </m:sub>
                              </m:sSub>
                            </m:den>
                          </m:f>
                        </m:e>
                      </m:rad>
                    </m:oMath>
                  </m:oMathPara>
                </a14:m>
                <a:endParaRPr lang="en-US" sz="4000" dirty="0">
                  <a:solidFill>
                    <a:schemeClr val="bg1"/>
                  </a:solidFill>
                </a:endParaRPr>
              </a:p>
            </p:txBody>
          </p:sp>
        </mc:Choice>
        <mc:Fallback xmlns="">
          <p:sp>
            <p:nvSpPr>
              <p:cNvPr id="6" name="TextBox 5">
                <a:extLst>
                  <a:ext uri="{FF2B5EF4-FFF2-40B4-BE49-F238E27FC236}">
                    <a16:creationId xmlns:a16="http://schemas.microsoft.com/office/drawing/2014/main" id="{2B2F3B36-45B2-FF3E-9B4B-94399833CEBD}"/>
                  </a:ext>
                </a:extLst>
              </p:cNvPr>
              <p:cNvSpPr txBox="1">
                <a:spLocks noRot="1" noChangeAspect="1" noMove="1" noResize="1" noEditPoints="1" noAdjustHandles="1" noChangeArrowheads="1" noChangeShapeType="1" noTextEdit="1"/>
              </p:cNvSpPr>
              <p:nvPr/>
            </p:nvSpPr>
            <p:spPr>
              <a:xfrm>
                <a:off x="686584" y="1610297"/>
                <a:ext cx="2177134" cy="1818703"/>
              </a:xfrm>
              <a:prstGeom prst="rect">
                <a:avLst/>
              </a:prstGeom>
              <a:blipFill>
                <a:blip r:embed="rId3"/>
                <a:stretch>
                  <a:fillRect l="-5233" r="-1744"/>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A5753674-791E-0330-773A-D5EEFBA2E464}"/>
              </a:ext>
            </a:extLst>
          </p:cNvPr>
          <p:cNvSpPr txBox="1"/>
          <p:nvPr/>
        </p:nvSpPr>
        <p:spPr>
          <a:xfrm>
            <a:off x="615373" y="3673071"/>
            <a:ext cx="3642852" cy="1938992"/>
          </a:xfrm>
          <a:prstGeom prst="rect">
            <a:avLst/>
          </a:prstGeom>
          <a:noFill/>
        </p:spPr>
        <p:txBody>
          <a:bodyPr wrap="square" rtlCol="0">
            <a:spAutoFit/>
          </a:bodyPr>
          <a:lstStyle/>
          <a:p>
            <a:r>
              <a:rPr lang="en-US" sz="2000" dirty="0">
                <a:solidFill>
                  <a:schemeClr val="bg1"/>
                </a:solidFill>
              </a:rPr>
              <a:t>Penetration is proportional to the length of the penetrator. Unlike normal penetration in the sub-hydrodynamic regime a larger diameter hole is made in the target</a:t>
            </a:r>
          </a:p>
        </p:txBody>
      </p:sp>
      <p:sp>
        <p:nvSpPr>
          <p:cNvPr id="9" name="TextBox 8">
            <a:extLst>
              <a:ext uri="{FF2B5EF4-FFF2-40B4-BE49-F238E27FC236}">
                <a16:creationId xmlns:a16="http://schemas.microsoft.com/office/drawing/2014/main" id="{5EC24F6A-68C9-00A8-1B73-27D732ECD4BF}"/>
              </a:ext>
            </a:extLst>
          </p:cNvPr>
          <p:cNvSpPr txBox="1"/>
          <p:nvPr/>
        </p:nvSpPr>
        <p:spPr>
          <a:xfrm>
            <a:off x="6828504" y="1769806"/>
            <a:ext cx="4483728" cy="369332"/>
          </a:xfrm>
          <a:prstGeom prst="rect">
            <a:avLst/>
          </a:prstGeom>
          <a:noFill/>
        </p:spPr>
        <p:txBody>
          <a:bodyPr wrap="none" rtlCol="0">
            <a:spAutoFit/>
          </a:bodyPr>
          <a:lstStyle/>
          <a:p>
            <a:r>
              <a:rPr lang="en-US" dirty="0"/>
              <a:t>Pressures and stresses associated with impact</a:t>
            </a:r>
          </a:p>
        </p:txBody>
      </p:sp>
    </p:spTree>
    <p:extLst>
      <p:ext uri="{BB962C8B-B14F-4D97-AF65-F5344CB8AC3E}">
        <p14:creationId xmlns:p14="http://schemas.microsoft.com/office/powerpoint/2010/main" val="34781364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agram&#10;&#10;Description automatically generated">
            <a:extLst>
              <a:ext uri="{FF2B5EF4-FFF2-40B4-BE49-F238E27FC236}">
                <a16:creationId xmlns:a16="http://schemas.microsoft.com/office/drawing/2014/main" id="{38956854-9D7C-62EA-8BEF-997043B2985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323" y="221226"/>
            <a:ext cx="4711007" cy="5687434"/>
          </a:xfrm>
          <a:prstGeom prst="rect">
            <a:avLst/>
          </a:prstGeom>
        </p:spPr>
      </p:pic>
      <p:sp>
        <p:nvSpPr>
          <p:cNvPr id="4" name="TextBox 3">
            <a:extLst>
              <a:ext uri="{FF2B5EF4-FFF2-40B4-BE49-F238E27FC236}">
                <a16:creationId xmlns:a16="http://schemas.microsoft.com/office/drawing/2014/main" id="{41A96475-123F-4BDA-C031-6E14934F33B1}"/>
              </a:ext>
            </a:extLst>
          </p:cNvPr>
          <p:cNvSpPr txBox="1"/>
          <p:nvPr/>
        </p:nvSpPr>
        <p:spPr>
          <a:xfrm>
            <a:off x="369025" y="1166842"/>
            <a:ext cx="6179259" cy="4401205"/>
          </a:xfrm>
          <a:prstGeom prst="rect">
            <a:avLst/>
          </a:prstGeom>
          <a:noFill/>
        </p:spPr>
        <p:txBody>
          <a:bodyPr wrap="square" rtlCol="0">
            <a:spAutoFit/>
          </a:bodyPr>
          <a:lstStyle/>
          <a:p>
            <a:pPr marL="285750" indent="-285750">
              <a:buFont typeface="Wingdings" pitchFamily="2" charset="2"/>
              <a:buChar char="Ø"/>
            </a:pPr>
            <a:r>
              <a:rPr lang="en-US" sz="2000" dirty="0">
                <a:solidFill>
                  <a:schemeClr val="bg1"/>
                </a:solidFill>
              </a:rPr>
              <a:t>Terminal effects dictate a small diameter shot with a high velocity. The final radius of the crater will be larger than the radius of the rod.</a:t>
            </a:r>
          </a:p>
          <a:p>
            <a:pPr marL="285750" indent="-285750">
              <a:buFont typeface="Wingdings" pitchFamily="2" charset="2"/>
              <a:buChar char="Ø"/>
            </a:pPr>
            <a:r>
              <a:rPr lang="en-US" sz="2000" dirty="0">
                <a:solidFill>
                  <a:schemeClr val="bg1"/>
                </a:solidFill>
              </a:rPr>
              <a:t>The sabot provides the sacrificial support in the barrel at launch</a:t>
            </a:r>
          </a:p>
          <a:p>
            <a:pPr marL="285750" indent="-285750">
              <a:buFont typeface="Wingdings" pitchFamily="2" charset="2"/>
              <a:buChar char="Ø"/>
            </a:pPr>
            <a:r>
              <a:rPr lang="en-US" sz="2000" dirty="0">
                <a:solidFill>
                  <a:schemeClr val="bg1"/>
                </a:solidFill>
              </a:rPr>
              <a:t>For the impact to be stable the penetrator must not topple - APFSDS</a:t>
            </a:r>
          </a:p>
          <a:p>
            <a:pPr marL="285750" indent="-285750">
              <a:buFont typeface="Wingdings" pitchFamily="2" charset="2"/>
              <a:buChar char="Ø"/>
            </a:pPr>
            <a:r>
              <a:rPr lang="en-US" sz="2000" dirty="0">
                <a:solidFill>
                  <a:schemeClr val="bg1"/>
                </a:solidFill>
              </a:rPr>
              <a:t>L/D around 23 with yaw 1%</a:t>
            </a:r>
          </a:p>
          <a:p>
            <a:pPr marL="285750" indent="-285750">
              <a:buFont typeface="Wingdings" pitchFamily="2" charset="2"/>
              <a:buChar char="Ø"/>
            </a:pPr>
            <a:r>
              <a:rPr lang="en-US" sz="2000" dirty="0">
                <a:solidFill>
                  <a:schemeClr val="bg1"/>
                </a:solidFill>
              </a:rPr>
              <a:t>Penetration above this value of yaw degraded about 6% per degree</a:t>
            </a:r>
          </a:p>
          <a:p>
            <a:pPr marL="285750" indent="-285750">
              <a:buFont typeface="Wingdings" pitchFamily="2" charset="2"/>
              <a:buChar char="Ø"/>
            </a:pPr>
            <a:r>
              <a:rPr lang="en-US" sz="2000" dirty="0">
                <a:solidFill>
                  <a:schemeClr val="bg1"/>
                </a:solidFill>
              </a:rPr>
              <a:t>“Self sharpening” for greater penetration</a:t>
            </a:r>
          </a:p>
          <a:p>
            <a:pPr marL="285750" indent="-285750">
              <a:buFont typeface="Wingdings" pitchFamily="2" charset="2"/>
              <a:buChar char="Ø"/>
            </a:pPr>
            <a:r>
              <a:rPr lang="en-US" sz="2000" dirty="0">
                <a:solidFill>
                  <a:schemeClr val="bg1"/>
                </a:solidFill>
              </a:rPr>
              <a:t>Rod length decreases as erosion occurs during penetration (only at nose tip). Increased diameter ratios increase erosion and reduce penetration</a:t>
            </a:r>
          </a:p>
        </p:txBody>
      </p:sp>
    </p:spTree>
    <p:extLst>
      <p:ext uri="{BB962C8B-B14F-4D97-AF65-F5344CB8AC3E}">
        <p14:creationId xmlns:p14="http://schemas.microsoft.com/office/powerpoint/2010/main" val="238376745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C991AD47-9C99-472F-BDAA-21B183F33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1" cy="6857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15">
            <a:extLst>
              <a:ext uri="{FF2B5EF4-FFF2-40B4-BE49-F238E27FC236}">
                <a16:creationId xmlns:a16="http://schemas.microsoft.com/office/drawing/2014/main" id="{9E706731-3860-4E73-9335-A870F6741F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42603" cy="6858000"/>
          </a:xfrm>
          <a:custGeom>
            <a:avLst/>
            <a:gdLst>
              <a:gd name="connsiteX0" fmla="*/ 0 w 9742603"/>
              <a:gd name="connsiteY0" fmla="*/ 0 h 6858000"/>
              <a:gd name="connsiteX1" fmla="*/ 152400 w 9742603"/>
              <a:gd name="connsiteY1" fmla="*/ 0 h 6858000"/>
              <a:gd name="connsiteX2" fmla="*/ 6566449 w 9742603"/>
              <a:gd name="connsiteY2" fmla="*/ 0 h 6858000"/>
              <a:gd name="connsiteX3" fmla="*/ 9742603 w 9742603"/>
              <a:gd name="connsiteY3" fmla="*/ 6858000 h 6858000"/>
              <a:gd name="connsiteX4" fmla="*/ 152400 w 9742603"/>
              <a:gd name="connsiteY4" fmla="*/ 6858000 h 6858000"/>
              <a:gd name="connsiteX5" fmla="*/ 0 w 9742603"/>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42603" h="6858000">
                <a:moveTo>
                  <a:pt x="0" y="0"/>
                </a:moveTo>
                <a:lnTo>
                  <a:pt x="152400" y="0"/>
                </a:lnTo>
                <a:lnTo>
                  <a:pt x="6566449" y="0"/>
                </a:lnTo>
                <a:lnTo>
                  <a:pt x="9742603" y="6858000"/>
                </a:lnTo>
                <a:lnTo>
                  <a:pt x="152400"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1" name="Freeform 11">
            <a:extLst>
              <a:ext uri="{FF2B5EF4-FFF2-40B4-BE49-F238E27FC236}">
                <a16:creationId xmlns:a16="http://schemas.microsoft.com/office/drawing/2014/main" id="{CD2ED21F-DC95-4AD1-8327-D561F5FCA3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380336" cy="6858000"/>
          </a:xfrm>
          <a:custGeom>
            <a:avLst/>
            <a:gdLst>
              <a:gd name="connsiteX0" fmla="*/ 0 w 9380336"/>
              <a:gd name="connsiteY0" fmla="*/ 0 h 6858000"/>
              <a:gd name="connsiteX1" fmla="*/ 6204182 w 9380336"/>
              <a:gd name="connsiteY1" fmla="*/ 0 h 6858000"/>
              <a:gd name="connsiteX2" fmla="*/ 9380336 w 9380336"/>
              <a:gd name="connsiteY2" fmla="*/ 6858000 h 6858000"/>
              <a:gd name="connsiteX3" fmla="*/ 0 w 93803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380336" h="6858000">
                <a:moveTo>
                  <a:pt x="0" y="0"/>
                </a:moveTo>
                <a:lnTo>
                  <a:pt x="6204182" y="0"/>
                </a:lnTo>
                <a:lnTo>
                  <a:pt x="9380336"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Content Placeholder 1">
            <a:extLst>
              <a:ext uri="{FF2B5EF4-FFF2-40B4-BE49-F238E27FC236}">
                <a16:creationId xmlns:a16="http://schemas.microsoft.com/office/drawing/2014/main" id="{876EF865-F742-0458-3402-D0D724A9C9F2}"/>
              </a:ext>
            </a:extLst>
          </p:cNvPr>
          <p:cNvSpPr txBox="1">
            <a:spLocks/>
          </p:cNvSpPr>
          <p:nvPr/>
        </p:nvSpPr>
        <p:spPr>
          <a:xfrm>
            <a:off x="838200" y="365125"/>
            <a:ext cx="5191125" cy="1325563"/>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dirty="0">
                <a:solidFill>
                  <a:schemeClr val="tx1"/>
                </a:solidFill>
                <a:latin typeface="+mj-lt"/>
                <a:ea typeface="+mj-ea"/>
                <a:cs typeface="+mj-cs"/>
              </a:rPr>
              <a:t>Self Sharpening Penetrator (W-Cu-Zn)</a:t>
            </a:r>
          </a:p>
        </p:txBody>
      </p:sp>
      <p:sp>
        <p:nvSpPr>
          <p:cNvPr id="9" name="TextBox 8">
            <a:extLst>
              <a:ext uri="{FF2B5EF4-FFF2-40B4-BE49-F238E27FC236}">
                <a16:creationId xmlns:a16="http://schemas.microsoft.com/office/drawing/2014/main" id="{03267781-3DAB-0887-9C92-56BB0D6512A7}"/>
              </a:ext>
            </a:extLst>
          </p:cNvPr>
          <p:cNvSpPr txBox="1"/>
          <p:nvPr/>
        </p:nvSpPr>
        <p:spPr>
          <a:xfrm>
            <a:off x="838200" y="2021249"/>
            <a:ext cx="6265977" cy="4471626"/>
          </a:xfrm>
        </p:spPr>
        <p:txBody>
          <a:bodyPr vert="horz" lIns="91440" tIns="45720" rIns="91440" bIns="45720" rtlCol="0">
            <a:normAutofit fontScale="92500"/>
          </a:bodyPr>
          <a:lstStyle/>
          <a:p>
            <a:pPr marL="285750" indent="-228600">
              <a:lnSpc>
                <a:spcPct val="90000"/>
              </a:lnSpc>
              <a:spcAft>
                <a:spcPts val="600"/>
              </a:spcAft>
              <a:buFont typeface="Arial" panose="020B0604020202020204" pitchFamily="34" charset="0"/>
              <a:buChar char="•"/>
            </a:pPr>
            <a:r>
              <a:rPr lang="en-US" sz="2400" dirty="0"/>
              <a:t>Yield strength of 80W-14Cu-6Zn = 1350MPa</a:t>
            </a:r>
          </a:p>
          <a:p>
            <a:pPr indent="-228600">
              <a:lnSpc>
                <a:spcPct val="90000"/>
              </a:lnSpc>
              <a:spcAft>
                <a:spcPts val="600"/>
              </a:spcAft>
              <a:buFont typeface="Arial" panose="020B0604020202020204" pitchFamily="34" charset="0"/>
              <a:buChar char="•"/>
            </a:pPr>
            <a:r>
              <a:rPr lang="en-US" sz="2400" dirty="0"/>
              <a:t>Strain rate in order of 10</a:t>
            </a:r>
            <a:r>
              <a:rPr lang="en-US" sz="2400" baseline="30000" dirty="0"/>
              <a:t>5</a:t>
            </a:r>
            <a:r>
              <a:rPr lang="en-US" sz="2400" dirty="0"/>
              <a:t>s</a:t>
            </a:r>
            <a:r>
              <a:rPr lang="en-US" sz="2400" baseline="30000" dirty="0"/>
              <a:t>-1</a:t>
            </a:r>
          </a:p>
          <a:p>
            <a:pPr indent="-228600">
              <a:lnSpc>
                <a:spcPct val="90000"/>
              </a:lnSpc>
              <a:spcAft>
                <a:spcPts val="600"/>
              </a:spcAft>
              <a:buFont typeface="Arial" panose="020B0604020202020204" pitchFamily="34" charset="0"/>
              <a:buChar char="•"/>
            </a:pPr>
            <a:r>
              <a:rPr lang="en-US" sz="2400" dirty="0"/>
              <a:t>Less likely to form a mushroom head through plastic deformation since process allows adiabatic shear (but, higher strain rate than U alloys).</a:t>
            </a:r>
          </a:p>
          <a:p>
            <a:pPr indent="-228600">
              <a:lnSpc>
                <a:spcPct val="90000"/>
              </a:lnSpc>
              <a:spcAft>
                <a:spcPts val="600"/>
              </a:spcAft>
              <a:buFont typeface="Arial" panose="020B0604020202020204" pitchFamily="34" charset="0"/>
              <a:buChar char="•"/>
            </a:pPr>
            <a:r>
              <a:rPr lang="en-US" sz="2400" dirty="0"/>
              <a:t>Hole shot diameter smaller – maintains higher KED therefore greater penetration</a:t>
            </a:r>
          </a:p>
          <a:p>
            <a:pPr indent="-228600">
              <a:lnSpc>
                <a:spcPct val="90000"/>
              </a:lnSpc>
              <a:spcAft>
                <a:spcPts val="600"/>
              </a:spcAft>
              <a:buFont typeface="Arial" panose="020B0604020202020204" pitchFamily="34" charset="0"/>
              <a:buChar char="•"/>
            </a:pPr>
            <a:r>
              <a:rPr lang="en-US" sz="2400" dirty="0"/>
              <a:t>The process – due to the intense heat, the Cu-Zn matrix melts and is squeezed out from the tungsten skeleton near to the surface of the penetrator head. The molten Cu-Zn matrix overlays on the wall of the shot hole and lubricates the penetrator. </a:t>
            </a:r>
          </a:p>
        </p:txBody>
      </p:sp>
      <p:pic>
        <p:nvPicPr>
          <p:cNvPr id="8" name="Picture 7" descr="Table&#10;&#10;Description automatically generated">
            <a:extLst>
              <a:ext uri="{FF2B5EF4-FFF2-40B4-BE49-F238E27FC236}">
                <a16:creationId xmlns:a16="http://schemas.microsoft.com/office/drawing/2014/main" id="{A2BF838D-B23B-148A-15CF-1D2EE1C104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3896" y="696183"/>
            <a:ext cx="4126372" cy="1062541"/>
          </a:xfrm>
          <a:prstGeom prst="rect">
            <a:avLst/>
          </a:prstGeom>
        </p:spPr>
      </p:pic>
      <p:pic>
        <p:nvPicPr>
          <p:cNvPr id="4" name="Picture 3" descr="A picture containing indoor, different, measuring stick&#10;&#10;Description automatically generated">
            <a:extLst>
              <a:ext uri="{FF2B5EF4-FFF2-40B4-BE49-F238E27FC236}">
                <a16:creationId xmlns:a16="http://schemas.microsoft.com/office/drawing/2014/main" id="{EA008239-8215-3FF2-E952-33012D09857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842668" y="2426124"/>
            <a:ext cx="2957456" cy="1811442"/>
          </a:xfrm>
          <a:prstGeom prst="rect">
            <a:avLst/>
          </a:prstGeom>
        </p:spPr>
      </p:pic>
      <p:pic>
        <p:nvPicPr>
          <p:cNvPr id="6" name="Picture 5" descr="A picture containing text, indoor, different, several&#10;&#10;Description automatically generated">
            <a:extLst>
              <a:ext uri="{FF2B5EF4-FFF2-40B4-BE49-F238E27FC236}">
                <a16:creationId xmlns:a16="http://schemas.microsoft.com/office/drawing/2014/main" id="{7DB53606-2569-AC4B-60DE-AC5A62BC5BF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553574" y="4580377"/>
            <a:ext cx="2316691" cy="1754893"/>
          </a:xfrm>
          <a:prstGeom prst="rect">
            <a:avLst/>
          </a:prstGeom>
        </p:spPr>
      </p:pic>
      <p:cxnSp>
        <p:nvCxnSpPr>
          <p:cNvPr id="5" name="Straight Arrow Connector 4">
            <a:extLst>
              <a:ext uri="{FF2B5EF4-FFF2-40B4-BE49-F238E27FC236}">
                <a16:creationId xmlns:a16="http://schemas.microsoft.com/office/drawing/2014/main" id="{27D3BBE5-9392-B8CC-AD6A-EADFDD365C78}"/>
              </a:ext>
            </a:extLst>
          </p:cNvPr>
          <p:cNvCxnSpPr>
            <a:cxnSpLocks/>
          </p:cNvCxnSpPr>
          <p:nvPr/>
        </p:nvCxnSpPr>
        <p:spPr>
          <a:xfrm>
            <a:off x="8426824" y="1690688"/>
            <a:ext cx="2671482" cy="1231806"/>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35750120"/>
      </p:ext>
    </p:extLst>
  </p:cSld>
  <p:clrMapOvr>
    <a:overrideClrMapping bg1="dk1" tx1="lt1" bg2="dk2" tx2="lt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819CCE-070C-BA63-A57F-DCA82A75CAFB}"/>
              </a:ext>
            </a:extLst>
          </p:cNvPr>
          <p:cNvPicPr>
            <a:picLocks noChangeAspect="1"/>
          </p:cNvPicPr>
          <p:nvPr/>
        </p:nvPicPr>
        <p:blipFill>
          <a:blip r:embed="rId2"/>
          <a:stretch>
            <a:fillRect/>
          </a:stretch>
        </p:blipFill>
        <p:spPr>
          <a:xfrm>
            <a:off x="6265991" y="1120533"/>
            <a:ext cx="5448300" cy="4216400"/>
          </a:xfrm>
          <a:prstGeom prst="rect">
            <a:avLst/>
          </a:prstGeom>
        </p:spPr>
      </p:pic>
      <p:pic>
        <p:nvPicPr>
          <p:cNvPr id="5" name="Picture 4">
            <a:extLst>
              <a:ext uri="{FF2B5EF4-FFF2-40B4-BE49-F238E27FC236}">
                <a16:creationId xmlns:a16="http://schemas.microsoft.com/office/drawing/2014/main" id="{94D0FFF8-A5D8-F000-F023-043F1C667FE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4032" y="2248882"/>
            <a:ext cx="5448300" cy="4349199"/>
          </a:xfrm>
          <a:prstGeom prst="rect">
            <a:avLst/>
          </a:prstGeom>
        </p:spPr>
      </p:pic>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705F15A4-D303-E57B-5162-8EC12E43E5BB}"/>
                  </a:ext>
                </a:extLst>
              </p:cNvPr>
              <p:cNvSpPr txBox="1"/>
              <p:nvPr/>
            </p:nvSpPr>
            <p:spPr>
              <a:xfrm>
                <a:off x="6517342" y="1344705"/>
                <a:ext cx="1127360" cy="918778"/>
              </a:xfrm>
              <a:prstGeom prst="rect">
                <a:avLst/>
              </a:prstGeom>
              <a:solidFill>
                <a:schemeClr val="bg1"/>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200" i="1" smtClean="0">
                          <a:solidFill>
                            <a:schemeClr val="tx1"/>
                          </a:solidFill>
                          <a:latin typeface="Cambria Math" panose="02040503050406030204" pitchFamily="18" charset="0"/>
                          <a:ea typeface="Cambria Math" panose="02040503050406030204" pitchFamily="18" charset="0"/>
                        </a:rPr>
                        <m:t>𝜂</m:t>
                      </m:r>
                      <m:r>
                        <a:rPr lang="en-GB" sz="3200" b="0" i="1" smtClean="0">
                          <a:solidFill>
                            <a:schemeClr val="tx1"/>
                          </a:solidFill>
                          <a:latin typeface="Cambria Math" panose="02040503050406030204" pitchFamily="18" charset="0"/>
                          <a:ea typeface="Cambria Math" panose="02040503050406030204" pitchFamily="18" charset="0"/>
                        </a:rPr>
                        <m:t>=</m:t>
                      </m:r>
                      <m:f>
                        <m:fPr>
                          <m:ctrlPr>
                            <a:rPr lang="en-GB" sz="3200" b="0" i="1" smtClean="0">
                              <a:solidFill>
                                <a:schemeClr val="tx1"/>
                              </a:solidFill>
                              <a:latin typeface="Cambria Math" panose="02040503050406030204" pitchFamily="18" charset="0"/>
                              <a:ea typeface="Cambria Math" panose="02040503050406030204" pitchFamily="18" charset="0"/>
                            </a:rPr>
                          </m:ctrlPr>
                        </m:fPr>
                        <m:num>
                          <m:r>
                            <a:rPr lang="en-GB" sz="3200" b="0" i="1" smtClean="0">
                              <a:solidFill>
                                <a:schemeClr val="tx1"/>
                              </a:solidFill>
                              <a:latin typeface="Cambria Math" panose="02040503050406030204" pitchFamily="18" charset="0"/>
                              <a:ea typeface="Cambria Math" panose="02040503050406030204" pitchFamily="18" charset="0"/>
                            </a:rPr>
                            <m:t>𝑅</m:t>
                          </m:r>
                        </m:num>
                        <m:den>
                          <m:r>
                            <a:rPr lang="en-GB" sz="3200" b="0" i="1" smtClean="0">
                              <a:solidFill>
                                <a:schemeClr val="tx1"/>
                              </a:solidFill>
                              <a:latin typeface="Cambria Math" panose="02040503050406030204" pitchFamily="18" charset="0"/>
                              <a:ea typeface="Cambria Math" panose="02040503050406030204" pitchFamily="18" charset="0"/>
                            </a:rPr>
                            <m:t>𝑟</m:t>
                          </m:r>
                        </m:den>
                      </m:f>
                    </m:oMath>
                  </m:oMathPara>
                </a14:m>
                <a:endParaRPr lang="en-US" sz="3200" dirty="0">
                  <a:solidFill>
                    <a:schemeClr val="tx1"/>
                  </a:solidFill>
                </a:endParaRPr>
              </a:p>
            </p:txBody>
          </p:sp>
        </mc:Choice>
        <mc:Fallback xmlns="">
          <p:sp>
            <p:nvSpPr>
              <p:cNvPr id="6" name="TextBox 5">
                <a:extLst>
                  <a:ext uri="{FF2B5EF4-FFF2-40B4-BE49-F238E27FC236}">
                    <a16:creationId xmlns:a16="http://schemas.microsoft.com/office/drawing/2014/main" id="{705F15A4-D303-E57B-5162-8EC12E43E5BB}"/>
                  </a:ext>
                </a:extLst>
              </p:cNvPr>
              <p:cNvSpPr txBox="1">
                <a:spLocks noRot="1" noChangeAspect="1" noMove="1" noResize="1" noEditPoints="1" noAdjustHandles="1" noChangeArrowheads="1" noChangeShapeType="1" noTextEdit="1"/>
              </p:cNvSpPr>
              <p:nvPr/>
            </p:nvSpPr>
            <p:spPr>
              <a:xfrm>
                <a:off x="6517342" y="1344705"/>
                <a:ext cx="1127360" cy="918778"/>
              </a:xfrm>
              <a:prstGeom prst="rect">
                <a:avLst/>
              </a:prstGeom>
              <a:blipFill>
                <a:blip r:embed="rId4"/>
                <a:stretch>
                  <a:fillRect l="-8989" t="-1370" r="-6742" b="-9589"/>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FD90722D-5337-DE6B-AFB9-29E91EB7FE1A}"/>
              </a:ext>
            </a:extLst>
          </p:cNvPr>
          <p:cNvSpPr txBox="1"/>
          <p:nvPr/>
        </p:nvSpPr>
        <p:spPr>
          <a:xfrm>
            <a:off x="6731196" y="355457"/>
            <a:ext cx="4983095" cy="584775"/>
          </a:xfrm>
          <a:prstGeom prst="rect">
            <a:avLst/>
          </a:prstGeom>
          <a:noFill/>
        </p:spPr>
        <p:txBody>
          <a:bodyPr wrap="none" rtlCol="0">
            <a:spAutoFit/>
          </a:bodyPr>
          <a:lstStyle/>
          <a:p>
            <a:r>
              <a:rPr lang="en-US" sz="3200" dirty="0">
                <a:solidFill>
                  <a:schemeClr val="bg1"/>
                </a:solidFill>
              </a:rPr>
              <a:t>Ratio of Rod Nose and Shank</a:t>
            </a:r>
          </a:p>
        </p:txBody>
      </p:sp>
      <p:sp>
        <p:nvSpPr>
          <p:cNvPr id="8" name="TextBox 7">
            <a:extLst>
              <a:ext uri="{FF2B5EF4-FFF2-40B4-BE49-F238E27FC236}">
                <a16:creationId xmlns:a16="http://schemas.microsoft.com/office/drawing/2014/main" id="{A6EAA3C6-029C-914F-92A6-7BCB45BCDC31}"/>
              </a:ext>
            </a:extLst>
          </p:cNvPr>
          <p:cNvSpPr txBox="1"/>
          <p:nvPr/>
        </p:nvSpPr>
        <p:spPr>
          <a:xfrm>
            <a:off x="1375183" y="1511706"/>
            <a:ext cx="3842077" cy="584775"/>
          </a:xfrm>
          <a:prstGeom prst="rect">
            <a:avLst/>
          </a:prstGeom>
          <a:noFill/>
        </p:spPr>
        <p:txBody>
          <a:bodyPr wrap="none" rtlCol="0">
            <a:spAutoFit/>
          </a:bodyPr>
          <a:lstStyle/>
          <a:p>
            <a:r>
              <a:rPr lang="en-US" sz="3200" dirty="0">
                <a:solidFill>
                  <a:schemeClr val="bg1"/>
                </a:solidFill>
              </a:rPr>
              <a:t>Nose Shape Factor N*</a:t>
            </a:r>
          </a:p>
        </p:txBody>
      </p:sp>
      <p:sp>
        <p:nvSpPr>
          <p:cNvPr id="9" name="TextBox 8">
            <a:extLst>
              <a:ext uri="{FF2B5EF4-FFF2-40B4-BE49-F238E27FC236}">
                <a16:creationId xmlns:a16="http://schemas.microsoft.com/office/drawing/2014/main" id="{5730C9CB-9CA1-9EB2-13D9-2C5D260258C8}"/>
              </a:ext>
            </a:extLst>
          </p:cNvPr>
          <p:cNvSpPr txBox="1"/>
          <p:nvPr/>
        </p:nvSpPr>
        <p:spPr>
          <a:xfrm>
            <a:off x="598557" y="4625789"/>
            <a:ext cx="681597" cy="369332"/>
          </a:xfrm>
          <a:prstGeom prst="rect">
            <a:avLst/>
          </a:prstGeom>
          <a:noFill/>
        </p:spPr>
        <p:txBody>
          <a:bodyPr wrap="none" rtlCol="0">
            <a:spAutoFit/>
          </a:bodyPr>
          <a:lstStyle/>
          <a:p>
            <a:r>
              <a:rPr lang="en-US" dirty="0"/>
              <a:t>N*=1</a:t>
            </a:r>
          </a:p>
        </p:txBody>
      </p:sp>
      <p:sp>
        <p:nvSpPr>
          <p:cNvPr id="10" name="TextBox 9">
            <a:extLst>
              <a:ext uri="{FF2B5EF4-FFF2-40B4-BE49-F238E27FC236}">
                <a16:creationId xmlns:a16="http://schemas.microsoft.com/office/drawing/2014/main" id="{AD896304-11EE-FF62-90E8-A12A4AC5C7A3}"/>
              </a:ext>
            </a:extLst>
          </p:cNvPr>
          <p:cNvSpPr txBox="1"/>
          <p:nvPr/>
        </p:nvSpPr>
        <p:spPr>
          <a:xfrm rot="10800000" flipV="1">
            <a:off x="1815350" y="6228749"/>
            <a:ext cx="1705372" cy="369332"/>
          </a:xfrm>
          <a:prstGeom prst="rect">
            <a:avLst/>
          </a:prstGeom>
          <a:noFill/>
        </p:spPr>
        <p:txBody>
          <a:bodyPr wrap="square" rtlCol="0">
            <a:spAutoFit/>
          </a:bodyPr>
          <a:lstStyle/>
          <a:p>
            <a:r>
              <a:rPr lang="en-US" dirty="0"/>
              <a:t>N*=1/4</a:t>
            </a:r>
          </a:p>
        </p:txBody>
      </p:sp>
      <p:sp>
        <p:nvSpPr>
          <p:cNvPr id="11" name="TextBox 10">
            <a:extLst>
              <a:ext uri="{FF2B5EF4-FFF2-40B4-BE49-F238E27FC236}">
                <a16:creationId xmlns:a16="http://schemas.microsoft.com/office/drawing/2014/main" id="{816A31B6-EA56-0BBE-FAFB-49DE3F48EA8F}"/>
              </a:ext>
            </a:extLst>
          </p:cNvPr>
          <p:cNvSpPr txBox="1"/>
          <p:nvPr/>
        </p:nvSpPr>
        <p:spPr>
          <a:xfrm>
            <a:off x="3034516" y="4634337"/>
            <a:ext cx="1005403" cy="369332"/>
          </a:xfrm>
          <a:prstGeom prst="rect">
            <a:avLst/>
          </a:prstGeom>
          <a:noFill/>
        </p:spPr>
        <p:txBody>
          <a:bodyPr wrap="none" rtlCol="0">
            <a:spAutoFit/>
          </a:bodyPr>
          <a:lstStyle/>
          <a:p>
            <a:r>
              <a:rPr lang="en-US" dirty="0"/>
              <a:t>N*=7/24</a:t>
            </a:r>
          </a:p>
        </p:txBody>
      </p:sp>
      <p:sp>
        <p:nvSpPr>
          <p:cNvPr id="12" name="TextBox 11">
            <a:extLst>
              <a:ext uri="{FF2B5EF4-FFF2-40B4-BE49-F238E27FC236}">
                <a16:creationId xmlns:a16="http://schemas.microsoft.com/office/drawing/2014/main" id="{5E6EC9E3-CEDD-AD63-68E4-7E746F068500}"/>
              </a:ext>
            </a:extLst>
          </p:cNvPr>
          <p:cNvSpPr txBox="1"/>
          <p:nvPr/>
        </p:nvSpPr>
        <p:spPr>
          <a:xfrm>
            <a:off x="3179924" y="3228733"/>
            <a:ext cx="888385" cy="369332"/>
          </a:xfrm>
          <a:prstGeom prst="rect">
            <a:avLst/>
          </a:prstGeom>
          <a:noFill/>
        </p:spPr>
        <p:txBody>
          <a:bodyPr wrap="none" rtlCol="0">
            <a:spAutoFit/>
          </a:bodyPr>
          <a:lstStyle/>
          <a:p>
            <a:r>
              <a:rPr lang="en-US" dirty="0"/>
              <a:t>N*=1/2</a:t>
            </a:r>
          </a:p>
        </p:txBody>
      </p:sp>
      <p:sp>
        <p:nvSpPr>
          <p:cNvPr id="13" name="TextBox 12">
            <a:extLst>
              <a:ext uri="{FF2B5EF4-FFF2-40B4-BE49-F238E27FC236}">
                <a16:creationId xmlns:a16="http://schemas.microsoft.com/office/drawing/2014/main" id="{27903555-E81C-65FA-1DD8-783120425D65}"/>
              </a:ext>
            </a:extLst>
          </p:cNvPr>
          <p:cNvSpPr txBox="1"/>
          <p:nvPr/>
        </p:nvSpPr>
        <p:spPr>
          <a:xfrm>
            <a:off x="490729" y="3244334"/>
            <a:ext cx="888385" cy="369332"/>
          </a:xfrm>
          <a:prstGeom prst="rect">
            <a:avLst/>
          </a:prstGeom>
          <a:noFill/>
        </p:spPr>
        <p:txBody>
          <a:bodyPr wrap="none" rtlCol="0">
            <a:spAutoFit/>
          </a:bodyPr>
          <a:lstStyle/>
          <a:p>
            <a:r>
              <a:rPr lang="en-US" dirty="0"/>
              <a:t>N*=7/8</a:t>
            </a:r>
          </a:p>
        </p:txBody>
      </p:sp>
    </p:spTree>
    <p:extLst>
      <p:ext uri="{BB962C8B-B14F-4D97-AF65-F5344CB8AC3E}">
        <p14:creationId xmlns:p14="http://schemas.microsoft.com/office/powerpoint/2010/main" val="21186990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26">
            <a:extLst>
              <a:ext uri="{FF2B5EF4-FFF2-40B4-BE49-F238E27FC236}">
                <a16:creationId xmlns:a16="http://schemas.microsoft.com/office/drawing/2014/main" id="{922F19F4-FE70-43DC-856F-2CE5F521DC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2" name="Group 2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43" name="Rectangle 2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3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4" name="Rectangle 3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59078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Content Placeholder 1">
            <a:extLst>
              <a:ext uri="{FF2B5EF4-FFF2-40B4-BE49-F238E27FC236}">
                <a16:creationId xmlns:a16="http://schemas.microsoft.com/office/drawing/2014/main" id="{876EF865-F742-0458-3402-D0D724A9C9F2}"/>
              </a:ext>
            </a:extLst>
          </p:cNvPr>
          <p:cNvSpPr txBox="1">
            <a:spLocks/>
          </p:cNvSpPr>
          <p:nvPr/>
        </p:nvSpPr>
        <p:spPr>
          <a:xfrm>
            <a:off x="1043631" y="873940"/>
            <a:ext cx="4928291" cy="1035781"/>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kumimoji="0" lang="en-US" sz="3300" b="0" i="0" u="none" strike="noStrike" cap="none" spc="0" normalizeH="0" baseline="0" noProof="0" dirty="0">
                <a:ln>
                  <a:noFill/>
                </a:ln>
                <a:solidFill>
                  <a:schemeClr val="tx1"/>
                </a:solidFill>
                <a:effectLst/>
                <a:uLnTx/>
                <a:uFillTx/>
                <a:latin typeface="+mj-lt"/>
                <a:ea typeface="+mj-ea"/>
                <a:cs typeface="+mj-cs"/>
              </a:rPr>
              <a:t>Self Sharpening Penetrator (WF/MG)</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03267781-3DAB-0887-9C92-56BB0D6512A7}"/>
                  </a:ext>
                </a:extLst>
              </p:cNvPr>
              <p:cNvSpPr txBox="1"/>
              <p:nvPr/>
            </p:nvSpPr>
            <p:spPr>
              <a:xfrm>
                <a:off x="341707" y="2524721"/>
                <a:ext cx="5951005" cy="3677123"/>
              </a:xfrm>
            </p:spPr>
            <p:txBody>
              <a:bodyPr vert="horz" lIns="91440" tIns="45720" rIns="91440" bIns="45720" rtlCol="0" anchor="ctr">
                <a:normAutofit fontScale="92500" lnSpcReduction="10000"/>
              </a:bodyPr>
              <a:lstStyle/>
              <a:p>
                <a:pPr lvl="0" indent="-228600">
                  <a:lnSpc>
                    <a:spcPct val="90000"/>
                  </a:lnSpc>
                  <a:spcAft>
                    <a:spcPts val="600"/>
                  </a:spcAft>
                  <a:buFont typeface="Arial" panose="020B0604020202020204" pitchFamily="34" charset="0"/>
                  <a:buChar char="•"/>
                </a:pPr>
                <a:r>
                  <a:rPr lang="en-US" sz="1600" dirty="0"/>
                  <a:t>The adiabatic shearing property of DU makes the nose of DU rods sharper than that of WHA rods. </a:t>
                </a:r>
              </a:p>
              <a:p>
                <a:pPr lvl="0" indent="-228600">
                  <a:lnSpc>
                    <a:spcPct val="90000"/>
                  </a:lnSpc>
                  <a:spcAft>
                    <a:spcPts val="600"/>
                  </a:spcAft>
                  <a:buFont typeface="Arial" panose="020B0604020202020204" pitchFamily="34" charset="0"/>
                  <a:buChar char="•"/>
                </a:pPr>
                <a:r>
                  <a:rPr lang="en-US" sz="1600" dirty="0"/>
                  <a:t>Shear bands in W are generated at strains twice greater than for uranium alloys.</a:t>
                </a:r>
              </a:p>
              <a:p>
                <a:pPr marL="0" marR="0" lvl="0" indent="-228600" fontAlgn="auto">
                  <a:lnSpc>
                    <a:spcPct val="90000"/>
                  </a:lnSpc>
                  <a:spcBef>
                    <a:spcPts val="0"/>
                  </a:spcBef>
                  <a:spcAft>
                    <a:spcPts val="600"/>
                  </a:spcAft>
                  <a:buClrTx/>
                  <a:buSzTx/>
                  <a:buFont typeface="Arial" panose="020B0604020202020204" pitchFamily="34" charset="0"/>
                  <a:buChar char="•"/>
                  <a:tabLst/>
                  <a:defRPr/>
                </a:pPr>
                <a:r>
                  <a:rPr lang="en-US" sz="1600" dirty="0"/>
                  <a:t>DU (density 19gcm</a:t>
                </a:r>
                <a:r>
                  <a:rPr lang="en-US" sz="1600" baseline="30000" dirty="0"/>
                  <a:t>-3</a:t>
                </a:r>
                <a:r>
                  <a:rPr lang="en-US" sz="1600" dirty="0"/>
                  <a:t>) around 10% greater penetration than W alloy (17gcm</a:t>
                </a:r>
                <a:r>
                  <a:rPr lang="en-US" sz="1600" baseline="30000" dirty="0"/>
                  <a:t>-3</a:t>
                </a:r>
                <a:r>
                  <a:rPr lang="en-US" sz="1600" dirty="0"/>
                  <a:t>)</a:t>
                </a:r>
              </a:p>
              <a:p>
                <a:pPr lvl="0" indent="-228600">
                  <a:lnSpc>
                    <a:spcPct val="90000"/>
                  </a:lnSpc>
                  <a:spcAft>
                    <a:spcPts val="600"/>
                  </a:spcAft>
                  <a:buFont typeface="Arial" panose="020B0604020202020204" pitchFamily="34" charset="0"/>
                  <a:buChar char="•"/>
                </a:pPr>
                <a:r>
                  <a:rPr lang="en-US" sz="1600" dirty="0"/>
                  <a:t>Tungsten fiber/metal glass matrix (WF/MG) composite are found to have the similar “self-sharpening” behavior to DU (adiabatic shear bands)</a:t>
                </a:r>
              </a:p>
              <a:p>
                <a:pPr marL="0" marR="0" lvl="0" indent="-228600" fontAlgn="auto">
                  <a:lnSpc>
                    <a:spcPct val="90000"/>
                  </a:lnSpc>
                  <a:spcBef>
                    <a:spcPts val="0"/>
                  </a:spcBef>
                  <a:spcAft>
                    <a:spcPts val="600"/>
                  </a:spcAft>
                  <a:buClrTx/>
                  <a:buSzTx/>
                  <a:buFont typeface="Arial" panose="020B0604020202020204" pitchFamily="34" charset="0"/>
                  <a:buChar char="•"/>
                  <a:tabLst/>
                  <a:defRPr/>
                </a:pPr>
                <a:r>
                  <a:rPr lang="en-US" sz="1600" dirty="0"/>
                  <a:t>We can achieve similar penetration with WF/MG by altering nose shape (N) and nose-diameter ratio </a:t>
                </a:r>
                <a14:m>
                  <m:oMath xmlns:m="http://schemas.openxmlformats.org/officeDocument/2006/math">
                    <m:r>
                      <a:rPr lang="en-US" sz="1600" i="1">
                        <a:latin typeface="Cambria Math" panose="02040503050406030204" pitchFamily="18" charset="0"/>
                      </a:rPr>
                      <m:t>𝜂</m:t>
                    </m:r>
                  </m:oMath>
                </a14:m>
                <a:r>
                  <a:rPr lang="en-US" sz="1600" dirty="0"/>
                  <a:t>. </a:t>
                </a:r>
              </a:p>
              <a:p>
                <a:pPr marL="0" marR="0" lvl="0" indent="-228600" fontAlgn="auto">
                  <a:lnSpc>
                    <a:spcPct val="90000"/>
                  </a:lnSpc>
                  <a:spcBef>
                    <a:spcPts val="0"/>
                  </a:spcBef>
                  <a:spcAft>
                    <a:spcPts val="600"/>
                  </a:spcAft>
                  <a:buClrTx/>
                  <a:buSzTx/>
                  <a:buFont typeface="Arial" panose="020B0604020202020204" pitchFamily="34" charset="0"/>
                  <a:buChar char="•"/>
                  <a:tabLst/>
                  <a:defRPr/>
                </a:pPr>
                <a:r>
                  <a:rPr lang="en-US" sz="1600" dirty="0"/>
                  <a:t>Penetration increases with nose sharpness (ogive or conical)</a:t>
                </a:r>
              </a:p>
              <a:p>
                <a:pPr lvl="0" indent="-228600">
                  <a:lnSpc>
                    <a:spcPct val="90000"/>
                  </a:lnSpc>
                  <a:spcAft>
                    <a:spcPts val="600"/>
                  </a:spcAft>
                  <a:buFont typeface="Arial" panose="020B0604020202020204" pitchFamily="34" charset="0"/>
                  <a:buChar char="•"/>
                </a:pPr>
                <a:r>
                  <a:rPr lang="en-US" sz="1600" dirty="0"/>
                  <a:t>Penetration increases with </a:t>
                </a:r>
                <a14:m>
                  <m:oMath xmlns:m="http://schemas.openxmlformats.org/officeDocument/2006/math">
                    <m:r>
                      <a:rPr lang="en-US" sz="1600" i="1">
                        <a:latin typeface="Cambria Math" panose="02040503050406030204" pitchFamily="18" charset="0"/>
                      </a:rPr>
                      <m:t>𝜂</m:t>
                    </m:r>
                  </m:oMath>
                </a14:m>
                <a:r>
                  <a:rPr lang="en-US" sz="1600" dirty="0"/>
                  <a:t> as close to 1 as possible</a:t>
                </a:r>
              </a:p>
              <a:p>
                <a:pPr lvl="0" indent="-228600">
                  <a:lnSpc>
                    <a:spcPct val="90000"/>
                  </a:lnSpc>
                  <a:spcAft>
                    <a:spcPts val="600"/>
                  </a:spcAft>
                  <a:buFont typeface="Arial" panose="020B0604020202020204" pitchFamily="34" charset="0"/>
                  <a:buChar char="•"/>
                </a:pPr>
                <a:r>
                  <a:rPr lang="en-US" sz="1600" dirty="0"/>
                  <a:t>A greater length of rod remains at perforation</a:t>
                </a:r>
              </a:p>
              <a:p>
                <a:pPr marL="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1600" b="0" i="0" u="none" strike="noStrike" cap="none" spc="0" normalizeH="0" baseline="0" noProof="0" dirty="0">
                    <a:ln>
                      <a:noFill/>
                    </a:ln>
                    <a:effectLst/>
                    <a:uLnTx/>
                    <a:uFillTx/>
                  </a:rPr>
                  <a:t>No further gains beyond 3kms</a:t>
                </a:r>
                <a:r>
                  <a:rPr kumimoji="0" lang="en-US" sz="1600" b="0" i="0" u="none" strike="noStrike" cap="none" spc="0" normalizeH="0" baseline="30000" noProof="0" dirty="0">
                    <a:ln>
                      <a:noFill/>
                    </a:ln>
                    <a:effectLst/>
                    <a:uLnTx/>
                    <a:uFillTx/>
                  </a:rPr>
                  <a:t>-1 </a:t>
                </a:r>
                <a:r>
                  <a:rPr kumimoji="0" lang="en-US" sz="1600" b="0" i="0" u="none" strike="noStrike" cap="none" spc="0" normalizeH="0" noProof="0" dirty="0">
                    <a:ln>
                      <a:noFill/>
                    </a:ln>
                    <a:effectLst/>
                    <a:uLnTx/>
                    <a:uFillTx/>
                  </a:rPr>
                  <a:t>unless N&lt;1</a:t>
                </a:r>
                <a:endParaRPr kumimoji="0" lang="en-US" sz="1600" b="0" i="0" u="none" strike="noStrike" cap="none" spc="0" normalizeH="0" baseline="30000" noProof="0" dirty="0">
                  <a:ln>
                    <a:noFill/>
                  </a:ln>
                  <a:effectLst/>
                  <a:uLnTx/>
                  <a:uFillTx/>
                </a:endParaRPr>
              </a:p>
              <a:p>
                <a:pPr marL="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1600" b="0" i="0" u="none" strike="noStrike" cap="none" spc="0" normalizeH="0" noProof="0" dirty="0">
                    <a:ln>
                      <a:noFill/>
                    </a:ln>
                    <a:effectLst/>
                    <a:uLnTx/>
                    <a:uFillTx/>
                  </a:rPr>
                  <a:t>An environmentally friendly Long Rod?</a:t>
                </a:r>
              </a:p>
            </p:txBody>
          </p:sp>
        </mc:Choice>
        <mc:Fallback xmlns="">
          <p:sp>
            <p:nvSpPr>
              <p:cNvPr id="9" name="TextBox 8">
                <a:extLst>
                  <a:ext uri="{FF2B5EF4-FFF2-40B4-BE49-F238E27FC236}">
                    <a16:creationId xmlns:a16="http://schemas.microsoft.com/office/drawing/2014/main" id="{03267781-3DAB-0887-9C92-56BB0D6512A7}"/>
                  </a:ext>
                </a:extLst>
              </p:cNvPr>
              <p:cNvSpPr txBox="1">
                <a:spLocks noRot="1" noChangeAspect="1" noMove="1" noResize="1" noEditPoints="1" noAdjustHandles="1" noChangeArrowheads="1" noChangeShapeType="1" noTextEdit="1"/>
              </p:cNvSpPr>
              <p:nvPr/>
            </p:nvSpPr>
            <p:spPr>
              <a:xfrm>
                <a:off x="341707" y="2524721"/>
                <a:ext cx="5951005" cy="3677123"/>
              </a:xfrm>
              <a:blipFill>
                <a:blip r:embed="rId3"/>
                <a:stretch>
                  <a:fillRect/>
                </a:stretch>
              </a:blipFill>
            </p:spPr>
            <p:txBody>
              <a:bodyPr/>
              <a:lstStyle/>
              <a:p>
                <a:r>
                  <a:rPr lang="en-US">
                    <a:noFill/>
                  </a:rPr>
                  <a:t> </a:t>
                </a:r>
              </a:p>
            </p:txBody>
          </p:sp>
        </mc:Fallback>
      </mc:AlternateContent>
      <p:sp>
        <p:nvSpPr>
          <p:cNvPr id="36" name="Rectangle 35">
            <a:extLst>
              <a:ext uri="{FF2B5EF4-FFF2-40B4-BE49-F238E27FC236}">
                <a16:creationId xmlns:a16="http://schemas.microsoft.com/office/drawing/2014/main" id="{395ECC94-3D5E-46A7-A7A1-DE807E156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34418" y="658367"/>
            <a:ext cx="4719382" cy="26791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Chart&#10;&#10;Description automatically generated">
            <a:extLst>
              <a:ext uri="{FF2B5EF4-FFF2-40B4-BE49-F238E27FC236}">
                <a16:creationId xmlns:a16="http://schemas.microsoft.com/office/drawing/2014/main" id="{320AD2D6-50CB-82CF-44A6-52637961AE9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28628" y="106492"/>
            <a:ext cx="4125122" cy="3052591"/>
          </a:xfrm>
          <a:prstGeom prst="rect">
            <a:avLst/>
          </a:prstGeom>
        </p:spPr>
      </p:pic>
      <p:sp>
        <p:nvSpPr>
          <p:cNvPr id="38" name="Rectangle 37">
            <a:extLst>
              <a:ext uri="{FF2B5EF4-FFF2-40B4-BE49-F238E27FC236}">
                <a16:creationId xmlns:a16="http://schemas.microsoft.com/office/drawing/2014/main" id="{7E549738-9961-462D-81B7-4A7A446911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34418" y="3530966"/>
            <a:ext cx="4719382" cy="26791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Chart, line chart&#10;&#10;Description automatically generated">
            <a:extLst>
              <a:ext uri="{FF2B5EF4-FFF2-40B4-BE49-F238E27FC236}">
                <a16:creationId xmlns:a16="http://schemas.microsoft.com/office/drawing/2014/main" id="{E32A947F-84A6-9213-5B4F-B57A60C6680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28628" y="3441166"/>
            <a:ext cx="4125122" cy="2959776"/>
          </a:xfrm>
          <a:prstGeom prst="rect">
            <a:avLst/>
          </a:prstGeom>
        </p:spPr>
      </p:pic>
      <p:cxnSp>
        <p:nvCxnSpPr>
          <p:cNvPr id="40" name="Straight Connector 39">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9542760C-C436-85D5-A661-B882DAF4DAE7}"/>
                  </a:ext>
                </a:extLst>
              </p:cNvPr>
              <p:cNvSpPr txBox="1"/>
              <p:nvPr/>
            </p:nvSpPr>
            <p:spPr>
              <a:xfrm>
                <a:off x="9892128" y="2404313"/>
                <a:ext cx="1958165" cy="145501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3200" b="0" i="1" smtClean="0">
                          <a:solidFill>
                            <a:schemeClr val="tx1"/>
                          </a:solidFill>
                          <a:latin typeface="Cambria Math" panose="02040503050406030204" pitchFamily="18" charset="0"/>
                        </a:rPr>
                        <m:t>𝑝</m:t>
                      </m:r>
                      <m:r>
                        <a:rPr lang="en-GB" sz="3200" b="0" i="1" smtClean="0">
                          <a:solidFill>
                            <a:schemeClr val="tx1"/>
                          </a:solidFill>
                          <a:latin typeface="Cambria Math" panose="02040503050406030204" pitchFamily="18" charset="0"/>
                        </a:rPr>
                        <m:t>=</m:t>
                      </m:r>
                      <m:r>
                        <a:rPr lang="en-GB" sz="3200" b="0" i="1" smtClean="0">
                          <a:solidFill>
                            <a:schemeClr val="tx1"/>
                          </a:solidFill>
                          <a:latin typeface="Cambria Math" panose="02040503050406030204" pitchFamily="18" charset="0"/>
                        </a:rPr>
                        <m:t>𝑙</m:t>
                      </m:r>
                      <m:r>
                        <a:rPr lang="en-GB" sz="3200" b="0" i="1" smtClean="0">
                          <a:solidFill>
                            <a:schemeClr val="tx1"/>
                          </a:solidFill>
                          <a:latin typeface="Cambria Math" panose="02040503050406030204" pitchFamily="18" charset="0"/>
                          <a:ea typeface="Cambria Math" panose="02040503050406030204" pitchFamily="18" charset="0"/>
                        </a:rPr>
                        <m:t>𝜂</m:t>
                      </m:r>
                      <m:rad>
                        <m:radPr>
                          <m:degHide m:val="on"/>
                          <m:ctrlPr>
                            <a:rPr lang="en-GB" sz="3200" b="0" i="1" smtClean="0">
                              <a:solidFill>
                                <a:schemeClr val="tx1"/>
                              </a:solidFill>
                              <a:latin typeface="Cambria Math" panose="02040503050406030204" pitchFamily="18" charset="0"/>
                            </a:rPr>
                          </m:ctrlPr>
                        </m:radPr>
                        <m:deg/>
                        <m:e>
                          <m:f>
                            <m:fPr>
                              <m:ctrlPr>
                                <a:rPr lang="en-GB" sz="3200" b="0" i="1" smtClean="0">
                                  <a:solidFill>
                                    <a:schemeClr val="tx1"/>
                                  </a:solidFill>
                                  <a:latin typeface="Cambria Math" panose="02040503050406030204" pitchFamily="18" charset="0"/>
                                </a:rPr>
                              </m:ctrlPr>
                            </m:fPr>
                            <m:num>
                              <m:sSub>
                                <m:sSubPr>
                                  <m:ctrlPr>
                                    <a:rPr lang="en-GB" sz="3200" b="0" i="1" smtClean="0">
                                      <a:solidFill>
                                        <a:schemeClr val="tx1"/>
                                      </a:solidFill>
                                      <a:latin typeface="Cambria Math" panose="02040503050406030204" pitchFamily="18" charset="0"/>
                                    </a:rPr>
                                  </m:ctrlPr>
                                </m:sSubPr>
                                <m:e>
                                  <m:r>
                                    <a:rPr lang="en-GB" sz="3200" b="0" i="1" smtClean="0">
                                      <a:solidFill>
                                        <a:schemeClr val="tx1"/>
                                      </a:solidFill>
                                      <a:latin typeface="Cambria Math" panose="02040503050406030204" pitchFamily="18" charset="0"/>
                                      <a:ea typeface="Cambria Math" panose="02040503050406030204" pitchFamily="18" charset="0"/>
                                    </a:rPr>
                                    <m:t>𝜌</m:t>
                                  </m:r>
                                </m:e>
                                <m:sub>
                                  <m:r>
                                    <a:rPr lang="en-GB" sz="3200" b="0" i="1" smtClean="0">
                                      <a:solidFill>
                                        <a:schemeClr val="tx1"/>
                                      </a:solidFill>
                                      <a:latin typeface="Cambria Math" panose="02040503050406030204" pitchFamily="18" charset="0"/>
                                    </a:rPr>
                                    <m:t>𝑝</m:t>
                                  </m:r>
                                </m:sub>
                              </m:sSub>
                            </m:num>
                            <m:den>
                              <m:sSub>
                                <m:sSubPr>
                                  <m:ctrlPr>
                                    <a:rPr lang="en-GB" sz="3200" b="0" i="1" smtClean="0">
                                      <a:solidFill>
                                        <a:schemeClr val="tx1"/>
                                      </a:solidFill>
                                      <a:latin typeface="Cambria Math" panose="02040503050406030204" pitchFamily="18" charset="0"/>
                                    </a:rPr>
                                  </m:ctrlPr>
                                </m:sSubPr>
                                <m:e>
                                  <m:r>
                                    <a:rPr lang="en-GB" sz="3200" b="0" i="1" smtClean="0">
                                      <a:solidFill>
                                        <a:schemeClr val="tx1"/>
                                      </a:solidFill>
                                      <a:latin typeface="Cambria Math" panose="02040503050406030204" pitchFamily="18" charset="0"/>
                                      <a:ea typeface="Cambria Math" panose="02040503050406030204" pitchFamily="18" charset="0"/>
                                    </a:rPr>
                                    <m:t>𝜌</m:t>
                                  </m:r>
                                </m:e>
                                <m:sub>
                                  <m:r>
                                    <a:rPr lang="en-GB" sz="3200" b="0" i="1" smtClean="0">
                                      <a:solidFill>
                                        <a:schemeClr val="tx1"/>
                                      </a:solidFill>
                                      <a:latin typeface="Cambria Math" panose="02040503050406030204" pitchFamily="18" charset="0"/>
                                    </a:rPr>
                                    <m:t>𝑡</m:t>
                                  </m:r>
                                </m:sub>
                              </m:sSub>
                            </m:den>
                          </m:f>
                        </m:e>
                      </m:rad>
                    </m:oMath>
                  </m:oMathPara>
                </a14:m>
                <a:endParaRPr lang="en-US" sz="3200" dirty="0">
                  <a:solidFill>
                    <a:schemeClr val="tx1"/>
                  </a:solidFill>
                </a:endParaRPr>
              </a:p>
            </p:txBody>
          </p:sp>
        </mc:Choice>
        <mc:Fallback xmlns="">
          <p:sp>
            <p:nvSpPr>
              <p:cNvPr id="3" name="TextBox 2">
                <a:extLst>
                  <a:ext uri="{FF2B5EF4-FFF2-40B4-BE49-F238E27FC236}">
                    <a16:creationId xmlns:a16="http://schemas.microsoft.com/office/drawing/2014/main" id="{9542760C-C436-85D5-A661-B882DAF4DAE7}"/>
                  </a:ext>
                </a:extLst>
              </p:cNvPr>
              <p:cNvSpPr txBox="1">
                <a:spLocks noRot="1" noChangeAspect="1" noMove="1" noResize="1" noEditPoints="1" noAdjustHandles="1" noChangeArrowheads="1" noChangeShapeType="1" noTextEdit="1"/>
              </p:cNvSpPr>
              <p:nvPr/>
            </p:nvSpPr>
            <p:spPr>
              <a:xfrm>
                <a:off x="9892128" y="2404313"/>
                <a:ext cx="1958165" cy="1455014"/>
              </a:xfrm>
              <a:prstGeom prst="rect">
                <a:avLst/>
              </a:prstGeom>
              <a:blipFill>
                <a:blip r:embed="rId6"/>
                <a:stretch>
                  <a:fillRect l="-5161" r="-1290"/>
                </a:stretch>
              </a:blipFill>
            </p:spPr>
            <p:txBody>
              <a:bodyPr/>
              <a:lstStyle/>
              <a:p>
                <a:r>
                  <a:rPr lang="en-US">
                    <a:noFill/>
                  </a:rPr>
                  <a:t> </a:t>
                </a:r>
              </a:p>
            </p:txBody>
          </p:sp>
        </mc:Fallback>
      </mc:AlternateContent>
    </p:spTree>
    <p:extLst>
      <p:ext uri="{BB962C8B-B14F-4D97-AF65-F5344CB8AC3E}">
        <p14:creationId xmlns:p14="http://schemas.microsoft.com/office/powerpoint/2010/main" val="302922857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E06D2B1-1019-FE1B-12C0-B2ECE2ED8727}"/>
              </a:ext>
            </a:extLst>
          </p:cNvPr>
          <p:cNvPicPr>
            <a:picLocks noChangeAspect="1"/>
          </p:cNvPicPr>
          <p:nvPr/>
        </p:nvPicPr>
        <p:blipFill>
          <a:blip r:embed="rId3"/>
          <a:stretch>
            <a:fillRect/>
          </a:stretch>
        </p:blipFill>
        <p:spPr>
          <a:xfrm>
            <a:off x="1739153" y="168641"/>
            <a:ext cx="9018494" cy="6226578"/>
          </a:xfrm>
          <a:prstGeom prst="rect">
            <a:avLst/>
          </a:prstGeom>
        </p:spPr>
      </p:pic>
      <p:sp>
        <p:nvSpPr>
          <p:cNvPr id="4" name="TextBox 3">
            <a:extLst>
              <a:ext uri="{FF2B5EF4-FFF2-40B4-BE49-F238E27FC236}">
                <a16:creationId xmlns:a16="http://schemas.microsoft.com/office/drawing/2014/main" id="{B59C40FF-BD44-A47C-7B63-6DB516E297F9}"/>
              </a:ext>
            </a:extLst>
          </p:cNvPr>
          <p:cNvSpPr txBox="1"/>
          <p:nvPr/>
        </p:nvSpPr>
        <p:spPr>
          <a:xfrm>
            <a:off x="6965577" y="2474259"/>
            <a:ext cx="2772426" cy="1323439"/>
          </a:xfrm>
          <a:prstGeom prst="rect">
            <a:avLst/>
          </a:prstGeom>
          <a:noFill/>
        </p:spPr>
        <p:txBody>
          <a:bodyPr wrap="none" rtlCol="0">
            <a:spAutoFit/>
          </a:bodyPr>
          <a:lstStyle/>
          <a:p>
            <a:r>
              <a:rPr lang="en-US" sz="2000" dirty="0"/>
              <a:t>For flat nose shape N*=1</a:t>
            </a:r>
          </a:p>
          <a:p>
            <a:r>
              <a:rPr lang="en-US" sz="2000" dirty="0"/>
              <a:t>N must approach unity</a:t>
            </a:r>
          </a:p>
          <a:p>
            <a:endParaRPr lang="en-US" sz="2000" dirty="0"/>
          </a:p>
          <a:p>
            <a:endParaRPr lang="en-US" sz="2000" dirty="0"/>
          </a:p>
        </p:txBody>
      </p:sp>
    </p:spTree>
    <p:extLst>
      <p:ext uri="{BB962C8B-B14F-4D97-AF65-F5344CB8AC3E}">
        <p14:creationId xmlns:p14="http://schemas.microsoft.com/office/powerpoint/2010/main" val="2642828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447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descr="Chart&#10;&#10;Description automatically generated">
            <a:extLst>
              <a:ext uri="{FF2B5EF4-FFF2-40B4-BE49-F238E27FC236}">
                <a16:creationId xmlns:a16="http://schemas.microsoft.com/office/drawing/2014/main" id="{B0B797DB-1E04-AF22-6AED-354FD2126F1C}"/>
              </a:ext>
            </a:extLst>
          </p:cNvPr>
          <p:cNvPicPr>
            <a:picLocks noChangeAspect="1"/>
          </p:cNvPicPr>
          <p:nvPr/>
        </p:nvPicPr>
        <p:blipFill>
          <a:blip r:embed="rId2"/>
          <a:stretch>
            <a:fillRect/>
          </a:stretch>
        </p:blipFill>
        <p:spPr>
          <a:xfrm>
            <a:off x="2331766" y="643467"/>
            <a:ext cx="7528467" cy="5571066"/>
          </a:xfrm>
          <a:prstGeom prst="rect">
            <a:avLst/>
          </a:prstGeom>
        </p:spPr>
      </p:pic>
      <p:sp>
        <p:nvSpPr>
          <p:cNvPr id="3" name="TextBox 2">
            <a:extLst>
              <a:ext uri="{FF2B5EF4-FFF2-40B4-BE49-F238E27FC236}">
                <a16:creationId xmlns:a16="http://schemas.microsoft.com/office/drawing/2014/main" id="{927EE73F-E41F-992E-FBD9-A8F139DBFEA8}"/>
              </a:ext>
            </a:extLst>
          </p:cNvPr>
          <p:cNvSpPr txBox="1"/>
          <p:nvPr/>
        </p:nvSpPr>
        <p:spPr>
          <a:xfrm>
            <a:off x="3844533" y="1201270"/>
            <a:ext cx="3936831" cy="830997"/>
          </a:xfrm>
          <a:prstGeom prst="rect">
            <a:avLst/>
          </a:prstGeom>
          <a:solidFill>
            <a:schemeClr val="bg1"/>
          </a:solidFill>
        </p:spPr>
        <p:txBody>
          <a:bodyPr wrap="square" rtlCol="0">
            <a:spAutoFit/>
          </a:bodyPr>
          <a:lstStyle/>
          <a:p>
            <a:r>
              <a:rPr lang="en-US" sz="2400" dirty="0"/>
              <a:t>For a fixed n, the nose shape must be ogive or conical</a:t>
            </a:r>
          </a:p>
        </p:txBody>
      </p:sp>
    </p:spTree>
    <p:extLst>
      <p:ext uri="{BB962C8B-B14F-4D97-AF65-F5344CB8AC3E}">
        <p14:creationId xmlns:p14="http://schemas.microsoft.com/office/powerpoint/2010/main" val="6929631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D6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descr="Chart, line chart&#10;&#10;Description automatically generated">
            <a:extLst>
              <a:ext uri="{FF2B5EF4-FFF2-40B4-BE49-F238E27FC236}">
                <a16:creationId xmlns:a16="http://schemas.microsoft.com/office/drawing/2014/main" id="{182E4299-CCAE-A9FA-D4C5-8A83C3AB773A}"/>
              </a:ext>
            </a:extLst>
          </p:cNvPr>
          <p:cNvPicPr>
            <a:picLocks noChangeAspect="1"/>
          </p:cNvPicPr>
          <p:nvPr/>
        </p:nvPicPr>
        <p:blipFill>
          <a:blip r:embed="rId2"/>
          <a:stretch>
            <a:fillRect/>
          </a:stretch>
        </p:blipFill>
        <p:spPr>
          <a:xfrm>
            <a:off x="2213724" y="643467"/>
            <a:ext cx="7764551" cy="5571066"/>
          </a:xfrm>
          <a:prstGeom prst="rect">
            <a:avLst/>
          </a:prstGeom>
        </p:spPr>
      </p:pic>
      <p:sp>
        <p:nvSpPr>
          <p:cNvPr id="3" name="TextBox 2">
            <a:extLst>
              <a:ext uri="{FF2B5EF4-FFF2-40B4-BE49-F238E27FC236}">
                <a16:creationId xmlns:a16="http://schemas.microsoft.com/office/drawing/2014/main" id="{FC818602-7785-454B-0C1D-27363336D1AB}"/>
              </a:ext>
            </a:extLst>
          </p:cNvPr>
          <p:cNvSpPr txBox="1"/>
          <p:nvPr/>
        </p:nvSpPr>
        <p:spPr>
          <a:xfrm>
            <a:off x="5925670" y="968188"/>
            <a:ext cx="3738284" cy="2246769"/>
          </a:xfrm>
          <a:prstGeom prst="rect">
            <a:avLst/>
          </a:prstGeom>
          <a:noFill/>
        </p:spPr>
        <p:txBody>
          <a:bodyPr wrap="square" rtlCol="0">
            <a:spAutoFit/>
          </a:bodyPr>
          <a:lstStyle/>
          <a:p>
            <a:r>
              <a:rPr lang="en-US" sz="2000" dirty="0"/>
              <a:t>For similar velocities, L/D, ogive nose and n = 1, a WF/MG penetrator will have greater residual rod length remaining at point of penetration</a:t>
            </a:r>
          </a:p>
          <a:p>
            <a:endParaRPr lang="en-US" sz="2000" dirty="0"/>
          </a:p>
          <a:p>
            <a:endParaRPr lang="en-US" sz="2000" dirty="0"/>
          </a:p>
        </p:txBody>
      </p:sp>
    </p:spTree>
    <p:extLst>
      <p:ext uri="{BB962C8B-B14F-4D97-AF65-F5344CB8AC3E}">
        <p14:creationId xmlns:p14="http://schemas.microsoft.com/office/powerpoint/2010/main" val="9412073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2B266D-3625-4584-A5C3-7D3F672CF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C463B99A-73EE-4FBB-B7C4-F9F9BCC25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A5D2A5D1-BA0D-47D3-B051-DA7743C46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219825"/>
          </a:xfrm>
          <a:custGeom>
            <a:avLst/>
            <a:gdLst>
              <a:gd name="connsiteX0" fmla="*/ 6789701 w 12192000"/>
              <a:gd name="connsiteY0" fmla="*/ 6151588 h 6219825"/>
              <a:gd name="connsiteX1" fmla="*/ 6788702 w 12192000"/>
              <a:gd name="connsiteY1" fmla="*/ 6151666 h 6219825"/>
              <a:gd name="connsiteX2" fmla="*/ 6788476 w 12192000"/>
              <a:gd name="connsiteY2" fmla="*/ 6152200 h 6219825"/>
              <a:gd name="connsiteX3" fmla="*/ 9834 w 12192000"/>
              <a:gd name="connsiteY3" fmla="*/ 0 h 6219825"/>
              <a:gd name="connsiteX4" fmla="*/ 12357 w 12192000"/>
              <a:gd name="connsiteY4" fmla="*/ 1 h 6219825"/>
              <a:gd name="connsiteX5" fmla="*/ 12192000 w 12192000"/>
              <a:gd name="connsiteY5" fmla="*/ 1 h 6219825"/>
              <a:gd name="connsiteX6" fmla="*/ 12192000 w 12192000"/>
              <a:gd name="connsiteY6" fmla="*/ 5105401 h 6219825"/>
              <a:gd name="connsiteX7" fmla="*/ 12191716 w 12192000"/>
              <a:gd name="connsiteY7" fmla="*/ 5105401 h 6219825"/>
              <a:gd name="connsiteX8" fmla="*/ 12192000 w 12192000"/>
              <a:gd name="connsiteY8" fmla="*/ 5256977 h 6219825"/>
              <a:gd name="connsiteX9" fmla="*/ 12061096 w 12192000"/>
              <a:gd name="connsiteY9" fmla="*/ 5296034 h 6219825"/>
              <a:gd name="connsiteX10" fmla="*/ 11676800 w 12192000"/>
              <a:gd name="connsiteY10" fmla="*/ 5399652 h 6219825"/>
              <a:gd name="connsiteX11" fmla="*/ 10425355 w 12192000"/>
              <a:gd name="connsiteY11" fmla="*/ 5683310 h 6219825"/>
              <a:gd name="connsiteX12" fmla="*/ 9424022 w 12192000"/>
              <a:gd name="connsiteY12" fmla="*/ 5858546 h 6219825"/>
              <a:gd name="connsiteX13" fmla="*/ 8458419 w 12192000"/>
              <a:gd name="connsiteY13" fmla="*/ 5992303 h 6219825"/>
              <a:gd name="connsiteX14" fmla="*/ 7715970 w 12192000"/>
              <a:gd name="connsiteY14" fmla="*/ 6072283 h 6219825"/>
              <a:gd name="connsiteX15" fmla="*/ 6951716 w 12192000"/>
              <a:gd name="connsiteY15" fmla="*/ 6138091 h 6219825"/>
              <a:gd name="connsiteX16" fmla="*/ 6936303 w 12192000"/>
              <a:gd name="connsiteY16" fmla="*/ 6140163 h 6219825"/>
              <a:gd name="connsiteX17" fmla="*/ 6790448 w 12192000"/>
              <a:gd name="connsiteY17" fmla="*/ 6151529 h 6219825"/>
              <a:gd name="connsiteX18" fmla="*/ 6799941 w 12192000"/>
              <a:gd name="connsiteY18" fmla="*/ 6153349 h 6219825"/>
              <a:gd name="connsiteX19" fmla="*/ 6835432 w 12192000"/>
              <a:gd name="connsiteY19" fmla="*/ 6151642 h 6219825"/>
              <a:gd name="connsiteX20" fmla="*/ 6884003 w 12192000"/>
              <a:gd name="connsiteY20" fmla="*/ 6148662 h 6219825"/>
              <a:gd name="connsiteX21" fmla="*/ 7578771 w 12192000"/>
              <a:gd name="connsiteY21" fmla="*/ 6116122 h 6219825"/>
              <a:gd name="connsiteX22" fmla="*/ 8623845 w 12192000"/>
              <a:gd name="connsiteY22" fmla="*/ 6029188 h 6219825"/>
              <a:gd name="connsiteX23" fmla="*/ 9479970 w 12192000"/>
              <a:gd name="connsiteY23" fmla="*/ 5925239 h 6219825"/>
              <a:gd name="connsiteX24" fmla="*/ 10629308 w 12192000"/>
              <a:gd name="connsiteY24" fmla="*/ 5731000 h 6219825"/>
              <a:gd name="connsiteX25" fmla="*/ 11998498 w 12192000"/>
              <a:gd name="connsiteY25" fmla="*/ 5404869 h 6219825"/>
              <a:gd name="connsiteX26" fmla="*/ 12192000 w 12192000"/>
              <a:gd name="connsiteY26" fmla="*/ 5347846 h 6219825"/>
              <a:gd name="connsiteX27" fmla="*/ 12192000 w 12192000"/>
              <a:gd name="connsiteY27" fmla="*/ 5402606 h 6219825"/>
              <a:gd name="connsiteX28" fmla="*/ 11829257 w 12192000"/>
              <a:gd name="connsiteY28" fmla="*/ 5507950 h 6219825"/>
              <a:gd name="connsiteX29" fmla="*/ 10939183 w 12192000"/>
              <a:gd name="connsiteY29" fmla="*/ 5722555 h 6219825"/>
              <a:gd name="connsiteX30" fmla="*/ 9985530 w 12192000"/>
              <a:gd name="connsiteY30" fmla="*/ 5902635 h 6219825"/>
              <a:gd name="connsiteX31" fmla="*/ 9186882 w 12192000"/>
              <a:gd name="connsiteY31" fmla="*/ 6018631 h 6219825"/>
              <a:gd name="connsiteX32" fmla="*/ 8578198 w 12192000"/>
              <a:gd name="connsiteY32" fmla="*/ 6088179 h 6219825"/>
              <a:gd name="connsiteX33" fmla="*/ 7864358 w 12192000"/>
              <a:gd name="connsiteY33" fmla="*/ 6149656 h 6219825"/>
              <a:gd name="connsiteX34" fmla="*/ 6935502 w 12192000"/>
              <a:gd name="connsiteY34" fmla="*/ 6201071 h 6219825"/>
              <a:gd name="connsiteX35" fmla="*/ 6477750 w 12192000"/>
              <a:gd name="connsiteY35" fmla="*/ 6214980 h 6219825"/>
              <a:gd name="connsiteX36" fmla="*/ 6362294 w 12192000"/>
              <a:gd name="connsiteY36" fmla="*/ 6219825 h 6219825"/>
              <a:gd name="connsiteX37" fmla="*/ 6057129 w 12192000"/>
              <a:gd name="connsiteY37" fmla="*/ 6219825 h 6219825"/>
              <a:gd name="connsiteX38" fmla="*/ 5977784 w 12192000"/>
              <a:gd name="connsiteY38" fmla="*/ 6215229 h 6219825"/>
              <a:gd name="connsiteX39" fmla="*/ 5265087 w 12192000"/>
              <a:gd name="connsiteY39" fmla="*/ 6178965 h 6219825"/>
              <a:gd name="connsiteX40" fmla="*/ 4346277 w 12192000"/>
              <a:gd name="connsiteY40" fmla="*/ 6116869 h 6219825"/>
              <a:gd name="connsiteX41" fmla="*/ 3373045 w 12192000"/>
              <a:gd name="connsiteY41" fmla="*/ 6018259 h 6219825"/>
              <a:gd name="connsiteX42" fmla="*/ 2362173 w 12192000"/>
              <a:gd name="connsiteY42" fmla="*/ 5899282 h 6219825"/>
              <a:gd name="connsiteX43" fmla="*/ 1233178 w 12192000"/>
              <a:gd name="connsiteY43" fmla="*/ 5726033 h 6219825"/>
              <a:gd name="connsiteX44" fmla="*/ 68500 w 12192000"/>
              <a:gd name="connsiteY44" fmla="*/ 5486226 h 6219825"/>
              <a:gd name="connsiteX45" fmla="*/ 0 w 12192000"/>
              <a:gd name="connsiteY45" fmla="*/ 5468863 h 6219825"/>
              <a:gd name="connsiteX46" fmla="*/ 0 w 12192000"/>
              <a:gd name="connsiteY46" fmla="*/ 5412351 h 6219825"/>
              <a:gd name="connsiteX47" fmla="*/ 72441 w 12192000"/>
              <a:gd name="connsiteY47" fmla="*/ 5431135 h 6219825"/>
              <a:gd name="connsiteX48" fmla="*/ 600716 w 12192000"/>
              <a:gd name="connsiteY48" fmla="*/ 5549555 h 6219825"/>
              <a:gd name="connsiteX49" fmla="*/ 1769512 w 12192000"/>
              <a:gd name="connsiteY49" fmla="*/ 5759811 h 6219825"/>
              <a:gd name="connsiteX50" fmla="*/ 2613554 w 12192000"/>
              <a:gd name="connsiteY50" fmla="*/ 5876802 h 6219825"/>
              <a:gd name="connsiteX51" fmla="*/ 2581134 w 12192000"/>
              <a:gd name="connsiteY51" fmla="*/ 5866867 h 6219825"/>
              <a:gd name="connsiteX52" fmla="*/ 1112635 w 12192000"/>
              <a:gd name="connsiteY52" fmla="*/ 5534031 h 6219825"/>
              <a:gd name="connsiteX53" fmla="*/ 420412 w 12192000"/>
              <a:gd name="connsiteY53" fmla="*/ 5334514 h 6219825"/>
              <a:gd name="connsiteX54" fmla="*/ 0 w 12192000"/>
              <a:gd name="connsiteY54" fmla="*/ 5195539 h 6219825"/>
              <a:gd name="connsiteX55" fmla="*/ 60 w 12192000"/>
              <a:gd name="connsiteY55" fmla="*/ 5105401 h 6219825"/>
              <a:gd name="connsiteX56" fmla="*/ 0 w 12192000"/>
              <a:gd name="connsiteY56" fmla="*/ 5105401 h 6219825"/>
              <a:gd name="connsiteX57" fmla="*/ 0 w 12192000"/>
              <a:gd name="connsiteY57" fmla="*/ 1 h 6219825"/>
              <a:gd name="connsiteX58" fmla="*/ 9834 w 12192000"/>
              <a:gd name="connsiteY58" fmla="*/ 1 h 6219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192000" h="6219825">
                <a:moveTo>
                  <a:pt x="6789701" y="6151588"/>
                </a:moveTo>
                <a:lnTo>
                  <a:pt x="6788702" y="6151666"/>
                </a:lnTo>
                <a:cubicBezTo>
                  <a:pt x="6788627" y="6151844"/>
                  <a:pt x="6788551" y="6152022"/>
                  <a:pt x="6788476" y="6152200"/>
                </a:cubicBezTo>
                <a:close/>
                <a:moveTo>
                  <a:pt x="9834" y="0"/>
                </a:moveTo>
                <a:lnTo>
                  <a:pt x="12357" y="1"/>
                </a:lnTo>
                <a:lnTo>
                  <a:pt x="12192000" y="1"/>
                </a:lnTo>
                <a:lnTo>
                  <a:pt x="12192000" y="5105401"/>
                </a:lnTo>
                <a:lnTo>
                  <a:pt x="12191716" y="5105401"/>
                </a:lnTo>
                <a:lnTo>
                  <a:pt x="12192000" y="5256977"/>
                </a:lnTo>
                <a:lnTo>
                  <a:pt x="12061096" y="5296034"/>
                </a:lnTo>
                <a:cubicBezTo>
                  <a:pt x="11933500" y="5332263"/>
                  <a:pt x="11805390" y="5366806"/>
                  <a:pt x="11676800" y="5399652"/>
                </a:cubicBezTo>
                <a:cubicBezTo>
                  <a:pt x="11262789" y="5507204"/>
                  <a:pt x="10845343" y="5600846"/>
                  <a:pt x="10425355" y="5683310"/>
                </a:cubicBezTo>
                <a:cubicBezTo>
                  <a:pt x="10092810" y="5748549"/>
                  <a:pt x="9759033" y="5806970"/>
                  <a:pt x="9424022" y="5858546"/>
                </a:cubicBezTo>
                <a:cubicBezTo>
                  <a:pt x="9102997" y="5908224"/>
                  <a:pt x="8781133" y="5952809"/>
                  <a:pt x="8458419" y="5992303"/>
                </a:cubicBezTo>
                <a:cubicBezTo>
                  <a:pt x="8211360" y="6022481"/>
                  <a:pt x="7963792" y="6048065"/>
                  <a:pt x="7715970" y="6072283"/>
                </a:cubicBezTo>
                <a:lnTo>
                  <a:pt x="6951716" y="6138091"/>
                </a:lnTo>
                <a:lnTo>
                  <a:pt x="6936303" y="6140163"/>
                </a:lnTo>
                <a:lnTo>
                  <a:pt x="6790448" y="6151529"/>
                </a:lnTo>
                <a:lnTo>
                  <a:pt x="6799941" y="6153349"/>
                </a:lnTo>
                <a:cubicBezTo>
                  <a:pt x="6811623" y="6153816"/>
                  <a:pt x="6823734" y="6151642"/>
                  <a:pt x="6835432" y="6151642"/>
                </a:cubicBezTo>
                <a:cubicBezTo>
                  <a:pt x="6851580" y="6151642"/>
                  <a:pt x="6867729" y="6149034"/>
                  <a:pt x="6884003" y="6148662"/>
                </a:cubicBezTo>
                <a:cubicBezTo>
                  <a:pt x="7115805" y="6143198"/>
                  <a:pt x="7347351" y="6131026"/>
                  <a:pt x="7578771" y="6116122"/>
                </a:cubicBezTo>
                <a:cubicBezTo>
                  <a:pt x="7927552" y="6093644"/>
                  <a:pt x="8276080" y="6065453"/>
                  <a:pt x="8623845" y="6029188"/>
                </a:cubicBezTo>
                <a:cubicBezTo>
                  <a:pt x="8909939" y="5999878"/>
                  <a:pt x="9195310" y="5965228"/>
                  <a:pt x="9479970" y="5925239"/>
                </a:cubicBezTo>
                <a:cubicBezTo>
                  <a:pt x="9864901" y="5870842"/>
                  <a:pt x="10248014" y="5806101"/>
                  <a:pt x="10629308" y="5731000"/>
                </a:cubicBezTo>
                <a:cubicBezTo>
                  <a:pt x="11090114" y="5639842"/>
                  <a:pt x="11546975" y="5532291"/>
                  <a:pt x="11998498" y="5404869"/>
                </a:cubicBezTo>
                <a:lnTo>
                  <a:pt x="12192000" y="5347846"/>
                </a:lnTo>
                <a:lnTo>
                  <a:pt x="12192000" y="5402606"/>
                </a:lnTo>
                <a:lnTo>
                  <a:pt x="11829257" y="5507950"/>
                </a:lnTo>
                <a:cubicBezTo>
                  <a:pt x="11534769" y="5587680"/>
                  <a:pt x="11238120" y="5658596"/>
                  <a:pt x="10939183" y="5722555"/>
                </a:cubicBezTo>
                <a:cubicBezTo>
                  <a:pt x="10622824" y="5790365"/>
                  <a:pt x="10304941" y="5850387"/>
                  <a:pt x="9985530" y="5902635"/>
                </a:cubicBezTo>
                <a:cubicBezTo>
                  <a:pt x="9720036" y="5946102"/>
                  <a:pt x="9453814" y="5984764"/>
                  <a:pt x="9186882" y="6018631"/>
                </a:cubicBezTo>
                <a:cubicBezTo>
                  <a:pt x="8984197" y="6044216"/>
                  <a:pt x="8781514" y="6068309"/>
                  <a:pt x="8578198" y="6088179"/>
                </a:cubicBezTo>
                <a:lnTo>
                  <a:pt x="7864358" y="6149656"/>
                </a:lnTo>
                <a:cubicBezTo>
                  <a:pt x="7554994" y="6172009"/>
                  <a:pt x="7245502" y="6189895"/>
                  <a:pt x="6935502" y="6201071"/>
                </a:cubicBezTo>
                <a:lnTo>
                  <a:pt x="6477750" y="6214980"/>
                </a:lnTo>
                <a:cubicBezTo>
                  <a:pt x="6439195" y="6212895"/>
                  <a:pt x="6400529" y="6214521"/>
                  <a:pt x="6362294" y="6219825"/>
                </a:cubicBezTo>
                <a:lnTo>
                  <a:pt x="6057129" y="6219825"/>
                </a:lnTo>
                <a:lnTo>
                  <a:pt x="5977784" y="6215229"/>
                </a:lnTo>
                <a:lnTo>
                  <a:pt x="5265087" y="6178965"/>
                </a:lnTo>
                <a:cubicBezTo>
                  <a:pt x="4958267" y="6166544"/>
                  <a:pt x="4651826" y="6146055"/>
                  <a:pt x="4346277" y="6116869"/>
                </a:cubicBezTo>
                <a:lnTo>
                  <a:pt x="3373045" y="6018259"/>
                </a:lnTo>
                <a:cubicBezTo>
                  <a:pt x="3035412" y="5983982"/>
                  <a:pt x="2698456" y="5944327"/>
                  <a:pt x="2362173" y="5899282"/>
                </a:cubicBezTo>
                <a:cubicBezTo>
                  <a:pt x="1984692" y="5849108"/>
                  <a:pt x="1608364" y="5791358"/>
                  <a:pt x="1233178" y="5726033"/>
                </a:cubicBezTo>
                <a:cubicBezTo>
                  <a:pt x="842181" y="5657291"/>
                  <a:pt x="453758" y="5578770"/>
                  <a:pt x="68500" y="5486226"/>
                </a:cubicBezTo>
                <a:lnTo>
                  <a:pt x="0" y="5468863"/>
                </a:lnTo>
                <a:lnTo>
                  <a:pt x="0" y="5412351"/>
                </a:lnTo>
                <a:lnTo>
                  <a:pt x="72441" y="5431135"/>
                </a:lnTo>
                <a:cubicBezTo>
                  <a:pt x="247961" y="5473331"/>
                  <a:pt x="424164" y="5512608"/>
                  <a:pt x="600716" y="5549555"/>
                </a:cubicBezTo>
                <a:cubicBezTo>
                  <a:pt x="988279" y="5630403"/>
                  <a:pt x="1378133" y="5699330"/>
                  <a:pt x="1769512" y="5759811"/>
                </a:cubicBezTo>
                <a:cubicBezTo>
                  <a:pt x="2052426" y="5803406"/>
                  <a:pt x="2335725" y="5843519"/>
                  <a:pt x="2613554" y="5876802"/>
                </a:cubicBezTo>
                <a:cubicBezTo>
                  <a:pt x="2605544" y="5879410"/>
                  <a:pt x="2594611" y="5869350"/>
                  <a:pt x="2581134" y="5866867"/>
                </a:cubicBezTo>
                <a:cubicBezTo>
                  <a:pt x="2087178" y="5774877"/>
                  <a:pt x="1597684" y="5663937"/>
                  <a:pt x="1112635" y="5534031"/>
                </a:cubicBezTo>
                <a:cubicBezTo>
                  <a:pt x="880453" y="5471934"/>
                  <a:pt x="649713" y="5405428"/>
                  <a:pt x="420412" y="5334514"/>
                </a:cubicBezTo>
                <a:lnTo>
                  <a:pt x="0" y="5195539"/>
                </a:lnTo>
                <a:lnTo>
                  <a:pt x="60" y="5105401"/>
                </a:lnTo>
                <a:lnTo>
                  <a:pt x="0" y="5105401"/>
                </a:lnTo>
                <a:lnTo>
                  <a:pt x="0" y="1"/>
                </a:lnTo>
                <a:lnTo>
                  <a:pt x="9834"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3" descr="A picture containing text, receipt, screenshot&#10;&#10;Description automatically generated">
            <a:extLst>
              <a:ext uri="{FF2B5EF4-FFF2-40B4-BE49-F238E27FC236}">
                <a16:creationId xmlns:a16="http://schemas.microsoft.com/office/drawing/2014/main" id="{A58BEC76-3672-DCE1-8332-B943ED6EFF7C}"/>
              </a:ext>
            </a:extLst>
          </p:cNvPr>
          <p:cNvPicPr>
            <a:picLocks noChangeAspect="1"/>
          </p:cNvPicPr>
          <p:nvPr/>
        </p:nvPicPr>
        <p:blipFill>
          <a:blip r:embed="rId3"/>
          <a:stretch>
            <a:fillRect/>
          </a:stretch>
        </p:blipFill>
        <p:spPr>
          <a:xfrm>
            <a:off x="1896984" y="1079886"/>
            <a:ext cx="8398032" cy="4787514"/>
          </a:xfrm>
          <a:prstGeom prst="rect">
            <a:avLst/>
          </a:prstGeom>
        </p:spPr>
      </p:pic>
      <p:sp>
        <p:nvSpPr>
          <p:cNvPr id="5" name="Content Placeholder 1">
            <a:extLst>
              <a:ext uri="{FF2B5EF4-FFF2-40B4-BE49-F238E27FC236}">
                <a16:creationId xmlns:a16="http://schemas.microsoft.com/office/drawing/2014/main" id="{2C29E82B-6F66-7961-D272-F10D3FBBD36F}"/>
              </a:ext>
            </a:extLst>
          </p:cNvPr>
          <p:cNvSpPr txBox="1">
            <a:spLocks/>
          </p:cNvSpPr>
          <p:nvPr/>
        </p:nvSpPr>
        <p:spPr>
          <a:xfrm>
            <a:off x="1028700" y="196463"/>
            <a:ext cx="10172700" cy="883423"/>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solidFill>
                  <a:schemeClr val="tx1"/>
                </a:solidFill>
              </a:rPr>
              <a:t>Ballistic limit function of dynamic compression shear banding failure strain for uranium and tungsten alloys</a:t>
            </a:r>
            <a:endParaRPr lang="en-GB" sz="3600" dirty="0">
              <a:solidFill>
                <a:schemeClr val="tx1"/>
              </a:solidFill>
            </a:endParaRPr>
          </a:p>
        </p:txBody>
      </p:sp>
    </p:spTree>
    <p:extLst>
      <p:ext uri="{BB962C8B-B14F-4D97-AF65-F5344CB8AC3E}">
        <p14:creationId xmlns:p14="http://schemas.microsoft.com/office/powerpoint/2010/main" val="4716721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D359B568-E5E4-BB35-FD87-785C41FD1CEF}"/>
              </a:ext>
            </a:extLst>
          </p:cNvPr>
          <p:cNvSpPr txBox="1"/>
          <p:nvPr/>
        </p:nvSpPr>
        <p:spPr>
          <a:xfrm>
            <a:off x="5894962" y="577660"/>
            <a:ext cx="5458838" cy="1325563"/>
          </a:xfrm>
        </p:spPr>
        <p:txBody>
          <a:bodyPr vert="horz" lIns="91440" tIns="45720" rIns="91440" bIns="45720" rtlCol="0" anchor="ctr">
            <a:normAutofit/>
          </a:bodyPr>
          <a:lstStyle/>
          <a:p>
            <a:pPr>
              <a:lnSpc>
                <a:spcPct val="90000"/>
              </a:lnSpc>
              <a:spcBef>
                <a:spcPct val="0"/>
              </a:spcBef>
              <a:spcAft>
                <a:spcPts val="600"/>
              </a:spcAft>
            </a:pPr>
            <a:r>
              <a:rPr lang="en-US" sz="3200" kern="1200" dirty="0">
                <a:solidFill>
                  <a:schemeClr val="tx1"/>
                </a:solidFill>
                <a:latin typeface="+mj-lt"/>
                <a:ea typeface="+mj-ea"/>
                <a:cs typeface="+mj-cs"/>
              </a:rPr>
              <a:t>Long Rod Penetrator and N/ERA</a:t>
            </a:r>
          </a:p>
        </p:txBody>
      </p:sp>
      <p:sp>
        <p:nvSpPr>
          <p:cNvPr id="14"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584FBDF7-73C6-AB2C-A44F-4C4A5D837E1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972" t="22689" r="3432" b="3641"/>
          <a:stretch/>
        </p:blipFill>
        <p:spPr>
          <a:xfrm>
            <a:off x="310244" y="1903223"/>
            <a:ext cx="5170320" cy="3118837"/>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5" name="TextBox 4">
            <a:extLst>
              <a:ext uri="{FF2B5EF4-FFF2-40B4-BE49-F238E27FC236}">
                <a16:creationId xmlns:a16="http://schemas.microsoft.com/office/drawing/2014/main" id="{79C06675-3BD8-310B-081B-890B02434505}"/>
              </a:ext>
            </a:extLst>
          </p:cNvPr>
          <p:cNvSpPr txBox="1"/>
          <p:nvPr/>
        </p:nvSpPr>
        <p:spPr>
          <a:xfrm>
            <a:off x="5894962" y="1984443"/>
            <a:ext cx="5458838" cy="4192520"/>
          </a:xfrm>
        </p:spPr>
        <p:txBody>
          <a:bodyPr vert="horz" lIns="91440" tIns="45720" rIns="91440" bIns="45720" rtlCol="0">
            <a:normAutofit/>
          </a:bodyPr>
          <a:lstStyle/>
          <a:p>
            <a:pPr marL="285750" indent="-228600">
              <a:lnSpc>
                <a:spcPct val="90000"/>
              </a:lnSpc>
              <a:spcAft>
                <a:spcPts val="600"/>
              </a:spcAft>
              <a:buFont typeface="Arial" panose="020B0604020202020204" pitchFamily="34" charset="0"/>
              <a:buChar char="•"/>
            </a:pPr>
            <a:r>
              <a:rPr lang="en-US" dirty="0"/>
              <a:t>The explosive contained in ERA is insensitive to anything other than high energy attack</a:t>
            </a:r>
          </a:p>
          <a:p>
            <a:pPr marL="285750" indent="-228600">
              <a:lnSpc>
                <a:spcPct val="90000"/>
              </a:lnSpc>
              <a:spcAft>
                <a:spcPts val="600"/>
              </a:spcAft>
              <a:buFont typeface="Arial" panose="020B0604020202020204" pitchFamily="34" charset="0"/>
              <a:buChar char="•"/>
            </a:pPr>
            <a:r>
              <a:rPr lang="en-US" dirty="0"/>
              <a:t>It will not react against small-arms fire or artillery fragmentation</a:t>
            </a:r>
          </a:p>
          <a:p>
            <a:pPr marL="285750" indent="-228600">
              <a:lnSpc>
                <a:spcPct val="90000"/>
              </a:lnSpc>
              <a:spcAft>
                <a:spcPts val="600"/>
              </a:spcAft>
              <a:buFont typeface="Arial" panose="020B0604020202020204" pitchFamily="34" charset="0"/>
              <a:buChar char="•"/>
            </a:pPr>
            <a:r>
              <a:rPr lang="en-US" dirty="0"/>
              <a:t>It does react if penetrated by an APFSDS projectile, consuming some of the mass and energy of the penetrator. </a:t>
            </a:r>
          </a:p>
          <a:p>
            <a:pPr marL="285750" indent="-228600">
              <a:lnSpc>
                <a:spcPct val="90000"/>
              </a:lnSpc>
              <a:spcAft>
                <a:spcPts val="600"/>
              </a:spcAft>
              <a:buFont typeface="Arial" panose="020B0604020202020204" pitchFamily="34" charset="0"/>
              <a:buChar char="•"/>
            </a:pPr>
            <a:r>
              <a:rPr lang="en-US" dirty="0"/>
              <a:t>HOWEVER, the AFPSDS projectile has much greater mass than a shaped charge jet so its performance </a:t>
            </a:r>
            <a:r>
              <a:rPr lang="en-US"/>
              <a:t>is degraded </a:t>
            </a:r>
            <a:r>
              <a:rPr lang="en-US" dirty="0"/>
              <a:t>only marginally</a:t>
            </a:r>
          </a:p>
        </p:txBody>
      </p:sp>
    </p:spTree>
    <p:extLst>
      <p:ext uri="{BB962C8B-B14F-4D97-AF65-F5344CB8AC3E}">
        <p14:creationId xmlns:p14="http://schemas.microsoft.com/office/powerpoint/2010/main" val="403149409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picture containing text, indoor, wooden&#10;&#10;Description automatically generated">
            <a:extLst>
              <a:ext uri="{FF2B5EF4-FFF2-40B4-BE49-F238E27FC236}">
                <a16:creationId xmlns:a16="http://schemas.microsoft.com/office/drawing/2014/main" id="{BA89AC5E-44D7-E2F2-8966-D77261A303E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3467" y="1629664"/>
            <a:ext cx="10905066" cy="3598670"/>
          </a:xfrm>
          <a:prstGeom prst="rect">
            <a:avLst/>
          </a:prstGeom>
        </p:spPr>
      </p:pic>
    </p:spTree>
    <p:extLst>
      <p:ext uri="{BB962C8B-B14F-4D97-AF65-F5344CB8AC3E}">
        <p14:creationId xmlns:p14="http://schemas.microsoft.com/office/powerpoint/2010/main" val="46177737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1">
            <a:extLst>
              <a:ext uri="{FF2B5EF4-FFF2-40B4-BE49-F238E27FC236}">
                <a16:creationId xmlns:a16="http://schemas.microsoft.com/office/drawing/2014/main" id="{194D67CB-9723-E704-67F0-9777A1C9F255}"/>
              </a:ext>
            </a:extLst>
          </p:cNvPr>
          <p:cNvSpPr txBox="1">
            <a:spLocks/>
          </p:cNvSpPr>
          <p:nvPr/>
        </p:nvSpPr>
        <p:spPr>
          <a:xfrm>
            <a:off x="645064" y="525982"/>
            <a:ext cx="4282983" cy="1200361"/>
          </a:xfrm>
        </p:spPr>
        <p:txBody>
          <a:bodyPr vert="horz" lIns="91440" tIns="45720" rIns="91440" bIns="4572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lang="en-US" sz="3600" kern="1200" dirty="0">
                <a:solidFill>
                  <a:schemeClr val="tx1"/>
                </a:solidFill>
                <a:latin typeface="+mj-lt"/>
                <a:ea typeface="+mj-ea"/>
                <a:cs typeface="+mj-cs"/>
              </a:rPr>
              <a:t>Directed Explosive Energy Warheads</a:t>
            </a:r>
            <a:endParaRPr kumimoji="0" lang="en-US" sz="3600" b="0" i="0" u="none" strike="noStrike" kern="1200" cap="none" spc="0" normalizeH="0" baseline="0" noProof="0" dirty="0">
              <a:ln>
                <a:noFill/>
              </a:ln>
              <a:solidFill>
                <a:schemeClr val="tx1"/>
              </a:solidFill>
              <a:effectLst/>
              <a:uLnTx/>
              <a:uFillTx/>
              <a:latin typeface="+mj-lt"/>
              <a:ea typeface="+mj-ea"/>
              <a:cs typeface="+mj-cs"/>
            </a:endParaRPr>
          </a:p>
        </p:txBody>
      </p:sp>
      <p:sp>
        <p:nvSpPr>
          <p:cNvPr id="25" name="Rectangle 24">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4">
            <a:extLst>
              <a:ext uri="{FF2B5EF4-FFF2-40B4-BE49-F238E27FC236}">
                <a16:creationId xmlns:a16="http://schemas.microsoft.com/office/drawing/2014/main" id="{F8C50C34-7A88-8C03-BCA5-0CF9D9E56EBD}"/>
              </a:ext>
            </a:extLst>
          </p:cNvPr>
          <p:cNvSpPr>
            <a:spLocks noGrp="1"/>
          </p:cNvSpPr>
          <p:nvPr>
            <p:ph idx="1"/>
          </p:nvPr>
        </p:nvSpPr>
        <p:spPr>
          <a:xfrm>
            <a:off x="-123682" y="1726343"/>
            <a:ext cx="4282984" cy="3511943"/>
          </a:xfrm>
        </p:spPr>
        <p:txBody>
          <a:bodyPr vert="horz" lIns="91440" tIns="45720" rIns="91440" bIns="45720" rtlCol="0" anchor="ctr">
            <a:normAutofit/>
          </a:bodyPr>
          <a:lstStyle/>
          <a:p>
            <a:pPr indent="-228600">
              <a:buFont typeface="Arial" panose="020B0604020202020204" pitchFamily="34" charset="0"/>
              <a:buChar char="•"/>
            </a:pPr>
            <a:endParaRPr lang="en-US" sz="2400" dirty="0">
              <a:solidFill>
                <a:schemeClr val="tx1"/>
              </a:solidFill>
            </a:endParaRPr>
          </a:p>
          <a:p>
            <a:pPr marL="457200" indent="-228600">
              <a:buFont typeface="Arial" panose="020B0604020202020204" pitchFamily="34" charset="0"/>
              <a:buChar char="•"/>
            </a:pPr>
            <a:r>
              <a:rPr lang="en-US" sz="2400" dirty="0">
                <a:solidFill>
                  <a:schemeClr val="tx1"/>
                </a:solidFill>
              </a:rPr>
              <a:t>Shaped charges (SC);</a:t>
            </a:r>
          </a:p>
          <a:p>
            <a:pPr marL="457200" indent="-228600">
              <a:buFont typeface="Arial" panose="020B0604020202020204" pitchFamily="34" charset="0"/>
              <a:buChar char="•"/>
            </a:pPr>
            <a:r>
              <a:rPr lang="en-US" sz="2400" dirty="0">
                <a:solidFill>
                  <a:schemeClr val="tx1"/>
                </a:solidFill>
              </a:rPr>
              <a:t>Explosively Formed Penetrators (EFP); and </a:t>
            </a:r>
          </a:p>
          <a:p>
            <a:pPr marL="457200" indent="-228600">
              <a:buFont typeface="Arial" panose="020B0604020202020204" pitchFamily="34" charset="0"/>
              <a:buChar char="•"/>
            </a:pPr>
            <a:r>
              <a:rPr lang="en-US" sz="2400" dirty="0">
                <a:solidFill>
                  <a:schemeClr val="tx1"/>
                </a:solidFill>
              </a:rPr>
              <a:t>High Explosive Squash Heads (HESH)</a:t>
            </a:r>
          </a:p>
        </p:txBody>
      </p:sp>
      <p:sp>
        <p:nvSpPr>
          <p:cNvPr id="27" name="Rectangle 26">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A picture containing military vehicle, outdoor, truck, ground&#10;&#10;Description automatically generated">
            <a:extLst>
              <a:ext uri="{FF2B5EF4-FFF2-40B4-BE49-F238E27FC236}">
                <a16:creationId xmlns:a16="http://schemas.microsoft.com/office/drawing/2014/main" id="{FEF896D0-7F48-90A9-7E2D-5822DCE5DCD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87738" y="1202058"/>
            <a:ext cx="5628018" cy="4221013"/>
          </a:xfrm>
          <a:prstGeom prst="rect">
            <a:avLst/>
          </a:prstGeom>
        </p:spPr>
      </p:pic>
      <p:sp>
        <p:nvSpPr>
          <p:cNvPr id="6" name="TextBox 5">
            <a:extLst>
              <a:ext uri="{FF2B5EF4-FFF2-40B4-BE49-F238E27FC236}">
                <a16:creationId xmlns:a16="http://schemas.microsoft.com/office/drawing/2014/main" id="{5F66FAB2-1425-1D69-BC6A-127289CA8B99}"/>
              </a:ext>
            </a:extLst>
          </p:cNvPr>
          <p:cNvSpPr txBox="1"/>
          <p:nvPr/>
        </p:nvSpPr>
        <p:spPr>
          <a:xfrm>
            <a:off x="6924313" y="5593364"/>
            <a:ext cx="3729932" cy="369332"/>
          </a:xfrm>
          <a:prstGeom prst="rect">
            <a:avLst/>
          </a:prstGeom>
          <a:noFill/>
        </p:spPr>
        <p:txBody>
          <a:bodyPr wrap="none" rtlCol="0">
            <a:spAutoFit/>
          </a:bodyPr>
          <a:lstStyle/>
          <a:p>
            <a:r>
              <a:rPr lang="en-US" dirty="0"/>
              <a:t>Steel EFP on Humvee – Baghdad 2007</a:t>
            </a:r>
          </a:p>
        </p:txBody>
      </p:sp>
    </p:spTree>
    <p:extLst>
      <p:ext uri="{BB962C8B-B14F-4D97-AF65-F5344CB8AC3E}">
        <p14:creationId xmlns:p14="http://schemas.microsoft.com/office/powerpoint/2010/main" val="379651854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5811796" y="336773"/>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4000" dirty="0">
                <a:solidFill>
                  <a:prstClr val="white"/>
                </a:solidFill>
                <a:latin typeface="Calibri" panose="020F0502020204030204"/>
              </a:rPr>
              <a:t>Introduction – the Monroe Effect</a:t>
            </a:r>
            <a:endParaRPr kumimoji="0" lang="en-GB" sz="4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17383047-9AC4-0ACE-3EFE-3B4A9E507D8F}"/>
              </a:ext>
            </a:extLst>
          </p:cNvPr>
          <p:cNvSpPr>
            <a:spLocks noGrp="1"/>
          </p:cNvSpPr>
          <p:nvPr>
            <p:ph idx="1"/>
          </p:nvPr>
        </p:nvSpPr>
        <p:spPr>
          <a:xfrm>
            <a:off x="167330" y="1230800"/>
            <a:ext cx="5693788" cy="3864989"/>
          </a:xfrm>
        </p:spPr>
        <p:txBody>
          <a:bodyPr wrap="square"/>
          <a:lstStyle/>
          <a:p>
            <a:pPr marL="457200" indent="-457200">
              <a:buFont typeface="Wingdings" pitchFamily="2" charset="2"/>
              <a:buChar char="§"/>
            </a:pPr>
            <a:r>
              <a:rPr lang="en-US" sz="2000" dirty="0"/>
              <a:t>Shaped charges and EFPs exploit the effect of specifically shaped metallic liners in intimate contact with HE charges:</a:t>
            </a:r>
          </a:p>
          <a:p>
            <a:pPr marL="1143000" lvl="1" indent="-457200">
              <a:buFont typeface="Wingdings" pitchFamily="2" charset="2"/>
              <a:buChar char="§"/>
            </a:pPr>
            <a:r>
              <a:rPr lang="en-US" sz="2000" dirty="0">
                <a:solidFill>
                  <a:schemeClr val="bg1"/>
                </a:solidFill>
              </a:rPr>
              <a:t>If a block if explosive detonated on the surface of a target plate it causes a crater, which is wide but not deep</a:t>
            </a:r>
          </a:p>
          <a:p>
            <a:pPr marL="1143000" lvl="1" indent="-457200">
              <a:buFont typeface="Wingdings" pitchFamily="2" charset="2"/>
              <a:buChar char="§"/>
            </a:pPr>
            <a:r>
              <a:rPr lang="en-US" sz="2000" dirty="0">
                <a:solidFill>
                  <a:schemeClr val="bg1"/>
                </a:solidFill>
              </a:rPr>
              <a:t>If the charge is hollowed out the crater in the plate mirrors the crater in the explosive and the penetration is deeper</a:t>
            </a:r>
          </a:p>
          <a:p>
            <a:pPr marL="1143000" lvl="1" indent="-457200">
              <a:buFont typeface="Wingdings" pitchFamily="2" charset="2"/>
              <a:buChar char="§"/>
            </a:pPr>
            <a:r>
              <a:rPr lang="en-US" sz="2000" dirty="0">
                <a:solidFill>
                  <a:schemeClr val="bg1"/>
                </a:solidFill>
              </a:rPr>
              <a:t>If the cavity is lined with a metallic material the penetration deepens further</a:t>
            </a:r>
          </a:p>
          <a:p>
            <a:pPr marL="1143000" lvl="1" indent="-457200">
              <a:buFont typeface="Wingdings" pitchFamily="2" charset="2"/>
              <a:buChar char="§"/>
            </a:pPr>
            <a:r>
              <a:rPr lang="en-US" sz="2000" dirty="0">
                <a:solidFill>
                  <a:schemeClr val="bg1"/>
                </a:solidFill>
              </a:rPr>
              <a:t>If stand-off between the charge and plate is made, the cavity narrows and deepens further</a:t>
            </a: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90000"/>
              </a:lnSpc>
              <a:spcBef>
                <a:spcPts val="1000"/>
              </a:spcBef>
              <a:spcAft>
                <a:spcPts val="0"/>
              </a:spcAft>
              <a:buClrTx/>
              <a:buSzTx/>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5C1FF00-900D-DA76-FA56-891EEBDC7C1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5897" t="29972" r="20371" b="38935"/>
          <a:stretch/>
        </p:blipFill>
        <p:spPr>
          <a:xfrm>
            <a:off x="6002912" y="3428998"/>
            <a:ext cx="6021758" cy="2203320"/>
          </a:xfrm>
          <a:prstGeom prst="rect">
            <a:avLst/>
          </a:prstGeom>
        </p:spPr>
      </p:pic>
      <p:sp>
        <p:nvSpPr>
          <p:cNvPr id="7" name="Content Placeholder 4">
            <a:extLst>
              <a:ext uri="{FF2B5EF4-FFF2-40B4-BE49-F238E27FC236}">
                <a16:creationId xmlns:a16="http://schemas.microsoft.com/office/drawing/2014/main" id="{9C25E51B-2052-8D2D-4FC9-07383A575B29}"/>
              </a:ext>
            </a:extLst>
          </p:cNvPr>
          <p:cNvSpPr txBox="1">
            <a:spLocks/>
          </p:cNvSpPr>
          <p:nvPr/>
        </p:nvSpPr>
        <p:spPr>
          <a:xfrm>
            <a:off x="6002912" y="1230800"/>
            <a:ext cx="602175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Wingdings" pitchFamily="2" charset="2"/>
              <a:buChar char="§"/>
            </a:pPr>
            <a:r>
              <a:rPr lang="en-US" sz="2000" dirty="0"/>
              <a:t>First noticed by miners in 1790’s</a:t>
            </a:r>
          </a:p>
          <a:p>
            <a:pPr marL="457200" indent="-457200">
              <a:buFont typeface="Wingdings" pitchFamily="2" charset="2"/>
              <a:buChar char="§"/>
            </a:pPr>
            <a:r>
              <a:rPr lang="en-US" sz="2000" dirty="0"/>
              <a:t>Claimed by Charles Monroe 1888</a:t>
            </a:r>
          </a:p>
          <a:p>
            <a:pPr marL="457200" indent="-457200">
              <a:buFont typeface="Wingdings" pitchFamily="2" charset="2"/>
              <a:buChar char="§"/>
            </a:pPr>
            <a:r>
              <a:rPr lang="en-US" sz="2000" dirty="0"/>
              <a:t>Patented by von Neumann in 1913</a:t>
            </a:r>
          </a:p>
          <a:p>
            <a:pPr marL="457200" indent="-457200">
              <a:buFont typeface="Wingdings" pitchFamily="2" charset="2"/>
              <a:buChar char="§"/>
            </a:pPr>
            <a:r>
              <a:rPr lang="en-US" sz="2000" dirty="0"/>
              <a:t>Used extensively in the attack of armour since WW1</a:t>
            </a:r>
          </a:p>
          <a:p>
            <a:pPr marL="457200" indent="-457200">
              <a:buFont typeface="Wingdings" pitchFamily="2" charset="2"/>
              <a:buChar char="§"/>
            </a:pPr>
            <a:r>
              <a:rPr lang="en-US" sz="2000" dirty="0">
                <a:solidFill>
                  <a:schemeClr val="bg1"/>
                </a:solidFill>
              </a:rPr>
              <a:t>1938 </a:t>
            </a:r>
            <a:r>
              <a:rPr lang="en-US" sz="2000" dirty="0"/>
              <a:t>– 43 development of EFP by Misnay &amp; Schardin</a:t>
            </a:r>
            <a:endParaRPr lang="en-US" sz="2000" dirty="0">
              <a:solidFill>
                <a:schemeClr val="bg1"/>
              </a:solidFill>
            </a:endParaRPr>
          </a:p>
        </p:txBody>
      </p:sp>
    </p:spTree>
    <p:extLst>
      <p:ext uri="{BB962C8B-B14F-4D97-AF65-F5344CB8AC3E}">
        <p14:creationId xmlns:p14="http://schemas.microsoft.com/office/powerpoint/2010/main" val="42009631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00E0F77-E936-4985-B7B1-B9823486A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517889" y="4883544"/>
            <a:ext cx="3876086" cy="1556907"/>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kumimoji="0" lang="en-US" sz="3200" b="0" i="0" u="none" strike="noStrike" kern="1200" cap="none" spc="0" normalizeH="0" baseline="0" noProof="0" dirty="0">
                <a:ln>
                  <a:noFill/>
                </a:ln>
                <a:solidFill>
                  <a:schemeClr val="tx1"/>
                </a:solidFill>
                <a:effectLst/>
                <a:uLnTx/>
                <a:uFillTx/>
                <a:latin typeface="+mj-lt"/>
                <a:ea typeface="+mj-ea"/>
                <a:cs typeface="+mj-cs"/>
              </a:rPr>
              <a:t>The Shaped Charge</a:t>
            </a:r>
          </a:p>
        </p:txBody>
      </p:sp>
      <p:sp>
        <p:nvSpPr>
          <p:cNvPr id="17" name="Rectangle 16">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01107" y="5661132"/>
            <a:ext cx="146304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4">
            <a:extLst>
              <a:ext uri="{FF2B5EF4-FFF2-40B4-BE49-F238E27FC236}">
                <a16:creationId xmlns:a16="http://schemas.microsoft.com/office/drawing/2014/main" id="{17383047-9AC4-0ACE-3EFE-3B4A9E507D8F}"/>
              </a:ext>
            </a:extLst>
          </p:cNvPr>
          <p:cNvSpPr>
            <a:spLocks noGrp="1"/>
          </p:cNvSpPr>
          <p:nvPr>
            <p:ph idx="1"/>
          </p:nvPr>
        </p:nvSpPr>
        <p:spPr>
          <a:xfrm>
            <a:off x="4615157" y="4957240"/>
            <a:ext cx="7355659" cy="1556907"/>
          </a:xfrm>
        </p:spPr>
        <p:txBody>
          <a:bodyPr vert="horz" wrap="square" lIns="91440" tIns="45720" rIns="91440" bIns="45720" rtlCol="0" anchor="ctr">
            <a:normAutofit fontScale="85000" lnSpcReduction="20000"/>
          </a:bodyPr>
          <a:lstStyle/>
          <a:p>
            <a:pPr marL="457200" indent="-228600">
              <a:buFont typeface="Arial" panose="020B0604020202020204" pitchFamily="34" charset="0"/>
              <a:buChar char="•"/>
            </a:pPr>
            <a:r>
              <a:rPr lang="en-US" sz="1600" dirty="0">
                <a:solidFill>
                  <a:schemeClr val="tx1"/>
                </a:solidFill>
              </a:rPr>
              <a:t>Jet Formation:</a:t>
            </a:r>
          </a:p>
          <a:p>
            <a:pPr marL="1143000" lvl="1"/>
            <a:r>
              <a:rPr lang="en-US" sz="1600" dirty="0"/>
              <a:t>Hydrodynamic considerations. </a:t>
            </a:r>
          </a:p>
          <a:p>
            <a:pPr marL="1143000" lvl="1"/>
            <a:r>
              <a:rPr lang="en-US" sz="1600" dirty="0"/>
              <a:t>Pressure exerted by detonation wave ~ 35 GPa (x1000 target strength)</a:t>
            </a:r>
          </a:p>
          <a:p>
            <a:pPr marL="1143000" lvl="1"/>
            <a:r>
              <a:rPr lang="en-US" sz="1600" dirty="0"/>
              <a:t>Detonation wave sweeps along the cone from apex to base, collapsing the liner symmetrically towards its axis and extruding it along a velocity gradient</a:t>
            </a:r>
          </a:p>
          <a:p>
            <a:pPr marL="1143000" lvl="1"/>
            <a:r>
              <a:rPr lang="en-US" sz="1600" dirty="0"/>
              <a:t>Material originating to inside of cone extruded as a high velocity thin jet (~ 8-12 km/s), with material at outside of cone forming a low velocity slug (~300 - 1500m/s)</a:t>
            </a: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2" name="Picture 11" descr="A picture containing text, building, kitchen appliance, dirty&#10;&#10;Description automatically generated">
            <a:extLst>
              <a:ext uri="{FF2B5EF4-FFF2-40B4-BE49-F238E27FC236}">
                <a16:creationId xmlns:a16="http://schemas.microsoft.com/office/drawing/2014/main" id="{45F4B2A0-07F3-009C-0112-6126512801E9}"/>
              </a:ext>
            </a:extLst>
          </p:cNvPr>
          <p:cNvPicPr>
            <a:picLocks noChangeAspect="1"/>
          </p:cNvPicPr>
          <p:nvPr/>
        </p:nvPicPr>
        <p:blipFill>
          <a:blip r:embed="rId3"/>
          <a:stretch>
            <a:fillRect/>
          </a:stretch>
        </p:blipFill>
        <p:spPr>
          <a:xfrm rot="10800000">
            <a:off x="865016" y="110879"/>
            <a:ext cx="5932833" cy="4355751"/>
          </a:xfrm>
          <a:prstGeom prst="rect">
            <a:avLst/>
          </a:prstGeom>
        </p:spPr>
      </p:pic>
      <p:pic>
        <p:nvPicPr>
          <p:cNvPr id="14" name="Picture 13" descr="A picture containing text, device, stone&#10;&#10;Description automatically generated">
            <a:extLst>
              <a:ext uri="{FF2B5EF4-FFF2-40B4-BE49-F238E27FC236}">
                <a16:creationId xmlns:a16="http://schemas.microsoft.com/office/drawing/2014/main" id="{437D04B5-C181-13E1-50B0-D58504BB8731}"/>
              </a:ext>
            </a:extLst>
          </p:cNvPr>
          <p:cNvPicPr>
            <a:picLocks noChangeAspect="1"/>
          </p:cNvPicPr>
          <p:nvPr/>
        </p:nvPicPr>
        <p:blipFill>
          <a:blip r:embed="rId4"/>
          <a:stretch>
            <a:fillRect/>
          </a:stretch>
        </p:blipFill>
        <p:spPr>
          <a:xfrm>
            <a:off x="6932705" y="110879"/>
            <a:ext cx="4394280" cy="4307778"/>
          </a:xfrm>
          <a:prstGeom prst="rect">
            <a:avLst/>
          </a:prstGeom>
        </p:spPr>
      </p:pic>
    </p:spTree>
    <p:extLst>
      <p:ext uri="{BB962C8B-B14F-4D97-AF65-F5344CB8AC3E}">
        <p14:creationId xmlns:p14="http://schemas.microsoft.com/office/powerpoint/2010/main" val="162959147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345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picture containing text&#10;&#10;Description automatically generated">
            <a:extLst>
              <a:ext uri="{FF2B5EF4-FFF2-40B4-BE49-F238E27FC236}">
                <a16:creationId xmlns:a16="http://schemas.microsoft.com/office/drawing/2014/main" id="{5168041D-893F-58CD-A225-41D5B3674AF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21035" y="678445"/>
            <a:ext cx="5129784" cy="5501109"/>
          </a:xfrm>
          <a:prstGeom prst="rect">
            <a:avLst/>
          </a:prstGeom>
        </p:spPr>
      </p:pic>
      <p:sp>
        <p:nvSpPr>
          <p:cNvPr id="14" name="Rectangle 13">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Diagram&#10;&#10;Description automatically generated">
            <a:extLst>
              <a:ext uri="{FF2B5EF4-FFF2-40B4-BE49-F238E27FC236}">
                <a16:creationId xmlns:a16="http://schemas.microsoft.com/office/drawing/2014/main" id="{B0C77B84-E006-3D2D-B23F-9CD9DF5499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1180" y="777948"/>
            <a:ext cx="5129784" cy="5302103"/>
          </a:xfrm>
          <a:prstGeom prst="rect">
            <a:avLst/>
          </a:prstGeom>
        </p:spPr>
      </p:pic>
    </p:spTree>
    <p:extLst>
      <p:ext uri="{BB962C8B-B14F-4D97-AF65-F5344CB8AC3E}">
        <p14:creationId xmlns:p14="http://schemas.microsoft.com/office/powerpoint/2010/main" val="66963986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5811796" y="336773"/>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4000" b="0" i="0" u="none" strike="noStrike" kern="1200" cap="none" spc="0" normalizeH="0" baseline="0" noProof="0" dirty="0">
                <a:ln>
                  <a:noFill/>
                </a:ln>
                <a:solidFill>
                  <a:prstClr val="white"/>
                </a:solidFill>
                <a:effectLst/>
                <a:uLnTx/>
                <a:uFillTx/>
                <a:latin typeface="Calibri" panose="020F0502020204030204"/>
                <a:ea typeface="+mn-ea"/>
                <a:cs typeface="+mn-cs"/>
              </a:rPr>
              <a:t>Penetration by the shaped charge</a:t>
            </a:r>
          </a:p>
        </p:txBody>
      </p:sp>
      <p:sp>
        <p:nvSpPr>
          <p:cNvPr id="5" name="Content Placeholder 4">
            <a:extLst>
              <a:ext uri="{FF2B5EF4-FFF2-40B4-BE49-F238E27FC236}">
                <a16:creationId xmlns:a16="http://schemas.microsoft.com/office/drawing/2014/main" id="{17383047-9AC4-0ACE-3EFE-3B4A9E507D8F}"/>
              </a:ext>
            </a:extLst>
          </p:cNvPr>
          <p:cNvSpPr>
            <a:spLocks noGrp="1"/>
          </p:cNvSpPr>
          <p:nvPr>
            <p:ph idx="1"/>
          </p:nvPr>
        </p:nvSpPr>
        <p:spPr>
          <a:xfrm>
            <a:off x="167330" y="1230800"/>
            <a:ext cx="5693788" cy="3864989"/>
          </a:xfrm>
        </p:spPr>
        <p:txBody>
          <a:bodyPr wrap="square"/>
          <a:lstStyle/>
          <a:p>
            <a:pPr marL="457200" indent="-457200">
              <a:buFont typeface="Wingdings" pitchFamily="2" charset="2"/>
              <a:buChar char="§"/>
            </a:pPr>
            <a:r>
              <a:rPr lang="en-US" sz="2000" dirty="0"/>
              <a:t>Given that the ‘jet’ is travelling so fast, and the pressure exerted at target is so high, the interaction between jet and target is treated as a hydrodynamic problem</a:t>
            </a:r>
          </a:p>
          <a:p>
            <a:pPr marL="457200" indent="-457200">
              <a:buFont typeface="Wingdings" pitchFamily="2" charset="2"/>
              <a:buChar char="§"/>
            </a:pPr>
            <a:r>
              <a:rPr lang="en-US" sz="2000" dirty="0">
                <a:solidFill>
                  <a:schemeClr val="bg1"/>
                </a:solidFill>
              </a:rPr>
              <a:t>The jet strikes the target and erodes it</a:t>
            </a:r>
          </a:p>
          <a:p>
            <a:pPr marL="457200" indent="-457200">
              <a:buFont typeface="Wingdings" pitchFamily="2" charset="2"/>
              <a:buChar char="§"/>
            </a:pPr>
            <a:r>
              <a:rPr lang="en-US" sz="2000" dirty="0"/>
              <a:t>The jet </a:t>
            </a:r>
            <a:r>
              <a:rPr lang="en-US" sz="2000" dirty="0">
                <a:solidFill>
                  <a:schemeClr val="bg1"/>
                </a:solidFill>
              </a:rPr>
              <a:t>is consumed during penetration, flowing into the target along a narrow cavity, with target material flowing away and around.</a:t>
            </a:r>
          </a:p>
          <a:p>
            <a:pPr marL="457200" indent="-457200">
              <a:buFont typeface="Wingdings" pitchFamily="2" charset="2"/>
              <a:buChar char="§"/>
            </a:pPr>
            <a:r>
              <a:rPr lang="en-US" sz="2000" dirty="0"/>
              <a:t>The faster front portion of the jet produces a wider hole than the rearward slower portion.</a:t>
            </a:r>
          </a:p>
          <a:p>
            <a:pPr marL="457200" indent="-457200">
              <a:buFont typeface="Wingdings" pitchFamily="2" charset="2"/>
              <a:buChar char="§"/>
            </a:pPr>
            <a:r>
              <a:rPr lang="en-US" sz="2000" dirty="0">
                <a:solidFill>
                  <a:schemeClr val="bg1"/>
                </a:solidFill>
              </a:rPr>
              <a:t>If the jet is too long it begins to particulate (becomes incoherent), reducing penetration</a:t>
            </a:r>
          </a:p>
          <a:p>
            <a:pPr marL="457200" indent="-457200">
              <a:buFont typeface="Wingdings" pitchFamily="2" charset="2"/>
              <a:buChar char="§"/>
            </a:pPr>
            <a:r>
              <a:rPr lang="en-US" sz="2000" dirty="0"/>
              <a:t>Penetration estimated by the application of Bernoulli’s principle.</a:t>
            </a:r>
            <a:endParaRPr lang="en-US" sz="2000" dirty="0">
              <a:solidFill>
                <a:schemeClr val="bg1"/>
              </a:solidFill>
            </a:endParaRPr>
          </a:p>
          <a:p>
            <a:pPr marL="457200" indent="-457200">
              <a:buFont typeface="Wingdings" pitchFamily="2" charset="2"/>
              <a:buChar char="§"/>
            </a:pPr>
            <a:endParaRPr lang="en-US" sz="2000" dirty="0">
              <a:solidFill>
                <a:schemeClr val="bg1"/>
              </a:solidFill>
            </a:endParaRP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DA8E7C3-6CEC-D194-8DFC-83A82BC23E09}"/>
              </a:ext>
            </a:extLst>
          </p:cNvPr>
          <p:cNvGrpSpPr/>
          <p:nvPr/>
        </p:nvGrpSpPr>
        <p:grpSpPr>
          <a:xfrm>
            <a:off x="6002912" y="993073"/>
            <a:ext cx="5653686" cy="5739621"/>
            <a:chOff x="6002912" y="993073"/>
            <a:chExt cx="5653686" cy="5739621"/>
          </a:xfrm>
        </p:grpSpPr>
        <p:pic>
          <p:nvPicPr>
            <p:cNvPr id="8" name="Picture 7" descr="Text&#10;&#10;Description automatically generated with medium confidence">
              <a:extLst>
                <a:ext uri="{FF2B5EF4-FFF2-40B4-BE49-F238E27FC236}">
                  <a16:creationId xmlns:a16="http://schemas.microsoft.com/office/drawing/2014/main" id="{FFDE1036-CB2A-9683-154C-099CDCE7643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02912" y="4465746"/>
              <a:ext cx="5653686" cy="2266948"/>
            </a:xfrm>
            <a:prstGeom prst="rect">
              <a:avLst/>
            </a:prstGeom>
          </p:spPr>
        </p:pic>
        <p:pic>
          <p:nvPicPr>
            <p:cNvPr id="10" name="Picture 9" descr="Diagram, schematic&#10;&#10;Description automatically generated">
              <a:extLst>
                <a:ext uri="{FF2B5EF4-FFF2-40B4-BE49-F238E27FC236}">
                  <a16:creationId xmlns:a16="http://schemas.microsoft.com/office/drawing/2014/main" id="{522BAE2F-3BED-031F-A702-649DAD6BCAD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85756" y="993073"/>
              <a:ext cx="4354286" cy="2969242"/>
            </a:xfrm>
            <a:prstGeom prst="rect">
              <a:avLst/>
            </a:prstGeom>
          </p:spPr>
        </p:pic>
        <p:sp>
          <p:nvSpPr>
            <p:cNvPr id="11" name="TextBox 10">
              <a:extLst>
                <a:ext uri="{FF2B5EF4-FFF2-40B4-BE49-F238E27FC236}">
                  <a16:creationId xmlns:a16="http://schemas.microsoft.com/office/drawing/2014/main" id="{81CC06B8-5E25-4CBE-C926-DC9B38659150}"/>
                </a:ext>
              </a:extLst>
            </p:cNvPr>
            <p:cNvSpPr txBox="1"/>
            <p:nvPr/>
          </p:nvSpPr>
          <p:spPr>
            <a:xfrm>
              <a:off x="9511139" y="1220196"/>
              <a:ext cx="237017" cy="492443"/>
            </a:xfrm>
            <a:prstGeom prst="rect">
              <a:avLst/>
            </a:prstGeom>
            <a:solidFill>
              <a:schemeClr val="bg1"/>
            </a:solidFill>
          </p:spPr>
          <p:txBody>
            <a:bodyPr wrap="square" lIns="0" tIns="0" rIns="0" bIns="0" rtlCol="0">
              <a:spAutoFit/>
            </a:bodyPr>
            <a:lstStyle/>
            <a:p>
              <a:r>
                <a:rPr lang="en-US" sz="3200" b="1" i="1" dirty="0"/>
                <a:t>t</a:t>
              </a:r>
            </a:p>
          </p:txBody>
        </p:sp>
        <p:sp>
          <p:nvSpPr>
            <p:cNvPr id="12" name="TextBox 11">
              <a:extLst>
                <a:ext uri="{FF2B5EF4-FFF2-40B4-BE49-F238E27FC236}">
                  <a16:creationId xmlns:a16="http://schemas.microsoft.com/office/drawing/2014/main" id="{41E085DE-F0BC-1A74-4C87-A15CE90541C2}"/>
                </a:ext>
              </a:extLst>
            </p:cNvPr>
            <p:cNvSpPr txBox="1"/>
            <p:nvPr/>
          </p:nvSpPr>
          <p:spPr>
            <a:xfrm>
              <a:off x="8592738" y="2488682"/>
              <a:ext cx="237017" cy="492443"/>
            </a:xfrm>
            <a:prstGeom prst="rect">
              <a:avLst/>
            </a:prstGeom>
            <a:solidFill>
              <a:schemeClr val="bg1"/>
            </a:solidFill>
          </p:spPr>
          <p:txBody>
            <a:bodyPr wrap="square" lIns="0" tIns="0" rIns="0" bIns="0" rtlCol="0">
              <a:spAutoFit/>
            </a:bodyPr>
            <a:lstStyle/>
            <a:p>
              <a:r>
                <a:rPr lang="en-US" sz="3200" b="1" i="1" dirty="0"/>
                <a:t>L</a:t>
              </a:r>
            </a:p>
          </p:txBody>
        </p:sp>
        <p:sp>
          <p:nvSpPr>
            <p:cNvPr id="13" name="TextBox 12">
              <a:extLst>
                <a:ext uri="{FF2B5EF4-FFF2-40B4-BE49-F238E27FC236}">
                  <a16:creationId xmlns:a16="http://schemas.microsoft.com/office/drawing/2014/main" id="{3AC6C748-9B7C-C6B7-5674-565C7319FB8B}"/>
                </a:ext>
              </a:extLst>
            </p:cNvPr>
            <p:cNvSpPr txBox="1"/>
            <p:nvPr/>
          </p:nvSpPr>
          <p:spPr>
            <a:xfrm>
              <a:off x="9501383" y="2712850"/>
              <a:ext cx="237017" cy="492443"/>
            </a:xfrm>
            <a:prstGeom prst="rect">
              <a:avLst/>
            </a:prstGeom>
            <a:solidFill>
              <a:schemeClr val="bg1"/>
            </a:solidFill>
          </p:spPr>
          <p:txBody>
            <a:bodyPr wrap="square" lIns="0" tIns="0" rIns="0" bIns="0" rtlCol="0">
              <a:spAutoFit/>
            </a:bodyPr>
            <a:lstStyle/>
            <a:p>
              <a:r>
                <a:rPr lang="en-US" sz="3200" b="1" i="1" dirty="0"/>
                <a:t>t</a:t>
              </a:r>
            </a:p>
          </p:txBody>
        </p:sp>
      </p:grpSp>
    </p:spTree>
    <p:extLst>
      <p:ext uri="{BB962C8B-B14F-4D97-AF65-F5344CB8AC3E}">
        <p14:creationId xmlns:p14="http://schemas.microsoft.com/office/powerpoint/2010/main" val="31466190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3D77A-2C85-2D1F-87A6-ED1CF0302BBC}"/>
              </a:ext>
            </a:extLst>
          </p:cNvPr>
          <p:cNvSpPr>
            <a:spLocks noGrp="1"/>
          </p:cNvSpPr>
          <p:nvPr>
            <p:ph type="title"/>
          </p:nvPr>
        </p:nvSpPr>
        <p:spPr/>
        <p:txBody>
          <a:bodyPr/>
          <a:lstStyle/>
          <a:p>
            <a:r>
              <a:rPr lang="en-US" dirty="0"/>
              <a:t>Or……Penetration (Mott, Pack and Hill – MPH)</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F9474E9-2289-7532-1636-C318CBA0209D}"/>
                  </a:ext>
                </a:extLst>
              </p:cNvPr>
              <p:cNvSpPr>
                <a:spLocks noGrp="1"/>
              </p:cNvSpPr>
              <p:nvPr>
                <p:ph idx="1"/>
              </p:nvPr>
            </p:nvSpPr>
            <p:spPr>
              <a:xfrm>
                <a:off x="479686" y="1690688"/>
                <a:ext cx="3462729" cy="3575934"/>
              </a:xfrm>
            </p:spPr>
            <p:txBody>
              <a:bodyPr>
                <a:normAutofit/>
              </a:bodyPr>
              <a:lstStyle/>
              <a:p>
                <a:pPr marL="0" indent="0">
                  <a:buNone/>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𝑃</m:t>
                      </m:r>
                      <m:r>
                        <a:rPr lang="en-GB" sz="3200" b="0" i="1" smtClean="0">
                          <a:latin typeface="Cambria Math" panose="02040503050406030204" pitchFamily="18" charset="0"/>
                        </a:rPr>
                        <m:t>=</m:t>
                      </m:r>
                      <m:sSub>
                        <m:sSubPr>
                          <m:ctrlPr>
                            <a:rPr lang="en-GB" sz="3200" b="0" i="1" smtClean="0">
                              <a:latin typeface="Cambria Math" panose="02040503050406030204" pitchFamily="18" charset="0"/>
                            </a:rPr>
                          </m:ctrlPr>
                        </m:sSubPr>
                        <m:e>
                          <m:r>
                            <a:rPr lang="en-GB" sz="3200" b="0" i="1" smtClean="0">
                              <a:latin typeface="Cambria Math" panose="02040503050406030204" pitchFamily="18" charset="0"/>
                            </a:rPr>
                            <m:t>𝑙</m:t>
                          </m:r>
                        </m:e>
                        <m:sub>
                          <m:r>
                            <a:rPr lang="en-GB" sz="3200" b="0" i="1" smtClean="0">
                              <a:latin typeface="Cambria Math" panose="02040503050406030204" pitchFamily="18" charset="0"/>
                            </a:rPr>
                            <m:t>𝑗</m:t>
                          </m:r>
                        </m:sub>
                      </m:sSub>
                      <m:rad>
                        <m:radPr>
                          <m:degHide m:val="on"/>
                          <m:ctrlPr>
                            <a:rPr lang="en-GB" sz="3200" b="0" i="1" smtClean="0">
                              <a:latin typeface="Cambria Math" panose="02040503050406030204" pitchFamily="18" charset="0"/>
                            </a:rPr>
                          </m:ctrlPr>
                        </m:radPr>
                        <m:deg/>
                        <m:e>
                          <m:f>
                            <m:fPr>
                              <m:ctrlPr>
                                <a:rPr lang="en-GB" sz="3200" b="0" i="1" smtClean="0">
                                  <a:latin typeface="Cambria Math" panose="02040503050406030204" pitchFamily="18" charset="0"/>
                                </a:rPr>
                              </m:ctrlPr>
                            </m:fPr>
                            <m:num>
                              <m:r>
                                <a:rPr lang="en-GB" sz="3200" b="0" i="1" smtClean="0">
                                  <a:latin typeface="Cambria Math" panose="02040503050406030204" pitchFamily="18" charset="0"/>
                                  <a:ea typeface="Cambria Math" panose="02040503050406030204" pitchFamily="18" charset="0"/>
                                </a:rPr>
                                <m:t>𝜆</m:t>
                              </m:r>
                              <m:sSub>
                                <m:sSubPr>
                                  <m:ctrlPr>
                                    <a:rPr lang="en-GB" sz="3200" b="0" i="1" smtClean="0">
                                      <a:latin typeface="Cambria Math" panose="02040503050406030204" pitchFamily="18" charset="0"/>
                                      <a:ea typeface="Cambria Math" panose="02040503050406030204" pitchFamily="18" charset="0"/>
                                    </a:rPr>
                                  </m:ctrlPr>
                                </m:sSubPr>
                                <m:e>
                                  <m:r>
                                    <a:rPr lang="en-GB" sz="3200" b="0" i="1" smtClean="0">
                                      <a:latin typeface="Cambria Math" panose="02040503050406030204" pitchFamily="18" charset="0"/>
                                      <a:ea typeface="Cambria Math" panose="02040503050406030204" pitchFamily="18" charset="0"/>
                                    </a:rPr>
                                    <m:t>𝜌</m:t>
                                  </m:r>
                                </m:e>
                                <m:sub>
                                  <m:r>
                                    <a:rPr lang="en-GB" sz="3200" b="0" i="1" smtClean="0">
                                      <a:latin typeface="Cambria Math" panose="02040503050406030204" pitchFamily="18" charset="0"/>
                                      <a:ea typeface="Cambria Math" panose="02040503050406030204" pitchFamily="18" charset="0"/>
                                    </a:rPr>
                                    <m:t>𝑗</m:t>
                                  </m:r>
                                </m:sub>
                              </m:sSub>
                            </m:num>
                            <m:den>
                              <m:sSub>
                                <m:sSubPr>
                                  <m:ctrlPr>
                                    <a:rPr lang="en-GB" sz="3200" b="0" i="1" smtClean="0">
                                      <a:latin typeface="Cambria Math" panose="02040503050406030204" pitchFamily="18" charset="0"/>
                                    </a:rPr>
                                  </m:ctrlPr>
                                </m:sSubPr>
                                <m:e>
                                  <m:r>
                                    <a:rPr lang="en-GB" sz="3200" b="0" i="1" smtClean="0">
                                      <a:latin typeface="Cambria Math" panose="02040503050406030204" pitchFamily="18" charset="0"/>
                                      <a:ea typeface="Cambria Math" panose="02040503050406030204" pitchFamily="18" charset="0"/>
                                    </a:rPr>
                                    <m:t>𝜌</m:t>
                                  </m:r>
                                </m:e>
                                <m:sub>
                                  <m:r>
                                    <a:rPr lang="en-GB" sz="3200" b="0" i="1" smtClean="0">
                                      <a:latin typeface="Cambria Math" panose="02040503050406030204" pitchFamily="18" charset="0"/>
                                    </a:rPr>
                                    <m:t>𝑡</m:t>
                                  </m:r>
                                </m:sub>
                              </m:sSub>
                            </m:den>
                          </m:f>
                        </m:e>
                      </m:rad>
                    </m:oMath>
                  </m:oMathPara>
                </a14:m>
                <a:endParaRPr lang="en-US" sz="3200" dirty="0"/>
              </a:p>
            </p:txBody>
          </p:sp>
        </mc:Choice>
        <mc:Fallback>
          <p:sp>
            <p:nvSpPr>
              <p:cNvPr id="3" name="Content Placeholder 2">
                <a:extLst>
                  <a:ext uri="{FF2B5EF4-FFF2-40B4-BE49-F238E27FC236}">
                    <a16:creationId xmlns:a16="http://schemas.microsoft.com/office/drawing/2014/main" id="{0F9474E9-2289-7532-1636-C318CBA0209D}"/>
                  </a:ext>
                </a:extLst>
              </p:cNvPr>
              <p:cNvSpPr>
                <a:spLocks noGrp="1" noRot="1" noChangeAspect="1" noMove="1" noResize="1" noEditPoints="1" noAdjustHandles="1" noChangeArrowheads="1" noChangeShapeType="1" noTextEdit="1"/>
              </p:cNvSpPr>
              <p:nvPr>
                <p:ph idx="1"/>
              </p:nvPr>
            </p:nvSpPr>
            <p:spPr>
              <a:xfrm>
                <a:off x="479686" y="1690688"/>
                <a:ext cx="3462729" cy="3575934"/>
              </a:xfrm>
              <a:blipFill>
                <a:blip r:embed="rId2"/>
                <a:stretch>
                  <a:fillRect/>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52099B0A-3BBC-C073-CA2F-F29842308DDF}"/>
              </a:ext>
            </a:extLst>
          </p:cNvPr>
          <p:cNvSpPr txBox="1"/>
          <p:nvPr/>
        </p:nvSpPr>
        <p:spPr>
          <a:xfrm>
            <a:off x="479686" y="3350302"/>
            <a:ext cx="9384428" cy="2585323"/>
          </a:xfrm>
          <a:prstGeom prst="rect">
            <a:avLst/>
          </a:prstGeom>
          <a:noFill/>
        </p:spPr>
        <p:txBody>
          <a:bodyPr wrap="none" rtlCol="0">
            <a:spAutoFit/>
          </a:bodyPr>
          <a:lstStyle/>
          <a:p>
            <a:r>
              <a:rPr lang="en-US" dirty="0"/>
              <a:t>Where:</a:t>
            </a:r>
          </a:p>
          <a:p>
            <a:r>
              <a:rPr lang="en-US" dirty="0"/>
              <a:t>P = penetration of jet (m)</a:t>
            </a:r>
          </a:p>
          <a:p>
            <a:r>
              <a:rPr lang="en-US" dirty="0"/>
              <a:t>𝛒j = density of jet material (kg/m3)</a:t>
            </a:r>
          </a:p>
          <a:p>
            <a:r>
              <a:rPr lang="en-US" dirty="0"/>
              <a:t>𝛒t = density of target material (kg/m3)</a:t>
            </a:r>
          </a:p>
          <a:p>
            <a:r>
              <a:rPr lang="en-US" dirty="0" err="1"/>
              <a:t>Lj</a:t>
            </a:r>
            <a:r>
              <a:rPr lang="en-US" dirty="0"/>
              <a:t> = length of the jet (m)</a:t>
            </a:r>
          </a:p>
          <a:p>
            <a:r>
              <a:rPr lang="en-GB" dirty="0" err="1"/>
              <a:t>λ</a:t>
            </a:r>
            <a:r>
              <a:rPr lang="en-GB" dirty="0"/>
              <a:t> = 1 (pure hydrodynamic behaviour), 2 (particulate jet), 1&lt;</a:t>
            </a:r>
            <a:r>
              <a:rPr lang="en-GB" dirty="0" err="1"/>
              <a:t>λ</a:t>
            </a:r>
            <a:r>
              <a:rPr lang="en-GB" dirty="0"/>
              <a:t>&lt;2 (hydrodynamic, but particulate jet)</a:t>
            </a:r>
          </a:p>
          <a:p>
            <a:r>
              <a:rPr lang="en-GB" dirty="0"/>
              <a:t>S = stand off [m]</a:t>
            </a:r>
          </a:p>
          <a:p>
            <a:r>
              <a:rPr lang="en-GB" dirty="0" err="1"/>
              <a:t>Ɣ</a:t>
            </a:r>
            <a:r>
              <a:rPr lang="en-GB" dirty="0"/>
              <a:t> = sqrt of densities</a:t>
            </a:r>
            <a:endParaRPr lang="en-US" dirty="0"/>
          </a:p>
          <a:p>
            <a:endParaRPr lang="en-US" dirty="0"/>
          </a:p>
        </p:txBody>
      </p:sp>
      <mc:AlternateContent xmlns:mc="http://schemas.openxmlformats.org/markup-compatibility/2006">
        <mc:Choice xmlns:a14="http://schemas.microsoft.com/office/drawing/2010/main" Requires="a14">
          <p:sp>
            <p:nvSpPr>
              <p:cNvPr id="5" name="TextBox 26">
                <a:extLst>
                  <a:ext uri="{FF2B5EF4-FFF2-40B4-BE49-F238E27FC236}">
                    <a16:creationId xmlns:a16="http://schemas.microsoft.com/office/drawing/2014/main" id="{CC619778-DC84-664C-AA7A-FFADCF760D47}"/>
                  </a:ext>
                </a:extLst>
              </p:cNvPr>
              <p:cNvSpPr txBox="1"/>
              <p:nvPr/>
            </p:nvSpPr>
            <p:spPr>
              <a:xfrm>
                <a:off x="5441819" y="1562841"/>
                <a:ext cx="4898842" cy="1277209"/>
              </a:xfrm>
              <a:prstGeom prst="rect">
                <a:avLst/>
              </a:prstGeom>
              <a:noFill/>
            </p:spPr>
            <p:style>
              <a:lnRef idx="0">
                <a:scrgbClr r="0" g="0" b="0"/>
              </a:lnRef>
              <a:fillRef idx="0">
                <a:scrgbClr r="0" g="0" b="0"/>
              </a:fillRef>
              <a:effectRef idx="0">
                <a:scrgbClr r="0" g="0" b="0"/>
              </a:effectRef>
              <a:fontRef idx="minor">
                <a:schemeClr val="tx1"/>
              </a:fontRef>
            </p:style>
            <p:txBody>
              <a:bodyPr wrap="none" lIns="0" tIns="0" rIns="0" bIns="0"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a14:m>
                  <m:oMathPara xmlns:m="http://schemas.openxmlformats.org/officeDocument/2006/math">
                    <m:oMathParaPr>
                      <m:jc m:val="centerGroup"/>
                    </m:oMathParaPr>
                    <m:oMath xmlns:m="http://schemas.openxmlformats.org/officeDocument/2006/math">
                      <m:r>
                        <a:rPr lang="en-GB" sz="3200" b="0" i="1">
                          <a:latin typeface="Cambria Math" panose="02040503050406030204" pitchFamily="18" charset="0"/>
                        </a:rPr>
                        <m:t>𝑃</m:t>
                      </m:r>
                      <m:r>
                        <a:rPr lang="en-GB" sz="3200" b="0" i="1">
                          <a:latin typeface="Cambria Math" panose="02040503050406030204" pitchFamily="18" charset="0"/>
                        </a:rPr>
                        <m:t>=</m:t>
                      </m:r>
                      <m:r>
                        <a:rPr lang="en-GB" sz="3200" b="0" i="1">
                          <a:latin typeface="Cambria Math" panose="02040503050406030204" pitchFamily="18" charset="0"/>
                        </a:rPr>
                        <m:t>𝑠</m:t>
                      </m:r>
                      <m:d>
                        <m:dPr>
                          <m:begChr m:val="["/>
                          <m:endChr m:val="]"/>
                          <m:ctrlPr>
                            <a:rPr lang="en-GB" sz="3200" b="0" i="1">
                              <a:latin typeface="Cambria Math" panose="02040503050406030204" pitchFamily="18" charset="0"/>
                            </a:rPr>
                          </m:ctrlPr>
                        </m:dPr>
                        <m:e>
                          <m:sSup>
                            <m:sSupPr>
                              <m:ctrlPr>
                                <a:rPr lang="en-GB" sz="3200" b="0" i="1">
                                  <a:latin typeface="Cambria Math" panose="02040503050406030204" pitchFamily="18" charset="0"/>
                                </a:rPr>
                              </m:ctrlPr>
                            </m:sSupPr>
                            <m:e>
                              <m:d>
                                <m:dPr>
                                  <m:ctrlPr>
                                    <a:rPr lang="en-GB" sz="3200" b="0" i="1">
                                      <a:latin typeface="Cambria Math" panose="02040503050406030204" pitchFamily="18" charset="0"/>
                                    </a:rPr>
                                  </m:ctrlPr>
                                </m:dPr>
                                <m:e>
                                  <m:f>
                                    <m:fPr>
                                      <m:ctrlPr>
                                        <a:rPr lang="en-GB" sz="3200" b="0" i="1">
                                          <a:latin typeface="Cambria Math" panose="02040503050406030204" pitchFamily="18" charset="0"/>
                                        </a:rPr>
                                      </m:ctrlPr>
                                    </m:fPr>
                                    <m:num>
                                      <m:sSub>
                                        <m:sSubPr>
                                          <m:ctrlPr>
                                            <a:rPr lang="en-GB" sz="3200" b="0" i="1">
                                              <a:latin typeface="Cambria Math" panose="02040503050406030204" pitchFamily="18" charset="0"/>
                                            </a:rPr>
                                          </m:ctrlPr>
                                        </m:sSubPr>
                                        <m:e>
                                          <m:r>
                                            <a:rPr lang="en-GB" sz="3200" b="0" i="1">
                                              <a:latin typeface="Cambria Math" panose="02040503050406030204" pitchFamily="18" charset="0"/>
                                            </a:rPr>
                                            <m:t>𝑉</m:t>
                                          </m:r>
                                        </m:e>
                                        <m:sub>
                                          <m:r>
                                            <a:rPr lang="en-GB" sz="3200" b="0" i="1">
                                              <a:latin typeface="Cambria Math" panose="02040503050406030204" pitchFamily="18" charset="0"/>
                                            </a:rPr>
                                            <m:t>𝑜</m:t>
                                          </m:r>
                                        </m:sub>
                                      </m:sSub>
                                    </m:num>
                                    <m:den>
                                      <m:d>
                                        <m:dPr>
                                          <m:ctrlPr>
                                            <a:rPr lang="en-GB" sz="3200" b="0" i="1">
                                              <a:latin typeface="Cambria Math" panose="02040503050406030204" pitchFamily="18" charset="0"/>
                                            </a:rPr>
                                          </m:ctrlPr>
                                        </m:dPr>
                                        <m:e>
                                          <m:r>
                                            <a:rPr lang="en-GB" sz="3200" b="0" i="1">
                                              <a:latin typeface="Cambria Math" panose="02040503050406030204" pitchFamily="18" charset="0"/>
                                            </a:rPr>
                                            <m:t>1+</m:t>
                                          </m:r>
                                          <m:r>
                                            <a:rPr lang="en-GB" sz="3200" b="0" i="1">
                                              <a:latin typeface="Cambria Math" panose="02040503050406030204" pitchFamily="18" charset="0"/>
                                              <a:ea typeface="Cambria Math" panose="02040503050406030204" pitchFamily="18" charset="0"/>
                                            </a:rPr>
                                            <m:t>𝛾</m:t>
                                          </m:r>
                                        </m:e>
                                      </m:d>
                                      <m:sSub>
                                        <m:sSubPr>
                                          <m:ctrlPr>
                                            <a:rPr lang="en-GB" sz="3200" b="0" i="1">
                                              <a:latin typeface="Cambria Math" panose="02040503050406030204" pitchFamily="18" charset="0"/>
                                            </a:rPr>
                                          </m:ctrlPr>
                                        </m:sSubPr>
                                        <m:e>
                                          <m:r>
                                            <a:rPr lang="en-GB" sz="3200" b="0" i="1">
                                              <a:latin typeface="Cambria Math" panose="02040503050406030204" pitchFamily="18" charset="0"/>
                                            </a:rPr>
                                            <m:t>𝑉</m:t>
                                          </m:r>
                                        </m:e>
                                        <m:sub>
                                          <m:r>
                                            <a:rPr lang="en-GB" sz="3200" b="0" i="1">
                                              <a:latin typeface="Cambria Math" panose="02040503050406030204" pitchFamily="18" charset="0"/>
                                            </a:rPr>
                                            <m:t>𝑚𝑖𝑛</m:t>
                                          </m:r>
                                        </m:sub>
                                      </m:sSub>
                                    </m:den>
                                  </m:f>
                                </m:e>
                              </m:d>
                            </m:e>
                            <m:sup>
                              <m:f>
                                <m:fPr>
                                  <m:ctrlPr>
                                    <a:rPr lang="en-GB" sz="3200" b="0" i="1">
                                      <a:latin typeface="Cambria Math" panose="02040503050406030204" pitchFamily="18" charset="0"/>
                                    </a:rPr>
                                  </m:ctrlPr>
                                </m:fPr>
                                <m:num>
                                  <m:r>
                                    <a:rPr lang="en-GB" sz="3200" b="0" i="1">
                                      <a:latin typeface="Cambria Math" panose="02040503050406030204" pitchFamily="18" charset="0"/>
                                    </a:rPr>
                                    <m:t>1</m:t>
                                  </m:r>
                                </m:num>
                                <m:den>
                                  <m:r>
                                    <a:rPr lang="en-GB" sz="3200" b="0" i="1">
                                      <a:latin typeface="Cambria Math" panose="02040503050406030204" pitchFamily="18" charset="0"/>
                                      <a:ea typeface="Cambria Math" panose="02040503050406030204" pitchFamily="18" charset="0"/>
                                    </a:rPr>
                                    <m:t>𝛾</m:t>
                                  </m:r>
                                </m:den>
                              </m:f>
                            </m:sup>
                          </m:sSup>
                          <m:r>
                            <a:rPr lang="en-GB" sz="3200" b="0" i="1">
                              <a:latin typeface="Cambria Math" panose="02040503050406030204" pitchFamily="18" charset="0"/>
                            </a:rPr>
                            <m:t>−1</m:t>
                          </m:r>
                        </m:e>
                      </m:d>
                    </m:oMath>
                  </m:oMathPara>
                </a14:m>
                <a:endParaRPr lang="en-GB" sz="3200"/>
              </a:p>
            </p:txBody>
          </p:sp>
        </mc:Choice>
        <mc:Fallback>
          <p:sp>
            <p:nvSpPr>
              <p:cNvPr id="5" name="TextBox 26">
                <a:extLst>
                  <a:ext uri="{FF2B5EF4-FFF2-40B4-BE49-F238E27FC236}">
                    <a16:creationId xmlns:a16="http://schemas.microsoft.com/office/drawing/2014/main" id="{CC619778-DC84-664C-AA7A-FFADCF760D47}"/>
                  </a:ext>
                </a:extLst>
              </p:cNvPr>
              <p:cNvSpPr txBox="1">
                <a:spLocks noRot="1" noChangeAspect="1" noMove="1" noResize="1" noEditPoints="1" noAdjustHandles="1" noChangeArrowheads="1" noChangeShapeType="1" noTextEdit="1"/>
              </p:cNvSpPr>
              <p:nvPr/>
            </p:nvSpPr>
            <p:spPr>
              <a:xfrm>
                <a:off x="5441819" y="1562841"/>
                <a:ext cx="4898842" cy="1277209"/>
              </a:xfrm>
              <a:prstGeom prst="rect">
                <a:avLst/>
              </a:prstGeom>
              <a:blipFill>
                <a:blip r:embed="rId3"/>
                <a:stretch>
                  <a:fillRect l="-1292" b="-8824"/>
                </a:stretch>
              </a:blipFill>
            </p:spPr>
            <p:txBody>
              <a:bodyPr/>
              <a:lstStyle/>
              <a:p>
                <a:r>
                  <a:rPr lang="en-US">
                    <a:noFill/>
                  </a:rPr>
                  <a:t> </a:t>
                </a:r>
              </a:p>
            </p:txBody>
          </p:sp>
        </mc:Fallback>
      </mc:AlternateContent>
    </p:spTree>
    <p:extLst>
      <p:ext uri="{BB962C8B-B14F-4D97-AF65-F5344CB8AC3E}">
        <p14:creationId xmlns:p14="http://schemas.microsoft.com/office/powerpoint/2010/main" val="166378504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Content Placeholder 1">
            <a:extLst>
              <a:ext uri="{FF2B5EF4-FFF2-40B4-BE49-F238E27FC236}">
                <a16:creationId xmlns:a16="http://schemas.microsoft.com/office/drawing/2014/main" id="{97F8A27E-4C96-4684-7D4C-8F16671AEB64}"/>
              </a:ext>
            </a:extLst>
          </p:cNvPr>
          <p:cNvSpPr txBox="1">
            <a:spLocks/>
          </p:cNvSpPr>
          <p:nvPr/>
        </p:nvSpPr>
        <p:spPr>
          <a:xfrm>
            <a:off x="838200" y="609600"/>
            <a:ext cx="3739341" cy="1330839"/>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lang="en-US" sz="3700" kern="1200" dirty="0">
                <a:solidFill>
                  <a:schemeClr val="tx1"/>
                </a:solidFill>
                <a:latin typeface="+mj-lt"/>
                <a:ea typeface="+mj-ea"/>
                <a:cs typeface="+mj-cs"/>
              </a:rPr>
              <a:t>Effectiveness of </a:t>
            </a:r>
            <a:r>
              <a:rPr kumimoji="0" lang="en-US" sz="3700" b="0" i="0" u="none" strike="noStrike" kern="1200" cap="none" spc="0" normalizeH="0" baseline="0" noProof="0" dirty="0">
                <a:ln>
                  <a:noFill/>
                </a:ln>
                <a:solidFill>
                  <a:schemeClr val="tx1"/>
                </a:solidFill>
                <a:effectLst/>
                <a:uLnTx/>
                <a:uFillTx/>
                <a:latin typeface="+mj-lt"/>
                <a:ea typeface="+mj-ea"/>
                <a:cs typeface="+mj-cs"/>
              </a:rPr>
              <a:t>the shaped charge</a:t>
            </a:r>
          </a:p>
        </p:txBody>
      </p:sp>
      <p:sp>
        <p:nvSpPr>
          <p:cNvPr id="3" name="Content Placeholder 4">
            <a:extLst>
              <a:ext uri="{FF2B5EF4-FFF2-40B4-BE49-F238E27FC236}">
                <a16:creationId xmlns:a16="http://schemas.microsoft.com/office/drawing/2014/main" id="{78432927-DE5D-51DF-A2E5-32B491A7E737}"/>
              </a:ext>
            </a:extLst>
          </p:cNvPr>
          <p:cNvSpPr txBox="1">
            <a:spLocks/>
          </p:cNvSpPr>
          <p:nvPr/>
        </p:nvSpPr>
        <p:spPr>
          <a:xfrm>
            <a:off x="114300" y="2161445"/>
            <a:ext cx="4185655" cy="3908586"/>
          </a:xfr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228600">
              <a:buFont typeface="Arial" panose="020B0604020202020204" pitchFamily="34" charset="0"/>
              <a:buChar char="•"/>
            </a:pPr>
            <a:r>
              <a:rPr lang="en-US" sz="1400" dirty="0">
                <a:solidFill>
                  <a:schemeClr val="tx1"/>
                </a:solidFill>
              </a:rPr>
              <a:t>Penetration is necessary, but not adequate to defeat a target</a:t>
            </a:r>
          </a:p>
          <a:p>
            <a:pPr marL="457200" indent="-228600">
              <a:buFont typeface="Arial" panose="020B0604020202020204" pitchFamily="34" charset="0"/>
              <a:buChar char="•"/>
            </a:pPr>
            <a:r>
              <a:rPr lang="en-US" sz="1400" dirty="0">
                <a:solidFill>
                  <a:schemeClr val="tx1"/>
                </a:solidFill>
              </a:rPr>
              <a:t>There should be sufficient energy after penetration to cause casualties, know as </a:t>
            </a:r>
            <a:r>
              <a:rPr lang="en-US" sz="1400" i="1" dirty="0">
                <a:solidFill>
                  <a:schemeClr val="tx1"/>
                </a:solidFill>
              </a:rPr>
              <a:t>OVERMATCH. </a:t>
            </a:r>
            <a:r>
              <a:rPr lang="en-US" sz="1400" dirty="0">
                <a:solidFill>
                  <a:schemeClr val="tx1"/>
                </a:solidFill>
              </a:rPr>
              <a:t>As a guide, about 20% overmatch is the aim of the weapon</a:t>
            </a:r>
          </a:p>
          <a:p>
            <a:pPr marL="457200" indent="-228600">
              <a:buFont typeface="Arial" panose="020B0604020202020204" pitchFamily="34" charset="0"/>
              <a:buChar char="•"/>
            </a:pPr>
            <a:r>
              <a:rPr lang="en-US" sz="1400" dirty="0">
                <a:solidFill>
                  <a:schemeClr val="tx1"/>
                </a:solidFill>
              </a:rPr>
              <a:t>Damage will come from:</a:t>
            </a:r>
          </a:p>
          <a:p>
            <a:pPr marL="1143000" lvl="1"/>
            <a:r>
              <a:rPr lang="en-US" sz="1400" dirty="0"/>
              <a:t>The unconsumed part of the jet</a:t>
            </a:r>
          </a:p>
          <a:p>
            <a:pPr marL="1143000" lvl="1"/>
            <a:r>
              <a:rPr lang="en-US" sz="1400" dirty="0"/>
              <a:t>Fragments of metal spalled from the inside of the plate as the jet emerges</a:t>
            </a:r>
          </a:p>
          <a:p>
            <a:pPr marL="1143000" lvl="1"/>
            <a:r>
              <a:rPr lang="en-US" sz="1400" dirty="0"/>
              <a:t>The high pressures and hot gases entering the compartment</a:t>
            </a:r>
          </a:p>
          <a:p>
            <a:pPr marL="457200" indent="-228600">
              <a:buFont typeface="Arial" panose="020B0604020202020204" pitchFamily="34" charset="0"/>
              <a:buChar char="•"/>
            </a:pPr>
            <a:r>
              <a:rPr lang="en-US" sz="1400" dirty="0">
                <a:solidFill>
                  <a:schemeClr val="tx1"/>
                </a:solidFill>
              </a:rPr>
              <a:t>Additional secondary effects could be provided by the use of pyrophoric materials in the cone material or fragmentation control in the casing</a:t>
            </a:r>
          </a:p>
        </p:txBody>
      </p:sp>
      <p:pic>
        <p:nvPicPr>
          <p:cNvPr id="5" name="Picture 4" descr="Diagram&#10;&#10;Description automatically generated">
            <a:extLst>
              <a:ext uri="{FF2B5EF4-FFF2-40B4-BE49-F238E27FC236}">
                <a16:creationId xmlns:a16="http://schemas.microsoft.com/office/drawing/2014/main" id="{5C36D91E-5A5C-A554-C644-57623996D34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45457" y="1494307"/>
            <a:ext cx="6155141" cy="3893127"/>
          </a:xfrm>
          <a:prstGeom prst="rect">
            <a:avLst/>
          </a:prstGeom>
        </p:spPr>
      </p:pic>
    </p:spTree>
    <p:extLst>
      <p:ext uri="{BB962C8B-B14F-4D97-AF65-F5344CB8AC3E}">
        <p14:creationId xmlns:p14="http://schemas.microsoft.com/office/powerpoint/2010/main" val="75074355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19">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7" name="Rectangle 21">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92"/>
            <a:ext cx="12191998" cy="1575955"/>
          </a:xfrm>
          <a:prstGeom prst="rect">
            <a:avLst/>
          </a:prstGeom>
          <a:gradFill>
            <a:gsLst>
              <a:gs pos="0">
                <a:schemeClr val="accent1">
                  <a:lumMod val="50000"/>
                </a:scheme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35"/>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D3539FEE-81D3-4406-802E-60B20B16F4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8" y="-5307777"/>
            <a:ext cx="1576446" cy="12192001"/>
          </a:xfrm>
          <a:prstGeom prst="rect">
            <a:avLst/>
          </a:prstGeom>
          <a:gradFill>
            <a:gsLst>
              <a:gs pos="16000">
                <a:srgbClr val="000000">
                  <a:alpha val="0"/>
                </a:srgbClr>
              </a:gs>
              <a:gs pos="99000">
                <a:srgbClr val="000000">
                  <a:alpha val="87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DC701763-729E-462F-A5A8-E0DEFEB1E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5434" y="986"/>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99714" y="353160"/>
            <a:ext cx="7091300" cy="898581"/>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lang="en-US" sz="4000" dirty="0">
                <a:solidFill>
                  <a:srgbClr val="FFFFFF"/>
                </a:solidFill>
                <a:latin typeface="+mj-lt"/>
                <a:ea typeface="+mj-ea"/>
                <a:cs typeface="+mj-cs"/>
              </a:rPr>
              <a:t>Factors affecting performance</a:t>
            </a:r>
            <a:endParaRPr kumimoji="0" lang="en-US" sz="4000" b="0" i="0" u="none" strike="noStrike" cap="none" spc="0" normalizeH="0" baseline="0" noProof="0" dirty="0">
              <a:ln>
                <a:noFill/>
              </a:ln>
              <a:solidFill>
                <a:srgbClr val="FFFFFF"/>
              </a:solidFill>
              <a:effectLst/>
              <a:uLnTx/>
              <a:uFillTx/>
              <a:latin typeface="+mj-lt"/>
              <a:ea typeface="+mj-ea"/>
              <a:cs typeface="+mj-cs"/>
            </a:endParaRP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A9BE506E-E191-72B8-2186-70D23DEE46F5}"/>
              </a:ext>
            </a:extLst>
          </p:cNvPr>
          <p:cNvSpPr txBox="1"/>
          <p:nvPr/>
        </p:nvSpPr>
        <p:spPr>
          <a:xfrm>
            <a:off x="7396843" y="2710543"/>
            <a:ext cx="3040961" cy="2862322"/>
          </a:xfrm>
          <a:prstGeom prst="rect">
            <a:avLst/>
          </a:prstGeom>
          <a:noFill/>
        </p:spPr>
        <p:txBody>
          <a:bodyPr wrap="none" rtlCol="0">
            <a:spAutoFit/>
          </a:bodyPr>
          <a:lstStyle/>
          <a:p>
            <a:pPr marL="342900" indent="-342900">
              <a:buAutoNum type="arabicPeriod"/>
            </a:pPr>
            <a:r>
              <a:rPr lang="en-US" dirty="0"/>
              <a:t>Charge diameter</a:t>
            </a:r>
          </a:p>
          <a:p>
            <a:pPr marL="342900" indent="-342900">
              <a:buAutoNum type="arabicPeriod"/>
            </a:pPr>
            <a:r>
              <a:rPr lang="en-US" dirty="0"/>
              <a:t>Stand-off</a:t>
            </a:r>
          </a:p>
          <a:p>
            <a:pPr marL="342900" indent="-342900">
              <a:buAutoNum type="arabicPeriod"/>
            </a:pPr>
            <a:r>
              <a:rPr lang="en-US" dirty="0"/>
              <a:t>Density of Liner and Target</a:t>
            </a:r>
          </a:p>
          <a:p>
            <a:pPr marL="342900" indent="-342900">
              <a:buAutoNum type="arabicPeriod"/>
            </a:pPr>
            <a:r>
              <a:rPr lang="en-US" dirty="0"/>
              <a:t>Cone Angle</a:t>
            </a:r>
          </a:p>
          <a:p>
            <a:pPr marL="342900" indent="-342900">
              <a:buAutoNum type="arabicPeriod"/>
            </a:pPr>
            <a:r>
              <a:rPr lang="en-US" dirty="0"/>
              <a:t>Case Shape</a:t>
            </a:r>
          </a:p>
          <a:p>
            <a:pPr marL="342900" indent="-342900">
              <a:buAutoNum type="arabicPeriod"/>
            </a:pPr>
            <a:r>
              <a:rPr lang="en-US" dirty="0"/>
              <a:t>Confinement</a:t>
            </a:r>
          </a:p>
          <a:p>
            <a:pPr marL="342900" indent="-342900">
              <a:buAutoNum type="arabicPeriod"/>
            </a:pPr>
            <a:r>
              <a:rPr lang="en-US" dirty="0"/>
              <a:t>Explosive Type</a:t>
            </a:r>
          </a:p>
          <a:p>
            <a:pPr marL="342900" indent="-342900">
              <a:buAutoNum type="arabicPeriod"/>
            </a:pPr>
            <a:r>
              <a:rPr lang="en-US" dirty="0"/>
              <a:t>Initiation Method</a:t>
            </a:r>
          </a:p>
          <a:p>
            <a:pPr marL="342900" indent="-342900">
              <a:buAutoNum type="arabicPeriod"/>
            </a:pPr>
            <a:r>
              <a:rPr lang="en-US" dirty="0"/>
              <a:t>Precision / symmetry</a:t>
            </a:r>
          </a:p>
          <a:p>
            <a:pPr marL="342900" indent="-342900">
              <a:buAutoNum type="arabicPeriod"/>
            </a:pPr>
            <a:r>
              <a:rPr lang="en-US" dirty="0"/>
              <a:t>Spin</a:t>
            </a:r>
          </a:p>
        </p:txBody>
      </p:sp>
      <p:pic>
        <p:nvPicPr>
          <p:cNvPr id="4" name="Picture 3" descr="Chart&#10;&#10;Description automatically generated with low confidence">
            <a:extLst>
              <a:ext uri="{FF2B5EF4-FFF2-40B4-BE49-F238E27FC236}">
                <a16:creationId xmlns:a16="http://schemas.microsoft.com/office/drawing/2014/main" id="{699C8B04-A06D-6A15-FB61-EA8511DD98BC}"/>
              </a:ext>
            </a:extLst>
          </p:cNvPr>
          <p:cNvPicPr>
            <a:picLocks noChangeAspect="1"/>
          </p:cNvPicPr>
          <p:nvPr/>
        </p:nvPicPr>
        <p:blipFill>
          <a:blip r:embed="rId3"/>
          <a:stretch>
            <a:fillRect/>
          </a:stretch>
        </p:blipFill>
        <p:spPr>
          <a:xfrm>
            <a:off x="517072" y="2486453"/>
            <a:ext cx="6362700" cy="3022600"/>
          </a:xfrm>
          <a:prstGeom prst="rect">
            <a:avLst/>
          </a:prstGeom>
        </p:spPr>
      </p:pic>
    </p:spTree>
    <p:extLst>
      <p:ext uri="{BB962C8B-B14F-4D97-AF65-F5344CB8AC3E}">
        <p14:creationId xmlns:p14="http://schemas.microsoft.com/office/powerpoint/2010/main" val="149193316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1136397" y="502020"/>
            <a:ext cx="5323715" cy="1642970"/>
          </a:xfrm>
        </p:spPr>
        <p:txBody>
          <a:bodyPr vert="horz" lIns="91440" tIns="45720" rIns="91440" bIns="4572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lang="en-US" sz="4000" kern="1200" dirty="0">
                <a:solidFill>
                  <a:schemeClr val="tx1"/>
                </a:solidFill>
                <a:latin typeface="+mj-lt"/>
                <a:ea typeface="+mj-ea"/>
                <a:cs typeface="+mj-cs"/>
              </a:rPr>
              <a:t>Charge Diameter (Liner Diameter)</a:t>
            </a:r>
            <a:endParaRPr kumimoji="0" lang="en-US" sz="4000" b="0" i="0" u="none" strike="noStrike" kern="1200" cap="none" spc="0" normalizeH="0" baseline="0" noProof="0" dirty="0">
              <a:ln>
                <a:noFill/>
              </a:ln>
              <a:solidFill>
                <a:schemeClr val="tx1"/>
              </a:solidFill>
              <a:effectLst/>
              <a:uLnTx/>
              <a:uFillTx/>
              <a:latin typeface="+mj-lt"/>
              <a:ea typeface="+mj-ea"/>
              <a:cs typeface="+mj-cs"/>
            </a:endParaRPr>
          </a:p>
        </p:txBody>
      </p:sp>
      <p:sp>
        <p:nvSpPr>
          <p:cNvPr id="2" name="TextBox 1">
            <a:extLst>
              <a:ext uri="{FF2B5EF4-FFF2-40B4-BE49-F238E27FC236}">
                <a16:creationId xmlns:a16="http://schemas.microsoft.com/office/drawing/2014/main" id="{4E724155-AC61-96A4-D6E0-45A57F95BD61}"/>
              </a:ext>
            </a:extLst>
          </p:cNvPr>
          <p:cNvSpPr txBox="1"/>
          <p:nvPr/>
        </p:nvSpPr>
        <p:spPr>
          <a:xfrm>
            <a:off x="1144923" y="2405894"/>
            <a:ext cx="5315189" cy="3535083"/>
          </a:xfr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000" dirty="0"/>
              <a:t>A conical shaped charge at twice diameter will penetrate the same target twice as deeply, provided it has twice the stand-off. It is therefore common to express shaped charge performance and stand-off in terms of cone diameters CD</a:t>
            </a:r>
          </a:p>
        </p:txBody>
      </p:sp>
      <p:sp>
        <p:nvSpPr>
          <p:cNvPr id="57" name="Rectangle 56">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62">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picture containing orange&#10;&#10;Description automatically generated">
            <a:extLst>
              <a:ext uri="{FF2B5EF4-FFF2-40B4-BE49-F238E27FC236}">
                <a16:creationId xmlns:a16="http://schemas.microsoft.com/office/drawing/2014/main" id="{055DAF5C-DF9D-74DB-4381-7E41BDDF402B}"/>
              </a:ext>
            </a:extLst>
          </p:cNvPr>
          <p:cNvPicPr>
            <a:picLocks noChangeAspect="1"/>
          </p:cNvPicPr>
          <p:nvPr/>
        </p:nvPicPr>
        <p:blipFill>
          <a:blip r:embed="rId3"/>
          <a:stretch>
            <a:fillRect/>
          </a:stretch>
        </p:blipFill>
        <p:spPr>
          <a:xfrm>
            <a:off x="7075967" y="1226579"/>
            <a:ext cx="4170530" cy="4436734"/>
          </a:xfrm>
          <a:prstGeom prst="rect">
            <a:avLst/>
          </a:prstGeom>
        </p:spPr>
      </p:pic>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10909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99713" y="248038"/>
            <a:ext cx="7063721" cy="1159200"/>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lang="en-US" sz="4000" kern="1200" dirty="0">
                <a:solidFill>
                  <a:srgbClr val="FFFFFF"/>
                </a:solidFill>
                <a:latin typeface="+mj-lt"/>
                <a:ea typeface="+mj-ea"/>
                <a:cs typeface="+mj-cs"/>
              </a:rPr>
              <a:t>The effect of stand-off</a:t>
            </a:r>
            <a:endParaRPr kumimoji="0" lang="en-US" sz="4000" b="0" i="0" u="none" strike="noStrike" kern="1200" cap="none" spc="0" normalizeH="0" baseline="0" noProof="0" dirty="0">
              <a:ln>
                <a:noFill/>
              </a:ln>
              <a:solidFill>
                <a:srgbClr val="FFFFFF"/>
              </a:solidFill>
              <a:effectLst/>
              <a:uLnTx/>
              <a:uFillTx/>
              <a:latin typeface="+mj-lt"/>
              <a:ea typeface="+mj-ea"/>
              <a:cs typeface="+mj-cs"/>
            </a:endParaRPr>
          </a:p>
        </p:txBody>
      </p:sp>
      <p:pic>
        <p:nvPicPr>
          <p:cNvPr id="2" name="Picture 1">
            <a:extLst>
              <a:ext uri="{FF2B5EF4-FFF2-40B4-BE49-F238E27FC236}">
                <a16:creationId xmlns:a16="http://schemas.microsoft.com/office/drawing/2014/main" id="{2410BDBF-79FE-0178-A3B5-84CE65BD7F9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25087" b="11018"/>
          <a:stretch/>
        </p:blipFill>
        <p:spPr>
          <a:xfrm>
            <a:off x="1450712" y="1966293"/>
            <a:ext cx="9290575" cy="4452160"/>
          </a:xfrm>
          <a:prstGeom prst="rect">
            <a:avLst/>
          </a:prstGeom>
        </p:spPr>
      </p:pic>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409855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Rectangle 56">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Rectangle 58">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Rectangle 60">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99713" y="248038"/>
            <a:ext cx="7063721" cy="1159200"/>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ct val="0"/>
              </a:spcBef>
              <a:spcAft>
                <a:spcPts val="600"/>
              </a:spcAft>
              <a:buClrTx/>
              <a:buSzTx/>
              <a:buFont typeface="Arial" panose="020B0604020202020204" pitchFamily="34" charset="0"/>
              <a:buNone/>
              <a:tabLst/>
              <a:defRPr/>
            </a:pPr>
            <a:r>
              <a:rPr kumimoji="0" lang="en-US" sz="4000" b="0" i="0" u="none" strike="noStrike" kern="1200" cap="none" spc="0" normalizeH="0" baseline="0" noProof="0" dirty="0">
                <a:ln>
                  <a:noFill/>
                </a:ln>
                <a:solidFill>
                  <a:srgbClr val="FFFFFF"/>
                </a:solidFill>
                <a:effectLst/>
                <a:uLnTx/>
                <a:uFillTx/>
                <a:latin typeface="Calibri Light" panose="020F0302020204030204"/>
                <a:ea typeface="+mn-ea"/>
                <a:cs typeface="+mn-cs"/>
              </a:rPr>
              <a:t>The effect of stand-off</a:t>
            </a: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Picture 14" descr="A picture containing chart&#10;&#10;Description automatically generated">
            <a:extLst>
              <a:ext uri="{FF2B5EF4-FFF2-40B4-BE49-F238E27FC236}">
                <a16:creationId xmlns:a16="http://schemas.microsoft.com/office/drawing/2014/main" id="{2FDD9F01-1607-AD30-BCF6-2684E0FE7650}"/>
              </a:ext>
            </a:extLst>
          </p:cNvPr>
          <p:cNvPicPr>
            <a:picLocks noChangeAspect="1"/>
          </p:cNvPicPr>
          <p:nvPr/>
        </p:nvPicPr>
        <p:blipFill>
          <a:blip r:embed="rId3"/>
          <a:stretch>
            <a:fillRect/>
          </a:stretch>
        </p:blipFill>
        <p:spPr>
          <a:xfrm>
            <a:off x="1533702" y="1691246"/>
            <a:ext cx="9124592" cy="5194421"/>
          </a:xfrm>
          <a:prstGeom prst="rect">
            <a:avLst/>
          </a:prstGeom>
        </p:spPr>
      </p:pic>
      <p:cxnSp>
        <p:nvCxnSpPr>
          <p:cNvPr id="10" name="Straight Connector 9">
            <a:extLst>
              <a:ext uri="{FF2B5EF4-FFF2-40B4-BE49-F238E27FC236}">
                <a16:creationId xmlns:a16="http://schemas.microsoft.com/office/drawing/2014/main" id="{800D5565-77B8-BA85-3161-E3564F2B278A}"/>
              </a:ext>
            </a:extLst>
          </p:cNvPr>
          <p:cNvCxnSpPr>
            <a:cxnSpLocks/>
          </p:cNvCxnSpPr>
          <p:nvPr/>
        </p:nvCxnSpPr>
        <p:spPr>
          <a:xfrm>
            <a:off x="2954214" y="5110918"/>
            <a:ext cx="6049108" cy="0"/>
          </a:xfrm>
          <a:prstGeom prst="line">
            <a:avLst/>
          </a:prstGeom>
          <a:ln w="28575">
            <a:prstDash val="sysDash"/>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F1FAA0E7-0E0F-4E30-753A-59192E0DE807}"/>
              </a:ext>
            </a:extLst>
          </p:cNvPr>
          <p:cNvSpPr txBox="1"/>
          <p:nvPr/>
        </p:nvSpPr>
        <p:spPr>
          <a:xfrm>
            <a:off x="9120043" y="4943837"/>
            <a:ext cx="521297" cy="369332"/>
          </a:xfrm>
          <a:prstGeom prst="rect">
            <a:avLst/>
          </a:prstGeom>
          <a:solidFill>
            <a:srgbClr val="0070C0"/>
          </a:solidFill>
          <a:ln>
            <a:solidFill>
              <a:schemeClr val="tx1"/>
            </a:solidFill>
            <a:prstDash val="sysDash"/>
          </a:ln>
        </p:spPr>
        <p:txBody>
          <a:bodyPr wrap="none" rtlCol="0">
            <a:spAutoFit/>
          </a:bodyPr>
          <a:lstStyle/>
          <a:p>
            <a:r>
              <a:rPr lang="en-US" dirty="0">
                <a:solidFill>
                  <a:schemeClr val="bg1"/>
                </a:solidFill>
              </a:rPr>
              <a:t>EFP</a:t>
            </a:r>
          </a:p>
        </p:txBody>
      </p:sp>
    </p:spTree>
    <p:extLst>
      <p:ext uri="{BB962C8B-B14F-4D97-AF65-F5344CB8AC3E}">
        <p14:creationId xmlns:p14="http://schemas.microsoft.com/office/powerpoint/2010/main" val="419147268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090C7EB1-21C9-56B4-8FF9-71233CE18EFC}"/>
              </a:ext>
            </a:extLst>
          </p:cNvPr>
          <p:cNvPicPr>
            <a:picLocks noChangeAspect="1"/>
          </p:cNvPicPr>
          <p:nvPr/>
        </p:nvPicPr>
        <p:blipFill>
          <a:blip r:embed="rId2"/>
          <a:stretch>
            <a:fillRect/>
          </a:stretch>
        </p:blipFill>
        <p:spPr>
          <a:xfrm>
            <a:off x="2381956" y="643467"/>
            <a:ext cx="7428088" cy="5571066"/>
          </a:xfrm>
          <a:prstGeom prst="rect">
            <a:avLst/>
          </a:prstGeom>
        </p:spPr>
      </p:pic>
    </p:spTree>
    <p:extLst>
      <p:ext uri="{BB962C8B-B14F-4D97-AF65-F5344CB8AC3E}">
        <p14:creationId xmlns:p14="http://schemas.microsoft.com/office/powerpoint/2010/main" val="357397427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9CB95732-565A-4D2C-A3AB-CC460C0D38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extLst>
              <a:ext uri="{FF2B5EF4-FFF2-40B4-BE49-F238E27FC236}">
                <a16:creationId xmlns:a16="http://schemas.microsoft.com/office/drawing/2014/main" id="{E19B653C-798C-4333-8452-3DF3AE3C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extLst>
              <a:ext uri="{FF2B5EF4-FFF2-40B4-BE49-F238E27FC236}">
                <a16:creationId xmlns:a16="http://schemas.microsoft.com/office/drawing/2014/main" id="{0FE50278-E2EC-42B2-A1F1-921DD3990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305994" y="-5310547"/>
            <a:ext cx="1580014" cy="12192002"/>
          </a:xfrm>
          <a:prstGeom prst="rect">
            <a:avLst/>
          </a:prstGeom>
          <a:gradFill>
            <a:gsLst>
              <a:gs pos="19000">
                <a:schemeClr val="accent1">
                  <a:alpha val="0"/>
                </a:schemeClr>
              </a:gs>
              <a:gs pos="99000">
                <a:srgbClr val="000000">
                  <a:alpha val="74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extLst>
              <a:ext uri="{FF2B5EF4-FFF2-40B4-BE49-F238E27FC236}">
                <a16:creationId xmlns:a16="http://schemas.microsoft.com/office/drawing/2014/main" id="{1236153F-0DB4-40DD-87C6-B40C1B7E28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5434" y="0"/>
            <a:ext cx="4303422" cy="1575461"/>
          </a:xfrm>
          <a:prstGeom prst="rect">
            <a:avLst/>
          </a:prstGeom>
          <a:gradFill>
            <a:gsLst>
              <a:gs pos="0">
                <a:schemeClr val="accent1">
                  <a:alpha val="72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99715" y="288404"/>
            <a:ext cx="7170656" cy="977442"/>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lang="en-US" sz="4000" dirty="0">
                <a:solidFill>
                  <a:srgbClr val="FFFFFF"/>
                </a:solidFill>
                <a:latin typeface="+mj-lt"/>
                <a:ea typeface="+mj-ea"/>
                <a:cs typeface="+mj-cs"/>
              </a:rPr>
              <a:t>Density of Liner and Target</a:t>
            </a:r>
            <a:endParaRPr kumimoji="0" lang="en-US" sz="4000" b="0" i="0" u="none" strike="noStrike" cap="none" spc="0" normalizeH="0" baseline="0" noProof="0" dirty="0">
              <a:ln>
                <a:noFill/>
              </a:ln>
              <a:solidFill>
                <a:srgbClr val="FFFFFF"/>
              </a:solidFill>
              <a:effectLst/>
              <a:uLnTx/>
              <a:uFillTx/>
              <a:latin typeface="+mj-lt"/>
              <a:ea typeface="+mj-ea"/>
              <a:cs typeface="+mj-cs"/>
            </a:endParaRPr>
          </a:p>
        </p:txBody>
      </p:sp>
      <p:pic>
        <p:nvPicPr>
          <p:cNvPr id="8" name="Picture 7" descr="Chart&#10;&#10;Description automatically generated">
            <a:extLst>
              <a:ext uri="{FF2B5EF4-FFF2-40B4-BE49-F238E27FC236}">
                <a16:creationId xmlns:a16="http://schemas.microsoft.com/office/drawing/2014/main" id="{6AB566D7-9CC3-625C-66CF-0406DCB2E36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2553" y="2581177"/>
            <a:ext cx="3238707" cy="3263180"/>
          </a:xfrm>
          <a:prstGeom prst="rect">
            <a:avLst/>
          </a:prstGeom>
        </p:spPr>
      </p:pic>
      <p:pic>
        <p:nvPicPr>
          <p:cNvPr id="5" name="Picture 4" descr="Chart&#10;&#10;Description automatically generated">
            <a:extLst>
              <a:ext uri="{FF2B5EF4-FFF2-40B4-BE49-F238E27FC236}">
                <a16:creationId xmlns:a16="http://schemas.microsoft.com/office/drawing/2014/main" id="{CE307E35-BC77-3B8B-5F25-A7268B7E9A5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476646" y="2650091"/>
            <a:ext cx="3238707" cy="3125351"/>
          </a:xfrm>
          <a:prstGeom prst="rect">
            <a:avLst/>
          </a:prstGeom>
        </p:spPr>
      </p:pic>
      <p:pic>
        <p:nvPicPr>
          <p:cNvPr id="11" name="Picture 10" descr="Table&#10;&#10;Description automatically generated">
            <a:extLst>
              <a:ext uri="{FF2B5EF4-FFF2-40B4-BE49-F238E27FC236}">
                <a16:creationId xmlns:a16="http://schemas.microsoft.com/office/drawing/2014/main" id="{B88CEA2E-88CA-269E-6D24-46B97557C9F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050740" y="2686527"/>
            <a:ext cx="3238707" cy="3052480"/>
          </a:xfrm>
          <a:prstGeom prst="rect">
            <a:avLst/>
          </a:prstGeom>
        </p:spPr>
      </p:pic>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3A583698-54B6-F1ED-AAB0-9E7BC84F17A5}"/>
                  </a:ext>
                </a:extLst>
              </p:cNvPr>
              <p:cNvSpPr txBox="1"/>
              <p:nvPr/>
            </p:nvSpPr>
            <p:spPr>
              <a:xfrm>
                <a:off x="3693086" y="1829448"/>
                <a:ext cx="4464684" cy="8183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𝑃</m:t>
                      </m:r>
                      <m:r>
                        <a:rPr lang="en-GB" b="0" i="1" smtClean="0">
                          <a:latin typeface="Cambria Math" panose="02040503050406030204" pitchFamily="18" charset="0"/>
                        </a:rPr>
                        <m:t>=</m:t>
                      </m:r>
                      <m:r>
                        <a:rPr lang="en-GB" b="0" i="1" smtClean="0">
                          <a:latin typeface="Cambria Math" panose="02040503050406030204" pitchFamily="18" charset="0"/>
                        </a:rPr>
                        <m:t>𝐿</m:t>
                      </m:r>
                      <m:rad>
                        <m:radPr>
                          <m:degHide m:val="on"/>
                          <m:ctrlPr>
                            <a:rPr lang="en-GB" b="0" i="1" smtClean="0">
                              <a:latin typeface="Cambria Math" panose="02040503050406030204" pitchFamily="18" charset="0"/>
                            </a:rPr>
                          </m:ctrlPr>
                        </m:radPr>
                        <m:deg/>
                        <m:e>
                          <m:f>
                            <m:fPr>
                              <m:ctrlPr>
                                <a:rPr lang="en-GB" b="0" i="1" smtClean="0">
                                  <a:latin typeface="Cambria Math" panose="02040503050406030204" pitchFamily="18" charset="0"/>
                                </a:rPr>
                              </m:ctrlPr>
                            </m:fPr>
                            <m:num>
                              <m:r>
                                <a:rPr lang="en-GB" b="0" i="1" smtClean="0">
                                  <a:latin typeface="Cambria Math" panose="02040503050406030204" pitchFamily="18" charset="0"/>
                                  <a:ea typeface="Cambria Math" panose="02040503050406030204" pitchFamily="18" charset="0"/>
                                </a:rPr>
                                <m:t>𝜆</m:t>
                              </m:r>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𝜌</m:t>
                                  </m:r>
                                </m:e>
                                <m:sub>
                                  <m:r>
                                    <a:rPr lang="en-GB" b="0" i="1" smtClean="0">
                                      <a:latin typeface="Cambria Math" panose="02040503050406030204" pitchFamily="18" charset="0"/>
                                      <a:ea typeface="Cambria Math" panose="02040503050406030204" pitchFamily="18" charset="0"/>
                                    </a:rPr>
                                    <m:t>𝑗</m:t>
                                  </m:r>
                                </m:sub>
                              </m:sSub>
                            </m:num>
                            <m:den>
                              <m:sSub>
                                <m:sSubPr>
                                  <m:ctrlPr>
                                    <a:rPr lang="en-GB" b="0" i="1" smtClean="0">
                                      <a:latin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𝜌</m:t>
                                  </m:r>
                                </m:e>
                                <m:sub>
                                  <m:r>
                                    <a:rPr lang="en-GB" b="0" i="1" smtClean="0">
                                      <a:latin typeface="Cambria Math" panose="02040503050406030204" pitchFamily="18" charset="0"/>
                                    </a:rPr>
                                    <m:t>𝑡</m:t>
                                  </m:r>
                                </m:sub>
                              </m:sSub>
                            </m:den>
                          </m:f>
                        </m:e>
                      </m:rad>
                      <m:r>
                        <a:rPr lang="en-GB" b="0" i="1" smtClean="0">
                          <a:latin typeface="Cambria Math" panose="02040503050406030204" pitchFamily="18" charset="0"/>
                        </a:rPr>
                        <m:t> </m:t>
                      </m:r>
                      <m:r>
                        <a:rPr lang="en-GB" b="0" i="1" smtClean="0">
                          <a:latin typeface="Cambria Math" panose="02040503050406030204" pitchFamily="18" charset="0"/>
                        </a:rPr>
                        <m:t>𝑤h𝑒𝑟𝑒</m:t>
                      </m:r>
                      <m:r>
                        <a:rPr lang="en-GB" b="0" i="1" smtClean="0">
                          <a:latin typeface="Cambria Math" panose="02040503050406030204" pitchFamily="18" charset="0"/>
                        </a:rPr>
                        <m:t> </m:t>
                      </m:r>
                      <m:r>
                        <a:rPr lang="en-GB" b="0" i="1" smtClean="0">
                          <a:latin typeface="Cambria Math" panose="02040503050406030204" pitchFamily="18" charset="0"/>
                          <a:ea typeface="Cambria Math" panose="02040503050406030204" pitchFamily="18" charset="0"/>
                        </a:rPr>
                        <m:t>𝜆</m:t>
                      </m:r>
                      <m:r>
                        <a:rPr lang="en-GB" b="0" i="1" smtClean="0">
                          <a:latin typeface="Cambria Math" panose="02040503050406030204" pitchFamily="18" charset="0"/>
                          <a:ea typeface="Cambria Math" panose="02040503050406030204" pitchFamily="18" charset="0"/>
                        </a:rPr>
                        <m:t> </m:t>
                      </m:r>
                      <m:r>
                        <a:rPr lang="en-GB" b="0" i="1" smtClean="0">
                          <a:latin typeface="Cambria Math" panose="02040503050406030204" pitchFamily="18" charset="0"/>
                          <a:ea typeface="Cambria Math" panose="02040503050406030204" pitchFamily="18" charset="0"/>
                        </a:rPr>
                        <m:t>𝑖𝑠</m:t>
                      </m:r>
                      <m:r>
                        <a:rPr lang="en-GB" b="0" i="1" smtClean="0">
                          <a:latin typeface="Cambria Math" panose="02040503050406030204" pitchFamily="18" charset="0"/>
                          <a:ea typeface="Cambria Math" panose="02040503050406030204" pitchFamily="18" charset="0"/>
                        </a:rPr>
                        <m:t> </m:t>
                      </m:r>
                      <m:r>
                        <a:rPr lang="en-GB" b="0" i="1" smtClean="0">
                          <a:latin typeface="Cambria Math" panose="02040503050406030204" pitchFamily="18" charset="0"/>
                          <a:ea typeface="Cambria Math" panose="02040503050406030204" pitchFamily="18" charset="0"/>
                        </a:rPr>
                        <m:t>𝑎</m:t>
                      </m:r>
                      <m:r>
                        <a:rPr lang="en-GB" b="0" i="1" smtClean="0">
                          <a:latin typeface="Cambria Math" panose="02040503050406030204" pitchFamily="18" charset="0"/>
                          <a:ea typeface="Cambria Math" panose="02040503050406030204" pitchFamily="18" charset="0"/>
                        </a:rPr>
                        <m:t> </m:t>
                      </m:r>
                      <m:r>
                        <a:rPr lang="en-GB" b="0" i="1" smtClean="0">
                          <a:latin typeface="Cambria Math" panose="02040503050406030204" pitchFamily="18" charset="0"/>
                          <a:ea typeface="Cambria Math" panose="02040503050406030204" pitchFamily="18" charset="0"/>
                        </a:rPr>
                        <m:t>𝑤𝑎𝑟h𝑒𝑎𝑑</m:t>
                      </m:r>
                      <m:r>
                        <a:rPr lang="en-GB" b="0" i="1" smtClean="0">
                          <a:latin typeface="Cambria Math" panose="02040503050406030204" pitchFamily="18" charset="0"/>
                          <a:ea typeface="Cambria Math" panose="02040503050406030204" pitchFamily="18" charset="0"/>
                        </a:rPr>
                        <m:t> </m:t>
                      </m:r>
                      <m:r>
                        <a:rPr lang="en-GB" b="0" i="1" smtClean="0">
                          <a:latin typeface="Cambria Math" panose="02040503050406030204" pitchFamily="18" charset="0"/>
                          <a:ea typeface="Cambria Math" panose="02040503050406030204" pitchFamily="18" charset="0"/>
                        </a:rPr>
                        <m:t>𝑐𝑜𝑛𝑠𝑡𝑎𝑛𝑡</m:t>
                      </m:r>
                    </m:oMath>
                  </m:oMathPara>
                </a14:m>
                <a:endParaRPr lang="en-US" dirty="0"/>
              </a:p>
            </p:txBody>
          </p:sp>
        </mc:Choice>
        <mc:Fallback xmlns="">
          <p:sp>
            <p:nvSpPr>
              <p:cNvPr id="12" name="TextBox 11">
                <a:extLst>
                  <a:ext uri="{FF2B5EF4-FFF2-40B4-BE49-F238E27FC236}">
                    <a16:creationId xmlns:a16="http://schemas.microsoft.com/office/drawing/2014/main" id="{3A583698-54B6-F1ED-AAB0-9E7BC84F17A5}"/>
                  </a:ext>
                </a:extLst>
              </p:cNvPr>
              <p:cNvSpPr txBox="1">
                <a:spLocks noRot="1" noChangeAspect="1" noMove="1" noResize="1" noEditPoints="1" noAdjustHandles="1" noChangeArrowheads="1" noChangeShapeType="1" noTextEdit="1"/>
              </p:cNvSpPr>
              <p:nvPr/>
            </p:nvSpPr>
            <p:spPr>
              <a:xfrm>
                <a:off x="3693086" y="1829448"/>
                <a:ext cx="4464684" cy="818366"/>
              </a:xfrm>
              <a:prstGeom prst="rect">
                <a:avLst/>
              </a:prstGeom>
              <a:blipFill>
                <a:blip r:embed="rId6"/>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43966011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9CB95732-565A-4D2C-A3AB-CC460C0D38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Rectangle 45">
            <a:extLst>
              <a:ext uri="{FF2B5EF4-FFF2-40B4-BE49-F238E27FC236}">
                <a16:creationId xmlns:a16="http://schemas.microsoft.com/office/drawing/2014/main" id="{E19B653C-798C-4333-8452-3DF3AE3C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Rectangle 47">
            <a:extLst>
              <a:ext uri="{FF2B5EF4-FFF2-40B4-BE49-F238E27FC236}">
                <a16:creationId xmlns:a16="http://schemas.microsoft.com/office/drawing/2014/main" id="{0FE50278-E2EC-42B2-A1F1-921DD3990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305994" y="-5310547"/>
            <a:ext cx="1580014" cy="12192002"/>
          </a:xfrm>
          <a:prstGeom prst="rect">
            <a:avLst/>
          </a:prstGeom>
          <a:gradFill>
            <a:gsLst>
              <a:gs pos="19000">
                <a:schemeClr val="accent1">
                  <a:alpha val="0"/>
                </a:schemeClr>
              </a:gs>
              <a:gs pos="99000">
                <a:srgbClr val="000000">
                  <a:alpha val="74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0" name="Rectangle 49">
            <a:extLst>
              <a:ext uri="{FF2B5EF4-FFF2-40B4-BE49-F238E27FC236}">
                <a16:creationId xmlns:a16="http://schemas.microsoft.com/office/drawing/2014/main" id="{1236153F-0DB4-40DD-87C6-B40C1B7E28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5434" y="0"/>
            <a:ext cx="4303422" cy="1575461"/>
          </a:xfrm>
          <a:prstGeom prst="rect">
            <a:avLst/>
          </a:prstGeom>
          <a:gradFill>
            <a:gsLst>
              <a:gs pos="0">
                <a:schemeClr val="accent1">
                  <a:alpha val="72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99715" y="288404"/>
            <a:ext cx="7170656" cy="977442"/>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ct val="0"/>
              </a:spcBef>
              <a:spcAft>
                <a:spcPts val="600"/>
              </a:spcAft>
              <a:buClrTx/>
              <a:buSzTx/>
              <a:buFont typeface="Arial" panose="020B0604020202020204" pitchFamily="34" charset="0"/>
              <a:buNone/>
              <a:tabLst/>
              <a:defRPr/>
            </a:pPr>
            <a:r>
              <a:rPr kumimoji="0" lang="en-US" sz="4000" b="0" i="0" u="none" strike="noStrike" kern="1200" cap="none" spc="0" normalizeH="0" baseline="0" noProof="0" dirty="0">
                <a:ln>
                  <a:noFill/>
                </a:ln>
                <a:solidFill>
                  <a:srgbClr val="FFFFFF"/>
                </a:solidFill>
                <a:effectLst/>
                <a:uLnTx/>
                <a:uFillTx/>
                <a:latin typeface="Calibri Light" panose="020F0302020204030204"/>
                <a:ea typeface="+mn-ea"/>
                <a:cs typeface="+mn-cs"/>
              </a:rPr>
              <a:t>Density of Liner and Target</a:t>
            </a: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3A583698-54B6-F1ED-AAB0-9E7BC84F17A5}"/>
                  </a:ext>
                </a:extLst>
              </p:cNvPr>
              <p:cNvSpPr txBox="1"/>
              <p:nvPr/>
            </p:nvSpPr>
            <p:spPr>
              <a:xfrm>
                <a:off x="3065074" y="2485626"/>
                <a:ext cx="6061852" cy="173085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
                        <m:fPr>
                          <m:ctrlP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ctrlPr>
                        </m:fPr>
                        <m:num>
                          <m:sSub>
                            <m:sSubPr>
                              <m:ctrlP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ctrlPr>
                            </m:sSubPr>
                            <m:e>
                              <m: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t>𝑃</m:t>
                              </m:r>
                            </m:e>
                            <m:sub>
                              <m: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t>𝐴𝑙</m:t>
                              </m:r>
                            </m:sub>
                          </m:sSub>
                        </m:num>
                        <m:den>
                          <m:sSub>
                            <m:sSubPr>
                              <m:ctrlP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ctrlPr>
                            </m:sSubPr>
                            <m:e>
                              <m: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t>𝑃</m:t>
                              </m:r>
                            </m:e>
                            <m:sub>
                              <m: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t>𝑠𝑡𝑒𝑒𝑙</m:t>
                              </m:r>
                            </m:sub>
                          </m:sSub>
                        </m:den>
                      </m:f>
                      <m: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t>=</m:t>
                      </m:r>
                      <m:rad>
                        <m:radPr>
                          <m:degHide m:val="on"/>
                          <m:ctrlP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ctrlPr>
                        </m:radPr>
                        <m:deg/>
                        <m:e>
                          <m:f>
                            <m:fPr>
                              <m:ctrlP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ctrlPr>
                            </m:fPr>
                            <m:num>
                              <m:sSub>
                                <m:sSubPr>
                                  <m:ctrlP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ctrlPr>
                                </m:sSubPr>
                                <m:e>
                                  <m: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𝜌</m:t>
                                  </m:r>
                                </m:e>
                                <m:sub>
                                  <m: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𝑠𝑡𝑒𝑒𝑙</m:t>
                                  </m:r>
                                </m:sub>
                              </m:sSub>
                            </m:num>
                            <m:den>
                              <m:sSub>
                                <m:sSubPr>
                                  <m:ctrlP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ctrlPr>
                                </m:sSubPr>
                                <m:e>
                                  <m: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ea typeface="Cambria Math" panose="02040503050406030204" pitchFamily="18" charset="0"/>
                                      <a:cs typeface="+mn-cs"/>
                                    </a:rPr>
                                    <m:t>𝜌</m:t>
                                  </m:r>
                                </m:e>
                                <m:sub>
                                  <m: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t>𝐴𝑙</m:t>
                                  </m:r>
                                </m:sub>
                              </m:sSub>
                            </m:den>
                          </m:f>
                        </m:e>
                      </m:rad>
                      <m: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t>= </m:t>
                      </m:r>
                      <m:rad>
                        <m:radPr>
                          <m:degHide m:val="on"/>
                          <m:ctrlP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ctrlPr>
                        </m:radPr>
                        <m:deg/>
                        <m:e>
                          <m:f>
                            <m:fPr>
                              <m:ctrlP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ctrlPr>
                            </m:fPr>
                            <m:num>
                              <m: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t>7.9</m:t>
                              </m:r>
                            </m:num>
                            <m:den>
                              <m: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t>2.7</m:t>
                              </m:r>
                            </m:den>
                          </m:f>
                          <m:r>
                            <a:rPr kumimoji="0" lang="en-GB" sz="3600" b="0" i="1" u="none" strike="noStrike" kern="1200" cap="none" spc="0" normalizeH="0" baseline="0" noProof="0" smtClean="0">
                              <a:ln>
                                <a:noFill/>
                              </a:ln>
                              <a:solidFill>
                                <a:prstClr val="black"/>
                              </a:solidFill>
                              <a:effectLst/>
                              <a:uLnTx/>
                              <a:uFillTx/>
                              <a:latin typeface="Cambria Math" panose="02040503050406030204" pitchFamily="18" charset="0"/>
                              <a:cs typeface="+mn-cs"/>
                            </a:rPr>
                            <m:t>=1.7</m:t>
                          </m:r>
                        </m:e>
                      </m:rad>
                    </m:oMath>
                  </m:oMathPara>
                </a14:m>
                <a:endParaRPr kumimoji="0" lang="en-US" sz="3600" b="0" i="0" u="none" strike="noStrike" kern="1200" cap="none" spc="0" normalizeH="0" baseline="0" noProof="0" dirty="0">
                  <a:ln>
                    <a:noFill/>
                  </a:ln>
                  <a:solidFill>
                    <a:prstClr val="black"/>
                  </a:solidFill>
                  <a:effectLst/>
                  <a:uLnTx/>
                  <a:uFillTx/>
                  <a:latin typeface="Calibri" panose="020F0502020204030204"/>
                  <a:cs typeface="+mn-cs"/>
                </a:endParaRPr>
              </a:p>
            </p:txBody>
          </p:sp>
        </mc:Choice>
        <mc:Fallback xmlns="">
          <p:sp>
            <p:nvSpPr>
              <p:cNvPr id="12" name="TextBox 11">
                <a:extLst>
                  <a:ext uri="{FF2B5EF4-FFF2-40B4-BE49-F238E27FC236}">
                    <a16:creationId xmlns:a16="http://schemas.microsoft.com/office/drawing/2014/main" id="{3A583698-54B6-F1ED-AAB0-9E7BC84F17A5}"/>
                  </a:ext>
                </a:extLst>
              </p:cNvPr>
              <p:cNvSpPr txBox="1">
                <a:spLocks noRot="1" noChangeAspect="1" noMove="1" noResize="1" noEditPoints="1" noAdjustHandles="1" noChangeArrowheads="1" noChangeShapeType="1" noTextEdit="1"/>
              </p:cNvSpPr>
              <p:nvPr/>
            </p:nvSpPr>
            <p:spPr>
              <a:xfrm>
                <a:off x="3065074" y="2485626"/>
                <a:ext cx="6061852" cy="1730858"/>
              </a:xfrm>
              <a:prstGeom prst="rect">
                <a:avLst/>
              </a:prstGeom>
              <a:blipFill>
                <a:blip r:embed="rId3"/>
                <a:stretch>
                  <a:fillRect l="-1255" r="-1255"/>
                </a:stretch>
              </a:blipFill>
            </p:spPr>
            <p:txBody>
              <a:bodyPr/>
              <a:lstStyle/>
              <a:p>
                <a:r>
                  <a:rPr lang="en-US">
                    <a:noFill/>
                  </a:rPr>
                  <a:t> </a:t>
                </a:r>
              </a:p>
            </p:txBody>
          </p:sp>
        </mc:Fallback>
      </mc:AlternateContent>
      <p:sp>
        <p:nvSpPr>
          <p:cNvPr id="2" name="TextBox 1">
            <a:extLst>
              <a:ext uri="{FF2B5EF4-FFF2-40B4-BE49-F238E27FC236}">
                <a16:creationId xmlns:a16="http://schemas.microsoft.com/office/drawing/2014/main" id="{A5DEAEF4-BB74-3DFB-9989-5261CAADD8FD}"/>
              </a:ext>
            </a:extLst>
          </p:cNvPr>
          <p:cNvSpPr txBox="1"/>
          <p:nvPr/>
        </p:nvSpPr>
        <p:spPr>
          <a:xfrm>
            <a:off x="803286" y="4724751"/>
            <a:ext cx="10585428" cy="923330"/>
          </a:xfrm>
          <a:prstGeom prst="rect">
            <a:avLst/>
          </a:prstGeom>
          <a:noFill/>
        </p:spPr>
        <p:txBody>
          <a:bodyPr wrap="square" rtlCol="0">
            <a:spAutoFit/>
          </a:bodyPr>
          <a:lstStyle/>
          <a:p>
            <a:r>
              <a:rPr lang="en-US" dirty="0"/>
              <a:t>For the same warhead, L rho and lambda are constant. As such, Al armour needs to be 70% thicker than steel to stop the jet penetrating. But Al can be nearly 3 x the thickness of steel begore it is heavier. Thus, on an areal density basis, Al armour is more effective at keeping out a shaped charge although it is more deeply penetrated</a:t>
            </a:r>
          </a:p>
        </p:txBody>
      </p:sp>
    </p:spTree>
    <p:extLst>
      <p:ext uri="{BB962C8B-B14F-4D97-AF65-F5344CB8AC3E}">
        <p14:creationId xmlns:p14="http://schemas.microsoft.com/office/powerpoint/2010/main" val="67079878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22BDE4A-8A20-4A69-9C5A-581C82036A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6A38184-17FD-B05B-5945-6F521C776A86}"/>
              </a:ext>
            </a:extLst>
          </p:cNvPr>
          <p:cNvSpPr txBox="1"/>
          <p:nvPr/>
        </p:nvSpPr>
        <p:spPr>
          <a:xfrm>
            <a:off x="1001684" y="170412"/>
            <a:ext cx="10178934" cy="1328730"/>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2900" kern="1200" dirty="0">
                <a:solidFill>
                  <a:schemeClr val="tx1"/>
                </a:solidFill>
                <a:latin typeface="+mj-lt"/>
                <a:ea typeface="+mj-ea"/>
                <a:cs typeface="+mj-cs"/>
              </a:rPr>
              <a:t>But Liner Material Also Important for Application</a:t>
            </a:r>
          </a:p>
          <a:p>
            <a:pPr algn="ctr">
              <a:lnSpc>
                <a:spcPct val="90000"/>
              </a:lnSpc>
              <a:spcBef>
                <a:spcPct val="0"/>
              </a:spcBef>
              <a:spcAft>
                <a:spcPts val="600"/>
              </a:spcAft>
            </a:pPr>
            <a:r>
              <a:rPr lang="en-US" sz="2900" kern="1200" dirty="0">
                <a:solidFill>
                  <a:schemeClr val="tx1"/>
                </a:solidFill>
                <a:latin typeface="+mj-lt"/>
                <a:ea typeface="+mj-ea"/>
                <a:cs typeface="+mj-cs"/>
              </a:rPr>
              <a:t>– Let us look at a Mg cone on concrete and </a:t>
            </a:r>
            <a:r>
              <a:rPr lang="en-US" sz="2900" dirty="0">
                <a:latin typeface="+mj-lt"/>
                <a:ea typeface="+mj-ea"/>
                <a:cs typeface="+mj-cs"/>
              </a:rPr>
              <a:t>compare it to…..</a:t>
            </a:r>
            <a:endParaRPr lang="en-US" sz="2900" kern="1200" dirty="0">
              <a:solidFill>
                <a:schemeClr val="tx1"/>
              </a:solidFill>
              <a:latin typeface="+mj-lt"/>
              <a:ea typeface="+mj-ea"/>
              <a:cs typeface="+mj-cs"/>
            </a:endParaRPr>
          </a:p>
        </p:txBody>
      </p:sp>
      <p:pic>
        <p:nvPicPr>
          <p:cNvPr id="6" name="Picture 5" descr="A pile of rocks and rocks&#10;&#10;Description automatically generated">
            <a:extLst>
              <a:ext uri="{FF2B5EF4-FFF2-40B4-BE49-F238E27FC236}">
                <a16:creationId xmlns:a16="http://schemas.microsoft.com/office/drawing/2014/main" id="{2732A5AA-332F-AD18-513E-72FAD6018BD8}"/>
              </a:ext>
            </a:extLst>
          </p:cNvPr>
          <p:cNvPicPr>
            <a:picLocks noChangeAspect="1"/>
          </p:cNvPicPr>
          <p:nvPr/>
        </p:nvPicPr>
        <p:blipFill>
          <a:blip r:embed="rId2" cstate="screen">
            <a:extLst>
              <a:ext uri="{28A0092B-C50C-407E-A947-70E740481C1C}">
                <a14:useLocalDpi xmlns:a14="http://schemas.microsoft.com/office/drawing/2010/main"/>
              </a:ext>
            </a:extLst>
          </a:blip>
          <a:srcRect r="-2"/>
          <a:stretch/>
        </p:blipFill>
        <p:spPr>
          <a:xfrm rot="10800000">
            <a:off x="6096000" y="2078302"/>
            <a:ext cx="6034672" cy="4045446"/>
          </a:xfrm>
          <a:prstGeom prst="rect">
            <a:avLst/>
          </a:prstGeom>
        </p:spPr>
      </p:pic>
      <p:pic>
        <p:nvPicPr>
          <p:cNvPr id="4" name="Picture 3" descr="A pile of rocks and a concrete block&#10;&#10;Description automatically generated">
            <a:extLst>
              <a:ext uri="{FF2B5EF4-FFF2-40B4-BE49-F238E27FC236}">
                <a16:creationId xmlns:a16="http://schemas.microsoft.com/office/drawing/2014/main" id="{43E948D9-F53E-3023-A1E6-6C79AB6C3C43}"/>
              </a:ext>
            </a:extLst>
          </p:cNvPr>
          <p:cNvPicPr>
            <a:picLocks noChangeAspect="1"/>
          </p:cNvPicPr>
          <p:nvPr/>
        </p:nvPicPr>
        <p:blipFill>
          <a:blip r:embed="rId3" cstate="screen">
            <a:extLst>
              <a:ext uri="{28A0092B-C50C-407E-A947-70E740481C1C}">
                <a14:useLocalDpi xmlns:a14="http://schemas.microsoft.com/office/drawing/2010/main"/>
              </a:ext>
            </a:extLst>
          </a:blip>
          <a:srcRect r="-2"/>
          <a:stretch/>
        </p:blipFill>
        <p:spPr>
          <a:xfrm>
            <a:off x="0" y="2078302"/>
            <a:ext cx="6034672" cy="4045446"/>
          </a:xfrm>
          <a:prstGeom prst="rect">
            <a:avLst/>
          </a:prstGeom>
        </p:spPr>
      </p:pic>
    </p:spTree>
    <p:extLst>
      <p:ext uri="{BB962C8B-B14F-4D97-AF65-F5344CB8AC3E}">
        <p14:creationId xmlns:p14="http://schemas.microsoft.com/office/powerpoint/2010/main" val="299324563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C59B01C-5238-4A40-F522-B4EEDCF2089B}"/>
            </a:ext>
          </a:extLst>
        </p:cNvPr>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22BDE4A-8A20-4A69-9C5A-581C82036A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EFA38A9-4757-8F2D-35E8-E4391F5EF7E6}"/>
              </a:ext>
            </a:extLst>
          </p:cNvPr>
          <p:cNvSpPr txBox="1"/>
          <p:nvPr/>
        </p:nvSpPr>
        <p:spPr>
          <a:xfrm>
            <a:off x="838200" y="365125"/>
            <a:ext cx="10515600" cy="101710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5200" kern="1200" dirty="0">
                <a:solidFill>
                  <a:schemeClr val="tx1"/>
                </a:solidFill>
                <a:latin typeface="+mj-lt"/>
                <a:ea typeface="+mj-ea"/>
                <a:cs typeface="+mj-cs"/>
              </a:rPr>
              <a:t>………. a Cu cone on concrete</a:t>
            </a:r>
          </a:p>
        </p:txBody>
      </p:sp>
      <p:pic>
        <p:nvPicPr>
          <p:cNvPr id="8" name="Picture 7" descr="A broken concrete slab with rocks and rocks&#10;&#10;Description automatically generated with medium confidence">
            <a:extLst>
              <a:ext uri="{FF2B5EF4-FFF2-40B4-BE49-F238E27FC236}">
                <a16:creationId xmlns:a16="http://schemas.microsoft.com/office/drawing/2014/main" id="{4B26AF7F-4E17-C610-A62A-A6601C6CC294}"/>
              </a:ext>
            </a:extLst>
          </p:cNvPr>
          <p:cNvPicPr>
            <a:picLocks noChangeAspect="1"/>
          </p:cNvPicPr>
          <p:nvPr/>
        </p:nvPicPr>
        <p:blipFill>
          <a:blip r:embed="rId2" cstate="screen">
            <a:extLst>
              <a:ext uri="{28A0092B-C50C-407E-A947-70E740481C1C}">
                <a14:useLocalDpi xmlns:a14="http://schemas.microsoft.com/office/drawing/2010/main"/>
              </a:ext>
            </a:extLst>
          </a:blip>
          <a:srcRect r="-2"/>
          <a:stretch/>
        </p:blipFill>
        <p:spPr>
          <a:xfrm>
            <a:off x="190917" y="1747358"/>
            <a:ext cx="5803323" cy="4553447"/>
          </a:xfrm>
          <a:prstGeom prst="rect">
            <a:avLst/>
          </a:prstGeom>
        </p:spPr>
      </p:pic>
      <p:pic>
        <p:nvPicPr>
          <p:cNvPr id="5" name="Picture 4" descr="A pile of concrete and a piece of cement&#10;&#10;Description automatically generated with medium confidence">
            <a:extLst>
              <a:ext uri="{FF2B5EF4-FFF2-40B4-BE49-F238E27FC236}">
                <a16:creationId xmlns:a16="http://schemas.microsoft.com/office/drawing/2014/main" id="{207A21B8-5BFF-FD0E-E705-D6D6FCC58DE0}"/>
              </a:ext>
            </a:extLst>
          </p:cNvPr>
          <p:cNvPicPr>
            <a:picLocks noChangeAspect="1"/>
          </p:cNvPicPr>
          <p:nvPr/>
        </p:nvPicPr>
        <p:blipFill>
          <a:blip r:embed="rId3" cstate="screen">
            <a:extLst>
              <a:ext uri="{28A0092B-C50C-407E-A947-70E740481C1C}">
                <a14:useLocalDpi xmlns:a14="http://schemas.microsoft.com/office/drawing/2010/main"/>
              </a:ext>
            </a:extLst>
          </a:blip>
          <a:srcRect r="-2"/>
          <a:stretch/>
        </p:blipFill>
        <p:spPr>
          <a:xfrm>
            <a:off x="6185158" y="1747358"/>
            <a:ext cx="5803323" cy="4553447"/>
          </a:xfrm>
          <a:prstGeom prst="rect">
            <a:avLst/>
          </a:prstGeom>
        </p:spPr>
      </p:pic>
    </p:spTree>
    <p:extLst>
      <p:ext uri="{BB962C8B-B14F-4D97-AF65-F5344CB8AC3E}">
        <p14:creationId xmlns:p14="http://schemas.microsoft.com/office/powerpoint/2010/main" val="409573219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97D445B-5563-6DEA-167F-E2F0EE778356}"/>
            </a:ext>
          </a:extLst>
        </p:cNvPr>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22BDE4A-8A20-4A69-9C5A-581C82036A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1A5EE4B-4D94-BA07-53B8-7E94281D4505}"/>
              </a:ext>
            </a:extLst>
          </p:cNvPr>
          <p:cNvSpPr txBox="1"/>
          <p:nvPr/>
        </p:nvSpPr>
        <p:spPr>
          <a:xfrm>
            <a:off x="1001684" y="170412"/>
            <a:ext cx="10178934" cy="1328730"/>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200" kern="1200">
                <a:solidFill>
                  <a:schemeClr val="tx1"/>
                </a:solidFill>
                <a:latin typeface="+mj-lt"/>
                <a:ea typeface="+mj-ea"/>
                <a:cs typeface="+mj-cs"/>
              </a:rPr>
              <a:t>A Cu cone on steel compared to…..</a:t>
            </a:r>
          </a:p>
        </p:txBody>
      </p:sp>
      <p:pic>
        <p:nvPicPr>
          <p:cNvPr id="5" name="Picture 4" descr="A metal object with wires&#10;&#10;Description automatically generated with medium confidence">
            <a:extLst>
              <a:ext uri="{FF2B5EF4-FFF2-40B4-BE49-F238E27FC236}">
                <a16:creationId xmlns:a16="http://schemas.microsoft.com/office/drawing/2014/main" id="{08E6B948-C97E-019D-C2B3-0647D4B997A6}"/>
              </a:ext>
            </a:extLst>
          </p:cNvPr>
          <p:cNvPicPr>
            <a:picLocks noChangeAspect="1"/>
          </p:cNvPicPr>
          <p:nvPr/>
        </p:nvPicPr>
        <p:blipFill>
          <a:blip r:embed="rId2" cstate="screen">
            <a:extLst>
              <a:ext uri="{28A0092B-C50C-407E-A947-70E740481C1C}">
                <a14:useLocalDpi xmlns:a14="http://schemas.microsoft.com/office/drawing/2010/main"/>
              </a:ext>
            </a:extLst>
          </a:blip>
          <a:srcRect b="-2"/>
          <a:stretch/>
        </p:blipFill>
        <p:spPr>
          <a:xfrm rot="5400000">
            <a:off x="1155224" y="1453965"/>
            <a:ext cx="3890357" cy="5803323"/>
          </a:xfrm>
          <a:prstGeom prst="rect">
            <a:avLst/>
          </a:prstGeom>
        </p:spPr>
      </p:pic>
      <p:pic>
        <p:nvPicPr>
          <p:cNvPr id="10" name="Picture 9" descr="A hole in a concrete surface&#10;&#10;Description automatically generated">
            <a:extLst>
              <a:ext uri="{FF2B5EF4-FFF2-40B4-BE49-F238E27FC236}">
                <a16:creationId xmlns:a16="http://schemas.microsoft.com/office/drawing/2014/main" id="{A985CDB3-1666-D5DE-D127-3700798D6D1E}"/>
              </a:ext>
            </a:extLst>
          </p:cNvPr>
          <p:cNvPicPr>
            <a:picLocks noChangeAspect="1"/>
          </p:cNvPicPr>
          <p:nvPr/>
        </p:nvPicPr>
        <p:blipFill>
          <a:blip r:embed="rId3" cstate="screen">
            <a:extLst>
              <a:ext uri="{28A0092B-C50C-407E-A947-70E740481C1C}">
                <a14:useLocalDpi xmlns:a14="http://schemas.microsoft.com/office/drawing/2010/main"/>
              </a:ext>
            </a:extLst>
          </a:blip>
          <a:srcRect r="-2" b="-2"/>
          <a:stretch/>
        </p:blipFill>
        <p:spPr>
          <a:xfrm>
            <a:off x="6189934" y="2410448"/>
            <a:ext cx="5803323" cy="3890357"/>
          </a:xfrm>
          <a:prstGeom prst="rect">
            <a:avLst/>
          </a:prstGeom>
        </p:spPr>
      </p:pic>
    </p:spTree>
    <p:extLst>
      <p:ext uri="{BB962C8B-B14F-4D97-AF65-F5344CB8AC3E}">
        <p14:creationId xmlns:p14="http://schemas.microsoft.com/office/powerpoint/2010/main" val="381436634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26E3D23-2D6B-31D5-C3C8-E444C97A2267}"/>
            </a:ext>
          </a:extLst>
        </p:cNvPr>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022BDE4A-8A20-4A69-9C5A-581C82036A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A2BEB03-0554-BB60-3318-C54EDC174F05}"/>
              </a:ext>
            </a:extLst>
          </p:cNvPr>
          <p:cNvSpPr txBox="1"/>
          <p:nvPr/>
        </p:nvSpPr>
        <p:spPr>
          <a:xfrm>
            <a:off x="1001684" y="557194"/>
            <a:ext cx="10178934" cy="941947"/>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200" kern="1200" dirty="0">
                <a:solidFill>
                  <a:schemeClr val="tx1"/>
                </a:solidFill>
                <a:latin typeface="+mj-lt"/>
                <a:ea typeface="+mj-ea"/>
                <a:cs typeface="+mj-cs"/>
              </a:rPr>
              <a:t>A Mg cone on steel</a:t>
            </a:r>
          </a:p>
        </p:txBody>
      </p:sp>
      <p:pic>
        <p:nvPicPr>
          <p:cNvPr id="4" name="Picture 3" descr="A bottle on a string&#10;&#10;Description automatically generated with medium confidence">
            <a:extLst>
              <a:ext uri="{FF2B5EF4-FFF2-40B4-BE49-F238E27FC236}">
                <a16:creationId xmlns:a16="http://schemas.microsoft.com/office/drawing/2014/main" id="{1E5D1A1A-092B-0C85-117E-648DAF8E48E5}"/>
              </a:ext>
            </a:extLst>
          </p:cNvPr>
          <p:cNvPicPr>
            <a:picLocks noChangeAspect="1"/>
          </p:cNvPicPr>
          <p:nvPr/>
        </p:nvPicPr>
        <p:blipFill>
          <a:blip r:embed="rId2" cstate="screen">
            <a:extLst>
              <a:ext uri="{28A0092B-C50C-407E-A947-70E740481C1C}">
                <a14:useLocalDpi xmlns:a14="http://schemas.microsoft.com/office/drawing/2010/main"/>
              </a:ext>
            </a:extLst>
          </a:blip>
          <a:srcRect b="-2"/>
          <a:stretch/>
        </p:blipFill>
        <p:spPr>
          <a:xfrm rot="5400000">
            <a:off x="1155224" y="1453965"/>
            <a:ext cx="3890357" cy="5803323"/>
          </a:xfrm>
          <a:prstGeom prst="rect">
            <a:avLst/>
          </a:prstGeom>
        </p:spPr>
      </p:pic>
      <p:pic>
        <p:nvPicPr>
          <p:cNvPr id="7" name="Picture 6" descr="A hole in a concrete surface&#10;&#10;Description automatically generated">
            <a:extLst>
              <a:ext uri="{FF2B5EF4-FFF2-40B4-BE49-F238E27FC236}">
                <a16:creationId xmlns:a16="http://schemas.microsoft.com/office/drawing/2014/main" id="{73F8C7A5-2FA6-E854-5EDB-A4DB14163EF8}"/>
              </a:ext>
            </a:extLst>
          </p:cNvPr>
          <p:cNvPicPr>
            <a:picLocks noChangeAspect="1"/>
          </p:cNvPicPr>
          <p:nvPr/>
        </p:nvPicPr>
        <p:blipFill>
          <a:blip r:embed="rId3" cstate="screen">
            <a:extLst>
              <a:ext uri="{28A0092B-C50C-407E-A947-70E740481C1C}">
                <a14:useLocalDpi xmlns:a14="http://schemas.microsoft.com/office/drawing/2010/main"/>
              </a:ext>
            </a:extLst>
          </a:blip>
          <a:srcRect r="-2" b="-2"/>
          <a:stretch/>
        </p:blipFill>
        <p:spPr>
          <a:xfrm>
            <a:off x="6189934" y="2410448"/>
            <a:ext cx="5803323" cy="3890357"/>
          </a:xfrm>
          <a:prstGeom prst="rect">
            <a:avLst/>
          </a:prstGeom>
        </p:spPr>
      </p:pic>
    </p:spTree>
    <p:extLst>
      <p:ext uri="{BB962C8B-B14F-4D97-AF65-F5344CB8AC3E}">
        <p14:creationId xmlns:p14="http://schemas.microsoft.com/office/powerpoint/2010/main" val="264546695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99713" y="248038"/>
            <a:ext cx="7063721" cy="1159200"/>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lang="en-US" sz="4000" dirty="0">
                <a:solidFill>
                  <a:srgbClr val="FFFFFF"/>
                </a:solidFill>
                <a:latin typeface="+mj-lt"/>
                <a:ea typeface="+mj-ea"/>
                <a:cs typeface="+mj-cs"/>
              </a:rPr>
              <a:t>Cone Angle</a:t>
            </a:r>
            <a:endParaRPr kumimoji="0" lang="en-US" sz="4000" b="0" i="0" u="none" strike="noStrike" kern="1200" cap="none" spc="0" normalizeH="0" baseline="0" noProof="0" dirty="0">
              <a:ln>
                <a:noFill/>
              </a:ln>
              <a:solidFill>
                <a:srgbClr val="FFFFFF"/>
              </a:solidFill>
              <a:effectLst/>
              <a:uLnTx/>
              <a:uFillTx/>
              <a:latin typeface="+mj-lt"/>
              <a:ea typeface="+mj-ea"/>
              <a:cs typeface="+mj-cs"/>
            </a:endParaRP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6" descr="Chart, line chart&#10;&#10;Description automatically generated">
            <a:extLst>
              <a:ext uri="{FF2B5EF4-FFF2-40B4-BE49-F238E27FC236}">
                <a16:creationId xmlns:a16="http://schemas.microsoft.com/office/drawing/2014/main" id="{A5540AE1-719B-32CC-60E3-A6F278FBB28D}"/>
              </a:ext>
            </a:extLst>
          </p:cNvPr>
          <p:cNvPicPr>
            <a:picLocks noChangeAspect="1"/>
          </p:cNvPicPr>
          <p:nvPr/>
        </p:nvPicPr>
        <p:blipFill>
          <a:blip r:embed="rId3"/>
          <a:stretch>
            <a:fillRect/>
          </a:stretch>
        </p:blipFill>
        <p:spPr>
          <a:xfrm>
            <a:off x="1451093" y="1822348"/>
            <a:ext cx="9289813" cy="4343071"/>
          </a:xfrm>
          <a:prstGeom prst="rect">
            <a:avLst/>
          </a:prstGeom>
        </p:spPr>
      </p:pic>
    </p:spTree>
    <p:extLst>
      <p:ext uri="{BB962C8B-B14F-4D97-AF65-F5344CB8AC3E}">
        <p14:creationId xmlns:p14="http://schemas.microsoft.com/office/powerpoint/2010/main" val="220359807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B44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3EDCEF06-78BD-0338-4DA7-992520A1F837}"/>
              </a:ext>
            </a:extLst>
          </p:cNvPr>
          <p:cNvPicPr>
            <a:picLocks noChangeAspect="1"/>
          </p:cNvPicPr>
          <p:nvPr/>
        </p:nvPicPr>
        <p:blipFill>
          <a:blip r:embed="rId2"/>
          <a:stretch>
            <a:fillRect/>
          </a:stretch>
        </p:blipFill>
        <p:spPr>
          <a:xfrm>
            <a:off x="6421035" y="1351438"/>
            <a:ext cx="5129784" cy="4155124"/>
          </a:xfrm>
          <a:prstGeom prst="rect">
            <a:avLst/>
          </a:prstGeom>
        </p:spPr>
      </p:pic>
      <p:sp>
        <p:nvSpPr>
          <p:cNvPr id="13" name="Rectangle 12">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Diagram&#10;&#10;Description automatically generated">
            <a:extLst>
              <a:ext uri="{FF2B5EF4-FFF2-40B4-BE49-F238E27FC236}">
                <a16:creationId xmlns:a16="http://schemas.microsoft.com/office/drawing/2014/main" id="{B41E3B1F-0D5D-0F88-F06F-098FFF86D2D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7012" y="1691286"/>
            <a:ext cx="5129784" cy="3475427"/>
          </a:xfrm>
          <a:prstGeom prst="rect">
            <a:avLst/>
          </a:prstGeom>
        </p:spPr>
      </p:pic>
    </p:spTree>
    <p:extLst>
      <p:ext uri="{BB962C8B-B14F-4D97-AF65-F5344CB8AC3E}">
        <p14:creationId xmlns:p14="http://schemas.microsoft.com/office/powerpoint/2010/main" val="134179920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326314" y="1273194"/>
            <a:ext cx="4399093" cy="1325563"/>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kumimoji="0" lang="en-US" sz="4400" b="0" i="0" u="none" strike="noStrike" cap="none" spc="0" normalizeH="0" baseline="0" noProof="0" dirty="0">
                <a:ln>
                  <a:noFill/>
                </a:ln>
                <a:solidFill>
                  <a:schemeClr val="tx1"/>
                </a:solidFill>
                <a:effectLst/>
                <a:uLnTx/>
                <a:uFillTx/>
                <a:latin typeface="+mj-lt"/>
                <a:ea typeface="+mj-ea"/>
                <a:cs typeface="+mj-cs"/>
              </a:rPr>
              <a:t>Case Shape and Confinement</a:t>
            </a:r>
          </a:p>
        </p:txBody>
      </p:sp>
      <p:sp>
        <p:nvSpPr>
          <p:cNvPr id="2" name="TextBox 1">
            <a:extLst>
              <a:ext uri="{FF2B5EF4-FFF2-40B4-BE49-F238E27FC236}">
                <a16:creationId xmlns:a16="http://schemas.microsoft.com/office/drawing/2014/main" id="{4E724155-AC61-96A4-D6E0-45A57F95BD61}"/>
              </a:ext>
            </a:extLst>
          </p:cNvPr>
          <p:cNvSpPr txBox="1"/>
          <p:nvPr/>
        </p:nvSpPr>
        <p:spPr>
          <a:xfrm>
            <a:off x="148002" y="2668402"/>
            <a:ext cx="5472573" cy="3181684"/>
          </a:xfrm>
        </p:spPr>
        <p:txBody>
          <a:bodyPr vert="horz" lIns="91440" tIns="45720" rIns="91440" bIns="45720" rtlCol="0" anchor="t">
            <a:normAutofit lnSpcReduction="10000"/>
          </a:bodyPr>
          <a:lstStyle/>
          <a:p>
            <a:pPr marL="0" marR="0" lvl="0" indent="-228600" fontAlgn="auto">
              <a:lnSpc>
                <a:spcPct val="90000"/>
              </a:lnSpc>
              <a:spcBef>
                <a:spcPts val="0"/>
              </a:spcBef>
              <a:spcAft>
                <a:spcPts val="600"/>
              </a:spcAft>
              <a:buClrTx/>
              <a:buSzTx/>
              <a:buFont typeface="Arial" panose="020B0604020202020204" pitchFamily="34" charset="0"/>
              <a:buChar char="•"/>
              <a:tabLst/>
              <a:defRPr/>
            </a:pPr>
            <a:r>
              <a:rPr lang="en-US" dirty="0"/>
              <a:t>Various attempts to increase jet length by boosting velocity have been attempted. However, packing too much explosive around the base region causes the hole to widen with less penetration depth. As such, a full calibre cone with a cylindrical case works well, or boat tailing to save weight without detriment to detonation wave propagation</a:t>
            </a:r>
          </a:p>
          <a:p>
            <a:pPr marL="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b="0" i="0" u="none" strike="noStrike" cap="none" spc="0" normalizeH="0" baseline="0" noProof="0" dirty="0">
                <a:ln>
                  <a:noFill/>
                </a:ln>
                <a:effectLst/>
                <a:uLnTx/>
                <a:uFillTx/>
              </a:rPr>
              <a:t>Confinement rigidity affects penetration performance by altering the strength of reflected shock waves. Using a stiffer or thicker metal walled case is better than a thin case.</a:t>
            </a:r>
          </a:p>
          <a:p>
            <a:pPr marL="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b="0" i="0" u="none" strike="noStrike" cap="none" spc="0" normalizeH="0" baseline="0" noProof="0" dirty="0">
                <a:ln>
                  <a:noFill/>
                </a:ln>
                <a:effectLst/>
                <a:uLnTx/>
                <a:uFillTx/>
              </a:rPr>
              <a:t>The minimum explosive head for normal shock-wave incidence on cone apex should be at least 0.5CD</a:t>
            </a:r>
          </a:p>
        </p:txBody>
      </p:sp>
      <p:sp>
        <p:nvSpPr>
          <p:cNvPr id="68" name="Freeform: Shape 67">
            <a:extLst>
              <a:ext uri="{FF2B5EF4-FFF2-40B4-BE49-F238E27FC236}">
                <a16:creationId xmlns:a16="http://schemas.microsoft.com/office/drawing/2014/main" id="{C62225A2-D3F0-45D1-9C47-B10375316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0" name="Freeform: Shape 69">
            <a:extLst>
              <a:ext uri="{FF2B5EF4-FFF2-40B4-BE49-F238E27FC236}">
                <a16:creationId xmlns:a16="http://schemas.microsoft.com/office/drawing/2014/main" id="{1B9FBFA8-6AF4-4091-9C8B-DEC6D8933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descr="Shape, polygon&#10;&#10;Description automatically generated">
            <a:extLst>
              <a:ext uri="{FF2B5EF4-FFF2-40B4-BE49-F238E27FC236}">
                <a16:creationId xmlns:a16="http://schemas.microsoft.com/office/drawing/2014/main" id="{389A057C-F761-C57B-8D78-6836DA69FD7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29823" y="599325"/>
            <a:ext cx="4137627" cy="2741177"/>
          </a:xfrm>
          <a:prstGeom prst="rect">
            <a:avLst/>
          </a:prstGeom>
        </p:spPr>
      </p:pic>
      <p:pic>
        <p:nvPicPr>
          <p:cNvPr id="9" name="Picture 8" descr="Diagram&#10;&#10;Description automatically generated">
            <a:extLst>
              <a:ext uri="{FF2B5EF4-FFF2-40B4-BE49-F238E27FC236}">
                <a16:creationId xmlns:a16="http://schemas.microsoft.com/office/drawing/2014/main" id="{354C24BD-D5C8-8F5A-A9EA-621699FC4F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87612" y="4003650"/>
            <a:ext cx="4622052" cy="2010592"/>
          </a:xfrm>
          <a:prstGeom prst="rect">
            <a:avLst/>
          </a:prstGeom>
        </p:spPr>
      </p:pic>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9598294"/>
      </p:ext>
    </p:extLst>
  </p:cSld>
  <p:clrMapOvr>
    <a:overrideClrMapping bg1="dk1" tx1="lt1" bg2="dk2" tx2="lt2" accent1="accent1" accent2="accent2" accent3="accent3" accent4="accent4" accent5="accent5" accent6="accent6" hlink="hlink" folHlink="folHlink"/>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1136397" y="502020"/>
            <a:ext cx="5323715" cy="1642970"/>
          </a:xfrm>
        </p:spPr>
        <p:txBody>
          <a:bodyPr vert="horz" lIns="91440" tIns="45720" rIns="91440" bIns="4572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ct val="0"/>
              </a:spcBef>
              <a:spcAft>
                <a:spcPts val="600"/>
              </a:spcAft>
              <a:buClrTx/>
              <a:buSzTx/>
              <a:buFont typeface="Arial" panose="020B0604020202020204" pitchFamily="34" charset="0"/>
              <a:buNone/>
              <a:tabLst/>
              <a:defRPr/>
            </a:pPr>
            <a:r>
              <a:rPr lang="en-US" sz="4000" dirty="0">
                <a:solidFill>
                  <a:prstClr val="black"/>
                </a:solidFill>
                <a:latin typeface="Calibri Light" panose="020F0302020204030204"/>
              </a:rPr>
              <a:t>Explosive type</a:t>
            </a:r>
            <a:endParaRPr kumimoji="0" lang="en-US" sz="4000" b="0" i="0" u="none" strike="noStrike" kern="1200" cap="none" spc="0" normalizeH="0" baseline="0" noProof="0" dirty="0">
              <a:ln>
                <a:noFill/>
              </a:ln>
              <a:solidFill>
                <a:prstClr val="black"/>
              </a:solidFill>
              <a:effectLst/>
              <a:uLnTx/>
              <a:uFillTx/>
              <a:latin typeface="Calibri Light" panose="020F0302020204030204"/>
              <a:ea typeface="+mn-ea"/>
              <a:cs typeface="+mn-cs"/>
            </a:endParaRPr>
          </a:p>
        </p:txBody>
      </p:sp>
      <p:sp>
        <p:nvSpPr>
          <p:cNvPr id="2" name="TextBox 1">
            <a:extLst>
              <a:ext uri="{FF2B5EF4-FFF2-40B4-BE49-F238E27FC236}">
                <a16:creationId xmlns:a16="http://schemas.microsoft.com/office/drawing/2014/main" id="{4E724155-AC61-96A4-D6E0-45A57F95BD61}"/>
              </a:ext>
            </a:extLst>
          </p:cNvPr>
          <p:cNvSpPr txBox="1"/>
          <p:nvPr/>
        </p:nvSpPr>
        <p:spPr>
          <a:xfrm>
            <a:off x="1144923" y="2405894"/>
            <a:ext cx="5315189" cy="3535083"/>
          </a:xfrm>
        </p:spPr>
        <p:txBody>
          <a:bodyPr vert="horz" lIns="91440" tIns="45720" rIns="91440" bIns="45720" rtlCol="0" anchor="t">
            <a:normAutofit/>
          </a:bodyPr>
          <a:lstStyle/>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An explosive with higher detonation shock pressure P gives better penetration. The explosives tabulated below have</a:t>
            </a:r>
            <a:r>
              <a:rPr lang="en-US" sz="2000" dirty="0">
                <a:solidFill>
                  <a:prstClr val="black"/>
                </a:solidFill>
                <a:latin typeface="Calibri" panose="020F0502020204030204"/>
              </a:rPr>
              <a:t>, 10,000 times the cone collapse pressure for copper. </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lang="en-US" sz="2000" dirty="0">
                <a:solidFill>
                  <a:prstClr val="black"/>
                </a:solidFill>
                <a:latin typeface="Calibri" panose="020F0502020204030204"/>
              </a:rPr>
              <a:t>Good filling quality is necessary to minimize jet perturbations</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7" name="Rectangle 56">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Rectangle 58">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Rectangle 60">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Rectangle 62">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4" name="Table 4">
            <a:extLst>
              <a:ext uri="{FF2B5EF4-FFF2-40B4-BE49-F238E27FC236}">
                <a16:creationId xmlns:a16="http://schemas.microsoft.com/office/drawing/2014/main" id="{69ADC1F0-181B-6F95-020B-23A4F69B3025}"/>
              </a:ext>
            </a:extLst>
          </p:cNvPr>
          <p:cNvGraphicFramePr>
            <a:graphicFrameLocks noGrp="1"/>
          </p:cNvGraphicFramePr>
          <p:nvPr>
            <p:extLst>
              <p:ext uri="{D42A27DB-BD31-4B8C-83A1-F6EECF244321}">
                <p14:modId xmlns:p14="http://schemas.microsoft.com/office/powerpoint/2010/main" val="3077844040"/>
              </p:ext>
            </p:extLst>
          </p:nvPr>
        </p:nvGraphicFramePr>
        <p:xfrm>
          <a:off x="3541035" y="4366429"/>
          <a:ext cx="8128000" cy="185420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771710080"/>
                    </a:ext>
                  </a:extLst>
                </a:gridCol>
                <a:gridCol w="2032000">
                  <a:extLst>
                    <a:ext uri="{9D8B030D-6E8A-4147-A177-3AD203B41FA5}">
                      <a16:colId xmlns:a16="http://schemas.microsoft.com/office/drawing/2014/main" val="1372760609"/>
                    </a:ext>
                  </a:extLst>
                </a:gridCol>
                <a:gridCol w="2032000">
                  <a:extLst>
                    <a:ext uri="{9D8B030D-6E8A-4147-A177-3AD203B41FA5}">
                      <a16:colId xmlns:a16="http://schemas.microsoft.com/office/drawing/2014/main" val="2025179263"/>
                    </a:ext>
                  </a:extLst>
                </a:gridCol>
                <a:gridCol w="2032000">
                  <a:extLst>
                    <a:ext uri="{9D8B030D-6E8A-4147-A177-3AD203B41FA5}">
                      <a16:colId xmlns:a16="http://schemas.microsoft.com/office/drawing/2014/main" val="1257801842"/>
                    </a:ext>
                  </a:extLst>
                </a:gridCol>
              </a:tblGrid>
              <a:tr h="370840">
                <a:tc>
                  <a:txBody>
                    <a:bodyPr/>
                    <a:lstStyle/>
                    <a:p>
                      <a:r>
                        <a:rPr lang="en-US" dirty="0"/>
                        <a:t>Explosive</a:t>
                      </a:r>
                    </a:p>
                  </a:txBody>
                  <a:tcPr/>
                </a:tc>
                <a:tc>
                  <a:txBody>
                    <a:bodyPr/>
                    <a:lstStyle/>
                    <a:p>
                      <a:r>
                        <a:rPr lang="en-US" dirty="0"/>
                        <a:t>Density (g/cc)</a:t>
                      </a:r>
                    </a:p>
                  </a:txBody>
                  <a:tcPr/>
                </a:tc>
                <a:tc>
                  <a:txBody>
                    <a:bodyPr/>
                    <a:lstStyle/>
                    <a:p>
                      <a:r>
                        <a:rPr lang="en-US" dirty="0"/>
                        <a:t>Vd (m/s)</a:t>
                      </a:r>
                    </a:p>
                  </a:txBody>
                  <a:tcPr/>
                </a:tc>
                <a:tc>
                  <a:txBody>
                    <a:bodyPr/>
                    <a:lstStyle/>
                    <a:p>
                      <a:r>
                        <a:rPr lang="en-US" dirty="0"/>
                        <a:t>P (Kbar)</a:t>
                      </a:r>
                    </a:p>
                  </a:txBody>
                  <a:tcPr/>
                </a:tc>
                <a:extLst>
                  <a:ext uri="{0D108BD9-81ED-4DB2-BD59-A6C34878D82A}">
                    <a16:rowId xmlns:a16="http://schemas.microsoft.com/office/drawing/2014/main" val="3532149246"/>
                  </a:ext>
                </a:extLst>
              </a:tr>
              <a:tr h="370840">
                <a:tc>
                  <a:txBody>
                    <a:bodyPr/>
                    <a:lstStyle/>
                    <a:p>
                      <a:r>
                        <a:rPr lang="en-US" dirty="0"/>
                        <a:t>PE4</a:t>
                      </a:r>
                    </a:p>
                  </a:txBody>
                  <a:tcPr/>
                </a:tc>
                <a:tc>
                  <a:txBody>
                    <a:bodyPr/>
                    <a:lstStyle/>
                    <a:p>
                      <a:r>
                        <a:rPr lang="en-US" dirty="0"/>
                        <a:t>1.6</a:t>
                      </a:r>
                    </a:p>
                  </a:txBody>
                  <a:tcPr/>
                </a:tc>
                <a:tc>
                  <a:txBody>
                    <a:bodyPr/>
                    <a:lstStyle/>
                    <a:p>
                      <a:r>
                        <a:rPr lang="en-US" dirty="0"/>
                        <a:t>8200</a:t>
                      </a:r>
                    </a:p>
                  </a:txBody>
                  <a:tcPr/>
                </a:tc>
                <a:tc>
                  <a:txBody>
                    <a:bodyPr/>
                    <a:lstStyle/>
                    <a:p>
                      <a:r>
                        <a:rPr lang="en-US" dirty="0"/>
                        <a:t>270</a:t>
                      </a:r>
                    </a:p>
                  </a:txBody>
                  <a:tcPr/>
                </a:tc>
                <a:extLst>
                  <a:ext uri="{0D108BD9-81ED-4DB2-BD59-A6C34878D82A}">
                    <a16:rowId xmlns:a16="http://schemas.microsoft.com/office/drawing/2014/main" val="89346166"/>
                  </a:ext>
                </a:extLst>
              </a:tr>
              <a:tr h="370840">
                <a:tc>
                  <a:txBody>
                    <a:bodyPr/>
                    <a:lstStyle/>
                    <a:p>
                      <a:r>
                        <a:rPr lang="en-US" dirty="0"/>
                        <a:t>COMP B</a:t>
                      </a:r>
                    </a:p>
                  </a:txBody>
                  <a:tcPr/>
                </a:tc>
                <a:tc>
                  <a:txBody>
                    <a:bodyPr/>
                    <a:lstStyle/>
                    <a:p>
                      <a:r>
                        <a:rPr lang="en-US" dirty="0"/>
                        <a:t>1.6</a:t>
                      </a:r>
                    </a:p>
                  </a:txBody>
                  <a:tcPr/>
                </a:tc>
                <a:tc>
                  <a:txBody>
                    <a:bodyPr/>
                    <a:lstStyle/>
                    <a:p>
                      <a:r>
                        <a:rPr lang="en-US" dirty="0"/>
                        <a:t>7840</a:t>
                      </a:r>
                    </a:p>
                  </a:txBody>
                  <a:tcPr/>
                </a:tc>
                <a:tc>
                  <a:txBody>
                    <a:bodyPr/>
                    <a:lstStyle/>
                    <a:p>
                      <a:r>
                        <a:rPr lang="en-US" dirty="0"/>
                        <a:t>246</a:t>
                      </a:r>
                    </a:p>
                  </a:txBody>
                  <a:tcPr/>
                </a:tc>
                <a:extLst>
                  <a:ext uri="{0D108BD9-81ED-4DB2-BD59-A6C34878D82A}">
                    <a16:rowId xmlns:a16="http://schemas.microsoft.com/office/drawing/2014/main" val="619182835"/>
                  </a:ext>
                </a:extLst>
              </a:tr>
              <a:tr h="370840">
                <a:tc>
                  <a:txBody>
                    <a:bodyPr/>
                    <a:lstStyle/>
                    <a:p>
                      <a:r>
                        <a:rPr lang="en-US" dirty="0"/>
                        <a:t>EDC1/S</a:t>
                      </a:r>
                    </a:p>
                  </a:txBody>
                  <a:tcPr/>
                </a:tc>
                <a:tc>
                  <a:txBody>
                    <a:bodyPr/>
                    <a:lstStyle/>
                    <a:p>
                      <a:r>
                        <a:rPr lang="en-US" dirty="0"/>
                        <a:t>1.8</a:t>
                      </a:r>
                    </a:p>
                  </a:txBody>
                  <a:tcPr/>
                </a:tc>
                <a:tc>
                  <a:txBody>
                    <a:bodyPr/>
                    <a:lstStyle/>
                    <a:p>
                      <a:r>
                        <a:rPr lang="en-US" dirty="0"/>
                        <a:t>8600</a:t>
                      </a:r>
                    </a:p>
                  </a:txBody>
                  <a:tcPr/>
                </a:tc>
                <a:tc>
                  <a:txBody>
                    <a:bodyPr/>
                    <a:lstStyle/>
                    <a:p>
                      <a:r>
                        <a:rPr lang="en-US" dirty="0"/>
                        <a:t>333</a:t>
                      </a:r>
                    </a:p>
                  </a:txBody>
                  <a:tcPr/>
                </a:tc>
                <a:extLst>
                  <a:ext uri="{0D108BD9-81ED-4DB2-BD59-A6C34878D82A}">
                    <a16:rowId xmlns:a16="http://schemas.microsoft.com/office/drawing/2014/main" val="1718404759"/>
                  </a:ext>
                </a:extLst>
              </a:tr>
              <a:tr h="370840">
                <a:tc>
                  <a:txBody>
                    <a:bodyPr/>
                    <a:lstStyle/>
                    <a:p>
                      <a:r>
                        <a:rPr lang="en-US" dirty="0"/>
                        <a:t>TORPEX</a:t>
                      </a:r>
                    </a:p>
                  </a:txBody>
                  <a:tcPr/>
                </a:tc>
                <a:tc>
                  <a:txBody>
                    <a:bodyPr/>
                    <a:lstStyle/>
                    <a:p>
                      <a:r>
                        <a:rPr lang="en-US" dirty="0"/>
                        <a:t>1.7</a:t>
                      </a:r>
                    </a:p>
                  </a:txBody>
                  <a:tcPr/>
                </a:tc>
                <a:tc>
                  <a:txBody>
                    <a:bodyPr/>
                    <a:lstStyle/>
                    <a:p>
                      <a:r>
                        <a:rPr lang="en-US" dirty="0"/>
                        <a:t>7370</a:t>
                      </a:r>
                    </a:p>
                  </a:txBody>
                  <a:tcPr/>
                </a:tc>
                <a:tc>
                  <a:txBody>
                    <a:bodyPr/>
                    <a:lstStyle/>
                    <a:p>
                      <a:r>
                        <a:rPr lang="en-US" dirty="0"/>
                        <a:t>231</a:t>
                      </a:r>
                    </a:p>
                  </a:txBody>
                  <a:tcPr/>
                </a:tc>
                <a:extLst>
                  <a:ext uri="{0D108BD9-81ED-4DB2-BD59-A6C34878D82A}">
                    <a16:rowId xmlns:a16="http://schemas.microsoft.com/office/drawing/2014/main" val="4249103540"/>
                  </a:ext>
                </a:extLst>
              </a:tr>
            </a:tbl>
          </a:graphicData>
        </a:graphic>
      </p:graphicFrame>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1E5CEABD-2A5A-1884-CFB9-81D5AD5C153D}"/>
                  </a:ext>
                </a:extLst>
              </p:cNvPr>
              <p:cNvSpPr txBox="1"/>
              <p:nvPr/>
            </p:nvSpPr>
            <p:spPr>
              <a:xfrm>
                <a:off x="8422355" y="1250271"/>
                <a:ext cx="3312445" cy="49244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3200" b="0" i="1" smtClean="0">
                          <a:solidFill>
                            <a:schemeClr val="bg1"/>
                          </a:solidFill>
                          <a:latin typeface="Cambria Math" panose="02040503050406030204" pitchFamily="18" charset="0"/>
                        </a:rPr>
                        <m:t>𝑃</m:t>
                      </m:r>
                      <m:r>
                        <a:rPr lang="en-GB" sz="3200" b="0" i="1" smtClean="0">
                          <a:solidFill>
                            <a:schemeClr val="bg1"/>
                          </a:solidFill>
                          <a:latin typeface="Cambria Math" panose="02040503050406030204" pitchFamily="18" charset="0"/>
                        </a:rPr>
                        <m:t>=</m:t>
                      </m:r>
                      <m:sSup>
                        <m:sSupPr>
                          <m:ctrlPr>
                            <a:rPr lang="en-GB" sz="3200" b="0" i="1" smtClean="0">
                              <a:solidFill>
                                <a:schemeClr val="bg1"/>
                              </a:solidFill>
                              <a:latin typeface="Cambria Math" panose="02040503050406030204" pitchFamily="18" charset="0"/>
                            </a:rPr>
                          </m:ctrlPr>
                        </m:sSupPr>
                        <m:e>
                          <m:r>
                            <a:rPr lang="en-GB" sz="3200" b="0" i="1" smtClean="0">
                              <a:solidFill>
                                <a:schemeClr val="bg1"/>
                              </a:solidFill>
                              <a:latin typeface="Cambria Math" panose="02040503050406030204" pitchFamily="18" charset="0"/>
                            </a:rPr>
                            <m:t>2.5</m:t>
                          </m:r>
                          <m:r>
                            <a:rPr lang="en-GB" sz="3200" b="0" i="1" smtClean="0">
                              <a:solidFill>
                                <a:schemeClr val="bg1"/>
                              </a:solidFill>
                              <a:latin typeface="Cambria Math" panose="02040503050406030204" pitchFamily="18" charset="0"/>
                              <a:ea typeface="Cambria Math" panose="02040503050406030204" pitchFamily="18" charset="0"/>
                            </a:rPr>
                            <m:t>×10</m:t>
                          </m:r>
                        </m:e>
                        <m:sup>
                          <m:r>
                            <a:rPr lang="en-GB" sz="3200" b="0" i="1" smtClean="0">
                              <a:solidFill>
                                <a:schemeClr val="bg1"/>
                              </a:solidFill>
                              <a:latin typeface="Cambria Math" panose="02040503050406030204" pitchFamily="18" charset="0"/>
                            </a:rPr>
                            <m:t>−6</m:t>
                          </m:r>
                        </m:sup>
                      </m:sSup>
                      <m:r>
                        <a:rPr lang="en-GB" sz="3200" b="0" i="1" smtClean="0">
                          <a:solidFill>
                            <a:schemeClr val="bg1"/>
                          </a:solidFill>
                          <a:latin typeface="Cambria Math" panose="02040503050406030204" pitchFamily="18" charset="0"/>
                          <a:ea typeface="Cambria Math" panose="02040503050406030204" pitchFamily="18" charset="0"/>
                        </a:rPr>
                        <m:t>𝜌</m:t>
                      </m:r>
                      <m:sSup>
                        <m:sSupPr>
                          <m:ctrlPr>
                            <a:rPr lang="en-GB" sz="3200" b="0" i="1" smtClean="0">
                              <a:solidFill>
                                <a:schemeClr val="bg1"/>
                              </a:solidFill>
                              <a:latin typeface="Cambria Math" panose="02040503050406030204" pitchFamily="18" charset="0"/>
                              <a:ea typeface="Cambria Math" panose="02040503050406030204" pitchFamily="18" charset="0"/>
                            </a:rPr>
                          </m:ctrlPr>
                        </m:sSupPr>
                        <m:e>
                          <m:r>
                            <a:rPr lang="en-GB" sz="3200" b="0" i="1" smtClean="0">
                              <a:solidFill>
                                <a:schemeClr val="bg1"/>
                              </a:solidFill>
                              <a:latin typeface="Cambria Math" panose="02040503050406030204" pitchFamily="18" charset="0"/>
                              <a:ea typeface="Cambria Math" panose="02040503050406030204" pitchFamily="18" charset="0"/>
                            </a:rPr>
                            <m:t>𝐷</m:t>
                          </m:r>
                        </m:e>
                        <m:sup>
                          <m:r>
                            <a:rPr lang="en-GB" sz="3200" b="0" i="1" smtClean="0">
                              <a:solidFill>
                                <a:schemeClr val="bg1"/>
                              </a:solidFill>
                              <a:latin typeface="Cambria Math" panose="02040503050406030204" pitchFamily="18" charset="0"/>
                              <a:ea typeface="Cambria Math" panose="02040503050406030204" pitchFamily="18" charset="0"/>
                            </a:rPr>
                            <m:t>2</m:t>
                          </m:r>
                        </m:sup>
                      </m:sSup>
                    </m:oMath>
                  </m:oMathPara>
                </a14:m>
                <a:endParaRPr lang="en-US" sz="3200" dirty="0">
                  <a:solidFill>
                    <a:schemeClr val="bg1"/>
                  </a:solidFill>
                </a:endParaRPr>
              </a:p>
            </p:txBody>
          </p:sp>
        </mc:Choice>
        <mc:Fallback xmlns="">
          <p:sp>
            <p:nvSpPr>
              <p:cNvPr id="5" name="TextBox 4">
                <a:extLst>
                  <a:ext uri="{FF2B5EF4-FFF2-40B4-BE49-F238E27FC236}">
                    <a16:creationId xmlns:a16="http://schemas.microsoft.com/office/drawing/2014/main" id="{1E5CEABD-2A5A-1884-CFB9-81D5AD5C153D}"/>
                  </a:ext>
                </a:extLst>
              </p:cNvPr>
              <p:cNvSpPr txBox="1">
                <a:spLocks noRot="1" noChangeAspect="1" noMove="1" noResize="1" noEditPoints="1" noAdjustHandles="1" noChangeArrowheads="1" noChangeShapeType="1" noTextEdit="1"/>
              </p:cNvSpPr>
              <p:nvPr/>
            </p:nvSpPr>
            <p:spPr>
              <a:xfrm>
                <a:off x="8422355" y="1250271"/>
                <a:ext cx="3312445" cy="492443"/>
              </a:xfrm>
              <a:prstGeom prst="rect">
                <a:avLst/>
              </a:prstGeom>
              <a:blipFill>
                <a:blip r:embed="rId3"/>
                <a:stretch>
                  <a:fillRect l="-2290" t="-2500" r="-382" b="-22500"/>
                </a:stretch>
              </a:blipFill>
            </p:spPr>
            <p:txBody>
              <a:bodyPr/>
              <a:lstStyle/>
              <a:p>
                <a:r>
                  <a:rPr lang="en-US">
                    <a:noFill/>
                  </a:rPr>
                  <a:t> </a:t>
                </a:r>
              </a:p>
            </p:txBody>
          </p:sp>
        </mc:Fallback>
      </mc:AlternateContent>
    </p:spTree>
    <p:extLst>
      <p:ext uri="{BB962C8B-B14F-4D97-AF65-F5344CB8AC3E}">
        <p14:creationId xmlns:p14="http://schemas.microsoft.com/office/powerpoint/2010/main" val="159552430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2032B1E8-BC40-4380-97A6-14C0320AE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82BEABD9-E1ED-49C7-8734-5494C88E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4782312"/>
            <a:ext cx="11548872" cy="1755648"/>
          </a:xfrm>
          <a:prstGeom prst="rect">
            <a:avLst/>
          </a:prstGeom>
          <a:solidFill>
            <a:schemeClr val="tx1">
              <a:alpha val="93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841248" y="5010912"/>
            <a:ext cx="2889504" cy="1344168"/>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lang="en-US" sz="2600" dirty="0">
                <a:latin typeface="+mj-lt"/>
                <a:ea typeface="+mj-ea"/>
                <a:cs typeface="+mj-cs"/>
              </a:rPr>
              <a:t>Initiation method</a:t>
            </a:r>
            <a:endParaRPr kumimoji="0" lang="en-US" sz="2600" b="0" i="0" u="none" strike="noStrike" cap="none" spc="0" normalizeH="0" baseline="0" noProof="0" dirty="0">
              <a:ln>
                <a:noFill/>
              </a:ln>
              <a:effectLst/>
              <a:uLnTx/>
              <a:uFillTx/>
              <a:latin typeface="+mj-lt"/>
              <a:ea typeface="+mj-ea"/>
              <a:cs typeface="+mj-cs"/>
            </a:endParaRPr>
          </a:p>
        </p:txBody>
      </p:sp>
      <p:pic>
        <p:nvPicPr>
          <p:cNvPr id="8" name="Picture 7" descr="Text&#10;&#10;Description automatically generated">
            <a:extLst>
              <a:ext uri="{FF2B5EF4-FFF2-40B4-BE49-F238E27FC236}">
                <a16:creationId xmlns:a16="http://schemas.microsoft.com/office/drawing/2014/main" id="{12220147-D9F8-78B8-55EC-ABC0F19882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3985" y="756461"/>
            <a:ext cx="5212080" cy="3309670"/>
          </a:xfrm>
          <a:prstGeom prst="rect">
            <a:avLst/>
          </a:prstGeom>
        </p:spPr>
      </p:pic>
      <p:pic>
        <p:nvPicPr>
          <p:cNvPr id="5" name="Picture 4" descr="Graphical user interface&#10;&#10;Description automatically generated">
            <a:extLst>
              <a:ext uri="{FF2B5EF4-FFF2-40B4-BE49-F238E27FC236}">
                <a16:creationId xmlns:a16="http://schemas.microsoft.com/office/drawing/2014/main" id="{6E53474E-BD4E-19B7-E9F0-5FD0E04FBE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45935" y="1662059"/>
            <a:ext cx="5212080" cy="1498473"/>
          </a:xfrm>
          <a:prstGeom prst="rect">
            <a:avLst/>
          </a:prstGeom>
        </p:spPr>
      </p:pic>
      <p:cxnSp>
        <p:nvCxnSpPr>
          <p:cNvPr id="59" name="Straight Connector 58">
            <a:extLst>
              <a:ext uri="{FF2B5EF4-FFF2-40B4-BE49-F238E27FC236}">
                <a16:creationId xmlns:a16="http://schemas.microsoft.com/office/drawing/2014/main" id="{17341211-05E5-4FDD-98B1-F551CD0EAE1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059936" y="5239512"/>
            <a:ext cx="0" cy="914400"/>
          </a:xfrm>
          <a:prstGeom prst="line">
            <a:avLst/>
          </a:prstGeom>
          <a:ln w="19050">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A5DEAEF4-BB74-3DFB-9989-5261CAADD8FD}"/>
              </a:ext>
            </a:extLst>
          </p:cNvPr>
          <p:cNvSpPr txBox="1"/>
          <p:nvPr/>
        </p:nvSpPr>
        <p:spPr>
          <a:xfrm>
            <a:off x="4379976" y="5010912"/>
            <a:ext cx="6976872" cy="1344168"/>
          </a:xfrm>
        </p:spPr>
        <p:txBody>
          <a:bodyPr vert="horz" lIns="91440" tIns="45720" rIns="91440" bIns="45720" rtlCol="0" anchor="ctr">
            <a:normAutofit/>
          </a:bodyPr>
          <a:lstStyle/>
          <a:p>
            <a:pPr marL="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1700" b="0" i="0" u="none" strike="noStrike" cap="none" spc="0" normalizeH="0" baseline="0" noProof="0" dirty="0">
                <a:ln>
                  <a:noFill/>
                </a:ln>
                <a:solidFill>
                  <a:schemeClr val="bg1"/>
                </a:solidFill>
                <a:effectLst/>
                <a:uLnTx/>
                <a:uFillTx/>
              </a:rPr>
              <a:t>Whilst central initiation requires a head space of 0.5CD, peripheral initiation can be created using a wave shaper. This can save further head space if necessary. PI as opposed to CI can create jet perturbations if symmetry is not aligned (manufacturing costs etc)</a:t>
            </a: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3223547"/>
      </p:ext>
    </p:extLst>
  </p:cSld>
  <p:clrMapOvr>
    <a:overrideClrMapping bg1="dk1" tx1="lt1" bg2="dk2" tx2="lt2" accent1="accent1" accent2="accent2" accent3="accent3" accent4="accent4" accent5="accent5" accent6="accent6" hlink="hlink" folHlink="folHlink"/>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Rectangle 9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Rectangle 9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Rectangle 9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Freeform: Shape 9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0" name="Rectangle 9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466722" y="586855"/>
            <a:ext cx="3201366" cy="3387497"/>
          </a:xfrm>
        </p:spPr>
        <p:txBody>
          <a:bodyPr vert="horz" lIns="91440" tIns="45720" rIns="91440" bIns="4572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r" fontAlgn="auto">
              <a:spcBef>
                <a:spcPct val="0"/>
              </a:spcBef>
              <a:spcAft>
                <a:spcPts val="600"/>
              </a:spcAft>
              <a:buClrTx/>
              <a:buSzTx/>
              <a:tabLst/>
              <a:defRPr/>
            </a:pPr>
            <a:r>
              <a:rPr kumimoji="0" lang="en-US" sz="4000" b="0" i="0" u="none" strike="noStrike" kern="1200" cap="none" spc="0" normalizeH="0" baseline="0" noProof="0" dirty="0">
                <a:ln>
                  <a:noFill/>
                </a:ln>
                <a:solidFill>
                  <a:srgbClr val="FFFFFF"/>
                </a:solidFill>
                <a:effectLst/>
                <a:uLnTx/>
                <a:uFillTx/>
                <a:latin typeface="+mj-lt"/>
                <a:ea typeface="+mj-ea"/>
                <a:cs typeface="+mj-cs"/>
              </a:rPr>
              <a:t>Precision symmetry</a:t>
            </a:r>
          </a:p>
        </p:txBody>
      </p:sp>
      <p:sp>
        <p:nvSpPr>
          <p:cNvPr id="2" name="TextBox 1">
            <a:extLst>
              <a:ext uri="{FF2B5EF4-FFF2-40B4-BE49-F238E27FC236}">
                <a16:creationId xmlns:a16="http://schemas.microsoft.com/office/drawing/2014/main" id="{A5DEAEF4-BB74-3DFB-9989-5261CAADD8FD}"/>
              </a:ext>
            </a:extLst>
          </p:cNvPr>
          <p:cNvSpPr txBox="1"/>
          <p:nvPr/>
        </p:nvSpPr>
        <p:spPr>
          <a:xfrm>
            <a:off x="4581727" y="649480"/>
            <a:ext cx="3524727" cy="5546047"/>
          </a:xfrm>
        </p:spPr>
        <p:txBody>
          <a:bodyPr vert="horz" lIns="91440" tIns="45720" rIns="91440" bIns="45720" rtlCol="0" anchor="ctr">
            <a:normAutofit/>
          </a:bodyPr>
          <a:lstStyle/>
          <a:p>
            <a:pPr marL="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2400" b="0" i="0" u="none" strike="noStrike" cap="none" spc="0" normalizeH="0" baseline="0" noProof="0" dirty="0">
                <a:ln>
                  <a:noFill/>
                </a:ln>
                <a:effectLst/>
                <a:uLnTx/>
                <a:uFillTx/>
              </a:rPr>
              <a:t>For best penetration and with the least round variation, axial and radial symmetry must be excellent. An offset or inhomogeneous charge is a disaster leading to lateral velocity V</a:t>
            </a:r>
            <a:r>
              <a:rPr kumimoji="0" lang="en-US" sz="2400" b="0" i="0" u="none" strike="noStrike" cap="none" spc="0" normalizeH="0" baseline="-25000" noProof="0" dirty="0">
                <a:ln>
                  <a:noFill/>
                </a:ln>
                <a:effectLst/>
                <a:uLnTx/>
                <a:uFillTx/>
              </a:rPr>
              <a:t>L</a:t>
            </a:r>
            <a:r>
              <a:rPr kumimoji="0" lang="en-US" sz="2400" b="0" i="0" u="none" strike="noStrike" cap="none" spc="0" normalizeH="0" baseline="0" noProof="0" dirty="0">
                <a:ln>
                  <a:noFill/>
                </a:ln>
                <a:effectLst/>
                <a:uLnTx/>
                <a:uFillTx/>
              </a:rPr>
              <a:t>. </a:t>
            </a:r>
          </a:p>
          <a:p>
            <a:pPr marL="0" marR="0" lvl="0" indent="-228600" fontAlgn="auto">
              <a:lnSpc>
                <a:spcPct val="90000"/>
              </a:lnSpc>
              <a:spcBef>
                <a:spcPts val="0"/>
              </a:spcBef>
              <a:spcAft>
                <a:spcPts val="600"/>
              </a:spcAft>
              <a:buClrTx/>
              <a:buSzTx/>
              <a:buFont typeface="Arial" panose="020B0604020202020204" pitchFamily="34" charset="0"/>
              <a:buChar char="•"/>
              <a:tabLst/>
              <a:defRPr/>
            </a:pPr>
            <a:r>
              <a:rPr lang="en-US" sz="2400" dirty="0"/>
              <a:t>If the jet elements stay on axis they all contribute to hole deepening.</a:t>
            </a:r>
          </a:p>
          <a:p>
            <a:pPr marL="0" marR="0" lvl="0" indent="-228600" fontAlgn="auto">
              <a:lnSpc>
                <a:spcPct val="90000"/>
              </a:lnSpc>
              <a:spcBef>
                <a:spcPts val="0"/>
              </a:spcBef>
              <a:spcAft>
                <a:spcPts val="600"/>
              </a:spcAft>
              <a:buClrTx/>
              <a:buSzTx/>
              <a:buFont typeface="Arial" panose="020B0604020202020204" pitchFamily="34" charset="0"/>
              <a:buChar char="•"/>
              <a:tabLst/>
              <a:defRPr/>
            </a:pPr>
            <a:r>
              <a:rPr lang="en-US" sz="2400" dirty="0"/>
              <a:t>As V</a:t>
            </a:r>
            <a:r>
              <a:rPr lang="en-US" sz="2400" baseline="-25000" dirty="0"/>
              <a:t>L</a:t>
            </a:r>
            <a:r>
              <a:rPr lang="en-US" sz="2400" dirty="0"/>
              <a:t> reduces penetration improves </a:t>
            </a:r>
            <a:endParaRPr kumimoji="0" lang="en-US" sz="2400" b="0" i="0" u="none" strike="noStrike" cap="none" spc="0" normalizeH="0" baseline="0" noProof="0" dirty="0">
              <a:ln>
                <a:noFill/>
              </a:ln>
              <a:effectLst/>
              <a:uLnTx/>
              <a:uFillTx/>
            </a:endParaRPr>
          </a:p>
        </p:txBody>
      </p:sp>
      <p:pic>
        <p:nvPicPr>
          <p:cNvPr id="5" name="Picture 4" descr="A picture containing text, wall, indoor, picture frame&#10;&#10;Description automatically generated">
            <a:extLst>
              <a:ext uri="{FF2B5EF4-FFF2-40B4-BE49-F238E27FC236}">
                <a16:creationId xmlns:a16="http://schemas.microsoft.com/office/drawing/2014/main" id="{ED7252C5-6DFD-4025-E238-B4804DC5C5B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21600000">
            <a:off x="8109502" y="1529137"/>
            <a:ext cx="3615776" cy="3811605"/>
          </a:xfrm>
          <a:prstGeom prst="rect">
            <a:avLst/>
          </a:prstGeom>
        </p:spPr>
      </p:pic>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158626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Rectangle 45">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Rectangle 47">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0" name="Rectangle 49">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99713" y="248038"/>
            <a:ext cx="7063721" cy="1159200"/>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ct val="0"/>
              </a:spcBef>
              <a:spcAft>
                <a:spcPts val="600"/>
              </a:spcAft>
              <a:buClrTx/>
              <a:buSzTx/>
              <a:buFont typeface="Arial" panose="020B0604020202020204" pitchFamily="34" charset="0"/>
              <a:buNone/>
              <a:tabLst/>
              <a:defRPr/>
            </a:pPr>
            <a:r>
              <a:rPr lang="en-US" sz="4000" dirty="0">
                <a:solidFill>
                  <a:srgbClr val="FFFFFF"/>
                </a:solidFill>
                <a:latin typeface="Calibri Light" panose="020F0302020204030204"/>
              </a:rPr>
              <a:t>Spin</a:t>
            </a:r>
            <a:endParaRPr kumimoji="0" lang="en-US" sz="40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descr="Chart&#10;&#10;Description automatically generated">
            <a:extLst>
              <a:ext uri="{FF2B5EF4-FFF2-40B4-BE49-F238E27FC236}">
                <a16:creationId xmlns:a16="http://schemas.microsoft.com/office/drawing/2014/main" id="{A71E9BEA-7F12-5AD8-FFB0-BB392FD668A2}"/>
              </a:ext>
            </a:extLst>
          </p:cNvPr>
          <p:cNvPicPr>
            <a:picLocks noChangeAspect="1"/>
          </p:cNvPicPr>
          <p:nvPr/>
        </p:nvPicPr>
        <p:blipFill>
          <a:blip r:embed="rId3"/>
          <a:stretch>
            <a:fillRect/>
          </a:stretch>
        </p:blipFill>
        <p:spPr>
          <a:xfrm rot="21540000">
            <a:off x="5819262" y="1725396"/>
            <a:ext cx="5537175" cy="4980364"/>
          </a:xfrm>
          <a:prstGeom prst="rect">
            <a:avLst/>
          </a:prstGeom>
        </p:spPr>
      </p:pic>
      <p:sp>
        <p:nvSpPr>
          <p:cNvPr id="5" name="TextBox 4">
            <a:extLst>
              <a:ext uri="{FF2B5EF4-FFF2-40B4-BE49-F238E27FC236}">
                <a16:creationId xmlns:a16="http://schemas.microsoft.com/office/drawing/2014/main" id="{EA5DD83C-6020-F736-29D2-014C61503C8F}"/>
              </a:ext>
            </a:extLst>
          </p:cNvPr>
          <p:cNvSpPr txBox="1"/>
          <p:nvPr/>
        </p:nvSpPr>
        <p:spPr>
          <a:xfrm>
            <a:off x="699712" y="1356586"/>
            <a:ext cx="4711090" cy="5546047"/>
          </a:xfrm>
        </p:spPr>
        <p:txBody>
          <a:bodyPr vert="horz" lIns="91440" tIns="45720" rIns="91440" bIns="45720" rtlCol="0" anchor="ctr">
            <a:normAutofit/>
          </a:bodyPr>
          <a:lstStyle/>
          <a:p>
            <a:pPr marL="0" marR="0" lvl="0" indent="-228600" fontAlgn="auto">
              <a:lnSpc>
                <a:spcPct val="90000"/>
              </a:lnSpc>
              <a:spcBef>
                <a:spcPts val="0"/>
              </a:spcBef>
              <a:spcAft>
                <a:spcPts val="600"/>
              </a:spcAft>
              <a:buClrTx/>
              <a:buSzTx/>
              <a:buFont typeface="Arial" panose="020B0604020202020204" pitchFamily="34" charset="0"/>
              <a:buChar char="•"/>
              <a:tabLst/>
              <a:defRPr/>
            </a:pPr>
            <a:r>
              <a:rPr lang="en-US" sz="2400" dirty="0"/>
              <a:t>The effect of charge rotation or spin is to degrade penetration – centripetal force diffuses the jet</a:t>
            </a:r>
          </a:p>
          <a:p>
            <a:pPr marL="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2400" b="0" i="0" u="none" strike="noStrike" cap="none" spc="0" normalizeH="0" baseline="0" noProof="0" dirty="0">
                <a:ln>
                  <a:noFill/>
                </a:ln>
                <a:effectLst/>
                <a:uLnTx/>
                <a:uFillTx/>
              </a:rPr>
              <a:t>At 30 revolutions per second the penetration is roughly halved (Schofield)</a:t>
            </a:r>
          </a:p>
          <a:p>
            <a:pPr marL="0" marR="0" lvl="0" indent="-228600" fontAlgn="auto">
              <a:lnSpc>
                <a:spcPct val="90000"/>
              </a:lnSpc>
              <a:spcBef>
                <a:spcPts val="0"/>
              </a:spcBef>
              <a:spcAft>
                <a:spcPts val="600"/>
              </a:spcAft>
              <a:buClrTx/>
              <a:buSzTx/>
              <a:buFont typeface="Arial" panose="020B0604020202020204" pitchFamily="34" charset="0"/>
              <a:buChar char="•"/>
              <a:tabLst/>
              <a:defRPr/>
            </a:pPr>
            <a:r>
              <a:rPr lang="en-US" sz="2400" dirty="0"/>
              <a:t>Warheads are therefore fin-stabilized in flight, or if fired from a rifled gun adopt slipping driving bands (like the LRP)</a:t>
            </a:r>
            <a:endParaRPr kumimoji="0" lang="en-US" sz="2400" b="0" i="0" u="none" strike="noStrike" cap="none" spc="0" normalizeH="0" baseline="0" noProof="0" dirty="0">
              <a:ln>
                <a:noFill/>
              </a:ln>
              <a:effectLst/>
              <a:uLnTx/>
              <a:uFillTx/>
            </a:endParaRPr>
          </a:p>
        </p:txBody>
      </p:sp>
    </p:spTree>
    <p:extLst>
      <p:ext uri="{BB962C8B-B14F-4D97-AF65-F5344CB8AC3E}">
        <p14:creationId xmlns:p14="http://schemas.microsoft.com/office/powerpoint/2010/main" val="72260720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Rectangle 45">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Rectangle 47">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0" name="Rectangle 49">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99713" y="248038"/>
            <a:ext cx="7063721" cy="1159200"/>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ct val="0"/>
              </a:spcBef>
              <a:spcAft>
                <a:spcPts val="600"/>
              </a:spcAft>
              <a:buClrTx/>
              <a:buSzTx/>
              <a:buFont typeface="Arial" panose="020B0604020202020204" pitchFamily="34" charset="0"/>
              <a:buNone/>
              <a:tabLst/>
              <a:defRPr/>
            </a:pPr>
            <a:r>
              <a:rPr lang="en-US" sz="4000" dirty="0">
                <a:solidFill>
                  <a:srgbClr val="FFFFFF"/>
                </a:solidFill>
                <a:latin typeface="Calibri Light" panose="020F0302020204030204"/>
              </a:rPr>
              <a:t>Shaped charge and N/ERA</a:t>
            </a:r>
            <a:endParaRPr kumimoji="0" lang="en-US" sz="40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EA5DD83C-6020-F736-29D2-014C61503C8F}"/>
              </a:ext>
            </a:extLst>
          </p:cNvPr>
          <p:cNvSpPr txBox="1"/>
          <p:nvPr/>
        </p:nvSpPr>
        <p:spPr>
          <a:xfrm>
            <a:off x="699712" y="1356586"/>
            <a:ext cx="5045378" cy="5546047"/>
          </a:xfrm>
        </p:spPr>
        <p:txBody>
          <a:bodyPr vert="horz" lIns="91440" tIns="45720" rIns="91440" bIns="45720" rtlCol="0" anchor="ctr">
            <a:normAutofit/>
          </a:bodyPr>
          <a:lstStyle/>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On impact </a:t>
            </a:r>
            <a:r>
              <a:rPr lang="en-US" sz="2400" dirty="0">
                <a:solidFill>
                  <a:prstClr val="black"/>
                </a:solidFill>
                <a:latin typeface="Calibri" panose="020F0502020204030204"/>
              </a:rPr>
              <a:t>by a HEAT jet the explosive in the ERA is initiated.</a:t>
            </a:r>
          </a:p>
          <a:p>
            <a:pPr lvl="1" indent="-228600">
              <a:lnSpc>
                <a:spcPct val="90000"/>
              </a:lnSpc>
              <a:spcAft>
                <a:spcPts val="600"/>
              </a:spcAft>
              <a:buFont typeface="Arial" panose="020B0604020202020204" pitchFamily="34" charset="0"/>
              <a:buChar char="•"/>
              <a:defRPr/>
            </a:pPr>
            <a:r>
              <a:rPr lang="en-US" sz="2000" dirty="0">
                <a:solidFill>
                  <a:prstClr val="black"/>
                </a:solidFill>
                <a:latin typeface="Calibri" panose="020F0502020204030204"/>
              </a:rPr>
              <a:t>For NERA confined non-metallic material with elastic properties</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plates fly apart in opposite directions through the path of the jet</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lang="en-US" sz="2400" dirty="0">
                <a:solidFill>
                  <a:prstClr val="black"/>
                </a:solidFill>
                <a:latin typeface="Calibri" panose="020F0502020204030204"/>
              </a:rPr>
              <a:t>At high rates of obliquity the jet is faced by a continuous path of metal and its mass flow rate is reduced</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jet </a:t>
            </a:r>
            <a:r>
              <a:rPr lang="en-US" sz="2400" dirty="0">
                <a:solidFill>
                  <a:prstClr val="black"/>
                </a:solidFill>
                <a:latin typeface="Calibri" panose="020F0502020204030204"/>
              </a:rPr>
              <a:t>becomes incoherent and penetration of the main </a:t>
            </a:r>
            <a:r>
              <a:rPr lang="en-US" sz="2400" dirty="0" err="1">
                <a:solidFill>
                  <a:prstClr val="black"/>
                </a:solidFill>
                <a:latin typeface="Calibri" panose="020F0502020204030204"/>
              </a:rPr>
              <a:t>aromour</a:t>
            </a:r>
            <a:r>
              <a:rPr lang="en-US" sz="2400" dirty="0">
                <a:solidFill>
                  <a:prstClr val="black"/>
                </a:solidFill>
                <a:latin typeface="Calibri" panose="020F0502020204030204"/>
              </a:rPr>
              <a:t> reduced considerably.</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descr="Diagram&#10;&#10;Description automatically generated">
            <a:extLst>
              <a:ext uri="{FF2B5EF4-FFF2-40B4-BE49-F238E27FC236}">
                <a16:creationId xmlns:a16="http://schemas.microsoft.com/office/drawing/2014/main" id="{6BF45B09-B943-29AA-8D98-18FEF127816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10512" y="1631661"/>
            <a:ext cx="4273895" cy="5309875"/>
          </a:xfrm>
          <a:prstGeom prst="rect">
            <a:avLst/>
          </a:prstGeom>
        </p:spPr>
      </p:pic>
    </p:spTree>
    <p:extLst>
      <p:ext uri="{BB962C8B-B14F-4D97-AF65-F5344CB8AC3E}">
        <p14:creationId xmlns:p14="http://schemas.microsoft.com/office/powerpoint/2010/main" val="207013320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40AE100-3CB6-83FC-6F09-9B8E8A1A8B6D}"/>
              </a:ext>
            </a:extLst>
          </p:cNvPr>
          <p:cNvSpPr txBox="1"/>
          <p:nvPr/>
        </p:nvSpPr>
        <p:spPr>
          <a:xfrm>
            <a:off x="4518135" y="4603799"/>
            <a:ext cx="7609114" cy="1363215"/>
          </a:xfrm>
        </p:spPr>
        <p:txBody>
          <a:bodyPr vert="horz" lIns="91440" tIns="45720" rIns="91440" bIns="45720" rtlCol="0" anchor="t">
            <a:normAutofit/>
          </a:bodyPr>
          <a:lstStyle/>
          <a:p>
            <a:pPr>
              <a:lnSpc>
                <a:spcPct val="90000"/>
              </a:lnSpc>
              <a:spcBef>
                <a:spcPct val="0"/>
              </a:spcBef>
              <a:spcAft>
                <a:spcPts val="600"/>
              </a:spcAft>
            </a:pPr>
            <a:r>
              <a:rPr lang="en-US" sz="4400" kern="1200" dirty="0">
                <a:solidFill>
                  <a:schemeClr val="tx1"/>
                </a:solidFill>
                <a:latin typeface="+mj-lt"/>
                <a:ea typeface="+mj-ea"/>
                <a:cs typeface="+mj-cs"/>
              </a:rPr>
              <a:t>Explosively Formed Projectile</a:t>
            </a:r>
          </a:p>
        </p:txBody>
      </p:sp>
      <p:sp>
        <p:nvSpPr>
          <p:cNvPr id="10" name="Freeform: Shape 9">
            <a:extLst>
              <a:ext uri="{FF2B5EF4-FFF2-40B4-BE49-F238E27FC236}">
                <a16:creationId xmlns:a16="http://schemas.microsoft.com/office/drawing/2014/main" id="{83FA766D-3260-4E0A-9E7F-A2C93DFF1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46518"/>
            <a:ext cx="4100079" cy="6194580"/>
          </a:xfrm>
          <a:custGeom>
            <a:avLst/>
            <a:gdLst>
              <a:gd name="connsiteX0" fmla="*/ 1002789 w 4100079"/>
              <a:gd name="connsiteY0" fmla="*/ 0 h 6194580"/>
              <a:gd name="connsiteX1" fmla="*/ 4100079 w 4100079"/>
              <a:gd name="connsiteY1" fmla="*/ 3097290 h 6194580"/>
              <a:gd name="connsiteX2" fmla="*/ 1002789 w 4100079"/>
              <a:gd name="connsiteY2" fmla="*/ 6194580 h 6194580"/>
              <a:gd name="connsiteX3" fmla="*/ 81750 w 4100079"/>
              <a:gd name="connsiteY3" fmla="*/ 6055332 h 6194580"/>
              <a:gd name="connsiteX4" fmla="*/ 0 w 4100079"/>
              <a:gd name="connsiteY4" fmla="*/ 6025411 h 6194580"/>
              <a:gd name="connsiteX5" fmla="*/ 0 w 4100079"/>
              <a:gd name="connsiteY5" fmla="*/ 169169 h 6194580"/>
              <a:gd name="connsiteX6" fmla="*/ 81750 w 4100079"/>
              <a:gd name="connsiteY6" fmla="*/ 139248 h 6194580"/>
              <a:gd name="connsiteX7" fmla="*/ 1002789 w 4100079"/>
              <a:gd name="connsiteY7" fmla="*/ 0 h 619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0079" h="6194580">
                <a:moveTo>
                  <a:pt x="1002789" y="0"/>
                </a:moveTo>
                <a:cubicBezTo>
                  <a:pt x="2713375" y="0"/>
                  <a:pt x="4100079" y="1386704"/>
                  <a:pt x="4100079" y="3097290"/>
                </a:cubicBezTo>
                <a:cubicBezTo>
                  <a:pt x="4100079" y="4807876"/>
                  <a:pt x="2713375" y="6194580"/>
                  <a:pt x="1002789" y="6194580"/>
                </a:cubicBezTo>
                <a:cubicBezTo>
                  <a:pt x="682054" y="6194580"/>
                  <a:pt x="372706" y="6145829"/>
                  <a:pt x="81750" y="6055332"/>
                </a:cubicBezTo>
                <a:lnTo>
                  <a:pt x="0" y="6025411"/>
                </a:lnTo>
                <a:lnTo>
                  <a:pt x="0" y="169169"/>
                </a:lnTo>
                <a:lnTo>
                  <a:pt x="81750" y="139248"/>
                </a:lnTo>
                <a:cubicBezTo>
                  <a:pt x="372706" y="48751"/>
                  <a:pt x="682054" y="0"/>
                  <a:pt x="1002789"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descr="A picture containing wooden&#10;&#10;Description automatically generated">
            <a:extLst>
              <a:ext uri="{FF2B5EF4-FFF2-40B4-BE49-F238E27FC236}">
                <a16:creationId xmlns:a16="http://schemas.microsoft.com/office/drawing/2014/main" id="{F7150D8F-3C17-DE5F-0607-3C2027952A0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413156"/>
            <a:ext cx="3933420" cy="5861304"/>
          </a:xfrm>
          <a:custGeom>
            <a:avLst/>
            <a:gdLst/>
            <a:ahLst/>
            <a:cxnLst/>
            <a:rect l="l" t="t" r="r" b="b"/>
            <a:pathLst>
              <a:path w="3933440" h="5861304">
                <a:moveTo>
                  <a:pt x="1002788" y="0"/>
                </a:moveTo>
                <a:cubicBezTo>
                  <a:pt x="2621342" y="0"/>
                  <a:pt x="3933440" y="1312098"/>
                  <a:pt x="3933440" y="2930652"/>
                </a:cubicBezTo>
                <a:cubicBezTo>
                  <a:pt x="3933440" y="4549206"/>
                  <a:pt x="2621342" y="5861304"/>
                  <a:pt x="1002788" y="5861304"/>
                </a:cubicBezTo>
                <a:cubicBezTo>
                  <a:pt x="699309" y="5861304"/>
                  <a:pt x="406604" y="5815176"/>
                  <a:pt x="131302" y="5729548"/>
                </a:cubicBezTo>
                <a:lnTo>
                  <a:pt x="0" y="5681491"/>
                </a:lnTo>
                <a:lnTo>
                  <a:pt x="0" y="179814"/>
                </a:lnTo>
                <a:lnTo>
                  <a:pt x="131302" y="131756"/>
                </a:lnTo>
                <a:cubicBezTo>
                  <a:pt x="406604" y="46129"/>
                  <a:pt x="699309" y="0"/>
                  <a:pt x="1002788" y="0"/>
                </a:cubicBezTo>
                <a:close/>
              </a:path>
            </a:pathLst>
          </a:custGeom>
        </p:spPr>
      </p:pic>
      <p:sp>
        <p:nvSpPr>
          <p:cNvPr id="12" name="Freeform: Shape 11">
            <a:extLst>
              <a:ext uri="{FF2B5EF4-FFF2-40B4-BE49-F238E27FC236}">
                <a16:creationId xmlns:a16="http://schemas.microsoft.com/office/drawing/2014/main" id="{CB435A06-5FFD-4CF8-BE06-3796EC4200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53543" y="0"/>
            <a:ext cx="3566160" cy="3159748"/>
          </a:xfrm>
          <a:custGeom>
            <a:avLst/>
            <a:gdLst>
              <a:gd name="connsiteX0" fmla="*/ 649888 w 3566160"/>
              <a:gd name="connsiteY0" fmla="*/ 0 h 3159748"/>
              <a:gd name="connsiteX1" fmla="*/ 2916273 w 3566160"/>
              <a:gd name="connsiteY1" fmla="*/ 0 h 3159748"/>
              <a:gd name="connsiteX2" fmla="*/ 2917285 w 3566160"/>
              <a:gd name="connsiteY2" fmla="*/ 757 h 3159748"/>
              <a:gd name="connsiteX3" fmla="*/ 3566160 w 3566160"/>
              <a:gd name="connsiteY3" fmla="*/ 1376668 h 3159748"/>
              <a:gd name="connsiteX4" fmla="*/ 1783080 w 3566160"/>
              <a:gd name="connsiteY4" fmla="*/ 3159748 h 3159748"/>
              <a:gd name="connsiteX5" fmla="*/ 0 w 3566160"/>
              <a:gd name="connsiteY5" fmla="*/ 1376668 h 3159748"/>
              <a:gd name="connsiteX6" fmla="*/ 648876 w 3566160"/>
              <a:gd name="connsiteY6" fmla="*/ 757 h 3159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66160" h="3159748">
                <a:moveTo>
                  <a:pt x="649888" y="0"/>
                </a:moveTo>
                <a:lnTo>
                  <a:pt x="2916273" y="0"/>
                </a:lnTo>
                <a:lnTo>
                  <a:pt x="2917285" y="757"/>
                </a:lnTo>
                <a:cubicBezTo>
                  <a:pt x="3313569" y="327800"/>
                  <a:pt x="3566160" y="822736"/>
                  <a:pt x="3566160" y="1376668"/>
                </a:cubicBezTo>
                <a:cubicBezTo>
                  <a:pt x="3566160" y="2361436"/>
                  <a:pt x="2767848" y="3159748"/>
                  <a:pt x="1783080" y="3159748"/>
                </a:cubicBezTo>
                <a:cubicBezTo>
                  <a:pt x="798312" y="3159748"/>
                  <a:pt x="0" y="2361436"/>
                  <a:pt x="0" y="1376668"/>
                </a:cubicBezTo>
                <a:cubicBezTo>
                  <a:pt x="0" y="822736"/>
                  <a:pt x="252591" y="327800"/>
                  <a:pt x="648876" y="75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descr="A picture containing military vehicle&#10;&#10;Description automatically generated">
            <a:extLst>
              <a:ext uri="{FF2B5EF4-FFF2-40B4-BE49-F238E27FC236}">
                <a16:creationId xmlns:a16="http://schemas.microsoft.com/office/drawing/2014/main" id="{E4548266-F7CF-306E-3FAE-15A0BA5A5FF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3"/>
          <a:stretch/>
        </p:blipFill>
        <p:spPr>
          <a:xfrm>
            <a:off x="4518135" y="10"/>
            <a:ext cx="3236976" cy="2995146"/>
          </a:xfrm>
          <a:custGeom>
            <a:avLst/>
            <a:gdLst/>
            <a:ahLst/>
            <a:cxnLst/>
            <a:rect l="l" t="t" r="r" b="b"/>
            <a:pathLst>
              <a:path w="3236976" h="2995156">
                <a:moveTo>
                  <a:pt x="770517" y="0"/>
                </a:moveTo>
                <a:lnTo>
                  <a:pt x="2466460" y="0"/>
                </a:lnTo>
                <a:lnTo>
                  <a:pt x="2523400" y="34592"/>
                </a:lnTo>
                <a:cubicBezTo>
                  <a:pt x="2953921" y="325446"/>
                  <a:pt x="3236976" y="818002"/>
                  <a:pt x="3236976" y="1376668"/>
                </a:cubicBezTo>
                <a:cubicBezTo>
                  <a:pt x="3236976" y="2270534"/>
                  <a:pt x="2512354" y="2995156"/>
                  <a:pt x="1618488" y="2995156"/>
                </a:cubicBezTo>
                <a:cubicBezTo>
                  <a:pt x="724622" y="2995156"/>
                  <a:pt x="0" y="2270534"/>
                  <a:pt x="0" y="1376668"/>
                </a:cubicBezTo>
                <a:cubicBezTo>
                  <a:pt x="0" y="818002"/>
                  <a:pt x="283056" y="325446"/>
                  <a:pt x="713576" y="34592"/>
                </a:cubicBezTo>
                <a:close/>
              </a:path>
            </a:pathLst>
          </a:custGeom>
        </p:spPr>
      </p:pic>
      <p:sp>
        <p:nvSpPr>
          <p:cNvPr id="14" name="Freeform: Shape 13">
            <a:extLst>
              <a:ext uri="{FF2B5EF4-FFF2-40B4-BE49-F238E27FC236}">
                <a16:creationId xmlns:a16="http://schemas.microsoft.com/office/drawing/2014/main" id="{5E10DA6E-C3FF-4539-BF84-4775BB7EC4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4396" y="2042"/>
            <a:ext cx="3387604" cy="4183848"/>
          </a:xfrm>
          <a:custGeom>
            <a:avLst/>
            <a:gdLst>
              <a:gd name="connsiteX0" fmla="*/ 420128 w 3387604"/>
              <a:gd name="connsiteY0" fmla="*/ 0 h 4183848"/>
              <a:gd name="connsiteX1" fmla="*/ 3387604 w 3387604"/>
              <a:gd name="connsiteY1" fmla="*/ 0 h 4183848"/>
              <a:gd name="connsiteX2" fmla="*/ 3387604 w 3387604"/>
              <a:gd name="connsiteY2" fmla="*/ 4101530 h 4183848"/>
              <a:gd name="connsiteX3" fmla="*/ 3283372 w 3387604"/>
              <a:gd name="connsiteY3" fmla="*/ 4128330 h 4183848"/>
              <a:gd name="connsiteX4" fmla="*/ 2732648 w 3387604"/>
              <a:gd name="connsiteY4" fmla="*/ 4183848 h 4183848"/>
              <a:gd name="connsiteX5" fmla="*/ 0 w 3387604"/>
              <a:gd name="connsiteY5" fmla="*/ 1451200 h 4183848"/>
              <a:gd name="connsiteX6" fmla="*/ 329816 w 3387604"/>
              <a:gd name="connsiteY6" fmla="*/ 148658 h 4183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87604" h="4183848">
                <a:moveTo>
                  <a:pt x="420128" y="0"/>
                </a:moveTo>
                <a:lnTo>
                  <a:pt x="3387604" y="0"/>
                </a:lnTo>
                <a:lnTo>
                  <a:pt x="3387604" y="4101530"/>
                </a:lnTo>
                <a:lnTo>
                  <a:pt x="3283372" y="4128330"/>
                </a:lnTo>
                <a:cubicBezTo>
                  <a:pt x="3105483" y="4164732"/>
                  <a:pt x="2921298" y="4183848"/>
                  <a:pt x="2732648" y="4183848"/>
                </a:cubicBezTo>
                <a:cubicBezTo>
                  <a:pt x="1223448" y="4183848"/>
                  <a:pt x="0" y="2960400"/>
                  <a:pt x="0" y="1451200"/>
                </a:cubicBezTo>
                <a:cubicBezTo>
                  <a:pt x="0" y="979575"/>
                  <a:pt x="119477" y="535856"/>
                  <a:pt x="329816" y="14865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descr="A picture containing outdoor object&#10;&#10;Description automatically generated">
            <a:extLst>
              <a:ext uri="{FF2B5EF4-FFF2-40B4-BE49-F238E27FC236}">
                <a16:creationId xmlns:a16="http://schemas.microsoft.com/office/drawing/2014/main" id="{2F49FBC0-BD43-56A6-B931-E062897837B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967592" y="2042"/>
            <a:ext cx="3224421" cy="4020664"/>
          </a:xfrm>
          <a:custGeom>
            <a:avLst/>
            <a:gdLst/>
            <a:ahLst/>
            <a:cxnLst/>
            <a:rect l="l" t="t" r="r" b="b"/>
            <a:pathLst>
              <a:path w="3224421" h="4020664">
                <a:moveTo>
                  <a:pt x="449733" y="0"/>
                </a:moveTo>
                <a:lnTo>
                  <a:pt x="3224421" y="0"/>
                </a:lnTo>
                <a:lnTo>
                  <a:pt x="3224421" y="3933205"/>
                </a:lnTo>
                <a:lnTo>
                  <a:pt x="3087301" y="3968462"/>
                </a:lnTo>
                <a:cubicBezTo>
                  <a:pt x="2920035" y="4002689"/>
                  <a:pt x="2746849" y="4020664"/>
                  <a:pt x="2569464" y="4020664"/>
                </a:cubicBezTo>
                <a:cubicBezTo>
                  <a:pt x="1150388" y="4020664"/>
                  <a:pt x="0" y="2870276"/>
                  <a:pt x="0" y="1451200"/>
                </a:cubicBezTo>
                <a:cubicBezTo>
                  <a:pt x="0" y="919047"/>
                  <a:pt x="161773" y="424677"/>
                  <a:pt x="438824" y="14588"/>
                </a:cubicBezTo>
                <a:close/>
              </a:path>
            </a:pathLst>
          </a:custGeom>
        </p:spPr>
      </p:pic>
    </p:spTree>
    <p:extLst>
      <p:ext uri="{BB962C8B-B14F-4D97-AF65-F5344CB8AC3E}">
        <p14:creationId xmlns:p14="http://schemas.microsoft.com/office/powerpoint/2010/main" val="3901813178"/>
      </p:ext>
    </p:extLst>
  </p:cSld>
  <p:clrMapOvr>
    <a:overrideClrMapping bg1="dk1" tx1="lt1" bg2="dk2" tx2="lt2" accent1="accent1" accent2="accent2" accent3="accent3" accent4="accent4" accent5="accent5" accent6="accent6" hlink="hlink" folHlink="folHlink"/>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Shape 34">
            <a:extLst>
              <a:ext uri="{FF2B5EF4-FFF2-40B4-BE49-F238E27FC236}">
                <a16:creationId xmlns:a16="http://schemas.microsoft.com/office/drawing/2014/main" id="{16674508-81D3-48CF-96BF-7FC60EAA5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1137034" y="609600"/>
            <a:ext cx="4784796" cy="1330840"/>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lang="en-US" sz="4400" kern="1200" dirty="0">
                <a:solidFill>
                  <a:schemeClr val="tx1"/>
                </a:solidFill>
                <a:latin typeface="+mj-lt"/>
                <a:ea typeface="+mj-ea"/>
                <a:cs typeface="+mj-cs"/>
              </a:rPr>
              <a:t>EFP Liner Collapse</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6" name="TextBox 15">
            <a:extLst>
              <a:ext uri="{FF2B5EF4-FFF2-40B4-BE49-F238E27FC236}">
                <a16:creationId xmlns:a16="http://schemas.microsoft.com/office/drawing/2014/main" id="{A9BE506E-E191-72B8-2186-70D23DEE46F5}"/>
              </a:ext>
            </a:extLst>
          </p:cNvPr>
          <p:cNvSpPr txBox="1"/>
          <p:nvPr/>
        </p:nvSpPr>
        <p:spPr>
          <a:xfrm>
            <a:off x="440871" y="1812472"/>
            <a:ext cx="5655129" cy="4290216"/>
          </a:xfrm>
        </p:spPr>
        <p:txBody>
          <a:bodyPr vert="horz" lIns="91440" tIns="45720" rIns="91440" bIns="45720" rtlCol="0">
            <a:normAutofit/>
          </a:bodyPr>
          <a:lstStyle/>
          <a:p>
            <a:pPr marR="0" lvl="0" indent="-228600" fontAlgn="auto">
              <a:lnSpc>
                <a:spcPct val="90000"/>
              </a:lnSpc>
              <a:spcBef>
                <a:spcPts val="0"/>
              </a:spcBef>
              <a:spcAft>
                <a:spcPts val="600"/>
              </a:spcAft>
              <a:buClrTx/>
              <a:buSzTx/>
              <a:buFont typeface="Arial" panose="020B0604020202020204" pitchFamily="34" charset="0"/>
              <a:buChar char="•"/>
              <a:tabLst/>
              <a:defRPr/>
            </a:pPr>
            <a:r>
              <a:rPr lang="en-US" sz="1600" dirty="0"/>
              <a:t>This is the Misnay-Schardin Effect</a:t>
            </a:r>
          </a:p>
          <a:p>
            <a:pPr marR="0" lvl="0" indent="-228600" fontAlgn="auto">
              <a:lnSpc>
                <a:spcPct val="90000"/>
              </a:lnSpc>
              <a:spcBef>
                <a:spcPts val="0"/>
              </a:spcBef>
              <a:spcAft>
                <a:spcPts val="600"/>
              </a:spcAft>
              <a:buClrTx/>
              <a:buSzTx/>
              <a:buFont typeface="Arial" panose="020B0604020202020204" pitchFamily="34" charset="0"/>
              <a:buChar char="•"/>
              <a:tabLst/>
              <a:defRPr/>
            </a:pPr>
            <a:r>
              <a:rPr lang="en-US" sz="1600" dirty="0"/>
              <a:t>Wide angle cones and other liner shapes such as plates or dishes do not jet, but give, instead, an EFP, sometimes called a self-forging fragment (SFF). </a:t>
            </a:r>
          </a:p>
          <a:p>
            <a:pPr marR="0" lvl="0" indent="-228600" fontAlgn="auto">
              <a:lnSpc>
                <a:spcPct val="90000"/>
              </a:lnSpc>
              <a:spcBef>
                <a:spcPts val="0"/>
              </a:spcBef>
              <a:spcAft>
                <a:spcPts val="600"/>
              </a:spcAft>
              <a:buClrTx/>
              <a:buSzTx/>
              <a:buFont typeface="Arial" panose="020B0604020202020204" pitchFamily="34" charset="0"/>
              <a:buChar char="•"/>
              <a:tabLst/>
              <a:defRPr/>
            </a:pPr>
            <a:r>
              <a:rPr lang="en-US" sz="1600" dirty="0"/>
              <a:t>The fragment or slug forms by plastic flow and has a velocity or around 1 – 3 km/s. Target penetration is much less than a shaped charge jet but hole diameter is larger with more armour backspall. Liner does not separate into high velocity jet and low velocity slug; it simply folds into a single fragment.</a:t>
            </a:r>
          </a:p>
          <a:p>
            <a:pPr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1600" b="0" i="0" u="none" strike="noStrike" cap="none" spc="0" normalizeH="0" baseline="0" noProof="0" dirty="0">
                <a:ln>
                  <a:noFill/>
                </a:ln>
                <a:effectLst/>
                <a:uLnTx/>
                <a:uFillTx/>
              </a:rPr>
              <a:t>In general, the thinner the liner the higher the slug velocity</a:t>
            </a:r>
          </a:p>
          <a:p>
            <a:pPr marR="0" lvl="0" indent="-228600" fontAlgn="auto">
              <a:lnSpc>
                <a:spcPct val="90000"/>
              </a:lnSpc>
              <a:spcBef>
                <a:spcPts val="0"/>
              </a:spcBef>
              <a:spcAft>
                <a:spcPts val="600"/>
              </a:spcAft>
              <a:buClrTx/>
              <a:buSzTx/>
              <a:buFont typeface="Arial" panose="020B0604020202020204" pitchFamily="34" charset="0"/>
              <a:buChar char="•"/>
              <a:tabLst/>
              <a:defRPr/>
            </a:pPr>
            <a:r>
              <a:rPr lang="en-US" sz="1600" dirty="0"/>
              <a:t>Stand-off can be up to 1000 CD! Frequently used for OTA, side attack and belly attack where armour is usually weakest.</a:t>
            </a:r>
          </a:p>
          <a:p>
            <a:pPr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sz="1600" b="0" i="0" u="none" strike="noStrike" cap="none" spc="0" normalizeH="0" baseline="0" noProof="0" dirty="0">
              <a:ln>
                <a:noFill/>
              </a:ln>
              <a:effectLst/>
              <a:uLnTx/>
              <a:uFillTx/>
            </a:endParaRPr>
          </a:p>
          <a:p>
            <a:pPr marR="0" lvl="0" fontAlgn="auto">
              <a:lnSpc>
                <a:spcPct val="90000"/>
              </a:lnSpc>
              <a:spcBef>
                <a:spcPts val="0"/>
              </a:spcBef>
              <a:spcAft>
                <a:spcPts val="600"/>
              </a:spcAft>
              <a:buClrTx/>
              <a:buSzTx/>
              <a:tabLst/>
              <a:defRPr/>
            </a:pPr>
            <a:r>
              <a:rPr lang="en-US" sz="1600" i="1" dirty="0"/>
              <a:t>Note: Slide 45, which stated that after 14CD stand-off a shaped charge is nugatory in armour attack</a:t>
            </a:r>
            <a:endParaRPr kumimoji="0" lang="en-US" sz="1600" b="0" i="1" u="none" strike="noStrike" cap="none" spc="0" normalizeH="0" baseline="0" noProof="0" dirty="0">
              <a:ln>
                <a:noFill/>
              </a:ln>
              <a:effectLst/>
              <a:uLnTx/>
              <a:uFillTx/>
            </a:endParaRPr>
          </a:p>
        </p:txBody>
      </p:sp>
      <p:pic>
        <p:nvPicPr>
          <p:cNvPr id="4" name="Picture 3" descr="Diagram&#10;&#10;Description automatically generated">
            <a:extLst>
              <a:ext uri="{FF2B5EF4-FFF2-40B4-BE49-F238E27FC236}">
                <a16:creationId xmlns:a16="http://schemas.microsoft.com/office/drawing/2014/main" id="{73B14D25-C333-8BF5-1009-2C3A5DD5700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80610" y="2060267"/>
            <a:ext cx="4737650" cy="2759680"/>
          </a:xfrm>
          <a:prstGeom prst="rect">
            <a:avLst/>
          </a:prstGeom>
        </p:spPr>
      </p:pic>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576875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838200" y="184805"/>
            <a:ext cx="10515600" cy="1505883"/>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kumimoji="0" lang="en-US" sz="5200" b="0" i="0" u="none" strike="noStrike" kern="1200" cap="none" spc="0" normalizeH="0" baseline="0" noProof="0" dirty="0">
                <a:ln>
                  <a:noFill/>
                </a:ln>
                <a:solidFill>
                  <a:schemeClr val="tx1"/>
                </a:solidFill>
                <a:effectLst/>
                <a:uLnTx/>
                <a:uFillTx/>
                <a:latin typeface="+mj-lt"/>
                <a:ea typeface="+mj-ea"/>
                <a:cs typeface="+mj-cs"/>
              </a:rPr>
              <a:t>EFP Liner Collapse</a:t>
            </a:r>
          </a:p>
        </p:txBody>
      </p:sp>
      <p:pic>
        <p:nvPicPr>
          <p:cNvPr id="5" name="Picture 4" descr="Diagram&#10;&#10;Description automatically generated">
            <a:extLst>
              <a:ext uri="{FF2B5EF4-FFF2-40B4-BE49-F238E27FC236}">
                <a16:creationId xmlns:a16="http://schemas.microsoft.com/office/drawing/2014/main" id="{9F834D7A-8294-66B9-FE28-F17A8B57F6A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46684" y="1845426"/>
            <a:ext cx="7295578" cy="4450303"/>
          </a:xfrm>
          <a:prstGeom prst="rect">
            <a:avLst/>
          </a:prstGeom>
        </p:spPr>
      </p:pic>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027455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C9D0CEBD-4F34-6408-54A8-F589EAEF0DB0}"/>
              </a:ext>
            </a:extLst>
          </p:cNvPr>
          <p:cNvPicPr>
            <a:picLocks noChangeAspect="1"/>
          </p:cNvPicPr>
          <p:nvPr/>
        </p:nvPicPr>
        <p:blipFill>
          <a:blip r:embed="rId2"/>
          <a:stretch>
            <a:fillRect/>
          </a:stretch>
        </p:blipFill>
        <p:spPr>
          <a:xfrm>
            <a:off x="811362" y="643467"/>
            <a:ext cx="7428088" cy="5571066"/>
          </a:xfrm>
          <a:prstGeom prst="rect">
            <a:avLst/>
          </a:prstGeom>
        </p:spPr>
      </p:pic>
      <p:pic>
        <p:nvPicPr>
          <p:cNvPr id="4" name="Picture 3" descr="A picture containing seat&#10;&#10;Description automatically generated">
            <a:extLst>
              <a:ext uri="{FF2B5EF4-FFF2-40B4-BE49-F238E27FC236}">
                <a16:creationId xmlns:a16="http://schemas.microsoft.com/office/drawing/2014/main" id="{65B44F06-56EE-E90A-B767-133150DC00A0}"/>
              </a:ext>
            </a:extLst>
          </p:cNvPr>
          <p:cNvPicPr>
            <a:picLocks noChangeAspect="1"/>
          </p:cNvPicPr>
          <p:nvPr/>
        </p:nvPicPr>
        <p:blipFill>
          <a:blip r:embed="rId3"/>
          <a:stretch>
            <a:fillRect/>
          </a:stretch>
        </p:blipFill>
        <p:spPr>
          <a:xfrm>
            <a:off x="8239449" y="643467"/>
            <a:ext cx="3472393" cy="5571066"/>
          </a:xfrm>
          <a:prstGeom prst="rect">
            <a:avLst/>
          </a:prstGeom>
        </p:spPr>
      </p:pic>
    </p:spTree>
    <p:extLst>
      <p:ext uri="{BB962C8B-B14F-4D97-AF65-F5344CB8AC3E}">
        <p14:creationId xmlns:p14="http://schemas.microsoft.com/office/powerpoint/2010/main" val="416553968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19">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Rectangle 21">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92"/>
            <a:ext cx="12191998" cy="1575955"/>
          </a:xfrm>
          <a:prstGeom prst="rect">
            <a:avLst/>
          </a:prstGeom>
          <a:gradFill>
            <a:gsLst>
              <a:gs pos="0">
                <a:schemeClr val="accent1">
                  <a:lumMod val="50000"/>
                </a:scheme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35"/>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D3539FEE-81D3-4406-802E-60B20B16F4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8" y="-5307777"/>
            <a:ext cx="1576446" cy="12192001"/>
          </a:xfrm>
          <a:prstGeom prst="rect">
            <a:avLst/>
          </a:prstGeom>
          <a:gradFill>
            <a:gsLst>
              <a:gs pos="16000">
                <a:srgbClr val="000000">
                  <a:alpha val="0"/>
                </a:srgbClr>
              </a:gs>
              <a:gs pos="99000">
                <a:srgbClr val="000000">
                  <a:alpha val="87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DC701763-729E-462F-A5A8-E0DEFEB1E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5434" y="986"/>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99714" y="353160"/>
            <a:ext cx="7091300" cy="898581"/>
          </a:xfrm>
        </p:spPr>
        <p:txBody>
          <a:bodyPr vert="horz" lIns="91440" tIns="45720" rIns="91440" bIns="45720" rtlCol="0" anchor="ctr" anchorCtr="0">
            <a:normAutofit fontScale="8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ct val="0"/>
              </a:spcBef>
              <a:spcAft>
                <a:spcPts val="600"/>
              </a:spcAft>
              <a:buClrTx/>
              <a:buSzTx/>
              <a:buFont typeface="Arial" panose="020B0604020202020204" pitchFamily="34" charset="0"/>
              <a:buNone/>
              <a:tabLst/>
              <a:defRPr/>
            </a:pPr>
            <a:r>
              <a:rPr kumimoji="0" lang="en-US" sz="4000" b="0" i="0" u="none" strike="noStrike" kern="1200" cap="none" spc="0" normalizeH="0" baseline="0" noProof="0" dirty="0">
                <a:ln>
                  <a:noFill/>
                </a:ln>
                <a:solidFill>
                  <a:srgbClr val="FFFFFF"/>
                </a:solidFill>
                <a:effectLst/>
                <a:uLnTx/>
                <a:uFillTx/>
                <a:latin typeface="Calibri Light" panose="020F0302020204030204"/>
                <a:ea typeface="+mn-ea"/>
                <a:cs typeface="+mn-cs"/>
              </a:rPr>
              <a:t>Effect of cone angle on jet / slug formation</a:t>
            </a: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descr="Chart&#10;&#10;Description automatically generated">
            <a:extLst>
              <a:ext uri="{FF2B5EF4-FFF2-40B4-BE49-F238E27FC236}">
                <a16:creationId xmlns:a16="http://schemas.microsoft.com/office/drawing/2014/main" id="{020836AF-DAB6-49A3-72DE-80A3164F3F4D}"/>
              </a:ext>
            </a:extLst>
          </p:cNvPr>
          <p:cNvPicPr>
            <a:picLocks noChangeAspect="1"/>
          </p:cNvPicPr>
          <p:nvPr/>
        </p:nvPicPr>
        <p:blipFill>
          <a:blip r:embed="rId3"/>
          <a:stretch>
            <a:fillRect/>
          </a:stretch>
        </p:blipFill>
        <p:spPr>
          <a:xfrm>
            <a:off x="6384471" y="1688868"/>
            <a:ext cx="4702629" cy="4909663"/>
          </a:xfrm>
          <a:prstGeom prst="rect">
            <a:avLst/>
          </a:prstGeom>
        </p:spPr>
      </p:pic>
      <p:sp>
        <p:nvSpPr>
          <p:cNvPr id="7" name="TextBox 6">
            <a:extLst>
              <a:ext uri="{FF2B5EF4-FFF2-40B4-BE49-F238E27FC236}">
                <a16:creationId xmlns:a16="http://schemas.microsoft.com/office/drawing/2014/main" id="{12A7B0D0-EBF3-5812-B464-E28452C03A8B}"/>
              </a:ext>
            </a:extLst>
          </p:cNvPr>
          <p:cNvSpPr txBox="1"/>
          <p:nvPr/>
        </p:nvSpPr>
        <p:spPr>
          <a:xfrm>
            <a:off x="440871" y="1998592"/>
            <a:ext cx="5655129" cy="4290216"/>
          </a:xfrm>
        </p:spPr>
        <p:txBody>
          <a:bodyPr vert="horz" lIns="91440" tIns="45720" rIns="91440" bIns="45720" rtlCol="0">
            <a:normAutofit fontScale="92500" lnSpcReduction="10000"/>
          </a:bodyPr>
          <a:lstStyle/>
          <a:p>
            <a:pPr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2400" b="0" u="none" strike="noStrike" cap="none" spc="0" normalizeH="0" baseline="0" noProof="0" dirty="0">
                <a:ln>
                  <a:noFill/>
                </a:ln>
                <a:effectLst/>
                <a:uLnTx/>
                <a:uFillTx/>
              </a:rPr>
              <a:t>As the apex angle of the cone increases, so does the tendency to form a high velocity slug as opposed to a coherent jet. The graph shows the velocity effects on jet tip and slug as the angle increases for a copper liner. As can be seen, at about 140 degrees the two masses of jet and slug do not separate and only a high velocity slug is formed. </a:t>
            </a:r>
          </a:p>
          <a:p>
            <a:pPr marR="0" lvl="0" indent="-228600" fontAlgn="auto">
              <a:lnSpc>
                <a:spcPct val="90000"/>
              </a:lnSpc>
              <a:spcBef>
                <a:spcPts val="0"/>
              </a:spcBef>
              <a:spcAft>
                <a:spcPts val="600"/>
              </a:spcAft>
              <a:buClrTx/>
              <a:buSzTx/>
              <a:buFont typeface="Arial" panose="020B0604020202020204" pitchFamily="34" charset="0"/>
              <a:buChar char="•"/>
              <a:tabLst/>
              <a:defRPr/>
            </a:pPr>
            <a:r>
              <a:rPr lang="en-US" sz="2400" dirty="0"/>
              <a:t>The bending and collapsing process is not always easily achieved to produce a small cylindrical fragment (high KED) to attack armour. Explosive formation of the fragment is influenced by liner shape, liner wall thickness, liner material and strength of detonation wave.</a:t>
            </a:r>
            <a:endParaRPr kumimoji="0" lang="en-US" sz="2400" b="0" u="none" strike="noStrike" cap="none" spc="0" normalizeH="0" baseline="0" noProof="0" dirty="0">
              <a:ln>
                <a:noFill/>
              </a:ln>
              <a:effectLst/>
              <a:uLnTx/>
              <a:uFillTx/>
            </a:endParaRPr>
          </a:p>
        </p:txBody>
      </p:sp>
    </p:spTree>
    <p:extLst>
      <p:ext uri="{BB962C8B-B14F-4D97-AF65-F5344CB8AC3E}">
        <p14:creationId xmlns:p14="http://schemas.microsoft.com/office/powerpoint/2010/main" val="103226219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19">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Rectangle 21">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92"/>
            <a:ext cx="12191998" cy="1575955"/>
          </a:xfrm>
          <a:prstGeom prst="rect">
            <a:avLst/>
          </a:prstGeom>
          <a:gradFill>
            <a:gsLst>
              <a:gs pos="0">
                <a:schemeClr val="accent1">
                  <a:lumMod val="50000"/>
                </a:scheme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35"/>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D3539FEE-81D3-4406-802E-60B20B16F4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8" y="-5307777"/>
            <a:ext cx="1576446" cy="12192001"/>
          </a:xfrm>
          <a:prstGeom prst="rect">
            <a:avLst/>
          </a:prstGeom>
          <a:gradFill>
            <a:gsLst>
              <a:gs pos="16000">
                <a:srgbClr val="000000">
                  <a:alpha val="0"/>
                </a:srgbClr>
              </a:gs>
              <a:gs pos="99000">
                <a:srgbClr val="000000">
                  <a:alpha val="87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DC701763-729E-462F-A5A8-E0DEFEB1E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5434" y="986"/>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99714" y="353160"/>
            <a:ext cx="7091300" cy="898581"/>
          </a:xfrm>
        </p:spPr>
        <p:txBody>
          <a:bodyPr vert="horz" lIns="91440" tIns="45720" rIns="91440" bIns="45720" rtlCol="0" anchor="ctr" anchorCtr="0">
            <a:normAutofit fontScale="8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ct val="0"/>
              </a:spcBef>
              <a:spcAft>
                <a:spcPts val="600"/>
              </a:spcAft>
              <a:buClrTx/>
              <a:buSzTx/>
              <a:buFont typeface="Arial" panose="020B0604020202020204" pitchFamily="34" charset="0"/>
              <a:buNone/>
              <a:tabLst/>
              <a:defRPr/>
            </a:pPr>
            <a:r>
              <a:rPr kumimoji="0" lang="en-US" sz="4000" b="0" i="0" u="none" strike="noStrike" kern="1200" cap="none" spc="0" normalizeH="0" baseline="0" noProof="0" dirty="0">
                <a:ln>
                  <a:noFill/>
                </a:ln>
                <a:solidFill>
                  <a:srgbClr val="FFFFFF"/>
                </a:solidFill>
                <a:effectLst/>
                <a:uLnTx/>
                <a:uFillTx/>
                <a:latin typeface="Calibri Light" panose="020F0302020204030204"/>
                <a:ea typeface="+mn-ea"/>
                <a:cs typeface="+mn-cs"/>
              </a:rPr>
              <a:t>Effect of liner material on fragment shape and penetration</a:t>
            </a: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descr="Text&#10;&#10;Description automatically generated">
            <a:extLst>
              <a:ext uri="{FF2B5EF4-FFF2-40B4-BE49-F238E27FC236}">
                <a16:creationId xmlns:a16="http://schemas.microsoft.com/office/drawing/2014/main" id="{58912CF7-373F-6852-E817-ABF82ACACC39}"/>
              </a:ext>
            </a:extLst>
          </p:cNvPr>
          <p:cNvPicPr>
            <a:picLocks noChangeAspect="1"/>
          </p:cNvPicPr>
          <p:nvPr/>
        </p:nvPicPr>
        <p:blipFill>
          <a:blip r:embed="rId3"/>
          <a:stretch>
            <a:fillRect/>
          </a:stretch>
        </p:blipFill>
        <p:spPr>
          <a:xfrm>
            <a:off x="364672" y="1821210"/>
            <a:ext cx="6667500" cy="4381500"/>
          </a:xfrm>
          <a:prstGeom prst="rect">
            <a:avLst/>
          </a:prstGeom>
        </p:spPr>
      </p:pic>
      <p:pic>
        <p:nvPicPr>
          <p:cNvPr id="8" name="Picture 7" descr="Diagram&#10;&#10;Description automatically generated">
            <a:extLst>
              <a:ext uri="{FF2B5EF4-FFF2-40B4-BE49-F238E27FC236}">
                <a16:creationId xmlns:a16="http://schemas.microsoft.com/office/drawing/2014/main" id="{5B87CCB6-0E8D-0161-DA4B-6676F3EE2F6E}"/>
              </a:ext>
            </a:extLst>
          </p:cNvPr>
          <p:cNvPicPr>
            <a:picLocks noChangeAspect="1"/>
          </p:cNvPicPr>
          <p:nvPr/>
        </p:nvPicPr>
        <p:blipFill>
          <a:blip r:embed="rId4"/>
          <a:stretch>
            <a:fillRect/>
          </a:stretch>
        </p:blipFill>
        <p:spPr>
          <a:xfrm>
            <a:off x="6751303" y="1816923"/>
            <a:ext cx="5321300" cy="4800600"/>
          </a:xfrm>
          <a:prstGeom prst="rect">
            <a:avLst/>
          </a:prstGeom>
        </p:spPr>
      </p:pic>
    </p:spTree>
    <p:extLst>
      <p:ext uri="{BB962C8B-B14F-4D97-AF65-F5344CB8AC3E}">
        <p14:creationId xmlns:p14="http://schemas.microsoft.com/office/powerpoint/2010/main" val="173526685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fontAlgn="auto">
              <a:spcBef>
                <a:spcPct val="0"/>
              </a:spcBef>
              <a:spcAft>
                <a:spcPts val="600"/>
              </a:spcAft>
              <a:buClrTx/>
              <a:buSzTx/>
              <a:tabLst/>
              <a:defRPr/>
            </a:pPr>
            <a:r>
              <a:rPr kumimoji="0" lang="en-US" sz="2600" b="0" i="0" u="none" strike="noStrike" kern="1200" cap="none" spc="0" normalizeH="0" baseline="0" noProof="0" dirty="0">
                <a:ln>
                  <a:noFill/>
                </a:ln>
                <a:solidFill>
                  <a:srgbClr val="FFFFFF"/>
                </a:solidFill>
                <a:effectLst/>
                <a:uLnTx/>
                <a:uFillTx/>
                <a:latin typeface="+mj-lt"/>
                <a:ea typeface="+mj-ea"/>
                <a:cs typeface="+mj-cs"/>
              </a:rPr>
              <a:t>Effect of liner shape on fragment profile</a:t>
            </a:r>
          </a:p>
        </p:txBody>
      </p:sp>
      <p:pic>
        <p:nvPicPr>
          <p:cNvPr id="4" name="Picture 3" descr="Diagram&#10;&#10;Description automatically generated">
            <a:extLst>
              <a:ext uri="{FF2B5EF4-FFF2-40B4-BE49-F238E27FC236}">
                <a16:creationId xmlns:a16="http://schemas.microsoft.com/office/drawing/2014/main" id="{D83A1875-350A-9AF4-31E9-3BF458823A7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32514" y="520156"/>
            <a:ext cx="7087243" cy="5722948"/>
          </a:xfrm>
          <a:prstGeom prst="rect">
            <a:avLst/>
          </a:prstGeom>
        </p:spPr>
      </p:pic>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76330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ct val="0"/>
              </a:spcBef>
              <a:spcAft>
                <a:spcPts val="60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FFFF"/>
                </a:solidFill>
                <a:effectLst/>
                <a:uLnTx/>
                <a:uFillTx/>
                <a:latin typeface="Calibri Light" panose="020F0302020204030204"/>
                <a:ea typeface="+mn-ea"/>
                <a:cs typeface="+mn-cs"/>
              </a:rPr>
              <a:t>Effect of liner shape on </a:t>
            </a:r>
            <a:r>
              <a:rPr lang="en-US" sz="2600" dirty="0">
                <a:solidFill>
                  <a:srgbClr val="FFFFFF"/>
                </a:solidFill>
                <a:latin typeface="Calibri Light" panose="020F0302020204030204"/>
              </a:rPr>
              <a:t>penetration performance</a:t>
            </a:r>
            <a:endParaRPr kumimoji="0" lang="en-US" sz="26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descr="A picture containing text&#10;&#10;Description automatically generated">
            <a:extLst>
              <a:ext uri="{FF2B5EF4-FFF2-40B4-BE49-F238E27FC236}">
                <a16:creationId xmlns:a16="http://schemas.microsoft.com/office/drawing/2014/main" id="{139694B3-E8D3-55DF-891C-0D99B87ED3A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21540000">
            <a:off x="3636754" y="578062"/>
            <a:ext cx="7867970" cy="5653348"/>
          </a:xfrm>
          <a:prstGeom prst="rect">
            <a:avLst/>
          </a:prstGeom>
        </p:spPr>
      </p:pic>
    </p:spTree>
    <p:extLst>
      <p:ext uri="{BB962C8B-B14F-4D97-AF65-F5344CB8AC3E}">
        <p14:creationId xmlns:p14="http://schemas.microsoft.com/office/powerpoint/2010/main" val="262834715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ct val="0"/>
              </a:spcBef>
              <a:spcAft>
                <a:spcPts val="60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FFFF"/>
                </a:solidFill>
                <a:effectLst/>
                <a:uLnTx/>
                <a:uFillTx/>
                <a:latin typeface="Calibri Light" panose="020F0302020204030204"/>
                <a:ea typeface="+mn-ea"/>
                <a:cs typeface="+mn-cs"/>
              </a:rPr>
              <a:t>Effect of </a:t>
            </a:r>
            <a:r>
              <a:rPr lang="en-US" sz="2600" dirty="0">
                <a:solidFill>
                  <a:srgbClr val="FFFFFF"/>
                </a:solidFill>
                <a:latin typeface="Calibri Light" panose="020F0302020204030204"/>
              </a:rPr>
              <a:t>explosive type of fragment shape</a:t>
            </a:r>
            <a:endParaRPr kumimoji="0" lang="en-US" sz="26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Content Placeholder 4">
            <a:extLst>
              <a:ext uri="{FF2B5EF4-FFF2-40B4-BE49-F238E27FC236}">
                <a16:creationId xmlns:a16="http://schemas.microsoft.com/office/drawing/2014/main" id="{53755EAC-D5DF-EA49-C296-DD8FD726688B}"/>
              </a:ext>
            </a:extLst>
          </p:cNvPr>
          <p:cNvSpPr txBox="1">
            <a:spLocks/>
          </p:cNvSpPr>
          <p:nvPr/>
        </p:nvSpPr>
        <p:spPr>
          <a:xfrm>
            <a:off x="6002912" y="1496504"/>
            <a:ext cx="6189088" cy="3864989"/>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descr="A picture containing shape&#10;&#10;Description automatically generated">
            <a:extLst>
              <a:ext uri="{FF2B5EF4-FFF2-40B4-BE49-F238E27FC236}">
                <a16:creationId xmlns:a16="http://schemas.microsoft.com/office/drawing/2014/main" id="{08ECEA52-64DC-0485-5B32-3D052089FFE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79520" y="1496504"/>
            <a:ext cx="7772400" cy="3779318"/>
          </a:xfrm>
          <a:prstGeom prst="rect">
            <a:avLst/>
          </a:prstGeom>
        </p:spPr>
      </p:pic>
    </p:spTree>
    <p:extLst>
      <p:ext uri="{BB962C8B-B14F-4D97-AF65-F5344CB8AC3E}">
        <p14:creationId xmlns:p14="http://schemas.microsoft.com/office/powerpoint/2010/main" val="122698641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EE73255-8084-4DF9-BB0B-15EAC92E2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1">
            <a:extLst>
              <a:ext uri="{FF2B5EF4-FFF2-40B4-BE49-F238E27FC236}">
                <a16:creationId xmlns:a16="http://schemas.microsoft.com/office/drawing/2014/main" id="{DF5887D0-E04A-3981-55D5-83D19A20E453}"/>
              </a:ext>
            </a:extLst>
          </p:cNvPr>
          <p:cNvSpPr txBox="1">
            <a:spLocks/>
          </p:cNvSpPr>
          <p:nvPr/>
        </p:nvSpPr>
        <p:spPr>
          <a:xfrm>
            <a:off x="603938" y="640081"/>
            <a:ext cx="2608655" cy="5257799"/>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lang="en-US" sz="3600" dirty="0">
                <a:solidFill>
                  <a:srgbClr val="2C2C2C"/>
                </a:solidFill>
                <a:latin typeface="+mj-lt"/>
                <a:ea typeface="+mj-ea"/>
                <a:cs typeface="+mj-cs"/>
              </a:rPr>
              <a:t>Performance of EFPs</a:t>
            </a:r>
            <a:endParaRPr kumimoji="0" lang="en-US" sz="3600" b="0" i="0" u="none" strike="noStrike" cap="none" spc="0" normalizeH="0" baseline="0" noProof="0" dirty="0">
              <a:ln>
                <a:noFill/>
              </a:ln>
              <a:solidFill>
                <a:srgbClr val="2C2C2C"/>
              </a:solidFill>
              <a:effectLst/>
              <a:uLnTx/>
              <a:uFillTx/>
              <a:latin typeface="+mj-lt"/>
              <a:ea typeface="+mj-ea"/>
              <a:cs typeface="+mj-cs"/>
            </a:endParaRPr>
          </a:p>
        </p:txBody>
      </p:sp>
      <p:sp>
        <p:nvSpPr>
          <p:cNvPr id="11" name="Rounded Rectangle 9">
            <a:extLst>
              <a:ext uri="{FF2B5EF4-FFF2-40B4-BE49-F238E27FC236}">
                <a16:creationId xmlns:a16="http://schemas.microsoft.com/office/drawing/2014/main" id="{67048353-8981-459A-9BC6-9711CE462E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0067"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Graphical user interface, text&#10;&#10;Description automatically generated">
            <a:extLst>
              <a:ext uri="{FF2B5EF4-FFF2-40B4-BE49-F238E27FC236}">
                <a16:creationId xmlns:a16="http://schemas.microsoft.com/office/drawing/2014/main" id="{60075A8A-BAB5-689C-AD4D-611921EA724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752916" y="1110343"/>
            <a:ext cx="7835146" cy="4379269"/>
          </a:xfrm>
          <a:prstGeom prst="rect">
            <a:avLst/>
          </a:prstGeom>
          <a:effectLst/>
        </p:spPr>
      </p:pic>
    </p:spTree>
    <p:extLst>
      <p:ext uri="{BB962C8B-B14F-4D97-AF65-F5344CB8AC3E}">
        <p14:creationId xmlns:p14="http://schemas.microsoft.com/office/powerpoint/2010/main" val="186226171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7B73B4C-85B4-E3B6-3DFB-0DD52CCF3804}"/>
              </a:ext>
            </a:extLst>
          </p:cNvPr>
          <p:cNvPicPr>
            <a:picLocks noChangeAspect="1"/>
          </p:cNvPicPr>
          <p:nvPr/>
        </p:nvPicPr>
        <p:blipFill>
          <a:blip r:embed="rId2"/>
          <a:stretch>
            <a:fillRect/>
          </a:stretch>
        </p:blipFill>
        <p:spPr>
          <a:xfrm>
            <a:off x="283027" y="244928"/>
            <a:ext cx="8599713" cy="6449785"/>
          </a:xfrm>
          <a:prstGeom prst="rect">
            <a:avLst/>
          </a:prstGeom>
        </p:spPr>
      </p:pic>
      <p:pic>
        <p:nvPicPr>
          <p:cNvPr id="7" name="Picture 6" descr="A black and white photo of a small airplane&#10;&#10;Description automatically generated with low confidence">
            <a:extLst>
              <a:ext uri="{FF2B5EF4-FFF2-40B4-BE49-F238E27FC236}">
                <a16:creationId xmlns:a16="http://schemas.microsoft.com/office/drawing/2014/main" id="{B05D512A-A771-1BD1-73DD-AC7F8ABD6EBF}"/>
              </a:ext>
            </a:extLst>
          </p:cNvPr>
          <p:cNvPicPr>
            <a:picLocks noChangeAspect="1"/>
          </p:cNvPicPr>
          <p:nvPr/>
        </p:nvPicPr>
        <p:blipFill>
          <a:blip r:embed="rId3"/>
          <a:stretch>
            <a:fillRect/>
          </a:stretch>
        </p:blipFill>
        <p:spPr>
          <a:xfrm>
            <a:off x="6096000" y="635000"/>
            <a:ext cx="2603500" cy="2387600"/>
          </a:xfrm>
          <a:prstGeom prst="rect">
            <a:avLst/>
          </a:prstGeom>
        </p:spPr>
      </p:pic>
      <p:pic>
        <p:nvPicPr>
          <p:cNvPr id="2" name="Picture 1">
            <a:extLst>
              <a:ext uri="{FF2B5EF4-FFF2-40B4-BE49-F238E27FC236}">
                <a16:creationId xmlns:a16="http://schemas.microsoft.com/office/drawing/2014/main" id="{C675E70B-E326-18A8-AB59-27FCF3AD335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28513"/>
          <a:stretch/>
        </p:blipFill>
        <p:spPr>
          <a:xfrm>
            <a:off x="8817484" y="244928"/>
            <a:ext cx="3286664" cy="6449785"/>
          </a:xfrm>
          <a:prstGeom prst="rect">
            <a:avLst/>
          </a:prstGeom>
        </p:spPr>
      </p:pic>
    </p:spTree>
    <p:extLst>
      <p:ext uri="{BB962C8B-B14F-4D97-AF65-F5344CB8AC3E}">
        <p14:creationId xmlns:p14="http://schemas.microsoft.com/office/powerpoint/2010/main" val="35127726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533BF18B-C8A1-400D-BBBD-6103EC90F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9267909" y="2023110"/>
            <a:ext cx="2469624" cy="2846070"/>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3700" kern="1200" dirty="0">
                <a:solidFill>
                  <a:schemeClr val="tx1"/>
                </a:solidFill>
                <a:latin typeface="+mj-lt"/>
                <a:ea typeface="+mj-ea"/>
                <a:cs typeface="+mj-cs"/>
              </a:rPr>
              <a:t>The EFP - weapon of insurgent choice?</a:t>
            </a:r>
          </a:p>
        </p:txBody>
      </p:sp>
      <p:sp>
        <p:nvSpPr>
          <p:cNvPr id="26" name="Rectangle 25">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picture containing outdoor, grass, dry, field&#10;&#10;Description automatically generated">
            <a:extLst>
              <a:ext uri="{FF2B5EF4-FFF2-40B4-BE49-F238E27FC236}">
                <a16:creationId xmlns:a16="http://schemas.microsoft.com/office/drawing/2014/main" id="{62DD5C4D-1903-5386-22E7-8E5AB73C865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45231" y="858525"/>
            <a:ext cx="3719192" cy="5211906"/>
          </a:xfrm>
          <a:prstGeom prst="rect">
            <a:avLst/>
          </a:prstGeom>
        </p:spPr>
      </p:pic>
      <p:pic>
        <p:nvPicPr>
          <p:cNvPr id="17" name="Picture 16" descr="A group of rocks&#10;&#10;Description automatically generated with low confidence">
            <a:extLst>
              <a:ext uri="{FF2B5EF4-FFF2-40B4-BE49-F238E27FC236}">
                <a16:creationId xmlns:a16="http://schemas.microsoft.com/office/drawing/2014/main" id="{F95CA141-4DEC-D569-EAD5-C28F74F6A275}"/>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457706" y="858524"/>
            <a:ext cx="3685032" cy="2505456"/>
          </a:xfrm>
          <a:prstGeom prst="rect">
            <a:avLst/>
          </a:prstGeom>
        </p:spPr>
      </p:pic>
      <p:pic>
        <p:nvPicPr>
          <p:cNvPr id="19" name="Picture 18" descr="A picture containing outdoor, military vehicle, truck, transport&#10;&#10;Description automatically generated">
            <a:extLst>
              <a:ext uri="{FF2B5EF4-FFF2-40B4-BE49-F238E27FC236}">
                <a16:creationId xmlns:a16="http://schemas.microsoft.com/office/drawing/2014/main" id="{DA289785-2C20-8EF3-7F5D-03C2BBB92BA5}"/>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457712" y="3564974"/>
            <a:ext cx="3685031" cy="2505456"/>
          </a:xfrm>
          <a:prstGeom prst="rect">
            <a:avLst/>
          </a:prstGeom>
        </p:spPr>
      </p:pic>
      <p:sp>
        <p:nvSpPr>
          <p:cNvPr id="30" name="Rectangle 29">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0916387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B78EDDD3-C548-48EF-B3CA-B290B1719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 name="Picture 6" descr="A hole in a metal surface&#10;&#10;Description automatically generated">
            <a:extLst>
              <a:ext uri="{FF2B5EF4-FFF2-40B4-BE49-F238E27FC236}">
                <a16:creationId xmlns:a16="http://schemas.microsoft.com/office/drawing/2014/main" id="{0EA89053-17CF-C683-8604-38E8DBB7844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96731" y="166533"/>
            <a:ext cx="3809612" cy="6524936"/>
          </a:xfrm>
          <a:prstGeom prst="rect">
            <a:avLst/>
          </a:prstGeom>
        </p:spPr>
      </p:pic>
      <p:pic>
        <p:nvPicPr>
          <p:cNvPr id="3" name="Picture 2" descr="A concrete block with a yellow rope attached to it&#10;&#10;Description automatically generated">
            <a:extLst>
              <a:ext uri="{FF2B5EF4-FFF2-40B4-BE49-F238E27FC236}">
                <a16:creationId xmlns:a16="http://schemas.microsoft.com/office/drawing/2014/main" id="{41C894D3-09B5-BB3F-4693-3FF18B41B837}"/>
              </a:ext>
            </a:extLst>
          </p:cNvPr>
          <p:cNvPicPr>
            <a:picLocks noChangeAspect="1"/>
          </p:cNvPicPr>
          <p:nvPr/>
        </p:nvPicPr>
        <p:blipFill>
          <a:blip r:embed="rId4" cstate="screen">
            <a:extLst>
              <a:ext uri="{28A0092B-C50C-407E-A947-70E740481C1C}">
                <a14:useLocalDpi xmlns:a14="http://schemas.microsoft.com/office/drawing/2010/main"/>
              </a:ext>
            </a:extLst>
          </a:blip>
          <a:srcRect r="-2"/>
          <a:stretch/>
        </p:blipFill>
        <p:spPr>
          <a:xfrm rot="5400000">
            <a:off x="2832838" y="1530192"/>
            <a:ext cx="6524936" cy="3797618"/>
          </a:xfrm>
          <a:prstGeom prst="rect">
            <a:avLst/>
          </a:prstGeom>
        </p:spPr>
      </p:pic>
      <p:pic>
        <p:nvPicPr>
          <p:cNvPr id="9" name="Picture 8" descr="A hole in a metal surface&#10;&#10;Description automatically generated">
            <a:extLst>
              <a:ext uri="{FF2B5EF4-FFF2-40B4-BE49-F238E27FC236}">
                <a16:creationId xmlns:a16="http://schemas.microsoft.com/office/drawing/2014/main" id="{31A10887-0417-9835-5A91-A8092E2DA85B}"/>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8183346" y="166532"/>
            <a:ext cx="3785795" cy="3049108"/>
          </a:xfrm>
          <a:prstGeom prst="rect">
            <a:avLst/>
          </a:prstGeom>
        </p:spPr>
      </p:pic>
      <p:pic>
        <p:nvPicPr>
          <p:cNvPr id="5" name="Picture 4" descr="A metal surface with holes in it&#10;&#10;Description automatically generated">
            <a:extLst>
              <a:ext uri="{FF2B5EF4-FFF2-40B4-BE49-F238E27FC236}">
                <a16:creationId xmlns:a16="http://schemas.microsoft.com/office/drawing/2014/main" id="{415EB5C8-3CFE-249A-5233-F308DF777C4D}"/>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8183346" y="3506741"/>
            <a:ext cx="3822808" cy="3184727"/>
          </a:xfrm>
          <a:prstGeom prst="rect">
            <a:avLst/>
          </a:prstGeom>
        </p:spPr>
      </p:pic>
      <p:sp>
        <p:nvSpPr>
          <p:cNvPr id="10" name="TextBox 9">
            <a:extLst>
              <a:ext uri="{FF2B5EF4-FFF2-40B4-BE49-F238E27FC236}">
                <a16:creationId xmlns:a16="http://schemas.microsoft.com/office/drawing/2014/main" id="{9C953FBE-FEC1-344A-D491-470567AB1FAC}"/>
              </a:ext>
            </a:extLst>
          </p:cNvPr>
          <p:cNvSpPr txBox="1"/>
          <p:nvPr/>
        </p:nvSpPr>
        <p:spPr>
          <a:xfrm>
            <a:off x="4463849" y="6096000"/>
            <a:ext cx="3281348" cy="369332"/>
          </a:xfrm>
          <a:prstGeom prst="rect">
            <a:avLst/>
          </a:prstGeom>
          <a:noFill/>
        </p:spPr>
        <p:txBody>
          <a:bodyPr wrap="none" rtlCol="0">
            <a:spAutoFit/>
          </a:bodyPr>
          <a:lstStyle/>
          <a:p>
            <a:r>
              <a:rPr lang="en-US" dirty="0">
                <a:solidFill>
                  <a:schemeClr val="bg1"/>
                </a:solidFill>
                <a:highlight>
                  <a:srgbClr val="008080"/>
                </a:highlight>
              </a:rPr>
              <a:t>Stand off 5 m for 65 mm </a:t>
            </a:r>
            <a:r>
              <a:rPr lang="en-US" dirty="0" err="1">
                <a:solidFill>
                  <a:schemeClr val="bg1"/>
                </a:solidFill>
                <a:highlight>
                  <a:srgbClr val="008080"/>
                </a:highlight>
              </a:rPr>
              <a:t>dia</a:t>
            </a:r>
            <a:r>
              <a:rPr lang="en-US" dirty="0">
                <a:solidFill>
                  <a:schemeClr val="bg1"/>
                </a:solidFill>
                <a:highlight>
                  <a:srgbClr val="008080"/>
                </a:highlight>
              </a:rPr>
              <a:t>  disk</a:t>
            </a:r>
          </a:p>
        </p:txBody>
      </p:sp>
    </p:spTree>
    <p:extLst>
      <p:ext uri="{BB962C8B-B14F-4D97-AF65-F5344CB8AC3E}">
        <p14:creationId xmlns:p14="http://schemas.microsoft.com/office/powerpoint/2010/main" val="125718472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D052D0E8-5725-42F1-BA8A-2E793289AB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6693455" cy="1511306"/>
          </a:xfrm>
          <a:custGeom>
            <a:avLst/>
            <a:gdLst>
              <a:gd name="connsiteX0" fmla="*/ 2147981 w 6693455"/>
              <a:gd name="connsiteY0" fmla="*/ 0 h 1511306"/>
              <a:gd name="connsiteX1" fmla="*/ 6693455 w 6693455"/>
              <a:gd name="connsiteY1" fmla="*/ 0 h 1511306"/>
              <a:gd name="connsiteX2" fmla="*/ 5995838 w 6693455"/>
              <a:gd name="connsiteY2" fmla="*/ 1511301 h 1511306"/>
              <a:gd name="connsiteX3" fmla="*/ 2147982 w 6693455"/>
              <a:gd name="connsiteY3" fmla="*/ 1511301 h 1511306"/>
              <a:gd name="connsiteX4" fmla="*/ 2147982 w 6693455"/>
              <a:gd name="connsiteY4" fmla="*/ 1511304 h 1511306"/>
              <a:gd name="connsiteX5" fmla="*/ 680261 w 6693455"/>
              <a:gd name="connsiteY5" fmla="*/ 1511304 h 1511306"/>
              <a:gd name="connsiteX6" fmla="*/ 680261 w 6693455"/>
              <a:gd name="connsiteY6" fmla="*/ 1511306 h 1511306"/>
              <a:gd name="connsiteX7" fmla="*/ 0 w 6693455"/>
              <a:gd name="connsiteY7" fmla="*/ 1511306 h 1511306"/>
              <a:gd name="connsiteX8" fmla="*/ 0 w 6693455"/>
              <a:gd name="connsiteY8" fmla="*/ 2 h 1511306"/>
              <a:gd name="connsiteX9" fmla="*/ 680261 w 6693455"/>
              <a:gd name="connsiteY9" fmla="*/ 2 h 1511306"/>
              <a:gd name="connsiteX10" fmla="*/ 680261 w 6693455"/>
              <a:gd name="connsiteY10" fmla="*/ 2544 h 1511306"/>
              <a:gd name="connsiteX11" fmla="*/ 2147981 w 6693455"/>
              <a:gd name="connsiteY11" fmla="*/ 2544 h 1511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693455" h="1511306">
                <a:moveTo>
                  <a:pt x="2147981" y="0"/>
                </a:moveTo>
                <a:lnTo>
                  <a:pt x="6693455" y="0"/>
                </a:lnTo>
                <a:lnTo>
                  <a:pt x="5995838" y="1511301"/>
                </a:lnTo>
                <a:lnTo>
                  <a:pt x="2147982" y="1511301"/>
                </a:lnTo>
                <a:lnTo>
                  <a:pt x="2147982" y="1511304"/>
                </a:lnTo>
                <a:lnTo>
                  <a:pt x="680261" y="1511304"/>
                </a:lnTo>
                <a:lnTo>
                  <a:pt x="680261" y="1511306"/>
                </a:lnTo>
                <a:lnTo>
                  <a:pt x="0" y="1511306"/>
                </a:lnTo>
                <a:lnTo>
                  <a:pt x="0" y="2"/>
                </a:lnTo>
                <a:lnTo>
                  <a:pt x="680261" y="2"/>
                </a:lnTo>
                <a:lnTo>
                  <a:pt x="680261" y="2544"/>
                </a:lnTo>
                <a:lnTo>
                  <a:pt x="2147981" y="254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schemeClr>
              </a:solidFill>
            </a:endParaRPr>
          </a:p>
        </p:txBody>
      </p:sp>
      <p:sp>
        <p:nvSpPr>
          <p:cNvPr id="12" name="Freeform: Shape 11">
            <a:extLst>
              <a:ext uri="{FF2B5EF4-FFF2-40B4-BE49-F238E27FC236}">
                <a16:creationId xmlns:a16="http://schemas.microsoft.com/office/drawing/2014/main" id="{31C81BFC-A665-4DFF-AFE8-B85ACB3E04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5931454" cy="5166360"/>
          </a:xfrm>
          <a:custGeom>
            <a:avLst/>
            <a:gdLst>
              <a:gd name="connsiteX0" fmla="*/ 0 w 5931454"/>
              <a:gd name="connsiteY0" fmla="*/ 0 h 5166360"/>
              <a:gd name="connsiteX1" fmla="*/ 5931454 w 5931454"/>
              <a:gd name="connsiteY1" fmla="*/ 0 h 5166360"/>
              <a:gd name="connsiteX2" fmla="*/ 3537575 w 5931454"/>
              <a:gd name="connsiteY2" fmla="*/ 5166360 h 5166360"/>
              <a:gd name="connsiteX3" fmla="*/ 0 w 5931454"/>
              <a:gd name="connsiteY3" fmla="*/ 5166360 h 5166360"/>
            </a:gdLst>
            <a:ahLst/>
            <a:cxnLst>
              <a:cxn ang="0">
                <a:pos x="connsiteX0" y="connsiteY0"/>
              </a:cxn>
              <a:cxn ang="0">
                <a:pos x="connsiteX1" y="connsiteY1"/>
              </a:cxn>
              <a:cxn ang="0">
                <a:pos x="connsiteX2" y="connsiteY2"/>
              </a:cxn>
              <a:cxn ang="0">
                <a:pos x="connsiteX3" y="connsiteY3"/>
              </a:cxn>
            </a:cxnLst>
            <a:rect l="l" t="t" r="r" b="b"/>
            <a:pathLst>
              <a:path w="5931454" h="5166360">
                <a:moveTo>
                  <a:pt x="0" y="0"/>
                </a:moveTo>
                <a:lnTo>
                  <a:pt x="5931454" y="0"/>
                </a:lnTo>
                <a:lnTo>
                  <a:pt x="3537575" y="5166360"/>
                </a:lnTo>
                <a:lnTo>
                  <a:pt x="0" y="5166360"/>
                </a:lnTo>
                <a:close/>
              </a:path>
            </a:pathLst>
          </a:cu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531B7814-9E74-BEC2-4A24-27704BBE8409}"/>
              </a:ext>
            </a:extLst>
          </p:cNvPr>
          <p:cNvSpPr txBox="1"/>
          <p:nvPr/>
        </p:nvSpPr>
        <p:spPr>
          <a:xfrm>
            <a:off x="838200" y="2176272"/>
            <a:ext cx="3339353" cy="3639312"/>
          </a:xfrm>
        </p:spPr>
        <p:txBody>
          <a:bodyPr vert="horz" lIns="91440" tIns="45720" rIns="91440" bIns="45720" rtlCol="0" anchor="ctr">
            <a:normAutofit/>
          </a:bodyPr>
          <a:lstStyle/>
          <a:p>
            <a:pPr marR="0" lvl="0" fontAlgn="auto">
              <a:lnSpc>
                <a:spcPct val="90000"/>
              </a:lnSpc>
              <a:spcBef>
                <a:spcPct val="0"/>
              </a:spcBef>
              <a:spcAft>
                <a:spcPts val="600"/>
              </a:spcAft>
              <a:buClrTx/>
              <a:buSzTx/>
              <a:tabLst/>
              <a:defRPr/>
            </a:pPr>
            <a:r>
              <a:rPr kumimoji="0" lang="en-US" sz="3200" b="1" i="0" u="none" strike="noStrike" cap="none" spc="0" normalizeH="0" baseline="0" noProof="0" dirty="0" err="1">
                <a:ln>
                  <a:noFill/>
                </a:ln>
                <a:solidFill>
                  <a:srgbClr val="FFFFFF"/>
                </a:solidFill>
                <a:effectLst/>
                <a:uLnTx/>
                <a:uFillTx/>
              </a:rPr>
              <a:t>Hig</a:t>
            </a:r>
            <a:r>
              <a:rPr lang="en-US" sz="3200" b="1" dirty="0">
                <a:solidFill>
                  <a:srgbClr val="FFFFFF"/>
                </a:solidFill>
              </a:rPr>
              <a:t>h Explosive Squash Head</a:t>
            </a:r>
            <a:endParaRPr kumimoji="0" lang="en-US" sz="3200" b="1" i="0" u="none" strike="noStrike" cap="none" spc="0" normalizeH="0" baseline="0" noProof="0" dirty="0">
              <a:ln>
                <a:noFill/>
              </a:ln>
              <a:solidFill>
                <a:srgbClr val="FFFFFF"/>
              </a:solidFill>
              <a:effectLst/>
              <a:uLnTx/>
              <a:uFillTx/>
            </a:endParaRPr>
          </a:p>
        </p:txBody>
      </p:sp>
      <p:pic>
        <p:nvPicPr>
          <p:cNvPr id="3" name="Picture 2" descr="Diagram&#10;&#10;Description automatically generated">
            <a:extLst>
              <a:ext uri="{FF2B5EF4-FFF2-40B4-BE49-F238E27FC236}">
                <a16:creationId xmlns:a16="http://schemas.microsoft.com/office/drawing/2014/main" id="{CF141CAD-D9E0-6889-CE24-810DDBADEEF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75033" y="673425"/>
            <a:ext cx="5246704" cy="2138031"/>
          </a:xfrm>
          <a:custGeom>
            <a:avLst/>
            <a:gdLst/>
            <a:ahLst/>
            <a:cxnLst/>
            <a:rect l="l" t="t" r="r" b="b"/>
            <a:pathLst>
              <a:path w="4636009" h="5032375">
                <a:moveTo>
                  <a:pt x="0" y="0"/>
                </a:moveTo>
                <a:lnTo>
                  <a:pt x="4636009" y="0"/>
                </a:lnTo>
                <a:lnTo>
                  <a:pt x="4636009" y="5032375"/>
                </a:lnTo>
                <a:lnTo>
                  <a:pt x="0" y="5032375"/>
                </a:lnTo>
                <a:close/>
              </a:path>
            </a:pathLst>
          </a:custGeom>
        </p:spPr>
      </p:pic>
      <p:pic>
        <p:nvPicPr>
          <p:cNvPr id="2" name="Picture 1" descr="Diagram&#10;&#10;Description automatically generated">
            <a:extLst>
              <a:ext uri="{FF2B5EF4-FFF2-40B4-BE49-F238E27FC236}">
                <a16:creationId xmlns:a16="http://schemas.microsoft.com/office/drawing/2014/main" id="{A3E34051-E0CF-84A5-5CD9-0417E61F965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98443" y="3249386"/>
            <a:ext cx="6323294" cy="2418659"/>
          </a:xfrm>
          <a:custGeom>
            <a:avLst/>
            <a:gdLst/>
            <a:ahLst/>
            <a:cxnLst/>
            <a:rect l="l" t="t" r="r" b="b"/>
            <a:pathLst>
              <a:path w="4636009" h="5032375">
                <a:moveTo>
                  <a:pt x="0" y="0"/>
                </a:moveTo>
                <a:lnTo>
                  <a:pt x="4636009" y="0"/>
                </a:lnTo>
                <a:lnTo>
                  <a:pt x="4636009" y="5032375"/>
                </a:lnTo>
                <a:lnTo>
                  <a:pt x="0" y="5032375"/>
                </a:lnTo>
                <a:close/>
              </a:path>
            </a:pathLst>
          </a:custGeom>
        </p:spPr>
      </p:pic>
    </p:spTree>
    <p:extLst>
      <p:ext uri="{BB962C8B-B14F-4D97-AF65-F5344CB8AC3E}">
        <p14:creationId xmlns:p14="http://schemas.microsoft.com/office/powerpoint/2010/main" val="129519387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69140EE-8D5A-F199-1DCC-1E5F4CDF2B83}"/>
              </a:ext>
            </a:extLst>
          </p:cNvPr>
          <p:cNvGrpSpPr/>
          <p:nvPr/>
        </p:nvGrpSpPr>
        <p:grpSpPr>
          <a:xfrm>
            <a:off x="598612" y="1079439"/>
            <a:ext cx="10994776" cy="5590301"/>
            <a:chOff x="598612" y="1079439"/>
            <a:chExt cx="10994776" cy="5590301"/>
          </a:xfrm>
        </p:grpSpPr>
        <p:pic>
          <p:nvPicPr>
            <p:cNvPr id="3" name="Picture 2" descr="Application&#10;&#10;Description automatically generated with medium confidence">
              <a:extLst>
                <a:ext uri="{FF2B5EF4-FFF2-40B4-BE49-F238E27FC236}">
                  <a16:creationId xmlns:a16="http://schemas.microsoft.com/office/drawing/2014/main" id="{559B7597-B8A1-B76B-032E-79E8B192A7F3}"/>
                </a:ext>
              </a:extLst>
            </p:cNvPr>
            <p:cNvPicPr>
              <a:picLocks noChangeAspect="1"/>
            </p:cNvPicPr>
            <p:nvPr/>
          </p:nvPicPr>
          <p:blipFill>
            <a:blip r:embed="rId3"/>
            <a:stretch>
              <a:fillRect/>
            </a:stretch>
          </p:blipFill>
          <p:spPr>
            <a:xfrm>
              <a:off x="598612" y="1079439"/>
              <a:ext cx="10994776" cy="5590301"/>
            </a:xfrm>
            <a:prstGeom prst="rect">
              <a:avLst/>
            </a:prstGeom>
          </p:spPr>
        </p:pic>
        <p:sp>
          <p:nvSpPr>
            <p:cNvPr id="4" name="TextBox 3">
              <a:extLst>
                <a:ext uri="{FF2B5EF4-FFF2-40B4-BE49-F238E27FC236}">
                  <a16:creationId xmlns:a16="http://schemas.microsoft.com/office/drawing/2014/main" id="{6A5021E1-E87D-665C-7B6A-E7CFD0EE053A}"/>
                </a:ext>
              </a:extLst>
            </p:cNvPr>
            <p:cNvSpPr txBox="1"/>
            <p:nvPr/>
          </p:nvSpPr>
          <p:spPr>
            <a:xfrm>
              <a:off x="7637930" y="1613647"/>
              <a:ext cx="3363788" cy="1477328"/>
            </a:xfrm>
            <a:prstGeom prst="rect">
              <a:avLst/>
            </a:prstGeom>
            <a:noFill/>
          </p:spPr>
          <p:txBody>
            <a:bodyPr wrap="square" rtlCol="0">
              <a:spAutoFit/>
            </a:bodyPr>
            <a:lstStyle/>
            <a:p>
              <a:r>
                <a:rPr lang="en-US" dirty="0"/>
                <a:t>Schematic illustration of wave transmission</a:t>
              </a:r>
            </a:p>
            <a:p>
              <a:r>
                <a:rPr lang="en-US" dirty="0"/>
                <a:t>And reflection at the boundary of two materials of differing impedance</a:t>
              </a:r>
            </a:p>
          </p:txBody>
        </p:sp>
        <p:sp>
          <p:nvSpPr>
            <p:cNvPr id="5" name="Rectangle 4">
              <a:extLst>
                <a:ext uri="{FF2B5EF4-FFF2-40B4-BE49-F238E27FC236}">
                  <a16:creationId xmlns:a16="http://schemas.microsoft.com/office/drawing/2014/main" id="{7AE4DEC1-F5CE-A677-3777-50E628F1DB33}"/>
                </a:ext>
              </a:extLst>
            </p:cNvPr>
            <p:cNvSpPr/>
            <p:nvPr/>
          </p:nvSpPr>
          <p:spPr>
            <a:xfrm>
              <a:off x="1190282" y="4231341"/>
              <a:ext cx="9370142" cy="7888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8704D86-C6C1-BAC7-51A4-F1CA014203C7}"/>
                </a:ext>
              </a:extLst>
            </p:cNvPr>
            <p:cNvSpPr/>
            <p:nvPr/>
          </p:nvSpPr>
          <p:spPr>
            <a:xfrm>
              <a:off x="9135034" y="5453983"/>
              <a:ext cx="1866684" cy="7888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9" name="Picture 8" descr="A picture containing text&#10;&#10;Description automatically generated">
            <a:extLst>
              <a:ext uri="{FF2B5EF4-FFF2-40B4-BE49-F238E27FC236}">
                <a16:creationId xmlns:a16="http://schemas.microsoft.com/office/drawing/2014/main" id="{2DA70209-C315-2C34-527C-8E92AA19BB3A}"/>
              </a:ext>
            </a:extLst>
          </p:cNvPr>
          <p:cNvPicPr>
            <a:picLocks noChangeAspect="1"/>
          </p:cNvPicPr>
          <p:nvPr/>
        </p:nvPicPr>
        <p:blipFill>
          <a:blip r:embed="rId4"/>
          <a:stretch>
            <a:fillRect/>
          </a:stretch>
        </p:blipFill>
        <p:spPr>
          <a:xfrm>
            <a:off x="3727824" y="4009838"/>
            <a:ext cx="3302000" cy="1231900"/>
          </a:xfrm>
          <a:prstGeom prst="rect">
            <a:avLst/>
          </a:prstGeom>
        </p:spPr>
      </p:pic>
      <p:sp>
        <p:nvSpPr>
          <p:cNvPr id="10" name="TextBox 9">
            <a:extLst>
              <a:ext uri="{FF2B5EF4-FFF2-40B4-BE49-F238E27FC236}">
                <a16:creationId xmlns:a16="http://schemas.microsoft.com/office/drawing/2014/main" id="{ACD85F1E-D109-F40B-A249-4F8F86A01223}"/>
              </a:ext>
            </a:extLst>
          </p:cNvPr>
          <p:cNvSpPr txBox="1"/>
          <p:nvPr/>
        </p:nvSpPr>
        <p:spPr>
          <a:xfrm>
            <a:off x="6164349" y="57782"/>
            <a:ext cx="2970685" cy="830997"/>
          </a:xfrm>
          <a:prstGeom prst="rect">
            <a:avLst/>
          </a:prstGeom>
          <a:noFill/>
        </p:spPr>
        <p:txBody>
          <a:bodyPr wrap="none" rtlCol="0">
            <a:spAutoFit/>
          </a:bodyPr>
          <a:lstStyle/>
          <a:p>
            <a:r>
              <a:rPr lang="en-US" sz="4800" dirty="0">
                <a:solidFill>
                  <a:schemeClr val="bg1"/>
                </a:solidFill>
              </a:rPr>
              <a:t>Impedance</a:t>
            </a:r>
          </a:p>
        </p:txBody>
      </p:sp>
    </p:spTree>
    <p:extLst>
      <p:ext uri="{BB962C8B-B14F-4D97-AF65-F5344CB8AC3E}">
        <p14:creationId xmlns:p14="http://schemas.microsoft.com/office/powerpoint/2010/main" val="274839285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A3C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iagram&#10;&#10;Description automatically generated">
            <a:extLst>
              <a:ext uri="{FF2B5EF4-FFF2-40B4-BE49-F238E27FC236}">
                <a16:creationId xmlns:a16="http://schemas.microsoft.com/office/drawing/2014/main" id="{BA90F9A4-06F2-418A-D12B-ED6CF4337546}"/>
              </a:ext>
            </a:extLst>
          </p:cNvPr>
          <p:cNvPicPr>
            <a:picLocks noChangeAspect="1"/>
          </p:cNvPicPr>
          <p:nvPr/>
        </p:nvPicPr>
        <p:blipFill>
          <a:blip r:embed="rId2"/>
          <a:stretch>
            <a:fillRect/>
          </a:stretch>
        </p:blipFill>
        <p:spPr>
          <a:xfrm>
            <a:off x="1374757" y="643467"/>
            <a:ext cx="9442486" cy="5571066"/>
          </a:xfrm>
          <a:prstGeom prst="rect">
            <a:avLst/>
          </a:prstGeom>
        </p:spPr>
      </p:pic>
    </p:spTree>
    <p:extLst>
      <p:ext uri="{BB962C8B-B14F-4D97-AF65-F5344CB8AC3E}">
        <p14:creationId xmlns:p14="http://schemas.microsoft.com/office/powerpoint/2010/main" val="3322977734"/>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5227914" y="386200"/>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4400" dirty="0">
                <a:solidFill>
                  <a:prstClr val="white"/>
                </a:solidFill>
                <a:latin typeface="Calibri" panose="020F0502020204030204"/>
              </a:rPr>
              <a:t>HESH Historic</a:t>
            </a:r>
            <a:endParaRPr kumimoji="0" lang="en-GB" sz="4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17383047-9AC4-0ACE-3EFE-3B4A9E507D8F}"/>
              </a:ext>
            </a:extLst>
          </p:cNvPr>
          <p:cNvSpPr>
            <a:spLocks noGrp="1"/>
          </p:cNvSpPr>
          <p:nvPr>
            <p:ph idx="1"/>
          </p:nvPr>
        </p:nvSpPr>
        <p:spPr>
          <a:xfrm>
            <a:off x="402213" y="1496505"/>
            <a:ext cx="5693788" cy="3864989"/>
          </a:xfrm>
        </p:spPr>
        <p:txBody>
          <a:bodyPr wrap="square"/>
          <a:lstStyle/>
          <a:p>
            <a:pPr marL="457200" indent="-457200">
              <a:buFont typeface="Wingdings" pitchFamily="2" charset="2"/>
              <a:buChar char="§"/>
            </a:pPr>
            <a:r>
              <a:rPr lang="en-US" sz="2400" dirty="0"/>
              <a:t>Developed by Dennistoun Burney in the 1940’s:</a:t>
            </a:r>
          </a:p>
          <a:p>
            <a:pPr marL="1143000" lvl="1" indent="-457200">
              <a:buFont typeface="Wingdings" pitchFamily="2" charset="2"/>
              <a:buChar char="§"/>
            </a:pPr>
            <a:r>
              <a:rPr lang="en-US" sz="2000" dirty="0">
                <a:solidFill>
                  <a:schemeClr val="bg1"/>
                </a:solidFill>
              </a:rPr>
              <a:t>Anti-fortification ‘wall-buster’</a:t>
            </a:r>
          </a:p>
          <a:p>
            <a:pPr marL="1143000" lvl="1" indent="-457200">
              <a:buFont typeface="Wingdings" pitchFamily="2" charset="2"/>
              <a:buChar char="§"/>
            </a:pPr>
            <a:r>
              <a:rPr lang="en-US" sz="2000" dirty="0">
                <a:solidFill>
                  <a:schemeClr val="bg1"/>
                </a:solidFill>
              </a:rPr>
              <a:t>Defeat of armour</a:t>
            </a:r>
          </a:p>
          <a:p>
            <a:pPr marL="1143000" lvl="1" indent="-457200">
              <a:buFont typeface="Wingdings" pitchFamily="2" charset="2"/>
              <a:buChar char="§"/>
            </a:pPr>
            <a:r>
              <a:rPr lang="en-US" sz="2000" dirty="0">
                <a:solidFill>
                  <a:schemeClr val="bg1"/>
                </a:solidFill>
              </a:rPr>
              <a:t>Remains secondary armament of CR2</a:t>
            </a:r>
          </a:p>
          <a:p>
            <a:pPr marL="1143000" lvl="1" indent="-457200">
              <a:buFont typeface="Wingdings" pitchFamily="2" charset="2"/>
              <a:buChar char="§"/>
            </a:pPr>
            <a:r>
              <a:rPr lang="en-US" sz="2000" dirty="0">
                <a:solidFill>
                  <a:schemeClr val="bg1"/>
                </a:solidFill>
              </a:rPr>
              <a:t>The precursor to 120mm thermobaric rounds</a:t>
            </a:r>
          </a:p>
          <a:p>
            <a:pPr marL="457200" indent="-457200">
              <a:buFont typeface="Wingdings" pitchFamily="2" charset="2"/>
              <a:buChar char="§"/>
            </a:pPr>
            <a:r>
              <a:rPr lang="en-US" sz="2400" dirty="0"/>
              <a:t>Mostly fired from guns with rifled barrels due to the need for spin stabilisation in flight.</a:t>
            </a:r>
          </a:p>
        </p:txBody>
      </p:sp>
      <p:pic>
        <p:nvPicPr>
          <p:cNvPr id="4" name="Picture 3" descr="A picture containing text&#10;&#10;Description automatically generated">
            <a:extLst>
              <a:ext uri="{FF2B5EF4-FFF2-40B4-BE49-F238E27FC236}">
                <a16:creationId xmlns:a16="http://schemas.microsoft.com/office/drawing/2014/main" id="{938B2494-A2F8-F237-70A8-DAF64CB2630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0" y="1426481"/>
            <a:ext cx="5714126" cy="4005036"/>
          </a:xfrm>
          <a:prstGeom prst="rect">
            <a:avLst/>
          </a:prstGeom>
        </p:spPr>
      </p:pic>
    </p:spTree>
    <p:extLst>
      <p:ext uri="{BB962C8B-B14F-4D97-AF65-F5344CB8AC3E}">
        <p14:creationId xmlns:p14="http://schemas.microsoft.com/office/powerpoint/2010/main" val="253932237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645064" y="525982"/>
            <a:ext cx="4282983" cy="1200361"/>
          </a:xfrm>
        </p:spPr>
        <p:txBody>
          <a:bodyPr vert="horz" lIns="91440" tIns="45720" rIns="91440" bIns="4572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kumimoji="0" lang="en-US" sz="3600" b="0" i="0" u="none" strike="noStrike" kern="1200" cap="none" spc="0" normalizeH="0" baseline="0" noProof="0">
                <a:ln>
                  <a:noFill/>
                </a:ln>
                <a:solidFill>
                  <a:schemeClr val="tx1"/>
                </a:solidFill>
                <a:effectLst/>
                <a:uLnTx/>
                <a:uFillTx/>
                <a:latin typeface="+mj-lt"/>
                <a:ea typeface="+mj-ea"/>
                <a:cs typeface="+mj-cs"/>
              </a:rPr>
              <a:t>Factors affecting p</a:t>
            </a:r>
            <a:r>
              <a:rPr lang="en-US" sz="3600" kern="1200">
                <a:solidFill>
                  <a:schemeClr val="tx1"/>
                </a:solidFill>
                <a:latin typeface="+mj-lt"/>
                <a:ea typeface="+mj-ea"/>
                <a:cs typeface="+mj-cs"/>
              </a:rPr>
              <a:t>erformance</a:t>
            </a:r>
            <a:endParaRPr kumimoji="0" lang="en-US" sz="3600" b="0" i="0" u="none" strike="noStrike" kern="1200" cap="none" spc="0" normalizeH="0" baseline="0" noProof="0">
              <a:ln>
                <a:noFill/>
              </a:ln>
              <a:solidFill>
                <a:schemeClr val="tx1"/>
              </a:solidFill>
              <a:effectLst/>
              <a:uLnTx/>
              <a:uFillTx/>
              <a:latin typeface="+mj-lt"/>
              <a:ea typeface="+mj-ea"/>
              <a:cs typeface="+mj-cs"/>
            </a:endParaRPr>
          </a:p>
        </p:txBody>
      </p:sp>
      <p:sp>
        <p:nvSpPr>
          <p:cNvPr id="15" name="Rectangle 14">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17383047-9AC4-0ACE-3EFE-3B4A9E507D8F}"/>
              </a:ext>
            </a:extLst>
          </p:cNvPr>
          <p:cNvSpPr>
            <a:spLocks noGrp="1"/>
          </p:cNvSpPr>
          <p:nvPr>
            <p:ph idx="1"/>
          </p:nvPr>
        </p:nvSpPr>
        <p:spPr>
          <a:xfrm>
            <a:off x="221551" y="2031101"/>
            <a:ext cx="5209231" cy="3511943"/>
          </a:xfrm>
        </p:spPr>
        <p:txBody>
          <a:bodyPr vert="horz" wrap="square" lIns="91440" tIns="45720" rIns="91440" bIns="45720" rtlCol="0" anchor="ctr">
            <a:normAutofit fontScale="92500" lnSpcReduction="20000"/>
          </a:bodyPr>
          <a:lstStyle/>
          <a:p>
            <a:pPr marL="457200" indent="-228600">
              <a:buFont typeface="Arial" panose="020B0604020202020204" pitchFamily="34" charset="0"/>
              <a:buChar char="•"/>
            </a:pPr>
            <a:r>
              <a:rPr lang="en-US" sz="1400" dirty="0">
                <a:solidFill>
                  <a:schemeClr val="tx1"/>
                </a:solidFill>
              </a:rPr>
              <a:t>Explosive charge</a:t>
            </a:r>
          </a:p>
          <a:p>
            <a:pPr marL="1143000" lvl="1"/>
            <a:r>
              <a:rPr lang="en-US" sz="1400" dirty="0"/>
              <a:t>Plastically deformable with high brisance (RDX/Wax)</a:t>
            </a:r>
          </a:p>
          <a:p>
            <a:pPr marL="457200" indent="-228600">
              <a:buFont typeface="Arial" panose="020B0604020202020204" pitchFamily="34" charset="0"/>
              <a:buChar char="•"/>
            </a:pPr>
            <a:r>
              <a:rPr lang="en-US" sz="1400" dirty="0">
                <a:solidFill>
                  <a:schemeClr val="tx1"/>
                </a:solidFill>
              </a:rPr>
              <a:t>Angle of Attack</a:t>
            </a:r>
          </a:p>
          <a:p>
            <a:pPr marL="1143000" lvl="1"/>
            <a:r>
              <a:rPr lang="en-US" sz="1400" dirty="0"/>
              <a:t>With sloping targets performance is not degraded (the detonation wave still takes the shortest route through armour)</a:t>
            </a:r>
          </a:p>
          <a:p>
            <a:pPr marL="1143000" lvl="1"/>
            <a:r>
              <a:rPr lang="en-US" sz="1400" dirty="0"/>
              <a:t>Performance remains consistent until about 65 </a:t>
            </a:r>
            <a:r>
              <a:rPr lang="en-US" sz="1400" dirty="0" err="1"/>
              <a:t>degreees</a:t>
            </a:r>
            <a:r>
              <a:rPr lang="en-US" sz="1400" dirty="0"/>
              <a:t> (ricochet)</a:t>
            </a:r>
          </a:p>
          <a:p>
            <a:pPr marL="457200" indent="-228600">
              <a:buFont typeface="Arial" panose="020B0604020202020204" pitchFamily="34" charset="0"/>
              <a:buChar char="•"/>
            </a:pPr>
            <a:r>
              <a:rPr lang="en-US" sz="1400" dirty="0">
                <a:solidFill>
                  <a:schemeClr val="tx1"/>
                </a:solidFill>
              </a:rPr>
              <a:t>Warhead Calibre</a:t>
            </a:r>
          </a:p>
          <a:p>
            <a:pPr marL="1143000" lvl="1"/>
            <a:r>
              <a:rPr lang="en-US" sz="1400" dirty="0"/>
              <a:t>The thickness of plate defeated is directly proportional to calibre (good scab will be 1.25 – 1.5 calibre)</a:t>
            </a:r>
          </a:p>
          <a:p>
            <a:pPr marL="1143000" lvl="1"/>
            <a:r>
              <a:rPr lang="en-US" sz="1400" dirty="0"/>
              <a:t>Performance related to quantity of explosive used – the more explosive the larger the shock wave</a:t>
            </a:r>
          </a:p>
          <a:p>
            <a:pPr marL="457200" indent="-228600">
              <a:buFont typeface="Arial" panose="020B0604020202020204" pitchFamily="34" charset="0"/>
              <a:buChar char="•"/>
            </a:pPr>
            <a:r>
              <a:rPr lang="en-US" sz="1400" dirty="0">
                <a:solidFill>
                  <a:schemeClr val="tx1"/>
                </a:solidFill>
              </a:rPr>
              <a:t>Strike Velocity</a:t>
            </a:r>
          </a:p>
          <a:p>
            <a:pPr marL="1143000" lvl="1"/>
            <a:r>
              <a:rPr lang="en-US" sz="1400" dirty="0"/>
              <a:t>&gt;700 m/s can cause </a:t>
            </a:r>
            <a:r>
              <a:rPr lang="en-US" sz="1400" b="1" i="1" dirty="0"/>
              <a:t>reverse impact detonation </a:t>
            </a:r>
            <a:r>
              <a:rPr lang="en-US" sz="1400" dirty="0"/>
              <a:t>(adiabatic heating of hot spots causes burn-to-detonation)</a:t>
            </a:r>
          </a:p>
          <a:p>
            <a:pPr marL="1143000" lvl="1"/>
            <a:r>
              <a:rPr lang="en-US" sz="1400" dirty="0"/>
              <a:t>Shock wave travels away from the target</a:t>
            </a:r>
          </a:p>
        </p:txBody>
      </p:sp>
      <p:sp>
        <p:nvSpPr>
          <p:cNvPr id="17" name="Rectangle 16">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Diagram&#10;&#10;Description automatically generated">
            <a:extLst>
              <a:ext uri="{FF2B5EF4-FFF2-40B4-BE49-F238E27FC236}">
                <a16:creationId xmlns:a16="http://schemas.microsoft.com/office/drawing/2014/main" id="{519B6350-108E-FC3A-0983-D1BCE48DC85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87738" y="1539740"/>
            <a:ext cx="5628018" cy="3545650"/>
          </a:xfrm>
          <a:prstGeom prst="rect">
            <a:avLst/>
          </a:prstGeom>
        </p:spPr>
      </p:pic>
    </p:spTree>
    <p:extLst>
      <p:ext uri="{BB962C8B-B14F-4D97-AF65-F5344CB8AC3E}">
        <p14:creationId xmlns:p14="http://schemas.microsoft.com/office/powerpoint/2010/main" val="1828931355"/>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FB60E8C-7224-44A4-87A0-46A1711DD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795528" y="386930"/>
            <a:ext cx="10141799" cy="1300554"/>
          </a:xfrm>
        </p:spPr>
        <p:txBody>
          <a:bodyPr vert="horz" lIns="91440" tIns="45720" rIns="91440" bIns="4572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lang="en-US" sz="4800" kern="1200">
                <a:solidFill>
                  <a:schemeClr val="tx1"/>
                </a:solidFill>
                <a:latin typeface="+mj-lt"/>
                <a:ea typeface="+mj-ea"/>
                <a:cs typeface="+mj-cs"/>
              </a:rPr>
              <a:t>Design Limitations of HESH</a:t>
            </a:r>
            <a:endParaRPr kumimoji="0" lang="en-US" sz="4800" b="0" i="0" u="none" strike="noStrike" kern="1200" cap="none" spc="0" normalizeH="0" baseline="0" noProof="0">
              <a:ln>
                <a:noFill/>
              </a:ln>
              <a:solidFill>
                <a:schemeClr val="tx1"/>
              </a:solidFill>
              <a:effectLst/>
              <a:uLnTx/>
              <a:uFillTx/>
              <a:latin typeface="+mj-lt"/>
              <a:ea typeface="+mj-ea"/>
              <a:cs typeface="+mj-cs"/>
            </a:endParaRPr>
          </a:p>
        </p:txBody>
      </p:sp>
      <p:sp>
        <p:nvSpPr>
          <p:cNvPr id="13" name="Rectangle 12">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iagram&#10;&#10;Description automatically generated">
            <a:extLst>
              <a:ext uri="{FF2B5EF4-FFF2-40B4-BE49-F238E27FC236}">
                <a16:creationId xmlns:a16="http://schemas.microsoft.com/office/drawing/2014/main" id="{8DE0532E-09D1-3B57-10E6-D0E91955CA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271" y="2524715"/>
            <a:ext cx="4952325" cy="3714244"/>
          </a:xfrm>
          <a:prstGeom prst="rect">
            <a:avLst/>
          </a:prstGeom>
        </p:spPr>
      </p:pic>
      <p:sp>
        <p:nvSpPr>
          <p:cNvPr id="5" name="Content Placeholder 4">
            <a:extLst>
              <a:ext uri="{FF2B5EF4-FFF2-40B4-BE49-F238E27FC236}">
                <a16:creationId xmlns:a16="http://schemas.microsoft.com/office/drawing/2014/main" id="{17383047-9AC4-0ACE-3EFE-3B4A9E507D8F}"/>
              </a:ext>
            </a:extLst>
          </p:cNvPr>
          <p:cNvSpPr>
            <a:spLocks noGrp="1"/>
          </p:cNvSpPr>
          <p:nvPr>
            <p:ph idx="1"/>
          </p:nvPr>
        </p:nvSpPr>
        <p:spPr>
          <a:xfrm>
            <a:off x="6406429" y="2599509"/>
            <a:ext cx="4530898" cy="3639450"/>
          </a:xfrm>
        </p:spPr>
        <p:txBody>
          <a:bodyPr vert="horz" wrap="square" lIns="91440" tIns="45720" rIns="91440" bIns="45720" rtlCol="0" anchor="ctr">
            <a:normAutofit fontScale="92500" lnSpcReduction="20000"/>
          </a:bodyPr>
          <a:lstStyle/>
          <a:p>
            <a:pPr marL="457200" indent="-228600">
              <a:buFont typeface="Arial" panose="020B0604020202020204" pitchFamily="34" charset="0"/>
              <a:buChar char="•"/>
            </a:pPr>
            <a:r>
              <a:rPr lang="en-US" sz="2000" dirty="0">
                <a:solidFill>
                  <a:schemeClr val="tx1"/>
                </a:solidFill>
              </a:rPr>
              <a:t>Spaced armour or perforated armour – the scab produced is unlikely to possess sufficient KED to penetrate the next plate</a:t>
            </a:r>
          </a:p>
          <a:p>
            <a:pPr marL="457200" indent="-228600">
              <a:buFont typeface="Arial" panose="020B0604020202020204" pitchFamily="34" charset="0"/>
              <a:buChar char="•"/>
            </a:pPr>
            <a:r>
              <a:rPr lang="en-US" sz="2000" dirty="0">
                <a:solidFill>
                  <a:schemeClr val="tx1"/>
                </a:solidFill>
              </a:rPr>
              <a:t>Corrugated plate – prevents ‘pat’ forming effectively, thereby limiting coherent shockwave formation</a:t>
            </a:r>
          </a:p>
          <a:p>
            <a:pPr marL="457200" indent="-228600">
              <a:buFont typeface="Arial" panose="020B0604020202020204" pitchFamily="34" charset="0"/>
              <a:buChar char="•"/>
            </a:pPr>
            <a:r>
              <a:rPr lang="en-US" sz="2000" dirty="0">
                <a:solidFill>
                  <a:schemeClr val="tx1"/>
                </a:solidFill>
              </a:rPr>
              <a:t>Layered composite armour – acoustic </a:t>
            </a:r>
            <a:r>
              <a:rPr lang="en-US" sz="2000" dirty="0" err="1">
                <a:solidFill>
                  <a:schemeClr val="tx1"/>
                </a:solidFill>
              </a:rPr>
              <a:t>impedence</a:t>
            </a:r>
            <a:endParaRPr lang="en-US" sz="2000" dirty="0">
              <a:solidFill>
                <a:schemeClr val="tx1"/>
              </a:solidFill>
            </a:endParaRPr>
          </a:p>
          <a:p>
            <a:pPr marL="457200" indent="-228600">
              <a:buFont typeface="Arial" panose="020B0604020202020204" pitchFamily="34" charset="0"/>
              <a:buChar char="•"/>
            </a:pPr>
            <a:r>
              <a:rPr lang="en-US" sz="2000" dirty="0">
                <a:solidFill>
                  <a:schemeClr val="tx1"/>
                </a:solidFill>
              </a:rPr>
              <a:t>Spall liners such as </a:t>
            </a:r>
            <a:r>
              <a:rPr lang="en-US" sz="2000" dirty="0" err="1">
                <a:solidFill>
                  <a:schemeClr val="tx1"/>
                </a:solidFill>
              </a:rPr>
              <a:t>kevlar</a:t>
            </a:r>
            <a:endParaRPr lang="en-US" sz="2000" dirty="0">
              <a:solidFill>
                <a:schemeClr val="tx1"/>
              </a:solidFill>
            </a:endParaRPr>
          </a:p>
          <a:p>
            <a:pPr marL="457200" indent="-228600">
              <a:buFont typeface="Arial" panose="020B0604020202020204" pitchFamily="34" charset="0"/>
              <a:buChar char="•"/>
            </a:pPr>
            <a:r>
              <a:rPr lang="en-US" sz="2000" dirty="0">
                <a:solidFill>
                  <a:schemeClr val="tx1"/>
                </a:solidFill>
              </a:rPr>
              <a:t>Secondary role on concrete – the warhead may ‘skip’ due to delayed base </a:t>
            </a:r>
            <a:r>
              <a:rPr lang="en-US" sz="2000" dirty="0" err="1">
                <a:solidFill>
                  <a:schemeClr val="tx1"/>
                </a:solidFill>
              </a:rPr>
              <a:t>fuze</a:t>
            </a:r>
            <a:r>
              <a:rPr lang="en-US" sz="2000" dirty="0">
                <a:solidFill>
                  <a:schemeClr val="tx1"/>
                </a:solidFill>
              </a:rPr>
              <a:t> and not function at correct time </a:t>
            </a:r>
          </a:p>
        </p:txBody>
      </p:sp>
      <p:sp>
        <p:nvSpPr>
          <p:cNvPr id="17" name="Rectangle 16">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871880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1">
            <a:extLst>
              <a:ext uri="{FF2B5EF4-FFF2-40B4-BE49-F238E27FC236}">
                <a16:creationId xmlns:a16="http://schemas.microsoft.com/office/drawing/2014/main" id="{0511D49D-7AA4-067E-5E9D-7E2BB2906A3A}"/>
              </a:ext>
            </a:extLst>
          </p:cNvPr>
          <p:cNvSpPr txBox="1">
            <a:spLocks/>
          </p:cNvSpPr>
          <p:nvPr/>
        </p:nvSpPr>
        <p:spPr>
          <a:xfrm>
            <a:off x="838200" y="631825"/>
            <a:ext cx="10515600" cy="1325563"/>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kumimoji="0" lang="en-US" sz="4400" b="0" i="0" u="none" strike="noStrike" kern="1200" cap="none" spc="0" normalizeH="0" baseline="0" noProof="0">
                <a:ln>
                  <a:noFill/>
                </a:ln>
                <a:solidFill>
                  <a:schemeClr val="tx1"/>
                </a:solidFill>
                <a:effectLst/>
                <a:uLnTx/>
                <a:uFillTx/>
                <a:latin typeface="+mj-lt"/>
                <a:ea typeface="+mj-ea"/>
                <a:cs typeface="+mj-cs"/>
              </a:rPr>
              <a:t>Penetration Mechanics Summary</a:t>
            </a:r>
          </a:p>
        </p:txBody>
      </p:sp>
      <p:sp>
        <p:nvSpPr>
          <p:cNvPr id="2" name="TextBox 1">
            <a:extLst>
              <a:ext uri="{FF2B5EF4-FFF2-40B4-BE49-F238E27FC236}">
                <a16:creationId xmlns:a16="http://schemas.microsoft.com/office/drawing/2014/main" id="{4E260B05-BBDC-DB84-BC4C-E18B60015561}"/>
              </a:ext>
            </a:extLst>
          </p:cNvPr>
          <p:cNvSpPr txBox="1"/>
          <p:nvPr/>
        </p:nvSpPr>
        <p:spPr>
          <a:xfrm>
            <a:off x="838200" y="2057400"/>
            <a:ext cx="10515600" cy="3871762"/>
          </a:xfrm>
          <a:prstGeom prst="rect">
            <a:avLst/>
          </a:prstGeom>
        </p:spPr>
        <p:txBody>
          <a:bodyPr vert="horz" lIns="91440" tIns="45720" rIns="91440" bIns="45720" rtlCol="0">
            <a:normAutofit/>
          </a:bodyPr>
          <a:lstStyle/>
          <a:p>
            <a:pPr marL="285750" indent="-228600">
              <a:lnSpc>
                <a:spcPct val="90000"/>
              </a:lnSpc>
              <a:spcAft>
                <a:spcPts val="600"/>
              </a:spcAft>
              <a:buFont typeface="Arial" panose="020B0604020202020204" pitchFamily="34" charset="0"/>
              <a:buChar char="•"/>
            </a:pPr>
            <a:r>
              <a:rPr lang="en-US" sz="1900"/>
              <a:t>It is all about material properties and kinetic energy density for attack of armour</a:t>
            </a:r>
          </a:p>
          <a:p>
            <a:pPr marL="285750" indent="-228600">
              <a:lnSpc>
                <a:spcPct val="90000"/>
              </a:lnSpc>
              <a:spcAft>
                <a:spcPts val="600"/>
              </a:spcAft>
              <a:buFont typeface="Arial" panose="020B0604020202020204" pitchFamily="34" charset="0"/>
              <a:buChar char="•"/>
            </a:pPr>
            <a:r>
              <a:rPr lang="en-US" sz="1900"/>
              <a:t>Sub-hydrodynamic, transition and hydrodynamic penetration</a:t>
            </a:r>
          </a:p>
          <a:p>
            <a:pPr marL="285750" indent="-228600">
              <a:lnSpc>
                <a:spcPct val="90000"/>
              </a:lnSpc>
              <a:spcAft>
                <a:spcPts val="600"/>
              </a:spcAft>
              <a:buFont typeface="Arial" panose="020B0604020202020204" pitchFamily="34" charset="0"/>
              <a:buChar char="•"/>
            </a:pPr>
            <a:r>
              <a:rPr lang="en-US" sz="1900"/>
              <a:t>A KE round relies on KED to overmatch the mechanical properties of the target and is resistant to counter measures - L/D, nose  shape and adiabatic shear</a:t>
            </a:r>
          </a:p>
          <a:p>
            <a:pPr marL="285750" indent="-228600">
              <a:lnSpc>
                <a:spcPct val="90000"/>
              </a:lnSpc>
              <a:spcAft>
                <a:spcPts val="600"/>
              </a:spcAft>
              <a:buFont typeface="Arial" panose="020B0604020202020204" pitchFamily="34" charset="0"/>
              <a:buChar char="•"/>
            </a:pPr>
            <a:r>
              <a:rPr lang="en-US" sz="1900"/>
              <a:t>A shaped charge relies on directed energy to form a jet and slug with a velocity gradient from 8000m/s to 1500m/s. Penetration in RHA can reach 8CD with a stand-off of 2-4CD</a:t>
            </a:r>
          </a:p>
          <a:p>
            <a:pPr marL="285750" indent="-228600">
              <a:lnSpc>
                <a:spcPct val="90000"/>
              </a:lnSpc>
              <a:spcAft>
                <a:spcPts val="600"/>
              </a:spcAft>
              <a:buFont typeface="Arial" panose="020B0604020202020204" pitchFamily="34" charset="0"/>
              <a:buChar char="•"/>
            </a:pPr>
            <a:r>
              <a:rPr lang="en-US" sz="1900"/>
              <a:t>A shaped charge is susceptible to N/ERA counter measures and is an EFP from 14CD stand-off</a:t>
            </a:r>
          </a:p>
          <a:p>
            <a:pPr marL="285750" indent="-228600">
              <a:lnSpc>
                <a:spcPct val="90000"/>
              </a:lnSpc>
              <a:spcAft>
                <a:spcPts val="600"/>
              </a:spcAft>
              <a:buFont typeface="Arial" panose="020B0604020202020204" pitchFamily="34" charset="0"/>
              <a:buChar char="•"/>
            </a:pPr>
            <a:r>
              <a:rPr lang="en-US" sz="1900"/>
              <a:t>An EFP produces a single high velocity slug (up to 3000m/s) with an ideal L/D ratio of 3</a:t>
            </a:r>
          </a:p>
          <a:p>
            <a:pPr marL="285750" indent="-228600">
              <a:lnSpc>
                <a:spcPct val="90000"/>
              </a:lnSpc>
              <a:spcAft>
                <a:spcPts val="600"/>
              </a:spcAft>
              <a:buFont typeface="Arial" panose="020B0604020202020204" pitchFamily="34" charset="0"/>
              <a:buChar char="•"/>
            </a:pPr>
            <a:r>
              <a:rPr lang="en-US" sz="1900"/>
              <a:t>The impact velocity is orders of magnitude less than a SCJ with penetration close to 2CD. However, accuracy and lethality out to 1000CD</a:t>
            </a:r>
          </a:p>
          <a:p>
            <a:pPr marL="285750" indent="-228600">
              <a:lnSpc>
                <a:spcPct val="90000"/>
              </a:lnSpc>
              <a:spcAft>
                <a:spcPts val="600"/>
              </a:spcAft>
              <a:buFont typeface="Arial" panose="020B0604020202020204" pitchFamily="34" charset="0"/>
              <a:buChar char="•"/>
            </a:pPr>
            <a:r>
              <a:rPr lang="en-US" sz="1900"/>
              <a:t>HESH – somewhat antiquated but effective against monolithic armour and concrete structures. Readily defeated by spaced and composite armours but…….</a:t>
            </a:r>
          </a:p>
          <a:p>
            <a:pPr marL="285750" indent="-228600">
              <a:lnSpc>
                <a:spcPct val="90000"/>
              </a:lnSpc>
              <a:spcAft>
                <a:spcPts val="600"/>
              </a:spcAft>
              <a:buFont typeface="Arial" panose="020B0604020202020204" pitchFamily="34" charset="0"/>
              <a:buChar char="•"/>
            </a:pPr>
            <a:endParaRPr lang="en-US" sz="1900"/>
          </a:p>
        </p:txBody>
      </p:sp>
    </p:spTree>
    <p:extLst>
      <p:ext uri="{BB962C8B-B14F-4D97-AF65-F5344CB8AC3E}">
        <p14:creationId xmlns:p14="http://schemas.microsoft.com/office/powerpoint/2010/main" val="1916965546"/>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3.xml><?xml version="1.0" encoding="utf-8"?>
<ds:datastoreItem xmlns:ds="http://schemas.openxmlformats.org/officeDocument/2006/customXml" ds:itemID="{67D09DC4-48CE-45C2-9393-0A8E48C8FD95}">
  <ds:schemaRefs>
    <ds:schemaRef ds:uri="http://schemas.microsoft.com/office/infopath/2007/PartnerControls"/>
    <ds:schemaRef ds:uri="http://purl.org/dc/elements/1.1/"/>
    <ds:schemaRef ds:uri="http://purl.org/dc/terms/"/>
    <ds:schemaRef ds:uri="http://schemas.microsoft.com/office/2006/documentManagement/types"/>
    <ds:schemaRef ds:uri="http://schemas.microsoft.com/office/2006/metadata/properties"/>
    <ds:schemaRef ds:uri="http://www.w3.org/XML/1998/namespace"/>
    <ds:schemaRef ds:uri="http://purl.org/dc/dcmitype/"/>
    <ds:schemaRef ds:uri="http://schemas.openxmlformats.org/package/2006/metadata/core-properties"/>
    <ds:schemaRef ds:uri="303dbf9b-b85b-46a0-94f1-894078c07ecd"/>
    <ds:schemaRef ds:uri="211f9404-bca0-4bcf-9c1d-965ccb6f8d2d"/>
  </ds:schemaRefs>
</ds:datastoreItem>
</file>

<file path=docProps/app.xml><?xml version="1.0" encoding="utf-8"?>
<Properties xmlns="http://schemas.openxmlformats.org/officeDocument/2006/extended-properties" xmlns:vt="http://schemas.openxmlformats.org/officeDocument/2006/docPropsVTypes">
  <TotalTime>2858</TotalTime>
  <Words>6236</Words>
  <Application>Microsoft Macintosh PowerPoint</Application>
  <PresentationFormat>Widescreen</PresentationFormat>
  <Paragraphs>483</Paragraphs>
  <Slides>102</Slides>
  <Notes>49</Notes>
  <HiddenSlides>0</HiddenSlides>
  <MMClips>1</MMClips>
  <ScaleCrop>false</ScaleCrop>
  <HeadingPairs>
    <vt:vector size="6" baseType="variant">
      <vt:variant>
        <vt:lpstr>Fonts Used</vt:lpstr>
      </vt:variant>
      <vt:variant>
        <vt:i4>14</vt:i4>
      </vt:variant>
      <vt:variant>
        <vt:lpstr>Theme</vt:lpstr>
      </vt:variant>
      <vt:variant>
        <vt:i4>20</vt:i4>
      </vt:variant>
      <vt:variant>
        <vt:lpstr>Slide Titles</vt:lpstr>
      </vt:variant>
      <vt:variant>
        <vt:i4>102</vt:i4>
      </vt:variant>
    </vt:vector>
  </HeadingPairs>
  <TitlesOfParts>
    <vt:vector size="136" baseType="lpstr">
      <vt:lpstr>-webkit-standard</vt:lpstr>
      <vt:lpstr>Aptos</vt:lpstr>
      <vt:lpstr>Arial</vt:lpstr>
      <vt:lpstr>Arial</vt:lpstr>
      <vt:lpstr>Arial, Helvetica, sans-serif</vt:lpstr>
      <vt:lpstr>ArialMT</vt:lpstr>
      <vt:lpstr>Calibri</vt:lpstr>
      <vt:lpstr>Calibri Light</vt:lpstr>
      <vt:lpstr>Cambria</vt:lpstr>
      <vt:lpstr>Cambria Math</vt:lpstr>
      <vt:lpstr>CambriaMath</vt:lpstr>
      <vt:lpstr>Symbol</vt:lpstr>
      <vt:lpstr>Times New Roman</vt:lpstr>
      <vt:lpstr>Wingdings</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Or……Penetration (Mott, Pack and Hill – MPH)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Ffion Evans</dc:creator>
  <cp:keywords/>
  <dc:description/>
  <cp:lastModifiedBy>Gareth Collett</cp:lastModifiedBy>
  <cp:revision>110</cp:revision>
  <dcterms:created xsi:type="dcterms:W3CDTF">2021-03-09T15:35:42Z</dcterms:created>
  <dcterms:modified xsi:type="dcterms:W3CDTF">2025-12-10T16:29:07Z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