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E4ABC13-8C03-41D9-8167-200584FEEC30}" type="datetimeFigureOut">
              <a:rPr lang="en-GB" smtClean="0"/>
              <a:t>18/02/2019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4206335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E4ABC13-8C03-41D9-8167-200584FEEC30}" type="datetimeFigureOut">
              <a:rPr lang="en-GB" smtClean="0"/>
              <a:t>18/02/2019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3713741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E4ABC13-8C03-41D9-8167-200584FEEC30}" type="datetimeFigureOut">
              <a:rPr lang="en-GB" smtClean="0"/>
              <a:t>18/02/2019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1004561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E4ABC13-8C03-41D9-8167-200584FEEC30}" type="datetimeFigureOut">
              <a:rPr lang="en-GB" smtClean="0"/>
              <a:t>18/02/2019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3515371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E4ABC13-8C03-41D9-8167-200584FEEC30}" type="datetimeFigureOut">
              <a:rPr lang="en-GB" smtClean="0"/>
              <a:t>18/02/2019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1100498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E4ABC13-8C03-41D9-8167-200584FEEC30}" type="datetimeFigureOut">
              <a:rPr lang="en-GB" smtClean="0"/>
              <a:t>18/02/2019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1928636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4ABC13-8C03-41D9-8167-200584FEEC30}" type="datetimeFigureOut">
              <a:rPr lang="en-GB" smtClean="0"/>
              <a:t>18/02/2019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187130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E4ABC13-8C03-41D9-8167-200584FEEC30}" type="datetimeFigureOut">
              <a:rPr lang="en-GB" smtClean="0"/>
              <a:t>18/02/2019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1915254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E4ABC13-8C03-41D9-8167-200584FEEC30}" type="datetimeFigureOut">
              <a:rPr lang="en-GB" smtClean="0"/>
              <a:t>18/02/2019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3830754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E4ABC13-8C03-41D9-8167-200584FEEC30}" type="datetimeFigureOut">
              <a:rPr lang="en-GB" smtClean="0"/>
              <a:t>18/02/2019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2990917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E4ABC13-8C03-41D9-8167-200584FEEC30}" type="datetimeFigureOut">
              <a:rPr lang="en-GB" smtClean="0"/>
              <a:t>18/02/2019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A4F73-2D0C-45AB-8856-4A5AF8D7CE5D}" type="slidenum">
              <a:rPr lang="en-GB" smtClean="0"/>
              <a:t>‹#›</a:t>
            </a:fld>
            <a:endParaRPr lang="en-GB"/>
          </a:p>
        </p:txBody>
      </p:sp>
    </p:spTree>
    <p:extLst>
      <p:ext uri="{BB962C8B-B14F-4D97-AF65-F5344CB8AC3E}">
        <p14:creationId xmlns:p14="http://schemas.microsoft.com/office/powerpoint/2010/main" val="1401982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4ABC13-8C03-41D9-8167-200584FEEC30}" type="datetimeFigureOut">
              <a:rPr lang="en-GB" smtClean="0"/>
              <a:t>18/02/2019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CA4F73-2D0C-45AB-8856-4A5AF8D7CE5D}" type="slidenum">
              <a:rPr lang="en-GB" smtClean="0"/>
              <a:t>‹#›</a:t>
            </a:fld>
            <a:endParaRPr lang="en-GB"/>
          </a:p>
        </p:txBody>
      </p:sp>
    </p:spTree>
    <p:extLst>
      <p:ext uri="{BB962C8B-B14F-4D97-AF65-F5344CB8AC3E}">
        <p14:creationId xmlns:p14="http://schemas.microsoft.com/office/powerpoint/2010/main" val="2426592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Managing Change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711472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t>“Change often requires people to think about things in a different way as well as to do things in a different way.  This is one reason why change can be so difficult for individuals, particularly when people are feeling tired or anxious.  Instead of going through the motions with familiar roles and activities, change requires an additional effort from us.  In order to think and act differently, we have to learn new ways” (Martin </a:t>
            </a:r>
            <a:r>
              <a:rPr lang="en-GB" dirty="0" err="1" smtClean="0"/>
              <a:t>pg</a:t>
            </a:r>
            <a:r>
              <a:rPr lang="en-GB" dirty="0" smtClean="0"/>
              <a:t> 5 2003)</a:t>
            </a:r>
            <a:endParaRPr lang="en-GB" dirty="0"/>
          </a:p>
        </p:txBody>
      </p:sp>
    </p:spTree>
    <p:extLst>
      <p:ext uri="{BB962C8B-B14F-4D97-AF65-F5344CB8AC3E}">
        <p14:creationId xmlns:p14="http://schemas.microsoft.com/office/powerpoint/2010/main" val="2565105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007"/>
            <a:ext cx="10515600" cy="5661956"/>
          </a:xfrm>
        </p:spPr>
        <p:txBody>
          <a:bodyPr/>
          <a:lstStyle/>
          <a:p>
            <a:pPr marL="0" indent="0">
              <a:buNone/>
            </a:pPr>
            <a:r>
              <a:rPr lang="en-GB" dirty="0" smtClean="0"/>
              <a:t>Our health and care services are like ships in a turbulent ocean of ever changing movements and patterns.  The waves on the surface make an immediate impact and we are often forced to change direction or change our speed to reduce the disruption.  Storms or a change of climate may even cause us to change our minds about where we are going, to choose a different direction.  Currents beneath the surface may have a less directly observable impact on our progress but can have a significant impact on speed and direction. There is risk in most of our progress and ocean liners are slow to turn.  We need to maintain the ship to keep it afloat, to hold our sense of direction but we also need to take care to navigate around obstacles and constraints.  We also need to take advantage of the flexibility we have, we need leaders to help us take these initiatives.</a:t>
            </a:r>
            <a:endParaRPr lang="en-GB" dirty="0"/>
          </a:p>
        </p:txBody>
      </p:sp>
    </p:spTree>
    <p:extLst>
      <p:ext uri="{BB962C8B-B14F-4D97-AF65-F5344CB8AC3E}">
        <p14:creationId xmlns:p14="http://schemas.microsoft.com/office/powerpoint/2010/main" val="877708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change</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1 – Incremental change, this is continuous and is building on what is currently being done.  This is the least disruptive and can be driven by service users, staff at all levels or policy change.</a:t>
            </a:r>
          </a:p>
          <a:p>
            <a:pPr marL="0" indent="0">
              <a:buNone/>
            </a:pPr>
            <a:r>
              <a:rPr lang="en-GB" dirty="0" smtClean="0"/>
              <a:t>2 – Step change, This is a more significant change and requires a leap from one place to another.  This might take the form of redesigning a system and way of working, or organisational structure, in order to make savings and/or deliver better results.</a:t>
            </a:r>
          </a:p>
          <a:p>
            <a:pPr marL="0" indent="0">
              <a:buNone/>
            </a:pPr>
            <a:r>
              <a:rPr lang="en-GB" dirty="0" smtClean="0"/>
              <a:t>3 – Transformational change, this is about creating a new brand and identity.  Re shaping what you stand for and what you believe in.  Often changing the outcomes you want to deliver and the way you think about your work.  Wellbeing, PCP, Trauma informed, health literacy etc.</a:t>
            </a:r>
            <a:endParaRPr lang="en-GB" dirty="0"/>
          </a:p>
        </p:txBody>
      </p:sp>
    </p:spTree>
    <p:extLst>
      <p:ext uri="{BB962C8B-B14F-4D97-AF65-F5344CB8AC3E}">
        <p14:creationId xmlns:p14="http://schemas.microsoft.com/office/powerpoint/2010/main" val="1021413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7 Steps to managing change</a:t>
            </a:r>
            <a:endParaRPr lang="en-GB" dirty="0"/>
          </a:p>
        </p:txBody>
      </p:sp>
      <p:sp>
        <p:nvSpPr>
          <p:cNvPr id="3" name="Content Placeholder 2"/>
          <p:cNvSpPr>
            <a:spLocks noGrp="1"/>
          </p:cNvSpPr>
          <p:nvPr>
            <p:ph idx="1"/>
          </p:nvPr>
        </p:nvSpPr>
        <p:spPr/>
        <p:txBody>
          <a:bodyPr/>
          <a:lstStyle/>
          <a:p>
            <a:r>
              <a:rPr lang="en-GB" dirty="0" smtClean="0"/>
              <a:t>1. Highlight the benefits</a:t>
            </a:r>
          </a:p>
          <a:p>
            <a:endParaRPr lang="en-GB" dirty="0" smtClean="0"/>
          </a:p>
          <a:p>
            <a:pPr marL="0" indent="0">
              <a:buNone/>
            </a:pPr>
            <a:r>
              <a:rPr lang="en-GB" dirty="0" smtClean="0"/>
              <a:t>"There's always resistance to change so you need to point out the benefits, and show staff how it's going to enhance their work," says Rachel Shaw, head of child and adolescent nursing at Conway and Denbighshire NHS Trust.</a:t>
            </a:r>
            <a:endParaRPr lang="en-GB" dirty="0"/>
          </a:p>
        </p:txBody>
      </p:sp>
    </p:spTree>
    <p:extLst>
      <p:ext uri="{BB962C8B-B14F-4D97-AF65-F5344CB8AC3E}">
        <p14:creationId xmlns:p14="http://schemas.microsoft.com/office/powerpoint/2010/main" val="4201160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Create a shared vision</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Keeping staff on your side can be tough if the process of change does not meet their expectations. This is why it is essential to create a shared vision through close consultation with colleagues, believes Jackie O'Brien, family therapist with Newham's central early start team.</a:t>
            </a:r>
          </a:p>
          <a:p>
            <a:endParaRPr lang="en-GB" dirty="0" smtClean="0"/>
          </a:p>
          <a:p>
            <a:pPr marL="0" indent="0">
              <a:buNone/>
            </a:pPr>
            <a:r>
              <a:rPr lang="en-GB" dirty="0" smtClean="0"/>
              <a:t>This central team, which was created 18 months ago, offers strategic support to staff working in the borough's eight Early Start programmes (formerly Sure Start). "Staff were keen on our roles and valued them - but it was important for us to be clear about what we could realistically offer," admits O'Brien. "So we had to continually clarify the roles' boundaries."</a:t>
            </a:r>
          </a:p>
          <a:p>
            <a:endParaRPr lang="en-GB" dirty="0" smtClean="0"/>
          </a:p>
          <a:p>
            <a:pPr marL="0" indent="0">
              <a:buNone/>
            </a:pPr>
            <a:r>
              <a:rPr lang="en-GB" dirty="0" smtClean="0"/>
              <a:t>For O'Brien, it is vital to keep connected with colleagues, to hear what they want and to make them feel listened to. "You can't always implement what people want," she adds, "but you can create a sense of shared responsibilities and accountability where people feel part of a bigger picture."</a:t>
            </a:r>
            <a:endParaRPr lang="en-GB" dirty="0"/>
          </a:p>
        </p:txBody>
      </p:sp>
    </p:spTree>
    <p:extLst>
      <p:ext uri="{BB962C8B-B14F-4D97-AF65-F5344CB8AC3E}">
        <p14:creationId xmlns:p14="http://schemas.microsoft.com/office/powerpoint/2010/main" val="2751195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Keep it practical</a:t>
            </a:r>
            <a:endParaRPr lang="en-GB" dirty="0"/>
          </a:p>
        </p:txBody>
      </p:sp>
      <p:sp>
        <p:nvSpPr>
          <p:cNvPr id="3" name="Content Placeholder 2"/>
          <p:cNvSpPr>
            <a:spLocks noGrp="1"/>
          </p:cNvSpPr>
          <p:nvPr>
            <p:ph idx="1"/>
          </p:nvPr>
        </p:nvSpPr>
        <p:spPr/>
        <p:txBody>
          <a:bodyPr/>
          <a:lstStyle/>
          <a:p>
            <a:pPr marL="0" indent="0">
              <a:buNone/>
            </a:pPr>
            <a:r>
              <a:rPr lang="en-GB" dirty="0" smtClean="0"/>
              <a:t>In the process of change it can be the small details that upset the apple cart. As a result, focusing on practical issues and looking for common-sense solutions can be the key to keeping everyone on board.</a:t>
            </a:r>
          </a:p>
          <a:p>
            <a:endParaRPr lang="en-GB" dirty="0" smtClean="0"/>
          </a:p>
          <a:p>
            <a:pPr marL="0" indent="0">
              <a:buNone/>
            </a:pPr>
            <a:r>
              <a:rPr lang="en-GB" dirty="0" smtClean="0"/>
              <a:t>"It's about having transparency and creativity, so the workforce sits down as a team and looks at ways of improving the system," advises Carl </a:t>
            </a:r>
            <a:r>
              <a:rPr lang="en-GB" dirty="0" err="1" smtClean="0"/>
              <a:t>Whalley</a:t>
            </a:r>
            <a:r>
              <a:rPr lang="en-GB" dirty="0" smtClean="0"/>
              <a:t>, service manager for the RU-OK? team in Brighton.</a:t>
            </a:r>
            <a:endParaRPr lang="en-GB" dirty="0"/>
          </a:p>
        </p:txBody>
      </p:sp>
    </p:spTree>
    <p:extLst>
      <p:ext uri="{BB962C8B-B14F-4D97-AF65-F5344CB8AC3E}">
        <p14:creationId xmlns:p14="http://schemas.microsoft.com/office/powerpoint/2010/main" val="2675335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Break into bite-sized pieces</a:t>
            </a:r>
            <a:br>
              <a:rPr lang="en-GB" dirty="0" smtClean="0"/>
            </a:br>
            <a:endParaRPr lang="en-GB" dirty="0"/>
          </a:p>
        </p:txBody>
      </p:sp>
      <p:sp>
        <p:nvSpPr>
          <p:cNvPr id="3" name="Content Placeholder 2"/>
          <p:cNvSpPr>
            <a:spLocks noGrp="1"/>
          </p:cNvSpPr>
          <p:nvPr>
            <p:ph idx="1"/>
          </p:nvPr>
        </p:nvSpPr>
        <p:spPr/>
        <p:txBody>
          <a:bodyPr>
            <a:normAutofit fontScale="85000" lnSpcReduction="10000"/>
          </a:bodyPr>
          <a:lstStyle/>
          <a:p>
            <a:endParaRPr lang="en-GB" dirty="0" smtClean="0"/>
          </a:p>
          <a:p>
            <a:r>
              <a:rPr lang="en-GB" dirty="0" smtClean="0"/>
              <a:t>"We're trying to see it as work in progress and break it into bite-sized pieces," explains Pat </a:t>
            </a:r>
            <a:r>
              <a:rPr lang="en-GB" dirty="0" err="1" smtClean="0"/>
              <a:t>Clewer</a:t>
            </a:r>
            <a:r>
              <a:rPr lang="en-GB" dirty="0" smtClean="0"/>
              <a:t>, children's services development manager for Devon, who is co-ordinating the development of the county's children's trust.</a:t>
            </a:r>
          </a:p>
          <a:p>
            <a:endParaRPr lang="en-GB" dirty="0" smtClean="0"/>
          </a:p>
          <a:p>
            <a:r>
              <a:rPr lang="en-GB" dirty="0" err="1" smtClean="0"/>
              <a:t>Clewer</a:t>
            </a:r>
            <a:r>
              <a:rPr lang="en-GB" dirty="0" smtClean="0"/>
              <a:t> feels that it is better to tackle change in stages so that there are no overriding goals but interim arrangements. In this way, staff can pilot new ways of working, then evaluate and build on these for the next stage. "People think that change has to be structural but that needn't be the case," says </a:t>
            </a:r>
            <a:r>
              <a:rPr lang="en-GB" dirty="0" err="1" smtClean="0"/>
              <a:t>Clewer</a:t>
            </a:r>
            <a:r>
              <a:rPr lang="en-GB" dirty="0" smtClean="0"/>
              <a:t>.</a:t>
            </a:r>
          </a:p>
          <a:p>
            <a:endParaRPr lang="en-GB" dirty="0" smtClean="0"/>
          </a:p>
          <a:p>
            <a:r>
              <a:rPr lang="en-GB" dirty="0" smtClean="0"/>
              <a:t>"Change is best driven by staff looking at the outcomes they want to achieve for children, and then making suggestions about how to get there.</a:t>
            </a:r>
            <a:endParaRPr lang="en-GB" dirty="0"/>
          </a:p>
        </p:txBody>
      </p:sp>
    </p:spTree>
    <p:extLst>
      <p:ext uri="{BB962C8B-B14F-4D97-AF65-F5344CB8AC3E}">
        <p14:creationId xmlns:p14="http://schemas.microsoft.com/office/powerpoint/2010/main" val="332265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 Include children's ideas</a:t>
            </a:r>
            <a:br>
              <a:rPr lang="en-GB" dirty="0" smtClean="0"/>
            </a:br>
            <a:endParaRPr lang="en-GB" dirty="0"/>
          </a:p>
        </p:txBody>
      </p:sp>
      <p:sp>
        <p:nvSpPr>
          <p:cNvPr id="3" name="Content Placeholder 2"/>
          <p:cNvSpPr>
            <a:spLocks noGrp="1"/>
          </p:cNvSpPr>
          <p:nvPr>
            <p:ph idx="1"/>
          </p:nvPr>
        </p:nvSpPr>
        <p:spPr/>
        <p:txBody>
          <a:bodyPr>
            <a:normAutofit fontScale="92500" lnSpcReduction="20000"/>
          </a:bodyPr>
          <a:lstStyle/>
          <a:p>
            <a:endParaRPr lang="en-GB" dirty="0" smtClean="0"/>
          </a:p>
          <a:p>
            <a:r>
              <a:rPr lang="en-GB" dirty="0" smtClean="0"/>
              <a:t>How can you be sure change really meets children's needs? In East Riding, Yorkshire, consultation with young people has been core in setting up a central enquiry line, to be provided by the Children's Trust. Launching this month, the line will be a referral point for any child parent or professional wanting information or access to relevant services.</a:t>
            </a:r>
          </a:p>
          <a:p>
            <a:endParaRPr lang="en-GB" dirty="0" smtClean="0"/>
          </a:p>
          <a:p>
            <a:r>
              <a:rPr lang="en-GB" dirty="0" smtClean="0"/>
              <a:t>Richard Vickers, manager for the trust, explains how staff have been holding workshops at Children's Fund consultation days. "The children wanted it friendly and not too formal, and explanations of issues such as why staff might consult with another colleague about their enquiry. The information they gave us was very basic, but important," he continues. "So we videoed it, and we're using it for staff training."</a:t>
            </a:r>
            <a:endParaRPr lang="en-GB" dirty="0"/>
          </a:p>
        </p:txBody>
      </p:sp>
    </p:spTree>
    <p:extLst>
      <p:ext uri="{BB962C8B-B14F-4D97-AF65-F5344CB8AC3E}">
        <p14:creationId xmlns:p14="http://schemas.microsoft.com/office/powerpoint/2010/main" val="13043811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6. Prioritise communication</a:t>
            </a:r>
            <a:br>
              <a:rPr lang="en-GB" dirty="0" smtClean="0"/>
            </a:br>
            <a:endParaRPr lang="en-GB" dirty="0"/>
          </a:p>
        </p:txBody>
      </p:sp>
      <p:sp>
        <p:nvSpPr>
          <p:cNvPr id="3" name="Content Placeholder 2"/>
          <p:cNvSpPr>
            <a:spLocks noGrp="1"/>
          </p:cNvSpPr>
          <p:nvPr>
            <p:ph idx="1"/>
          </p:nvPr>
        </p:nvSpPr>
        <p:spPr/>
        <p:txBody>
          <a:bodyPr>
            <a:normAutofit fontScale="85000" lnSpcReduction="20000"/>
          </a:bodyPr>
          <a:lstStyle/>
          <a:p>
            <a:endParaRPr lang="en-GB" dirty="0" smtClean="0"/>
          </a:p>
          <a:p>
            <a:r>
              <a:rPr lang="en-GB" dirty="0" smtClean="0"/>
              <a:t>According to Isobel MacDougall, integrated children's services manager in South Lanarkshire, good communication is key to bringing about positive changes in children's services. Scotland has its own agendas around integrating children's services, and South Lanarkshire has pioneered work in this area.</a:t>
            </a:r>
          </a:p>
          <a:p>
            <a:endParaRPr lang="en-GB" dirty="0" smtClean="0"/>
          </a:p>
          <a:p>
            <a:r>
              <a:rPr lang="en-GB" dirty="0" smtClean="0"/>
              <a:t>"Communication and interpersonal skills are key to the work of our team," says MacDougall, "and having a multi-disciplinary perspective so you can bring together a holistic approach."</a:t>
            </a:r>
          </a:p>
          <a:p>
            <a:endParaRPr lang="en-GB" dirty="0" smtClean="0"/>
          </a:p>
          <a:p>
            <a:r>
              <a:rPr lang="en-GB" dirty="0" smtClean="0"/>
              <a:t>MacDougall understands change can frighten people, so she advises managers: "Reassure staff that you recognise they have skills and experience, and give them opportunities to be consulted to express concerns and opinions."</a:t>
            </a:r>
            <a:endParaRPr lang="en-GB" dirty="0"/>
          </a:p>
        </p:txBody>
      </p:sp>
    </p:spTree>
    <p:extLst>
      <p:ext uri="{BB962C8B-B14F-4D97-AF65-F5344CB8AC3E}">
        <p14:creationId xmlns:p14="http://schemas.microsoft.com/office/powerpoint/2010/main" val="1488904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7. Build solid foundations</a:t>
            </a:r>
            <a:br>
              <a:rPr lang="en-GB" dirty="0" smtClean="0"/>
            </a:br>
            <a:endParaRPr lang="en-GB" dirty="0"/>
          </a:p>
        </p:txBody>
      </p:sp>
      <p:sp>
        <p:nvSpPr>
          <p:cNvPr id="3" name="Content Placeholder 2"/>
          <p:cNvSpPr>
            <a:spLocks noGrp="1"/>
          </p:cNvSpPr>
          <p:nvPr>
            <p:ph idx="1"/>
          </p:nvPr>
        </p:nvSpPr>
        <p:spPr/>
        <p:txBody>
          <a:bodyPr/>
          <a:lstStyle/>
          <a:p>
            <a:endParaRPr lang="en-GB" dirty="0" smtClean="0"/>
          </a:p>
          <a:p>
            <a:r>
              <a:rPr lang="en-GB" dirty="0" smtClean="0"/>
              <a:t>When change is in the air, it can be easy for core services to fall apart.</a:t>
            </a:r>
          </a:p>
          <a:p>
            <a:endParaRPr lang="en-GB" dirty="0" smtClean="0"/>
          </a:p>
          <a:p>
            <a:r>
              <a:rPr lang="en-GB" dirty="0" smtClean="0"/>
              <a:t>So it is vital to plan ahead and lay foundations. According to Andrew Webb, county manager for children's services in Cheshire: "If we get regional government reorganisation in the North West, then shire counties will go and we'll have to think about reconfiguring our services - alongside implementing Every Child Matters."</a:t>
            </a:r>
            <a:endParaRPr lang="en-GB" dirty="0"/>
          </a:p>
        </p:txBody>
      </p:sp>
    </p:spTree>
    <p:extLst>
      <p:ext uri="{BB962C8B-B14F-4D97-AF65-F5344CB8AC3E}">
        <p14:creationId xmlns:p14="http://schemas.microsoft.com/office/powerpoint/2010/main" val="2850136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lstStyle/>
          <a:p>
            <a:r>
              <a:rPr lang="en-GB" dirty="0"/>
              <a:t>Consult rather than trying to impose change from above</a:t>
            </a:r>
          </a:p>
          <a:p>
            <a:r>
              <a:rPr lang="en-GB" dirty="0"/>
              <a:t>- Demonstrate good communication skills</a:t>
            </a:r>
          </a:p>
          <a:p>
            <a:r>
              <a:rPr lang="en-GB" dirty="0"/>
              <a:t>- Work across all agencies to be accepted</a:t>
            </a:r>
          </a:p>
          <a:p>
            <a:r>
              <a:rPr lang="en-GB" dirty="0"/>
              <a:t>- Support staff to look at outcomes and identify changes for themselves</a:t>
            </a:r>
          </a:p>
          <a:p>
            <a:r>
              <a:rPr lang="en-GB" dirty="0"/>
              <a:t>- Are not in too much of a hurry, but take things in stages</a:t>
            </a:r>
          </a:p>
          <a:p>
            <a:endParaRPr lang="en-GB" dirty="0"/>
          </a:p>
        </p:txBody>
      </p:sp>
    </p:spTree>
    <p:extLst>
      <p:ext uri="{BB962C8B-B14F-4D97-AF65-F5344CB8AC3E}">
        <p14:creationId xmlns:p14="http://schemas.microsoft.com/office/powerpoint/2010/main" val="373281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Leadership</a:t>
            </a:r>
            <a:endParaRPr lang="en-GB" dirty="0"/>
          </a:p>
        </p:txBody>
      </p:sp>
      <p:sp>
        <p:nvSpPr>
          <p:cNvPr id="3" name="Content Placeholder 2"/>
          <p:cNvSpPr>
            <a:spLocks noGrp="1"/>
          </p:cNvSpPr>
          <p:nvPr>
            <p:ph idx="1"/>
          </p:nvPr>
        </p:nvSpPr>
        <p:spPr/>
        <p:txBody>
          <a:bodyPr/>
          <a:lstStyle/>
          <a:p>
            <a:r>
              <a:rPr lang="en-GB" dirty="0"/>
              <a:t>“in a crisis . . . we call for someone with answers, decision, strength, and a map of the future, someone who knows where we ought to be going—in short someone who can make hard problems simple. . . . Instead of looking for saviours, we should be calling for leadership that will challenge us to face problems for which there are no simple, painless solutions—problems that require us to learn new ways” (p. 21). </a:t>
            </a:r>
          </a:p>
        </p:txBody>
      </p:sp>
    </p:spTree>
    <p:extLst>
      <p:ext uri="{BB962C8B-B14F-4D97-AF65-F5344CB8AC3E}">
        <p14:creationId xmlns:p14="http://schemas.microsoft.com/office/powerpoint/2010/main" val="2305994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t>“For better or for worse, change arouses emotions, and when emotions intensify, leadership is key. Charismatic leaders inadvertently often do more harm than good because, at best, they provide episodic improvement followed by frustrated or despondent dependency. Superhuman leaders also do us another disservice: they are role models who can never be emulated.  Deep and sustained reform depends on many of us, not just on the very few who are destined to be extraordinary.” (</a:t>
            </a:r>
            <a:r>
              <a:rPr lang="en-GB" dirty="0" err="1" smtClean="0"/>
              <a:t>Fullan</a:t>
            </a:r>
            <a:r>
              <a:rPr lang="en-GB" dirty="0" smtClean="0"/>
              <a:t> 2001 </a:t>
            </a:r>
            <a:r>
              <a:rPr lang="en-GB" dirty="0" err="1" smtClean="0"/>
              <a:t>pg</a:t>
            </a:r>
            <a:r>
              <a:rPr lang="en-GB" dirty="0" smtClean="0"/>
              <a:t> 6)</a:t>
            </a:r>
            <a:endParaRPr lang="en-GB" dirty="0"/>
          </a:p>
        </p:txBody>
      </p:sp>
    </p:spTree>
    <p:extLst>
      <p:ext uri="{BB962C8B-B14F-4D97-AF65-F5344CB8AC3E}">
        <p14:creationId xmlns:p14="http://schemas.microsoft.com/office/powerpoint/2010/main" val="9480650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1435</Words>
  <Application>Microsoft Office PowerPoint</Application>
  <PresentationFormat>Widescreen</PresentationFormat>
  <Paragraphs>54</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Managing Change</vt:lpstr>
      <vt:lpstr>PowerPoint Presentation</vt:lpstr>
      <vt:lpstr>PowerPoint Presentation</vt:lpstr>
      <vt:lpstr>Types of change</vt:lpstr>
      <vt:lpstr>7 Steps to managing change</vt:lpstr>
      <vt:lpstr>2. Create a shared vision</vt:lpstr>
      <vt:lpstr>3. Keep it practical</vt:lpstr>
      <vt:lpstr>4. Break into bite-sized pieces </vt:lpstr>
      <vt:lpstr>5. Include children's ideas </vt:lpstr>
      <vt:lpstr>6. Prioritise communication </vt:lpstr>
      <vt:lpstr>7. Build solid foundations </vt:lpstr>
      <vt:lpstr>Summary</vt:lpstr>
      <vt:lpstr>Leadership</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Change</dc:title>
  <dc:creator>Neil Hapgood</dc:creator>
  <cp:lastModifiedBy>Neil Hapgood</cp:lastModifiedBy>
  <cp:revision>7</cp:revision>
  <dcterms:created xsi:type="dcterms:W3CDTF">2019-02-18T16:10:12Z</dcterms:created>
  <dcterms:modified xsi:type="dcterms:W3CDTF">2019-02-18T16:45:44Z</dcterms:modified>
</cp:coreProperties>
</file>