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2" r:id="rId6"/>
    <p:sldId id="260" r:id="rId7"/>
    <p:sldId id="261" r:id="rId8"/>
    <p:sldId id="263" r:id="rId9"/>
    <p:sldId id="264" r:id="rId10"/>
    <p:sldId id="266" r:id="rId11"/>
    <p:sldId id="267" r:id="rId12"/>
    <p:sldId id="265"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tthew Morris" initials="MM" lastIdx="1" clrIdx="0">
    <p:extLst>
      <p:ext uri="{19B8F6BF-5375-455C-9EA6-DF929625EA0E}">
        <p15:presenceInfo xmlns:p15="http://schemas.microsoft.com/office/powerpoint/2012/main" userId="a52a9da96da856f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2" autoAdjust="0"/>
    <p:restoredTop sz="94660"/>
  </p:normalViewPr>
  <p:slideViewPr>
    <p:cSldViewPr snapToGrid="0">
      <p:cViewPr varScale="1">
        <p:scale>
          <a:sx n="86" d="100"/>
          <a:sy n="86" d="100"/>
        </p:scale>
        <p:origin x="33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6-11T18:25:42.158" idx="1">
    <p:pos x="10" y="10"/>
    <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8472DF-0318-4F9F-AE55-D41EE8BFD41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CEFE881-1F44-464A-94C8-4784748D88D1}">
      <dgm:prSet/>
      <dgm:spPr/>
      <dgm:t>
        <a:bodyPr/>
        <a:lstStyle/>
        <a:p>
          <a:pPr>
            <a:lnSpc>
              <a:spcPct val="100000"/>
            </a:lnSpc>
            <a:defRPr cap="all"/>
          </a:pPr>
          <a:r>
            <a:rPr lang="en-GB"/>
            <a:t>Name Refers to him as ‘The Unseen One’, - suitiable as his ruler of the ‘invisible world’</a:t>
          </a:r>
          <a:endParaRPr lang="en-US"/>
        </a:p>
      </dgm:t>
    </dgm:pt>
    <dgm:pt modelId="{62A352D9-D2A5-4E35-BD22-2C0EC4DD18B0}" type="parTrans" cxnId="{84569BE0-EB92-40D3-825A-CF5BDD2C1EBC}">
      <dgm:prSet/>
      <dgm:spPr/>
      <dgm:t>
        <a:bodyPr/>
        <a:lstStyle/>
        <a:p>
          <a:endParaRPr lang="en-US"/>
        </a:p>
      </dgm:t>
    </dgm:pt>
    <dgm:pt modelId="{3F69FD39-B995-42F4-9CA9-5F40D53714C8}" type="sibTrans" cxnId="{84569BE0-EB92-40D3-825A-CF5BDD2C1EBC}">
      <dgm:prSet/>
      <dgm:spPr/>
      <dgm:t>
        <a:bodyPr/>
        <a:lstStyle/>
        <a:p>
          <a:pPr>
            <a:lnSpc>
              <a:spcPct val="100000"/>
            </a:lnSpc>
          </a:pPr>
          <a:endParaRPr lang="en-US"/>
        </a:p>
      </dgm:t>
    </dgm:pt>
    <dgm:pt modelId="{174ECBF6-C893-4DBE-A202-D56FEB9DE153}">
      <dgm:prSet/>
      <dgm:spPr/>
      <dgm:t>
        <a:bodyPr/>
        <a:lstStyle/>
        <a:p>
          <a:pPr>
            <a:lnSpc>
              <a:spcPct val="100000"/>
            </a:lnSpc>
            <a:defRPr cap="all"/>
          </a:pPr>
          <a:r>
            <a:rPr lang="en-GB"/>
            <a:t>As Ruler of the Dead, Hades was a grim a mystical figure, ‘inspiring awe and terror in everybody’</a:t>
          </a:r>
          <a:endParaRPr lang="en-US"/>
        </a:p>
      </dgm:t>
    </dgm:pt>
    <dgm:pt modelId="{31D0003C-ACE3-462B-99E6-9FF7B9BFF247}" type="parTrans" cxnId="{E8C4A7F9-7E01-47D7-9B84-F8262A6C6411}">
      <dgm:prSet/>
      <dgm:spPr/>
      <dgm:t>
        <a:bodyPr/>
        <a:lstStyle/>
        <a:p>
          <a:endParaRPr lang="en-US"/>
        </a:p>
      </dgm:t>
    </dgm:pt>
    <dgm:pt modelId="{7F3EAB19-CE36-4841-B76A-A7DBBB91BF47}" type="sibTrans" cxnId="{E8C4A7F9-7E01-47D7-9B84-F8262A6C6411}">
      <dgm:prSet/>
      <dgm:spPr/>
      <dgm:t>
        <a:bodyPr/>
        <a:lstStyle/>
        <a:p>
          <a:pPr>
            <a:lnSpc>
              <a:spcPct val="100000"/>
            </a:lnSpc>
          </a:pPr>
          <a:endParaRPr lang="en-US"/>
        </a:p>
      </dgm:t>
    </dgm:pt>
    <dgm:pt modelId="{ABA4FF3F-2847-4DBD-9963-0358491BE39C}">
      <dgm:prSet/>
      <dgm:spPr/>
      <dgm:t>
        <a:bodyPr/>
        <a:lstStyle/>
        <a:p>
          <a:pPr>
            <a:lnSpc>
              <a:spcPct val="100000"/>
            </a:lnSpc>
            <a:defRPr cap="all"/>
          </a:pPr>
          <a:r>
            <a:rPr lang="en-GB"/>
            <a:t>Rarely Shown in Art, and when shown physical featured; a beard, and a mournful guise. </a:t>
          </a:r>
          <a:endParaRPr lang="en-US"/>
        </a:p>
      </dgm:t>
    </dgm:pt>
    <dgm:pt modelId="{E8529384-75D7-4A6A-99DB-94B565E595DB}" type="parTrans" cxnId="{2988BE75-4BC3-4132-B631-034891A069D4}">
      <dgm:prSet/>
      <dgm:spPr/>
      <dgm:t>
        <a:bodyPr/>
        <a:lstStyle/>
        <a:p>
          <a:endParaRPr lang="en-US"/>
        </a:p>
      </dgm:t>
    </dgm:pt>
    <dgm:pt modelId="{3B1EA8BA-F408-4F00-8AE1-B2BFC0B7CB09}" type="sibTrans" cxnId="{2988BE75-4BC3-4132-B631-034891A069D4}">
      <dgm:prSet/>
      <dgm:spPr/>
      <dgm:t>
        <a:bodyPr/>
        <a:lstStyle/>
        <a:p>
          <a:pPr>
            <a:lnSpc>
              <a:spcPct val="100000"/>
            </a:lnSpc>
          </a:pPr>
          <a:endParaRPr lang="en-US"/>
        </a:p>
      </dgm:t>
    </dgm:pt>
    <dgm:pt modelId="{2C3D19A8-532A-483B-B288-5C49833100B3}">
      <dgm:prSet/>
      <dgm:spPr/>
      <dgm:t>
        <a:bodyPr/>
        <a:lstStyle/>
        <a:p>
          <a:pPr>
            <a:lnSpc>
              <a:spcPct val="100000"/>
            </a:lnSpc>
            <a:defRPr cap="all"/>
          </a:pPr>
          <a:r>
            <a:rPr lang="en-GB"/>
            <a:t>Cerberus, his three-headed dog guarded the entrance the underworld.</a:t>
          </a:r>
          <a:endParaRPr lang="en-US"/>
        </a:p>
      </dgm:t>
    </dgm:pt>
    <dgm:pt modelId="{2268366B-5833-42D4-B9CD-26185491F992}" type="parTrans" cxnId="{06B3F225-63AE-4F96-9AA1-99B614A64972}">
      <dgm:prSet/>
      <dgm:spPr/>
      <dgm:t>
        <a:bodyPr/>
        <a:lstStyle/>
        <a:p>
          <a:endParaRPr lang="en-US"/>
        </a:p>
      </dgm:t>
    </dgm:pt>
    <dgm:pt modelId="{4C7C1754-A792-4D6B-A351-7823BF0BD268}" type="sibTrans" cxnId="{06B3F225-63AE-4F96-9AA1-99B614A64972}">
      <dgm:prSet/>
      <dgm:spPr/>
      <dgm:t>
        <a:bodyPr/>
        <a:lstStyle/>
        <a:p>
          <a:pPr>
            <a:lnSpc>
              <a:spcPct val="100000"/>
            </a:lnSpc>
          </a:pPr>
          <a:endParaRPr lang="en-US"/>
        </a:p>
      </dgm:t>
    </dgm:pt>
    <dgm:pt modelId="{D2EC3A16-EBB1-479B-8AE9-B5899394591C}">
      <dgm:prSet/>
      <dgm:spPr/>
      <dgm:t>
        <a:bodyPr/>
        <a:lstStyle/>
        <a:p>
          <a:pPr>
            <a:lnSpc>
              <a:spcPct val="100000"/>
            </a:lnSpc>
            <a:defRPr cap="all"/>
          </a:pPr>
          <a:r>
            <a:rPr lang="en-GB" dirty="0"/>
            <a:t>Later in his development became associated with a </a:t>
          </a:r>
          <a:r>
            <a:rPr lang="en-GB" dirty="0" err="1"/>
            <a:t>bident</a:t>
          </a:r>
          <a:r>
            <a:rPr lang="en-GB" dirty="0"/>
            <a:t> (two-pronged fork), after Poseidon’s Trident.</a:t>
          </a:r>
          <a:endParaRPr lang="en-US" dirty="0"/>
        </a:p>
      </dgm:t>
    </dgm:pt>
    <dgm:pt modelId="{1849E942-BDC4-4985-A3AA-67F1E4F89D2F}" type="parTrans" cxnId="{32C85156-4B82-4499-945F-D845719750FD}">
      <dgm:prSet/>
      <dgm:spPr/>
      <dgm:t>
        <a:bodyPr/>
        <a:lstStyle/>
        <a:p>
          <a:endParaRPr lang="en-US"/>
        </a:p>
      </dgm:t>
    </dgm:pt>
    <dgm:pt modelId="{5C1C5E0F-8DC1-4C0A-A6A2-85D19A0DDB43}" type="sibTrans" cxnId="{32C85156-4B82-4499-945F-D845719750FD}">
      <dgm:prSet/>
      <dgm:spPr/>
      <dgm:t>
        <a:bodyPr/>
        <a:lstStyle/>
        <a:p>
          <a:endParaRPr lang="en-US"/>
        </a:p>
      </dgm:t>
    </dgm:pt>
    <dgm:pt modelId="{9E447823-779B-4887-A7F6-8B2C54E78DCD}" type="pres">
      <dgm:prSet presAssocID="{8A8472DF-0318-4F9F-AE55-D41EE8BFD41F}" presName="root" presStyleCnt="0">
        <dgm:presLayoutVars>
          <dgm:dir/>
          <dgm:resizeHandles val="exact"/>
        </dgm:presLayoutVars>
      </dgm:prSet>
      <dgm:spPr/>
    </dgm:pt>
    <dgm:pt modelId="{3FF07658-8B07-449B-91BE-BDF5BCC61926}" type="pres">
      <dgm:prSet presAssocID="{8CEFE881-1F44-464A-94C8-4784748D88D1}" presName="compNode" presStyleCnt="0"/>
      <dgm:spPr/>
    </dgm:pt>
    <dgm:pt modelId="{0BC44C91-6008-40BB-8B85-E9DD31BD5D1E}" type="pres">
      <dgm:prSet presAssocID="{8CEFE881-1F44-464A-94C8-4784748D88D1}" presName="iconBgRect" presStyleLbl="bgShp" presStyleIdx="0" presStyleCnt="5"/>
      <dgm:spPr>
        <a:prstGeom prst="round2DiagRect">
          <a:avLst>
            <a:gd name="adj1" fmla="val 29727"/>
            <a:gd name="adj2" fmla="val 0"/>
          </a:avLst>
        </a:prstGeom>
      </dgm:spPr>
    </dgm:pt>
    <dgm:pt modelId="{0E80B4B6-92B9-4746-A5E2-2B8E333BA731}" type="pres">
      <dgm:prSet presAssocID="{8CEFE881-1F44-464A-94C8-4784748D88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ler"/>
        </a:ext>
      </dgm:extLst>
    </dgm:pt>
    <dgm:pt modelId="{112960CB-6050-4DC7-B2DD-90B1FCB844ED}" type="pres">
      <dgm:prSet presAssocID="{8CEFE881-1F44-464A-94C8-4784748D88D1}" presName="spaceRect" presStyleCnt="0"/>
      <dgm:spPr/>
    </dgm:pt>
    <dgm:pt modelId="{477267C6-978B-4CC8-AACB-8CCC921E85AF}" type="pres">
      <dgm:prSet presAssocID="{8CEFE881-1F44-464A-94C8-4784748D88D1}" presName="textRect" presStyleLbl="revTx" presStyleIdx="0" presStyleCnt="5">
        <dgm:presLayoutVars>
          <dgm:chMax val="1"/>
          <dgm:chPref val="1"/>
        </dgm:presLayoutVars>
      </dgm:prSet>
      <dgm:spPr/>
    </dgm:pt>
    <dgm:pt modelId="{97708375-05ED-4142-B41A-8BDE0AD23598}" type="pres">
      <dgm:prSet presAssocID="{3F69FD39-B995-42F4-9CA9-5F40D53714C8}" presName="sibTrans" presStyleCnt="0"/>
      <dgm:spPr/>
    </dgm:pt>
    <dgm:pt modelId="{05CBD038-2E97-4859-B1B3-8D407F1F09D1}" type="pres">
      <dgm:prSet presAssocID="{174ECBF6-C893-4DBE-A202-D56FEB9DE153}" presName="compNode" presStyleCnt="0"/>
      <dgm:spPr/>
    </dgm:pt>
    <dgm:pt modelId="{FDFC12BE-8CAB-47FE-A2D9-95A83FF353B5}" type="pres">
      <dgm:prSet presAssocID="{174ECBF6-C893-4DBE-A202-D56FEB9DE153}" presName="iconBgRect" presStyleLbl="bgShp" presStyleIdx="1" presStyleCnt="5"/>
      <dgm:spPr>
        <a:prstGeom prst="round2DiagRect">
          <a:avLst>
            <a:gd name="adj1" fmla="val 29727"/>
            <a:gd name="adj2" fmla="val 0"/>
          </a:avLst>
        </a:prstGeom>
      </dgm:spPr>
    </dgm:pt>
    <dgm:pt modelId="{F92B9510-A9EB-4E65-B0F6-BB8341A1D191}" type="pres">
      <dgm:prSet presAssocID="{174ECBF6-C893-4DBE-A202-D56FEB9DE15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stle scene"/>
        </a:ext>
      </dgm:extLst>
    </dgm:pt>
    <dgm:pt modelId="{BC016BFF-9923-429E-A05C-5FF3B641AB87}" type="pres">
      <dgm:prSet presAssocID="{174ECBF6-C893-4DBE-A202-D56FEB9DE153}" presName="spaceRect" presStyleCnt="0"/>
      <dgm:spPr/>
    </dgm:pt>
    <dgm:pt modelId="{B2284B12-3F9C-42AE-A591-2B4914509167}" type="pres">
      <dgm:prSet presAssocID="{174ECBF6-C893-4DBE-A202-D56FEB9DE153}" presName="textRect" presStyleLbl="revTx" presStyleIdx="1" presStyleCnt="5">
        <dgm:presLayoutVars>
          <dgm:chMax val="1"/>
          <dgm:chPref val="1"/>
        </dgm:presLayoutVars>
      </dgm:prSet>
      <dgm:spPr/>
    </dgm:pt>
    <dgm:pt modelId="{CFF550A3-3557-441F-BA3B-4878CBA57E54}" type="pres">
      <dgm:prSet presAssocID="{7F3EAB19-CE36-4841-B76A-A7DBBB91BF47}" presName="sibTrans" presStyleCnt="0"/>
      <dgm:spPr/>
    </dgm:pt>
    <dgm:pt modelId="{58E79965-9A0A-423B-AEA0-F016DE8F9CDA}" type="pres">
      <dgm:prSet presAssocID="{ABA4FF3F-2847-4DBD-9963-0358491BE39C}" presName="compNode" presStyleCnt="0"/>
      <dgm:spPr/>
    </dgm:pt>
    <dgm:pt modelId="{2CC8764A-BF7B-41CD-8FA8-152CDE59ACD7}" type="pres">
      <dgm:prSet presAssocID="{ABA4FF3F-2847-4DBD-9963-0358491BE39C}" presName="iconBgRect" presStyleLbl="bgShp" presStyleIdx="2" presStyleCnt="5"/>
      <dgm:spPr>
        <a:prstGeom prst="round2DiagRect">
          <a:avLst>
            <a:gd name="adj1" fmla="val 29727"/>
            <a:gd name="adj2" fmla="val 0"/>
          </a:avLst>
        </a:prstGeom>
      </dgm:spPr>
    </dgm:pt>
    <dgm:pt modelId="{858098C3-FCF4-4501-8F86-6A72BAD85C65}" type="pres">
      <dgm:prSet presAssocID="{ABA4FF3F-2847-4DBD-9963-0358491BE39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ustache"/>
        </a:ext>
      </dgm:extLst>
    </dgm:pt>
    <dgm:pt modelId="{64299A13-63BC-47FC-9D5E-35D7D8A65F88}" type="pres">
      <dgm:prSet presAssocID="{ABA4FF3F-2847-4DBD-9963-0358491BE39C}" presName="spaceRect" presStyleCnt="0"/>
      <dgm:spPr/>
    </dgm:pt>
    <dgm:pt modelId="{49837967-E67A-49FD-B5B5-912DAB3B34E4}" type="pres">
      <dgm:prSet presAssocID="{ABA4FF3F-2847-4DBD-9963-0358491BE39C}" presName="textRect" presStyleLbl="revTx" presStyleIdx="2" presStyleCnt="5">
        <dgm:presLayoutVars>
          <dgm:chMax val="1"/>
          <dgm:chPref val="1"/>
        </dgm:presLayoutVars>
      </dgm:prSet>
      <dgm:spPr/>
    </dgm:pt>
    <dgm:pt modelId="{36891EBA-98C2-44C9-975A-E9DF728F347E}" type="pres">
      <dgm:prSet presAssocID="{3B1EA8BA-F408-4F00-8AE1-B2BFC0B7CB09}" presName="sibTrans" presStyleCnt="0"/>
      <dgm:spPr/>
    </dgm:pt>
    <dgm:pt modelId="{BB5C2DE5-EFCC-4420-AFFE-C5695507AE4A}" type="pres">
      <dgm:prSet presAssocID="{2C3D19A8-532A-483B-B288-5C49833100B3}" presName="compNode" presStyleCnt="0"/>
      <dgm:spPr/>
    </dgm:pt>
    <dgm:pt modelId="{875B415E-F912-4558-8D4C-55CCC0DF1A52}" type="pres">
      <dgm:prSet presAssocID="{2C3D19A8-532A-483B-B288-5C49833100B3}" presName="iconBgRect" presStyleLbl="bgShp" presStyleIdx="3" presStyleCnt="5"/>
      <dgm:spPr>
        <a:prstGeom prst="round2DiagRect">
          <a:avLst>
            <a:gd name="adj1" fmla="val 29727"/>
            <a:gd name="adj2" fmla="val 0"/>
          </a:avLst>
        </a:prstGeom>
      </dgm:spPr>
    </dgm:pt>
    <dgm:pt modelId="{60F47CD0-0A4B-40D4-A142-DE1B473BF023}" type="pres">
      <dgm:prSet presAssocID="{2C3D19A8-532A-483B-B288-5C49833100B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VD player"/>
        </a:ext>
      </dgm:extLst>
    </dgm:pt>
    <dgm:pt modelId="{8333DC1C-6865-4681-A6E2-D839EA2C43EA}" type="pres">
      <dgm:prSet presAssocID="{2C3D19A8-532A-483B-B288-5C49833100B3}" presName="spaceRect" presStyleCnt="0"/>
      <dgm:spPr/>
    </dgm:pt>
    <dgm:pt modelId="{B049E681-895E-43F2-ADC2-6BB9B062629D}" type="pres">
      <dgm:prSet presAssocID="{2C3D19A8-532A-483B-B288-5C49833100B3}" presName="textRect" presStyleLbl="revTx" presStyleIdx="3" presStyleCnt="5">
        <dgm:presLayoutVars>
          <dgm:chMax val="1"/>
          <dgm:chPref val="1"/>
        </dgm:presLayoutVars>
      </dgm:prSet>
      <dgm:spPr/>
    </dgm:pt>
    <dgm:pt modelId="{53B800DB-AB96-48EE-B342-C6380C9F228F}" type="pres">
      <dgm:prSet presAssocID="{4C7C1754-A792-4D6B-A351-7823BF0BD268}" presName="sibTrans" presStyleCnt="0"/>
      <dgm:spPr/>
    </dgm:pt>
    <dgm:pt modelId="{0B6F645E-FAFE-4E93-A772-076C4C61468D}" type="pres">
      <dgm:prSet presAssocID="{D2EC3A16-EBB1-479B-8AE9-B5899394591C}" presName="compNode" presStyleCnt="0"/>
      <dgm:spPr/>
    </dgm:pt>
    <dgm:pt modelId="{B9AAB7BF-3B46-41D6-B222-064F77043B70}" type="pres">
      <dgm:prSet presAssocID="{D2EC3A16-EBB1-479B-8AE9-B5899394591C}" presName="iconBgRect" presStyleLbl="bgShp" presStyleIdx="4" presStyleCnt="5"/>
      <dgm:spPr>
        <a:prstGeom prst="round2DiagRect">
          <a:avLst>
            <a:gd name="adj1" fmla="val 29727"/>
            <a:gd name="adj2" fmla="val 0"/>
          </a:avLst>
        </a:prstGeom>
      </dgm:spPr>
    </dgm:pt>
    <dgm:pt modelId="{41C8B76B-FA8E-4E6A-978D-D188AA712E8C}" type="pres">
      <dgm:prSet presAssocID="{D2EC3A16-EBB1-479B-8AE9-B5899394591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rk"/>
        </a:ext>
      </dgm:extLst>
    </dgm:pt>
    <dgm:pt modelId="{4D1124D0-11E8-4FAC-9D30-FE860CF73C73}" type="pres">
      <dgm:prSet presAssocID="{D2EC3A16-EBB1-479B-8AE9-B5899394591C}" presName="spaceRect" presStyleCnt="0"/>
      <dgm:spPr/>
    </dgm:pt>
    <dgm:pt modelId="{F219631C-55DB-4851-8B07-34B72915B158}" type="pres">
      <dgm:prSet presAssocID="{D2EC3A16-EBB1-479B-8AE9-B5899394591C}" presName="textRect" presStyleLbl="revTx" presStyleIdx="4" presStyleCnt="5">
        <dgm:presLayoutVars>
          <dgm:chMax val="1"/>
          <dgm:chPref val="1"/>
        </dgm:presLayoutVars>
      </dgm:prSet>
      <dgm:spPr/>
    </dgm:pt>
  </dgm:ptLst>
  <dgm:cxnLst>
    <dgm:cxn modelId="{74A3ED10-BA27-4B5D-8AA4-F70CD19B7073}" type="presOf" srcId="{D2EC3A16-EBB1-479B-8AE9-B5899394591C}" destId="{F219631C-55DB-4851-8B07-34B72915B158}" srcOrd="0" destOrd="0" presId="urn:microsoft.com/office/officeart/2018/5/layout/IconLeafLabelList"/>
    <dgm:cxn modelId="{0F207E1A-0E91-4064-BA17-D66134644199}" type="presOf" srcId="{ABA4FF3F-2847-4DBD-9963-0358491BE39C}" destId="{49837967-E67A-49FD-B5B5-912DAB3B34E4}" srcOrd="0" destOrd="0" presId="urn:microsoft.com/office/officeart/2018/5/layout/IconLeafLabelList"/>
    <dgm:cxn modelId="{06B3F225-63AE-4F96-9AA1-99B614A64972}" srcId="{8A8472DF-0318-4F9F-AE55-D41EE8BFD41F}" destId="{2C3D19A8-532A-483B-B288-5C49833100B3}" srcOrd="3" destOrd="0" parTransId="{2268366B-5833-42D4-B9CD-26185491F992}" sibTransId="{4C7C1754-A792-4D6B-A351-7823BF0BD268}"/>
    <dgm:cxn modelId="{D472B43B-BBF9-4D95-B846-11381ADC67E7}" type="presOf" srcId="{2C3D19A8-532A-483B-B288-5C49833100B3}" destId="{B049E681-895E-43F2-ADC2-6BB9B062629D}" srcOrd="0" destOrd="0" presId="urn:microsoft.com/office/officeart/2018/5/layout/IconLeafLabelList"/>
    <dgm:cxn modelId="{7D37C43E-49BD-43BD-90A7-BA957843973C}" type="presOf" srcId="{8A8472DF-0318-4F9F-AE55-D41EE8BFD41F}" destId="{9E447823-779B-4887-A7F6-8B2C54E78DCD}" srcOrd="0" destOrd="0" presId="urn:microsoft.com/office/officeart/2018/5/layout/IconLeafLabelList"/>
    <dgm:cxn modelId="{A3337F6B-A048-4A77-AA8D-46D3395BEB6F}" type="presOf" srcId="{8CEFE881-1F44-464A-94C8-4784748D88D1}" destId="{477267C6-978B-4CC8-AACB-8CCC921E85AF}" srcOrd="0" destOrd="0" presId="urn:microsoft.com/office/officeart/2018/5/layout/IconLeafLabelList"/>
    <dgm:cxn modelId="{2988BE75-4BC3-4132-B631-034891A069D4}" srcId="{8A8472DF-0318-4F9F-AE55-D41EE8BFD41F}" destId="{ABA4FF3F-2847-4DBD-9963-0358491BE39C}" srcOrd="2" destOrd="0" parTransId="{E8529384-75D7-4A6A-99DB-94B565E595DB}" sibTransId="{3B1EA8BA-F408-4F00-8AE1-B2BFC0B7CB09}"/>
    <dgm:cxn modelId="{32C85156-4B82-4499-945F-D845719750FD}" srcId="{8A8472DF-0318-4F9F-AE55-D41EE8BFD41F}" destId="{D2EC3A16-EBB1-479B-8AE9-B5899394591C}" srcOrd="4" destOrd="0" parTransId="{1849E942-BDC4-4985-A3AA-67F1E4F89D2F}" sibTransId="{5C1C5E0F-8DC1-4C0A-A6A2-85D19A0DDB43}"/>
    <dgm:cxn modelId="{0C3A607F-4333-4205-A497-8FF30E93977D}" type="presOf" srcId="{174ECBF6-C893-4DBE-A202-D56FEB9DE153}" destId="{B2284B12-3F9C-42AE-A591-2B4914509167}" srcOrd="0" destOrd="0" presId="urn:microsoft.com/office/officeart/2018/5/layout/IconLeafLabelList"/>
    <dgm:cxn modelId="{84569BE0-EB92-40D3-825A-CF5BDD2C1EBC}" srcId="{8A8472DF-0318-4F9F-AE55-D41EE8BFD41F}" destId="{8CEFE881-1F44-464A-94C8-4784748D88D1}" srcOrd="0" destOrd="0" parTransId="{62A352D9-D2A5-4E35-BD22-2C0EC4DD18B0}" sibTransId="{3F69FD39-B995-42F4-9CA9-5F40D53714C8}"/>
    <dgm:cxn modelId="{E8C4A7F9-7E01-47D7-9B84-F8262A6C6411}" srcId="{8A8472DF-0318-4F9F-AE55-D41EE8BFD41F}" destId="{174ECBF6-C893-4DBE-A202-D56FEB9DE153}" srcOrd="1" destOrd="0" parTransId="{31D0003C-ACE3-462B-99E6-9FF7B9BFF247}" sibTransId="{7F3EAB19-CE36-4841-B76A-A7DBBB91BF47}"/>
    <dgm:cxn modelId="{538165E5-0FF4-477C-BE32-E3CBF8D59EF9}" type="presParOf" srcId="{9E447823-779B-4887-A7F6-8B2C54E78DCD}" destId="{3FF07658-8B07-449B-91BE-BDF5BCC61926}" srcOrd="0" destOrd="0" presId="urn:microsoft.com/office/officeart/2018/5/layout/IconLeafLabelList"/>
    <dgm:cxn modelId="{4076C25C-157D-4476-BF04-5D3670CA9052}" type="presParOf" srcId="{3FF07658-8B07-449B-91BE-BDF5BCC61926}" destId="{0BC44C91-6008-40BB-8B85-E9DD31BD5D1E}" srcOrd="0" destOrd="0" presId="urn:microsoft.com/office/officeart/2018/5/layout/IconLeafLabelList"/>
    <dgm:cxn modelId="{CD79F6CA-26D7-43DB-8830-2DFB4EB5FF3A}" type="presParOf" srcId="{3FF07658-8B07-449B-91BE-BDF5BCC61926}" destId="{0E80B4B6-92B9-4746-A5E2-2B8E333BA731}" srcOrd="1" destOrd="0" presId="urn:microsoft.com/office/officeart/2018/5/layout/IconLeafLabelList"/>
    <dgm:cxn modelId="{B69B5065-D7DB-499A-A97E-9D64DC16442A}" type="presParOf" srcId="{3FF07658-8B07-449B-91BE-BDF5BCC61926}" destId="{112960CB-6050-4DC7-B2DD-90B1FCB844ED}" srcOrd="2" destOrd="0" presId="urn:microsoft.com/office/officeart/2018/5/layout/IconLeafLabelList"/>
    <dgm:cxn modelId="{80BC0241-87E8-4CCE-92F6-B145A6C2A624}" type="presParOf" srcId="{3FF07658-8B07-449B-91BE-BDF5BCC61926}" destId="{477267C6-978B-4CC8-AACB-8CCC921E85AF}" srcOrd="3" destOrd="0" presId="urn:microsoft.com/office/officeart/2018/5/layout/IconLeafLabelList"/>
    <dgm:cxn modelId="{A73EBF1B-BBE8-4B6A-B739-3C3234D652AD}" type="presParOf" srcId="{9E447823-779B-4887-A7F6-8B2C54E78DCD}" destId="{97708375-05ED-4142-B41A-8BDE0AD23598}" srcOrd="1" destOrd="0" presId="urn:microsoft.com/office/officeart/2018/5/layout/IconLeafLabelList"/>
    <dgm:cxn modelId="{814F7E59-3109-448B-8089-9BD622DC9E96}" type="presParOf" srcId="{9E447823-779B-4887-A7F6-8B2C54E78DCD}" destId="{05CBD038-2E97-4859-B1B3-8D407F1F09D1}" srcOrd="2" destOrd="0" presId="urn:microsoft.com/office/officeart/2018/5/layout/IconLeafLabelList"/>
    <dgm:cxn modelId="{EEEFBD5D-8115-42A9-9CD7-41DD4F6CC152}" type="presParOf" srcId="{05CBD038-2E97-4859-B1B3-8D407F1F09D1}" destId="{FDFC12BE-8CAB-47FE-A2D9-95A83FF353B5}" srcOrd="0" destOrd="0" presId="urn:microsoft.com/office/officeart/2018/5/layout/IconLeafLabelList"/>
    <dgm:cxn modelId="{B5FBD730-6F57-4E41-AC35-DFFD3960D373}" type="presParOf" srcId="{05CBD038-2E97-4859-B1B3-8D407F1F09D1}" destId="{F92B9510-A9EB-4E65-B0F6-BB8341A1D191}" srcOrd="1" destOrd="0" presId="urn:microsoft.com/office/officeart/2018/5/layout/IconLeafLabelList"/>
    <dgm:cxn modelId="{83D7F108-B3E5-41F4-89E9-40B4751ABDDD}" type="presParOf" srcId="{05CBD038-2E97-4859-B1B3-8D407F1F09D1}" destId="{BC016BFF-9923-429E-A05C-5FF3B641AB87}" srcOrd="2" destOrd="0" presId="urn:microsoft.com/office/officeart/2018/5/layout/IconLeafLabelList"/>
    <dgm:cxn modelId="{1E24C313-64B7-4727-9399-69712F31210B}" type="presParOf" srcId="{05CBD038-2E97-4859-B1B3-8D407F1F09D1}" destId="{B2284B12-3F9C-42AE-A591-2B4914509167}" srcOrd="3" destOrd="0" presId="urn:microsoft.com/office/officeart/2018/5/layout/IconLeafLabelList"/>
    <dgm:cxn modelId="{8205A0EA-1EED-4EDF-B453-D029CD1BFE52}" type="presParOf" srcId="{9E447823-779B-4887-A7F6-8B2C54E78DCD}" destId="{CFF550A3-3557-441F-BA3B-4878CBA57E54}" srcOrd="3" destOrd="0" presId="urn:microsoft.com/office/officeart/2018/5/layout/IconLeafLabelList"/>
    <dgm:cxn modelId="{21228236-CA74-49FE-8729-F2B62B2917BD}" type="presParOf" srcId="{9E447823-779B-4887-A7F6-8B2C54E78DCD}" destId="{58E79965-9A0A-423B-AEA0-F016DE8F9CDA}" srcOrd="4" destOrd="0" presId="urn:microsoft.com/office/officeart/2018/5/layout/IconLeafLabelList"/>
    <dgm:cxn modelId="{04473CCC-99F6-45D6-8997-4A1AB1C5694A}" type="presParOf" srcId="{58E79965-9A0A-423B-AEA0-F016DE8F9CDA}" destId="{2CC8764A-BF7B-41CD-8FA8-152CDE59ACD7}" srcOrd="0" destOrd="0" presId="urn:microsoft.com/office/officeart/2018/5/layout/IconLeafLabelList"/>
    <dgm:cxn modelId="{36A68D1E-C350-4F38-9D94-329A60DB55D6}" type="presParOf" srcId="{58E79965-9A0A-423B-AEA0-F016DE8F9CDA}" destId="{858098C3-FCF4-4501-8F86-6A72BAD85C65}" srcOrd="1" destOrd="0" presId="urn:microsoft.com/office/officeart/2018/5/layout/IconLeafLabelList"/>
    <dgm:cxn modelId="{963830AB-1CEE-4BE8-A683-C8CB6FCA46C6}" type="presParOf" srcId="{58E79965-9A0A-423B-AEA0-F016DE8F9CDA}" destId="{64299A13-63BC-47FC-9D5E-35D7D8A65F88}" srcOrd="2" destOrd="0" presId="urn:microsoft.com/office/officeart/2018/5/layout/IconLeafLabelList"/>
    <dgm:cxn modelId="{B779A3CF-912C-4022-8EAC-696235969617}" type="presParOf" srcId="{58E79965-9A0A-423B-AEA0-F016DE8F9CDA}" destId="{49837967-E67A-49FD-B5B5-912DAB3B34E4}" srcOrd="3" destOrd="0" presId="urn:microsoft.com/office/officeart/2018/5/layout/IconLeafLabelList"/>
    <dgm:cxn modelId="{B17E9A2E-5AEF-4768-883E-074904B9864E}" type="presParOf" srcId="{9E447823-779B-4887-A7F6-8B2C54E78DCD}" destId="{36891EBA-98C2-44C9-975A-E9DF728F347E}" srcOrd="5" destOrd="0" presId="urn:microsoft.com/office/officeart/2018/5/layout/IconLeafLabelList"/>
    <dgm:cxn modelId="{29B446FB-992F-4879-9EA2-F4185C9C9EBA}" type="presParOf" srcId="{9E447823-779B-4887-A7F6-8B2C54E78DCD}" destId="{BB5C2DE5-EFCC-4420-AFFE-C5695507AE4A}" srcOrd="6" destOrd="0" presId="urn:microsoft.com/office/officeart/2018/5/layout/IconLeafLabelList"/>
    <dgm:cxn modelId="{59C26453-82C1-45E8-B604-65D9A4F71A2D}" type="presParOf" srcId="{BB5C2DE5-EFCC-4420-AFFE-C5695507AE4A}" destId="{875B415E-F912-4558-8D4C-55CCC0DF1A52}" srcOrd="0" destOrd="0" presId="urn:microsoft.com/office/officeart/2018/5/layout/IconLeafLabelList"/>
    <dgm:cxn modelId="{79201CF7-B028-48FC-8E43-0070C9B58FDB}" type="presParOf" srcId="{BB5C2DE5-EFCC-4420-AFFE-C5695507AE4A}" destId="{60F47CD0-0A4B-40D4-A142-DE1B473BF023}" srcOrd="1" destOrd="0" presId="urn:microsoft.com/office/officeart/2018/5/layout/IconLeafLabelList"/>
    <dgm:cxn modelId="{338B7831-7247-410F-ABE0-688657CA2A82}" type="presParOf" srcId="{BB5C2DE5-EFCC-4420-AFFE-C5695507AE4A}" destId="{8333DC1C-6865-4681-A6E2-D839EA2C43EA}" srcOrd="2" destOrd="0" presId="urn:microsoft.com/office/officeart/2018/5/layout/IconLeafLabelList"/>
    <dgm:cxn modelId="{9D29667F-41E1-40B3-8748-EF87E5103CE0}" type="presParOf" srcId="{BB5C2DE5-EFCC-4420-AFFE-C5695507AE4A}" destId="{B049E681-895E-43F2-ADC2-6BB9B062629D}" srcOrd="3" destOrd="0" presId="urn:microsoft.com/office/officeart/2018/5/layout/IconLeafLabelList"/>
    <dgm:cxn modelId="{0BA78A33-9EA8-4943-B7D2-0F44972C23D4}" type="presParOf" srcId="{9E447823-779B-4887-A7F6-8B2C54E78DCD}" destId="{53B800DB-AB96-48EE-B342-C6380C9F228F}" srcOrd="7" destOrd="0" presId="urn:microsoft.com/office/officeart/2018/5/layout/IconLeafLabelList"/>
    <dgm:cxn modelId="{71E53E5E-C3F3-4234-B674-DF22EF52575E}" type="presParOf" srcId="{9E447823-779B-4887-A7F6-8B2C54E78DCD}" destId="{0B6F645E-FAFE-4E93-A772-076C4C61468D}" srcOrd="8" destOrd="0" presId="urn:microsoft.com/office/officeart/2018/5/layout/IconLeafLabelList"/>
    <dgm:cxn modelId="{81E30D4E-B9A1-4C9D-B617-D195F6C17523}" type="presParOf" srcId="{0B6F645E-FAFE-4E93-A772-076C4C61468D}" destId="{B9AAB7BF-3B46-41D6-B222-064F77043B70}" srcOrd="0" destOrd="0" presId="urn:microsoft.com/office/officeart/2018/5/layout/IconLeafLabelList"/>
    <dgm:cxn modelId="{41637C30-EE45-4B8A-918D-7464DB549115}" type="presParOf" srcId="{0B6F645E-FAFE-4E93-A772-076C4C61468D}" destId="{41C8B76B-FA8E-4E6A-978D-D188AA712E8C}" srcOrd="1" destOrd="0" presId="urn:microsoft.com/office/officeart/2018/5/layout/IconLeafLabelList"/>
    <dgm:cxn modelId="{2711A841-4B6E-4884-B446-2DFE9DD92B99}" type="presParOf" srcId="{0B6F645E-FAFE-4E93-A772-076C4C61468D}" destId="{4D1124D0-11E8-4FAC-9D30-FE860CF73C73}" srcOrd="2" destOrd="0" presId="urn:microsoft.com/office/officeart/2018/5/layout/IconLeafLabelList"/>
    <dgm:cxn modelId="{660616B2-385B-4502-8EAF-52C3722AFC05}" type="presParOf" srcId="{0B6F645E-FAFE-4E93-A772-076C4C61468D}" destId="{F219631C-55DB-4851-8B07-34B72915B15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44C91-6008-40BB-8B85-E9DD31BD5D1E}">
      <dsp:nvSpPr>
        <dsp:cNvPr id="0" name=""/>
        <dsp:cNvSpPr/>
      </dsp:nvSpPr>
      <dsp:spPr>
        <a:xfrm>
          <a:off x="1204595" y="904678"/>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0B4B6-92B9-4746-A5E2-2B8E333BA731}">
      <dsp:nvSpPr>
        <dsp:cNvPr id="0" name=""/>
        <dsp:cNvSpPr/>
      </dsp:nvSpPr>
      <dsp:spPr>
        <a:xfrm>
          <a:off x="1438595" y="113867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77267C6-978B-4CC8-AACB-8CCC921E85AF}">
      <dsp:nvSpPr>
        <dsp:cNvPr id="0" name=""/>
        <dsp:cNvSpPr/>
      </dsp:nvSpPr>
      <dsp:spPr>
        <a:xfrm>
          <a:off x="853595" y="2344678"/>
          <a:ext cx="1800000" cy="976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Name Refers to him as ‘The Unseen One’, - suitiable as his ruler of the ‘invisible world’</a:t>
          </a:r>
          <a:endParaRPr lang="en-US" sz="1100" kern="1200"/>
        </a:p>
      </dsp:txBody>
      <dsp:txXfrm>
        <a:off x="853595" y="2344678"/>
        <a:ext cx="1800000" cy="976113"/>
      </dsp:txXfrm>
    </dsp:sp>
    <dsp:sp modelId="{FDFC12BE-8CAB-47FE-A2D9-95A83FF353B5}">
      <dsp:nvSpPr>
        <dsp:cNvPr id="0" name=""/>
        <dsp:cNvSpPr/>
      </dsp:nvSpPr>
      <dsp:spPr>
        <a:xfrm>
          <a:off x="3319595" y="904678"/>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2B9510-A9EB-4E65-B0F6-BB8341A1D191}">
      <dsp:nvSpPr>
        <dsp:cNvPr id="0" name=""/>
        <dsp:cNvSpPr/>
      </dsp:nvSpPr>
      <dsp:spPr>
        <a:xfrm>
          <a:off x="3553595" y="113867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B2284B12-3F9C-42AE-A591-2B4914509167}">
      <dsp:nvSpPr>
        <dsp:cNvPr id="0" name=""/>
        <dsp:cNvSpPr/>
      </dsp:nvSpPr>
      <dsp:spPr>
        <a:xfrm>
          <a:off x="2968595" y="2344678"/>
          <a:ext cx="1800000" cy="976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As Ruler of the Dead, Hades was a grim a mystical figure, ‘inspiring awe and terror in everybody’</a:t>
          </a:r>
          <a:endParaRPr lang="en-US" sz="1100" kern="1200"/>
        </a:p>
      </dsp:txBody>
      <dsp:txXfrm>
        <a:off x="2968595" y="2344678"/>
        <a:ext cx="1800000" cy="976113"/>
      </dsp:txXfrm>
    </dsp:sp>
    <dsp:sp modelId="{2CC8764A-BF7B-41CD-8FA8-152CDE59ACD7}">
      <dsp:nvSpPr>
        <dsp:cNvPr id="0" name=""/>
        <dsp:cNvSpPr/>
      </dsp:nvSpPr>
      <dsp:spPr>
        <a:xfrm>
          <a:off x="5434595" y="904678"/>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8098C3-FCF4-4501-8F86-6A72BAD85C65}">
      <dsp:nvSpPr>
        <dsp:cNvPr id="0" name=""/>
        <dsp:cNvSpPr/>
      </dsp:nvSpPr>
      <dsp:spPr>
        <a:xfrm>
          <a:off x="5668595" y="113867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9837967-E67A-49FD-B5B5-912DAB3B34E4}">
      <dsp:nvSpPr>
        <dsp:cNvPr id="0" name=""/>
        <dsp:cNvSpPr/>
      </dsp:nvSpPr>
      <dsp:spPr>
        <a:xfrm>
          <a:off x="5083595" y="2344678"/>
          <a:ext cx="1800000" cy="976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Rarely Shown in Art, and when shown physical featured; a beard, and a mournful guise. </a:t>
          </a:r>
          <a:endParaRPr lang="en-US" sz="1100" kern="1200"/>
        </a:p>
      </dsp:txBody>
      <dsp:txXfrm>
        <a:off x="5083595" y="2344678"/>
        <a:ext cx="1800000" cy="976113"/>
      </dsp:txXfrm>
    </dsp:sp>
    <dsp:sp modelId="{875B415E-F912-4558-8D4C-55CCC0DF1A52}">
      <dsp:nvSpPr>
        <dsp:cNvPr id="0" name=""/>
        <dsp:cNvSpPr/>
      </dsp:nvSpPr>
      <dsp:spPr>
        <a:xfrm>
          <a:off x="7549595" y="904678"/>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F47CD0-0A4B-40D4-A142-DE1B473BF023}">
      <dsp:nvSpPr>
        <dsp:cNvPr id="0" name=""/>
        <dsp:cNvSpPr/>
      </dsp:nvSpPr>
      <dsp:spPr>
        <a:xfrm>
          <a:off x="7783595" y="113867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B049E681-895E-43F2-ADC2-6BB9B062629D}">
      <dsp:nvSpPr>
        <dsp:cNvPr id="0" name=""/>
        <dsp:cNvSpPr/>
      </dsp:nvSpPr>
      <dsp:spPr>
        <a:xfrm>
          <a:off x="7198595" y="2344678"/>
          <a:ext cx="1800000" cy="976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Cerberus, his three-headed dog guarded the entrance the underworld.</a:t>
          </a:r>
          <a:endParaRPr lang="en-US" sz="1100" kern="1200"/>
        </a:p>
      </dsp:txBody>
      <dsp:txXfrm>
        <a:off x="7198595" y="2344678"/>
        <a:ext cx="1800000" cy="976113"/>
      </dsp:txXfrm>
    </dsp:sp>
    <dsp:sp modelId="{B9AAB7BF-3B46-41D6-B222-064F77043B70}">
      <dsp:nvSpPr>
        <dsp:cNvPr id="0" name=""/>
        <dsp:cNvSpPr/>
      </dsp:nvSpPr>
      <dsp:spPr>
        <a:xfrm>
          <a:off x="9664595" y="904678"/>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C8B76B-FA8E-4E6A-978D-D188AA712E8C}">
      <dsp:nvSpPr>
        <dsp:cNvPr id="0" name=""/>
        <dsp:cNvSpPr/>
      </dsp:nvSpPr>
      <dsp:spPr>
        <a:xfrm>
          <a:off x="9898595" y="113867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219631C-55DB-4851-8B07-34B72915B158}">
      <dsp:nvSpPr>
        <dsp:cNvPr id="0" name=""/>
        <dsp:cNvSpPr/>
      </dsp:nvSpPr>
      <dsp:spPr>
        <a:xfrm>
          <a:off x="9313595" y="2344678"/>
          <a:ext cx="1800000" cy="976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Later in his development became associated with a </a:t>
          </a:r>
          <a:r>
            <a:rPr lang="en-GB" sz="1100" kern="1200" dirty="0" err="1"/>
            <a:t>bident</a:t>
          </a:r>
          <a:r>
            <a:rPr lang="en-GB" sz="1100" kern="1200" dirty="0"/>
            <a:t> (two-pronged fork), after Poseidon’s Trident.</a:t>
          </a:r>
          <a:endParaRPr lang="en-US" sz="1100" kern="1200" dirty="0"/>
        </a:p>
      </dsp:txBody>
      <dsp:txXfrm>
        <a:off x="9313595" y="2344678"/>
        <a:ext cx="1800000" cy="976113"/>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18378803-3C4F-44D1-85F1-9EF01D880677}" type="datetimeFigureOut">
              <a:rPr lang="en-GB" smtClean="0"/>
              <a:t>12/06/2020</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53B8A0D5-03B0-44C5-9C07-2E1BFBEFC76A}"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3211681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78803-3C4F-44D1-85F1-9EF01D880677}"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B8A0D5-03B0-44C5-9C07-2E1BFBEFC76A}" type="slidenum">
              <a:rPr lang="en-GB" smtClean="0"/>
              <a:t>‹#›</a:t>
            </a:fld>
            <a:endParaRPr lang="en-GB"/>
          </a:p>
        </p:txBody>
      </p:sp>
    </p:spTree>
    <p:extLst>
      <p:ext uri="{BB962C8B-B14F-4D97-AF65-F5344CB8AC3E}">
        <p14:creationId xmlns:p14="http://schemas.microsoft.com/office/powerpoint/2010/main" val="1775669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18378803-3C4F-44D1-85F1-9EF01D880677}" type="datetimeFigureOut">
              <a:rPr lang="en-GB" smtClean="0"/>
              <a:t>12/06/2020</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53B8A0D5-03B0-44C5-9C07-2E1BFBEFC76A}"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25100075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378803-3C4F-44D1-85F1-9EF01D880677}" type="datetimeFigureOut">
              <a:rPr lang="en-GB" smtClean="0"/>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B8A0D5-03B0-44C5-9C07-2E1BFBEFC76A}" type="slidenum">
              <a:rPr lang="en-GB" smtClean="0"/>
              <a:t>‹#›</a:t>
            </a:fld>
            <a:endParaRPr lang="en-GB"/>
          </a:p>
        </p:txBody>
      </p:sp>
    </p:spTree>
    <p:extLst>
      <p:ext uri="{BB962C8B-B14F-4D97-AF65-F5344CB8AC3E}">
        <p14:creationId xmlns:p14="http://schemas.microsoft.com/office/powerpoint/2010/main" val="57920923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378803-3C4F-44D1-85F1-9EF01D880677}" type="datetimeFigureOut">
              <a:rPr lang="en-GB" smtClean="0"/>
              <a:t>12/06/2020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3B8A0D5-03B0-44C5-9C07-2E1BFBEFC76A}" type="slidenum">
              <a:rPr lang="en-GB" smtClean="0"/>
              <a:t>‹#›</a:t>
            </a:fld>
            <a:endParaRPr lang="en-GB"/>
          </a:p>
        </p:txBody>
      </p:sp>
    </p:spTree>
    <p:extLst>
      <p:ext uri="{BB962C8B-B14F-4D97-AF65-F5344CB8AC3E}">
        <p14:creationId xmlns:p14="http://schemas.microsoft.com/office/powerpoint/2010/main" val="247799088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378803-3C4F-44D1-85F1-9EF01D880677}" type="datetimeFigureOut">
              <a:rPr lang="en-GB" smtClean="0"/>
              <a:t>12/06/2020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3B8A0D5-03B0-44C5-9C07-2E1BFBEFC76A}" type="slidenum">
              <a:rPr lang="en-GB" smtClean="0"/>
              <a:t>‹#›</a:t>
            </a:fld>
            <a:endParaRPr lang="en-GB"/>
          </a:p>
        </p:txBody>
      </p:sp>
    </p:spTree>
    <p:extLst>
      <p:ext uri="{BB962C8B-B14F-4D97-AF65-F5344CB8AC3E}">
        <p14:creationId xmlns:p14="http://schemas.microsoft.com/office/powerpoint/2010/main" val="4095428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78803-3C4F-44D1-85F1-9EF01D880677}" type="datetimeFigureOut">
              <a:rPr lang="en-GB" smtClean="0"/>
              <a:t>12/06/2020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3B8A0D5-03B0-44C5-9C07-2E1BFBEFC76A}" type="slidenum">
              <a:rPr lang="en-GB" smtClean="0"/>
              <a:t>‹#›</a:t>
            </a:fld>
            <a:endParaRPr lang="en-GB"/>
          </a:p>
        </p:txBody>
      </p:sp>
    </p:spTree>
    <p:extLst>
      <p:ext uri="{BB962C8B-B14F-4D97-AF65-F5344CB8AC3E}">
        <p14:creationId xmlns:p14="http://schemas.microsoft.com/office/powerpoint/2010/main" val="3089706369"/>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18378803-3C4F-44D1-85F1-9EF01D880677}" type="datetimeFigureOut">
              <a:rPr lang="en-GB" smtClean="0"/>
              <a:t>12/06/2020</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53B8A0D5-03B0-44C5-9C07-2E1BFBEFC76A}"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1747208"/>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18378803-3C4F-44D1-85F1-9EF01D880677}" type="datetimeFigureOut">
              <a:rPr lang="en-GB" smtClean="0"/>
              <a:t>12/06/2020</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53B8A0D5-03B0-44C5-9C07-2E1BFBEFC76A}" type="slidenum">
              <a:rPr lang="en-GB" smtClean="0"/>
              <a:t>‹#›</a:t>
            </a:fld>
            <a:endParaRPr lang="en-GB"/>
          </a:p>
        </p:txBody>
      </p:sp>
    </p:spTree>
    <p:extLst>
      <p:ext uri="{BB962C8B-B14F-4D97-AF65-F5344CB8AC3E}">
        <p14:creationId xmlns:p14="http://schemas.microsoft.com/office/powerpoint/2010/main" val="2465417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78803-3C4F-44D1-85F1-9EF01D880677}"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B8A0D5-03B0-44C5-9C07-2E1BFBEFC76A}" type="slidenum">
              <a:rPr lang="en-GB" smtClean="0"/>
              <a:t>‹#›</a:t>
            </a:fld>
            <a:endParaRPr lang="en-GB"/>
          </a:p>
        </p:txBody>
      </p:sp>
    </p:spTree>
    <p:extLst>
      <p:ext uri="{BB962C8B-B14F-4D97-AF65-F5344CB8AC3E}">
        <p14:creationId xmlns:p14="http://schemas.microsoft.com/office/powerpoint/2010/main" val="3353144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378803-3C4F-44D1-85F1-9EF01D880677}" type="datetimeFigureOut">
              <a:rPr lang="en-GB" smtClean="0"/>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B8A0D5-03B0-44C5-9C07-2E1BFBEFC76A}" type="slidenum">
              <a:rPr lang="en-GB" smtClean="0"/>
              <a:t>‹#›</a:t>
            </a:fld>
            <a:endParaRPr lang="en-GB"/>
          </a:p>
        </p:txBody>
      </p:sp>
    </p:spTree>
    <p:extLst>
      <p:ext uri="{BB962C8B-B14F-4D97-AF65-F5344CB8AC3E}">
        <p14:creationId xmlns:p14="http://schemas.microsoft.com/office/powerpoint/2010/main" val="3321259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18378803-3C4F-44D1-85F1-9EF01D880677}" type="datetimeFigureOut">
              <a:rPr lang="en-GB" smtClean="0"/>
              <a:t>12/06/2020</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53B8A0D5-03B0-44C5-9C07-2E1BFBEFC76A}"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2278473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artstation.com/artwork/rR4BlO"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comments" Target="../comments/commen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hyperlink" Target="https://www.britannica.com/topic/Hades-Greek-mythology" TargetMode="External"/><Relationship Id="rId4" Type="http://schemas.openxmlformats.org/officeDocument/2006/relationships/hyperlink" Target="https://blogs.getty.edu/iris/ancient-vase-presents-a-whos-who-of-the-underworld-2/"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theoi.com/Kosmos/Haides.html"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ancient-origins.net/myths-legends-europe/hades-0012712"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ancient-origins.net/myths-legends-europe/hades-0012712"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lassicalwisdom.com/mythology/gods/hades-kingdom-dead/"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15DEDD7-7B31-4EF1-B7C7-5AEE3208C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69802-E514-47E3-BB76-17A61EB5BECB}"/>
              </a:ext>
            </a:extLst>
          </p:cNvPr>
          <p:cNvSpPr>
            <a:spLocks noGrp="1"/>
          </p:cNvSpPr>
          <p:nvPr>
            <p:ph type="ctrTitle"/>
          </p:nvPr>
        </p:nvSpPr>
        <p:spPr>
          <a:xfrm>
            <a:off x="644849" y="954923"/>
            <a:ext cx="5875694" cy="4504620"/>
          </a:xfrm>
        </p:spPr>
        <p:txBody>
          <a:bodyPr>
            <a:normAutofit/>
          </a:bodyPr>
          <a:lstStyle/>
          <a:p>
            <a:r>
              <a:rPr lang="en-GB" sz="3800" u="sng" dirty="0"/>
              <a:t>Representation  Of Hades,  In  Homeric text</a:t>
            </a:r>
            <a:r>
              <a:rPr lang="en-GB" sz="3800" dirty="0"/>
              <a:t>.</a:t>
            </a:r>
          </a:p>
        </p:txBody>
      </p:sp>
      <p:sp>
        <p:nvSpPr>
          <p:cNvPr id="3" name="Subtitle 2">
            <a:extLst>
              <a:ext uri="{FF2B5EF4-FFF2-40B4-BE49-F238E27FC236}">
                <a16:creationId xmlns:a16="http://schemas.microsoft.com/office/drawing/2014/main" id="{17610F93-A161-4E6E-8FC1-C22B6C90A516}"/>
              </a:ext>
            </a:extLst>
          </p:cNvPr>
          <p:cNvSpPr>
            <a:spLocks noGrp="1"/>
          </p:cNvSpPr>
          <p:nvPr>
            <p:ph type="subTitle" idx="1"/>
          </p:nvPr>
        </p:nvSpPr>
        <p:spPr>
          <a:xfrm>
            <a:off x="643158" y="4950395"/>
            <a:ext cx="5877385" cy="841803"/>
          </a:xfrm>
        </p:spPr>
        <p:txBody>
          <a:bodyPr>
            <a:normAutofit/>
          </a:bodyPr>
          <a:lstStyle/>
          <a:p>
            <a:r>
              <a:rPr lang="en-GB" u="sng" dirty="0">
                <a:solidFill>
                  <a:schemeClr val="bg2"/>
                </a:solidFill>
              </a:rPr>
              <a:t>Matthew Morris</a:t>
            </a:r>
          </a:p>
          <a:p>
            <a:r>
              <a:rPr lang="en-GB" u="sng" dirty="0">
                <a:solidFill>
                  <a:schemeClr val="bg2"/>
                </a:solidFill>
              </a:rPr>
              <a:t>1908777</a:t>
            </a:r>
          </a:p>
        </p:txBody>
      </p:sp>
      <p:sp>
        <p:nvSpPr>
          <p:cNvPr id="18" name="Freeform: Shape 17">
            <a:extLst>
              <a:ext uri="{FF2B5EF4-FFF2-40B4-BE49-F238E27FC236}">
                <a16:creationId xmlns:a16="http://schemas.microsoft.com/office/drawing/2014/main" id="{3242CC7A-3D6E-47A4-B9D1-860978459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528251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covered, decorated, large, street&#10;&#10;Description automatically generated">
            <a:extLst>
              <a:ext uri="{FF2B5EF4-FFF2-40B4-BE49-F238E27FC236}">
                <a16:creationId xmlns:a16="http://schemas.microsoft.com/office/drawing/2014/main" id="{538DCB70-4BCD-4D97-B31D-874AFEE05736}"/>
              </a:ext>
            </a:extLst>
          </p:cNvPr>
          <p:cNvPicPr>
            <a:picLocks noChangeAspect="1"/>
          </p:cNvPicPr>
          <p:nvPr/>
        </p:nvPicPr>
        <p:blipFill rotWithShape="1">
          <a:blip r:embed="rId2"/>
          <a:srcRect l="16045" r="6928"/>
          <a:stretch/>
        </p:blipFill>
        <p:spPr>
          <a:xfrm>
            <a:off x="6909481" y="10"/>
            <a:ext cx="5282519" cy="6857990"/>
          </a:xfrm>
          <a:custGeom>
            <a:avLst/>
            <a:gdLst/>
            <a:ahLst/>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p:spPr>
      </p:pic>
      <p:sp>
        <p:nvSpPr>
          <p:cNvPr id="11" name="TextBox 10">
            <a:extLst>
              <a:ext uri="{FF2B5EF4-FFF2-40B4-BE49-F238E27FC236}">
                <a16:creationId xmlns:a16="http://schemas.microsoft.com/office/drawing/2014/main" id="{6A7C825E-C647-42FE-BC27-A7C77C0C7183}"/>
              </a:ext>
            </a:extLst>
          </p:cNvPr>
          <p:cNvSpPr txBox="1"/>
          <p:nvPr/>
        </p:nvSpPr>
        <p:spPr>
          <a:xfrm>
            <a:off x="4953858" y="5736377"/>
            <a:ext cx="1955620" cy="1169551"/>
          </a:xfrm>
          <a:prstGeom prst="rect">
            <a:avLst/>
          </a:prstGeom>
          <a:noFill/>
        </p:spPr>
        <p:txBody>
          <a:bodyPr wrap="square" rtlCol="0">
            <a:spAutoFit/>
          </a:bodyPr>
          <a:lstStyle/>
          <a:p>
            <a:pPr>
              <a:spcAft>
                <a:spcPts val="600"/>
              </a:spcAft>
            </a:pPr>
            <a:r>
              <a:rPr lang="en-GB" sz="1400" dirty="0"/>
              <a:t>(1) Theoretical Part (2019) Hades Art Work, URL: </a:t>
            </a:r>
            <a:r>
              <a:rPr lang="en-GB" sz="1400" dirty="0">
                <a:hlinkClick r:id="rId3">
                  <a:extLst>
                    <a:ext uri="{A12FA001-AC4F-418D-AE19-62706E023703}">
                      <ahyp:hlinkClr xmlns:ahyp="http://schemas.microsoft.com/office/drawing/2018/hyperlinkcolor" val="tx"/>
                    </a:ext>
                  </a:extLst>
                </a:hlinkClick>
              </a:rPr>
              <a:t>https://www.artstation.com/artwork/rR4BlO</a:t>
            </a:r>
            <a:endParaRPr lang="en-GB" sz="1400" dirty="0"/>
          </a:p>
        </p:txBody>
      </p:sp>
    </p:spTree>
    <p:extLst>
      <p:ext uri="{BB962C8B-B14F-4D97-AF65-F5344CB8AC3E}">
        <p14:creationId xmlns:p14="http://schemas.microsoft.com/office/powerpoint/2010/main" val="30991246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A2B94-04E3-47B8-832A-8F2B9E009FE5}"/>
              </a:ext>
            </a:extLst>
          </p:cNvPr>
          <p:cNvSpPr>
            <a:spLocks noGrp="1"/>
          </p:cNvSpPr>
          <p:nvPr>
            <p:ph type="title"/>
          </p:nvPr>
        </p:nvSpPr>
        <p:spPr>
          <a:xfrm>
            <a:off x="1006839" y="-220700"/>
            <a:ext cx="10178322" cy="1492132"/>
          </a:xfrm>
        </p:spPr>
        <p:txBody>
          <a:bodyPr anchor="ctr">
            <a:normAutofit/>
          </a:bodyPr>
          <a:lstStyle/>
          <a:p>
            <a:r>
              <a:rPr lang="en-GB" sz="4800" u="sng" dirty="0"/>
              <a:t>Who Is Hades?</a:t>
            </a:r>
          </a:p>
        </p:txBody>
      </p:sp>
      <p:graphicFrame>
        <p:nvGraphicFramePr>
          <p:cNvPr id="18" name="Content Placeholder 2">
            <a:extLst>
              <a:ext uri="{FF2B5EF4-FFF2-40B4-BE49-F238E27FC236}">
                <a16:creationId xmlns:a16="http://schemas.microsoft.com/office/drawing/2014/main" id="{8C720802-99E6-429C-8DE9-BEB1EA768E6E}"/>
              </a:ext>
            </a:extLst>
          </p:cNvPr>
          <p:cNvGraphicFramePr>
            <a:graphicFrameLocks noGrp="1"/>
          </p:cNvGraphicFramePr>
          <p:nvPr>
            <p:ph idx="1"/>
            <p:extLst>
              <p:ext uri="{D42A27DB-BD31-4B8C-83A1-F6EECF244321}">
                <p14:modId xmlns:p14="http://schemas.microsoft.com/office/powerpoint/2010/main" val="2764038094"/>
              </p:ext>
            </p:extLst>
          </p:nvPr>
        </p:nvGraphicFramePr>
        <p:xfrm>
          <a:off x="342907" y="3429000"/>
          <a:ext cx="11967191" cy="42254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2896C5E-5694-47FF-BED7-0ACC1BCE3117}"/>
              </a:ext>
            </a:extLst>
          </p:cNvPr>
          <p:cNvSpPr txBox="1"/>
          <p:nvPr/>
        </p:nvSpPr>
        <p:spPr>
          <a:xfrm>
            <a:off x="1950429" y="3110960"/>
            <a:ext cx="9227636" cy="1477328"/>
          </a:xfrm>
          <a:prstGeom prst="rect">
            <a:avLst/>
          </a:prstGeom>
          <a:noFill/>
        </p:spPr>
        <p:txBody>
          <a:bodyPr wrap="square" rtlCol="0">
            <a:spAutoFit/>
          </a:bodyPr>
          <a:lstStyle/>
          <a:p>
            <a:r>
              <a:rPr lang="en-GB" sz="2400" dirty="0"/>
              <a:t>‘</a:t>
            </a:r>
            <a:r>
              <a:rPr lang="en-GB" sz="2400" dirty="0">
                <a:solidFill>
                  <a:schemeClr val="tx2">
                    <a:lumMod val="50000"/>
                    <a:lumOff val="50000"/>
                  </a:schemeClr>
                </a:solidFill>
              </a:rPr>
              <a:t>Perhaps the most feared of the gods, he is described by both Homer and Hesiod as; ‘pitiless’, ‘loathsome’, and ‘monstrous’ hades</a:t>
            </a:r>
            <a:r>
              <a:rPr lang="en-GB" sz="2400" dirty="0"/>
              <a:t>’.  - (Cartwright 2012). </a:t>
            </a:r>
          </a:p>
          <a:p>
            <a:endParaRPr lang="en-GB" dirty="0"/>
          </a:p>
        </p:txBody>
      </p:sp>
      <p:sp>
        <p:nvSpPr>
          <p:cNvPr id="6" name="TextBox 5">
            <a:extLst>
              <a:ext uri="{FF2B5EF4-FFF2-40B4-BE49-F238E27FC236}">
                <a16:creationId xmlns:a16="http://schemas.microsoft.com/office/drawing/2014/main" id="{B0083000-DDC4-440E-A4A4-2D7FD88E2A0A}"/>
              </a:ext>
            </a:extLst>
          </p:cNvPr>
          <p:cNvSpPr txBox="1"/>
          <p:nvPr/>
        </p:nvSpPr>
        <p:spPr>
          <a:xfrm>
            <a:off x="1006840" y="1216568"/>
            <a:ext cx="11055928" cy="1631216"/>
          </a:xfrm>
          <a:prstGeom prst="rect">
            <a:avLst/>
          </a:prstGeom>
          <a:noFill/>
        </p:spPr>
        <p:txBody>
          <a:bodyPr wrap="square" rtlCol="0">
            <a:spAutoFit/>
          </a:bodyPr>
          <a:lstStyle/>
          <a:p>
            <a:r>
              <a:rPr lang="en-GB" sz="2000" dirty="0"/>
              <a:t>Hades was the ancient Greek god of the underworld.</a:t>
            </a:r>
          </a:p>
          <a:p>
            <a:endParaRPr lang="en-GB" sz="2000" dirty="0"/>
          </a:p>
          <a:p>
            <a:r>
              <a:rPr lang="en-GB" sz="2000" dirty="0"/>
              <a:t>A grim and ghastly figure, inspiring both and awe and terror into everybody</a:t>
            </a:r>
          </a:p>
          <a:p>
            <a:endParaRPr lang="en-GB" sz="2000" dirty="0"/>
          </a:p>
          <a:p>
            <a:r>
              <a:rPr lang="en-GB" sz="2000" dirty="0"/>
              <a:t>The Underworld represented the final place in which the human soul went after death.</a:t>
            </a:r>
            <a:endParaRPr lang="en-GB" dirty="0"/>
          </a:p>
        </p:txBody>
      </p:sp>
    </p:spTree>
    <p:extLst>
      <p:ext uri="{BB962C8B-B14F-4D97-AF65-F5344CB8AC3E}">
        <p14:creationId xmlns:p14="http://schemas.microsoft.com/office/powerpoint/2010/main" val="1234004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CCD77-BBE6-426D-A82F-AEC54ED24D08}"/>
              </a:ext>
            </a:extLst>
          </p:cNvPr>
          <p:cNvSpPr>
            <a:spLocks noGrp="1"/>
          </p:cNvSpPr>
          <p:nvPr>
            <p:ph type="title"/>
          </p:nvPr>
        </p:nvSpPr>
        <p:spPr>
          <a:xfrm>
            <a:off x="1215818" y="39272"/>
            <a:ext cx="4357499" cy="1320855"/>
          </a:xfrm>
        </p:spPr>
        <p:txBody>
          <a:bodyPr>
            <a:normAutofit/>
          </a:bodyPr>
          <a:lstStyle/>
          <a:p>
            <a:r>
              <a:rPr lang="en-GB" sz="2800" u="sng" dirty="0"/>
              <a:t>Ancient Greek Physical Depictions:</a:t>
            </a:r>
          </a:p>
        </p:txBody>
      </p:sp>
      <p:pic>
        <p:nvPicPr>
          <p:cNvPr id="1030" name="Picture 6" descr="Persephone and Hades">
            <a:extLst>
              <a:ext uri="{FF2B5EF4-FFF2-40B4-BE49-F238E27FC236}">
                <a16:creationId xmlns:a16="http://schemas.microsoft.com/office/drawing/2014/main" id="{A708DDE3-F927-4565-BFB9-55A94AEE67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62015" y="248939"/>
            <a:ext cx="5478799" cy="5369984"/>
          </a:xfrm>
          <a:prstGeom prst="rect">
            <a:avLst/>
          </a:prstGeom>
          <a:noFill/>
          <a:extLst>
            <a:ext uri="{909E8E84-426E-40DD-AFC4-6F175D3DCCD1}">
              <a14:hiddenFill xmlns:a14="http://schemas.microsoft.com/office/drawing/2010/main">
                <a:solidFill>
                  <a:srgbClr val="FFFFFF"/>
                </a:solidFill>
              </a14:hiddenFill>
            </a:ext>
          </a:extLst>
        </p:spPr>
      </p:pic>
      <p:pic>
        <p:nvPicPr>
          <p:cNvPr id="4" name="Content Placeholder 3" descr="A picture containing cup, photo, indoor, bottle&#10;&#10;Description automatically generated">
            <a:extLst>
              <a:ext uri="{FF2B5EF4-FFF2-40B4-BE49-F238E27FC236}">
                <a16:creationId xmlns:a16="http://schemas.microsoft.com/office/drawing/2014/main" id="{B383246F-C70C-4678-9D28-D0354892A0C3}"/>
              </a:ext>
            </a:extLst>
          </p:cNvPr>
          <p:cNvPicPr>
            <a:picLocks noChangeAspect="1"/>
          </p:cNvPicPr>
          <p:nvPr/>
        </p:nvPicPr>
        <p:blipFill rotWithShape="1">
          <a:blip r:embed="rId3"/>
          <a:srcRect t="225" r="-1" b="1144"/>
          <a:stretch/>
        </p:blipFill>
        <p:spPr>
          <a:xfrm>
            <a:off x="1162030" y="929833"/>
            <a:ext cx="4933969" cy="4698453"/>
          </a:xfrm>
          <a:prstGeom prst="rect">
            <a:avLst/>
          </a:prstGeom>
        </p:spPr>
      </p:pic>
      <p:sp>
        <p:nvSpPr>
          <p:cNvPr id="7" name="TextBox 6">
            <a:extLst>
              <a:ext uri="{FF2B5EF4-FFF2-40B4-BE49-F238E27FC236}">
                <a16:creationId xmlns:a16="http://schemas.microsoft.com/office/drawing/2014/main" id="{3FC192BB-C914-4D36-87E7-4A98C658FE6D}"/>
              </a:ext>
            </a:extLst>
          </p:cNvPr>
          <p:cNvSpPr txBox="1"/>
          <p:nvPr/>
        </p:nvSpPr>
        <p:spPr>
          <a:xfrm>
            <a:off x="7553446" y="5618923"/>
            <a:ext cx="3030070" cy="1169551"/>
          </a:xfrm>
          <a:prstGeom prst="rect">
            <a:avLst/>
          </a:prstGeom>
          <a:noFill/>
        </p:spPr>
        <p:txBody>
          <a:bodyPr wrap="square" rtlCol="0">
            <a:spAutoFit/>
          </a:bodyPr>
          <a:lstStyle/>
          <a:p>
            <a:r>
              <a:rPr lang="en-GB" sz="1400" dirty="0"/>
              <a:t>(3) Saunders (2016), Front of Krater,  URL: </a:t>
            </a:r>
            <a:r>
              <a:rPr lang="en-GB" sz="1400" dirty="0">
                <a:hlinkClick r:id="rId4"/>
              </a:rPr>
              <a:t>https://blogs.getty.edu/iris/ancient-vase-presents-a-whos-who-of-the-underworld-2/</a:t>
            </a:r>
            <a:r>
              <a:rPr lang="en-GB" sz="1400" dirty="0"/>
              <a:t> Dated to 350 BCE, Representing Persephone and Hades.</a:t>
            </a:r>
          </a:p>
        </p:txBody>
      </p:sp>
      <p:sp>
        <p:nvSpPr>
          <p:cNvPr id="8" name="TextBox 7">
            <a:extLst>
              <a:ext uri="{FF2B5EF4-FFF2-40B4-BE49-F238E27FC236}">
                <a16:creationId xmlns:a16="http://schemas.microsoft.com/office/drawing/2014/main" id="{205E6EB1-8607-4472-AA26-5B23F59E5201}"/>
              </a:ext>
            </a:extLst>
          </p:cNvPr>
          <p:cNvSpPr txBox="1"/>
          <p:nvPr/>
        </p:nvSpPr>
        <p:spPr>
          <a:xfrm>
            <a:off x="2362626" y="5618922"/>
            <a:ext cx="3030070" cy="1169551"/>
          </a:xfrm>
          <a:prstGeom prst="rect">
            <a:avLst/>
          </a:prstGeom>
          <a:noFill/>
        </p:spPr>
        <p:txBody>
          <a:bodyPr wrap="square" rtlCol="0">
            <a:spAutoFit/>
          </a:bodyPr>
          <a:lstStyle/>
          <a:p>
            <a:r>
              <a:rPr lang="en-GB" sz="1400" dirty="0"/>
              <a:t>(2) Britannica (2020), Hades and Persephone in the underworld, </a:t>
            </a:r>
            <a:r>
              <a:rPr lang="en-GB" sz="1400" u="sng" dirty="0"/>
              <a:t>URL </a:t>
            </a:r>
            <a:r>
              <a:rPr lang="en-GB" sz="1400" u="sng" dirty="0">
                <a:hlinkClick r:id="rId5"/>
              </a:rPr>
              <a:t>https://www.britannica.com/topic/Hades-Greek-mythology</a:t>
            </a:r>
            <a:endParaRPr lang="en-GB" sz="1400" u="sng" dirty="0"/>
          </a:p>
          <a:p>
            <a:r>
              <a:rPr lang="en-GB" sz="1400" u="sng" dirty="0"/>
              <a:t>Dated to: 430 BCE</a:t>
            </a:r>
            <a:endParaRPr lang="en-GB" sz="1400" dirty="0"/>
          </a:p>
        </p:txBody>
      </p:sp>
    </p:spTree>
    <p:extLst>
      <p:ext uri="{BB962C8B-B14F-4D97-AF65-F5344CB8AC3E}">
        <p14:creationId xmlns:p14="http://schemas.microsoft.com/office/powerpoint/2010/main" val="3161082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6F907-1D03-4CE3-8828-047FCC2F9FD0}"/>
              </a:ext>
            </a:extLst>
          </p:cNvPr>
          <p:cNvSpPr>
            <a:spLocks noGrp="1"/>
          </p:cNvSpPr>
          <p:nvPr>
            <p:ph type="title"/>
          </p:nvPr>
        </p:nvSpPr>
        <p:spPr>
          <a:xfrm>
            <a:off x="1251677" y="645105"/>
            <a:ext cx="4357499" cy="1320855"/>
          </a:xfrm>
        </p:spPr>
        <p:txBody>
          <a:bodyPr>
            <a:normAutofit/>
          </a:bodyPr>
          <a:lstStyle/>
          <a:p>
            <a:r>
              <a:rPr lang="en-GB" sz="4400" u="sng" dirty="0"/>
              <a:t>Homeric Text</a:t>
            </a:r>
            <a:r>
              <a:rPr lang="en-GB" sz="4400" dirty="0"/>
              <a:t>:</a:t>
            </a:r>
          </a:p>
        </p:txBody>
      </p:sp>
      <p:sp>
        <p:nvSpPr>
          <p:cNvPr id="8" name="Content Placeholder 7">
            <a:extLst>
              <a:ext uri="{FF2B5EF4-FFF2-40B4-BE49-F238E27FC236}">
                <a16:creationId xmlns:a16="http://schemas.microsoft.com/office/drawing/2014/main" id="{DA8BBC7A-D7E0-4F94-841F-AC7D3B1BAC4A}"/>
              </a:ext>
            </a:extLst>
          </p:cNvPr>
          <p:cNvSpPr>
            <a:spLocks noGrp="1"/>
          </p:cNvSpPr>
          <p:nvPr>
            <p:ph idx="1"/>
          </p:nvPr>
        </p:nvSpPr>
        <p:spPr>
          <a:xfrm>
            <a:off x="917063" y="1462025"/>
            <a:ext cx="5176743" cy="5084514"/>
          </a:xfrm>
        </p:spPr>
        <p:txBody>
          <a:bodyPr>
            <a:normAutofit/>
          </a:bodyPr>
          <a:lstStyle/>
          <a:p>
            <a:r>
              <a:rPr lang="en-US" dirty="0">
                <a:solidFill>
                  <a:schemeClr val="tx1"/>
                </a:solidFill>
              </a:rPr>
              <a:t>Hades as with all the gods represents a proportion of Ancient Greek identity within Homeric text.</a:t>
            </a:r>
          </a:p>
          <a:p>
            <a:pPr marL="0" indent="0">
              <a:buNone/>
            </a:pPr>
            <a:endParaRPr lang="en-US" dirty="0">
              <a:solidFill>
                <a:schemeClr val="tx1"/>
              </a:solidFill>
            </a:endParaRPr>
          </a:p>
          <a:p>
            <a:r>
              <a:rPr lang="en-US" dirty="0">
                <a:solidFill>
                  <a:schemeClr val="tx1"/>
                </a:solidFill>
              </a:rPr>
              <a:t>Offers a conventual opinion of a ‘death god’, and a face and identify for mortality and death. </a:t>
            </a:r>
          </a:p>
          <a:p>
            <a:endParaRPr lang="en-US" dirty="0">
              <a:solidFill>
                <a:schemeClr val="tx1"/>
              </a:solidFill>
            </a:endParaRPr>
          </a:p>
          <a:p>
            <a:r>
              <a:rPr lang="en-US" dirty="0">
                <a:solidFill>
                  <a:schemeClr val="tx1"/>
                </a:solidFill>
              </a:rPr>
              <a:t>Homer shows truly gritty and dark aspects of Life, when brave warriors are killed there is no heaven or consolation, there is simply hades and the underworld awaiting them.</a:t>
            </a:r>
          </a:p>
        </p:txBody>
      </p:sp>
      <p:pic>
        <p:nvPicPr>
          <p:cNvPr id="4" name="Content Placeholder 3" descr="A picture containing text, book, man&#10;&#10;Description automatically generated">
            <a:extLst>
              <a:ext uri="{FF2B5EF4-FFF2-40B4-BE49-F238E27FC236}">
                <a16:creationId xmlns:a16="http://schemas.microsoft.com/office/drawing/2014/main" id="{D300F6B7-1D9C-44D0-98A8-A7407DAF1729}"/>
              </a:ext>
            </a:extLst>
          </p:cNvPr>
          <p:cNvPicPr>
            <a:picLocks noChangeAspect="1"/>
          </p:cNvPicPr>
          <p:nvPr/>
        </p:nvPicPr>
        <p:blipFill>
          <a:blip r:embed="rId2"/>
          <a:stretch>
            <a:fillRect/>
          </a:stretch>
        </p:blipFill>
        <p:spPr>
          <a:xfrm>
            <a:off x="6098193" y="1462025"/>
            <a:ext cx="5176744" cy="3960209"/>
          </a:xfrm>
          <a:prstGeom prst="rect">
            <a:avLst/>
          </a:prstGeom>
        </p:spPr>
      </p:pic>
      <p:sp>
        <p:nvSpPr>
          <p:cNvPr id="5" name="TextBox 4">
            <a:extLst>
              <a:ext uri="{FF2B5EF4-FFF2-40B4-BE49-F238E27FC236}">
                <a16:creationId xmlns:a16="http://schemas.microsoft.com/office/drawing/2014/main" id="{EFBCC4D6-7A29-4077-BFDB-1610A89FC8B1}"/>
              </a:ext>
            </a:extLst>
          </p:cNvPr>
          <p:cNvSpPr txBox="1"/>
          <p:nvPr/>
        </p:nvSpPr>
        <p:spPr>
          <a:xfrm>
            <a:off x="6277313" y="5623209"/>
            <a:ext cx="5176744" cy="923330"/>
          </a:xfrm>
          <a:prstGeom prst="rect">
            <a:avLst/>
          </a:prstGeom>
          <a:noFill/>
        </p:spPr>
        <p:txBody>
          <a:bodyPr wrap="square" rtlCol="0">
            <a:spAutoFit/>
          </a:bodyPr>
          <a:lstStyle/>
          <a:p>
            <a:r>
              <a:rPr lang="en-GB" dirty="0"/>
              <a:t>(4)Theoi, (2017) </a:t>
            </a:r>
            <a:r>
              <a:rPr lang="en-GB" dirty="0" err="1"/>
              <a:t>Haides</a:t>
            </a:r>
            <a:r>
              <a:rPr lang="en-GB" dirty="0"/>
              <a:t>, Heracles, Cerberus and Hecate in the Underworld. </a:t>
            </a:r>
          </a:p>
          <a:p>
            <a:r>
              <a:rPr lang="en-GB" dirty="0"/>
              <a:t>URL: </a:t>
            </a:r>
            <a:r>
              <a:rPr lang="en-GB" dirty="0">
                <a:hlinkClick r:id="rId3"/>
              </a:rPr>
              <a:t>https://www.theoi.com/Kosmos/Haides.html</a:t>
            </a:r>
            <a:endParaRPr lang="en-GB" dirty="0"/>
          </a:p>
        </p:txBody>
      </p:sp>
    </p:spTree>
    <p:extLst>
      <p:ext uri="{BB962C8B-B14F-4D97-AF65-F5344CB8AC3E}">
        <p14:creationId xmlns:p14="http://schemas.microsoft.com/office/powerpoint/2010/main" val="2361965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F1EFB-B1CC-4087-8C0A-29129CAB095E}"/>
              </a:ext>
            </a:extLst>
          </p:cNvPr>
          <p:cNvSpPr>
            <a:spLocks noGrp="1"/>
          </p:cNvSpPr>
          <p:nvPr>
            <p:ph type="title"/>
          </p:nvPr>
        </p:nvSpPr>
        <p:spPr>
          <a:xfrm>
            <a:off x="1251677" y="645105"/>
            <a:ext cx="4357499" cy="1320855"/>
          </a:xfrm>
        </p:spPr>
        <p:txBody>
          <a:bodyPr>
            <a:normAutofit/>
          </a:bodyPr>
          <a:lstStyle/>
          <a:p>
            <a:r>
              <a:rPr lang="en-GB" sz="4400" u="sng" dirty="0"/>
              <a:t>Homeric Text</a:t>
            </a:r>
            <a:r>
              <a:rPr lang="en-GB" sz="4800" dirty="0"/>
              <a:t>:</a:t>
            </a:r>
          </a:p>
        </p:txBody>
      </p:sp>
      <p:sp>
        <p:nvSpPr>
          <p:cNvPr id="3" name="Content Placeholder 2">
            <a:extLst>
              <a:ext uri="{FF2B5EF4-FFF2-40B4-BE49-F238E27FC236}">
                <a16:creationId xmlns:a16="http://schemas.microsoft.com/office/drawing/2014/main" id="{34296F9F-2F26-4158-B004-D3EFF52CBAE0}"/>
              </a:ext>
            </a:extLst>
          </p:cNvPr>
          <p:cNvSpPr>
            <a:spLocks noGrp="1"/>
          </p:cNvSpPr>
          <p:nvPr>
            <p:ph idx="1"/>
          </p:nvPr>
        </p:nvSpPr>
        <p:spPr>
          <a:xfrm>
            <a:off x="950976" y="1463040"/>
            <a:ext cx="5145024" cy="5120639"/>
          </a:xfrm>
        </p:spPr>
        <p:txBody>
          <a:bodyPr>
            <a:normAutofit/>
          </a:bodyPr>
          <a:lstStyle/>
          <a:p>
            <a:r>
              <a:rPr lang="en-GB" dirty="0"/>
              <a:t>Take from example; Odysseus,  Worrall (2015) calls a:  ‘</a:t>
            </a:r>
            <a:r>
              <a:rPr lang="en-GB" dirty="0">
                <a:solidFill>
                  <a:schemeClr val="tx2">
                    <a:lumMod val="50000"/>
                    <a:lumOff val="50000"/>
                  </a:schemeClr>
                </a:solidFill>
              </a:rPr>
              <a:t>Great metaphor for all our lives: struggling with storms- finding himself trapped between impossible choices</a:t>
            </a:r>
            <a:r>
              <a:rPr lang="en-GB" dirty="0"/>
              <a:t>’. </a:t>
            </a:r>
          </a:p>
          <a:p>
            <a:endParaRPr lang="en-GB" dirty="0"/>
          </a:p>
          <a:p>
            <a:r>
              <a:rPr lang="en-GB" dirty="0"/>
              <a:t>While arguably named after their legendary name sake, Homeric epics represent a cultures beliefs and development, through characterisation of Gods.</a:t>
            </a:r>
          </a:p>
          <a:p>
            <a:endParaRPr lang="en-GB" dirty="0"/>
          </a:p>
          <a:p>
            <a:r>
              <a:rPr lang="en-GB" dirty="0"/>
              <a:t>Hades, represents the fear of mortality, yet also a contrast to the gods of Olympus. </a:t>
            </a:r>
          </a:p>
        </p:txBody>
      </p:sp>
      <p:pic>
        <p:nvPicPr>
          <p:cNvPr id="4" name="Picture 3" descr="A painting of a rock&#10;&#10;Description automatically generated">
            <a:extLst>
              <a:ext uri="{FF2B5EF4-FFF2-40B4-BE49-F238E27FC236}">
                <a16:creationId xmlns:a16="http://schemas.microsoft.com/office/drawing/2014/main" id="{507A0098-4CBC-4277-A7E3-04079D1B3A9C}"/>
              </a:ext>
            </a:extLst>
          </p:cNvPr>
          <p:cNvPicPr>
            <a:picLocks noChangeAspect="1"/>
          </p:cNvPicPr>
          <p:nvPr/>
        </p:nvPicPr>
        <p:blipFill rotWithShape="1">
          <a:blip r:embed="rId2"/>
          <a:srcRect l="15994" r="14922" b="-1"/>
          <a:stretch/>
        </p:blipFill>
        <p:spPr>
          <a:xfrm>
            <a:off x="6096000" y="580713"/>
            <a:ext cx="5414304" cy="5407737"/>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
        <p:nvSpPr>
          <p:cNvPr id="5" name="TextBox 4">
            <a:extLst>
              <a:ext uri="{FF2B5EF4-FFF2-40B4-BE49-F238E27FC236}">
                <a16:creationId xmlns:a16="http://schemas.microsoft.com/office/drawing/2014/main" id="{FB1692F6-19F3-4FFF-B836-73E11A36AA88}"/>
              </a:ext>
            </a:extLst>
          </p:cNvPr>
          <p:cNvSpPr txBox="1"/>
          <p:nvPr/>
        </p:nvSpPr>
        <p:spPr>
          <a:xfrm>
            <a:off x="7540811" y="5938910"/>
            <a:ext cx="2524682" cy="800219"/>
          </a:xfrm>
          <a:prstGeom prst="rect">
            <a:avLst/>
          </a:prstGeom>
          <a:noFill/>
        </p:spPr>
        <p:txBody>
          <a:bodyPr wrap="square" rtlCol="0">
            <a:spAutoFit/>
          </a:bodyPr>
          <a:lstStyle/>
          <a:p>
            <a:r>
              <a:rPr lang="en-GB" sz="1400" dirty="0"/>
              <a:t>(5) Stradanus 1600-05, </a:t>
            </a:r>
            <a:r>
              <a:rPr lang="en-GB" sz="1400" dirty="0" err="1"/>
              <a:t>Ulyssess</a:t>
            </a:r>
            <a:r>
              <a:rPr lang="en-GB" sz="1400" dirty="0"/>
              <a:t> at the Entrance of Hades, the underworld (Odyssey, Book XI</a:t>
            </a:r>
            <a:r>
              <a:rPr lang="en-GB" dirty="0"/>
              <a:t>)</a:t>
            </a:r>
          </a:p>
        </p:txBody>
      </p:sp>
    </p:spTree>
    <p:extLst>
      <p:ext uri="{BB962C8B-B14F-4D97-AF65-F5344CB8AC3E}">
        <p14:creationId xmlns:p14="http://schemas.microsoft.com/office/powerpoint/2010/main" val="4229643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Content Placeholder 3" descr="A picture containing text, book, indoor, photo&#10;&#10;Description automatically generated">
            <a:extLst>
              <a:ext uri="{FF2B5EF4-FFF2-40B4-BE49-F238E27FC236}">
                <a16:creationId xmlns:a16="http://schemas.microsoft.com/office/drawing/2014/main" id="{C1E43DF3-7113-43F3-97D6-41F9BB530AE2}"/>
              </a:ext>
            </a:extLst>
          </p:cNvPr>
          <p:cNvPicPr>
            <a:picLocks noChangeAspect="1"/>
          </p:cNvPicPr>
          <p:nvPr/>
        </p:nvPicPr>
        <p:blipFill rotWithShape="1">
          <a:blip r:embed="rId2"/>
          <a:srcRect r="3387"/>
          <a:stretch/>
        </p:blipFill>
        <p:spPr>
          <a:xfrm>
            <a:off x="7338646" y="10"/>
            <a:ext cx="4853354" cy="6857990"/>
          </a:xfrm>
          <a:prstGeom prst="rect">
            <a:avLst/>
          </a:prstGeom>
        </p:spPr>
      </p:pic>
      <p:sp>
        <p:nvSpPr>
          <p:cNvPr id="11"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6B31E924-BB5F-4FD2-A948-E3978405210E}"/>
              </a:ext>
            </a:extLst>
          </p:cNvPr>
          <p:cNvSpPr>
            <a:spLocks noGrp="1"/>
          </p:cNvSpPr>
          <p:nvPr>
            <p:ph type="title"/>
          </p:nvPr>
        </p:nvSpPr>
        <p:spPr>
          <a:xfrm>
            <a:off x="765051" y="382385"/>
            <a:ext cx="6015897" cy="1492132"/>
          </a:xfrm>
        </p:spPr>
        <p:txBody>
          <a:bodyPr>
            <a:normAutofit/>
          </a:bodyPr>
          <a:lstStyle/>
          <a:p>
            <a:r>
              <a:rPr lang="en-GB" sz="4400" u="sng" dirty="0"/>
              <a:t>Hades representation</a:t>
            </a:r>
          </a:p>
        </p:txBody>
      </p:sp>
      <p:sp>
        <p:nvSpPr>
          <p:cNvPr id="13" name="Rectangle 12">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7">
            <a:extLst>
              <a:ext uri="{FF2B5EF4-FFF2-40B4-BE49-F238E27FC236}">
                <a16:creationId xmlns:a16="http://schemas.microsoft.com/office/drawing/2014/main" id="{BC03979A-AC62-47C7-9B15-8B0CFE231A02}"/>
              </a:ext>
            </a:extLst>
          </p:cNvPr>
          <p:cNvSpPr>
            <a:spLocks noGrp="1"/>
          </p:cNvSpPr>
          <p:nvPr>
            <p:ph idx="1"/>
          </p:nvPr>
        </p:nvSpPr>
        <p:spPr>
          <a:xfrm>
            <a:off x="803106" y="1389893"/>
            <a:ext cx="6015897" cy="4937755"/>
          </a:xfrm>
        </p:spPr>
        <p:txBody>
          <a:bodyPr>
            <a:normAutofit lnSpcReduction="10000"/>
          </a:bodyPr>
          <a:lstStyle/>
          <a:p>
            <a:r>
              <a:rPr lang="en-US" dirty="0"/>
              <a:t>‘</a:t>
            </a:r>
            <a:r>
              <a:rPr lang="en-US" dirty="0">
                <a:solidFill>
                  <a:schemeClr val="tx2">
                    <a:lumMod val="50000"/>
                    <a:lumOff val="50000"/>
                  </a:schemeClr>
                </a:solidFill>
              </a:rPr>
              <a:t>No one can hurry me down to Hades before my time, but if a man’s hour is come, be he brave or be he coward, there is no escape from him when he has once been born</a:t>
            </a:r>
            <a:r>
              <a:rPr lang="en-US" dirty="0"/>
              <a:t>’. – Homer,  The Iliad.</a:t>
            </a:r>
          </a:p>
          <a:p>
            <a:r>
              <a:rPr lang="en-US" dirty="0"/>
              <a:t>Homer creates an inevitable nature to hades, through depictions of his persistent place in every mortal life. </a:t>
            </a:r>
          </a:p>
          <a:p>
            <a:r>
              <a:rPr lang="en-US" dirty="0"/>
              <a:t>Revered and Feared, Hades is the end of the Known world, and represents a fear of the unknown. </a:t>
            </a:r>
          </a:p>
          <a:p>
            <a:r>
              <a:rPr lang="en-US" dirty="0"/>
              <a:t>Symbology and pictures, respect him, yet avoid his frequent portrayal as a protagonist and artistic representations.</a:t>
            </a:r>
          </a:p>
          <a:p>
            <a:r>
              <a:rPr lang="en-GB" dirty="0">
                <a:solidFill>
                  <a:schemeClr val="tx1"/>
                </a:solidFill>
              </a:rPr>
              <a:t>‘</a:t>
            </a:r>
            <a:r>
              <a:rPr lang="en-GB" dirty="0">
                <a:solidFill>
                  <a:schemeClr val="tx2">
                    <a:lumMod val="50000"/>
                    <a:lumOff val="50000"/>
                  </a:schemeClr>
                </a:solidFill>
              </a:rPr>
              <a:t>(Homer) Did not have to treat natural phenomena metaphorically in order to dramatize them</a:t>
            </a:r>
            <a:r>
              <a:rPr lang="en-GB" dirty="0"/>
              <a:t>’. - (pg.166 </a:t>
            </a:r>
            <a:r>
              <a:rPr lang="en-GB" dirty="0" err="1"/>
              <a:t>Vivante</a:t>
            </a:r>
            <a:r>
              <a:rPr lang="en-GB" dirty="0"/>
              <a:t> 1996)</a:t>
            </a:r>
          </a:p>
          <a:p>
            <a:endParaRPr lang="en-US" dirty="0"/>
          </a:p>
          <a:p>
            <a:endParaRPr lang="en-US" dirty="0"/>
          </a:p>
          <a:p>
            <a:pPr marL="0" indent="0">
              <a:buNone/>
            </a:pPr>
            <a:endParaRPr lang="en-US" dirty="0"/>
          </a:p>
        </p:txBody>
      </p:sp>
      <p:sp>
        <p:nvSpPr>
          <p:cNvPr id="5" name="TextBox 4">
            <a:extLst>
              <a:ext uri="{FF2B5EF4-FFF2-40B4-BE49-F238E27FC236}">
                <a16:creationId xmlns:a16="http://schemas.microsoft.com/office/drawing/2014/main" id="{646A9C2E-ED03-4E07-AEC4-7B3580CCB4CB}"/>
              </a:ext>
            </a:extLst>
          </p:cNvPr>
          <p:cNvSpPr txBox="1"/>
          <p:nvPr/>
        </p:nvSpPr>
        <p:spPr>
          <a:xfrm>
            <a:off x="5251743" y="5840326"/>
            <a:ext cx="2488098" cy="1292662"/>
          </a:xfrm>
          <a:prstGeom prst="rect">
            <a:avLst/>
          </a:prstGeom>
          <a:noFill/>
        </p:spPr>
        <p:txBody>
          <a:bodyPr wrap="square" rtlCol="0">
            <a:spAutoFit/>
          </a:bodyPr>
          <a:lstStyle/>
          <a:p>
            <a:r>
              <a:rPr lang="en-GB" sz="1200" dirty="0"/>
              <a:t>(6) Ancient Origins, (2019) , Hades God of the underworld, the dead, and riches. </a:t>
            </a:r>
            <a:r>
              <a:rPr lang="en-GB" sz="1200" dirty="0">
                <a:hlinkClick r:id="rId3"/>
              </a:rPr>
              <a:t>https://www.ancient-origins.net/myths-legends-europe/hades-0012712</a:t>
            </a:r>
            <a:endParaRPr lang="en-GB" sz="1200" dirty="0"/>
          </a:p>
          <a:p>
            <a:endParaRPr lang="en-GB" dirty="0"/>
          </a:p>
        </p:txBody>
      </p:sp>
    </p:spTree>
    <p:extLst>
      <p:ext uri="{BB962C8B-B14F-4D97-AF65-F5344CB8AC3E}">
        <p14:creationId xmlns:p14="http://schemas.microsoft.com/office/powerpoint/2010/main" val="1027517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76EC5-667B-4818-8B06-92CF2AE7CDB7}"/>
              </a:ext>
            </a:extLst>
          </p:cNvPr>
          <p:cNvSpPr>
            <a:spLocks noGrp="1"/>
          </p:cNvSpPr>
          <p:nvPr>
            <p:ph type="title"/>
          </p:nvPr>
        </p:nvSpPr>
        <p:spPr>
          <a:xfrm>
            <a:off x="1097280" y="151329"/>
            <a:ext cx="6006558" cy="1320855"/>
          </a:xfrm>
        </p:spPr>
        <p:txBody>
          <a:bodyPr>
            <a:normAutofit/>
          </a:bodyPr>
          <a:lstStyle/>
          <a:p>
            <a:r>
              <a:rPr lang="en-GB" sz="4400" u="sng" dirty="0"/>
              <a:t>Hades Representation</a:t>
            </a:r>
          </a:p>
        </p:txBody>
      </p:sp>
      <p:sp>
        <p:nvSpPr>
          <p:cNvPr id="3" name="Content Placeholder 2">
            <a:extLst>
              <a:ext uri="{FF2B5EF4-FFF2-40B4-BE49-F238E27FC236}">
                <a16:creationId xmlns:a16="http://schemas.microsoft.com/office/drawing/2014/main" id="{B9250CFB-0E99-4BD7-BFAE-023C234A6E43}"/>
              </a:ext>
            </a:extLst>
          </p:cNvPr>
          <p:cNvSpPr>
            <a:spLocks noGrp="1"/>
          </p:cNvSpPr>
          <p:nvPr>
            <p:ph idx="1"/>
          </p:nvPr>
        </p:nvSpPr>
        <p:spPr>
          <a:xfrm>
            <a:off x="1251678" y="2286001"/>
            <a:ext cx="4363595" cy="3593591"/>
          </a:xfrm>
        </p:spPr>
        <p:txBody>
          <a:bodyPr>
            <a:normAutofit/>
          </a:bodyPr>
          <a:lstStyle/>
          <a:p>
            <a:endParaRPr lang="en-GB" dirty="0">
              <a:solidFill>
                <a:schemeClr val="tx1"/>
              </a:solidFill>
            </a:endParaRPr>
          </a:p>
          <a:p>
            <a:endParaRPr lang="en-GB" dirty="0">
              <a:solidFill>
                <a:schemeClr val="tx1"/>
              </a:solidFill>
            </a:endParaRPr>
          </a:p>
        </p:txBody>
      </p:sp>
      <p:pic>
        <p:nvPicPr>
          <p:cNvPr id="4" name="Picture 3" descr="An old stone building&#10;&#10;Description automatically generated">
            <a:extLst>
              <a:ext uri="{FF2B5EF4-FFF2-40B4-BE49-F238E27FC236}">
                <a16:creationId xmlns:a16="http://schemas.microsoft.com/office/drawing/2014/main" id="{A6F3D9B5-8257-4D68-9DF5-713E019313A7}"/>
              </a:ext>
            </a:extLst>
          </p:cNvPr>
          <p:cNvPicPr>
            <a:picLocks noChangeAspect="1"/>
          </p:cNvPicPr>
          <p:nvPr/>
        </p:nvPicPr>
        <p:blipFill>
          <a:blip r:embed="rId2"/>
          <a:stretch>
            <a:fillRect/>
          </a:stretch>
        </p:blipFill>
        <p:spPr>
          <a:xfrm>
            <a:off x="7211126" y="285545"/>
            <a:ext cx="4377341" cy="5594047"/>
          </a:xfrm>
          <a:prstGeom prst="rect">
            <a:avLst/>
          </a:prstGeom>
        </p:spPr>
      </p:pic>
      <p:sp>
        <p:nvSpPr>
          <p:cNvPr id="5" name="TextBox 4">
            <a:extLst>
              <a:ext uri="{FF2B5EF4-FFF2-40B4-BE49-F238E27FC236}">
                <a16:creationId xmlns:a16="http://schemas.microsoft.com/office/drawing/2014/main" id="{46B9E5EE-EB8F-4FFC-B5C5-0979AE34276A}"/>
              </a:ext>
            </a:extLst>
          </p:cNvPr>
          <p:cNvSpPr txBox="1"/>
          <p:nvPr/>
        </p:nvSpPr>
        <p:spPr>
          <a:xfrm>
            <a:off x="7260336" y="5980176"/>
            <a:ext cx="4315968" cy="738664"/>
          </a:xfrm>
          <a:prstGeom prst="rect">
            <a:avLst/>
          </a:prstGeom>
          <a:noFill/>
        </p:spPr>
        <p:txBody>
          <a:bodyPr wrap="square" rtlCol="0">
            <a:spAutoFit/>
          </a:bodyPr>
          <a:lstStyle/>
          <a:p>
            <a:r>
              <a:rPr lang="en-GB" sz="1400" dirty="0"/>
              <a:t>(7) McGory, (2018) Persephone and hades Enthroned, https://medium.com/death-literacy/death-becomes-her-e8685ea7ad37</a:t>
            </a:r>
          </a:p>
        </p:txBody>
      </p:sp>
      <p:sp>
        <p:nvSpPr>
          <p:cNvPr id="6" name="TextBox 5">
            <a:extLst>
              <a:ext uri="{FF2B5EF4-FFF2-40B4-BE49-F238E27FC236}">
                <a16:creationId xmlns:a16="http://schemas.microsoft.com/office/drawing/2014/main" id="{2D006FA3-6A17-428E-9763-5C3827132B31}"/>
              </a:ext>
            </a:extLst>
          </p:cNvPr>
          <p:cNvSpPr txBox="1"/>
          <p:nvPr/>
        </p:nvSpPr>
        <p:spPr>
          <a:xfrm>
            <a:off x="950976" y="994196"/>
            <a:ext cx="6152862" cy="5355312"/>
          </a:xfrm>
          <a:prstGeom prst="rect">
            <a:avLst/>
          </a:prstGeom>
          <a:noFill/>
        </p:spPr>
        <p:txBody>
          <a:bodyPr wrap="square" rtlCol="0">
            <a:spAutoFit/>
          </a:bodyPr>
          <a:lstStyle/>
          <a:p>
            <a:r>
              <a:rPr lang="en-GB" dirty="0"/>
              <a:t>Persephone, the wife of Hades, Queen of the underworld, and the mother of Mortality.</a:t>
            </a:r>
          </a:p>
          <a:p>
            <a:endParaRPr lang="en-GB" dirty="0"/>
          </a:p>
          <a:p>
            <a:r>
              <a:rPr lang="en-GB" dirty="0"/>
              <a:t>Abducted by Hades, ‘</a:t>
            </a:r>
            <a:r>
              <a:rPr lang="en-GB" dirty="0">
                <a:solidFill>
                  <a:schemeClr val="tx2">
                    <a:lumMod val="50000"/>
                    <a:lumOff val="50000"/>
                  </a:schemeClr>
                </a:solidFill>
              </a:rPr>
              <a:t>when he saw her picking flowers</a:t>
            </a:r>
            <a:r>
              <a:rPr lang="en-GB" dirty="0"/>
              <a:t>’ – (2016 Cartwright) , she acts a strong contrast to hades dark demeanour. </a:t>
            </a:r>
          </a:p>
          <a:p>
            <a:endParaRPr lang="en-GB" dirty="0"/>
          </a:p>
          <a:p>
            <a:r>
              <a:rPr lang="en-GB" dirty="0"/>
              <a:t>She was once a ‘</a:t>
            </a:r>
            <a:r>
              <a:rPr lang="en-GB" dirty="0">
                <a:solidFill>
                  <a:schemeClr val="tx2">
                    <a:lumMod val="50000"/>
                    <a:lumOff val="50000"/>
                  </a:schemeClr>
                </a:solidFill>
              </a:rPr>
              <a:t>sweet young maiden bedecked in flowers</a:t>
            </a:r>
            <a:r>
              <a:rPr lang="en-GB" dirty="0"/>
              <a:t>’ (McGrory 2018). Representing Life,  warmth and radiance, everything Hades is not.</a:t>
            </a:r>
          </a:p>
          <a:p>
            <a:endParaRPr lang="en-GB" dirty="0"/>
          </a:p>
          <a:p>
            <a:r>
              <a:rPr lang="en-GB" dirty="0"/>
              <a:t>‘</a:t>
            </a:r>
            <a:r>
              <a:rPr lang="en-GB" dirty="0">
                <a:solidFill>
                  <a:schemeClr val="tx2">
                    <a:lumMod val="50000"/>
                    <a:lumOff val="50000"/>
                  </a:schemeClr>
                </a:solidFill>
              </a:rPr>
              <a:t>Hades! Dark Haired one! King of the Dead!</a:t>
            </a:r>
            <a:r>
              <a:rPr lang="en-GB" dirty="0"/>
              <a:t>’</a:t>
            </a:r>
            <a:r>
              <a:rPr lang="en-GB" dirty="0">
                <a:solidFill>
                  <a:schemeClr val="tx2">
                    <a:lumMod val="50000"/>
                    <a:lumOff val="50000"/>
                  </a:schemeClr>
                </a:solidFill>
              </a:rPr>
              <a:t> </a:t>
            </a:r>
            <a:r>
              <a:rPr lang="en-GB" dirty="0"/>
              <a:t>– (Nagy)</a:t>
            </a:r>
          </a:p>
          <a:p>
            <a:endParaRPr lang="en-GB" dirty="0"/>
          </a:p>
          <a:p>
            <a:r>
              <a:rPr lang="en-GB" dirty="0"/>
              <a:t>Despite his at times evil description, Hades is stern, ‘</a:t>
            </a:r>
            <a:r>
              <a:rPr lang="en-GB" dirty="0">
                <a:solidFill>
                  <a:schemeClr val="tx2">
                    <a:lumMod val="50000"/>
                    <a:lumOff val="50000"/>
                  </a:schemeClr>
                </a:solidFill>
              </a:rPr>
              <a:t>And his decisions are final</a:t>
            </a:r>
            <a:r>
              <a:rPr lang="en-GB" dirty="0"/>
              <a:t>’ – (2018 Bakula), Hades is no nemesis of humanity, he is the watcher in the dark, of human frailties and emotions. For if not these emotions, mortality will lead you to hades one day. </a:t>
            </a:r>
          </a:p>
          <a:p>
            <a:endParaRPr lang="en-GB" dirty="0"/>
          </a:p>
        </p:txBody>
      </p:sp>
    </p:spTree>
    <p:extLst>
      <p:ext uri="{BB962C8B-B14F-4D97-AF65-F5344CB8AC3E}">
        <p14:creationId xmlns:p14="http://schemas.microsoft.com/office/powerpoint/2010/main" val="799925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D0C71-7873-4526-863D-99A2A331E512}"/>
              </a:ext>
            </a:extLst>
          </p:cNvPr>
          <p:cNvSpPr>
            <a:spLocks noGrp="1"/>
          </p:cNvSpPr>
          <p:nvPr>
            <p:ph type="title"/>
          </p:nvPr>
        </p:nvSpPr>
        <p:spPr>
          <a:xfrm>
            <a:off x="831054" y="119468"/>
            <a:ext cx="8367810" cy="1320855"/>
          </a:xfrm>
        </p:spPr>
        <p:txBody>
          <a:bodyPr>
            <a:normAutofit/>
          </a:bodyPr>
          <a:lstStyle/>
          <a:p>
            <a:r>
              <a:rPr lang="en-GB" sz="4100" u="sng" dirty="0"/>
              <a:t>Hades Domain: The Underworld</a:t>
            </a:r>
          </a:p>
        </p:txBody>
      </p:sp>
      <p:sp>
        <p:nvSpPr>
          <p:cNvPr id="8" name="Content Placeholder 7">
            <a:extLst>
              <a:ext uri="{FF2B5EF4-FFF2-40B4-BE49-F238E27FC236}">
                <a16:creationId xmlns:a16="http://schemas.microsoft.com/office/drawing/2014/main" id="{886E1720-24AB-40D4-B056-9CB340E07B63}"/>
              </a:ext>
            </a:extLst>
          </p:cNvPr>
          <p:cNvSpPr>
            <a:spLocks noGrp="1"/>
          </p:cNvSpPr>
          <p:nvPr>
            <p:ph idx="1"/>
          </p:nvPr>
        </p:nvSpPr>
        <p:spPr>
          <a:xfrm>
            <a:off x="969264" y="1115569"/>
            <a:ext cx="5126736" cy="5407736"/>
          </a:xfrm>
        </p:spPr>
        <p:txBody>
          <a:bodyPr>
            <a:normAutofit/>
          </a:bodyPr>
          <a:lstStyle/>
          <a:p>
            <a:r>
              <a:rPr lang="en-US" dirty="0"/>
              <a:t>‘</a:t>
            </a:r>
            <a:r>
              <a:rPr lang="en-US" dirty="0">
                <a:solidFill>
                  <a:schemeClr val="tx2">
                    <a:lumMod val="50000"/>
                    <a:lumOff val="50000"/>
                  </a:schemeClr>
                </a:solidFill>
              </a:rPr>
              <a:t>He [Hades], heading for the misty realms of darkness</a:t>
            </a:r>
            <a:r>
              <a:rPr lang="en-US" dirty="0"/>
              <a:t>’ – (Nagy)</a:t>
            </a:r>
          </a:p>
          <a:p>
            <a:r>
              <a:rPr lang="en-US" dirty="0"/>
              <a:t>Prolonged exposer to the realm of the dead affects those mortal inhabitants:</a:t>
            </a:r>
          </a:p>
          <a:p>
            <a:r>
              <a:rPr lang="en-US" dirty="0"/>
              <a:t>                       ‘</a:t>
            </a:r>
            <a:r>
              <a:rPr lang="en-US" dirty="0">
                <a:solidFill>
                  <a:schemeClr val="tx2">
                    <a:lumMod val="50000"/>
                    <a:lumOff val="50000"/>
                  </a:schemeClr>
                </a:solidFill>
              </a:rPr>
              <a:t>Patroclus, being now part of the underworld, in a sense carries with him the attributes of hades in being present and not at the same time</a:t>
            </a:r>
            <a:r>
              <a:rPr lang="en-US" dirty="0"/>
              <a:t>’ – (</a:t>
            </a:r>
            <a:r>
              <a:rPr lang="en-US" dirty="0" err="1"/>
              <a:t>Gazis</a:t>
            </a:r>
            <a:r>
              <a:rPr lang="en-US" dirty="0"/>
              <a:t> 2018)</a:t>
            </a:r>
          </a:p>
          <a:p>
            <a:r>
              <a:rPr lang="en-US" dirty="0"/>
              <a:t>Patroclus is not the same after his interaction in the underworld; ‘</a:t>
            </a:r>
            <a:r>
              <a:rPr lang="en-US" dirty="0">
                <a:solidFill>
                  <a:schemeClr val="tx2">
                    <a:lumMod val="50000"/>
                    <a:lumOff val="50000"/>
                  </a:schemeClr>
                </a:solidFill>
              </a:rPr>
              <a:t>What remains is an eidolon, an image of a hero with a deeply personalized focus on the past</a:t>
            </a:r>
            <a:r>
              <a:rPr lang="en-US" dirty="0"/>
              <a:t>’. – (</a:t>
            </a:r>
            <a:r>
              <a:rPr lang="en-US" dirty="0" err="1"/>
              <a:t>Gazis</a:t>
            </a:r>
            <a:r>
              <a:rPr lang="en-US" dirty="0"/>
              <a:t> 2018)</a:t>
            </a:r>
          </a:p>
        </p:txBody>
      </p:sp>
      <p:pic>
        <p:nvPicPr>
          <p:cNvPr id="4" name="Content Placeholder 3" descr="A picture containing red, light, man, standing&#10;&#10;Description automatically generated">
            <a:extLst>
              <a:ext uri="{FF2B5EF4-FFF2-40B4-BE49-F238E27FC236}">
                <a16:creationId xmlns:a16="http://schemas.microsoft.com/office/drawing/2014/main" id="{57AEDCD9-3787-4EAC-B6D5-9987E91700AB}"/>
              </a:ext>
            </a:extLst>
          </p:cNvPr>
          <p:cNvPicPr>
            <a:picLocks noChangeAspect="1"/>
          </p:cNvPicPr>
          <p:nvPr/>
        </p:nvPicPr>
        <p:blipFill rotWithShape="1">
          <a:blip r:embed="rId2"/>
          <a:srcRect r="29666" b="2"/>
          <a:stretch/>
        </p:blipFill>
        <p:spPr>
          <a:xfrm>
            <a:off x="6096000" y="580713"/>
            <a:ext cx="5414304" cy="5407737"/>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
        <p:nvSpPr>
          <p:cNvPr id="5" name="TextBox 4">
            <a:extLst>
              <a:ext uri="{FF2B5EF4-FFF2-40B4-BE49-F238E27FC236}">
                <a16:creationId xmlns:a16="http://schemas.microsoft.com/office/drawing/2014/main" id="{FB0EAA09-0838-4920-9B1E-D08C5A0CA048}"/>
              </a:ext>
            </a:extLst>
          </p:cNvPr>
          <p:cNvSpPr txBox="1"/>
          <p:nvPr/>
        </p:nvSpPr>
        <p:spPr>
          <a:xfrm>
            <a:off x="6499392" y="6023026"/>
            <a:ext cx="4882896" cy="738664"/>
          </a:xfrm>
          <a:prstGeom prst="rect">
            <a:avLst/>
          </a:prstGeom>
          <a:noFill/>
        </p:spPr>
        <p:txBody>
          <a:bodyPr wrap="square" rtlCol="0">
            <a:spAutoFit/>
          </a:bodyPr>
          <a:lstStyle/>
          <a:p>
            <a:r>
              <a:rPr lang="en-GB" sz="1400" dirty="0"/>
              <a:t>(8) Ancient-origins, (2019), Hades, God of the Underworld and His Unsung  Powers, </a:t>
            </a:r>
            <a:r>
              <a:rPr lang="en-GB" sz="1400" dirty="0">
                <a:hlinkClick r:id="rId3"/>
              </a:rPr>
              <a:t>https://www.ancient-origins.net/myths-legends-europe/hades-0012712</a:t>
            </a:r>
            <a:endParaRPr lang="en-GB" sz="1400" dirty="0"/>
          </a:p>
        </p:txBody>
      </p:sp>
    </p:spTree>
    <p:extLst>
      <p:ext uri="{BB962C8B-B14F-4D97-AF65-F5344CB8AC3E}">
        <p14:creationId xmlns:p14="http://schemas.microsoft.com/office/powerpoint/2010/main" val="96135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D6CE9D5-28BB-4329-B5E2-B06131F27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8D9F7D40-5D59-4F59-A331-D8F7710A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11">
            <a:extLst>
              <a:ext uri="{FF2B5EF4-FFF2-40B4-BE49-F238E27FC236}">
                <a16:creationId xmlns:a16="http://schemas.microsoft.com/office/drawing/2014/main" id="{E2B1BC2F-AEBF-4990-A7F9-197AAF28B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48664" y="0"/>
            <a:ext cx="4643336"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851AF84-CA02-4E27-96E5-567CB16237A5}"/>
              </a:ext>
            </a:extLst>
          </p:cNvPr>
          <p:cNvSpPr>
            <a:spLocks noGrp="1"/>
          </p:cNvSpPr>
          <p:nvPr>
            <p:ph type="title"/>
          </p:nvPr>
        </p:nvSpPr>
        <p:spPr>
          <a:xfrm>
            <a:off x="8101584" y="-219457"/>
            <a:ext cx="3852672" cy="1197864"/>
          </a:xfrm>
        </p:spPr>
        <p:txBody>
          <a:bodyPr anchor="b">
            <a:noAutofit/>
          </a:bodyPr>
          <a:lstStyle/>
          <a:p>
            <a:r>
              <a:rPr lang="en-GB" sz="4400" u="sng" dirty="0">
                <a:solidFill>
                  <a:schemeClr val="accent1"/>
                </a:solidFill>
              </a:rPr>
              <a:t>Conclusion:</a:t>
            </a:r>
          </a:p>
        </p:txBody>
      </p:sp>
      <p:pic>
        <p:nvPicPr>
          <p:cNvPr id="4" name="Content Placeholder 3" descr="A picture containing building, man, standing, photo&#10;&#10;Description automatically generated">
            <a:extLst>
              <a:ext uri="{FF2B5EF4-FFF2-40B4-BE49-F238E27FC236}">
                <a16:creationId xmlns:a16="http://schemas.microsoft.com/office/drawing/2014/main" id="{422DC6F9-4957-4365-BC7B-27EC9AB98FED}"/>
              </a:ext>
            </a:extLst>
          </p:cNvPr>
          <p:cNvPicPr>
            <a:picLocks noChangeAspect="1"/>
          </p:cNvPicPr>
          <p:nvPr/>
        </p:nvPicPr>
        <p:blipFill>
          <a:blip r:embed="rId2"/>
          <a:stretch>
            <a:fillRect/>
          </a:stretch>
        </p:blipFill>
        <p:spPr>
          <a:xfrm>
            <a:off x="836384" y="668053"/>
            <a:ext cx="5978273" cy="4543487"/>
          </a:xfrm>
          <a:prstGeom prst="rect">
            <a:avLst/>
          </a:prstGeom>
        </p:spPr>
      </p:pic>
      <p:sp>
        <p:nvSpPr>
          <p:cNvPr id="8" name="Content Placeholder 7">
            <a:extLst>
              <a:ext uri="{FF2B5EF4-FFF2-40B4-BE49-F238E27FC236}">
                <a16:creationId xmlns:a16="http://schemas.microsoft.com/office/drawing/2014/main" id="{38A525AE-5B5B-4D57-B906-237DE3107E4A}"/>
              </a:ext>
            </a:extLst>
          </p:cNvPr>
          <p:cNvSpPr>
            <a:spLocks noGrp="1"/>
          </p:cNvSpPr>
          <p:nvPr>
            <p:ph idx="1"/>
          </p:nvPr>
        </p:nvSpPr>
        <p:spPr>
          <a:xfrm>
            <a:off x="7882128" y="1157256"/>
            <a:ext cx="4072128" cy="5280119"/>
          </a:xfrm>
        </p:spPr>
        <p:txBody>
          <a:bodyPr>
            <a:normAutofit fontScale="92500" lnSpcReduction="20000"/>
          </a:bodyPr>
          <a:lstStyle/>
          <a:p>
            <a:r>
              <a:rPr lang="en-US" dirty="0">
                <a:solidFill>
                  <a:schemeClr val="bg1"/>
                </a:solidFill>
              </a:rPr>
              <a:t>Hades represents a caricature of life, unlike his brother gods;  Zeus and Poseidon, he does not actively live life like them. </a:t>
            </a:r>
          </a:p>
          <a:p>
            <a:endParaRPr lang="en-US" dirty="0">
              <a:solidFill>
                <a:schemeClr val="bg1"/>
              </a:solidFill>
            </a:endParaRPr>
          </a:p>
          <a:p>
            <a:r>
              <a:rPr lang="en-US" dirty="0">
                <a:solidFill>
                  <a:schemeClr val="bg1"/>
                </a:solidFill>
              </a:rPr>
              <a:t>His Homeric representation, as powerful, grim and dark haired, serves many aspects for his metaphorically representation of both death, and repressed human emotion. </a:t>
            </a:r>
          </a:p>
          <a:p>
            <a:endParaRPr lang="en-US" dirty="0">
              <a:solidFill>
                <a:schemeClr val="bg1"/>
              </a:solidFill>
            </a:endParaRPr>
          </a:p>
          <a:p>
            <a:r>
              <a:rPr lang="en-US" dirty="0">
                <a:solidFill>
                  <a:schemeClr val="bg1"/>
                </a:solidFill>
              </a:rPr>
              <a:t>He commands a level of respect as king of the dead, due to his eternal nature, in which all mortal human souls will one day join him. In the underworld.</a:t>
            </a:r>
          </a:p>
        </p:txBody>
      </p:sp>
      <p:sp>
        <p:nvSpPr>
          <p:cNvPr id="5" name="TextBox 4">
            <a:extLst>
              <a:ext uri="{FF2B5EF4-FFF2-40B4-BE49-F238E27FC236}">
                <a16:creationId xmlns:a16="http://schemas.microsoft.com/office/drawing/2014/main" id="{36898AE3-966E-46F6-9E04-638EC285269F}"/>
              </a:ext>
            </a:extLst>
          </p:cNvPr>
          <p:cNvSpPr txBox="1"/>
          <p:nvPr/>
        </p:nvSpPr>
        <p:spPr>
          <a:xfrm>
            <a:off x="960792" y="5514045"/>
            <a:ext cx="6224016" cy="923330"/>
          </a:xfrm>
          <a:prstGeom prst="rect">
            <a:avLst/>
          </a:prstGeom>
          <a:noFill/>
        </p:spPr>
        <p:txBody>
          <a:bodyPr wrap="square" rtlCol="0">
            <a:spAutoFit/>
          </a:bodyPr>
          <a:lstStyle/>
          <a:p>
            <a:r>
              <a:rPr lang="en-GB" dirty="0"/>
              <a:t>(9) Saldarriaga (2015), Hades and the kingdom of the dead, </a:t>
            </a:r>
            <a:r>
              <a:rPr lang="en-GB" dirty="0">
                <a:hlinkClick r:id="rId3"/>
              </a:rPr>
              <a:t>https://classicalwisdom.com/mythology/gods/hades-kingdom-dead/</a:t>
            </a:r>
            <a:r>
              <a:rPr lang="en-GB" dirty="0"/>
              <a:t> </a:t>
            </a:r>
          </a:p>
        </p:txBody>
      </p:sp>
    </p:spTree>
    <p:extLst>
      <p:ext uri="{BB962C8B-B14F-4D97-AF65-F5344CB8AC3E}">
        <p14:creationId xmlns:p14="http://schemas.microsoft.com/office/powerpoint/2010/main" val="18130573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D8FE6-22C3-48C0-BF90-8324D0C58F94}"/>
              </a:ext>
            </a:extLst>
          </p:cNvPr>
          <p:cNvSpPr>
            <a:spLocks noGrp="1"/>
          </p:cNvSpPr>
          <p:nvPr>
            <p:ph type="title"/>
          </p:nvPr>
        </p:nvSpPr>
        <p:spPr/>
        <p:txBody>
          <a:bodyPr>
            <a:normAutofit/>
          </a:bodyPr>
          <a:lstStyle/>
          <a:p>
            <a:r>
              <a:rPr lang="en-GB" sz="4400" u="sng" dirty="0"/>
              <a:t>References</a:t>
            </a:r>
          </a:p>
        </p:txBody>
      </p:sp>
      <p:sp>
        <p:nvSpPr>
          <p:cNvPr id="3" name="Content Placeholder 2">
            <a:extLst>
              <a:ext uri="{FF2B5EF4-FFF2-40B4-BE49-F238E27FC236}">
                <a16:creationId xmlns:a16="http://schemas.microsoft.com/office/drawing/2014/main" id="{FE3360A5-E24F-4297-A3EB-4D9742237FA6}"/>
              </a:ext>
            </a:extLst>
          </p:cNvPr>
          <p:cNvSpPr>
            <a:spLocks noGrp="1"/>
          </p:cNvSpPr>
          <p:nvPr>
            <p:ph idx="1"/>
          </p:nvPr>
        </p:nvSpPr>
        <p:spPr>
          <a:xfrm>
            <a:off x="1251678" y="1078993"/>
            <a:ext cx="10178322" cy="5396622"/>
          </a:xfrm>
        </p:spPr>
        <p:txBody>
          <a:bodyPr/>
          <a:lstStyle/>
          <a:p>
            <a:r>
              <a:rPr lang="en-GB" sz="1400" dirty="0"/>
              <a:t>Bakula J. (2018), Hades: Greek Gods and Archetype of the Underworld, published online: Owlcation.com, Accessed online: 12/06/20, URL: https://owlcation.com/humanities/Hades-Greek-God-of-the-Underworld-the-Unconscious-and-Souls</a:t>
            </a:r>
          </a:p>
          <a:p>
            <a:r>
              <a:rPr lang="en-GB" sz="1400" dirty="0"/>
              <a:t>Cartwright M. (2012), Hades, Definition, Ancient History Encyclopaedia. Published Online and Accessed: 12/06/20, https://www.ancient.eu/Hades/</a:t>
            </a:r>
          </a:p>
          <a:p>
            <a:r>
              <a:rPr lang="en-GB" sz="1400" dirty="0"/>
              <a:t>Cartwright M. (2016), Persephone, Definition, Ancient History Encyclopaedia, Published Online, Accessed online: 12/06/20, https://www.ancient.eu/persephone/</a:t>
            </a:r>
          </a:p>
          <a:p>
            <a:r>
              <a:rPr lang="en-GB" sz="1400" dirty="0" err="1"/>
              <a:t>Gazis</a:t>
            </a:r>
            <a:r>
              <a:rPr lang="en-GB" sz="1400" dirty="0"/>
              <a:t> G. A. (2018), Homer and the Poetics of Hades, Published by: Oxford University Press, PG 1-260, Accessed online: 12/06/20, URL: https://books.google.co.uk/books?id=GGdRDwAAQBAJ&amp;pg=PA205&amp;lpg=PA205&amp;dq=hades+represents&amp;source=bl&amp;ots=17hdRHqcy_&amp;sig=ACfU3U087XQv2O_7FJGPa1SNZSOJmy2hJg&amp;hl=en&amp;sa=X&amp;ved=2ahUKEwjJv6HCjfvpAhVis3EKHSA6DlI4ChDoATAIegQICBAB#v=onepage&amp;q&amp;f=false</a:t>
            </a:r>
          </a:p>
          <a:p>
            <a:r>
              <a:rPr lang="en-GB" sz="1400" dirty="0"/>
              <a:t>Homer, The Iliad, Accessed online: 12/06/20, https://www.gutenberg.org/files/6130/old/6130-pdf.pdf</a:t>
            </a:r>
          </a:p>
          <a:p>
            <a:r>
              <a:rPr lang="en-GB" sz="1400" dirty="0"/>
              <a:t>McGrory E. (2018),  DEATH BECOMES HER: Persephone as the mother of Mortality, Published Online: Medium.com, Accessed Online: https://medium.com/death-literacy/death-becomes-her-e8685ea7ad37</a:t>
            </a:r>
          </a:p>
          <a:p>
            <a:r>
              <a:rPr lang="en-GB" sz="1400" dirty="0"/>
              <a:t>Nagy G. Homeric Hymn to Demeter, Translation, Published online and accessed: 12/06/20, https://uh.edu/~cldue/texts/demeter.html</a:t>
            </a:r>
          </a:p>
          <a:p>
            <a:r>
              <a:rPr lang="en-GB" sz="1400" dirty="0" err="1"/>
              <a:t>Vivante</a:t>
            </a:r>
            <a:r>
              <a:rPr lang="en-GB" sz="1400" dirty="0"/>
              <a:t> P. (1966), On the Representation of Nature and Reality in Homer. Arion: A Journal of Humanities and the Classics, vol. 5, no. 2, pp. 149–190. JSTOR, www.jstor.org/stable/20163015.  Accessed: 12/06/20</a:t>
            </a:r>
          </a:p>
          <a:p>
            <a:r>
              <a:rPr lang="en-GB" sz="1400" dirty="0" err="1"/>
              <a:t>Worall</a:t>
            </a:r>
            <a:r>
              <a:rPr lang="en-GB" sz="1400" dirty="0"/>
              <a:t> S. (2015), Author Says a Whole Culture—Not a Single ‘Homer’—Wrote ‘Iliad,’ ‘Odyssey, Published Online: nationalgeogrpahic.com, Accessed Online: 12/06/20, URL: https://www.nationalgeographic.com/news/2015/1/150104-homer-iliad-odyssey-greece-book-talk-travel-world/</a:t>
            </a:r>
          </a:p>
          <a:p>
            <a:endParaRPr lang="en-GB" sz="1400" dirty="0"/>
          </a:p>
        </p:txBody>
      </p:sp>
    </p:spTree>
    <p:extLst>
      <p:ext uri="{BB962C8B-B14F-4D97-AF65-F5344CB8AC3E}">
        <p14:creationId xmlns:p14="http://schemas.microsoft.com/office/powerpoint/2010/main" val="2146828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C1709-5C19-442B-B469-8C03A67347AC}"/>
              </a:ext>
            </a:extLst>
          </p:cNvPr>
          <p:cNvSpPr>
            <a:spLocks noGrp="1"/>
          </p:cNvSpPr>
          <p:nvPr>
            <p:ph type="title"/>
          </p:nvPr>
        </p:nvSpPr>
        <p:spPr>
          <a:xfrm>
            <a:off x="1251678" y="62345"/>
            <a:ext cx="10178322" cy="916063"/>
          </a:xfrm>
        </p:spPr>
        <p:txBody>
          <a:bodyPr>
            <a:normAutofit/>
          </a:bodyPr>
          <a:lstStyle/>
          <a:p>
            <a:r>
              <a:rPr lang="en-GB" sz="4400" b="1" u="sng" dirty="0"/>
              <a:t>Image References:</a:t>
            </a:r>
          </a:p>
        </p:txBody>
      </p:sp>
      <p:sp>
        <p:nvSpPr>
          <p:cNvPr id="3" name="Content Placeholder 2">
            <a:extLst>
              <a:ext uri="{FF2B5EF4-FFF2-40B4-BE49-F238E27FC236}">
                <a16:creationId xmlns:a16="http://schemas.microsoft.com/office/drawing/2014/main" id="{3C299370-B727-4D7F-8A02-C6AE94370C7A}"/>
              </a:ext>
            </a:extLst>
          </p:cNvPr>
          <p:cNvSpPr>
            <a:spLocks noGrp="1"/>
          </p:cNvSpPr>
          <p:nvPr>
            <p:ph idx="1"/>
          </p:nvPr>
        </p:nvSpPr>
        <p:spPr>
          <a:xfrm>
            <a:off x="1005840" y="978408"/>
            <a:ext cx="10661904" cy="5586984"/>
          </a:xfrm>
        </p:spPr>
        <p:txBody>
          <a:bodyPr>
            <a:normAutofit fontScale="92500" lnSpcReduction="20000"/>
          </a:bodyPr>
          <a:lstStyle/>
          <a:p>
            <a:r>
              <a:rPr lang="en-GB" sz="1800" dirty="0"/>
              <a:t>1. ) Theoretical Part (2019) Hades Art Work, URL: https://www.artstation.com/artwork/rR4BlO [Accessed Online 12/06/20]</a:t>
            </a:r>
          </a:p>
          <a:p>
            <a:r>
              <a:rPr lang="en-GB" sz="1800" dirty="0"/>
              <a:t>2. Britannica (2020), Hades and Persephone in the underworld, URL https://www.britannica.com/topic/Hades-Greek-mythology [Accessed Online 12/06/20]</a:t>
            </a:r>
          </a:p>
          <a:p>
            <a:r>
              <a:rPr lang="en-GB" sz="1800" dirty="0"/>
              <a:t>3. Saunders (2016), Front of Krater,  URL: https://blogs.getty.edu/iris/ancient-vase-presents-a-whos-who-of-the-underworld-2 [Accessed Online 12/06/20]</a:t>
            </a:r>
          </a:p>
          <a:p>
            <a:r>
              <a:rPr lang="en-GB" sz="1800" dirty="0"/>
              <a:t>4. Theoi, (2017) ), </a:t>
            </a:r>
            <a:r>
              <a:rPr lang="en-GB" sz="1800" dirty="0" err="1"/>
              <a:t>Haides</a:t>
            </a:r>
            <a:r>
              <a:rPr lang="en-GB" sz="1800" dirty="0"/>
              <a:t>, Heracles, Cerberus and Hecate in the Underworld. URL: https://www.theoi.com/Kosmos/Haides.html [Accessed Online 12/06/20]</a:t>
            </a:r>
          </a:p>
          <a:p>
            <a:r>
              <a:rPr lang="en-GB" sz="1800" dirty="0"/>
              <a:t>5. Stradanus J. 1600-05, </a:t>
            </a:r>
            <a:r>
              <a:rPr lang="en-GB" sz="1800" dirty="0" err="1"/>
              <a:t>Ulyssess</a:t>
            </a:r>
            <a:r>
              <a:rPr lang="en-GB" sz="1800" dirty="0"/>
              <a:t> at the Entrance of Hades, the underworld (Odyssey, Book XI) https://www.boijmans.nl/en/collection/artworks/73339/ulysses-at-the-entrance-of-hades-the-underworld-odyssey-book-xi  [Accessed Online 12/06/20]</a:t>
            </a:r>
          </a:p>
          <a:p>
            <a:r>
              <a:rPr lang="en-GB" sz="1800" dirty="0"/>
              <a:t>6. Ancient Origins, (2019) , Hades God of the underworld, the dead, and riches. https://www.ancient-origins.net/myths-legends-europe/hades-0012712 [Accessed Online 12/06/20]</a:t>
            </a:r>
          </a:p>
          <a:p>
            <a:r>
              <a:rPr lang="en-GB" sz="1800" dirty="0"/>
              <a:t>7. McGory, (2018) Persephone and hades Enthroned, https://medium.com/death-literacy/death-becomes-her-e8685ea7ad37 [Accessed Online 12/06/20]</a:t>
            </a:r>
          </a:p>
          <a:p>
            <a:r>
              <a:rPr lang="en-GB" sz="1800" dirty="0"/>
              <a:t>8. ) Ancient-origins, (2019), Hades, God of the Underworld and His Unsung  Powers, https://www.ancient-origins.net/myths-legends-europe/hades-0012712 [Accessed Online 12/06/20]</a:t>
            </a:r>
          </a:p>
          <a:p>
            <a:r>
              <a:rPr lang="en-GB" sz="1800" dirty="0"/>
              <a:t>9. ) Saldarriaga . (2015), Hades and the kingdom of the dead, https://classicalwisdom.com/mythology/gods/hades-kingdom-dead/  [Accessed Online 12/06/20]</a:t>
            </a:r>
          </a:p>
          <a:p>
            <a:endParaRPr lang="en-GB" sz="1800" dirty="0"/>
          </a:p>
        </p:txBody>
      </p:sp>
    </p:spTree>
    <p:extLst>
      <p:ext uri="{BB962C8B-B14F-4D97-AF65-F5344CB8AC3E}">
        <p14:creationId xmlns:p14="http://schemas.microsoft.com/office/powerpoint/2010/main" val="1577365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DFF264-1466-447E-8778-88AB32650546}"/>
              </a:ext>
            </a:extLst>
          </p:cNvPr>
          <p:cNvSpPr>
            <a:spLocks noGrp="1"/>
          </p:cNvSpPr>
          <p:nvPr>
            <p:ph idx="1"/>
          </p:nvPr>
        </p:nvSpPr>
        <p:spPr>
          <a:xfrm>
            <a:off x="987552" y="146304"/>
            <a:ext cx="10442448" cy="6583679"/>
          </a:xfrm>
        </p:spPr>
        <p:txBody>
          <a:bodyPr>
            <a:normAutofit fontScale="25000" lnSpcReduction="20000"/>
          </a:bodyPr>
          <a:lstStyle/>
          <a:p>
            <a:r>
              <a:rPr lang="en-GB" sz="3200" dirty="0"/>
              <a:t>Representations of Hades in Homeric text</a:t>
            </a:r>
          </a:p>
          <a:p>
            <a:r>
              <a:rPr lang="en-GB" sz="6400" dirty="0"/>
              <a:t>SCRIPT</a:t>
            </a:r>
            <a:endParaRPr lang="en-GB" sz="3200" dirty="0"/>
          </a:p>
          <a:p>
            <a:r>
              <a:rPr lang="en-GB" sz="3600" dirty="0"/>
              <a:t>Intro:</a:t>
            </a:r>
          </a:p>
          <a:p>
            <a:r>
              <a:rPr lang="en-GB" sz="3600" dirty="0"/>
              <a:t>This presentation will focus on the ‘Representation of Hades, god of the underworld, in Homeric texts’ These include the ‘Iliad and the Odyssey’, which are often referred to as Homeric Epics. Within this presentation, I will also discuss Hades; physical description and how he is depicted within the epics. Including the analysis of what Hades represents.</a:t>
            </a:r>
          </a:p>
          <a:p>
            <a:r>
              <a:rPr lang="en-GB" sz="3600" dirty="0"/>
              <a:t>Who Is Hades:</a:t>
            </a:r>
          </a:p>
          <a:p>
            <a:r>
              <a:rPr lang="en-GB" sz="3600" dirty="0"/>
              <a:t>‘Perhaps the most feared of the gods, he is described by both Homer and Hesiod as; ‘pitiless’, ‘loathsome’, and ‘monstrous’ hades’ - (Cartwright 2012). </a:t>
            </a:r>
          </a:p>
          <a:p>
            <a:r>
              <a:rPr lang="en-GB" sz="3600" dirty="0"/>
              <a:t>Hades (Pluto in the roman lexicon) was the ancient Greek god of the underworld; A grim and ghastly figure, ‘inspiring awe and terror in everybody’. The underworld represented the final place in which human souls went after death. By the terms of Ordinary Greeks (Hades) was held in ‘superstitious awe’, even to speak his name was avoided. </a:t>
            </a:r>
          </a:p>
          <a:p>
            <a:r>
              <a:rPr lang="en-GB" sz="3600" dirty="0"/>
              <a:t>Hades name refers to him as the ‘Unseen one’ representative of his nature as a ruler of mystical world of the dead, suggestive of an elusive and shadowy disposition. While also Making him the only god to not reside upon Mount Olympus, (Home of the gods). Marking him as outsider compared to his brother Zeus and the other gods.</a:t>
            </a:r>
          </a:p>
          <a:p>
            <a:r>
              <a:rPr lang="en-GB" sz="3600" dirty="0"/>
              <a:t>Within ancient Greek art he is rarely shown, but upon his appearance he is shown to be a more mature man, with both a long beard, and a mournful guise. Possessing also a helmet forged by Hephaistos, rendering the user unseen. His wife was Persephone, who he abducted and took beneath the earth to the Underworld.</a:t>
            </a:r>
          </a:p>
          <a:p>
            <a:r>
              <a:rPr lang="en-GB" sz="3600" dirty="0"/>
              <a:t>Homeric Text:</a:t>
            </a:r>
          </a:p>
          <a:p>
            <a:r>
              <a:rPr lang="en-GB" sz="3600" dirty="0"/>
              <a:t>The Iliad and The Odyssey, while arguable written after their legendary namesake; Homer. Represent not just a single man’s work, but as the development and characterisation of ancient Greek Culture. Through both the representations of Gods, monsters, adventures and tragedies, Hades represents a proportion of a culture’s identity in this respect, offering a conventual idea of a ‘death god’ and a face for mortality, with equal amounts of fear and respect provided because of this depiction. </a:t>
            </a:r>
          </a:p>
          <a:p>
            <a:r>
              <a:rPr lang="en-GB" sz="3600" dirty="0"/>
              <a:t>Take from example; Odysseus, who Worrall (2015) calls a ‘great metaphor for all our lives: struggling with storms- finding himself trapped between impossible choices’. This same ideology can be noted throughout Homeric literature, with individuals representing more than just an otherworldly figure.  </a:t>
            </a:r>
          </a:p>
          <a:p>
            <a:r>
              <a:rPr lang="en-GB" sz="3600" dirty="0"/>
              <a:t>When noting Hades in the context of Homers, the Iliad, it’s important to note Homer shows the truly gritty and dark aspects of life which is described as ‘deeply sobering’ due to the lack of ‘any kind of consolation’. There’s no glorious afterlife for the warriors that are killed, most die in a horrible way then ‘they all go down to Hades’ (Worrall 2015). The Iliad represents through Hades realities of life, a constant reminder of one’s venerability. </a:t>
            </a:r>
          </a:p>
          <a:p>
            <a:endParaRPr lang="en-GB" sz="3600" dirty="0"/>
          </a:p>
          <a:p>
            <a:r>
              <a:rPr lang="en-GB" sz="3600" dirty="0"/>
              <a:t>Hades Representation:</a:t>
            </a:r>
          </a:p>
          <a:p>
            <a:r>
              <a:rPr lang="en-GB" sz="3600" dirty="0"/>
              <a:t>Hades as aforementioned appears as grim otherworldly figure even when compared to the gods, living in his underground spiritual realm. </a:t>
            </a:r>
          </a:p>
          <a:p>
            <a:r>
              <a:rPr lang="en-GB" sz="3600" dirty="0"/>
              <a:t>‘No one can hurry me down to Hades before my time, but if a man’s hour is come, be he brave or be he coward, there is no escape for him when he has once been born’ - Homer, the Iliad.</a:t>
            </a:r>
          </a:p>
          <a:p>
            <a:r>
              <a:rPr lang="en-GB" sz="3600" dirty="0"/>
              <a:t>Homers, The Iliad creates an inevitable nature to Hades, through his description of him coming for man, no matter how he lived his life, the fate all man lies in the underworld. This creates a revered yet feared and almost unwelcome god. For Hades symbolizes the end of the known world, and because of this the fear of the unknown, symbology and depictions, respect him, yet avoid his portrayal as a protagonist and artistic representations. </a:t>
            </a:r>
          </a:p>
          <a:p>
            <a:r>
              <a:rPr lang="en-GB" sz="3600" dirty="0"/>
              <a:t>(Homer) Did not have to treat natural phenomena metaphorically in order to dramatize them (pg.166 </a:t>
            </a:r>
            <a:r>
              <a:rPr lang="en-GB" sz="3600" dirty="0" err="1"/>
              <a:t>Vivante</a:t>
            </a:r>
            <a:r>
              <a:rPr lang="en-GB" sz="3600" dirty="0"/>
              <a:t> 1996). As often with the gods, Hades represents something, the natural event of death. For death represents a finality, in the terms of the life of an individual. </a:t>
            </a:r>
          </a:p>
          <a:p>
            <a:r>
              <a:rPr lang="en-GB" sz="3600" dirty="0"/>
              <a:t>Persephone, the wife of Hades and Queen of the underworld, was abducted ‘when he saw her picking flowers one day in a meadow’ (Cartwright 2016). This abduction is notable as sinister, yet obvious character development for Hades, as it offers a strong contrast to his black haired and dour representation. Persephone, who is a ‘sweet young maiden bedecked in flowers’ (McGrory 2018), which is tied to the birth of new life, colour and rebirth. She offers a warmth and radiance, everything  Hades is not. Perhaps the smothering nature of the underworld is one alternative reason she cannot stay year around.  </a:t>
            </a:r>
          </a:p>
          <a:p>
            <a:r>
              <a:rPr lang="en-GB" sz="3600" dirty="0"/>
              <a:t>‘Hades! Dark-haired one! King of the Dead!’- (Nagy l347) Despite his at times ‘evil’ description, Hades is stern, ‘And his Decisions are final’ (2018 Bakula). Hades is no nemesis of humanity, he is the watcher of the worst hours of life, emotions such as; anxieties, grief, and emotional turmoil. For these emotions, in the context of the Iliad, no matter when, will lead you to Hades.</a:t>
            </a:r>
          </a:p>
          <a:p>
            <a:r>
              <a:rPr lang="en-GB" sz="3600" dirty="0"/>
              <a:t>	 </a:t>
            </a:r>
          </a:p>
          <a:p>
            <a:endParaRPr lang="en-GB" sz="3200" dirty="0"/>
          </a:p>
          <a:p>
            <a:endParaRPr lang="en-GB" sz="900" dirty="0"/>
          </a:p>
        </p:txBody>
      </p:sp>
    </p:spTree>
    <p:extLst>
      <p:ext uri="{BB962C8B-B14F-4D97-AF65-F5344CB8AC3E}">
        <p14:creationId xmlns:p14="http://schemas.microsoft.com/office/powerpoint/2010/main" val="486490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B830F4-2E20-40E1-B6D3-B8D0AEEC3319}"/>
              </a:ext>
            </a:extLst>
          </p:cNvPr>
          <p:cNvSpPr>
            <a:spLocks noGrp="1"/>
          </p:cNvSpPr>
          <p:nvPr>
            <p:ph idx="1"/>
          </p:nvPr>
        </p:nvSpPr>
        <p:spPr>
          <a:xfrm>
            <a:off x="1251678" y="329184"/>
            <a:ext cx="10178322" cy="6528815"/>
          </a:xfrm>
        </p:spPr>
        <p:txBody>
          <a:bodyPr>
            <a:normAutofit fontScale="40000" lnSpcReduction="20000"/>
          </a:bodyPr>
          <a:lstStyle/>
          <a:p>
            <a:r>
              <a:rPr lang="en-GB" sz="2300" dirty="0"/>
              <a:t>Hades Domain: The Underworld</a:t>
            </a:r>
          </a:p>
          <a:p>
            <a:r>
              <a:rPr lang="en-GB" sz="2300" dirty="0"/>
              <a:t>‘He [Hades], heading for the misty realms of darkness’- (79 Nagy)</a:t>
            </a:r>
          </a:p>
          <a:p>
            <a:r>
              <a:rPr lang="en-GB" sz="2300" dirty="0"/>
              <a:t>Prolonged exposer to the realm of the king of the dead has been known to affect those within his realm before their time; ‘Patroclus, being now part of the underworld, in a sense carries with him the attributes of Hades in being present and not at the same time’ – (</a:t>
            </a:r>
            <a:r>
              <a:rPr lang="en-GB" sz="2300" dirty="0" err="1"/>
              <a:t>Gazis</a:t>
            </a:r>
            <a:r>
              <a:rPr lang="en-GB" sz="2300" dirty="0"/>
              <a:t> 2018). Meaning the reach of Hades power is strong within his realm. He also embodies the past, and often memories, which can often be consuming especially with strong hearted and seasoned heroes, very much like the consuming darkness in which the underworld is said to lie.</a:t>
            </a:r>
          </a:p>
          <a:p>
            <a:r>
              <a:rPr lang="en-GB" sz="2300" dirty="0"/>
              <a:t>Patroclus after his interactions within the underworld is describe as; ‘What Remains is an eidolon, an image of a hero with a deeply personalized focus on its past’ – (</a:t>
            </a:r>
            <a:r>
              <a:rPr lang="en-GB" sz="2300" dirty="0" err="1"/>
              <a:t>Gazis</a:t>
            </a:r>
            <a:r>
              <a:rPr lang="en-GB" sz="2300" dirty="0"/>
              <a:t> 2018). Showing how the Underworld and Hades, are the end of life and growth, as it causes it denizens to dwell in their past with no concept of the present or future, with nothing left in the presence one must turn to the immortality of memory.</a:t>
            </a:r>
          </a:p>
          <a:p>
            <a:r>
              <a:rPr lang="en-GB" sz="2300" dirty="0"/>
              <a:t>A person becomes more familiar with Hades in Homeric literature when they enter his realm of the underworld. A place which ‘Here there is no desire to feel sunlight or closeness of other people’ (Bakula 2018). The realm of hades represents the unconscious, and collective unconscious, a place in which much is stifled; feelings, thoughts, memories, pain, or shame. It allows Hades to appear a lot less human than many of the gods, due to his lack of obvious and often expression of emotion. Yet this is very comparable to what we understand to be the void of death, an experience of emptiness. </a:t>
            </a:r>
          </a:p>
          <a:p>
            <a:endParaRPr lang="en-GB" sz="2300" dirty="0"/>
          </a:p>
          <a:p>
            <a:r>
              <a:rPr lang="en-GB" sz="2300" dirty="0"/>
              <a:t>Conclusion:</a:t>
            </a:r>
          </a:p>
          <a:p>
            <a:r>
              <a:rPr lang="en-GB" sz="2300" dirty="0"/>
              <a:t>Hades represents a caricature of life, unlike his brother gods; Zeus and Poseidon, he does not actively show a passion for life, nor a great involvement in the world of the gods.  His Homeric representation is formed to represent Hades as; decayed, grim, powerful, dark haired and possibly wise, but not evil. Hades is surrounded by the darkness of the underworld. It is a consuming darkness that strips a person of much of who they were and are. However, as Hades nature as the King of the Dead, he commands a level of respect, due to his eternal nature, in which mortal souls will all one day join him, in the underworld.</a:t>
            </a:r>
          </a:p>
          <a:p>
            <a:endParaRPr lang="en-GB" sz="2300" dirty="0"/>
          </a:p>
          <a:p>
            <a:r>
              <a:rPr lang="en-GB" sz="2300" dirty="0"/>
              <a:t>References:</a:t>
            </a:r>
          </a:p>
          <a:p>
            <a:r>
              <a:rPr lang="en-GB" dirty="0"/>
              <a:t>Bakula J. (2018), Hades: Greek Gods and Archetype of the Underworld, published online: Owlcation.com, Accessed online: 12/06/20, URL: https://owlcation.com/humanities/Hades-Greek-God-of-the-Underworld-the-Unconscious-and-Souls</a:t>
            </a:r>
          </a:p>
          <a:p>
            <a:r>
              <a:rPr lang="en-GB" dirty="0"/>
              <a:t>Cartwright M. (2012), Hades, Definition, Ancient History Encyclopaedia. Published Online and Accessed: 12/06/20, https://www.ancient.eu/Hades/</a:t>
            </a:r>
          </a:p>
          <a:p>
            <a:r>
              <a:rPr lang="en-GB" dirty="0"/>
              <a:t>Cartwright M. (2016), Persephone, Definition, Ancient History Encyclopaedia, Published Online, Accessed online: 12/06/20, https://www.ancient.eu/persephone/</a:t>
            </a:r>
          </a:p>
          <a:p>
            <a:r>
              <a:rPr lang="en-GB" dirty="0" err="1"/>
              <a:t>Gazis</a:t>
            </a:r>
            <a:r>
              <a:rPr lang="en-GB" dirty="0"/>
              <a:t> G. A. (2018), Homer and the Poetics of Hades, Published by: Oxford University Press, PG 1-260, Accessed online: 12/06/20, URL: https://books.google.co.uk/books?id=GGdRDwAAQBAJ&amp;pg=PA205&amp;lpg=PA205&amp;dq=hades+represents&amp;source=bl&amp;ots=17hdRHqcy_&amp;sig=ACfU3U087XQv2O_7FJGPa1SNZSOJmy2hJg&amp;hl=en&amp;sa=X&amp;ved=2ahUKEwjJv6HCjfvpAhVis3EKHSA6DlI4ChDoATAIegQICBAB#v=onepage&amp;q&amp;f=false</a:t>
            </a:r>
          </a:p>
          <a:p>
            <a:r>
              <a:rPr lang="en-GB" dirty="0"/>
              <a:t>Goodreads (2020), Homer Quotes, Published online and accessed: 12/06/20 https://www.goodreads.com/author/quotes/903.Homer</a:t>
            </a:r>
          </a:p>
          <a:p>
            <a:r>
              <a:rPr lang="en-GB" dirty="0"/>
              <a:t>Homer, The Iliad, Accessed online: 12/06/20, https://www.gutenberg.org/files/6130/old/6130-pdf.pdf</a:t>
            </a:r>
          </a:p>
          <a:p>
            <a:r>
              <a:rPr lang="en-GB" dirty="0"/>
              <a:t>McGrory E. (2018),  DEATH BECOMES HER: Persephone as the mother of Mortality, Published Online: Medium.com, Accessed Online: https://medium.com/death-literacy/death-becomes-her-e8685ea7ad37</a:t>
            </a:r>
          </a:p>
          <a:p>
            <a:r>
              <a:rPr lang="en-GB" dirty="0"/>
              <a:t>Nagy G. Homeric Hymn to Demeter, Translation, Published online and accessed: 12/06/20, https://uh.edu/~cldue/texts/demeter.html</a:t>
            </a:r>
          </a:p>
          <a:p>
            <a:r>
              <a:rPr lang="en-GB" dirty="0" err="1"/>
              <a:t>Vivante</a:t>
            </a:r>
            <a:r>
              <a:rPr lang="en-GB" dirty="0"/>
              <a:t> P. (1966), On the Representation of Nature and Reality in Homer. Arion: A Journal of Humanities and the Classics, vol. 5, no. 2, pp. 149–190. JSTOR, www.jstor.org/stable/20163015.  Accessed: 12/06/20, </a:t>
            </a:r>
          </a:p>
          <a:p>
            <a:r>
              <a:rPr lang="en-GB" dirty="0" err="1"/>
              <a:t>Worall</a:t>
            </a:r>
            <a:r>
              <a:rPr lang="en-GB" dirty="0"/>
              <a:t> S. (2015), Author Says a Whole Culture—Not a Single ‘Homer’—Wrote ‘Iliad,’ ‘Odyssey, Published Online: nationalgeogrpahic.com, Accessed Online: 12/06/20, URL: https://www.nationalgeographic.com/news/2015/1/150104-homer-iliad-odyssey-greece-book-talk-travel-world/</a:t>
            </a:r>
          </a:p>
          <a:p>
            <a:endParaRPr lang="en-GB" dirty="0"/>
          </a:p>
        </p:txBody>
      </p:sp>
    </p:spTree>
    <p:extLst>
      <p:ext uri="{BB962C8B-B14F-4D97-AF65-F5344CB8AC3E}">
        <p14:creationId xmlns:p14="http://schemas.microsoft.com/office/powerpoint/2010/main" val="303762272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140</TotalTime>
  <Words>3645</Words>
  <Application>Microsoft Office PowerPoint</Application>
  <PresentationFormat>Widescreen</PresentationFormat>
  <Paragraphs>129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Gill Sans MT</vt:lpstr>
      <vt:lpstr>Impact</vt:lpstr>
      <vt:lpstr>Badge</vt:lpstr>
      <vt:lpstr>Representation  Of Hades,  In  Homeric text.</vt:lpstr>
      <vt:lpstr>Who Is Hades?</vt:lpstr>
      <vt:lpstr>Ancient Greek Physical Depictions:</vt:lpstr>
      <vt:lpstr>Homeric Text:</vt:lpstr>
      <vt:lpstr>Homeric Text:</vt:lpstr>
      <vt:lpstr>Hades representation</vt:lpstr>
      <vt:lpstr>Hades Representation</vt:lpstr>
      <vt:lpstr>Hades Domain: The Underworld</vt:lpstr>
      <vt:lpstr>Conclusion:</vt:lpstr>
      <vt:lpstr>References</vt:lpstr>
      <vt:lpstr>Image 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Representation  Of Hades  In  Homeric text.</dc:title>
  <dc:creator>Matthew Morris</dc:creator>
  <cp:lastModifiedBy>Matthew Morris</cp:lastModifiedBy>
  <cp:revision>11</cp:revision>
  <dcterms:created xsi:type="dcterms:W3CDTF">2020-06-12T16:34:13Z</dcterms:created>
  <dcterms:modified xsi:type="dcterms:W3CDTF">2020-06-12T19:19:04Z</dcterms:modified>
</cp:coreProperties>
</file>