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672" r:id="rId1"/>
  </p:sldMasterIdLst>
  <p:sldIdLst>
    <p:sldId id="256" r:id="rId2"/>
    <p:sldId id="257" r:id="rId3"/>
    <p:sldId id="267" r:id="rId4"/>
    <p:sldId id="266" r:id="rId5"/>
    <p:sldId id="265" r:id="rId6"/>
    <p:sldId id="264" r:id="rId7"/>
    <p:sldId id="263" r:id="rId8"/>
    <p:sldId id="262" r:id="rId9"/>
    <p:sldId id="260" r:id="rId10"/>
    <p:sldId id="259" r:id="rId11"/>
    <p:sldId id="258" r:id="rId12"/>
    <p:sldId id="273" r:id="rId13"/>
    <p:sldId id="272" r:id="rId14"/>
    <p:sldId id="271" r:id="rId15"/>
    <p:sldId id="268" r:id="rId16"/>
    <p:sldId id="274" r:id="rId17"/>
    <p:sldId id="269" r:id="rId18"/>
    <p:sldId id="270" r:id="rId19"/>
    <p:sldId id="278" r:id="rId20"/>
    <p:sldId id="275" r:id="rId21"/>
    <p:sldId id="281" r:id="rId22"/>
    <p:sldId id="280" r:id="rId23"/>
    <p:sldId id="285" r:id="rId24"/>
    <p:sldId id="284" r:id="rId25"/>
    <p:sldId id="283" r:id="rId2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7" d="100"/>
          <a:sy n="87" d="100"/>
        </p:scale>
        <p:origin x="-1464" y="-8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overOverlay.png"/>
          <p:cNvPicPr>
            <a:picLocks noChangeAspect="1"/>
          </p:cNvPicPr>
          <p:nvPr/>
        </p:nvPicPr>
        <p:blipFill>
          <a:blip r:embed="rId2" cstate="print"/>
          <a:stretch>
            <a:fillRect/>
          </a:stretch>
        </p:blipFill>
        <p:spPr>
          <a:xfrm>
            <a:off x="0" y="0"/>
            <a:ext cx="9144000" cy="6858000"/>
          </a:xfrm>
          <a:prstGeom prst="rect">
            <a:avLst/>
          </a:prstGeom>
        </p:spPr>
      </p:pic>
      <p:sp>
        <p:nvSpPr>
          <p:cNvPr id="4" name="Date Placeholder 3"/>
          <p:cNvSpPr>
            <a:spLocks noGrp="1"/>
          </p:cNvSpPr>
          <p:nvPr>
            <p:ph type="dt" sz="half" idx="10"/>
          </p:nvPr>
        </p:nvSpPr>
        <p:spPr/>
        <p:txBody>
          <a:bodyPr/>
          <a:lstStyle>
            <a:lvl1pPr>
              <a:defRPr>
                <a:solidFill>
                  <a:schemeClr val="tx2"/>
                </a:solidFill>
              </a:defRPr>
            </a:lvl1pPr>
          </a:lstStyle>
          <a:p>
            <a:fld id="{E3A857D2-FD80-4BFF-880E-9D69D29DF805}" type="datetimeFigureOut">
              <a:rPr lang="en-GB" smtClean="0"/>
              <a:t>03/12/2012</a:t>
            </a:fld>
            <a:endParaRPr lang="en-GB"/>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7574BE2C-7199-4340-9CB1-681A67A8AD16}" type="slidenum">
              <a:rPr lang="en-GB" smtClean="0"/>
              <a:t>‹#›</a:t>
            </a:fld>
            <a:endParaRPr lang="en-GB"/>
          </a:p>
        </p:txBody>
      </p:sp>
      <p:grpSp>
        <p:nvGrpSpPr>
          <p:cNvPr id="8" name="Group 7"/>
          <p:cNvGrpSpPr/>
          <p:nvPr/>
        </p:nvGrpSpPr>
        <p:grpSpPr>
          <a:xfrm>
            <a:off x="1194101" y="2887530"/>
            <a:ext cx="6779110" cy="923330"/>
            <a:chOff x="1172584" y="1381459"/>
            <a:chExt cx="6779110" cy="923330"/>
          </a:xfrm>
          <a:effectLst>
            <a:outerShdw blurRad="38100" dist="12700" dir="16200000" rotWithShape="0">
              <a:prstClr val="black">
                <a:alpha val="30000"/>
              </a:prstClr>
            </a:outerShdw>
          </a:effectLst>
        </p:grpSpPr>
        <p:sp>
          <p:nvSpPr>
            <p:cNvPr id="9" name="TextBox 8"/>
            <p:cNvSpPr txBox="1"/>
            <p:nvPr/>
          </p:nvSpPr>
          <p:spPr>
            <a:xfrm>
              <a:off x="4147073" y="1381459"/>
              <a:ext cx="877163" cy="923330"/>
            </a:xfrm>
            <a:prstGeom prst="rect">
              <a:avLst/>
            </a:prstGeom>
            <a:noFill/>
          </p:spPr>
          <p:txBody>
            <a:bodyPr wrap="none" rtlCol="0">
              <a:spAutoFit/>
            </a:bodyPr>
            <a:lstStyle/>
            <a:p>
              <a:r>
                <a:rPr lang="en-US" sz="5400" dirty="0" smtClean="0">
                  <a:ln w="3175">
                    <a:solidFill>
                      <a:schemeClr val="tx2">
                        <a:alpha val="60000"/>
                      </a:schemeClr>
                    </a:solidFill>
                  </a:ln>
                  <a:solidFill>
                    <a:schemeClr val="tx2">
                      <a:lumMod val="90000"/>
                    </a:schemeClr>
                  </a:solidFill>
                  <a:effectLst>
                    <a:outerShdw blurRad="34925" dist="12700" dir="14400000" algn="ctr" rotWithShape="0">
                      <a:srgbClr val="000000">
                        <a:alpha val="21000"/>
                      </a:srgbClr>
                    </a:outerShdw>
                  </a:effectLst>
                  <a:latin typeface="Wingdings" pitchFamily="2" charset="2"/>
                </a:rPr>
                <a:t></a:t>
              </a:r>
              <a:endParaRPr lang="en-US" sz="5400" dirty="0">
                <a:ln w="3175">
                  <a:solidFill>
                    <a:schemeClr val="tx2">
                      <a:alpha val="60000"/>
                    </a:schemeClr>
                  </a:solidFill>
                </a:ln>
                <a:solidFill>
                  <a:schemeClr val="tx2">
                    <a:lumMod val="90000"/>
                  </a:schemeClr>
                </a:solidFill>
                <a:effectLst>
                  <a:outerShdw blurRad="34925" dist="12700" dir="14400000" algn="ctr" rotWithShape="0">
                    <a:srgbClr val="000000">
                      <a:alpha val="21000"/>
                    </a:srgbClr>
                  </a:outerShdw>
                </a:effectLst>
                <a:latin typeface="Wingdings" pitchFamily="2" charset="2"/>
              </a:endParaRPr>
            </a:p>
          </p:txBody>
        </p:sp>
        <p:cxnSp>
          <p:nvCxnSpPr>
            <p:cNvPr id="10" name="Straight Connector 9"/>
            <p:cNvCxnSpPr/>
            <p:nvPr/>
          </p:nvCxnSpPr>
          <p:spPr>
            <a:xfrm rot="10800000">
              <a:off x="1172584" y="1925620"/>
              <a:ext cx="3119718" cy="1588"/>
            </a:xfrm>
            <a:prstGeom prst="line">
              <a:avLst/>
            </a:prstGeom>
            <a:ln>
              <a:solidFill>
                <a:schemeClr val="tx2">
                  <a:lumMod val="90000"/>
                </a:schemeClr>
              </a:solidFill>
            </a:ln>
            <a:effectLst/>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rot="10800000">
              <a:off x="4831976" y="1922930"/>
              <a:ext cx="3119718" cy="1588"/>
            </a:xfrm>
            <a:prstGeom prst="line">
              <a:avLst/>
            </a:prstGeom>
            <a:ln>
              <a:solidFill>
                <a:schemeClr val="tx2">
                  <a:lumMod val="90000"/>
                </a:schemeClr>
              </a:solidFill>
            </a:ln>
            <a:effectLst/>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183341" y="1387737"/>
            <a:ext cx="6777318" cy="1731982"/>
          </a:xfrm>
        </p:spPr>
        <p:txBody>
          <a:bodyPr anchor="b"/>
          <a:lstStyle>
            <a:lvl1pPr>
              <a:defRPr>
                <a:ln w="3175">
                  <a:solidFill>
                    <a:schemeClr val="tx1">
                      <a:alpha val="65000"/>
                    </a:schemeClr>
                  </a:solidFill>
                </a:ln>
                <a:solidFill>
                  <a:schemeClr val="tx1"/>
                </a:solidFill>
                <a:effectLst>
                  <a:outerShdw blurRad="25400" dist="12700" dir="14220000" rotWithShape="0">
                    <a:prstClr val="black">
                      <a:alpha val="50000"/>
                    </a:prstClr>
                  </a:outerShdw>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1371600" y="3767862"/>
            <a:ext cx="6400800" cy="1752600"/>
          </a:xfrm>
        </p:spPr>
        <p:txBody>
          <a:bodyPr/>
          <a:lstStyle>
            <a:lvl1pPr marL="0" indent="0" algn="ctr">
              <a:buNone/>
              <a:defRPr>
                <a:solidFill>
                  <a:schemeClr val="tx1"/>
                </a:solidFill>
                <a:effectLst>
                  <a:outerShdw blurRad="34925" dist="12700" dir="14400000" rotWithShape="0">
                    <a:prstClr val="black">
                      <a:alpha val="21000"/>
                    </a:prstClr>
                  </a:outerShdw>
                </a:effectLs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E3A857D2-FD80-4BFF-880E-9D69D29DF805}" type="datetimeFigureOut">
              <a:rPr lang="en-GB" smtClean="0"/>
              <a:t>03/12/2012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74BE2C-7199-4340-9CB1-681A67A8AD16}" type="slidenum">
              <a:rPr lang="en-GB" smtClean="0"/>
              <a:t>‹#›</a:t>
            </a:fld>
            <a:endParaRPr lang="en-GB"/>
          </a:p>
        </p:txBody>
      </p:sp>
      <p:sp>
        <p:nvSpPr>
          <p:cNvPr id="11" name="Title 10"/>
          <p:cNvSpPr>
            <a:spLocks noGrp="1"/>
          </p:cNvSpPr>
          <p:nvPr>
            <p:ph type="title"/>
          </p:nvPr>
        </p:nvSpPr>
        <p:spPr/>
        <p:txBody>
          <a:bodyPr/>
          <a:lstStyle/>
          <a:p>
            <a:r>
              <a:rPr lang="en-US" smtClean="0"/>
              <a:t>Click to edit Master title style</a:t>
            </a:r>
            <a:endParaRPr lang="en-US"/>
          </a:p>
        </p:txBody>
      </p:sp>
      <p:grpSp>
        <p:nvGrpSpPr>
          <p:cNvPr id="12" name="Group 11"/>
          <p:cNvGrpSpPr/>
          <p:nvPr/>
        </p:nvGrpSpPr>
        <p:grpSpPr>
          <a:xfrm>
            <a:off x="1172584" y="1392217"/>
            <a:ext cx="6779110" cy="923330"/>
            <a:chOff x="1172584" y="1381459"/>
            <a:chExt cx="6779110" cy="923330"/>
          </a:xfrm>
        </p:grpSpPr>
        <p:sp>
          <p:nvSpPr>
            <p:cNvPr id="13" name="TextBox 12"/>
            <p:cNvSpPr txBox="1"/>
            <p:nvPr/>
          </p:nvSpPr>
          <p:spPr>
            <a:xfrm>
              <a:off x="4147073" y="1381459"/>
              <a:ext cx="877163" cy="923330"/>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4" name="Straight Connector 13"/>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pic>
        <p:nvPicPr>
          <p:cNvPr id="12" name="Picture 11" descr="CoverOverlay.png"/>
          <p:cNvPicPr>
            <a:picLocks noChangeAspect="1"/>
          </p:cNvPicPr>
          <p:nvPr/>
        </p:nvPicPr>
        <p:blipFill>
          <a:blip r:embed="rId2" cstate="print">
            <a:lum/>
          </a:blip>
          <a:stretch>
            <a:fillRect/>
          </a:stretch>
        </p:blipFill>
        <p:spPr>
          <a:xfrm>
            <a:off x="0" y="0"/>
            <a:ext cx="9144000" cy="6858000"/>
          </a:xfrm>
          <a:prstGeom prst="rect">
            <a:avLst/>
          </a:prstGeom>
        </p:spPr>
      </p:pic>
      <p:grpSp>
        <p:nvGrpSpPr>
          <p:cNvPr id="7" name="Group 7"/>
          <p:cNvGrpSpPr/>
          <p:nvPr/>
        </p:nvGrpSpPr>
        <p:grpSpPr>
          <a:xfrm>
            <a:off x="1172584" y="2887579"/>
            <a:ext cx="6779110" cy="923330"/>
            <a:chOff x="1172584" y="1381459"/>
            <a:chExt cx="6779110" cy="923330"/>
          </a:xfrm>
        </p:grpSpPr>
        <p:sp>
          <p:nvSpPr>
            <p:cNvPr id="9" name="TextBox 8"/>
            <p:cNvSpPr txBox="1"/>
            <p:nvPr/>
          </p:nvSpPr>
          <p:spPr>
            <a:xfrm>
              <a:off x="4147073" y="1381459"/>
              <a:ext cx="877163" cy="923330"/>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0" name="Straight Connector 9"/>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rot="10800000">
              <a:off x="4831976" y="1927412"/>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690040" y="1204857"/>
            <a:ext cx="7754713" cy="1910716"/>
          </a:xfrm>
        </p:spPr>
        <p:txBody>
          <a:bodyPr anchor="b"/>
          <a:lstStyle>
            <a:lvl1pPr algn="ctr">
              <a:defRPr sz="5400" b="0" cap="none" baseline="0">
                <a:solidFill>
                  <a:schemeClr val="tx2"/>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699248" y="3767316"/>
            <a:ext cx="7734747" cy="1500187"/>
          </a:xfrm>
        </p:spPr>
        <p:txBody>
          <a:bodyPr anchor="t"/>
          <a:lstStyle>
            <a:lvl1pPr marL="0" indent="0" algn="ct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E3A857D2-FD80-4BFF-880E-9D69D29DF805}" type="datetimeFigureOut">
              <a:rPr lang="en-GB" smtClean="0"/>
              <a:t>03/12/2012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74BE2C-7199-4340-9CB1-681A67A8AD16}"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E3A857D2-FD80-4BFF-880E-9D69D29DF805}" type="datetimeFigureOut">
              <a:rPr lang="en-GB" smtClean="0"/>
              <a:t>03/12/2012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574BE2C-7199-4340-9CB1-681A67A8AD16}" type="slidenum">
              <a:rPr lang="en-GB" smtClean="0"/>
              <a:t>‹#›</a:t>
            </a:fld>
            <a:endParaRPr lang="en-GB"/>
          </a:p>
        </p:txBody>
      </p:sp>
      <p:sp>
        <p:nvSpPr>
          <p:cNvPr id="12" name="Title 11"/>
          <p:cNvSpPr>
            <a:spLocks noGrp="1"/>
          </p:cNvSpPr>
          <p:nvPr>
            <p:ph type="title"/>
          </p:nvPr>
        </p:nvSpPr>
        <p:spPr/>
        <p:txBody>
          <a:bodyPr/>
          <a:lstStyle>
            <a:lvl1pPr>
              <a:defRPr>
                <a:solidFill>
                  <a:schemeClr val="tx2"/>
                </a:solidFill>
              </a:defRPr>
            </a:lvl1pPr>
          </a:lstStyle>
          <a:p>
            <a:r>
              <a:rPr lang="en-US" smtClean="0"/>
              <a:t>Click to edit Master title style</a:t>
            </a:r>
            <a:endParaRPr lang="en-US" dirty="0"/>
          </a:p>
        </p:txBody>
      </p:sp>
      <p:grpSp>
        <p:nvGrpSpPr>
          <p:cNvPr id="13" name="Group 12"/>
          <p:cNvGrpSpPr/>
          <p:nvPr/>
        </p:nvGrpSpPr>
        <p:grpSpPr>
          <a:xfrm>
            <a:off x="1172584" y="1392217"/>
            <a:ext cx="6779110" cy="923330"/>
            <a:chOff x="1172584" y="1381459"/>
            <a:chExt cx="6779110" cy="923330"/>
          </a:xfrm>
        </p:grpSpPr>
        <p:sp>
          <p:nvSpPr>
            <p:cNvPr id="14" name="TextBox 13"/>
            <p:cNvSpPr txBox="1"/>
            <p:nvPr/>
          </p:nvSpPr>
          <p:spPr>
            <a:xfrm>
              <a:off x="4147073" y="1381459"/>
              <a:ext cx="877163" cy="923330"/>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5" name="Straight Connector 14"/>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
        <p:nvSpPr>
          <p:cNvPr id="8" name="Content Placeholder 7"/>
          <p:cNvSpPr>
            <a:spLocks noGrp="1"/>
          </p:cNvSpPr>
          <p:nvPr>
            <p:ph sz="quarter" idx="13"/>
          </p:nvPr>
        </p:nvSpPr>
        <p:spPr>
          <a:xfrm>
            <a:off x="685800" y="2240280"/>
            <a:ext cx="3803904" cy="387705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0" name="Content Placeholder 9"/>
          <p:cNvSpPr>
            <a:spLocks noGrp="1"/>
          </p:cNvSpPr>
          <p:nvPr>
            <p:ph sz="quarter" idx="14"/>
          </p:nvPr>
        </p:nvSpPr>
        <p:spPr>
          <a:xfrm>
            <a:off x="4645151" y="2240280"/>
            <a:ext cx="3803904" cy="387705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1051560" y="2240280"/>
            <a:ext cx="3442446" cy="658368"/>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88488" y="2947595"/>
            <a:ext cx="3803904" cy="317296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02306" y="2240280"/>
            <a:ext cx="3447288" cy="658368"/>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6" y="2944368"/>
            <a:ext cx="3799728" cy="317296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E3A857D2-FD80-4BFF-880E-9D69D29DF805}" type="datetimeFigureOut">
              <a:rPr lang="en-GB" smtClean="0"/>
              <a:t>03/12/2012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574BE2C-7199-4340-9CB1-681A67A8AD16}" type="slidenum">
              <a:rPr lang="en-GB" smtClean="0"/>
              <a:t>‹#›</a:t>
            </a:fld>
            <a:endParaRPr lang="en-GB"/>
          </a:p>
        </p:txBody>
      </p:sp>
      <p:grpSp>
        <p:nvGrpSpPr>
          <p:cNvPr id="14" name="Group 13"/>
          <p:cNvGrpSpPr/>
          <p:nvPr/>
        </p:nvGrpSpPr>
        <p:grpSpPr>
          <a:xfrm>
            <a:off x="1172584" y="1392217"/>
            <a:ext cx="6779110" cy="923330"/>
            <a:chOff x="1172584" y="1381459"/>
            <a:chExt cx="6779110" cy="923330"/>
          </a:xfrm>
        </p:grpSpPr>
        <p:sp>
          <p:nvSpPr>
            <p:cNvPr id="16" name="TextBox 15"/>
            <p:cNvSpPr txBox="1"/>
            <p:nvPr/>
          </p:nvSpPr>
          <p:spPr>
            <a:xfrm>
              <a:off x="4147073" y="1381459"/>
              <a:ext cx="877163" cy="923330"/>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7" name="Straight Connector 16"/>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E3A857D2-FD80-4BFF-880E-9D69D29DF805}" type="datetimeFigureOut">
              <a:rPr lang="en-GB" smtClean="0"/>
              <a:t>03/12/2012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574BE2C-7199-4340-9CB1-681A67A8AD16}" type="slidenum">
              <a:rPr lang="en-GB" smtClean="0"/>
              <a:t>‹#›</a:t>
            </a:fld>
            <a:endParaRPr lang="en-GB"/>
          </a:p>
        </p:txBody>
      </p:sp>
      <p:grpSp>
        <p:nvGrpSpPr>
          <p:cNvPr id="10" name="Group 9"/>
          <p:cNvGrpSpPr/>
          <p:nvPr/>
        </p:nvGrpSpPr>
        <p:grpSpPr>
          <a:xfrm>
            <a:off x="1172584" y="1392217"/>
            <a:ext cx="6779110" cy="923330"/>
            <a:chOff x="1172584" y="1381459"/>
            <a:chExt cx="6779110" cy="923330"/>
          </a:xfrm>
        </p:grpSpPr>
        <p:sp>
          <p:nvSpPr>
            <p:cNvPr id="14" name="TextBox 13"/>
            <p:cNvSpPr txBox="1"/>
            <p:nvPr/>
          </p:nvSpPr>
          <p:spPr>
            <a:xfrm>
              <a:off x="4147073" y="1381459"/>
              <a:ext cx="877163" cy="923330"/>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5" name="Straight Connector 14"/>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3A857D2-FD80-4BFF-880E-9D69D29DF805}" type="datetimeFigureOut">
              <a:rPr lang="en-GB" smtClean="0"/>
              <a:t>03/12/2012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574BE2C-7199-4340-9CB1-681A67A8AD16}"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034579" y="1678195"/>
            <a:ext cx="3422483" cy="1886921"/>
          </a:xfrm>
        </p:spPr>
        <p:txBody>
          <a:bodyPr anchor="b"/>
          <a:lstStyle>
            <a:lvl1pPr algn="l">
              <a:defRPr sz="2800" b="0"/>
            </a:lvl1pPr>
          </a:lstStyle>
          <a:p>
            <a:r>
              <a:rPr lang="en-US" smtClean="0"/>
              <a:t>Click to edit Master title style</a:t>
            </a:r>
            <a:endParaRPr lang="en-US"/>
          </a:p>
        </p:txBody>
      </p:sp>
      <p:sp>
        <p:nvSpPr>
          <p:cNvPr id="3" name="Content Placeholder 2"/>
          <p:cNvSpPr>
            <a:spLocks noGrp="1"/>
          </p:cNvSpPr>
          <p:nvPr>
            <p:ph idx="1"/>
          </p:nvPr>
        </p:nvSpPr>
        <p:spPr>
          <a:xfrm>
            <a:off x="692001" y="559398"/>
            <a:ext cx="4116667" cy="5566765"/>
          </a:xfrm>
        </p:spPr>
        <p:txBody>
          <a:bodyPr anchor="ctr"/>
          <a:lstStyle>
            <a:lvl1pPr>
              <a:defRPr sz="2400"/>
            </a:lvl1pPr>
            <a:lvl2pPr>
              <a:defRPr sz="22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5034579" y="3603812"/>
            <a:ext cx="3411725" cy="2517289"/>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3A857D2-FD80-4BFF-880E-9D69D29DF805}" type="datetimeFigureOut">
              <a:rPr lang="en-GB" smtClean="0"/>
              <a:t>03/12/2012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574BE2C-7199-4340-9CB1-681A67A8AD16}"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731" y="4668818"/>
            <a:ext cx="7767021" cy="644729"/>
          </a:xfrm>
        </p:spPr>
        <p:txBody>
          <a:bodyPr anchor="b"/>
          <a:lstStyle>
            <a:lvl1pPr algn="ctr">
              <a:defRPr sz="2800" b="0"/>
            </a:lvl1pPr>
          </a:lstStyle>
          <a:p>
            <a:r>
              <a:rPr lang="en-US" smtClean="0"/>
              <a:t>Click to edit Master title style</a:t>
            </a:r>
            <a:endParaRPr lang="en-US"/>
          </a:p>
        </p:txBody>
      </p:sp>
      <p:sp>
        <p:nvSpPr>
          <p:cNvPr id="3" name="Picture Placeholder 2"/>
          <p:cNvSpPr>
            <a:spLocks noGrp="1"/>
          </p:cNvSpPr>
          <p:nvPr>
            <p:ph type="pic" idx="1"/>
          </p:nvPr>
        </p:nvSpPr>
        <p:spPr>
          <a:xfrm rot="240000">
            <a:off x="2183792" y="666965"/>
            <a:ext cx="4772156" cy="3598016"/>
          </a:xfrm>
          <a:solidFill>
            <a:srgbClr val="FFFFFF">
              <a:shade val="85000"/>
            </a:srgbClr>
          </a:solidFill>
          <a:ln w="190500" cap="sq">
            <a:solidFill>
              <a:srgbClr val="FFFFFF"/>
            </a:solidFill>
            <a:miter lim="800000"/>
          </a:ln>
          <a:effectLst>
            <a:outerShdw blurRad="65000" dist="50800" dir="12900000" kx="195000" ky="145000" algn="tl" rotWithShape="0">
              <a:srgbClr val="000000">
                <a:alpha val="24000"/>
              </a:srgbClr>
            </a:outerShdw>
          </a:effectLst>
          <a:scene3d>
            <a:camera prst="orthographicFront">
              <a:rot lat="0" lon="0" rev="360000"/>
            </a:camera>
            <a:lightRig rig="twoPt" dir="t">
              <a:rot lat="0" lon="0" rev="7200000"/>
            </a:lightRig>
          </a:scene3d>
          <a:sp3d contourW="12700">
            <a:bevelT w="25400" h="19050"/>
            <a:contourClr>
              <a:srgbClr val="969696"/>
            </a:contourClr>
          </a:sp3d>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8489" y="5324306"/>
            <a:ext cx="7756264" cy="804862"/>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3A857D2-FD80-4BFF-880E-9D69D29DF805}" type="datetimeFigureOut">
              <a:rPr lang="en-GB" smtClean="0"/>
              <a:t>03/12/2012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574BE2C-7199-4340-9CB1-681A67A8AD16}"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E3A857D2-FD80-4BFF-880E-9D69D29DF805}" type="datetimeFigureOut">
              <a:rPr lang="en-GB" smtClean="0"/>
              <a:t>03/12/2012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74BE2C-7199-4340-9CB1-681A67A8AD16}" type="slidenum">
              <a:rPr lang="en-GB" smtClean="0"/>
              <a:t>‹#›</a:t>
            </a:fld>
            <a:endParaRPr lang="en-GB"/>
          </a:p>
        </p:txBody>
      </p:sp>
      <p:grpSp>
        <p:nvGrpSpPr>
          <p:cNvPr id="11" name="Group 10"/>
          <p:cNvGrpSpPr/>
          <p:nvPr/>
        </p:nvGrpSpPr>
        <p:grpSpPr>
          <a:xfrm>
            <a:off x="1172584" y="1392217"/>
            <a:ext cx="6779110" cy="923330"/>
            <a:chOff x="1172584" y="1381459"/>
            <a:chExt cx="6779110" cy="923330"/>
          </a:xfrm>
        </p:grpSpPr>
        <p:sp>
          <p:nvSpPr>
            <p:cNvPr id="15" name="TextBox 14"/>
            <p:cNvSpPr txBox="1"/>
            <p:nvPr/>
          </p:nvSpPr>
          <p:spPr>
            <a:xfrm>
              <a:off x="4147073" y="1381459"/>
              <a:ext cx="877163" cy="923330"/>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6" name="Straight Connector 15"/>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6560" y="559398"/>
            <a:ext cx="1678193" cy="556676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88488" y="849854"/>
            <a:ext cx="5507917" cy="5023821"/>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E3A857D2-FD80-4BFF-880E-9D69D29DF805}" type="datetimeFigureOut">
              <a:rPr lang="en-GB" smtClean="0"/>
              <a:t>03/12/2012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74BE2C-7199-4340-9CB1-681A67A8AD16}" type="slidenum">
              <a:rPr lang="en-GB" smtClean="0"/>
              <a:t>‹#›</a:t>
            </a:fld>
            <a:endParaRPr lang="en-GB"/>
          </a:p>
        </p:txBody>
      </p:sp>
      <p:grpSp>
        <p:nvGrpSpPr>
          <p:cNvPr id="11" name="Group 10"/>
          <p:cNvGrpSpPr/>
          <p:nvPr/>
        </p:nvGrpSpPr>
        <p:grpSpPr>
          <a:xfrm rot="5400000">
            <a:off x="3909050" y="2880823"/>
            <a:ext cx="5480154" cy="923330"/>
            <a:chOff x="1815339" y="1381459"/>
            <a:chExt cx="5480154" cy="923330"/>
          </a:xfrm>
        </p:grpSpPr>
        <p:sp>
          <p:nvSpPr>
            <p:cNvPr id="12" name="TextBox 11"/>
            <p:cNvSpPr txBox="1"/>
            <p:nvPr/>
          </p:nvSpPr>
          <p:spPr>
            <a:xfrm>
              <a:off x="4147073" y="1381459"/>
              <a:ext cx="877163" cy="923330"/>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3" name="Straight Connector 12"/>
            <p:cNvCxnSpPr/>
            <p:nvPr/>
          </p:nvCxnSpPr>
          <p:spPr>
            <a:xfrm flipH="1" flipV="1">
              <a:off x="1815339" y="1924709"/>
              <a:ext cx="2468880" cy="2505"/>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rot="10800000">
              <a:off x="4826613" y="1927417"/>
              <a:ext cx="2468880"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7" name="Rectangle 6"/>
          <p:cNvSpPr/>
          <p:nvPr/>
        </p:nvSpPr>
        <p:spPr>
          <a:xfrm>
            <a:off x="0" y="0"/>
            <a:ext cx="9144000" cy="6858000"/>
          </a:xfrm>
          <a:prstGeom prst="rect">
            <a:avLst/>
          </a:prstGeom>
          <a:gradFill flip="none" rotWithShape="1">
            <a:gsLst>
              <a:gs pos="83000">
                <a:schemeClr val="bg1">
                  <a:alpha val="11000"/>
                </a:schemeClr>
              </a:gs>
              <a:gs pos="100000">
                <a:schemeClr val="bg2">
                  <a:lumMod val="75000"/>
                  <a:alpha val="23000"/>
                </a:schemeClr>
              </a:gs>
            </a:gsLst>
            <a:path path="rect">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688490" y="570156"/>
            <a:ext cx="7756263" cy="1054250"/>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699247" y="2248347"/>
            <a:ext cx="7745505" cy="3877815"/>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360378" y="6161442"/>
            <a:ext cx="2133600" cy="365125"/>
          </a:xfrm>
          <a:prstGeom prst="rect">
            <a:avLst/>
          </a:prstGeom>
        </p:spPr>
        <p:txBody>
          <a:bodyPr vert="horz" lIns="91440" tIns="45720" rIns="91440" bIns="45720" rtlCol="0" anchor="ctr"/>
          <a:lstStyle>
            <a:lvl1pPr algn="l">
              <a:defRPr sz="1200">
                <a:solidFill>
                  <a:schemeClr val="tx2"/>
                </a:solidFill>
              </a:defRPr>
            </a:lvl1pPr>
          </a:lstStyle>
          <a:p>
            <a:fld id="{E3A857D2-FD80-4BFF-880E-9D69D29DF805}" type="datetimeFigureOut">
              <a:rPr lang="en-GB" smtClean="0"/>
              <a:t>03/12/2012</a:t>
            </a:fld>
            <a:endParaRPr lang="en-GB"/>
          </a:p>
        </p:txBody>
      </p:sp>
      <p:sp>
        <p:nvSpPr>
          <p:cNvPr id="5" name="Footer Placeholder 4"/>
          <p:cNvSpPr>
            <a:spLocks noGrp="1"/>
          </p:cNvSpPr>
          <p:nvPr>
            <p:ph type="ftr" sz="quarter" idx="3"/>
          </p:nvPr>
        </p:nvSpPr>
        <p:spPr>
          <a:xfrm>
            <a:off x="3124200" y="6161442"/>
            <a:ext cx="2895600" cy="365125"/>
          </a:xfrm>
          <a:prstGeom prst="rect">
            <a:avLst/>
          </a:prstGeom>
        </p:spPr>
        <p:txBody>
          <a:bodyPr vert="horz" lIns="91440" tIns="45720" rIns="91440" bIns="45720" rtlCol="0" anchor="ctr"/>
          <a:lstStyle>
            <a:lvl1pPr algn="ctr">
              <a:defRPr sz="1200">
                <a:solidFill>
                  <a:schemeClr val="tx2"/>
                </a:solidFill>
              </a:defRPr>
            </a:lvl1pPr>
          </a:lstStyle>
          <a:p>
            <a:endParaRPr lang="en-GB"/>
          </a:p>
        </p:txBody>
      </p:sp>
      <p:sp>
        <p:nvSpPr>
          <p:cNvPr id="6" name="Slide Number Placeholder 5"/>
          <p:cNvSpPr>
            <a:spLocks noGrp="1"/>
          </p:cNvSpPr>
          <p:nvPr>
            <p:ph type="sldNum" sz="quarter" idx="4"/>
          </p:nvPr>
        </p:nvSpPr>
        <p:spPr>
          <a:xfrm>
            <a:off x="6639264" y="6161442"/>
            <a:ext cx="2133600" cy="365125"/>
          </a:xfrm>
          <a:prstGeom prst="rect">
            <a:avLst/>
          </a:prstGeom>
        </p:spPr>
        <p:txBody>
          <a:bodyPr vert="horz" lIns="91440" tIns="45720" rIns="91440" bIns="45720" rtlCol="0" anchor="ctr"/>
          <a:lstStyle>
            <a:lvl1pPr algn="r">
              <a:defRPr sz="1200">
                <a:solidFill>
                  <a:schemeClr val="tx2"/>
                </a:solidFill>
              </a:defRPr>
            </a:lvl1pPr>
          </a:lstStyle>
          <a:p>
            <a:fld id="{7574BE2C-7199-4340-9CB1-681A67A8AD16}"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540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65760" indent="-365760" algn="l" defTabSz="914400" rtl="0" eaLnBrk="1" latinLnBrk="0" hangingPunct="1">
        <a:spcBef>
          <a:spcPct val="20000"/>
        </a:spcBef>
        <a:buClr>
          <a:schemeClr val="accent1"/>
        </a:buClr>
        <a:buFont typeface="Wingdings" pitchFamily="2" charset="2"/>
        <a:buChar char=""/>
        <a:defRPr sz="2400" kern="1200">
          <a:solidFill>
            <a:schemeClr val="tx1">
              <a:lumMod val="85000"/>
              <a:lumOff val="15000"/>
            </a:schemeClr>
          </a:solidFill>
          <a:latin typeface="+mn-lt"/>
          <a:ea typeface="+mn-ea"/>
          <a:cs typeface="+mn-cs"/>
        </a:defRPr>
      </a:lvl1pPr>
      <a:lvl2pPr marL="777240" indent="-365760" algn="l" defTabSz="914400" rtl="0" eaLnBrk="1" latinLnBrk="0" hangingPunct="1">
        <a:spcBef>
          <a:spcPct val="20000"/>
        </a:spcBef>
        <a:buClr>
          <a:schemeClr val="accent1"/>
        </a:buClr>
        <a:buFont typeface="Wingdings" pitchFamily="2" charset="2"/>
        <a:buChar char=""/>
        <a:defRPr sz="2200" kern="1200">
          <a:solidFill>
            <a:schemeClr val="tx1">
              <a:lumMod val="85000"/>
              <a:lumOff val="15000"/>
            </a:schemeClr>
          </a:solidFill>
          <a:latin typeface="+mn-lt"/>
          <a:ea typeface="+mn-ea"/>
          <a:cs typeface="+mn-cs"/>
        </a:defRPr>
      </a:lvl2pPr>
      <a:lvl3pPr marL="1143000" indent="-365760" algn="l" defTabSz="914400" rtl="0" eaLnBrk="1" latinLnBrk="0" hangingPunct="1">
        <a:spcBef>
          <a:spcPct val="20000"/>
        </a:spcBef>
        <a:buClr>
          <a:schemeClr val="accent1"/>
        </a:buClr>
        <a:buFont typeface="Wingdings" pitchFamily="2" charset="2"/>
        <a:buChar char=""/>
        <a:defRPr sz="2000" kern="1200">
          <a:solidFill>
            <a:schemeClr val="tx1">
              <a:lumMod val="85000"/>
              <a:lumOff val="15000"/>
            </a:schemeClr>
          </a:solidFill>
          <a:latin typeface="+mn-lt"/>
          <a:ea typeface="+mn-ea"/>
          <a:cs typeface="+mn-cs"/>
        </a:defRPr>
      </a:lvl3pPr>
      <a:lvl4pPr marL="1508760" indent="-320040" algn="l" defTabSz="914400" rtl="0" eaLnBrk="1" latinLnBrk="0" hangingPunct="1">
        <a:spcBef>
          <a:spcPct val="20000"/>
        </a:spcBef>
        <a:buClr>
          <a:schemeClr val="accent1"/>
        </a:buClr>
        <a:buFont typeface="Wingdings" pitchFamily="2" charset="2"/>
        <a:buChar char=""/>
        <a:defRPr sz="1800" kern="1200">
          <a:solidFill>
            <a:schemeClr val="tx1">
              <a:lumMod val="85000"/>
              <a:lumOff val="15000"/>
            </a:schemeClr>
          </a:solidFill>
          <a:latin typeface="+mn-lt"/>
          <a:ea typeface="+mn-ea"/>
          <a:cs typeface="+mn-cs"/>
        </a:defRPr>
      </a:lvl4pPr>
      <a:lvl5pPr marL="1828800" indent="-320040" algn="l" defTabSz="914400" rtl="0" eaLnBrk="1" latinLnBrk="0" hangingPunct="1">
        <a:spcBef>
          <a:spcPct val="20000"/>
        </a:spcBef>
        <a:buClr>
          <a:schemeClr val="accent1"/>
        </a:buClr>
        <a:buFont typeface="Wingdings" pitchFamily="2" charset="2"/>
        <a:buChar char=""/>
        <a:defRPr sz="1600" kern="1200">
          <a:solidFill>
            <a:schemeClr val="tx1">
              <a:lumMod val="85000"/>
              <a:lumOff val="15000"/>
            </a:schemeClr>
          </a:solidFill>
          <a:latin typeface="+mn-lt"/>
          <a:ea typeface="+mn-ea"/>
          <a:cs typeface="+mn-cs"/>
        </a:defRPr>
      </a:lvl5pPr>
      <a:lvl6pPr marL="214884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6pPr>
      <a:lvl7pPr marL="246888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7pPr>
      <a:lvl8pPr marL="278892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8pPr>
      <a:lvl9pPr marL="310896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www.sgi.org/"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Eastern-derived NRMs</a:t>
            </a:r>
            <a:endParaRPr lang="en-GB" dirty="0"/>
          </a:p>
        </p:txBody>
      </p:sp>
      <p:sp>
        <p:nvSpPr>
          <p:cNvPr id="3" name="Subtitle 2"/>
          <p:cNvSpPr>
            <a:spLocks noGrp="1"/>
          </p:cNvSpPr>
          <p:nvPr>
            <p:ph type="subTitle" idx="1"/>
          </p:nvPr>
        </p:nvSpPr>
        <p:spPr/>
        <p:txBody>
          <a:bodyPr/>
          <a:lstStyle/>
          <a:p>
            <a:r>
              <a:rPr lang="en-GB" dirty="0" smtClean="0"/>
              <a:t>TRRS5008</a:t>
            </a:r>
            <a:endParaRPr lang="en-GB" dirty="0"/>
          </a:p>
        </p:txBody>
      </p:sp>
    </p:spTree>
    <p:extLst>
      <p:ext uri="{BB962C8B-B14F-4D97-AF65-F5344CB8AC3E}">
        <p14:creationId xmlns:p14="http://schemas.microsoft.com/office/powerpoint/2010/main" val="16071110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79513" y="2248347"/>
            <a:ext cx="8784976" cy="4493021"/>
          </a:xfrm>
        </p:spPr>
        <p:txBody>
          <a:bodyPr/>
          <a:lstStyle/>
          <a:p>
            <a:pPr lvl="0" hangingPunct="0"/>
            <a:r>
              <a:rPr lang="en-GB" dirty="0"/>
              <a:t>Overlap between some eastern-derived NRMs and some self-religions.  Most eastern-derived NRMs are world affirming (Wallis) and self-religions are world-affirming.  </a:t>
            </a:r>
          </a:p>
          <a:p>
            <a:pPr lvl="0" hangingPunct="0"/>
            <a:r>
              <a:rPr lang="en-GB" dirty="0"/>
              <a:t>Steve Bruce argues that there 2 types of World-affirming NRMs: 1) those that add a spiritual dimension to a western secular psychotherapy, </a:t>
            </a:r>
            <a:r>
              <a:rPr lang="en-GB" dirty="0" err="1"/>
              <a:t>est</a:t>
            </a:r>
            <a:r>
              <a:rPr lang="en-GB" dirty="0"/>
              <a:t>, Exegesis. 2) those that tailor an oriental product to western needs, e.g. Transcendental Mediation (TM), International Society for Krishna Consciousness (ISKCON), </a:t>
            </a:r>
            <a:r>
              <a:rPr lang="en-GB" dirty="0" err="1"/>
              <a:t>Soka</a:t>
            </a:r>
            <a:r>
              <a:rPr lang="en-GB" dirty="0"/>
              <a:t> </a:t>
            </a:r>
            <a:r>
              <a:rPr lang="en-GB" dirty="0" err="1"/>
              <a:t>Gakkai</a:t>
            </a:r>
            <a:r>
              <a:rPr lang="en-GB" dirty="0"/>
              <a:t> (SG) (</a:t>
            </a:r>
            <a:r>
              <a:rPr lang="en-GB" dirty="0" err="1"/>
              <a:t>Nichiren</a:t>
            </a:r>
            <a:r>
              <a:rPr lang="en-GB" dirty="0"/>
              <a:t> </a:t>
            </a:r>
            <a:r>
              <a:rPr lang="en-GB" dirty="0" err="1"/>
              <a:t>Shoshu</a:t>
            </a:r>
            <a:r>
              <a:rPr lang="en-GB" dirty="0"/>
              <a:t> Buddhism), Osho.  </a:t>
            </a:r>
          </a:p>
          <a:p>
            <a:pPr hangingPunct="0"/>
            <a:r>
              <a:rPr lang="en-GB" sz="1000" dirty="0"/>
              <a:t>Bruce, S (1995) </a:t>
            </a:r>
            <a:r>
              <a:rPr lang="en-GB" sz="1000" i="1" dirty="0"/>
              <a:t>Religion in Modern Britain</a:t>
            </a:r>
            <a:r>
              <a:rPr lang="en-GB" sz="1000" dirty="0"/>
              <a:t>, Oxford, OUP. </a:t>
            </a:r>
          </a:p>
          <a:p>
            <a:endParaRPr lang="en-GB" dirty="0"/>
          </a:p>
        </p:txBody>
      </p:sp>
      <p:sp>
        <p:nvSpPr>
          <p:cNvPr id="3" name="Title 2"/>
          <p:cNvSpPr>
            <a:spLocks noGrp="1"/>
          </p:cNvSpPr>
          <p:nvPr>
            <p:ph type="title"/>
          </p:nvPr>
        </p:nvSpPr>
        <p:spPr/>
        <p:txBody>
          <a:bodyPr/>
          <a:lstStyle/>
          <a:p>
            <a:endParaRPr lang="en-GB" dirty="0"/>
          </a:p>
        </p:txBody>
      </p:sp>
    </p:spTree>
    <p:extLst>
      <p:ext uri="{BB962C8B-B14F-4D97-AF65-F5344CB8AC3E}">
        <p14:creationId xmlns:p14="http://schemas.microsoft.com/office/powerpoint/2010/main" val="8344071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79513" y="2248347"/>
            <a:ext cx="8784976" cy="4493021"/>
          </a:xfrm>
        </p:spPr>
        <p:txBody>
          <a:bodyPr/>
          <a:lstStyle/>
          <a:p>
            <a:pPr lvl="0" hangingPunct="0"/>
            <a:r>
              <a:rPr lang="en-GB" dirty="0"/>
              <a:t>Jung on the East: together give balance.    </a:t>
            </a:r>
          </a:p>
          <a:p>
            <a:pPr lvl="0" hangingPunct="0"/>
            <a:r>
              <a:rPr lang="en-GB" dirty="0"/>
              <a:t>How new are the eastern-derived NRMs? Are they NRMs at all</a:t>
            </a:r>
            <a:r>
              <a:rPr lang="en-GB" dirty="0" smtClean="0"/>
              <a:t>?</a:t>
            </a:r>
            <a:endParaRPr lang="en-GB" dirty="0"/>
          </a:p>
          <a:p>
            <a:pPr lvl="0" hangingPunct="0"/>
            <a:r>
              <a:rPr lang="en-GB" dirty="0"/>
              <a:t>2) To what extent are they “religions” especially those that overlap with self religions?</a:t>
            </a:r>
          </a:p>
          <a:p>
            <a:pPr lvl="0" hangingPunct="0"/>
            <a:r>
              <a:rPr lang="en-GB" dirty="0"/>
              <a:t>3) How have they been marketed for the West?</a:t>
            </a:r>
          </a:p>
          <a:p>
            <a:pPr lvl="0" hangingPunct="0"/>
            <a:r>
              <a:rPr lang="en-GB" dirty="0"/>
              <a:t>World affirming movements differ in the extent to which there is present a force other than the self.  </a:t>
            </a:r>
          </a:p>
          <a:p>
            <a:endParaRPr lang="en-GB" dirty="0"/>
          </a:p>
        </p:txBody>
      </p:sp>
      <p:sp>
        <p:nvSpPr>
          <p:cNvPr id="3" name="Title 2"/>
          <p:cNvSpPr>
            <a:spLocks noGrp="1"/>
          </p:cNvSpPr>
          <p:nvPr>
            <p:ph type="title"/>
          </p:nvPr>
        </p:nvSpPr>
        <p:spPr/>
        <p:txBody>
          <a:bodyPr/>
          <a:lstStyle/>
          <a:p>
            <a:endParaRPr lang="en-GB" dirty="0"/>
          </a:p>
        </p:txBody>
      </p:sp>
    </p:spTree>
    <p:extLst>
      <p:ext uri="{BB962C8B-B14F-4D97-AF65-F5344CB8AC3E}">
        <p14:creationId xmlns:p14="http://schemas.microsoft.com/office/powerpoint/2010/main" val="28243157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79513" y="2248347"/>
            <a:ext cx="8784976" cy="4493021"/>
          </a:xfrm>
        </p:spPr>
        <p:txBody>
          <a:bodyPr>
            <a:normAutofit lnSpcReduction="10000"/>
          </a:bodyPr>
          <a:lstStyle/>
          <a:p>
            <a:pPr lvl="0" hangingPunct="0"/>
            <a:r>
              <a:rPr lang="en-GB" dirty="0"/>
              <a:t>Whether or not Osho and TM are 'theistic' is debatable.  The traditions from which they emerged held belief in some sort of supernatural power, e.g. Vishnu or Shiva, but these beliefs are more impersonal in the NRMs that emerged from them.  </a:t>
            </a:r>
            <a:endParaRPr lang="en-GB" dirty="0" smtClean="0"/>
          </a:p>
          <a:p>
            <a:pPr lvl="0" hangingPunct="0"/>
            <a:endParaRPr lang="en-GB" dirty="0"/>
          </a:p>
          <a:p>
            <a:pPr lvl="0" hangingPunct="0"/>
            <a:r>
              <a:rPr lang="en-GB" dirty="0"/>
              <a:t>Colin Campbell: interest in eastern derived NRMs are symbolic of wider cultural changes.  </a:t>
            </a:r>
            <a:endParaRPr lang="en-GB" dirty="0" smtClean="0"/>
          </a:p>
          <a:p>
            <a:pPr lvl="0" hangingPunct="0"/>
            <a:endParaRPr lang="en-GB" dirty="0"/>
          </a:p>
          <a:p>
            <a:pPr lvl="0" hangingPunct="0"/>
            <a:endParaRPr lang="en-GB" dirty="0" smtClean="0"/>
          </a:p>
          <a:p>
            <a:pPr lvl="0" hangingPunct="0"/>
            <a:endParaRPr lang="en-GB" dirty="0"/>
          </a:p>
          <a:p>
            <a:pPr lvl="0" hangingPunct="0"/>
            <a:endParaRPr lang="en-GB" dirty="0"/>
          </a:p>
          <a:p>
            <a:r>
              <a:rPr lang="en-GB" sz="1000" dirty="0"/>
              <a:t>‘The </a:t>
            </a:r>
            <a:r>
              <a:rPr lang="en-GB" sz="1000" dirty="0" err="1"/>
              <a:t>Easternisation</a:t>
            </a:r>
            <a:r>
              <a:rPr lang="en-GB" sz="1000" dirty="0"/>
              <a:t> of the West’ (1999) in Wilson and Cresswell eds., </a:t>
            </a:r>
            <a:r>
              <a:rPr lang="en-GB" sz="1000" i="1" dirty="0"/>
              <a:t>New Religious Movements: challenge and response</a:t>
            </a:r>
            <a:r>
              <a:rPr lang="en-GB" sz="1000" dirty="0"/>
              <a:t>, London, Routledge, 33ff.</a:t>
            </a:r>
          </a:p>
          <a:p>
            <a:endParaRPr lang="en-GB" dirty="0"/>
          </a:p>
        </p:txBody>
      </p:sp>
      <p:sp>
        <p:nvSpPr>
          <p:cNvPr id="3" name="Title 2"/>
          <p:cNvSpPr>
            <a:spLocks noGrp="1"/>
          </p:cNvSpPr>
          <p:nvPr>
            <p:ph type="title"/>
          </p:nvPr>
        </p:nvSpPr>
        <p:spPr/>
        <p:txBody>
          <a:bodyPr/>
          <a:lstStyle/>
          <a:p>
            <a:endParaRPr lang="en-GB" dirty="0"/>
          </a:p>
        </p:txBody>
      </p:sp>
    </p:spTree>
    <p:extLst>
      <p:ext uri="{BB962C8B-B14F-4D97-AF65-F5344CB8AC3E}">
        <p14:creationId xmlns:p14="http://schemas.microsoft.com/office/powerpoint/2010/main" val="8264955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79513" y="2248347"/>
            <a:ext cx="8784976" cy="4493021"/>
          </a:xfrm>
        </p:spPr>
        <p:txBody>
          <a:bodyPr/>
          <a:lstStyle/>
          <a:p>
            <a:pPr lvl="0" hangingPunct="0"/>
            <a:r>
              <a:rPr lang="en-GB" dirty="0"/>
              <a:t>Gallop pole: suggests more people are likely to say they believe in ‘some sort of spirit or life-force’ than in God in the traditional sense.  From looking at the pole, he suggests that as many people believe in the Loch Ness Monster and flying saucers as believe in the standard Christian heaven and hell.  He also notes from the pole that increasing numbers of people believe in reincarnation.  </a:t>
            </a:r>
            <a:endParaRPr lang="en-GB" dirty="0" smtClean="0"/>
          </a:p>
          <a:p>
            <a:pPr lvl="0" hangingPunct="0"/>
            <a:endParaRPr lang="en-GB" dirty="0"/>
          </a:p>
          <a:p>
            <a:pPr lvl="0" hangingPunct="0"/>
            <a:endParaRPr lang="en-GB" dirty="0" smtClean="0"/>
          </a:p>
          <a:p>
            <a:pPr lvl="0" hangingPunct="0"/>
            <a:endParaRPr lang="en-GB" dirty="0"/>
          </a:p>
          <a:p>
            <a:r>
              <a:rPr lang="en-GB" sz="1000" dirty="0"/>
              <a:t>Campbell., 36.</a:t>
            </a:r>
          </a:p>
          <a:p>
            <a:endParaRPr lang="en-GB" dirty="0"/>
          </a:p>
        </p:txBody>
      </p:sp>
      <p:sp>
        <p:nvSpPr>
          <p:cNvPr id="3" name="Title 2"/>
          <p:cNvSpPr>
            <a:spLocks noGrp="1"/>
          </p:cNvSpPr>
          <p:nvPr>
            <p:ph type="title"/>
          </p:nvPr>
        </p:nvSpPr>
        <p:spPr/>
        <p:txBody>
          <a:bodyPr/>
          <a:lstStyle/>
          <a:p>
            <a:endParaRPr lang="en-GB" dirty="0"/>
          </a:p>
        </p:txBody>
      </p:sp>
    </p:spTree>
    <p:extLst>
      <p:ext uri="{BB962C8B-B14F-4D97-AF65-F5344CB8AC3E}">
        <p14:creationId xmlns:p14="http://schemas.microsoft.com/office/powerpoint/2010/main" val="6767474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79513" y="2248347"/>
            <a:ext cx="8784976" cy="4493021"/>
          </a:xfrm>
        </p:spPr>
        <p:txBody>
          <a:bodyPr/>
          <a:lstStyle/>
          <a:p>
            <a:pPr lvl="0" hangingPunct="0"/>
            <a:r>
              <a:rPr lang="en-GB" dirty="0"/>
              <a:t> ‘…</a:t>
            </a:r>
            <a:r>
              <a:rPr lang="en-GB" i="1" dirty="0"/>
              <a:t>the traditional Western cultural paradigm no longer dominates in so-called ‘Western’ societies, but that it has been replaced by an ‘Eastern’ one</a:t>
            </a:r>
            <a:r>
              <a:rPr lang="en-GB" dirty="0"/>
              <a:t>’. </a:t>
            </a:r>
            <a:endParaRPr lang="en-GB" dirty="0" smtClean="0"/>
          </a:p>
          <a:p>
            <a:pPr lvl="0" hangingPunct="0"/>
            <a:endParaRPr lang="en-GB" dirty="0"/>
          </a:p>
          <a:p>
            <a:pPr lvl="0" hangingPunct="0"/>
            <a:r>
              <a:rPr lang="en-GB" dirty="0"/>
              <a:t>Eastern ideas contrast with the ‘</a:t>
            </a:r>
            <a:r>
              <a:rPr lang="en-GB" i="1" dirty="0"/>
              <a:t>sinful natural</a:t>
            </a:r>
            <a:r>
              <a:rPr lang="en-GB" dirty="0"/>
              <a:t>’ and ‘</a:t>
            </a:r>
            <a:r>
              <a:rPr lang="en-GB" i="1" dirty="0"/>
              <a:t>spiritual supernatural</a:t>
            </a:r>
            <a:r>
              <a:rPr lang="en-GB" dirty="0"/>
              <a:t>’ view of western religion. </a:t>
            </a:r>
            <a:endParaRPr lang="en-GB" dirty="0" smtClean="0"/>
          </a:p>
          <a:p>
            <a:pPr lvl="0" hangingPunct="0"/>
            <a:endParaRPr lang="en-GB" dirty="0"/>
          </a:p>
          <a:p>
            <a:r>
              <a:rPr lang="en-GB" sz="1000" dirty="0"/>
              <a:t>Campbell., 41. </a:t>
            </a:r>
          </a:p>
          <a:p>
            <a:r>
              <a:rPr lang="en-GB" sz="1000" dirty="0"/>
              <a:t>Campbell., 41-2.</a:t>
            </a:r>
          </a:p>
          <a:p>
            <a:endParaRPr lang="en-GB" dirty="0"/>
          </a:p>
        </p:txBody>
      </p:sp>
      <p:sp>
        <p:nvSpPr>
          <p:cNvPr id="3" name="Title 2"/>
          <p:cNvSpPr>
            <a:spLocks noGrp="1"/>
          </p:cNvSpPr>
          <p:nvPr>
            <p:ph type="title"/>
          </p:nvPr>
        </p:nvSpPr>
        <p:spPr/>
        <p:txBody>
          <a:bodyPr/>
          <a:lstStyle/>
          <a:p>
            <a:endParaRPr lang="en-GB" dirty="0"/>
          </a:p>
        </p:txBody>
      </p:sp>
    </p:spTree>
    <p:extLst>
      <p:ext uri="{BB962C8B-B14F-4D97-AF65-F5344CB8AC3E}">
        <p14:creationId xmlns:p14="http://schemas.microsoft.com/office/powerpoint/2010/main" val="5830274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79513" y="2248347"/>
            <a:ext cx="8784976" cy="4493021"/>
          </a:xfrm>
        </p:spPr>
        <p:txBody>
          <a:bodyPr/>
          <a:lstStyle/>
          <a:p>
            <a:pPr lvl="0"/>
            <a:r>
              <a:rPr lang="en-GB" dirty="0"/>
              <a:t>Pre the 1950s NRMs tended not to 'deviate' a great deal from the Judeo-Xian tradition.  Since the 1950s they have tended to incorporate a number of religious traditions outside of the JX </a:t>
            </a:r>
            <a:r>
              <a:rPr lang="en-GB" dirty="0" err="1"/>
              <a:t>trad</a:t>
            </a:r>
            <a:r>
              <a:rPr lang="en-GB" dirty="0"/>
              <a:t>.  1) the immigration of people who have brought with them their own religious beliefs and practices, </a:t>
            </a:r>
            <a:r>
              <a:rPr lang="en-GB" dirty="0" smtClean="0"/>
              <a:t>2) Repeal </a:t>
            </a:r>
            <a:r>
              <a:rPr lang="en-GB" dirty="0"/>
              <a:t>of Oriental Exclusion Act in 1965, 3) the growth and missionary activity of NRMs from other countries.  </a:t>
            </a:r>
          </a:p>
          <a:p>
            <a:endParaRPr lang="en-GB" dirty="0"/>
          </a:p>
        </p:txBody>
      </p:sp>
      <p:sp>
        <p:nvSpPr>
          <p:cNvPr id="3" name="Title 2"/>
          <p:cNvSpPr>
            <a:spLocks noGrp="1"/>
          </p:cNvSpPr>
          <p:nvPr>
            <p:ph type="title"/>
          </p:nvPr>
        </p:nvSpPr>
        <p:spPr/>
        <p:txBody>
          <a:bodyPr/>
          <a:lstStyle/>
          <a:p>
            <a:endParaRPr lang="en-GB" dirty="0"/>
          </a:p>
        </p:txBody>
      </p:sp>
    </p:spTree>
    <p:extLst>
      <p:ext uri="{BB962C8B-B14F-4D97-AF65-F5344CB8AC3E}">
        <p14:creationId xmlns:p14="http://schemas.microsoft.com/office/powerpoint/2010/main" val="35544320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79513" y="2248347"/>
            <a:ext cx="8784976" cy="4493021"/>
          </a:xfrm>
        </p:spPr>
        <p:txBody>
          <a:bodyPr/>
          <a:lstStyle/>
          <a:p>
            <a:pPr lvl="0" hangingPunct="0"/>
            <a:r>
              <a:rPr lang="en-GB" dirty="0"/>
              <a:t>Barrett: something ‘</a:t>
            </a:r>
            <a:r>
              <a:rPr lang="en-GB" i="1" dirty="0"/>
              <a:t>in all of us which longs to let go and give it all away</a:t>
            </a:r>
            <a:r>
              <a:rPr lang="en-GB" dirty="0"/>
              <a:t>’.  Some ‘</a:t>
            </a:r>
            <a:r>
              <a:rPr lang="en-GB" i="1" dirty="0"/>
              <a:t>want someone else to tell them what to so, to make all the decisions for them</a:t>
            </a:r>
            <a:r>
              <a:rPr lang="en-GB" dirty="0"/>
              <a:t>’.  </a:t>
            </a:r>
            <a:endParaRPr lang="en-GB" dirty="0" smtClean="0"/>
          </a:p>
          <a:p>
            <a:pPr lvl="0" hangingPunct="0"/>
            <a:endParaRPr lang="en-GB" dirty="0"/>
          </a:p>
          <a:p>
            <a:pPr lvl="0" hangingPunct="0"/>
            <a:r>
              <a:rPr lang="en-GB" dirty="0"/>
              <a:t>‘</a:t>
            </a:r>
            <a:r>
              <a:rPr lang="en-GB" i="1" dirty="0"/>
              <a:t>East is old, and old is original, and original is true</a:t>
            </a:r>
            <a:r>
              <a:rPr lang="en-GB" dirty="0"/>
              <a:t>’.  </a:t>
            </a:r>
            <a:endParaRPr lang="en-GB" dirty="0" smtClean="0"/>
          </a:p>
          <a:p>
            <a:pPr lvl="0" hangingPunct="0"/>
            <a:endParaRPr lang="en-GB" dirty="0"/>
          </a:p>
          <a:p>
            <a:pPr lvl="0" hangingPunct="0"/>
            <a:r>
              <a:rPr lang="en-GB" dirty="0"/>
              <a:t>‘</a:t>
            </a:r>
            <a:r>
              <a:rPr lang="en-GB" i="1" dirty="0"/>
              <a:t>An elderly man, sitting cross-legged with a blanket around him, uttering gnomic statements in an ancient language, must be holy</a:t>
            </a:r>
            <a:r>
              <a:rPr lang="en-GB" dirty="0"/>
              <a:t>’.</a:t>
            </a:r>
          </a:p>
          <a:p>
            <a:endParaRPr lang="en-GB" sz="1000" dirty="0" smtClean="0"/>
          </a:p>
          <a:p>
            <a:endParaRPr lang="en-GB" sz="1000" dirty="0"/>
          </a:p>
          <a:p>
            <a:endParaRPr lang="en-GB" sz="1000" dirty="0" smtClean="0"/>
          </a:p>
          <a:p>
            <a:endParaRPr lang="en-GB" sz="1000" dirty="0"/>
          </a:p>
          <a:p>
            <a:endParaRPr lang="en-GB" sz="1000" dirty="0" smtClean="0"/>
          </a:p>
          <a:p>
            <a:r>
              <a:rPr lang="en-GB" sz="1000" dirty="0" smtClean="0"/>
              <a:t>Barrett</a:t>
            </a:r>
            <a:r>
              <a:rPr lang="en-GB" sz="1000" dirty="0"/>
              <a:t>, D (1998) </a:t>
            </a:r>
            <a:r>
              <a:rPr lang="en-GB" sz="1000" i="1" dirty="0"/>
              <a:t>Sects, ‘Cults’ &amp; Alternative </a:t>
            </a:r>
            <a:r>
              <a:rPr lang="en-GB" sz="1000" dirty="0"/>
              <a:t>Religions, London, </a:t>
            </a:r>
            <a:r>
              <a:rPr lang="en-GB" sz="1000" dirty="0" err="1"/>
              <a:t>Blandford</a:t>
            </a:r>
            <a:r>
              <a:rPr lang="en-GB" sz="1000" dirty="0"/>
              <a:t>, 127.</a:t>
            </a:r>
          </a:p>
          <a:p>
            <a:endParaRPr lang="en-GB" dirty="0"/>
          </a:p>
        </p:txBody>
      </p:sp>
      <p:sp>
        <p:nvSpPr>
          <p:cNvPr id="3" name="Title 2"/>
          <p:cNvSpPr>
            <a:spLocks noGrp="1"/>
          </p:cNvSpPr>
          <p:nvPr>
            <p:ph type="title"/>
          </p:nvPr>
        </p:nvSpPr>
        <p:spPr/>
        <p:txBody>
          <a:bodyPr/>
          <a:lstStyle/>
          <a:p>
            <a:endParaRPr lang="en-GB" dirty="0"/>
          </a:p>
        </p:txBody>
      </p:sp>
    </p:spTree>
    <p:extLst>
      <p:ext uri="{BB962C8B-B14F-4D97-AF65-F5344CB8AC3E}">
        <p14:creationId xmlns:p14="http://schemas.microsoft.com/office/powerpoint/2010/main" val="30261452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195736" y="2348880"/>
            <a:ext cx="4729018" cy="3546764"/>
          </a:xfrm>
        </p:spPr>
      </p:pic>
      <p:sp>
        <p:nvSpPr>
          <p:cNvPr id="3" name="Title 2"/>
          <p:cNvSpPr>
            <a:spLocks noGrp="1"/>
          </p:cNvSpPr>
          <p:nvPr>
            <p:ph type="title"/>
          </p:nvPr>
        </p:nvSpPr>
        <p:spPr/>
        <p:txBody>
          <a:bodyPr/>
          <a:lstStyle/>
          <a:p>
            <a:r>
              <a:rPr lang="en-GB" sz="3200" dirty="0" err="1"/>
              <a:t>Bhaktivedanta</a:t>
            </a:r>
            <a:r>
              <a:rPr lang="en-GB" sz="3200" dirty="0"/>
              <a:t> Swami </a:t>
            </a:r>
            <a:r>
              <a:rPr lang="en-GB" sz="3200" dirty="0" err="1"/>
              <a:t>Praphupada</a:t>
            </a:r>
            <a:r>
              <a:rPr lang="en-GB" sz="3200" dirty="0"/>
              <a:t> </a:t>
            </a:r>
            <a:endParaRPr lang="en-GB" sz="3200" dirty="0"/>
          </a:p>
        </p:txBody>
      </p:sp>
      <p:sp>
        <p:nvSpPr>
          <p:cNvPr id="5" name="TextBox 4"/>
          <p:cNvSpPr txBox="1"/>
          <p:nvPr/>
        </p:nvSpPr>
        <p:spPr>
          <a:xfrm>
            <a:off x="251520" y="6453336"/>
            <a:ext cx="3231975" cy="246221"/>
          </a:xfrm>
          <a:prstGeom prst="rect">
            <a:avLst/>
          </a:prstGeom>
          <a:noFill/>
        </p:spPr>
        <p:txBody>
          <a:bodyPr wrap="none" rtlCol="0">
            <a:spAutoFit/>
          </a:bodyPr>
          <a:lstStyle/>
          <a:p>
            <a:r>
              <a:rPr lang="en-GB" sz="1000" dirty="0" smtClean="0"/>
              <a:t>http://www.harekrsna.de/Prabhupada-Stotram.htm</a:t>
            </a:r>
            <a:endParaRPr lang="en-GB" sz="1000" dirty="0"/>
          </a:p>
        </p:txBody>
      </p:sp>
    </p:spTree>
    <p:extLst>
      <p:ext uri="{BB962C8B-B14F-4D97-AF65-F5344CB8AC3E}">
        <p14:creationId xmlns:p14="http://schemas.microsoft.com/office/powerpoint/2010/main" val="5662194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79513" y="2248347"/>
            <a:ext cx="8784976" cy="4493021"/>
          </a:xfrm>
        </p:spPr>
        <p:txBody>
          <a:bodyPr/>
          <a:lstStyle/>
          <a:p>
            <a:pPr hangingPunct="0"/>
            <a:r>
              <a:rPr lang="en-GB" sz="2000" dirty="0"/>
              <a:t>http://www.iskcon.com/</a:t>
            </a:r>
          </a:p>
          <a:p>
            <a:pPr hangingPunct="0"/>
            <a:r>
              <a:rPr lang="en-GB" sz="2000" dirty="0"/>
              <a:t>http://www.iskcon.org.uk/</a:t>
            </a:r>
          </a:p>
          <a:p>
            <a:pPr lvl="0" hangingPunct="0"/>
            <a:r>
              <a:rPr lang="en-GB" dirty="0"/>
              <a:t>Generally respected by most western Hindus as a legitimate branch of their religion.  Worship of Krishna as the supreme godhead dates back several 1000 years.</a:t>
            </a:r>
          </a:p>
          <a:p>
            <a:pPr lvl="0" hangingPunct="0"/>
            <a:r>
              <a:rPr lang="en-GB" dirty="0" err="1"/>
              <a:t>Bhaktivedanta</a:t>
            </a:r>
            <a:r>
              <a:rPr lang="en-GB" dirty="0"/>
              <a:t> Swami </a:t>
            </a:r>
            <a:r>
              <a:rPr lang="en-GB" dirty="0" err="1"/>
              <a:t>Praphupada</a:t>
            </a:r>
            <a:r>
              <a:rPr lang="en-GB" dirty="0"/>
              <a:t> India to New York 1965.  </a:t>
            </a:r>
          </a:p>
          <a:p>
            <a:pPr lvl="0" hangingPunct="0"/>
            <a:r>
              <a:rPr lang="en-GB" dirty="0"/>
              <a:t>1966 established ISKCON.  </a:t>
            </a:r>
          </a:p>
          <a:p>
            <a:pPr lvl="0" hangingPunct="0"/>
            <a:r>
              <a:rPr lang="en-GB" dirty="0"/>
              <a:t>1968, 3 members of ISKCON arrived in Britain.  George Harrison.  </a:t>
            </a:r>
          </a:p>
          <a:p>
            <a:endParaRPr lang="en-GB" dirty="0"/>
          </a:p>
        </p:txBody>
      </p:sp>
      <p:sp>
        <p:nvSpPr>
          <p:cNvPr id="3" name="Title 2"/>
          <p:cNvSpPr>
            <a:spLocks noGrp="1"/>
          </p:cNvSpPr>
          <p:nvPr>
            <p:ph type="title"/>
          </p:nvPr>
        </p:nvSpPr>
        <p:spPr/>
        <p:txBody>
          <a:bodyPr/>
          <a:lstStyle/>
          <a:p>
            <a:r>
              <a:rPr lang="en-GB" dirty="0" smtClean="0"/>
              <a:t>ISKCON</a:t>
            </a:r>
            <a:endParaRPr lang="en-GB" dirty="0"/>
          </a:p>
        </p:txBody>
      </p:sp>
    </p:spTree>
    <p:extLst>
      <p:ext uri="{BB962C8B-B14F-4D97-AF65-F5344CB8AC3E}">
        <p14:creationId xmlns:p14="http://schemas.microsoft.com/office/powerpoint/2010/main" val="5634745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79513" y="2248347"/>
            <a:ext cx="8784976" cy="4493021"/>
          </a:xfrm>
        </p:spPr>
        <p:txBody>
          <a:bodyPr/>
          <a:lstStyle/>
          <a:p>
            <a:pPr lvl="0" hangingPunct="0"/>
            <a:r>
              <a:rPr lang="en-GB" dirty="0"/>
              <a:t>1969 HKs appeared on TOTP in George Harrison’s version of the HK chant.  Sold 70,000 copies on the 1st day.  </a:t>
            </a:r>
          </a:p>
          <a:p>
            <a:pPr lvl="0" hangingPunct="0"/>
            <a:r>
              <a:rPr lang="en-GB" dirty="0"/>
              <a:t>GH gave </a:t>
            </a:r>
            <a:r>
              <a:rPr lang="en-GB" dirty="0" err="1"/>
              <a:t>Bhaktivedanta</a:t>
            </a:r>
            <a:r>
              <a:rPr lang="en-GB" dirty="0"/>
              <a:t> near Watford to ISKCON.  British HQ.  </a:t>
            </a:r>
          </a:p>
          <a:p>
            <a:pPr lvl="0" hangingPunct="0"/>
            <a:r>
              <a:rPr lang="en-GB" dirty="0"/>
              <a:t>Flo Conway and Jim </a:t>
            </a:r>
            <a:r>
              <a:rPr lang="en-GB" dirty="0" err="1"/>
              <a:t>Siegelman</a:t>
            </a:r>
            <a:r>
              <a:rPr lang="en-GB" dirty="0"/>
              <a:t>, </a:t>
            </a:r>
            <a:r>
              <a:rPr lang="en-GB" i="1" dirty="0"/>
              <a:t>Snapping, </a:t>
            </a:r>
            <a:r>
              <a:rPr lang="en-GB" dirty="0"/>
              <a:t>written at the height of the brainwashing allegations against NRMs.  </a:t>
            </a:r>
          </a:p>
          <a:p>
            <a:r>
              <a:rPr lang="en-GB" dirty="0"/>
              <a:t>Conway, F and J </a:t>
            </a:r>
            <a:r>
              <a:rPr lang="en-GB" dirty="0" err="1"/>
              <a:t>Siegelman</a:t>
            </a:r>
            <a:r>
              <a:rPr lang="en-GB" dirty="0"/>
              <a:t> (1978) </a:t>
            </a:r>
            <a:r>
              <a:rPr lang="en-GB" i="1" dirty="0"/>
              <a:t>Snapping</a:t>
            </a:r>
            <a:r>
              <a:rPr lang="en-GB" dirty="0"/>
              <a:t>, New York, Delta.</a:t>
            </a:r>
          </a:p>
          <a:p>
            <a:endParaRPr lang="en-GB" dirty="0"/>
          </a:p>
        </p:txBody>
      </p:sp>
      <p:sp>
        <p:nvSpPr>
          <p:cNvPr id="3" name="Title 2"/>
          <p:cNvSpPr>
            <a:spLocks noGrp="1"/>
          </p:cNvSpPr>
          <p:nvPr>
            <p:ph type="title"/>
          </p:nvPr>
        </p:nvSpPr>
        <p:spPr/>
        <p:txBody>
          <a:bodyPr/>
          <a:lstStyle/>
          <a:p>
            <a:endParaRPr lang="en-GB" dirty="0"/>
          </a:p>
        </p:txBody>
      </p:sp>
    </p:spTree>
    <p:extLst>
      <p:ext uri="{BB962C8B-B14F-4D97-AF65-F5344CB8AC3E}">
        <p14:creationId xmlns:p14="http://schemas.microsoft.com/office/powerpoint/2010/main" val="37492487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915816" y="2276872"/>
            <a:ext cx="3305175" cy="3619500"/>
          </a:xfrm>
        </p:spPr>
      </p:pic>
      <p:sp>
        <p:nvSpPr>
          <p:cNvPr id="3" name="Title 2"/>
          <p:cNvSpPr>
            <a:spLocks noGrp="1"/>
          </p:cNvSpPr>
          <p:nvPr>
            <p:ph type="title"/>
          </p:nvPr>
        </p:nvSpPr>
        <p:spPr/>
        <p:txBody>
          <a:bodyPr/>
          <a:lstStyle/>
          <a:p>
            <a:r>
              <a:rPr lang="en-GB" dirty="0" smtClean="0"/>
              <a:t>Maharishi Mahesh Yogi</a:t>
            </a:r>
            <a:endParaRPr lang="en-GB" dirty="0"/>
          </a:p>
        </p:txBody>
      </p:sp>
      <p:sp>
        <p:nvSpPr>
          <p:cNvPr id="5" name="TextBox 4"/>
          <p:cNvSpPr txBox="1"/>
          <p:nvPr/>
        </p:nvSpPr>
        <p:spPr>
          <a:xfrm>
            <a:off x="539552" y="6525344"/>
            <a:ext cx="184731" cy="369332"/>
          </a:xfrm>
          <a:prstGeom prst="rect">
            <a:avLst/>
          </a:prstGeom>
          <a:noFill/>
        </p:spPr>
        <p:txBody>
          <a:bodyPr wrap="none" rtlCol="0">
            <a:spAutoFit/>
          </a:bodyPr>
          <a:lstStyle/>
          <a:p>
            <a:endParaRPr lang="en-GB" dirty="0"/>
          </a:p>
        </p:txBody>
      </p:sp>
      <p:sp>
        <p:nvSpPr>
          <p:cNvPr id="7" name="TextBox 6"/>
          <p:cNvSpPr txBox="1"/>
          <p:nvPr/>
        </p:nvSpPr>
        <p:spPr>
          <a:xfrm>
            <a:off x="323528" y="6381328"/>
            <a:ext cx="3225563" cy="246221"/>
          </a:xfrm>
          <a:prstGeom prst="rect">
            <a:avLst/>
          </a:prstGeom>
          <a:noFill/>
        </p:spPr>
        <p:txBody>
          <a:bodyPr wrap="none" rtlCol="0">
            <a:spAutoFit/>
          </a:bodyPr>
          <a:lstStyle/>
          <a:p>
            <a:r>
              <a:rPr lang="en-GB" sz="1000" dirty="0" smtClean="0"/>
              <a:t>http://www.rediff.com/news/2008/feb/06yogi.htm</a:t>
            </a:r>
            <a:endParaRPr lang="en-GB" sz="1000" dirty="0"/>
          </a:p>
        </p:txBody>
      </p:sp>
    </p:spTree>
    <p:extLst>
      <p:ext uri="{BB962C8B-B14F-4D97-AF65-F5344CB8AC3E}">
        <p14:creationId xmlns:p14="http://schemas.microsoft.com/office/powerpoint/2010/main" val="36378287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79513" y="2248347"/>
            <a:ext cx="8784976" cy="4493021"/>
          </a:xfrm>
        </p:spPr>
        <p:txBody>
          <a:bodyPr>
            <a:normAutofit lnSpcReduction="10000"/>
          </a:bodyPr>
          <a:lstStyle/>
          <a:p>
            <a:r>
              <a:rPr lang="en-GB" dirty="0"/>
              <a:t>http://www.tm.org/</a:t>
            </a:r>
          </a:p>
          <a:p>
            <a:pPr lvl="0" hangingPunct="0"/>
            <a:r>
              <a:rPr lang="en-GB" dirty="0"/>
              <a:t> “The Transcendental Meditation</a:t>
            </a:r>
            <a:r>
              <a:rPr lang="en-GB" baseline="30000" dirty="0"/>
              <a:t>®</a:t>
            </a:r>
            <a:r>
              <a:rPr lang="en-GB" dirty="0"/>
              <a:t> (TM</a:t>
            </a:r>
            <a:r>
              <a:rPr lang="en-GB" baseline="30000" dirty="0"/>
              <a:t>®</a:t>
            </a:r>
            <a:r>
              <a:rPr lang="en-GB" dirty="0"/>
              <a:t>) program of Maharishi Mahesh Yogi is the single most effective meditation technique available to gain deep relaxation, eliminate stress, promote good health, increase creativity and intelligence, and attain inner happiness and </a:t>
            </a:r>
            <a:r>
              <a:rPr lang="en-GB" dirty="0" smtClean="0"/>
              <a:t>fulfilment</a:t>
            </a:r>
            <a:r>
              <a:rPr lang="en-GB" dirty="0"/>
              <a:t>”.</a:t>
            </a:r>
          </a:p>
          <a:p>
            <a:pPr lvl="0"/>
            <a:r>
              <a:rPr lang="en-GB" dirty="0"/>
              <a:t>Maharishi Mahesh Yogi, rediscovered, from Hindu scriptures, the teachings known as transcendental meditation.  In 1956 he began his mission to bring the ancient Hindu tradition of TM to the world.  He established the Spiritual Regeneration Movement in Madras in 1958, in Los Angeles in 1959 and in GB in 1960.    </a:t>
            </a:r>
          </a:p>
          <a:p>
            <a:r>
              <a:rPr lang="en-GB" sz="1100" dirty="0"/>
              <a:t>http://www.tm.org/ </a:t>
            </a:r>
          </a:p>
          <a:p>
            <a:endParaRPr lang="en-GB" dirty="0"/>
          </a:p>
        </p:txBody>
      </p:sp>
      <p:sp>
        <p:nvSpPr>
          <p:cNvPr id="3" name="Title 2"/>
          <p:cNvSpPr>
            <a:spLocks noGrp="1"/>
          </p:cNvSpPr>
          <p:nvPr>
            <p:ph type="title"/>
          </p:nvPr>
        </p:nvSpPr>
        <p:spPr/>
        <p:txBody>
          <a:bodyPr/>
          <a:lstStyle/>
          <a:p>
            <a:r>
              <a:rPr lang="en-GB" sz="4800" dirty="0" smtClean="0"/>
              <a:t>Transcendental Meditation (TM)</a:t>
            </a:r>
            <a:endParaRPr lang="en-GB" sz="4800" dirty="0"/>
          </a:p>
        </p:txBody>
      </p:sp>
    </p:spTree>
    <p:extLst>
      <p:ext uri="{BB962C8B-B14F-4D97-AF65-F5344CB8AC3E}">
        <p14:creationId xmlns:p14="http://schemas.microsoft.com/office/powerpoint/2010/main" val="328755930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79513" y="2248347"/>
            <a:ext cx="8784976" cy="4493021"/>
          </a:xfrm>
        </p:spPr>
        <p:txBody>
          <a:bodyPr/>
          <a:lstStyle/>
          <a:p>
            <a:pPr lvl="0" hangingPunct="0"/>
            <a:r>
              <a:rPr lang="en-GB" dirty="0"/>
              <a:t>1972 World Plan; to create one teaching centre per million people in the world with the eventual aim of one TM teacher per 1000 people</a:t>
            </a:r>
            <a:r>
              <a:rPr lang="en-GB" dirty="0" smtClean="0"/>
              <a:t>.</a:t>
            </a:r>
          </a:p>
          <a:p>
            <a:pPr lvl="0" hangingPunct="0"/>
            <a:r>
              <a:rPr lang="en-GB" dirty="0" smtClean="0"/>
              <a:t>  </a:t>
            </a:r>
            <a:endParaRPr lang="en-GB" dirty="0"/>
          </a:p>
          <a:p>
            <a:pPr lvl="0" hangingPunct="0"/>
            <a:r>
              <a:rPr lang="en-GB" dirty="0"/>
              <a:t>1976 TM-</a:t>
            </a:r>
            <a:r>
              <a:rPr lang="en-GB" dirty="0" err="1"/>
              <a:t>Sidhi</a:t>
            </a:r>
            <a:r>
              <a:rPr lang="en-GB" dirty="0"/>
              <a:t> programme, including Yogic Flying.  </a:t>
            </a:r>
            <a:endParaRPr lang="en-GB" dirty="0" smtClean="0"/>
          </a:p>
          <a:p>
            <a:pPr lvl="0" hangingPunct="0"/>
            <a:endParaRPr lang="en-GB" dirty="0"/>
          </a:p>
          <a:p>
            <a:pPr lvl="0" hangingPunct="0"/>
            <a:r>
              <a:rPr lang="en-GB" dirty="0"/>
              <a:t>1980 TM established an Ideal Village in </a:t>
            </a:r>
            <a:r>
              <a:rPr lang="en-GB" dirty="0" err="1"/>
              <a:t>Skelmersdale</a:t>
            </a:r>
            <a:r>
              <a:rPr lang="en-GB" dirty="0"/>
              <a:t>, Lancashire</a:t>
            </a:r>
            <a:r>
              <a:rPr lang="en-GB" dirty="0" smtClean="0"/>
              <a:t>.</a:t>
            </a:r>
          </a:p>
          <a:p>
            <a:pPr lvl="0" hangingPunct="0"/>
            <a:endParaRPr lang="en-GB" dirty="0"/>
          </a:p>
          <a:p>
            <a:pPr lvl="0" hangingPunct="0"/>
            <a:r>
              <a:rPr lang="en-GB" dirty="0"/>
              <a:t>1990s the Natural law Party.</a:t>
            </a:r>
          </a:p>
          <a:p>
            <a:endParaRPr lang="en-GB" dirty="0"/>
          </a:p>
        </p:txBody>
      </p:sp>
      <p:sp>
        <p:nvSpPr>
          <p:cNvPr id="3" name="Title 2"/>
          <p:cNvSpPr>
            <a:spLocks noGrp="1"/>
          </p:cNvSpPr>
          <p:nvPr>
            <p:ph type="title"/>
          </p:nvPr>
        </p:nvSpPr>
        <p:spPr/>
        <p:txBody>
          <a:bodyPr/>
          <a:lstStyle/>
          <a:p>
            <a:endParaRPr lang="en-GB" dirty="0"/>
          </a:p>
        </p:txBody>
      </p:sp>
    </p:spTree>
    <p:extLst>
      <p:ext uri="{BB962C8B-B14F-4D97-AF65-F5344CB8AC3E}">
        <p14:creationId xmlns:p14="http://schemas.microsoft.com/office/powerpoint/2010/main" val="31708278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79513" y="2248347"/>
            <a:ext cx="8784976" cy="4493021"/>
          </a:xfrm>
        </p:spPr>
        <p:txBody>
          <a:bodyPr/>
          <a:lstStyle/>
          <a:p>
            <a:pPr lvl="0" hangingPunct="0"/>
            <a:r>
              <a:rPr lang="en-GB" dirty="0"/>
              <a:t>Eric </a:t>
            </a:r>
            <a:r>
              <a:rPr lang="en-GB" dirty="0" err="1"/>
              <a:t>Woodrum</a:t>
            </a:r>
            <a:r>
              <a:rPr lang="en-GB" dirty="0"/>
              <a:t> history of TM into 3 distinct stages, arguing that it adapted to cultural changes: 1) 1959-65 an initial spiritual-mystical period.  More like a religion. 2) 1966-69 A voguish self sufficiency period where it expanded due to identification with the counterculture. 3) 1970 inwards a secularised popular religious phase.  Practical benefits emphasised and other-worldly themes dropped.</a:t>
            </a:r>
          </a:p>
          <a:p>
            <a:endParaRPr lang="en-GB" sz="1000" dirty="0" smtClean="0"/>
          </a:p>
          <a:p>
            <a:endParaRPr lang="en-GB" sz="1000" dirty="0"/>
          </a:p>
          <a:p>
            <a:endParaRPr lang="en-GB" sz="1000" dirty="0" smtClean="0"/>
          </a:p>
          <a:p>
            <a:r>
              <a:rPr lang="en-GB" sz="1000" dirty="0" err="1" smtClean="0"/>
              <a:t>Woodrum</a:t>
            </a:r>
            <a:r>
              <a:rPr lang="en-GB" sz="1000" dirty="0"/>
              <a:t>, Eric (1982) “Religious Organizational Change: An Analysis Based on the TM Movement”, </a:t>
            </a:r>
            <a:r>
              <a:rPr lang="en-GB" sz="1000" i="1" dirty="0"/>
              <a:t>Review of Religious Research, </a:t>
            </a:r>
            <a:r>
              <a:rPr lang="en-GB" sz="1000" dirty="0"/>
              <a:t>24(2):89-103.</a:t>
            </a:r>
          </a:p>
          <a:p>
            <a:endParaRPr lang="en-GB" dirty="0"/>
          </a:p>
        </p:txBody>
      </p:sp>
      <p:sp>
        <p:nvSpPr>
          <p:cNvPr id="3" name="Title 2"/>
          <p:cNvSpPr>
            <a:spLocks noGrp="1"/>
          </p:cNvSpPr>
          <p:nvPr>
            <p:ph type="title"/>
          </p:nvPr>
        </p:nvSpPr>
        <p:spPr/>
        <p:txBody>
          <a:bodyPr/>
          <a:lstStyle/>
          <a:p>
            <a:endParaRPr lang="en-GB" dirty="0"/>
          </a:p>
        </p:txBody>
      </p:sp>
    </p:spTree>
    <p:extLst>
      <p:ext uri="{BB962C8B-B14F-4D97-AF65-F5344CB8AC3E}">
        <p14:creationId xmlns:p14="http://schemas.microsoft.com/office/powerpoint/2010/main" val="19080235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347864" y="2132856"/>
            <a:ext cx="2381250" cy="3790950"/>
          </a:xfrm>
        </p:spPr>
      </p:pic>
      <p:sp>
        <p:nvSpPr>
          <p:cNvPr id="3" name="Title 2"/>
          <p:cNvSpPr>
            <a:spLocks noGrp="1"/>
          </p:cNvSpPr>
          <p:nvPr>
            <p:ph type="title"/>
          </p:nvPr>
        </p:nvSpPr>
        <p:spPr/>
        <p:txBody>
          <a:bodyPr/>
          <a:lstStyle/>
          <a:p>
            <a:r>
              <a:rPr lang="en-GB" sz="4800" dirty="0" err="1" smtClean="0"/>
              <a:t>Bhagwan</a:t>
            </a:r>
            <a:r>
              <a:rPr lang="en-GB" sz="4800" dirty="0" smtClean="0"/>
              <a:t> Shree Rajneesh (Osho)</a:t>
            </a:r>
            <a:endParaRPr lang="en-GB" sz="4800" dirty="0"/>
          </a:p>
        </p:txBody>
      </p:sp>
      <p:sp>
        <p:nvSpPr>
          <p:cNvPr id="5" name="TextBox 4"/>
          <p:cNvSpPr txBox="1"/>
          <p:nvPr/>
        </p:nvSpPr>
        <p:spPr>
          <a:xfrm>
            <a:off x="323528" y="6381328"/>
            <a:ext cx="5541902" cy="246221"/>
          </a:xfrm>
          <a:prstGeom prst="rect">
            <a:avLst/>
          </a:prstGeom>
          <a:noFill/>
        </p:spPr>
        <p:txBody>
          <a:bodyPr wrap="none" rtlCol="0">
            <a:spAutoFit/>
          </a:bodyPr>
          <a:lstStyle/>
          <a:p>
            <a:r>
              <a:rPr lang="en-GB" sz="1000" dirty="0" smtClean="0"/>
              <a:t>http://www.messagefrommasters.com/Meditation/Osho_quotes_on_meditation_part_4.htm</a:t>
            </a:r>
            <a:endParaRPr lang="en-GB" sz="1000" dirty="0"/>
          </a:p>
        </p:txBody>
      </p:sp>
    </p:spTree>
    <p:extLst>
      <p:ext uri="{BB962C8B-B14F-4D97-AF65-F5344CB8AC3E}">
        <p14:creationId xmlns:p14="http://schemas.microsoft.com/office/powerpoint/2010/main" val="131858292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79513" y="2248347"/>
            <a:ext cx="8784976" cy="4493021"/>
          </a:xfrm>
        </p:spPr>
        <p:txBody>
          <a:bodyPr/>
          <a:lstStyle/>
          <a:p>
            <a:r>
              <a:rPr lang="en-GB" dirty="0"/>
              <a:t>http://www.osho.com/</a:t>
            </a:r>
          </a:p>
          <a:p>
            <a:pPr lvl="0"/>
            <a:r>
              <a:rPr lang="en-GB" dirty="0" err="1"/>
              <a:t>Bhagwan</a:t>
            </a:r>
            <a:r>
              <a:rPr lang="en-GB" dirty="0"/>
              <a:t> Shree Rajneesh.</a:t>
            </a:r>
          </a:p>
          <a:p>
            <a:pPr lvl="0"/>
            <a:r>
              <a:rPr lang="en-GB" dirty="0"/>
              <a:t>Age 26 philosophy teacher at the Sanskrit college of Raipur for 9 years.  </a:t>
            </a:r>
          </a:p>
          <a:p>
            <a:pPr lvl="0"/>
            <a:r>
              <a:rPr lang="en-GB" dirty="0"/>
              <a:t>Wealth is a 'must' for salvation, as if people are too busy trying to survive they will be neglecting the nurture of their spiritual side.  </a:t>
            </a:r>
          </a:p>
          <a:p>
            <a:pPr lvl="0"/>
            <a:r>
              <a:rPr lang="en-GB" dirty="0"/>
              <a:t>Bible was a closed system, a collection of violent and pornographic tales.  The Rajneesh Bible, as he often referred to his lectures, was 'an open system'.  </a:t>
            </a:r>
          </a:p>
          <a:p>
            <a:endParaRPr lang="en-GB" dirty="0"/>
          </a:p>
        </p:txBody>
      </p:sp>
      <p:sp>
        <p:nvSpPr>
          <p:cNvPr id="3" name="Title 2"/>
          <p:cNvSpPr>
            <a:spLocks noGrp="1"/>
          </p:cNvSpPr>
          <p:nvPr>
            <p:ph type="title"/>
          </p:nvPr>
        </p:nvSpPr>
        <p:spPr/>
        <p:txBody>
          <a:bodyPr/>
          <a:lstStyle/>
          <a:p>
            <a:endParaRPr lang="en-GB" dirty="0"/>
          </a:p>
        </p:txBody>
      </p:sp>
    </p:spTree>
    <p:extLst>
      <p:ext uri="{BB962C8B-B14F-4D97-AF65-F5344CB8AC3E}">
        <p14:creationId xmlns:p14="http://schemas.microsoft.com/office/powerpoint/2010/main" val="279920248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79513" y="2248347"/>
            <a:ext cx="8784976" cy="4493021"/>
          </a:xfrm>
        </p:spPr>
        <p:txBody>
          <a:bodyPr/>
          <a:lstStyle/>
          <a:p>
            <a:pPr lvl="0"/>
            <a:r>
              <a:rPr lang="en-GB" dirty="0"/>
              <a:t>He taught that everything should be challenged, whether it came from the East or the West, and often altered his teachings, appearing contradictory.  </a:t>
            </a:r>
          </a:p>
          <a:p>
            <a:pPr lvl="0"/>
            <a:r>
              <a:rPr lang="en-GB" dirty="0"/>
              <a:t>“My message is very simple.  That’s why it is difficult to understand.  I teach the obvious; it is not complex at all.  Because it is not complex there is nothing much to understand in it.  It has to be lived, experienced.  My message is not verbal, logical, rational.  It is existential, so those who want to understand it intellectually will only misunderstand it”.  </a:t>
            </a:r>
          </a:p>
          <a:p>
            <a:r>
              <a:rPr lang="en-GB" sz="1000" dirty="0"/>
              <a:t>Quoted in Barrett, 145.</a:t>
            </a:r>
          </a:p>
          <a:p>
            <a:endParaRPr lang="en-GB" dirty="0"/>
          </a:p>
        </p:txBody>
      </p:sp>
      <p:sp>
        <p:nvSpPr>
          <p:cNvPr id="3" name="Title 2"/>
          <p:cNvSpPr>
            <a:spLocks noGrp="1"/>
          </p:cNvSpPr>
          <p:nvPr>
            <p:ph type="title"/>
          </p:nvPr>
        </p:nvSpPr>
        <p:spPr/>
        <p:txBody>
          <a:bodyPr/>
          <a:lstStyle/>
          <a:p>
            <a:endParaRPr lang="en-GB" dirty="0"/>
          </a:p>
        </p:txBody>
      </p:sp>
    </p:spTree>
    <p:extLst>
      <p:ext uri="{BB962C8B-B14F-4D97-AF65-F5344CB8AC3E}">
        <p14:creationId xmlns:p14="http://schemas.microsoft.com/office/powerpoint/2010/main" val="38020078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79513" y="2248347"/>
            <a:ext cx="8784976" cy="4493021"/>
          </a:xfrm>
        </p:spPr>
        <p:txBody>
          <a:bodyPr>
            <a:normAutofit lnSpcReduction="10000"/>
          </a:bodyPr>
          <a:lstStyle/>
          <a:p>
            <a:pPr lvl="0"/>
            <a:r>
              <a:rPr lang="en-GB" dirty="0"/>
              <a:t> ‘Spirituality may be learned, but it cannot be taught’.  </a:t>
            </a:r>
          </a:p>
          <a:p>
            <a:pPr lvl="0"/>
            <a:r>
              <a:rPr lang="en-GB" dirty="0"/>
              <a:t>1964 Rajneesh meditation camps.  </a:t>
            </a:r>
          </a:p>
          <a:p>
            <a:pPr lvl="0"/>
            <a:r>
              <a:rPr lang="en-GB" dirty="0"/>
              <a:t>1969, Bombay, Poona 1974. </a:t>
            </a:r>
          </a:p>
          <a:p>
            <a:pPr lvl="0"/>
            <a:r>
              <a:rPr lang="en-GB" dirty="0"/>
              <a:t>1981 USA, 126 sq. mile Big Muddy Ranch in Oregon.  </a:t>
            </a:r>
            <a:r>
              <a:rPr lang="en-GB" dirty="0" err="1"/>
              <a:t>Rajneeshpuram</a:t>
            </a:r>
            <a:r>
              <a:rPr lang="en-GB" dirty="0"/>
              <a:t>.  By 1985 2,500 residents, 15,000 visitors.  </a:t>
            </a:r>
          </a:p>
          <a:p>
            <a:r>
              <a:rPr lang="en-GB" sz="1000" dirty="0"/>
              <a:t>Quoted in Barrett, 146</a:t>
            </a:r>
          </a:p>
          <a:p>
            <a:pPr lvl="0"/>
            <a:r>
              <a:rPr lang="en-GB" dirty="0"/>
              <a:t>Ma </a:t>
            </a:r>
            <a:r>
              <a:rPr lang="en-GB" dirty="0" err="1"/>
              <a:t>Anand</a:t>
            </a:r>
            <a:r>
              <a:rPr lang="en-GB" dirty="0"/>
              <a:t> </a:t>
            </a:r>
            <a:r>
              <a:rPr lang="en-GB" dirty="0" err="1"/>
              <a:t>Sheela</a:t>
            </a:r>
            <a:r>
              <a:rPr lang="en-GB" dirty="0"/>
              <a:t>, imprisoned for conspiracy, wire-tapping, poisoning, attempted murder, and first and second degree assault of the County Commissioners.  </a:t>
            </a:r>
          </a:p>
          <a:p>
            <a:pPr lvl="0"/>
            <a:r>
              <a:rPr lang="en-GB" dirty="0"/>
              <a:t>1985 some top administrators left, including </a:t>
            </a:r>
            <a:r>
              <a:rPr lang="en-GB" dirty="0" err="1"/>
              <a:t>Sheela</a:t>
            </a:r>
            <a:r>
              <a:rPr lang="en-GB" dirty="0"/>
              <a:t>, Sally Croft and Susan Hagan.   Rajneesh arrested on immigration violation charges, ordered to leave the US.  </a:t>
            </a:r>
          </a:p>
          <a:p>
            <a:endParaRPr lang="en-GB" dirty="0"/>
          </a:p>
        </p:txBody>
      </p:sp>
      <p:sp>
        <p:nvSpPr>
          <p:cNvPr id="3" name="Title 2"/>
          <p:cNvSpPr>
            <a:spLocks noGrp="1"/>
          </p:cNvSpPr>
          <p:nvPr>
            <p:ph type="title"/>
          </p:nvPr>
        </p:nvSpPr>
        <p:spPr/>
        <p:txBody>
          <a:bodyPr/>
          <a:lstStyle/>
          <a:p>
            <a:endParaRPr lang="en-GB" dirty="0"/>
          </a:p>
        </p:txBody>
      </p:sp>
    </p:spTree>
    <p:extLst>
      <p:ext uri="{BB962C8B-B14F-4D97-AF65-F5344CB8AC3E}">
        <p14:creationId xmlns:p14="http://schemas.microsoft.com/office/powerpoint/2010/main" val="270776039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79513" y="2248347"/>
            <a:ext cx="8784976" cy="4493021"/>
          </a:xfrm>
        </p:spPr>
        <p:txBody>
          <a:bodyPr/>
          <a:lstStyle/>
          <a:p>
            <a:pPr lvl="0"/>
            <a:r>
              <a:rPr lang="en-GB" dirty="0"/>
              <a:t>December 1985 he was thrown out of Nepal.  February 1986 he was thrown out of Greece.  March 1986 he was ordered to leave Switzerland, England, Ireland, and Uruguay, Jamaica and Madrid.  January 1987, he travelled back to India.  In 13 months, a total of 21 countries had deported him or denied him entry.  </a:t>
            </a:r>
          </a:p>
          <a:p>
            <a:pPr lvl="0"/>
            <a:r>
              <a:rPr lang="en-GB" dirty="0"/>
              <a:t>1990 Rajneesh 'left his body'.  Poisoned? </a:t>
            </a:r>
          </a:p>
          <a:p>
            <a:pPr lvl="0"/>
            <a:r>
              <a:rPr lang="en-GB" dirty="0"/>
              <a:t>Sally Croft and Susan Hagan, imprisoned 1995 for five years after having been found guilty of conspiracy to murder the a US attorney.  Pleaded not guilty.  (Freed after 2 years in 1998.)  </a:t>
            </a:r>
          </a:p>
          <a:p>
            <a:endParaRPr lang="en-GB" dirty="0"/>
          </a:p>
        </p:txBody>
      </p:sp>
      <p:sp>
        <p:nvSpPr>
          <p:cNvPr id="3" name="Title 2"/>
          <p:cNvSpPr>
            <a:spLocks noGrp="1"/>
          </p:cNvSpPr>
          <p:nvPr>
            <p:ph type="title"/>
          </p:nvPr>
        </p:nvSpPr>
        <p:spPr/>
        <p:txBody>
          <a:bodyPr/>
          <a:lstStyle/>
          <a:p>
            <a:endParaRPr lang="en-GB" dirty="0"/>
          </a:p>
        </p:txBody>
      </p:sp>
    </p:spTree>
    <p:extLst>
      <p:ext uri="{BB962C8B-B14F-4D97-AF65-F5344CB8AC3E}">
        <p14:creationId xmlns:p14="http://schemas.microsoft.com/office/powerpoint/2010/main" val="241088893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79513" y="2248347"/>
            <a:ext cx="8784976" cy="4493021"/>
          </a:xfrm>
        </p:spPr>
        <p:txBody>
          <a:bodyPr/>
          <a:lstStyle/>
          <a:p>
            <a:r>
              <a:rPr lang="en-GB" b="1" dirty="0"/>
              <a:t>NICHIREN SHOSHU BUDDHISM (NSB) </a:t>
            </a:r>
            <a:r>
              <a:rPr lang="en-GB" b="1" dirty="0" smtClean="0"/>
              <a:t/>
            </a:r>
            <a:br>
              <a:rPr lang="en-GB" b="1" dirty="0" smtClean="0"/>
            </a:br>
            <a:r>
              <a:rPr lang="en-GB" b="1" dirty="0" smtClean="0"/>
              <a:t>SOKA GAKKAI </a:t>
            </a:r>
            <a:r>
              <a:rPr lang="en-GB" b="1" dirty="0"/>
              <a:t>(SG</a:t>
            </a:r>
            <a:r>
              <a:rPr lang="en-GB" b="1" dirty="0" smtClean="0"/>
              <a:t>)</a:t>
            </a:r>
          </a:p>
          <a:p>
            <a:r>
              <a:rPr lang="en-GB" b="1" dirty="0"/>
              <a:t>http://www.sgi.org</a:t>
            </a:r>
            <a:r>
              <a:rPr lang="en-GB" b="1" dirty="0" smtClean="0"/>
              <a:t>/</a:t>
            </a:r>
          </a:p>
          <a:p>
            <a:endParaRPr lang="en-GB" b="1" dirty="0"/>
          </a:p>
          <a:p>
            <a:endParaRPr lang="en-GB" dirty="0"/>
          </a:p>
        </p:txBody>
      </p:sp>
      <p:sp>
        <p:nvSpPr>
          <p:cNvPr id="3" name="Title 2"/>
          <p:cNvSpPr>
            <a:spLocks noGrp="1"/>
          </p:cNvSpPr>
          <p:nvPr>
            <p:ph type="title"/>
          </p:nvPr>
        </p:nvSpPr>
        <p:spPr/>
        <p:txBody>
          <a:bodyPr/>
          <a:lstStyle/>
          <a:p>
            <a:r>
              <a:rPr lang="en-GB" dirty="0" err="1" smtClean="0"/>
              <a:t>Soka</a:t>
            </a:r>
            <a:r>
              <a:rPr lang="en-GB" dirty="0" smtClean="0"/>
              <a:t> </a:t>
            </a:r>
            <a:r>
              <a:rPr lang="en-GB" dirty="0" err="1" smtClean="0"/>
              <a:t>Gakkai</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90750" y="3573016"/>
            <a:ext cx="4762500" cy="2705100"/>
          </a:xfrm>
          <a:prstGeom prst="rect">
            <a:avLst/>
          </a:prstGeom>
        </p:spPr>
      </p:pic>
      <p:sp>
        <p:nvSpPr>
          <p:cNvPr id="5" name="TextBox 4"/>
          <p:cNvSpPr txBox="1"/>
          <p:nvPr/>
        </p:nvSpPr>
        <p:spPr>
          <a:xfrm>
            <a:off x="251519" y="6412686"/>
            <a:ext cx="5190845" cy="246221"/>
          </a:xfrm>
          <a:prstGeom prst="rect">
            <a:avLst/>
          </a:prstGeom>
          <a:noFill/>
        </p:spPr>
        <p:txBody>
          <a:bodyPr wrap="none" rtlCol="0">
            <a:spAutoFit/>
          </a:bodyPr>
          <a:lstStyle/>
          <a:p>
            <a:r>
              <a:rPr lang="en-GB" sz="1000" dirty="0" smtClean="0"/>
              <a:t>http://www.tumblr.com/tagged/nam%20myoho%20renge%20kyo?before=1348325941</a:t>
            </a:r>
            <a:endParaRPr lang="en-GB" sz="1000" dirty="0"/>
          </a:p>
        </p:txBody>
      </p:sp>
    </p:spTree>
    <p:extLst>
      <p:ext uri="{BB962C8B-B14F-4D97-AF65-F5344CB8AC3E}">
        <p14:creationId xmlns:p14="http://schemas.microsoft.com/office/powerpoint/2010/main" val="112050628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79513" y="2248347"/>
            <a:ext cx="8784976" cy="4493021"/>
          </a:xfrm>
        </p:spPr>
        <p:txBody>
          <a:bodyPr>
            <a:normAutofit fontScale="92500" lnSpcReduction="10000"/>
          </a:bodyPr>
          <a:lstStyle/>
          <a:p>
            <a:pPr lvl="0"/>
            <a:r>
              <a:rPr lang="en-GB" dirty="0"/>
              <a:t>Materialistic and assertive in seeking converts.  </a:t>
            </a:r>
          </a:p>
          <a:p>
            <a:pPr hangingPunct="0"/>
            <a:r>
              <a:rPr lang="en-GB" dirty="0" err="1"/>
              <a:t>Soka</a:t>
            </a:r>
            <a:r>
              <a:rPr lang="en-GB" dirty="0"/>
              <a:t> </a:t>
            </a:r>
            <a:r>
              <a:rPr lang="en-GB" dirty="0" err="1"/>
              <a:t>Gakkai</a:t>
            </a:r>
            <a:r>
              <a:rPr lang="en-GB" dirty="0"/>
              <a:t> International (SGI) is a Buddhist association with more than 12 million members in 190 countries and territories worldwide. For SGI members, Buddhism is a practical philosophy of individual empowerment and inner transformation that enables people to develop themselves and take responsibility for their lives…As lay believers and "engaged Buddhists," SGI members strive in their everyday lives to develop the ability to live with confidence, to create value in any circumstances and to contribute to the well-being of friends, family and community. The promotion of peace, culture and education is central to SGI's activities.</a:t>
            </a:r>
          </a:p>
          <a:p>
            <a:r>
              <a:rPr lang="en-GB" u="sng" dirty="0">
                <a:hlinkClick r:id="rId2"/>
              </a:rPr>
              <a:t>http://www.sgi.org/</a:t>
            </a:r>
            <a:r>
              <a:rPr lang="en-GB" dirty="0"/>
              <a:t> </a:t>
            </a:r>
          </a:p>
          <a:p>
            <a:endParaRPr lang="en-GB" dirty="0"/>
          </a:p>
        </p:txBody>
      </p:sp>
      <p:sp>
        <p:nvSpPr>
          <p:cNvPr id="3" name="Title 2"/>
          <p:cNvSpPr>
            <a:spLocks noGrp="1"/>
          </p:cNvSpPr>
          <p:nvPr>
            <p:ph type="title"/>
          </p:nvPr>
        </p:nvSpPr>
        <p:spPr/>
        <p:txBody>
          <a:bodyPr/>
          <a:lstStyle/>
          <a:p>
            <a:endParaRPr lang="en-GB" dirty="0"/>
          </a:p>
        </p:txBody>
      </p:sp>
    </p:spTree>
    <p:extLst>
      <p:ext uri="{BB962C8B-B14F-4D97-AF65-F5344CB8AC3E}">
        <p14:creationId xmlns:p14="http://schemas.microsoft.com/office/powerpoint/2010/main" val="28802729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79513" y="2248347"/>
            <a:ext cx="8784976" cy="4493021"/>
          </a:xfrm>
        </p:spPr>
        <p:txBody>
          <a:bodyPr/>
          <a:lstStyle/>
          <a:p>
            <a:pPr hangingPunct="0"/>
            <a:r>
              <a:rPr lang="en-GB" dirty="0"/>
              <a:t> </a:t>
            </a:r>
            <a:r>
              <a:rPr lang="en-GB" dirty="0" smtClean="0"/>
              <a:t>C13th</a:t>
            </a:r>
            <a:r>
              <a:rPr lang="en-GB" dirty="0"/>
              <a:t>, </a:t>
            </a:r>
            <a:r>
              <a:rPr lang="en-GB" dirty="0" err="1"/>
              <a:t>Nichiren</a:t>
            </a:r>
            <a:r>
              <a:rPr lang="en-GB" dirty="0"/>
              <a:t> </a:t>
            </a:r>
            <a:r>
              <a:rPr lang="en-GB" dirty="0" err="1"/>
              <a:t>Daishonin</a:t>
            </a:r>
            <a:r>
              <a:rPr lang="en-GB" dirty="0"/>
              <a:t> (1222-1282), the true essence of Buddhism is in the </a:t>
            </a:r>
            <a:r>
              <a:rPr lang="en-GB" i="1" dirty="0"/>
              <a:t>Lotus Sutra.  Nam-</a:t>
            </a:r>
            <a:r>
              <a:rPr lang="en-GB" i="1" dirty="0" err="1"/>
              <a:t>myoho</a:t>
            </a:r>
            <a:r>
              <a:rPr lang="en-GB" i="1" dirty="0"/>
              <a:t>-</a:t>
            </a:r>
            <a:r>
              <a:rPr lang="en-GB" i="1" dirty="0" err="1"/>
              <a:t>renge-kyo</a:t>
            </a:r>
            <a:r>
              <a:rPr lang="en-GB" dirty="0"/>
              <a:t>.  </a:t>
            </a:r>
          </a:p>
          <a:p>
            <a:pPr lvl="0"/>
            <a:r>
              <a:rPr lang="en-GB" dirty="0"/>
              <a:t>In traditional Buddhism, everything is transient and suffering arises when people try to cling to what is impermanent.  SG: desires are essential and are the driving force that sustains life.  </a:t>
            </a:r>
          </a:p>
          <a:p>
            <a:pPr lvl="0"/>
            <a:r>
              <a:rPr lang="en-GB" dirty="0"/>
              <a:t>Barrett: ‘</a:t>
            </a:r>
            <a:r>
              <a:rPr lang="en-GB" i="1" dirty="0" err="1"/>
              <a:t>Nichiren</a:t>
            </a:r>
            <a:r>
              <a:rPr lang="en-GB" i="1" dirty="0"/>
              <a:t> </a:t>
            </a:r>
            <a:r>
              <a:rPr lang="en-GB" i="1" dirty="0" err="1"/>
              <a:t>Shoshu</a:t>
            </a:r>
            <a:r>
              <a:rPr lang="en-GB" i="1" dirty="0"/>
              <a:t> believes in a living, working faith which affects every part of our everyday lives in a contemporary world’</a:t>
            </a:r>
            <a:r>
              <a:rPr lang="en-GB" dirty="0"/>
              <a:t>.  </a:t>
            </a:r>
          </a:p>
          <a:p>
            <a:pPr hangingPunct="0"/>
            <a:endParaRPr lang="en-GB" sz="1000" dirty="0" smtClean="0"/>
          </a:p>
          <a:p>
            <a:pPr hangingPunct="0"/>
            <a:r>
              <a:rPr lang="en-GB" sz="1000" dirty="0" smtClean="0"/>
              <a:t>Barrett</a:t>
            </a:r>
            <a:r>
              <a:rPr lang="en-GB" sz="1000" dirty="0"/>
              <a:t>, D (1998) </a:t>
            </a:r>
            <a:r>
              <a:rPr lang="en-GB" sz="1000" i="1" dirty="0"/>
              <a:t>Sects, ‘Cults’ and Alternative Religions</a:t>
            </a:r>
            <a:r>
              <a:rPr lang="en-GB" sz="1000" dirty="0"/>
              <a:t>, London, </a:t>
            </a:r>
            <a:r>
              <a:rPr lang="en-GB" sz="1000" dirty="0" err="1"/>
              <a:t>Blandford</a:t>
            </a:r>
            <a:r>
              <a:rPr lang="en-GB" sz="1000" dirty="0"/>
              <a:t>, 157.</a:t>
            </a:r>
          </a:p>
          <a:p>
            <a:endParaRPr lang="en-GB" dirty="0"/>
          </a:p>
        </p:txBody>
      </p:sp>
      <p:sp>
        <p:nvSpPr>
          <p:cNvPr id="3" name="Title 2"/>
          <p:cNvSpPr>
            <a:spLocks noGrp="1"/>
          </p:cNvSpPr>
          <p:nvPr>
            <p:ph type="title"/>
          </p:nvPr>
        </p:nvSpPr>
        <p:spPr/>
        <p:txBody>
          <a:bodyPr/>
          <a:lstStyle/>
          <a:p>
            <a:endParaRPr lang="en-GB" dirty="0"/>
          </a:p>
        </p:txBody>
      </p:sp>
    </p:spTree>
    <p:extLst>
      <p:ext uri="{BB962C8B-B14F-4D97-AF65-F5344CB8AC3E}">
        <p14:creationId xmlns:p14="http://schemas.microsoft.com/office/powerpoint/2010/main" val="2484656458"/>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79513" y="2248347"/>
            <a:ext cx="8784976" cy="4493021"/>
          </a:xfrm>
        </p:spPr>
        <p:txBody>
          <a:bodyPr/>
          <a:lstStyle/>
          <a:p>
            <a:pPr lvl="0"/>
            <a:r>
              <a:rPr lang="en-GB" dirty="0"/>
              <a:t>1930, two devotees of </a:t>
            </a:r>
            <a:r>
              <a:rPr lang="en-GB" dirty="0" err="1"/>
              <a:t>Nichiren</a:t>
            </a:r>
            <a:r>
              <a:rPr lang="en-GB" dirty="0"/>
              <a:t> </a:t>
            </a:r>
            <a:r>
              <a:rPr lang="en-GB" dirty="0" err="1"/>
              <a:t>Shoshu</a:t>
            </a:r>
            <a:r>
              <a:rPr lang="en-GB" dirty="0"/>
              <a:t>, </a:t>
            </a:r>
            <a:r>
              <a:rPr lang="en-GB" dirty="0" err="1"/>
              <a:t>Makiguchi</a:t>
            </a:r>
            <a:r>
              <a:rPr lang="en-GB" dirty="0"/>
              <a:t> (1871-1944) and Toda (1900-1958) founded </a:t>
            </a:r>
            <a:r>
              <a:rPr lang="en-GB" dirty="0" err="1"/>
              <a:t>Soka</a:t>
            </a:r>
            <a:r>
              <a:rPr lang="en-GB" dirty="0"/>
              <a:t> </a:t>
            </a:r>
            <a:r>
              <a:rPr lang="en-GB" dirty="0" err="1"/>
              <a:t>Gakkai</a:t>
            </a:r>
            <a:r>
              <a:rPr lang="en-GB" dirty="0"/>
              <a:t> (Value-Creating Society), the lay organisation to </a:t>
            </a:r>
            <a:r>
              <a:rPr lang="en-GB" dirty="0" err="1"/>
              <a:t>Nichiren</a:t>
            </a:r>
            <a:r>
              <a:rPr lang="en-GB" dirty="0"/>
              <a:t> </a:t>
            </a:r>
            <a:r>
              <a:rPr lang="en-GB" dirty="0" err="1"/>
              <a:t>Shoshu</a:t>
            </a:r>
            <a:r>
              <a:rPr lang="en-GB" dirty="0"/>
              <a:t>.  </a:t>
            </a:r>
          </a:p>
          <a:p>
            <a:pPr lvl="0"/>
            <a:r>
              <a:rPr lang="en-GB" dirty="0"/>
              <a:t>After WW2 Toda revived SG.  </a:t>
            </a:r>
          </a:p>
          <a:p>
            <a:pPr lvl="0"/>
            <a:r>
              <a:rPr lang="en-GB" dirty="0" err="1"/>
              <a:t>Daisaku</a:t>
            </a:r>
            <a:r>
              <a:rPr lang="en-GB" dirty="0"/>
              <a:t> Ikeda (b. 1928).  1975, Ikeda established </a:t>
            </a:r>
            <a:r>
              <a:rPr lang="en-GB" dirty="0" err="1"/>
              <a:t>Soka</a:t>
            </a:r>
            <a:r>
              <a:rPr lang="en-GB" dirty="0"/>
              <a:t> </a:t>
            </a:r>
            <a:r>
              <a:rPr lang="en-GB" dirty="0" err="1"/>
              <a:t>Gakkai</a:t>
            </a:r>
            <a:r>
              <a:rPr lang="en-GB" dirty="0"/>
              <a:t> International (SGI).  </a:t>
            </a:r>
          </a:p>
          <a:p>
            <a:pPr lvl="0"/>
            <a:r>
              <a:rPr lang="en-GB" dirty="0"/>
              <a:t>1990 </a:t>
            </a:r>
            <a:r>
              <a:rPr lang="en-GB" dirty="0" err="1"/>
              <a:t>Nichiren</a:t>
            </a:r>
            <a:r>
              <a:rPr lang="en-GB" dirty="0"/>
              <a:t> </a:t>
            </a:r>
            <a:r>
              <a:rPr lang="en-GB" dirty="0" err="1"/>
              <a:t>Shoshu</a:t>
            </a:r>
            <a:r>
              <a:rPr lang="en-GB" dirty="0"/>
              <a:t> excommunicated </a:t>
            </a:r>
            <a:r>
              <a:rPr lang="en-GB" dirty="0" err="1"/>
              <a:t>Soka</a:t>
            </a:r>
            <a:r>
              <a:rPr lang="en-GB" dirty="0"/>
              <a:t> </a:t>
            </a:r>
            <a:r>
              <a:rPr lang="en-GB" dirty="0" err="1"/>
              <a:t>Gakkai</a:t>
            </a:r>
            <a:r>
              <a:rPr lang="en-GB" dirty="0"/>
              <a:t>.  </a:t>
            </a:r>
          </a:p>
          <a:p>
            <a:pPr lvl="0"/>
            <a:r>
              <a:rPr lang="en-GB" dirty="0"/>
              <a:t>Richard </a:t>
            </a:r>
            <a:r>
              <a:rPr lang="en-GB" dirty="0" err="1"/>
              <a:t>Causton</a:t>
            </a:r>
            <a:r>
              <a:rPr lang="en-GB" dirty="0"/>
              <a:t>, UK, 1974</a:t>
            </a:r>
            <a:r>
              <a:rPr lang="en-GB" dirty="0" smtClean="0"/>
              <a:t>.</a:t>
            </a:r>
          </a:p>
          <a:p>
            <a:pPr lvl="0"/>
            <a:r>
              <a:rPr lang="en-GB" dirty="0"/>
              <a:t>1964 </a:t>
            </a:r>
            <a:r>
              <a:rPr lang="en-GB" dirty="0" err="1"/>
              <a:t>Komeito</a:t>
            </a:r>
            <a:r>
              <a:rPr lang="en-GB" dirty="0"/>
              <a:t> (Clean Government Party).</a:t>
            </a:r>
          </a:p>
          <a:p>
            <a:pPr lvl="0"/>
            <a:r>
              <a:rPr lang="en-GB" dirty="0"/>
              <a:t>1994 Shin Shinto (New Frontier Party).  </a:t>
            </a:r>
          </a:p>
          <a:p>
            <a:pPr lvl="0"/>
            <a:endParaRPr lang="en-GB" dirty="0"/>
          </a:p>
          <a:p>
            <a:endParaRPr lang="en-GB" dirty="0"/>
          </a:p>
        </p:txBody>
      </p:sp>
      <p:sp>
        <p:nvSpPr>
          <p:cNvPr id="3" name="Title 2"/>
          <p:cNvSpPr>
            <a:spLocks noGrp="1"/>
          </p:cNvSpPr>
          <p:nvPr>
            <p:ph type="title"/>
          </p:nvPr>
        </p:nvSpPr>
        <p:spPr/>
        <p:txBody>
          <a:bodyPr/>
          <a:lstStyle/>
          <a:p>
            <a:endParaRPr lang="en-GB" dirty="0"/>
          </a:p>
        </p:txBody>
      </p:sp>
    </p:spTree>
    <p:extLst>
      <p:ext uri="{BB962C8B-B14F-4D97-AF65-F5344CB8AC3E}">
        <p14:creationId xmlns:p14="http://schemas.microsoft.com/office/powerpoint/2010/main" val="27881542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79513" y="2248347"/>
            <a:ext cx="8784976" cy="4493021"/>
          </a:xfrm>
        </p:spPr>
        <p:txBody>
          <a:bodyPr/>
          <a:lstStyle/>
          <a:p>
            <a:pPr lvl="0"/>
            <a:r>
              <a:rPr lang="en-GB" dirty="0"/>
              <a:t>1997 became New </a:t>
            </a:r>
            <a:r>
              <a:rPr lang="en-GB" dirty="0" err="1"/>
              <a:t>Komeito</a:t>
            </a:r>
            <a:r>
              <a:rPr lang="en-GB" dirty="0"/>
              <a:t>.  (Supports Liberal Democratic Party, but problem as NK and SK pacifist and fell out over Iraq.  Support for international events </a:t>
            </a:r>
            <a:r>
              <a:rPr lang="en-GB" dirty="0" err="1"/>
              <a:t>vs</a:t>
            </a:r>
            <a:r>
              <a:rPr lang="en-GB" dirty="0"/>
              <a:t> pacifism).</a:t>
            </a:r>
          </a:p>
          <a:p>
            <a:pPr lvl="0"/>
            <a:r>
              <a:rPr lang="en-GB" dirty="0"/>
              <a:t>Barrett: ‘</a:t>
            </a:r>
            <a:r>
              <a:rPr lang="en-GB" i="1" dirty="0"/>
              <a:t>If it is possible to have materialistic Buddhism, that is what </a:t>
            </a:r>
            <a:r>
              <a:rPr lang="en-GB" i="1" dirty="0" err="1"/>
              <a:t>Nichiren</a:t>
            </a:r>
            <a:r>
              <a:rPr lang="en-GB" i="1" dirty="0"/>
              <a:t> </a:t>
            </a:r>
            <a:r>
              <a:rPr lang="en-GB" i="1" dirty="0" err="1"/>
              <a:t>Shoshu</a:t>
            </a:r>
            <a:r>
              <a:rPr lang="en-GB" i="1" dirty="0"/>
              <a:t> and </a:t>
            </a:r>
            <a:r>
              <a:rPr lang="en-GB" i="1" dirty="0" err="1"/>
              <a:t>Soka</a:t>
            </a:r>
            <a:r>
              <a:rPr lang="en-GB" i="1" dirty="0"/>
              <a:t> </a:t>
            </a:r>
            <a:r>
              <a:rPr lang="en-GB" i="1" dirty="0" err="1"/>
              <a:t>Gakkai</a:t>
            </a:r>
            <a:r>
              <a:rPr lang="en-GB" i="1" dirty="0"/>
              <a:t> could be said to represent, aiming mainly at the middle classes, at professional people who either have or would like to have power, position and wealth’</a:t>
            </a:r>
            <a:r>
              <a:rPr lang="en-GB" dirty="0"/>
              <a:t>. </a:t>
            </a:r>
          </a:p>
          <a:p>
            <a:pPr lvl="0"/>
            <a:r>
              <a:rPr lang="en-GB" dirty="0"/>
              <a:t>1971, Ikeda established the </a:t>
            </a:r>
            <a:r>
              <a:rPr lang="en-GB" dirty="0" err="1"/>
              <a:t>Soka</a:t>
            </a:r>
            <a:r>
              <a:rPr lang="en-GB" dirty="0"/>
              <a:t> University in Japan, Mandela and Gorbachev.  </a:t>
            </a:r>
          </a:p>
          <a:p>
            <a:endParaRPr lang="en-GB" sz="1000" dirty="0" smtClean="0"/>
          </a:p>
          <a:p>
            <a:r>
              <a:rPr lang="en-GB" sz="1000" dirty="0" smtClean="0"/>
              <a:t>Barrett</a:t>
            </a:r>
            <a:r>
              <a:rPr lang="en-GB" sz="1000" dirty="0"/>
              <a:t>.</a:t>
            </a:r>
          </a:p>
          <a:p>
            <a:endParaRPr lang="en-GB" dirty="0"/>
          </a:p>
        </p:txBody>
      </p:sp>
      <p:sp>
        <p:nvSpPr>
          <p:cNvPr id="3" name="Title 2"/>
          <p:cNvSpPr>
            <a:spLocks noGrp="1"/>
          </p:cNvSpPr>
          <p:nvPr>
            <p:ph type="title"/>
          </p:nvPr>
        </p:nvSpPr>
        <p:spPr/>
        <p:txBody>
          <a:bodyPr/>
          <a:lstStyle/>
          <a:p>
            <a:endParaRPr lang="en-GB" dirty="0"/>
          </a:p>
        </p:txBody>
      </p:sp>
    </p:spTree>
    <p:extLst>
      <p:ext uri="{BB962C8B-B14F-4D97-AF65-F5344CB8AC3E}">
        <p14:creationId xmlns:p14="http://schemas.microsoft.com/office/powerpoint/2010/main" val="1703229347"/>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Hardcover">
  <a:themeElements>
    <a:clrScheme name="Hardcover">
      <a:dk1>
        <a:sysClr val="windowText" lastClr="000000"/>
      </a:dk1>
      <a:lt1>
        <a:sysClr val="window" lastClr="FFFFFF"/>
      </a:lt1>
      <a:dk2>
        <a:srgbClr val="895D1D"/>
      </a:dk2>
      <a:lt2>
        <a:srgbClr val="ECE9C6"/>
      </a:lt2>
      <a:accent1>
        <a:srgbClr val="873624"/>
      </a:accent1>
      <a:accent2>
        <a:srgbClr val="D6862D"/>
      </a:accent2>
      <a:accent3>
        <a:srgbClr val="D0BE40"/>
      </a:accent3>
      <a:accent4>
        <a:srgbClr val="877F6C"/>
      </a:accent4>
      <a:accent5>
        <a:srgbClr val="972109"/>
      </a:accent5>
      <a:accent6>
        <a:srgbClr val="AEB795"/>
      </a:accent6>
      <a:hlink>
        <a:srgbClr val="CC9900"/>
      </a:hlink>
      <a:folHlink>
        <a:srgbClr val="B2B2B2"/>
      </a:folHlink>
    </a:clrScheme>
    <a:fontScheme name="Hardcover">
      <a:majorFont>
        <a:latin typeface="Book Antiqua"/>
        <a:ea typeface=""/>
        <a:cs typeface=""/>
        <a:font script="Grek" typeface="Times New Roman"/>
        <a:font script="Cyrl" typeface="Times New Roman"/>
        <a:font script="Jpan" typeface="HGS明朝E"/>
        <a:font script="Hang" typeface="궁서"/>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Book Antiqua"/>
        <a:ea typeface=""/>
        <a:cs typeface=""/>
        <a:font script="Grek" typeface="Times New Roman"/>
        <a:font script="Cyrl" typeface="Times New Roman"/>
        <a:font script="Jpan" typeface="HGS明朝E"/>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Hardcover">
      <a:fillStyleLst>
        <a:solidFill>
          <a:schemeClr val="phClr"/>
        </a:solidFill>
        <a:solidFill>
          <a:schemeClr val="phClr">
            <a:tint val="68000"/>
            <a:shade val="94000"/>
            <a:satMod val="300000"/>
            <a:lumMod val="110000"/>
          </a:schemeClr>
        </a:solidFill>
        <a:gradFill rotWithShape="1">
          <a:gsLst>
            <a:gs pos="0">
              <a:schemeClr val="phClr">
                <a:tint val="94000"/>
                <a:satMod val="180000"/>
                <a:lumMod val="98000"/>
              </a:schemeClr>
            </a:gs>
            <a:gs pos="100000">
              <a:schemeClr val="phClr">
                <a:satMod val="130000"/>
              </a:schemeClr>
            </a:gs>
          </a:gsLst>
          <a:lin ang="5160000" scaled="0"/>
        </a:gradFill>
      </a:fillStyleLst>
      <a:lnStyleLst>
        <a:ln w="12700" cap="flat" cmpd="sng" algn="ctr">
          <a:solidFill>
            <a:schemeClr val="phClr">
              <a:shade val="90000"/>
              <a:lumMod val="90000"/>
            </a:schemeClr>
          </a:solidFill>
          <a:prstDash val="solid"/>
        </a:ln>
        <a:ln w="19050" cap="flat" cmpd="sng" algn="ctr">
          <a:solidFill>
            <a:schemeClr val="phClr">
              <a:shade val="75000"/>
              <a:lumMod val="90000"/>
            </a:schemeClr>
          </a:solidFill>
          <a:prstDash val="solid"/>
        </a:ln>
        <a:ln w="25400" cap="flat" cmpd="sng" algn="ctr">
          <a:solidFill>
            <a:schemeClr val="phClr"/>
          </a:solidFill>
          <a:prstDash val="solid"/>
        </a:ln>
      </a:lnStyleLst>
      <a:effectStyleLst>
        <a:effectStyle>
          <a:effectLst>
            <a:outerShdw blurRad="38100" dist="12700" dir="5400000" rotWithShape="0">
              <a:srgbClr val="000000">
                <a:alpha val="15000"/>
              </a:srgbClr>
            </a:outerShdw>
          </a:effectLst>
        </a:effectStyle>
        <a:effectStyle>
          <a:effectLst>
            <a:outerShdw blurRad="50800" dist="25400" dir="5400000" rotWithShape="0">
              <a:srgbClr val="000000">
                <a:alpha val="46000"/>
              </a:srgbClr>
            </a:outerShdw>
          </a:effectLst>
        </a:effectStyle>
        <a:effectStyle>
          <a:effectLst>
            <a:outerShdw blurRad="50800" dist="25400" dir="5400000" rotWithShape="0">
              <a:srgbClr val="000000">
                <a:alpha val="48000"/>
              </a:srgbClr>
            </a:outerShdw>
          </a:effectLst>
          <a:scene3d>
            <a:camera prst="orthographicFront">
              <a:rot lat="0" lon="0" rev="0"/>
            </a:camera>
            <a:lightRig rig="threePt" dir="tl">
              <a:rot lat="0" lon="0" rev="2400000"/>
            </a:lightRig>
          </a:scene3d>
          <a:sp3d>
            <a:bevelT w="25400" h="25400"/>
          </a:sp3d>
        </a:effectStyle>
      </a:effectStyleLst>
      <a:bgFillStyleLst>
        <a:solidFill>
          <a:schemeClr val="phClr">
            <a:tint val="96000"/>
            <a:lumMod val="110000"/>
          </a:schemeClr>
        </a:solidFill>
        <a:blipFill rotWithShape="1">
          <a:blip xmlns:r="http://schemas.openxmlformats.org/officeDocument/2006/relationships" r:embed="rId1">
            <a:duotone>
              <a:schemeClr val="phClr">
                <a:tint val="93000"/>
                <a:shade val="20000"/>
              </a:schemeClr>
              <a:schemeClr val="phClr">
                <a:tint val="90000"/>
                <a:shade val="85000"/>
                <a:satMod val="115000"/>
              </a:schemeClr>
            </a:duotone>
          </a:blip>
          <a:tile tx="0" ty="0" sx="60000" sy="60000" flip="none" algn="tl"/>
        </a:blipFill>
        <a:blipFill rotWithShape="1">
          <a:blip xmlns:r="http://schemas.openxmlformats.org/officeDocument/2006/relationships" r:embed="rId2">
            <a:duotone>
              <a:schemeClr val="phClr">
                <a:shade val="50000"/>
                <a:satMod val="340000"/>
                <a:lumMod val="40000"/>
              </a:schemeClr>
              <a:schemeClr val="phClr">
                <a:tint val="92000"/>
                <a:shade val="94000"/>
                <a:hueMod val="110000"/>
                <a:satMod val="236000"/>
                <a:lumMod val="120000"/>
              </a:schemeClr>
            </a:duotone>
          </a:blip>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Hardcover</Template>
  <TotalTime>36</TotalTime>
  <Words>1713</Words>
  <Application>Microsoft Office PowerPoint</Application>
  <PresentationFormat>On-screen Show (4:3)</PresentationFormat>
  <Paragraphs>117</Paragraphs>
  <Slides>25</Slides>
  <Notes>0</Notes>
  <HiddenSlides>0</HiddenSlides>
  <MMClips>0</MMClips>
  <ScaleCrop>false</ScaleCrop>
  <HeadingPairs>
    <vt:vector size="4" baseType="variant">
      <vt:variant>
        <vt:lpstr>Theme</vt:lpstr>
      </vt:variant>
      <vt:variant>
        <vt:i4>1</vt:i4>
      </vt:variant>
      <vt:variant>
        <vt:lpstr>Slide Titles</vt:lpstr>
      </vt:variant>
      <vt:variant>
        <vt:i4>25</vt:i4>
      </vt:variant>
    </vt:vector>
  </HeadingPairs>
  <TitlesOfParts>
    <vt:vector size="26" baseType="lpstr">
      <vt:lpstr>Hardcover</vt:lpstr>
      <vt:lpstr>Eastern-derived NRMs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Bhaktivedanta Swami Praphupada </vt:lpstr>
      <vt:lpstr>ISKCON</vt:lpstr>
      <vt:lpstr>PowerPoint Presentation</vt:lpstr>
      <vt:lpstr>Maharishi Mahesh Yogi</vt:lpstr>
      <vt:lpstr>Transcendental Meditation (TM)</vt:lpstr>
      <vt:lpstr>PowerPoint Presentation</vt:lpstr>
      <vt:lpstr>PowerPoint Presentation</vt:lpstr>
      <vt:lpstr>Bhagwan Shree Rajneesh (Osho)</vt:lpstr>
      <vt:lpstr>PowerPoint Presentation</vt:lpstr>
      <vt:lpstr>PowerPoint Presentation</vt:lpstr>
      <vt:lpstr>PowerPoint Presentation</vt:lpstr>
      <vt:lpstr>PowerPoint Presentation</vt:lpstr>
      <vt:lpstr>Soka Gakkai</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Sarah</dc:creator>
  <cp:lastModifiedBy>Sarah</cp:lastModifiedBy>
  <cp:revision>7</cp:revision>
  <dcterms:created xsi:type="dcterms:W3CDTF">2012-12-03T00:28:20Z</dcterms:created>
  <dcterms:modified xsi:type="dcterms:W3CDTF">2012-12-03T01:04:32Z</dcterms:modified>
</cp:coreProperties>
</file>