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4" r:id="rId1"/>
  </p:sldMasterIdLst>
  <p:sldIdLst>
    <p:sldId id="272" r:id="rId2"/>
    <p:sldId id="257" r:id="rId3"/>
    <p:sldId id="259" r:id="rId4"/>
    <p:sldId id="258" r:id="rId5"/>
    <p:sldId id="260" r:id="rId6"/>
    <p:sldId id="261" r:id="rId7"/>
    <p:sldId id="269" r:id="rId8"/>
    <p:sldId id="262" r:id="rId9"/>
    <p:sldId id="264" r:id="rId10"/>
    <p:sldId id="271" r:id="rId11"/>
    <p:sldId id="263" r:id="rId12"/>
    <p:sldId id="266" r:id="rId13"/>
    <p:sldId id="267" r:id="rId14"/>
    <p:sldId id="268"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3/22/2026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83153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3/22/2026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798106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3/22/2026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28208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3/22/2026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935540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3/22/2026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775981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3/22/2026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82775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3/22/2026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03902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3/22/2026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28309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3/22/2026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14984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3/22/2026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178946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3/22/2026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15489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3/22/2026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1705878330"/>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77" r:id="rId6"/>
    <p:sldLayoutId id="2147483773" r:id="rId7"/>
    <p:sldLayoutId id="2147483774" r:id="rId8"/>
    <p:sldLayoutId id="2147483775" r:id="rId9"/>
    <p:sldLayoutId id="2147483776" r:id="rId10"/>
    <p:sldLayoutId id="2147483778"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 /></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audio" Target="../media/media1.m4a" /><Relationship Id="rId1" Type="http://schemas.microsoft.com/office/2007/relationships/media" Target="../media/media1.m4a" /><Relationship Id="rId5" Type="http://schemas.openxmlformats.org/officeDocument/2006/relationships/image" Target="../media/image2.png" /><Relationship Id="rId4" Type="http://schemas.openxmlformats.org/officeDocument/2006/relationships/image" Target="../media/image1.jpeg" /></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2.m4a" /><Relationship Id="rId1" Type="http://schemas.microsoft.com/office/2007/relationships/media" Target="../media/media2.m4a" /><Relationship Id="rId4" Type="http://schemas.openxmlformats.org/officeDocument/2006/relationships/image" Target="../media/image2.png" /></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3.m4a" /><Relationship Id="rId1" Type="http://schemas.microsoft.com/office/2007/relationships/media" Target="../media/media3.m4a" /><Relationship Id="rId4" Type="http://schemas.openxmlformats.org/officeDocument/2006/relationships/image" Target="../media/image2.png" /></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4.m4a" /><Relationship Id="rId1" Type="http://schemas.microsoft.com/office/2007/relationships/media" Target="../media/media4.m4a" /><Relationship Id="rId4" Type="http://schemas.openxmlformats.org/officeDocument/2006/relationships/image" Target="../media/image2.png" /></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5.m4a" /><Relationship Id="rId1" Type="http://schemas.microsoft.com/office/2007/relationships/media" Target="../media/media5.m4a" /><Relationship Id="rId4" Type="http://schemas.openxmlformats.org/officeDocument/2006/relationships/image" Target="../media/image2.png" /></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xml" /><Relationship Id="rId2" Type="http://schemas.openxmlformats.org/officeDocument/2006/relationships/audio" Target="../media/media6.m4a" /><Relationship Id="rId1" Type="http://schemas.microsoft.com/office/2007/relationships/media" Target="../media/media6.m4a" /><Relationship Id="rId4" Type="http://schemas.openxmlformats.org/officeDocument/2006/relationships/image" Target="../media/image2.png" /></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 /><Relationship Id="rId2" Type="http://schemas.openxmlformats.org/officeDocument/2006/relationships/audio" Target="../media/media7.m4a" /><Relationship Id="rId1" Type="http://schemas.microsoft.com/office/2007/relationships/media" Target="../media/media7.m4a" /><Relationship Id="rId4" Type="http://schemas.openxmlformats.org/officeDocument/2006/relationships/image" Target="../media/image2.png" /></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5.xml" /><Relationship Id="rId2" Type="http://schemas.openxmlformats.org/officeDocument/2006/relationships/audio" Target="../media/media8.m4a" /><Relationship Id="rId1" Type="http://schemas.microsoft.com/office/2007/relationships/media" Target="../media/media8.m4a" /><Relationship Id="rId4" Type="http://schemas.openxmlformats.org/officeDocument/2006/relationships/image" Target="../media/image2.png" /></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9.m4a" /><Relationship Id="rId1" Type="http://schemas.microsoft.com/office/2007/relationships/media" Target="../media/media9.m4a" /><Relationship Id="rId4" Type="http://schemas.openxmlformats.org/officeDocument/2006/relationships/image" Target="../media/image2.png" /></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10.m4a" /><Relationship Id="rId1" Type="http://schemas.microsoft.com/office/2007/relationships/media" Target="../media/media10.m4a" /><Relationship Id="rId4" Type="http://schemas.openxmlformats.org/officeDocument/2006/relationships/image" Target="../media/image2.png" /></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11.m4a" /><Relationship Id="rId1" Type="http://schemas.microsoft.com/office/2007/relationships/media" Target="../media/media11.m4a" /><Relationship Id="rId4" Type="http://schemas.openxmlformats.org/officeDocument/2006/relationships/image" Target="../media/image2.png" /></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12.m4a" /><Relationship Id="rId1" Type="http://schemas.microsoft.com/office/2007/relationships/media" Target="../media/media12.m4a" /><Relationship Id="rId4" Type="http://schemas.openxmlformats.org/officeDocument/2006/relationships/image" Target="../media/image2.png" /></Relationships>
</file>

<file path=ppt/slides/_rels/slide14.xml.rels><?xml version="1.0" encoding="UTF-8" standalone="yes"?>
<Relationships xmlns="http://schemas.openxmlformats.org/package/2006/relationships"><Relationship Id="rId8" Type="http://schemas.openxmlformats.org/officeDocument/2006/relationships/hyperlink" Target="https://www.youtube.com/watch?v=0fVoz4V75_E" TargetMode="External" /><Relationship Id="rId3" Type="http://schemas.openxmlformats.org/officeDocument/2006/relationships/hyperlink" Target="https://my.clevelandclinic.org/health/diseases/6202-small-cell-lung-cancer" TargetMode="External" /><Relationship Id="rId7" Type="http://schemas.openxmlformats.org/officeDocument/2006/relationships/hyperlink" Target="https://www.cancerresearchuk.org/about-cancer/lung-cancer/stages-types/limited-extensive" TargetMode="External" /><Relationship Id="rId2" Type="http://schemas.openxmlformats.org/officeDocument/2006/relationships/hyperlink" Target="https://www.cancer.gov/types/lung/patient/small-cell-lung-treatment-pdq#:~:text=cancer%20is%20increased.-,Signs%20and%20symptoms%20of%20small%20cell%20lung%20cancer%20include%20coughing,and%20veins%20in%20the%20neck" TargetMode="External" /><Relationship Id="rId1" Type="http://schemas.openxmlformats.org/officeDocument/2006/relationships/slideLayout" Target="../slideLayouts/slideLayout2.xml" /><Relationship Id="rId6" Type="http://schemas.openxmlformats.org/officeDocument/2006/relationships/hyperlink" Target="https://www.hopkinsmedicine.org/health/conditions-and-diseases/lung-cancer/manage-shortness-of-breath-with-lung-cancer#:~:text=What%20causes%20shortness%20of%20breath,the%20rest%20of%20the%20body" TargetMode="External" /><Relationship Id="rId5" Type="http://schemas.openxmlformats.org/officeDocument/2006/relationships/hyperlink" Target="https://www.nature.com/articles/nrc.2017.87" TargetMode="External" /><Relationship Id="rId4" Type="http://schemas.openxmlformats.org/officeDocument/2006/relationships/hyperlink" Target="https://www.yalemedicine.org/conditions/small-cell-lung-cancer"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D4D02DC-86D0-86A9-4404-26B11AF64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45135D8A-AF08-864C-18EF-48529828E9DF}"/>
              </a:ext>
            </a:extLst>
          </p:cNvPr>
          <p:cNvSpPr>
            <a:spLocks noGrp="1"/>
          </p:cNvSpPr>
          <p:nvPr>
            <p:ph type="title"/>
          </p:nvPr>
        </p:nvSpPr>
        <p:spPr>
          <a:xfrm>
            <a:off x="2494392" y="1681317"/>
            <a:ext cx="7202862" cy="1219199"/>
          </a:xfrm>
        </p:spPr>
        <p:txBody>
          <a:bodyPr vert="horz" lIns="91440" tIns="45720" rIns="91440" bIns="45720" rtlCol="0" anchor="b">
            <a:normAutofit/>
          </a:bodyPr>
          <a:lstStyle/>
          <a:p>
            <a:pPr algn="ctr"/>
            <a:r>
              <a:rPr lang="en-US" sz="4800"/>
              <a:t>Component 2</a:t>
            </a:r>
          </a:p>
        </p:txBody>
      </p:sp>
      <p:sp>
        <p:nvSpPr>
          <p:cNvPr id="4" name="Text Placeholder 3">
            <a:extLst>
              <a:ext uri="{FF2B5EF4-FFF2-40B4-BE49-F238E27FC236}">
                <a16:creationId xmlns:a16="http://schemas.microsoft.com/office/drawing/2014/main" id="{639EE5D7-7E2B-E97E-742C-85ACF41FE8E5}"/>
              </a:ext>
            </a:extLst>
          </p:cNvPr>
          <p:cNvSpPr>
            <a:spLocks noGrp="1"/>
          </p:cNvSpPr>
          <p:nvPr>
            <p:ph type="body" idx="1"/>
          </p:nvPr>
        </p:nvSpPr>
        <p:spPr>
          <a:xfrm>
            <a:off x="2494392" y="3843708"/>
            <a:ext cx="7202862" cy="1414091"/>
          </a:xfrm>
        </p:spPr>
        <p:txBody>
          <a:bodyPr vert="horz" lIns="91440" tIns="45720" rIns="91440" bIns="45720" rtlCol="0">
            <a:normAutofit fontScale="25000" lnSpcReduction="20000"/>
          </a:bodyPr>
          <a:lstStyle/>
          <a:p>
            <a:pPr algn="ctr"/>
            <a:r>
              <a:rPr lang="en-US" sz="6400"/>
              <a:t>2319062</a:t>
            </a:r>
          </a:p>
          <a:p>
            <a:pPr algn="ctr"/>
            <a:r>
              <a:rPr lang="en-US" sz="6400"/>
              <a:t>Latimah Shoukat</a:t>
            </a:r>
          </a:p>
          <a:p>
            <a:pPr algn="ctr"/>
            <a:r>
              <a:rPr lang="en-US" sz="6400"/>
              <a:t>Robert </a:t>
            </a:r>
            <a:r>
              <a:rPr lang="en-US" sz="6400" err="1"/>
              <a:t>Nartowski</a:t>
            </a:r>
            <a:r>
              <a:rPr lang="en-US" sz="6400"/>
              <a:t> </a:t>
            </a:r>
          </a:p>
          <a:p>
            <a:pPr algn="ctr"/>
            <a:r>
              <a:rPr lang="en-US" sz="6400"/>
              <a:t>BMHP5023</a:t>
            </a:r>
          </a:p>
          <a:p>
            <a:pPr algn="ctr"/>
            <a:r>
              <a:rPr lang="en-US" sz="6400"/>
              <a:t>Component 2: presentation</a:t>
            </a:r>
          </a:p>
          <a:p>
            <a:pPr algn="ctr"/>
            <a:r>
              <a:rPr lang="en-US" sz="6400"/>
              <a:t>(</a:t>
            </a:r>
            <a:r>
              <a:rPr lang="en-US" sz="6400" err="1"/>
              <a:t>Powerpoint</a:t>
            </a:r>
            <a:r>
              <a:rPr lang="en-US" sz="6400"/>
              <a:t> with voice password</a:t>
            </a:r>
          </a:p>
          <a:p>
            <a:pPr algn="ctr"/>
            <a:endParaRPr lang="en-US" sz="1800"/>
          </a:p>
        </p:txBody>
      </p:sp>
    </p:spTree>
    <p:extLst>
      <p:ext uri="{BB962C8B-B14F-4D97-AF65-F5344CB8AC3E}">
        <p14:creationId xmlns:p14="http://schemas.microsoft.com/office/powerpoint/2010/main" val="29028232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BE9521-E12C-A3BE-F5A1-F958FE971C16}"/>
              </a:ext>
            </a:extLst>
          </p:cNvPr>
          <p:cNvSpPr>
            <a:spLocks noGrp="1"/>
          </p:cNvSpPr>
          <p:nvPr>
            <p:ph type="ctrTitle"/>
          </p:nvPr>
        </p:nvSpPr>
        <p:spPr>
          <a:xfrm>
            <a:off x="612648" y="603504"/>
            <a:ext cx="5862396" cy="1527048"/>
          </a:xfrm>
        </p:spPr>
        <p:txBody>
          <a:bodyPr vert="horz" lIns="91440" tIns="45720" rIns="91440" bIns="45720" rtlCol="0" anchor="b">
            <a:normAutofit/>
          </a:bodyPr>
          <a:lstStyle/>
          <a:p>
            <a:pPr algn="l"/>
            <a:r>
              <a:rPr lang="en-US" sz="3600" b="1" kern="1200">
                <a:solidFill>
                  <a:schemeClr val="tx1"/>
                </a:solidFill>
                <a:latin typeface="+mj-lt"/>
                <a:ea typeface="+mj-ea"/>
                <a:cs typeface="+mj-cs"/>
              </a:rPr>
              <a:t>Small cell Lung cancer</a:t>
            </a:r>
          </a:p>
        </p:txBody>
      </p:sp>
      <p:sp>
        <p:nvSpPr>
          <p:cNvPr id="3" name="Content Placeholder 2">
            <a:extLst>
              <a:ext uri="{FF2B5EF4-FFF2-40B4-BE49-F238E27FC236}">
                <a16:creationId xmlns:a16="http://schemas.microsoft.com/office/drawing/2014/main" id="{09BD5E85-A886-0F3C-F51E-CC58386D3355}"/>
              </a:ext>
            </a:extLst>
          </p:cNvPr>
          <p:cNvSpPr>
            <a:spLocks noGrp="1"/>
          </p:cNvSpPr>
          <p:nvPr>
            <p:ph type="subTitle" idx="1"/>
          </p:nvPr>
        </p:nvSpPr>
        <p:spPr>
          <a:xfrm>
            <a:off x="612648" y="2212848"/>
            <a:ext cx="5862396" cy="4096512"/>
          </a:xfrm>
        </p:spPr>
        <p:txBody>
          <a:bodyPr vert="horz" lIns="91440" tIns="45720" rIns="91440" bIns="45720" rtlCol="0">
            <a:normAutofit/>
          </a:bodyPr>
          <a:lstStyle/>
          <a:p>
            <a:pPr indent="-228600" algn="l">
              <a:lnSpc>
                <a:spcPct val="110000"/>
              </a:lnSpc>
              <a:buFont typeface="Arial" panose="020B0604020202020204" pitchFamily="34" charset="0"/>
              <a:buChar char="•"/>
            </a:pPr>
            <a:r>
              <a:rPr lang="en-US" sz="1700">
                <a:highlight>
                  <a:srgbClr val="FFFFFF"/>
                </a:highlight>
              </a:rPr>
              <a:t>Small cell carcinoma (also known as oat cell cancer) is a kind of lung cancer that can enlarge and disseminate rapidly, often resulting in the cancer spreading to other parts of the body early in the disease process. This is the increasingly common kind of small lung cancer.</a:t>
            </a:r>
          </a:p>
          <a:p>
            <a:pPr indent="-228600" algn="l">
              <a:lnSpc>
                <a:spcPct val="110000"/>
              </a:lnSpc>
              <a:buFont typeface="Arial" panose="020B0604020202020204" pitchFamily="34" charset="0"/>
              <a:buChar char="•"/>
            </a:pPr>
            <a:r>
              <a:rPr lang="en-US" sz="1700">
                <a:highlight>
                  <a:srgbClr val="FFFFFF"/>
                </a:highlight>
              </a:rPr>
              <a:t>Combined "oat cell" carcinoma is a unqiue form of lung cancer that has features of small cell lung cancer and non-small cell lung cancer in the same neoplasm. </a:t>
            </a:r>
          </a:p>
          <a:p>
            <a:pPr indent="-228600" algn="l">
              <a:lnSpc>
                <a:spcPct val="110000"/>
              </a:lnSpc>
              <a:buFont typeface="Arial" panose="020B0604020202020204" pitchFamily="34" charset="0"/>
              <a:buChar char="•"/>
            </a:pPr>
            <a:r>
              <a:rPr lang="en-US" sz="1700">
                <a:highlight>
                  <a:srgbClr val="FFFFFF"/>
                </a:highlight>
              </a:rPr>
              <a:t>Small-cell lung cancer is a lethal cancer linked with passive smoking that has neuroendocrine (NE) cellular attributes and is pathologically, biologically, molecularly and clinically very diverse from other lung cancers. (Gazdar 2017)</a:t>
            </a:r>
          </a:p>
          <a:p>
            <a:pPr indent="-228600" algn="l">
              <a:lnSpc>
                <a:spcPct val="110000"/>
              </a:lnSpc>
              <a:buFont typeface="Arial" panose="020B0604020202020204" pitchFamily="34" charset="0"/>
              <a:buChar char="•"/>
            </a:pPr>
            <a:endParaRPr lang="en-US" sz="1700">
              <a:highlight>
                <a:srgbClr val="FFFFFF"/>
              </a:highlight>
            </a:endParaRPr>
          </a:p>
          <a:p>
            <a:pPr marL="0" indent="-228600" algn="l">
              <a:lnSpc>
                <a:spcPct val="110000"/>
              </a:lnSpc>
              <a:buFont typeface="Arial" panose="020B0604020202020204" pitchFamily="34" charset="0"/>
              <a:buChar char="•"/>
            </a:pPr>
            <a:endParaRPr lang="en-US" sz="1700"/>
          </a:p>
          <a:p>
            <a:pPr indent="-228600" algn="l">
              <a:lnSpc>
                <a:spcPct val="110000"/>
              </a:lnSpc>
              <a:buFont typeface="Arial" panose="020B0604020202020204" pitchFamily="34" charset="0"/>
              <a:buChar char="•"/>
            </a:pPr>
            <a:endParaRPr lang="en-US" sz="1700">
              <a:highlight>
                <a:srgbClr val="FFFFFF"/>
              </a:highlight>
            </a:endParaRPr>
          </a:p>
          <a:p>
            <a:pPr indent="-228600" algn="l">
              <a:lnSpc>
                <a:spcPct val="110000"/>
              </a:lnSpc>
              <a:buFont typeface="Arial" panose="020B0604020202020204" pitchFamily="34" charset="0"/>
              <a:buChar char="•"/>
            </a:pPr>
            <a:endParaRPr lang="en-US" sz="1700"/>
          </a:p>
        </p:txBody>
      </p:sp>
      <p:pic>
        <p:nvPicPr>
          <p:cNvPr id="4" name="Picture 3" descr="6202-small-cell-lung-cancer (800×824)">
            <a:extLst>
              <a:ext uri="{FF2B5EF4-FFF2-40B4-BE49-F238E27FC236}">
                <a16:creationId xmlns:a16="http://schemas.microsoft.com/office/drawing/2014/main" id="{9A54AD6A-DC99-2CAF-0F63-60B9D058D53F}"/>
              </a:ext>
            </a:extLst>
          </p:cNvPr>
          <p:cNvPicPr>
            <a:picLocks noChangeAspect="1"/>
          </p:cNvPicPr>
          <p:nvPr/>
        </p:nvPicPr>
        <p:blipFill>
          <a:blip r:embed="rId4"/>
          <a:stretch>
            <a:fillRect/>
          </a:stretch>
        </p:blipFill>
        <p:spPr>
          <a:xfrm>
            <a:off x="7091395" y="1030046"/>
            <a:ext cx="4681506" cy="4826294"/>
          </a:xfrm>
          <a:prstGeom prst="rect">
            <a:avLst/>
          </a:prstGeom>
        </p:spPr>
      </p:pic>
      <p:pic>
        <p:nvPicPr>
          <p:cNvPr id="12" name="Recorded Sound">
            <a:hlinkClick r:id="" action="ppaction://media"/>
            <a:extLst>
              <a:ext uri="{FF2B5EF4-FFF2-40B4-BE49-F238E27FC236}">
                <a16:creationId xmlns:a16="http://schemas.microsoft.com/office/drawing/2014/main" id="{580B133E-A9AA-644E-6C6B-7881097B45F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68101" y="6099073"/>
            <a:ext cx="609600" cy="609600"/>
          </a:xfrm>
          <a:prstGeom prst="rect">
            <a:avLst/>
          </a:prstGeom>
        </p:spPr>
      </p:pic>
    </p:spTree>
    <p:extLst>
      <p:ext uri="{BB962C8B-B14F-4D97-AF65-F5344CB8AC3E}">
        <p14:creationId xmlns:p14="http://schemas.microsoft.com/office/powerpoint/2010/main" val="1357959571"/>
      </p:ext>
    </p:extLst>
  </p:cSld>
  <p:clrMapOvr>
    <a:masterClrMapping/>
  </p:clrMapOvr>
  <mc:AlternateContent xmlns:mc="http://schemas.openxmlformats.org/markup-compatibility/2006" xmlns:p14="http://schemas.microsoft.com/office/powerpoint/2010/main">
    <mc:Choice Requires="p14">
      <p:transition spd="slow" p14:dur="2000" advTm="5057"/>
    </mc:Choice>
    <mc:Fallback xmlns="">
      <p:transition spd="slow" advTm="50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9076"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9A49C-6BE3-A8A3-35A5-107A380D0428}"/>
              </a:ext>
            </a:extLst>
          </p:cNvPr>
          <p:cNvSpPr>
            <a:spLocks noGrp="1"/>
          </p:cNvSpPr>
          <p:nvPr>
            <p:ph type="title"/>
          </p:nvPr>
        </p:nvSpPr>
        <p:spPr/>
        <p:txBody>
          <a:bodyPr/>
          <a:lstStyle/>
          <a:p>
            <a:r>
              <a:rPr lang="en-GB"/>
              <a:t>Medical intervention for small cell lung cancer</a:t>
            </a:r>
          </a:p>
        </p:txBody>
      </p:sp>
      <p:sp>
        <p:nvSpPr>
          <p:cNvPr id="3" name="Content Placeholder 2">
            <a:extLst>
              <a:ext uri="{FF2B5EF4-FFF2-40B4-BE49-F238E27FC236}">
                <a16:creationId xmlns:a16="http://schemas.microsoft.com/office/drawing/2014/main" id="{57182BF4-24A2-20DC-7296-49CE733A7FE5}"/>
              </a:ext>
            </a:extLst>
          </p:cNvPr>
          <p:cNvSpPr>
            <a:spLocks noGrp="1"/>
          </p:cNvSpPr>
          <p:nvPr>
            <p:ph idx="1"/>
          </p:nvPr>
        </p:nvSpPr>
        <p:spPr>
          <a:xfrm>
            <a:off x="612647" y="1281370"/>
            <a:ext cx="10653579" cy="5027990"/>
          </a:xfrm>
        </p:spPr>
        <p:txBody>
          <a:bodyPr vert="horz" lIns="91440" tIns="45720" rIns="91440" bIns="45720" rtlCol="0" anchor="t">
            <a:normAutofit/>
          </a:bodyPr>
          <a:lstStyle/>
          <a:p>
            <a:r>
              <a:rPr lang="en-GB">
                <a:solidFill>
                  <a:srgbClr val="1B1B1B"/>
                </a:solidFill>
                <a:highlight>
                  <a:srgbClr val="FFFFFF"/>
                </a:highlight>
                <a:latin typeface="Open Sans"/>
                <a:ea typeface="Open Sans"/>
                <a:cs typeface="Open Sans"/>
              </a:rPr>
              <a:t>Treatment of advanced stage small cell lung cancer may involve:</a:t>
            </a:r>
          </a:p>
          <a:p>
            <a:r>
              <a:rPr lang="en-GB">
                <a:solidFill>
                  <a:srgbClr val="1B1B1B"/>
                </a:solidFill>
                <a:highlight>
                  <a:srgbClr val="FFFFFF"/>
                </a:highlight>
                <a:latin typeface="Open Sans"/>
                <a:ea typeface="Open Sans"/>
                <a:cs typeface="Open Sans"/>
              </a:rPr>
              <a:t>Immunotherapy (atezolizumab or durvalumab) </a:t>
            </a:r>
          </a:p>
          <a:p>
            <a:r>
              <a:rPr lang="en-GB">
                <a:solidFill>
                  <a:srgbClr val="1B1B1B"/>
                </a:solidFill>
                <a:highlight>
                  <a:srgbClr val="FFFFFF"/>
                </a:highlight>
                <a:latin typeface="Open Sans"/>
                <a:ea typeface="Open Sans"/>
                <a:cs typeface="Open Sans"/>
              </a:rPr>
              <a:t>Polychemotherapy</a:t>
            </a:r>
          </a:p>
          <a:p>
            <a:r>
              <a:rPr lang="en-GB">
                <a:solidFill>
                  <a:srgbClr val="1B1B1B"/>
                </a:solidFill>
                <a:highlight>
                  <a:srgbClr val="FFFFFF"/>
                </a:highlight>
                <a:latin typeface="Open Sans"/>
                <a:ea typeface="Open Sans"/>
                <a:cs typeface="Open Sans"/>
              </a:rPr>
              <a:t>Radiation therapy to the brain, bone, spine or other parts of </a:t>
            </a:r>
            <a:r>
              <a:rPr lang="en-GB" err="1">
                <a:solidFill>
                  <a:srgbClr val="1B1B1B"/>
                </a:solidFill>
                <a:highlight>
                  <a:srgbClr val="FFFFFF"/>
                </a:highlight>
                <a:latin typeface="Open Sans"/>
                <a:ea typeface="Open Sans"/>
                <a:cs typeface="Open Sans"/>
              </a:rPr>
              <a:t>th</a:t>
            </a:r>
            <a:r>
              <a:rPr lang="en-GB">
                <a:solidFill>
                  <a:srgbClr val="1B1B1B"/>
                </a:solidFill>
                <a:highlight>
                  <a:srgbClr val="FFFFFF"/>
                </a:highlight>
                <a:latin typeface="Open Sans"/>
                <a:ea typeface="Open Sans"/>
                <a:cs typeface="Open Sans"/>
              </a:rPr>
              <a:t>e body where the cancer has developed, as palliative therapy to ease symptoms and enhance standard of living.</a:t>
            </a:r>
          </a:p>
          <a:p>
            <a:r>
              <a:rPr lang="en-GB">
                <a:solidFill>
                  <a:srgbClr val="1B1B1B"/>
                </a:solidFill>
                <a:highlight>
                  <a:srgbClr val="FFFFFF"/>
                </a:highlight>
                <a:latin typeface="Open Sans"/>
                <a:ea typeface="Open Sans"/>
                <a:cs typeface="Open Sans"/>
              </a:rPr>
              <a:t>Radiation therapy to the chest if the cancer reacted to chemotherapy.</a:t>
            </a:r>
          </a:p>
          <a:p>
            <a:r>
              <a:rPr lang="en-GB">
                <a:solidFill>
                  <a:srgbClr val="1B1B1B"/>
                </a:solidFill>
                <a:highlight>
                  <a:srgbClr val="FFFFFF"/>
                </a:highlight>
                <a:latin typeface="Open Sans"/>
                <a:ea typeface="Open Sans"/>
                <a:cs typeface="Open Sans"/>
              </a:rPr>
              <a:t>Radiation therapy to the brain following a full reaction to chemotherapy, to avoid the expansion of cancer to the brain.</a:t>
            </a:r>
          </a:p>
          <a:p>
            <a:pPr marL="0" indent="0">
              <a:buNone/>
            </a:pPr>
            <a:endParaRPr lang="en-GB">
              <a:solidFill>
                <a:srgbClr val="1B1B1B"/>
              </a:solidFill>
              <a:highlight>
                <a:srgbClr val="FFFFFF"/>
              </a:highlight>
              <a:latin typeface="Open Sans"/>
              <a:ea typeface="Open Sans"/>
              <a:cs typeface="Open Sans"/>
            </a:endParaRPr>
          </a:p>
          <a:p>
            <a:pPr marL="0" indent="0">
              <a:buNone/>
            </a:pPr>
            <a:endParaRPr lang="en-GB"/>
          </a:p>
        </p:txBody>
      </p:sp>
      <p:pic>
        <p:nvPicPr>
          <p:cNvPr id="4" name="Recorded Sound">
            <a:hlinkClick r:id="" action="ppaction://media"/>
            <a:extLst>
              <a:ext uri="{FF2B5EF4-FFF2-40B4-BE49-F238E27FC236}">
                <a16:creationId xmlns:a16="http://schemas.microsoft.com/office/drawing/2014/main" id="{3F9A83C3-A91D-3854-E3AE-BAC606E0010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69753" y="6004560"/>
            <a:ext cx="609600" cy="609600"/>
          </a:xfrm>
          <a:prstGeom prst="rect">
            <a:avLst/>
          </a:prstGeom>
        </p:spPr>
      </p:pic>
    </p:spTree>
    <p:extLst>
      <p:ext uri="{BB962C8B-B14F-4D97-AF65-F5344CB8AC3E}">
        <p14:creationId xmlns:p14="http://schemas.microsoft.com/office/powerpoint/2010/main" val="1526869421"/>
      </p:ext>
    </p:extLst>
  </p:cSld>
  <p:clrMapOvr>
    <a:masterClrMapping/>
  </p:clrMapOvr>
  <mc:AlternateContent xmlns:mc="http://schemas.openxmlformats.org/markup-compatibility/2006" xmlns:p14="http://schemas.microsoft.com/office/powerpoint/2010/main">
    <mc:Choice Requires="p14">
      <p:transition spd="slow" p14:dur="2000" advTm="57473"/>
    </mc:Choice>
    <mc:Fallback xmlns="">
      <p:transition spd="slow" advTm="574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47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5FC11-EBD6-B6A5-2129-FA084B196DBF}"/>
              </a:ext>
            </a:extLst>
          </p:cNvPr>
          <p:cNvSpPr>
            <a:spLocks noGrp="1"/>
          </p:cNvSpPr>
          <p:nvPr>
            <p:ph type="title"/>
          </p:nvPr>
        </p:nvSpPr>
        <p:spPr>
          <a:xfrm>
            <a:off x="612648" y="156095"/>
            <a:ext cx="10653578" cy="1201530"/>
          </a:xfrm>
        </p:spPr>
        <p:txBody>
          <a:bodyPr/>
          <a:lstStyle/>
          <a:p>
            <a:r>
              <a:rPr lang="en-GB"/>
              <a:t>The respiratory system- Anatomy and Physiology</a:t>
            </a:r>
          </a:p>
        </p:txBody>
      </p:sp>
      <p:sp>
        <p:nvSpPr>
          <p:cNvPr id="3" name="Content Placeholder 2">
            <a:extLst>
              <a:ext uri="{FF2B5EF4-FFF2-40B4-BE49-F238E27FC236}">
                <a16:creationId xmlns:a16="http://schemas.microsoft.com/office/drawing/2014/main" id="{3E29CDAD-9BC9-F2F5-1612-FC0554303F89}"/>
              </a:ext>
            </a:extLst>
          </p:cNvPr>
          <p:cNvSpPr>
            <a:spLocks noGrp="1"/>
          </p:cNvSpPr>
          <p:nvPr>
            <p:ph idx="1"/>
          </p:nvPr>
        </p:nvSpPr>
        <p:spPr>
          <a:xfrm>
            <a:off x="612647" y="1357623"/>
            <a:ext cx="10653579" cy="4951737"/>
          </a:xfrm>
        </p:spPr>
        <p:txBody>
          <a:bodyPr vert="horz" lIns="91440" tIns="45720" rIns="91440" bIns="45720" rtlCol="0" anchor="t">
            <a:noAutofit/>
          </a:bodyPr>
          <a:lstStyle/>
          <a:p>
            <a:pPr marL="0" indent="0">
              <a:buNone/>
            </a:pPr>
            <a:r>
              <a:rPr lang="en-GB" sz="1400" dirty="0">
                <a:solidFill>
                  <a:srgbClr val="0A0A0A"/>
                </a:solidFill>
                <a:latin typeface="Google Sans"/>
              </a:rPr>
              <a:t>Anatomy of the respiratory system :</a:t>
            </a:r>
          </a:p>
          <a:p>
            <a:pPr marL="0" indent="0">
              <a:buNone/>
            </a:pPr>
            <a:r>
              <a:rPr lang="en-GB" sz="1400" dirty="0">
                <a:solidFill>
                  <a:srgbClr val="0A0A0A"/>
                </a:solidFill>
                <a:latin typeface="Google Sans"/>
              </a:rPr>
              <a:t>Upper respiratory tract: involves the nasal cavity, nose, paranasal sinuses and pharynx, which , moisten, warm and filter approaching air.</a:t>
            </a:r>
          </a:p>
          <a:p>
            <a:pPr marL="0" indent="0">
              <a:buNone/>
            </a:pPr>
            <a:r>
              <a:rPr lang="en-GB" sz="1400" dirty="0">
                <a:solidFill>
                  <a:srgbClr val="0A0A0A"/>
                </a:solidFill>
                <a:latin typeface="Google Sans"/>
              </a:rPr>
              <a:t>Lower respiratory tract: contains the lungs, trachea (windpipe), bronchial tree and larynx (voice box).</a:t>
            </a:r>
          </a:p>
          <a:p>
            <a:r>
              <a:rPr lang="en-GB" sz="1400" dirty="0">
                <a:solidFill>
                  <a:srgbClr val="0A0A0A"/>
                </a:solidFill>
                <a:latin typeface="Google Sans"/>
              </a:rPr>
              <a:t>Trachea and Bronchi: The trachea divides into the right and left main bronchus, which further separate into tiny bronchioles, creating the "conducting airways".</a:t>
            </a:r>
          </a:p>
          <a:p>
            <a:r>
              <a:rPr lang="en-GB" sz="1400" dirty="0">
                <a:solidFill>
                  <a:srgbClr val="0A0A0A"/>
                </a:solidFill>
                <a:latin typeface="Google Sans"/>
              </a:rPr>
              <a:t>Lung &amp; alveoli: the lungs are situated in the chest cavity, with the right lung having three lobes and the left having two. The bronchioles eliminate in alveoli, which is encircled by capillaries where external respiration happens.</a:t>
            </a:r>
            <a:endParaRPr lang="en-GB" sz="1400" dirty="0">
              <a:solidFill>
                <a:srgbClr val="0A0A0A"/>
              </a:solidFill>
              <a:highlight>
                <a:srgbClr val="FFFFFF"/>
              </a:highlight>
              <a:latin typeface="Google Sans"/>
            </a:endParaRPr>
          </a:p>
          <a:p>
            <a:r>
              <a:rPr lang="en-GB" sz="1400" dirty="0">
                <a:solidFill>
                  <a:srgbClr val="0A0A0A"/>
                </a:solidFill>
                <a:latin typeface="Google Sans"/>
              </a:rPr>
              <a:t>Muscles of respiration: the diaphragm is the main muscle, facilitated by external intercostal muscles throughout inspiration.</a:t>
            </a:r>
          </a:p>
          <a:p>
            <a:r>
              <a:rPr lang="en-GB" sz="1400" b="1" dirty="0">
                <a:solidFill>
                  <a:srgbClr val="0A0A0A"/>
                </a:solidFill>
                <a:highlight>
                  <a:srgbClr val="FFFFFF"/>
                </a:highlight>
                <a:latin typeface="Google Sans"/>
              </a:rPr>
              <a:t>• physiology of respiratory system:
•Ventilation (breathing): inspiration is an active process where the diaphragm and </a:t>
            </a:r>
            <a:r>
              <a:rPr lang="en-GB" sz="1400" b="1" dirty="0" err="1">
                <a:solidFill>
                  <a:srgbClr val="0A0A0A"/>
                </a:solidFill>
                <a:highlight>
                  <a:srgbClr val="FFFFFF"/>
                </a:highlight>
                <a:latin typeface="Google Sans"/>
              </a:rPr>
              <a:t>intercostals</a:t>
            </a:r>
            <a:r>
              <a:rPr lang="en-GB" sz="1400" b="1" dirty="0">
                <a:solidFill>
                  <a:srgbClr val="0A0A0A"/>
                </a:solidFill>
                <a:highlight>
                  <a:srgbClr val="FFFFFF"/>
                </a:highlight>
                <a:latin typeface="Google Sans"/>
              </a:rPr>
              <a:t> contract, enhancing thoracic capacity and reducing pressure, causing air to rush. Expiration is generally passive, depending on the elastic recoil of the lungs. 
•Gas exchange (Respiration): oxygen is inspired and travels to the alveoli, where it spreads into the alveolar capillaries. Carbon dioxide spreads from the blood into the alveoli to be respired.
Functionality: alongside gas exchange, the system also assists in olfaction (smell), vocalization (larynx) and depending against bacteria (mucus/cilia). </a:t>
            </a:r>
          </a:p>
        </p:txBody>
      </p:sp>
      <p:pic>
        <p:nvPicPr>
          <p:cNvPr id="4" name="Recorded Sound">
            <a:hlinkClick r:id="" action="ppaction://media"/>
            <a:extLst>
              <a:ext uri="{FF2B5EF4-FFF2-40B4-BE49-F238E27FC236}">
                <a16:creationId xmlns:a16="http://schemas.microsoft.com/office/drawing/2014/main" id="{59D4D883-CC60-CDF2-F3BF-13DE39374AD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66226" y="6004560"/>
            <a:ext cx="609600" cy="609600"/>
          </a:xfrm>
          <a:prstGeom prst="rect">
            <a:avLst/>
          </a:prstGeom>
        </p:spPr>
      </p:pic>
    </p:spTree>
    <p:extLst>
      <p:ext uri="{BB962C8B-B14F-4D97-AF65-F5344CB8AC3E}">
        <p14:creationId xmlns:p14="http://schemas.microsoft.com/office/powerpoint/2010/main" val="3790323405"/>
      </p:ext>
    </p:extLst>
  </p:cSld>
  <p:clrMapOvr>
    <a:masterClrMapping/>
  </p:clrMapOvr>
  <mc:AlternateContent xmlns:mc="http://schemas.openxmlformats.org/markup-compatibility/2006" xmlns:p14="http://schemas.microsoft.com/office/powerpoint/2010/main">
    <mc:Choice Requires="p14">
      <p:transition spd="slow" p14:dur="2000" advTm="110163"/>
    </mc:Choice>
    <mc:Fallback xmlns="">
      <p:transition spd="slow" advTm="1101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016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4F083-06F6-FD88-3C09-E974D49516D7}"/>
              </a:ext>
            </a:extLst>
          </p:cNvPr>
          <p:cNvSpPr>
            <a:spLocks noGrp="1"/>
          </p:cNvSpPr>
          <p:nvPr>
            <p:ph type="title"/>
          </p:nvPr>
        </p:nvSpPr>
        <p:spPr>
          <a:xfrm>
            <a:off x="612648" y="133004"/>
            <a:ext cx="10653578" cy="1039894"/>
          </a:xfrm>
        </p:spPr>
        <p:txBody>
          <a:bodyPr>
            <a:normAutofit fontScale="90000"/>
          </a:bodyPr>
          <a:lstStyle/>
          <a:p>
            <a:r>
              <a:rPr lang="en-GB"/>
              <a:t>How the functioning of the Respiratory System is affected by small cell lung cancer</a:t>
            </a:r>
          </a:p>
        </p:txBody>
      </p:sp>
      <p:sp>
        <p:nvSpPr>
          <p:cNvPr id="3" name="Content Placeholder 2">
            <a:extLst>
              <a:ext uri="{FF2B5EF4-FFF2-40B4-BE49-F238E27FC236}">
                <a16:creationId xmlns:a16="http://schemas.microsoft.com/office/drawing/2014/main" id="{A970A9B6-8796-9C3C-96D2-6316801B45E2}"/>
              </a:ext>
            </a:extLst>
          </p:cNvPr>
          <p:cNvSpPr>
            <a:spLocks noGrp="1"/>
          </p:cNvSpPr>
          <p:nvPr>
            <p:ph idx="1"/>
          </p:nvPr>
        </p:nvSpPr>
        <p:spPr>
          <a:xfrm>
            <a:off x="612647" y="1068988"/>
            <a:ext cx="10653579" cy="5787284"/>
          </a:xfrm>
        </p:spPr>
        <p:txBody>
          <a:bodyPr vert="horz" lIns="91440" tIns="45720" rIns="91440" bIns="45720" rtlCol="0" anchor="t">
            <a:noAutofit/>
          </a:bodyPr>
          <a:lstStyle/>
          <a:p>
            <a:r>
              <a:rPr lang="en-GB" sz="1600" dirty="0">
                <a:solidFill>
                  <a:srgbClr val="0A0A0A"/>
                </a:solidFill>
                <a:highlight>
                  <a:srgbClr val="FFFFFF"/>
                </a:highlight>
                <a:latin typeface="Google Sans"/>
                <a:ea typeface="Noto Sans"/>
                <a:cs typeface="Noto Sans"/>
              </a:rPr>
              <a:t>Small cell lung cancer (SCLC) seriously damages the respiratory system by causing quick tumour growth in the central airways, resulting in obstruction, wheezing and persistent coughing. It leads to serious breathlessness (</a:t>
            </a:r>
            <a:r>
              <a:rPr lang="en-GB" sz="1600" dirty="0" err="1">
                <a:solidFill>
                  <a:srgbClr val="0A0A0A"/>
                </a:solidFill>
                <a:highlight>
                  <a:srgbClr val="FFFFFF"/>
                </a:highlight>
                <a:latin typeface="Google Sans"/>
                <a:ea typeface="Noto Sans"/>
                <a:cs typeface="Noto Sans"/>
              </a:rPr>
              <a:t>dyspnea</a:t>
            </a:r>
            <a:r>
              <a:rPr lang="en-GB" sz="1600" dirty="0">
                <a:solidFill>
                  <a:srgbClr val="0A0A0A"/>
                </a:solidFill>
                <a:highlight>
                  <a:srgbClr val="FFFFFF"/>
                </a:highlight>
                <a:latin typeface="Google Sans"/>
                <a:ea typeface="Noto Sans"/>
                <a:cs typeface="Noto Sans"/>
              </a:rPr>
              <a:t>) through </a:t>
            </a:r>
            <a:r>
              <a:rPr lang="en-GB" sz="1600" dirty="0" err="1">
                <a:solidFill>
                  <a:srgbClr val="0A0A0A"/>
                </a:solidFill>
                <a:highlight>
                  <a:srgbClr val="FFFFFF"/>
                </a:highlight>
                <a:latin typeface="Google Sans"/>
                <a:ea typeface="Noto Sans"/>
                <a:cs typeface="Noto Sans"/>
              </a:rPr>
              <a:t>buildup</a:t>
            </a:r>
            <a:r>
              <a:rPr lang="en-GB" sz="1600" dirty="0">
                <a:solidFill>
                  <a:srgbClr val="0A0A0A"/>
                </a:solidFill>
                <a:highlight>
                  <a:srgbClr val="FFFFFF"/>
                </a:highlight>
                <a:latin typeface="Google Sans"/>
                <a:ea typeface="Noto Sans"/>
                <a:cs typeface="Noto Sans"/>
              </a:rPr>
              <a:t> of fluid around the lungs (pleural effusion), decreased lung volume and reduced oxygen supply in the blood.</a:t>
            </a:r>
          </a:p>
          <a:p>
            <a:r>
              <a:rPr lang="en-GB" sz="1600" dirty="0">
                <a:solidFill>
                  <a:srgbClr val="0A0A0A"/>
                </a:solidFill>
                <a:highlight>
                  <a:srgbClr val="FFFFFF"/>
                </a:highlight>
                <a:latin typeface="Google Sans"/>
                <a:ea typeface="Noto Sans"/>
                <a:cs typeface="Noto Sans"/>
              </a:rPr>
              <a:t>Blocked airways: lung tumours can develop into or press against the airway, shrinking the passage and making it hard to get sufficient oxygen in and out of the body.</a:t>
            </a:r>
          </a:p>
          <a:p>
            <a:r>
              <a:rPr lang="en-GB" sz="1600" dirty="0">
                <a:solidFill>
                  <a:srgbClr val="0A0A0A"/>
                </a:solidFill>
                <a:highlight>
                  <a:srgbClr val="FFFFFF"/>
                </a:highlight>
                <a:latin typeface="Google Sans"/>
                <a:ea typeface="Noto Sans"/>
                <a:cs typeface="Noto Sans"/>
              </a:rPr>
              <a:t>Fluid </a:t>
            </a:r>
            <a:r>
              <a:rPr lang="en-GB" sz="1600" dirty="0" err="1">
                <a:solidFill>
                  <a:srgbClr val="0A0A0A"/>
                </a:solidFill>
                <a:highlight>
                  <a:srgbClr val="FFFFFF"/>
                </a:highlight>
                <a:latin typeface="Google Sans"/>
                <a:ea typeface="Noto Sans"/>
                <a:cs typeface="Noto Sans"/>
              </a:rPr>
              <a:t>buildup</a:t>
            </a:r>
            <a:r>
              <a:rPr lang="en-GB" sz="1600" dirty="0">
                <a:solidFill>
                  <a:srgbClr val="0A0A0A"/>
                </a:solidFill>
                <a:highlight>
                  <a:srgbClr val="FFFFFF"/>
                </a:highlight>
                <a:latin typeface="Google Sans"/>
                <a:ea typeface="Noto Sans"/>
                <a:cs typeface="Noto Sans"/>
              </a:rPr>
              <a:t>: in some service users with lung cancer, lung cancer cells invades the room between the lungs and the thoracic wall, named the pleural space. This condition, named pleural effusion, leads to fluid </a:t>
            </a:r>
            <a:r>
              <a:rPr lang="en-GB" sz="1600" dirty="0" err="1">
                <a:solidFill>
                  <a:srgbClr val="0A0A0A"/>
                </a:solidFill>
                <a:highlight>
                  <a:srgbClr val="FFFFFF"/>
                </a:highlight>
                <a:latin typeface="Google Sans"/>
                <a:ea typeface="Noto Sans"/>
                <a:cs typeface="Noto Sans"/>
              </a:rPr>
              <a:t>buildup</a:t>
            </a:r>
            <a:r>
              <a:rPr lang="en-GB" sz="1600" dirty="0">
                <a:solidFill>
                  <a:srgbClr val="0A0A0A"/>
                </a:solidFill>
                <a:highlight>
                  <a:srgbClr val="FFFFFF"/>
                </a:highlight>
                <a:latin typeface="Google Sans"/>
                <a:ea typeface="Noto Sans"/>
                <a:cs typeface="Noto Sans"/>
              </a:rPr>
              <a:t> around the lungs, making it more difficult for the lung to expand fully and take in sufficient oxygen.</a:t>
            </a:r>
          </a:p>
          <a:p>
            <a:r>
              <a:rPr lang="en-GB" sz="1400" dirty="0"/>
              <a:t>•Low levels of oxygen in the blood: lung cancer can reduce red blood cells, which are dependable for supplying oxygen from the lungs up to the heart and the rest of the body.
•Structural damage and infection: SCLS can trigger chronic coughing (often with blood), recurring infections such as pneumonia or bronchitis and in progressive cases, severe chest pain.
•Respiratory muscle weakness: cachexia (muscle wasting) linked with cancer can weaken the muscles required for ventilation.
Obstruction of breathing mechanics: Along with internal obstructions, tumours can cause superior vena </a:t>
            </a:r>
            <a:r>
              <a:rPr lang="en-GB" sz="1400" dirty="0" err="1"/>
              <a:t>caval</a:t>
            </a:r>
            <a:r>
              <a:rPr lang="en-GB" sz="1400" dirty="0"/>
              <a:t> compression or shrink the airway from the outside. </a:t>
            </a:r>
          </a:p>
        </p:txBody>
      </p:sp>
      <p:pic>
        <p:nvPicPr>
          <p:cNvPr id="4" name="Recorded Sound">
            <a:hlinkClick r:id="" action="ppaction://media"/>
            <a:extLst>
              <a:ext uri="{FF2B5EF4-FFF2-40B4-BE49-F238E27FC236}">
                <a16:creationId xmlns:a16="http://schemas.microsoft.com/office/drawing/2014/main" id="{AD34F1D3-279E-087C-4B9D-089A7C6B6FA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75923" y="6044381"/>
            <a:ext cx="609600" cy="609600"/>
          </a:xfrm>
          <a:prstGeom prst="rect">
            <a:avLst/>
          </a:prstGeom>
        </p:spPr>
      </p:pic>
    </p:spTree>
    <p:extLst>
      <p:ext uri="{BB962C8B-B14F-4D97-AF65-F5344CB8AC3E}">
        <p14:creationId xmlns:p14="http://schemas.microsoft.com/office/powerpoint/2010/main" val="828091482"/>
      </p:ext>
    </p:extLst>
  </p:cSld>
  <p:clrMapOvr>
    <a:masterClrMapping/>
  </p:clrMapOvr>
  <mc:AlternateContent xmlns:mc="http://schemas.openxmlformats.org/markup-compatibility/2006" xmlns:p14="http://schemas.microsoft.com/office/powerpoint/2010/main">
    <mc:Choice Requires="p14">
      <p:transition spd="slow" p14:dur="2000" advTm="105663"/>
    </mc:Choice>
    <mc:Fallback xmlns="">
      <p:transition spd="slow" advTm="1056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566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3702B-833A-901A-681F-5B018EFB9A26}"/>
              </a:ext>
            </a:extLst>
          </p:cNvPr>
          <p:cNvSpPr>
            <a:spLocks noGrp="1"/>
          </p:cNvSpPr>
          <p:nvPr>
            <p:ph type="title"/>
          </p:nvPr>
        </p:nvSpPr>
        <p:spPr/>
        <p:txBody>
          <a:bodyPr/>
          <a:lstStyle/>
          <a:p>
            <a:r>
              <a:rPr lang="en-GB"/>
              <a:t>Care plan for </a:t>
            </a:r>
            <a:r>
              <a:rPr lang="en-GB" err="1"/>
              <a:t>chloe</a:t>
            </a:r>
            <a:r>
              <a:rPr lang="en-GB"/>
              <a:t> </a:t>
            </a:r>
          </a:p>
        </p:txBody>
      </p:sp>
      <p:sp>
        <p:nvSpPr>
          <p:cNvPr id="3" name="Content Placeholder 2">
            <a:extLst>
              <a:ext uri="{FF2B5EF4-FFF2-40B4-BE49-F238E27FC236}">
                <a16:creationId xmlns:a16="http://schemas.microsoft.com/office/drawing/2014/main" id="{073360D3-07C2-E54F-5ED6-22494DE2C223}"/>
              </a:ext>
            </a:extLst>
          </p:cNvPr>
          <p:cNvSpPr>
            <a:spLocks noGrp="1"/>
          </p:cNvSpPr>
          <p:nvPr>
            <p:ph idx="1"/>
          </p:nvPr>
        </p:nvSpPr>
        <p:spPr/>
        <p:txBody>
          <a:bodyPr vert="horz" lIns="91440" tIns="45720" rIns="91440" bIns="45720" rtlCol="0" anchor="t">
            <a:normAutofit/>
          </a:bodyPr>
          <a:lstStyle/>
          <a:p>
            <a:r>
              <a:rPr lang="en-GB">
                <a:ea typeface="+mn-lt"/>
                <a:cs typeface="+mn-lt"/>
              </a:rPr>
              <a:t>Name: </a:t>
            </a:r>
            <a:r>
              <a:rPr lang="en-GB" err="1">
                <a:ea typeface="+mn-lt"/>
                <a:cs typeface="+mn-lt"/>
              </a:rPr>
              <a:t>chloe</a:t>
            </a:r>
            <a:endParaRPr lang="en-GB">
              <a:ea typeface="+mn-lt"/>
              <a:cs typeface="+mn-lt"/>
            </a:endParaRPr>
          </a:p>
          <a:p>
            <a:r>
              <a:rPr lang="en-GB">
                <a:ea typeface="+mn-lt"/>
                <a:cs typeface="+mn-lt"/>
              </a:rPr>
              <a:t>Age: 65 years old</a:t>
            </a:r>
          </a:p>
          <a:p>
            <a:r>
              <a:rPr lang="en-GB">
                <a:ea typeface="+mn-lt"/>
                <a:cs typeface="+mn-lt"/>
              </a:rPr>
              <a:t>Diagnosis: small cell lung cancer (extensive stage)</a:t>
            </a:r>
          </a:p>
          <a:p>
            <a:r>
              <a:rPr lang="en-GB">
                <a:ea typeface="+mn-lt"/>
                <a:cs typeface="+mn-lt"/>
              </a:rPr>
              <a:t>Living situation: lives in a residential care home</a:t>
            </a:r>
          </a:p>
          <a:p>
            <a:r>
              <a:rPr lang="en-GB">
                <a:ea typeface="+mn-lt"/>
                <a:cs typeface="+mn-lt"/>
              </a:rPr>
              <a:t>Primary needs: breathing difficulty, fatigue, psychological support, pain control and support with daily activities.</a:t>
            </a:r>
          </a:p>
        </p:txBody>
      </p:sp>
      <p:pic>
        <p:nvPicPr>
          <p:cNvPr id="4" name="Recorded Sound">
            <a:hlinkClick r:id="" action="ppaction://media"/>
            <a:extLst>
              <a:ext uri="{FF2B5EF4-FFF2-40B4-BE49-F238E27FC236}">
                <a16:creationId xmlns:a16="http://schemas.microsoft.com/office/drawing/2014/main" id="{3BC5E295-A9F7-DF95-7871-08368C5593A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66226" y="5887065"/>
            <a:ext cx="609600" cy="609600"/>
          </a:xfrm>
          <a:prstGeom prst="rect">
            <a:avLst/>
          </a:prstGeom>
        </p:spPr>
      </p:pic>
    </p:spTree>
    <p:extLst>
      <p:ext uri="{BB962C8B-B14F-4D97-AF65-F5344CB8AC3E}">
        <p14:creationId xmlns:p14="http://schemas.microsoft.com/office/powerpoint/2010/main" val="2621462315"/>
      </p:ext>
    </p:extLst>
  </p:cSld>
  <p:clrMapOvr>
    <a:masterClrMapping/>
  </p:clrMapOvr>
  <mc:AlternateContent xmlns:mc="http://schemas.openxmlformats.org/markup-compatibility/2006" xmlns:p14="http://schemas.microsoft.com/office/powerpoint/2010/main">
    <mc:Choice Requires="p14">
      <p:transition spd="slow" p14:dur="2000" advTm="36390"/>
    </mc:Choice>
    <mc:Fallback xmlns="">
      <p:transition spd="slow" advTm="363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39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1676F-2A16-8831-B159-7FA56A6EAFEE}"/>
              </a:ext>
            </a:extLst>
          </p:cNvPr>
          <p:cNvSpPr>
            <a:spLocks noGrp="1"/>
          </p:cNvSpPr>
          <p:nvPr>
            <p:ph type="title"/>
          </p:nvPr>
        </p:nvSpPr>
        <p:spPr/>
        <p:txBody>
          <a:bodyPr/>
          <a:lstStyle/>
          <a:p>
            <a:r>
              <a:rPr lang="en-GB"/>
              <a:t>Care plan-physical needs</a:t>
            </a:r>
          </a:p>
        </p:txBody>
      </p:sp>
      <p:sp>
        <p:nvSpPr>
          <p:cNvPr id="4" name="Content Placeholder 3">
            <a:extLst>
              <a:ext uri="{FF2B5EF4-FFF2-40B4-BE49-F238E27FC236}">
                <a16:creationId xmlns:a16="http://schemas.microsoft.com/office/drawing/2014/main" id="{0388ECBB-E58B-D179-1EC4-C8C65F5F8E0B}"/>
              </a:ext>
            </a:extLst>
          </p:cNvPr>
          <p:cNvSpPr>
            <a:spLocks noGrp="1"/>
          </p:cNvSpPr>
          <p:nvPr>
            <p:ph sz="half" idx="1"/>
          </p:nvPr>
        </p:nvSpPr>
        <p:spPr/>
        <p:txBody>
          <a:bodyPr vert="horz" lIns="91440" tIns="45720" rIns="91440" bIns="45720" rtlCol="0" anchor="t">
            <a:normAutofit fontScale="77500" lnSpcReduction="20000"/>
          </a:bodyPr>
          <a:lstStyle/>
          <a:p>
            <a:pPr marL="0" indent="0">
              <a:buNone/>
            </a:pPr>
            <a:r>
              <a:rPr lang="en-GB" sz="1400"/>
              <a:t>Breathing and respiratory support :</a:t>
            </a:r>
          </a:p>
          <a:p>
            <a:pPr marL="0" indent="0">
              <a:buNone/>
            </a:pPr>
            <a:r>
              <a:rPr lang="en-GB" sz="1400"/>
              <a:t>Care interventions:-</a:t>
            </a:r>
          </a:p>
          <a:p>
            <a:r>
              <a:rPr lang="en-GB" sz="1400"/>
              <a:t>Encourage </a:t>
            </a:r>
            <a:r>
              <a:rPr lang="en-GB" sz="1400" err="1"/>
              <a:t>chloe</a:t>
            </a:r>
            <a:r>
              <a:rPr lang="en-GB" sz="1400"/>
              <a:t> to sit in an upright or supported position to improve breathing.</a:t>
            </a:r>
          </a:p>
          <a:p>
            <a:r>
              <a:rPr lang="en-GB" sz="1400"/>
              <a:t>Assure frequent rest periods to control </a:t>
            </a:r>
            <a:r>
              <a:rPr lang="en-GB" sz="1400" err="1"/>
              <a:t>chloe's</a:t>
            </a:r>
            <a:r>
              <a:rPr lang="en-GB" sz="1400"/>
              <a:t> fatigue.</a:t>
            </a:r>
          </a:p>
          <a:p>
            <a:r>
              <a:rPr lang="en-GB" sz="1400"/>
              <a:t>Supply oxygen therapy. </a:t>
            </a:r>
          </a:p>
          <a:p>
            <a:r>
              <a:rPr lang="en-GB" sz="1400"/>
              <a:t>Observe </a:t>
            </a:r>
            <a:r>
              <a:rPr lang="en-GB" sz="1400" err="1"/>
              <a:t>chloe's</a:t>
            </a:r>
            <a:r>
              <a:rPr lang="en-GB" sz="1400"/>
              <a:t> breathing rate and report any intensifying symptoms to the medical team.</a:t>
            </a:r>
          </a:p>
          <a:p>
            <a:pPr marL="0" indent="0">
              <a:buNone/>
            </a:pPr>
            <a:endParaRPr lang="en-GB" sz="1400"/>
          </a:p>
          <a:p>
            <a:pPr marL="0" indent="0">
              <a:buNone/>
            </a:pPr>
            <a:r>
              <a:rPr lang="en-GB" sz="1400"/>
              <a:t>Nutrition and hydration:</a:t>
            </a:r>
          </a:p>
          <a:p>
            <a:pPr marL="0" indent="0">
              <a:buNone/>
            </a:pPr>
            <a:r>
              <a:rPr lang="en-GB" sz="1400"/>
              <a:t>Care intervention:</a:t>
            </a:r>
          </a:p>
          <a:p>
            <a:pPr marL="285750" indent="-285750"/>
            <a:r>
              <a:rPr lang="en-GB" sz="1400"/>
              <a:t>Supply small, frequent, nourishing meals instead of large meals.</a:t>
            </a:r>
          </a:p>
          <a:p>
            <a:pPr marL="285750" indent="-285750"/>
            <a:r>
              <a:rPr lang="en-GB" sz="1400"/>
              <a:t>Encourage consumption of high- protein foods to sustain  strength.</a:t>
            </a:r>
          </a:p>
          <a:p>
            <a:pPr marL="285750" indent="-285750"/>
            <a:r>
              <a:rPr lang="en-GB" sz="1400"/>
              <a:t>Assist </a:t>
            </a:r>
            <a:r>
              <a:rPr lang="en-GB" sz="1400" err="1"/>
              <a:t>chloe</a:t>
            </a:r>
            <a:r>
              <a:rPr lang="en-GB" sz="1400"/>
              <a:t> with eating as her fatigue makes it hard.</a:t>
            </a:r>
          </a:p>
          <a:p>
            <a:pPr marL="285750" indent="-285750"/>
            <a:r>
              <a:rPr lang="en-GB" sz="1400"/>
              <a:t>Track food consumption and hydration levels.</a:t>
            </a:r>
          </a:p>
          <a:p>
            <a:pPr marL="0" indent="0">
              <a:buNone/>
            </a:pPr>
            <a:endParaRPr lang="en-GB" sz="1300"/>
          </a:p>
          <a:p>
            <a:pPr marL="285750" indent="-285750"/>
            <a:endParaRPr lang="en-GB" sz="1300"/>
          </a:p>
          <a:p>
            <a:pPr marL="0" indent="0">
              <a:buNone/>
            </a:pPr>
            <a:endParaRPr lang="en-GB" sz="1300"/>
          </a:p>
        </p:txBody>
      </p:sp>
      <p:sp>
        <p:nvSpPr>
          <p:cNvPr id="6" name="Content Placeholder 5">
            <a:extLst>
              <a:ext uri="{FF2B5EF4-FFF2-40B4-BE49-F238E27FC236}">
                <a16:creationId xmlns:a16="http://schemas.microsoft.com/office/drawing/2014/main" id="{0DB0FE51-E61C-DD05-681C-2BAE2FF6C8A1}"/>
              </a:ext>
            </a:extLst>
          </p:cNvPr>
          <p:cNvSpPr>
            <a:spLocks noGrp="1"/>
          </p:cNvSpPr>
          <p:nvPr>
            <p:ph sz="half" idx="2"/>
          </p:nvPr>
        </p:nvSpPr>
        <p:spPr/>
        <p:txBody>
          <a:bodyPr vert="horz" lIns="91440" tIns="45720" rIns="91440" bIns="45720" rtlCol="0" anchor="t">
            <a:noAutofit/>
          </a:bodyPr>
          <a:lstStyle/>
          <a:p>
            <a:pPr marL="0" indent="0">
              <a:buNone/>
            </a:pPr>
            <a:r>
              <a:rPr lang="en-GB" sz="1600"/>
              <a:t>   Mobility and safety:</a:t>
            </a:r>
            <a:endParaRPr lang="en-US"/>
          </a:p>
          <a:p>
            <a:pPr marL="0" indent="0">
              <a:buNone/>
            </a:pPr>
            <a:r>
              <a:rPr lang="en-GB" sz="1600"/>
              <a:t>Care interventions-</a:t>
            </a:r>
          </a:p>
          <a:p>
            <a:pPr marL="285750" indent="-285750"/>
            <a:r>
              <a:rPr lang="en-GB" sz="1600"/>
              <a:t>Assist </a:t>
            </a:r>
            <a:r>
              <a:rPr lang="en-GB" sz="1600" err="1"/>
              <a:t>chloe</a:t>
            </a:r>
            <a:r>
              <a:rPr lang="en-GB" sz="1600"/>
              <a:t> with walking and transferring when required.</a:t>
            </a:r>
          </a:p>
          <a:p>
            <a:pPr marL="285750" indent="-285750"/>
            <a:r>
              <a:rPr lang="en-GB" sz="1600"/>
              <a:t>Supply </a:t>
            </a:r>
            <a:r>
              <a:rPr lang="en-GB" sz="1600" err="1"/>
              <a:t>chloe</a:t>
            </a:r>
            <a:r>
              <a:rPr lang="en-GB" sz="1600"/>
              <a:t> with a walking frame as required.</a:t>
            </a:r>
          </a:p>
          <a:p>
            <a:pPr marL="285750" indent="-285750"/>
            <a:r>
              <a:rPr lang="en-GB" sz="1600"/>
              <a:t>Ensure the care home environment is secure and </a:t>
            </a:r>
            <a:r>
              <a:rPr lang="en-GB" sz="1600" err="1"/>
              <a:t>nonhazardous</a:t>
            </a:r>
            <a:r>
              <a:rPr lang="en-GB" sz="1600"/>
              <a:t>.</a:t>
            </a:r>
          </a:p>
          <a:p>
            <a:pPr marL="285750" indent="-285750"/>
            <a:r>
              <a:rPr lang="en-GB" sz="1600"/>
              <a:t>Encourage moderate movement where attainable to sustain her mobility.</a:t>
            </a:r>
          </a:p>
          <a:p>
            <a:endParaRPr lang="en-GB"/>
          </a:p>
        </p:txBody>
      </p:sp>
      <p:sp>
        <p:nvSpPr>
          <p:cNvPr id="3" name="Text Placeholder 2">
            <a:extLst>
              <a:ext uri="{FF2B5EF4-FFF2-40B4-BE49-F238E27FC236}">
                <a16:creationId xmlns:a16="http://schemas.microsoft.com/office/drawing/2014/main" id="{BCEDDF2D-86EE-867D-53C1-C747CA80AF55}"/>
              </a:ext>
            </a:extLst>
          </p:cNvPr>
          <p:cNvSpPr>
            <a:spLocks noGrp="1"/>
          </p:cNvSpPr>
          <p:nvPr>
            <p:ph type="body" idx="4294967295"/>
          </p:nvPr>
        </p:nvSpPr>
        <p:spPr>
          <a:xfrm>
            <a:off x="0" y="952500"/>
            <a:ext cx="5157788" cy="1022350"/>
          </a:xfrm>
        </p:spPr>
        <p:txBody>
          <a:bodyPr/>
          <a:lstStyle/>
          <a:p>
            <a:pPr>
              <a:lnSpc>
                <a:spcPct val="120000"/>
              </a:lnSpc>
            </a:pPr>
            <a:endParaRPr lang="en-GB" sz="1600" b="0"/>
          </a:p>
          <a:p>
            <a:endParaRPr lang="en-GB"/>
          </a:p>
        </p:txBody>
      </p:sp>
      <p:sp>
        <p:nvSpPr>
          <p:cNvPr id="5" name="Text Placeholder 4">
            <a:extLst>
              <a:ext uri="{FF2B5EF4-FFF2-40B4-BE49-F238E27FC236}">
                <a16:creationId xmlns:a16="http://schemas.microsoft.com/office/drawing/2014/main" id="{F47E1DD7-71F0-6788-1A88-115F7414338A}"/>
              </a:ext>
            </a:extLst>
          </p:cNvPr>
          <p:cNvSpPr>
            <a:spLocks noGrp="1"/>
          </p:cNvSpPr>
          <p:nvPr>
            <p:ph type="body" sz="quarter" idx="4294967295"/>
          </p:nvPr>
        </p:nvSpPr>
        <p:spPr>
          <a:xfrm>
            <a:off x="6931025" y="942975"/>
            <a:ext cx="5260975" cy="1022350"/>
          </a:xfrm>
        </p:spPr>
        <p:txBody>
          <a:bodyPr vert="horz" lIns="91440" tIns="45720" rIns="91440" bIns="45720" rtlCol="0" anchor="t">
            <a:normAutofit/>
          </a:bodyPr>
          <a:lstStyle/>
          <a:p>
            <a:pPr marL="0" indent="0">
              <a:lnSpc>
                <a:spcPct val="120000"/>
              </a:lnSpc>
              <a:buNone/>
            </a:pPr>
            <a:endParaRPr lang="en-GB" sz="1600"/>
          </a:p>
          <a:p>
            <a:endParaRPr lang="en-GB"/>
          </a:p>
        </p:txBody>
      </p:sp>
      <p:pic>
        <p:nvPicPr>
          <p:cNvPr id="7" name="Recorded Sound">
            <a:hlinkClick r:id="" action="ppaction://media"/>
            <a:extLst>
              <a:ext uri="{FF2B5EF4-FFF2-40B4-BE49-F238E27FC236}">
                <a16:creationId xmlns:a16="http://schemas.microsoft.com/office/drawing/2014/main" id="{133325A5-3F4B-484F-2BA9-F95FAD7FD42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44200" y="5633731"/>
            <a:ext cx="609600" cy="609600"/>
          </a:xfrm>
          <a:prstGeom prst="rect">
            <a:avLst/>
          </a:prstGeom>
        </p:spPr>
      </p:pic>
    </p:spTree>
    <p:extLst>
      <p:ext uri="{BB962C8B-B14F-4D97-AF65-F5344CB8AC3E}">
        <p14:creationId xmlns:p14="http://schemas.microsoft.com/office/powerpoint/2010/main" val="2481144513"/>
      </p:ext>
    </p:extLst>
  </p:cSld>
  <p:clrMapOvr>
    <a:masterClrMapping/>
  </p:clrMapOvr>
  <mc:AlternateContent xmlns:mc="http://schemas.openxmlformats.org/markup-compatibility/2006" xmlns:p14="http://schemas.microsoft.com/office/powerpoint/2010/main">
    <mc:Choice Requires="p14">
      <p:transition spd="slow" p14:dur="2000" advTm="68814"/>
    </mc:Choice>
    <mc:Fallback xmlns="">
      <p:transition spd="slow" advTm="688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881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A8293-801F-52F5-B45C-F0DC959EB5FD}"/>
              </a:ext>
            </a:extLst>
          </p:cNvPr>
          <p:cNvSpPr>
            <a:spLocks noGrp="1"/>
          </p:cNvSpPr>
          <p:nvPr>
            <p:ph type="title"/>
          </p:nvPr>
        </p:nvSpPr>
        <p:spPr/>
        <p:txBody>
          <a:bodyPr>
            <a:normAutofit/>
          </a:bodyPr>
          <a:lstStyle/>
          <a:p>
            <a:pPr marL="228600" indent="-228600">
              <a:lnSpc>
                <a:spcPct val="120000"/>
              </a:lnSpc>
              <a:spcBef>
                <a:spcPts val="1000"/>
              </a:spcBef>
            </a:pPr>
            <a:r>
              <a:rPr lang="en-GB"/>
              <a:t>Care plan</a:t>
            </a:r>
          </a:p>
        </p:txBody>
      </p:sp>
      <p:sp>
        <p:nvSpPr>
          <p:cNvPr id="3" name="Content Placeholder 2">
            <a:extLst>
              <a:ext uri="{FF2B5EF4-FFF2-40B4-BE49-F238E27FC236}">
                <a16:creationId xmlns:a16="http://schemas.microsoft.com/office/drawing/2014/main" id="{3A6BD645-9046-B450-97E4-813D3EE72AC6}"/>
              </a:ext>
            </a:extLst>
          </p:cNvPr>
          <p:cNvSpPr>
            <a:spLocks noGrp="1"/>
          </p:cNvSpPr>
          <p:nvPr>
            <p:ph sz="half" idx="1"/>
          </p:nvPr>
        </p:nvSpPr>
        <p:spPr/>
        <p:txBody>
          <a:bodyPr vert="horz" lIns="91440" tIns="45720" rIns="91440" bIns="45720" rtlCol="0" anchor="t">
            <a:noAutofit/>
          </a:bodyPr>
          <a:lstStyle/>
          <a:p>
            <a:pPr marL="0" indent="0">
              <a:buNone/>
            </a:pPr>
            <a:r>
              <a:rPr lang="en-GB" sz="1200"/>
              <a:t>     </a:t>
            </a:r>
            <a:r>
              <a:rPr lang="en-GB" sz="2400"/>
              <a:t> Personal care and hygiene</a:t>
            </a:r>
          </a:p>
          <a:p>
            <a:pPr marL="0" indent="0">
              <a:buNone/>
            </a:pPr>
            <a:r>
              <a:rPr lang="en-GB" sz="2400"/>
              <a:t>Care interventions:</a:t>
            </a:r>
          </a:p>
          <a:p>
            <a:pPr marL="285750" indent="-285750"/>
            <a:r>
              <a:rPr lang="en-GB" sz="2400"/>
              <a:t>Help with bathing, dressing and grooming while fostering autonomy.</a:t>
            </a:r>
          </a:p>
          <a:p>
            <a:pPr marL="285750" indent="-285750"/>
            <a:r>
              <a:rPr lang="en-GB" sz="2400"/>
              <a:t>Sustain good skin care to avoid irritation or pressure ulcers.</a:t>
            </a:r>
          </a:p>
          <a:p>
            <a:pPr marL="285750" indent="-285750"/>
            <a:r>
              <a:rPr lang="en-GB" sz="2400"/>
              <a:t>Assure privacy and dignity during personal care duties.</a:t>
            </a:r>
          </a:p>
        </p:txBody>
      </p:sp>
      <p:sp>
        <p:nvSpPr>
          <p:cNvPr id="6" name="Content Placeholder 5">
            <a:extLst>
              <a:ext uri="{FF2B5EF4-FFF2-40B4-BE49-F238E27FC236}">
                <a16:creationId xmlns:a16="http://schemas.microsoft.com/office/drawing/2014/main" id="{3A3665F7-AE79-2423-2048-1851E7FA0843}"/>
              </a:ext>
            </a:extLst>
          </p:cNvPr>
          <p:cNvSpPr>
            <a:spLocks noGrp="1"/>
          </p:cNvSpPr>
          <p:nvPr>
            <p:ph sz="half" idx="2"/>
          </p:nvPr>
        </p:nvSpPr>
        <p:spPr/>
        <p:txBody>
          <a:bodyPr vert="horz" lIns="91440" tIns="45720" rIns="91440" bIns="45720" rtlCol="0" anchor="t">
            <a:normAutofit/>
          </a:bodyPr>
          <a:lstStyle/>
          <a:p>
            <a:pPr marL="0" indent="0">
              <a:buNone/>
            </a:pPr>
            <a:r>
              <a:rPr lang="en-GB" sz="2400"/>
              <a:t>Pain and symptom management</a:t>
            </a:r>
          </a:p>
          <a:p>
            <a:pPr marL="0" indent="0">
              <a:buNone/>
            </a:pPr>
            <a:r>
              <a:rPr lang="en-GB" sz="2400"/>
              <a:t>Care interventions-</a:t>
            </a:r>
          </a:p>
          <a:p>
            <a:pPr marL="285750" indent="-285750"/>
            <a:r>
              <a:rPr lang="en-GB" sz="2400"/>
              <a:t>Supply medication as advised by healthcare professionals.</a:t>
            </a:r>
          </a:p>
          <a:p>
            <a:pPr marL="285750" indent="-285750"/>
            <a:r>
              <a:rPr lang="en-GB" sz="2400"/>
              <a:t>Observe pain levels utilizing a pain assessment scale.</a:t>
            </a:r>
          </a:p>
          <a:p>
            <a:pPr marL="285750" indent="-285750"/>
            <a:r>
              <a:rPr lang="en-GB" sz="2400"/>
              <a:t>Record and report any symptom fluctuations.</a:t>
            </a:r>
          </a:p>
          <a:p>
            <a:endParaRPr lang="en-GB"/>
          </a:p>
        </p:txBody>
      </p:sp>
      <p:pic>
        <p:nvPicPr>
          <p:cNvPr id="4" name="Recorded Sound">
            <a:hlinkClick r:id="" action="ppaction://media"/>
            <a:extLst>
              <a:ext uri="{FF2B5EF4-FFF2-40B4-BE49-F238E27FC236}">
                <a16:creationId xmlns:a16="http://schemas.microsoft.com/office/drawing/2014/main" id="{022540DA-F183-A83A-B5A8-D468FC98877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53800" y="6004560"/>
            <a:ext cx="609600" cy="609600"/>
          </a:xfrm>
          <a:prstGeom prst="rect">
            <a:avLst/>
          </a:prstGeom>
        </p:spPr>
      </p:pic>
    </p:spTree>
    <p:extLst>
      <p:ext uri="{BB962C8B-B14F-4D97-AF65-F5344CB8AC3E}">
        <p14:creationId xmlns:p14="http://schemas.microsoft.com/office/powerpoint/2010/main" val="1011070510"/>
      </p:ext>
    </p:extLst>
  </p:cSld>
  <p:clrMapOvr>
    <a:masterClrMapping/>
  </p:clrMapOvr>
  <mc:AlternateContent xmlns:mc="http://schemas.openxmlformats.org/markup-compatibility/2006" xmlns:p14="http://schemas.microsoft.com/office/powerpoint/2010/main">
    <mc:Choice Requires="p14">
      <p:transition spd="slow" p14:dur="2000" advTm="48248"/>
    </mc:Choice>
    <mc:Fallback xmlns="">
      <p:transition spd="slow" advTm="482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2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86016-EDF4-5873-6A9A-8765C64418C3}"/>
              </a:ext>
            </a:extLst>
          </p:cNvPr>
          <p:cNvSpPr>
            <a:spLocks noGrp="1"/>
          </p:cNvSpPr>
          <p:nvPr>
            <p:ph type="title"/>
          </p:nvPr>
        </p:nvSpPr>
        <p:spPr/>
        <p:txBody>
          <a:bodyPr/>
          <a:lstStyle/>
          <a:p>
            <a:r>
              <a:rPr lang="en-GB"/>
              <a:t>Care plan </a:t>
            </a:r>
          </a:p>
        </p:txBody>
      </p:sp>
      <p:sp>
        <p:nvSpPr>
          <p:cNvPr id="3" name="Text Placeholder 2">
            <a:extLst>
              <a:ext uri="{FF2B5EF4-FFF2-40B4-BE49-F238E27FC236}">
                <a16:creationId xmlns:a16="http://schemas.microsoft.com/office/drawing/2014/main" id="{C9F0D8B1-9256-B8D8-49F9-59FCFC3C5645}"/>
              </a:ext>
            </a:extLst>
          </p:cNvPr>
          <p:cNvSpPr>
            <a:spLocks noGrp="1"/>
          </p:cNvSpPr>
          <p:nvPr>
            <p:ph type="body" idx="1"/>
          </p:nvPr>
        </p:nvSpPr>
        <p:spPr>
          <a:xfrm>
            <a:off x="609600" y="1251573"/>
            <a:ext cx="5157787" cy="701601"/>
          </a:xfrm>
        </p:spPr>
        <p:txBody>
          <a:bodyPr>
            <a:normAutofit/>
          </a:bodyPr>
          <a:lstStyle/>
          <a:p>
            <a:r>
              <a:rPr lang="en-GB"/>
              <a:t>Emotional and psychological support</a:t>
            </a:r>
          </a:p>
        </p:txBody>
      </p:sp>
      <p:sp>
        <p:nvSpPr>
          <p:cNvPr id="4" name="Content Placeholder 3">
            <a:extLst>
              <a:ext uri="{FF2B5EF4-FFF2-40B4-BE49-F238E27FC236}">
                <a16:creationId xmlns:a16="http://schemas.microsoft.com/office/drawing/2014/main" id="{7176D057-716C-7FDA-9B43-0F75AEE0CF7A}"/>
              </a:ext>
            </a:extLst>
          </p:cNvPr>
          <p:cNvSpPr>
            <a:spLocks noGrp="1"/>
          </p:cNvSpPr>
          <p:nvPr>
            <p:ph sz="half" idx="2"/>
          </p:nvPr>
        </p:nvSpPr>
        <p:spPr>
          <a:xfrm>
            <a:off x="609600" y="1970453"/>
            <a:ext cx="5157787" cy="4722018"/>
          </a:xfrm>
        </p:spPr>
        <p:txBody>
          <a:bodyPr vert="horz" lIns="91440" tIns="45720" rIns="91440" bIns="45720" rtlCol="0" anchor="t">
            <a:normAutofit/>
          </a:bodyPr>
          <a:lstStyle/>
          <a:p>
            <a:pPr marL="0" indent="0">
              <a:buNone/>
            </a:pPr>
            <a:r>
              <a:rPr lang="en-GB" sz="2400">
                <a:ea typeface="+mn-lt"/>
                <a:cs typeface="+mn-lt"/>
              </a:rPr>
              <a:t>Care interventions-</a:t>
            </a:r>
          </a:p>
          <a:p>
            <a:pPr marL="0" indent="0">
              <a:buNone/>
            </a:pPr>
            <a:r>
              <a:rPr lang="en-GB" sz="2400">
                <a:ea typeface="+mn-lt"/>
                <a:cs typeface="+mn-lt"/>
              </a:rPr>
              <a:t>Supply opportunities for chloe to communicate her feelings and worries.</a:t>
            </a:r>
          </a:p>
          <a:p>
            <a:pPr marL="0" indent="0">
              <a:buNone/>
            </a:pPr>
            <a:r>
              <a:rPr lang="en-GB" sz="2400">
                <a:ea typeface="+mn-lt"/>
                <a:cs typeface="+mn-lt"/>
              </a:rPr>
              <a:t>Encourage frequent contact with her family and friends.</a:t>
            </a:r>
          </a:p>
          <a:p>
            <a:pPr marL="0" indent="0">
              <a:buNone/>
            </a:pPr>
            <a:r>
              <a:rPr lang="en-GB" sz="2400">
                <a:ea typeface="+mn-lt"/>
                <a:cs typeface="+mn-lt"/>
              </a:rPr>
              <a:t>Refer her to counselling for her depression and anxiety.</a:t>
            </a:r>
          </a:p>
          <a:p>
            <a:endParaRPr lang="en-GB"/>
          </a:p>
        </p:txBody>
      </p:sp>
      <p:sp>
        <p:nvSpPr>
          <p:cNvPr id="5" name="Text Placeholder 4">
            <a:extLst>
              <a:ext uri="{FF2B5EF4-FFF2-40B4-BE49-F238E27FC236}">
                <a16:creationId xmlns:a16="http://schemas.microsoft.com/office/drawing/2014/main" id="{F6D0AE7E-3691-AD5B-7235-4EB5AD9A30E4}"/>
              </a:ext>
            </a:extLst>
          </p:cNvPr>
          <p:cNvSpPr>
            <a:spLocks noGrp="1"/>
          </p:cNvSpPr>
          <p:nvPr>
            <p:ph type="body" sz="quarter" idx="3"/>
          </p:nvPr>
        </p:nvSpPr>
        <p:spPr>
          <a:xfrm>
            <a:off x="6110178" y="1251573"/>
            <a:ext cx="5245210" cy="710462"/>
          </a:xfrm>
        </p:spPr>
        <p:txBody>
          <a:bodyPr>
            <a:normAutofit/>
          </a:bodyPr>
          <a:lstStyle/>
          <a:p>
            <a:r>
              <a:rPr lang="en-GB"/>
              <a:t>Person-centred care and communication</a:t>
            </a:r>
          </a:p>
        </p:txBody>
      </p:sp>
      <p:sp>
        <p:nvSpPr>
          <p:cNvPr id="6" name="Content Placeholder 5">
            <a:extLst>
              <a:ext uri="{FF2B5EF4-FFF2-40B4-BE49-F238E27FC236}">
                <a16:creationId xmlns:a16="http://schemas.microsoft.com/office/drawing/2014/main" id="{AE6D8568-451E-FB5A-91D8-9927D4779C94}"/>
              </a:ext>
            </a:extLst>
          </p:cNvPr>
          <p:cNvSpPr>
            <a:spLocks noGrp="1"/>
          </p:cNvSpPr>
          <p:nvPr>
            <p:ph sz="quarter" idx="4"/>
          </p:nvPr>
        </p:nvSpPr>
        <p:spPr>
          <a:xfrm>
            <a:off x="6101317" y="1961593"/>
            <a:ext cx="5254071" cy="4730877"/>
          </a:xfrm>
        </p:spPr>
        <p:txBody>
          <a:bodyPr vert="horz" lIns="91440" tIns="45720" rIns="91440" bIns="45720" rtlCol="0" anchor="t">
            <a:normAutofit/>
          </a:bodyPr>
          <a:lstStyle/>
          <a:p>
            <a:r>
              <a:rPr lang="en-GB" sz="2400"/>
              <a:t>Care interventions-</a:t>
            </a:r>
          </a:p>
          <a:p>
            <a:r>
              <a:rPr lang="en-GB" sz="2400"/>
              <a:t>Include chloe in decision-making about her care.</a:t>
            </a:r>
          </a:p>
          <a:p>
            <a:r>
              <a:rPr lang="en-GB" sz="2400"/>
              <a:t>Respect her cultural, spiritual preferences.</a:t>
            </a:r>
          </a:p>
          <a:p>
            <a:r>
              <a:rPr lang="en-GB" sz="2400"/>
              <a:t>Sustain confidentiality and professional limits.</a:t>
            </a:r>
          </a:p>
        </p:txBody>
      </p:sp>
      <p:pic>
        <p:nvPicPr>
          <p:cNvPr id="7" name="Recorded Sound">
            <a:hlinkClick r:id="" action="ppaction://media"/>
            <a:extLst>
              <a:ext uri="{FF2B5EF4-FFF2-40B4-BE49-F238E27FC236}">
                <a16:creationId xmlns:a16="http://schemas.microsoft.com/office/drawing/2014/main" id="{30BE6D6E-CEC3-BFFA-E38C-3ECE86FA603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45788" y="5808406"/>
            <a:ext cx="609600" cy="609600"/>
          </a:xfrm>
          <a:prstGeom prst="rect">
            <a:avLst/>
          </a:prstGeom>
        </p:spPr>
      </p:pic>
    </p:spTree>
    <p:extLst>
      <p:ext uri="{BB962C8B-B14F-4D97-AF65-F5344CB8AC3E}">
        <p14:creationId xmlns:p14="http://schemas.microsoft.com/office/powerpoint/2010/main" val="3029619577"/>
      </p:ext>
    </p:extLst>
  </p:cSld>
  <p:clrMapOvr>
    <a:masterClrMapping/>
  </p:clrMapOvr>
  <mc:AlternateContent xmlns:mc="http://schemas.openxmlformats.org/markup-compatibility/2006" xmlns:p14="http://schemas.microsoft.com/office/powerpoint/2010/main">
    <mc:Choice Requires="p14">
      <p:transition spd="slow" p14:dur="2000" advTm="42542"/>
    </mc:Choice>
    <mc:Fallback xmlns="">
      <p:transition spd="slow" advTm="425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54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261AC-4ED7-8361-D6FB-59E447E3DA87}"/>
              </a:ext>
            </a:extLst>
          </p:cNvPr>
          <p:cNvSpPr>
            <a:spLocks noGrp="1"/>
          </p:cNvSpPr>
          <p:nvPr>
            <p:ph type="title"/>
          </p:nvPr>
        </p:nvSpPr>
        <p:spPr/>
        <p:txBody>
          <a:bodyPr/>
          <a:lstStyle/>
          <a:p>
            <a:r>
              <a:rPr lang="en-GB"/>
              <a:t>Risk factors for small cell lung cancer</a:t>
            </a:r>
          </a:p>
        </p:txBody>
      </p:sp>
      <p:sp>
        <p:nvSpPr>
          <p:cNvPr id="4" name="Content Placeholder 3">
            <a:extLst>
              <a:ext uri="{FF2B5EF4-FFF2-40B4-BE49-F238E27FC236}">
                <a16:creationId xmlns:a16="http://schemas.microsoft.com/office/drawing/2014/main" id="{5B24312A-D703-29BF-4104-007F73798BE0}"/>
              </a:ext>
            </a:extLst>
          </p:cNvPr>
          <p:cNvSpPr>
            <a:spLocks noGrp="1"/>
          </p:cNvSpPr>
          <p:nvPr>
            <p:ph idx="1"/>
          </p:nvPr>
        </p:nvSpPr>
        <p:spPr/>
        <p:txBody>
          <a:bodyPr vert="horz" lIns="91440" tIns="45720" rIns="91440" bIns="45720" rtlCol="0" anchor="t">
            <a:normAutofit fontScale="85000" lnSpcReduction="20000"/>
          </a:bodyPr>
          <a:lstStyle/>
          <a:p>
            <a:r>
              <a:rPr lang="en-GB"/>
              <a:t>Exposure to radiation from cancer treatments or imaging scans. </a:t>
            </a:r>
          </a:p>
          <a:p>
            <a:r>
              <a:rPr lang="en-GB"/>
              <a:t>Exposure to radon gas. Radon is a </a:t>
            </a:r>
            <a:r>
              <a:rPr lang="en-GB" err="1"/>
              <a:t>colorless</a:t>
            </a:r>
            <a:r>
              <a:rPr lang="en-GB"/>
              <a:t> dangerous gas that may excrete into homes and other buildings.</a:t>
            </a:r>
          </a:p>
          <a:p>
            <a:r>
              <a:rPr lang="en-GB"/>
              <a:t>Exposure to workplace dangers such as nickel, tar, arsenic, asbestos  or toxic chemicals.</a:t>
            </a:r>
          </a:p>
          <a:p>
            <a:r>
              <a:rPr lang="en-GB"/>
              <a:t>Having a family history of lung cancer.</a:t>
            </a:r>
          </a:p>
          <a:p>
            <a:r>
              <a:rPr lang="en-GB"/>
              <a:t>Having human immunodeficiency virus (HIV).</a:t>
            </a:r>
          </a:p>
          <a:p>
            <a:r>
              <a:rPr lang="en-GB"/>
              <a:t>The primary risk for developing small cell lung cancer is smoking tobacco. The more you smoke and the younger you were when you started smoking, the higher your risk for small cell lung cancer.</a:t>
            </a:r>
          </a:p>
          <a:p>
            <a:r>
              <a:rPr lang="en-GB"/>
              <a:t>Passive smoking: frequent, long-term exposure to tobacco from individuals.</a:t>
            </a:r>
          </a:p>
          <a:p>
            <a:r>
              <a:rPr lang="en-GB"/>
              <a:t>Air pollution: long-term exposure to extreme pollution.</a:t>
            </a:r>
          </a:p>
          <a:p>
            <a:r>
              <a:rPr lang="en-GB"/>
              <a:t>In </a:t>
            </a:r>
            <a:r>
              <a:rPr lang="en-GB" err="1"/>
              <a:t>chloe's</a:t>
            </a:r>
            <a:r>
              <a:rPr lang="en-GB"/>
              <a:t> case the main risk factor that led to her developing small cell lung cancer was smoking from a young age. Years of smoking affected her lungs and caused her to develop the disease which progressed as time went on.</a:t>
            </a:r>
          </a:p>
          <a:p>
            <a:endParaRPr lang="en-GB"/>
          </a:p>
          <a:p>
            <a:endParaRPr lang="en-GB"/>
          </a:p>
          <a:p>
            <a:endParaRPr lang="en-GB"/>
          </a:p>
        </p:txBody>
      </p:sp>
      <p:pic>
        <p:nvPicPr>
          <p:cNvPr id="3" name="Recorded Sound">
            <a:hlinkClick r:id="" action="ppaction://media"/>
            <a:extLst>
              <a:ext uri="{FF2B5EF4-FFF2-40B4-BE49-F238E27FC236}">
                <a16:creationId xmlns:a16="http://schemas.microsoft.com/office/drawing/2014/main" id="{6C7AC1FA-2987-F2E8-3C6E-52AAEFE5741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85987" y="5734394"/>
            <a:ext cx="609600" cy="609600"/>
          </a:xfrm>
          <a:prstGeom prst="rect">
            <a:avLst/>
          </a:prstGeom>
        </p:spPr>
      </p:pic>
    </p:spTree>
    <p:extLst>
      <p:ext uri="{BB962C8B-B14F-4D97-AF65-F5344CB8AC3E}">
        <p14:creationId xmlns:p14="http://schemas.microsoft.com/office/powerpoint/2010/main" val="3500929730"/>
      </p:ext>
    </p:extLst>
  </p:cSld>
  <p:clrMapOvr>
    <a:masterClrMapping/>
  </p:clrMapOvr>
  <mc:AlternateContent xmlns:mc="http://schemas.openxmlformats.org/markup-compatibility/2006" xmlns:p14="http://schemas.microsoft.com/office/powerpoint/2010/main">
    <mc:Choice Requires="p14">
      <p:transition spd="slow" p14:dur="2000" advTm="69079"/>
    </mc:Choice>
    <mc:Fallback xmlns="">
      <p:transition spd="slow" advTm="690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907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DD01F-9B37-DDAC-6D60-8D8DE83C3E91}"/>
              </a:ext>
            </a:extLst>
          </p:cNvPr>
          <p:cNvSpPr>
            <a:spLocks noGrp="1"/>
          </p:cNvSpPr>
          <p:nvPr>
            <p:ph type="title"/>
          </p:nvPr>
        </p:nvSpPr>
        <p:spPr>
          <a:xfrm>
            <a:off x="612648" y="-1156"/>
            <a:ext cx="10653578" cy="592104"/>
          </a:xfrm>
        </p:spPr>
        <p:txBody>
          <a:bodyPr/>
          <a:lstStyle/>
          <a:p>
            <a:r>
              <a:rPr lang="en-GB"/>
              <a:t>Evidence based-recommendations</a:t>
            </a:r>
          </a:p>
        </p:txBody>
      </p:sp>
      <p:graphicFrame>
        <p:nvGraphicFramePr>
          <p:cNvPr id="3" name="Content Placeholder 2">
            <a:extLst>
              <a:ext uri="{FF2B5EF4-FFF2-40B4-BE49-F238E27FC236}">
                <a16:creationId xmlns:a16="http://schemas.microsoft.com/office/drawing/2014/main" id="{D7EA8877-34F2-6DA6-9103-08718FC562E7}"/>
              </a:ext>
            </a:extLst>
          </p:cNvPr>
          <p:cNvGraphicFramePr>
            <a:graphicFrameLocks noGrp="1"/>
          </p:cNvGraphicFramePr>
          <p:nvPr>
            <p:ph idx="1"/>
            <p:extLst>
              <p:ext uri="{D42A27DB-BD31-4B8C-83A1-F6EECF244321}">
                <p14:modId xmlns:p14="http://schemas.microsoft.com/office/powerpoint/2010/main" val="3838275498"/>
              </p:ext>
            </p:extLst>
          </p:nvPr>
        </p:nvGraphicFramePr>
        <p:xfrm>
          <a:off x="48227" y="501569"/>
          <a:ext cx="12100850" cy="6585692"/>
        </p:xfrm>
        <a:graphic>
          <a:graphicData uri="http://schemas.openxmlformats.org/drawingml/2006/table">
            <a:tbl>
              <a:tblPr firstRow="1" bandRow="1">
                <a:tableStyleId>{5C22544A-7EE6-4342-B048-85BDC9FD1C3A}</a:tableStyleId>
              </a:tblPr>
              <a:tblGrid>
                <a:gridCol w="6050425">
                  <a:extLst>
                    <a:ext uri="{9D8B030D-6E8A-4147-A177-3AD203B41FA5}">
                      <a16:colId xmlns:a16="http://schemas.microsoft.com/office/drawing/2014/main" val="2633823738"/>
                    </a:ext>
                  </a:extLst>
                </a:gridCol>
                <a:gridCol w="6050425">
                  <a:extLst>
                    <a:ext uri="{9D8B030D-6E8A-4147-A177-3AD203B41FA5}">
                      <a16:colId xmlns:a16="http://schemas.microsoft.com/office/drawing/2014/main" val="2594393567"/>
                    </a:ext>
                  </a:extLst>
                </a:gridCol>
              </a:tblGrid>
              <a:tr h="874401">
                <a:tc>
                  <a:txBody>
                    <a:bodyPr/>
                    <a:lstStyle/>
                    <a:p>
                      <a:r>
                        <a:rPr lang="en-GB"/>
                        <a:t>Sleep</a:t>
                      </a:r>
                    </a:p>
                  </a:txBody>
                  <a:tcPr/>
                </a:tc>
                <a:tc>
                  <a:txBody>
                    <a:bodyPr/>
                    <a:lstStyle/>
                    <a:p>
                      <a:pPr marL="285750" indent="-285750">
                        <a:buFont typeface="Arial"/>
                        <a:buChar char="•"/>
                      </a:pPr>
                      <a:r>
                        <a:rPr lang="en-GB" err="1"/>
                        <a:t>Cognitve</a:t>
                      </a:r>
                      <a:r>
                        <a:rPr lang="en-GB"/>
                        <a:t> behavioural therapy for insomnia.</a:t>
                      </a:r>
                    </a:p>
                    <a:p>
                      <a:pPr marL="285750" lvl="0" indent="-285750">
                        <a:buFont typeface="Arial"/>
                        <a:buChar char="•"/>
                      </a:pPr>
                      <a:r>
                        <a:rPr lang="en-GB"/>
                        <a:t>sustaining a persistent bed time and rise time.</a:t>
                      </a:r>
                    </a:p>
                    <a:p>
                      <a:pPr marL="285750" lvl="0" indent="-285750">
                        <a:buFont typeface="Arial"/>
                        <a:buChar char="•"/>
                      </a:pPr>
                      <a:r>
                        <a:rPr lang="en-GB"/>
                        <a:t>Creating a dark, quiet environment.</a:t>
                      </a:r>
                    </a:p>
                  </a:txBody>
                  <a:tcPr/>
                </a:tc>
                <a:extLst>
                  <a:ext uri="{0D108BD9-81ED-4DB2-BD59-A6C34878D82A}">
                    <a16:rowId xmlns:a16="http://schemas.microsoft.com/office/drawing/2014/main" val="1892973733"/>
                  </a:ext>
                </a:extLst>
              </a:tr>
              <a:tr h="1919142">
                <a:tc>
                  <a:txBody>
                    <a:bodyPr/>
                    <a:lstStyle/>
                    <a:p>
                      <a:r>
                        <a:rPr lang="en-GB"/>
                        <a:t>Diet</a:t>
                      </a:r>
                    </a:p>
                  </a:txBody>
                  <a:tcPr/>
                </a:tc>
                <a:tc>
                  <a:txBody>
                    <a:bodyPr/>
                    <a:lstStyle/>
                    <a:p>
                      <a:pPr marL="285750" indent="-285750">
                        <a:buFont typeface="Arial"/>
                        <a:buChar char="•"/>
                      </a:pPr>
                      <a:r>
                        <a:rPr lang="en-GB"/>
                        <a:t>Increased protein consumption (1.2-1.5g/kg/day) to combat muscle wasting.</a:t>
                      </a:r>
                    </a:p>
                    <a:p>
                      <a:pPr marL="285750" lvl="0" indent="-285750">
                        <a:buFont typeface="Arial"/>
                        <a:buChar char="•"/>
                      </a:pPr>
                      <a:r>
                        <a:rPr lang="en-GB"/>
                        <a:t>supply small meals (5-6 meal) everyday instead of three large ones to combat poor appetite and fatigue.</a:t>
                      </a:r>
                    </a:p>
                    <a:p>
                      <a:pPr marL="285750" lvl="0" indent="-285750">
                        <a:buFont typeface="Arial"/>
                        <a:buChar char="•"/>
                      </a:pPr>
                      <a:r>
                        <a:rPr lang="en-GB"/>
                        <a:t>Assure sufficient fluid intake to manage possible treatment-related complications.</a:t>
                      </a:r>
                    </a:p>
                  </a:txBody>
                  <a:tcPr/>
                </a:tc>
                <a:extLst>
                  <a:ext uri="{0D108BD9-81ED-4DB2-BD59-A6C34878D82A}">
                    <a16:rowId xmlns:a16="http://schemas.microsoft.com/office/drawing/2014/main" val="1363512204"/>
                  </a:ext>
                </a:extLst>
              </a:tr>
              <a:tr h="1226434">
                <a:tc>
                  <a:txBody>
                    <a:bodyPr/>
                    <a:lstStyle/>
                    <a:p>
                      <a:r>
                        <a:rPr lang="en-GB"/>
                        <a:t>Exercise</a:t>
                      </a:r>
                    </a:p>
                  </a:txBody>
                  <a:tcPr/>
                </a:tc>
                <a:tc>
                  <a:txBody>
                    <a:bodyPr/>
                    <a:lstStyle/>
                    <a:p>
                      <a:pPr marL="285750" lvl="0" indent="-285750" algn="l">
                        <a:lnSpc>
                          <a:spcPct val="100000"/>
                        </a:lnSpc>
                        <a:spcBef>
                          <a:spcPts val="0"/>
                        </a:spcBef>
                        <a:spcAft>
                          <a:spcPts val="0"/>
                        </a:spcAft>
                        <a:buFont typeface="Arial"/>
                        <a:buChar char="•"/>
                      </a:pPr>
                      <a:r>
                        <a:rPr lang="en-GB" sz="1600" b="0" i="0" u="none" strike="noStrike" noProof="0">
                          <a:solidFill>
                            <a:srgbClr val="001D35"/>
                          </a:solidFill>
                          <a:highlight>
                            <a:srgbClr val="FFFFFF"/>
                          </a:highlight>
                          <a:latin typeface="Google Sans"/>
                        </a:rPr>
                        <a:t>Tailored exercise-encourage frequent aerobic and resistance exercises, like walking or seated exercises to enhance fatigue, muscle strength and self-reliance</a:t>
                      </a:r>
                    </a:p>
                    <a:p>
                      <a:pPr marL="285750" lvl="0" indent="-285750" algn="l">
                        <a:lnSpc>
                          <a:spcPct val="100000"/>
                        </a:lnSpc>
                        <a:spcBef>
                          <a:spcPts val="0"/>
                        </a:spcBef>
                        <a:spcAft>
                          <a:spcPts val="0"/>
                        </a:spcAft>
                        <a:buFont typeface="Arial"/>
                        <a:buChar char="•"/>
                      </a:pPr>
                      <a:r>
                        <a:rPr lang="en-GB" sz="1600" b="0" i="0" u="none" strike="noStrike" noProof="0">
                          <a:solidFill>
                            <a:srgbClr val="001D35"/>
                          </a:solidFill>
                          <a:highlight>
                            <a:srgbClr val="FFFFFF"/>
                          </a:highlight>
                          <a:latin typeface="Google Sans"/>
                        </a:rPr>
                        <a:t>Pulmonary rehabilitation-consider exercises for better respiration management.</a:t>
                      </a:r>
                    </a:p>
                  </a:txBody>
                  <a:tcPr/>
                </a:tc>
                <a:extLst>
                  <a:ext uri="{0D108BD9-81ED-4DB2-BD59-A6C34878D82A}">
                    <a16:rowId xmlns:a16="http://schemas.microsoft.com/office/drawing/2014/main" val="445253018"/>
                  </a:ext>
                </a:extLst>
              </a:tr>
              <a:tr h="2441510">
                <a:tc>
                  <a:txBody>
                    <a:bodyPr/>
                    <a:lstStyle/>
                    <a:p>
                      <a:r>
                        <a:rPr lang="en-GB"/>
                        <a:t>Pharmaceutical interventions</a:t>
                      </a:r>
                    </a:p>
                  </a:txBody>
                  <a:tcPr/>
                </a:tc>
                <a:tc>
                  <a:txBody>
                    <a:bodyPr/>
                    <a:lstStyle/>
                    <a:p>
                      <a:pPr marL="285750" indent="-285750">
                        <a:buFont typeface="Arial"/>
                        <a:buChar char="•"/>
                      </a:pPr>
                      <a:r>
                        <a:rPr lang="en-GB"/>
                        <a:t>The best treatment option for </a:t>
                      </a:r>
                      <a:r>
                        <a:rPr lang="en-GB" err="1"/>
                        <a:t>chloe</a:t>
                      </a:r>
                      <a:r>
                        <a:rPr lang="en-GB"/>
                        <a:t> is chemotherapy along immunotherapy.</a:t>
                      </a:r>
                    </a:p>
                    <a:p>
                      <a:pPr marL="285750" lvl="0" indent="-285750">
                        <a:buFont typeface="Arial"/>
                        <a:buChar char="•"/>
                      </a:pPr>
                      <a:r>
                        <a:rPr lang="en-GB"/>
                        <a:t>Supplying low dose opioids for her breathlessness.</a:t>
                      </a:r>
                    </a:p>
                    <a:p>
                      <a:pPr marL="285750" lvl="0" indent="-285750">
                        <a:buFont typeface="Arial"/>
                        <a:buChar char="•"/>
                      </a:pPr>
                      <a:r>
                        <a:rPr lang="en-GB"/>
                        <a:t>Proactive assessment and pharmacological treatment, like SSRIs are recommended for her depression.</a:t>
                      </a:r>
                    </a:p>
                    <a:p>
                      <a:pPr marL="285750" lvl="0" indent="-285750">
                        <a:buFont typeface="Arial"/>
                        <a:buChar char="•"/>
                      </a:pPr>
                      <a:r>
                        <a:rPr lang="en-GB"/>
                        <a:t>Pain- regular, scheduled analgesic regimens (e.g. opioid ladder) instead of just "as needed" for </a:t>
                      </a:r>
                      <a:r>
                        <a:rPr lang="en-GB" err="1"/>
                        <a:t>persisten</a:t>
                      </a:r>
                      <a:r>
                        <a:rPr lang="en-GB"/>
                        <a:t>t control.</a:t>
                      </a:r>
                    </a:p>
                  </a:txBody>
                  <a:tcPr/>
                </a:tc>
                <a:extLst>
                  <a:ext uri="{0D108BD9-81ED-4DB2-BD59-A6C34878D82A}">
                    <a16:rowId xmlns:a16="http://schemas.microsoft.com/office/drawing/2014/main" val="2420117404"/>
                  </a:ext>
                </a:extLst>
              </a:tr>
            </a:tbl>
          </a:graphicData>
        </a:graphic>
      </p:graphicFrame>
      <p:pic>
        <p:nvPicPr>
          <p:cNvPr id="4" name="Recorded Sound">
            <a:hlinkClick r:id="" action="ppaction://media"/>
            <a:extLst>
              <a:ext uri="{FF2B5EF4-FFF2-40B4-BE49-F238E27FC236}">
                <a16:creationId xmlns:a16="http://schemas.microsoft.com/office/drawing/2014/main" id="{F03F2579-8E3B-C4E8-FABE-EA887372D99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098051" y="17206"/>
            <a:ext cx="609600" cy="609600"/>
          </a:xfrm>
          <a:prstGeom prst="rect">
            <a:avLst/>
          </a:prstGeom>
        </p:spPr>
      </p:pic>
    </p:spTree>
    <p:extLst>
      <p:ext uri="{BB962C8B-B14F-4D97-AF65-F5344CB8AC3E}">
        <p14:creationId xmlns:p14="http://schemas.microsoft.com/office/powerpoint/2010/main" val="3048933739"/>
      </p:ext>
    </p:extLst>
  </p:cSld>
  <p:clrMapOvr>
    <a:masterClrMapping/>
  </p:clrMapOvr>
  <mc:AlternateContent xmlns:mc="http://schemas.openxmlformats.org/markup-compatibility/2006" xmlns:p14="http://schemas.microsoft.com/office/powerpoint/2010/main">
    <mc:Choice Requires="p14">
      <p:transition spd="slow" p14:dur="2000" advTm="88742"/>
    </mc:Choice>
    <mc:Fallback xmlns="">
      <p:transition spd="slow" advTm="887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874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938E7-8BEB-132F-1ED9-460478EE1674}"/>
              </a:ext>
            </a:extLst>
          </p:cNvPr>
          <p:cNvSpPr>
            <a:spLocks noGrp="1"/>
          </p:cNvSpPr>
          <p:nvPr>
            <p:ph type="title"/>
          </p:nvPr>
        </p:nvSpPr>
        <p:spPr/>
        <p:txBody>
          <a:bodyPr/>
          <a:lstStyle/>
          <a:p>
            <a:r>
              <a:rPr lang="en-GB"/>
              <a:t>Ethical considerations</a:t>
            </a:r>
          </a:p>
        </p:txBody>
      </p:sp>
      <p:sp>
        <p:nvSpPr>
          <p:cNvPr id="3" name="Content Placeholder 2">
            <a:extLst>
              <a:ext uri="{FF2B5EF4-FFF2-40B4-BE49-F238E27FC236}">
                <a16:creationId xmlns:a16="http://schemas.microsoft.com/office/drawing/2014/main" id="{C86C3CAD-C1D8-D004-E7EB-D66D0CA264E2}"/>
              </a:ext>
            </a:extLst>
          </p:cNvPr>
          <p:cNvSpPr>
            <a:spLocks noGrp="1"/>
          </p:cNvSpPr>
          <p:nvPr>
            <p:ph idx="1"/>
          </p:nvPr>
        </p:nvSpPr>
        <p:spPr/>
        <p:txBody>
          <a:bodyPr vert="horz" lIns="91440" tIns="45720" rIns="91440" bIns="45720" rtlCol="0" anchor="t">
            <a:noAutofit/>
          </a:bodyPr>
          <a:lstStyle/>
          <a:p>
            <a:r>
              <a:rPr lang="en-GB" sz="1600" dirty="0">
                <a:ea typeface="+mn-lt"/>
                <a:cs typeface="+mn-lt"/>
              </a:rPr>
              <a:t>Ethical considerations for an elderly individual with small cell lung cancer (SCLC) in a residential care home concentrate on balancing top quality, person-centred care with the reality of an end-stage, acutely symptomatic disease. Important ethical challenges include respecting autonomy during potential cognitive impairment, balancing treatment advantages with severe toxicity and assuring dignity in care.</a:t>
            </a:r>
          </a:p>
          <a:p>
            <a:r>
              <a:rPr lang="en-GB" sz="1600" dirty="0">
                <a:latin typeface="Neue Haas Grotesk Text Pro"/>
              </a:rPr>
              <a:t>In </a:t>
            </a:r>
            <a:r>
              <a:rPr lang="en-GB" sz="1600" dirty="0" err="1">
                <a:latin typeface="Neue Haas Grotesk Text Pro"/>
              </a:rPr>
              <a:t>chloe's</a:t>
            </a:r>
            <a:r>
              <a:rPr lang="en-GB" sz="1600" dirty="0">
                <a:latin typeface="Neue Haas Grotesk Text Pro"/>
              </a:rPr>
              <a:t> case, important ethical considerations that should be acknowledged within the residential care home following NICE guidelines include, ensuring that she is involved in discussions about her care and allow her to make informed decisions. Due to her aggressive disease it's important to make early conventions about prognosis and treatment options such as palliative chemotherapy vs best supportive care and considering her preferred place of care is essential. Another ethical consideration for </a:t>
            </a:r>
            <a:r>
              <a:rPr lang="en-GB" sz="1600" dirty="0" err="1">
                <a:latin typeface="Neue Haas Grotesk Text Pro"/>
              </a:rPr>
              <a:t>chloe</a:t>
            </a:r>
            <a:r>
              <a:rPr lang="en-GB" sz="1600" dirty="0">
                <a:latin typeface="Neue Haas Grotesk Text Pro"/>
              </a:rPr>
              <a:t> is ensuring she has access to a lung cancer clinical nurse specialist to support her communication with healthcare services. Her information should be shared sensitively between the residential care home, clinical nurse specialists, GPs and families to ensure seamless care. Lastly, early identification of the need for palliative care for </a:t>
            </a:r>
            <a:r>
              <a:rPr lang="en-GB" sz="1600" dirty="0" err="1">
                <a:latin typeface="Neue Haas Grotesk Text Pro"/>
              </a:rPr>
              <a:t>chloe</a:t>
            </a:r>
            <a:r>
              <a:rPr lang="en-GB" sz="1600" dirty="0">
                <a:latin typeface="Neue Haas Grotesk Text Pro"/>
              </a:rPr>
              <a:t> is vital. This involves recording advance choices, such as Do Not Attempt Cardiopulmonary </a:t>
            </a:r>
            <a:r>
              <a:rPr lang="en-GB" sz="1600" dirty="0" err="1">
                <a:latin typeface="Neue Haas Grotesk Text Pro"/>
              </a:rPr>
              <a:t>recuscitation</a:t>
            </a:r>
            <a:r>
              <a:rPr lang="en-GB" sz="1600" dirty="0">
                <a:latin typeface="Neue Haas Grotesk Text Pro"/>
              </a:rPr>
              <a:t> (DNACPR) orders, to prevent inappropriate, futile interventions and assure a dignified death, potentially in the residential care home. </a:t>
            </a:r>
            <a:endParaRPr lang="en-GB" sz="1200" dirty="0">
              <a:highlight>
                <a:srgbClr val="FFFFFF"/>
              </a:highlight>
              <a:latin typeface="Google Sans"/>
            </a:endParaRPr>
          </a:p>
        </p:txBody>
      </p:sp>
      <p:pic>
        <p:nvPicPr>
          <p:cNvPr id="4" name="Recorded Sound">
            <a:hlinkClick r:id="" action="ppaction://media"/>
            <a:extLst>
              <a:ext uri="{FF2B5EF4-FFF2-40B4-BE49-F238E27FC236}">
                <a16:creationId xmlns:a16="http://schemas.microsoft.com/office/drawing/2014/main" id="{98ACE2E6-34E1-8A8D-2121-C45BD695957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79277" y="5916562"/>
            <a:ext cx="609600" cy="609600"/>
          </a:xfrm>
          <a:prstGeom prst="rect">
            <a:avLst/>
          </a:prstGeom>
        </p:spPr>
      </p:pic>
    </p:spTree>
    <p:extLst>
      <p:ext uri="{BB962C8B-B14F-4D97-AF65-F5344CB8AC3E}">
        <p14:creationId xmlns:p14="http://schemas.microsoft.com/office/powerpoint/2010/main" val="2254692632"/>
      </p:ext>
    </p:extLst>
  </p:cSld>
  <p:clrMapOvr>
    <a:masterClrMapping/>
  </p:clrMapOvr>
  <mc:AlternateContent xmlns:mc="http://schemas.openxmlformats.org/markup-compatibility/2006" xmlns:p14="http://schemas.microsoft.com/office/powerpoint/2010/main">
    <mc:Choice Requires="p14">
      <p:transition spd="slow" p14:dur="2000" advTm="103121"/>
    </mc:Choice>
    <mc:Fallback xmlns="">
      <p:transition spd="slow" advTm="1031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312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1723D-1522-B4E9-63DD-F3894D6C31D3}"/>
              </a:ext>
            </a:extLst>
          </p:cNvPr>
          <p:cNvSpPr>
            <a:spLocks noGrp="1"/>
          </p:cNvSpPr>
          <p:nvPr>
            <p:ph type="title"/>
          </p:nvPr>
        </p:nvSpPr>
        <p:spPr/>
        <p:txBody>
          <a:bodyPr/>
          <a:lstStyle/>
          <a:p>
            <a:r>
              <a:rPr lang="en-GB"/>
              <a:t>Conclusion</a:t>
            </a:r>
          </a:p>
        </p:txBody>
      </p:sp>
      <p:sp>
        <p:nvSpPr>
          <p:cNvPr id="3" name="Content Placeholder 2">
            <a:extLst>
              <a:ext uri="{FF2B5EF4-FFF2-40B4-BE49-F238E27FC236}">
                <a16:creationId xmlns:a16="http://schemas.microsoft.com/office/drawing/2014/main" id="{D5060627-74CC-6C77-028A-BE72FDA1CAFA}"/>
              </a:ext>
            </a:extLst>
          </p:cNvPr>
          <p:cNvSpPr>
            <a:spLocks noGrp="1"/>
          </p:cNvSpPr>
          <p:nvPr>
            <p:ph idx="1"/>
          </p:nvPr>
        </p:nvSpPr>
        <p:spPr/>
        <p:txBody>
          <a:bodyPr vert="horz" lIns="91440" tIns="45720" rIns="91440" bIns="45720" rtlCol="0" anchor="t">
            <a:normAutofit fontScale="92500" lnSpcReduction="10000"/>
          </a:bodyPr>
          <a:lstStyle/>
          <a:p>
            <a:r>
              <a:rPr lang="en-GB" dirty="0"/>
              <a:t>Overall, small cell lung cancer is a serious disease that requires professional care to help service users like </a:t>
            </a:r>
            <a:r>
              <a:rPr lang="en-GB" dirty="0" err="1"/>
              <a:t>chloe</a:t>
            </a:r>
            <a:r>
              <a:rPr lang="en-GB" dirty="0"/>
              <a:t> overcome their challenges and help them manage their symptoms. Extensive-stage small cell lung cancer is an aggressive-fast growing malignancy that has diffused past one lung, often including the other lung, distant organs or causing fluid around the heart/lungs. It portrays roughly 70% of SCLC occurrences at diagnosis, with treatment mainly concentrating on systemic chemotherapy along with immuno</a:t>
            </a:r>
            <a:r>
              <a:rPr lang="en-GB" dirty="0">
                <a:solidFill>
                  <a:srgbClr val="000000"/>
                </a:solidFill>
                <a:latin typeface="Neue Haas Grotesk Text Pro"/>
              </a:rPr>
              <a:t>therapy to extend survival and manage symptoms, instead of cure. </a:t>
            </a:r>
          </a:p>
          <a:p>
            <a:r>
              <a:rPr lang="en-GB" dirty="0">
                <a:solidFill>
                  <a:srgbClr val="000000"/>
                </a:solidFill>
                <a:latin typeface="Neue Haas Grotesk Text Pro"/>
              </a:rPr>
              <a:t>Care planning for small cell lung cancer (SCLC) service users is crucial due to the disease’s aggressive nature, rapid dissemination and high symptom burden which often needs immediate, multidisciplinary and palliative intervention. </a:t>
            </a:r>
            <a:r>
              <a:rPr lang="en-GB">
                <a:solidFill>
                  <a:srgbClr val="000000"/>
                </a:solidFill>
                <a:latin typeface="Neue Haas Grotesk Text Pro"/>
              </a:rPr>
              <a:t>Because SCLC is often diagnosed at an advanced stage with a negative prognosis, complete care planning-involving early palliative care and advanced care planning- is crucial to enhancing quality of life, controlling complex symptoms and adjusting care with patient wishes. </a:t>
            </a:r>
          </a:p>
        </p:txBody>
      </p:sp>
      <p:pic>
        <p:nvPicPr>
          <p:cNvPr id="4" name="Recorded Sound">
            <a:hlinkClick r:id="" action="ppaction://media"/>
            <a:extLst>
              <a:ext uri="{FF2B5EF4-FFF2-40B4-BE49-F238E27FC236}">
                <a16:creationId xmlns:a16="http://schemas.microsoft.com/office/drawing/2014/main" id="{EE2FAFC8-37C9-5F41-9007-BAE18298065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69753" y="5887064"/>
            <a:ext cx="609600" cy="609600"/>
          </a:xfrm>
          <a:prstGeom prst="rect">
            <a:avLst/>
          </a:prstGeom>
        </p:spPr>
      </p:pic>
    </p:spTree>
    <p:extLst>
      <p:ext uri="{BB962C8B-B14F-4D97-AF65-F5344CB8AC3E}">
        <p14:creationId xmlns:p14="http://schemas.microsoft.com/office/powerpoint/2010/main" val="4215266937"/>
      </p:ext>
    </p:extLst>
  </p:cSld>
  <p:clrMapOvr>
    <a:masterClrMapping/>
  </p:clrMapOvr>
  <mc:AlternateContent xmlns:mc="http://schemas.openxmlformats.org/markup-compatibility/2006" xmlns:p14="http://schemas.microsoft.com/office/powerpoint/2010/main">
    <mc:Choice Requires="p14">
      <p:transition spd="slow" p14:dur="2000" advTm="83578"/>
    </mc:Choice>
    <mc:Fallback xmlns="">
      <p:transition spd="slow" advTm="835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357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15DFF-DA88-E625-E871-4DB72B2B49B0}"/>
              </a:ext>
            </a:extLst>
          </p:cNvPr>
          <p:cNvSpPr>
            <a:spLocks noGrp="1"/>
          </p:cNvSpPr>
          <p:nvPr>
            <p:ph type="title"/>
          </p:nvPr>
        </p:nvSpPr>
        <p:spPr/>
        <p:txBody>
          <a:bodyPr/>
          <a:lstStyle/>
          <a:p>
            <a:r>
              <a:rPr lang="en-GB"/>
              <a:t>References</a:t>
            </a:r>
          </a:p>
        </p:txBody>
      </p:sp>
      <p:sp>
        <p:nvSpPr>
          <p:cNvPr id="3" name="Content Placeholder 2">
            <a:extLst>
              <a:ext uri="{FF2B5EF4-FFF2-40B4-BE49-F238E27FC236}">
                <a16:creationId xmlns:a16="http://schemas.microsoft.com/office/drawing/2014/main" id="{9FD73835-0040-3866-0494-EA9A51DB695B}"/>
              </a:ext>
            </a:extLst>
          </p:cNvPr>
          <p:cNvSpPr>
            <a:spLocks noGrp="1"/>
          </p:cNvSpPr>
          <p:nvPr>
            <p:ph idx="1"/>
          </p:nvPr>
        </p:nvSpPr>
        <p:spPr/>
        <p:txBody>
          <a:bodyPr vert="horz" lIns="91440" tIns="45720" rIns="91440" bIns="45720" rtlCol="0" anchor="t">
            <a:normAutofit fontScale="62500" lnSpcReduction="20000"/>
          </a:bodyPr>
          <a:lstStyle/>
          <a:p>
            <a:r>
              <a:rPr lang="en-GB"/>
              <a:t>NIH (2025), Small cell lung cancer treatment (PDQ) -patient version, Available at: </a:t>
            </a:r>
            <a:r>
              <a:rPr lang="en-GB">
                <a:ea typeface="+mn-lt"/>
                <a:cs typeface="+mn-lt"/>
                <a:hlinkClick r:id="rId2"/>
              </a:rPr>
              <a:t>https://www.cancer.gov/types/lung/patient/small-cell-lung-treatment-pdq#:~:text=cancer%20is%20increased-,Signs%20and%20symptoms%20of%20small%20cell%20lung%20cancer%20include%20coughing,and%20veins%20in%20the%20neck</a:t>
            </a:r>
            <a:r>
              <a:rPr lang="en-GB">
                <a:ea typeface="+mn-lt"/>
                <a:cs typeface="+mn-lt"/>
              </a:rPr>
              <a:t>. (Accessed: 22 March 2026)</a:t>
            </a:r>
          </a:p>
          <a:p>
            <a:r>
              <a:rPr lang="en-GB"/>
              <a:t>Cleveland Clinic (2022), Small cell lung cancer, Available at: </a:t>
            </a:r>
            <a:r>
              <a:rPr lang="en-GB">
                <a:ea typeface="+mn-lt"/>
                <a:cs typeface="+mn-lt"/>
                <a:hlinkClick r:id="rId3"/>
              </a:rPr>
              <a:t>https://my.clevelandclinic.org/health/diseases/6202-small-cell-lung-cancer</a:t>
            </a:r>
            <a:r>
              <a:rPr lang="en-GB">
                <a:ea typeface="+mn-lt"/>
                <a:cs typeface="+mn-lt"/>
              </a:rPr>
              <a:t>. (Accessed: 22 March 2026)</a:t>
            </a:r>
            <a:endParaRPr lang="en-GB"/>
          </a:p>
          <a:p>
            <a:r>
              <a:rPr lang="en-GB"/>
              <a:t>Yale medicine (2026), Small cell lung cancer, Available at: </a:t>
            </a:r>
            <a:r>
              <a:rPr lang="en-GB">
                <a:ea typeface="+mn-lt"/>
                <a:cs typeface="+mn-lt"/>
                <a:hlinkClick r:id="rId4"/>
              </a:rPr>
              <a:t>https://www.yalemedicine.org/conditions/small-cell-lung-cancer</a:t>
            </a:r>
            <a:r>
              <a:rPr lang="en-GB">
                <a:ea typeface="+mn-lt"/>
                <a:cs typeface="+mn-lt"/>
              </a:rPr>
              <a:t>. (Accessed 22 March 2026)</a:t>
            </a:r>
            <a:endParaRPr lang="en-GB"/>
          </a:p>
          <a:p>
            <a:r>
              <a:rPr lang="en-GB"/>
              <a:t>Nature reviews cancer (2017), Small cell lung cancer: what we know, what we need to know and the path forward, Available at: </a:t>
            </a:r>
            <a:r>
              <a:rPr lang="en-GB">
                <a:ea typeface="+mn-lt"/>
                <a:cs typeface="+mn-lt"/>
                <a:hlinkClick r:id="rId5"/>
              </a:rPr>
              <a:t>https://www.nature.com/articles/nrc.2017.87</a:t>
            </a:r>
            <a:r>
              <a:rPr lang="en-GB">
                <a:ea typeface="+mn-lt"/>
                <a:cs typeface="+mn-lt"/>
              </a:rPr>
              <a:t>. (Accessed 22 March 2026)</a:t>
            </a:r>
            <a:endParaRPr lang="en-GB"/>
          </a:p>
          <a:p>
            <a:r>
              <a:rPr lang="en-GB"/>
              <a:t>Johns Hopkins medicine (2026), Manage shortness of breath with lung cancer, Available at: </a:t>
            </a:r>
            <a:r>
              <a:rPr lang="en-GB">
                <a:ea typeface="+mn-lt"/>
                <a:cs typeface="+mn-lt"/>
                <a:hlinkClick r:id="rId6"/>
              </a:rPr>
              <a:t>https://www.hopkinsmedicine.org/health/conditions-and-diseases/lung-cancer/manage-shortness-of-breath-with-lung-cancer#:~:text=What%20causes%20shortness%20of%20breath,the%20rest%20of%20the%20body</a:t>
            </a:r>
            <a:r>
              <a:rPr lang="en-GB">
                <a:ea typeface="+mn-lt"/>
                <a:cs typeface="+mn-lt"/>
              </a:rPr>
              <a:t>. (Accessed 22 March 2026)</a:t>
            </a:r>
            <a:endParaRPr lang="en-GB"/>
          </a:p>
          <a:p>
            <a:r>
              <a:rPr lang="en-GB"/>
              <a:t>Cancer research UK (2026), Limited and extensive stage (small cell lung cancer), Available at: </a:t>
            </a:r>
            <a:r>
              <a:rPr lang="en-GB">
                <a:ea typeface="+mn-lt"/>
                <a:cs typeface="+mn-lt"/>
                <a:hlinkClick r:id="rId7"/>
              </a:rPr>
              <a:t>https://www.cancerresearchuk.org/about-cancer/lung-cancer/stages-types/limited-extensive</a:t>
            </a:r>
            <a:r>
              <a:rPr lang="en-GB">
                <a:ea typeface="+mn-lt"/>
                <a:cs typeface="+mn-lt"/>
              </a:rPr>
              <a:t>. (Accessed 22 March 2026)</a:t>
            </a:r>
          </a:p>
          <a:p>
            <a:r>
              <a:rPr lang="en-GB">
                <a:solidFill>
                  <a:srgbClr val="000000"/>
                </a:solidFill>
                <a:latin typeface="Neue Haas Grotesk Text Pro"/>
              </a:rPr>
              <a:t>Osmosis from Elsevier (2018) A</a:t>
            </a:r>
            <a:r>
              <a:rPr lang="en-GB" i="1">
                <a:solidFill>
                  <a:srgbClr val="000000"/>
                </a:solidFill>
                <a:latin typeface="Neue Haas Grotesk Text Pro"/>
              </a:rPr>
              <a:t>natomy and Physiology of the respiratory system </a:t>
            </a:r>
            <a:r>
              <a:rPr lang="en-GB">
                <a:solidFill>
                  <a:srgbClr val="000000"/>
                </a:solidFill>
                <a:latin typeface="Neue Haas Grotesk Text Pro"/>
              </a:rPr>
              <a:t>(online). </a:t>
            </a:r>
            <a:r>
              <a:rPr lang="en-GB" err="1">
                <a:solidFill>
                  <a:srgbClr val="000000"/>
                </a:solidFill>
                <a:latin typeface="Neue Haas Grotesk Text Pro"/>
              </a:rPr>
              <a:t>Youtube</a:t>
            </a:r>
            <a:r>
              <a:rPr lang="en-GB">
                <a:solidFill>
                  <a:srgbClr val="000000"/>
                </a:solidFill>
                <a:latin typeface="Neue Haas Grotesk Text Pro"/>
              </a:rPr>
              <a:t>. Available at: </a:t>
            </a:r>
            <a:r>
              <a:rPr lang="en-GB">
                <a:solidFill>
                  <a:srgbClr val="000000"/>
                </a:solidFill>
                <a:ea typeface="+mn-lt"/>
                <a:cs typeface="+mn-lt"/>
                <a:hlinkClick r:id="rId8"/>
              </a:rPr>
              <a:t>https://www.youtube.com/watch?v=0fVoz4V75_E</a:t>
            </a:r>
            <a:r>
              <a:rPr lang="en-GB">
                <a:solidFill>
                  <a:srgbClr val="000000"/>
                </a:solidFill>
                <a:ea typeface="+mn-lt"/>
                <a:cs typeface="+mn-lt"/>
              </a:rPr>
              <a:t>. (Accessed 22 March)</a:t>
            </a:r>
          </a:p>
          <a:p>
            <a:endParaRPr lang="en-GB">
              <a:solidFill>
                <a:srgbClr val="000000"/>
              </a:solidFill>
              <a:latin typeface="Neue Haas Grotesk Text Pro"/>
            </a:endParaRPr>
          </a:p>
          <a:p>
            <a:endParaRPr lang="en-GB">
              <a:solidFill>
                <a:srgbClr val="000000"/>
              </a:solidFill>
              <a:latin typeface="Neue Haas Grotesk Text Pro"/>
            </a:endParaRPr>
          </a:p>
          <a:p>
            <a:endParaRPr lang="en-GB"/>
          </a:p>
          <a:p>
            <a:endParaRPr lang="en-GB"/>
          </a:p>
          <a:p>
            <a:endParaRPr lang="en-GB"/>
          </a:p>
          <a:p>
            <a:endParaRPr lang="en-GB"/>
          </a:p>
          <a:p>
            <a:endParaRPr lang="en-GB"/>
          </a:p>
          <a:p>
            <a:endParaRPr lang="en-GB"/>
          </a:p>
        </p:txBody>
      </p:sp>
    </p:spTree>
    <p:extLst>
      <p:ext uri="{BB962C8B-B14F-4D97-AF65-F5344CB8AC3E}">
        <p14:creationId xmlns:p14="http://schemas.microsoft.com/office/powerpoint/2010/main" val="1975694732"/>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VanillaVTI</vt:lpstr>
      <vt:lpstr>Component 2</vt:lpstr>
      <vt:lpstr>Small cell Lung cancer</vt:lpstr>
      <vt:lpstr>Medical intervention for small cell lung cancer</vt:lpstr>
      <vt:lpstr>The respiratory system- Anatomy and Physiology</vt:lpstr>
      <vt:lpstr>How the functioning of the Respiratory System is affected by small cell lung cancer</vt:lpstr>
      <vt:lpstr>Care plan for chloe </vt:lpstr>
      <vt:lpstr>Care plan-physical needs</vt:lpstr>
      <vt:lpstr>Care plan</vt:lpstr>
      <vt:lpstr>Care plan </vt:lpstr>
      <vt:lpstr>Risk factors for small cell lung cancer</vt:lpstr>
      <vt:lpstr>Evidence based-recommendations</vt:lpstr>
      <vt:lpstr>Ethical considerations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Component 2</dc:title>
  <dc:creator/>
  <cp:lastModifiedBy>Latimah Shoukat</cp:lastModifiedBy>
  <cp:revision>2</cp:revision>
  <dcterms:created xsi:type="dcterms:W3CDTF">2026-03-10T21:16:18Z</dcterms:created>
  <dcterms:modified xsi:type="dcterms:W3CDTF">2026-03-22T19:37:27Z</dcterms:modified>
</cp:coreProperties>
</file>