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6" r:id="rId4"/>
  </p:sldMasterIdLst>
  <p:sldIdLst>
    <p:sldId id="256" r:id="rId5"/>
    <p:sldId id="257" r:id="rId6"/>
    <p:sldId id="258" r:id="rId7"/>
    <p:sldId id="259" r:id="rId8"/>
    <p:sldId id="260" r:id="rId9"/>
    <p:sldId id="261" r:id="rId10"/>
    <p:sldId id="262" r:id="rId11"/>
    <p:sldId id="263" r:id="rId12"/>
    <p:sldId id="264" r:id="rId13"/>
    <p:sldId id="265"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0" d="100"/>
          <a:sy n="60" d="100"/>
        </p:scale>
        <p:origin x="16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dis Nikeya Richardson (2028001)" userId="23f7161b-aeeb-4242-bf86-f281bd79f1ea" providerId="ADAL" clId="{930C773F-AAB3-49AA-B89A-6D60E776C8C7}"/>
    <pc:docChg chg="custSel addSld delSld modSld">
      <pc:chgData name="Addis Nikeya Richardson (2028001)" userId="23f7161b-aeeb-4242-bf86-f281bd79f1ea" providerId="ADAL" clId="{930C773F-AAB3-49AA-B89A-6D60E776C8C7}" dt="2021-11-22T11:18:47.431" v="58" actId="2696"/>
      <pc:docMkLst>
        <pc:docMk/>
      </pc:docMkLst>
      <pc:sldChg chg="del">
        <pc:chgData name="Addis Nikeya Richardson (2028001)" userId="23f7161b-aeeb-4242-bf86-f281bd79f1ea" providerId="ADAL" clId="{930C773F-AAB3-49AA-B89A-6D60E776C8C7}" dt="2021-11-22T11:18:47.431" v="58" actId="2696"/>
        <pc:sldMkLst>
          <pc:docMk/>
          <pc:sldMk cId="294517958" sldId="267"/>
        </pc:sldMkLst>
      </pc:sldChg>
      <pc:sldChg chg="modSp new del mod">
        <pc:chgData name="Addis Nikeya Richardson (2028001)" userId="23f7161b-aeeb-4242-bf86-f281bd79f1ea" providerId="ADAL" clId="{930C773F-AAB3-49AA-B89A-6D60E776C8C7}" dt="2021-11-22T11:18:38.121" v="57" actId="2696"/>
        <pc:sldMkLst>
          <pc:docMk/>
          <pc:sldMk cId="2851858414" sldId="268"/>
        </pc:sldMkLst>
        <pc:spChg chg="mod">
          <ac:chgData name="Addis Nikeya Richardson (2028001)" userId="23f7161b-aeeb-4242-bf86-f281bd79f1ea" providerId="ADAL" clId="{930C773F-AAB3-49AA-B89A-6D60E776C8C7}" dt="2021-11-22T11:17:42.152" v="27" actId="20577"/>
          <ac:spMkLst>
            <pc:docMk/>
            <pc:sldMk cId="2851858414" sldId="268"/>
            <ac:spMk id="2" creationId="{FCA960BC-A770-46B3-A403-42C0BDD7D4B0}"/>
          </ac:spMkLst>
        </pc:spChg>
      </pc:sldChg>
      <pc:sldChg chg="addSp delSp modSp new mod">
        <pc:chgData name="Addis Nikeya Richardson (2028001)" userId="23f7161b-aeeb-4242-bf86-f281bd79f1ea" providerId="ADAL" clId="{930C773F-AAB3-49AA-B89A-6D60E776C8C7}" dt="2021-11-22T11:18:27.717" v="56" actId="22"/>
        <pc:sldMkLst>
          <pc:docMk/>
          <pc:sldMk cId="2853308112" sldId="269"/>
        </pc:sldMkLst>
        <pc:spChg chg="mod">
          <ac:chgData name="Addis Nikeya Richardson (2028001)" userId="23f7161b-aeeb-4242-bf86-f281bd79f1ea" providerId="ADAL" clId="{930C773F-AAB3-49AA-B89A-6D60E776C8C7}" dt="2021-11-22T11:18:09.222" v="55" actId="20577"/>
          <ac:spMkLst>
            <pc:docMk/>
            <pc:sldMk cId="2853308112" sldId="269"/>
            <ac:spMk id="2" creationId="{FC7EC322-EF61-424C-894B-BFF6F6976F38}"/>
          </ac:spMkLst>
        </pc:spChg>
        <pc:spChg chg="del">
          <ac:chgData name="Addis Nikeya Richardson (2028001)" userId="23f7161b-aeeb-4242-bf86-f281bd79f1ea" providerId="ADAL" clId="{930C773F-AAB3-49AA-B89A-6D60E776C8C7}" dt="2021-11-22T11:18:27.717" v="56" actId="22"/>
          <ac:spMkLst>
            <pc:docMk/>
            <pc:sldMk cId="2853308112" sldId="269"/>
            <ac:spMk id="3" creationId="{FB2771C7-F64E-49B4-9612-D09AB51FA1C4}"/>
          </ac:spMkLst>
        </pc:spChg>
        <pc:picChg chg="add mod ord">
          <ac:chgData name="Addis Nikeya Richardson (2028001)" userId="23f7161b-aeeb-4242-bf86-f281bd79f1ea" providerId="ADAL" clId="{930C773F-AAB3-49AA-B89A-6D60E776C8C7}" dt="2021-11-22T11:18:27.717" v="56" actId="22"/>
          <ac:picMkLst>
            <pc:docMk/>
            <pc:sldMk cId="2853308112" sldId="269"/>
            <ac:picMk id="5" creationId="{0CFA83EA-7EA7-4944-B145-CF8B2D59F6FF}"/>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AC77CF0-BFFB-4094-9478-1095B3B2C1E4}" type="doc">
      <dgm:prSet loTypeId="urn:microsoft.com/office/officeart/2005/8/layout/vList2" loCatId="list" qsTypeId="urn:microsoft.com/office/officeart/2005/8/quickstyle/simple2" qsCatId="simple" csTypeId="urn:microsoft.com/office/officeart/2005/8/colors/accent1_2" csCatId="accent1"/>
      <dgm:spPr/>
      <dgm:t>
        <a:bodyPr/>
        <a:lstStyle/>
        <a:p>
          <a:endParaRPr lang="en-US"/>
        </a:p>
      </dgm:t>
    </dgm:pt>
    <dgm:pt modelId="{88C4E7A9-E007-423B-93CB-6B1209D30B19}">
      <dgm:prSet/>
      <dgm:spPr/>
      <dgm:t>
        <a:bodyPr/>
        <a:lstStyle/>
        <a:p>
          <a:r>
            <a:rPr lang="en-US"/>
            <a:t>Channels of communication </a:t>
          </a:r>
        </a:p>
      </dgm:t>
    </dgm:pt>
    <dgm:pt modelId="{4136F59D-83A9-4DCE-AAED-FFC887DF346E}" type="parTrans" cxnId="{52A83228-6C26-468D-B928-84DC7F6945FB}">
      <dgm:prSet/>
      <dgm:spPr/>
      <dgm:t>
        <a:bodyPr/>
        <a:lstStyle/>
        <a:p>
          <a:endParaRPr lang="en-US"/>
        </a:p>
      </dgm:t>
    </dgm:pt>
    <dgm:pt modelId="{940F3050-3456-4D0C-86AE-AC2D00A92867}" type="sibTrans" cxnId="{52A83228-6C26-468D-B928-84DC7F6945FB}">
      <dgm:prSet/>
      <dgm:spPr/>
      <dgm:t>
        <a:bodyPr/>
        <a:lstStyle/>
        <a:p>
          <a:endParaRPr lang="en-US"/>
        </a:p>
      </dgm:t>
    </dgm:pt>
    <dgm:pt modelId="{21EAB7E3-7A12-41E7-8AE8-A4EFC0AA851C}">
      <dgm:prSet/>
      <dgm:spPr/>
      <dgm:t>
        <a:bodyPr/>
        <a:lstStyle/>
        <a:p>
          <a:r>
            <a:rPr lang="en-US"/>
            <a:t>There are several channels to communicate which have been categorized into low richness and high richness. </a:t>
          </a:r>
        </a:p>
      </dgm:t>
    </dgm:pt>
    <dgm:pt modelId="{6E3691C9-BF40-41D1-9299-482452D6B150}" type="parTrans" cxnId="{92C438D4-0A95-4D0C-BAC7-078D1C2DA957}">
      <dgm:prSet/>
      <dgm:spPr/>
      <dgm:t>
        <a:bodyPr/>
        <a:lstStyle/>
        <a:p>
          <a:endParaRPr lang="en-US"/>
        </a:p>
      </dgm:t>
    </dgm:pt>
    <dgm:pt modelId="{F453266C-40E8-4150-A3C9-2F8BA0F14CD4}" type="sibTrans" cxnId="{92C438D4-0A95-4D0C-BAC7-078D1C2DA957}">
      <dgm:prSet/>
      <dgm:spPr/>
      <dgm:t>
        <a:bodyPr/>
        <a:lstStyle/>
        <a:p>
          <a:endParaRPr lang="en-US"/>
        </a:p>
      </dgm:t>
    </dgm:pt>
    <dgm:pt modelId="{76247F95-92D4-4DB4-B0FF-EB4A0BE54837}">
      <dgm:prSet/>
      <dgm:spPr/>
      <dgm:t>
        <a:bodyPr/>
        <a:lstStyle/>
        <a:p>
          <a:r>
            <a:rPr lang="en-US"/>
            <a:t>Low richness channel</a:t>
          </a:r>
        </a:p>
      </dgm:t>
    </dgm:pt>
    <dgm:pt modelId="{E6BDF2DF-FDD3-4984-BD3F-FEEEF389DBFB}" type="parTrans" cxnId="{64039F6D-369B-4585-B519-2BF163FFDBE2}">
      <dgm:prSet/>
      <dgm:spPr/>
      <dgm:t>
        <a:bodyPr/>
        <a:lstStyle/>
        <a:p>
          <a:endParaRPr lang="en-US"/>
        </a:p>
      </dgm:t>
    </dgm:pt>
    <dgm:pt modelId="{CE6AA87F-211F-46F5-81A1-6FA8DDB17CF0}" type="sibTrans" cxnId="{64039F6D-369B-4585-B519-2BF163FFDBE2}">
      <dgm:prSet/>
      <dgm:spPr/>
      <dgm:t>
        <a:bodyPr/>
        <a:lstStyle/>
        <a:p>
          <a:endParaRPr lang="en-US"/>
        </a:p>
      </dgm:t>
    </dgm:pt>
    <dgm:pt modelId="{244C7D96-B005-45D7-BA87-987A27FA13AA}">
      <dgm:prSet/>
      <dgm:spPr/>
      <dgm:t>
        <a:bodyPr/>
        <a:lstStyle/>
        <a:p>
          <a:r>
            <a:rPr lang="en-US"/>
            <a:t>It has to do with impersonal interactive such as email, text messages, social media, letters, newsletters, updates, and reports. It is difficult to get quick feedback if the receiver is not available immediately.</a:t>
          </a:r>
        </a:p>
      </dgm:t>
    </dgm:pt>
    <dgm:pt modelId="{A4BCF5FE-88FF-4E1D-87A1-8762EABF27FD}" type="parTrans" cxnId="{E8762EF6-EC3A-43F0-9F90-DE095CF1C53B}">
      <dgm:prSet/>
      <dgm:spPr/>
      <dgm:t>
        <a:bodyPr/>
        <a:lstStyle/>
        <a:p>
          <a:endParaRPr lang="en-US"/>
        </a:p>
      </dgm:t>
    </dgm:pt>
    <dgm:pt modelId="{5B61EAFD-E505-4867-B44A-B4A91EBEA0B0}" type="sibTrans" cxnId="{E8762EF6-EC3A-43F0-9F90-DE095CF1C53B}">
      <dgm:prSet/>
      <dgm:spPr/>
      <dgm:t>
        <a:bodyPr/>
        <a:lstStyle/>
        <a:p>
          <a:endParaRPr lang="en-US"/>
        </a:p>
      </dgm:t>
    </dgm:pt>
    <dgm:pt modelId="{F61BA060-EE8E-41C1-B01B-18CEC27859AE}">
      <dgm:prSet/>
      <dgm:spPr/>
      <dgm:t>
        <a:bodyPr/>
        <a:lstStyle/>
        <a:p>
          <a:r>
            <a:rPr lang="en-US"/>
            <a:t>High richness channel</a:t>
          </a:r>
        </a:p>
      </dgm:t>
    </dgm:pt>
    <dgm:pt modelId="{6B509857-3D05-4717-ADC0-BFCA8549ED26}" type="parTrans" cxnId="{BC330510-46DA-44D6-B64E-7864185E24EE}">
      <dgm:prSet/>
      <dgm:spPr/>
      <dgm:t>
        <a:bodyPr/>
        <a:lstStyle/>
        <a:p>
          <a:endParaRPr lang="en-US"/>
        </a:p>
      </dgm:t>
    </dgm:pt>
    <dgm:pt modelId="{990A600A-C0FF-466A-B776-642D1DEA728E}" type="sibTrans" cxnId="{BC330510-46DA-44D6-B64E-7864185E24EE}">
      <dgm:prSet/>
      <dgm:spPr/>
      <dgm:t>
        <a:bodyPr/>
        <a:lstStyle/>
        <a:p>
          <a:endParaRPr lang="en-US"/>
        </a:p>
      </dgm:t>
    </dgm:pt>
    <dgm:pt modelId="{9268F34F-3D6C-4FDC-82A1-ED7A8234DF67}">
      <dgm:prSet/>
      <dgm:spPr/>
      <dgm:t>
        <a:bodyPr/>
        <a:lstStyle/>
        <a:p>
          <a:r>
            <a:rPr lang="en-US"/>
            <a:t>This includes physical presence such as face to face or one to one meeting, events, personal interactive such as phone video conferencing calls, webinars, and some social media. High richness channel gives you instant or immediate feedback. E.g., how are you? I am fine immediately or instantly.</a:t>
          </a:r>
        </a:p>
      </dgm:t>
    </dgm:pt>
    <dgm:pt modelId="{CA47CAAF-93EC-4F43-B83E-5785D77A7B46}" type="parTrans" cxnId="{11642B7F-1903-4D2F-BD46-B9D02AFAEF44}">
      <dgm:prSet/>
      <dgm:spPr/>
      <dgm:t>
        <a:bodyPr/>
        <a:lstStyle/>
        <a:p>
          <a:endParaRPr lang="en-US"/>
        </a:p>
      </dgm:t>
    </dgm:pt>
    <dgm:pt modelId="{75B18E22-452E-4F6B-BEA3-5BDBF8B4476C}" type="sibTrans" cxnId="{11642B7F-1903-4D2F-BD46-B9D02AFAEF44}">
      <dgm:prSet/>
      <dgm:spPr/>
      <dgm:t>
        <a:bodyPr/>
        <a:lstStyle/>
        <a:p>
          <a:endParaRPr lang="en-US"/>
        </a:p>
      </dgm:t>
    </dgm:pt>
    <dgm:pt modelId="{4C6278C9-0EE1-455A-940F-65DCE7B85CDD}">
      <dgm:prSet/>
      <dgm:spPr/>
      <dgm:t>
        <a:bodyPr/>
        <a:lstStyle/>
        <a:p>
          <a:r>
            <a:rPr lang="en-US"/>
            <a:t>Some communications have both the low and high richness channels depending on the type of information given out. Example, you can do video call and texting at the same time. Johnson, Donohue, Atkin, and Johnson, (1993).</a:t>
          </a:r>
        </a:p>
      </dgm:t>
    </dgm:pt>
    <dgm:pt modelId="{5E7ED27A-B871-40DE-8FE2-F0E3D5565C84}" type="parTrans" cxnId="{C1BC3527-296B-4DDF-A6AB-85D13BB2A606}">
      <dgm:prSet/>
      <dgm:spPr/>
      <dgm:t>
        <a:bodyPr/>
        <a:lstStyle/>
        <a:p>
          <a:endParaRPr lang="en-US"/>
        </a:p>
      </dgm:t>
    </dgm:pt>
    <dgm:pt modelId="{55290591-0353-4867-B669-0263D7A986F1}" type="sibTrans" cxnId="{C1BC3527-296B-4DDF-A6AB-85D13BB2A606}">
      <dgm:prSet/>
      <dgm:spPr/>
      <dgm:t>
        <a:bodyPr/>
        <a:lstStyle/>
        <a:p>
          <a:endParaRPr lang="en-US"/>
        </a:p>
      </dgm:t>
    </dgm:pt>
    <dgm:pt modelId="{75C31F79-D862-491C-BEAA-A01E841047E3}" type="pres">
      <dgm:prSet presAssocID="{0AC77CF0-BFFB-4094-9478-1095B3B2C1E4}" presName="linear" presStyleCnt="0">
        <dgm:presLayoutVars>
          <dgm:animLvl val="lvl"/>
          <dgm:resizeHandles val="exact"/>
        </dgm:presLayoutVars>
      </dgm:prSet>
      <dgm:spPr/>
    </dgm:pt>
    <dgm:pt modelId="{759391D1-190A-4D86-AD1A-B37C496BB2BE}" type="pres">
      <dgm:prSet presAssocID="{88C4E7A9-E007-423B-93CB-6B1209D30B19}" presName="parentText" presStyleLbl="node1" presStyleIdx="0" presStyleCnt="7">
        <dgm:presLayoutVars>
          <dgm:chMax val="0"/>
          <dgm:bulletEnabled val="1"/>
        </dgm:presLayoutVars>
      </dgm:prSet>
      <dgm:spPr/>
    </dgm:pt>
    <dgm:pt modelId="{A66DFB69-D21B-481A-B5B1-6E423EAB44B6}" type="pres">
      <dgm:prSet presAssocID="{940F3050-3456-4D0C-86AE-AC2D00A92867}" presName="spacer" presStyleCnt="0"/>
      <dgm:spPr/>
    </dgm:pt>
    <dgm:pt modelId="{D3C99AC2-9302-4A11-B091-F27CF89CDBA3}" type="pres">
      <dgm:prSet presAssocID="{21EAB7E3-7A12-41E7-8AE8-A4EFC0AA851C}" presName="parentText" presStyleLbl="node1" presStyleIdx="1" presStyleCnt="7">
        <dgm:presLayoutVars>
          <dgm:chMax val="0"/>
          <dgm:bulletEnabled val="1"/>
        </dgm:presLayoutVars>
      </dgm:prSet>
      <dgm:spPr/>
    </dgm:pt>
    <dgm:pt modelId="{6D621ABA-73CB-4F32-BE10-A2F592667B8B}" type="pres">
      <dgm:prSet presAssocID="{F453266C-40E8-4150-A3C9-2F8BA0F14CD4}" presName="spacer" presStyleCnt="0"/>
      <dgm:spPr/>
    </dgm:pt>
    <dgm:pt modelId="{9533EC26-D746-48F0-AC8D-1C33036C9597}" type="pres">
      <dgm:prSet presAssocID="{76247F95-92D4-4DB4-B0FF-EB4A0BE54837}" presName="parentText" presStyleLbl="node1" presStyleIdx="2" presStyleCnt="7">
        <dgm:presLayoutVars>
          <dgm:chMax val="0"/>
          <dgm:bulletEnabled val="1"/>
        </dgm:presLayoutVars>
      </dgm:prSet>
      <dgm:spPr/>
    </dgm:pt>
    <dgm:pt modelId="{12FC1C10-4214-452A-B9FA-8AE89C98E6CB}" type="pres">
      <dgm:prSet presAssocID="{CE6AA87F-211F-46F5-81A1-6FA8DDB17CF0}" presName="spacer" presStyleCnt="0"/>
      <dgm:spPr/>
    </dgm:pt>
    <dgm:pt modelId="{72ECE4CE-EFE2-452B-83A0-93E213ECF949}" type="pres">
      <dgm:prSet presAssocID="{244C7D96-B005-45D7-BA87-987A27FA13AA}" presName="parentText" presStyleLbl="node1" presStyleIdx="3" presStyleCnt="7">
        <dgm:presLayoutVars>
          <dgm:chMax val="0"/>
          <dgm:bulletEnabled val="1"/>
        </dgm:presLayoutVars>
      </dgm:prSet>
      <dgm:spPr/>
    </dgm:pt>
    <dgm:pt modelId="{94A7F8A2-3433-49DE-B0BB-53CFDA5EF836}" type="pres">
      <dgm:prSet presAssocID="{5B61EAFD-E505-4867-B44A-B4A91EBEA0B0}" presName="spacer" presStyleCnt="0"/>
      <dgm:spPr/>
    </dgm:pt>
    <dgm:pt modelId="{1CE244B3-EDA7-4D8B-9FC3-C38B1E37E69C}" type="pres">
      <dgm:prSet presAssocID="{F61BA060-EE8E-41C1-B01B-18CEC27859AE}" presName="parentText" presStyleLbl="node1" presStyleIdx="4" presStyleCnt="7">
        <dgm:presLayoutVars>
          <dgm:chMax val="0"/>
          <dgm:bulletEnabled val="1"/>
        </dgm:presLayoutVars>
      </dgm:prSet>
      <dgm:spPr/>
    </dgm:pt>
    <dgm:pt modelId="{44F1FE91-70F7-4519-ADB6-332C3822AF42}" type="pres">
      <dgm:prSet presAssocID="{990A600A-C0FF-466A-B776-642D1DEA728E}" presName="spacer" presStyleCnt="0"/>
      <dgm:spPr/>
    </dgm:pt>
    <dgm:pt modelId="{0E711E5D-4AB8-4342-905E-C632C74CCFA6}" type="pres">
      <dgm:prSet presAssocID="{9268F34F-3D6C-4FDC-82A1-ED7A8234DF67}" presName="parentText" presStyleLbl="node1" presStyleIdx="5" presStyleCnt="7">
        <dgm:presLayoutVars>
          <dgm:chMax val="0"/>
          <dgm:bulletEnabled val="1"/>
        </dgm:presLayoutVars>
      </dgm:prSet>
      <dgm:spPr/>
    </dgm:pt>
    <dgm:pt modelId="{118876CF-3ACA-4497-B570-B3D417A897E8}" type="pres">
      <dgm:prSet presAssocID="{75B18E22-452E-4F6B-BEA3-5BDBF8B4476C}" presName="spacer" presStyleCnt="0"/>
      <dgm:spPr/>
    </dgm:pt>
    <dgm:pt modelId="{B55676EB-8BF4-446C-AF48-0F407761B189}" type="pres">
      <dgm:prSet presAssocID="{4C6278C9-0EE1-455A-940F-65DCE7B85CDD}" presName="parentText" presStyleLbl="node1" presStyleIdx="6" presStyleCnt="7">
        <dgm:presLayoutVars>
          <dgm:chMax val="0"/>
          <dgm:bulletEnabled val="1"/>
        </dgm:presLayoutVars>
      </dgm:prSet>
      <dgm:spPr/>
    </dgm:pt>
  </dgm:ptLst>
  <dgm:cxnLst>
    <dgm:cxn modelId="{75C72401-A1C1-4B3F-9631-B06759FEE208}" type="presOf" srcId="{88C4E7A9-E007-423B-93CB-6B1209D30B19}" destId="{759391D1-190A-4D86-AD1A-B37C496BB2BE}" srcOrd="0" destOrd="0" presId="urn:microsoft.com/office/officeart/2005/8/layout/vList2"/>
    <dgm:cxn modelId="{BC330510-46DA-44D6-B64E-7864185E24EE}" srcId="{0AC77CF0-BFFB-4094-9478-1095B3B2C1E4}" destId="{F61BA060-EE8E-41C1-B01B-18CEC27859AE}" srcOrd="4" destOrd="0" parTransId="{6B509857-3D05-4717-ADC0-BFCA8549ED26}" sibTransId="{990A600A-C0FF-466A-B776-642D1DEA728E}"/>
    <dgm:cxn modelId="{F4F1D219-0D01-4F6A-B3AF-0A5EFF86A177}" type="presOf" srcId="{21EAB7E3-7A12-41E7-8AE8-A4EFC0AA851C}" destId="{D3C99AC2-9302-4A11-B091-F27CF89CDBA3}" srcOrd="0" destOrd="0" presId="urn:microsoft.com/office/officeart/2005/8/layout/vList2"/>
    <dgm:cxn modelId="{FAB35226-37A3-4E87-B6F8-287D9EDB495A}" type="presOf" srcId="{4C6278C9-0EE1-455A-940F-65DCE7B85CDD}" destId="{B55676EB-8BF4-446C-AF48-0F407761B189}" srcOrd="0" destOrd="0" presId="urn:microsoft.com/office/officeart/2005/8/layout/vList2"/>
    <dgm:cxn modelId="{C1BC3527-296B-4DDF-A6AB-85D13BB2A606}" srcId="{0AC77CF0-BFFB-4094-9478-1095B3B2C1E4}" destId="{4C6278C9-0EE1-455A-940F-65DCE7B85CDD}" srcOrd="6" destOrd="0" parTransId="{5E7ED27A-B871-40DE-8FE2-F0E3D5565C84}" sibTransId="{55290591-0353-4867-B669-0263D7A986F1}"/>
    <dgm:cxn modelId="{52A83228-6C26-468D-B928-84DC7F6945FB}" srcId="{0AC77CF0-BFFB-4094-9478-1095B3B2C1E4}" destId="{88C4E7A9-E007-423B-93CB-6B1209D30B19}" srcOrd="0" destOrd="0" parTransId="{4136F59D-83A9-4DCE-AAED-FFC887DF346E}" sibTransId="{940F3050-3456-4D0C-86AE-AC2D00A92867}"/>
    <dgm:cxn modelId="{64039F6D-369B-4585-B519-2BF163FFDBE2}" srcId="{0AC77CF0-BFFB-4094-9478-1095B3B2C1E4}" destId="{76247F95-92D4-4DB4-B0FF-EB4A0BE54837}" srcOrd="2" destOrd="0" parTransId="{E6BDF2DF-FDD3-4984-BD3F-FEEEF389DBFB}" sibTransId="{CE6AA87F-211F-46F5-81A1-6FA8DDB17CF0}"/>
    <dgm:cxn modelId="{8EB71A5A-7504-4697-81DC-D86060413C93}" type="presOf" srcId="{0AC77CF0-BFFB-4094-9478-1095B3B2C1E4}" destId="{75C31F79-D862-491C-BEAA-A01E841047E3}" srcOrd="0" destOrd="0" presId="urn:microsoft.com/office/officeart/2005/8/layout/vList2"/>
    <dgm:cxn modelId="{11642B7F-1903-4D2F-BD46-B9D02AFAEF44}" srcId="{0AC77CF0-BFFB-4094-9478-1095B3B2C1E4}" destId="{9268F34F-3D6C-4FDC-82A1-ED7A8234DF67}" srcOrd="5" destOrd="0" parTransId="{CA47CAAF-93EC-4F43-B83E-5785D77A7B46}" sibTransId="{75B18E22-452E-4F6B-BEA3-5BDBF8B4476C}"/>
    <dgm:cxn modelId="{E471B68C-BCA4-411D-957C-BF68B924AB40}" type="presOf" srcId="{244C7D96-B005-45D7-BA87-987A27FA13AA}" destId="{72ECE4CE-EFE2-452B-83A0-93E213ECF949}" srcOrd="0" destOrd="0" presId="urn:microsoft.com/office/officeart/2005/8/layout/vList2"/>
    <dgm:cxn modelId="{4B43F7A0-E35E-475D-83A7-B64409AC8546}" type="presOf" srcId="{F61BA060-EE8E-41C1-B01B-18CEC27859AE}" destId="{1CE244B3-EDA7-4D8B-9FC3-C38B1E37E69C}" srcOrd="0" destOrd="0" presId="urn:microsoft.com/office/officeart/2005/8/layout/vList2"/>
    <dgm:cxn modelId="{0C808BAB-C72A-4B6D-BCBD-B67C066D8986}" type="presOf" srcId="{9268F34F-3D6C-4FDC-82A1-ED7A8234DF67}" destId="{0E711E5D-4AB8-4342-905E-C632C74CCFA6}" srcOrd="0" destOrd="0" presId="urn:microsoft.com/office/officeart/2005/8/layout/vList2"/>
    <dgm:cxn modelId="{B70E09BB-3931-42E3-AF01-6900291ED82E}" type="presOf" srcId="{76247F95-92D4-4DB4-B0FF-EB4A0BE54837}" destId="{9533EC26-D746-48F0-AC8D-1C33036C9597}" srcOrd="0" destOrd="0" presId="urn:microsoft.com/office/officeart/2005/8/layout/vList2"/>
    <dgm:cxn modelId="{92C438D4-0A95-4D0C-BAC7-078D1C2DA957}" srcId="{0AC77CF0-BFFB-4094-9478-1095B3B2C1E4}" destId="{21EAB7E3-7A12-41E7-8AE8-A4EFC0AA851C}" srcOrd="1" destOrd="0" parTransId="{6E3691C9-BF40-41D1-9299-482452D6B150}" sibTransId="{F453266C-40E8-4150-A3C9-2F8BA0F14CD4}"/>
    <dgm:cxn modelId="{E8762EF6-EC3A-43F0-9F90-DE095CF1C53B}" srcId="{0AC77CF0-BFFB-4094-9478-1095B3B2C1E4}" destId="{244C7D96-B005-45D7-BA87-987A27FA13AA}" srcOrd="3" destOrd="0" parTransId="{A4BCF5FE-88FF-4E1D-87A1-8762EABF27FD}" sibTransId="{5B61EAFD-E505-4867-B44A-B4A91EBEA0B0}"/>
    <dgm:cxn modelId="{40446F34-35BF-46A0-BBD9-1B050E586985}" type="presParOf" srcId="{75C31F79-D862-491C-BEAA-A01E841047E3}" destId="{759391D1-190A-4D86-AD1A-B37C496BB2BE}" srcOrd="0" destOrd="0" presId="urn:microsoft.com/office/officeart/2005/8/layout/vList2"/>
    <dgm:cxn modelId="{03B864D1-3DEC-4A06-B113-8D1FBE160823}" type="presParOf" srcId="{75C31F79-D862-491C-BEAA-A01E841047E3}" destId="{A66DFB69-D21B-481A-B5B1-6E423EAB44B6}" srcOrd="1" destOrd="0" presId="urn:microsoft.com/office/officeart/2005/8/layout/vList2"/>
    <dgm:cxn modelId="{BE2775D3-775B-4F22-9C47-A666FC3417CA}" type="presParOf" srcId="{75C31F79-D862-491C-BEAA-A01E841047E3}" destId="{D3C99AC2-9302-4A11-B091-F27CF89CDBA3}" srcOrd="2" destOrd="0" presId="urn:microsoft.com/office/officeart/2005/8/layout/vList2"/>
    <dgm:cxn modelId="{45AD06DF-A0F0-46A0-82A6-8BFE88B38AA9}" type="presParOf" srcId="{75C31F79-D862-491C-BEAA-A01E841047E3}" destId="{6D621ABA-73CB-4F32-BE10-A2F592667B8B}" srcOrd="3" destOrd="0" presId="urn:microsoft.com/office/officeart/2005/8/layout/vList2"/>
    <dgm:cxn modelId="{065904C7-1E7C-4B2F-8AD4-F019EA3700AB}" type="presParOf" srcId="{75C31F79-D862-491C-BEAA-A01E841047E3}" destId="{9533EC26-D746-48F0-AC8D-1C33036C9597}" srcOrd="4" destOrd="0" presId="urn:microsoft.com/office/officeart/2005/8/layout/vList2"/>
    <dgm:cxn modelId="{102F7C76-DD99-4A4F-8512-418843D85606}" type="presParOf" srcId="{75C31F79-D862-491C-BEAA-A01E841047E3}" destId="{12FC1C10-4214-452A-B9FA-8AE89C98E6CB}" srcOrd="5" destOrd="0" presId="urn:microsoft.com/office/officeart/2005/8/layout/vList2"/>
    <dgm:cxn modelId="{23030874-EB8E-4806-AFE6-B099C2696F15}" type="presParOf" srcId="{75C31F79-D862-491C-BEAA-A01E841047E3}" destId="{72ECE4CE-EFE2-452B-83A0-93E213ECF949}" srcOrd="6" destOrd="0" presId="urn:microsoft.com/office/officeart/2005/8/layout/vList2"/>
    <dgm:cxn modelId="{1FAB98AB-9565-457A-B6C8-A6166A2839D2}" type="presParOf" srcId="{75C31F79-D862-491C-BEAA-A01E841047E3}" destId="{94A7F8A2-3433-49DE-B0BB-53CFDA5EF836}" srcOrd="7" destOrd="0" presId="urn:microsoft.com/office/officeart/2005/8/layout/vList2"/>
    <dgm:cxn modelId="{90B64CE8-2C52-4585-ACB2-32B1B5388943}" type="presParOf" srcId="{75C31F79-D862-491C-BEAA-A01E841047E3}" destId="{1CE244B3-EDA7-4D8B-9FC3-C38B1E37E69C}" srcOrd="8" destOrd="0" presId="urn:microsoft.com/office/officeart/2005/8/layout/vList2"/>
    <dgm:cxn modelId="{3D7B2766-496D-4AEC-874E-D775432BD8E5}" type="presParOf" srcId="{75C31F79-D862-491C-BEAA-A01E841047E3}" destId="{44F1FE91-70F7-4519-ADB6-332C3822AF42}" srcOrd="9" destOrd="0" presId="urn:microsoft.com/office/officeart/2005/8/layout/vList2"/>
    <dgm:cxn modelId="{5550F752-42E9-4539-A38A-0B37EF081213}" type="presParOf" srcId="{75C31F79-D862-491C-BEAA-A01E841047E3}" destId="{0E711E5D-4AB8-4342-905E-C632C74CCFA6}" srcOrd="10" destOrd="0" presId="urn:microsoft.com/office/officeart/2005/8/layout/vList2"/>
    <dgm:cxn modelId="{2C39589A-5177-4153-AE85-98CAC2D39EC9}" type="presParOf" srcId="{75C31F79-D862-491C-BEAA-A01E841047E3}" destId="{118876CF-3ACA-4497-B570-B3D417A897E8}" srcOrd="11" destOrd="0" presId="urn:microsoft.com/office/officeart/2005/8/layout/vList2"/>
    <dgm:cxn modelId="{5A2D0B57-C1A0-4BC7-AD4E-C33E3EB3D876}" type="presParOf" srcId="{75C31F79-D862-491C-BEAA-A01E841047E3}" destId="{B55676EB-8BF4-446C-AF48-0F407761B189}"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9391D1-190A-4D86-AD1A-B37C496BB2BE}">
      <dsp:nvSpPr>
        <dsp:cNvPr id="0" name=""/>
        <dsp:cNvSpPr/>
      </dsp:nvSpPr>
      <dsp:spPr>
        <a:xfrm>
          <a:off x="0" y="771536"/>
          <a:ext cx="8087533" cy="77651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Channels of communication </a:t>
          </a:r>
        </a:p>
      </dsp:txBody>
      <dsp:txXfrm>
        <a:off x="37906" y="809442"/>
        <a:ext cx="8011721" cy="700702"/>
      </dsp:txXfrm>
    </dsp:sp>
    <dsp:sp modelId="{D3C99AC2-9302-4A11-B091-F27CF89CDBA3}">
      <dsp:nvSpPr>
        <dsp:cNvPr id="0" name=""/>
        <dsp:cNvSpPr/>
      </dsp:nvSpPr>
      <dsp:spPr>
        <a:xfrm>
          <a:off x="0" y="1588371"/>
          <a:ext cx="8087533" cy="77651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There are several channels to communicate which have been categorized into low richness and high richness. </a:t>
          </a:r>
        </a:p>
      </dsp:txBody>
      <dsp:txXfrm>
        <a:off x="37906" y="1626277"/>
        <a:ext cx="8011721" cy="700702"/>
      </dsp:txXfrm>
    </dsp:sp>
    <dsp:sp modelId="{9533EC26-D746-48F0-AC8D-1C33036C9597}">
      <dsp:nvSpPr>
        <dsp:cNvPr id="0" name=""/>
        <dsp:cNvSpPr/>
      </dsp:nvSpPr>
      <dsp:spPr>
        <a:xfrm>
          <a:off x="0" y="2405205"/>
          <a:ext cx="8087533" cy="77651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Low richness channel</a:t>
          </a:r>
        </a:p>
      </dsp:txBody>
      <dsp:txXfrm>
        <a:off x="37906" y="2443111"/>
        <a:ext cx="8011721" cy="700702"/>
      </dsp:txXfrm>
    </dsp:sp>
    <dsp:sp modelId="{72ECE4CE-EFE2-452B-83A0-93E213ECF949}">
      <dsp:nvSpPr>
        <dsp:cNvPr id="0" name=""/>
        <dsp:cNvSpPr/>
      </dsp:nvSpPr>
      <dsp:spPr>
        <a:xfrm>
          <a:off x="0" y="3222039"/>
          <a:ext cx="8087533" cy="77651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It has to do with impersonal interactive such as email, text messages, social media, letters, newsletters, updates, and reports. It is difficult to get quick feedback if the receiver is not available immediately.</a:t>
          </a:r>
        </a:p>
      </dsp:txBody>
      <dsp:txXfrm>
        <a:off x="37906" y="3259945"/>
        <a:ext cx="8011721" cy="700702"/>
      </dsp:txXfrm>
    </dsp:sp>
    <dsp:sp modelId="{1CE244B3-EDA7-4D8B-9FC3-C38B1E37E69C}">
      <dsp:nvSpPr>
        <dsp:cNvPr id="0" name=""/>
        <dsp:cNvSpPr/>
      </dsp:nvSpPr>
      <dsp:spPr>
        <a:xfrm>
          <a:off x="0" y="4038874"/>
          <a:ext cx="8087533" cy="77651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High richness channel</a:t>
          </a:r>
        </a:p>
      </dsp:txBody>
      <dsp:txXfrm>
        <a:off x="37906" y="4076780"/>
        <a:ext cx="8011721" cy="700702"/>
      </dsp:txXfrm>
    </dsp:sp>
    <dsp:sp modelId="{0E711E5D-4AB8-4342-905E-C632C74CCFA6}">
      <dsp:nvSpPr>
        <dsp:cNvPr id="0" name=""/>
        <dsp:cNvSpPr/>
      </dsp:nvSpPr>
      <dsp:spPr>
        <a:xfrm>
          <a:off x="0" y="4855708"/>
          <a:ext cx="8087533" cy="77651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This includes physical presence such as face to face or one to one meeting, events, personal interactive such as phone video conferencing calls, webinars, and some social media. High richness channel gives you instant or immediate feedback. E.g., how are you? I am fine immediately or instantly.</a:t>
          </a:r>
        </a:p>
      </dsp:txBody>
      <dsp:txXfrm>
        <a:off x="37906" y="4893614"/>
        <a:ext cx="8011721" cy="700702"/>
      </dsp:txXfrm>
    </dsp:sp>
    <dsp:sp modelId="{B55676EB-8BF4-446C-AF48-0F407761B189}">
      <dsp:nvSpPr>
        <dsp:cNvPr id="0" name=""/>
        <dsp:cNvSpPr/>
      </dsp:nvSpPr>
      <dsp:spPr>
        <a:xfrm>
          <a:off x="0" y="5672542"/>
          <a:ext cx="8087533" cy="77651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Some communications have both the low and high richness channels depending on the type of information given out. Example, you can do video call and texting at the same time. Johnson, Donohue, Atkin, and Johnson, (1993).</a:t>
          </a:r>
        </a:p>
      </dsp:txBody>
      <dsp:txXfrm>
        <a:off x="37906" y="5710448"/>
        <a:ext cx="8011721" cy="7007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0329367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28933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866605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9872497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11/22/2021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411906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11/22/2021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357761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436312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9340722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828575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8557413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845274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11/22/2021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2351318572"/>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ommons.wikimedia.org/wiki/File:6._Philips_Headquarters_Office_Building,_Addis_Abeba._View_from_SE_to_NW.jpg"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hyperlink" Target="https://creativecommons.org/licenses/by-sa/3.0/" TargetMode="Externa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actuaries.digital/2016/05/05/the-how-of-person-to-person-communication/" TargetMode="External"/><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hyperlink" Target="https://creativecommons.org/licenses/by-nc-nd/3.0/"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flatworldknowledge.lardbucket.org/books/a-primer-on-communication-studies/s06-02-conflict-and-interpersonal-com.html" TargetMode="External"/><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www.getrealphilippines.com/blog/2015/01/anti-english-filipino/" TargetMode="External"/><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hyperlink" Target="https://creativecommons.org/licenses/by-sa/3.0/"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www.indianetzone.com/40/communication_india.htm" TargetMode="External"/><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hyperlink" Target="https://creativecommons.org/licenses/by-nc-nd/3.0/"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hyperlink" Target="http://course.sdu.edu.cn/G2S/eWebEditor/uploadfile/20131201162906010.pdf."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0" name="Rectangle 116">
            <a:extLst>
              <a:ext uri="{FF2B5EF4-FFF2-40B4-BE49-F238E27FC236}">
                <a16:creationId xmlns:a16="http://schemas.microsoft.com/office/drawing/2014/main" id="{A8CCCB6D-5162-4AAE-A5E3-3AC55410D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Rectangle 118">
            <a:extLst>
              <a:ext uri="{FF2B5EF4-FFF2-40B4-BE49-F238E27FC236}">
                <a16:creationId xmlns:a16="http://schemas.microsoft.com/office/drawing/2014/main" id="{0BCD8C04-CC7B-40EF-82EB-E9821F79BB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0" y="2458"/>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7" name="Picture 97">
            <a:extLst>
              <a:ext uri="{FF2B5EF4-FFF2-40B4-BE49-F238E27FC236}">
                <a16:creationId xmlns:a16="http://schemas.microsoft.com/office/drawing/2014/main" id="{52F698E5-597F-4307-B4C2-70450C263AE9}"/>
              </a:ext>
            </a:extLst>
          </p:cNvPr>
          <p:cNvPicPr>
            <a:picLocks noChangeAspect="1"/>
          </p:cNvPicPr>
          <p:nvPr/>
        </p:nvPicPr>
        <p:blipFill rotWithShape="1">
          <a:blip r:embed="rId2">
            <a:alphaModFix amt="40000"/>
            <a:extLst>
              <a:ext uri="{837473B0-CC2E-450A-ABE3-18F120FF3D39}">
                <a1611:picAttrSrcUrl xmlns:a1611="http://schemas.microsoft.com/office/drawing/2016/11/main" r:id="rId3"/>
              </a:ext>
            </a:extLst>
          </a:blip>
          <a:srcRect l="12246" r="5504" b="-1"/>
          <a:stretch/>
        </p:blipFill>
        <p:spPr>
          <a:xfrm>
            <a:off x="-170" y="10"/>
            <a:ext cx="8450317" cy="6857990"/>
          </a:xfrm>
          <a:prstGeom prst="rect">
            <a:avLst/>
          </a:prstGeom>
        </p:spPr>
      </p:pic>
      <p:sp>
        <p:nvSpPr>
          <p:cNvPr id="2" name="Title 1"/>
          <p:cNvSpPr>
            <a:spLocks noGrp="1"/>
          </p:cNvSpPr>
          <p:nvPr>
            <p:ph type="ctrTitle"/>
          </p:nvPr>
        </p:nvSpPr>
        <p:spPr>
          <a:xfrm>
            <a:off x="643468" y="643467"/>
            <a:ext cx="4620584" cy="4567137"/>
          </a:xfrm>
        </p:spPr>
        <p:txBody>
          <a:bodyPr vert="horz" lIns="91440" tIns="45720" rIns="91440" bIns="45720" rtlCol="0">
            <a:normAutofit/>
          </a:bodyPr>
          <a:lstStyle/>
          <a:p>
            <a:pPr algn="l"/>
            <a:r>
              <a:rPr lang="en-US" sz="3100">
                <a:solidFill>
                  <a:srgbClr val="FFFFFF"/>
                </a:solidFill>
                <a:cs typeface="Calibri Light"/>
              </a:rPr>
              <a:t>Name:(Group 3)Kwabena, Addis and Maide</a:t>
            </a:r>
            <a:br>
              <a:rPr lang="en-US" sz="3100">
                <a:solidFill>
                  <a:srgbClr val="FFFFFF"/>
                </a:solidFill>
                <a:cs typeface="Calibri Light"/>
              </a:rPr>
            </a:br>
            <a:br>
              <a:rPr lang="en-US" sz="3100">
                <a:solidFill>
                  <a:srgbClr val="FFFFFF"/>
                </a:solidFill>
                <a:cs typeface="Calibri Light"/>
              </a:rPr>
            </a:br>
            <a:r>
              <a:rPr lang="en-US" sz="3100">
                <a:solidFill>
                  <a:srgbClr val="FFFFFF"/>
                </a:solidFill>
                <a:cs typeface="Calibri Light"/>
              </a:rPr>
              <a:t>student's number: (2027768), (2028001) and (2026745)</a:t>
            </a:r>
            <a:br>
              <a:rPr lang="en-US" sz="3100">
                <a:solidFill>
                  <a:srgbClr val="FFFFFF"/>
                </a:solidFill>
                <a:cs typeface="Calibri Light"/>
              </a:rPr>
            </a:br>
            <a:br>
              <a:rPr lang="en-US" sz="3100">
                <a:solidFill>
                  <a:srgbClr val="FFFFFF"/>
                </a:solidFill>
                <a:cs typeface="Calibri Light"/>
              </a:rPr>
            </a:br>
            <a:r>
              <a:rPr lang="en-US" sz="3100">
                <a:solidFill>
                  <a:srgbClr val="FFFFFF"/>
                </a:solidFill>
                <a:cs typeface="Calibri Light"/>
              </a:rPr>
              <a:t>Module: BMSW 4002</a:t>
            </a:r>
            <a:br>
              <a:rPr lang="en-US" sz="3100">
                <a:solidFill>
                  <a:srgbClr val="FFFFFF"/>
                </a:solidFill>
                <a:cs typeface="Calibri Light"/>
              </a:rPr>
            </a:br>
            <a:br>
              <a:rPr lang="en-US" sz="3100">
                <a:solidFill>
                  <a:srgbClr val="FFFFFF"/>
                </a:solidFill>
                <a:cs typeface="Calibri Light"/>
              </a:rPr>
            </a:br>
            <a:r>
              <a:rPr lang="en-US" sz="3100">
                <a:solidFill>
                  <a:srgbClr val="FFFFFF"/>
                </a:solidFill>
                <a:cs typeface="Calibri Light"/>
              </a:rPr>
              <a:t>Lecturer: Jonathan Wyatt</a:t>
            </a:r>
            <a:endParaRPr lang="en-US" sz="3100">
              <a:solidFill>
                <a:srgbClr val="FFFFFF"/>
              </a:solidFill>
              <a:cs typeface="Arial" panose="020B0604020202020204"/>
            </a:endParaRPr>
          </a:p>
        </p:txBody>
      </p:sp>
      <p:pic>
        <p:nvPicPr>
          <p:cNvPr id="3" name="Picture 28" descr="Free Images : hand, people, equipment, biology, medicine ...">
            <a:extLst>
              <a:ext uri="{FF2B5EF4-FFF2-40B4-BE49-F238E27FC236}">
                <a16:creationId xmlns:a16="http://schemas.microsoft.com/office/drawing/2014/main" id="{7D7AF561-143B-447C-9A4F-F10FEDC6269E}"/>
              </a:ext>
            </a:extLst>
          </p:cNvPr>
          <p:cNvPicPr>
            <a:picLocks noChangeAspect="1"/>
          </p:cNvPicPr>
          <p:nvPr/>
        </p:nvPicPr>
        <p:blipFill rotWithShape="1">
          <a:blip r:embed="rId4"/>
          <a:srcRect l="5833" r="36129" b="-2"/>
          <a:stretch/>
        </p:blipFill>
        <p:spPr>
          <a:xfrm>
            <a:off x="6225997" y="-2458"/>
            <a:ext cx="5962785" cy="685800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112" name="TextBox 111">
            <a:extLst>
              <a:ext uri="{FF2B5EF4-FFF2-40B4-BE49-F238E27FC236}">
                <a16:creationId xmlns:a16="http://schemas.microsoft.com/office/drawing/2014/main" id="{B506C877-07BC-4B8C-9415-B6B25DFFFE0D}"/>
              </a:ext>
            </a:extLst>
          </p:cNvPr>
          <p:cNvSpPr txBox="1"/>
          <p:nvPr/>
        </p:nvSpPr>
        <p:spPr>
          <a:xfrm>
            <a:off x="1562538" y="2692400"/>
            <a:ext cx="1341820" cy="7232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spcAft>
                <a:spcPts val="600"/>
              </a:spcAft>
            </a:pPr>
            <a:endParaRPr lang="en-US">
              <a:cs typeface="Arial"/>
            </a:endParaRPr>
          </a:p>
          <a:p>
            <a:pPr>
              <a:spcAft>
                <a:spcPts val="600"/>
              </a:spcAft>
            </a:pPr>
            <a:endParaRPr lang="en-US">
              <a:cs typeface="Arial"/>
            </a:endParaRPr>
          </a:p>
        </p:txBody>
      </p:sp>
      <p:sp>
        <p:nvSpPr>
          <p:cNvPr id="98" name="TextBox 97">
            <a:extLst>
              <a:ext uri="{FF2B5EF4-FFF2-40B4-BE49-F238E27FC236}">
                <a16:creationId xmlns:a16="http://schemas.microsoft.com/office/drawing/2014/main" id="{237316B0-6AF3-40E4-BE0C-3AC67688260A}"/>
              </a:ext>
            </a:extLst>
          </p:cNvPr>
          <p:cNvSpPr txBox="1"/>
          <p:nvPr/>
        </p:nvSpPr>
        <p:spPr>
          <a:xfrm>
            <a:off x="6128679" y="6657945"/>
            <a:ext cx="232146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AB6FC5-F990-45A0-937A-33EC07929CE9}"/>
              </a:ext>
            </a:extLst>
          </p:cNvPr>
          <p:cNvSpPr>
            <a:spLocks noGrp="1"/>
          </p:cNvSpPr>
          <p:nvPr>
            <p:ph type="title"/>
          </p:nvPr>
        </p:nvSpPr>
        <p:spPr>
          <a:xfrm>
            <a:off x="742950" y="742951"/>
            <a:ext cx="3476625" cy="4962524"/>
          </a:xfrm>
        </p:spPr>
        <p:txBody>
          <a:bodyPr vert="horz" lIns="91440" tIns="45720" rIns="91440" bIns="45720" rtlCol="0" anchor="ctr">
            <a:normAutofit/>
          </a:bodyPr>
          <a:lstStyle/>
          <a:p>
            <a:pPr algn="ctr"/>
            <a:r>
              <a:rPr lang="en-US" sz="1600" kern="1200">
                <a:solidFill>
                  <a:srgbClr val="FFFFFF"/>
                </a:solidFill>
                <a:latin typeface="+mj-lt"/>
                <a:ea typeface="+mj-ea"/>
                <a:cs typeface="+mj-cs"/>
              </a:rPr>
              <a:t>Introduction</a:t>
            </a:r>
            <a:br>
              <a:rPr lang="en-US" sz="1600" kern="1200">
                <a:solidFill>
                  <a:srgbClr val="FFFFFF"/>
                </a:solidFill>
                <a:latin typeface="+mj-lt"/>
                <a:ea typeface="+mj-ea"/>
                <a:cs typeface="+mj-cs"/>
              </a:rPr>
            </a:br>
            <a:br>
              <a:rPr lang="en-US" sz="1600" kern="1200">
                <a:solidFill>
                  <a:srgbClr val="FFFFFF"/>
                </a:solidFill>
                <a:latin typeface="+mj-lt"/>
                <a:ea typeface="+mj-ea"/>
                <a:cs typeface="+mj-cs"/>
              </a:rPr>
            </a:br>
            <a:r>
              <a:rPr lang="en-US" sz="1600" kern="1200">
                <a:solidFill>
                  <a:srgbClr val="FFFFFF"/>
                </a:solidFill>
                <a:latin typeface="+mj-lt"/>
                <a:ea typeface="+mj-ea"/>
                <a:cs typeface="+mj-cs"/>
              </a:rPr>
              <a:t>This presentation is produced by the group 3 team led by Kwabena, Addis and Maide to be used as a training and development tool for new employees in Rainbow children Hospital to support families throughout their treatment. The task is focused on what communication is all about, the definition of communication as well as the function of communication. The effectiveness, model, channel, barriers and impact of communication have all been covered by the subsequent slides to be able to understand diverse ways of communication.</a:t>
            </a:r>
          </a:p>
        </p:txBody>
      </p:sp>
      <p:pic>
        <p:nvPicPr>
          <p:cNvPr id="4" name="Picture 3" descr="Colourful carved figures of humans">
            <a:extLst>
              <a:ext uri="{FF2B5EF4-FFF2-40B4-BE49-F238E27FC236}">
                <a16:creationId xmlns:a16="http://schemas.microsoft.com/office/drawing/2014/main" id="{3A87D266-7C3E-4557-893F-24F877A46A87}"/>
              </a:ext>
            </a:extLst>
          </p:cNvPr>
          <p:cNvPicPr>
            <a:picLocks noChangeAspect="1"/>
          </p:cNvPicPr>
          <p:nvPr/>
        </p:nvPicPr>
        <p:blipFill rotWithShape="1">
          <a:blip r:embed="rId2"/>
          <a:srcRect t="28228" r="9091"/>
          <a:stretch/>
        </p:blipFill>
        <p:spPr>
          <a:xfrm>
            <a:off x="5153822" y="1589741"/>
            <a:ext cx="6553545" cy="3686459"/>
          </a:xfrm>
          <a:prstGeom prst="rect">
            <a:avLst/>
          </a:prstGeom>
        </p:spPr>
      </p:pic>
    </p:spTree>
    <p:extLst>
      <p:ext uri="{BB962C8B-B14F-4D97-AF65-F5344CB8AC3E}">
        <p14:creationId xmlns:p14="http://schemas.microsoft.com/office/powerpoint/2010/main" val="1945093682"/>
      </p:ext>
    </p:extLst>
  </p:cSld>
  <p:clrMapOvr>
    <a:masterClrMapping/>
  </p:clrMapOvr>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8">
            <a:extLst>
              <a:ext uri="{FF2B5EF4-FFF2-40B4-BE49-F238E27FC236}">
                <a16:creationId xmlns:a16="http://schemas.microsoft.com/office/drawing/2014/main" id="{CEB41C5C-0F34-4DDA-9D7C-5E717F35F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384" y="303591"/>
            <a:ext cx="4334256"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10">
            <a:extLst>
              <a:ext uri="{FF2B5EF4-FFF2-40B4-BE49-F238E27FC236}">
                <a16:creationId xmlns:a16="http://schemas.microsoft.com/office/drawing/2014/main" id="{57E1E5E6-F385-4E9C-B201-BA5BDE5CAD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4088" y="2050687"/>
            <a:ext cx="3685032" cy="0"/>
          </a:xfrm>
          <a:prstGeom prst="line">
            <a:avLst/>
          </a:prstGeom>
          <a:ln w="22225">
            <a:solidFill>
              <a:srgbClr val="E7E6E6"/>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79122A9E-16C6-4893-BA54-0C3FF3CD2C8A}"/>
              </a:ext>
            </a:extLst>
          </p:cNvPr>
          <p:cNvSpPr txBox="1"/>
          <p:nvPr/>
        </p:nvSpPr>
        <p:spPr>
          <a:xfrm>
            <a:off x="398464" y="1127446"/>
            <a:ext cx="4509850" cy="4962473"/>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28600">
              <a:lnSpc>
                <a:spcPct val="90000"/>
              </a:lnSpc>
              <a:spcAft>
                <a:spcPts val="600"/>
              </a:spcAft>
              <a:buClr>
                <a:schemeClr val="accent6"/>
              </a:buClr>
              <a:buSzPct val="90000"/>
              <a:buFont typeface="Arial" panose="020B0604020202020204" pitchFamily="34" charset="0"/>
              <a:buChar char="•"/>
            </a:pPr>
            <a:r>
              <a:rPr lang="en-US" sz="1400" dirty="0">
                <a:solidFill>
                  <a:schemeClr val="bg1"/>
                </a:solidFill>
              </a:rPr>
              <a:t>Before we look at functions of communication, what is communication?</a:t>
            </a:r>
            <a:endParaRPr lang="en-US" sz="1400" dirty="0">
              <a:solidFill>
                <a:schemeClr val="bg1"/>
              </a:solidFill>
              <a:cs typeface="Calibri"/>
            </a:endParaRPr>
          </a:p>
          <a:p>
            <a:pPr indent="-228600">
              <a:lnSpc>
                <a:spcPct val="90000"/>
              </a:lnSpc>
              <a:spcAft>
                <a:spcPts val="600"/>
              </a:spcAft>
              <a:buClr>
                <a:schemeClr val="accent6"/>
              </a:buClr>
              <a:buSzPct val="90000"/>
              <a:buFont typeface="Arial" panose="020B0604020202020204" pitchFamily="34" charset="0"/>
              <a:buChar char="•"/>
            </a:pPr>
            <a:r>
              <a:rPr lang="en-US" sz="1400" dirty="0">
                <a:solidFill>
                  <a:schemeClr val="bg1"/>
                </a:solidFill>
              </a:rPr>
              <a:t>Communication is the meaningful exchange of information between two or a group of people.</a:t>
            </a:r>
            <a:endParaRPr lang="en-US" sz="1400" dirty="0">
              <a:solidFill>
                <a:schemeClr val="bg1"/>
              </a:solidFill>
              <a:cs typeface="Calibri"/>
            </a:endParaRPr>
          </a:p>
          <a:p>
            <a:pPr indent="-228600">
              <a:lnSpc>
                <a:spcPct val="90000"/>
              </a:lnSpc>
              <a:spcAft>
                <a:spcPts val="600"/>
              </a:spcAft>
              <a:buClr>
                <a:schemeClr val="accent6"/>
              </a:buClr>
              <a:buSzPct val="90000"/>
              <a:buFont typeface="Arial" panose="020B0604020202020204" pitchFamily="34" charset="0"/>
              <a:buChar char="•"/>
            </a:pPr>
            <a:endParaRPr lang="en-US" sz="1400" dirty="0">
              <a:solidFill>
                <a:schemeClr val="bg1"/>
              </a:solidFill>
              <a:cs typeface="Calibri"/>
            </a:endParaRPr>
          </a:p>
          <a:p>
            <a:pPr indent="-228600">
              <a:lnSpc>
                <a:spcPct val="90000"/>
              </a:lnSpc>
              <a:spcAft>
                <a:spcPts val="600"/>
              </a:spcAft>
              <a:buClr>
                <a:schemeClr val="accent6"/>
              </a:buClr>
              <a:buSzPct val="90000"/>
              <a:buFont typeface="Arial" panose="020B0604020202020204" pitchFamily="34" charset="0"/>
              <a:buChar char="•"/>
            </a:pPr>
            <a:endParaRPr lang="en-US" sz="1400" dirty="0">
              <a:solidFill>
                <a:schemeClr val="bg1"/>
              </a:solidFill>
              <a:cs typeface="Calibri"/>
            </a:endParaRPr>
          </a:p>
          <a:p>
            <a:pPr indent="-228600">
              <a:lnSpc>
                <a:spcPct val="90000"/>
              </a:lnSpc>
              <a:spcAft>
                <a:spcPts val="600"/>
              </a:spcAft>
              <a:buClr>
                <a:schemeClr val="accent6"/>
              </a:buClr>
              <a:buSzPct val="90000"/>
              <a:buFont typeface="Arial" panose="020B0604020202020204" pitchFamily="34" charset="0"/>
              <a:buChar char="•"/>
            </a:pPr>
            <a:r>
              <a:rPr lang="en-US" sz="1400" dirty="0">
                <a:solidFill>
                  <a:schemeClr val="bg1"/>
                </a:solidFill>
              </a:rPr>
              <a:t>There are four main functions of communication</a:t>
            </a:r>
            <a:endParaRPr lang="en-US" sz="1400" dirty="0">
              <a:solidFill>
                <a:schemeClr val="bg1"/>
              </a:solidFill>
              <a:cs typeface="Calibri"/>
            </a:endParaRPr>
          </a:p>
          <a:p>
            <a:pPr indent="-228600">
              <a:lnSpc>
                <a:spcPct val="90000"/>
              </a:lnSpc>
              <a:spcAft>
                <a:spcPts val="600"/>
              </a:spcAft>
              <a:buClr>
                <a:schemeClr val="accent6"/>
              </a:buClr>
              <a:buSzPct val="90000"/>
              <a:buFont typeface="Arial" panose="020B0604020202020204" pitchFamily="34" charset="0"/>
              <a:buChar char="•"/>
            </a:pPr>
            <a:endParaRPr lang="en-US" sz="1400" dirty="0">
              <a:solidFill>
                <a:schemeClr val="bg1"/>
              </a:solidFill>
              <a:cs typeface="Calibri"/>
            </a:endParaRPr>
          </a:p>
          <a:p>
            <a:pPr indent="-228600">
              <a:lnSpc>
                <a:spcPct val="90000"/>
              </a:lnSpc>
              <a:spcAft>
                <a:spcPts val="600"/>
              </a:spcAft>
              <a:buClr>
                <a:schemeClr val="accent6"/>
              </a:buClr>
              <a:buSzPct val="90000"/>
              <a:buFont typeface="Arial" panose="020B0604020202020204" pitchFamily="34" charset="0"/>
              <a:buChar char="•"/>
            </a:pPr>
            <a:r>
              <a:rPr lang="en-US" sz="1400" dirty="0">
                <a:solidFill>
                  <a:schemeClr val="bg1"/>
                </a:solidFill>
              </a:rPr>
              <a:t>Basically, our functions of communication is to:</a:t>
            </a:r>
            <a:endParaRPr lang="en-US" sz="1400" dirty="0">
              <a:solidFill>
                <a:schemeClr val="bg1"/>
              </a:solidFill>
              <a:cs typeface="Calibri"/>
            </a:endParaRPr>
          </a:p>
          <a:p>
            <a:pPr indent="-228600">
              <a:lnSpc>
                <a:spcPct val="90000"/>
              </a:lnSpc>
              <a:spcAft>
                <a:spcPts val="600"/>
              </a:spcAft>
              <a:buClr>
                <a:schemeClr val="accent6"/>
              </a:buClr>
              <a:buSzPct val="90000"/>
              <a:buFont typeface="Arial" panose="020B0604020202020204" pitchFamily="34" charset="0"/>
              <a:buChar char="•"/>
            </a:pPr>
            <a:r>
              <a:rPr lang="en-US" sz="1400" dirty="0">
                <a:solidFill>
                  <a:schemeClr val="bg1"/>
                </a:solidFill>
              </a:rPr>
              <a:t>1- motivate workers of Rainbow hospital to give out their best</a:t>
            </a:r>
            <a:endParaRPr lang="en-US" sz="1400" dirty="0">
              <a:solidFill>
                <a:schemeClr val="bg1"/>
              </a:solidFill>
              <a:cs typeface="Calibri"/>
            </a:endParaRPr>
          </a:p>
          <a:p>
            <a:pPr indent="-228600">
              <a:lnSpc>
                <a:spcPct val="90000"/>
              </a:lnSpc>
              <a:spcAft>
                <a:spcPts val="600"/>
              </a:spcAft>
              <a:buClr>
                <a:schemeClr val="accent6"/>
              </a:buClr>
              <a:buSzPct val="90000"/>
              <a:buFont typeface="Arial" panose="020B0604020202020204" pitchFamily="34" charset="0"/>
              <a:buChar char="•"/>
            </a:pPr>
            <a:r>
              <a:rPr lang="en-US" sz="1400" dirty="0">
                <a:solidFill>
                  <a:schemeClr val="bg1"/>
                </a:solidFill>
              </a:rPr>
              <a:t>2- inform workers and management of any new information</a:t>
            </a:r>
            <a:endParaRPr lang="en-US" sz="1400" dirty="0">
              <a:solidFill>
                <a:schemeClr val="bg1"/>
              </a:solidFill>
              <a:cs typeface="Calibri"/>
            </a:endParaRPr>
          </a:p>
          <a:p>
            <a:pPr indent="-228600">
              <a:lnSpc>
                <a:spcPct val="90000"/>
              </a:lnSpc>
              <a:spcAft>
                <a:spcPts val="600"/>
              </a:spcAft>
              <a:buClr>
                <a:schemeClr val="accent6"/>
              </a:buClr>
              <a:buSzPct val="90000"/>
              <a:buFont typeface="Arial" panose="020B0604020202020204" pitchFamily="34" charset="0"/>
              <a:buChar char="•"/>
            </a:pPr>
            <a:r>
              <a:rPr lang="en-US" sz="1400" dirty="0">
                <a:solidFill>
                  <a:schemeClr val="bg1"/>
                </a:solidFill>
              </a:rPr>
              <a:t>3- control the dos and don'ts of our staff members</a:t>
            </a:r>
            <a:endParaRPr lang="en-US" sz="1400" dirty="0">
              <a:solidFill>
                <a:schemeClr val="bg1"/>
              </a:solidFill>
              <a:cs typeface="Calibri"/>
            </a:endParaRPr>
          </a:p>
          <a:p>
            <a:pPr indent="-228600">
              <a:lnSpc>
                <a:spcPct val="90000"/>
              </a:lnSpc>
              <a:spcAft>
                <a:spcPts val="600"/>
              </a:spcAft>
              <a:buClr>
                <a:schemeClr val="accent6"/>
              </a:buClr>
              <a:buSzPct val="90000"/>
              <a:buFont typeface="Arial" panose="020B0604020202020204" pitchFamily="34" charset="0"/>
              <a:buChar char="•"/>
            </a:pPr>
            <a:r>
              <a:rPr lang="en-US" sz="1400" dirty="0">
                <a:solidFill>
                  <a:schemeClr val="bg1"/>
                </a:solidFill>
              </a:rPr>
              <a:t>4- finally to monitor the emotional expressions of our employees.</a:t>
            </a:r>
            <a:endParaRPr lang="en-US" sz="1400" dirty="0">
              <a:solidFill>
                <a:schemeClr val="bg1"/>
              </a:solidFill>
              <a:cs typeface="Calibri"/>
            </a:endParaRPr>
          </a:p>
          <a:p>
            <a:pPr indent="-228600">
              <a:lnSpc>
                <a:spcPct val="90000"/>
              </a:lnSpc>
              <a:spcAft>
                <a:spcPts val="600"/>
              </a:spcAft>
              <a:buClr>
                <a:schemeClr val="accent6"/>
              </a:buClr>
              <a:buSzPct val="90000"/>
              <a:buFont typeface="Arial" panose="020B0604020202020204" pitchFamily="34" charset="0"/>
              <a:buChar char="•"/>
            </a:pPr>
            <a:endParaRPr lang="en-US" sz="1400" dirty="0">
              <a:solidFill>
                <a:schemeClr val="bg1"/>
              </a:solidFill>
              <a:cs typeface="Calibri"/>
            </a:endParaRPr>
          </a:p>
          <a:p>
            <a:pPr indent="-228600">
              <a:lnSpc>
                <a:spcPct val="90000"/>
              </a:lnSpc>
              <a:spcAft>
                <a:spcPts val="600"/>
              </a:spcAft>
              <a:buClr>
                <a:schemeClr val="accent6"/>
              </a:buClr>
              <a:buSzPct val="90000"/>
              <a:buFont typeface="Arial" panose="020B0604020202020204" pitchFamily="34" charset="0"/>
              <a:buChar char="•"/>
            </a:pPr>
            <a:r>
              <a:rPr lang="en-US" sz="1400" dirty="0">
                <a:solidFill>
                  <a:schemeClr val="bg1"/>
                </a:solidFill>
              </a:rPr>
              <a:t>MOOC ICS, (2013).</a:t>
            </a:r>
            <a:endParaRPr lang="en-US" sz="1400" i="1" dirty="0">
              <a:solidFill>
                <a:schemeClr val="bg1"/>
              </a:solidFill>
              <a:cs typeface="Calibri"/>
            </a:endParaRPr>
          </a:p>
        </p:txBody>
      </p:sp>
      <p:pic>
        <p:nvPicPr>
          <p:cNvPr id="3" name="Picture 3">
            <a:extLst>
              <a:ext uri="{FF2B5EF4-FFF2-40B4-BE49-F238E27FC236}">
                <a16:creationId xmlns:a16="http://schemas.microsoft.com/office/drawing/2014/main" id="{A537EBF3-08C4-486D-9DB0-469D5D3A2702}"/>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2487" r="20374"/>
          <a:stretch/>
        </p:blipFill>
        <p:spPr>
          <a:xfrm>
            <a:off x="6328057" y="1042315"/>
            <a:ext cx="5379311" cy="4608629"/>
          </a:xfrm>
          <a:prstGeom prst="rect">
            <a:avLst/>
          </a:prstGeom>
        </p:spPr>
      </p:pic>
      <p:sp>
        <p:nvSpPr>
          <p:cNvPr id="4" name="TextBox 3">
            <a:extLst>
              <a:ext uri="{FF2B5EF4-FFF2-40B4-BE49-F238E27FC236}">
                <a16:creationId xmlns:a16="http://schemas.microsoft.com/office/drawing/2014/main" id="{45E7408D-2537-4519-941B-0D6853965769}"/>
              </a:ext>
            </a:extLst>
          </p:cNvPr>
          <p:cNvSpPr txBox="1"/>
          <p:nvPr/>
        </p:nvSpPr>
        <p:spPr>
          <a:xfrm>
            <a:off x="9233614" y="5460181"/>
            <a:ext cx="247375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BY-NC-ND</a:t>
            </a:r>
            <a:r>
              <a:rPr lang="en-US" sz="700">
                <a:solidFill>
                  <a:srgbClr val="FFFFFF"/>
                </a:solidFill>
              </a:rPr>
              <a:t>.</a:t>
            </a:r>
          </a:p>
        </p:txBody>
      </p:sp>
    </p:spTree>
    <p:extLst>
      <p:ext uri="{BB962C8B-B14F-4D97-AF65-F5344CB8AC3E}">
        <p14:creationId xmlns:p14="http://schemas.microsoft.com/office/powerpoint/2010/main" val="30554163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73" name="Picture 173">
            <a:extLst>
              <a:ext uri="{FF2B5EF4-FFF2-40B4-BE49-F238E27FC236}">
                <a16:creationId xmlns:a16="http://schemas.microsoft.com/office/drawing/2014/main" id="{ABDB14ED-75A4-4990-9E8A-B9C425EF3E95}"/>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838379" y="5131929"/>
            <a:ext cx="2034206" cy="1817866"/>
          </a:xfrm>
          <a:prstGeom prst="rect">
            <a:avLst/>
          </a:prstGeom>
          <a:ln w="12700">
            <a:noFill/>
          </a:ln>
        </p:spPr>
      </p:pic>
      <p:sp>
        <p:nvSpPr>
          <p:cNvPr id="106" name="TextBox 105">
            <a:extLst>
              <a:ext uri="{FF2B5EF4-FFF2-40B4-BE49-F238E27FC236}">
                <a16:creationId xmlns:a16="http://schemas.microsoft.com/office/drawing/2014/main" id="{62FB818C-DCFF-491C-A409-86F18B5D3E5C}"/>
              </a:ext>
            </a:extLst>
          </p:cNvPr>
          <p:cNvSpPr txBox="1"/>
          <p:nvPr/>
        </p:nvSpPr>
        <p:spPr>
          <a:xfrm>
            <a:off x="228946" y="230923"/>
            <a:ext cx="11728951" cy="5539620"/>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Autofit/>
          </a:bodyPr>
          <a:lstStyle/>
          <a:p>
            <a:pPr indent="-228600">
              <a:lnSpc>
                <a:spcPct val="110000"/>
              </a:lnSpc>
              <a:spcAft>
                <a:spcPts val="600"/>
              </a:spcAft>
              <a:buClr>
                <a:srgbClr val="D27258"/>
              </a:buClr>
              <a:buSzPct val="110000"/>
              <a:buFont typeface="Wingdings" panose="05000000000000000000" pitchFamily="2" charset="2"/>
              <a:buChar char="§"/>
            </a:pPr>
            <a:endParaRPr lang="en-US" sz="1400" b="1">
              <a:latin typeface="Calibri"/>
              <a:cs typeface="Calibri"/>
            </a:endParaRPr>
          </a:p>
          <a:p>
            <a:pPr indent="-228600">
              <a:lnSpc>
                <a:spcPct val="110000"/>
              </a:lnSpc>
              <a:spcAft>
                <a:spcPts val="600"/>
              </a:spcAft>
              <a:buClr>
                <a:srgbClr val="D27258"/>
              </a:buClr>
              <a:buSzPct val="110000"/>
              <a:buFont typeface="Wingdings" panose="05000000000000000000" pitchFamily="2" charset="2"/>
              <a:buChar char="§"/>
            </a:pPr>
            <a:endParaRPr lang="en-US" sz="1400" b="1">
              <a:latin typeface="Calibri"/>
              <a:cs typeface="Calibri"/>
            </a:endParaRPr>
          </a:p>
          <a:p>
            <a:pPr indent="-228600">
              <a:lnSpc>
                <a:spcPct val="110000"/>
              </a:lnSpc>
              <a:spcAft>
                <a:spcPts val="600"/>
              </a:spcAft>
              <a:buClr>
                <a:srgbClr val="D27258"/>
              </a:buClr>
              <a:buSzPct val="110000"/>
              <a:buFont typeface="Wingdings" panose="05000000000000000000" pitchFamily="2" charset="2"/>
              <a:buChar char="§"/>
            </a:pPr>
            <a:endParaRPr lang="en-US" sz="1400" b="1">
              <a:latin typeface="Calibri"/>
              <a:cs typeface="Calibri"/>
            </a:endParaRPr>
          </a:p>
          <a:p>
            <a:pPr indent="-228600">
              <a:lnSpc>
                <a:spcPct val="110000"/>
              </a:lnSpc>
              <a:spcAft>
                <a:spcPts val="600"/>
              </a:spcAft>
              <a:buClr>
                <a:srgbClr val="D27258"/>
              </a:buClr>
              <a:buSzPct val="110000"/>
              <a:buFont typeface="Wingdings" panose="05000000000000000000" pitchFamily="2" charset="2"/>
              <a:buChar char="§"/>
            </a:pPr>
            <a:r>
              <a:rPr lang="en-US" sz="1400" b="1" dirty="0">
                <a:latin typeface="Calibri"/>
                <a:cs typeface="Calibri"/>
              </a:rPr>
              <a:t>Theories linking to models of communication</a:t>
            </a:r>
            <a:endParaRPr lang="en-US" dirty="0"/>
          </a:p>
          <a:p>
            <a:pPr indent="-228600">
              <a:lnSpc>
                <a:spcPct val="110000"/>
              </a:lnSpc>
              <a:spcAft>
                <a:spcPts val="600"/>
              </a:spcAft>
              <a:buClr>
                <a:srgbClr val="D27258"/>
              </a:buClr>
              <a:buSzPct val="110000"/>
              <a:buFont typeface="Wingdings" panose="05000000000000000000" pitchFamily="2" charset="2"/>
              <a:buChar char="§"/>
            </a:pPr>
            <a:r>
              <a:rPr lang="en-US" sz="1400" b="1" dirty="0">
                <a:latin typeface="Calibri"/>
                <a:cs typeface="Calibri"/>
              </a:rPr>
              <a:t>Communication model simply means the stages in which communication takes place. There are three main communication models namely, Shannon and Weaver model, Berlo’s model of communication and Schramm’s interactive model. Generally, all the models aim at the:</a:t>
            </a:r>
          </a:p>
          <a:p>
            <a:pPr indent="-228600">
              <a:lnSpc>
                <a:spcPct val="110000"/>
              </a:lnSpc>
              <a:spcAft>
                <a:spcPts val="600"/>
              </a:spcAft>
              <a:buClr>
                <a:srgbClr val="D27258"/>
              </a:buClr>
              <a:buSzPct val="110000"/>
              <a:buFont typeface="Wingdings" panose="05000000000000000000" pitchFamily="2" charset="2"/>
              <a:buChar char="§"/>
            </a:pPr>
            <a:r>
              <a:rPr lang="en-US" sz="1400" b="1" dirty="0">
                <a:latin typeface="Calibri"/>
                <a:cs typeface="Calibri"/>
              </a:rPr>
              <a:t>Sender-message-medium-receiver-feedback</a:t>
            </a:r>
          </a:p>
          <a:p>
            <a:pPr indent="-228600">
              <a:lnSpc>
                <a:spcPct val="110000"/>
              </a:lnSpc>
              <a:spcAft>
                <a:spcPts val="600"/>
              </a:spcAft>
              <a:buClr>
                <a:srgbClr val="D27258"/>
              </a:buClr>
              <a:buSzPct val="110000"/>
              <a:buFont typeface="Wingdings" panose="05000000000000000000" pitchFamily="2" charset="2"/>
              <a:buChar char="§"/>
            </a:pPr>
            <a:r>
              <a:rPr lang="en-US" sz="1400" b="1" dirty="0">
                <a:latin typeface="Calibri"/>
                <a:cs typeface="Calibri"/>
              </a:rPr>
              <a:t>Focusing on Berlo’s Model, there are four components as factors that describe this process. They are sender, message, channel, and receiver. </a:t>
            </a:r>
          </a:p>
          <a:p>
            <a:pPr indent="-228600">
              <a:lnSpc>
                <a:spcPct val="110000"/>
              </a:lnSpc>
              <a:spcAft>
                <a:spcPts val="600"/>
              </a:spcAft>
              <a:buClr>
                <a:srgbClr val="D27258"/>
              </a:buClr>
              <a:buSzPct val="110000"/>
              <a:buFont typeface="Wingdings" panose="05000000000000000000" pitchFamily="2" charset="2"/>
              <a:buChar char="§"/>
            </a:pPr>
            <a:r>
              <a:rPr lang="en-US" sz="1400" b="1" dirty="0">
                <a:latin typeface="Calibri"/>
                <a:cs typeface="Calibri"/>
              </a:rPr>
              <a:t>Sender</a:t>
            </a:r>
          </a:p>
          <a:p>
            <a:pPr indent="-228600">
              <a:lnSpc>
                <a:spcPct val="110000"/>
              </a:lnSpc>
              <a:spcAft>
                <a:spcPts val="600"/>
              </a:spcAft>
              <a:buClr>
                <a:srgbClr val="D27258"/>
              </a:buClr>
              <a:buSzPct val="110000"/>
              <a:buFont typeface="Wingdings" panose="05000000000000000000" pitchFamily="2" charset="2"/>
              <a:buChar char="§"/>
            </a:pPr>
            <a:r>
              <a:rPr lang="en-US" sz="1400" b="1" dirty="0">
                <a:latin typeface="Calibri"/>
                <a:cs typeface="Calibri"/>
              </a:rPr>
              <a:t>The sender which is the source focuses on Communication skills of a person, attitude of the sender, Knowledge on the subject matter, social factors affecting the sender and </a:t>
            </a:r>
          </a:p>
          <a:p>
            <a:pPr indent="-228600">
              <a:lnSpc>
                <a:spcPct val="110000"/>
              </a:lnSpc>
              <a:spcAft>
                <a:spcPts val="600"/>
              </a:spcAft>
              <a:buClr>
                <a:srgbClr val="D27258"/>
              </a:buClr>
              <a:buSzPct val="110000"/>
              <a:buFont typeface="Wingdings" panose="05000000000000000000" pitchFamily="2" charset="2"/>
              <a:buChar char="§"/>
            </a:pPr>
            <a:r>
              <a:rPr lang="en-US" sz="1400" b="1" dirty="0">
                <a:latin typeface="Calibri"/>
                <a:cs typeface="Calibri"/>
              </a:rPr>
              <a:t>cultural differences with the message.</a:t>
            </a:r>
          </a:p>
          <a:p>
            <a:pPr indent="-228600">
              <a:lnSpc>
                <a:spcPct val="110000"/>
              </a:lnSpc>
              <a:spcAft>
                <a:spcPts val="600"/>
              </a:spcAft>
              <a:buClr>
                <a:srgbClr val="D27258"/>
              </a:buClr>
              <a:buSzPct val="110000"/>
              <a:buFont typeface="Wingdings" panose="05000000000000000000" pitchFamily="2" charset="2"/>
              <a:buChar char="§"/>
            </a:pPr>
            <a:r>
              <a:rPr lang="en-US" sz="1400" b="1" dirty="0">
                <a:latin typeface="Calibri"/>
                <a:cs typeface="Calibri"/>
              </a:rPr>
              <a:t>Message</a:t>
            </a:r>
          </a:p>
          <a:p>
            <a:pPr indent="-228600">
              <a:lnSpc>
                <a:spcPct val="110000"/>
              </a:lnSpc>
              <a:spcAft>
                <a:spcPts val="600"/>
              </a:spcAft>
              <a:buClr>
                <a:srgbClr val="D27258"/>
              </a:buClr>
              <a:buSzPct val="110000"/>
              <a:buFont typeface="Wingdings" panose="05000000000000000000" pitchFamily="2" charset="2"/>
              <a:buChar char="§"/>
            </a:pPr>
            <a:r>
              <a:rPr lang="en-US" sz="1400" b="1" dirty="0">
                <a:latin typeface="Calibri"/>
                <a:cs typeface="Calibri"/>
              </a:rPr>
              <a:t>The message factor includes the content of the message, elements of the message such as gestures, signs, and language. Treatment is the way the message is conveyed to the receiver; the structure of the message and the code represent the form in which the message is sent.</a:t>
            </a:r>
          </a:p>
          <a:p>
            <a:pPr indent="-228600">
              <a:lnSpc>
                <a:spcPct val="110000"/>
              </a:lnSpc>
              <a:spcAft>
                <a:spcPts val="600"/>
              </a:spcAft>
              <a:buClr>
                <a:srgbClr val="D27258"/>
              </a:buClr>
              <a:buSzPct val="110000"/>
              <a:buFont typeface="Wingdings" panose="05000000000000000000" pitchFamily="2" charset="2"/>
              <a:buChar char="§"/>
            </a:pPr>
            <a:endParaRPr lang="en-US" sz="1400" b="1">
              <a:latin typeface="Calibri"/>
              <a:cs typeface="Calibri"/>
            </a:endParaRPr>
          </a:p>
          <a:p>
            <a:pPr indent="-228600">
              <a:lnSpc>
                <a:spcPct val="110000"/>
              </a:lnSpc>
              <a:spcAft>
                <a:spcPts val="600"/>
              </a:spcAft>
              <a:buClr>
                <a:srgbClr val="D27258"/>
              </a:buClr>
              <a:buSzPct val="110000"/>
              <a:buFont typeface="Wingdings" panose="05000000000000000000" pitchFamily="2" charset="2"/>
              <a:buChar char="§"/>
            </a:pPr>
            <a:r>
              <a:rPr lang="en-US" sz="1400" b="1" dirty="0">
                <a:latin typeface="Calibri"/>
                <a:cs typeface="Calibri"/>
              </a:rPr>
              <a:t>Channel </a:t>
            </a:r>
          </a:p>
          <a:p>
            <a:pPr indent="-228600">
              <a:lnSpc>
                <a:spcPct val="110000"/>
              </a:lnSpc>
              <a:spcAft>
                <a:spcPts val="600"/>
              </a:spcAft>
              <a:buClr>
                <a:srgbClr val="D27258"/>
              </a:buClr>
              <a:buSzPct val="110000"/>
              <a:buFont typeface="Wingdings" panose="05000000000000000000" pitchFamily="2" charset="2"/>
              <a:buChar char="§"/>
            </a:pPr>
            <a:r>
              <a:rPr lang="en-US" sz="1400" b="1" dirty="0">
                <a:latin typeface="Calibri"/>
                <a:cs typeface="Calibri"/>
              </a:rPr>
              <a:t>The channel receives the message through hearing, perceive through seeing,</a:t>
            </a:r>
          </a:p>
          <a:p>
            <a:pPr indent="-228600">
              <a:lnSpc>
                <a:spcPct val="110000"/>
              </a:lnSpc>
              <a:spcAft>
                <a:spcPts val="600"/>
              </a:spcAft>
              <a:buClr>
                <a:srgbClr val="D27258"/>
              </a:buClr>
              <a:buSzPct val="110000"/>
              <a:buFont typeface="Wingdings" panose="05000000000000000000" pitchFamily="2" charset="2"/>
              <a:buChar char="§"/>
            </a:pPr>
            <a:r>
              <a:rPr lang="en-US" sz="1400" b="1" dirty="0">
                <a:latin typeface="Calibri"/>
                <a:cs typeface="Calibri"/>
              </a:rPr>
              <a:t>the non-verbal communication through touching and holding, collecting information from smelling and taste also provides the information to be sent as a message.</a:t>
            </a:r>
          </a:p>
          <a:p>
            <a:pPr indent="-228600">
              <a:lnSpc>
                <a:spcPct val="110000"/>
              </a:lnSpc>
              <a:spcAft>
                <a:spcPts val="600"/>
              </a:spcAft>
              <a:buClr>
                <a:srgbClr val="D27258"/>
              </a:buClr>
              <a:buSzPct val="110000"/>
              <a:buFont typeface="Wingdings" panose="05000000000000000000" pitchFamily="2" charset="2"/>
              <a:buChar char="§"/>
            </a:pPr>
            <a:r>
              <a:rPr lang="en-US" sz="1400" b="1" dirty="0">
                <a:latin typeface="Calibri"/>
                <a:cs typeface="Calibri"/>
              </a:rPr>
              <a:t>Receiver</a:t>
            </a:r>
          </a:p>
          <a:p>
            <a:pPr indent="-228600">
              <a:lnSpc>
                <a:spcPct val="110000"/>
              </a:lnSpc>
              <a:spcAft>
                <a:spcPts val="600"/>
              </a:spcAft>
              <a:buClr>
                <a:srgbClr val="D27258"/>
              </a:buClr>
              <a:buSzPct val="110000"/>
              <a:buFont typeface="Wingdings" panose="05000000000000000000" pitchFamily="2" charset="2"/>
              <a:buChar char="§"/>
            </a:pPr>
            <a:r>
              <a:rPr lang="en-US" sz="1400" b="1" dirty="0">
                <a:latin typeface="Calibri"/>
                <a:cs typeface="Calibri"/>
              </a:rPr>
              <a:t>The receiver represents the ability to speak, write, read, and listen, attitudes towards the audience, subject and oneself, knowledge about the subject that will be communicated</a:t>
            </a:r>
          </a:p>
          <a:p>
            <a:pPr indent="-228600">
              <a:lnSpc>
                <a:spcPct val="110000"/>
              </a:lnSpc>
              <a:spcAft>
                <a:spcPts val="600"/>
              </a:spcAft>
              <a:buClr>
                <a:srgbClr val="D27258"/>
              </a:buClr>
              <a:buSzPct val="110000"/>
              <a:buFont typeface="Wingdings" panose="05000000000000000000" pitchFamily="2" charset="2"/>
              <a:buChar char="§"/>
            </a:pPr>
            <a:r>
              <a:rPr lang="en-US" sz="1400" b="1" dirty="0">
                <a:latin typeface="Calibri"/>
                <a:cs typeface="Calibri"/>
              </a:rPr>
              <a:t>Social values, beliefs, and culture where communication takes place, cultural differences make messages different. </a:t>
            </a:r>
          </a:p>
          <a:p>
            <a:pPr indent="-228600">
              <a:lnSpc>
                <a:spcPct val="110000"/>
              </a:lnSpc>
              <a:spcAft>
                <a:spcPts val="600"/>
              </a:spcAft>
              <a:buClr>
                <a:srgbClr val="D27258"/>
              </a:buClr>
              <a:buSzPct val="110000"/>
              <a:buFont typeface="Wingdings" panose="05000000000000000000" pitchFamily="2" charset="2"/>
              <a:buChar char="§"/>
            </a:pPr>
            <a:r>
              <a:rPr lang="en-US" sz="1400" b="1" dirty="0" err="1">
                <a:latin typeface="Calibri"/>
                <a:cs typeface="Calibri"/>
              </a:rPr>
              <a:t>Velentzas</a:t>
            </a:r>
            <a:r>
              <a:rPr lang="en-US" sz="1400" b="1" dirty="0">
                <a:latin typeface="Calibri"/>
                <a:cs typeface="Calibri"/>
              </a:rPr>
              <a:t> and Broni, (2014).</a:t>
            </a:r>
          </a:p>
          <a:p>
            <a:pPr indent="-228600">
              <a:lnSpc>
                <a:spcPct val="110000"/>
              </a:lnSpc>
              <a:spcAft>
                <a:spcPts val="600"/>
              </a:spcAft>
              <a:buClr>
                <a:srgbClr val="D27258"/>
              </a:buClr>
              <a:buSzPct val="110000"/>
              <a:buFont typeface="Wingdings" panose="05000000000000000000" pitchFamily="2" charset="2"/>
              <a:buChar char="§"/>
            </a:pPr>
            <a:endParaRPr lang="en-US" sz="1400" b="1">
              <a:latin typeface="Calibri"/>
              <a:cs typeface="Calibri"/>
            </a:endParaRPr>
          </a:p>
        </p:txBody>
      </p:sp>
      <p:sp>
        <p:nvSpPr>
          <p:cNvPr id="105" name="TextBox 104">
            <a:extLst>
              <a:ext uri="{FF2B5EF4-FFF2-40B4-BE49-F238E27FC236}">
                <a16:creationId xmlns:a16="http://schemas.microsoft.com/office/drawing/2014/main" id="{4A4E4382-181D-441E-9E71-5A099336227C}"/>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Tree>
    <p:extLst>
      <p:ext uri="{BB962C8B-B14F-4D97-AF65-F5344CB8AC3E}">
        <p14:creationId xmlns:p14="http://schemas.microsoft.com/office/powerpoint/2010/main" val="2728177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2" name="Rectangle 160">
            <a:extLst>
              <a:ext uri="{FF2B5EF4-FFF2-40B4-BE49-F238E27FC236}">
                <a16:creationId xmlns:a16="http://schemas.microsoft.com/office/drawing/2014/main" id="{CEB41C5C-0F34-4DDA-9D7C-5E717F35F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384" y="303591"/>
            <a:ext cx="4334256"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93" name="Straight Connector 162">
            <a:extLst>
              <a:ext uri="{FF2B5EF4-FFF2-40B4-BE49-F238E27FC236}">
                <a16:creationId xmlns:a16="http://schemas.microsoft.com/office/drawing/2014/main" id="{57E1E5E6-F385-4E9C-B201-BA5BDE5CAD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4088" y="2050687"/>
            <a:ext cx="3685032" cy="0"/>
          </a:xfrm>
          <a:prstGeom prst="line">
            <a:avLst/>
          </a:prstGeom>
          <a:ln w="22225">
            <a:solidFill>
              <a:srgbClr val="E7E6E6"/>
            </a:solidFill>
          </a:ln>
        </p:spPr>
        <p:style>
          <a:lnRef idx="1">
            <a:schemeClr val="accent1"/>
          </a:lnRef>
          <a:fillRef idx="0">
            <a:schemeClr val="accent1"/>
          </a:fillRef>
          <a:effectRef idx="0">
            <a:schemeClr val="accent1"/>
          </a:effectRef>
          <a:fontRef idx="minor">
            <a:schemeClr val="tx1"/>
          </a:fontRef>
        </p:style>
      </p:cxnSp>
      <p:pic>
        <p:nvPicPr>
          <p:cNvPr id="284" name="Picture 284" descr="Communication Connection Global - Free vector graphic on ...">
            <a:extLst>
              <a:ext uri="{FF2B5EF4-FFF2-40B4-BE49-F238E27FC236}">
                <a16:creationId xmlns:a16="http://schemas.microsoft.com/office/drawing/2014/main" id="{49F85AE3-8E49-470D-9902-51F64F56BB72}"/>
              </a:ext>
            </a:extLst>
          </p:cNvPr>
          <p:cNvPicPr>
            <a:picLocks noChangeAspect="1"/>
          </p:cNvPicPr>
          <p:nvPr/>
        </p:nvPicPr>
        <p:blipFill>
          <a:blip r:embed="rId2"/>
          <a:stretch>
            <a:fillRect/>
          </a:stretch>
        </p:blipFill>
        <p:spPr>
          <a:xfrm>
            <a:off x="8734862" y="1034201"/>
            <a:ext cx="2972506" cy="4634148"/>
          </a:xfrm>
          <a:prstGeom prst="rect">
            <a:avLst/>
          </a:prstGeom>
        </p:spPr>
      </p:pic>
      <p:graphicFrame>
        <p:nvGraphicFramePr>
          <p:cNvPr id="75" name="TextBox 1">
            <a:extLst>
              <a:ext uri="{FF2B5EF4-FFF2-40B4-BE49-F238E27FC236}">
                <a16:creationId xmlns:a16="http://schemas.microsoft.com/office/drawing/2014/main" id="{6A43055F-D312-4BE5-A958-FB14B34DE61C}"/>
              </a:ext>
            </a:extLst>
          </p:cNvPr>
          <p:cNvGraphicFramePr/>
          <p:nvPr>
            <p:extLst>
              <p:ext uri="{D42A27DB-BD31-4B8C-83A1-F6EECF244321}">
                <p14:modId xmlns:p14="http://schemas.microsoft.com/office/powerpoint/2010/main" val="2984558447"/>
              </p:ext>
            </p:extLst>
          </p:nvPr>
        </p:nvGraphicFramePr>
        <p:xfrm>
          <a:off x="184732" y="-387261"/>
          <a:ext cx="8087533" cy="72205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2491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E91331-A349-4385-A57E-628DFA604498}"/>
              </a:ext>
            </a:extLst>
          </p:cNvPr>
          <p:cNvSpPr txBox="1"/>
          <p:nvPr/>
        </p:nvSpPr>
        <p:spPr>
          <a:xfrm>
            <a:off x="812180" y="700668"/>
            <a:ext cx="10753491" cy="50783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Calibri"/>
              </a:rPr>
              <a:t>Barriers of effective communication</a:t>
            </a:r>
          </a:p>
          <a:p>
            <a:endParaRPr lang="en-US">
              <a:cs typeface="Calibri"/>
            </a:endParaRPr>
          </a:p>
          <a:p>
            <a:r>
              <a:rPr lang="en-US">
                <a:cs typeface="Calibri"/>
              </a:rPr>
              <a:t>Factors relating to nurses and patients includes language differences, environmental issues such as noise and lack of privacy, completing demands, cultural differences, gender and age.</a:t>
            </a:r>
          </a:p>
          <a:p>
            <a:endParaRPr lang="en-US"/>
          </a:p>
          <a:p>
            <a:r>
              <a:rPr lang="en-US">
                <a:cs typeface="Calibri"/>
              </a:rPr>
              <a:t>Factors relating to nurses are work overload, lack of knowledge regarding common communication skills, negative attitudes towards patient, reluctancy to communicate with patient, low self-esteem and unpleasant experiences of previous encounters with patients.</a:t>
            </a:r>
          </a:p>
          <a:p>
            <a:endParaRPr lang="en-US">
              <a:cs typeface="Calibri"/>
            </a:endParaRPr>
          </a:p>
          <a:p>
            <a:r>
              <a:rPr lang="en-US">
                <a:cs typeface="Calibri"/>
              </a:rPr>
              <a:t>Factors relating to children patients includes environmental factors such as critically ill patients in ward, hectic environment in ward, unsuitable environment conditions, family interference, lack of attention, patient safety, length of time in hospital, physical barriers to non-verbal communication and physical disabilities such as hearing difficulties and speech difficulties.</a:t>
            </a:r>
          </a:p>
          <a:p>
            <a:endParaRPr lang="en-US">
              <a:cs typeface="Calibri"/>
            </a:endParaRPr>
          </a:p>
          <a:p>
            <a:r>
              <a:rPr lang="en-US">
                <a:cs typeface="Calibri"/>
              </a:rPr>
              <a:t>Bumpers, et.al,(2019)</a:t>
            </a:r>
          </a:p>
          <a:p>
            <a:endParaRPr lang="en-US">
              <a:cs typeface="Calibri"/>
            </a:endParaRPr>
          </a:p>
          <a:p>
            <a:endParaRPr lang="en-US">
              <a:cs typeface="Calibri"/>
            </a:endParaRPr>
          </a:p>
          <a:p>
            <a:endParaRPr lang="en-US">
              <a:cs typeface="Calibri"/>
            </a:endParaRPr>
          </a:p>
        </p:txBody>
      </p:sp>
      <p:pic>
        <p:nvPicPr>
          <p:cNvPr id="3" name="Picture 3" descr="Text&#10;&#10;Description automatically generated">
            <a:extLst>
              <a:ext uri="{FF2B5EF4-FFF2-40B4-BE49-F238E27FC236}">
                <a16:creationId xmlns:a16="http://schemas.microsoft.com/office/drawing/2014/main" id="{AAD7C599-D627-4B4C-97E2-FDA4F8F3564A}"/>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956331" y="4406024"/>
            <a:ext cx="2743200" cy="2057400"/>
          </a:xfrm>
          <a:prstGeom prst="rect">
            <a:avLst/>
          </a:prstGeom>
        </p:spPr>
      </p:pic>
      <p:sp>
        <p:nvSpPr>
          <p:cNvPr id="4" name="TextBox 3">
            <a:extLst>
              <a:ext uri="{FF2B5EF4-FFF2-40B4-BE49-F238E27FC236}">
                <a16:creationId xmlns:a16="http://schemas.microsoft.com/office/drawing/2014/main" id="{C6875211-D74F-46FE-8E0A-146DF1B8B09D}"/>
              </a:ext>
            </a:extLst>
          </p:cNvPr>
          <p:cNvSpPr txBox="1"/>
          <p:nvPr/>
        </p:nvSpPr>
        <p:spPr>
          <a:xfrm>
            <a:off x="7956331" y="6463424"/>
            <a:ext cx="2743200" cy="317500"/>
          </a:xfrm>
          <a:prstGeom prst="rect">
            <a:avLst/>
          </a:prstGeom>
        </p:spPr>
        <p:txBody>
          <a:bodyPr>
            <a:normAutofit fontScale="47500" lnSpcReduction="20000"/>
          </a:bodyPr>
          <a:lstStyle/>
          <a:p>
            <a:r>
              <a:rPr lang="en-US">
                <a:hlinkClick r:id="rId3"/>
              </a:rPr>
              <a:t>This Photo</a:t>
            </a:r>
            <a:r>
              <a:rPr lang="en-US"/>
              <a:t> by Unknown author is licensed under </a:t>
            </a:r>
            <a:r>
              <a:rPr lang="en-US">
                <a:hlinkClick r:id="rId4"/>
              </a:rPr>
              <a:t>CC BY-SA</a:t>
            </a:r>
            <a:r>
              <a:rPr lang="en-US"/>
              <a:t>.</a:t>
            </a:r>
          </a:p>
        </p:txBody>
      </p:sp>
    </p:spTree>
    <p:extLst>
      <p:ext uri="{BB962C8B-B14F-4D97-AF65-F5344CB8AC3E}">
        <p14:creationId xmlns:p14="http://schemas.microsoft.com/office/powerpoint/2010/main" val="19202450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2" name="Rectangle 8">
            <a:extLst>
              <a:ext uri="{FF2B5EF4-FFF2-40B4-BE49-F238E27FC236}">
                <a16:creationId xmlns:a16="http://schemas.microsoft.com/office/drawing/2014/main" id="{EE1FC7B4-E4A7-4452-B413-1A623E3A72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bg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13">
            <a:extLst>
              <a:ext uri="{FF2B5EF4-FFF2-40B4-BE49-F238E27FC236}">
                <a16:creationId xmlns:a16="http://schemas.microsoft.com/office/drawing/2014/main" id="{E0709AF0-24F0-4486-B189-BE6386BD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11">
            <a:extLst>
              <a:ext uri="{FF2B5EF4-FFF2-40B4-BE49-F238E27FC236}">
                <a16:creationId xmlns:a16="http://schemas.microsoft.com/office/drawing/2014/main" id="{FBE3B62F-5853-4A3C-B050-6186351A71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CB12828D-9D72-48DC-83A2-F8830BB1CAB9}"/>
              </a:ext>
            </a:extLst>
          </p:cNvPr>
          <p:cNvSpPr txBox="1"/>
          <p:nvPr/>
        </p:nvSpPr>
        <p:spPr>
          <a:xfrm>
            <a:off x="838200" y="1234661"/>
            <a:ext cx="4936067" cy="3985155"/>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indent="-228600">
              <a:lnSpc>
                <a:spcPct val="90000"/>
              </a:lnSpc>
              <a:spcAft>
                <a:spcPts val="600"/>
              </a:spcAft>
              <a:buFont typeface="Arial" panose="020B0604020202020204" pitchFamily="34" charset="0"/>
              <a:buChar char="•"/>
            </a:pPr>
            <a:r>
              <a:rPr lang="en-US" sz="1400" dirty="0"/>
              <a:t>The impact of effective communication on staff and patients</a:t>
            </a:r>
            <a:endParaRPr lang="en-US" sz="1400" dirty="0">
              <a:cs typeface="Calibri"/>
            </a:endParaRPr>
          </a:p>
          <a:p>
            <a:pPr indent="-228600">
              <a:lnSpc>
                <a:spcPct val="90000"/>
              </a:lnSpc>
              <a:spcAft>
                <a:spcPts val="600"/>
              </a:spcAft>
              <a:buFont typeface="Arial" panose="020B0604020202020204" pitchFamily="34" charset="0"/>
              <a:buChar char="•"/>
            </a:pPr>
            <a:endParaRPr lang="en-US" sz="1400" dirty="0">
              <a:cs typeface="Calibri"/>
            </a:endParaRPr>
          </a:p>
          <a:p>
            <a:pPr indent="-228600">
              <a:lnSpc>
                <a:spcPct val="90000"/>
              </a:lnSpc>
              <a:spcAft>
                <a:spcPts val="600"/>
              </a:spcAft>
              <a:buFont typeface="Arial" panose="020B0604020202020204" pitchFamily="34" charset="0"/>
              <a:buChar char="•"/>
            </a:pPr>
            <a:r>
              <a:rPr lang="en-US" sz="1400" dirty="0"/>
              <a:t>Impact of communication on staff includes:</a:t>
            </a:r>
            <a:endParaRPr lang="en-US" sz="1400" dirty="0">
              <a:cs typeface="Calibri"/>
            </a:endParaRPr>
          </a:p>
          <a:p>
            <a:pPr indent="-228600">
              <a:lnSpc>
                <a:spcPct val="90000"/>
              </a:lnSpc>
              <a:spcAft>
                <a:spcPts val="600"/>
              </a:spcAft>
              <a:buFont typeface="Arial" panose="020B0604020202020204" pitchFamily="34" charset="0"/>
              <a:buChar char="•"/>
            </a:pPr>
            <a:r>
              <a:rPr lang="en-US" sz="1400" dirty="0"/>
              <a:t>Reduce stress and fatigue</a:t>
            </a:r>
            <a:endParaRPr lang="en-US" sz="1400" dirty="0">
              <a:cs typeface="Calibri"/>
            </a:endParaRPr>
          </a:p>
          <a:p>
            <a:pPr indent="-228600">
              <a:lnSpc>
                <a:spcPct val="90000"/>
              </a:lnSpc>
              <a:spcAft>
                <a:spcPts val="600"/>
              </a:spcAft>
              <a:buFont typeface="Arial" panose="020B0604020202020204" pitchFamily="34" charset="0"/>
              <a:buChar char="•"/>
            </a:pPr>
            <a:r>
              <a:rPr lang="en-US" sz="1400" dirty="0"/>
              <a:t>High job satisfaction</a:t>
            </a:r>
            <a:endParaRPr lang="en-US" sz="1400" dirty="0">
              <a:cs typeface="Calibri"/>
            </a:endParaRPr>
          </a:p>
          <a:p>
            <a:pPr indent="-228600">
              <a:lnSpc>
                <a:spcPct val="90000"/>
              </a:lnSpc>
              <a:spcAft>
                <a:spcPts val="600"/>
              </a:spcAft>
              <a:buFont typeface="Arial" panose="020B0604020202020204" pitchFamily="34" charset="0"/>
              <a:buChar char="•"/>
            </a:pPr>
            <a:r>
              <a:rPr lang="en-US" sz="1400" dirty="0"/>
              <a:t>Effective teamwork</a:t>
            </a:r>
            <a:endParaRPr lang="en-US" sz="1400" dirty="0">
              <a:cs typeface="Calibri"/>
            </a:endParaRPr>
          </a:p>
          <a:p>
            <a:pPr indent="-228600">
              <a:lnSpc>
                <a:spcPct val="90000"/>
              </a:lnSpc>
              <a:spcAft>
                <a:spcPts val="600"/>
              </a:spcAft>
              <a:buFont typeface="Arial" panose="020B0604020202020204" pitchFamily="34" charset="0"/>
              <a:buChar char="•"/>
            </a:pPr>
            <a:r>
              <a:rPr lang="en-US" sz="1400" dirty="0"/>
              <a:t>Employee relationship improvement</a:t>
            </a:r>
            <a:endParaRPr lang="en-US" sz="1400" dirty="0">
              <a:cs typeface="Calibri"/>
            </a:endParaRPr>
          </a:p>
          <a:p>
            <a:pPr indent="-228600">
              <a:lnSpc>
                <a:spcPct val="90000"/>
              </a:lnSpc>
              <a:spcAft>
                <a:spcPts val="600"/>
              </a:spcAft>
              <a:buFont typeface="Arial" panose="020B0604020202020204" pitchFamily="34" charset="0"/>
              <a:buChar char="•"/>
            </a:pPr>
            <a:r>
              <a:rPr lang="en-US" sz="1400" dirty="0"/>
              <a:t>Job motivation</a:t>
            </a:r>
            <a:endParaRPr lang="en-US" sz="1400" dirty="0">
              <a:cs typeface="Calibri"/>
            </a:endParaRPr>
          </a:p>
          <a:p>
            <a:pPr indent="-228600">
              <a:lnSpc>
                <a:spcPct val="90000"/>
              </a:lnSpc>
              <a:spcAft>
                <a:spcPts val="600"/>
              </a:spcAft>
              <a:buFont typeface="Arial" panose="020B0604020202020204" pitchFamily="34" charset="0"/>
              <a:buChar char="•"/>
            </a:pPr>
            <a:endParaRPr lang="en-US" sz="1400" dirty="0">
              <a:cs typeface="Calibri"/>
            </a:endParaRPr>
          </a:p>
          <a:p>
            <a:pPr indent="-228600">
              <a:lnSpc>
                <a:spcPct val="90000"/>
              </a:lnSpc>
              <a:spcAft>
                <a:spcPts val="600"/>
              </a:spcAft>
              <a:buFont typeface="Arial" panose="020B0604020202020204" pitchFamily="34" charset="0"/>
              <a:buChar char="•"/>
            </a:pPr>
            <a:endParaRPr lang="en-US" sz="1400" dirty="0">
              <a:cs typeface="Calibri"/>
            </a:endParaRPr>
          </a:p>
          <a:p>
            <a:pPr indent="-228600">
              <a:lnSpc>
                <a:spcPct val="90000"/>
              </a:lnSpc>
              <a:spcAft>
                <a:spcPts val="600"/>
              </a:spcAft>
              <a:buFont typeface="Arial" panose="020B0604020202020204" pitchFamily="34" charset="0"/>
              <a:buChar char="•"/>
            </a:pPr>
            <a:r>
              <a:rPr lang="en-US" sz="1400" dirty="0"/>
              <a:t>Impact of communication on patients are:</a:t>
            </a:r>
            <a:endParaRPr lang="en-US" sz="1400" dirty="0">
              <a:cs typeface="Calibri"/>
            </a:endParaRPr>
          </a:p>
          <a:p>
            <a:pPr indent="-228600">
              <a:lnSpc>
                <a:spcPct val="90000"/>
              </a:lnSpc>
              <a:spcAft>
                <a:spcPts val="600"/>
              </a:spcAft>
              <a:buFont typeface="Arial" panose="020B0604020202020204" pitchFamily="34" charset="0"/>
              <a:buChar char="•"/>
            </a:pPr>
            <a:r>
              <a:rPr lang="en-US" sz="1400" dirty="0"/>
              <a:t>Reduction of stress and anxiety</a:t>
            </a:r>
            <a:endParaRPr lang="en-US" sz="1400" dirty="0">
              <a:cs typeface="Calibri"/>
            </a:endParaRPr>
          </a:p>
          <a:p>
            <a:pPr indent="-228600">
              <a:lnSpc>
                <a:spcPct val="90000"/>
              </a:lnSpc>
              <a:spcAft>
                <a:spcPts val="600"/>
              </a:spcAft>
              <a:buFont typeface="Arial" panose="020B0604020202020204" pitchFamily="34" charset="0"/>
              <a:buChar char="•"/>
            </a:pPr>
            <a:r>
              <a:rPr lang="en-US" sz="1400" dirty="0"/>
              <a:t>Improves communication between children's family and staff</a:t>
            </a:r>
            <a:endParaRPr lang="en-US" sz="1400" dirty="0">
              <a:cs typeface="Calibri"/>
            </a:endParaRPr>
          </a:p>
          <a:p>
            <a:pPr indent="-228600">
              <a:lnSpc>
                <a:spcPct val="90000"/>
              </a:lnSpc>
              <a:spcAft>
                <a:spcPts val="600"/>
              </a:spcAft>
              <a:buFont typeface="Arial" panose="020B0604020202020204" pitchFamily="34" charset="0"/>
              <a:buChar char="•"/>
            </a:pPr>
            <a:r>
              <a:rPr lang="en-US" sz="1400" dirty="0"/>
              <a:t>Parents satisfaction or supporting parents</a:t>
            </a:r>
            <a:endParaRPr lang="en-US" sz="1400" dirty="0">
              <a:cs typeface="Calibri"/>
            </a:endParaRPr>
          </a:p>
          <a:p>
            <a:pPr indent="-228600">
              <a:lnSpc>
                <a:spcPct val="90000"/>
              </a:lnSpc>
              <a:spcAft>
                <a:spcPts val="600"/>
              </a:spcAft>
              <a:buFont typeface="Arial" panose="020B0604020202020204" pitchFamily="34" charset="0"/>
              <a:buChar char="•"/>
            </a:pPr>
            <a:r>
              <a:rPr lang="en-US" sz="1400" dirty="0"/>
              <a:t>Improves relationship between children, parents and staff.</a:t>
            </a:r>
            <a:endParaRPr lang="en-US" sz="1400" dirty="0">
              <a:cs typeface="Calibri"/>
            </a:endParaRPr>
          </a:p>
          <a:p>
            <a:pPr indent="-228600">
              <a:lnSpc>
                <a:spcPct val="90000"/>
              </a:lnSpc>
              <a:spcAft>
                <a:spcPts val="600"/>
              </a:spcAft>
              <a:buFont typeface="Arial" panose="020B0604020202020204" pitchFamily="34" charset="0"/>
              <a:buChar char="•"/>
            </a:pPr>
            <a:endParaRPr lang="en-US" sz="1400" dirty="0">
              <a:cs typeface="Calibri"/>
            </a:endParaRPr>
          </a:p>
          <a:p>
            <a:pPr indent="-228600">
              <a:lnSpc>
                <a:spcPct val="90000"/>
              </a:lnSpc>
              <a:spcAft>
                <a:spcPts val="600"/>
              </a:spcAft>
              <a:buFont typeface="Arial" panose="020B0604020202020204" pitchFamily="34" charset="0"/>
              <a:buChar char="•"/>
            </a:pPr>
            <a:endParaRPr lang="en-US" sz="1400" dirty="0">
              <a:cs typeface="Calibri"/>
            </a:endParaRPr>
          </a:p>
          <a:p>
            <a:pPr indent="-228600">
              <a:lnSpc>
                <a:spcPct val="90000"/>
              </a:lnSpc>
              <a:spcAft>
                <a:spcPts val="600"/>
              </a:spcAft>
              <a:buFont typeface="Arial" panose="020B0604020202020204" pitchFamily="34" charset="0"/>
              <a:buChar char="•"/>
            </a:pPr>
            <a:r>
              <a:rPr lang="en-US" sz="1400" dirty="0"/>
              <a:t>Griffith and Dunham, (2015).</a:t>
            </a:r>
            <a:endParaRPr lang="en-US" sz="1400" dirty="0">
              <a:cs typeface="Calibri"/>
            </a:endParaRPr>
          </a:p>
          <a:p>
            <a:pPr indent="-228600">
              <a:lnSpc>
                <a:spcPct val="90000"/>
              </a:lnSpc>
              <a:spcAft>
                <a:spcPts val="600"/>
              </a:spcAft>
              <a:buFont typeface="Arial" panose="020B0604020202020204" pitchFamily="34" charset="0"/>
              <a:buChar char="•"/>
            </a:pPr>
            <a:endParaRPr lang="en-US" sz="1400" dirty="0">
              <a:cs typeface="Calibri"/>
            </a:endParaRPr>
          </a:p>
          <a:p>
            <a:pPr indent="-228600">
              <a:lnSpc>
                <a:spcPct val="90000"/>
              </a:lnSpc>
              <a:spcAft>
                <a:spcPts val="600"/>
              </a:spcAft>
              <a:buFont typeface="Arial" panose="020B0604020202020204" pitchFamily="34" charset="0"/>
              <a:buChar char="•"/>
            </a:pPr>
            <a:endParaRPr lang="en-US" sz="1000"/>
          </a:p>
          <a:p>
            <a:pPr indent="-228600">
              <a:lnSpc>
                <a:spcPct val="90000"/>
              </a:lnSpc>
              <a:spcAft>
                <a:spcPts val="600"/>
              </a:spcAft>
              <a:buFont typeface="Arial" panose="020B0604020202020204" pitchFamily="34" charset="0"/>
              <a:buChar char="•"/>
            </a:pPr>
            <a:endParaRPr lang="en-US" sz="1000"/>
          </a:p>
          <a:p>
            <a:pPr indent="-228600">
              <a:lnSpc>
                <a:spcPct val="90000"/>
              </a:lnSpc>
              <a:spcAft>
                <a:spcPts val="600"/>
              </a:spcAft>
              <a:buFont typeface="Arial" panose="020B0604020202020204" pitchFamily="34" charset="0"/>
              <a:buChar char="•"/>
            </a:pPr>
            <a:endParaRPr lang="en-US" sz="1000"/>
          </a:p>
          <a:p>
            <a:pPr indent="-228600">
              <a:lnSpc>
                <a:spcPct val="90000"/>
              </a:lnSpc>
              <a:spcAft>
                <a:spcPts val="600"/>
              </a:spcAft>
              <a:buFont typeface="Arial" panose="020B0604020202020204" pitchFamily="34" charset="0"/>
              <a:buChar char="•"/>
            </a:pPr>
            <a:endParaRPr lang="en-US" sz="1000"/>
          </a:p>
          <a:p>
            <a:pPr indent="-228600">
              <a:lnSpc>
                <a:spcPct val="90000"/>
              </a:lnSpc>
              <a:spcAft>
                <a:spcPts val="600"/>
              </a:spcAft>
              <a:buFont typeface="Arial" panose="020B0604020202020204" pitchFamily="34" charset="0"/>
              <a:buChar char="•"/>
            </a:pPr>
            <a:endParaRPr lang="en-US" sz="1000"/>
          </a:p>
          <a:p>
            <a:pPr indent="-228600">
              <a:lnSpc>
                <a:spcPct val="90000"/>
              </a:lnSpc>
              <a:spcAft>
                <a:spcPts val="600"/>
              </a:spcAft>
              <a:buFont typeface="Arial" panose="020B0604020202020204" pitchFamily="34" charset="0"/>
              <a:buChar char="•"/>
            </a:pPr>
            <a:endParaRPr lang="en-US" sz="1000"/>
          </a:p>
          <a:p>
            <a:pPr indent="-228600">
              <a:lnSpc>
                <a:spcPct val="90000"/>
              </a:lnSpc>
              <a:spcAft>
                <a:spcPts val="600"/>
              </a:spcAft>
              <a:buFont typeface="Arial" panose="020B0604020202020204" pitchFamily="34" charset="0"/>
              <a:buChar char="•"/>
            </a:pPr>
            <a:endParaRPr lang="en-US" sz="1000"/>
          </a:p>
        </p:txBody>
      </p:sp>
      <p:pic>
        <p:nvPicPr>
          <p:cNvPr id="3" name="Picture 3" descr="A picture containing text, cellphone, phone, electronic&#10;&#10;Description automatically generated">
            <a:extLst>
              <a:ext uri="{FF2B5EF4-FFF2-40B4-BE49-F238E27FC236}">
                <a16:creationId xmlns:a16="http://schemas.microsoft.com/office/drawing/2014/main" id="{DDA03ADC-02A6-4F59-82E0-167E4B9E779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417734" y="2370565"/>
            <a:ext cx="4935970" cy="3627640"/>
          </a:xfrm>
          <a:prstGeom prst="rect">
            <a:avLst/>
          </a:prstGeom>
        </p:spPr>
      </p:pic>
      <p:sp>
        <p:nvSpPr>
          <p:cNvPr id="4" name="TextBox 3">
            <a:extLst>
              <a:ext uri="{FF2B5EF4-FFF2-40B4-BE49-F238E27FC236}">
                <a16:creationId xmlns:a16="http://schemas.microsoft.com/office/drawing/2014/main" id="{4B49AFAD-E57D-4D84-8227-B35C86132E36}"/>
              </a:ext>
            </a:extLst>
          </p:cNvPr>
          <p:cNvSpPr txBox="1"/>
          <p:nvPr/>
        </p:nvSpPr>
        <p:spPr>
          <a:xfrm>
            <a:off x="8879950" y="5798150"/>
            <a:ext cx="247375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BY-NC-ND</a:t>
            </a:r>
            <a:r>
              <a:rPr lang="en-US" sz="700">
                <a:solidFill>
                  <a:srgbClr val="FFFFFF"/>
                </a:solidFill>
              </a:rPr>
              <a:t>.</a:t>
            </a:r>
          </a:p>
        </p:txBody>
      </p:sp>
    </p:spTree>
    <p:extLst>
      <p:ext uri="{BB962C8B-B14F-4D97-AF65-F5344CB8AC3E}">
        <p14:creationId xmlns:p14="http://schemas.microsoft.com/office/powerpoint/2010/main" val="3450855415"/>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 name="Rectangle 6">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 name="Rectangle 8">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10">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12">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1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6">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Rectangle 1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D95832C-C744-4D43-BA65-9162E19750A4}"/>
              </a:ext>
            </a:extLst>
          </p:cNvPr>
          <p:cNvSpPr txBox="1"/>
          <p:nvPr/>
        </p:nvSpPr>
        <p:spPr>
          <a:xfrm>
            <a:off x="4810259" y="649480"/>
            <a:ext cx="6555347" cy="5546047"/>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228600">
              <a:lnSpc>
                <a:spcPct val="90000"/>
              </a:lnSpc>
              <a:spcAft>
                <a:spcPts val="600"/>
              </a:spcAft>
              <a:buClr>
                <a:schemeClr val="accent6"/>
              </a:buClr>
              <a:buSzPct val="90000"/>
              <a:buFont typeface="Arial" panose="020B0604020202020204" pitchFamily="34" charset="0"/>
              <a:buChar char="•"/>
            </a:pPr>
            <a:r>
              <a:rPr lang="en-US" sz="1700"/>
              <a:t>Conclusion</a:t>
            </a:r>
          </a:p>
          <a:p>
            <a:pPr indent="-228600">
              <a:lnSpc>
                <a:spcPct val="90000"/>
              </a:lnSpc>
              <a:spcAft>
                <a:spcPts val="600"/>
              </a:spcAft>
              <a:buClr>
                <a:schemeClr val="accent6"/>
              </a:buClr>
              <a:buSzPct val="90000"/>
              <a:buFont typeface="Arial" panose="020B0604020202020204" pitchFamily="34" charset="0"/>
              <a:buChar char="•"/>
            </a:pPr>
            <a:r>
              <a:rPr lang="en-US" sz="1700"/>
              <a:t>Communication is a fundamental skills in all living things, good communication skills leads to better understanding to the receiver. To over-come the negative barriers in Rainbow's children Hospital, management need to create workshops that are related to communication between staff to staff and staff to patients.</a:t>
            </a:r>
          </a:p>
          <a:p>
            <a:pPr indent="-228600">
              <a:lnSpc>
                <a:spcPct val="90000"/>
              </a:lnSpc>
              <a:spcAft>
                <a:spcPts val="600"/>
              </a:spcAft>
              <a:buClr>
                <a:schemeClr val="accent6"/>
              </a:buClr>
              <a:buSzPct val="90000"/>
              <a:buFont typeface="Arial" panose="020B0604020202020204" pitchFamily="34" charset="0"/>
              <a:buChar char="•"/>
            </a:pPr>
            <a:endParaRPr lang="en-US" sz="1700"/>
          </a:p>
          <a:p>
            <a:pPr indent="-228600">
              <a:lnSpc>
                <a:spcPct val="90000"/>
              </a:lnSpc>
              <a:spcAft>
                <a:spcPts val="600"/>
              </a:spcAft>
              <a:buClr>
                <a:schemeClr val="accent6"/>
              </a:buClr>
              <a:buSzPct val="90000"/>
              <a:buFont typeface="Arial" panose="020B0604020202020204" pitchFamily="34" charset="0"/>
              <a:buChar char="•"/>
            </a:pPr>
            <a:r>
              <a:rPr lang="en-US" sz="1700"/>
              <a:t>Although there are many barriers within communication. Finding effective solutions to promote communication skills will help:</a:t>
            </a:r>
          </a:p>
          <a:p>
            <a:pPr indent="-228600">
              <a:lnSpc>
                <a:spcPct val="90000"/>
              </a:lnSpc>
              <a:spcAft>
                <a:spcPts val="600"/>
              </a:spcAft>
              <a:buClr>
                <a:schemeClr val="accent6"/>
              </a:buClr>
              <a:buSzPct val="90000"/>
              <a:buFont typeface="Arial" panose="020B0604020202020204" pitchFamily="34" charset="0"/>
              <a:buChar char="•"/>
            </a:pPr>
            <a:r>
              <a:rPr lang="en-US" sz="1700"/>
              <a:t>1- Reduce stress both within patients and staff.</a:t>
            </a:r>
          </a:p>
          <a:p>
            <a:pPr indent="-228600">
              <a:lnSpc>
                <a:spcPct val="90000"/>
              </a:lnSpc>
              <a:spcAft>
                <a:spcPts val="600"/>
              </a:spcAft>
              <a:buClr>
                <a:schemeClr val="accent6"/>
              </a:buClr>
              <a:buSzPct val="90000"/>
              <a:buFont typeface="Arial" panose="020B0604020202020204" pitchFamily="34" charset="0"/>
              <a:buChar char="•"/>
            </a:pPr>
            <a:r>
              <a:rPr lang="en-US" sz="1700"/>
              <a:t>2- Happier working environment</a:t>
            </a:r>
          </a:p>
          <a:p>
            <a:pPr indent="-228600">
              <a:lnSpc>
                <a:spcPct val="90000"/>
              </a:lnSpc>
              <a:spcAft>
                <a:spcPts val="600"/>
              </a:spcAft>
              <a:buClr>
                <a:schemeClr val="accent6"/>
              </a:buClr>
              <a:buSzPct val="90000"/>
              <a:buFont typeface="Arial" panose="020B0604020202020204" pitchFamily="34" charset="0"/>
              <a:buChar char="•"/>
            </a:pPr>
            <a:r>
              <a:rPr lang="en-US" sz="1700"/>
              <a:t>3- Give constructive feedback where necessary</a:t>
            </a:r>
          </a:p>
          <a:p>
            <a:pPr indent="-228600">
              <a:lnSpc>
                <a:spcPct val="90000"/>
              </a:lnSpc>
              <a:spcAft>
                <a:spcPts val="600"/>
              </a:spcAft>
              <a:buClr>
                <a:schemeClr val="accent6"/>
              </a:buClr>
              <a:buSzPct val="90000"/>
              <a:buFont typeface="Arial" panose="020B0604020202020204" pitchFamily="34" charset="0"/>
              <a:buChar char="•"/>
            </a:pPr>
            <a:r>
              <a:rPr lang="en-US" sz="1700"/>
              <a:t>4- Children and parents' satisfaction</a:t>
            </a:r>
          </a:p>
          <a:p>
            <a:pPr indent="-228600">
              <a:lnSpc>
                <a:spcPct val="90000"/>
              </a:lnSpc>
              <a:spcAft>
                <a:spcPts val="600"/>
              </a:spcAft>
              <a:buClr>
                <a:schemeClr val="accent6"/>
              </a:buClr>
              <a:buSzPct val="90000"/>
              <a:buFont typeface="Arial" panose="020B0604020202020204" pitchFamily="34" charset="0"/>
              <a:buChar char="•"/>
            </a:pPr>
            <a:endParaRPr lang="en-US" sz="1700"/>
          </a:p>
          <a:p>
            <a:pPr indent="-228600">
              <a:lnSpc>
                <a:spcPct val="90000"/>
              </a:lnSpc>
              <a:spcAft>
                <a:spcPts val="600"/>
              </a:spcAft>
              <a:buClr>
                <a:schemeClr val="accent6"/>
              </a:buClr>
              <a:buSzPct val="90000"/>
              <a:buFont typeface="Arial" panose="020B0604020202020204" pitchFamily="34" charset="0"/>
              <a:buChar char="•"/>
            </a:pPr>
            <a:r>
              <a:rPr lang="en-US" sz="1700"/>
              <a:t>As humans we need to express and understand the expressions of others especially children who are ill and fear what may happen next.</a:t>
            </a:r>
          </a:p>
          <a:p>
            <a:pPr indent="-228600">
              <a:lnSpc>
                <a:spcPct val="90000"/>
              </a:lnSpc>
              <a:spcAft>
                <a:spcPts val="600"/>
              </a:spcAft>
              <a:buClr>
                <a:schemeClr val="accent6"/>
              </a:buClr>
              <a:buSzPct val="90000"/>
              <a:buFont typeface="Arial" panose="020B0604020202020204" pitchFamily="34" charset="0"/>
              <a:buChar char="•"/>
            </a:pPr>
            <a:r>
              <a:rPr lang="en-US" sz="1700"/>
              <a:t>Having well trained educated nurses boost, company turn-over, patient satisfaction, happier environment and fulfilling teamwork objectives.</a:t>
            </a:r>
          </a:p>
          <a:p>
            <a:pPr indent="-228600">
              <a:lnSpc>
                <a:spcPct val="90000"/>
              </a:lnSpc>
              <a:spcAft>
                <a:spcPts val="600"/>
              </a:spcAft>
              <a:buClr>
                <a:schemeClr val="accent6"/>
              </a:buClr>
              <a:buSzPct val="90000"/>
              <a:buFont typeface="Arial" panose="020B0604020202020204" pitchFamily="34" charset="0"/>
              <a:buChar char="•"/>
            </a:pPr>
            <a:endParaRPr lang="en-US" sz="1700"/>
          </a:p>
        </p:txBody>
      </p:sp>
    </p:spTree>
    <p:extLst>
      <p:ext uri="{BB962C8B-B14F-4D97-AF65-F5344CB8AC3E}">
        <p14:creationId xmlns:p14="http://schemas.microsoft.com/office/powerpoint/2010/main" val="38868406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C54A3646-77FE-4862-96CE-45260829B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8">
            <a:extLst>
              <a:ext uri="{FF2B5EF4-FFF2-40B4-BE49-F238E27FC236}">
                <a16:creationId xmlns:a16="http://schemas.microsoft.com/office/drawing/2014/main" id="{3F6FA249-9C10-48B9-9F72-1F333D8A94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0" name="Freeform 5">
              <a:extLst>
                <a:ext uri="{FF2B5EF4-FFF2-40B4-BE49-F238E27FC236}">
                  <a16:creationId xmlns:a16="http://schemas.microsoft.com/office/drawing/2014/main" id="{036894FA-6F9A-4863-AEC5-B734F4226C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 name="Freeform 6">
              <a:extLst>
                <a:ext uri="{FF2B5EF4-FFF2-40B4-BE49-F238E27FC236}">
                  <a16:creationId xmlns:a16="http://schemas.microsoft.com/office/drawing/2014/main" id="{6B103C0B-E1BF-4BF0-9605-7426160F9E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7">
              <a:extLst>
                <a:ext uri="{FF2B5EF4-FFF2-40B4-BE49-F238E27FC236}">
                  <a16:creationId xmlns:a16="http://schemas.microsoft.com/office/drawing/2014/main" id="{B796B9AB-146B-42B0-B1F4-7EF69C521A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 name="Freeform 8">
              <a:extLst>
                <a:ext uri="{FF2B5EF4-FFF2-40B4-BE49-F238E27FC236}">
                  <a16:creationId xmlns:a16="http://schemas.microsoft.com/office/drawing/2014/main" id="{0B8CEE20-F67A-4CFC-88F1-4C942EB624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9">
              <a:extLst>
                <a:ext uri="{FF2B5EF4-FFF2-40B4-BE49-F238E27FC236}">
                  <a16:creationId xmlns:a16="http://schemas.microsoft.com/office/drawing/2014/main" id="{6B823E68-E880-4A79-82AD-6088E1DEA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1" name="Freeform 10">
              <a:extLst>
                <a:ext uri="{FF2B5EF4-FFF2-40B4-BE49-F238E27FC236}">
                  <a16:creationId xmlns:a16="http://schemas.microsoft.com/office/drawing/2014/main" id="{C90FFE78-151B-4C6F-893F-6832706022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1">
              <a:extLst>
                <a:ext uri="{FF2B5EF4-FFF2-40B4-BE49-F238E27FC236}">
                  <a16:creationId xmlns:a16="http://schemas.microsoft.com/office/drawing/2014/main" id="{3A2B9B53-0432-42A0-ACC1-23CCDB118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3" name="Freeform 12">
              <a:extLst>
                <a:ext uri="{FF2B5EF4-FFF2-40B4-BE49-F238E27FC236}">
                  <a16:creationId xmlns:a16="http://schemas.microsoft.com/office/drawing/2014/main" id="{142954D5-E17A-4C4B-B575-9D2BE72C64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3">
              <a:extLst>
                <a:ext uri="{FF2B5EF4-FFF2-40B4-BE49-F238E27FC236}">
                  <a16:creationId xmlns:a16="http://schemas.microsoft.com/office/drawing/2014/main" id="{2317E4B1-5573-4066-895C-2FB759804A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5" name="Freeform 14">
              <a:extLst>
                <a:ext uri="{FF2B5EF4-FFF2-40B4-BE49-F238E27FC236}">
                  <a16:creationId xmlns:a16="http://schemas.microsoft.com/office/drawing/2014/main" id="{EBA723B4-613D-41FA-93E8-94173C930F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5">
              <a:extLst>
                <a:ext uri="{FF2B5EF4-FFF2-40B4-BE49-F238E27FC236}">
                  <a16:creationId xmlns:a16="http://schemas.microsoft.com/office/drawing/2014/main" id="{D2693AEC-A60D-40B1-87B3-1EF30A56D4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6" name="Freeform 16">
              <a:extLst>
                <a:ext uri="{FF2B5EF4-FFF2-40B4-BE49-F238E27FC236}">
                  <a16:creationId xmlns:a16="http://schemas.microsoft.com/office/drawing/2014/main" id="{0EFB57B1-129C-4CA5-9513-29226043B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7">
              <a:extLst>
                <a:ext uri="{FF2B5EF4-FFF2-40B4-BE49-F238E27FC236}">
                  <a16:creationId xmlns:a16="http://schemas.microsoft.com/office/drawing/2014/main" id="{AC89A1FD-35E1-4574-A439-61C20F457D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7" name="Freeform 18">
              <a:extLst>
                <a:ext uri="{FF2B5EF4-FFF2-40B4-BE49-F238E27FC236}">
                  <a16:creationId xmlns:a16="http://schemas.microsoft.com/office/drawing/2014/main" id="{4D55D1DF-59D8-4B47-87C4-FB3A82689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9">
              <a:extLst>
                <a:ext uri="{FF2B5EF4-FFF2-40B4-BE49-F238E27FC236}">
                  <a16:creationId xmlns:a16="http://schemas.microsoft.com/office/drawing/2014/main" id="{F99FF32E-3548-4B4D-894E-B3A06C12A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8" name="Freeform 20">
              <a:extLst>
                <a:ext uri="{FF2B5EF4-FFF2-40B4-BE49-F238E27FC236}">
                  <a16:creationId xmlns:a16="http://schemas.microsoft.com/office/drawing/2014/main" id="{5005D0D4-EFA9-4355-BA9B-A7B46F9412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6" name="Freeform 21">
              <a:extLst>
                <a:ext uri="{FF2B5EF4-FFF2-40B4-BE49-F238E27FC236}">
                  <a16:creationId xmlns:a16="http://schemas.microsoft.com/office/drawing/2014/main" id="{6350B02F-5937-44B9-83F4-9C970BE96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39" name="Freeform 22">
              <a:extLst>
                <a:ext uri="{FF2B5EF4-FFF2-40B4-BE49-F238E27FC236}">
                  <a16:creationId xmlns:a16="http://schemas.microsoft.com/office/drawing/2014/main" id="{F21A245F-C10F-495E-BD0E-CE576C7F0D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3">
              <a:extLst>
                <a:ext uri="{FF2B5EF4-FFF2-40B4-BE49-F238E27FC236}">
                  <a16:creationId xmlns:a16="http://schemas.microsoft.com/office/drawing/2014/main" id="{6F524856-7B56-403B-B504-044710FD54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24">
              <a:extLst>
                <a:ext uri="{FF2B5EF4-FFF2-40B4-BE49-F238E27FC236}">
                  <a16:creationId xmlns:a16="http://schemas.microsoft.com/office/drawing/2014/main" id="{4E6D29BC-894B-4228-9F3F-92037EA39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5">
              <a:extLst>
                <a:ext uri="{FF2B5EF4-FFF2-40B4-BE49-F238E27FC236}">
                  <a16:creationId xmlns:a16="http://schemas.microsoft.com/office/drawing/2014/main" id="{E03B2DC6-DF02-45CB-AC7C-6EBBD359C3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32" name="Rectangle 31">
            <a:extLst>
              <a:ext uri="{FF2B5EF4-FFF2-40B4-BE49-F238E27FC236}">
                <a16:creationId xmlns:a16="http://schemas.microsoft.com/office/drawing/2014/main" id="{700D0C16-8549-4373-8B7C-3555082CEA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4"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Isosceles Triangle 33">
            <a:extLst>
              <a:ext uri="{FF2B5EF4-FFF2-40B4-BE49-F238E27FC236}">
                <a16:creationId xmlns:a16="http://schemas.microsoft.com/office/drawing/2014/main" id="{C7341777-0F86-4E1E-A07F-2076F00D04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extBox 1">
            <a:extLst>
              <a:ext uri="{FF2B5EF4-FFF2-40B4-BE49-F238E27FC236}">
                <a16:creationId xmlns:a16="http://schemas.microsoft.com/office/drawing/2014/main" id="{47CCF315-DF62-4DDB-B480-54BDC6D9622F}"/>
              </a:ext>
            </a:extLst>
          </p:cNvPr>
          <p:cNvSpPr txBox="1"/>
          <p:nvPr/>
        </p:nvSpPr>
        <p:spPr>
          <a:xfrm>
            <a:off x="2982579" y="493107"/>
            <a:ext cx="6227064" cy="380390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indent="-228600">
              <a:lnSpc>
                <a:spcPct val="90000"/>
              </a:lnSpc>
              <a:spcAft>
                <a:spcPts val="600"/>
              </a:spcAft>
              <a:buClr>
                <a:schemeClr val="accent6"/>
              </a:buClr>
              <a:buSzPct val="90000"/>
              <a:buFont typeface="Arial" panose="020B0604020202020204" pitchFamily="34" charset="0"/>
              <a:buChar char="•"/>
            </a:pPr>
            <a:r>
              <a:rPr lang="en-US" sz="1400" dirty="0"/>
              <a:t>Reference List 1</a:t>
            </a: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r>
              <a:rPr lang="en-US" sz="1400" dirty="0"/>
              <a:t>John </a:t>
            </a:r>
            <a:r>
              <a:rPr lang="en-US" sz="1400" dirty="0" err="1"/>
              <a:t>Velentzas</a:t>
            </a:r>
            <a:r>
              <a:rPr lang="en-US" sz="1400" dirty="0"/>
              <a:t> and Georgia Broni, (2014).</a:t>
            </a:r>
            <a:r>
              <a:rPr lang="en-US" sz="1400" i="1" dirty="0"/>
              <a:t> Communication cycle: Definition, process, models and examples</a:t>
            </a:r>
            <a:r>
              <a:rPr lang="en-US" sz="1400" dirty="0"/>
              <a:t>. [ online]. Available at: wseas.us/e-library/conferences/2014/Istanbul/FINANCE/FINANCE-17.pdf</a:t>
            </a: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r>
              <a:rPr lang="en-US" sz="1400" dirty="0"/>
              <a:t>(Accessed: 15 December 2014).</a:t>
            </a: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r>
              <a:rPr lang="en-US" sz="1400" dirty="0"/>
              <a:t>J. David Johnson, William A. Donohue, Charles K. Atkin and Sally Johnson,(1993). </a:t>
            </a:r>
            <a:r>
              <a:rPr lang="en-US" sz="1400" i="1" dirty="0"/>
              <a:t>Differences between formal and informal communication channels</a:t>
            </a:r>
            <a:r>
              <a:rPr lang="en-US" sz="1400" dirty="0"/>
              <a:t> [online].Available at:</a:t>
            </a:r>
            <a:r>
              <a:rPr lang="en-US" sz="1400" dirty="0">
                <a:hlinkClick r:id="rId2"/>
              </a:rPr>
              <a:t>http://course.sdu.edu.cn/G2S/eWebEditor/uploadfile/20131201162906010.pdf.</a:t>
            </a:r>
            <a:r>
              <a:rPr lang="en-US" sz="1400" dirty="0"/>
              <a:t> (Accessed:14 October 1993).</a:t>
            </a: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r>
              <a:rPr lang="en-US" sz="1400" dirty="0"/>
              <a:t>Boddy, D. (2016). Management :</a:t>
            </a:r>
            <a:r>
              <a:rPr lang="en-US" sz="1400" i="1" dirty="0"/>
              <a:t> An Introduction, Pearson Education Limited, Harlow, United Kingdom.</a:t>
            </a:r>
            <a:endParaRPr lang="en-US" sz="1400" i="1" dirty="0">
              <a:cs typeface="Calibri"/>
            </a:endParaRPr>
          </a:p>
          <a:p>
            <a:pPr indent="-228600">
              <a:lnSpc>
                <a:spcPct val="90000"/>
              </a:lnSpc>
              <a:spcAft>
                <a:spcPts val="600"/>
              </a:spcAft>
              <a:buClr>
                <a:schemeClr val="accent6"/>
              </a:buClr>
              <a:buSzPct val="90000"/>
              <a:buFont typeface="Arial" panose="020B0604020202020204" pitchFamily="34" charset="0"/>
              <a:buChar char="•"/>
            </a:pPr>
            <a:endParaRPr lang="en-US" sz="1400" i="1" dirty="0">
              <a:cs typeface="Calibri"/>
            </a:endParaRPr>
          </a:p>
          <a:p>
            <a:pPr indent="-228600">
              <a:lnSpc>
                <a:spcPct val="90000"/>
              </a:lnSpc>
              <a:spcAft>
                <a:spcPts val="600"/>
              </a:spcAft>
              <a:buClr>
                <a:schemeClr val="accent6"/>
              </a:buClr>
              <a:buSzPct val="90000"/>
              <a:buFont typeface="Arial" panose="020B0604020202020204" pitchFamily="34" charset="0"/>
              <a:buChar char="•"/>
            </a:pPr>
            <a:r>
              <a:rPr lang="en-US" sz="1400" dirty="0"/>
              <a:t>Griffith, B., and Dunham, E. (2015).</a:t>
            </a:r>
            <a:r>
              <a:rPr lang="en-US" sz="1400" i="1" dirty="0"/>
              <a:t>Working in Teams: moving from high potential to high performance</a:t>
            </a:r>
            <a:r>
              <a:rPr lang="en-US" sz="1400" dirty="0"/>
              <a:t>, Los Angeles, SAGE Publications. </a:t>
            </a: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r>
              <a:rPr lang="en-US" sz="1400" dirty="0"/>
              <a:t>Hoppe, MH. (2007). </a:t>
            </a:r>
            <a:r>
              <a:rPr lang="en-US" sz="1400" i="1" dirty="0"/>
              <a:t>Active Listening: Improve Your Ability to Listen and Lead,</a:t>
            </a:r>
            <a:r>
              <a:rPr lang="en-US" sz="1400" dirty="0"/>
              <a:t> First Edition, Center for Creative Leadership, Greensboro</a:t>
            </a: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r>
              <a:rPr lang="en-US" sz="1400" dirty="0"/>
              <a:t>Mehrabian, A. (1981). </a:t>
            </a:r>
            <a:r>
              <a:rPr lang="en-US" sz="1400" i="1" dirty="0"/>
              <a:t>Silent Messages: Implicit Communication of Emotions and Attitudes</a:t>
            </a:r>
            <a:r>
              <a:rPr lang="en-US" sz="1400" dirty="0"/>
              <a:t>, Boston: Wadsworth Publishing Company</a:t>
            </a: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endParaRPr lang="en-US" sz="900"/>
          </a:p>
        </p:txBody>
      </p:sp>
    </p:spTree>
    <p:extLst>
      <p:ext uri="{BB962C8B-B14F-4D97-AF65-F5344CB8AC3E}">
        <p14:creationId xmlns:p14="http://schemas.microsoft.com/office/powerpoint/2010/main" val="13700672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C54A3646-77FE-4862-96CE-45260829B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8">
            <a:extLst>
              <a:ext uri="{FF2B5EF4-FFF2-40B4-BE49-F238E27FC236}">
                <a16:creationId xmlns:a16="http://schemas.microsoft.com/office/drawing/2014/main" id="{3F6FA249-9C10-48B9-9F72-1F333D8A94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0" name="Freeform 5">
              <a:extLst>
                <a:ext uri="{FF2B5EF4-FFF2-40B4-BE49-F238E27FC236}">
                  <a16:creationId xmlns:a16="http://schemas.microsoft.com/office/drawing/2014/main" id="{036894FA-6F9A-4863-AEC5-B734F4226C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 name="Freeform 6">
              <a:extLst>
                <a:ext uri="{FF2B5EF4-FFF2-40B4-BE49-F238E27FC236}">
                  <a16:creationId xmlns:a16="http://schemas.microsoft.com/office/drawing/2014/main" id="{6B103C0B-E1BF-4BF0-9605-7426160F9E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7">
              <a:extLst>
                <a:ext uri="{FF2B5EF4-FFF2-40B4-BE49-F238E27FC236}">
                  <a16:creationId xmlns:a16="http://schemas.microsoft.com/office/drawing/2014/main" id="{B796B9AB-146B-42B0-B1F4-7EF69C521A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 name="Freeform 8">
              <a:extLst>
                <a:ext uri="{FF2B5EF4-FFF2-40B4-BE49-F238E27FC236}">
                  <a16:creationId xmlns:a16="http://schemas.microsoft.com/office/drawing/2014/main" id="{0B8CEE20-F67A-4CFC-88F1-4C942EB624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9">
              <a:extLst>
                <a:ext uri="{FF2B5EF4-FFF2-40B4-BE49-F238E27FC236}">
                  <a16:creationId xmlns:a16="http://schemas.microsoft.com/office/drawing/2014/main" id="{6B823E68-E880-4A79-82AD-6088E1DEA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1" name="Freeform 10">
              <a:extLst>
                <a:ext uri="{FF2B5EF4-FFF2-40B4-BE49-F238E27FC236}">
                  <a16:creationId xmlns:a16="http://schemas.microsoft.com/office/drawing/2014/main" id="{C90FFE78-151B-4C6F-893F-6832706022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1">
              <a:extLst>
                <a:ext uri="{FF2B5EF4-FFF2-40B4-BE49-F238E27FC236}">
                  <a16:creationId xmlns:a16="http://schemas.microsoft.com/office/drawing/2014/main" id="{3A2B9B53-0432-42A0-ACC1-23CCDB118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3" name="Freeform 12">
              <a:extLst>
                <a:ext uri="{FF2B5EF4-FFF2-40B4-BE49-F238E27FC236}">
                  <a16:creationId xmlns:a16="http://schemas.microsoft.com/office/drawing/2014/main" id="{142954D5-E17A-4C4B-B575-9D2BE72C64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3">
              <a:extLst>
                <a:ext uri="{FF2B5EF4-FFF2-40B4-BE49-F238E27FC236}">
                  <a16:creationId xmlns:a16="http://schemas.microsoft.com/office/drawing/2014/main" id="{2317E4B1-5573-4066-895C-2FB759804A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5" name="Freeform 14">
              <a:extLst>
                <a:ext uri="{FF2B5EF4-FFF2-40B4-BE49-F238E27FC236}">
                  <a16:creationId xmlns:a16="http://schemas.microsoft.com/office/drawing/2014/main" id="{EBA723B4-613D-41FA-93E8-94173C930F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5">
              <a:extLst>
                <a:ext uri="{FF2B5EF4-FFF2-40B4-BE49-F238E27FC236}">
                  <a16:creationId xmlns:a16="http://schemas.microsoft.com/office/drawing/2014/main" id="{D2693AEC-A60D-40B1-87B3-1EF30A56D4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6" name="Freeform 16">
              <a:extLst>
                <a:ext uri="{FF2B5EF4-FFF2-40B4-BE49-F238E27FC236}">
                  <a16:creationId xmlns:a16="http://schemas.microsoft.com/office/drawing/2014/main" id="{0EFB57B1-129C-4CA5-9513-29226043B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7">
              <a:extLst>
                <a:ext uri="{FF2B5EF4-FFF2-40B4-BE49-F238E27FC236}">
                  <a16:creationId xmlns:a16="http://schemas.microsoft.com/office/drawing/2014/main" id="{AC89A1FD-35E1-4574-A439-61C20F457D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7" name="Freeform 18">
              <a:extLst>
                <a:ext uri="{FF2B5EF4-FFF2-40B4-BE49-F238E27FC236}">
                  <a16:creationId xmlns:a16="http://schemas.microsoft.com/office/drawing/2014/main" id="{4D55D1DF-59D8-4B47-87C4-FB3A82689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9">
              <a:extLst>
                <a:ext uri="{FF2B5EF4-FFF2-40B4-BE49-F238E27FC236}">
                  <a16:creationId xmlns:a16="http://schemas.microsoft.com/office/drawing/2014/main" id="{F99FF32E-3548-4B4D-894E-B3A06C12A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8" name="Freeform 20">
              <a:extLst>
                <a:ext uri="{FF2B5EF4-FFF2-40B4-BE49-F238E27FC236}">
                  <a16:creationId xmlns:a16="http://schemas.microsoft.com/office/drawing/2014/main" id="{5005D0D4-EFA9-4355-BA9B-A7B46F9412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6" name="Freeform 21">
              <a:extLst>
                <a:ext uri="{FF2B5EF4-FFF2-40B4-BE49-F238E27FC236}">
                  <a16:creationId xmlns:a16="http://schemas.microsoft.com/office/drawing/2014/main" id="{6350B02F-5937-44B9-83F4-9C970BE96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39" name="Freeform 22">
              <a:extLst>
                <a:ext uri="{FF2B5EF4-FFF2-40B4-BE49-F238E27FC236}">
                  <a16:creationId xmlns:a16="http://schemas.microsoft.com/office/drawing/2014/main" id="{F21A245F-C10F-495E-BD0E-CE576C7F0D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3">
              <a:extLst>
                <a:ext uri="{FF2B5EF4-FFF2-40B4-BE49-F238E27FC236}">
                  <a16:creationId xmlns:a16="http://schemas.microsoft.com/office/drawing/2014/main" id="{6F524856-7B56-403B-B504-044710FD54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24">
              <a:extLst>
                <a:ext uri="{FF2B5EF4-FFF2-40B4-BE49-F238E27FC236}">
                  <a16:creationId xmlns:a16="http://schemas.microsoft.com/office/drawing/2014/main" id="{4E6D29BC-894B-4228-9F3F-92037EA39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5">
              <a:extLst>
                <a:ext uri="{FF2B5EF4-FFF2-40B4-BE49-F238E27FC236}">
                  <a16:creationId xmlns:a16="http://schemas.microsoft.com/office/drawing/2014/main" id="{E03B2DC6-DF02-45CB-AC7C-6EBBD359C3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32" name="Rectangle 31">
            <a:extLst>
              <a:ext uri="{FF2B5EF4-FFF2-40B4-BE49-F238E27FC236}">
                <a16:creationId xmlns:a16="http://schemas.microsoft.com/office/drawing/2014/main" id="{700D0C16-8549-4373-8B7C-3555082CEA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4"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Isosceles Triangle 33">
            <a:extLst>
              <a:ext uri="{FF2B5EF4-FFF2-40B4-BE49-F238E27FC236}">
                <a16:creationId xmlns:a16="http://schemas.microsoft.com/office/drawing/2014/main" id="{C7341777-0F86-4E1E-A07F-2076F00D04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extBox 1">
            <a:extLst>
              <a:ext uri="{FF2B5EF4-FFF2-40B4-BE49-F238E27FC236}">
                <a16:creationId xmlns:a16="http://schemas.microsoft.com/office/drawing/2014/main" id="{3AA6D1CF-8A7A-4318-8409-3661B748F4B0}"/>
              </a:ext>
            </a:extLst>
          </p:cNvPr>
          <p:cNvSpPr txBox="1"/>
          <p:nvPr/>
        </p:nvSpPr>
        <p:spPr>
          <a:xfrm>
            <a:off x="3019750" y="530278"/>
            <a:ext cx="6227064" cy="380390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indent="-228600">
              <a:lnSpc>
                <a:spcPct val="90000"/>
              </a:lnSpc>
              <a:spcAft>
                <a:spcPts val="600"/>
              </a:spcAft>
              <a:buClr>
                <a:schemeClr val="accent6"/>
              </a:buClr>
              <a:buSzPct val="90000"/>
              <a:buFont typeface="Arial" panose="020B0604020202020204" pitchFamily="34" charset="0"/>
              <a:buChar char="•"/>
            </a:pPr>
            <a:r>
              <a:rPr lang="en-US" sz="1400" dirty="0"/>
              <a:t>Reference List 2</a:t>
            </a: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r>
              <a:rPr lang="en-US" sz="1400" dirty="0" err="1"/>
              <a:t>Quintanlla</a:t>
            </a:r>
            <a:r>
              <a:rPr lang="en-US" sz="1400" dirty="0"/>
              <a:t> and Wahl, (2017). ‘Listening’, in Maund, A.,</a:t>
            </a:r>
            <a:r>
              <a:rPr lang="en-US" sz="1400" dirty="0" err="1"/>
              <a:t>Schriek</a:t>
            </a:r>
            <a:r>
              <a:rPr lang="en-US" sz="1400" dirty="0"/>
              <a:t>, M. and Tinkler P.K. (ed.) </a:t>
            </a:r>
            <a:r>
              <a:rPr lang="en-US" sz="1400" i="1" dirty="0"/>
              <a:t>Certificate in Higher Education: Skills for the workplace student yearbook</a:t>
            </a:r>
            <a:r>
              <a:rPr lang="en-US" sz="1400" dirty="0"/>
              <a:t>. London, Sage, 47-64. </a:t>
            </a: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r>
              <a:rPr lang="en-US" sz="1400" dirty="0"/>
              <a:t>Davis Foulger, (2004). </a:t>
            </a:r>
            <a:r>
              <a:rPr lang="en-US" sz="1400" i="1" dirty="0"/>
              <a:t>Models of the communication process</a:t>
            </a:r>
            <a:r>
              <a:rPr lang="en-US" sz="1400" dirty="0"/>
              <a:t>. [online]. Available </a:t>
            </a:r>
            <a:r>
              <a:rPr lang="en-US" sz="1400" dirty="0" err="1"/>
              <a:t>at:https</a:t>
            </a:r>
            <a:r>
              <a:rPr lang="en-US" sz="1400" dirty="0"/>
              <a:t>://d1wqtxts1xzle7.cloudfront.net/45035040/comm-with-cover-page-v2.pdf?Expires=1636242077&amp;Signature=EAkciZnp4WbxfJECt73j5zPLO9FHDYPIO-bYIe6tCYNVvhgk6p3kNESCNVN8mEQkJtY786A5hMENa1TUW7RIIOPKkXGQsaRXetDCBDO3TkwU9K. (Accessed: 25 February 2004).</a:t>
            </a: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r>
              <a:rPr lang="en-US" sz="1400" dirty="0"/>
              <a:t>Grant, Mary </a:t>
            </a:r>
            <a:r>
              <a:rPr lang="en-US" sz="1400" dirty="0" err="1"/>
              <a:t>Jo.C</a:t>
            </a:r>
            <a:r>
              <a:rPr lang="en-US" sz="1400" dirty="0"/>
              <a:t>, Donaldson, </a:t>
            </a:r>
            <a:r>
              <a:rPr lang="en-US" sz="1400" dirty="0" err="1"/>
              <a:t>Amy.E</a:t>
            </a:r>
            <a:r>
              <a:rPr lang="en-US" sz="1400" dirty="0"/>
              <a:t>, Larsen, </a:t>
            </a:r>
            <a:r>
              <a:rPr lang="en-US" sz="1400" dirty="0" err="1"/>
              <a:t>Gitte.Y</a:t>
            </a:r>
            <a:r>
              <a:rPr lang="en-US" sz="1400" dirty="0"/>
              <a:t>, (2006). </a:t>
            </a:r>
            <a:r>
              <a:rPr lang="en-US" sz="1400" i="1" dirty="0"/>
              <a:t>The safety culture in a children's Hospital</a:t>
            </a:r>
            <a:r>
              <a:rPr lang="en-US" sz="1400" dirty="0"/>
              <a:t>.[online]. Available </a:t>
            </a:r>
            <a:r>
              <a:rPr lang="en-US" sz="1400" dirty="0" err="1"/>
              <a:t>at:https</a:t>
            </a:r>
            <a:r>
              <a:rPr lang="en-US" sz="1400" dirty="0"/>
              <a:t>://scholar.googleusercontent.com/</a:t>
            </a:r>
            <a:r>
              <a:rPr lang="en-US" sz="1400" dirty="0" err="1"/>
              <a:t>scholar.enw?q</a:t>
            </a:r>
            <a:r>
              <a:rPr lang="en-US" sz="1400" dirty="0"/>
              <a:t>=info:8RVNmobzCCEJ:scholar.google.com/&amp;output=</a:t>
            </a:r>
            <a:r>
              <a:rPr lang="en-US" sz="1400" dirty="0" err="1"/>
              <a:t>citation&amp;scisdr</a:t>
            </a:r>
            <a:r>
              <a:rPr lang="en-US" sz="1400" dirty="0"/>
              <a:t>=CgXT-pk-EPLi0wjLOl0:AAGBfm0AAAAAYYLNll2NSLQlHxtOv4bn4nUTn9WkttwY&amp;scisig=AAGBfm0AAAAAYYLNIrQuPy  bB69tSjoiiZcogaKd5ju&amp;scisf=3&amp;ct=</a:t>
            </a: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r>
              <a:rPr lang="en-US" sz="1400" dirty="0"/>
              <a:t>Bumpers, Bernadette, Dearmon, Valorie, Dycus, Paula, (2019).</a:t>
            </a:r>
            <a:r>
              <a:rPr lang="en-US" sz="1400" i="1" dirty="0"/>
              <a:t> Impacting the patients Experience in a Children's Hospital Using a Communication Bundle Strategy</a:t>
            </a:r>
            <a:r>
              <a:rPr lang="en-US" sz="1400" dirty="0"/>
              <a:t>.</a:t>
            </a:r>
            <a:r>
              <a:rPr lang="en-US" sz="1400" i="1" dirty="0"/>
              <a:t> </a:t>
            </a:r>
            <a:r>
              <a:rPr lang="en-US" sz="1400" dirty="0"/>
              <a:t>[online]. Available at: www.patientprovidercommunication.org</a:t>
            </a:r>
            <a:endParaRPr lang="en-US" sz="1400" dirty="0">
              <a:cs typeface="Calibri"/>
            </a:endParaRPr>
          </a:p>
          <a:p>
            <a:pPr indent="-228600">
              <a:lnSpc>
                <a:spcPct val="90000"/>
              </a:lnSpc>
              <a:spcAft>
                <a:spcPts val="600"/>
              </a:spcAft>
              <a:buClr>
                <a:schemeClr val="accent6"/>
              </a:buClr>
              <a:buSzPct val="90000"/>
              <a:buFont typeface="Arial" panose="020B0604020202020204" pitchFamily="34" charset="0"/>
              <a:buChar char="•"/>
            </a:pPr>
            <a:endParaRPr lang="en-US" sz="1200" dirty="0">
              <a:cs typeface="Calibri"/>
            </a:endParaRPr>
          </a:p>
          <a:p>
            <a:pPr indent="-228600">
              <a:lnSpc>
                <a:spcPct val="90000"/>
              </a:lnSpc>
              <a:spcAft>
                <a:spcPts val="600"/>
              </a:spcAft>
              <a:buClr>
                <a:schemeClr val="accent6"/>
              </a:buClr>
              <a:buSzPct val="90000"/>
              <a:buFont typeface="Arial" panose="020B0604020202020204" pitchFamily="34" charset="0"/>
              <a:buChar char="•"/>
            </a:pPr>
            <a:endParaRPr lang="en-US" sz="1200" dirty="0">
              <a:cs typeface="Calibri"/>
            </a:endParaRPr>
          </a:p>
          <a:p>
            <a:pPr indent="-228600">
              <a:lnSpc>
                <a:spcPct val="90000"/>
              </a:lnSpc>
              <a:spcAft>
                <a:spcPts val="600"/>
              </a:spcAft>
              <a:buClr>
                <a:schemeClr val="accent6"/>
              </a:buClr>
              <a:buSzPct val="90000"/>
              <a:buFont typeface="Arial" panose="020B0604020202020204" pitchFamily="34" charset="0"/>
              <a:buChar char="•"/>
            </a:pPr>
            <a:endParaRPr lang="en-US" sz="1000"/>
          </a:p>
          <a:p>
            <a:pPr indent="-228600">
              <a:lnSpc>
                <a:spcPct val="90000"/>
              </a:lnSpc>
              <a:spcAft>
                <a:spcPts val="600"/>
              </a:spcAft>
              <a:buClr>
                <a:schemeClr val="accent6"/>
              </a:buClr>
              <a:buSzPct val="90000"/>
              <a:buFont typeface="Arial" panose="020B0604020202020204" pitchFamily="34" charset="0"/>
              <a:buChar char="•"/>
            </a:pPr>
            <a:endParaRPr lang="en-US" sz="1000"/>
          </a:p>
          <a:p>
            <a:pPr indent="-228600">
              <a:lnSpc>
                <a:spcPct val="90000"/>
              </a:lnSpc>
              <a:spcAft>
                <a:spcPts val="600"/>
              </a:spcAft>
              <a:buClr>
                <a:schemeClr val="accent6"/>
              </a:buClr>
              <a:buSzPct val="90000"/>
              <a:buFont typeface="Arial" panose="020B0604020202020204" pitchFamily="34" charset="0"/>
              <a:buChar char="•"/>
            </a:pPr>
            <a:endParaRPr lang="en-US" sz="1000"/>
          </a:p>
          <a:p>
            <a:pPr indent="-228600">
              <a:lnSpc>
                <a:spcPct val="90000"/>
              </a:lnSpc>
              <a:spcAft>
                <a:spcPts val="600"/>
              </a:spcAft>
              <a:buClr>
                <a:schemeClr val="accent6"/>
              </a:buClr>
              <a:buSzPct val="90000"/>
              <a:buFont typeface="Arial" panose="020B0604020202020204" pitchFamily="34" charset="0"/>
              <a:buChar char="•"/>
            </a:pPr>
            <a:endParaRPr lang="en-US" sz="1000"/>
          </a:p>
        </p:txBody>
      </p:sp>
    </p:spTree>
    <p:extLst>
      <p:ext uri="{BB962C8B-B14F-4D97-AF65-F5344CB8AC3E}">
        <p14:creationId xmlns:p14="http://schemas.microsoft.com/office/powerpoint/2010/main" val="6933421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7EC322-EF61-424C-894B-BFF6F6976F38}"/>
              </a:ext>
            </a:extLst>
          </p:cNvPr>
          <p:cNvSpPr>
            <a:spLocks noGrp="1"/>
          </p:cNvSpPr>
          <p:nvPr>
            <p:ph type="title"/>
          </p:nvPr>
        </p:nvSpPr>
        <p:spPr/>
        <p:txBody>
          <a:bodyPr/>
          <a:lstStyle/>
          <a:p>
            <a:r>
              <a:rPr lang="en-GB" dirty="0"/>
              <a:t>Group Evaluation Form</a:t>
            </a:r>
          </a:p>
        </p:txBody>
      </p:sp>
      <p:pic>
        <p:nvPicPr>
          <p:cNvPr id="5" name="Content Placeholder 4">
            <a:extLst>
              <a:ext uri="{FF2B5EF4-FFF2-40B4-BE49-F238E27FC236}">
                <a16:creationId xmlns:a16="http://schemas.microsoft.com/office/drawing/2014/main" id="{0CFA83EA-7EA7-4944-B145-CF8B2D59F6FF}"/>
              </a:ext>
            </a:extLst>
          </p:cNvPr>
          <p:cNvPicPr>
            <a:picLocks noGrp="1" noChangeAspect="1"/>
          </p:cNvPicPr>
          <p:nvPr>
            <p:ph idx="1"/>
          </p:nvPr>
        </p:nvPicPr>
        <p:blipFill>
          <a:blip r:embed="rId2"/>
          <a:stretch>
            <a:fillRect/>
          </a:stretch>
        </p:blipFill>
        <p:spPr>
          <a:xfrm>
            <a:off x="2053388" y="1825625"/>
            <a:ext cx="8085223" cy="4351338"/>
          </a:xfrm>
        </p:spPr>
      </p:pic>
    </p:spTree>
    <p:extLst>
      <p:ext uri="{BB962C8B-B14F-4D97-AF65-F5344CB8AC3E}">
        <p14:creationId xmlns:p14="http://schemas.microsoft.com/office/powerpoint/2010/main" val="285330811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BB3A9A05067164AAED305EB266CE5FF" ma:contentTypeVersion="7" ma:contentTypeDescription="Create a new document." ma:contentTypeScope="" ma:versionID="b066965bc3e156a3675dff3c43fd8430">
  <xsd:schema xmlns:xsd="http://www.w3.org/2001/XMLSchema" xmlns:xs="http://www.w3.org/2001/XMLSchema" xmlns:p="http://schemas.microsoft.com/office/2006/metadata/properties" xmlns:ns3="6b5bd684-8631-4d35-bdcf-c9e38c7d488d" xmlns:ns4="37708af0-49d6-4626-adf7-ee8f7f4cc1b8" targetNamespace="http://schemas.microsoft.com/office/2006/metadata/properties" ma:root="true" ma:fieldsID="733da15ffff9ef6e083f8ab8ef407417" ns3:_="" ns4:_="">
    <xsd:import namespace="6b5bd684-8631-4d35-bdcf-c9e38c7d488d"/>
    <xsd:import namespace="37708af0-49d6-4626-adf7-ee8f7f4cc1b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b5bd684-8631-4d35-bdcf-c9e38c7d48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7708af0-49d6-4626-adf7-ee8f7f4cc1b8"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B6A11D2-F7EE-4FD7-8631-A9482D66F0D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b5bd684-8631-4d35-bdcf-c9e38c7d488d"/>
    <ds:schemaRef ds:uri="37708af0-49d6-4626-adf7-ee8f7f4cc1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4F1BB72-F46A-4CA8-9FFA-DD186DC589D1}">
  <ds:schemaRefs>
    <ds:schemaRef ds:uri="http://schemas.microsoft.com/sharepoint/v3/contenttype/forms"/>
  </ds:schemaRefs>
</ds:datastoreItem>
</file>

<file path=customXml/itemProps3.xml><?xml version="1.0" encoding="utf-8"?>
<ds:datastoreItem xmlns:ds="http://schemas.openxmlformats.org/officeDocument/2006/customXml" ds:itemID="{76F8D678-B483-4640-AFBA-CC0912B7F94B}">
  <ds:schemaRefs>
    <ds:schemaRef ds:uri="6b5bd684-8631-4d35-bdcf-c9e38c7d488d"/>
    <ds:schemaRef ds:uri="http://purl.org/dc/terms/"/>
    <ds:schemaRef ds:uri="http://schemas.microsoft.com/office/2006/documentManagement/types"/>
    <ds:schemaRef ds:uri="37708af0-49d6-4626-adf7-ee8f7f4cc1b8"/>
    <ds:schemaRef ds:uri="http://schemas.microsoft.com/office/2006/metadata/properties"/>
    <ds:schemaRef ds:uri="http://purl.org/dc/elements/1.1/"/>
    <ds:schemaRef ds:uri="http://schemas.microsoft.com/office/infopath/2007/PartnerControls"/>
    <ds:schemaRef ds:uri="http://purl.org/dc/dcmitype/"/>
    <ds:schemaRef ds:uri="http://www.w3.org/XML/1998/namespace"/>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2</TotalTime>
  <Words>1478</Words>
  <Application>Microsoft Office PowerPoint</Application>
  <PresentationFormat>Widescreen</PresentationFormat>
  <Paragraphs>119</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Wingdings</vt:lpstr>
      <vt:lpstr>Office Theme</vt:lpstr>
      <vt:lpstr>Name:(Group 3)Kwabena, Addis and Maide  student's number: (2027768), (2028001) and (2026745)  Module: BMSW 4002  Lecturer: Jonathan Wyatt</vt:lpstr>
      <vt:lpstr>Introduction  This presentation is produced by the group 3 team led by Kwabena, Addis and Maide to be used as a training and development tool for new employees in Rainbow children Hospital to support families throughout their treatment. The task is focused on what communication is all about, the definition of communication as well as the function of communication. The effectiveness, model, channel, barriers and impact of communication have all been covered by the subsequent slides to be able to understand diverse ways of communication.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Group Evaluation Form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Addis Nikeya Richardson (2028001)</cp:lastModifiedBy>
  <cp:revision>25</cp:revision>
  <dcterms:created xsi:type="dcterms:W3CDTF">2021-11-17T14:25:40Z</dcterms:created>
  <dcterms:modified xsi:type="dcterms:W3CDTF">2021-11-22T11:19:06Z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0x0101008BB3A9A05067164AAED305EB266CE5FF</vt:lpwstr>
  </property>
</Properties>
</file>