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6"/>
  </p:notesMasterIdLst>
  <p:sldIdLst>
    <p:sldId id="256" r:id="rId2"/>
    <p:sldId id="258" r:id="rId3"/>
    <p:sldId id="259" r:id="rId4"/>
    <p:sldId id="261" r:id="rId5"/>
    <p:sldId id="260" r:id="rId6"/>
    <p:sldId id="262" r:id="rId7"/>
    <p:sldId id="263" r:id="rId8"/>
    <p:sldId id="264" r:id="rId9"/>
    <p:sldId id="265" r:id="rId10"/>
    <p:sldId id="266" r:id="rId11"/>
    <p:sldId id="267" r:id="rId12"/>
    <p:sldId id="269"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221" autoAdjust="0"/>
    <p:restoredTop sz="73537" autoAdjust="0"/>
  </p:normalViewPr>
  <p:slideViewPr>
    <p:cSldViewPr snapToGrid="0">
      <p:cViewPr varScale="1">
        <p:scale>
          <a:sx n="50" d="100"/>
          <a:sy n="50" d="100"/>
        </p:scale>
        <p:origin x="1284"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aiya Begum" userId="05a36ae17287eee4" providerId="LiveId" clId="{07935F2D-4185-491F-B731-1E7EEE5EE228}"/>
    <pc:docChg chg="undo custSel modSld">
      <pc:chgData name="Sumaiya Begum" userId="05a36ae17287eee4" providerId="LiveId" clId="{07935F2D-4185-491F-B731-1E7EEE5EE228}" dt="2025-06-09T12:45:19.822" v="203" actId="20577"/>
      <pc:docMkLst>
        <pc:docMk/>
      </pc:docMkLst>
      <pc:sldChg chg="addSp delSp modSp mod">
        <pc:chgData name="Sumaiya Begum" userId="05a36ae17287eee4" providerId="LiveId" clId="{07935F2D-4185-491F-B731-1E7EEE5EE228}" dt="2025-06-09T12:13:30.272" v="201" actId="20577"/>
        <pc:sldMkLst>
          <pc:docMk/>
          <pc:sldMk cId="109857222" sldId="256"/>
        </pc:sldMkLst>
        <pc:spChg chg="mod">
          <ac:chgData name="Sumaiya Begum" userId="05a36ae17287eee4" providerId="LiveId" clId="{07935F2D-4185-491F-B731-1E7EEE5EE228}" dt="2025-06-09T12:09:30.041" v="75" actId="20577"/>
          <ac:spMkLst>
            <pc:docMk/>
            <pc:sldMk cId="109857222" sldId="256"/>
            <ac:spMk id="3" creationId="{00000000-0000-0000-0000-000000000000}"/>
          </ac:spMkLst>
        </pc:spChg>
        <pc:spChg chg="add del mod">
          <ac:chgData name="Sumaiya Begum" userId="05a36ae17287eee4" providerId="LiveId" clId="{07935F2D-4185-491F-B731-1E7EEE5EE228}" dt="2025-06-09T12:09:17.003" v="64"/>
          <ac:spMkLst>
            <pc:docMk/>
            <pc:sldMk cId="109857222" sldId="256"/>
            <ac:spMk id="4" creationId="{4A2C27C8-6AD8-37ED-1A56-9E64CB7AF0FF}"/>
          </ac:spMkLst>
        </pc:spChg>
        <pc:spChg chg="add del mod">
          <ac:chgData name="Sumaiya Begum" userId="05a36ae17287eee4" providerId="LiveId" clId="{07935F2D-4185-491F-B731-1E7EEE5EE228}" dt="2025-06-09T12:09:17.003" v="66"/>
          <ac:spMkLst>
            <pc:docMk/>
            <pc:sldMk cId="109857222" sldId="256"/>
            <ac:spMk id="5" creationId="{003B47C4-AA96-B4A1-EE67-92BD508A019C}"/>
          </ac:spMkLst>
        </pc:spChg>
        <pc:spChg chg="add mod">
          <ac:chgData name="Sumaiya Begum" userId="05a36ae17287eee4" providerId="LiveId" clId="{07935F2D-4185-491F-B731-1E7EEE5EE228}" dt="2025-06-09T12:13:30.272" v="201" actId="20577"/>
          <ac:spMkLst>
            <pc:docMk/>
            <pc:sldMk cId="109857222" sldId="256"/>
            <ac:spMk id="6" creationId="{13A41C26-ACDD-C72F-95B8-291B6BA8598D}"/>
          </ac:spMkLst>
        </pc:spChg>
      </pc:sldChg>
      <pc:sldChg chg="modSp mod">
        <pc:chgData name="Sumaiya Begum" userId="05a36ae17287eee4" providerId="LiveId" clId="{07935F2D-4185-491F-B731-1E7EEE5EE228}" dt="2025-06-09T10:35:57.287" v="38" actId="14100"/>
        <pc:sldMkLst>
          <pc:docMk/>
          <pc:sldMk cId="1037182365" sldId="263"/>
        </pc:sldMkLst>
        <pc:graphicFrameChg chg="mod modGraphic">
          <ac:chgData name="Sumaiya Begum" userId="05a36ae17287eee4" providerId="LiveId" clId="{07935F2D-4185-491F-B731-1E7EEE5EE228}" dt="2025-06-09T10:35:57.287" v="38" actId="14100"/>
          <ac:graphicFrameMkLst>
            <pc:docMk/>
            <pc:sldMk cId="1037182365" sldId="263"/>
            <ac:graphicFrameMk id="7" creationId="{15655AF1-6265-E99E-B138-1A8FBC3F6D53}"/>
          </ac:graphicFrameMkLst>
        </pc:graphicFrameChg>
      </pc:sldChg>
      <pc:sldChg chg="modSp mod">
        <pc:chgData name="Sumaiya Begum" userId="05a36ae17287eee4" providerId="LiveId" clId="{07935F2D-4185-491F-B731-1E7EEE5EE228}" dt="2025-06-09T10:33:49.438" v="17"/>
        <pc:sldMkLst>
          <pc:docMk/>
          <pc:sldMk cId="131212651" sldId="264"/>
        </pc:sldMkLst>
        <pc:spChg chg="mod">
          <ac:chgData name="Sumaiya Begum" userId="05a36ae17287eee4" providerId="LiveId" clId="{07935F2D-4185-491F-B731-1E7EEE5EE228}" dt="2025-06-09T10:33:15.861" v="10" actId="1076"/>
          <ac:spMkLst>
            <pc:docMk/>
            <pc:sldMk cId="131212651" sldId="264"/>
            <ac:spMk id="2" creationId="{69D91323-A7F0-81FC-D89B-4D3C24E5CA5E}"/>
          </ac:spMkLst>
        </pc:spChg>
        <pc:graphicFrameChg chg="mod modGraphic">
          <ac:chgData name="Sumaiya Begum" userId="05a36ae17287eee4" providerId="LiveId" clId="{07935F2D-4185-491F-B731-1E7EEE5EE228}" dt="2025-06-09T10:33:49.438" v="17"/>
          <ac:graphicFrameMkLst>
            <pc:docMk/>
            <pc:sldMk cId="131212651" sldId="264"/>
            <ac:graphicFrameMk id="5" creationId="{00000000-0000-0000-0000-000000000000}"/>
          </ac:graphicFrameMkLst>
        </pc:graphicFrameChg>
      </pc:sldChg>
      <pc:sldChg chg="modSp">
        <pc:chgData name="Sumaiya Begum" userId="05a36ae17287eee4" providerId="LiveId" clId="{07935F2D-4185-491F-B731-1E7EEE5EE228}" dt="2025-06-09T12:45:19.822" v="203" actId="20577"/>
        <pc:sldMkLst>
          <pc:docMk/>
          <pc:sldMk cId="3529350980" sldId="267"/>
        </pc:sldMkLst>
        <pc:graphicFrameChg chg="mod">
          <ac:chgData name="Sumaiya Begum" userId="05a36ae17287eee4" providerId="LiveId" clId="{07935F2D-4185-491F-B731-1E7EEE5EE228}" dt="2025-06-09T12:45:19.822" v="203" actId="20577"/>
          <ac:graphicFrameMkLst>
            <pc:docMk/>
            <pc:sldMk cId="3529350980" sldId="267"/>
            <ac:graphicFrameMk id="5" creationId="{00000000-0000-0000-0000-000000000000}"/>
          </ac:graphicFrameMkLst>
        </pc:graphicFrameChg>
      </pc:sldChg>
      <pc:sldChg chg="modSp mod">
        <pc:chgData name="Sumaiya Begum" userId="05a36ae17287eee4" providerId="LiveId" clId="{07935F2D-4185-491F-B731-1E7EEE5EE228}" dt="2025-06-09T10:42:44.873" v="59" actId="1076"/>
        <pc:sldMkLst>
          <pc:docMk/>
          <pc:sldMk cId="4278422573" sldId="268"/>
        </pc:sldMkLst>
        <pc:spChg chg="mod">
          <ac:chgData name="Sumaiya Begum" userId="05a36ae17287eee4" providerId="LiveId" clId="{07935F2D-4185-491F-B731-1E7EEE5EE228}" dt="2025-06-09T10:42:21.441" v="56" actId="1076"/>
          <ac:spMkLst>
            <pc:docMk/>
            <pc:sldMk cId="4278422573" sldId="268"/>
            <ac:spMk id="2" creationId="{A63F5D9A-9684-5DDD-94D3-48BBEE1BE937}"/>
          </ac:spMkLst>
        </pc:spChg>
        <pc:graphicFrameChg chg="mod modGraphic">
          <ac:chgData name="Sumaiya Begum" userId="05a36ae17287eee4" providerId="LiveId" clId="{07935F2D-4185-491F-B731-1E7EEE5EE228}" dt="2025-06-09T10:42:44.873" v="59" actId="1076"/>
          <ac:graphicFrameMkLst>
            <pc:docMk/>
            <pc:sldMk cId="4278422573" sldId="268"/>
            <ac:graphicFrameMk id="23" creationId="{27FC8436-D7AD-0843-A2A9-28DC08A2C975}"/>
          </ac:graphicFrameMkLst>
        </pc:graphicFrameChg>
      </pc:sldChg>
      <pc:sldChg chg="modSp mod">
        <pc:chgData name="Sumaiya Begum" userId="05a36ae17287eee4" providerId="LiveId" clId="{07935F2D-4185-491F-B731-1E7EEE5EE228}" dt="2025-06-09T10:38:39.498" v="41" actId="403"/>
        <pc:sldMkLst>
          <pc:docMk/>
          <pc:sldMk cId="179505425" sldId="269"/>
        </pc:sldMkLst>
        <pc:graphicFrameChg chg="modGraphic">
          <ac:chgData name="Sumaiya Begum" userId="05a36ae17287eee4" providerId="LiveId" clId="{07935F2D-4185-491F-B731-1E7EEE5EE228}" dt="2025-06-09T10:38:39.498" v="41" actId="403"/>
          <ac:graphicFrameMkLst>
            <pc:docMk/>
            <pc:sldMk cId="179505425" sldId="269"/>
            <ac:graphicFrameMk id="6" creationId="{3873CFD8-BAC7-770C-4544-34332971133E}"/>
          </ac:graphicFrameMkLst>
        </pc:graphicFrame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2.jpeg"/></Relationships>
</file>

<file path=ppt/diagrams/_rels/data2.xml.rels><?xml version="1.0" encoding="UTF-8" standalone="yes"?>
<Relationships xmlns="http://schemas.openxmlformats.org/package/2006/relationships"><Relationship Id="rId1" Type="http://schemas.openxmlformats.org/officeDocument/2006/relationships/image" Target="../media/image3.jpeg"/></Relationships>
</file>

<file path=ppt/diagrams/_rels/data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6.xml.rels><?xml version="1.0" encoding="UTF-8" standalone="yes"?>
<Relationships xmlns="http://schemas.openxmlformats.org/package/2006/relationships"><Relationship Id="rId1" Type="http://schemas.openxmlformats.org/officeDocument/2006/relationships/image" Target="../media/image14.jpeg"/></Relationships>
</file>

<file path=ppt/diagrams/_rels/data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_rels/data11.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1" Type="http://schemas.openxmlformats.org/officeDocument/2006/relationships/image" Target="../media/image2.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3.jpeg"/></Relationships>
</file>

<file path=ppt/diagrams/_rels/drawing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6.xml.rels><?xml version="1.0" encoding="UTF-8" standalone="yes"?>
<Relationships xmlns="http://schemas.openxmlformats.org/package/2006/relationships"><Relationship Id="rId1" Type="http://schemas.openxmlformats.org/officeDocument/2006/relationships/image" Target="../media/image14.jpeg"/></Relationships>
</file>

<file path=ppt/diagrams/_rels/drawing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_rels/drawing11.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F480F9-7B45-4A8F-81C7-96B2E42968A5}" type="doc">
      <dgm:prSet loTypeId="urn:microsoft.com/office/officeart/2008/layout/PictureStrips" loCatId="list" qsTypeId="urn:microsoft.com/office/officeart/2005/8/quickstyle/simple4" qsCatId="simple" csTypeId="urn:microsoft.com/office/officeart/2005/8/colors/accent4_1" csCatId="accent4" phldr="1"/>
      <dgm:spPr/>
      <dgm:t>
        <a:bodyPr/>
        <a:lstStyle/>
        <a:p>
          <a:endParaRPr lang="en-US"/>
        </a:p>
      </dgm:t>
    </dgm:pt>
    <dgm:pt modelId="{E06DD81E-BBA2-479C-8F66-119BCAAB007E}">
      <dgm:prSet custT="1"/>
      <dgm:spPr/>
      <dgm:t>
        <a:bodyPr/>
        <a:lstStyle/>
        <a:p>
          <a:pPr rtl="0"/>
          <a:r>
            <a:rPr lang="en-US" sz="4400" dirty="0">
              <a:latin typeface="Times New Roman" panose="02020603050405020304" pitchFamily="18" charset="0"/>
              <a:cs typeface="Times New Roman" panose="02020603050405020304" pitchFamily="18" charset="0"/>
            </a:rPr>
            <a:t>Sustainability in Hospitality</a:t>
          </a:r>
        </a:p>
      </dgm:t>
    </dgm:pt>
    <dgm:pt modelId="{FD6F3211-BBD9-48BE-8DEC-2CE2DA8F0B3B}" type="parTrans" cxnId="{6C2C3772-91FC-4DE8-A02D-3C4BDC901B9F}">
      <dgm:prSet/>
      <dgm:spPr/>
      <dgm:t>
        <a:bodyPr/>
        <a:lstStyle/>
        <a:p>
          <a:endParaRPr lang="en-US" sz="1800">
            <a:latin typeface="Times New Roman" panose="02020603050405020304" pitchFamily="18" charset="0"/>
            <a:cs typeface="Times New Roman" panose="02020603050405020304" pitchFamily="18" charset="0"/>
          </a:endParaRPr>
        </a:p>
      </dgm:t>
    </dgm:pt>
    <dgm:pt modelId="{6D6F1753-5C83-44B8-96DE-98765598F9BA}" type="sibTrans" cxnId="{6C2C3772-91FC-4DE8-A02D-3C4BDC901B9F}">
      <dgm:prSet/>
      <dgm:spPr/>
      <dgm:t>
        <a:bodyPr/>
        <a:lstStyle/>
        <a:p>
          <a:endParaRPr lang="en-US" sz="1800">
            <a:latin typeface="Times New Roman" panose="02020603050405020304" pitchFamily="18" charset="0"/>
            <a:cs typeface="Times New Roman" panose="02020603050405020304" pitchFamily="18" charset="0"/>
          </a:endParaRPr>
        </a:p>
      </dgm:t>
    </dgm:pt>
    <dgm:pt modelId="{A41C8AF4-5E0A-4B64-A0D2-015F6F614424}">
      <dgm:prSet custT="1"/>
      <dgm:spPr/>
      <dgm:t>
        <a:bodyPr/>
        <a:lstStyle/>
        <a:p>
          <a:pPr rtl="0"/>
          <a:r>
            <a:rPr lang="en-US" sz="2000" dirty="0">
              <a:latin typeface="Times New Roman" panose="02020603050405020304" pitchFamily="18" charset="0"/>
              <a:cs typeface="Times New Roman" panose="02020603050405020304" pitchFamily="18" charset="0"/>
            </a:rPr>
            <a:t>Sustainability in hospitality involves the sound management of economic, social, as well as environmental resources to ensure current needs aren’t met at the expense of future generations (</a:t>
          </a:r>
          <a:r>
            <a:rPr lang="en-US" sz="2000" dirty="0" err="1">
              <a:latin typeface="Times New Roman" panose="02020603050405020304" pitchFamily="18" charset="0"/>
              <a:cs typeface="Times New Roman" panose="02020603050405020304" pitchFamily="18" charset="0"/>
            </a:rPr>
            <a:t>Zaman</a:t>
          </a:r>
          <a:r>
            <a:rPr lang="en-US" sz="2000" dirty="0">
              <a:latin typeface="Times New Roman" panose="02020603050405020304" pitchFamily="18" charset="0"/>
              <a:cs typeface="Times New Roman" panose="02020603050405020304" pitchFamily="18" charset="0"/>
            </a:rPr>
            <a:t> et al., 2022).</a:t>
          </a:r>
        </a:p>
      </dgm:t>
    </dgm:pt>
    <dgm:pt modelId="{5B92350B-BBB9-4B3A-A9E8-5FF805AC1221}" type="parTrans" cxnId="{592F5458-D0D7-46EF-80EB-B8BC97BD5256}">
      <dgm:prSet/>
      <dgm:spPr/>
      <dgm:t>
        <a:bodyPr/>
        <a:lstStyle/>
        <a:p>
          <a:endParaRPr lang="en-US" sz="1800">
            <a:latin typeface="Times New Roman" panose="02020603050405020304" pitchFamily="18" charset="0"/>
            <a:cs typeface="Times New Roman" panose="02020603050405020304" pitchFamily="18" charset="0"/>
          </a:endParaRPr>
        </a:p>
      </dgm:t>
    </dgm:pt>
    <dgm:pt modelId="{81D4AD6B-0E36-42FB-9EC6-4D5397C449BE}" type="sibTrans" cxnId="{592F5458-D0D7-46EF-80EB-B8BC97BD5256}">
      <dgm:prSet/>
      <dgm:spPr/>
      <dgm:t>
        <a:bodyPr/>
        <a:lstStyle/>
        <a:p>
          <a:endParaRPr lang="en-US" sz="1800">
            <a:latin typeface="Times New Roman" panose="02020603050405020304" pitchFamily="18" charset="0"/>
            <a:cs typeface="Times New Roman" panose="02020603050405020304" pitchFamily="18" charset="0"/>
          </a:endParaRPr>
        </a:p>
      </dgm:t>
    </dgm:pt>
    <dgm:pt modelId="{8BDC86EA-7853-4FF7-AC01-FE266B2C8E7B}">
      <dgm:prSet custT="1"/>
      <dgm:spPr/>
      <dgm:t>
        <a:bodyPr/>
        <a:lstStyle/>
        <a:p>
          <a:pPr rtl="0"/>
          <a:r>
            <a:rPr lang="en-US" sz="2000" dirty="0">
              <a:latin typeface="Times New Roman" panose="02020603050405020304" pitchFamily="18" charset="0"/>
              <a:cs typeface="Times New Roman" panose="02020603050405020304" pitchFamily="18" charset="0"/>
            </a:rPr>
            <a:t>Hotels represent about 1% of global carbon dioxide emissions, while energy usage in buildings accounts for as much as 60% of a hotel's environmental impact as quoted by Jose and </a:t>
          </a:r>
          <a:r>
            <a:rPr lang="en-US" sz="2000" dirty="0" err="1">
              <a:latin typeface="Times New Roman" panose="02020603050405020304" pitchFamily="18" charset="0"/>
              <a:cs typeface="Times New Roman" panose="02020603050405020304" pitchFamily="18" charset="0"/>
            </a:rPr>
            <a:t>Baqué</a:t>
          </a:r>
          <a:r>
            <a:rPr lang="en-US" sz="2000" dirty="0">
              <a:latin typeface="Times New Roman" panose="02020603050405020304" pitchFamily="18" charset="0"/>
              <a:cs typeface="Times New Roman" panose="02020603050405020304" pitchFamily="18" charset="0"/>
            </a:rPr>
            <a:t> (2024).</a:t>
          </a:r>
        </a:p>
      </dgm:t>
    </dgm:pt>
    <dgm:pt modelId="{36622332-9593-4CB5-9B5A-0AE5653F8A5F}" type="parTrans" cxnId="{F2BDBC3A-6D34-42DD-9B93-20C8480FF41D}">
      <dgm:prSet/>
      <dgm:spPr/>
      <dgm:t>
        <a:bodyPr/>
        <a:lstStyle/>
        <a:p>
          <a:endParaRPr lang="en-US" sz="1800">
            <a:latin typeface="Times New Roman" panose="02020603050405020304" pitchFamily="18" charset="0"/>
            <a:cs typeface="Times New Roman" panose="02020603050405020304" pitchFamily="18" charset="0"/>
          </a:endParaRPr>
        </a:p>
      </dgm:t>
    </dgm:pt>
    <dgm:pt modelId="{6BADD2A0-8B91-4614-A2B4-54CB2ACA01A7}" type="sibTrans" cxnId="{F2BDBC3A-6D34-42DD-9B93-20C8480FF41D}">
      <dgm:prSet/>
      <dgm:spPr/>
      <dgm:t>
        <a:bodyPr/>
        <a:lstStyle/>
        <a:p>
          <a:endParaRPr lang="en-US" sz="1800">
            <a:latin typeface="Times New Roman" panose="02020603050405020304" pitchFamily="18" charset="0"/>
            <a:cs typeface="Times New Roman" panose="02020603050405020304" pitchFamily="18" charset="0"/>
          </a:endParaRPr>
        </a:p>
      </dgm:t>
    </dgm:pt>
    <dgm:pt modelId="{8C492ED3-D1BF-4E18-955A-AF9E1D60EC34}">
      <dgm:prSet custT="1"/>
      <dgm:spPr/>
      <dgm:t>
        <a:bodyPr/>
        <a:lstStyle/>
        <a:p>
          <a:pPr rtl="0"/>
          <a:r>
            <a:rPr lang="en-US" sz="2000" dirty="0">
              <a:latin typeface="Times New Roman" panose="02020603050405020304" pitchFamily="18" charset="0"/>
              <a:cs typeface="Times New Roman" panose="02020603050405020304" pitchFamily="18" charset="0"/>
            </a:rPr>
            <a:t>Sustainability, as a concept, then, is more strategic in purpose, though uneven in implementation and impact.</a:t>
          </a:r>
        </a:p>
      </dgm:t>
    </dgm:pt>
    <dgm:pt modelId="{087CA31B-BA82-4420-8F64-64CE631E2744}" type="parTrans" cxnId="{1DB3BDEF-25B0-48FF-A13C-03AB5CFB57EF}">
      <dgm:prSet/>
      <dgm:spPr/>
      <dgm:t>
        <a:bodyPr/>
        <a:lstStyle/>
        <a:p>
          <a:endParaRPr lang="en-US" sz="1800">
            <a:latin typeface="Times New Roman" panose="02020603050405020304" pitchFamily="18" charset="0"/>
            <a:cs typeface="Times New Roman" panose="02020603050405020304" pitchFamily="18" charset="0"/>
          </a:endParaRPr>
        </a:p>
      </dgm:t>
    </dgm:pt>
    <dgm:pt modelId="{1A3C73A4-088A-4938-9E1E-5CDFF76ECFA6}" type="sibTrans" cxnId="{1DB3BDEF-25B0-48FF-A13C-03AB5CFB57EF}">
      <dgm:prSet/>
      <dgm:spPr/>
      <dgm:t>
        <a:bodyPr/>
        <a:lstStyle/>
        <a:p>
          <a:endParaRPr lang="en-US" sz="1800">
            <a:latin typeface="Times New Roman" panose="02020603050405020304" pitchFamily="18" charset="0"/>
            <a:cs typeface="Times New Roman" panose="02020603050405020304" pitchFamily="18" charset="0"/>
          </a:endParaRPr>
        </a:p>
      </dgm:t>
    </dgm:pt>
    <dgm:pt modelId="{8CF6C0B1-49E4-446D-8BE2-41B49A989E98}" type="pres">
      <dgm:prSet presAssocID="{2DF480F9-7B45-4A8F-81C7-96B2E42968A5}" presName="Name0" presStyleCnt="0">
        <dgm:presLayoutVars>
          <dgm:dir/>
          <dgm:resizeHandles val="exact"/>
        </dgm:presLayoutVars>
      </dgm:prSet>
      <dgm:spPr/>
    </dgm:pt>
    <dgm:pt modelId="{AA221946-AA14-4D0F-BA70-B89E2A3DC996}" type="pres">
      <dgm:prSet presAssocID="{E06DD81E-BBA2-479C-8F66-119BCAAB007E}" presName="composite" presStyleCnt="0"/>
      <dgm:spPr/>
    </dgm:pt>
    <dgm:pt modelId="{7B23790A-C09A-4C72-A31C-05C8687C095F}" type="pres">
      <dgm:prSet presAssocID="{E06DD81E-BBA2-479C-8F66-119BCAAB007E}" presName="rect1" presStyleLbl="trAlignAcc1" presStyleIdx="0" presStyleCnt="1" custScaleX="98161" custScaleY="120804" custLinFactNeighborX="-1564" custLinFactNeighborY="-11160">
        <dgm:presLayoutVars>
          <dgm:bulletEnabled val="1"/>
        </dgm:presLayoutVars>
      </dgm:prSet>
      <dgm:spPr/>
    </dgm:pt>
    <dgm:pt modelId="{28B8B922-F793-4238-9178-81B4360EC3D4}" type="pres">
      <dgm:prSet presAssocID="{E06DD81E-BBA2-479C-8F66-119BCAAB007E}" presName="rect2" presStyleLbl="fgImgPlace1" presStyleIdx="0" presStyleCnt="1"/>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pt>
  </dgm:ptLst>
  <dgm:cxnLst>
    <dgm:cxn modelId="{2C58990E-B4D2-4413-A012-2BC3D74DA32C}" type="presOf" srcId="{8BDC86EA-7853-4FF7-AC01-FE266B2C8E7B}" destId="{7B23790A-C09A-4C72-A31C-05C8687C095F}" srcOrd="0" destOrd="2" presId="urn:microsoft.com/office/officeart/2008/layout/PictureStrips"/>
    <dgm:cxn modelId="{45414A2A-D590-4686-A558-8EF210B270CF}" type="presOf" srcId="{A41C8AF4-5E0A-4B64-A0D2-015F6F614424}" destId="{7B23790A-C09A-4C72-A31C-05C8687C095F}" srcOrd="0" destOrd="1" presId="urn:microsoft.com/office/officeart/2008/layout/PictureStrips"/>
    <dgm:cxn modelId="{F2BDBC3A-6D34-42DD-9B93-20C8480FF41D}" srcId="{E06DD81E-BBA2-479C-8F66-119BCAAB007E}" destId="{8BDC86EA-7853-4FF7-AC01-FE266B2C8E7B}" srcOrd="1" destOrd="0" parTransId="{36622332-9593-4CB5-9B5A-0AE5653F8A5F}" sibTransId="{6BADD2A0-8B91-4614-A2B4-54CB2ACA01A7}"/>
    <dgm:cxn modelId="{339F533B-7A3B-4C5C-9EB3-67834DCFD439}" type="presOf" srcId="{2DF480F9-7B45-4A8F-81C7-96B2E42968A5}" destId="{8CF6C0B1-49E4-446D-8BE2-41B49A989E98}" srcOrd="0" destOrd="0" presId="urn:microsoft.com/office/officeart/2008/layout/PictureStrips"/>
    <dgm:cxn modelId="{6C2C3772-91FC-4DE8-A02D-3C4BDC901B9F}" srcId="{2DF480F9-7B45-4A8F-81C7-96B2E42968A5}" destId="{E06DD81E-BBA2-479C-8F66-119BCAAB007E}" srcOrd="0" destOrd="0" parTransId="{FD6F3211-BBD9-48BE-8DEC-2CE2DA8F0B3B}" sibTransId="{6D6F1753-5C83-44B8-96DE-98765598F9BA}"/>
    <dgm:cxn modelId="{592F5458-D0D7-46EF-80EB-B8BC97BD5256}" srcId="{E06DD81E-BBA2-479C-8F66-119BCAAB007E}" destId="{A41C8AF4-5E0A-4B64-A0D2-015F6F614424}" srcOrd="0" destOrd="0" parTransId="{5B92350B-BBB9-4B3A-A9E8-5FF805AC1221}" sibTransId="{81D4AD6B-0E36-42FB-9EC6-4D5397C449BE}"/>
    <dgm:cxn modelId="{974E445A-2350-4E7E-8C32-054CC8A7F8D0}" type="presOf" srcId="{8C492ED3-D1BF-4E18-955A-AF9E1D60EC34}" destId="{7B23790A-C09A-4C72-A31C-05C8687C095F}" srcOrd="0" destOrd="3" presId="urn:microsoft.com/office/officeart/2008/layout/PictureStrips"/>
    <dgm:cxn modelId="{1DB3BDEF-25B0-48FF-A13C-03AB5CFB57EF}" srcId="{E06DD81E-BBA2-479C-8F66-119BCAAB007E}" destId="{8C492ED3-D1BF-4E18-955A-AF9E1D60EC34}" srcOrd="2" destOrd="0" parTransId="{087CA31B-BA82-4420-8F64-64CE631E2744}" sibTransId="{1A3C73A4-088A-4938-9E1E-5CDFF76ECFA6}"/>
    <dgm:cxn modelId="{D12B7EF8-4A37-455A-998B-F7BA02AE5B20}" type="presOf" srcId="{E06DD81E-BBA2-479C-8F66-119BCAAB007E}" destId="{7B23790A-C09A-4C72-A31C-05C8687C095F}" srcOrd="0" destOrd="0" presId="urn:microsoft.com/office/officeart/2008/layout/PictureStrips"/>
    <dgm:cxn modelId="{C694BDAB-A390-47E7-87C3-67E44FC11411}" type="presParOf" srcId="{8CF6C0B1-49E4-446D-8BE2-41B49A989E98}" destId="{AA221946-AA14-4D0F-BA70-B89E2A3DC996}" srcOrd="0" destOrd="0" presId="urn:microsoft.com/office/officeart/2008/layout/PictureStrips"/>
    <dgm:cxn modelId="{BA3F33F7-BDF1-4E07-A98C-DE4C9A22E509}" type="presParOf" srcId="{AA221946-AA14-4D0F-BA70-B89E2A3DC996}" destId="{7B23790A-C09A-4C72-A31C-05C8687C095F}" srcOrd="0" destOrd="0" presId="urn:microsoft.com/office/officeart/2008/layout/PictureStrips"/>
    <dgm:cxn modelId="{BF821B8D-E9EA-4FAD-8E15-7F9694AF332D}" type="presParOf" srcId="{AA221946-AA14-4D0F-BA70-B89E2A3DC996}" destId="{28B8B922-F793-4238-9178-81B4360EC3D4}"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27798C-115E-4959-ACB9-EDAF9C2415CF}" type="doc">
      <dgm:prSet loTypeId="urn:microsoft.com/office/officeart/2005/8/layout/bList2" loCatId="picture" qsTypeId="urn:microsoft.com/office/officeart/2005/8/quickstyle/simple4" qsCatId="simple" csTypeId="urn:microsoft.com/office/officeart/2005/8/colors/colorful2" csCatId="colorful" phldr="1"/>
      <dgm:spPr/>
      <dgm:t>
        <a:bodyPr/>
        <a:lstStyle/>
        <a:p>
          <a:endParaRPr lang="en-US"/>
        </a:p>
      </dgm:t>
    </dgm:pt>
    <dgm:pt modelId="{CBCA1A07-7C62-4A3F-B5B1-3E3EA9969F5E}">
      <dgm:prSet/>
      <dgm:spPr/>
      <dgm:t>
        <a:bodyPr/>
        <a:lstStyle/>
        <a:p>
          <a:pPr rtl="0"/>
          <a:r>
            <a:rPr lang="en-US" dirty="0">
              <a:latin typeface="Times New Roman" panose="02020603050405020304" pitchFamily="18" charset="0"/>
              <a:cs typeface="Times New Roman" panose="02020603050405020304" pitchFamily="18" charset="0"/>
            </a:rPr>
            <a:t>Net-Zero in Context</a:t>
          </a:r>
        </a:p>
      </dgm:t>
    </dgm:pt>
    <dgm:pt modelId="{86EC8ACA-CC0B-48EF-81BC-40FB62CDC97A}" type="parTrans" cxnId="{2025FB4A-8BF2-43DE-80D6-E53D083A8E36}">
      <dgm:prSet/>
      <dgm:spPr/>
      <dgm:t>
        <a:bodyPr/>
        <a:lstStyle/>
        <a:p>
          <a:endParaRPr lang="en-US">
            <a:latin typeface="Times New Roman" panose="02020603050405020304" pitchFamily="18" charset="0"/>
            <a:cs typeface="Times New Roman" panose="02020603050405020304" pitchFamily="18" charset="0"/>
          </a:endParaRPr>
        </a:p>
      </dgm:t>
    </dgm:pt>
    <dgm:pt modelId="{67BA78A4-E9B3-4C81-AF55-695F0BAEA23D}" type="sibTrans" cxnId="{2025FB4A-8BF2-43DE-80D6-E53D083A8E36}">
      <dgm:prSet/>
      <dgm:spPr/>
      <dgm:t>
        <a:bodyPr/>
        <a:lstStyle/>
        <a:p>
          <a:endParaRPr lang="en-US">
            <a:latin typeface="Times New Roman" panose="02020603050405020304" pitchFamily="18" charset="0"/>
            <a:cs typeface="Times New Roman" panose="02020603050405020304" pitchFamily="18" charset="0"/>
          </a:endParaRPr>
        </a:p>
      </dgm:t>
    </dgm:pt>
    <dgm:pt modelId="{D20A2DE8-49CA-4BB4-8E81-32E174658D89}">
      <dgm:prSet custT="1"/>
      <dgm:spPr/>
      <dgm:t>
        <a:bodyPr/>
        <a:lstStyle/>
        <a:p>
          <a:pPr rtl="0"/>
          <a:r>
            <a:rPr lang="en-US" sz="2000" dirty="0">
              <a:latin typeface="Times New Roman" panose="02020603050405020304" pitchFamily="18" charset="0"/>
              <a:cs typeface="Times New Roman" panose="02020603050405020304" pitchFamily="18" charset="0"/>
            </a:rPr>
            <a:t>The net-zero drive in the hospitality sector means offsetting greenhouse gas emissions by </a:t>
          </a:r>
          <a:r>
            <a:rPr lang="en-US" sz="2000" dirty="0" err="1">
              <a:latin typeface="Times New Roman" panose="02020603050405020304" pitchFamily="18" charset="0"/>
              <a:cs typeface="Times New Roman" panose="02020603050405020304" pitchFamily="18" charset="0"/>
            </a:rPr>
            <a:t>minimising</a:t>
          </a:r>
          <a:r>
            <a:rPr lang="en-US" sz="2000" dirty="0">
              <a:latin typeface="Times New Roman" panose="02020603050405020304" pitchFamily="18" charset="0"/>
              <a:cs typeface="Times New Roman" panose="02020603050405020304" pitchFamily="18" charset="0"/>
            </a:rPr>
            <a:t> outputs and offsetting residual emissions with credible methods.</a:t>
          </a:r>
        </a:p>
      </dgm:t>
    </dgm:pt>
    <dgm:pt modelId="{D044BF16-D964-45BD-97C1-1051C8C51B90}" type="parTrans" cxnId="{A7351489-7A44-4666-9701-CA10D118C62D}">
      <dgm:prSet/>
      <dgm:spPr/>
      <dgm:t>
        <a:bodyPr/>
        <a:lstStyle/>
        <a:p>
          <a:endParaRPr lang="en-US">
            <a:latin typeface="Times New Roman" panose="02020603050405020304" pitchFamily="18" charset="0"/>
            <a:cs typeface="Times New Roman" panose="02020603050405020304" pitchFamily="18" charset="0"/>
          </a:endParaRPr>
        </a:p>
      </dgm:t>
    </dgm:pt>
    <dgm:pt modelId="{03E5C015-EA4F-4A3F-A177-2A25787BD18C}" type="sibTrans" cxnId="{A7351489-7A44-4666-9701-CA10D118C62D}">
      <dgm:prSet/>
      <dgm:spPr/>
      <dgm:t>
        <a:bodyPr/>
        <a:lstStyle/>
        <a:p>
          <a:endParaRPr lang="en-US">
            <a:latin typeface="Times New Roman" panose="02020603050405020304" pitchFamily="18" charset="0"/>
            <a:cs typeface="Times New Roman" panose="02020603050405020304" pitchFamily="18" charset="0"/>
          </a:endParaRPr>
        </a:p>
      </dgm:t>
    </dgm:pt>
    <dgm:pt modelId="{8BD5594F-06A8-4F0C-B3E0-AEF1B1464641}">
      <dgm:prSet custT="1"/>
      <dgm:spPr/>
      <dgm:t>
        <a:bodyPr/>
        <a:lstStyle/>
        <a:p>
          <a:pPr rtl="0"/>
          <a:r>
            <a:rPr lang="en-US" sz="2000" dirty="0">
              <a:latin typeface="Times New Roman" panose="02020603050405020304" pitchFamily="18" charset="0"/>
              <a:cs typeface="Times New Roman" panose="02020603050405020304" pitchFamily="18" charset="0"/>
            </a:rPr>
            <a:t>Only a third (34%) have established timelines or milestones by which to measure their efforts articulated by Sharma, Singh and </a:t>
          </a:r>
          <a:r>
            <a:rPr lang="en-US" sz="2000" dirty="0" err="1">
              <a:latin typeface="Times New Roman" panose="02020603050405020304" pitchFamily="18" charset="0"/>
              <a:cs typeface="Times New Roman" panose="02020603050405020304" pitchFamily="18" charset="0"/>
            </a:rPr>
            <a:t>Tyagi</a:t>
          </a:r>
          <a:r>
            <a:rPr lang="en-US" sz="2000" dirty="0">
              <a:latin typeface="Times New Roman" panose="02020603050405020304" pitchFamily="18" charset="0"/>
              <a:cs typeface="Times New Roman" panose="02020603050405020304" pitchFamily="18" charset="0"/>
            </a:rPr>
            <a:t> (2024).</a:t>
          </a:r>
        </a:p>
      </dgm:t>
    </dgm:pt>
    <dgm:pt modelId="{65ECEA44-5C4F-40ED-B938-21FB2926585B}" type="parTrans" cxnId="{85EB913B-B928-4A5C-B892-FD30CA63FAF6}">
      <dgm:prSet/>
      <dgm:spPr/>
      <dgm:t>
        <a:bodyPr/>
        <a:lstStyle/>
        <a:p>
          <a:endParaRPr lang="en-US">
            <a:latin typeface="Times New Roman" panose="02020603050405020304" pitchFamily="18" charset="0"/>
            <a:cs typeface="Times New Roman" panose="02020603050405020304" pitchFamily="18" charset="0"/>
          </a:endParaRPr>
        </a:p>
      </dgm:t>
    </dgm:pt>
    <dgm:pt modelId="{DADB3B2D-27B6-4576-9642-E521449EF123}" type="sibTrans" cxnId="{85EB913B-B928-4A5C-B892-FD30CA63FAF6}">
      <dgm:prSet/>
      <dgm:spPr/>
      <dgm:t>
        <a:bodyPr/>
        <a:lstStyle/>
        <a:p>
          <a:endParaRPr lang="en-US">
            <a:latin typeface="Times New Roman" panose="02020603050405020304" pitchFamily="18" charset="0"/>
            <a:cs typeface="Times New Roman" panose="02020603050405020304" pitchFamily="18" charset="0"/>
          </a:endParaRPr>
        </a:p>
      </dgm:t>
    </dgm:pt>
    <dgm:pt modelId="{DCC188E4-E13D-4159-80BB-5EA284F1E404}">
      <dgm:prSet custT="1"/>
      <dgm:spPr/>
      <dgm:t>
        <a:bodyPr/>
        <a:lstStyle/>
        <a:p>
          <a:pPr rtl="0"/>
          <a:r>
            <a:rPr lang="en-US" sz="2000" dirty="0">
              <a:latin typeface="Times New Roman" panose="02020603050405020304" pitchFamily="18" charset="0"/>
              <a:cs typeface="Times New Roman" panose="02020603050405020304" pitchFamily="18" charset="0"/>
            </a:rPr>
            <a:t>Net-zero strategies often fail to account for Scope 3 emissions, such as supply chain logistics and guest transportation, which may represent over 50% of a hotel’s carbon footprint.</a:t>
          </a:r>
        </a:p>
      </dgm:t>
    </dgm:pt>
    <dgm:pt modelId="{230132C0-F266-4A88-A27F-5C1C857FE2C6}" type="parTrans" cxnId="{EA777E00-D0A7-434D-B701-F305EC9C2258}">
      <dgm:prSet/>
      <dgm:spPr/>
      <dgm:t>
        <a:bodyPr/>
        <a:lstStyle/>
        <a:p>
          <a:endParaRPr lang="en-US">
            <a:latin typeface="Times New Roman" panose="02020603050405020304" pitchFamily="18" charset="0"/>
            <a:cs typeface="Times New Roman" panose="02020603050405020304" pitchFamily="18" charset="0"/>
          </a:endParaRPr>
        </a:p>
      </dgm:t>
    </dgm:pt>
    <dgm:pt modelId="{CADEAD07-9AC2-473F-9E37-C9BD7E834AD9}" type="sibTrans" cxnId="{EA777E00-D0A7-434D-B701-F305EC9C2258}">
      <dgm:prSet/>
      <dgm:spPr/>
      <dgm:t>
        <a:bodyPr/>
        <a:lstStyle/>
        <a:p>
          <a:endParaRPr lang="en-US">
            <a:latin typeface="Times New Roman" panose="02020603050405020304" pitchFamily="18" charset="0"/>
            <a:cs typeface="Times New Roman" panose="02020603050405020304" pitchFamily="18" charset="0"/>
          </a:endParaRPr>
        </a:p>
      </dgm:t>
    </dgm:pt>
    <dgm:pt modelId="{62A0B6AE-AF46-4816-984C-9BCAC6827840}" type="pres">
      <dgm:prSet presAssocID="{C827798C-115E-4959-ACB9-EDAF9C2415CF}" presName="diagram" presStyleCnt="0">
        <dgm:presLayoutVars>
          <dgm:dir/>
          <dgm:animLvl val="lvl"/>
          <dgm:resizeHandles val="exact"/>
        </dgm:presLayoutVars>
      </dgm:prSet>
      <dgm:spPr/>
    </dgm:pt>
    <dgm:pt modelId="{FD39DD43-96E4-4EB4-AC5E-3AB6EC685C0A}" type="pres">
      <dgm:prSet presAssocID="{CBCA1A07-7C62-4A3F-B5B1-3E3EA9969F5E}" presName="compNode" presStyleCnt="0"/>
      <dgm:spPr/>
    </dgm:pt>
    <dgm:pt modelId="{CB08A513-5454-4001-A3A5-4625027B4795}" type="pres">
      <dgm:prSet presAssocID="{CBCA1A07-7C62-4A3F-B5B1-3E3EA9969F5E}" presName="childRect" presStyleLbl="bgAcc1" presStyleIdx="0" presStyleCnt="1">
        <dgm:presLayoutVars>
          <dgm:bulletEnabled val="1"/>
        </dgm:presLayoutVars>
      </dgm:prSet>
      <dgm:spPr/>
    </dgm:pt>
    <dgm:pt modelId="{85235966-FB79-4122-AC54-5C17DACC0DC2}" type="pres">
      <dgm:prSet presAssocID="{CBCA1A07-7C62-4A3F-B5B1-3E3EA9969F5E}" presName="parentText" presStyleLbl="node1" presStyleIdx="0" presStyleCnt="0">
        <dgm:presLayoutVars>
          <dgm:chMax val="0"/>
          <dgm:bulletEnabled val="1"/>
        </dgm:presLayoutVars>
      </dgm:prSet>
      <dgm:spPr/>
    </dgm:pt>
    <dgm:pt modelId="{5427908E-DF9A-46A9-8290-4640D3669414}" type="pres">
      <dgm:prSet presAssocID="{CBCA1A07-7C62-4A3F-B5B1-3E3EA9969F5E}" presName="parentRect" presStyleLbl="alignNode1" presStyleIdx="0" presStyleCnt="1" custLinFactNeighborX="-1829" custLinFactNeighborY="14495"/>
      <dgm:spPr/>
    </dgm:pt>
    <dgm:pt modelId="{9CDE0C2F-5891-48C9-9C0D-361403AEC34A}" type="pres">
      <dgm:prSet presAssocID="{CBCA1A07-7C62-4A3F-B5B1-3E3EA9969F5E}" presName="adorn" presStyleLbl="fgAccFollowNode1" presStyleIdx="0" presStyleCnt="1"/>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pt>
  </dgm:ptLst>
  <dgm:cxnLst>
    <dgm:cxn modelId="{EA777E00-D0A7-434D-B701-F305EC9C2258}" srcId="{CBCA1A07-7C62-4A3F-B5B1-3E3EA9969F5E}" destId="{DCC188E4-E13D-4159-80BB-5EA284F1E404}" srcOrd="2" destOrd="0" parTransId="{230132C0-F266-4A88-A27F-5C1C857FE2C6}" sibTransId="{CADEAD07-9AC2-473F-9E37-C9BD7E834AD9}"/>
    <dgm:cxn modelId="{FBE90A2B-5287-4927-BEE2-A2F22BD6D2F8}" type="presOf" srcId="{D20A2DE8-49CA-4BB4-8E81-32E174658D89}" destId="{CB08A513-5454-4001-A3A5-4625027B4795}" srcOrd="0" destOrd="0" presId="urn:microsoft.com/office/officeart/2005/8/layout/bList2"/>
    <dgm:cxn modelId="{85EB913B-B928-4A5C-B892-FD30CA63FAF6}" srcId="{CBCA1A07-7C62-4A3F-B5B1-3E3EA9969F5E}" destId="{8BD5594F-06A8-4F0C-B3E0-AEF1B1464641}" srcOrd="1" destOrd="0" parTransId="{65ECEA44-5C4F-40ED-B938-21FB2926585B}" sibTransId="{DADB3B2D-27B6-4576-9642-E521449EF123}"/>
    <dgm:cxn modelId="{2025FB4A-8BF2-43DE-80D6-E53D083A8E36}" srcId="{C827798C-115E-4959-ACB9-EDAF9C2415CF}" destId="{CBCA1A07-7C62-4A3F-B5B1-3E3EA9969F5E}" srcOrd="0" destOrd="0" parTransId="{86EC8ACA-CC0B-48EF-81BC-40FB62CDC97A}" sibTransId="{67BA78A4-E9B3-4C81-AF55-695F0BAEA23D}"/>
    <dgm:cxn modelId="{8D39DB70-FDAA-41E3-A07F-DC03EE109A5E}" type="presOf" srcId="{C827798C-115E-4959-ACB9-EDAF9C2415CF}" destId="{62A0B6AE-AF46-4816-984C-9BCAC6827840}" srcOrd="0" destOrd="0" presId="urn:microsoft.com/office/officeart/2005/8/layout/bList2"/>
    <dgm:cxn modelId="{FC8E575A-D79E-449F-933E-1DA8DCFD1E24}" type="presOf" srcId="{DCC188E4-E13D-4159-80BB-5EA284F1E404}" destId="{CB08A513-5454-4001-A3A5-4625027B4795}" srcOrd="0" destOrd="2" presId="urn:microsoft.com/office/officeart/2005/8/layout/bList2"/>
    <dgm:cxn modelId="{9757AE7E-CA5A-4E29-B634-220025F8C8FB}" type="presOf" srcId="{CBCA1A07-7C62-4A3F-B5B1-3E3EA9969F5E}" destId="{85235966-FB79-4122-AC54-5C17DACC0DC2}" srcOrd="0" destOrd="0" presId="urn:microsoft.com/office/officeart/2005/8/layout/bList2"/>
    <dgm:cxn modelId="{A7351489-7A44-4666-9701-CA10D118C62D}" srcId="{CBCA1A07-7C62-4A3F-B5B1-3E3EA9969F5E}" destId="{D20A2DE8-49CA-4BB4-8E81-32E174658D89}" srcOrd="0" destOrd="0" parTransId="{D044BF16-D964-45BD-97C1-1051C8C51B90}" sibTransId="{03E5C015-EA4F-4A3F-A177-2A25787BD18C}"/>
    <dgm:cxn modelId="{AB2936CC-F003-4FA7-ABD8-689ABB57D260}" type="presOf" srcId="{CBCA1A07-7C62-4A3F-B5B1-3E3EA9969F5E}" destId="{5427908E-DF9A-46A9-8290-4640D3669414}" srcOrd="1" destOrd="0" presId="urn:microsoft.com/office/officeart/2005/8/layout/bList2"/>
    <dgm:cxn modelId="{B71519E6-4C6A-4A86-B4F6-982BA7AAD394}" type="presOf" srcId="{8BD5594F-06A8-4F0C-B3E0-AEF1B1464641}" destId="{CB08A513-5454-4001-A3A5-4625027B4795}" srcOrd="0" destOrd="1" presId="urn:microsoft.com/office/officeart/2005/8/layout/bList2"/>
    <dgm:cxn modelId="{F5C82DA2-C294-4C29-AD48-5E674355D9C3}" type="presParOf" srcId="{62A0B6AE-AF46-4816-984C-9BCAC6827840}" destId="{FD39DD43-96E4-4EB4-AC5E-3AB6EC685C0A}" srcOrd="0" destOrd="0" presId="urn:microsoft.com/office/officeart/2005/8/layout/bList2"/>
    <dgm:cxn modelId="{8B158F8D-5FFD-4A3B-8412-0A6CA958BA1D}" type="presParOf" srcId="{FD39DD43-96E4-4EB4-AC5E-3AB6EC685C0A}" destId="{CB08A513-5454-4001-A3A5-4625027B4795}" srcOrd="0" destOrd="0" presId="urn:microsoft.com/office/officeart/2005/8/layout/bList2"/>
    <dgm:cxn modelId="{463BAE58-FBFB-48DC-BCC0-0496DB82DA46}" type="presParOf" srcId="{FD39DD43-96E4-4EB4-AC5E-3AB6EC685C0A}" destId="{85235966-FB79-4122-AC54-5C17DACC0DC2}" srcOrd="1" destOrd="0" presId="urn:microsoft.com/office/officeart/2005/8/layout/bList2"/>
    <dgm:cxn modelId="{537DCD0E-DF22-42C0-9488-88F6D95B6CFF}" type="presParOf" srcId="{FD39DD43-96E4-4EB4-AC5E-3AB6EC685C0A}" destId="{5427908E-DF9A-46A9-8290-4640D3669414}" srcOrd="2" destOrd="0" presId="urn:microsoft.com/office/officeart/2005/8/layout/bList2"/>
    <dgm:cxn modelId="{7CBB5324-731C-4A94-9203-A9A12943A35F}" type="presParOf" srcId="{FD39DD43-96E4-4EB4-AC5E-3AB6EC685C0A}" destId="{9CDE0C2F-5891-48C9-9C0D-361403AEC34A}" srcOrd="3" destOrd="0" presId="urn:microsoft.com/office/officeart/2005/8/layout/b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28CF94-ED22-4387-893D-415069F305F8}" type="doc">
      <dgm:prSet loTypeId="urn:microsoft.com/office/officeart/2008/layout/LinedList" loCatId="hierarchy" qsTypeId="urn:microsoft.com/office/officeart/2005/8/quickstyle/simple5" qsCatId="simple" csTypeId="urn:microsoft.com/office/officeart/2005/8/colors/accent2_1" csCatId="accent2" phldr="1"/>
      <dgm:spPr/>
      <dgm:t>
        <a:bodyPr/>
        <a:lstStyle/>
        <a:p>
          <a:endParaRPr lang="en-US"/>
        </a:p>
      </dgm:t>
    </dgm:pt>
    <dgm:pt modelId="{454FEAFE-6A67-4A0A-A045-C959453D06C1}">
      <dgm:prSet/>
      <dgm:spPr/>
      <dgm:t>
        <a:bodyPr/>
        <a:lstStyle/>
        <a:p>
          <a:pPr rtl="0"/>
          <a:r>
            <a:rPr lang="en-US">
              <a:latin typeface="Times New Roman" panose="02020603050405020304" pitchFamily="18" charset="0"/>
              <a:cs typeface="Times New Roman" panose="02020603050405020304" pitchFamily="18" charset="0"/>
            </a:rPr>
            <a:t>Industry Best Practices and Innovations</a:t>
          </a:r>
        </a:p>
      </dgm:t>
    </dgm:pt>
    <dgm:pt modelId="{F620C86E-827A-4B5A-8A63-C1966A95ECE3}" type="parTrans" cxnId="{48CD13D3-C344-41D0-AA8F-F8829AB4BC40}">
      <dgm:prSet/>
      <dgm:spPr/>
      <dgm:t>
        <a:bodyPr/>
        <a:lstStyle/>
        <a:p>
          <a:endParaRPr lang="en-US">
            <a:latin typeface="Times New Roman" panose="02020603050405020304" pitchFamily="18" charset="0"/>
            <a:cs typeface="Times New Roman" panose="02020603050405020304" pitchFamily="18" charset="0"/>
          </a:endParaRPr>
        </a:p>
      </dgm:t>
    </dgm:pt>
    <dgm:pt modelId="{58838C84-7B8C-44CD-8BDF-22FDDC052FD5}" type="sibTrans" cxnId="{48CD13D3-C344-41D0-AA8F-F8829AB4BC40}">
      <dgm:prSet/>
      <dgm:spPr/>
      <dgm:t>
        <a:bodyPr/>
        <a:lstStyle/>
        <a:p>
          <a:endParaRPr lang="en-US">
            <a:latin typeface="Times New Roman" panose="02020603050405020304" pitchFamily="18" charset="0"/>
            <a:cs typeface="Times New Roman" panose="02020603050405020304" pitchFamily="18" charset="0"/>
          </a:endParaRPr>
        </a:p>
      </dgm:t>
    </dgm:pt>
    <dgm:pt modelId="{6643C96F-E299-42F2-965D-94ABBFCED86E}">
      <dgm:prSet/>
      <dgm:spPr/>
      <dgm:t>
        <a:bodyPr/>
        <a:lstStyle/>
        <a:p>
          <a:pPr rtl="0"/>
          <a:r>
            <a:rPr lang="en-US" dirty="0">
              <a:latin typeface="Times New Roman" panose="02020603050405020304" pitchFamily="18" charset="0"/>
              <a:cs typeface="Times New Roman" panose="02020603050405020304" pitchFamily="18" charset="0"/>
            </a:rPr>
            <a:t>Leading hospitality chains are turning to new sustainability practises to achieve net-zero goals while preserving operational effectiveness as well as guest satisfaction.</a:t>
          </a:r>
        </a:p>
      </dgm:t>
    </dgm:pt>
    <dgm:pt modelId="{661819CB-D618-456B-AE72-1A95263726A4}" type="parTrans" cxnId="{14B756E6-4D5A-4629-B143-FE2F4EB8F8FC}">
      <dgm:prSet/>
      <dgm:spPr/>
      <dgm:t>
        <a:bodyPr/>
        <a:lstStyle/>
        <a:p>
          <a:endParaRPr lang="en-US">
            <a:latin typeface="Times New Roman" panose="02020603050405020304" pitchFamily="18" charset="0"/>
            <a:cs typeface="Times New Roman" panose="02020603050405020304" pitchFamily="18" charset="0"/>
          </a:endParaRPr>
        </a:p>
      </dgm:t>
    </dgm:pt>
    <dgm:pt modelId="{8808B396-995F-46C1-BE39-5C957A3EB924}" type="sibTrans" cxnId="{14B756E6-4D5A-4629-B143-FE2F4EB8F8FC}">
      <dgm:prSet/>
      <dgm:spPr/>
      <dgm:t>
        <a:bodyPr/>
        <a:lstStyle/>
        <a:p>
          <a:endParaRPr lang="en-US">
            <a:latin typeface="Times New Roman" panose="02020603050405020304" pitchFamily="18" charset="0"/>
            <a:cs typeface="Times New Roman" panose="02020603050405020304" pitchFamily="18" charset="0"/>
          </a:endParaRPr>
        </a:p>
      </dgm:t>
    </dgm:pt>
    <dgm:pt modelId="{F2CBE53D-1A50-45CA-9649-FF7418B6EA67}">
      <dgm:prSet/>
      <dgm:spPr/>
      <dgm:t>
        <a:bodyPr/>
        <a:lstStyle/>
        <a:p>
          <a:pPr rtl="0"/>
          <a:r>
            <a:rPr lang="en-US" dirty="0">
              <a:latin typeface="Times New Roman" panose="02020603050405020304" pitchFamily="18" charset="0"/>
              <a:cs typeface="Times New Roman" panose="02020603050405020304" pitchFamily="18" charset="0"/>
            </a:rPr>
            <a:t>More than 60% of five-star hotels in Europe have adopted grey water recycling systems as well as low-flow fixtures (</a:t>
          </a:r>
          <a:r>
            <a:rPr lang="en-US" dirty="0">
              <a:latin typeface="Times New Roman"/>
              <a:ea typeface="+mn-lt"/>
              <a:cs typeface="Times New Roman"/>
            </a:rPr>
            <a:t>Moses et al., 2025)</a:t>
          </a:r>
          <a:r>
            <a:rPr lang="en-US" dirty="0">
              <a:latin typeface="Times New Roman" panose="02020603050405020304" pitchFamily="18" charset="0"/>
              <a:cs typeface="Times New Roman" panose="02020603050405020304" pitchFamily="18" charset="0"/>
            </a:rPr>
            <a:t>.</a:t>
          </a:r>
        </a:p>
      </dgm:t>
    </dgm:pt>
    <dgm:pt modelId="{ED734E9D-B60A-48BF-BE35-AC58001E3B51}" type="parTrans" cxnId="{4AF4FE4F-4597-4ACC-AF78-353A658E536E}">
      <dgm:prSet/>
      <dgm:spPr/>
      <dgm:t>
        <a:bodyPr/>
        <a:lstStyle/>
        <a:p>
          <a:endParaRPr lang="en-US">
            <a:latin typeface="Times New Roman" panose="02020603050405020304" pitchFamily="18" charset="0"/>
            <a:cs typeface="Times New Roman" panose="02020603050405020304" pitchFamily="18" charset="0"/>
          </a:endParaRPr>
        </a:p>
      </dgm:t>
    </dgm:pt>
    <dgm:pt modelId="{5DCE5CAA-F068-480B-BAA3-22BA991A9EEC}" type="sibTrans" cxnId="{4AF4FE4F-4597-4ACC-AF78-353A658E536E}">
      <dgm:prSet/>
      <dgm:spPr/>
      <dgm:t>
        <a:bodyPr/>
        <a:lstStyle/>
        <a:p>
          <a:endParaRPr lang="en-US">
            <a:latin typeface="Times New Roman" panose="02020603050405020304" pitchFamily="18" charset="0"/>
            <a:cs typeface="Times New Roman" panose="02020603050405020304" pitchFamily="18" charset="0"/>
          </a:endParaRPr>
        </a:p>
      </dgm:t>
    </dgm:pt>
    <dgm:pt modelId="{2DC9FAD1-FB8C-44B0-85FE-C12C35836E9B}">
      <dgm:prSet/>
      <dgm:spPr/>
      <dgm:t>
        <a:bodyPr/>
        <a:lstStyle/>
        <a:p>
          <a:pPr rtl="0"/>
          <a:r>
            <a:rPr lang="en-US" dirty="0">
              <a:latin typeface="Times New Roman" panose="02020603050405020304" pitchFamily="18" charset="0"/>
              <a:cs typeface="Times New Roman" panose="02020603050405020304" pitchFamily="18" charset="0"/>
            </a:rPr>
            <a:t>Best practises are still limited to multinational hotel chains with plenty of resources.</a:t>
          </a:r>
        </a:p>
      </dgm:t>
    </dgm:pt>
    <dgm:pt modelId="{FB49E202-2FE9-4D7C-9ED5-04B6ECC3FAB9}" type="parTrans" cxnId="{9C08F42D-9AA7-4786-9067-363D4758825C}">
      <dgm:prSet/>
      <dgm:spPr/>
      <dgm:t>
        <a:bodyPr/>
        <a:lstStyle/>
        <a:p>
          <a:endParaRPr lang="en-US">
            <a:latin typeface="Times New Roman" panose="02020603050405020304" pitchFamily="18" charset="0"/>
            <a:cs typeface="Times New Roman" panose="02020603050405020304" pitchFamily="18" charset="0"/>
          </a:endParaRPr>
        </a:p>
      </dgm:t>
    </dgm:pt>
    <dgm:pt modelId="{EADC6607-44DC-4007-BC46-863EBECDCBB4}" type="sibTrans" cxnId="{9C08F42D-9AA7-4786-9067-363D4758825C}">
      <dgm:prSet/>
      <dgm:spPr/>
      <dgm:t>
        <a:bodyPr/>
        <a:lstStyle/>
        <a:p>
          <a:endParaRPr lang="en-US">
            <a:latin typeface="Times New Roman" panose="02020603050405020304" pitchFamily="18" charset="0"/>
            <a:cs typeface="Times New Roman" panose="02020603050405020304" pitchFamily="18" charset="0"/>
          </a:endParaRPr>
        </a:p>
      </dgm:t>
    </dgm:pt>
    <dgm:pt modelId="{910272CC-899C-4BF5-B566-A06C99C763BB}" type="pres">
      <dgm:prSet presAssocID="{6728CF94-ED22-4387-893D-415069F305F8}" presName="vert0" presStyleCnt="0">
        <dgm:presLayoutVars>
          <dgm:dir/>
          <dgm:animOne val="branch"/>
          <dgm:animLvl val="lvl"/>
        </dgm:presLayoutVars>
      </dgm:prSet>
      <dgm:spPr/>
    </dgm:pt>
    <dgm:pt modelId="{C8912CE2-1141-495B-B5D0-A7005A50082A}" type="pres">
      <dgm:prSet presAssocID="{454FEAFE-6A67-4A0A-A045-C959453D06C1}" presName="thickLine" presStyleLbl="alignNode1" presStyleIdx="0" presStyleCnt="1"/>
      <dgm:spPr/>
    </dgm:pt>
    <dgm:pt modelId="{BD0CD448-1D5B-4CE7-8961-10CCC1349855}" type="pres">
      <dgm:prSet presAssocID="{454FEAFE-6A67-4A0A-A045-C959453D06C1}" presName="horz1" presStyleCnt="0"/>
      <dgm:spPr/>
    </dgm:pt>
    <dgm:pt modelId="{933FA7CC-C1AB-4EBA-980B-67CCC8EA5D91}" type="pres">
      <dgm:prSet presAssocID="{454FEAFE-6A67-4A0A-A045-C959453D06C1}" presName="tx1" presStyleLbl="revTx" presStyleIdx="0" presStyleCnt="4"/>
      <dgm:spPr/>
    </dgm:pt>
    <dgm:pt modelId="{F60292D3-D013-423F-B524-9E9FDE11504F}" type="pres">
      <dgm:prSet presAssocID="{454FEAFE-6A67-4A0A-A045-C959453D06C1}" presName="vert1" presStyleCnt="0"/>
      <dgm:spPr/>
    </dgm:pt>
    <dgm:pt modelId="{96504CEF-58F5-4C10-9C21-71CD98D66C22}" type="pres">
      <dgm:prSet presAssocID="{6643C96F-E299-42F2-965D-94ABBFCED86E}" presName="vertSpace2a" presStyleCnt="0"/>
      <dgm:spPr/>
    </dgm:pt>
    <dgm:pt modelId="{456CCB0A-415E-464D-983A-1D8C3D47D400}" type="pres">
      <dgm:prSet presAssocID="{6643C96F-E299-42F2-965D-94ABBFCED86E}" presName="horz2" presStyleCnt="0"/>
      <dgm:spPr/>
    </dgm:pt>
    <dgm:pt modelId="{19D7BA36-C7DD-4821-9CD4-6C01CA8F05E0}" type="pres">
      <dgm:prSet presAssocID="{6643C96F-E299-42F2-965D-94ABBFCED86E}" presName="horzSpace2" presStyleCnt="0"/>
      <dgm:spPr/>
    </dgm:pt>
    <dgm:pt modelId="{760BAFA7-E802-47D5-8D41-2BB5E813E235}" type="pres">
      <dgm:prSet presAssocID="{6643C96F-E299-42F2-965D-94ABBFCED86E}" presName="tx2" presStyleLbl="revTx" presStyleIdx="1" presStyleCnt="4"/>
      <dgm:spPr/>
    </dgm:pt>
    <dgm:pt modelId="{745E02A0-6637-4D16-AB20-C0FCFAD4FCD8}" type="pres">
      <dgm:prSet presAssocID="{6643C96F-E299-42F2-965D-94ABBFCED86E}" presName="vert2" presStyleCnt="0"/>
      <dgm:spPr/>
    </dgm:pt>
    <dgm:pt modelId="{E7F7D17A-40E5-49C2-8BE7-12C7D34FDB18}" type="pres">
      <dgm:prSet presAssocID="{6643C96F-E299-42F2-965D-94ABBFCED86E}" presName="thinLine2b" presStyleLbl="callout" presStyleIdx="0" presStyleCnt="3"/>
      <dgm:spPr/>
    </dgm:pt>
    <dgm:pt modelId="{18275667-C00A-459B-A9DE-3070F98FEF23}" type="pres">
      <dgm:prSet presAssocID="{6643C96F-E299-42F2-965D-94ABBFCED86E}" presName="vertSpace2b" presStyleCnt="0"/>
      <dgm:spPr/>
    </dgm:pt>
    <dgm:pt modelId="{1154443D-2FDA-4108-ADBE-05EE9979F561}" type="pres">
      <dgm:prSet presAssocID="{F2CBE53D-1A50-45CA-9649-FF7418B6EA67}" presName="horz2" presStyleCnt="0"/>
      <dgm:spPr/>
    </dgm:pt>
    <dgm:pt modelId="{4D5C13F8-7B4C-481E-B4A0-1AF8C92FB4E6}" type="pres">
      <dgm:prSet presAssocID="{F2CBE53D-1A50-45CA-9649-FF7418B6EA67}" presName="horzSpace2" presStyleCnt="0"/>
      <dgm:spPr/>
    </dgm:pt>
    <dgm:pt modelId="{6DB844DB-A2CD-4C88-B447-BF7413F2425E}" type="pres">
      <dgm:prSet presAssocID="{F2CBE53D-1A50-45CA-9649-FF7418B6EA67}" presName="tx2" presStyleLbl="revTx" presStyleIdx="2" presStyleCnt="4"/>
      <dgm:spPr/>
    </dgm:pt>
    <dgm:pt modelId="{D2FF56E9-768A-4A74-95D8-0EDEDCCDA627}" type="pres">
      <dgm:prSet presAssocID="{F2CBE53D-1A50-45CA-9649-FF7418B6EA67}" presName="vert2" presStyleCnt="0"/>
      <dgm:spPr/>
    </dgm:pt>
    <dgm:pt modelId="{E8207C0E-6005-4DEE-A379-D654764B9245}" type="pres">
      <dgm:prSet presAssocID="{F2CBE53D-1A50-45CA-9649-FF7418B6EA67}" presName="thinLine2b" presStyleLbl="callout" presStyleIdx="1" presStyleCnt="3"/>
      <dgm:spPr/>
    </dgm:pt>
    <dgm:pt modelId="{E02CDDB1-E5F0-468D-B2A6-F3B66394767C}" type="pres">
      <dgm:prSet presAssocID="{F2CBE53D-1A50-45CA-9649-FF7418B6EA67}" presName="vertSpace2b" presStyleCnt="0"/>
      <dgm:spPr/>
    </dgm:pt>
    <dgm:pt modelId="{8D6933B4-A7D7-4973-904C-710DA65B386C}" type="pres">
      <dgm:prSet presAssocID="{2DC9FAD1-FB8C-44B0-85FE-C12C35836E9B}" presName="horz2" presStyleCnt="0"/>
      <dgm:spPr/>
    </dgm:pt>
    <dgm:pt modelId="{AFDD4507-E9E7-47C5-9ACB-2592C13CEF10}" type="pres">
      <dgm:prSet presAssocID="{2DC9FAD1-FB8C-44B0-85FE-C12C35836E9B}" presName="horzSpace2" presStyleCnt="0"/>
      <dgm:spPr/>
    </dgm:pt>
    <dgm:pt modelId="{2E856832-ED6C-4D14-924D-775FD50A693F}" type="pres">
      <dgm:prSet presAssocID="{2DC9FAD1-FB8C-44B0-85FE-C12C35836E9B}" presName="tx2" presStyleLbl="revTx" presStyleIdx="3" presStyleCnt="4"/>
      <dgm:spPr/>
    </dgm:pt>
    <dgm:pt modelId="{C4AF6A6E-C503-4899-BA23-65C59F35176E}" type="pres">
      <dgm:prSet presAssocID="{2DC9FAD1-FB8C-44B0-85FE-C12C35836E9B}" presName="vert2" presStyleCnt="0"/>
      <dgm:spPr/>
    </dgm:pt>
    <dgm:pt modelId="{82265E8E-EC19-4065-B5C4-8CA32C76115B}" type="pres">
      <dgm:prSet presAssocID="{2DC9FAD1-FB8C-44B0-85FE-C12C35836E9B}" presName="thinLine2b" presStyleLbl="callout" presStyleIdx="2" presStyleCnt="3"/>
      <dgm:spPr/>
    </dgm:pt>
    <dgm:pt modelId="{BC70A8FC-ECBC-42AA-812B-752A0A4162FB}" type="pres">
      <dgm:prSet presAssocID="{2DC9FAD1-FB8C-44B0-85FE-C12C35836E9B}" presName="vertSpace2b" presStyleCnt="0"/>
      <dgm:spPr/>
    </dgm:pt>
  </dgm:ptLst>
  <dgm:cxnLst>
    <dgm:cxn modelId="{9C08F42D-9AA7-4786-9067-363D4758825C}" srcId="{454FEAFE-6A67-4A0A-A045-C959453D06C1}" destId="{2DC9FAD1-FB8C-44B0-85FE-C12C35836E9B}" srcOrd="2" destOrd="0" parTransId="{FB49E202-2FE9-4D7C-9ED5-04B6ECC3FAB9}" sibTransId="{EADC6607-44DC-4007-BC46-863EBECDCBB4}"/>
    <dgm:cxn modelId="{4AF4FE4F-4597-4ACC-AF78-353A658E536E}" srcId="{454FEAFE-6A67-4A0A-A045-C959453D06C1}" destId="{F2CBE53D-1A50-45CA-9649-FF7418B6EA67}" srcOrd="1" destOrd="0" parTransId="{ED734E9D-B60A-48BF-BE35-AC58001E3B51}" sibTransId="{5DCE5CAA-F068-480B-BAA3-22BA991A9EEC}"/>
    <dgm:cxn modelId="{F5096D8D-41C3-40F9-A39E-53BE5E476239}" type="presOf" srcId="{454FEAFE-6A67-4A0A-A045-C959453D06C1}" destId="{933FA7CC-C1AB-4EBA-980B-67CCC8EA5D91}" srcOrd="0" destOrd="0" presId="urn:microsoft.com/office/officeart/2008/layout/LinedList"/>
    <dgm:cxn modelId="{2B94908F-DB11-421F-B319-3D3B35AED643}" type="presOf" srcId="{2DC9FAD1-FB8C-44B0-85FE-C12C35836E9B}" destId="{2E856832-ED6C-4D14-924D-775FD50A693F}" srcOrd="0" destOrd="0" presId="urn:microsoft.com/office/officeart/2008/layout/LinedList"/>
    <dgm:cxn modelId="{AD981395-DBF4-4FFF-9DA5-36EF1859A3D5}" type="presOf" srcId="{6643C96F-E299-42F2-965D-94ABBFCED86E}" destId="{760BAFA7-E802-47D5-8D41-2BB5E813E235}" srcOrd="0" destOrd="0" presId="urn:microsoft.com/office/officeart/2008/layout/LinedList"/>
    <dgm:cxn modelId="{9B36DCD2-4508-4189-8E2E-7E89046AAA38}" type="presOf" srcId="{6728CF94-ED22-4387-893D-415069F305F8}" destId="{910272CC-899C-4BF5-B566-A06C99C763BB}" srcOrd="0" destOrd="0" presId="urn:microsoft.com/office/officeart/2008/layout/LinedList"/>
    <dgm:cxn modelId="{48CD13D3-C344-41D0-AA8F-F8829AB4BC40}" srcId="{6728CF94-ED22-4387-893D-415069F305F8}" destId="{454FEAFE-6A67-4A0A-A045-C959453D06C1}" srcOrd="0" destOrd="0" parTransId="{F620C86E-827A-4B5A-8A63-C1966A95ECE3}" sibTransId="{58838C84-7B8C-44CD-8BDF-22FDDC052FD5}"/>
    <dgm:cxn modelId="{29F7E5D7-CCCF-4DF0-A221-359BD95A382B}" type="presOf" srcId="{F2CBE53D-1A50-45CA-9649-FF7418B6EA67}" destId="{6DB844DB-A2CD-4C88-B447-BF7413F2425E}" srcOrd="0" destOrd="0" presId="urn:microsoft.com/office/officeart/2008/layout/LinedList"/>
    <dgm:cxn modelId="{14B756E6-4D5A-4629-B143-FE2F4EB8F8FC}" srcId="{454FEAFE-6A67-4A0A-A045-C959453D06C1}" destId="{6643C96F-E299-42F2-965D-94ABBFCED86E}" srcOrd="0" destOrd="0" parTransId="{661819CB-D618-456B-AE72-1A95263726A4}" sibTransId="{8808B396-995F-46C1-BE39-5C957A3EB924}"/>
    <dgm:cxn modelId="{6E8F3AA2-DD0F-40C0-B67D-08290E9215B6}" type="presParOf" srcId="{910272CC-899C-4BF5-B566-A06C99C763BB}" destId="{C8912CE2-1141-495B-B5D0-A7005A50082A}" srcOrd="0" destOrd="0" presId="urn:microsoft.com/office/officeart/2008/layout/LinedList"/>
    <dgm:cxn modelId="{83C4E116-0B8C-4ABF-B2E9-ADCF2380A1CE}" type="presParOf" srcId="{910272CC-899C-4BF5-B566-A06C99C763BB}" destId="{BD0CD448-1D5B-4CE7-8961-10CCC1349855}" srcOrd="1" destOrd="0" presId="urn:microsoft.com/office/officeart/2008/layout/LinedList"/>
    <dgm:cxn modelId="{77A0DBB9-9AD2-4FBC-B337-BD017FAFC847}" type="presParOf" srcId="{BD0CD448-1D5B-4CE7-8961-10CCC1349855}" destId="{933FA7CC-C1AB-4EBA-980B-67CCC8EA5D91}" srcOrd="0" destOrd="0" presId="urn:microsoft.com/office/officeart/2008/layout/LinedList"/>
    <dgm:cxn modelId="{2BAB7E21-F05C-4E16-BBC2-461096B36D7C}" type="presParOf" srcId="{BD0CD448-1D5B-4CE7-8961-10CCC1349855}" destId="{F60292D3-D013-423F-B524-9E9FDE11504F}" srcOrd="1" destOrd="0" presId="urn:microsoft.com/office/officeart/2008/layout/LinedList"/>
    <dgm:cxn modelId="{09C076CD-0652-48F7-B8DC-72437B894FD4}" type="presParOf" srcId="{F60292D3-D013-423F-B524-9E9FDE11504F}" destId="{96504CEF-58F5-4C10-9C21-71CD98D66C22}" srcOrd="0" destOrd="0" presId="urn:microsoft.com/office/officeart/2008/layout/LinedList"/>
    <dgm:cxn modelId="{BA09D044-2FDA-4C04-B399-17ACED51A230}" type="presParOf" srcId="{F60292D3-D013-423F-B524-9E9FDE11504F}" destId="{456CCB0A-415E-464D-983A-1D8C3D47D400}" srcOrd="1" destOrd="0" presId="urn:microsoft.com/office/officeart/2008/layout/LinedList"/>
    <dgm:cxn modelId="{E2E7C37B-B865-49DE-B05C-6D4F17CA850D}" type="presParOf" srcId="{456CCB0A-415E-464D-983A-1D8C3D47D400}" destId="{19D7BA36-C7DD-4821-9CD4-6C01CA8F05E0}" srcOrd="0" destOrd="0" presId="urn:microsoft.com/office/officeart/2008/layout/LinedList"/>
    <dgm:cxn modelId="{F50F87CC-D239-4196-B102-FA71CEA48E3E}" type="presParOf" srcId="{456CCB0A-415E-464D-983A-1D8C3D47D400}" destId="{760BAFA7-E802-47D5-8D41-2BB5E813E235}" srcOrd="1" destOrd="0" presId="urn:microsoft.com/office/officeart/2008/layout/LinedList"/>
    <dgm:cxn modelId="{7C2EA994-380C-4CA5-981D-B0366AB27112}" type="presParOf" srcId="{456CCB0A-415E-464D-983A-1D8C3D47D400}" destId="{745E02A0-6637-4D16-AB20-C0FCFAD4FCD8}" srcOrd="2" destOrd="0" presId="urn:microsoft.com/office/officeart/2008/layout/LinedList"/>
    <dgm:cxn modelId="{99EEB519-8AE5-477D-AE66-B04BD247871E}" type="presParOf" srcId="{F60292D3-D013-423F-B524-9E9FDE11504F}" destId="{E7F7D17A-40E5-49C2-8BE7-12C7D34FDB18}" srcOrd="2" destOrd="0" presId="urn:microsoft.com/office/officeart/2008/layout/LinedList"/>
    <dgm:cxn modelId="{8558785D-6DB2-4EE7-B394-5ACFD29D61AE}" type="presParOf" srcId="{F60292D3-D013-423F-B524-9E9FDE11504F}" destId="{18275667-C00A-459B-A9DE-3070F98FEF23}" srcOrd="3" destOrd="0" presId="urn:microsoft.com/office/officeart/2008/layout/LinedList"/>
    <dgm:cxn modelId="{97944F1E-A148-42D9-85D5-46F0A95515F1}" type="presParOf" srcId="{F60292D3-D013-423F-B524-9E9FDE11504F}" destId="{1154443D-2FDA-4108-ADBE-05EE9979F561}" srcOrd="4" destOrd="0" presId="urn:microsoft.com/office/officeart/2008/layout/LinedList"/>
    <dgm:cxn modelId="{D0199597-0134-4E11-BEF9-E4D644A54CB7}" type="presParOf" srcId="{1154443D-2FDA-4108-ADBE-05EE9979F561}" destId="{4D5C13F8-7B4C-481E-B4A0-1AF8C92FB4E6}" srcOrd="0" destOrd="0" presId="urn:microsoft.com/office/officeart/2008/layout/LinedList"/>
    <dgm:cxn modelId="{A001A489-4696-4A41-A1AE-32C2F986AC3D}" type="presParOf" srcId="{1154443D-2FDA-4108-ADBE-05EE9979F561}" destId="{6DB844DB-A2CD-4C88-B447-BF7413F2425E}" srcOrd="1" destOrd="0" presId="urn:microsoft.com/office/officeart/2008/layout/LinedList"/>
    <dgm:cxn modelId="{6DB1F58F-8D73-4F85-8117-AB50043E4A6A}" type="presParOf" srcId="{1154443D-2FDA-4108-ADBE-05EE9979F561}" destId="{D2FF56E9-768A-4A74-95D8-0EDEDCCDA627}" srcOrd="2" destOrd="0" presId="urn:microsoft.com/office/officeart/2008/layout/LinedList"/>
    <dgm:cxn modelId="{68D147B9-F1E3-4250-973E-0B0AC8F1A619}" type="presParOf" srcId="{F60292D3-D013-423F-B524-9E9FDE11504F}" destId="{E8207C0E-6005-4DEE-A379-D654764B9245}" srcOrd="5" destOrd="0" presId="urn:microsoft.com/office/officeart/2008/layout/LinedList"/>
    <dgm:cxn modelId="{4C2FB7CD-CE32-4852-8A42-80827DD457CD}" type="presParOf" srcId="{F60292D3-D013-423F-B524-9E9FDE11504F}" destId="{E02CDDB1-E5F0-468D-B2A6-F3B66394767C}" srcOrd="6" destOrd="0" presId="urn:microsoft.com/office/officeart/2008/layout/LinedList"/>
    <dgm:cxn modelId="{FE9A59B5-F362-482D-8045-EB99AB466B9F}" type="presParOf" srcId="{F60292D3-D013-423F-B524-9E9FDE11504F}" destId="{8D6933B4-A7D7-4973-904C-710DA65B386C}" srcOrd="7" destOrd="0" presId="urn:microsoft.com/office/officeart/2008/layout/LinedList"/>
    <dgm:cxn modelId="{157444E8-4D82-4C3B-B360-9AC2D8AE421E}" type="presParOf" srcId="{8D6933B4-A7D7-4973-904C-710DA65B386C}" destId="{AFDD4507-E9E7-47C5-9ACB-2592C13CEF10}" srcOrd="0" destOrd="0" presId="urn:microsoft.com/office/officeart/2008/layout/LinedList"/>
    <dgm:cxn modelId="{C6464E3C-B9DB-44FD-BB4C-BDA7E4C2F171}" type="presParOf" srcId="{8D6933B4-A7D7-4973-904C-710DA65B386C}" destId="{2E856832-ED6C-4D14-924D-775FD50A693F}" srcOrd="1" destOrd="0" presId="urn:microsoft.com/office/officeart/2008/layout/LinedList"/>
    <dgm:cxn modelId="{E86C7B6A-AD8B-4CFD-86B8-291B9DB3E1E1}" type="presParOf" srcId="{8D6933B4-A7D7-4973-904C-710DA65B386C}" destId="{C4AF6A6E-C503-4899-BA23-65C59F35176E}" srcOrd="2" destOrd="0" presId="urn:microsoft.com/office/officeart/2008/layout/LinedList"/>
    <dgm:cxn modelId="{FC99A325-6BF8-4664-A25E-D508530947E4}" type="presParOf" srcId="{F60292D3-D013-423F-B524-9E9FDE11504F}" destId="{82265E8E-EC19-4065-B5C4-8CA32C76115B}" srcOrd="8" destOrd="0" presId="urn:microsoft.com/office/officeart/2008/layout/LinedList"/>
    <dgm:cxn modelId="{64EC57BB-6C7A-4A50-9535-323B188C8FE0}" type="presParOf" srcId="{F60292D3-D013-423F-B524-9E9FDE11504F}" destId="{BC70A8FC-ECBC-42AA-812B-752A0A4162FB}"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5EBB51-7D38-45EB-8574-C9894421A5BF}" type="doc">
      <dgm:prSet loTypeId="urn:microsoft.com/office/officeart/2005/8/layout/vList2" loCatId="list" qsTypeId="urn:microsoft.com/office/officeart/2005/8/quickstyle/3d3" qsCatId="3D" csTypeId="urn:microsoft.com/office/officeart/2005/8/colors/accent3_5" csCatId="accent3"/>
      <dgm:spPr/>
      <dgm:t>
        <a:bodyPr/>
        <a:lstStyle/>
        <a:p>
          <a:endParaRPr lang="en-US"/>
        </a:p>
      </dgm:t>
    </dgm:pt>
    <dgm:pt modelId="{73617FC6-65DA-4E3A-A728-488008A45C0C}">
      <dgm:prSet custT="1"/>
      <dgm:spPr/>
      <dgm:t>
        <a:bodyPr/>
        <a:lstStyle/>
        <a:p>
          <a:pPr rtl="0"/>
          <a:r>
            <a:rPr lang="en-US" sz="3600">
              <a:latin typeface="Times New Roman" panose="02020603050405020304" pitchFamily="18" charset="0"/>
              <a:cs typeface="Times New Roman" panose="02020603050405020304" pitchFamily="18" charset="0"/>
            </a:rPr>
            <a:t>Gap in the Studies</a:t>
          </a:r>
        </a:p>
      </dgm:t>
    </dgm:pt>
    <dgm:pt modelId="{A73B9FA4-AC7C-4A0D-8644-28DFA01D1520}" type="parTrans" cxnId="{FD7D9ECD-C30C-4E7C-920E-D947F6B2DB48}">
      <dgm:prSet/>
      <dgm:spPr/>
      <dgm:t>
        <a:bodyPr/>
        <a:lstStyle/>
        <a:p>
          <a:endParaRPr lang="en-US"/>
        </a:p>
      </dgm:t>
    </dgm:pt>
    <dgm:pt modelId="{B14E2B56-C774-4CF1-909B-09383257D5A8}" type="sibTrans" cxnId="{FD7D9ECD-C30C-4E7C-920E-D947F6B2DB48}">
      <dgm:prSet/>
      <dgm:spPr/>
      <dgm:t>
        <a:bodyPr/>
        <a:lstStyle/>
        <a:p>
          <a:endParaRPr lang="en-US"/>
        </a:p>
      </dgm:t>
    </dgm:pt>
    <dgm:pt modelId="{E1664E4E-86C8-47E1-8986-544A533BCF32}">
      <dgm:prSet custT="1"/>
      <dgm:spPr/>
      <dgm:t>
        <a:bodyPr/>
        <a:lstStyle/>
        <a:p>
          <a:pPr rtl="0"/>
          <a:r>
            <a:rPr lang="en-US" sz="2800">
              <a:latin typeface="Times New Roman" panose="02020603050405020304" pitchFamily="18" charset="0"/>
              <a:cs typeface="Times New Roman" panose="02020603050405020304" pitchFamily="18" charset="0"/>
            </a:rPr>
            <a:t>Existing studies have limited empirical evaluations of net-zero performance in various hotel typologies.</a:t>
          </a:r>
        </a:p>
      </dgm:t>
    </dgm:pt>
    <dgm:pt modelId="{8D48C9EA-7730-438E-BC5E-9156C8157135}" type="parTrans" cxnId="{442CDDBD-A63F-46AB-A8E2-CC6D4ED2B136}">
      <dgm:prSet/>
      <dgm:spPr/>
      <dgm:t>
        <a:bodyPr/>
        <a:lstStyle/>
        <a:p>
          <a:endParaRPr lang="en-US"/>
        </a:p>
      </dgm:t>
    </dgm:pt>
    <dgm:pt modelId="{43FFA6A4-B00B-433D-97C1-E2D2F5DA510B}" type="sibTrans" cxnId="{442CDDBD-A63F-46AB-A8E2-CC6D4ED2B136}">
      <dgm:prSet/>
      <dgm:spPr/>
      <dgm:t>
        <a:bodyPr/>
        <a:lstStyle/>
        <a:p>
          <a:endParaRPr lang="en-US"/>
        </a:p>
      </dgm:t>
    </dgm:pt>
    <dgm:pt modelId="{D87F1CA2-3B74-41F7-84B8-282F34192EF0}">
      <dgm:prSet custT="1"/>
      <dgm:spPr/>
      <dgm:t>
        <a:bodyPr/>
        <a:lstStyle/>
        <a:p>
          <a:pPr rtl="0"/>
          <a:r>
            <a:rPr lang="en-US" sz="2800" dirty="0">
              <a:latin typeface="Times New Roman" panose="02020603050405020304" pitchFamily="18" charset="0"/>
              <a:cs typeface="Times New Roman" panose="02020603050405020304" pitchFamily="18" charset="0"/>
            </a:rPr>
            <a:t>Most studies use self-reported information, which constrains validity.</a:t>
          </a:r>
        </a:p>
      </dgm:t>
    </dgm:pt>
    <dgm:pt modelId="{48F5493D-BD85-4239-9AB4-77AB6FA4F576}" type="parTrans" cxnId="{C115CE37-7091-45FD-9AAE-94B860949E2E}">
      <dgm:prSet/>
      <dgm:spPr/>
      <dgm:t>
        <a:bodyPr/>
        <a:lstStyle/>
        <a:p>
          <a:endParaRPr lang="en-US"/>
        </a:p>
      </dgm:t>
    </dgm:pt>
    <dgm:pt modelId="{989E8CF7-160B-418B-8C40-0FF9608349AB}" type="sibTrans" cxnId="{C115CE37-7091-45FD-9AAE-94B860949E2E}">
      <dgm:prSet/>
      <dgm:spPr/>
      <dgm:t>
        <a:bodyPr/>
        <a:lstStyle/>
        <a:p>
          <a:endParaRPr lang="en-US"/>
        </a:p>
      </dgm:t>
    </dgm:pt>
    <dgm:pt modelId="{5B71748B-5DB0-47FC-9472-20699064E124}">
      <dgm:prSet custT="1"/>
      <dgm:spPr/>
      <dgm:t>
        <a:bodyPr/>
        <a:lstStyle/>
        <a:p>
          <a:pPr rtl="0"/>
          <a:r>
            <a:rPr lang="en-US" sz="2800" dirty="0">
              <a:latin typeface="Times New Roman" panose="02020603050405020304" pitchFamily="18" charset="0"/>
              <a:cs typeface="Times New Roman" panose="02020603050405020304" pitchFamily="18" charset="0"/>
            </a:rPr>
            <a:t>There is limited investigation of guest behaviour and its impact in determining sustainability success.</a:t>
          </a:r>
        </a:p>
      </dgm:t>
    </dgm:pt>
    <dgm:pt modelId="{D1239759-9FFE-4EA8-8D52-EE3E0CBC47B0}" type="parTrans" cxnId="{8D42639E-A6A8-4D3C-8B24-F301E76C40AE}">
      <dgm:prSet/>
      <dgm:spPr/>
      <dgm:t>
        <a:bodyPr/>
        <a:lstStyle/>
        <a:p>
          <a:endParaRPr lang="en-US"/>
        </a:p>
      </dgm:t>
    </dgm:pt>
    <dgm:pt modelId="{0C05E23F-8991-4855-B31D-4E45E6BFF55F}" type="sibTrans" cxnId="{8D42639E-A6A8-4D3C-8B24-F301E76C40AE}">
      <dgm:prSet/>
      <dgm:spPr/>
      <dgm:t>
        <a:bodyPr/>
        <a:lstStyle/>
        <a:p>
          <a:endParaRPr lang="en-US"/>
        </a:p>
      </dgm:t>
    </dgm:pt>
    <dgm:pt modelId="{524A52C7-4D69-4411-9D5A-91835B7DA174}" type="pres">
      <dgm:prSet presAssocID="{9F5EBB51-7D38-45EB-8574-C9894421A5BF}" presName="linear" presStyleCnt="0">
        <dgm:presLayoutVars>
          <dgm:animLvl val="lvl"/>
          <dgm:resizeHandles val="exact"/>
        </dgm:presLayoutVars>
      </dgm:prSet>
      <dgm:spPr/>
    </dgm:pt>
    <dgm:pt modelId="{A79EB038-4422-4B01-BD8F-F2FEBC5E4CC8}" type="pres">
      <dgm:prSet presAssocID="{73617FC6-65DA-4E3A-A728-488008A45C0C}" presName="parentText" presStyleLbl="node1" presStyleIdx="0" presStyleCnt="1">
        <dgm:presLayoutVars>
          <dgm:chMax val="0"/>
          <dgm:bulletEnabled val="1"/>
        </dgm:presLayoutVars>
      </dgm:prSet>
      <dgm:spPr/>
    </dgm:pt>
    <dgm:pt modelId="{A24F32DE-194F-43C1-8B32-4B9E9E25A5AE}" type="pres">
      <dgm:prSet presAssocID="{73617FC6-65DA-4E3A-A728-488008A45C0C}" presName="childText" presStyleLbl="revTx" presStyleIdx="0" presStyleCnt="1">
        <dgm:presLayoutVars>
          <dgm:bulletEnabled val="1"/>
        </dgm:presLayoutVars>
      </dgm:prSet>
      <dgm:spPr/>
    </dgm:pt>
  </dgm:ptLst>
  <dgm:cxnLst>
    <dgm:cxn modelId="{4ECFAF28-A418-45C2-AB83-637BEF671556}" type="presOf" srcId="{E1664E4E-86C8-47E1-8986-544A533BCF32}" destId="{A24F32DE-194F-43C1-8B32-4B9E9E25A5AE}" srcOrd="0" destOrd="0" presId="urn:microsoft.com/office/officeart/2005/8/layout/vList2"/>
    <dgm:cxn modelId="{C115CE37-7091-45FD-9AAE-94B860949E2E}" srcId="{73617FC6-65DA-4E3A-A728-488008A45C0C}" destId="{D87F1CA2-3B74-41F7-84B8-282F34192EF0}" srcOrd="1" destOrd="0" parTransId="{48F5493D-BD85-4239-9AB4-77AB6FA4F576}" sibTransId="{989E8CF7-160B-418B-8C40-0FF9608349AB}"/>
    <dgm:cxn modelId="{4BAF1779-E977-4D94-AC89-71979D5731B1}" type="presOf" srcId="{5B71748B-5DB0-47FC-9472-20699064E124}" destId="{A24F32DE-194F-43C1-8B32-4B9E9E25A5AE}" srcOrd="0" destOrd="2" presId="urn:microsoft.com/office/officeart/2005/8/layout/vList2"/>
    <dgm:cxn modelId="{8D42639E-A6A8-4D3C-8B24-F301E76C40AE}" srcId="{73617FC6-65DA-4E3A-A728-488008A45C0C}" destId="{5B71748B-5DB0-47FC-9472-20699064E124}" srcOrd="2" destOrd="0" parTransId="{D1239759-9FFE-4EA8-8D52-EE3E0CBC47B0}" sibTransId="{0C05E23F-8991-4855-B31D-4E45E6BFF55F}"/>
    <dgm:cxn modelId="{442CDDBD-A63F-46AB-A8E2-CC6D4ED2B136}" srcId="{73617FC6-65DA-4E3A-A728-488008A45C0C}" destId="{E1664E4E-86C8-47E1-8986-544A533BCF32}" srcOrd="0" destOrd="0" parTransId="{8D48C9EA-7730-438E-BC5E-9156C8157135}" sibTransId="{43FFA6A4-B00B-433D-97C1-E2D2F5DA510B}"/>
    <dgm:cxn modelId="{D98D8DC8-99AD-4874-8FDF-DF7D095428A0}" type="presOf" srcId="{D87F1CA2-3B74-41F7-84B8-282F34192EF0}" destId="{A24F32DE-194F-43C1-8B32-4B9E9E25A5AE}" srcOrd="0" destOrd="1" presId="urn:microsoft.com/office/officeart/2005/8/layout/vList2"/>
    <dgm:cxn modelId="{FD7D9ECD-C30C-4E7C-920E-D947F6B2DB48}" srcId="{9F5EBB51-7D38-45EB-8574-C9894421A5BF}" destId="{73617FC6-65DA-4E3A-A728-488008A45C0C}" srcOrd="0" destOrd="0" parTransId="{A73B9FA4-AC7C-4A0D-8644-28DFA01D1520}" sibTransId="{B14E2B56-C774-4CF1-909B-09383257D5A8}"/>
    <dgm:cxn modelId="{D8B9DBCE-0050-46D8-893B-6A92FE61AFD8}" type="presOf" srcId="{73617FC6-65DA-4E3A-A728-488008A45C0C}" destId="{A79EB038-4422-4B01-BD8F-F2FEBC5E4CC8}" srcOrd="0" destOrd="0" presId="urn:microsoft.com/office/officeart/2005/8/layout/vList2"/>
    <dgm:cxn modelId="{5EDCDAEA-F843-4D8E-81FE-E8217D3562FF}" type="presOf" srcId="{9F5EBB51-7D38-45EB-8574-C9894421A5BF}" destId="{524A52C7-4D69-4411-9D5A-91835B7DA174}" srcOrd="0" destOrd="0" presId="urn:microsoft.com/office/officeart/2005/8/layout/vList2"/>
    <dgm:cxn modelId="{B1C273F8-1270-45E4-9664-C29A7A07C641}" type="presParOf" srcId="{524A52C7-4D69-4411-9D5A-91835B7DA174}" destId="{A79EB038-4422-4B01-BD8F-F2FEBC5E4CC8}" srcOrd="0" destOrd="0" presId="urn:microsoft.com/office/officeart/2005/8/layout/vList2"/>
    <dgm:cxn modelId="{54E32D88-D6BC-4B3D-BAEB-762F81B05AB9}" type="presParOf" srcId="{524A52C7-4D69-4411-9D5A-91835B7DA174}" destId="{A24F32DE-194F-43C1-8B32-4B9E9E25A5A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46C2CB-E3D1-4FAF-9349-282075475F86}" type="doc">
      <dgm:prSet loTypeId="urn:microsoft.com/office/officeart/2018/2/layout/IconVerticalSolidList" loCatId="icon" qsTypeId="urn:microsoft.com/office/officeart/2005/8/quickstyle/simple5" qsCatId="simple" csTypeId="urn:microsoft.com/office/officeart/2005/8/colors/colorful4" csCatId="colorful" phldr="1"/>
      <dgm:spPr/>
      <dgm:t>
        <a:bodyPr/>
        <a:lstStyle/>
        <a:p>
          <a:endParaRPr lang="en-US"/>
        </a:p>
      </dgm:t>
    </dgm:pt>
    <dgm:pt modelId="{58E22724-8E41-4D31-855D-C250D4B09D42}">
      <dgm:prSet custT="1"/>
      <dgm:spPr/>
      <dgm:t>
        <a:bodyPr/>
        <a:lstStyle/>
        <a:p>
          <a:pPr>
            <a:lnSpc>
              <a:spcPct val="100000"/>
            </a:lnSpc>
          </a:pPr>
          <a:r>
            <a:rPr lang="en-US" sz="1800" dirty="0"/>
            <a:t>The research employs a qualitative secondary research methodology to critically examine sustainability and net-zero planning in the hotel sector.</a:t>
          </a:r>
        </a:p>
      </dgm:t>
    </dgm:pt>
    <dgm:pt modelId="{DE525B3D-4116-4E36-90CA-95B73F1F9F52}" type="parTrans" cxnId="{0B224545-DE77-4682-8FF0-7E6CDA32B608}">
      <dgm:prSet/>
      <dgm:spPr/>
      <dgm:t>
        <a:bodyPr/>
        <a:lstStyle/>
        <a:p>
          <a:endParaRPr lang="en-US"/>
        </a:p>
      </dgm:t>
    </dgm:pt>
    <dgm:pt modelId="{08D548F7-7711-4CA1-8D96-21325B4924F8}" type="sibTrans" cxnId="{0B224545-DE77-4682-8FF0-7E6CDA32B608}">
      <dgm:prSet/>
      <dgm:spPr/>
      <dgm:t>
        <a:bodyPr/>
        <a:lstStyle/>
        <a:p>
          <a:endParaRPr lang="en-US"/>
        </a:p>
      </dgm:t>
    </dgm:pt>
    <dgm:pt modelId="{79CA7C80-2BEE-4924-91A9-1401FE76176F}">
      <dgm:prSet custT="1"/>
      <dgm:spPr/>
      <dgm:t>
        <a:bodyPr/>
        <a:lstStyle/>
        <a:p>
          <a:pPr>
            <a:lnSpc>
              <a:spcPct val="100000"/>
            </a:lnSpc>
          </a:pPr>
          <a:r>
            <a:rPr lang="en-US" sz="1800" dirty="0"/>
            <a:t>Secondary research, as identified by Brotherton (2015), allows for multiple analyses to generate rich contextual information, undeterred by primary data acquisition</a:t>
          </a:r>
          <a:r>
            <a:rPr lang="en-US" sz="1500" dirty="0"/>
            <a:t>.</a:t>
          </a:r>
        </a:p>
      </dgm:t>
    </dgm:pt>
    <dgm:pt modelId="{B0DB316E-0A7A-4716-9139-A23706899500}" type="parTrans" cxnId="{9B79DEC7-D0D7-4F08-B8AA-EE6E62BD8784}">
      <dgm:prSet/>
      <dgm:spPr/>
      <dgm:t>
        <a:bodyPr/>
        <a:lstStyle/>
        <a:p>
          <a:endParaRPr lang="en-US"/>
        </a:p>
      </dgm:t>
    </dgm:pt>
    <dgm:pt modelId="{6C2D0BDB-7294-4687-919C-3355D47C856E}" type="sibTrans" cxnId="{9B79DEC7-D0D7-4F08-B8AA-EE6E62BD8784}">
      <dgm:prSet/>
      <dgm:spPr/>
      <dgm:t>
        <a:bodyPr/>
        <a:lstStyle/>
        <a:p>
          <a:endParaRPr lang="en-US"/>
        </a:p>
      </dgm:t>
    </dgm:pt>
    <dgm:pt modelId="{A41AA426-2E24-4A00-B5EC-3B500463F1E4}">
      <dgm:prSet custT="1"/>
      <dgm:spPr/>
      <dgm:t>
        <a:bodyPr/>
        <a:lstStyle/>
        <a:p>
          <a:pPr>
            <a:lnSpc>
              <a:spcPct val="100000"/>
            </a:lnSpc>
          </a:pPr>
          <a:r>
            <a:rPr lang="en-US" sz="1800" dirty="0"/>
            <a:t>The research adopts a thematic analysis method, examining repeated environmental practises, technological innovation, and pattern of policy implementation.</a:t>
          </a:r>
        </a:p>
      </dgm:t>
    </dgm:pt>
    <dgm:pt modelId="{520E7861-292C-4EF6-9D9D-3379AD9BFADF}" type="parTrans" cxnId="{3DE704CE-FFDF-446E-AF77-8D778C317A8D}">
      <dgm:prSet/>
      <dgm:spPr/>
      <dgm:t>
        <a:bodyPr/>
        <a:lstStyle/>
        <a:p>
          <a:endParaRPr lang="en-US"/>
        </a:p>
      </dgm:t>
    </dgm:pt>
    <dgm:pt modelId="{24C05B3B-BFAF-43DB-8850-B1EF93F12F09}" type="sibTrans" cxnId="{3DE704CE-FFDF-446E-AF77-8D778C317A8D}">
      <dgm:prSet/>
      <dgm:spPr/>
      <dgm:t>
        <a:bodyPr/>
        <a:lstStyle/>
        <a:p>
          <a:endParaRPr lang="en-US"/>
        </a:p>
      </dgm:t>
    </dgm:pt>
    <dgm:pt modelId="{022B9F1A-83D3-48FA-BF9C-9D7A86ED1064}">
      <dgm:prSet custT="1"/>
      <dgm:spPr/>
      <dgm:t>
        <a:bodyPr/>
        <a:lstStyle/>
        <a:p>
          <a:pPr>
            <a:lnSpc>
              <a:spcPct val="100000"/>
            </a:lnSpc>
          </a:pPr>
          <a:r>
            <a:rPr lang="en-US" sz="1800" dirty="0"/>
            <a:t>Research in this paper uses a PESTLE analytical lens—Political, Economic, Social, Technological, Legal, and Environmental—predominantly used in tourism studies to appreciate industry-wide implications (Tracy, 2020).</a:t>
          </a:r>
        </a:p>
      </dgm:t>
    </dgm:pt>
    <dgm:pt modelId="{963EBABC-6898-459A-933B-5DFFB2D61140}" type="parTrans" cxnId="{7924E598-B5D4-4B59-8B5A-B4C24EDEC60E}">
      <dgm:prSet/>
      <dgm:spPr/>
      <dgm:t>
        <a:bodyPr/>
        <a:lstStyle/>
        <a:p>
          <a:endParaRPr lang="en-US"/>
        </a:p>
      </dgm:t>
    </dgm:pt>
    <dgm:pt modelId="{46CB9841-C8BF-4FD1-BC29-C130D8CD2674}" type="sibTrans" cxnId="{7924E598-B5D4-4B59-8B5A-B4C24EDEC60E}">
      <dgm:prSet/>
      <dgm:spPr/>
      <dgm:t>
        <a:bodyPr/>
        <a:lstStyle/>
        <a:p>
          <a:endParaRPr lang="en-US"/>
        </a:p>
      </dgm:t>
    </dgm:pt>
    <dgm:pt modelId="{9DCD50E5-C33F-49DF-93A5-061B1C4A8B77}">
      <dgm:prSet custT="1"/>
      <dgm:spPr/>
      <dgm:t>
        <a:bodyPr/>
        <a:lstStyle/>
        <a:p>
          <a:pPr>
            <a:lnSpc>
              <a:spcPct val="100000"/>
            </a:lnSpc>
          </a:pPr>
          <a:r>
            <a:rPr lang="en-US" sz="1800" dirty="0"/>
            <a:t>The sources of information used are selected in terms of credibility, pertinency, as well as recency, with preference towards peer-reviewed academic journals, as well as established trade publications.</a:t>
          </a:r>
        </a:p>
      </dgm:t>
    </dgm:pt>
    <dgm:pt modelId="{B4BA8369-A587-432C-89BB-052A195FFDF0}" type="parTrans" cxnId="{1DE1F68D-81F9-46A3-A8E8-FF43A8D92DD5}">
      <dgm:prSet/>
      <dgm:spPr/>
      <dgm:t>
        <a:bodyPr/>
        <a:lstStyle/>
        <a:p>
          <a:endParaRPr lang="en-US"/>
        </a:p>
      </dgm:t>
    </dgm:pt>
    <dgm:pt modelId="{0542E9F9-4D7C-410E-9E22-F05B849D6B1C}" type="sibTrans" cxnId="{1DE1F68D-81F9-46A3-A8E8-FF43A8D92DD5}">
      <dgm:prSet/>
      <dgm:spPr/>
      <dgm:t>
        <a:bodyPr/>
        <a:lstStyle/>
        <a:p>
          <a:endParaRPr lang="en-US"/>
        </a:p>
      </dgm:t>
    </dgm:pt>
    <dgm:pt modelId="{C9BE14E7-7476-4700-ACB2-9AE120FF9345}" type="pres">
      <dgm:prSet presAssocID="{A746C2CB-E3D1-4FAF-9349-282075475F86}" presName="root" presStyleCnt="0">
        <dgm:presLayoutVars>
          <dgm:dir/>
          <dgm:resizeHandles val="exact"/>
        </dgm:presLayoutVars>
      </dgm:prSet>
      <dgm:spPr/>
    </dgm:pt>
    <dgm:pt modelId="{74532B46-4B37-457F-A140-D64D703CAE8F}" type="pres">
      <dgm:prSet presAssocID="{58E22724-8E41-4D31-855D-C250D4B09D42}" presName="compNode" presStyleCnt="0"/>
      <dgm:spPr/>
    </dgm:pt>
    <dgm:pt modelId="{AC37A2FD-B630-4603-91B2-3102BDCE5334}" type="pres">
      <dgm:prSet presAssocID="{58E22724-8E41-4D31-855D-C250D4B09D42}" presName="bgRect" presStyleLbl="bgShp" presStyleIdx="0" presStyleCnt="5"/>
      <dgm:spPr/>
    </dgm:pt>
    <dgm:pt modelId="{CEA3707F-D3CB-4F04-A83B-CCE93036026B}" type="pres">
      <dgm:prSet presAssocID="{58E22724-8E41-4D31-855D-C250D4B09D42}"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A581E2AE-1573-40B7-BF0F-27FE30198B18}" type="pres">
      <dgm:prSet presAssocID="{58E22724-8E41-4D31-855D-C250D4B09D42}" presName="spaceRect" presStyleCnt="0"/>
      <dgm:spPr/>
    </dgm:pt>
    <dgm:pt modelId="{867738E2-23A6-4189-80D6-4F9CE7B89E79}" type="pres">
      <dgm:prSet presAssocID="{58E22724-8E41-4D31-855D-C250D4B09D42}" presName="parTx" presStyleLbl="revTx" presStyleIdx="0" presStyleCnt="5">
        <dgm:presLayoutVars>
          <dgm:chMax val="0"/>
          <dgm:chPref val="0"/>
        </dgm:presLayoutVars>
      </dgm:prSet>
      <dgm:spPr/>
    </dgm:pt>
    <dgm:pt modelId="{C6A3C0DA-2CB4-47A0-87E0-B2A732BB6743}" type="pres">
      <dgm:prSet presAssocID="{08D548F7-7711-4CA1-8D96-21325B4924F8}" presName="sibTrans" presStyleCnt="0"/>
      <dgm:spPr/>
    </dgm:pt>
    <dgm:pt modelId="{8F26DC25-494F-453E-9DB8-6E7A4C14986C}" type="pres">
      <dgm:prSet presAssocID="{79CA7C80-2BEE-4924-91A9-1401FE76176F}" presName="compNode" presStyleCnt="0"/>
      <dgm:spPr/>
    </dgm:pt>
    <dgm:pt modelId="{A1AFFE15-EFD6-4C9A-9969-B30BD6577BCC}" type="pres">
      <dgm:prSet presAssocID="{79CA7C80-2BEE-4924-91A9-1401FE76176F}" presName="bgRect" presStyleLbl="bgShp" presStyleIdx="1" presStyleCnt="5"/>
      <dgm:spPr/>
    </dgm:pt>
    <dgm:pt modelId="{E4EC7D13-948E-4378-87A8-A9D0A167E037}" type="pres">
      <dgm:prSet presAssocID="{79CA7C80-2BEE-4924-91A9-1401FE76176F}"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yes"/>
        </a:ext>
      </dgm:extLst>
    </dgm:pt>
    <dgm:pt modelId="{F2C4DAC6-E9AC-401E-8D0B-1861CE124C0C}" type="pres">
      <dgm:prSet presAssocID="{79CA7C80-2BEE-4924-91A9-1401FE76176F}" presName="spaceRect" presStyleCnt="0"/>
      <dgm:spPr/>
    </dgm:pt>
    <dgm:pt modelId="{026A1464-D435-4381-82F5-5B0949CD7986}" type="pres">
      <dgm:prSet presAssocID="{79CA7C80-2BEE-4924-91A9-1401FE76176F}" presName="parTx" presStyleLbl="revTx" presStyleIdx="1" presStyleCnt="5">
        <dgm:presLayoutVars>
          <dgm:chMax val="0"/>
          <dgm:chPref val="0"/>
        </dgm:presLayoutVars>
      </dgm:prSet>
      <dgm:spPr/>
    </dgm:pt>
    <dgm:pt modelId="{7AFE4709-8118-46B2-A7E8-E7985C9312BD}" type="pres">
      <dgm:prSet presAssocID="{6C2D0BDB-7294-4687-919C-3355D47C856E}" presName="sibTrans" presStyleCnt="0"/>
      <dgm:spPr/>
    </dgm:pt>
    <dgm:pt modelId="{5A1A0317-BC59-4868-A195-9F5B57940C9B}" type="pres">
      <dgm:prSet presAssocID="{A41AA426-2E24-4A00-B5EC-3B500463F1E4}" presName="compNode" presStyleCnt="0"/>
      <dgm:spPr/>
    </dgm:pt>
    <dgm:pt modelId="{A1AF3B15-780A-484A-AC34-335FEA360F61}" type="pres">
      <dgm:prSet presAssocID="{A41AA426-2E24-4A00-B5EC-3B500463F1E4}" presName="bgRect" presStyleLbl="bgShp" presStyleIdx="2" presStyleCnt="5"/>
      <dgm:spPr/>
    </dgm:pt>
    <dgm:pt modelId="{AF6F8A22-42D0-4738-8C59-8CEDCF3F74E8}" type="pres">
      <dgm:prSet presAssocID="{A41AA426-2E24-4A00-B5EC-3B500463F1E4}"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rson with Idea"/>
        </a:ext>
      </dgm:extLst>
    </dgm:pt>
    <dgm:pt modelId="{AAF377CA-A73B-45EF-9830-797B26F47C26}" type="pres">
      <dgm:prSet presAssocID="{A41AA426-2E24-4A00-B5EC-3B500463F1E4}" presName="spaceRect" presStyleCnt="0"/>
      <dgm:spPr/>
    </dgm:pt>
    <dgm:pt modelId="{1145AE76-E056-4B3E-AC41-07E0F1CEED97}" type="pres">
      <dgm:prSet presAssocID="{A41AA426-2E24-4A00-B5EC-3B500463F1E4}" presName="parTx" presStyleLbl="revTx" presStyleIdx="2" presStyleCnt="5">
        <dgm:presLayoutVars>
          <dgm:chMax val="0"/>
          <dgm:chPref val="0"/>
        </dgm:presLayoutVars>
      </dgm:prSet>
      <dgm:spPr/>
    </dgm:pt>
    <dgm:pt modelId="{94A49FD6-192F-4B07-A033-AFEB7F551DB8}" type="pres">
      <dgm:prSet presAssocID="{24C05B3B-BFAF-43DB-8850-B1EF93F12F09}" presName="sibTrans" presStyleCnt="0"/>
      <dgm:spPr/>
    </dgm:pt>
    <dgm:pt modelId="{571570F7-A919-4F6C-8C79-C36CA0AF7CBE}" type="pres">
      <dgm:prSet presAssocID="{022B9F1A-83D3-48FA-BF9C-9D7A86ED1064}" presName="compNode" presStyleCnt="0"/>
      <dgm:spPr/>
    </dgm:pt>
    <dgm:pt modelId="{3654A2DF-B441-4A2B-B540-09C528279489}" type="pres">
      <dgm:prSet presAssocID="{022B9F1A-83D3-48FA-BF9C-9D7A86ED1064}" presName="bgRect" presStyleLbl="bgShp" presStyleIdx="3" presStyleCnt="5" custScaleY="158927"/>
      <dgm:spPr/>
    </dgm:pt>
    <dgm:pt modelId="{E55FEF5C-8B73-4566-B882-C49A16BF4B79}" type="pres">
      <dgm:prSet presAssocID="{022B9F1A-83D3-48FA-BF9C-9D7A86ED1064}"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g spray"/>
        </a:ext>
      </dgm:extLst>
    </dgm:pt>
    <dgm:pt modelId="{8C9C0071-A2AD-4FBC-A4AF-537A25508E81}" type="pres">
      <dgm:prSet presAssocID="{022B9F1A-83D3-48FA-BF9C-9D7A86ED1064}" presName="spaceRect" presStyleCnt="0"/>
      <dgm:spPr/>
    </dgm:pt>
    <dgm:pt modelId="{0CF1FE94-994C-48DC-BA0A-1B75A7706143}" type="pres">
      <dgm:prSet presAssocID="{022B9F1A-83D3-48FA-BF9C-9D7A86ED1064}" presName="parTx" presStyleLbl="revTx" presStyleIdx="3" presStyleCnt="5" custScaleY="151249">
        <dgm:presLayoutVars>
          <dgm:chMax val="0"/>
          <dgm:chPref val="0"/>
        </dgm:presLayoutVars>
      </dgm:prSet>
      <dgm:spPr/>
    </dgm:pt>
    <dgm:pt modelId="{C6D9442F-7605-489A-9D47-DA6F87049BC1}" type="pres">
      <dgm:prSet presAssocID="{46CB9841-C8BF-4FD1-BC29-C130D8CD2674}" presName="sibTrans" presStyleCnt="0"/>
      <dgm:spPr/>
    </dgm:pt>
    <dgm:pt modelId="{9E8ACF5E-66D0-4B2F-A5FE-2A6255585D14}" type="pres">
      <dgm:prSet presAssocID="{9DCD50E5-C33F-49DF-93A5-061B1C4A8B77}" presName="compNode" presStyleCnt="0"/>
      <dgm:spPr/>
    </dgm:pt>
    <dgm:pt modelId="{1503A555-04C0-4833-A917-FB52D12404B2}" type="pres">
      <dgm:prSet presAssocID="{9DCD50E5-C33F-49DF-93A5-061B1C4A8B77}" presName="bgRect" presStyleLbl="bgShp" presStyleIdx="4" presStyleCnt="5"/>
      <dgm:spPr/>
    </dgm:pt>
    <dgm:pt modelId="{9AEAE81E-C793-4020-B4F9-459463C66689}" type="pres">
      <dgm:prSet presAssocID="{9DCD50E5-C33F-49DF-93A5-061B1C4A8B77}"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losed Quotation Mark"/>
        </a:ext>
      </dgm:extLst>
    </dgm:pt>
    <dgm:pt modelId="{4881BDB5-FDA4-4F92-B6C8-05180BB50F2F}" type="pres">
      <dgm:prSet presAssocID="{9DCD50E5-C33F-49DF-93A5-061B1C4A8B77}" presName="spaceRect" presStyleCnt="0"/>
      <dgm:spPr/>
    </dgm:pt>
    <dgm:pt modelId="{7104E651-6234-4DD4-B8D7-86039E420512}" type="pres">
      <dgm:prSet presAssocID="{9DCD50E5-C33F-49DF-93A5-061B1C4A8B77}" presName="parTx" presStyleLbl="revTx" presStyleIdx="4" presStyleCnt="5">
        <dgm:presLayoutVars>
          <dgm:chMax val="0"/>
          <dgm:chPref val="0"/>
        </dgm:presLayoutVars>
      </dgm:prSet>
      <dgm:spPr/>
    </dgm:pt>
  </dgm:ptLst>
  <dgm:cxnLst>
    <dgm:cxn modelId="{CCF43B13-6220-4851-ADE6-C382415BABC0}" type="presOf" srcId="{A41AA426-2E24-4A00-B5EC-3B500463F1E4}" destId="{1145AE76-E056-4B3E-AC41-07E0F1CEED97}" srcOrd="0" destOrd="0" presId="urn:microsoft.com/office/officeart/2018/2/layout/IconVerticalSolidList"/>
    <dgm:cxn modelId="{BEDAD740-0D53-4795-BDAB-01DF93A5ABB1}" type="presOf" srcId="{A746C2CB-E3D1-4FAF-9349-282075475F86}" destId="{C9BE14E7-7476-4700-ACB2-9AE120FF9345}" srcOrd="0" destOrd="0" presId="urn:microsoft.com/office/officeart/2018/2/layout/IconVerticalSolidList"/>
    <dgm:cxn modelId="{0B224545-DE77-4682-8FF0-7E6CDA32B608}" srcId="{A746C2CB-E3D1-4FAF-9349-282075475F86}" destId="{58E22724-8E41-4D31-855D-C250D4B09D42}" srcOrd="0" destOrd="0" parTransId="{DE525B3D-4116-4E36-90CA-95B73F1F9F52}" sibTransId="{08D548F7-7711-4CA1-8D96-21325B4924F8}"/>
    <dgm:cxn modelId="{1DE1F68D-81F9-46A3-A8E8-FF43A8D92DD5}" srcId="{A746C2CB-E3D1-4FAF-9349-282075475F86}" destId="{9DCD50E5-C33F-49DF-93A5-061B1C4A8B77}" srcOrd="4" destOrd="0" parTransId="{B4BA8369-A587-432C-89BB-052A195FFDF0}" sibTransId="{0542E9F9-4D7C-410E-9E22-F05B849D6B1C}"/>
    <dgm:cxn modelId="{7924E598-B5D4-4B59-8B5A-B4C24EDEC60E}" srcId="{A746C2CB-E3D1-4FAF-9349-282075475F86}" destId="{022B9F1A-83D3-48FA-BF9C-9D7A86ED1064}" srcOrd="3" destOrd="0" parTransId="{963EBABC-6898-459A-933B-5DFFB2D61140}" sibTransId="{46CB9841-C8BF-4FD1-BC29-C130D8CD2674}"/>
    <dgm:cxn modelId="{FE16B799-D04B-4108-A3DF-3DD97AA3E14B}" type="presOf" srcId="{58E22724-8E41-4D31-855D-C250D4B09D42}" destId="{867738E2-23A6-4189-80D6-4F9CE7B89E79}" srcOrd="0" destOrd="0" presId="urn:microsoft.com/office/officeart/2018/2/layout/IconVerticalSolidList"/>
    <dgm:cxn modelId="{9B79DEC7-D0D7-4F08-B8AA-EE6E62BD8784}" srcId="{A746C2CB-E3D1-4FAF-9349-282075475F86}" destId="{79CA7C80-2BEE-4924-91A9-1401FE76176F}" srcOrd="1" destOrd="0" parTransId="{B0DB316E-0A7A-4716-9139-A23706899500}" sibTransId="{6C2D0BDB-7294-4687-919C-3355D47C856E}"/>
    <dgm:cxn modelId="{3DE704CE-FFDF-446E-AF77-8D778C317A8D}" srcId="{A746C2CB-E3D1-4FAF-9349-282075475F86}" destId="{A41AA426-2E24-4A00-B5EC-3B500463F1E4}" srcOrd="2" destOrd="0" parTransId="{520E7861-292C-4EF6-9D9D-3379AD9BFADF}" sibTransId="{24C05B3B-BFAF-43DB-8850-B1EF93F12F09}"/>
    <dgm:cxn modelId="{617CFDCE-4D1D-425C-98E3-3B9330C31334}" type="presOf" srcId="{9DCD50E5-C33F-49DF-93A5-061B1C4A8B77}" destId="{7104E651-6234-4DD4-B8D7-86039E420512}" srcOrd="0" destOrd="0" presId="urn:microsoft.com/office/officeart/2018/2/layout/IconVerticalSolidList"/>
    <dgm:cxn modelId="{DDFFD5E2-8CC9-47FA-83D7-1F07BDAB19D6}" type="presOf" srcId="{022B9F1A-83D3-48FA-BF9C-9D7A86ED1064}" destId="{0CF1FE94-994C-48DC-BA0A-1B75A7706143}" srcOrd="0" destOrd="0" presId="urn:microsoft.com/office/officeart/2018/2/layout/IconVerticalSolidList"/>
    <dgm:cxn modelId="{2EB1A1F3-983A-417C-AFE0-137069B469A0}" type="presOf" srcId="{79CA7C80-2BEE-4924-91A9-1401FE76176F}" destId="{026A1464-D435-4381-82F5-5B0949CD7986}" srcOrd="0" destOrd="0" presId="urn:microsoft.com/office/officeart/2018/2/layout/IconVerticalSolidList"/>
    <dgm:cxn modelId="{50BAAF36-FAA2-41D2-8583-D05542CB2DAE}" type="presParOf" srcId="{C9BE14E7-7476-4700-ACB2-9AE120FF9345}" destId="{74532B46-4B37-457F-A140-D64D703CAE8F}" srcOrd="0" destOrd="0" presId="urn:microsoft.com/office/officeart/2018/2/layout/IconVerticalSolidList"/>
    <dgm:cxn modelId="{B2F22CC8-A2A6-482B-92F8-49AE9A205EAF}" type="presParOf" srcId="{74532B46-4B37-457F-A140-D64D703CAE8F}" destId="{AC37A2FD-B630-4603-91B2-3102BDCE5334}" srcOrd="0" destOrd="0" presId="urn:microsoft.com/office/officeart/2018/2/layout/IconVerticalSolidList"/>
    <dgm:cxn modelId="{D80475A6-A67F-4933-948B-4138615E0006}" type="presParOf" srcId="{74532B46-4B37-457F-A140-D64D703CAE8F}" destId="{CEA3707F-D3CB-4F04-A83B-CCE93036026B}" srcOrd="1" destOrd="0" presId="urn:microsoft.com/office/officeart/2018/2/layout/IconVerticalSolidList"/>
    <dgm:cxn modelId="{3491E6D6-E24C-4B26-BCF4-5C13CC6ADAD2}" type="presParOf" srcId="{74532B46-4B37-457F-A140-D64D703CAE8F}" destId="{A581E2AE-1573-40B7-BF0F-27FE30198B18}" srcOrd="2" destOrd="0" presId="urn:microsoft.com/office/officeart/2018/2/layout/IconVerticalSolidList"/>
    <dgm:cxn modelId="{D05D12DB-BF1B-4781-85A8-FE0A2F707E5C}" type="presParOf" srcId="{74532B46-4B37-457F-A140-D64D703CAE8F}" destId="{867738E2-23A6-4189-80D6-4F9CE7B89E79}" srcOrd="3" destOrd="0" presId="urn:microsoft.com/office/officeart/2018/2/layout/IconVerticalSolidList"/>
    <dgm:cxn modelId="{5A2DE4C5-0975-46FD-AF2C-C5A4DCA7C36B}" type="presParOf" srcId="{C9BE14E7-7476-4700-ACB2-9AE120FF9345}" destId="{C6A3C0DA-2CB4-47A0-87E0-B2A732BB6743}" srcOrd="1" destOrd="0" presId="urn:microsoft.com/office/officeart/2018/2/layout/IconVerticalSolidList"/>
    <dgm:cxn modelId="{5ADBC571-FDB1-49AB-86A3-802A8C8E5AAA}" type="presParOf" srcId="{C9BE14E7-7476-4700-ACB2-9AE120FF9345}" destId="{8F26DC25-494F-453E-9DB8-6E7A4C14986C}" srcOrd="2" destOrd="0" presId="urn:microsoft.com/office/officeart/2018/2/layout/IconVerticalSolidList"/>
    <dgm:cxn modelId="{3D878AE5-246F-4C2D-90E4-CA4C535B8A94}" type="presParOf" srcId="{8F26DC25-494F-453E-9DB8-6E7A4C14986C}" destId="{A1AFFE15-EFD6-4C9A-9969-B30BD6577BCC}" srcOrd="0" destOrd="0" presId="urn:microsoft.com/office/officeart/2018/2/layout/IconVerticalSolidList"/>
    <dgm:cxn modelId="{4E326371-476D-4F72-B746-402AFA53CA73}" type="presParOf" srcId="{8F26DC25-494F-453E-9DB8-6E7A4C14986C}" destId="{E4EC7D13-948E-4378-87A8-A9D0A167E037}" srcOrd="1" destOrd="0" presId="urn:microsoft.com/office/officeart/2018/2/layout/IconVerticalSolidList"/>
    <dgm:cxn modelId="{8441A663-EF48-42A6-8B3F-F0BC69C27BFC}" type="presParOf" srcId="{8F26DC25-494F-453E-9DB8-6E7A4C14986C}" destId="{F2C4DAC6-E9AC-401E-8D0B-1861CE124C0C}" srcOrd="2" destOrd="0" presId="urn:microsoft.com/office/officeart/2018/2/layout/IconVerticalSolidList"/>
    <dgm:cxn modelId="{4356051E-5D9F-4B81-B638-898284E880B8}" type="presParOf" srcId="{8F26DC25-494F-453E-9DB8-6E7A4C14986C}" destId="{026A1464-D435-4381-82F5-5B0949CD7986}" srcOrd="3" destOrd="0" presId="urn:microsoft.com/office/officeart/2018/2/layout/IconVerticalSolidList"/>
    <dgm:cxn modelId="{D2E2CAB1-0FE1-4334-BE8C-8766B308A310}" type="presParOf" srcId="{C9BE14E7-7476-4700-ACB2-9AE120FF9345}" destId="{7AFE4709-8118-46B2-A7E8-E7985C9312BD}" srcOrd="3" destOrd="0" presId="urn:microsoft.com/office/officeart/2018/2/layout/IconVerticalSolidList"/>
    <dgm:cxn modelId="{B99BAA62-C737-4EBC-B0A1-D2296CBCB7C8}" type="presParOf" srcId="{C9BE14E7-7476-4700-ACB2-9AE120FF9345}" destId="{5A1A0317-BC59-4868-A195-9F5B57940C9B}" srcOrd="4" destOrd="0" presId="urn:microsoft.com/office/officeart/2018/2/layout/IconVerticalSolidList"/>
    <dgm:cxn modelId="{F7BD4594-CCC0-4453-AEC6-7025233C9AE0}" type="presParOf" srcId="{5A1A0317-BC59-4868-A195-9F5B57940C9B}" destId="{A1AF3B15-780A-484A-AC34-335FEA360F61}" srcOrd="0" destOrd="0" presId="urn:microsoft.com/office/officeart/2018/2/layout/IconVerticalSolidList"/>
    <dgm:cxn modelId="{C4781EDD-C76C-4701-B42C-2C5C62D6D458}" type="presParOf" srcId="{5A1A0317-BC59-4868-A195-9F5B57940C9B}" destId="{AF6F8A22-42D0-4738-8C59-8CEDCF3F74E8}" srcOrd="1" destOrd="0" presId="urn:microsoft.com/office/officeart/2018/2/layout/IconVerticalSolidList"/>
    <dgm:cxn modelId="{56CDDD8A-291D-47CB-9DFF-A861827EDC21}" type="presParOf" srcId="{5A1A0317-BC59-4868-A195-9F5B57940C9B}" destId="{AAF377CA-A73B-45EF-9830-797B26F47C26}" srcOrd="2" destOrd="0" presId="urn:microsoft.com/office/officeart/2018/2/layout/IconVerticalSolidList"/>
    <dgm:cxn modelId="{4375CB92-2E33-442D-A09E-AA26A4A102FE}" type="presParOf" srcId="{5A1A0317-BC59-4868-A195-9F5B57940C9B}" destId="{1145AE76-E056-4B3E-AC41-07E0F1CEED97}" srcOrd="3" destOrd="0" presId="urn:microsoft.com/office/officeart/2018/2/layout/IconVerticalSolidList"/>
    <dgm:cxn modelId="{81ADF29E-FD6D-4B49-9B5C-3465DB67ACAB}" type="presParOf" srcId="{C9BE14E7-7476-4700-ACB2-9AE120FF9345}" destId="{94A49FD6-192F-4B07-A033-AFEB7F551DB8}" srcOrd="5" destOrd="0" presId="urn:microsoft.com/office/officeart/2018/2/layout/IconVerticalSolidList"/>
    <dgm:cxn modelId="{BCD4EA5A-623D-4FD2-BC1F-8C092205D8A6}" type="presParOf" srcId="{C9BE14E7-7476-4700-ACB2-9AE120FF9345}" destId="{571570F7-A919-4F6C-8C79-C36CA0AF7CBE}" srcOrd="6" destOrd="0" presId="urn:microsoft.com/office/officeart/2018/2/layout/IconVerticalSolidList"/>
    <dgm:cxn modelId="{F444919E-F79B-4AED-9111-1FC4A8BE7B9E}" type="presParOf" srcId="{571570F7-A919-4F6C-8C79-C36CA0AF7CBE}" destId="{3654A2DF-B441-4A2B-B540-09C528279489}" srcOrd="0" destOrd="0" presId="urn:microsoft.com/office/officeart/2018/2/layout/IconVerticalSolidList"/>
    <dgm:cxn modelId="{570BEE3E-6008-4B87-AB6C-014E56B3370D}" type="presParOf" srcId="{571570F7-A919-4F6C-8C79-C36CA0AF7CBE}" destId="{E55FEF5C-8B73-4566-B882-C49A16BF4B79}" srcOrd="1" destOrd="0" presId="urn:microsoft.com/office/officeart/2018/2/layout/IconVerticalSolidList"/>
    <dgm:cxn modelId="{53A778F9-25A0-4B60-8192-B81855542EA0}" type="presParOf" srcId="{571570F7-A919-4F6C-8C79-C36CA0AF7CBE}" destId="{8C9C0071-A2AD-4FBC-A4AF-537A25508E81}" srcOrd="2" destOrd="0" presId="urn:microsoft.com/office/officeart/2018/2/layout/IconVerticalSolidList"/>
    <dgm:cxn modelId="{097CEE46-02E2-4945-957D-5D187EBE4680}" type="presParOf" srcId="{571570F7-A919-4F6C-8C79-C36CA0AF7CBE}" destId="{0CF1FE94-994C-48DC-BA0A-1B75A7706143}" srcOrd="3" destOrd="0" presId="urn:microsoft.com/office/officeart/2018/2/layout/IconVerticalSolidList"/>
    <dgm:cxn modelId="{95C51D17-DF9F-4B1C-9492-79D9009EECFD}" type="presParOf" srcId="{C9BE14E7-7476-4700-ACB2-9AE120FF9345}" destId="{C6D9442F-7605-489A-9D47-DA6F87049BC1}" srcOrd="7" destOrd="0" presId="urn:microsoft.com/office/officeart/2018/2/layout/IconVerticalSolidList"/>
    <dgm:cxn modelId="{2095B175-84C6-4FB1-964C-CC5960DBE82C}" type="presParOf" srcId="{C9BE14E7-7476-4700-ACB2-9AE120FF9345}" destId="{9E8ACF5E-66D0-4B2F-A5FE-2A6255585D14}" srcOrd="8" destOrd="0" presId="urn:microsoft.com/office/officeart/2018/2/layout/IconVerticalSolidList"/>
    <dgm:cxn modelId="{65766AA6-4ED4-4354-9F95-2293A69E869A}" type="presParOf" srcId="{9E8ACF5E-66D0-4B2F-A5FE-2A6255585D14}" destId="{1503A555-04C0-4833-A917-FB52D12404B2}" srcOrd="0" destOrd="0" presId="urn:microsoft.com/office/officeart/2018/2/layout/IconVerticalSolidList"/>
    <dgm:cxn modelId="{F399BDEF-299E-41A6-A019-B0DA8F6914D4}" type="presParOf" srcId="{9E8ACF5E-66D0-4B2F-A5FE-2A6255585D14}" destId="{9AEAE81E-C793-4020-B4F9-459463C66689}" srcOrd="1" destOrd="0" presId="urn:microsoft.com/office/officeart/2018/2/layout/IconVerticalSolidList"/>
    <dgm:cxn modelId="{E97AEE1A-EC1A-49E0-99C4-2EC5B735EA9F}" type="presParOf" srcId="{9E8ACF5E-66D0-4B2F-A5FE-2A6255585D14}" destId="{4881BDB5-FDA4-4F92-B6C8-05180BB50F2F}" srcOrd="2" destOrd="0" presId="urn:microsoft.com/office/officeart/2018/2/layout/IconVerticalSolidList"/>
    <dgm:cxn modelId="{53506F80-CBD3-4E5A-BF66-87EDE39605C0}" type="presParOf" srcId="{9E8ACF5E-66D0-4B2F-A5FE-2A6255585D14}" destId="{7104E651-6234-4DD4-B8D7-86039E42051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141D402-7C43-4532-A6B2-DEF73589CB9D}" type="doc">
      <dgm:prSet loTypeId="urn:microsoft.com/office/officeart/2005/8/layout/hList2" loCatId="list" qsTypeId="urn:microsoft.com/office/officeart/2005/8/quickstyle/simple5" qsCatId="simple" csTypeId="urn:microsoft.com/office/officeart/2005/8/colors/accent1_2" csCatId="accent1" phldr="1"/>
      <dgm:spPr/>
      <dgm:t>
        <a:bodyPr/>
        <a:lstStyle/>
        <a:p>
          <a:endParaRPr lang="en-US"/>
        </a:p>
      </dgm:t>
    </dgm:pt>
    <dgm:pt modelId="{E8A2522A-4231-4DDE-86D7-50135694A4C9}">
      <dgm:prSet custT="1"/>
      <dgm:spPr/>
      <dgm:t>
        <a:bodyPr/>
        <a:lstStyle/>
        <a:p>
          <a:pPr rtl="0"/>
          <a:r>
            <a:rPr lang="en-US" sz="2800" dirty="0">
              <a:latin typeface="Times New Roman" panose="02020603050405020304" pitchFamily="18" charset="0"/>
              <a:cs typeface="Times New Roman" panose="02020603050405020304" pitchFamily="18" charset="0"/>
            </a:rPr>
            <a:t>Pestle Framework</a:t>
          </a:r>
        </a:p>
      </dgm:t>
    </dgm:pt>
    <dgm:pt modelId="{7331D47B-C521-4FD2-8D60-3B75825D2731}" type="parTrans" cxnId="{2251F995-48AB-442B-8436-5B35C419993F}">
      <dgm:prSet/>
      <dgm:spPr/>
      <dgm:t>
        <a:bodyPr/>
        <a:lstStyle/>
        <a:p>
          <a:endParaRPr lang="en-US" sz="2000">
            <a:latin typeface="Times New Roman" panose="02020603050405020304" pitchFamily="18" charset="0"/>
            <a:cs typeface="Times New Roman" panose="02020603050405020304" pitchFamily="18" charset="0"/>
          </a:endParaRPr>
        </a:p>
      </dgm:t>
    </dgm:pt>
    <dgm:pt modelId="{93E0F8D3-2ABD-4618-82AB-6E8ED12E94DC}" type="sibTrans" cxnId="{2251F995-48AB-442B-8436-5B35C419993F}">
      <dgm:prSet/>
      <dgm:spPr/>
      <dgm:t>
        <a:bodyPr/>
        <a:lstStyle/>
        <a:p>
          <a:endParaRPr lang="en-US" sz="2000">
            <a:latin typeface="Times New Roman" panose="02020603050405020304" pitchFamily="18" charset="0"/>
            <a:cs typeface="Times New Roman" panose="02020603050405020304" pitchFamily="18" charset="0"/>
          </a:endParaRPr>
        </a:p>
      </dgm:t>
    </dgm:pt>
    <dgm:pt modelId="{B2E48E59-E775-462A-BB26-12A80ADCA9DA}">
      <dgm:prSet custT="1"/>
      <dgm:spPr/>
      <dgm:t>
        <a:bodyPr/>
        <a:lstStyle/>
        <a:p>
          <a:pPr algn="just" rtl="0"/>
          <a:r>
            <a:rPr lang="en-US" sz="2000" dirty="0">
              <a:latin typeface="Times New Roman" panose="02020603050405020304" pitchFamily="18" charset="0"/>
              <a:cs typeface="Times New Roman" panose="02020603050405020304" pitchFamily="18" charset="0"/>
            </a:rPr>
            <a:t>Transition to net-zero in hotels depends upon macro-environmental factors, which can be critically examined by PESTLE together with the Triple Bottom Line (TBL) framework.</a:t>
          </a:r>
        </a:p>
      </dgm:t>
    </dgm:pt>
    <dgm:pt modelId="{549717A2-03A8-43CD-A64C-939B4BB25BD9}" type="parTrans" cxnId="{407BEA6C-D2D4-4EEC-A728-F678F983C9E3}">
      <dgm:prSet/>
      <dgm:spPr/>
      <dgm:t>
        <a:bodyPr/>
        <a:lstStyle/>
        <a:p>
          <a:endParaRPr lang="en-US" sz="2000">
            <a:latin typeface="Times New Roman" panose="02020603050405020304" pitchFamily="18" charset="0"/>
            <a:cs typeface="Times New Roman" panose="02020603050405020304" pitchFamily="18" charset="0"/>
          </a:endParaRPr>
        </a:p>
      </dgm:t>
    </dgm:pt>
    <dgm:pt modelId="{F1B0245E-9A21-4634-B2CB-E5B6CC5DD193}" type="sibTrans" cxnId="{407BEA6C-D2D4-4EEC-A728-F678F983C9E3}">
      <dgm:prSet/>
      <dgm:spPr/>
      <dgm:t>
        <a:bodyPr/>
        <a:lstStyle/>
        <a:p>
          <a:endParaRPr lang="en-US" sz="2000">
            <a:latin typeface="Times New Roman" panose="02020603050405020304" pitchFamily="18" charset="0"/>
            <a:cs typeface="Times New Roman" panose="02020603050405020304" pitchFamily="18" charset="0"/>
          </a:endParaRPr>
        </a:p>
      </dgm:t>
    </dgm:pt>
    <dgm:pt modelId="{9592817B-AB55-4ACA-A9C9-70123C17E0D6}">
      <dgm:prSet custT="1"/>
      <dgm:spPr/>
      <dgm:t>
        <a:bodyPr/>
        <a:lstStyle/>
        <a:p>
          <a:pPr algn="just" rtl="0"/>
          <a:r>
            <a:rPr lang="en-US" sz="2000">
              <a:latin typeface="Times New Roman" panose="02020603050405020304" pitchFamily="18" charset="0"/>
              <a:cs typeface="Times New Roman" panose="02020603050405020304" pitchFamily="18" charset="0"/>
            </a:rPr>
            <a:t>Political pressures increase as governments enact climate legislation.</a:t>
          </a:r>
        </a:p>
      </dgm:t>
    </dgm:pt>
    <dgm:pt modelId="{8007ACA6-0789-4948-B9D7-D5A56C13A757}" type="parTrans" cxnId="{EB71EDB8-7A62-456A-BEA0-1E672D36D7E3}">
      <dgm:prSet/>
      <dgm:spPr/>
      <dgm:t>
        <a:bodyPr/>
        <a:lstStyle/>
        <a:p>
          <a:endParaRPr lang="en-US" sz="2000">
            <a:latin typeface="Times New Roman" panose="02020603050405020304" pitchFamily="18" charset="0"/>
            <a:cs typeface="Times New Roman" panose="02020603050405020304" pitchFamily="18" charset="0"/>
          </a:endParaRPr>
        </a:p>
      </dgm:t>
    </dgm:pt>
    <dgm:pt modelId="{FFF382FD-2572-4ECE-A6F8-1D0DACAE9249}" type="sibTrans" cxnId="{EB71EDB8-7A62-456A-BEA0-1E672D36D7E3}">
      <dgm:prSet/>
      <dgm:spPr/>
      <dgm:t>
        <a:bodyPr/>
        <a:lstStyle/>
        <a:p>
          <a:endParaRPr lang="en-US" sz="2000">
            <a:latin typeface="Times New Roman" panose="02020603050405020304" pitchFamily="18" charset="0"/>
            <a:cs typeface="Times New Roman" panose="02020603050405020304" pitchFamily="18" charset="0"/>
          </a:endParaRPr>
        </a:p>
      </dgm:t>
    </dgm:pt>
    <dgm:pt modelId="{C7470660-8840-4A48-A3BC-7FC6289BB378}">
      <dgm:prSet custT="1"/>
      <dgm:spPr/>
      <dgm:t>
        <a:bodyPr/>
        <a:lstStyle/>
        <a:p>
          <a:pPr algn="just" rtl="0"/>
          <a:r>
            <a:rPr lang="en-US" sz="2000" dirty="0">
              <a:latin typeface="Times New Roman" panose="02020603050405020304" pitchFamily="18" charset="0"/>
              <a:cs typeface="Times New Roman" panose="02020603050405020304" pitchFamily="18" charset="0"/>
            </a:rPr>
            <a:t>Upfront costs stand as the most cited challenge to implementing energy-efficient systems by 57% of mid-sized hotels (Moses et al., 2025).</a:t>
          </a:r>
        </a:p>
      </dgm:t>
    </dgm:pt>
    <dgm:pt modelId="{A83579EA-C5D7-45B9-82AE-B8FB33EF1574}" type="parTrans" cxnId="{FC9E5906-CB1D-4463-BF0A-8D1F3898CE43}">
      <dgm:prSet/>
      <dgm:spPr/>
      <dgm:t>
        <a:bodyPr/>
        <a:lstStyle/>
        <a:p>
          <a:endParaRPr lang="en-US" sz="2000">
            <a:latin typeface="Times New Roman" panose="02020603050405020304" pitchFamily="18" charset="0"/>
            <a:cs typeface="Times New Roman" panose="02020603050405020304" pitchFamily="18" charset="0"/>
          </a:endParaRPr>
        </a:p>
      </dgm:t>
    </dgm:pt>
    <dgm:pt modelId="{3DAAA32A-6A7A-4B98-815B-F790457C930A}" type="sibTrans" cxnId="{FC9E5906-CB1D-4463-BF0A-8D1F3898CE43}">
      <dgm:prSet/>
      <dgm:spPr/>
      <dgm:t>
        <a:bodyPr/>
        <a:lstStyle/>
        <a:p>
          <a:endParaRPr lang="en-US" sz="2000">
            <a:latin typeface="Times New Roman" panose="02020603050405020304" pitchFamily="18" charset="0"/>
            <a:cs typeface="Times New Roman" panose="02020603050405020304" pitchFamily="18" charset="0"/>
          </a:endParaRPr>
        </a:p>
      </dgm:t>
    </dgm:pt>
    <dgm:pt modelId="{942AD68C-E157-4AB3-AA7A-14AB74113E64}">
      <dgm:prSet custT="1"/>
      <dgm:spPr/>
      <dgm:t>
        <a:bodyPr/>
        <a:lstStyle/>
        <a:p>
          <a:pPr algn="just" rtl="0"/>
          <a:r>
            <a:rPr lang="en-US" sz="2000" dirty="0">
              <a:latin typeface="Times New Roman" panose="02020603050405020304" pitchFamily="18" charset="0"/>
              <a:cs typeface="Times New Roman" panose="02020603050405020304" pitchFamily="18" charset="0"/>
            </a:rPr>
            <a:t>Social norms are changing, as 71% of international travellers have shown a preference for environmentally friendly hotels (Loureiro and Nascimento, 2021).</a:t>
          </a:r>
        </a:p>
      </dgm:t>
    </dgm:pt>
    <dgm:pt modelId="{F1E0581C-2D96-49C5-B74F-ED11EABF9EEC}" type="parTrans" cxnId="{BC429124-522A-4193-9A64-CF31A9A588E6}">
      <dgm:prSet/>
      <dgm:spPr/>
      <dgm:t>
        <a:bodyPr/>
        <a:lstStyle/>
        <a:p>
          <a:endParaRPr lang="en-US" sz="2000">
            <a:latin typeface="Times New Roman" panose="02020603050405020304" pitchFamily="18" charset="0"/>
            <a:cs typeface="Times New Roman" panose="02020603050405020304" pitchFamily="18" charset="0"/>
          </a:endParaRPr>
        </a:p>
      </dgm:t>
    </dgm:pt>
    <dgm:pt modelId="{FE1342F9-5C29-4C11-BCB6-CDE1416688B1}" type="sibTrans" cxnId="{BC429124-522A-4193-9A64-CF31A9A588E6}">
      <dgm:prSet/>
      <dgm:spPr/>
      <dgm:t>
        <a:bodyPr/>
        <a:lstStyle/>
        <a:p>
          <a:endParaRPr lang="en-US" sz="2000">
            <a:latin typeface="Times New Roman" panose="02020603050405020304" pitchFamily="18" charset="0"/>
            <a:cs typeface="Times New Roman" panose="02020603050405020304" pitchFamily="18" charset="0"/>
          </a:endParaRPr>
        </a:p>
      </dgm:t>
    </dgm:pt>
    <dgm:pt modelId="{84702CF8-98FE-44DD-A0A1-87F747AF3B32}" type="pres">
      <dgm:prSet presAssocID="{2141D402-7C43-4532-A6B2-DEF73589CB9D}" presName="linearFlow" presStyleCnt="0">
        <dgm:presLayoutVars>
          <dgm:dir/>
          <dgm:animLvl val="lvl"/>
          <dgm:resizeHandles/>
        </dgm:presLayoutVars>
      </dgm:prSet>
      <dgm:spPr/>
    </dgm:pt>
    <dgm:pt modelId="{874990AC-6BA8-4262-8AF1-863E832F3810}" type="pres">
      <dgm:prSet presAssocID="{E8A2522A-4231-4DDE-86D7-50135694A4C9}" presName="compositeNode" presStyleCnt="0">
        <dgm:presLayoutVars>
          <dgm:bulletEnabled val="1"/>
        </dgm:presLayoutVars>
      </dgm:prSet>
      <dgm:spPr/>
    </dgm:pt>
    <dgm:pt modelId="{A1CA78F1-FA13-4FFE-9618-EDB53B3DF335}" type="pres">
      <dgm:prSet presAssocID="{E8A2522A-4231-4DDE-86D7-50135694A4C9}" presName="image" presStyleLbl="fgImgPlace1" presStyleIdx="0" presStyleCnt="1" custLinFactNeighborX="-39097"/>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pt>
    <dgm:pt modelId="{21D1D7AF-2E60-4517-A928-F8D998D46791}" type="pres">
      <dgm:prSet presAssocID="{E8A2522A-4231-4DDE-86D7-50135694A4C9}" presName="childNode" presStyleLbl="node1" presStyleIdx="0" presStyleCnt="1" custScaleX="103112" custScaleY="126554" custLinFactNeighborX="-136" custLinFactNeighborY="-8116">
        <dgm:presLayoutVars>
          <dgm:bulletEnabled val="1"/>
        </dgm:presLayoutVars>
      </dgm:prSet>
      <dgm:spPr/>
    </dgm:pt>
    <dgm:pt modelId="{5A1C9EB4-899E-4EAC-A3DC-F3991697E1E3}" type="pres">
      <dgm:prSet presAssocID="{E8A2522A-4231-4DDE-86D7-50135694A4C9}" presName="parentNode" presStyleLbl="revTx" presStyleIdx="0" presStyleCnt="1" custLinFactNeighborX="-38242" custLinFactNeighborY="-1599">
        <dgm:presLayoutVars>
          <dgm:chMax val="0"/>
          <dgm:bulletEnabled val="1"/>
        </dgm:presLayoutVars>
      </dgm:prSet>
      <dgm:spPr/>
    </dgm:pt>
  </dgm:ptLst>
  <dgm:cxnLst>
    <dgm:cxn modelId="{FC9E5906-CB1D-4463-BF0A-8D1F3898CE43}" srcId="{E8A2522A-4231-4DDE-86D7-50135694A4C9}" destId="{C7470660-8840-4A48-A3BC-7FC6289BB378}" srcOrd="2" destOrd="0" parTransId="{A83579EA-C5D7-45B9-82AE-B8FB33EF1574}" sibTransId="{3DAAA32A-6A7A-4B98-815B-F790457C930A}"/>
    <dgm:cxn modelId="{BC429124-522A-4193-9A64-CF31A9A588E6}" srcId="{E8A2522A-4231-4DDE-86D7-50135694A4C9}" destId="{942AD68C-E157-4AB3-AA7A-14AB74113E64}" srcOrd="3" destOrd="0" parTransId="{F1E0581C-2D96-49C5-B74F-ED11EABF9EEC}" sibTransId="{FE1342F9-5C29-4C11-BCB6-CDE1416688B1}"/>
    <dgm:cxn modelId="{B387E536-634E-4BB4-AAEE-87BC3FEFDF9F}" type="presOf" srcId="{9592817B-AB55-4ACA-A9C9-70123C17E0D6}" destId="{21D1D7AF-2E60-4517-A928-F8D998D46791}" srcOrd="0" destOrd="1" presId="urn:microsoft.com/office/officeart/2005/8/layout/hList2"/>
    <dgm:cxn modelId="{63848663-3AD7-439A-A012-6F806C178BBD}" type="presOf" srcId="{B2E48E59-E775-462A-BB26-12A80ADCA9DA}" destId="{21D1D7AF-2E60-4517-A928-F8D998D46791}" srcOrd="0" destOrd="0" presId="urn:microsoft.com/office/officeart/2005/8/layout/hList2"/>
    <dgm:cxn modelId="{407BEA6C-D2D4-4EEC-A728-F678F983C9E3}" srcId="{E8A2522A-4231-4DDE-86D7-50135694A4C9}" destId="{B2E48E59-E775-462A-BB26-12A80ADCA9DA}" srcOrd="0" destOrd="0" parTransId="{549717A2-03A8-43CD-A64C-939B4BB25BD9}" sibTransId="{F1B0245E-9A21-4634-B2CB-E5B6CC5DD193}"/>
    <dgm:cxn modelId="{DE041454-675F-492C-BF9B-16A60DBFE378}" type="presOf" srcId="{C7470660-8840-4A48-A3BC-7FC6289BB378}" destId="{21D1D7AF-2E60-4517-A928-F8D998D46791}" srcOrd="0" destOrd="2" presId="urn:microsoft.com/office/officeart/2005/8/layout/hList2"/>
    <dgm:cxn modelId="{2251F995-48AB-442B-8436-5B35C419993F}" srcId="{2141D402-7C43-4532-A6B2-DEF73589CB9D}" destId="{E8A2522A-4231-4DDE-86D7-50135694A4C9}" srcOrd="0" destOrd="0" parTransId="{7331D47B-C521-4FD2-8D60-3B75825D2731}" sibTransId="{93E0F8D3-2ABD-4618-82AB-6E8ED12E94DC}"/>
    <dgm:cxn modelId="{7D4E2A98-6558-4785-92C6-E36295191A4B}" type="presOf" srcId="{2141D402-7C43-4532-A6B2-DEF73589CB9D}" destId="{84702CF8-98FE-44DD-A0A1-87F747AF3B32}" srcOrd="0" destOrd="0" presId="urn:microsoft.com/office/officeart/2005/8/layout/hList2"/>
    <dgm:cxn modelId="{EB71EDB8-7A62-456A-BEA0-1E672D36D7E3}" srcId="{E8A2522A-4231-4DDE-86D7-50135694A4C9}" destId="{9592817B-AB55-4ACA-A9C9-70123C17E0D6}" srcOrd="1" destOrd="0" parTransId="{8007ACA6-0789-4948-B9D7-D5A56C13A757}" sibTransId="{FFF382FD-2572-4ECE-A6F8-1D0DACAE9249}"/>
    <dgm:cxn modelId="{47E021DD-FCCF-441E-BED5-4F97A8E9EDCF}" type="presOf" srcId="{E8A2522A-4231-4DDE-86D7-50135694A4C9}" destId="{5A1C9EB4-899E-4EAC-A3DC-F3991697E1E3}" srcOrd="0" destOrd="0" presId="urn:microsoft.com/office/officeart/2005/8/layout/hList2"/>
    <dgm:cxn modelId="{67D4A5E0-3903-4547-A82B-BDCD304FB264}" type="presOf" srcId="{942AD68C-E157-4AB3-AA7A-14AB74113E64}" destId="{21D1D7AF-2E60-4517-A928-F8D998D46791}" srcOrd="0" destOrd="3" presId="urn:microsoft.com/office/officeart/2005/8/layout/hList2"/>
    <dgm:cxn modelId="{B28DEC63-F9BE-4140-825F-A151E98205CF}" type="presParOf" srcId="{84702CF8-98FE-44DD-A0A1-87F747AF3B32}" destId="{874990AC-6BA8-4262-8AF1-863E832F3810}" srcOrd="0" destOrd="0" presId="urn:microsoft.com/office/officeart/2005/8/layout/hList2"/>
    <dgm:cxn modelId="{F74D95B8-4B18-4E05-958A-B61D52BBC4F1}" type="presParOf" srcId="{874990AC-6BA8-4262-8AF1-863E832F3810}" destId="{A1CA78F1-FA13-4FFE-9618-EDB53B3DF335}" srcOrd="0" destOrd="0" presId="urn:microsoft.com/office/officeart/2005/8/layout/hList2"/>
    <dgm:cxn modelId="{0B37EA70-DCA9-4142-82AE-61D44DB2CD29}" type="presParOf" srcId="{874990AC-6BA8-4262-8AF1-863E832F3810}" destId="{21D1D7AF-2E60-4517-A928-F8D998D46791}" srcOrd="1" destOrd="0" presId="urn:microsoft.com/office/officeart/2005/8/layout/hList2"/>
    <dgm:cxn modelId="{1DED8950-25A2-426C-A4D4-C79C10F3432D}" type="presParOf" srcId="{874990AC-6BA8-4262-8AF1-863E832F3810}" destId="{5A1C9EB4-899E-4EAC-A3DC-F3991697E1E3}" srcOrd="2" destOrd="0" presId="urn:microsoft.com/office/officeart/2005/8/layout/h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9D387AC-6FE9-4D18-9553-565934B439A6}" type="doc">
      <dgm:prSet loTypeId="urn:microsoft.com/office/officeart/2005/8/layout/list1" loCatId="list" qsTypeId="urn:microsoft.com/office/officeart/2005/8/quickstyle/simple5" qsCatId="simple" csTypeId="urn:microsoft.com/office/officeart/2005/8/colors/accent5_1" csCatId="accent5"/>
      <dgm:spPr/>
      <dgm:t>
        <a:bodyPr/>
        <a:lstStyle/>
        <a:p>
          <a:endParaRPr lang="en-US"/>
        </a:p>
      </dgm:t>
    </dgm:pt>
    <dgm:pt modelId="{97A3EAB0-898C-460F-8C62-B24030DAEC3D}">
      <dgm:prSet/>
      <dgm:spPr/>
      <dgm:t>
        <a:bodyPr/>
        <a:lstStyle/>
        <a:p>
          <a:pPr algn="just" rtl="0"/>
          <a:r>
            <a:rPr lang="en-US">
              <a:latin typeface="Times New Roman" panose="02020603050405020304" pitchFamily="18" charset="0"/>
              <a:cs typeface="Times New Roman" panose="02020603050405020304" pitchFamily="18" charset="0"/>
            </a:rPr>
            <a:t>Pestle Framework</a:t>
          </a:r>
        </a:p>
      </dgm:t>
    </dgm:pt>
    <dgm:pt modelId="{51059959-959E-4C65-B295-F238D940C699}" type="parTrans" cxnId="{7CC51AB8-B4BF-4D81-9198-EAC0CDA51B79}">
      <dgm:prSet/>
      <dgm:spPr/>
      <dgm:t>
        <a:bodyPr/>
        <a:lstStyle/>
        <a:p>
          <a:pPr algn="just"/>
          <a:endParaRPr lang="en-US">
            <a:latin typeface="Times New Roman" panose="02020603050405020304" pitchFamily="18" charset="0"/>
            <a:cs typeface="Times New Roman" panose="02020603050405020304" pitchFamily="18" charset="0"/>
          </a:endParaRPr>
        </a:p>
      </dgm:t>
    </dgm:pt>
    <dgm:pt modelId="{99B2DC52-5C61-43CE-906C-748523308555}" type="sibTrans" cxnId="{7CC51AB8-B4BF-4D81-9198-EAC0CDA51B79}">
      <dgm:prSet/>
      <dgm:spPr/>
      <dgm:t>
        <a:bodyPr/>
        <a:lstStyle/>
        <a:p>
          <a:pPr algn="just"/>
          <a:endParaRPr lang="en-US">
            <a:latin typeface="Times New Roman" panose="02020603050405020304" pitchFamily="18" charset="0"/>
            <a:cs typeface="Times New Roman" panose="02020603050405020304" pitchFamily="18" charset="0"/>
          </a:endParaRPr>
        </a:p>
      </dgm:t>
    </dgm:pt>
    <dgm:pt modelId="{6908D9D9-A638-4028-8330-546EA640B936}">
      <dgm:prSet/>
      <dgm:spPr/>
      <dgm:t>
        <a:bodyPr/>
        <a:lstStyle/>
        <a:p>
          <a:pPr algn="just" rtl="0"/>
          <a:r>
            <a:rPr lang="en-US" dirty="0">
              <a:latin typeface="Times New Roman" panose="02020603050405020304" pitchFamily="18" charset="0"/>
              <a:cs typeface="Times New Roman" panose="02020603050405020304" pitchFamily="18" charset="0"/>
            </a:rPr>
            <a:t>Environmental priorities—reduction of emissions, saving water, and waste minimisation—are key drivers to reaching net-zero. </a:t>
          </a:r>
        </a:p>
      </dgm:t>
    </dgm:pt>
    <dgm:pt modelId="{5C44D621-2350-4955-B634-09C84B2E9A25}" type="parTrans" cxnId="{7DC98C51-AD01-4808-B877-E32811EF08AF}">
      <dgm:prSet/>
      <dgm:spPr/>
      <dgm:t>
        <a:bodyPr/>
        <a:lstStyle/>
        <a:p>
          <a:pPr algn="just"/>
          <a:endParaRPr lang="en-US">
            <a:latin typeface="Times New Roman" panose="02020603050405020304" pitchFamily="18" charset="0"/>
            <a:cs typeface="Times New Roman" panose="02020603050405020304" pitchFamily="18" charset="0"/>
          </a:endParaRPr>
        </a:p>
      </dgm:t>
    </dgm:pt>
    <dgm:pt modelId="{9791EEE7-E040-4BED-92EA-07D49AA4FD71}" type="sibTrans" cxnId="{7DC98C51-AD01-4808-B877-E32811EF08AF}">
      <dgm:prSet/>
      <dgm:spPr/>
      <dgm:t>
        <a:bodyPr/>
        <a:lstStyle/>
        <a:p>
          <a:pPr algn="just"/>
          <a:endParaRPr lang="en-US">
            <a:latin typeface="Times New Roman" panose="02020603050405020304" pitchFamily="18" charset="0"/>
            <a:cs typeface="Times New Roman" panose="02020603050405020304" pitchFamily="18" charset="0"/>
          </a:endParaRPr>
        </a:p>
      </dgm:t>
    </dgm:pt>
    <dgm:pt modelId="{3807AA3C-7655-44CD-BB4B-0B8D548521DA}">
      <dgm:prSet/>
      <dgm:spPr/>
      <dgm:t>
        <a:bodyPr/>
        <a:lstStyle/>
        <a:p>
          <a:pPr algn="just" rtl="0"/>
          <a:r>
            <a:rPr lang="en-US">
              <a:latin typeface="Times New Roman" panose="02020603050405020304" pitchFamily="18" charset="0"/>
              <a:cs typeface="Times New Roman" panose="02020603050405020304" pitchFamily="18" charset="0"/>
            </a:rPr>
            <a:t>Technologies like IoT sensors, automated lighting, and energy management powered by artificial intelligence make operations more sustainable.</a:t>
          </a:r>
        </a:p>
      </dgm:t>
    </dgm:pt>
    <dgm:pt modelId="{3E808BB1-F55C-40A2-B715-EAC0A4C1940E}" type="parTrans" cxnId="{EFC83D6E-DDD7-489E-8C1E-E30AF6BD188B}">
      <dgm:prSet/>
      <dgm:spPr/>
      <dgm:t>
        <a:bodyPr/>
        <a:lstStyle/>
        <a:p>
          <a:pPr algn="just"/>
          <a:endParaRPr lang="en-US">
            <a:latin typeface="Times New Roman" panose="02020603050405020304" pitchFamily="18" charset="0"/>
            <a:cs typeface="Times New Roman" panose="02020603050405020304" pitchFamily="18" charset="0"/>
          </a:endParaRPr>
        </a:p>
      </dgm:t>
    </dgm:pt>
    <dgm:pt modelId="{A98797C6-BE5C-4B75-9997-35E8D7642C57}" type="sibTrans" cxnId="{EFC83D6E-DDD7-489E-8C1E-E30AF6BD188B}">
      <dgm:prSet/>
      <dgm:spPr/>
      <dgm:t>
        <a:bodyPr/>
        <a:lstStyle/>
        <a:p>
          <a:pPr algn="just"/>
          <a:endParaRPr lang="en-US">
            <a:latin typeface="Times New Roman" panose="02020603050405020304" pitchFamily="18" charset="0"/>
            <a:cs typeface="Times New Roman" panose="02020603050405020304" pitchFamily="18" charset="0"/>
          </a:endParaRPr>
        </a:p>
      </dgm:t>
    </dgm:pt>
    <dgm:pt modelId="{B915DBCB-DC49-42EE-BFA8-BBAB417FF700}">
      <dgm:prSet/>
      <dgm:spPr/>
      <dgm:t>
        <a:bodyPr/>
        <a:lstStyle/>
        <a:p>
          <a:pPr algn="just" rtl="0"/>
          <a:r>
            <a:rPr lang="en-US">
              <a:latin typeface="Times New Roman" panose="02020603050405020304" pitchFamily="18" charset="0"/>
              <a:cs typeface="Times New Roman" panose="02020603050405020304" pitchFamily="18" charset="0"/>
            </a:rPr>
            <a:t>Legal risks include green washing litigation, especially as transparency in sustainability reporting becomes mandatory.</a:t>
          </a:r>
        </a:p>
      </dgm:t>
    </dgm:pt>
    <dgm:pt modelId="{B16E7BB7-5D54-4FDB-8B68-F1B597DDE24D}" type="parTrans" cxnId="{8C68A66F-2563-4587-91A4-94D90FA62CED}">
      <dgm:prSet/>
      <dgm:spPr/>
      <dgm:t>
        <a:bodyPr/>
        <a:lstStyle/>
        <a:p>
          <a:pPr algn="just"/>
          <a:endParaRPr lang="en-US">
            <a:latin typeface="Times New Roman" panose="02020603050405020304" pitchFamily="18" charset="0"/>
            <a:cs typeface="Times New Roman" panose="02020603050405020304" pitchFamily="18" charset="0"/>
          </a:endParaRPr>
        </a:p>
      </dgm:t>
    </dgm:pt>
    <dgm:pt modelId="{844CD019-6B51-400D-9F9E-2DC43D72EDAF}" type="sibTrans" cxnId="{8C68A66F-2563-4587-91A4-94D90FA62CED}">
      <dgm:prSet/>
      <dgm:spPr/>
      <dgm:t>
        <a:bodyPr/>
        <a:lstStyle/>
        <a:p>
          <a:pPr algn="just"/>
          <a:endParaRPr lang="en-US">
            <a:latin typeface="Times New Roman" panose="02020603050405020304" pitchFamily="18" charset="0"/>
            <a:cs typeface="Times New Roman" panose="02020603050405020304" pitchFamily="18" charset="0"/>
          </a:endParaRPr>
        </a:p>
      </dgm:t>
    </dgm:pt>
    <dgm:pt modelId="{2E858539-81B6-4325-8A5C-3C7F1E2F712D}">
      <dgm:prSet/>
      <dgm:spPr/>
      <dgm:t>
        <a:bodyPr/>
        <a:lstStyle/>
        <a:p>
          <a:pPr algn="just" rtl="0"/>
          <a:r>
            <a:rPr lang="en-US">
              <a:latin typeface="Times New Roman" panose="02020603050405020304" pitchFamily="18" charset="0"/>
              <a:cs typeface="Times New Roman" panose="02020603050405020304" pitchFamily="18" charset="0"/>
            </a:rPr>
            <a:t>With Triple Bottom Line, success isn't only determined by environmental benefits but by social returns (e.g., community development, fair labour) as well as economic sustainability.</a:t>
          </a:r>
        </a:p>
      </dgm:t>
    </dgm:pt>
    <dgm:pt modelId="{BB5C2C3B-29DF-4B0D-A3B2-D70B9987C0C0}" type="parTrans" cxnId="{718BDBF3-83ED-4B23-9C42-E5FE16BAD0CF}">
      <dgm:prSet/>
      <dgm:spPr/>
      <dgm:t>
        <a:bodyPr/>
        <a:lstStyle/>
        <a:p>
          <a:pPr algn="just"/>
          <a:endParaRPr lang="en-US">
            <a:latin typeface="Times New Roman" panose="02020603050405020304" pitchFamily="18" charset="0"/>
            <a:cs typeface="Times New Roman" panose="02020603050405020304" pitchFamily="18" charset="0"/>
          </a:endParaRPr>
        </a:p>
      </dgm:t>
    </dgm:pt>
    <dgm:pt modelId="{C2478924-F215-416F-80CC-1923E32A5B34}" type="sibTrans" cxnId="{718BDBF3-83ED-4B23-9C42-E5FE16BAD0CF}">
      <dgm:prSet/>
      <dgm:spPr/>
      <dgm:t>
        <a:bodyPr/>
        <a:lstStyle/>
        <a:p>
          <a:pPr algn="just"/>
          <a:endParaRPr lang="en-US">
            <a:latin typeface="Times New Roman" panose="02020603050405020304" pitchFamily="18" charset="0"/>
            <a:cs typeface="Times New Roman" panose="02020603050405020304" pitchFamily="18" charset="0"/>
          </a:endParaRPr>
        </a:p>
      </dgm:t>
    </dgm:pt>
    <dgm:pt modelId="{17F23CA0-1E66-4C34-8537-5F86096D8F84}" type="pres">
      <dgm:prSet presAssocID="{39D387AC-6FE9-4D18-9553-565934B439A6}" presName="linear" presStyleCnt="0">
        <dgm:presLayoutVars>
          <dgm:dir/>
          <dgm:animLvl val="lvl"/>
          <dgm:resizeHandles val="exact"/>
        </dgm:presLayoutVars>
      </dgm:prSet>
      <dgm:spPr/>
    </dgm:pt>
    <dgm:pt modelId="{0B483797-4BA1-44DE-8CCF-4B434EE4EB30}" type="pres">
      <dgm:prSet presAssocID="{97A3EAB0-898C-460F-8C62-B24030DAEC3D}" presName="parentLin" presStyleCnt="0"/>
      <dgm:spPr/>
    </dgm:pt>
    <dgm:pt modelId="{1C153C53-321B-471C-949C-F6ADBA6D6EA0}" type="pres">
      <dgm:prSet presAssocID="{97A3EAB0-898C-460F-8C62-B24030DAEC3D}" presName="parentLeftMargin" presStyleLbl="node1" presStyleIdx="0" presStyleCnt="1"/>
      <dgm:spPr/>
    </dgm:pt>
    <dgm:pt modelId="{BAE551D3-0C3B-4DEF-9887-2606C56B5A2D}" type="pres">
      <dgm:prSet presAssocID="{97A3EAB0-898C-460F-8C62-B24030DAEC3D}" presName="parentText" presStyleLbl="node1" presStyleIdx="0" presStyleCnt="1">
        <dgm:presLayoutVars>
          <dgm:chMax val="0"/>
          <dgm:bulletEnabled val="1"/>
        </dgm:presLayoutVars>
      </dgm:prSet>
      <dgm:spPr/>
    </dgm:pt>
    <dgm:pt modelId="{FBBD58D3-BC1F-4217-81BA-0BA57B6044D6}" type="pres">
      <dgm:prSet presAssocID="{97A3EAB0-898C-460F-8C62-B24030DAEC3D}" presName="negativeSpace" presStyleCnt="0"/>
      <dgm:spPr/>
    </dgm:pt>
    <dgm:pt modelId="{B120FD0C-B486-466C-A8C9-0D5A1807A33E}" type="pres">
      <dgm:prSet presAssocID="{97A3EAB0-898C-460F-8C62-B24030DAEC3D}" presName="childText" presStyleLbl="conFgAcc1" presStyleIdx="0" presStyleCnt="1">
        <dgm:presLayoutVars>
          <dgm:bulletEnabled val="1"/>
        </dgm:presLayoutVars>
      </dgm:prSet>
      <dgm:spPr/>
    </dgm:pt>
  </dgm:ptLst>
  <dgm:cxnLst>
    <dgm:cxn modelId="{4F9C5C2B-5001-4DB4-A0AB-548FA55B2E26}" type="presOf" srcId="{97A3EAB0-898C-460F-8C62-B24030DAEC3D}" destId="{BAE551D3-0C3B-4DEF-9887-2606C56B5A2D}" srcOrd="1" destOrd="0" presId="urn:microsoft.com/office/officeart/2005/8/layout/list1"/>
    <dgm:cxn modelId="{EFC83D6E-DDD7-489E-8C1E-E30AF6BD188B}" srcId="{97A3EAB0-898C-460F-8C62-B24030DAEC3D}" destId="{3807AA3C-7655-44CD-BB4B-0B8D548521DA}" srcOrd="1" destOrd="0" parTransId="{3E808BB1-F55C-40A2-B715-EAC0A4C1940E}" sibTransId="{A98797C6-BE5C-4B75-9997-35E8D7642C57}"/>
    <dgm:cxn modelId="{8C68A66F-2563-4587-91A4-94D90FA62CED}" srcId="{97A3EAB0-898C-460F-8C62-B24030DAEC3D}" destId="{B915DBCB-DC49-42EE-BFA8-BBAB417FF700}" srcOrd="2" destOrd="0" parTransId="{B16E7BB7-5D54-4FDB-8B68-F1B597DDE24D}" sibTransId="{844CD019-6B51-400D-9F9E-2DC43D72EDAF}"/>
    <dgm:cxn modelId="{7DC98C51-AD01-4808-B877-E32811EF08AF}" srcId="{97A3EAB0-898C-460F-8C62-B24030DAEC3D}" destId="{6908D9D9-A638-4028-8330-546EA640B936}" srcOrd="0" destOrd="0" parTransId="{5C44D621-2350-4955-B634-09C84B2E9A25}" sibTransId="{9791EEE7-E040-4BED-92EA-07D49AA4FD71}"/>
    <dgm:cxn modelId="{49AD6A57-5D01-4133-8994-C1D7D3EA2F76}" type="presOf" srcId="{6908D9D9-A638-4028-8330-546EA640B936}" destId="{B120FD0C-B486-466C-A8C9-0D5A1807A33E}" srcOrd="0" destOrd="0" presId="urn:microsoft.com/office/officeart/2005/8/layout/list1"/>
    <dgm:cxn modelId="{22E87E98-FCFC-4A2C-908B-75E29C24555E}" type="presOf" srcId="{2E858539-81B6-4325-8A5C-3C7F1E2F712D}" destId="{B120FD0C-B486-466C-A8C9-0D5A1807A33E}" srcOrd="0" destOrd="3" presId="urn:microsoft.com/office/officeart/2005/8/layout/list1"/>
    <dgm:cxn modelId="{DB5E1EAE-1EC4-41F5-B611-3BAA77C05875}" type="presOf" srcId="{97A3EAB0-898C-460F-8C62-B24030DAEC3D}" destId="{1C153C53-321B-471C-949C-F6ADBA6D6EA0}" srcOrd="0" destOrd="0" presId="urn:microsoft.com/office/officeart/2005/8/layout/list1"/>
    <dgm:cxn modelId="{7CC51AB8-B4BF-4D81-9198-EAC0CDA51B79}" srcId="{39D387AC-6FE9-4D18-9553-565934B439A6}" destId="{97A3EAB0-898C-460F-8C62-B24030DAEC3D}" srcOrd="0" destOrd="0" parTransId="{51059959-959E-4C65-B295-F238D940C699}" sibTransId="{99B2DC52-5C61-43CE-906C-748523308555}"/>
    <dgm:cxn modelId="{CF2DD1B9-92C3-4BCF-8E5A-6AD942E0DEB8}" type="presOf" srcId="{B915DBCB-DC49-42EE-BFA8-BBAB417FF700}" destId="{B120FD0C-B486-466C-A8C9-0D5A1807A33E}" srcOrd="0" destOrd="2" presId="urn:microsoft.com/office/officeart/2005/8/layout/list1"/>
    <dgm:cxn modelId="{A0064ABD-0C69-4327-A3A2-933583931BAF}" type="presOf" srcId="{3807AA3C-7655-44CD-BB4B-0B8D548521DA}" destId="{B120FD0C-B486-466C-A8C9-0D5A1807A33E}" srcOrd="0" destOrd="1" presId="urn:microsoft.com/office/officeart/2005/8/layout/list1"/>
    <dgm:cxn modelId="{D6EAB2C6-238B-46EB-ADFC-1A722A22DF9C}" type="presOf" srcId="{39D387AC-6FE9-4D18-9553-565934B439A6}" destId="{17F23CA0-1E66-4C34-8537-5F86096D8F84}" srcOrd="0" destOrd="0" presId="urn:microsoft.com/office/officeart/2005/8/layout/list1"/>
    <dgm:cxn modelId="{718BDBF3-83ED-4B23-9C42-E5FE16BAD0CF}" srcId="{97A3EAB0-898C-460F-8C62-B24030DAEC3D}" destId="{2E858539-81B6-4325-8A5C-3C7F1E2F712D}" srcOrd="3" destOrd="0" parTransId="{BB5C2C3B-29DF-4B0D-A3B2-D70B9987C0C0}" sibTransId="{C2478924-F215-416F-80CC-1923E32A5B34}"/>
    <dgm:cxn modelId="{2622D02D-F420-4565-BF04-DD6F4169B6C2}" type="presParOf" srcId="{17F23CA0-1E66-4C34-8537-5F86096D8F84}" destId="{0B483797-4BA1-44DE-8CCF-4B434EE4EB30}" srcOrd="0" destOrd="0" presId="urn:microsoft.com/office/officeart/2005/8/layout/list1"/>
    <dgm:cxn modelId="{155FC1A1-1B16-46BC-90BB-537DC50DDA24}" type="presParOf" srcId="{0B483797-4BA1-44DE-8CCF-4B434EE4EB30}" destId="{1C153C53-321B-471C-949C-F6ADBA6D6EA0}" srcOrd="0" destOrd="0" presId="urn:microsoft.com/office/officeart/2005/8/layout/list1"/>
    <dgm:cxn modelId="{BB1EF2DD-BC11-4DCE-AC06-73F9D1CDA20A}" type="presParOf" srcId="{0B483797-4BA1-44DE-8CCF-4B434EE4EB30}" destId="{BAE551D3-0C3B-4DEF-9887-2606C56B5A2D}" srcOrd="1" destOrd="0" presId="urn:microsoft.com/office/officeart/2005/8/layout/list1"/>
    <dgm:cxn modelId="{DF12F683-4DC7-4887-A615-E618D7569CDE}" type="presParOf" srcId="{17F23CA0-1E66-4C34-8537-5F86096D8F84}" destId="{FBBD58D3-BC1F-4217-81BA-0BA57B6044D6}" srcOrd="1" destOrd="0" presId="urn:microsoft.com/office/officeart/2005/8/layout/list1"/>
    <dgm:cxn modelId="{302FA061-A5EA-4E72-9303-D3157BB4B5D5}" type="presParOf" srcId="{17F23CA0-1E66-4C34-8537-5F86096D8F84}" destId="{B120FD0C-B486-466C-A8C9-0D5A1807A33E}"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77ACECE-F83B-45E1-81D7-56E8BB89044F}" type="doc">
      <dgm:prSet loTypeId="urn:microsoft.com/office/officeart/2005/8/layout/hList1" loCatId="list" qsTypeId="urn:microsoft.com/office/officeart/2005/8/quickstyle/simple5" qsCatId="simple" csTypeId="urn:microsoft.com/office/officeart/2005/8/colors/accent0_3" csCatId="mainScheme" phldr="1"/>
      <dgm:spPr/>
      <dgm:t>
        <a:bodyPr/>
        <a:lstStyle/>
        <a:p>
          <a:endParaRPr lang="en-US"/>
        </a:p>
      </dgm:t>
    </dgm:pt>
    <dgm:pt modelId="{D10BDA1D-0195-41A8-A012-3A3A3F839F7E}">
      <dgm:prSet/>
      <dgm:spPr/>
      <dgm:t>
        <a:bodyPr/>
        <a:lstStyle/>
        <a:p>
          <a:pPr algn="just" rtl="0"/>
          <a:r>
            <a:rPr lang="en-US">
              <a:latin typeface="Times New Roman" panose="02020603050405020304" pitchFamily="18" charset="0"/>
              <a:cs typeface="Times New Roman" panose="02020603050405020304" pitchFamily="18" charset="0"/>
            </a:rPr>
            <a:t>Strategic Responses in the Industry</a:t>
          </a:r>
        </a:p>
      </dgm:t>
    </dgm:pt>
    <dgm:pt modelId="{991B7780-5BB8-44FE-8981-CB144ABA4C74}" type="parTrans" cxnId="{D91EF3AD-0019-46D4-9C00-C718BDCFA3A8}">
      <dgm:prSet/>
      <dgm:spPr/>
      <dgm:t>
        <a:bodyPr/>
        <a:lstStyle/>
        <a:p>
          <a:pPr algn="just"/>
          <a:endParaRPr lang="en-US">
            <a:latin typeface="Times New Roman" panose="02020603050405020304" pitchFamily="18" charset="0"/>
            <a:cs typeface="Times New Roman" panose="02020603050405020304" pitchFamily="18" charset="0"/>
          </a:endParaRPr>
        </a:p>
      </dgm:t>
    </dgm:pt>
    <dgm:pt modelId="{DFACED15-6811-4795-AE66-4C7C78F57DE6}" type="sibTrans" cxnId="{D91EF3AD-0019-46D4-9C00-C718BDCFA3A8}">
      <dgm:prSet/>
      <dgm:spPr/>
      <dgm:t>
        <a:bodyPr/>
        <a:lstStyle/>
        <a:p>
          <a:pPr algn="just"/>
          <a:endParaRPr lang="en-US">
            <a:latin typeface="Times New Roman" panose="02020603050405020304" pitchFamily="18" charset="0"/>
            <a:cs typeface="Times New Roman" panose="02020603050405020304" pitchFamily="18" charset="0"/>
          </a:endParaRPr>
        </a:p>
      </dgm:t>
    </dgm:pt>
    <dgm:pt modelId="{41838EDF-2CC2-48EC-8F6C-8BFE13FAE26D}">
      <dgm:prSet/>
      <dgm:spPr/>
      <dgm:t>
        <a:bodyPr/>
        <a:lstStyle/>
        <a:p>
          <a:pPr algn="just" rtl="0"/>
          <a:r>
            <a:rPr lang="en-US">
              <a:latin typeface="Times New Roman" panose="02020603050405020304" pitchFamily="18" charset="0"/>
              <a:cs typeface="Times New Roman" panose="02020603050405020304" pitchFamily="18" charset="0"/>
            </a:rPr>
            <a:t>Marriott International, for example, introduced the Serve 360 initiative, resulting in a reported decrease of 32% in carbon intensity per square metre in its hotels from 2016 to 2022 (Legrand et al., 2023).</a:t>
          </a:r>
        </a:p>
      </dgm:t>
    </dgm:pt>
    <dgm:pt modelId="{B3C2BF4C-B2DB-40D9-8138-167B24FC9714}" type="parTrans" cxnId="{E6AB5C7B-0299-4D02-ADFB-C46C42A3693F}">
      <dgm:prSet/>
      <dgm:spPr/>
      <dgm:t>
        <a:bodyPr/>
        <a:lstStyle/>
        <a:p>
          <a:pPr algn="just"/>
          <a:endParaRPr lang="en-US">
            <a:latin typeface="Times New Roman" panose="02020603050405020304" pitchFamily="18" charset="0"/>
            <a:cs typeface="Times New Roman" panose="02020603050405020304" pitchFamily="18" charset="0"/>
          </a:endParaRPr>
        </a:p>
      </dgm:t>
    </dgm:pt>
    <dgm:pt modelId="{226D642D-29B0-4A22-A589-CA079CBB129D}" type="sibTrans" cxnId="{E6AB5C7B-0299-4D02-ADFB-C46C42A3693F}">
      <dgm:prSet/>
      <dgm:spPr/>
      <dgm:t>
        <a:bodyPr/>
        <a:lstStyle/>
        <a:p>
          <a:pPr algn="just"/>
          <a:endParaRPr lang="en-US">
            <a:latin typeface="Times New Roman" panose="02020603050405020304" pitchFamily="18" charset="0"/>
            <a:cs typeface="Times New Roman" panose="02020603050405020304" pitchFamily="18" charset="0"/>
          </a:endParaRPr>
        </a:p>
      </dgm:t>
    </dgm:pt>
    <dgm:pt modelId="{3FB418BF-63B5-4EFD-BDDB-391AF7612922}">
      <dgm:prSet/>
      <dgm:spPr/>
      <dgm:t>
        <a:bodyPr/>
        <a:lstStyle/>
        <a:p>
          <a:pPr algn="just" rtl="0"/>
          <a:r>
            <a:rPr lang="en-US" dirty="0">
              <a:latin typeface="Times New Roman" panose="02020603050405020304" pitchFamily="18" charset="0"/>
              <a:cs typeface="Times New Roman" panose="02020603050405020304" pitchFamily="18" charset="0"/>
            </a:rPr>
            <a:t>Ghani et al. (2022) revealed that only a mere 29% of hotels measure emissions from Scope 3 categories, which comprise supply chain as well as guest travel—major contributors to overall carbon emissions.</a:t>
          </a:r>
        </a:p>
      </dgm:t>
    </dgm:pt>
    <dgm:pt modelId="{AC8F8AE9-DC29-4A5E-857C-98670295AAE9}" type="parTrans" cxnId="{9D08A12A-2750-4FEC-908D-3AE91E90FF42}">
      <dgm:prSet/>
      <dgm:spPr/>
      <dgm:t>
        <a:bodyPr/>
        <a:lstStyle/>
        <a:p>
          <a:pPr algn="just"/>
          <a:endParaRPr lang="en-US">
            <a:latin typeface="Times New Roman" panose="02020603050405020304" pitchFamily="18" charset="0"/>
            <a:cs typeface="Times New Roman" panose="02020603050405020304" pitchFamily="18" charset="0"/>
          </a:endParaRPr>
        </a:p>
      </dgm:t>
    </dgm:pt>
    <dgm:pt modelId="{479CED71-F134-44D4-AE33-2D0B77E3B0B6}" type="sibTrans" cxnId="{9D08A12A-2750-4FEC-908D-3AE91E90FF42}">
      <dgm:prSet/>
      <dgm:spPr/>
      <dgm:t>
        <a:bodyPr/>
        <a:lstStyle/>
        <a:p>
          <a:pPr algn="just"/>
          <a:endParaRPr lang="en-US">
            <a:latin typeface="Times New Roman" panose="02020603050405020304" pitchFamily="18" charset="0"/>
            <a:cs typeface="Times New Roman" panose="02020603050405020304" pitchFamily="18" charset="0"/>
          </a:endParaRPr>
        </a:p>
      </dgm:t>
    </dgm:pt>
    <dgm:pt modelId="{DE074FBC-5ABF-4CB8-8A9C-82D9B68F116C}" type="pres">
      <dgm:prSet presAssocID="{B77ACECE-F83B-45E1-81D7-56E8BB89044F}" presName="Name0" presStyleCnt="0">
        <dgm:presLayoutVars>
          <dgm:dir/>
          <dgm:animLvl val="lvl"/>
          <dgm:resizeHandles val="exact"/>
        </dgm:presLayoutVars>
      </dgm:prSet>
      <dgm:spPr/>
    </dgm:pt>
    <dgm:pt modelId="{FE3C63D1-E71B-4E22-AE5D-0E1AC34CF50C}" type="pres">
      <dgm:prSet presAssocID="{D10BDA1D-0195-41A8-A012-3A3A3F839F7E}" presName="composite" presStyleCnt="0"/>
      <dgm:spPr/>
    </dgm:pt>
    <dgm:pt modelId="{9C9DFA29-DF1E-4399-9EB5-7AFE95E2B0D8}" type="pres">
      <dgm:prSet presAssocID="{D10BDA1D-0195-41A8-A012-3A3A3F839F7E}" presName="parTx" presStyleLbl="alignNode1" presStyleIdx="0" presStyleCnt="1">
        <dgm:presLayoutVars>
          <dgm:chMax val="0"/>
          <dgm:chPref val="0"/>
          <dgm:bulletEnabled val="1"/>
        </dgm:presLayoutVars>
      </dgm:prSet>
      <dgm:spPr/>
    </dgm:pt>
    <dgm:pt modelId="{975F59EA-C735-4C2E-9011-F6ABFB2C428E}" type="pres">
      <dgm:prSet presAssocID="{D10BDA1D-0195-41A8-A012-3A3A3F839F7E}" presName="desTx" presStyleLbl="alignAccFollowNode1" presStyleIdx="0" presStyleCnt="1">
        <dgm:presLayoutVars>
          <dgm:bulletEnabled val="1"/>
        </dgm:presLayoutVars>
      </dgm:prSet>
      <dgm:spPr/>
    </dgm:pt>
  </dgm:ptLst>
  <dgm:cxnLst>
    <dgm:cxn modelId="{9D08A12A-2750-4FEC-908D-3AE91E90FF42}" srcId="{D10BDA1D-0195-41A8-A012-3A3A3F839F7E}" destId="{3FB418BF-63B5-4EFD-BDDB-391AF7612922}" srcOrd="1" destOrd="0" parTransId="{AC8F8AE9-DC29-4A5E-857C-98670295AAE9}" sibTransId="{479CED71-F134-44D4-AE33-2D0B77E3B0B6}"/>
    <dgm:cxn modelId="{8E3E075B-2BA7-4D6F-BFD4-2F5DC6ADDA42}" type="presOf" srcId="{41838EDF-2CC2-48EC-8F6C-8BFE13FAE26D}" destId="{975F59EA-C735-4C2E-9011-F6ABFB2C428E}" srcOrd="0" destOrd="0" presId="urn:microsoft.com/office/officeart/2005/8/layout/hList1"/>
    <dgm:cxn modelId="{37286C6E-6DBA-4F86-A830-A21C435DCB36}" type="presOf" srcId="{3FB418BF-63B5-4EFD-BDDB-391AF7612922}" destId="{975F59EA-C735-4C2E-9011-F6ABFB2C428E}" srcOrd="0" destOrd="1" presId="urn:microsoft.com/office/officeart/2005/8/layout/hList1"/>
    <dgm:cxn modelId="{E6AB5C7B-0299-4D02-ADFB-C46C42A3693F}" srcId="{D10BDA1D-0195-41A8-A012-3A3A3F839F7E}" destId="{41838EDF-2CC2-48EC-8F6C-8BFE13FAE26D}" srcOrd="0" destOrd="0" parTransId="{B3C2BF4C-B2DB-40D9-8138-167B24FC9714}" sibTransId="{226D642D-29B0-4A22-A589-CA079CBB129D}"/>
    <dgm:cxn modelId="{94E4A781-5EE5-4E5E-8F6A-AB678214EB59}" type="presOf" srcId="{B77ACECE-F83B-45E1-81D7-56E8BB89044F}" destId="{DE074FBC-5ABF-4CB8-8A9C-82D9B68F116C}" srcOrd="0" destOrd="0" presId="urn:microsoft.com/office/officeart/2005/8/layout/hList1"/>
    <dgm:cxn modelId="{7D148D94-88E3-4691-A2A2-0B7B25ADA2B6}" type="presOf" srcId="{D10BDA1D-0195-41A8-A012-3A3A3F839F7E}" destId="{9C9DFA29-DF1E-4399-9EB5-7AFE95E2B0D8}" srcOrd="0" destOrd="0" presId="urn:microsoft.com/office/officeart/2005/8/layout/hList1"/>
    <dgm:cxn modelId="{D91EF3AD-0019-46D4-9C00-C718BDCFA3A8}" srcId="{B77ACECE-F83B-45E1-81D7-56E8BB89044F}" destId="{D10BDA1D-0195-41A8-A012-3A3A3F839F7E}" srcOrd="0" destOrd="0" parTransId="{991B7780-5BB8-44FE-8981-CB144ABA4C74}" sibTransId="{DFACED15-6811-4795-AE66-4C7C78F57DE6}"/>
    <dgm:cxn modelId="{C5A2EC15-ACD0-4B5D-9029-4DA2F81E6042}" type="presParOf" srcId="{DE074FBC-5ABF-4CB8-8A9C-82D9B68F116C}" destId="{FE3C63D1-E71B-4E22-AE5D-0E1AC34CF50C}" srcOrd="0" destOrd="0" presId="urn:microsoft.com/office/officeart/2005/8/layout/hList1"/>
    <dgm:cxn modelId="{C1424D50-A9FE-47DB-8FF3-941989D01195}" type="presParOf" srcId="{FE3C63D1-E71B-4E22-AE5D-0E1AC34CF50C}" destId="{9C9DFA29-DF1E-4399-9EB5-7AFE95E2B0D8}" srcOrd="0" destOrd="0" presId="urn:microsoft.com/office/officeart/2005/8/layout/hList1"/>
    <dgm:cxn modelId="{6C4D138B-F6EE-463B-A58B-D24ABAE1CF84}" type="presParOf" srcId="{FE3C63D1-E71B-4E22-AE5D-0E1AC34CF50C}" destId="{975F59EA-C735-4C2E-9011-F6ABFB2C428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8CEF5C8-C94A-4163-A4FC-87CCF4C36D36}"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873122C0-B852-472D-8900-27A21C56D2EB}">
      <dgm:prSet/>
      <dgm:spPr/>
      <dgm:t>
        <a:bodyPr/>
        <a:lstStyle/>
        <a:p>
          <a:pPr algn="just" rtl="0"/>
          <a:r>
            <a:rPr lang="en-US">
              <a:latin typeface="Times New Roman" panose="02020603050405020304" pitchFamily="18" charset="0"/>
              <a:cs typeface="Times New Roman" panose="02020603050405020304" pitchFamily="18" charset="0"/>
            </a:rPr>
            <a:t>Assessing Strategic Responses of the Hotels</a:t>
          </a:r>
        </a:p>
      </dgm:t>
    </dgm:pt>
    <dgm:pt modelId="{7AEA5C1D-D24F-4D61-B63D-87241365EC7E}" type="parTrans" cxnId="{221A3B43-0FC4-4E30-A3AD-20CCDBF9D352}">
      <dgm:prSet/>
      <dgm:spPr/>
      <dgm:t>
        <a:bodyPr/>
        <a:lstStyle/>
        <a:p>
          <a:pPr algn="just"/>
          <a:endParaRPr lang="en-US">
            <a:latin typeface="Times New Roman" panose="02020603050405020304" pitchFamily="18" charset="0"/>
            <a:cs typeface="Times New Roman" panose="02020603050405020304" pitchFamily="18" charset="0"/>
          </a:endParaRPr>
        </a:p>
      </dgm:t>
    </dgm:pt>
    <dgm:pt modelId="{28E2CA21-CDC0-4361-9B4A-59DA16247496}" type="sibTrans" cxnId="{221A3B43-0FC4-4E30-A3AD-20CCDBF9D352}">
      <dgm:prSet/>
      <dgm:spPr/>
      <dgm:t>
        <a:bodyPr/>
        <a:lstStyle/>
        <a:p>
          <a:pPr algn="just"/>
          <a:endParaRPr lang="en-US">
            <a:latin typeface="Times New Roman" panose="02020603050405020304" pitchFamily="18" charset="0"/>
            <a:cs typeface="Times New Roman" panose="02020603050405020304" pitchFamily="18" charset="0"/>
          </a:endParaRPr>
        </a:p>
      </dgm:t>
    </dgm:pt>
    <dgm:pt modelId="{6C0032E0-1704-430C-B8BD-21FC1C1BE871}">
      <dgm:prSet/>
      <dgm:spPr/>
      <dgm:t>
        <a:bodyPr/>
        <a:lstStyle/>
        <a:p>
          <a:pPr algn="just" rtl="0"/>
          <a:r>
            <a:rPr lang="en-US" dirty="0">
              <a:latin typeface="Times New Roman" panose="02020603050405020304" pitchFamily="18" charset="0"/>
              <a:cs typeface="Times New Roman" panose="02020603050405020304" pitchFamily="18" charset="0"/>
            </a:rPr>
            <a:t>The hospitality industry's sustainability and net-zero approach continues to be inconsistent, with sharp contrasts evident among top hotel chains versus independent operators.</a:t>
          </a:r>
        </a:p>
      </dgm:t>
    </dgm:pt>
    <dgm:pt modelId="{3E1993FC-0CC2-4B38-9356-B89ED4B7BD02}" type="parTrans" cxnId="{DB63AE8F-D977-45A4-8D3D-50CB2A836004}">
      <dgm:prSet/>
      <dgm:spPr/>
      <dgm:t>
        <a:bodyPr/>
        <a:lstStyle/>
        <a:p>
          <a:pPr algn="just"/>
          <a:endParaRPr lang="en-US">
            <a:latin typeface="Times New Roman" panose="02020603050405020304" pitchFamily="18" charset="0"/>
            <a:cs typeface="Times New Roman" panose="02020603050405020304" pitchFamily="18" charset="0"/>
          </a:endParaRPr>
        </a:p>
      </dgm:t>
    </dgm:pt>
    <dgm:pt modelId="{2CF755A0-E757-48B6-A3C7-670DFE6B9AB0}" type="sibTrans" cxnId="{DB63AE8F-D977-45A4-8D3D-50CB2A836004}">
      <dgm:prSet/>
      <dgm:spPr/>
      <dgm:t>
        <a:bodyPr/>
        <a:lstStyle/>
        <a:p>
          <a:pPr algn="just"/>
          <a:endParaRPr lang="en-US">
            <a:latin typeface="Times New Roman" panose="02020603050405020304" pitchFamily="18" charset="0"/>
            <a:cs typeface="Times New Roman" panose="02020603050405020304" pitchFamily="18" charset="0"/>
          </a:endParaRPr>
        </a:p>
      </dgm:t>
    </dgm:pt>
    <dgm:pt modelId="{0863F1F4-BF86-44C3-9BAF-2E315F842799}">
      <dgm:prSet/>
      <dgm:spPr/>
      <dgm:t>
        <a:bodyPr/>
        <a:lstStyle/>
        <a:p>
          <a:pPr algn="just" rtl="0"/>
          <a:r>
            <a:rPr lang="en-US" dirty="0">
              <a:latin typeface="Times New Roman" panose="02020603050405020304" pitchFamily="18" charset="0"/>
              <a:cs typeface="Times New Roman" panose="02020603050405020304" pitchFamily="18" charset="0"/>
            </a:rPr>
            <a:t>Environmental commitment is regularly set aside in deference to cost and convenience, as reflective of hospitality's susceptibility to green washing and consumer ambivalence.</a:t>
          </a:r>
        </a:p>
      </dgm:t>
    </dgm:pt>
    <dgm:pt modelId="{3E3767F3-559B-4E48-B455-2C0D561F2CB1}" type="parTrans" cxnId="{7DB5C4F6-0F5A-46F4-846A-04E8F76A918F}">
      <dgm:prSet/>
      <dgm:spPr/>
      <dgm:t>
        <a:bodyPr/>
        <a:lstStyle/>
        <a:p>
          <a:pPr algn="just"/>
          <a:endParaRPr lang="en-US">
            <a:latin typeface="Times New Roman" panose="02020603050405020304" pitchFamily="18" charset="0"/>
            <a:cs typeface="Times New Roman" panose="02020603050405020304" pitchFamily="18" charset="0"/>
          </a:endParaRPr>
        </a:p>
      </dgm:t>
    </dgm:pt>
    <dgm:pt modelId="{A56AD0D6-1BF6-4531-9F1A-094E6C94059A}" type="sibTrans" cxnId="{7DB5C4F6-0F5A-46F4-846A-04E8F76A918F}">
      <dgm:prSet/>
      <dgm:spPr/>
      <dgm:t>
        <a:bodyPr/>
        <a:lstStyle/>
        <a:p>
          <a:pPr algn="just"/>
          <a:endParaRPr lang="en-US">
            <a:latin typeface="Times New Roman" panose="02020603050405020304" pitchFamily="18" charset="0"/>
            <a:cs typeface="Times New Roman" panose="02020603050405020304" pitchFamily="18" charset="0"/>
          </a:endParaRPr>
        </a:p>
      </dgm:t>
    </dgm:pt>
    <dgm:pt modelId="{1E17D245-5D67-4259-84E1-6CB22DFE7558}">
      <dgm:prSet/>
      <dgm:spPr/>
      <dgm:t>
        <a:bodyPr/>
        <a:lstStyle/>
        <a:p>
          <a:pPr algn="just" rtl="0"/>
          <a:r>
            <a:rPr lang="en-US" dirty="0">
              <a:latin typeface="Times New Roman" panose="02020603050405020304" pitchFamily="18" charset="0"/>
              <a:cs typeface="Times New Roman" panose="02020603050405020304" pitchFamily="18" charset="0"/>
            </a:rPr>
            <a:t>Though sustainability language pervades industry rhetoric, fundamental gaps in implementation, especially in monitoring, inclusion, and enforcement, exist.</a:t>
          </a:r>
        </a:p>
      </dgm:t>
    </dgm:pt>
    <dgm:pt modelId="{2C102224-9B60-4E0F-B1D1-5B853C322913}" type="parTrans" cxnId="{ACAA01B6-3CAD-4C7B-8B45-FF246E7BED64}">
      <dgm:prSet/>
      <dgm:spPr/>
      <dgm:t>
        <a:bodyPr/>
        <a:lstStyle/>
        <a:p>
          <a:pPr algn="just"/>
          <a:endParaRPr lang="en-US">
            <a:latin typeface="Times New Roman" panose="02020603050405020304" pitchFamily="18" charset="0"/>
            <a:cs typeface="Times New Roman" panose="02020603050405020304" pitchFamily="18" charset="0"/>
          </a:endParaRPr>
        </a:p>
      </dgm:t>
    </dgm:pt>
    <dgm:pt modelId="{BC6A17C0-23DF-4F38-8624-BD5111774160}" type="sibTrans" cxnId="{ACAA01B6-3CAD-4C7B-8B45-FF246E7BED64}">
      <dgm:prSet/>
      <dgm:spPr/>
      <dgm:t>
        <a:bodyPr/>
        <a:lstStyle/>
        <a:p>
          <a:pPr algn="just"/>
          <a:endParaRPr lang="en-US">
            <a:latin typeface="Times New Roman" panose="02020603050405020304" pitchFamily="18" charset="0"/>
            <a:cs typeface="Times New Roman" panose="02020603050405020304" pitchFamily="18" charset="0"/>
          </a:endParaRPr>
        </a:p>
      </dgm:t>
    </dgm:pt>
    <dgm:pt modelId="{98955378-3279-4B24-936E-9418A6E19597}" type="pres">
      <dgm:prSet presAssocID="{B8CEF5C8-C94A-4163-A4FC-87CCF4C36D36}" presName="linear" presStyleCnt="0">
        <dgm:presLayoutVars>
          <dgm:animLvl val="lvl"/>
          <dgm:resizeHandles val="exact"/>
        </dgm:presLayoutVars>
      </dgm:prSet>
      <dgm:spPr/>
    </dgm:pt>
    <dgm:pt modelId="{F004BCC2-0990-4CD6-AAA0-004311A58317}" type="pres">
      <dgm:prSet presAssocID="{873122C0-B852-472D-8900-27A21C56D2EB}" presName="parentText" presStyleLbl="node1" presStyleIdx="0" presStyleCnt="1">
        <dgm:presLayoutVars>
          <dgm:chMax val="0"/>
          <dgm:bulletEnabled val="1"/>
        </dgm:presLayoutVars>
      </dgm:prSet>
      <dgm:spPr/>
    </dgm:pt>
    <dgm:pt modelId="{08AA8432-90E9-4D14-ADBF-BA4C74C40794}" type="pres">
      <dgm:prSet presAssocID="{873122C0-B852-472D-8900-27A21C56D2EB}" presName="childText" presStyleLbl="revTx" presStyleIdx="0" presStyleCnt="1">
        <dgm:presLayoutVars>
          <dgm:bulletEnabled val="1"/>
        </dgm:presLayoutVars>
      </dgm:prSet>
      <dgm:spPr/>
    </dgm:pt>
  </dgm:ptLst>
  <dgm:cxnLst>
    <dgm:cxn modelId="{221A3B43-0FC4-4E30-A3AD-20CCDBF9D352}" srcId="{B8CEF5C8-C94A-4163-A4FC-87CCF4C36D36}" destId="{873122C0-B852-472D-8900-27A21C56D2EB}" srcOrd="0" destOrd="0" parTransId="{7AEA5C1D-D24F-4D61-B63D-87241365EC7E}" sibTransId="{28E2CA21-CDC0-4361-9B4A-59DA16247496}"/>
    <dgm:cxn modelId="{D4B50574-B7E5-4E09-B1E7-02FB0F575AE4}" type="presOf" srcId="{0863F1F4-BF86-44C3-9BAF-2E315F842799}" destId="{08AA8432-90E9-4D14-ADBF-BA4C74C40794}" srcOrd="0" destOrd="1" presId="urn:microsoft.com/office/officeart/2005/8/layout/vList2"/>
    <dgm:cxn modelId="{DB63AE8F-D977-45A4-8D3D-50CB2A836004}" srcId="{873122C0-B852-472D-8900-27A21C56D2EB}" destId="{6C0032E0-1704-430C-B8BD-21FC1C1BE871}" srcOrd="0" destOrd="0" parTransId="{3E1993FC-0CC2-4B38-9356-B89ED4B7BD02}" sibTransId="{2CF755A0-E757-48B6-A3C7-670DFE6B9AB0}"/>
    <dgm:cxn modelId="{E989F79B-9EB9-4D70-87A1-3CC31CA2F164}" type="presOf" srcId="{6C0032E0-1704-430C-B8BD-21FC1C1BE871}" destId="{08AA8432-90E9-4D14-ADBF-BA4C74C40794}" srcOrd="0" destOrd="0" presId="urn:microsoft.com/office/officeart/2005/8/layout/vList2"/>
    <dgm:cxn modelId="{1F0D319E-D71D-4CB5-99E6-9ABA3CEF89FC}" type="presOf" srcId="{873122C0-B852-472D-8900-27A21C56D2EB}" destId="{F004BCC2-0990-4CD6-AAA0-004311A58317}" srcOrd="0" destOrd="0" presId="urn:microsoft.com/office/officeart/2005/8/layout/vList2"/>
    <dgm:cxn modelId="{ACAA01B6-3CAD-4C7B-8B45-FF246E7BED64}" srcId="{873122C0-B852-472D-8900-27A21C56D2EB}" destId="{1E17D245-5D67-4259-84E1-6CB22DFE7558}" srcOrd="2" destOrd="0" parTransId="{2C102224-9B60-4E0F-B1D1-5B853C322913}" sibTransId="{BC6A17C0-23DF-4F38-8624-BD5111774160}"/>
    <dgm:cxn modelId="{FCD033BF-5BBA-4974-A709-4098C063EDFC}" type="presOf" srcId="{1E17D245-5D67-4259-84E1-6CB22DFE7558}" destId="{08AA8432-90E9-4D14-ADBF-BA4C74C40794}" srcOrd="0" destOrd="2" presId="urn:microsoft.com/office/officeart/2005/8/layout/vList2"/>
    <dgm:cxn modelId="{EBAAD7F4-5136-41E5-ABF9-8E20A0DA9EAD}" type="presOf" srcId="{B8CEF5C8-C94A-4163-A4FC-87CCF4C36D36}" destId="{98955378-3279-4B24-936E-9418A6E19597}" srcOrd="0" destOrd="0" presId="urn:microsoft.com/office/officeart/2005/8/layout/vList2"/>
    <dgm:cxn modelId="{7DB5C4F6-0F5A-46F4-846A-04E8F76A918F}" srcId="{873122C0-B852-472D-8900-27A21C56D2EB}" destId="{0863F1F4-BF86-44C3-9BAF-2E315F842799}" srcOrd="1" destOrd="0" parTransId="{3E3767F3-559B-4E48-B455-2C0D561F2CB1}" sibTransId="{A56AD0D6-1BF6-4531-9F1A-094E6C94059A}"/>
    <dgm:cxn modelId="{E1B75C1C-BB89-4021-856E-13F765C758D6}" type="presParOf" srcId="{98955378-3279-4B24-936E-9418A6E19597}" destId="{F004BCC2-0990-4CD6-AAA0-004311A58317}" srcOrd="0" destOrd="0" presId="urn:microsoft.com/office/officeart/2005/8/layout/vList2"/>
    <dgm:cxn modelId="{D5B4A006-B4E8-4E56-B909-875BA5EBB14E}" type="presParOf" srcId="{98955378-3279-4B24-936E-9418A6E19597}" destId="{08AA8432-90E9-4D14-ADBF-BA4C74C40794}"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E167A0D-3FB4-44A2-8C86-43C9295030BA}" type="doc">
      <dgm:prSet loTypeId="urn:microsoft.com/office/officeart/2005/8/layout/hList7" loCatId="list" qsTypeId="urn:microsoft.com/office/officeart/2005/8/quickstyle/simple5" qsCatId="simple" csTypeId="urn:microsoft.com/office/officeart/2005/8/colors/colorful5" csCatId="colorful" phldr="1"/>
      <dgm:spPr/>
      <dgm:t>
        <a:bodyPr/>
        <a:lstStyle/>
        <a:p>
          <a:endParaRPr lang="en-US"/>
        </a:p>
      </dgm:t>
    </dgm:pt>
    <dgm:pt modelId="{7CD4DA7E-6A0C-4765-B8DD-B6947ACF9A7C}">
      <dgm:prSet custT="1"/>
      <dgm:spPr/>
      <dgm:t>
        <a:bodyPr/>
        <a:lstStyle/>
        <a:p>
          <a:r>
            <a:rPr lang="en-US" sz="1800" dirty="0"/>
            <a:t>The hotel sector stands at a turning point where net-zero and sustainability pledges have become a necessity in order to ensure resilience in the long term as well as global environmental stewardship.</a:t>
          </a:r>
        </a:p>
      </dgm:t>
    </dgm:pt>
    <dgm:pt modelId="{320AF636-157F-40B6-85E4-BFE3788351AD}" type="parTrans" cxnId="{2BEC37CB-33D2-4098-8050-D8525862A749}">
      <dgm:prSet/>
      <dgm:spPr/>
      <dgm:t>
        <a:bodyPr/>
        <a:lstStyle/>
        <a:p>
          <a:endParaRPr lang="en-US"/>
        </a:p>
      </dgm:t>
    </dgm:pt>
    <dgm:pt modelId="{BB670A6A-363F-48E3-BD4B-CF768844DE7D}" type="sibTrans" cxnId="{2BEC37CB-33D2-4098-8050-D8525862A749}">
      <dgm:prSet/>
      <dgm:spPr/>
      <dgm:t>
        <a:bodyPr/>
        <a:lstStyle/>
        <a:p>
          <a:endParaRPr lang="en-US"/>
        </a:p>
      </dgm:t>
    </dgm:pt>
    <dgm:pt modelId="{C226631E-7032-4BDA-90A8-56D420C9F52F}">
      <dgm:prSet custT="1"/>
      <dgm:spPr/>
      <dgm:t>
        <a:bodyPr/>
        <a:lstStyle/>
        <a:p>
          <a:r>
            <a:rPr lang="en-US" sz="1800" dirty="0"/>
            <a:t>Fragmentation in regulation, a lack of access to capital, not to mention inconsistent guest behaviour, still constrain collective advancement.</a:t>
          </a:r>
        </a:p>
      </dgm:t>
    </dgm:pt>
    <dgm:pt modelId="{932F63AB-7357-4B33-A43F-D5E6F08C910C}" type="parTrans" cxnId="{8CCCFA8A-0985-428A-8BF1-714BCB87E306}">
      <dgm:prSet/>
      <dgm:spPr/>
      <dgm:t>
        <a:bodyPr/>
        <a:lstStyle/>
        <a:p>
          <a:endParaRPr lang="en-US"/>
        </a:p>
      </dgm:t>
    </dgm:pt>
    <dgm:pt modelId="{05EDB547-DFB6-43A3-8D81-E9157FD04D5D}" type="sibTrans" cxnId="{8CCCFA8A-0985-428A-8BF1-714BCB87E306}">
      <dgm:prSet/>
      <dgm:spPr/>
      <dgm:t>
        <a:bodyPr/>
        <a:lstStyle/>
        <a:p>
          <a:endParaRPr lang="en-US"/>
        </a:p>
      </dgm:t>
    </dgm:pt>
    <dgm:pt modelId="{2273D27D-B9BE-4EFB-9463-1E064323B9EC}">
      <dgm:prSet custT="1"/>
      <dgm:spPr/>
      <dgm:t>
        <a:bodyPr/>
        <a:lstStyle/>
        <a:p>
          <a:r>
            <a:rPr lang="en-US" sz="1800" dirty="0"/>
            <a:t>Reaching net-zero takes not a technological objective but a systemic shift by engaging people, processes, as well as collaborations to create actual change.</a:t>
          </a:r>
        </a:p>
      </dgm:t>
    </dgm:pt>
    <dgm:pt modelId="{30E9AB28-11C4-495F-B0F7-817FDCAE099B}" type="parTrans" cxnId="{832D5CD6-1085-4BE1-879E-AB7D22CF5E11}">
      <dgm:prSet/>
      <dgm:spPr/>
      <dgm:t>
        <a:bodyPr/>
        <a:lstStyle/>
        <a:p>
          <a:endParaRPr lang="en-US"/>
        </a:p>
      </dgm:t>
    </dgm:pt>
    <dgm:pt modelId="{82518645-C617-4374-9DDC-4579958C85CF}" type="sibTrans" cxnId="{832D5CD6-1085-4BE1-879E-AB7D22CF5E11}">
      <dgm:prSet/>
      <dgm:spPr/>
      <dgm:t>
        <a:bodyPr/>
        <a:lstStyle/>
        <a:p>
          <a:endParaRPr lang="en-US"/>
        </a:p>
      </dgm:t>
    </dgm:pt>
    <dgm:pt modelId="{C1CD3230-6697-4BE2-B623-F4C2C3D25650}" type="pres">
      <dgm:prSet presAssocID="{EE167A0D-3FB4-44A2-8C86-43C9295030BA}" presName="Name0" presStyleCnt="0">
        <dgm:presLayoutVars>
          <dgm:dir/>
          <dgm:resizeHandles val="exact"/>
        </dgm:presLayoutVars>
      </dgm:prSet>
      <dgm:spPr/>
    </dgm:pt>
    <dgm:pt modelId="{AD5EBFD6-137A-457F-B4C5-A83DDD9E5BB0}" type="pres">
      <dgm:prSet presAssocID="{EE167A0D-3FB4-44A2-8C86-43C9295030BA}" presName="fgShape" presStyleLbl="fgShp" presStyleIdx="0" presStyleCnt="1"/>
      <dgm:spPr/>
    </dgm:pt>
    <dgm:pt modelId="{CB177246-8494-46E3-9701-D48596CE24CF}" type="pres">
      <dgm:prSet presAssocID="{EE167A0D-3FB4-44A2-8C86-43C9295030BA}" presName="linComp" presStyleCnt="0"/>
      <dgm:spPr/>
    </dgm:pt>
    <dgm:pt modelId="{CD376085-6F07-4633-A7D0-97149335666A}" type="pres">
      <dgm:prSet presAssocID="{7CD4DA7E-6A0C-4765-B8DD-B6947ACF9A7C}" presName="compNode" presStyleCnt="0"/>
      <dgm:spPr/>
    </dgm:pt>
    <dgm:pt modelId="{380FF675-4110-4262-A9F6-9EBA1CCBAFE0}" type="pres">
      <dgm:prSet presAssocID="{7CD4DA7E-6A0C-4765-B8DD-B6947ACF9A7C}" presName="bkgdShape" presStyleLbl="node1" presStyleIdx="0" presStyleCnt="3"/>
      <dgm:spPr/>
    </dgm:pt>
    <dgm:pt modelId="{2A4BC5C7-F3A7-4521-9F74-CEBE74C9D9D1}" type="pres">
      <dgm:prSet presAssocID="{7CD4DA7E-6A0C-4765-B8DD-B6947ACF9A7C}" presName="nodeTx" presStyleLbl="node1" presStyleIdx="0" presStyleCnt="3">
        <dgm:presLayoutVars>
          <dgm:bulletEnabled val="1"/>
        </dgm:presLayoutVars>
      </dgm:prSet>
      <dgm:spPr/>
    </dgm:pt>
    <dgm:pt modelId="{60F97815-A5C0-4844-BF03-6C32D48EDB1C}" type="pres">
      <dgm:prSet presAssocID="{7CD4DA7E-6A0C-4765-B8DD-B6947ACF9A7C}" presName="invisiNode" presStyleLbl="node1" presStyleIdx="0" presStyleCnt="3"/>
      <dgm:spPr/>
    </dgm:pt>
    <dgm:pt modelId="{8ECE34EC-F420-4CA4-AFC1-5F1E6E72C5AD}" type="pres">
      <dgm:prSet presAssocID="{7CD4DA7E-6A0C-4765-B8DD-B6947ACF9A7C}" presName="imagNode"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pt>
    <dgm:pt modelId="{C813E3A3-D03B-4006-8E70-D06B4A584116}" type="pres">
      <dgm:prSet presAssocID="{BB670A6A-363F-48E3-BD4B-CF768844DE7D}" presName="sibTrans" presStyleLbl="sibTrans2D1" presStyleIdx="0" presStyleCnt="0"/>
      <dgm:spPr/>
    </dgm:pt>
    <dgm:pt modelId="{29D26F7A-BF2D-44F4-8A1C-803C1A3B886F}" type="pres">
      <dgm:prSet presAssocID="{C226631E-7032-4BDA-90A8-56D420C9F52F}" presName="compNode" presStyleCnt="0"/>
      <dgm:spPr/>
    </dgm:pt>
    <dgm:pt modelId="{C56969A0-52FA-48F1-8E31-3A52F2E1D97B}" type="pres">
      <dgm:prSet presAssocID="{C226631E-7032-4BDA-90A8-56D420C9F52F}" presName="bkgdShape" presStyleLbl="node1" presStyleIdx="1" presStyleCnt="3"/>
      <dgm:spPr/>
    </dgm:pt>
    <dgm:pt modelId="{447C8817-372F-45E8-AA5D-59521719DAE0}" type="pres">
      <dgm:prSet presAssocID="{C226631E-7032-4BDA-90A8-56D420C9F52F}" presName="nodeTx" presStyleLbl="node1" presStyleIdx="1" presStyleCnt="3">
        <dgm:presLayoutVars>
          <dgm:bulletEnabled val="1"/>
        </dgm:presLayoutVars>
      </dgm:prSet>
      <dgm:spPr/>
    </dgm:pt>
    <dgm:pt modelId="{734B9068-CB63-483D-8A98-36D03BE463FD}" type="pres">
      <dgm:prSet presAssocID="{C226631E-7032-4BDA-90A8-56D420C9F52F}" presName="invisiNode" presStyleLbl="node1" presStyleIdx="1" presStyleCnt="3"/>
      <dgm:spPr/>
    </dgm:pt>
    <dgm:pt modelId="{0026A5FC-B70B-44C4-AC25-DC69A99D48A7}" type="pres">
      <dgm:prSet presAssocID="{C226631E-7032-4BDA-90A8-56D420C9F52F}" presName="imagNode" presStyleLbl="fgImgPlac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dgm:spPr>
    </dgm:pt>
    <dgm:pt modelId="{CA27D114-26CA-4253-B3AD-872B60F67286}" type="pres">
      <dgm:prSet presAssocID="{05EDB547-DFB6-43A3-8D81-E9157FD04D5D}" presName="sibTrans" presStyleLbl="sibTrans2D1" presStyleIdx="0" presStyleCnt="0"/>
      <dgm:spPr/>
    </dgm:pt>
    <dgm:pt modelId="{C6AC8058-5871-4F4C-B464-6E18864B2B7B}" type="pres">
      <dgm:prSet presAssocID="{2273D27D-B9BE-4EFB-9463-1E064323B9EC}" presName="compNode" presStyleCnt="0"/>
      <dgm:spPr/>
    </dgm:pt>
    <dgm:pt modelId="{C9BBA5A3-01DB-4480-9A1F-B47A224339AC}" type="pres">
      <dgm:prSet presAssocID="{2273D27D-B9BE-4EFB-9463-1E064323B9EC}" presName="bkgdShape" presStyleLbl="node1" presStyleIdx="2" presStyleCnt="3"/>
      <dgm:spPr/>
    </dgm:pt>
    <dgm:pt modelId="{7451DE87-1A1A-4B4D-9125-D423DAC7D041}" type="pres">
      <dgm:prSet presAssocID="{2273D27D-B9BE-4EFB-9463-1E064323B9EC}" presName="nodeTx" presStyleLbl="node1" presStyleIdx="2" presStyleCnt="3">
        <dgm:presLayoutVars>
          <dgm:bulletEnabled val="1"/>
        </dgm:presLayoutVars>
      </dgm:prSet>
      <dgm:spPr/>
    </dgm:pt>
    <dgm:pt modelId="{6C9BAC0E-2564-4A9C-8BEC-BA5C8478D2DF}" type="pres">
      <dgm:prSet presAssocID="{2273D27D-B9BE-4EFB-9463-1E064323B9EC}" presName="invisiNode" presStyleLbl="node1" presStyleIdx="2" presStyleCnt="3"/>
      <dgm:spPr/>
    </dgm:pt>
    <dgm:pt modelId="{B65F1517-B0AD-4690-B92B-E134E4075DB6}" type="pres">
      <dgm:prSet presAssocID="{2273D27D-B9BE-4EFB-9463-1E064323B9EC}" presName="imagNode"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a:blipFill>
      </dgm:spPr>
    </dgm:pt>
  </dgm:ptLst>
  <dgm:cxnLst>
    <dgm:cxn modelId="{C5F22329-F5E2-487D-AA92-14E21FF59493}" type="presOf" srcId="{2273D27D-B9BE-4EFB-9463-1E064323B9EC}" destId="{C9BBA5A3-01DB-4480-9A1F-B47A224339AC}" srcOrd="0" destOrd="0" presId="urn:microsoft.com/office/officeart/2005/8/layout/hList7"/>
    <dgm:cxn modelId="{F4D4E330-C40D-4975-B20B-F3AF8A9AE5AC}" type="presOf" srcId="{EE167A0D-3FB4-44A2-8C86-43C9295030BA}" destId="{C1CD3230-6697-4BE2-B623-F4C2C3D25650}" srcOrd="0" destOrd="0" presId="urn:microsoft.com/office/officeart/2005/8/layout/hList7"/>
    <dgm:cxn modelId="{3CBE233A-862E-46D0-8895-404395B90F4D}" type="presOf" srcId="{05EDB547-DFB6-43A3-8D81-E9157FD04D5D}" destId="{CA27D114-26CA-4253-B3AD-872B60F67286}" srcOrd="0" destOrd="0" presId="urn:microsoft.com/office/officeart/2005/8/layout/hList7"/>
    <dgm:cxn modelId="{EEE33C4A-A754-4958-B7F3-49FD3F4A6537}" type="presOf" srcId="{7CD4DA7E-6A0C-4765-B8DD-B6947ACF9A7C}" destId="{380FF675-4110-4262-A9F6-9EBA1CCBAFE0}" srcOrd="0" destOrd="0" presId="urn:microsoft.com/office/officeart/2005/8/layout/hList7"/>
    <dgm:cxn modelId="{3A335E6C-F98C-44B5-B3C8-5B0A11FD587F}" type="presOf" srcId="{C226631E-7032-4BDA-90A8-56D420C9F52F}" destId="{447C8817-372F-45E8-AA5D-59521719DAE0}" srcOrd="1" destOrd="0" presId="urn:microsoft.com/office/officeart/2005/8/layout/hList7"/>
    <dgm:cxn modelId="{2CA4FF84-53B8-4B30-8BFD-DC8B6FF2FFAA}" type="presOf" srcId="{C226631E-7032-4BDA-90A8-56D420C9F52F}" destId="{C56969A0-52FA-48F1-8E31-3A52F2E1D97B}" srcOrd="0" destOrd="0" presId="urn:microsoft.com/office/officeart/2005/8/layout/hList7"/>
    <dgm:cxn modelId="{8CCCFA8A-0985-428A-8BF1-714BCB87E306}" srcId="{EE167A0D-3FB4-44A2-8C86-43C9295030BA}" destId="{C226631E-7032-4BDA-90A8-56D420C9F52F}" srcOrd="1" destOrd="0" parTransId="{932F63AB-7357-4B33-A43F-D5E6F08C910C}" sibTransId="{05EDB547-DFB6-43A3-8D81-E9157FD04D5D}"/>
    <dgm:cxn modelId="{2BEC37CB-33D2-4098-8050-D8525862A749}" srcId="{EE167A0D-3FB4-44A2-8C86-43C9295030BA}" destId="{7CD4DA7E-6A0C-4765-B8DD-B6947ACF9A7C}" srcOrd="0" destOrd="0" parTransId="{320AF636-157F-40B6-85E4-BFE3788351AD}" sibTransId="{BB670A6A-363F-48E3-BD4B-CF768844DE7D}"/>
    <dgm:cxn modelId="{17D466CB-5BD7-4616-AEDE-61E6E9C9569A}" type="presOf" srcId="{7CD4DA7E-6A0C-4765-B8DD-B6947ACF9A7C}" destId="{2A4BC5C7-F3A7-4521-9F74-CEBE74C9D9D1}" srcOrd="1" destOrd="0" presId="urn:microsoft.com/office/officeart/2005/8/layout/hList7"/>
    <dgm:cxn modelId="{DF6B43D0-B7BD-40EA-A442-D0505AB40F50}" type="presOf" srcId="{BB670A6A-363F-48E3-BD4B-CF768844DE7D}" destId="{C813E3A3-D03B-4006-8E70-D06B4A584116}" srcOrd="0" destOrd="0" presId="urn:microsoft.com/office/officeart/2005/8/layout/hList7"/>
    <dgm:cxn modelId="{832D5CD6-1085-4BE1-879E-AB7D22CF5E11}" srcId="{EE167A0D-3FB4-44A2-8C86-43C9295030BA}" destId="{2273D27D-B9BE-4EFB-9463-1E064323B9EC}" srcOrd="2" destOrd="0" parTransId="{30E9AB28-11C4-495F-B0F7-817FDCAE099B}" sibTransId="{82518645-C617-4374-9DDC-4579958C85CF}"/>
    <dgm:cxn modelId="{E5BC71E2-DA62-40D9-9B80-3DFA0B0910AE}" type="presOf" srcId="{2273D27D-B9BE-4EFB-9463-1E064323B9EC}" destId="{7451DE87-1A1A-4B4D-9125-D423DAC7D041}" srcOrd="1" destOrd="0" presId="urn:microsoft.com/office/officeart/2005/8/layout/hList7"/>
    <dgm:cxn modelId="{3026253B-7655-4E6F-BC53-03117DFEDB1A}" type="presParOf" srcId="{C1CD3230-6697-4BE2-B623-F4C2C3D25650}" destId="{AD5EBFD6-137A-457F-B4C5-A83DDD9E5BB0}" srcOrd="0" destOrd="0" presId="urn:microsoft.com/office/officeart/2005/8/layout/hList7"/>
    <dgm:cxn modelId="{CA68C8DF-B545-467B-BAA9-B99731750BCF}" type="presParOf" srcId="{C1CD3230-6697-4BE2-B623-F4C2C3D25650}" destId="{CB177246-8494-46E3-9701-D48596CE24CF}" srcOrd="1" destOrd="0" presId="urn:microsoft.com/office/officeart/2005/8/layout/hList7"/>
    <dgm:cxn modelId="{D6D7CF05-1E14-4C5B-9778-BEB5F00ACE8C}" type="presParOf" srcId="{CB177246-8494-46E3-9701-D48596CE24CF}" destId="{CD376085-6F07-4633-A7D0-97149335666A}" srcOrd="0" destOrd="0" presId="urn:microsoft.com/office/officeart/2005/8/layout/hList7"/>
    <dgm:cxn modelId="{DC1346B2-1386-4D2F-8B4D-6A359B652684}" type="presParOf" srcId="{CD376085-6F07-4633-A7D0-97149335666A}" destId="{380FF675-4110-4262-A9F6-9EBA1CCBAFE0}" srcOrd="0" destOrd="0" presId="urn:microsoft.com/office/officeart/2005/8/layout/hList7"/>
    <dgm:cxn modelId="{E5BB22FA-F2C4-4C8C-A2F2-3F9D764B9F7A}" type="presParOf" srcId="{CD376085-6F07-4633-A7D0-97149335666A}" destId="{2A4BC5C7-F3A7-4521-9F74-CEBE74C9D9D1}" srcOrd="1" destOrd="0" presId="urn:microsoft.com/office/officeart/2005/8/layout/hList7"/>
    <dgm:cxn modelId="{E724DAE3-AF14-4707-9ADE-85FA66ED3629}" type="presParOf" srcId="{CD376085-6F07-4633-A7D0-97149335666A}" destId="{60F97815-A5C0-4844-BF03-6C32D48EDB1C}" srcOrd="2" destOrd="0" presId="urn:microsoft.com/office/officeart/2005/8/layout/hList7"/>
    <dgm:cxn modelId="{0DBDD22F-14F2-4162-955B-CFD58622D04E}" type="presParOf" srcId="{CD376085-6F07-4633-A7D0-97149335666A}" destId="{8ECE34EC-F420-4CA4-AFC1-5F1E6E72C5AD}" srcOrd="3" destOrd="0" presId="urn:microsoft.com/office/officeart/2005/8/layout/hList7"/>
    <dgm:cxn modelId="{F81550DF-25F2-46B1-87C3-3024AF345FF3}" type="presParOf" srcId="{CB177246-8494-46E3-9701-D48596CE24CF}" destId="{C813E3A3-D03B-4006-8E70-D06B4A584116}" srcOrd="1" destOrd="0" presId="urn:microsoft.com/office/officeart/2005/8/layout/hList7"/>
    <dgm:cxn modelId="{1B498C88-F690-4F43-A201-C08B861B5555}" type="presParOf" srcId="{CB177246-8494-46E3-9701-D48596CE24CF}" destId="{29D26F7A-BF2D-44F4-8A1C-803C1A3B886F}" srcOrd="2" destOrd="0" presId="urn:microsoft.com/office/officeart/2005/8/layout/hList7"/>
    <dgm:cxn modelId="{B3D35234-58F0-4951-B177-21536FAD6A56}" type="presParOf" srcId="{29D26F7A-BF2D-44F4-8A1C-803C1A3B886F}" destId="{C56969A0-52FA-48F1-8E31-3A52F2E1D97B}" srcOrd="0" destOrd="0" presId="urn:microsoft.com/office/officeart/2005/8/layout/hList7"/>
    <dgm:cxn modelId="{AAFBD23E-7C73-4D54-B673-AF96290D362A}" type="presParOf" srcId="{29D26F7A-BF2D-44F4-8A1C-803C1A3B886F}" destId="{447C8817-372F-45E8-AA5D-59521719DAE0}" srcOrd="1" destOrd="0" presId="urn:microsoft.com/office/officeart/2005/8/layout/hList7"/>
    <dgm:cxn modelId="{6596377E-493B-4D84-8295-428A2884B4E0}" type="presParOf" srcId="{29D26F7A-BF2D-44F4-8A1C-803C1A3B886F}" destId="{734B9068-CB63-483D-8A98-36D03BE463FD}" srcOrd="2" destOrd="0" presId="urn:microsoft.com/office/officeart/2005/8/layout/hList7"/>
    <dgm:cxn modelId="{897528AA-A508-4474-BC34-8A3B52779D3B}" type="presParOf" srcId="{29D26F7A-BF2D-44F4-8A1C-803C1A3B886F}" destId="{0026A5FC-B70B-44C4-AC25-DC69A99D48A7}" srcOrd="3" destOrd="0" presId="urn:microsoft.com/office/officeart/2005/8/layout/hList7"/>
    <dgm:cxn modelId="{E3ABD2D5-90DE-47D3-ACDF-A30292F6DC2F}" type="presParOf" srcId="{CB177246-8494-46E3-9701-D48596CE24CF}" destId="{CA27D114-26CA-4253-B3AD-872B60F67286}" srcOrd="3" destOrd="0" presId="urn:microsoft.com/office/officeart/2005/8/layout/hList7"/>
    <dgm:cxn modelId="{AB7A9DB6-82CF-4C01-95A4-F804F7CB1786}" type="presParOf" srcId="{CB177246-8494-46E3-9701-D48596CE24CF}" destId="{C6AC8058-5871-4F4C-B464-6E18864B2B7B}" srcOrd="4" destOrd="0" presId="urn:microsoft.com/office/officeart/2005/8/layout/hList7"/>
    <dgm:cxn modelId="{4324933C-A293-4496-9B1B-CEB9A8A2CB8A}" type="presParOf" srcId="{C6AC8058-5871-4F4C-B464-6E18864B2B7B}" destId="{C9BBA5A3-01DB-4480-9A1F-B47A224339AC}" srcOrd="0" destOrd="0" presId="urn:microsoft.com/office/officeart/2005/8/layout/hList7"/>
    <dgm:cxn modelId="{A0B6D70B-93AB-463C-9BDA-E40FBF27702B}" type="presParOf" srcId="{C6AC8058-5871-4F4C-B464-6E18864B2B7B}" destId="{7451DE87-1A1A-4B4D-9125-D423DAC7D041}" srcOrd="1" destOrd="0" presId="urn:microsoft.com/office/officeart/2005/8/layout/hList7"/>
    <dgm:cxn modelId="{7FF7B998-3246-429C-9B7B-9810D401CD28}" type="presParOf" srcId="{C6AC8058-5871-4F4C-B464-6E18864B2B7B}" destId="{6C9BAC0E-2564-4A9C-8BEC-BA5C8478D2DF}" srcOrd="2" destOrd="0" presId="urn:microsoft.com/office/officeart/2005/8/layout/hList7"/>
    <dgm:cxn modelId="{2985C1E5-0D8F-41FA-8A00-DBEFB3B39D41}" type="presParOf" srcId="{C6AC8058-5871-4F4C-B464-6E18864B2B7B}" destId="{B65F1517-B0AD-4690-B92B-E134E4075DB6}"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18FD700-6A10-474E-A2E0-5AA79AE69EE2}" type="doc">
      <dgm:prSet loTypeId="urn:microsoft.com/office/officeart/2018/2/layout/IconVerticalSolidList" loCatId="icon" qsTypeId="urn:microsoft.com/office/officeart/2005/8/quickstyle/simple5" qsCatId="simple" csTypeId="urn:microsoft.com/office/officeart/2005/8/colors/colorful5" csCatId="colorful" phldr="1"/>
      <dgm:spPr/>
      <dgm:t>
        <a:bodyPr/>
        <a:lstStyle/>
        <a:p>
          <a:endParaRPr lang="en-US"/>
        </a:p>
      </dgm:t>
    </dgm:pt>
    <dgm:pt modelId="{0C984F7A-43E7-43F1-9F17-9B64E18D3D5A}">
      <dgm:prSet custT="1"/>
      <dgm:spPr/>
      <dgm:t>
        <a:bodyPr/>
        <a:lstStyle/>
        <a:p>
          <a:pPr>
            <a:lnSpc>
              <a:spcPct val="100000"/>
            </a:lnSpc>
          </a:pPr>
          <a:r>
            <a:rPr lang="en-GB" sz="1600" dirty="0"/>
            <a:t>Hotels must implement a step-by-step sustainability plan with tangible goals encompassing Scope 1, 2, as well as 3, emissions to guarantee a complete net-zero transition</a:t>
          </a:r>
          <a:r>
            <a:rPr lang="en-GB" sz="1200" dirty="0"/>
            <a:t>.</a:t>
          </a:r>
          <a:endParaRPr lang="en-US" sz="1200" dirty="0"/>
        </a:p>
      </dgm:t>
    </dgm:pt>
    <dgm:pt modelId="{4CD1C2E5-35A5-4896-9733-BE3266342E0E}" type="parTrans" cxnId="{D3AFF4AD-369E-46FA-B92F-A2171C595467}">
      <dgm:prSet/>
      <dgm:spPr/>
      <dgm:t>
        <a:bodyPr/>
        <a:lstStyle/>
        <a:p>
          <a:endParaRPr lang="en-US" sz="1200"/>
        </a:p>
      </dgm:t>
    </dgm:pt>
    <dgm:pt modelId="{FB455FE3-7F3E-4053-B6C8-3D2EE51E1979}" type="sibTrans" cxnId="{D3AFF4AD-369E-46FA-B92F-A2171C595467}">
      <dgm:prSet/>
      <dgm:spPr/>
      <dgm:t>
        <a:bodyPr/>
        <a:lstStyle/>
        <a:p>
          <a:endParaRPr lang="en-US" sz="1200"/>
        </a:p>
      </dgm:t>
    </dgm:pt>
    <dgm:pt modelId="{15989DEE-97D0-4C0C-B9E1-4A59A6573CFD}">
      <dgm:prSet custT="1"/>
      <dgm:spPr/>
      <dgm:t>
        <a:bodyPr/>
        <a:lstStyle/>
        <a:p>
          <a:pPr>
            <a:lnSpc>
              <a:spcPct val="100000"/>
            </a:lnSpc>
          </a:pPr>
          <a:r>
            <a:rPr lang="en-GB" sz="1600" dirty="0"/>
            <a:t>Financial incentives in terms of green subsidies or tax credits can be provided by governments and by industry associations to encourage small, independent hotels to implement green technologies.</a:t>
          </a:r>
          <a:endParaRPr lang="en-US" sz="1600" dirty="0"/>
        </a:p>
      </dgm:t>
    </dgm:pt>
    <dgm:pt modelId="{8FDE837E-3588-4866-85E9-7BDB9AE39BD7}" type="parTrans" cxnId="{AEF5B84C-859F-429B-B25A-E2A864D3BAFF}">
      <dgm:prSet/>
      <dgm:spPr/>
      <dgm:t>
        <a:bodyPr/>
        <a:lstStyle/>
        <a:p>
          <a:endParaRPr lang="en-US" sz="1200"/>
        </a:p>
      </dgm:t>
    </dgm:pt>
    <dgm:pt modelId="{C85F18BF-4134-4731-B192-42DEFAF97C16}" type="sibTrans" cxnId="{AEF5B84C-859F-429B-B25A-E2A864D3BAFF}">
      <dgm:prSet/>
      <dgm:spPr/>
      <dgm:t>
        <a:bodyPr/>
        <a:lstStyle/>
        <a:p>
          <a:endParaRPr lang="en-US" sz="1200"/>
        </a:p>
      </dgm:t>
    </dgm:pt>
    <dgm:pt modelId="{051BDD75-2BE5-44D3-8DF6-C756BBD544E6}">
      <dgm:prSet custT="1"/>
      <dgm:spPr/>
      <dgm:t>
        <a:bodyPr/>
        <a:lstStyle/>
        <a:p>
          <a:pPr>
            <a:lnSpc>
              <a:spcPct val="100000"/>
            </a:lnSpc>
          </a:pPr>
          <a:r>
            <a:rPr lang="en-GB" sz="1600" dirty="0"/>
            <a:t>Operators must invest in employee training programmes in order to develop internal competence in areas such as sustainability, energy management, and waste minimisation methods.</a:t>
          </a:r>
          <a:endParaRPr lang="en-US" sz="1600" dirty="0"/>
        </a:p>
      </dgm:t>
    </dgm:pt>
    <dgm:pt modelId="{619CA557-1D77-477A-AF87-3ABC7C3EC884}" type="parTrans" cxnId="{DE8DCAE5-1C68-4220-A00E-A86DE5C0E302}">
      <dgm:prSet/>
      <dgm:spPr/>
      <dgm:t>
        <a:bodyPr/>
        <a:lstStyle/>
        <a:p>
          <a:endParaRPr lang="en-US" sz="1200"/>
        </a:p>
      </dgm:t>
    </dgm:pt>
    <dgm:pt modelId="{DE9B6880-316B-4974-BA53-65077D682300}" type="sibTrans" cxnId="{DE8DCAE5-1C68-4220-A00E-A86DE5C0E302}">
      <dgm:prSet/>
      <dgm:spPr/>
      <dgm:t>
        <a:bodyPr/>
        <a:lstStyle/>
        <a:p>
          <a:endParaRPr lang="en-US" sz="1200"/>
        </a:p>
      </dgm:t>
    </dgm:pt>
    <dgm:pt modelId="{D96C3B9A-03C3-4326-9E7B-55B66A982B83}">
      <dgm:prSet custT="1"/>
      <dgm:spPr/>
      <dgm:t>
        <a:bodyPr/>
        <a:lstStyle/>
        <a:p>
          <a:pPr>
            <a:lnSpc>
              <a:spcPct val="100000"/>
            </a:lnSpc>
          </a:pPr>
          <a:r>
            <a:rPr lang="en-GB" sz="1600" dirty="0"/>
            <a:t>Hotel companies can further increase transparency by releasing third-party audited annual ESG performance reports to increase trust among stakeholders.</a:t>
          </a:r>
          <a:endParaRPr lang="en-US" sz="1600" dirty="0"/>
        </a:p>
      </dgm:t>
    </dgm:pt>
    <dgm:pt modelId="{4807B951-4E47-4FC9-90B8-11327E66D115}" type="parTrans" cxnId="{D210F23A-5387-483E-B8DB-A9DAB34AF049}">
      <dgm:prSet/>
      <dgm:spPr/>
      <dgm:t>
        <a:bodyPr/>
        <a:lstStyle/>
        <a:p>
          <a:endParaRPr lang="en-US" sz="1200"/>
        </a:p>
      </dgm:t>
    </dgm:pt>
    <dgm:pt modelId="{418424CD-3303-4B8C-B072-9AEA3B317AD2}" type="sibTrans" cxnId="{D210F23A-5387-483E-B8DB-A9DAB34AF049}">
      <dgm:prSet/>
      <dgm:spPr/>
      <dgm:t>
        <a:bodyPr/>
        <a:lstStyle/>
        <a:p>
          <a:endParaRPr lang="en-US" sz="1200"/>
        </a:p>
      </dgm:t>
    </dgm:pt>
    <dgm:pt modelId="{E0E95392-4CBB-4FBF-97AF-89CE54A5D29C}">
      <dgm:prSet custT="1"/>
      <dgm:spPr/>
      <dgm:t>
        <a:bodyPr/>
        <a:lstStyle/>
        <a:p>
          <a:pPr>
            <a:lnSpc>
              <a:spcPct val="100000"/>
            </a:lnSpc>
          </a:pPr>
          <a:r>
            <a:rPr lang="en-GB" sz="1600" dirty="0"/>
            <a:t>Certification programmes should also be standardised and independently verified to eliminate inconsistencies as well as the threat of green washing</a:t>
          </a:r>
          <a:r>
            <a:rPr lang="en-GB" sz="1200" dirty="0"/>
            <a:t>.</a:t>
          </a:r>
          <a:endParaRPr lang="en-US" sz="1200" dirty="0"/>
        </a:p>
      </dgm:t>
    </dgm:pt>
    <dgm:pt modelId="{694E4622-0FC1-4C55-B7B9-E08F00FD3C3D}" type="parTrans" cxnId="{9865FEBC-77C4-411D-A883-7B13DED4109A}">
      <dgm:prSet/>
      <dgm:spPr/>
      <dgm:t>
        <a:bodyPr/>
        <a:lstStyle/>
        <a:p>
          <a:endParaRPr lang="en-US" sz="1200"/>
        </a:p>
      </dgm:t>
    </dgm:pt>
    <dgm:pt modelId="{4170C0D4-1CD0-4E7F-A0F0-AC8E13EBB3F1}" type="sibTrans" cxnId="{9865FEBC-77C4-411D-A883-7B13DED4109A}">
      <dgm:prSet/>
      <dgm:spPr/>
      <dgm:t>
        <a:bodyPr/>
        <a:lstStyle/>
        <a:p>
          <a:endParaRPr lang="en-US" sz="1200"/>
        </a:p>
      </dgm:t>
    </dgm:pt>
    <dgm:pt modelId="{D580BA44-C933-427B-9610-0268F9671BAE}">
      <dgm:prSet custT="1"/>
      <dgm:spPr/>
      <dgm:t>
        <a:bodyPr/>
        <a:lstStyle/>
        <a:p>
          <a:pPr>
            <a:lnSpc>
              <a:spcPct val="100000"/>
            </a:lnSpc>
          </a:pPr>
          <a:r>
            <a:rPr lang="en-GB" sz="1600" dirty="0"/>
            <a:t>Hotels must reach out to customers via digital media to promote awareness among guests to adopt environmentally friendly consumption habits during their stay.</a:t>
          </a:r>
          <a:endParaRPr lang="en-US" sz="1600" dirty="0"/>
        </a:p>
      </dgm:t>
    </dgm:pt>
    <dgm:pt modelId="{A059613C-AC7F-42EC-87C3-F81F02776391}" type="parTrans" cxnId="{B6326196-75BE-4624-B504-0914BB1AF7E2}">
      <dgm:prSet/>
      <dgm:spPr/>
      <dgm:t>
        <a:bodyPr/>
        <a:lstStyle/>
        <a:p>
          <a:endParaRPr lang="en-US" sz="1200"/>
        </a:p>
      </dgm:t>
    </dgm:pt>
    <dgm:pt modelId="{BC4378F4-C9F4-483F-9E3D-286A172D326F}" type="sibTrans" cxnId="{B6326196-75BE-4624-B504-0914BB1AF7E2}">
      <dgm:prSet/>
      <dgm:spPr/>
      <dgm:t>
        <a:bodyPr/>
        <a:lstStyle/>
        <a:p>
          <a:endParaRPr lang="en-US" sz="1200"/>
        </a:p>
      </dgm:t>
    </dgm:pt>
    <dgm:pt modelId="{2B6D4306-1856-499D-A65A-A0D2AA63EA1A}">
      <dgm:prSet custT="1"/>
      <dgm:spPr/>
      <dgm:t>
        <a:bodyPr/>
        <a:lstStyle/>
        <a:p>
          <a:pPr>
            <a:lnSpc>
              <a:spcPct val="100000"/>
            </a:lnSpc>
          </a:pPr>
          <a:r>
            <a:rPr lang="en-GB" sz="1600" dirty="0"/>
            <a:t>Cross-industry cooperation with energy companies and regional governments can make it easier to access cleaner energy and upgrade infrastructure more efficiently.</a:t>
          </a:r>
          <a:endParaRPr lang="en-US" sz="1600" dirty="0"/>
        </a:p>
      </dgm:t>
    </dgm:pt>
    <dgm:pt modelId="{20D8E3B5-EDBE-4DC0-8359-A6804A13FEA1}" type="parTrans" cxnId="{03F7EDE7-7F0E-4C16-824E-2A5AA7481240}">
      <dgm:prSet/>
      <dgm:spPr/>
      <dgm:t>
        <a:bodyPr/>
        <a:lstStyle/>
        <a:p>
          <a:endParaRPr lang="en-US" sz="1200"/>
        </a:p>
      </dgm:t>
    </dgm:pt>
    <dgm:pt modelId="{7AA57683-49B4-4D6C-AB88-26AB6E4B8774}" type="sibTrans" cxnId="{03F7EDE7-7F0E-4C16-824E-2A5AA7481240}">
      <dgm:prSet/>
      <dgm:spPr/>
      <dgm:t>
        <a:bodyPr/>
        <a:lstStyle/>
        <a:p>
          <a:endParaRPr lang="en-US" sz="1200"/>
        </a:p>
      </dgm:t>
    </dgm:pt>
    <dgm:pt modelId="{A8DEC702-287F-4A34-BC39-623350407C1B}" type="pres">
      <dgm:prSet presAssocID="{218FD700-6A10-474E-A2E0-5AA79AE69EE2}" presName="root" presStyleCnt="0">
        <dgm:presLayoutVars>
          <dgm:dir/>
          <dgm:resizeHandles val="exact"/>
        </dgm:presLayoutVars>
      </dgm:prSet>
      <dgm:spPr/>
    </dgm:pt>
    <dgm:pt modelId="{0844085C-AC7F-4894-8895-A713168D78AC}" type="pres">
      <dgm:prSet presAssocID="{0C984F7A-43E7-43F1-9F17-9B64E18D3D5A}" presName="compNode" presStyleCnt="0"/>
      <dgm:spPr/>
    </dgm:pt>
    <dgm:pt modelId="{BD0CD270-17CB-4150-AB9C-348CD9952311}" type="pres">
      <dgm:prSet presAssocID="{0C984F7A-43E7-43F1-9F17-9B64E18D3D5A}" presName="bgRect" presStyleLbl="bgShp" presStyleIdx="0" presStyleCnt="7"/>
      <dgm:spPr/>
    </dgm:pt>
    <dgm:pt modelId="{6E3F2802-A9A6-422C-B65D-B4A909C6C150}" type="pres">
      <dgm:prSet presAssocID="{0C984F7A-43E7-43F1-9F17-9B64E18D3D5A}" presName="iconRect" presStyleLbl="node1" presStyleIdx="0" presStyleCnt="7"/>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ilding"/>
        </a:ext>
      </dgm:extLst>
    </dgm:pt>
    <dgm:pt modelId="{BF09D4F8-2D3E-4E9D-B705-F9BED2A9111F}" type="pres">
      <dgm:prSet presAssocID="{0C984F7A-43E7-43F1-9F17-9B64E18D3D5A}" presName="spaceRect" presStyleCnt="0"/>
      <dgm:spPr/>
    </dgm:pt>
    <dgm:pt modelId="{BAD8532B-C4DD-4BE1-A34B-2B5F6805360D}" type="pres">
      <dgm:prSet presAssocID="{0C984F7A-43E7-43F1-9F17-9B64E18D3D5A}" presName="parTx" presStyleLbl="revTx" presStyleIdx="0" presStyleCnt="7">
        <dgm:presLayoutVars>
          <dgm:chMax val="0"/>
          <dgm:chPref val="0"/>
        </dgm:presLayoutVars>
      </dgm:prSet>
      <dgm:spPr/>
    </dgm:pt>
    <dgm:pt modelId="{5428104F-F24B-4354-9DF6-535866ABD6E8}" type="pres">
      <dgm:prSet presAssocID="{FB455FE3-7F3E-4053-B6C8-3D2EE51E1979}" presName="sibTrans" presStyleCnt="0"/>
      <dgm:spPr/>
    </dgm:pt>
    <dgm:pt modelId="{2818295A-1054-4F76-A30B-8E060107356B}" type="pres">
      <dgm:prSet presAssocID="{15989DEE-97D0-4C0C-B9E1-4A59A6573CFD}" presName="compNode" presStyleCnt="0"/>
      <dgm:spPr/>
    </dgm:pt>
    <dgm:pt modelId="{70850426-1F0B-4678-AF59-53FC1394169A}" type="pres">
      <dgm:prSet presAssocID="{15989DEE-97D0-4C0C-B9E1-4A59A6573CFD}" presName="bgRect" presStyleLbl="bgShp" presStyleIdx="1" presStyleCnt="7"/>
      <dgm:spPr/>
    </dgm:pt>
    <dgm:pt modelId="{52033522-E105-49F6-85E3-4B76C8EC8241}" type="pres">
      <dgm:prSet presAssocID="{15989DEE-97D0-4C0C-B9E1-4A59A6573CFD}" presName="iconRect" presStyleLbl="node1" presStyleIdx="1" presStyleCnt="7"/>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2E0CA5AA-D1BD-4722-B6AA-803D9D874EB8}" type="pres">
      <dgm:prSet presAssocID="{15989DEE-97D0-4C0C-B9E1-4A59A6573CFD}" presName="spaceRect" presStyleCnt="0"/>
      <dgm:spPr/>
    </dgm:pt>
    <dgm:pt modelId="{E60BB527-DEAB-4B6E-9C37-9D5343DCE336}" type="pres">
      <dgm:prSet presAssocID="{15989DEE-97D0-4C0C-B9E1-4A59A6573CFD}" presName="parTx" presStyleLbl="revTx" presStyleIdx="1" presStyleCnt="7">
        <dgm:presLayoutVars>
          <dgm:chMax val="0"/>
          <dgm:chPref val="0"/>
        </dgm:presLayoutVars>
      </dgm:prSet>
      <dgm:spPr/>
    </dgm:pt>
    <dgm:pt modelId="{58C986C4-9FC6-490D-81A2-8E8E3AE68DEB}" type="pres">
      <dgm:prSet presAssocID="{C85F18BF-4134-4731-B192-42DEFAF97C16}" presName="sibTrans" presStyleCnt="0"/>
      <dgm:spPr/>
    </dgm:pt>
    <dgm:pt modelId="{042EB924-1400-46D5-ADB6-EA6CE994CC93}" type="pres">
      <dgm:prSet presAssocID="{051BDD75-2BE5-44D3-8DF6-C756BBD544E6}" presName="compNode" presStyleCnt="0"/>
      <dgm:spPr/>
    </dgm:pt>
    <dgm:pt modelId="{D66D2B5F-66BC-40EA-8AFB-3371B4DB4017}" type="pres">
      <dgm:prSet presAssocID="{051BDD75-2BE5-44D3-8DF6-C756BBD544E6}" presName="bgRect" presStyleLbl="bgShp" presStyleIdx="2" presStyleCnt="7"/>
      <dgm:spPr/>
    </dgm:pt>
    <dgm:pt modelId="{EA76F681-31F7-468D-A5D3-490C237DD93C}" type="pres">
      <dgm:prSet presAssocID="{051BDD75-2BE5-44D3-8DF6-C756BBD544E6}" presName="iconRect" presStyleLbl="node1" presStyleIdx="2" presStyleCnt="7"/>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esentation with Checklist"/>
        </a:ext>
      </dgm:extLst>
    </dgm:pt>
    <dgm:pt modelId="{C9CF28F7-3BC9-4BAA-9A1C-82C2A039DE01}" type="pres">
      <dgm:prSet presAssocID="{051BDD75-2BE5-44D3-8DF6-C756BBD544E6}" presName="spaceRect" presStyleCnt="0"/>
      <dgm:spPr/>
    </dgm:pt>
    <dgm:pt modelId="{61951157-D5F2-4738-83C4-A9D04B60EDAD}" type="pres">
      <dgm:prSet presAssocID="{051BDD75-2BE5-44D3-8DF6-C756BBD544E6}" presName="parTx" presStyleLbl="revTx" presStyleIdx="2" presStyleCnt="7">
        <dgm:presLayoutVars>
          <dgm:chMax val="0"/>
          <dgm:chPref val="0"/>
        </dgm:presLayoutVars>
      </dgm:prSet>
      <dgm:spPr/>
    </dgm:pt>
    <dgm:pt modelId="{93931FB6-4720-4ACC-962F-2322F947DD15}" type="pres">
      <dgm:prSet presAssocID="{DE9B6880-316B-4974-BA53-65077D682300}" presName="sibTrans" presStyleCnt="0"/>
      <dgm:spPr/>
    </dgm:pt>
    <dgm:pt modelId="{DCB79FF7-4972-406C-8D8A-CEFC7EEB8935}" type="pres">
      <dgm:prSet presAssocID="{D96C3B9A-03C3-4326-9E7B-55B66A982B83}" presName="compNode" presStyleCnt="0"/>
      <dgm:spPr/>
    </dgm:pt>
    <dgm:pt modelId="{3B94732F-6CEA-4927-B7B3-DAC6FDF12AF4}" type="pres">
      <dgm:prSet presAssocID="{D96C3B9A-03C3-4326-9E7B-55B66A982B83}" presName="bgRect" presStyleLbl="bgShp" presStyleIdx="3" presStyleCnt="7"/>
      <dgm:spPr/>
    </dgm:pt>
    <dgm:pt modelId="{F80ED0B3-092E-48E1-A91B-3B49415D8653}" type="pres">
      <dgm:prSet presAssocID="{D96C3B9A-03C3-4326-9E7B-55B66A982B83}" presName="iconRect" presStyleLbl="node1" presStyleIdx="3" presStyleCnt="7"/>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eting"/>
        </a:ext>
      </dgm:extLst>
    </dgm:pt>
    <dgm:pt modelId="{690038E2-CD96-4056-A531-1F4BA63BD340}" type="pres">
      <dgm:prSet presAssocID="{D96C3B9A-03C3-4326-9E7B-55B66A982B83}" presName="spaceRect" presStyleCnt="0"/>
      <dgm:spPr/>
    </dgm:pt>
    <dgm:pt modelId="{FC28479B-4F58-412C-B6BC-53E043FDEE86}" type="pres">
      <dgm:prSet presAssocID="{D96C3B9A-03C3-4326-9E7B-55B66A982B83}" presName="parTx" presStyleLbl="revTx" presStyleIdx="3" presStyleCnt="7">
        <dgm:presLayoutVars>
          <dgm:chMax val="0"/>
          <dgm:chPref val="0"/>
        </dgm:presLayoutVars>
      </dgm:prSet>
      <dgm:spPr/>
    </dgm:pt>
    <dgm:pt modelId="{99C097EF-E6BD-46AA-BA61-B8C5468F111F}" type="pres">
      <dgm:prSet presAssocID="{418424CD-3303-4B8C-B072-9AEA3B317AD2}" presName="sibTrans" presStyleCnt="0"/>
      <dgm:spPr/>
    </dgm:pt>
    <dgm:pt modelId="{F6B1D55B-6053-45F2-A85F-F283C3868AE6}" type="pres">
      <dgm:prSet presAssocID="{E0E95392-4CBB-4FBF-97AF-89CE54A5D29C}" presName="compNode" presStyleCnt="0"/>
      <dgm:spPr/>
    </dgm:pt>
    <dgm:pt modelId="{5917CC83-C1F5-4940-B9C2-CD4C81E05504}" type="pres">
      <dgm:prSet presAssocID="{E0E95392-4CBB-4FBF-97AF-89CE54A5D29C}" presName="bgRect" presStyleLbl="bgShp" presStyleIdx="4" presStyleCnt="7"/>
      <dgm:spPr/>
    </dgm:pt>
    <dgm:pt modelId="{588CD9B3-5F8E-442A-A37D-6B00095C947F}" type="pres">
      <dgm:prSet presAssocID="{E0E95392-4CBB-4FBF-97AF-89CE54A5D29C}" presName="iconRect" presStyleLbl="node1" presStyleIdx="4" presStyleCnt="7"/>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tor"/>
        </a:ext>
      </dgm:extLst>
    </dgm:pt>
    <dgm:pt modelId="{46E05448-24A9-48BB-A3A2-4D55BD260F41}" type="pres">
      <dgm:prSet presAssocID="{E0E95392-4CBB-4FBF-97AF-89CE54A5D29C}" presName="spaceRect" presStyleCnt="0"/>
      <dgm:spPr/>
    </dgm:pt>
    <dgm:pt modelId="{EAC74F76-EC18-45D8-BC14-A397BEA7916F}" type="pres">
      <dgm:prSet presAssocID="{E0E95392-4CBB-4FBF-97AF-89CE54A5D29C}" presName="parTx" presStyleLbl="revTx" presStyleIdx="4" presStyleCnt="7">
        <dgm:presLayoutVars>
          <dgm:chMax val="0"/>
          <dgm:chPref val="0"/>
        </dgm:presLayoutVars>
      </dgm:prSet>
      <dgm:spPr/>
    </dgm:pt>
    <dgm:pt modelId="{C3980B58-1BC2-4FD9-B66D-492E7BD100F2}" type="pres">
      <dgm:prSet presAssocID="{4170C0D4-1CD0-4E7F-A0F0-AC8E13EBB3F1}" presName="sibTrans" presStyleCnt="0"/>
      <dgm:spPr/>
    </dgm:pt>
    <dgm:pt modelId="{1D61999F-6CE9-41D1-9ECC-010554844FBD}" type="pres">
      <dgm:prSet presAssocID="{D580BA44-C933-427B-9610-0268F9671BAE}" presName="compNode" presStyleCnt="0"/>
      <dgm:spPr/>
    </dgm:pt>
    <dgm:pt modelId="{50BA1C9D-4FBE-4C76-9526-0AF9323F55E8}" type="pres">
      <dgm:prSet presAssocID="{D580BA44-C933-427B-9610-0268F9671BAE}" presName="bgRect" presStyleLbl="bgShp" presStyleIdx="5" presStyleCnt="7"/>
      <dgm:spPr/>
    </dgm:pt>
    <dgm:pt modelId="{AEF14D07-343D-45A4-8A3E-CF6896FCAD1A}" type="pres">
      <dgm:prSet presAssocID="{D580BA44-C933-427B-9610-0268F9671BAE}" presName="iconRect" presStyleLbl="node1" presStyleIdx="5" presStyleCnt="7"/>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Television"/>
        </a:ext>
      </dgm:extLst>
    </dgm:pt>
    <dgm:pt modelId="{51721A86-ED6A-4175-A607-78B17703C89E}" type="pres">
      <dgm:prSet presAssocID="{D580BA44-C933-427B-9610-0268F9671BAE}" presName="spaceRect" presStyleCnt="0"/>
      <dgm:spPr/>
    </dgm:pt>
    <dgm:pt modelId="{49F44988-47EE-427D-8B06-08A235F50052}" type="pres">
      <dgm:prSet presAssocID="{D580BA44-C933-427B-9610-0268F9671BAE}" presName="parTx" presStyleLbl="revTx" presStyleIdx="5" presStyleCnt="7">
        <dgm:presLayoutVars>
          <dgm:chMax val="0"/>
          <dgm:chPref val="0"/>
        </dgm:presLayoutVars>
      </dgm:prSet>
      <dgm:spPr/>
    </dgm:pt>
    <dgm:pt modelId="{8AE242AB-759A-4C4E-AE94-0FBFC11DFD73}" type="pres">
      <dgm:prSet presAssocID="{BC4378F4-C9F4-483F-9E3D-286A172D326F}" presName="sibTrans" presStyleCnt="0"/>
      <dgm:spPr/>
    </dgm:pt>
    <dgm:pt modelId="{2AFEA8C7-4247-4654-ABDC-74FC666CBC66}" type="pres">
      <dgm:prSet presAssocID="{2B6D4306-1856-499D-A65A-A0D2AA63EA1A}" presName="compNode" presStyleCnt="0"/>
      <dgm:spPr/>
    </dgm:pt>
    <dgm:pt modelId="{9067ECB9-1B19-476F-BF7D-7C52D8F55F9C}" type="pres">
      <dgm:prSet presAssocID="{2B6D4306-1856-499D-A65A-A0D2AA63EA1A}" presName="bgRect" presStyleLbl="bgShp" presStyleIdx="6" presStyleCnt="7"/>
      <dgm:spPr/>
    </dgm:pt>
    <dgm:pt modelId="{985985D4-EE6E-4717-ADB4-05AE6E63BDCA}" type="pres">
      <dgm:prSet presAssocID="{2B6D4306-1856-499D-A65A-A0D2AA63EA1A}" presName="iconRect" presStyleLbl="node1" presStyleIdx="6" presStyleCnt="7"/>
      <dgm:spPr>
        <a:blipFill>
          <a:blip xmlns:r="http://schemas.openxmlformats.org/officeDocument/2006/relationships" r:embed="rId13" cstate="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Windmill"/>
        </a:ext>
      </dgm:extLst>
    </dgm:pt>
    <dgm:pt modelId="{54F67BE4-BA2F-489D-B6EE-84014A239AA9}" type="pres">
      <dgm:prSet presAssocID="{2B6D4306-1856-499D-A65A-A0D2AA63EA1A}" presName="spaceRect" presStyleCnt="0"/>
      <dgm:spPr/>
    </dgm:pt>
    <dgm:pt modelId="{5348900C-D9E7-450D-8760-3D3089BDE8A6}" type="pres">
      <dgm:prSet presAssocID="{2B6D4306-1856-499D-A65A-A0D2AA63EA1A}" presName="parTx" presStyleLbl="revTx" presStyleIdx="6" presStyleCnt="7">
        <dgm:presLayoutVars>
          <dgm:chMax val="0"/>
          <dgm:chPref val="0"/>
        </dgm:presLayoutVars>
      </dgm:prSet>
      <dgm:spPr/>
    </dgm:pt>
  </dgm:ptLst>
  <dgm:cxnLst>
    <dgm:cxn modelId="{C74EAB31-93F5-4EB9-AE74-9F558F80CEBE}" type="presOf" srcId="{E0E95392-4CBB-4FBF-97AF-89CE54A5D29C}" destId="{EAC74F76-EC18-45D8-BC14-A397BEA7916F}" srcOrd="0" destOrd="0" presId="urn:microsoft.com/office/officeart/2018/2/layout/IconVerticalSolidList"/>
    <dgm:cxn modelId="{D210F23A-5387-483E-B8DB-A9DAB34AF049}" srcId="{218FD700-6A10-474E-A2E0-5AA79AE69EE2}" destId="{D96C3B9A-03C3-4326-9E7B-55B66A982B83}" srcOrd="3" destOrd="0" parTransId="{4807B951-4E47-4FC9-90B8-11327E66D115}" sibTransId="{418424CD-3303-4B8C-B072-9AEA3B317AD2}"/>
    <dgm:cxn modelId="{3D52CA3B-39A4-4F97-856C-C0591045BA61}" type="presOf" srcId="{0C984F7A-43E7-43F1-9F17-9B64E18D3D5A}" destId="{BAD8532B-C4DD-4BE1-A34B-2B5F6805360D}" srcOrd="0" destOrd="0" presId="urn:microsoft.com/office/officeart/2018/2/layout/IconVerticalSolidList"/>
    <dgm:cxn modelId="{B53F9766-5DB5-493A-87A4-E29D78547CBD}" type="presOf" srcId="{2B6D4306-1856-499D-A65A-A0D2AA63EA1A}" destId="{5348900C-D9E7-450D-8760-3D3089BDE8A6}" srcOrd="0" destOrd="0" presId="urn:microsoft.com/office/officeart/2018/2/layout/IconVerticalSolidList"/>
    <dgm:cxn modelId="{3E6A324C-787B-4475-94CC-9556DCFEE0FA}" type="presOf" srcId="{051BDD75-2BE5-44D3-8DF6-C756BBD544E6}" destId="{61951157-D5F2-4738-83C4-A9D04B60EDAD}" srcOrd="0" destOrd="0" presId="urn:microsoft.com/office/officeart/2018/2/layout/IconVerticalSolidList"/>
    <dgm:cxn modelId="{AEF5B84C-859F-429B-B25A-E2A864D3BAFF}" srcId="{218FD700-6A10-474E-A2E0-5AA79AE69EE2}" destId="{15989DEE-97D0-4C0C-B9E1-4A59A6573CFD}" srcOrd="1" destOrd="0" parTransId="{8FDE837E-3588-4866-85E9-7BDB9AE39BD7}" sibTransId="{C85F18BF-4134-4731-B192-42DEFAF97C16}"/>
    <dgm:cxn modelId="{2396D286-9F7E-4DA6-AFD0-65D73C31DAFD}" type="presOf" srcId="{218FD700-6A10-474E-A2E0-5AA79AE69EE2}" destId="{A8DEC702-287F-4A34-BC39-623350407C1B}" srcOrd="0" destOrd="0" presId="urn:microsoft.com/office/officeart/2018/2/layout/IconVerticalSolidList"/>
    <dgm:cxn modelId="{52DEA68E-DA26-44E4-AA9C-ECADD16C59E6}" type="presOf" srcId="{15989DEE-97D0-4C0C-B9E1-4A59A6573CFD}" destId="{E60BB527-DEAB-4B6E-9C37-9D5343DCE336}" srcOrd="0" destOrd="0" presId="urn:microsoft.com/office/officeart/2018/2/layout/IconVerticalSolidList"/>
    <dgm:cxn modelId="{4D0B9B94-3CB7-446F-8958-E2DDA809CCE2}" type="presOf" srcId="{D96C3B9A-03C3-4326-9E7B-55B66A982B83}" destId="{FC28479B-4F58-412C-B6BC-53E043FDEE86}" srcOrd="0" destOrd="0" presId="urn:microsoft.com/office/officeart/2018/2/layout/IconVerticalSolidList"/>
    <dgm:cxn modelId="{B6326196-75BE-4624-B504-0914BB1AF7E2}" srcId="{218FD700-6A10-474E-A2E0-5AA79AE69EE2}" destId="{D580BA44-C933-427B-9610-0268F9671BAE}" srcOrd="5" destOrd="0" parTransId="{A059613C-AC7F-42EC-87C3-F81F02776391}" sibTransId="{BC4378F4-C9F4-483F-9E3D-286A172D326F}"/>
    <dgm:cxn modelId="{D3AFF4AD-369E-46FA-B92F-A2171C595467}" srcId="{218FD700-6A10-474E-A2E0-5AA79AE69EE2}" destId="{0C984F7A-43E7-43F1-9F17-9B64E18D3D5A}" srcOrd="0" destOrd="0" parTransId="{4CD1C2E5-35A5-4896-9733-BE3266342E0E}" sibTransId="{FB455FE3-7F3E-4053-B6C8-3D2EE51E1979}"/>
    <dgm:cxn modelId="{9865FEBC-77C4-411D-A883-7B13DED4109A}" srcId="{218FD700-6A10-474E-A2E0-5AA79AE69EE2}" destId="{E0E95392-4CBB-4FBF-97AF-89CE54A5D29C}" srcOrd="4" destOrd="0" parTransId="{694E4622-0FC1-4C55-B7B9-E08F00FD3C3D}" sibTransId="{4170C0D4-1CD0-4E7F-A0F0-AC8E13EBB3F1}"/>
    <dgm:cxn modelId="{6F203BD2-56D1-45E0-B0F4-559BE516D885}" type="presOf" srcId="{D580BA44-C933-427B-9610-0268F9671BAE}" destId="{49F44988-47EE-427D-8B06-08A235F50052}" srcOrd="0" destOrd="0" presId="urn:microsoft.com/office/officeart/2018/2/layout/IconVerticalSolidList"/>
    <dgm:cxn modelId="{DE8DCAE5-1C68-4220-A00E-A86DE5C0E302}" srcId="{218FD700-6A10-474E-A2E0-5AA79AE69EE2}" destId="{051BDD75-2BE5-44D3-8DF6-C756BBD544E6}" srcOrd="2" destOrd="0" parTransId="{619CA557-1D77-477A-AF87-3ABC7C3EC884}" sibTransId="{DE9B6880-316B-4974-BA53-65077D682300}"/>
    <dgm:cxn modelId="{03F7EDE7-7F0E-4C16-824E-2A5AA7481240}" srcId="{218FD700-6A10-474E-A2E0-5AA79AE69EE2}" destId="{2B6D4306-1856-499D-A65A-A0D2AA63EA1A}" srcOrd="6" destOrd="0" parTransId="{20D8E3B5-EDBE-4DC0-8359-A6804A13FEA1}" sibTransId="{7AA57683-49B4-4D6C-AB88-26AB6E4B8774}"/>
    <dgm:cxn modelId="{F1FB755E-BD40-4333-A83B-56C23A77DDCD}" type="presParOf" srcId="{A8DEC702-287F-4A34-BC39-623350407C1B}" destId="{0844085C-AC7F-4894-8895-A713168D78AC}" srcOrd="0" destOrd="0" presId="urn:microsoft.com/office/officeart/2018/2/layout/IconVerticalSolidList"/>
    <dgm:cxn modelId="{708A3971-9B9A-4AD1-A460-34AF4B158695}" type="presParOf" srcId="{0844085C-AC7F-4894-8895-A713168D78AC}" destId="{BD0CD270-17CB-4150-AB9C-348CD9952311}" srcOrd="0" destOrd="0" presId="urn:microsoft.com/office/officeart/2018/2/layout/IconVerticalSolidList"/>
    <dgm:cxn modelId="{04831E7E-8CFF-4047-989D-56CE0894B9F1}" type="presParOf" srcId="{0844085C-AC7F-4894-8895-A713168D78AC}" destId="{6E3F2802-A9A6-422C-B65D-B4A909C6C150}" srcOrd="1" destOrd="0" presId="urn:microsoft.com/office/officeart/2018/2/layout/IconVerticalSolidList"/>
    <dgm:cxn modelId="{4B12D2CC-34B8-487F-B030-212D066745BA}" type="presParOf" srcId="{0844085C-AC7F-4894-8895-A713168D78AC}" destId="{BF09D4F8-2D3E-4E9D-B705-F9BED2A9111F}" srcOrd="2" destOrd="0" presId="urn:microsoft.com/office/officeart/2018/2/layout/IconVerticalSolidList"/>
    <dgm:cxn modelId="{74682C58-A0AC-4E26-9BFC-046ABC39688A}" type="presParOf" srcId="{0844085C-AC7F-4894-8895-A713168D78AC}" destId="{BAD8532B-C4DD-4BE1-A34B-2B5F6805360D}" srcOrd="3" destOrd="0" presId="urn:microsoft.com/office/officeart/2018/2/layout/IconVerticalSolidList"/>
    <dgm:cxn modelId="{F828A0F2-21F1-40E5-9148-82DEF86581EA}" type="presParOf" srcId="{A8DEC702-287F-4A34-BC39-623350407C1B}" destId="{5428104F-F24B-4354-9DF6-535866ABD6E8}" srcOrd="1" destOrd="0" presId="urn:microsoft.com/office/officeart/2018/2/layout/IconVerticalSolidList"/>
    <dgm:cxn modelId="{2540246A-6329-45D2-AA02-F331DBF80F75}" type="presParOf" srcId="{A8DEC702-287F-4A34-BC39-623350407C1B}" destId="{2818295A-1054-4F76-A30B-8E060107356B}" srcOrd="2" destOrd="0" presId="urn:microsoft.com/office/officeart/2018/2/layout/IconVerticalSolidList"/>
    <dgm:cxn modelId="{D0DF2424-41A9-4E52-B459-B805F9B974C0}" type="presParOf" srcId="{2818295A-1054-4F76-A30B-8E060107356B}" destId="{70850426-1F0B-4678-AF59-53FC1394169A}" srcOrd="0" destOrd="0" presId="urn:microsoft.com/office/officeart/2018/2/layout/IconVerticalSolidList"/>
    <dgm:cxn modelId="{0989BAF4-3C97-464C-8A69-499B48114F5C}" type="presParOf" srcId="{2818295A-1054-4F76-A30B-8E060107356B}" destId="{52033522-E105-49F6-85E3-4B76C8EC8241}" srcOrd="1" destOrd="0" presId="urn:microsoft.com/office/officeart/2018/2/layout/IconVerticalSolidList"/>
    <dgm:cxn modelId="{50CEAD4E-39AD-4016-BF21-6E1E96E2D9E0}" type="presParOf" srcId="{2818295A-1054-4F76-A30B-8E060107356B}" destId="{2E0CA5AA-D1BD-4722-B6AA-803D9D874EB8}" srcOrd="2" destOrd="0" presId="urn:microsoft.com/office/officeart/2018/2/layout/IconVerticalSolidList"/>
    <dgm:cxn modelId="{EFC61E40-81E1-4FBB-9A22-E8DB5CCF5B10}" type="presParOf" srcId="{2818295A-1054-4F76-A30B-8E060107356B}" destId="{E60BB527-DEAB-4B6E-9C37-9D5343DCE336}" srcOrd="3" destOrd="0" presId="urn:microsoft.com/office/officeart/2018/2/layout/IconVerticalSolidList"/>
    <dgm:cxn modelId="{EB089953-7F09-4C17-A0CA-F82184F711DB}" type="presParOf" srcId="{A8DEC702-287F-4A34-BC39-623350407C1B}" destId="{58C986C4-9FC6-490D-81A2-8E8E3AE68DEB}" srcOrd="3" destOrd="0" presId="urn:microsoft.com/office/officeart/2018/2/layout/IconVerticalSolidList"/>
    <dgm:cxn modelId="{DACA6EB9-5EAD-413E-AC93-E70C7C985682}" type="presParOf" srcId="{A8DEC702-287F-4A34-BC39-623350407C1B}" destId="{042EB924-1400-46D5-ADB6-EA6CE994CC93}" srcOrd="4" destOrd="0" presId="urn:microsoft.com/office/officeart/2018/2/layout/IconVerticalSolidList"/>
    <dgm:cxn modelId="{756AEA7C-2DAB-4C2D-8656-CADBCD375C2B}" type="presParOf" srcId="{042EB924-1400-46D5-ADB6-EA6CE994CC93}" destId="{D66D2B5F-66BC-40EA-8AFB-3371B4DB4017}" srcOrd="0" destOrd="0" presId="urn:microsoft.com/office/officeart/2018/2/layout/IconVerticalSolidList"/>
    <dgm:cxn modelId="{55E92725-CB20-4D02-A42B-E48EC8F0DE46}" type="presParOf" srcId="{042EB924-1400-46D5-ADB6-EA6CE994CC93}" destId="{EA76F681-31F7-468D-A5D3-490C237DD93C}" srcOrd="1" destOrd="0" presId="urn:microsoft.com/office/officeart/2018/2/layout/IconVerticalSolidList"/>
    <dgm:cxn modelId="{1847FBF4-FA20-436B-B5AF-C03E5F3B5549}" type="presParOf" srcId="{042EB924-1400-46D5-ADB6-EA6CE994CC93}" destId="{C9CF28F7-3BC9-4BAA-9A1C-82C2A039DE01}" srcOrd="2" destOrd="0" presId="urn:microsoft.com/office/officeart/2018/2/layout/IconVerticalSolidList"/>
    <dgm:cxn modelId="{C6B96D90-0860-4FFF-B0CA-BD051863C5C2}" type="presParOf" srcId="{042EB924-1400-46D5-ADB6-EA6CE994CC93}" destId="{61951157-D5F2-4738-83C4-A9D04B60EDAD}" srcOrd="3" destOrd="0" presId="urn:microsoft.com/office/officeart/2018/2/layout/IconVerticalSolidList"/>
    <dgm:cxn modelId="{13D51F6F-EA65-4D77-A4CB-D07D6EEB0658}" type="presParOf" srcId="{A8DEC702-287F-4A34-BC39-623350407C1B}" destId="{93931FB6-4720-4ACC-962F-2322F947DD15}" srcOrd="5" destOrd="0" presId="urn:microsoft.com/office/officeart/2018/2/layout/IconVerticalSolidList"/>
    <dgm:cxn modelId="{A7EE1E43-2438-4E86-B1E2-07073F607698}" type="presParOf" srcId="{A8DEC702-287F-4A34-BC39-623350407C1B}" destId="{DCB79FF7-4972-406C-8D8A-CEFC7EEB8935}" srcOrd="6" destOrd="0" presId="urn:microsoft.com/office/officeart/2018/2/layout/IconVerticalSolidList"/>
    <dgm:cxn modelId="{43EFB41C-47FB-4A0E-B4A8-F1C1F016A641}" type="presParOf" srcId="{DCB79FF7-4972-406C-8D8A-CEFC7EEB8935}" destId="{3B94732F-6CEA-4927-B7B3-DAC6FDF12AF4}" srcOrd="0" destOrd="0" presId="urn:microsoft.com/office/officeart/2018/2/layout/IconVerticalSolidList"/>
    <dgm:cxn modelId="{7A91345C-389A-404D-B177-02CFA7941E6C}" type="presParOf" srcId="{DCB79FF7-4972-406C-8D8A-CEFC7EEB8935}" destId="{F80ED0B3-092E-48E1-A91B-3B49415D8653}" srcOrd="1" destOrd="0" presId="urn:microsoft.com/office/officeart/2018/2/layout/IconVerticalSolidList"/>
    <dgm:cxn modelId="{B5D2C38D-7400-43B6-9B25-307FC1F3BD4E}" type="presParOf" srcId="{DCB79FF7-4972-406C-8D8A-CEFC7EEB8935}" destId="{690038E2-CD96-4056-A531-1F4BA63BD340}" srcOrd="2" destOrd="0" presId="urn:microsoft.com/office/officeart/2018/2/layout/IconVerticalSolidList"/>
    <dgm:cxn modelId="{C5F63299-3DBF-4B9D-AD07-3028CF236D31}" type="presParOf" srcId="{DCB79FF7-4972-406C-8D8A-CEFC7EEB8935}" destId="{FC28479B-4F58-412C-B6BC-53E043FDEE86}" srcOrd="3" destOrd="0" presId="urn:microsoft.com/office/officeart/2018/2/layout/IconVerticalSolidList"/>
    <dgm:cxn modelId="{4EA579E2-5C3A-4312-AD9B-7C432A35410F}" type="presParOf" srcId="{A8DEC702-287F-4A34-BC39-623350407C1B}" destId="{99C097EF-E6BD-46AA-BA61-B8C5468F111F}" srcOrd="7" destOrd="0" presId="urn:microsoft.com/office/officeart/2018/2/layout/IconVerticalSolidList"/>
    <dgm:cxn modelId="{B4C0657E-6BDF-41C9-A3D7-68ADE551E38F}" type="presParOf" srcId="{A8DEC702-287F-4A34-BC39-623350407C1B}" destId="{F6B1D55B-6053-45F2-A85F-F283C3868AE6}" srcOrd="8" destOrd="0" presId="urn:microsoft.com/office/officeart/2018/2/layout/IconVerticalSolidList"/>
    <dgm:cxn modelId="{D4B8CF1F-7AEE-4DC1-916D-BA799B30BAEC}" type="presParOf" srcId="{F6B1D55B-6053-45F2-A85F-F283C3868AE6}" destId="{5917CC83-C1F5-4940-B9C2-CD4C81E05504}" srcOrd="0" destOrd="0" presId="urn:microsoft.com/office/officeart/2018/2/layout/IconVerticalSolidList"/>
    <dgm:cxn modelId="{9FDAA093-B1CE-49AE-8862-935797061B35}" type="presParOf" srcId="{F6B1D55B-6053-45F2-A85F-F283C3868AE6}" destId="{588CD9B3-5F8E-442A-A37D-6B00095C947F}" srcOrd="1" destOrd="0" presId="urn:microsoft.com/office/officeart/2018/2/layout/IconVerticalSolidList"/>
    <dgm:cxn modelId="{6DCBBE60-7EFF-4CF9-9026-370F04BBB972}" type="presParOf" srcId="{F6B1D55B-6053-45F2-A85F-F283C3868AE6}" destId="{46E05448-24A9-48BB-A3A2-4D55BD260F41}" srcOrd="2" destOrd="0" presId="urn:microsoft.com/office/officeart/2018/2/layout/IconVerticalSolidList"/>
    <dgm:cxn modelId="{7125AF2E-998B-4F50-B999-19897758DF73}" type="presParOf" srcId="{F6B1D55B-6053-45F2-A85F-F283C3868AE6}" destId="{EAC74F76-EC18-45D8-BC14-A397BEA7916F}" srcOrd="3" destOrd="0" presId="urn:microsoft.com/office/officeart/2018/2/layout/IconVerticalSolidList"/>
    <dgm:cxn modelId="{613A5B41-1027-48C3-B5B4-8464860C6604}" type="presParOf" srcId="{A8DEC702-287F-4A34-BC39-623350407C1B}" destId="{C3980B58-1BC2-4FD9-B66D-492E7BD100F2}" srcOrd="9" destOrd="0" presId="urn:microsoft.com/office/officeart/2018/2/layout/IconVerticalSolidList"/>
    <dgm:cxn modelId="{639CDEB0-6A70-4362-BC19-64CC581B843E}" type="presParOf" srcId="{A8DEC702-287F-4A34-BC39-623350407C1B}" destId="{1D61999F-6CE9-41D1-9ECC-010554844FBD}" srcOrd="10" destOrd="0" presId="urn:microsoft.com/office/officeart/2018/2/layout/IconVerticalSolidList"/>
    <dgm:cxn modelId="{03212048-940E-4C9B-91D9-17796D0C0EA0}" type="presParOf" srcId="{1D61999F-6CE9-41D1-9ECC-010554844FBD}" destId="{50BA1C9D-4FBE-4C76-9526-0AF9323F55E8}" srcOrd="0" destOrd="0" presId="urn:microsoft.com/office/officeart/2018/2/layout/IconVerticalSolidList"/>
    <dgm:cxn modelId="{18BC3BC0-45AB-49DA-8F23-39CF6E63E7EF}" type="presParOf" srcId="{1D61999F-6CE9-41D1-9ECC-010554844FBD}" destId="{AEF14D07-343D-45A4-8A3E-CF6896FCAD1A}" srcOrd="1" destOrd="0" presId="urn:microsoft.com/office/officeart/2018/2/layout/IconVerticalSolidList"/>
    <dgm:cxn modelId="{566F5AAB-7B27-4316-AFA0-31B2E53AE56D}" type="presParOf" srcId="{1D61999F-6CE9-41D1-9ECC-010554844FBD}" destId="{51721A86-ED6A-4175-A607-78B17703C89E}" srcOrd="2" destOrd="0" presId="urn:microsoft.com/office/officeart/2018/2/layout/IconVerticalSolidList"/>
    <dgm:cxn modelId="{4ECDBC32-8B02-4D61-B59C-98403C19D173}" type="presParOf" srcId="{1D61999F-6CE9-41D1-9ECC-010554844FBD}" destId="{49F44988-47EE-427D-8B06-08A235F50052}" srcOrd="3" destOrd="0" presId="urn:microsoft.com/office/officeart/2018/2/layout/IconVerticalSolidList"/>
    <dgm:cxn modelId="{9A64E194-C19C-4C6A-8956-8FA9B4159CAD}" type="presParOf" srcId="{A8DEC702-287F-4A34-BC39-623350407C1B}" destId="{8AE242AB-759A-4C4E-AE94-0FBFC11DFD73}" srcOrd="11" destOrd="0" presId="urn:microsoft.com/office/officeart/2018/2/layout/IconVerticalSolidList"/>
    <dgm:cxn modelId="{72BA9977-B9A2-414F-B619-800326159F5D}" type="presParOf" srcId="{A8DEC702-287F-4A34-BC39-623350407C1B}" destId="{2AFEA8C7-4247-4654-ABDC-74FC666CBC66}" srcOrd="12" destOrd="0" presId="urn:microsoft.com/office/officeart/2018/2/layout/IconVerticalSolidList"/>
    <dgm:cxn modelId="{2FFD7D61-EDC8-41C7-9173-80717280445B}" type="presParOf" srcId="{2AFEA8C7-4247-4654-ABDC-74FC666CBC66}" destId="{9067ECB9-1B19-476F-BF7D-7C52D8F55F9C}" srcOrd="0" destOrd="0" presId="urn:microsoft.com/office/officeart/2018/2/layout/IconVerticalSolidList"/>
    <dgm:cxn modelId="{57AB03D5-A80E-4F97-8031-467E95BC9C74}" type="presParOf" srcId="{2AFEA8C7-4247-4654-ABDC-74FC666CBC66}" destId="{985985D4-EE6E-4717-ADB4-05AE6E63BDCA}" srcOrd="1" destOrd="0" presId="urn:microsoft.com/office/officeart/2018/2/layout/IconVerticalSolidList"/>
    <dgm:cxn modelId="{54771F6A-6406-4267-8A4A-E97584F6BEBF}" type="presParOf" srcId="{2AFEA8C7-4247-4654-ABDC-74FC666CBC66}" destId="{54F67BE4-BA2F-489D-B6EE-84014A239AA9}" srcOrd="2" destOrd="0" presId="urn:microsoft.com/office/officeart/2018/2/layout/IconVerticalSolidList"/>
    <dgm:cxn modelId="{E80FE922-4FDA-4E14-AB5C-E1B83578C39E}" type="presParOf" srcId="{2AFEA8C7-4247-4654-ABDC-74FC666CBC66}" destId="{5348900C-D9E7-450D-8760-3D3089BDE8A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3790A-C09A-4C72-A31C-05C8687C095F}">
      <dsp:nvSpPr>
        <dsp:cNvPr id="0" name=""/>
        <dsp:cNvSpPr/>
      </dsp:nvSpPr>
      <dsp:spPr>
        <a:xfrm>
          <a:off x="381320" y="0"/>
          <a:ext cx="9281521" cy="3569534"/>
        </a:xfrm>
        <a:prstGeom prst="rect">
          <a:avLst/>
        </a:prstGeom>
        <a:solidFill>
          <a:schemeClr val="accent4">
            <a:alpha val="40000"/>
            <a:tint val="4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01394" tIns="167640" rIns="167640" bIns="167640" numCol="1" spcCol="1270" anchor="t" anchorCtr="0">
          <a:noAutofit/>
        </a:bodyPr>
        <a:lstStyle/>
        <a:p>
          <a:pPr marL="0" lvl="0" indent="0" algn="l" defTabSz="1955800" rtl="0">
            <a:lnSpc>
              <a:spcPct val="90000"/>
            </a:lnSpc>
            <a:spcBef>
              <a:spcPct val="0"/>
            </a:spcBef>
            <a:spcAft>
              <a:spcPct val="35000"/>
            </a:spcAft>
            <a:buNone/>
          </a:pPr>
          <a:r>
            <a:rPr lang="en-US" sz="4400" kern="1200" dirty="0">
              <a:latin typeface="Times New Roman" panose="02020603050405020304" pitchFamily="18" charset="0"/>
              <a:cs typeface="Times New Roman" panose="02020603050405020304" pitchFamily="18" charset="0"/>
            </a:rPr>
            <a:t>Sustainability in Hospitality</a:t>
          </a:r>
        </a:p>
        <a:p>
          <a:pPr marL="228600" lvl="1" indent="-228600" algn="l" defTabSz="889000" rtl="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Sustainability in hospitality involves the sound management of economic, social, as well as environmental resources to ensure current needs aren’t met at the expense of future generations (</a:t>
          </a:r>
          <a:r>
            <a:rPr lang="en-US" sz="2000" kern="1200" dirty="0" err="1">
              <a:latin typeface="Times New Roman" panose="02020603050405020304" pitchFamily="18" charset="0"/>
              <a:cs typeface="Times New Roman" panose="02020603050405020304" pitchFamily="18" charset="0"/>
            </a:rPr>
            <a:t>Zaman</a:t>
          </a:r>
          <a:r>
            <a:rPr lang="en-US" sz="2000" kern="1200" dirty="0">
              <a:latin typeface="Times New Roman" panose="02020603050405020304" pitchFamily="18" charset="0"/>
              <a:cs typeface="Times New Roman" panose="02020603050405020304" pitchFamily="18" charset="0"/>
            </a:rPr>
            <a:t> et al., 2022).</a:t>
          </a:r>
        </a:p>
        <a:p>
          <a:pPr marL="228600" lvl="1" indent="-228600" algn="l" defTabSz="889000" rtl="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Hotels represent about 1% of global carbon dioxide emissions, while energy usage in buildings accounts for as much as 60% of a hotel's environmental impact as quoted by Jose and </a:t>
          </a:r>
          <a:r>
            <a:rPr lang="en-US" sz="2000" kern="1200" dirty="0" err="1">
              <a:latin typeface="Times New Roman" panose="02020603050405020304" pitchFamily="18" charset="0"/>
              <a:cs typeface="Times New Roman" panose="02020603050405020304" pitchFamily="18" charset="0"/>
            </a:rPr>
            <a:t>Baqué</a:t>
          </a:r>
          <a:r>
            <a:rPr lang="en-US" sz="2000" kern="1200" dirty="0">
              <a:latin typeface="Times New Roman" panose="02020603050405020304" pitchFamily="18" charset="0"/>
              <a:cs typeface="Times New Roman" panose="02020603050405020304" pitchFamily="18" charset="0"/>
            </a:rPr>
            <a:t> (2024).</a:t>
          </a:r>
        </a:p>
        <a:p>
          <a:pPr marL="228600" lvl="1" indent="-228600" algn="l" defTabSz="889000" rtl="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Sustainability, as a concept, then, is more strategic in purpose, though uneven in implementation and impact.</a:t>
          </a:r>
        </a:p>
      </dsp:txBody>
      <dsp:txXfrm>
        <a:off x="381320" y="0"/>
        <a:ext cx="9281521" cy="3569534"/>
      </dsp:txXfrm>
    </dsp:sp>
    <dsp:sp modelId="{28B8B922-F793-4238-9178-81B4360EC3D4}">
      <dsp:nvSpPr>
        <dsp:cNvPr id="0" name=""/>
        <dsp:cNvSpPr/>
      </dsp:nvSpPr>
      <dsp:spPr>
        <a:xfrm>
          <a:off x="48285" y="57462"/>
          <a:ext cx="2068370" cy="310255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08A513-5454-4001-A3A5-4625027B4795}">
      <dsp:nvSpPr>
        <dsp:cNvPr id="0" name=""/>
        <dsp:cNvSpPr/>
      </dsp:nvSpPr>
      <dsp:spPr>
        <a:xfrm>
          <a:off x="822788" y="4525"/>
          <a:ext cx="4859905" cy="3627816"/>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5400" tIns="76200" rIns="25400" bIns="25400" numCol="1" spcCol="1270" anchor="t" anchorCtr="0">
          <a:noAutofit/>
        </a:bodyPr>
        <a:lstStyle/>
        <a:p>
          <a:pPr marL="228600" lvl="1" indent="-228600" algn="l" defTabSz="889000" rtl="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The net-zero drive in the hospitality sector means offsetting greenhouse gas emissions by </a:t>
          </a:r>
          <a:r>
            <a:rPr lang="en-US" sz="2000" kern="1200" dirty="0" err="1">
              <a:latin typeface="Times New Roman" panose="02020603050405020304" pitchFamily="18" charset="0"/>
              <a:cs typeface="Times New Roman" panose="02020603050405020304" pitchFamily="18" charset="0"/>
            </a:rPr>
            <a:t>minimising</a:t>
          </a:r>
          <a:r>
            <a:rPr lang="en-US" sz="2000" kern="1200" dirty="0">
              <a:latin typeface="Times New Roman" panose="02020603050405020304" pitchFamily="18" charset="0"/>
              <a:cs typeface="Times New Roman" panose="02020603050405020304" pitchFamily="18" charset="0"/>
            </a:rPr>
            <a:t> outputs and offsetting residual emissions with credible methods.</a:t>
          </a:r>
        </a:p>
        <a:p>
          <a:pPr marL="228600" lvl="1" indent="-228600" algn="l" defTabSz="889000" rtl="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Only a third (34%) have established timelines or milestones by which to measure their efforts articulated by Sharma, Singh and </a:t>
          </a:r>
          <a:r>
            <a:rPr lang="en-US" sz="2000" kern="1200" dirty="0" err="1">
              <a:latin typeface="Times New Roman" panose="02020603050405020304" pitchFamily="18" charset="0"/>
              <a:cs typeface="Times New Roman" panose="02020603050405020304" pitchFamily="18" charset="0"/>
            </a:rPr>
            <a:t>Tyagi</a:t>
          </a:r>
          <a:r>
            <a:rPr lang="en-US" sz="2000" kern="1200" dirty="0">
              <a:latin typeface="Times New Roman" panose="02020603050405020304" pitchFamily="18" charset="0"/>
              <a:cs typeface="Times New Roman" panose="02020603050405020304" pitchFamily="18" charset="0"/>
            </a:rPr>
            <a:t> (2024).</a:t>
          </a:r>
        </a:p>
        <a:p>
          <a:pPr marL="228600" lvl="1" indent="-228600" algn="l" defTabSz="889000" rtl="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Net-zero strategies often fail to account for Scope 3 emissions, such as supply chain logistics and guest transportation, which may represent over 50% of a hotel’s carbon footprint.</a:t>
          </a:r>
        </a:p>
      </dsp:txBody>
      <dsp:txXfrm>
        <a:off x="907792" y="89529"/>
        <a:ext cx="4689897" cy="3542812"/>
      </dsp:txXfrm>
    </dsp:sp>
    <dsp:sp modelId="{5427908E-DF9A-46A9-8290-4640D3669414}">
      <dsp:nvSpPr>
        <dsp:cNvPr id="0" name=""/>
        <dsp:cNvSpPr/>
      </dsp:nvSpPr>
      <dsp:spPr>
        <a:xfrm>
          <a:off x="733900" y="3858457"/>
          <a:ext cx="4859905" cy="155996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20980" tIns="0" rIns="73660" bIns="0" numCol="1" spcCol="1270" anchor="ctr" anchorCtr="0">
          <a:noAutofit/>
        </a:bodyPr>
        <a:lstStyle/>
        <a:p>
          <a:pPr marL="0" lvl="0" indent="0" algn="l" defTabSz="2578100" rtl="0">
            <a:lnSpc>
              <a:spcPct val="90000"/>
            </a:lnSpc>
            <a:spcBef>
              <a:spcPct val="0"/>
            </a:spcBef>
            <a:spcAft>
              <a:spcPct val="35000"/>
            </a:spcAft>
            <a:buNone/>
          </a:pPr>
          <a:r>
            <a:rPr lang="en-US" sz="5800" kern="1200" dirty="0">
              <a:latin typeface="Times New Roman" panose="02020603050405020304" pitchFamily="18" charset="0"/>
              <a:cs typeface="Times New Roman" panose="02020603050405020304" pitchFamily="18" charset="0"/>
            </a:rPr>
            <a:t>Net-Zero in Context</a:t>
          </a:r>
        </a:p>
      </dsp:txBody>
      <dsp:txXfrm>
        <a:off x="733900" y="3858457"/>
        <a:ext cx="3422468" cy="1559961"/>
      </dsp:txXfrm>
    </dsp:sp>
    <dsp:sp modelId="{9CDE0C2F-5891-48C9-9C0D-361403AEC34A}">
      <dsp:nvSpPr>
        <dsp:cNvPr id="0" name=""/>
        <dsp:cNvSpPr/>
      </dsp:nvSpPr>
      <dsp:spPr>
        <a:xfrm>
          <a:off x="4382735" y="3880127"/>
          <a:ext cx="1700966" cy="1700966"/>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12CE2-1141-495B-B5D0-A7005A50082A}">
      <dsp:nvSpPr>
        <dsp:cNvPr id="0" name=""/>
        <dsp:cNvSpPr/>
      </dsp:nvSpPr>
      <dsp:spPr>
        <a:xfrm>
          <a:off x="0" y="0"/>
          <a:ext cx="5755639" cy="0"/>
        </a:xfrm>
        <a:prstGeom prst="lin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w="12700" cap="flat" cmpd="sng" algn="ctr">
          <a:solidFill>
            <a:schemeClr val="accent2">
              <a:shade val="80000"/>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33FA7CC-C1AB-4EBA-980B-67CCC8EA5D91}">
      <dsp:nvSpPr>
        <dsp:cNvPr id="0" name=""/>
        <dsp:cNvSpPr/>
      </dsp:nvSpPr>
      <dsp:spPr>
        <a:xfrm>
          <a:off x="0" y="0"/>
          <a:ext cx="1151127" cy="5437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Times New Roman" panose="02020603050405020304" pitchFamily="18" charset="0"/>
              <a:cs typeface="Times New Roman" panose="02020603050405020304" pitchFamily="18" charset="0"/>
            </a:rPr>
            <a:t>Industry Best Practices and Innovations</a:t>
          </a:r>
        </a:p>
      </dsp:txBody>
      <dsp:txXfrm>
        <a:off x="0" y="0"/>
        <a:ext cx="1151127" cy="5437875"/>
      </dsp:txXfrm>
    </dsp:sp>
    <dsp:sp modelId="{760BAFA7-E802-47D5-8D41-2BB5E813E235}">
      <dsp:nvSpPr>
        <dsp:cNvPr id="0" name=""/>
        <dsp:cNvSpPr/>
      </dsp:nvSpPr>
      <dsp:spPr>
        <a:xfrm>
          <a:off x="1237462" y="84966"/>
          <a:ext cx="4518176" cy="1699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Leading hospitality chains are turning to new sustainability practises to achieve net-zero goals while preserving operational effectiveness as well as guest satisfaction.</a:t>
          </a:r>
        </a:p>
      </dsp:txBody>
      <dsp:txXfrm>
        <a:off x="1237462" y="84966"/>
        <a:ext cx="4518176" cy="1699335"/>
      </dsp:txXfrm>
    </dsp:sp>
    <dsp:sp modelId="{E7F7D17A-40E5-49C2-8BE7-12C7D34FDB18}">
      <dsp:nvSpPr>
        <dsp:cNvPr id="0" name=""/>
        <dsp:cNvSpPr/>
      </dsp:nvSpPr>
      <dsp:spPr>
        <a:xfrm>
          <a:off x="1151127" y="1784302"/>
          <a:ext cx="4604511" cy="0"/>
        </a:xfrm>
        <a:prstGeom prst="line">
          <a:avLst/>
        </a:pr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6DB844DB-A2CD-4C88-B447-BF7413F2425E}">
      <dsp:nvSpPr>
        <dsp:cNvPr id="0" name=""/>
        <dsp:cNvSpPr/>
      </dsp:nvSpPr>
      <dsp:spPr>
        <a:xfrm>
          <a:off x="1237462" y="1869269"/>
          <a:ext cx="4518176" cy="1699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More than 60% of five-star hotels in Europe have adopted grey water recycling systems as well as low-flow fixtures (</a:t>
          </a:r>
          <a:r>
            <a:rPr lang="en-US" sz="2200" kern="1200" dirty="0">
              <a:latin typeface="Times New Roman"/>
              <a:ea typeface="+mn-lt"/>
              <a:cs typeface="Times New Roman"/>
            </a:rPr>
            <a:t>Moses et al., 2025)</a:t>
          </a:r>
          <a:r>
            <a:rPr lang="en-US" sz="2200" kern="1200" dirty="0">
              <a:latin typeface="Times New Roman" panose="02020603050405020304" pitchFamily="18" charset="0"/>
              <a:cs typeface="Times New Roman" panose="02020603050405020304" pitchFamily="18" charset="0"/>
            </a:rPr>
            <a:t>.</a:t>
          </a:r>
        </a:p>
      </dsp:txBody>
      <dsp:txXfrm>
        <a:off x="1237462" y="1869269"/>
        <a:ext cx="4518176" cy="1699335"/>
      </dsp:txXfrm>
    </dsp:sp>
    <dsp:sp modelId="{E8207C0E-6005-4DEE-A379-D654764B9245}">
      <dsp:nvSpPr>
        <dsp:cNvPr id="0" name=""/>
        <dsp:cNvSpPr/>
      </dsp:nvSpPr>
      <dsp:spPr>
        <a:xfrm>
          <a:off x="1151127" y="3568605"/>
          <a:ext cx="4604511" cy="0"/>
        </a:xfrm>
        <a:prstGeom prst="line">
          <a:avLst/>
        </a:pr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2E856832-ED6C-4D14-924D-775FD50A693F}">
      <dsp:nvSpPr>
        <dsp:cNvPr id="0" name=""/>
        <dsp:cNvSpPr/>
      </dsp:nvSpPr>
      <dsp:spPr>
        <a:xfrm>
          <a:off x="1237462" y="3653572"/>
          <a:ext cx="4518176" cy="1699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Best practises are still limited to multinational hotel chains with plenty of resources.</a:t>
          </a:r>
        </a:p>
      </dsp:txBody>
      <dsp:txXfrm>
        <a:off x="1237462" y="3653572"/>
        <a:ext cx="4518176" cy="1699335"/>
      </dsp:txXfrm>
    </dsp:sp>
    <dsp:sp modelId="{82265E8E-EC19-4065-B5C4-8CA32C76115B}">
      <dsp:nvSpPr>
        <dsp:cNvPr id="0" name=""/>
        <dsp:cNvSpPr/>
      </dsp:nvSpPr>
      <dsp:spPr>
        <a:xfrm>
          <a:off x="1151127" y="5352908"/>
          <a:ext cx="4604511" cy="0"/>
        </a:xfrm>
        <a:prstGeom prst="line">
          <a:avLst/>
        </a:pr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EB038-4422-4B01-BD8F-F2FEBC5E4CC8}">
      <dsp:nvSpPr>
        <dsp:cNvPr id="0" name=""/>
        <dsp:cNvSpPr/>
      </dsp:nvSpPr>
      <dsp:spPr>
        <a:xfrm>
          <a:off x="0" y="2542"/>
          <a:ext cx="9833548" cy="689534"/>
        </a:xfrm>
        <a:prstGeom prst="roundRect">
          <a:avLst/>
        </a:prstGeom>
        <a:solidFill>
          <a:schemeClr val="accent3">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kern="1200">
              <a:latin typeface="Times New Roman" panose="02020603050405020304" pitchFamily="18" charset="0"/>
              <a:cs typeface="Times New Roman" panose="02020603050405020304" pitchFamily="18" charset="0"/>
            </a:rPr>
            <a:t>Gap in the Studies</a:t>
          </a:r>
        </a:p>
      </dsp:txBody>
      <dsp:txXfrm>
        <a:off x="33660" y="36202"/>
        <a:ext cx="9766228" cy="622214"/>
      </dsp:txXfrm>
    </dsp:sp>
    <dsp:sp modelId="{A24F32DE-194F-43C1-8B32-4B9E9E25A5AE}">
      <dsp:nvSpPr>
        <dsp:cNvPr id="0" name=""/>
        <dsp:cNvSpPr/>
      </dsp:nvSpPr>
      <dsp:spPr>
        <a:xfrm>
          <a:off x="0" y="692077"/>
          <a:ext cx="9833548" cy="1999355"/>
        </a:xfrm>
        <a:prstGeom prst="rect">
          <a:avLst/>
        </a:prstGeom>
        <a:noFill/>
        <a:ln w="1270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312215" tIns="35560" rIns="199136" bIns="35560" numCol="1" spcCol="1270" anchor="t" anchorCtr="0">
          <a:noAutofit/>
        </a:bodyPr>
        <a:lstStyle/>
        <a:p>
          <a:pPr marL="285750" lvl="1" indent="-285750" algn="l" defTabSz="1244600" rtl="0">
            <a:lnSpc>
              <a:spcPct val="90000"/>
            </a:lnSpc>
            <a:spcBef>
              <a:spcPct val="0"/>
            </a:spcBef>
            <a:spcAft>
              <a:spcPct val="20000"/>
            </a:spcAft>
            <a:buChar char="•"/>
          </a:pPr>
          <a:r>
            <a:rPr lang="en-US" sz="2800" kern="1200">
              <a:latin typeface="Times New Roman" panose="02020603050405020304" pitchFamily="18" charset="0"/>
              <a:cs typeface="Times New Roman" panose="02020603050405020304" pitchFamily="18" charset="0"/>
            </a:rPr>
            <a:t>Existing studies have limited empirical evaluations of net-zero performance in various hotel typologies.</a:t>
          </a:r>
        </a:p>
        <a:p>
          <a:pPr marL="285750" lvl="1" indent="-285750" algn="l" defTabSz="1244600" rtl="0">
            <a:lnSpc>
              <a:spcPct val="90000"/>
            </a:lnSpc>
            <a:spcBef>
              <a:spcPct val="0"/>
            </a:spcBef>
            <a:spcAft>
              <a:spcPct val="20000"/>
            </a:spcAft>
            <a:buChar char="•"/>
          </a:pPr>
          <a:r>
            <a:rPr lang="en-US" sz="2800" kern="1200" dirty="0">
              <a:latin typeface="Times New Roman" panose="02020603050405020304" pitchFamily="18" charset="0"/>
              <a:cs typeface="Times New Roman" panose="02020603050405020304" pitchFamily="18" charset="0"/>
            </a:rPr>
            <a:t>Most studies use self-reported information, which constrains validity.</a:t>
          </a:r>
        </a:p>
        <a:p>
          <a:pPr marL="285750" lvl="1" indent="-285750" algn="l" defTabSz="1244600" rtl="0">
            <a:lnSpc>
              <a:spcPct val="90000"/>
            </a:lnSpc>
            <a:spcBef>
              <a:spcPct val="0"/>
            </a:spcBef>
            <a:spcAft>
              <a:spcPct val="20000"/>
            </a:spcAft>
            <a:buChar char="•"/>
          </a:pPr>
          <a:r>
            <a:rPr lang="en-US" sz="2800" kern="1200" dirty="0">
              <a:latin typeface="Times New Roman" panose="02020603050405020304" pitchFamily="18" charset="0"/>
              <a:cs typeface="Times New Roman" panose="02020603050405020304" pitchFamily="18" charset="0"/>
            </a:rPr>
            <a:t>There is limited investigation of guest behaviour and its impact in determining sustainability success.</a:t>
          </a:r>
        </a:p>
      </dsp:txBody>
      <dsp:txXfrm>
        <a:off x="0" y="692077"/>
        <a:ext cx="9833548" cy="19993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37A2FD-B630-4603-91B2-3102BDCE5334}">
      <dsp:nvSpPr>
        <dsp:cNvPr id="0" name=""/>
        <dsp:cNvSpPr/>
      </dsp:nvSpPr>
      <dsp:spPr>
        <a:xfrm>
          <a:off x="0" y="18524"/>
          <a:ext cx="10515600" cy="666086"/>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EA3707F-D3CB-4F04-A83B-CCE93036026B}">
      <dsp:nvSpPr>
        <dsp:cNvPr id="0" name=""/>
        <dsp:cNvSpPr/>
      </dsp:nvSpPr>
      <dsp:spPr>
        <a:xfrm>
          <a:off x="201491" y="168393"/>
          <a:ext cx="366705" cy="366347"/>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67738E2-23A6-4189-80D6-4F9CE7B89E79}">
      <dsp:nvSpPr>
        <dsp:cNvPr id="0" name=""/>
        <dsp:cNvSpPr/>
      </dsp:nvSpPr>
      <dsp:spPr>
        <a:xfrm>
          <a:off x="769687" y="18524"/>
          <a:ext cx="9734058" cy="686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97" tIns="72697" rIns="72697" bIns="72697" numCol="1" spcCol="1270" anchor="ctr" anchorCtr="0">
          <a:noAutofit/>
        </a:bodyPr>
        <a:lstStyle/>
        <a:p>
          <a:pPr marL="0" lvl="0" indent="0" algn="l" defTabSz="800100">
            <a:lnSpc>
              <a:spcPct val="100000"/>
            </a:lnSpc>
            <a:spcBef>
              <a:spcPct val="0"/>
            </a:spcBef>
            <a:spcAft>
              <a:spcPct val="35000"/>
            </a:spcAft>
            <a:buNone/>
          </a:pPr>
          <a:r>
            <a:rPr lang="en-US" sz="1800" kern="1200" dirty="0"/>
            <a:t>The research employs a qualitative secondary research methodology to critically examine sustainability and net-zero planning in the hotel sector.</a:t>
          </a:r>
        </a:p>
      </dsp:txBody>
      <dsp:txXfrm>
        <a:off x="769687" y="18524"/>
        <a:ext cx="9734058" cy="686901"/>
      </dsp:txXfrm>
    </dsp:sp>
    <dsp:sp modelId="{A1AFFE15-EFD6-4C9A-9969-B30BD6577BCC}">
      <dsp:nvSpPr>
        <dsp:cNvPr id="0" name=""/>
        <dsp:cNvSpPr/>
      </dsp:nvSpPr>
      <dsp:spPr>
        <a:xfrm>
          <a:off x="0" y="877151"/>
          <a:ext cx="10515600" cy="666086"/>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4EC7D13-948E-4378-87A8-A9D0A167E037}">
      <dsp:nvSpPr>
        <dsp:cNvPr id="0" name=""/>
        <dsp:cNvSpPr/>
      </dsp:nvSpPr>
      <dsp:spPr>
        <a:xfrm>
          <a:off x="201491" y="1027020"/>
          <a:ext cx="366705" cy="366347"/>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26A1464-D435-4381-82F5-5B0949CD7986}">
      <dsp:nvSpPr>
        <dsp:cNvPr id="0" name=""/>
        <dsp:cNvSpPr/>
      </dsp:nvSpPr>
      <dsp:spPr>
        <a:xfrm>
          <a:off x="769687" y="877151"/>
          <a:ext cx="9734058" cy="686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97" tIns="72697" rIns="72697" bIns="72697" numCol="1" spcCol="1270" anchor="ctr" anchorCtr="0">
          <a:noAutofit/>
        </a:bodyPr>
        <a:lstStyle/>
        <a:p>
          <a:pPr marL="0" lvl="0" indent="0" algn="l" defTabSz="800100">
            <a:lnSpc>
              <a:spcPct val="100000"/>
            </a:lnSpc>
            <a:spcBef>
              <a:spcPct val="0"/>
            </a:spcBef>
            <a:spcAft>
              <a:spcPct val="35000"/>
            </a:spcAft>
            <a:buNone/>
          </a:pPr>
          <a:r>
            <a:rPr lang="en-US" sz="1800" kern="1200" dirty="0"/>
            <a:t>Secondary research, as identified by Brotherton (2015), allows for multiple analyses to generate rich contextual information, undeterred by primary data acquisition</a:t>
          </a:r>
          <a:r>
            <a:rPr lang="en-US" sz="1500" kern="1200" dirty="0"/>
            <a:t>.</a:t>
          </a:r>
        </a:p>
      </dsp:txBody>
      <dsp:txXfrm>
        <a:off x="769687" y="877151"/>
        <a:ext cx="9734058" cy="686901"/>
      </dsp:txXfrm>
    </dsp:sp>
    <dsp:sp modelId="{A1AF3B15-780A-484A-AC34-335FEA360F61}">
      <dsp:nvSpPr>
        <dsp:cNvPr id="0" name=""/>
        <dsp:cNvSpPr/>
      </dsp:nvSpPr>
      <dsp:spPr>
        <a:xfrm>
          <a:off x="0" y="1735778"/>
          <a:ext cx="10515600" cy="666086"/>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F6F8A22-42D0-4738-8C59-8CEDCF3F74E8}">
      <dsp:nvSpPr>
        <dsp:cNvPr id="0" name=""/>
        <dsp:cNvSpPr/>
      </dsp:nvSpPr>
      <dsp:spPr>
        <a:xfrm>
          <a:off x="201491" y="1885647"/>
          <a:ext cx="366705" cy="366347"/>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145AE76-E056-4B3E-AC41-07E0F1CEED97}">
      <dsp:nvSpPr>
        <dsp:cNvPr id="0" name=""/>
        <dsp:cNvSpPr/>
      </dsp:nvSpPr>
      <dsp:spPr>
        <a:xfrm>
          <a:off x="769687" y="1735778"/>
          <a:ext cx="9734058" cy="686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97" tIns="72697" rIns="72697" bIns="72697" numCol="1" spcCol="1270" anchor="ctr" anchorCtr="0">
          <a:noAutofit/>
        </a:bodyPr>
        <a:lstStyle/>
        <a:p>
          <a:pPr marL="0" lvl="0" indent="0" algn="l" defTabSz="800100">
            <a:lnSpc>
              <a:spcPct val="100000"/>
            </a:lnSpc>
            <a:spcBef>
              <a:spcPct val="0"/>
            </a:spcBef>
            <a:spcAft>
              <a:spcPct val="35000"/>
            </a:spcAft>
            <a:buNone/>
          </a:pPr>
          <a:r>
            <a:rPr lang="en-US" sz="1800" kern="1200" dirty="0"/>
            <a:t>The research adopts a thematic analysis method, examining repeated environmental practises, technological innovation, and pattern of policy implementation.</a:t>
          </a:r>
        </a:p>
      </dsp:txBody>
      <dsp:txXfrm>
        <a:off x="769687" y="1735778"/>
        <a:ext cx="9734058" cy="686901"/>
      </dsp:txXfrm>
    </dsp:sp>
    <dsp:sp modelId="{3654A2DF-B441-4A2B-B540-09C528279489}">
      <dsp:nvSpPr>
        <dsp:cNvPr id="0" name=""/>
        <dsp:cNvSpPr/>
      </dsp:nvSpPr>
      <dsp:spPr>
        <a:xfrm>
          <a:off x="0" y="2594404"/>
          <a:ext cx="10515600" cy="1058590"/>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55FEF5C-8B73-4566-B882-C49A16BF4B79}">
      <dsp:nvSpPr>
        <dsp:cNvPr id="0" name=""/>
        <dsp:cNvSpPr/>
      </dsp:nvSpPr>
      <dsp:spPr>
        <a:xfrm>
          <a:off x="201491" y="2940526"/>
          <a:ext cx="366705" cy="366347"/>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CF1FE94-994C-48DC-BA0A-1B75A7706143}">
      <dsp:nvSpPr>
        <dsp:cNvPr id="0" name=""/>
        <dsp:cNvSpPr/>
      </dsp:nvSpPr>
      <dsp:spPr>
        <a:xfrm>
          <a:off x="769687" y="2614642"/>
          <a:ext cx="9734058" cy="1038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97" tIns="72697" rIns="72697" bIns="72697" numCol="1" spcCol="1270" anchor="ctr" anchorCtr="0">
          <a:noAutofit/>
        </a:bodyPr>
        <a:lstStyle/>
        <a:p>
          <a:pPr marL="0" lvl="0" indent="0" algn="l" defTabSz="800100">
            <a:lnSpc>
              <a:spcPct val="100000"/>
            </a:lnSpc>
            <a:spcBef>
              <a:spcPct val="0"/>
            </a:spcBef>
            <a:spcAft>
              <a:spcPct val="35000"/>
            </a:spcAft>
            <a:buNone/>
          </a:pPr>
          <a:r>
            <a:rPr lang="en-US" sz="1800" kern="1200" dirty="0"/>
            <a:t>Research in this paper uses a PESTLE analytical lens—Political, Economic, Social, Technological, Legal, and Environmental—predominantly used in tourism studies to appreciate industry-wide implications (Tracy, 2020).</a:t>
          </a:r>
        </a:p>
      </dsp:txBody>
      <dsp:txXfrm>
        <a:off x="769687" y="2614642"/>
        <a:ext cx="9734058" cy="1038931"/>
      </dsp:txXfrm>
    </dsp:sp>
    <dsp:sp modelId="{1503A555-04C0-4833-A917-FB52D12404B2}">
      <dsp:nvSpPr>
        <dsp:cNvPr id="0" name=""/>
        <dsp:cNvSpPr/>
      </dsp:nvSpPr>
      <dsp:spPr>
        <a:xfrm>
          <a:off x="0" y="3825299"/>
          <a:ext cx="10515600" cy="666086"/>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AEAE81E-C793-4020-B4F9-459463C66689}">
      <dsp:nvSpPr>
        <dsp:cNvPr id="0" name=""/>
        <dsp:cNvSpPr/>
      </dsp:nvSpPr>
      <dsp:spPr>
        <a:xfrm>
          <a:off x="201491" y="3975168"/>
          <a:ext cx="366705" cy="366347"/>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104E651-6234-4DD4-B8D7-86039E420512}">
      <dsp:nvSpPr>
        <dsp:cNvPr id="0" name=""/>
        <dsp:cNvSpPr/>
      </dsp:nvSpPr>
      <dsp:spPr>
        <a:xfrm>
          <a:off x="769687" y="3825299"/>
          <a:ext cx="9734058" cy="686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97" tIns="72697" rIns="72697" bIns="72697" numCol="1" spcCol="1270" anchor="ctr" anchorCtr="0">
          <a:noAutofit/>
        </a:bodyPr>
        <a:lstStyle/>
        <a:p>
          <a:pPr marL="0" lvl="0" indent="0" algn="l" defTabSz="800100">
            <a:lnSpc>
              <a:spcPct val="100000"/>
            </a:lnSpc>
            <a:spcBef>
              <a:spcPct val="0"/>
            </a:spcBef>
            <a:spcAft>
              <a:spcPct val="35000"/>
            </a:spcAft>
            <a:buNone/>
          </a:pPr>
          <a:r>
            <a:rPr lang="en-US" sz="1800" kern="1200" dirty="0"/>
            <a:t>The sources of information used are selected in terms of credibility, pertinency, as well as recency, with preference towards peer-reviewed academic journals, as well as established trade publications.</a:t>
          </a:r>
        </a:p>
      </dsp:txBody>
      <dsp:txXfrm>
        <a:off x="769687" y="3825299"/>
        <a:ext cx="9734058" cy="6869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C9EB4-899E-4EAC-A3DC-F3991697E1E3}">
      <dsp:nvSpPr>
        <dsp:cNvPr id="0" name=""/>
        <dsp:cNvSpPr/>
      </dsp:nvSpPr>
      <dsp:spPr>
        <a:xfrm rot="16200000">
          <a:off x="-1099260" y="1863494"/>
          <a:ext cx="3145155" cy="665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86776" bIns="0" numCol="1" spcCol="1270" anchor="t" anchorCtr="0">
          <a:noAutofit/>
        </a:bodyPr>
        <a:lstStyle/>
        <a:p>
          <a:pPr marL="0" lvl="0" indent="0" algn="r" defTabSz="1244600" rtl="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Pestle Framework</a:t>
          </a:r>
        </a:p>
      </dsp:txBody>
      <dsp:txXfrm>
        <a:off x="-1099260" y="1863494"/>
        <a:ext cx="3145155" cy="665321"/>
      </dsp:txXfrm>
    </dsp:sp>
    <dsp:sp modelId="{21D1D7AF-2E60-4517-A928-F8D998D46791}">
      <dsp:nvSpPr>
        <dsp:cNvPr id="0" name=""/>
        <dsp:cNvSpPr/>
      </dsp:nvSpPr>
      <dsp:spPr>
        <a:xfrm>
          <a:off x="958021" y="1025"/>
          <a:ext cx="6239610" cy="398031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586776" rIns="142240" bIns="142240" numCol="1" spcCol="1270" anchor="t" anchorCtr="0">
          <a:noAutofit/>
        </a:bodyPr>
        <a:lstStyle/>
        <a:p>
          <a:pPr marL="228600" lvl="1" indent="-228600" algn="just" defTabSz="889000" rtl="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Transition to net-zero in hotels depends upon macro-environmental factors, which can be critically examined by PESTLE together with the Triple Bottom Line (TBL) framework.</a:t>
          </a:r>
        </a:p>
        <a:p>
          <a:pPr marL="228600" lvl="1" indent="-228600" algn="just" defTabSz="889000" rtl="0">
            <a:lnSpc>
              <a:spcPct val="90000"/>
            </a:lnSpc>
            <a:spcBef>
              <a:spcPct val="0"/>
            </a:spcBef>
            <a:spcAft>
              <a:spcPct val="15000"/>
            </a:spcAft>
            <a:buChar char="•"/>
          </a:pPr>
          <a:r>
            <a:rPr lang="en-US" sz="2000" kern="1200">
              <a:latin typeface="Times New Roman" panose="02020603050405020304" pitchFamily="18" charset="0"/>
              <a:cs typeface="Times New Roman" panose="02020603050405020304" pitchFamily="18" charset="0"/>
            </a:rPr>
            <a:t>Political pressures increase as governments enact climate legislation.</a:t>
          </a:r>
        </a:p>
        <a:p>
          <a:pPr marL="228600" lvl="1" indent="-228600" algn="just" defTabSz="889000" rtl="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Upfront costs stand as the most cited challenge to implementing energy-efficient systems by 57% of mid-sized hotels (Moses et al., 2025).</a:t>
          </a:r>
        </a:p>
        <a:p>
          <a:pPr marL="228600" lvl="1" indent="-228600" algn="just" defTabSz="889000" rtl="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Social norms are changing, as 71% of international travellers have shown a preference for environmentally friendly hotels (Loureiro and Nascimento, 2021).</a:t>
          </a:r>
        </a:p>
      </dsp:txBody>
      <dsp:txXfrm>
        <a:off x="958021" y="1025"/>
        <a:ext cx="6239610" cy="3980319"/>
      </dsp:txXfrm>
    </dsp:sp>
    <dsp:sp modelId="{A1CA78F1-FA13-4FFE-9618-EDB53B3DF335}">
      <dsp:nvSpPr>
        <dsp:cNvPr id="0" name=""/>
        <dsp:cNvSpPr/>
      </dsp:nvSpPr>
      <dsp:spPr>
        <a:xfrm>
          <a:off x="0" y="-204355"/>
          <a:ext cx="1330642" cy="133064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0FD0C-B486-466C-A8C9-0D5A1807A33E}">
      <dsp:nvSpPr>
        <dsp:cNvPr id="0" name=""/>
        <dsp:cNvSpPr/>
      </dsp:nvSpPr>
      <dsp:spPr>
        <a:xfrm>
          <a:off x="0" y="343928"/>
          <a:ext cx="5661365" cy="5424299"/>
        </a:xfrm>
        <a:prstGeom prst="rect">
          <a:avLst/>
        </a:prstGeom>
        <a:solidFill>
          <a:schemeClr val="accent5">
            <a:alpha val="90000"/>
            <a:tint val="4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39385" tIns="437388" rIns="439385" bIns="149352" numCol="1" spcCol="1270" anchor="t" anchorCtr="0">
          <a:noAutofit/>
        </a:bodyPr>
        <a:lstStyle/>
        <a:p>
          <a:pPr marL="228600" lvl="1" indent="-228600" algn="just" defTabSz="933450" rtl="0">
            <a:lnSpc>
              <a:spcPct val="90000"/>
            </a:lnSpc>
            <a:spcBef>
              <a:spcPct val="0"/>
            </a:spcBef>
            <a:spcAft>
              <a:spcPct val="15000"/>
            </a:spcAft>
            <a:buChar char="•"/>
          </a:pPr>
          <a:r>
            <a:rPr lang="en-US" sz="2100" kern="1200" dirty="0">
              <a:latin typeface="Times New Roman" panose="02020603050405020304" pitchFamily="18" charset="0"/>
              <a:cs typeface="Times New Roman" panose="02020603050405020304" pitchFamily="18" charset="0"/>
            </a:rPr>
            <a:t>Environmental priorities—reduction of emissions, saving water, and waste minimisation—are key drivers to reaching net-zero. </a:t>
          </a:r>
        </a:p>
        <a:p>
          <a:pPr marL="228600" lvl="1" indent="-228600" algn="just" defTabSz="933450" rtl="0">
            <a:lnSpc>
              <a:spcPct val="90000"/>
            </a:lnSpc>
            <a:spcBef>
              <a:spcPct val="0"/>
            </a:spcBef>
            <a:spcAft>
              <a:spcPct val="15000"/>
            </a:spcAft>
            <a:buChar char="•"/>
          </a:pPr>
          <a:r>
            <a:rPr lang="en-US" sz="2100" kern="1200">
              <a:latin typeface="Times New Roman" panose="02020603050405020304" pitchFamily="18" charset="0"/>
              <a:cs typeface="Times New Roman" panose="02020603050405020304" pitchFamily="18" charset="0"/>
            </a:rPr>
            <a:t>Technologies like IoT sensors, automated lighting, and energy management powered by artificial intelligence make operations more sustainable.</a:t>
          </a:r>
        </a:p>
        <a:p>
          <a:pPr marL="228600" lvl="1" indent="-228600" algn="just" defTabSz="933450" rtl="0">
            <a:lnSpc>
              <a:spcPct val="90000"/>
            </a:lnSpc>
            <a:spcBef>
              <a:spcPct val="0"/>
            </a:spcBef>
            <a:spcAft>
              <a:spcPct val="15000"/>
            </a:spcAft>
            <a:buChar char="•"/>
          </a:pPr>
          <a:r>
            <a:rPr lang="en-US" sz="2100" kern="1200">
              <a:latin typeface="Times New Roman" panose="02020603050405020304" pitchFamily="18" charset="0"/>
              <a:cs typeface="Times New Roman" panose="02020603050405020304" pitchFamily="18" charset="0"/>
            </a:rPr>
            <a:t>Legal risks include green washing litigation, especially as transparency in sustainability reporting becomes mandatory.</a:t>
          </a:r>
        </a:p>
        <a:p>
          <a:pPr marL="228600" lvl="1" indent="-228600" algn="just" defTabSz="933450" rtl="0">
            <a:lnSpc>
              <a:spcPct val="90000"/>
            </a:lnSpc>
            <a:spcBef>
              <a:spcPct val="0"/>
            </a:spcBef>
            <a:spcAft>
              <a:spcPct val="15000"/>
            </a:spcAft>
            <a:buChar char="•"/>
          </a:pPr>
          <a:r>
            <a:rPr lang="en-US" sz="2100" kern="1200">
              <a:latin typeface="Times New Roman" panose="02020603050405020304" pitchFamily="18" charset="0"/>
              <a:cs typeface="Times New Roman" panose="02020603050405020304" pitchFamily="18" charset="0"/>
            </a:rPr>
            <a:t>With Triple Bottom Line, success isn't only determined by environmental benefits but by social returns (e.g., community development, fair labour) as well as economic sustainability.</a:t>
          </a:r>
        </a:p>
      </dsp:txBody>
      <dsp:txXfrm>
        <a:off x="0" y="343928"/>
        <a:ext cx="5661365" cy="5424299"/>
      </dsp:txXfrm>
    </dsp:sp>
    <dsp:sp modelId="{BAE551D3-0C3B-4DEF-9887-2606C56B5A2D}">
      <dsp:nvSpPr>
        <dsp:cNvPr id="0" name=""/>
        <dsp:cNvSpPr/>
      </dsp:nvSpPr>
      <dsp:spPr>
        <a:xfrm>
          <a:off x="283068" y="33968"/>
          <a:ext cx="3962955" cy="6199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9790" tIns="0" rIns="149790" bIns="0" numCol="1" spcCol="1270" anchor="ctr" anchorCtr="0">
          <a:noAutofit/>
        </a:bodyPr>
        <a:lstStyle/>
        <a:p>
          <a:pPr marL="0" lvl="0" indent="0" algn="just" defTabSz="933450" rtl="0">
            <a:lnSpc>
              <a:spcPct val="90000"/>
            </a:lnSpc>
            <a:spcBef>
              <a:spcPct val="0"/>
            </a:spcBef>
            <a:spcAft>
              <a:spcPct val="35000"/>
            </a:spcAft>
            <a:buNone/>
          </a:pPr>
          <a:r>
            <a:rPr lang="en-US" sz="2100" kern="1200">
              <a:latin typeface="Times New Roman" panose="02020603050405020304" pitchFamily="18" charset="0"/>
              <a:cs typeface="Times New Roman" panose="02020603050405020304" pitchFamily="18" charset="0"/>
            </a:rPr>
            <a:t>Pestle Framework</a:t>
          </a:r>
        </a:p>
      </dsp:txBody>
      <dsp:txXfrm>
        <a:off x="313330" y="64230"/>
        <a:ext cx="3902431" cy="5593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9DFA29-DF1E-4399-9EB5-7AFE95E2B0D8}">
      <dsp:nvSpPr>
        <dsp:cNvPr id="0" name=""/>
        <dsp:cNvSpPr/>
      </dsp:nvSpPr>
      <dsp:spPr>
        <a:xfrm>
          <a:off x="0" y="414298"/>
          <a:ext cx="6477000" cy="74880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just" defTabSz="1155700" rtl="0">
            <a:lnSpc>
              <a:spcPct val="90000"/>
            </a:lnSpc>
            <a:spcBef>
              <a:spcPct val="0"/>
            </a:spcBef>
            <a:spcAft>
              <a:spcPct val="35000"/>
            </a:spcAft>
            <a:buNone/>
          </a:pPr>
          <a:r>
            <a:rPr lang="en-US" sz="2600" kern="1200">
              <a:latin typeface="Times New Roman" panose="02020603050405020304" pitchFamily="18" charset="0"/>
              <a:cs typeface="Times New Roman" panose="02020603050405020304" pitchFamily="18" charset="0"/>
            </a:rPr>
            <a:t>Strategic Responses in the Industry</a:t>
          </a:r>
        </a:p>
      </dsp:txBody>
      <dsp:txXfrm>
        <a:off x="0" y="414298"/>
        <a:ext cx="6477000" cy="748800"/>
      </dsp:txXfrm>
    </dsp:sp>
    <dsp:sp modelId="{975F59EA-C735-4C2E-9011-F6ABFB2C428E}">
      <dsp:nvSpPr>
        <dsp:cNvPr id="0" name=""/>
        <dsp:cNvSpPr/>
      </dsp:nvSpPr>
      <dsp:spPr>
        <a:xfrm>
          <a:off x="0" y="1163098"/>
          <a:ext cx="6477000" cy="3853980"/>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38684" tIns="138684" rIns="184912" bIns="208026" numCol="1" spcCol="1270" anchor="t" anchorCtr="0">
          <a:noAutofit/>
        </a:bodyPr>
        <a:lstStyle/>
        <a:p>
          <a:pPr marL="228600" lvl="1" indent="-228600" algn="just" defTabSz="1155700" rtl="0">
            <a:lnSpc>
              <a:spcPct val="90000"/>
            </a:lnSpc>
            <a:spcBef>
              <a:spcPct val="0"/>
            </a:spcBef>
            <a:spcAft>
              <a:spcPct val="15000"/>
            </a:spcAft>
            <a:buChar char="•"/>
          </a:pPr>
          <a:r>
            <a:rPr lang="en-US" sz="2600" kern="1200">
              <a:latin typeface="Times New Roman" panose="02020603050405020304" pitchFamily="18" charset="0"/>
              <a:cs typeface="Times New Roman" panose="02020603050405020304" pitchFamily="18" charset="0"/>
            </a:rPr>
            <a:t>Marriott International, for example, introduced the Serve 360 initiative, resulting in a reported decrease of 32% in carbon intensity per square metre in its hotels from 2016 to 2022 (Legrand et al., 2023).</a:t>
          </a:r>
        </a:p>
        <a:p>
          <a:pPr marL="228600" lvl="1" indent="-228600" algn="just" defTabSz="1155700" rtl="0">
            <a:lnSpc>
              <a:spcPct val="90000"/>
            </a:lnSpc>
            <a:spcBef>
              <a:spcPct val="0"/>
            </a:spcBef>
            <a:spcAft>
              <a:spcPct val="15000"/>
            </a:spcAft>
            <a:buChar char="•"/>
          </a:pPr>
          <a:r>
            <a:rPr lang="en-US" sz="2600" kern="1200" dirty="0">
              <a:latin typeface="Times New Roman" panose="02020603050405020304" pitchFamily="18" charset="0"/>
              <a:cs typeface="Times New Roman" panose="02020603050405020304" pitchFamily="18" charset="0"/>
            </a:rPr>
            <a:t>Ghani et al. (2022) revealed that only a mere 29% of hotels measure emissions from Scope 3 categories, which comprise supply chain as well as guest travel—major contributors to overall carbon emissions.</a:t>
          </a:r>
        </a:p>
      </dsp:txBody>
      <dsp:txXfrm>
        <a:off x="0" y="1163098"/>
        <a:ext cx="6477000" cy="38539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04BCC2-0990-4CD6-AAA0-004311A58317}">
      <dsp:nvSpPr>
        <dsp:cNvPr id="0" name=""/>
        <dsp:cNvSpPr/>
      </dsp:nvSpPr>
      <dsp:spPr>
        <a:xfrm>
          <a:off x="0" y="125418"/>
          <a:ext cx="5177405" cy="10038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just" defTabSz="1155700" rtl="0">
            <a:lnSpc>
              <a:spcPct val="90000"/>
            </a:lnSpc>
            <a:spcBef>
              <a:spcPct val="0"/>
            </a:spcBef>
            <a:spcAft>
              <a:spcPct val="35000"/>
            </a:spcAft>
            <a:buNone/>
          </a:pPr>
          <a:r>
            <a:rPr lang="en-US" sz="2600" kern="1200">
              <a:latin typeface="Times New Roman" panose="02020603050405020304" pitchFamily="18" charset="0"/>
              <a:cs typeface="Times New Roman" panose="02020603050405020304" pitchFamily="18" charset="0"/>
            </a:rPr>
            <a:t>Assessing Strategic Responses of the Hotels</a:t>
          </a:r>
        </a:p>
      </dsp:txBody>
      <dsp:txXfrm>
        <a:off x="49004" y="174422"/>
        <a:ext cx="5079397" cy="905852"/>
      </dsp:txXfrm>
    </dsp:sp>
    <dsp:sp modelId="{08AA8432-90E9-4D14-ADBF-BA4C74C40794}">
      <dsp:nvSpPr>
        <dsp:cNvPr id="0" name=""/>
        <dsp:cNvSpPr/>
      </dsp:nvSpPr>
      <dsp:spPr>
        <a:xfrm>
          <a:off x="0" y="1129278"/>
          <a:ext cx="5177405" cy="3659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83" tIns="33020" rIns="184912" bIns="33020" numCol="1" spcCol="1270" anchor="t" anchorCtr="0">
          <a:noAutofit/>
        </a:bodyPr>
        <a:lstStyle/>
        <a:p>
          <a:pPr marL="228600" lvl="1" indent="-228600" algn="just" defTabSz="889000" rtl="0">
            <a:lnSpc>
              <a:spcPct val="90000"/>
            </a:lnSpc>
            <a:spcBef>
              <a:spcPct val="0"/>
            </a:spcBef>
            <a:spcAft>
              <a:spcPct val="20000"/>
            </a:spcAft>
            <a:buChar char="•"/>
          </a:pPr>
          <a:r>
            <a:rPr lang="en-US" sz="2000" kern="1200" dirty="0">
              <a:latin typeface="Times New Roman" panose="02020603050405020304" pitchFamily="18" charset="0"/>
              <a:cs typeface="Times New Roman" panose="02020603050405020304" pitchFamily="18" charset="0"/>
            </a:rPr>
            <a:t>The hospitality industry's sustainability and net-zero approach continues to be inconsistent, with sharp contrasts evident among top hotel chains versus independent operators.</a:t>
          </a:r>
        </a:p>
        <a:p>
          <a:pPr marL="228600" lvl="1" indent="-228600" algn="just" defTabSz="889000" rtl="0">
            <a:lnSpc>
              <a:spcPct val="90000"/>
            </a:lnSpc>
            <a:spcBef>
              <a:spcPct val="0"/>
            </a:spcBef>
            <a:spcAft>
              <a:spcPct val="20000"/>
            </a:spcAft>
            <a:buChar char="•"/>
          </a:pPr>
          <a:r>
            <a:rPr lang="en-US" sz="2000" kern="1200" dirty="0">
              <a:latin typeface="Times New Roman" panose="02020603050405020304" pitchFamily="18" charset="0"/>
              <a:cs typeface="Times New Roman" panose="02020603050405020304" pitchFamily="18" charset="0"/>
            </a:rPr>
            <a:t>Environmental commitment is regularly set aside in deference to cost and convenience, as reflective of hospitality's susceptibility to green washing and consumer ambivalence.</a:t>
          </a:r>
        </a:p>
        <a:p>
          <a:pPr marL="228600" lvl="1" indent="-228600" algn="just" defTabSz="889000" rtl="0">
            <a:lnSpc>
              <a:spcPct val="90000"/>
            </a:lnSpc>
            <a:spcBef>
              <a:spcPct val="0"/>
            </a:spcBef>
            <a:spcAft>
              <a:spcPct val="20000"/>
            </a:spcAft>
            <a:buChar char="•"/>
          </a:pPr>
          <a:r>
            <a:rPr lang="en-US" sz="2000" kern="1200" dirty="0">
              <a:latin typeface="Times New Roman" panose="02020603050405020304" pitchFamily="18" charset="0"/>
              <a:cs typeface="Times New Roman" panose="02020603050405020304" pitchFamily="18" charset="0"/>
            </a:rPr>
            <a:t>Though sustainability language pervades industry rhetoric, fundamental gaps in implementation, especially in monitoring, inclusion, and enforcement, exist.</a:t>
          </a:r>
        </a:p>
      </dsp:txBody>
      <dsp:txXfrm>
        <a:off x="0" y="1129278"/>
        <a:ext cx="5177405" cy="36597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FF675-4110-4262-A9F6-9EBA1CCBAFE0}">
      <dsp:nvSpPr>
        <dsp:cNvPr id="0" name=""/>
        <dsp:cNvSpPr/>
      </dsp:nvSpPr>
      <dsp:spPr>
        <a:xfrm>
          <a:off x="2207" y="0"/>
          <a:ext cx="3435027" cy="4351338"/>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The hotel sector stands at a turning point where net-zero and sustainability pledges have become a necessity in order to ensure resilience in the long term as well as global environmental stewardship.</a:t>
          </a:r>
        </a:p>
      </dsp:txBody>
      <dsp:txXfrm>
        <a:off x="2207" y="1740535"/>
        <a:ext cx="3435027" cy="1740535"/>
      </dsp:txXfrm>
    </dsp:sp>
    <dsp:sp modelId="{8ECE34EC-F420-4CA4-AFC1-5F1E6E72C5AD}">
      <dsp:nvSpPr>
        <dsp:cNvPr id="0" name=""/>
        <dsp:cNvSpPr/>
      </dsp:nvSpPr>
      <dsp:spPr>
        <a:xfrm>
          <a:off x="995223" y="261080"/>
          <a:ext cx="1448995" cy="1448995"/>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56969A0-52FA-48F1-8E31-3A52F2E1D97B}">
      <dsp:nvSpPr>
        <dsp:cNvPr id="0" name=""/>
        <dsp:cNvSpPr/>
      </dsp:nvSpPr>
      <dsp:spPr>
        <a:xfrm>
          <a:off x="3540286" y="0"/>
          <a:ext cx="3435027" cy="4351338"/>
        </a:xfrm>
        <a:prstGeom prst="roundRect">
          <a:avLst>
            <a:gd name="adj" fmla="val 10000"/>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Fragmentation in regulation, a lack of access to capital, not to mention inconsistent guest behaviour, still constrain collective advancement.</a:t>
          </a:r>
        </a:p>
      </dsp:txBody>
      <dsp:txXfrm>
        <a:off x="3540286" y="1740535"/>
        <a:ext cx="3435027" cy="1740535"/>
      </dsp:txXfrm>
    </dsp:sp>
    <dsp:sp modelId="{0026A5FC-B70B-44C4-AC25-DC69A99D48A7}">
      <dsp:nvSpPr>
        <dsp:cNvPr id="0" name=""/>
        <dsp:cNvSpPr/>
      </dsp:nvSpPr>
      <dsp:spPr>
        <a:xfrm>
          <a:off x="4533302" y="261080"/>
          <a:ext cx="1448995" cy="1448995"/>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9BBA5A3-01DB-4480-9A1F-B47A224339AC}">
      <dsp:nvSpPr>
        <dsp:cNvPr id="0" name=""/>
        <dsp:cNvSpPr/>
      </dsp:nvSpPr>
      <dsp:spPr>
        <a:xfrm>
          <a:off x="7078364" y="0"/>
          <a:ext cx="3435027" cy="4351338"/>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Reaching net-zero takes not a technological objective but a systemic shift by engaging people, processes, as well as collaborations to create actual change.</a:t>
          </a:r>
        </a:p>
      </dsp:txBody>
      <dsp:txXfrm>
        <a:off x="7078364" y="1740535"/>
        <a:ext cx="3435027" cy="1740535"/>
      </dsp:txXfrm>
    </dsp:sp>
    <dsp:sp modelId="{B65F1517-B0AD-4690-B92B-E134E4075DB6}">
      <dsp:nvSpPr>
        <dsp:cNvPr id="0" name=""/>
        <dsp:cNvSpPr/>
      </dsp:nvSpPr>
      <dsp:spPr>
        <a:xfrm>
          <a:off x="8071380" y="261080"/>
          <a:ext cx="1448995" cy="1448995"/>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AD5EBFD6-137A-457F-B4C5-A83DDD9E5BB0}">
      <dsp:nvSpPr>
        <dsp:cNvPr id="0" name=""/>
        <dsp:cNvSpPr/>
      </dsp:nvSpPr>
      <dsp:spPr>
        <a:xfrm>
          <a:off x="420623" y="3481070"/>
          <a:ext cx="9674352" cy="652700"/>
        </a:xfrm>
        <a:prstGeom prst="leftRightArrow">
          <a:avLst/>
        </a:prstGeom>
        <a:gradFill rotWithShape="0">
          <a:gsLst>
            <a:gs pos="0">
              <a:schemeClr val="accent5">
                <a:tint val="40000"/>
                <a:hueOff val="0"/>
                <a:satOff val="0"/>
                <a:lumOff val="0"/>
                <a:alphaOff val="0"/>
                <a:satMod val="103000"/>
                <a:lumMod val="102000"/>
                <a:tint val="94000"/>
              </a:schemeClr>
            </a:gs>
            <a:gs pos="50000">
              <a:schemeClr val="accent5">
                <a:tint val="40000"/>
                <a:hueOff val="0"/>
                <a:satOff val="0"/>
                <a:lumOff val="0"/>
                <a:alphaOff val="0"/>
                <a:satMod val="110000"/>
                <a:lumMod val="100000"/>
                <a:shade val="100000"/>
              </a:schemeClr>
            </a:gs>
            <a:gs pos="100000">
              <a:schemeClr val="accent5">
                <a:tint val="4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0CD270-17CB-4150-AB9C-348CD9952311}">
      <dsp:nvSpPr>
        <dsp:cNvPr id="0" name=""/>
        <dsp:cNvSpPr/>
      </dsp:nvSpPr>
      <dsp:spPr>
        <a:xfrm>
          <a:off x="0" y="2712"/>
          <a:ext cx="10858500" cy="48063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E3F2802-A9A6-422C-B65D-B4A909C6C150}">
      <dsp:nvSpPr>
        <dsp:cNvPr id="0" name=""/>
        <dsp:cNvSpPr/>
      </dsp:nvSpPr>
      <dsp:spPr>
        <a:xfrm>
          <a:off x="145391" y="110855"/>
          <a:ext cx="264607" cy="26434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AD8532B-C4DD-4BE1-A34B-2B5F6805360D}">
      <dsp:nvSpPr>
        <dsp:cNvPr id="0" name=""/>
        <dsp:cNvSpPr/>
      </dsp:nvSpPr>
      <dsp:spPr>
        <a:xfrm>
          <a:off x="555391" y="2712"/>
          <a:ext cx="10261479" cy="555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815" tIns="58815" rIns="58815" bIns="58815" numCol="1" spcCol="1270" anchor="ctr" anchorCtr="0">
          <a:noAutofit/>
        </a:bodyPr>
        <a:lstStyle/>
        <a:p>
          <a:pPr marL="0" lvl="0" indent="0" algn="l" defTabSz="711200">
            <a:lnSpc>
              <a:spcPct val="100000"/>
            </a:lnSpc>
            <a:spcBef>
              <a:spcPct val="0"/>
            </a:spcBef>
            <a:spcAft>
              <a:spcPct val="35000"/>
            </a:spcAft>
            <a:buNone/>
          </a:pPr>
          <a:r>
            <a:rPr lang="en-GB" sz="1600" kern="1200" dirty="0"/>
            <a:t>Hotels must implement a step-by-step sustainability plan with tangible goals encompassing Scope 1, 2, as well as 3, emissions to guarantee a complete net-zero transition</a:t>
          </a:r>
          <a:r>
            <a:rPr lang="en-GB" sz="1200" kern="1200" dirty="0"/>
            <a:t>.</a:t>
          </a:r>
          <a:endParaRPr lang="en-US" sz="1200" kern="1200" dirty="0"/>
        </a:p>
      </dsp:txBody>
      <dsp:txXfrm>
        <a:off x="555391" y="2712"/>
        <a:ext cx="10261479" cy="555733"/>
      </dsp:txXfrm>
    </dsp:sp>
    <dsp:sp modelId="{70850426-1F0B-4678-AF59-53FC1394169A}">
      <dsp:nvSpPr>
        <dsp:cNvPr id="0" name=""/>
        <dsp:cNvSpPr/>
      </dsp:nvSpPr>
      <dsp:spPr>
        <a:xfrm>
          <a:off x="0" y="697380"/>
          <a:ext cx="10858500" cy="48063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2033522-E105-49F6-85E3-4B76C8EC8241}">
      <dsp:nvSpPr>
        <dsp:cNvPr id="0" name=""/>
        <dsp:cNvSpPr/>
      </dsp:nvSpPr>
      <dsp:spPr>
        <a:xfrm>
          <a:off x="145391" y="805522"/>
          <a:ext cx="264607" cy="26434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60BB527-DEAB-4B6E-9C37-9D5343DCE336}">
      <dsp:nvSpPr>
        <dsp:cNvPr id="0" name=""/>
        <dsp:cNvSpPr/>
      </dsp:nvSpPr>
      <dsp:spPr>
        <a:xfrm>
          <a:off x="555391" y="697380"/>
          <a:ext cx="10261479" cy="555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815" tIns="58815" rIns="58815" bIns="58815" numCol="1" spcCol="1270" anchor="ctr" anchorCtr="0">
          <a:noAutofit/>
        </a:bodyPr>
        <a:lstStyle/>
        <a:p>
          <a:pPr marL="0" lvl="0" indent="0" algn="l" defTabSz="711200">
            <a:lnSpc>
              <a:spcPct val="100000"/>
            </a:lnSpc>
            <a:spcBef>
              <a:spcPct val="0"/>
            </a:spcBef>
            <a:spcAft>
              <a:spcPct val="35000"/>
            </a:spcAft>
            <a:buNone/>
          </a:pPr>
          <a:r>
            <a:rPr lang="en-GB" sz="1600" kern="1200" dirty="0"/>
            <a:t>Financial incentives in terms of green subsidies or tax credits can be provided by governments and by industry associations to encourage small, independent hotels to implement green technologies.</a:t>
          </a:r>
          <a:endParaRPr lang="en-US" sz="1600" kern="1200" dirty="0"/>
        </a:p>
      </dsp:txBody>
      <dsp:txXfrm>
        <a:off x="555391" y="697380"/>
        <a:ext cx="10261479" cy="555733"/>
      </dsp:txXfrm>
    </dsp:sp>
    <dsp:sp modelId="{D66D2B5F-66BC-40EA-8AFB-3371B4DB4017}">
      <dsp:nvSpPr>
        <dsp:cNvPr id="0" name=""/>
        <dsp:cNvSpPr/>
      </dsp:nvSpPr>
      <dsp:spPr>
        <a:xfrm>
          <a:off x="0" y="1392047"/>
          <a:ext cx="10858500" cy="48063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A76F681-31F7-468D-A5D3-490C237DD93C}">
      <dsp:nvSpPr>
        <dsp:cNvPr id="0" name=""/>
        <dsp:cNvSpPr/>
      </dsp:nvSpPr>
      <dsp:spPr>
        <a:xfrm>
          <a:off x="145391" y="1500190"/>
          <a:ext cx="264607" cy="26434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1951157-D5F2-4738-83C4-A9D04B60EDAD}">
      <dsp:nvSpPr>
        <dsp:cNvPr id="0" name=""/>
        <dsp:cNvSpPr/>
      </dsp:nvSpPr>
      <dsp:spPr>
        <a:xfrm>
          <a:off x="555391" y="1392047"/>
          <a:ext cx="10261479" cy="555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815" tIns="58815" rIns="58815" bIns="58815" numCol="1" spcCol="1270" anchor="ctr" anchorCtr="0">
          <a:noAutofit/>
        </a:bodyPr>
        <a:lstStyle/>
        <a:p>
          <a:pPr marL="0" lvl="0" indent="0" algn="l" defTabSz="711200">
            <a:lnSpc>
              <a:spcPct val="100000"/>
            </a:lnSpc>
            <a:spcBef>
              <a:spcPct val="0"/>
            </a:spcBef>
            <a:spcAft>
              <a:spcPct val="35000"/>
            </a:spcAft>
            <a:buNone/>
          </a:pPr>
          <a:r>
            <a:rPr lang="en-GB" sz="1600" kern="1200" dirty="0"/>
            <a:t>Operators must invest in employee training programmes in order to develop internal competence in areas such as sustainability, energy management, and waste minimisation methods.</a:t>
          </a:r>
          <a:endParaRPr lang="en-US" sz="1600" kern="1200" dirty="0"/>
        </a:p>
      </dsp:txBody>
      <dsp:txXfrm>
        <a:off x="555391" y="1392047"/>
        <a:ext cx="10261479" cy="555733"/>
      </dsp:txXfrm>
    </dsp:sp>
    <dsp:sp modelId="{3B94732F-6CEA-4927-B7B3-DAC6FDF12AF4}">
      <dsp:nvSpPr>
        <dsp:cNvPr id="0" name=""/>
        <dsp:cNvSpPr/>
      </dsp:nvSpPr>
      <dsp:spPr>
        <a:xfrm>
          <a:off x="0" y="2086714"/>
          <a:ext cx="10858500" cy="48063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80ED0B3-092E-48E1-A91B-3B49415D8653}">
      <dsp:nvSpPr>
        <dsp:cNvPr id="0" name=""/>
        <dsp:cNvSpPr/>
      </dsp:nvSpPr>
      <dsp:spPr>
        <a:xfrm>
          <a:off x="145391" y="2194857"/>
          <a:ext cx="264607" cy="264349"/>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C28479B-4F58-412C-B6BC-53E043FDEE86}">
      <dsp:nvSpPr>
        <dsp:cNvPr id="0" name=""/>
        <dsp:cNvSpPr/>
      </dsp:nvSpPr>
      <dsp:spPr>
        <a:xfrm>
          <a:off x="555391" y="2086714"/>
          <a:ext cx="10261479" cy="555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815" tIns="58815" rIns="58815" bIns="58815" numCol="1" spcCol="1270" anchor="ctr" anchorCtr="0">
          <a:noAutofit/>
        </a:bodyPr>
        <a:lstStyle/>
        <a:p>
          <a:pPr marL="0" lvl="0" indent="0" algn="l" defTabSz="711200">
            <a:lnSpc>
              <a:spcPct val="100000"/>
            </a:lnSpc>
            <a:spcBef>
              <a:spcPct val="0"/>
            </a:spcBef>
            <a:spcAft>
              <a:spcPct val="35000"/>
            </a:spcAft>
            <a:buNone/>
          </a:pPr>
          <a:r>
            <a:rPr lang="en-GB" sz="1600" kern="1200" dirty="0"/>
            <a:t>Hotel companies can further increase transparency by releasing third-party audited annual ESG performance reports to increase trust among stakeholders.</a:t>
          </a:r>
          <a:endParaRPr lang="en-US" sz="1600" kern="1200" dirty="0"/>
        </a:p>
      </dsp:txBody>
      <dsp:txXfrm>
        <a:off x="555391" y="2086714"/>
        <a:ext cx="10261479" cy="555733"/>
      </dsp:txXfrm>
    </dsp:sp>
    <dsp:sp modelId="{5917CC83-C1F5-4940-B9C2-CD4C81E05504}">
      <dsp:nvSpPr>
        <dsp:cNvPr id="0" name=""/>
        <dsp:cNvSpPr/>
      </dsp:nvSpPr>
      <dsp:spPr>
        <a:xfrm>
          <a:off x="0" y="2781381"/>
          <a:ext cx="10858500" cy="48063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88CD9B3-5F8E-442A-A37D-6B00095C947F}">
      <dsp:nvSpPr>
        <dsp:cNvPr id="0" name=""/>
        <dsp:cNvSpPr/>
      </dsp:nvSpPr>
      <dsp:spPr>
        <a:xfrm>
          <a:off x="145391" y="2889524"/>
          <a:ext cx="264607" cy="264349"/>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AC74F76-EC18-45D8-BC14-A397BEA7916F}">
      <dsp:nvSpPr>
        <dsp:cNvPr id="0" name=""/>
        <dsp:cNvSpPr/>
      </dsp:nvSpPr>
      <dsp:spPr>
        <a:xfrm>
          <a:off x="555391" y="2781381"/>
          <a:ext cx="10261479" cy="555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815" tIns="58815" rIns="58815" bIns="58815" numCol="1" spcCol="1270" anchor="ctr" anchorCtr="0">
          <a:noAutofit/>
        </a:bodyPr>
        <a:lstStyle/>
        <a:p>
          <a:pPr marL="0" lvl="0" indent="0" algn="l" defTabSz="711200">
            <a:lnSpc>
              <a:spcPct val="100000"/>
            </a:lnSpc>
            <a:spcBef>
              <a:spcPct val="0"/>
            </a:spcBef>
            <a:spcAft>
              <a:spcPct val="35000"/>
            </a:spcAft>
            <a:buNone/>
          </a:pPr>
          <a:r>
            <a:rPr lang="en-GB" sz="1600" kern="1200" dirty="0"/>
            <a:t>Certification programmes should also be standardised and independently verified to eliminate inconsistencies as well as the threat of green washing</a:t>
          </a:r>
          <a:r>
            <a:rPr lang="en-GB" sz="1200" kern="1200" dirty="0"/>
            <a:t>.</a:t>
          </a:r>
          <a:endParaRPr lang="en-US" sz="1200" kern="1200" dirty="0"/>
        </a:p>
      </dsp:txBody>
      <dsp:txXfrm>
        <a:off x="555391" y="2781381"/>
        <a:ext cx="10261479" cy="555733"/>
      </dsp:txXfrm>
    </dsp:sp>
    <dsp:sp modelId="{50BA1C9D-4FBE-4C76-9526-0AF9323F55E8}">
      <dsp:nvSpPr>
        <dsp:cNvPr id="0" name=""/>
        <dsp:cNvSpPr/>
      </dsp:nvSpPr>
      <dsp:spPr>
        <a:xfrm>
          <a:off x="0" y="3476049"/>
          <a:ext cx="10858500" cy="48063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EF14D07-343D-45A4-8A3E-CF6896FCAD1A}">
      <dsp:nvSpPr>
        <dsp:cNvPr id="0" name=""/>
        <dsp:cNvSpPr/>
      </dsp:nvSpPr>
      <dsp:spPr>
        <a:xfrm>
          <a:off x="145391" y="3584191"/>
          <a:ext cx="264607" cy="264349"/>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9F44988-47EE-427D-8B06-08A235F50052}">
      <dsp:nvSpPr>
        <dsp:cNvPr id="0" name=""/>
        <dsp:cNvSpPr/>
      </dsp:nvSpPr>
      <dsp:spPr>
        <a:xfrm>
          <a:off x="555391" y="3476049"/>
          <a:ext cx="10261479" cy="555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815" tIns="58815" rIns="58815" bIns="58815" numCol="1" spcCol="1270" anchor="ctr" anchorCtr="0">
          <a:noAutofit/>
        </a:bodyPr>
        <a:lstStyle/>
        <a:p>
          <a:pPr marL="0" lvl="0" indent="0" algn="l" defTabSz="711200">
            <a:lnSpc>
              <a:spcPct val="100000"/>
            </a:lnSpc>
            <a:spcBef>
              <a:spcPct val="0"/>
            </a:spcBef>
            <a:spcAft>
              <a:spcPct val="35000"/>
            </a:spcAft>
            <a:buNone/>
          </a:pPr>
          <a:r>
            <a:rPr lang="en-GB" sz="1600" kern="1200" dirty="0"/>
            <a:t>Hotels must reach out to customers via digital media to promote awareness among guests to adopt environmentally friendly consumption habits during their stay.</a:t>
          </a:r>
          <a:endParaRPr lang="en-US" sz="1600" kern="1200" dirty="0"/>
        </a:p>
      </dsp:txBody>
      <dsp:txXfrm>
        <a:off x="555391" y="3476049"/>
        <a:ext cx="10261479" cy="555733"/>
      </dsp:txXfrm>
    </dsp:sp>
    <dsp:sp modelId="{9067ECB9-1B19-476F-BF7D-7C52D8F55F9C}">
      <dsp:nvSpPr>
        <dsp:cNvPr id="0" name=""/>
        <dsp:cNvSpPr/>
      </dsp:nvSpPr>
      <dsp:spPr>
        <a:xfrm>
          <a:off x="0" y="4170716"/>
          <a:ext cx="10858500" cy="48063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85985D4-EE6E-4717-ADB4-05AE6E63BDCA}">
      <dsp:nvSpPr>
        <dsp:cNvPr id="0" name=""/>
        <dsp:cNvSpPr/>
      </dsp:nvSpPr>
      <dsp:spPr>
        <a:xfrm>
          <a:off x="145391" y="4278859"/>
          <a:ext cx="264607" cy="264349"/>
        </a:xfrm>
        <a:prstGeom prst="rect">
          <a:avLst/>
        </a:prstGeom>
        <a:blipFill>
          <a:blip xmlns:r="http://schemas.openxmlformats.org/officeDocument/2006/relationships" r:embed="rId13" cstate="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348900C-D9E7-450D-8760-3D3089BDE8A6}">
      <dsp:nvSpPr>
        <dsp:cNvPr id="0" name=""/>
        <dsp:cNvSpPr/>
      </dsp:nvSpPr>
      <dsp:spPr>
        <a:xfrm>
          <a:off x="555391" y="4170716"/>
          <a:ext cx="10261479" cy="555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815" tIns="58815" rIns="58815" bIns="58815" numCol="1" spcCol="1270" anchor="ctr" anchorCtr="0">
          <a:noAutofit/>
        </a:bodyPr>
        <a:lstStyle/>
        <a:p>
          <a:pPr marL="0" lvl="0" indent="0" algn="l" defTabSz="711200">
            <a:lnSpc>
              <a:spcPct val="100000"/>
            </a:lnSpc>
            <a:spcBef>
              <a:spcPct val="0"/>
            </a:spcBef>
            <a:spcAft>
              <a:spcPct val="35000"/>
            </a:spcAft>
            <a:buNone/>
          </a:pPr>
          <a:r>
            <a:rPr lang="en-GB" sz="1600" kern="1200" dirty="0"/>
            <a:t>Cross-industry cooperation with energy companies and regional governments can make it easier to access cleaner energy and upgrade infrastructure more efficiently.</a:t>
          </a:r>
          <a:endParaRPr lang="en-US" sz="1600" kern="1200" dirty="0"/>
        </a:p>
      </dsp:txBody>
      <dsp:txXfrm>
        <a:off x="555391" y="4170716"/>
        <a:ext cx="10261479" cy="555733"/>
      </dsp:txXfrm>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41BFED-329E-4D60-98B8-626B3C5350F0}" type="datetimeFigureOut">
              <a:t>6/9/2025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38881-A8DD-4923-9E84-E0035332640A}" type="slidenum">
              <a:t>‹#›</a:t>
            </a:fld>
            <a:endParaRPr lang="en-US"/>
          </a:p>
        </p:txBody>
      </p:sp>
    </p:spTree>
    <p:extLst>
      <p:ext uri="{BB962C8B-B14F-4D97-AF65-F5344CB8AC3E}">
        <p14:creationId xmlns:p14="http://schemas.microsoft.com/office/powerpoint/2010/main" val="3133028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Welcome to the Presentation </a:t>
            </a:r>
            <a:endParaRPr lang="en-US" dirty="0"/>
          </a:p>
        </p:txBody>
      </p:sp>
      <p:sp>
        <p:nvSpPr>
          <p:cNvPr id="4" name="Slide Number Placeholder 3"/>
          <p:cNvSpPr>
            <a:spLocks noGrp="1"/>
          </p:cNvSpPr>
          <p:nvPr>
            <p:ph type="sldNum" sz="quarter" idx="5"/>
          </p:nvPr>
        </p:nvSpPr>
        <p:spPr/>
        <p:txBody>
          <a:bodyPr/>
          <a:lstStyle/>
          <a:p>
            <a:fld id="{8B838881-A8DD-4923-9E84-E0035332640A}" type="slidenum">
              <a:rPr lang="en-US" smtClean="0"/>
              <a:t>1</a:t>
            </a:fld>
            <a:endParaRPr lang="en-US"/>
          </a:p>
        </p:txBody>
      </p:sp>
    </p:spTree>
    <p:extLst>
      <p:ext uri="{BB962C8B-B14F-4D97-AF65-F5344CB8AC3E}">
        <p14:creationId xmlns:p14="http://schemas.microsoft.com/office/powerpoint/2010/main" val="3009486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tourism industry is increasingly under pressure to make its operations more environmentally friendly in light of climate concerns as well as regulation. Despite hotels investing in green technology and certification, however, high costs and patchy regional buy-in are among the sticking points. This snapshot examines how sustainability can be balanced with long-term resilience to enable the industry to achieve net-zero carbon ambitions.</a:t>
            </a:r>
            <a:br>
              <a:rPr lang="en-US" dirty="0"/>
            </a:br>
            <a:endParaRPr lang="en-US" dirty="0"/>
          </a:p>
        </p:txBody>
      </p:sp>
      <p:sp>
        <p:nvSpPr>
          <p:cNvPr id="4" name="Slide Number Placeholder 3"/>
          <p:cNvSpPr>
            <a:spLocks noGrp="1"/>
          </p:cNvSpPr>
          <p:nvPr>
            <p:ph type="sldNum" sz="quarter" idx="5"/>
          </p:nvPr>
        </p:nvSpPr>
        <p:spPr/>
        <p:txBody>
          <a:bodyPr/>
          <a:lstStyle/>
          <a:p>
            <a:fld id="{8B838881-A8DD-4923-9E84-E0035332640A}" type="slidenum">
              <a:t>2</a:t>
            </a:fld>
            <a:endParaRPr lang="en-US"/>
          </a:p>
        </p:txBody>
      </p:sp>
    </p:spTree>
    <p:extLst>
      <p:ext uri="{BB962C8B-B14F-4D97-AF65-F5344CB8AC3E}">
        <p14:creationId xmlns:p14="http://schemas.microsoft.com/office/powerpoint/2010/main" val="2557903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sustainability involves handling resources in a way that preserves resources for future generations. Even as most hotel chains profess sustainability, far from half have established net-zero targets, indicating a disconnect between desire and implementation. Energy consumption continues to be a challenge, accounting for a considerable contribution to emissions. Small hotels have financial as well as technological constraints, though newer adaptable systems hold out possibilities for a wider, more widespread take-up in the industry.</a:t>
            </a:r>
            <a:br>
              <a:rPr lang="en-US" dirty="0"/>
            </a:br>
            <a:endParaRPr lang="en-US" dirty="0"/>
          </a:p>
        </p:txBody>
      </p:sp>
      <p:sp>
        <p:nvSpPr>
          <p:cNvPr id="4" name="Slide Number Placeholder 3"/>
          <p:cNvSpPr>
            <a:spLocks noGrp="1"/>
          </p:cNvSpPr>
          <p:nvPr>
            <p:ph type="sldNum" sz="quarter" idx="5"/>
          </p:nvPr>
        </p:nvSpPr>
        <p:spPr/>
        <p:txBody>
          <a:bodyPr/>
          <a:lstStyle/>
          <a:p>
            <a:fld id="{8B838881-A8DD-4923-9E84-E0035332640A}" type="slidenum">
              <a:t>3</a:t>
            </a:fld>
            <a:endParaRPr lang="en-US"/>
          </a:p>
        </p:txBody>
      </p:sp>
    </p:spTree>
    <p:extLst>
      <p:ext uri="{BB962C8B-B14F-4D97-AF65-F5344CB8AC3E}">
        <p14:creationId xmlns:p14="http://schemas.microsoft.com/office/powerpoint/2010/main" val="1490276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hospitality sector's drive towards net-zero works to lower emissions, making up for the balance by verified means. Even with publicly announced commitments, only 34% of hotel chains have set timelines, compromising sector-wide acceleration. One of the biggest concerns is limited attention to Scope 3 emissions, or supply chains and guest travel—frequently more than half of overall emissions. This shortcoming indicates greater accountability needs to ensure honest, measurable progress towards sustainability targets.</a:t>
            </a:r>
            <a:br>
              <a:rPr lang="en-US" dirty="0"/>
            </a:br>
            <a:endParaRPr lang="en-US" dirty="0"/>
          </a:p>
        </p:txBody>
      </p:sp>
      <p:sp>
        <p:nvSpPr>
          <p:cNvPr id="4" name="Slide Number Placeholder 3"/>
          <p:cNvSpPr>
            <a:spLocks noGrp="1"/>
          </p:cNvSpPr>
          <p:nvPr>
            <p:ph type="sldNum" sz="quarter" idx="5"/>
          </p:nvPr>
        </p:nvSpPr>
        <p:spPr/>
        <p:txBody>
          <a:bodyPr/>
          <a:lstStyle/>
          <a:p>
            <a:fld id="{8B838881-A8DD-4923-9E84-E0035332640A}" type="slidenum">
              <a:t>4</a:t>
            </a:fld>
            <a:endParaRPr lang="en-US"/>
          </a:p>
        </p:txBody>
      </p:sp>
    </p:spTree>
    <p:extLst>
      <p:ext uri="{BB962C8B-B14F-4D97-AF65-F5344CB8AC3E}">
        <p14:creationId xmlns:p14="http://schemas.microsoft.com/office/powerpoint/2010/main" val="2750685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Major hotel groups are turning to new practises in order to achieve net-zero objectives while not compromising guest experience. Smart sensors, automated lighting, and other energy-conserving technologies have slashed electricity consumption in chains like Hilton and Marriott. More than 60% of European five-star hotels have adopted greywater recycling systems as well as low-flow systems. Yet these innovations are still limited among better-backed multinational chains. Technical as well as financial challenges exist for smaller hotels, and most certifications lack third-party auditing, which diminishes reported sustainability gains in terms of their transparency and credibility.</a:t>
            </a:r>
            <a:endParaRPr lang="en-US" dirty="0">
              <a:cs typeface="+mn-lt"/>
            </a:endParaRPr>
          </a:p>
        </p:txBody>
      </p:sp>
      <p:sp>
        <p:nvSpPr>
          <p:cNvPr id="4" name="Slide Number Placeholder 3"/>
          <p:cNvSpPr>
            <a:spLocks noGrp="1"/>
          </p:cNvSpPr>
          <p:nvPr>
            <p:ph type="sldNum" sz="quarter" idx="5"/>
          </p:nvPr>
        </p:nvSpPr>
        <p:spPr/>
        <p:txBody>
          <a:bodyPr/>
          <a:lstStyle/>
          <a:p>
            <a:fld id="{8B838881-A8DD-4923-9E84-E0035332640A}" type="slidenum">
              <a:t>5</a:t>
            </a:fld>
            <a:endParaRPr lang="en-US"/>
          </a:p>
        </p:txBody>
      </p:sp>
    </p:spTree>
    <p:extLst>
      <p:ext uri="{BB962C8B-B14F-4D97-AF65-F5344CB8AC3E}">
        <p14:creationId xmlns:p14="http://schemas.microsoft.com/office/powerpoint/2010/main" val="615712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Existing net-zero research in hospitality lacks depth in terms of empirical analysis, tending to utilise self-reported information, which compromises reliability. Large chains drive current studies, with smaller hotels getting short shrift. Moreover, guest behaviour continues to be a neglected variable in determining real sustainability impact.</a:t>
            </a:r>
            <a:br>
              <a:rPr lang="en-US" dirty="0">
                <a:cs typeface="+mn-lt"/>
              </a:rPr>
            </a:br>
            <a:endParaRPr lang="en-US" dirty="0"/>
          </a:p>
        </p:txBody>
      </p:sp>
      <p:sp>
        <p:nvSpPr>
          <p:cNvPr id="4" name="Slide Number Placeholder 3"/>
          <p:cNvSpPr>
            <a:spLocks noGrp="1"/>
          </p:cNvSpPr>
          <p:nvPr>
            <p:ph type="sldNum" sz="quarter" idx="5"/>
          </p:nvPr>
        </p:nvSpPr>
        <p:spPr/>
        <p:txBody>
          <a:bodyPr/>
          <a:lstStyle/>
          <a:p>
            <a:fld id="{8B838881-A8DD-4923-9E84-E0035332640A}" type="slidenum">
              <a:t>6</a:t>
            </a:fld>
            <a:endParaRPr lang="en-US"/>
          </a:p>
        </p:txBody>
      </p:sp>
    </p:spTree>
    <p:extLst>
      <p:ext uri="{BB962C8B-B14F-4D97-AF65-F5344CB8AC3E}">
        <p14:creationId xmlns:p14="http://schemas.microsoft.com/office/powerpoint/2010/main" val="1675979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research employs qualitative secondary research to investigate net-zero and sustainability strategies in hospitality. Trend identification in environmental practises, along with innovation, is aided by thematic analysis. The impact of external factors and policy shortcomings is examined by a PESTLE framework. The research draws upon credible, up-to-date sources such as academic journals, as well as company reports. This methodology allows for a wide, contextual perspective, unencumbered by primary data collection.</a:t>
            </a:r>
            <a:br>
              <a:rPr lang="en-US" dirty="0">
                <a:cs typeface="+mn-lt"/>
              </a:rPr>
            </a:br>
            <a:endParaRPr lang="en-US" dirty="0"/>
          </a:p>
        </p:txBody>
      </p:sp>
      <p:sp>
        <p:nvSpPr>
          <p:cNvPr id="4" name="Slide Number Placeholder 3"/>
          <p:cNvSpPr>
            <a:spLocks noGrp="1"/>
          </p:cNvSpPr>
          <p:nvPr>
            <p:ph type="sldNum" sz="quarter" idx="5"/>
          </p:nvPr>
        </p:nvSpPr>
        <p:spPr/>
        <p:txBody>
          <a:bodyPr/>
          <a:lstStyle/>
          <a:p>
            <a:fld id="{8B838881-A8DD-4923-9E84-E0035332640A}" type="slidenum">
              <a:t>7</a:t>
            </a:fld>
            <a:endParaRPr lang="en-US"/>
          </a:p>
        </p:txBody>
      </p:sp>
    </p:spTree>
    <p:extLst>
      <p:ext uri="{BB962C8B-B14F-4D97-AF65-F5344CB8AC3E}">
        <p14:creationId xmlns:p14="http://schemas.microsoft.com/office/powerpoint/2010/main" val="2395068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PESTLE analysis specifies some of the most pertinent macro-environmental factors influencing net-zero transitions among hotels. The pressures arising from climate legislation and regulation, as well as reporting demands, are instigating hotels to conform, yet worldwide disparities make it difficult. Economically, high initial investment continues to be an obstacle despite future cost savings. Socially, customers prefer green hotels, but behaviour doesn’t always reign.</a:t>
            </a:r>
          </a:p>
          <a:p>
            <a:br>
              <a:rPr lang="en-US" dirty="0"/>
            </a:br>
            <a:endParaRPr lang="en-US" dirty="0"/>
          </a:p>
        </p:txBody>
      </p:sp>
      <p:sp>
        <p:nvSpPr>
          <p:cNvPr id="4" name="Slide Number Placeholder 3"/>
          <p:cNvSpPr>
            <a:spLocks noGrp="1"/>
          </p:cNvSpPr>
          <p:nvPr>
            <p:ph type="sldNum" sz="quarter" idx="5"/>
          </p:nvPr>
        </p:nvSpPr>
        <p:spPr/>
        <p:txBody>
          <a:bodyPr/>
          <a:lstStyle/>
          <a:p>
            <a:fld id="{8B838881-A8DD-4923-9E84-E0035332640A}" type="slidenum">
              <a:t>8</a:t>
            </a:fld>
            <a:endParaRPr lang="en-US"/>
          </a:p>
        </p:txBody>
      </p:sp>
    </p:spTree>
    <p:extLst>
      <p:ext uri="{BB962C8B-B14F-4D97-AF65-F5344CB8AC3E}">
        <p14:creationId xmlns:p14="http://schemas.microsoft.com/office/powerpoint/2010/main" val="40485430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Technologies such as IoT and AI increase energy efficiency, but there is mixed adoption. Environmental aims like water conservation and waste minimisation are central drivers. The Triple Bottom Line points out that sustainability also relies upon social equity as well as economic resilience in addition to environmental performance.</a:t>
            </a:r>
          </a:p>
          <a:p>
            <a:br>
              <a:rPr lang="en-US" dirty="0"/>
            </a:br>
            <a:endParaRPr lang="en-US" dirty="0"/>
          </a:p>
        </p:txBody>
      </p:sp>
      <p:sp>
        <p:nvSpPr>
          <p:cNvPr id="4" name="Slide Number Placeholder 3"/>
          <p:cNvSpPr>
            <a:spLocks noGrp="1"/>
          </p:cNvSpPr>
          <p:nvPr>
            <p:ph type="sldNum" sz="quarter" idx="5"/>
          </p:nvPr>
        </p:nvSpPr>
        <p:spPr/>
        <p:txBody>
          <a:bodyPr/>
          <a:lstStyle/>
          <a:p>
            <a:fld id="{8B838881-A8DD-4923-9E84-E0035332640A}" type="slidenum">
              <a:t>9</a:t>
            </a:fld>
            <a:endParaRPr lang="en-US"/>
          </a:p>
        </p:txBody>
      </p:sp>
    </p:spTree>
    <p:extLst>
      <p:ext uri="{BB962C8B-B14F-4D97-AF65-F5344CB8AC3E}">
        <p14:creationId xmlns:p14="http://schemas.microsoft.com/office/powerpoint/2010/main" val="39845172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Leading hotel chains such as Accor and Marriott have registered substantial success in sustainability through reducing their water usage and carbon intensity as a result of formalised efforts. Hilton's LightStay system also showcases how live monitoring takes efficiency to a high level. Yet, most hotels do not have long-term metrics and emphasise reputation over tangible goals. Only 29% measure Scope 3 emissions, which account for much of their carbon footprint. Smaller hotels have limited financial and technological resources, making it necessary to have industry-wide standards to support scalable, accessible change toward real net-zero milestones.</a:t>
            </a:r>
            <a:br>
              <a:rPr lang="en-US" dirty="0">
                <a:cs typeface="+mn-lt"/>
              </a:rPr>
            </a:br>
            <a:br>
              <a:rPr lang="en-US" dirty="0">
                <a:cs typeface="+mn-lt"/>
              </a:rPr>
            </a:br>
            <a:endParaRPr lang="en-US" dirty="0"/>
          </a:p>
        </p:txBody>
      </p:sp>
      <p:sp>
        <p:nvSpPr>
          <p:cNvPr id="4" name="Slide Number Placeholder 3"/>
          <p:cNvSpPr>
            <a:spLocks noGrp="1"/>
          </p:cNvSpPr>
          <p:nvPr>
            <p:ph type="sldNum" sz="quarter" idx="5"/>
          </p:nvPr>
        </p:nvSpPr>
        <p:spPr/>
        <p:txBody>
          <a:bodyPr/>
          <a:lstStyle/>
          <a:p>
            <a:fld id="{8B838881-A8DD-4923-9E84-E0035332640A}" type="slidenum">
              <a:t>10</a:t>
            </a:fld>
            <a:endParaRPr lang="en-US"/>
          </a:p>
        </p:txBody>
      </p:sp>
    </p:spTree>
    <p:extLst>
      <p:ext uri="{BB962C8B-B14F-4D97-AF65-F5344CB8AC3E}">
        <p14:creationId xmlns:p14="http://schemas.microsoft.com/office/powerpoint/2010/main" val="777092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Sustainable efforts in hospitality have wide variations in large chains versus smaller operators, which poses questions about equivalence and total impact. Science-based goals and reporting of Scope 3 emissions, crucial to overall carbon production, are missing in most hotels. Although travellers indicate preference for sustainability, cost considerations and convenience win more often. There is transparency in eco-certifications, but it is inconsistent, as, in the absence of intensified regulation and support, net-zero for an entire industry is mostly unachievable.</a:t>
            </a:r>
            <a:br>
              <a:rPr lang="en-US" dirty="0">
                <a:cs typeface="+mn-lt"/>
              </a:rPr>
            </a:br>
            <a:endParaRPr lang="en-US" dirty="0"/>
          </a:p>
        </p:txBody>
      </p:sp>
      <p:sp>
        <p:nvSpPr>
          <p:cNvPr id="4" name="Slide Number Placeholder 3"/>
          <p:cNvSpPr>
            <a:spLocks noGrp="1"/>
          </p:cNvSpPr>
          <p:nvPr>
            <p:ph type="sldNum" sz="quarter" idx="5"/>
          </p:nvPr>
        </p:nvSpPr>
        <p:spPr/>
        <p:txBody>
          <a:bodyPr/>
          <a:lstStyle/>
          <a:p>
            <a:fld id="{8B838881-A8DD-4923-9E84-E0035332640A}" type="slidenum">
              <a:t>11</a:t>
            </a:fld>
            <a:endParaRPr lang="en-US"/>
          </a:p>
        </p:txBody>
      </p:sp>
    </p:spTree>
    <p:extLst>
      <p:ext uri="{BB962C8B-B14F-4D97-AF65-F5344CB8AC3E}">
        <p14:creationId xmlns:p14="http://schemas.microsoft.com/office/powerpoint/2010/main" val="2661856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hospitality sector needs to adopt sustainability and net-zero as necessary objectives, not optional, to ensure long-term resilience as a global steward. Large chains lead in reporting and innovation, but regulation gaps and resource constraints hinder smaller operators. Systemic change, facilitated by collective cooperation, accountability, and evidence, not technology or publicity, achieves net-zero.</a:t>
            </a:r>
            <a:br>
              <a:rPr lang="en-US" dirty="0"/>
            </a:br>
            <a:endParaRPr lang="en-US" dirty="0"/>
          </a:p>
        </p:txBody>
      </p:sp>
      <p:sp>
        <p:nvSpPr>
          <p:cNvPr id="4" name="Slide Number Placeholder 3"/>
          <p:cNvSpPr>
            <a:spLocks noGrp="1"/>
          </p:cNvSpPr>
          <p:nvPr>
            <p:ph type="sldNum" sz="quarter" idx="5"/>
          </p:nvPr>
        </p:nvSpPr>
        <p:spPr/>
        <p:txBody>
          <a:bodyPr/>
          <a:lstStyle/>
          <a:p>
            <a:fld id="{8B838881-A8DD-4923-9E84-E0035332640A}" type="slidenum">
              <a:t>12</a:t>
            </a:fld>
            <a:endParaRPr lang="en-US"/>
          </a:p>
        </p:txBody>
      </p:sp>
    </p:spTree>
    <p:extLst>
      <p:ext uri="{BB962C8B-B14F-4D97-AF65-F5344CB8AC3E}">
        <p14:creationId xmlns:p14="http://schemas.microsoft.com/office/powerpoint/2010/main" val="30093936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dirty="0"/>
              <a:t>Hotels must implement a step-by-step sustainability plan with tangible goals encompassing Scope 1, 2, as well as 3, emissions to guarantee a complete net-zero transition.</a:t>
            </a:r>
            <a:endParaRPr lang="en-US" dirty="0"/>
          </a:p>
          <a:p>
            <a:pPr marL="285750" indent="-285750">
              <a:buFont typeface="Arial"/>
              <a:buChar char="•"/>
            </a:pPr>
            <a:r>
              <a:rPr lang="en-GB" dirty="0"/>
              <a:t>Financial incentives in terms of green subsidies or tax credits can be provided by governments and by industry associations to encourage small, independent hotels to implement green technologies.</a:t>
            </a:r>
            <a:endParaRPr lang="en-US" dirty="0"/>
          </a:p>
          <a:p>
            <a:pPr marL="285750" indent="-285750">
              <a:buFont typeface="Arial"/>
              <a:buChar char="•"/>
            </a:pPr>
            <a:r>
              <a:rPr lang="en-GB" dirty="0"/>
              <a:t>Operators must invest in employee training programmes in order to develop internal competence in areas such as sustainability, energy management, and waste minimisation methods.</a:t>
            </a:r>
            <a:endParaRPr lang="en-US" dirty="0"/>
          </a:p>
          <a:p>
            <a:pPr marL="285750" indent="-285750">
              <a:buFont typeface="Arial"/>
              <a:buChar char="•"/>
            </a:pPr>
            <a:r>
              <a:rPr lang="en-GB" dirty="0"/>
              <a:t>Hotel companies can further increase transparency by releasing third-party audited annual ESG performance reports to increase trust among stakeholders.</a:t>
            </a:r>
            <a:endParaRPr lang="en-US" dirty="0"/>
          </a:p>
          <a:p>
            <a:pPr marL="285750" indent="-285750">
              <a:buFont typeface="Arial"/>
              <a:buChar char="•"/>
            </a:pPr>
            <a:r>
              <a:rPr lang="en-GB" dirty="0"/>
              <a:t>Certification programmes should also be standardised and independently verified to eliminate inconsistencies as well as the threat of green washing.</a:t>
            </a:r>
            <a:endParaRPr lang="en-US" dirty="0"/>
          </a:p>
          <a:p>
            <a:pPr marL="285750" indent="-285750">
              <a:buFont typeface="Arial"/>
              <a:buChar char="•"/>
            </a:pPr>
            <a:r>
              <a:rPr lang="en-GB" dirty="0"/>
              <a:t>Hotels must reach out to customers via digital media to promote awareness among guests to adopt environmentally friendly consumption habits during their stay.</a:t>
            </a:r>
            <a:endParaRPr lang="en-US" dirty="0"/>
          </a:p>
          <a:p>
            <a:pPr marL="285750" indent="-285750">
              <a:buFont typeface="Arial"/>
              <a:buChar char="•"/>
            </a:pPr>
            <a:r>
              <a:rPr lang="en-GB" dirty="0"/>
              <a:t>Cross-industry cooperation with energy companies and regional governments can make it easier to access cleaner energy and upgrade infrastructure more efficiently.</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B838881-A8DD-4923-9E84-E0035332640A}" type="slidenum">
              <a:t>13</a:t>
            </a:fld>
            <a:endParaRPr lang="en-US"/>
          </a:p>
        </p:txBody>
      </p:sp>
    </p:spTree>
    <p:extLst>
      <p:ext uri="{BB962C8B-B14F-4D97-AF65-F5344CB8AC3E}">
        <p14:creationId xmlns:p14="http://schemas.microsoft.com/office/powerpoint/2010/main" val="34120100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References</a:t>
            </a:r>
            <a:endParaRPr lang="en-US" dirty="0"/>
          </a:p>
        </p:txBody>
      </p:sp>
      <p:sp>
        <p:nvSpPr>
          <p:cNvPr id="4" name="Slide Number Placeholder 3"/>
          <p:cNvSpPr>
            <a:spLocks noGrp="1"/>
          </p:cNvSpPr>
          <p:nvPr>
            <p:ph type="sldNum" sz="quarter" idx="5"/>
          </p:nvPr>
        </p:nvSpPr>
        <p:spPr/>
        <p:txBody>
          <a:bodyPr/>
          <a:lstStyle/>
          <a:p>
            <a:fld id="{8B838881-A8DD-4923-9E84-E0035332640A}" type="slidenum">
              <a:rPr lang="en-US" smtClean="0"/>
              <a:t>14</a:t>
            </a:fld>
            <a:endParaRPr lang="en-US"/>
          </a:p>
        </p:txBody>
      </p:sp>
    </p:spTree>
    <p:extLst>
      <p:ext uri="{BB962C8B-B14F-4D97-AF65-F5344CB8AC3E}">
        <p14:creationId xmlns:p14="http://schemas.microsoft.com/office/powerpoint/2010/main" val="1419567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880430" y="583345"/>
            <a:ext cx="7160357" cy="4164820"/>
          </a:xfrm>
        </p:spPr>
        <p:txBody>
          <a:bodyPr vert="horz" lIns="91440" tIns="45720" rIns="91440" bIns="45720" rtlCol="0" anchor="t">
            <a:normAutofit/>
          </a:bodyPr>
          <a:lstStyle/>
          <a:p>
            <a:pPr algn="r"/>
            <a:r>
              <a:rPr lang="en-US" sz="4400" dirty="0">
                <a:solidFill>
                  <a:srgbClr val="FFFFFF"/>
                </a:solidFill>
                <a:latin typeface="Times New Roman"/>
                <a:ea typeface="+mj-lt"/>
                <a:cs typeface="Times New Roman"/>
              </a:rPr>
              <a:t>Module Title: Contemporary Themes in the Hotel and Hospitality Sector</a:t>
            </a:r>
            <a:endParaRPr lang="en-US" sz="4400" dirty="0">
              <a:solidFill>
                <a:srgbClr val="FFFFFF"/>
              </a:solidFill>
              <a:latin typeface="Times New Roman"/>
              <a:cs typeface="Times New Roman"/>
            </a:endParaRPr>
          </a:p>
          <a:p>
            <a:pPr algn="r"/>
            <a:r>
              <a:rPr lang="en-US" sz="4400" dirty="0">
                <a:solidFill>
                  <a:srgbClr val="FFFFFF"/>
                </a:solidFill>
                <a:latin typeface="Times New Roman"/>
                <a:ea typeface="+mj-lt"/>
                <a:cs typeface="Times New Roman"/>
              </a:rPr>
              <a:t>Module code: BMIH6001</a:t>
            </a:r>
            <a:br>
              <a:rPr lang="en-US" sz="4400" dirty="0">
                <a:solidFill>
                  <a:srgbClr val="FFFFFF"/>
                </a:solidFill>
                <a:latin typeface="Times New Roman"/>
                <a:ea typeface="+mj-lt"/>
                <a:cs typeface="Times New Roman"/>
              </a:rPr>
            </a:br>
            <a:r>
              <a:rPr lang="en-US" sz="4400" dirty="0">
                <a:solidFill>
                  <a:srgbClr val="FFFFFF"/>
                </a:solidFill>
                <a:latin typeface="Times New Roman"/>
                <a:ea typeface="+mj-lt"/>
                <a:cs typeface="Times New Roman"/>
              </a:rPr>
              <a:t>Sumaiya Begum Tanni</a:t>
            </a:r>
            <a:br>
              <a:rPr lang="en-US" sz="4400" dirty="0">
                <a:solidFill>
                  <a:srgbClr val="FFFFFF"/>
                </a:solidFill>
                <a:latin typeface="Times New Roman"/>
                <a:ea typeface="+mj-lt"/>
                <a:cs typeface="Times New Roman"/>
              </a:rPr>
            </a:br>
            <a:r>
              <a:rPr lang="en-US" sz="4400" dirty="0">
                <a:solidFill>
                  <a:srgbClr val="FFFFFF"/>
                </a:solidFill>
                <a:latin typeface="Times New Roman"/>
                <a:ea typeface="+mj-lt"/>
                <a:cs typeface="Times New Roman"/>
              </a:rPr>
              <a:t>Student ID: 2211676</a:t>
            </a:r>
            <a:endParaRPr lang="en-US" sz="4400" dirty="0">
              <a:solidFill>
                <a:srgbClr val="FFFFFF"/>
              </a:solidFill>
              <a:latin typeface="Times New Roman"/>
              <a:cs typeface="Times New Roman"/>
            </a:endParaRPr>
          </a:p>
        </p:txBody>
      </p:sp>
      <p:sp>
        <p:nvSpPr>
          <p:cNvPr id="3" name="Subtitle 2"/>
          <p:cNvSpPr>
            <a:spLocks noGrp="1"/>
          </p:cNvSpPr>
          <p:nvPr>
            <p:ph type="subTitle" idx="1"/>
          </p:nvPr>
        </p:nvSpPr>
        <p:spPr>
          <a:xfrm>
            <a:off x="1053687" y="5280406"/>
            <a:ext cx="8578699" cy="504825"/>
          </a:xfrm>
        </p:spPr>
        <p:txBody>
          <a:bodyPr vert="horz" lIns="91440" tIns="45720" rIns="91440" bIns="45720" rtlCol="0">
            <a:normAutofit/>
          </a:bodyPr>
          <a:lstStyle/>
          <a:p>
            <a:pPr algn="l"/>
            <a:r>
              <a:rPr lang="en-US" sz="2000" dirty="0">
                <a:solidFill>
                  <a:srgbClr val="FFFFFF"/>
                </a:solidFill>
                <a:latin typeface="Times New Roman"/>
                <a:ea typeface="+mn-lt"/>
                <a:cs typeface="Times New Roman"/>
              </a:rPr>
              <a:t>Theme: Sustainability and net-zero in the hotel industry</a:t>
            </a:r>
            <a:endParaRPr lang="en-US" sz="2000" dirty="0">
              <a:solidFill>
                <a:srgbClr val="FFFFFF"/>
              </a:solidFill>
              <a:latin typeface="Times New Roman"/>
              <a:cs typeface="Times New Roman"/>
            </a:endParaRPr>
          </a:p>
        </p:txBody>
      </p:sp>
      <p:sp>
        <p:nvSpPr>
          <p:cNvPr id="2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35" name="Straight Connector 3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4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6" name="TextBox 5">
            <a:extLst>
              <a:ext uri="{FF2B5EF4-FFF2-40B4-BE49-F238E27FC236}">
                <a16:creationId xmlns:a16="http://schemas.microsoft.com/office/drawing/2014/main" id="{13A41C26-ACDD-C72F-95B8-291B6BA8598D}"/>
              </a:ext>
            </a:extLst>
          </p:cNvPr>
          <p:cNvSpPr txBox="1"/>
          <p:nvPr/>
        </p:nvSpPr>
        <p:spPr>
          <a:xfrm>
            <a:off x="1053687" y="6096759"/>
            <a:ext cx="5842410" cy="646331"/>
          </a:xfrm>
          <a:prstGeom prst="rect">
            <a:avLst/>
          </a:prstGeom>
          <a:noFill/>
        </p:spPr>
        <p:txBody>
          <a:bodyPr wrap="square" rtlCol="0">
            <a:spAutoFit/>
          </a:bodyPr>
          <a:lstStyle/>
          <a:p>
            <a:r>
              <a:rPr lang="en-GB" dirty="0">
                <a:solidFill>
                  <a:schemeClr val="bg1"/>
                </a:solidFill>
              </a:rPr>
              <a:t>For assignment 2 BMIH6001, I confirm that I have not used AI whilst writing my assignment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Times New Roman" panose="02020603050405020304" pitchFamily="18" charset="0"/>
              <a:cs typeface="Times New Roman" panose="02020603050405020304" pitchFamily="18" charset="0"/>
            </a:endParaRPr>
          </a:p>
        </p:txBody>
      </p:sp>
      <p:grpSp>
        <p:nvGrpSpPr>
          <p:cNvPr id="11" name="Group 10">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2" name="Rectangle 11">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15" name="Freeform: Shape 14">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Times New Roman" panose="02020603050405020304" pitchFamily="18" charset="0"/>
              <a:cs typeface="Times New Roman" panose="02020603050405020304" pitchFamily="18" charset="0"/>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92F84955-7B05-8DEC-D1E3-F4A9B4E69B5D}"/>
              </a:ext>
            </a:extLst>
          </p:cNvPr>
          <p:cNvSpPr>
            <a:spLocks noGrp="1"/>
          </p:cNvSpPr>
          <p:nvPr>
            <p:ph type="title"/>
          </p:nvPr>
        </p:nvSpPr>
        <p:spPr>
          <a:xfrm>
            <a:off x="1143000" y="1676400"/>
            <a:ext cx="3810000" cy="3505200"/>
          </a:xfrm>
        </p:spPr>
        <p:txBody>
          <a:bodyPr anchor="t">
            <a:normAutofit/>
          </a:bodyPr>
          <a:lstStyle/>
          <a:p>
            <a:r>
              <a:rPr lang="en-US" sz="4000"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E599E1EF-4B2F-8726-55ED-17E3C9E68F61}"/>
              </a:ext>
            </a:extLst>
          </p:cNvPr>
          <p:cNvSpPr>
            <a:spLocks noGrp="1"/>
          </p:cNvSpPr>
          <p:nvPr>
            <p:ph idx="1"/>
          </p:nvPr>
        </p:nvSpPr>
        <p:spPr>
          <a:xfrm>
            <a:off x="4953000" y="1371600"/>
            <a:ext cx="6096000" cy="4133850"/>
          </a:xfrm>
        </p:spPr>
        <p:txBody>
          <a:bodyPr vert="horz" lIns="91440" tIns="45720" rIns="91440" bIns="45720" rtlCol="0">
            <a:normAutofit lnSpcReduction="10000"/>
          </a:bodyPr>
          <a:lstStyle/>
          <a:p>
            <a:r>
              <a:rPr lang="en-US" sz="2000" dirty="0">
                <a:latin typeface="Times New Roman" panose="02020603050405020304" pitchFamily="18" charset="0"/>
                <a:ea typeface="+mn-lt"/>
                <a:cs typeface="Times New Roman" panose="02020603050405020304" pitchFamily="18" charset="0"/>
              </a:rPr>
              <a:t>Sustainability and net-zero carbon ambitions have become key imperatives for international hospitality in light of increasing concerns over climate change.</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ea typeface="+mn-lt"/>
                <a:cs typeface="Times New Roman" panose="02020603050405020304" pitchFamily="18" charset="0"/>
              </a:rPr>
              <a:t>Hotels globally increasingly use green building certifications, green energy sources, waste minimisation practises, and intelligent technologies to lower their environmental impact.</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ea typeface="+mn-lt"/>
                <a:cs typeface="Times New Roman" panose="02020603050405020304" pitchFamily="18" charset="0"/>
              </a:rPr>
              <a:t>There still exist, however, challenges including high up-front costs, business disruption, and charges of green washing.</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ea typeface="+mn-lt"/>
                <a:cs typeface="Times New Roman" panose="02020603050405020304" pitchFamily="18" charset="0"/>
              </a:rPr>
              <a:t>The aim is to explore how the hospitality industry can strategize to reach net-zero goals while increasing extended-term operating resilience, as well as sustainability.</a:t>
            </a:r>
            <a:endParaRPr lang="en-US" sz="20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61C355A-836B-76FE-13C6-DCC2FAE22070}"/>
              </a:ext>
            </a:extLst>
          </p:cNvPr>
          <p:cNvSpPr>
            <a:spLocks noGrp="1"/>
          </p:cNvSpPr>
          <p:nvPr>
            <p:ph type="sldNum" sz="quarter" idx="12"/>
          </p:nvPr>
        </p:nvSpPr>
        <p:spPr>
          <a:xfrm>
            <a:off x="11049000" y="6400800"/>
            <a:ext cx="685800" cy="457200"/>
          </a:xfrm>
        </p:spPr>
        <p:txBody>
          <a:bodyPr anchor="ctr">
            <a:normAutofit/>
          </a:bodyPr>
          <a:lstStyle/>
          <a:p>
            <a:pPr>
              <a:spcAft>
                <a:spcPts val="600"/>
              </a:spcAft>
            </a:pPr>
            <a:fld id="{330EA680-D336-4FF7-8B7A-9848BB0A1C32}" type="slidenum">
              <a:rPr lang="en-US" sz="1000">
                <a:solidFill>
                  <a:srgbClr val="000000">
                    <a:alpha val="70000"/>
                  </a:srgbClr>
                </a:solidFill>
                <a:latin typeface="Times New Roman" panose="02020603050405020304" pitchFamily="18" charset="0"/>
                <a:cs typeface="Times New Roman" panose="02020603050405020304" pitchFamily="18" charset="0"/>
              </a:rPr>
              <a:pPr>
                <a:spcAft>
                  <a:spcPts val="600"/>
                </a:spcAft>
              </a:pPr>
              <a:t>2</a:t>
            </a:fld>
            <a:endParaRPr lang="en-US" sz="1000">
              <a:solidFill>
                <a:srgbClr val="000000">
                  <a:alpha val="70000"/>
                </a:srgbClr>
              </a:solidFill>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04838" y="3201017"/>
            <a:ext cx="1650589" cy="1650589"/>
          </a:xfrm>
          <a:prstGeom prst="rect">
            <a:avLst/>
          </a:prstGeom>
        </p:spPr>
      </p:pic>
    </p:spTree>
    <p:extLst>
      <p:ext uri="{BB962C8B-B14F-4D97-AF65-F5344CB8AC3E}">
        <p14:creationId xmlns:p14="http://schemas.microsoft.com/office/powerpoint/2010/main" val="1319662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2AEA4-735F-6BA8-8F04-B15B0DE359D4}"/>
              </a:ext>
            </a:extLst>
          </p:cNvPr>
          <p:cNvSpPr>
            <a:spLocks noGrp="1"/>
          </p:cNvSpPr>
          <p:nvPr>
            <p:ph type="title"/>
          </p:nvPr>
        </p:nvSpPr>
        <p:spPr>
          <a:xfrm>
            <a:off x="1285240" y="558546"/>
            <a:ext cx="8074815" cy="1618489"/>
          </a:xfrm>
        </p:spPr>
        <p:txBody>
          <a:bodyPr anchor="ctr">
            <a:normAutofit/>
          </a:bodyPr>
          <a:lstStyle/>
          <a:p>
            <a:r>
              <a:rPr lang="en-US" sz="7200" dirty="0">
                <a:latin typeface="Times New Roman"/>
                <a:cs typeface="Times New Roman"/>
              </a:rPr>
              <a:t>Literature Review</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44604128"/>
              </p:ext>
            </p:extLst>
          </p:nvPr>
        </p:nvGraphicFramePr>
        <p:xfrm>
          <a:off x="1285240" y="1965960"/>
          <a:ext cx="9859010" cy="3803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3DF6AAF3-A113-8B88-7831-5B48841DA0F0}"/>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330EA680-D336-4FF7-8B7A-9848BB0A1C32}" type="slidenum">
              <a:rPr lang="en-US" sz="6600">
                <a:solidFill>
                  <a:srgbClr val="FFFFFF"/>
                </a:solidFill>
                <a:latin typeface="Times New Roman"/>
                <a:cs typeface="Times New Roman"/>
              </a:rPr>
              <a:pPr>
                <a:lnSpc>
                  <a:spcPct val="90000"/>
                </a:lnSpc>
                <a:spcAft>
                  <a:spcPts val="600"/>
                </a:spcAft>
              </a:pPr>
              <a:t>3</a:t>
            </a:fld>
            <a:endParaRPr lang="en-US" sz="6600">
              <a:solidFill>
                <a:srgbClr val="FFFFFF"/>
              </a:solidFill>
              <a:latin typeface="Times New Roman"/>
              <a:cs typeface="Times New Roman"/>
            </a:endParaRPr>
          </a:p>
        </p:txBody>
      </p:sp>
    </p:spTree>
    <p:extLst>
      <p:ext uri="{BB962C8B-B14F-4D97-AF65-F5344CB8AC3E}">
        <p14:creationId xmlns:p14="http://schemas.microsoft.com/office/powerpoint/2010/main" val="201373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6DCDCF-5F5E-6489-F159-4991203876C5}"/>
              </a:ext>
            </a:extLst>
          </p:cNvPr>
          <p:cNvSpPr>
            <a:spLocks noGrp="1"/>
          </p:cNvSpPr>
          <p:nvPr>
            <p:ph type="title"/>
          </p:nvPr>
        </p:nvSpPr>
        <p:spPr>
          <a:xfrm>
            <a:off x="686834" y="1153572"/>
            <a:ext cx="3200400" cy="4461163"/>
          </a:xfrm>
        </p:spPr>
        <p:txBody>
          <a:bodyPr>
            <a:normAutofit/>
          </a:bodyPr>
          <a:lstStyle/>
          <a:p>
            <a:r>
              <a:rPr lang="en-US">
                <a:solidFill>
                  <a:srgbClr val="FFFFFF"/>
                </a:solidFill>
                <a:latin typeface="Times New Roman"/>
                <a:cs typeface="Times New Roman"/>
              </a:rPr>
              <a:t>Literature Review (contd.)</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08398836"/>
              </p:ext>
            </p:extLst>
          </p:nvPr>
        </p:nvGraphicFramePr>
        <p:xfrm>
          <a:off x="4447308" y="591344"/>
          <a:ext cx="6906491" cy="5585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7AA67388-40E5-A1DA-CEEF-B8EC0D10AAB9}"/>
              </a:ext>
            </a:extLst>
          </p:cNvPr>
          <p:cNvSpPr>
            <a:spLocks noGrp="1"/>
          </p:cNvSpPr>
          <p:nvPr>
            <p:ph type="sldNum" sz="quarter" idx="12"/>
          </p:nvPr>
        </p:nvSpPr>
        <p:spPr>
          <a:xfrm>
            <a:off x="9541564" y="6356350"/>
            <a:ext cx="1812235" cy="365125"/>
          </a:xfrm>
        </p:spPr>
        <p:txBody>
          <a:bodyPr>
            <a:normAutofit/>
          </a:bodyPr>
          <a:lstStyle/>
          <a:p>
            <a:pPr>
              <a:spcAft>
                <a:spcPts val="600"/>
              </a:spcAft>
            </a:pPr>
            <a:fld id="{330EA680-D336-4FF7-8B7A-9848BB0A1C32}" type="slidenum">
              <a:rPr lang="en-US" smtClean="0">
                <a:latin typeface="Times New Roman"/>
                <a:cs typeface="Times New Roman"/>
              </a:rPr>
              <a:pPr>
                <a:spcAft>
                  <a:spcPts val="600"/>
                </a:spcAft>
              </a:pPr>
              <a:t>4</a:t>
            </a:fld>
            <a:endParaRPr lang="en-US">
              <a:latin typeface="Times New Roman"/>
              <a:cs typeface="Times New Roman"/>
            </a:endParaRPr>
          </a:p>
        </p:txBody>
      </p:sp>
    </p:spTree>
    <p:extLst>
      <p:ext uri="{BB962C8B-B14F-4D97-AF65-F5344CB8AC3E}">
        <p14:creationId xmlns:p14="http://schemas.microsoft.com/office/powerpoint/2010/main" val="15011052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1366A-27EF-6E46-AA48-16A592F3C3BC}"/>
              </a:ext>
            </a:extLst>
          </p:cNvPr>
          <p:cNvSpPr>
            <a:spLocks noGrp="1"/>
          </p:cNvSpPr>
          <p:nvPr>
            <p:ph type="title"/>
          </p:nvPr>
        </p:nvSpPr>
        <p:spPr>
          <a:xfrm>
            <a:off x="1389278" y="1233241"/>
            <a:ext cx="3240506" cy="4064628"/>
          </a:xfrm>
        </p:spPr>
        <p:txBody>
          <a:bodyPr>
            <a:normAutofit/>
          </a:bodyPr>
          <a:lstStyle/>
          <a:p>
            <a:r>
              <a:rPr lang="en-US">
                <a:solidFill>
                  <a:srgbClr val="FFFFFF"/>
                </a:solidFill>
                <a:latin typeface="Times New Roman"/>
                <a:cs typeface="Times New Roman"/>
              </a:rPr>
              <a:t>Literature Review (contd.)</a:t>
            </a:r>
          </a:p>
        </p:txBody>
      </p:sp>
      <p:sp>
        <p:nvSpPr>
          <p:cNvPr id="13" name="Freeform: Shape 1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820434211"/>
              </p:ext>
            </p:extLst>
          </p:nvPr>
        </p:nvGraphicFramePr>
        <p:xfrm>
          <a:off x="5598160" y="820879"/>
          <a:ext cx="5755639" cy="5437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Freeform: Shape 1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1A638BCC-8931-9D11-DB08-080C10AC9F03}"/>
              </a:ext>
            </a:extLst>
          </p:cNvPr>
          <p:cNvSpPr>
            <a:spLocks noGrp="1"/>
          </p:cNvSpPr>
          <p:nvPr>
            <p:ph type="sldNum" sz="quarter" idx="12"/>
          </p:nvPr>
        </p:nvSpPr>
        <p:spPr>
          <a:xfrm>
            <a:off x="10506330" y="6356350"/>
            <a:ext cx="847470" cy="365125"/>
          </a:xfrm>
        </p:spPr>
        <p:txBody>
          <a:bodyPr>
            <a:normAutofit/>
          </a:bodyPr>
          <a:lstStyle/>
          <a:p>
            <a:pPr>
              <a:spcAft>
                <a:spcPts val="600"/>
              </a:spcAft>
            </a:pPr>
            <a:fld id="{330EA680-D336-4FF7-8B7A-9848BB0A1C32}" type="slidenum">
              <a:rPr lang="en-US" smtClean="0">
                <a:latin typeface="Times New Roman"/>
                <a:cs typeface="Times New Roman"/>
              </a:rPr>
              <a:pPr>
                <a:spcAft>
                  <a:spcPts val="600"/>
                </a:spcAft>
              </a:pPr>
              <a:t>5</a:t>
            </a:fld>
            <a:endParaRPr lang="en-US">
              <a:latin typeface="Times New Roman"/>
              <a:cs typeface="Times New Roman"/>
            </a:endParaRPr>
          </a:p>
        </p:txBody>
      </p:sp>
    </p:spTree>
    <p:extLst>
      <p:ext uri="{BB962C8B-B14F-4D97-AF65-F5344CB8AC3E}">
        <p14:creationId xmlns:p14="http://schemas.microsoft.com/office/powerpoint/2010/main" val="3895102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86D6D95-A0EA-04C6-47DA-46DF17499B29}"/>
              </a:ext>
            </a:extLst>
          </p:cNvPr>
          <p:cNvSpPr>
            <a:spLocks noGrp="1"/>
          </p:cNvSpPr>
          <p:nvPr>
            <p:ph type="title"/>
          </p:nvPr>
        </p:nvSpPr>
        <p:spPr>
          <a:xfrm>
            <a:off x="1179073" y="839301"/>
            <a:ext cx="9833548" cy="1325563"/>
          </a:xfrm>
        </p:spPr>
        <p:txBody>
          <a:bodyPr anchor="b">
            <a:normAutofit/>
          </a:bodyPr>
          <a:lstStyle/>
          <a:p>
            <a:pPr algn="ctr"/>
            <a:r>
              <a:rPr lang="en-US" sz="3600" b="1" dirty="0">
                <a:solidFill>
                  <a:schemeClr val="tx2"/>
                </a:solidFill>
                <a:latin typeface="Times New Roman"/>
                <a:cs typeface="Times New Roman"/>
              </a:rPr>
              <a:t>Literature Review (contd.)</a:t>
            </a:r>
          </a:p>
        </p:txBody>
      </p:sp>
      <p:grpSp>
        <p:nvGrpSpPr>
          <p:cNvPr id="13" name="Group 12">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4" name="Freeform: Shape 13">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4"/>
          <p:cNvGraphicFramePr>
            <a:graphicFrameLocks noGrp="1"/>
          </p:cNvGraphicFramePr>
          <p:nvPr>
            <p:ph idx="1"/>
            <p:extLst>
              <p:ext uri="{D42A27DB-BD31-4B8C-83A1-F6EECF244321}">
                <p14:modId xmlns:p14="http://schemas.microsoft.com/office/powerpoint/2010/main" val="2066726417"/>
              </p:ext>
            </p:extLst>
          </p:nvPr>
        </p:nvGraphicFramePr>
        <p:xfrm>
          <a:off x="1179226" y="2890979"/>
          <a:ext cx="9833548" cy="2693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9" name="Group 18">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0" name="Freeform: Shape 19">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770AA247-7605-F88D-38F0-EB8E7796FE9B}"/>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US" smtClean="0">
                <a:latin typeface="Times New Roman"/>
                <a:cs typeface="Times New Roman"/>
              </a:rPr>
              <a:pPr>
                <a:spcAft>
                  <a:spcPts val="600"/>
                </a:spcAft>
              </a:pPr>
              <a:t>6</a:t>
            </a:fld>
            <a:endParaRPr lang="en-US">
              <a:latin typeface="Times New Roman"/>
              <a:cs typeface="Times New Roman"/>
            </a:endParaRPr>
          </a:p>
        </p:txBody>
      </p:sp>
    </p:spTree>
    <p:extLst>
      <p:ext uri="{BB962C8B-B14F-4D97-AF65-F5344CB8AC3E}">
        <p14:creationId xmlns:p14="http://schemas.microsoft.com/office/powerpoint/2010/main" val="340103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4C03-AF02-470F-2E27-55B1D4F85493}"/>
              </a:ext>
            </a:extLst>
          </p:cNvPr>
          <p:cNvSpPr>
            <a:spLocks noGrp="1"/>
          </p:cNvSpPr>
          <p:nvPr>
            <p:ph type="title"/>
          </p:nvPr>
        </p:nvSpPr>
        <p:spPr/>
        <p:txBody>
          <a:bodyPr/>
          <a:lstStyle/>
          <a:p>
            <a:r>
              <a:rPr lang="en-US" dirty="0">
                <a:latin typeface="Times New Roman"/>
                <a:cs typeface="Times New Roman"/>
              </a:rPr>
              <a:t>Methodology</a:t>
            </a:r>
          </a:p>
        </p:txBody>
      </p:sp>
      <p:graphicFrame>
        <p:nvGraphicFramePr>
          <p:cNvPr id="7" name="Content Placeholder 2">
            <a:extLst>
              <a:ext uri="{FF2B5EF4-FFF2-40B4-BE49-F238E27FC236}">
                <a16:creationId xmlns:a16="http://schemas.microsoft.com/office/drawing/2014/main" id="{15655AF1-6265-E99E-B138-1A8FBC3F6D53}"/>
              </a:ext>
            </a:extLst>
          </p:cNvPr>
          <p:cNvGraphicFramePr>
            <a:graphicFrameLocks noGrp="1"/>
          </p:cNvGraphicFramePr>
          <p:nvPr>
            <p:ph idx="1"/>
            <p:extLst>
              <p:ext uri="{D42A27DB-BD31-4B8C-83A1-F6EECF244321}">
                <p14:modId xmlns:p14="http://schemas.microsoft.com/office/powerpoint/2010/main" val="1777024835"/>
              </p:ext>
            </p:extLst>
          </p:nvPr>
        </p:nvGraphicFramePr>
        <p:xfrm>
          <a:off x="838200" y="1690688"/>
          <a:ext cx="10515600" cy="4530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D4DDFD67-8209-5200-E420-D5EFDCB7041C}"/>
              </a:ext>
            </a:extLst>
          </p:cNvPr>
          <p:cNvSpPr>
            <a:spLocks noGrp="1"/>
          </p:cNvSpPr>
          <p:nvPr>
            <p:ph type="sldNum" sz="quarter" idx="12"/>
          </p:nvPr>
        </p:nvSpPr>
        <p:spPr/>
        <p:txBody>
          <a:bodyPr/>
          <a:lstStyle/>
          <a:p>
            <a:fld id="{330EA680-D336-4FF7-8B7A-9848BB0A1C32}" type="slidenum">
              <a:rPr lang="en-US" smtClean="0">
                <a:latin typeface="Times New Roman"/>
                <a:cs typeface="Times New Roman"/>
              </a:rPr>
              <a:t>7</a:t>
            </a:fld>
            <a:endParaRPr lang="en-US">
              <a:latin typeface="Times New Roman"/>
              <a:cs typeface="Times New Roman"/>
            </a:endParaRPr>
          </a:p>
        </p:txBody>
      </p:sp>
    </p:spTree>
    <p:extLst>
      <p:ext uri="{BB962C8B-B14F-4D97-AF65-F5344CB8AC3E}">
        <p14:creationId xmlns:p14="http://schemas.microsoft.com/office/powerpoint/2010/main" val="1037182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2" name="Rectangle 11">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9D91323-A7F0-81FC-D89B-4D3C24E5CA5E}"/>
              </a:ext>
            </a:extLst>
          </p:cNvPr>
          <p:cNvSpPr>
            <a:spLocks noGrp="1"/>
          </p:cNvSpPr>
          <p:nvPr>
            <p:ph type="title"/>
          </p:nvPr>
        </p:nvSpPr>
        <p:spPr>
          <a:xfrm>
            <a:off x="609600" y="1412875"/>
            <a:ext cx="3810000" cy="3505200"/>
          </a:xfrm>
        </p:spPr>
        <p:txBody>
          <a:bodyPr anchor="t">
            <a:normAutofit/>
          </a:bodyPr>
          <a:lstStyle/>
          <a:p>
            <a:r>
              <a:rPr lang="en-US" sz="4000" dirty="0">
                <a:latin typeface="Times New Roman"/>
                <a:cs typeface="Times New Roman"/>
              </a:rPr>
              <a:t>Theme Impact Analysis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063569947"/>
              </p:ext>
            </p:extLst>
          </p:nvPr>
        </p:nvGraphicFramePr>
        <p:xfrm>
          <a:off x="3810000" y="1412875"/>
          <a:ext cx="7600950" cy="4032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CC495A3A-3171-C41B-18F8-084A283A7142}"/>
              </a:ext>
            </a:extLst>
          </p:cNvPr>
          <p:cNvSpPr>
            <a:spLocks noGrp="1"/>
          </p:cNvSpPr>
          <p:nvPr>
            <p:ph type="sldNum" sz="quarter" idx="12"/>
          </p:nvPr>
        </p:nvSpPr>
        <p:spPr>
          <a:xfrm>
            <a:off x="11049000" y="6400800"/>
            <a:ext cx="685800" cy="457200"/>
          </a:xfrm>
        </p:spPr>
        <p:txBody>
          <a:bodyPr anchor="ctr">
            <a:normAutofit/>
          </a:bodyPr>
          <a:lstStyle/>
          <a:p>
            <a:pPr>
              <a:spcAft>
                <a:spcPts val="600"/>
              </a:spcAft>
            </a:pPr>
            <a:fld id="{330EA680-D336-4FF7-8B7A-9848BB0A1C32}" type="slidenum">
              <a:rPr lang="en-US" sz="1000">
                <a:solidFill>
                  <a:srgbClr val="000000">
                    <a:alpha val="70000"/>
                  </a:srgbClr>
                </a:solidFill>
                <a:latin typeface="Times New Roman"/>
                <a:cs typeface="Times New Roman"/>
              </a:rPr>
              <a:pPr>
                <a:spcAft>
                  <a:spcPts val="600"/>
                </a:spcAft>
              </a:pPr>
              <a:t>8</a:t>
            </a:fld>
            <a:endParaRPr lang="en-US" sz="1000">
              <a:solidFill>
                <a:srgbClr val="000000">
                  <a:alpha val="70000"/>
                </a:srgbClr>
              </a:solidFill>
              <a:latin typeface="Times New Roman"/>
              <a:cs typeface="Times New Roman"/>
            </a:endParaRPr>
          </a:p>
        </p:txBody>
      </p:sp>
    </p:spTree>
    <p:extLst>
      <p:ext uri="{BB962C8B-B14F-4D97-AF65-F5344CB8AC3E}">
        <p14:creationId xmlns:p14="http://schemas.microsoft.com/office/powerpoint/2010/main" val="131212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8E020-2A00-3413-CA8F-8AB99A3893D4}"/>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latin typeface="Times New Roman"/>
                <a:cs typeface="Times New Roman"/>
              </a:rPr>
              <a:t>Theme Impact Analysis (contd.)</a:t>
            </a: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55030698"/>
              </p:ext>
            </p:extLst>
          </p:nvPr>
        </p:nvGraphicFramePr>
        <p:xfrm>
          <a:off x="5781335" y="554152"/>
          <a:ext cx="5661365" cy="58021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4" name="Slide Number Placeholder 3">
            <a:extLst>
              <a:ext uri="{FF2B5EF4-FFF2-40B4-BE49-F238E27FC236}">
                <a16:creationId xmlns:a16="http://schemas.microsoft.com/office/drawing/2014/main" id="{AF646B78-07B7-6547-C131-4991DFB897B3}"/>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US">
                <a:solidFill>
                  <a:schemeClr val="tx1">
                    <a:alpha val="60000"/>
                  </a:schemeClr>
                </a:solidFill>
                <a:latin typeface="Times New Roman"/>
                <a:cs typeface="Times New Roman"/>
              </a:rPr>
              <a:pPr>
                <a:spcAft>
                  <a:spcPts val="600"/>
                </a:spcAft>
              </a:pPr>
              <a:t>9</a:t>
            </a:fld>
            <a:endParaRPr lang="en-US">
              <a:solidFill>
                <a:schemeClr val="tx1">
                  <a:alpha val="60000"/>
                </a:schemeClr>
              </a:solidFill>
              <a:latin typeface="Times New Roman"/>
              <a:cs typeface="Times New Roman"/>
            </a:endParaRP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745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B51CB5B-8632-F2EF-E511-FB8A7BB0D09C}"/>
              </a:ext>
            </a:extLst>
          </p:cNvPr>
          <p:cNvSpPr>
            <a:spLocks noGrp="1"/>
          </p:cNvSpPr>
          <p:nvPr>
            <p:ph type="title"/>
          </p:nvPr>
        </p:nvSpPr>
        <p:spPr>
          <a:xfrm>
            <a:off x="838200" y="713312"/>
            <a:ext cx="4038600" cy="5431376"/>
          </a:xfrm>
        </p:spPr>
        <p:txBody>
          <a:bodyPr>
            <a:normAutofit/>
          </a:bodyPr>
          <a:lstStyle/>
          <a:p>
            <a:r>
              <a:rPr lang="en-US" dirty="0">
                <a:latin typeface="Times New Roman"/>
                <a:cs typeface="Times New Roman"/>
              </a:rPr>
              <a:t>Theme Impact Analysis (contd.)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502139476"/>
              </p:ext>
            </p:extLst>
          </p:nvPr>
        </p:nvGraphicFramePr>
        <p:xfrm>
          <a:off x="4876801" y="713312"/>
          <a:ext cx="6477000" cy="54313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5B245D02-ABD7-8D66-8583-29F6A220A8C6}"/>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US" smtClean="0">
                <a:latin typeface="Times New Roman"/>
                <a:cs typeface="Times New Roman"/>
              </a:rPr>
              <a:pPr>
                <a:spcAft>
                  <a:spcPts val="600"/>
                </a:spcAft>
              </a:pPr>
              <a:t>10</a:t>
            </a:fld>
            <a:endParaRPr lang="en-US">
              <a:latin typeface="Times New Roman"/>
              <a:cs typeface="Times New Roman"/>
            </a:endParaRPr>
          </a:p>
        </p:txBody>
      </p:sp>
    </p:spTree>
    <p:extLst>
      <p:ext uri="{BB962C8B-B14F-4D97-AF65-F5344CB8AC3E}">
        <p14:creationId xmlns:p14="http://schemas.microsoft.com/office/powerpoint/2010/main" val="3552147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ACE1903-CB02-4CD2-9D19-41ECD819D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168842"/>
            <a:ext cx="4683674" cy="4564048"/>
          </a:xfrm>
          <a:custGeom>
            <a:avLst/>
            <a:gdLst>
              <a:gd name="connsiteX0" fmla="*/ 0 w 4683674"/>
              <a:gd name="connsiteY0" fmla="*/ 0 h 4564048"/>
              <a:gd name="connsiteX1" fmla="*/ 4683674 w 4683674"/>
              <a:gd name="connsiteY1" fmla="*/ 0 h 4564048"/>
              <a:gd name="connsiteX2" fmla="*/ 4683674 w 4683674"/>
              <a:gd name="connsiteY2" fmla="*/ 4379420 h 4564048"/>
              <a:gd name="connsiteX3" fmla="*/ 4673671 w 4683674"/>
              <a:gd name="connsiteY3" fmla="*/ 4378840 h 4564048"/>
              <a:gd name="connsiteX4" fmla="*/ 4668303 w 4683674"/>
              <a:gd name="connsiteY4" fmla="*/ 4382142 h 4564048"/>
              <a:gd name="connsiteX5" fmla="*/ 4660562 w 4683674"/>
              <a:gd name="connsiteY5" fmla="*/ 4374448 h 4564048"/>
              <a:gd name="connsiteX6" fmla="*/ 4645215 w 4683674"/>
              <a:gd name="connsiteY6" fmla="*/ 4371375 h 4564048"/>
              <a:gd name="connsiteX7" fmla="*/ 4579761 w 4683674"/>
              <a:gd name="connsiteY7" fmla="*/ 4375210 h 4564048"/>
              <a:gd name="connsiteX8" fmla="*/ 4568074 w 4683674"/>
              <a:gd name="connsiteY8" fmla="*/ 4373416 h 4564048"/>
              <a:gd name="connsiteX9" fmla="*/ 4554149 w 4683674"/>
              <a:gd name="connsiteY9" fmla="*/ 4378650 h 4564048"/>
              <a:gd name="connsiteX10" fmla="*/ 4524620 w 4683674"/>
              <a:gd name="connsiteY10" fmla="*/ 4386604 h 4564048"/>
              <a:gd name="connsiteX11" fmla="*/ 4505841 w 4683674"/>
              <a:gd name="connsiteY11" fmla="*/ 4396541 h 4564048"/>
              <a:gd name="connsiteX12" fmla="*/ 4500482 w 4683674"/>
              <a:gd name="connsiteY12" fmla="*/ 4392332 h 4564048"/>
              <a:gd name="connsiteX13" fmla="*/ 4488387 w 4683674"/>
              <a:gd name="connsiteY13" fmla="*/ 4390994 h 4564048"/>
              <a:gd name="connsiteX14" fmla="*/ 4438484 w 4683674"/>
              <a:gd name="connsiteY14" fmla="*/ 4397951 h 4564048"/>
              <a:gd name="connsiteX15" fmla="*/ 4429332 w 4683674"/>
              <a:gd name="connsiteY15" fmla="*/ 4397340 h 4564048"/>
              <a:gd name="connsiteX16" fmla="*/ 4419149 w 4683674"/>
              <a:gd name="connsiteY16" fmla="*/ 4402124 h 4564048"/>
              <a:gd name="connsiteX17" fmla="*/ 4359785 w 4683674"/>
              <a:gd name="connsiteY17" fmla="*/ 4430931 h 4564048"/>
              <a:gd name="connsiteX18" fmla="*/ 4359139 w 4683674"/>
              <a:gd name="connsiteY18" fmla="*/ 4433856 h 4564048"/>
              <a:gd name="connsiteX19" fmla="*/ 4340592 w 4683674"/>
              <a:gd name="connsiteY19" fmla="*/ 4436136 h 4564048"/>
              <a:gd name="connsiteX20" fmla="*/ 4335770 w 4683674"/>
              <a:gd name="connsiteY20" fmla="*/ 4441526 h 4564048"/>
              <a:gd name="connsiteX21" fmla="*/ 4326252 w 4683674"/>
              <a:gd name="connsiteY21" fmla="*/ 4443308 h 4564048"/>
              <a:gd name="connsiteX22" fmla="*/ 4257540 w 4683674"/>
              <a:gd name="connsiteY22" fmla="*/ 4463117 h 4564048"/>
              <a:gd name="connsiteX23" fmla="*/ 4245512 w 4683674"/>
              <a:gd name="connsiteY23" fmla="*/ 4464119 h 4564048"/>
              <a:gd name="connsiteX24" fmla="*/ 4233621 w 4683674"/>
              <a:gd name="connsiteY24" fmla="*/ 4476195 h 4564048"/>
              <a:gd name="connsiteX25" fmla="*/ 4187084 w 4683674"/>
              <a:gd name="connsiteY25" fmla="*/ 4481018 h 4564048"/>
              <a:gd name="connsiteX26" fmla="*/ 4171513 w 4683674"/>
              <a:gd name="connsiteY26" fmla="*/ 4482231 h 4564048"/>
              <a:gd name="connsiteX27" fmla="*/ 4164564 w 4683674"/>
              <a:gd name="connsiteY27" fmla="*/ 4483140 h 4564048"/>
              <a:gd name="connsiteX28" fmla="*/ 4165685 w 4683674"/>
              <a:gd name="connsiteY28" fmla="*/ 4488934 h 4564048"/>
              <a:gd name="connsiteX29" fmla="*/ 4147125 w 4683674"/>
              <a:gd name="connsiteY29" fmla="*/ 4493318 h 4564048"/>
              <a:gd name="connsiteX30" fmla="*/ 4125154 w 4683674"/>
              <a:gd name="connsiteY30" fmla="*/ 4510572 h 4564048"/>
              <a:gd name="connsiteX31" fmla="*/ 4106103 w 4683674"/>
              <a:gd name="connsiteY31" fmla="*/ 4523887 h 4564048"/>
              <a:gd name="connsiteX32" fmla="*/ 4091879 w 4683674"/>
              <a:gd name="connsiteY32" fmla="*/ 4524368 h 4564048"/>
              <a:gd name="connsiteX33" fmla="*/ 4024147 w 4683674"/>
              <a:gd name="connsiteY33" fmla="*/ 4533649 h 4564048"/>
              <a:gd name="connsiteX34" fmla="*/ 4006667 w 4683674"/>
              <a:gd name="connsiteY34" fmla="*/ 4536715 h 4564048"/>
              <a:gd name="connsiteX35" fmla="*/ 3960069 w 4683674"/>
              <a:gd name="connsiteY35" fmla="*/ 4538590 h 4564048"/>
              <a:gd name="connsiteX36" fmla="*/ 3852451 w 4683674"/>
              <a:gd name="connsiteY36" fmla="*/ 4542685 h 4564048"/>
              <a:gd name="connsiteX37" fmla="*/ 3850255 w 4683674"/>
              <a:gd name="connsiteY37" fmla="*/ 4545236 h 4564048"/>
              <a:gd name="connsiteX38" fmla="*/ 3841400 w 4683674"/>
              <a:gd name="connsiteY38" fmla="*/ 4545965 h 4564048"/>
              <a:gd name="connsiteX39" fmla="*/ 3839247 w 4683674"/>
              <a:gd name="connsiteY39" fmla="*/ 4546615 h 4564048"/>
              <a:gd name="connsiteX40" fmla="*/ 3826700 w 4683674"/>
              <a:gd name="connsiteY40" fmla="*/ 4549892 h 4564048"/>
              <a:gd name="connsiteX41" fmla="*/ 3794865 w 4683674"/>
              <a:gd name="connsiteY41" fmla="*/ 4545523 h 4564048"/>
              <a:gd name="connsiteX42" fmla="*/ 3759852 w 4683674"/>
              <a:gd name="connsiteY42" fmla="*/ 4549496 h 4564048"/>
              <a:gd name="connsiteX43" fmla="*/ 3653239 w 4683674"/>
              <a:gd name="connsiteY43" fmla="*/ 4549970 h 4564048"/>
              <a:gd name="connsiteX44" fmla="*/ 3554756 w 4683674"/>
              <a:gd name="connsiteY44" fmla="*/ 4552963 h 4564048"/>
              <a:gd name="connsiteX45" fmla="*/ 3511343 w 4683674"/>
              <a:gd name="connsiteY45" fmla="*/ 4552282 h 4564048"/>
              <a:gd name="connsiteX46" fmla="*/ 3476178 w 4683674"/>
              <a:gd name="connsiteY46" fmla="*/ 4551540 h 4564048"/>
              <a:gd name="connsiteX47" fmla="*/ 3477650 w 4683674"/>
              <a:gd name="connsiteY47" fmla="*/ 4558467 h 4564048"/>
              <a:gd name="connsiteX48" fmla="*/ 3456605 w 4683674"/>
              <a:gd name="connsiteY48" fmla="*/ 4564048 h 4564048"/>
              <a:gd name="connsiteX49" fmla="*/ 3428916 w 4683674"/>
              <a:gd name="connsiteY49" fmla="*/ 4551357 h 4564048"/>
              <a:gd name="connsiteX50" fmla="*/ 3413192 w 4683674"/>
              <a:gd name="connsiteY50" fmla="*/ 4551476 h 4564048"/>
              <a:gd name="connsiteX51" fmla="*/ 3385609 w 4683674"/>
              <a:gd name="connsiteY51" fmla="*/ 4555860 h 4564048"/>
              <a:gd name="connsiteX52" fmla="*/ 3376421 w 4683674"/>
              <a:gd name="connsiteY52" fmla="*/ 4557888 h 4564048"/>
              <a:gd name="connsiteX53" fmla="*/ 3307414 w 4683674"/>
              <a:gd name="connsiteY53" fmla="*/ 4543811 h 4564048"/>
              <a:gd name="connsiteX54" fmla="*/ 3300685 w 4683674"/>
              <a:gd name="connsiteY54" fmla="*/ 4538163 h 4564048"/>
              <a:gd name="connsiteX55" fmla="*/ 3266080 w 4683674"/>
              <a:gd name="connsiteY55" fmla="*/ 4535707 h 4564048"/>
              <a:gd name="connsiteX56" fmla="*/ 3262145 w 4683674"/>
              <a:gd name="connsiteY56" fmla="*/ 4537206 h 4564048"/>
              <a:gd name="connsiteX57" fmla="*/ 3233468 w 4683674"/>
              <a:gd name="connsiteY57" fmla="*/ 4528559 h 4564048"/>
              <a:gd name="connsiteX58" fmla="*/ 3118476 w 4683674"/>
              <a:gd name="connsiteY58" fmla="*/ 4513311 h 4564048"/>
              <a:gd name="connsiteX59" fmla="*/ 2897364 w 4683674"/>
              <a:gd name="connsiteY59" fmla="*/ 4505308 h 4564048"/>
              <a:gd name="connsiteX60" fmla="*/ 2667093 w 4683674"/>
              <a:gd name="connsiteY60" fmla="*/ 4482464 h 4564048"/>
              <a:gd name="connsiteX61" fmla="*/ 2448752 w 4683674"/>
              <a:gd name="connsiteY61" fmla="*/ 4491308 h 4564048"/>
              <a:gd name="connsiteX62" fmla="*/ 2052050 w 4683674"/>
              <a:gd name="connsiteY62" fmla="*/ 4466857 h 4564048"/>
              <a:gd name="connsiteX63" fmla="*/ 1915952 w 4683674"/>
              <a:gd name="connsiteY63" fmla="*/ 4464669 h 4564048"/>
              <a:gd name="connsiteX64" fmla="*/ 1824767 w 4683674"/>
              <a:gd name="connsiteY64" fmla="*/ 4463841 h 4564048"/>
              <a:gd name="connsiteX65" fmla="*/ 1818446 w 4683674"/>
              <a:gd name="connsiteY65" fmla="*/ 4466162 h 4564048"/>
              <a:gd name="connsiteX66" fmla="*/ 1792979 w 4683674"/>
              <a:gd name="connsiteY66" fmla="*/ 4467533 h 4564048"/>
              <a:gd name="connsiteX67" fmla="*/ 1786007 w 4683674"/>
              <a:gd name="connsiteY67" fmla="*/ 4477820 h 4564048"/>
              <a:gd name="connsiteX68" fmla="*/ 1700890 w 4683674"/>
              <a:gd name="connsiteY68" fmla="*/ 4486737 h 4564048"/>
              <a:gd name="connsiteX69" fmla="*/ 1496036 w 4683674"/>
              <a:gd name="connsiteY69" fmla="*/ 4490777 h 4564048"/>
              <a:gd name="connsiteX70" fmla="*/ 1344435 w 4683674"/>
              <a:gd name="connsiteY70" fmla="*/ 4473538 h 4564048"/>
              <a:gd name="connsiteX71" fmla="*/ 1328066 w 4683674"/>
              <a:gd name="connsiteY71" fmla="*/ 4473650 h 4564048"/>
              <a:gd name="connsiteX72" fmla="*/ 1307929 w 4683674"/>
              <a:gd name="connsiteY72" fmla="*/ 4472224 h 4564048"/>
              <a:gd name="connsiteX73" fmla="*/ 1276712 w 4683674"/>
              <a:gd name="connsiteY73" fmla="*/ 4477775 h 4564048"/>
              <a:gd name="connsiteX74" fmla="*/ 1259786 w 4683674"/>
              <a:gd name="connsiteY74" fmla="*/ 4486039 h 4564048"/>
              <a:gd name="connsiteX75" fmla="*/ 1254149 w 4683674"/>
              <a:gd name="connsiteY75" fmla="*/ 4485243 h 4564048"/>
              <a:gd name="connsiteX76" fmla="*/ 1253835 w 4683674"/>
              <a:gd name="connsiteY76" fmla="*/ 4482397 h 4564048"/>
              <a:gd name="connsiteX77" fmla="*/ 1202349 w 4683674"/>
              <a:gd name="connsiteY77" fmla="*/ 4472878 h 4564048"/>
              <a:gd name="connsiteX78" fmla="*/ 1134209 w 4683674"/>
              <a:gd name="connsiteY78" fmla="*/ 4436320 h 4564048"/>
              <a:gd name="connsiteX79" fmla="*/ 1055333 w 4683674"/>
              <a:gd name="connsiteY79" fmla="*/ 4428602 h 4564048"/>
              <a:gd name="connsiteX80" fmla="*/ 1023656 w 4683674"/>
              <a:gd name="connsiteY80" fmla="*/ 4415806 h 4564048"/>
              <a:gd name="connsiteX81" fmla="*/ 989393 w 4683674"/>
              <a:gd name="connsiteY81" fmla="*/ 4417111 h 4564048"/>
              <a:gd name="connsiteX82" fmla="*/ 979308 w 4683674"/>
              <a:gd name="connsiteY82" fmla="*/ 4409520 h 4564048"/>
              <a:gd name="connsiteX83" fmla="*/ 977641 w 4683674"/>
              <a:gd name="connsiteY83" fmla="*/ 4408074 h 4564048"/>
              <a:gd name="connsiteX84" fmla="*/ 969438 w 4683674"/>
              <a:gd name="connsiteY84" fmla="*/ 4405286 h 4564048"/>
              <a:gd name="connsiteX85" fmla="*/ 969029 w 4683674"/>
              <a:gd name="connsiteY85" fmla="*/ 4400748 h 4564048"/>
              <a:gd name="connsiteX86" fmla="*/ 958049 w 4683674"/>
              <a:gd name="connsiteY86" fmla="*/ 4393863 h 4564048"/>
              <a:gd name="connsiteX87" fmla="*/ 942423 w 4683674"/>
              <a:gd name="connsiteY87" fmla="*/ 4389778 h 4564048"/>
              <a:gd name="connsiteX88" fmla="*/ 866111 w 4683674"/>
              <a:gd name="connsiteY88" fmla="*/ 4374574 h 4564048"/>
              <a:gd name="connsiteX89" fmla="*/ 821619 w 4683674"/>
              <a:gd name="connsiteY89" fmla="*/ 4363075 h 4564048"/>
              <a:gd name="connsiteX90" fmla="*/ 806545 w 4683674"/>
              <a:gd name="connsiteY90" fmla="*/ 4354932 h 4564048"/>
              <a:gd name="connsiteX91" fmla="*/ 784265 w 4683674"/>
              <a:gd name="connsiteY91" fmla="*/ 4346098 h 4564048"/>
              <a:gd name="connsiteX92" fmla="*/ 746361 w 4683674"/>
              <a:gd name="connsiteY92" fmla="*/ 4327585 h 4564048"/>
              <a:gd name="connsiteX93" fmla="*/ 724833 w 4683674"/>
              <a:gd name="connsiteY93" fmla="*/ 4322280 h 4564048"/>
              <a:gd name="connsiteX94" fmla="*/ 692229 w 4683674"/>
              <a:gd name="connsiteY94" fmla="*/ 4311453 h 4564048"/>
              <a:gd name="connsiteX95" fmla="*/ 682738 w 4683674"/>
              <a:gd name="connsiteY95" fmla="*/ 4309627 h 4564048"/>
              <a:gd name="connsiteX96" fmla="*/ 678921 w 4683674"/>
              <a:gd name="connsiteY96" fmla="*/ 4309083 h 4564048"/>
              <a:gd name="connsiteX97" fmla="*/ 646295 w 4683674"/>
              <a:gd name="connsiteY97" fmla="*/ 4309501 h 4564048"/>
              <a:gd name="connsiteX98" fmla="*/ 644071 w 4683674"/>
              <a:gd name="connsiteY98" fmla="*/ 4305725 h 4564048"/>
              <a:gd name="connsiteX99" fmla="*/ 634976 w 4683674"/>
              <a:gd name="connsiteY99" fmla="*/ 4300573 h 4564048"/>
              <a:gd name="connsiteX100" fmla="*/ 625763 w 4683674"/>
              <a:gd name="connsiteY100" fmla="*/ 4302811 h 4564048"/>
              <a:gd name="connsiteX101" fmla="*/ 607674 w 4683674"/>
              <a:gd name="connsiteY101" fmla="*/ 4301837 h 4564048"/>
              <a:gd name="connsiteX102" fmla="*/ 602965 w 4683674"/>
              <a:gd name="connsiteY102" fmla="*/ 4300327 h 4564048"/>
              <a:gd name="connsiteX103" fmla="*/ 586229 w 4683674"/>
              <a:gd name="connsiteY103" fmla="*/ 4312031 h 4564048"/>
              <a:gd name="connsiteX104" fmla="*/ 557275 w 4683674"/>
              <a:gd name="connsiteY104" fmla="*/ 4301289 h 4564048"/>
              <a:gd name="connsiteX105" fmla="*/ 526163 w 4683674"/>
              <a:gd name="connsiteY105" fmla="*/ 4297470 h 4564048"/>
              <a:gd name="connsiteX106" fmla="*/ 516631 w 4683674"/>
              <a:gd name="connsiteY106" fmla="*/ 4299761 h 4564048"/>
              <a:gd name="connsiteX107" fmla="*/ 459412 w 4683674"/>
              <a:gd name="connsiteY107" fmla="*/ 4306052 h 4564048"/>
              <a:gd name="connsiteX108" fmla="*/ 441733 w 4683674"/>
              <a:gd name="connsiteY108" fmla="*/ 4298450 h 4564048"/>
              <a:gd name="connsiteX109" fmla="*/ 428280 w 4683674"/>
              <a:gd name="connsiteY109" fmla="*/ 4294479 h 4564048"/>
              <a:gd name="connsiteX110" fmla="*/ 425763 w 4683674"/>
              <a:gd name="connsiteY110" fmla="*/ 4290239 h 4564048"/>
              <a:gd name="connsiteX111" fmla="*/ 416825 w 4683674"/>
              <a:gd name="connsiteY111" fmla="*/ 4289525 h 4564048"/>
              <a:gd name="connsiteX112" fmla="*/ 414589 w 4683674"/>
              <a:gd name="connsiteY112" fmla="*/ 4288538 h 4564048"/>
              <a:gd name="connsiteX113" fmla="*/ 401639 w 4683674"/>
              <a:gd name="connsiteY113" fmla="*/ 4283681 h 4564048"/>
              <a:gd name="connsiteX114" fmla="*/ 370415 w 4683674"/>
              <a:gd name="connsiteY114" fmla="*/ 4293067 h 4564048"/>
              <a:gd name="connsiteX115" fmla="*/ 334938 w 4683674"/>
              <a:gd name="connsiteY115" fmla="*/ 4288364 h 4564048"/>
              <a:gd name="connsiteX116" fmla="*/ 235237 w 4683674"/>
              <a:gd name="connsiteY116" fmla="*/ 4295882 h 4564048"/>
              <a:gd name="connsiteX117" fmla="*/ 121525 w 4683674"/>
              <a:gd name="connsiteY117" fmla="*/ 4278339 h 4564048"/>
              <a:gd name="connsiteX118" fmla="*/ 32621 w 4683674"/>
              <a:gd name="connsiteY118" fmla="*/ 4303674 h 4564048"/>
              <a:gd name="connsiteX119" fmla="*/ 3115 w 4683674"/>
              <a:gd name="connsiteY119" fmla="*/ 4309103 h 4564048"/>
              <a:gd name="connsiteX120" fmla="*/ 0 w 4683674"/>
              <a:gd name="connsiteY120" fmla="*/ 4309345 h 45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4683674" h="4564048">
                <a:moveTo>
                  <a:pt x="0" y="0"/>
                </a:moveTo>
                <a:lnTo>
                  <a:pt x="4683674" y="0"/>
                </a:lnTo>
                <a:lnTo>
                  <a:pt x="4683674" y="4379420"/>
                </a:lnTo>
                <a:lnTo>
                  <a:pt x="4673671" y="4378840"/>
                </a:lnTo>
                <a:lnTo>
                  <a:pt x="4668303" y="4382142"/>
                </a:lnTo>
                <a:lnTo>
                  <a:pt x="4660562" y="4374448"/>
                </a:lnTo>
                <a:cubicBezTo>
                  <a:pt x="4656355" y="4371442"/>
                  <a:pt x="4651457" y="4369784"/>
                  <a:pt x="4645215" y="4371375"/>
                </a:cubicBezTo>
                <a:cubicBezTo>
                  <a:pt x="4609044" y="4396149"/>
                  <a:pt x="4641746" y="4356730"/>
                  <a:pt x="4579761" y="4375210"/>
                </a:cubicBezTo>
                <a:cubicBezTo>
                  <a:pt x="4577006" y="4378689"/>
                  <a:pt x="4568410" y="4377372"/>
                  <a:pt x="4568074" y="4373416"/>
                </a:cubicBezTo>
                <a:cubicBezTo>
                  <a:pt x="4564387" y="4375383"/>
                  <a:pt x="4556922" y="4384553"/>
                  <a:pt x="4554149" y="4378650"/>
                </a:cubicBezTo>
                <a:cubicBezTo>
                  <a:pt x="4543884" y="4380267"/>
                  <a:pt x="4533963" y="4382948"/>
                  <a:pt x="4524620" y="4386604"/>
                </a:cubicBezTo>
                <a:lnTo>
                  <a:pt x="4505841" y="4396541"/>
                </a:lnTo>
                <a:lnTo>
                  <a:pt x="4500482" y="4392332"/>
                </a:lnTo>
                <a:cubicBezTo>
                  <a:pt x="4496952" y="4390347"/>
                  <a:pt x="4493026" y="4389414"/>
                  <a:pt x="4488387" y="4390994"/>
                </a:cubicBezTo>
                <a:cubicBezTo>
                  <a:pt x="4463053" y="4411779"/>
                  <a:pt x="4484273" y="4380259"/>
                  <a:pt x="4438484" y="4397951"/>
                </a:cubicBezTo>
                <a:cubicBezTo>
                  <a:pt x="4436716" y="4400724"/>
                  <a:pt x="4429980" y="4400278"/>
                  <a:pt x="4429332" y="4397340"/>
                </a:cubicBezTo>
                <a:cubicBezTo>
                  <a:pt x="4426691" y="4399042"/>
                  <a:pt x="4421867" y="4406365"/>
                  <a:pt x="4419149" y="4402124"/>
                </a:cubicBezTo>
                <a:cubicBezTo>
                  <a:pt x="4407558" y="4407723"/>
                  <a:pt x="4369788" y="4425642"/>
                  <a:pt x="4359785" y="4430931"/>
                </a:cubicBezTo>
                <a:lnTo>
                  <a:pt x="4359139" y="4433856"/>
                </a:lnTo>
                <a:cubicBezTo>
                  <a:pt x="4355940" y="4434724"/>
                  <a:pt x="4344487" y="4434858"/>
                  <a:pt x="4340592" y="4436136"/>
                </a:cubicBezTo>
                <a:lnTo>
                  <a:pt x="4335770" y="4441526"/>
                </a:lnTo>
                <a:lnTo>
                  <a:pt x="4326252" y="4443308"/>
                </a:lnTo>
                <a:lnTo>
                  <a:pt x="4257540" y="4463117"/>
                </a:lnTo>
                <a:lnTo>
                  <a:pt x="4245512" y="4464119"/>
                </a:lnTo>
                <a:cubicBezTo>
                  <a:pt x="4240161" y="4466068"/>
                  <a:pt x="4236009" y="4469767"/>
                  <a:pt x="4233621" y="4476195"/>
                </a:cubicBezTo>
                <a:cubicBezTo>
                  <a:pt x="4223883" y="4479012"/>
                  <a:pt x="4196741" y="4479467"/>
                  <a:pt x="4187084" y="4481018"/>
                </a:cubicBezTo>
                <a:lnTo>
                  <a:pt x="4171513" y="4482231"/>
                </a:lnTo>
                <a:lnTo>
                  <a:pt x="4164564" y="4483140"/>
                </a:lnTo>
                <a:lnTo>
                  <a:pt x="4165685" y="4488934"/>
                </a:lnTo>
                <a:lnTo>
                  <a:pt x="4147125" y="4493318"/>
                </a:lnTo>
                <a:cubicBezTo>
                  <a:pt x="4141442" y="4496732"/>
                  <a:pt x="4133773" y="4503479"/>
                  <a:pt x="4125154" y="4510572"/>
                </a:cubicBezTo>
                <a:lnTo>
                  <a:pt x="4106103" y="4523887"/>
                </a:lnTo>
                <a:lnTo>
                  <a:pt x="4091879" y="4524368"/>
                </a:lnTo>
                <a:cubicBezTo>
                  <a:pt x="4070874" y="4526861"/>
                  <a:pt x="4038349" y="4531592"/>
                  <a:pt x="4024147" y="4533649"/>
                </a:cubicBezTo>
                <a:cubicBezTo>
                  <a:pt x="4020340" y="4537148"/>
                  <a:pt x="4013205" y="4536000"/>
                  <a:pt x="4006667" y="4536715"/>
                </a:cubicBezTo>
                <a:cubicBezTo>
                  <a:pt x="4000081" y="4539985"/>
                  <a:pt x="3969515" y="4540224"/>
                  <a:pt x="3960069" y="4538590"/>
                </a:cubicBezTo>
                <a:lnTo>
                  <a:pt x="3852451" y="4542685"/>
                </a:lnTo>
                <a:lnTo>
                  <a:pt x="3850255" y="4545236"/>
                </a:lnTo>
                <a:lnTo>
                  <a:pt x="3841400" y="4545965"/>
                </a:lnTo>
                <a:lnTo>
                  <a:pt x="3839247" y="4546615"/>
                </a:lnTo>
                <a:cubicBezTo>
                  <a:pt x="3835142" y="4547869"/>
                  <a:pt x="3831033" y="4549038"/>
                  <a:pt x="3826700" y="4549892"/>
                </a:cubicBezTo>
                <a:cubicBezTo>
                  <a:pt x="3823957" y="4539088"/>
                  <a:pt x="3789397" y="4555374"/>
                  <a:pt x="3794865" y="4545523"/>
                </a:cubicBezTo>
                <a:cubicBezTo>
                  <a:pt x="3770584" y="4548337"/>
                  <a:pt x="3782159" y="4538224"/>
                  <a:pt x="3759852" y="4549496"/>
                </a:cubicBezTo>
                <a:cubicBezTo>
                  <a:pt x="3715905" y="4546697"/>
                  <a:pt x="3692864" y="4558132"/>
                  <a:pt x="3653239" y="4549970"/>
                </a:cubicBezTo>
                <a:cubicBezTo>
                  <a:pt x="3660931" y="4554163"/>
                  <a:pt x="3567553" y="4553744"/>
                  <a:pt x="3554756" y="4552963"/>
                </a:cubicBezTo>
                <a:lnTo>
                  <a:pt x="3511343" y="4552282"/>
                </a:lnTo>
                <a:lnTo>
                  <a:pt x="3476178" y="4551540"/>
                </a:lnTo>
                <a:lnTo>
                  <a:pt x="3477650" y="4558467"/>
                </a:lnTo>
                <a:cubicBezTo>
                  <a:pt x="3467355" y="4557922"/>
                  <a:pt x="3461066" y="4560277"/>
                  <a:pt x="3456605" y="4564048"/>
                </a:cubicBezTo>
                <a:lnTo>
                  <a:pt x="3428916" y="4551357"/>
                </a:lnTo>
                <a:lnTo>
                  <a:pt x="3413192" y="4551476"/>
                </a:lnTo>
                <a:lnTo>
                  <a:pt x="3385609" y="4555860"/>
                </a:lnTo>
                <a:lnTo>
                  <a:pt x="3376421" y="4557888"/>
                </a:lnTo>
                <a:lnTo>
                  <a:pt x="3307414" y="4543811"/>
                </a:lnTo>
                <a:lnTo>
                  <a:pt x="3300685" y="4538163"/>
                </a:lnTo>
                <a:cubicBezTo>
                  <a:pt x="3293468" y="4534686"/>
                  <a:pt x="3283196" y="4533076"/>
                  <a:pt x="3266080" y="4535707"/>
                </a:cubicBezTo>
                <a:lnTo>
                  <a:pt x="3262145" y="4537206"/>
                </a:lnTo>
                <a:lnTo>
                  <a:pt x="3233468" y="4528559"/>
                </a:lnTo>
                <a:cubicBezTo>
                  <a:pt x="3224213" y="4524624"/>
                  <a:pt x="3125184" y="4519671"/>
                  <a:pt x="3118476" y="4513311"/>
                </a:cubicBezTo>
                <a:cubicBezTo>
                  <a:pt x="3010039" y="4529055"/>
                  <a:pt x="3002573" y="4501116"/>
                  <a:pt x="2897364" y="4505308"/>
                </a:cubicBezTo>
                <a:cubicBezTo>
                  <a:pt x="2806245" y="4462735"/>
                  <a:pt x="2748772" y="4488666"/>
                  <a:pt x="2667093" y="4482464"/>
                </a:cubicBezTo>
                <a:cubicBezTo>
                  <a:pt x="2589297" y="4478101"/>
                  <a:pt x="2553275" y="4491877"/>
                  <a:pt x="2448752" y="4491308"/>
                </a:cubicBezTo>
                <a:cubicBezTo>
                  <a:pt x="2338005" y="4482023"/>
                  <a:pt x="2176624" y="4486957"/>
                  <a:pt x="2052050" y="4466857"/>
                </a:cubicBezTo>
                <a:cubicBezTo>
                  <a:pt x="1954172" y="4460387"/>
                  <a:pt x="1953833" y="4465171"/>
                  <a:pt x="1915952" y="4464669"/>
                </a:cubicBezTo>
                <a:cubicBezTo>
                  <a:pt x="1903354" y="4467427"/>
                  <a:pt x="1836826" y="4459363"/>
                  <a:pt x="1824767" y="4463841"/>
                </a:cubicBezTo>
                <a:lnTo>
                  <a:pt x="1818446" y="4466162"/>
                </a:lnTo>
                <a:lnTo>
                  <a:pt x="1792979" y="4467533"/>
                </a:lnTo>
                <a:lnTo>
                  <a:pt x="1786007" y="4477820"/>
                </a:lnTo>
                <a:lnTo>
                  <a:pt x="1700890" y="4486737"/>
                </a:lnTo>
                <a:cubicBezTo>
                  <a:pt x="1644305" y="4461695"/>
                  <a:pt x="1595991" y="4491570"/>
                  <a:pt x="1496036" y="4490777"/>
                </a:cubicBezTo>
                <a:cubicBezTo>
                  <a:pt x="1469547" y="4482126"/>
                  <a:pt x="1364133" y="4461070"/>
                  <a:pt x="1344435" y="4473538"/>
                </a:cubicBezTo>
                <a:lnTo>
                  <a:pt x="1328066" y="4473650"/>
                </a:lnTo>
                <a:lnTo>
                  <a:pt x="1307929" y="4472224"/>
                </a:lnTo>
                <a:cubicBezTo>
                  <a:pt x="1297296" y="4472938"/>
                  <a:pt x="1286253" y="4474917"/>
                  <a:pt x="1276712" y="4477775"/>
                </a:cubicBezTo>
                <a:lnTo>
                  <a:pt x="1259786" y="4486039"/>
                </a:lnTo>
                <a:lnTo>
                  <a:pt x="1254149" y="4485243"/>
                </a:lnTo>
                <a:lnTo>
                  <a:pt x="1253835" y="4482397"/>
                </a:lnTo>
                <a:cubicBezTo>
                  <a:pt x="1242111" y="4472542"/>
                  <a:pt x="1167700" y="4491972"/>
                  <a:pt x="1202349" y="4472878"/>
                </a:cubicBezTo>
                <a:cubicBezTo>
                  <a:pt x="1189242" y="4471823"/>
                  <a:pt x="1167161" y="4433285"/>
                  <a:pt x="1134209" y="4436320"/>
                </a:cubicBezTo>
                <a:cubicBezTo>
                  <a:pt x="1089697" y="4442366"/>
                  <a:pt x="1100423" y="4432039"/>
                  <a:pt x="1055333" y="4428602"/>
                </a:cubicBezTo>
                <a:cubicBezTo>
                  <a:pt x="1041136" y="4406270"/>
                  <a:pt x="1045585" y="4424774"/>
                  <a:pt x="1023656" y="4415806"/>
                </a:cubicBezTo>
                <a:cubicBezTo>
                  <a:pt x="1022285" y="4432773"/>
                  <a:pt x="999484" y="4400086"/>
                  <a:pt x="989393" y="4417111"/>
                </a:cubicBezTo>
                <a:cubicBezTo>
                  <a:pt x="985722" y="4414939"/>
                  <a:pt x="982483" y="4412299"/>
                  <a:pt x="979308" y="4409520"/>
                </a:cubicBezTo>
                <a:lnTo>
                  <a:pt x="977641" y="4408074"/>
                </a:lnTo>
                <a:lnTo>
                  <a:pt x="969438" y="4405286"/>
                </a:lnTo>
                <a:lnTo>
                  <a:pt x="969029" y="4400748"/>
                </a:lnTo>
                <a:lnTo>
                  <a:pt x="958049" y="4393863"/>
                </a:lnTo>
                <a:cubicBezTo>
                  <a:pt x="953642" y="4391864"/>
                  <a:pt x="948557" y="4390392"/>
                  <a:pt x="942423" y="4389778"/>
                </a:cubicBezTo>
                <a:cubicBezTo>
                  <a:pt x="918991" y="4394276"/>
                  <a:pt x="895417" y="4368106"/>
                  <a:pt x="866111" y="4374574"/>
                </a:cubicBezTo>
                <a:cubicBezTo>
                  <a:pt x="855715" y="4375510"/>
                  <a:pt x="825849" y="4369575"/>
                  <a:pt x="821619" y="4363075"/>
                </a:cubicBezTo>
                <a:cubicBezTo>
                  <a:pt x="815684" y="4360729"/>
                  <a:pt x="807891" y="4361298"/>
                  <a:pt x="806545" y="4354932"/>
                </a:cubicBezTo>
                <a:cubicBezTo>
                  <a:pt x="803633" y="4347030"/>
                  <a:pt x="778973" y="4353793"/>
                  <a:pt x="784265" y="4346098"/>
                </a:cubicBezTo>
                <a:cubicBezTo>
                  <a:pt x="766827" y="4350629"/>
                  <a:pt x="758410" y="4333644"/>
                  <a:pt x="746361" y="4327585"/>
                </a:cubicBezTo>
                <a:cubicBezTo>
                  <a:pt x="739295" y="4330130"/>
                  <a:pt x="732924" y="4326969"/>
                  <a:pt x="724833" y="4322280"/>
                </a:cubicBezTo>
                <a:lnTo>
                  <a:pt x="692229" y="4311453"/>
                </a:lnTo>
                <a:lnTo>
                  <a:pt x="682738" y="4309627"/>
                </a:lnTo>
                <a:lnTo>
                  <a:pt x="678921" y="4309083"/>
                </a:lnTo>
                <a:lnTo>
                  <a:pt x="646295" y="4309501"/>
                </a:lnTo>
                <a:cubicBezTo>
                  <a:pt x="645816" y="4308195"/>
                  <a:pt x="645067" y="4306921"/>
                  <a:pt x="644071" y="4305725"/>
                </a:cubicBezTo>
                <a:lnTo>
                  <a:pt x="634976" y="4300573"/>
                </a:lnTo>
                <a:lnTo>
                  <a:pt x="625763" y="4302811"/>
                </a:lnTo>
                <a:cubicBezTo>
                  <a:pt x="626730" y="4296354"/>
                  <a:pt x="615876" y="4301668"/>
                  <a:pt x="607674" y="4301837"/>
                </a:cubicBezTo>
                <a:lnTo>
                  <a:pt x="602965" y="4300327"/>
                </a:lnTo>
                <a:lnTo>
                  <a:pt x="586229" y="4312031"/>
                </a:lnTo>
                <a:cubicBezTo>
                  <a:pt x="576553" y="4312302"/>
                  <a:pt x="566131" y="4302031"/>
                  <a:pt x="557275" y="4301289"/>
                </a:cubicBezTo>
                <a:lnTo>
                  <a:pt x="526163" y="4297470"/>
                </a:lnTo>
                <a:lnTo>
                  <a:pt x="516631" y="4299761"/>
                </a:lnTo>
                <a:cubicBezTo>
                  <a:pt x="495873" y="4300309"/>
                  <a:pt x="474152" y="4298655"/>
                  <a:pt x="459412" y="4306052"/>
                </a:cubicBezTo>
                <a:cubicBezTo>
                  <a:pt x="453422" y="4306923"/>
                  <a:pt x="446771" y="4299312"/>
                  <a:pt x="441733" y="4298450"/>
                </a:cubicBezTo>
                <a:lnTo>
                  <a:pt x="428280" y="4294479"/>
                </a:lnTo>
                <a:lnTo>
                  <a:pt x="425763" y="4290239"/>
                </a:lnTo>
                <a:lnTo>
                  <a:pt x="416825" y="4289525"/>
                </a:lnTo>
                <a:lnTo>
                  <a:pt x="414589" y="4288538"/>
                </a:lnTo>
                <a:cubicBezTo>
                  <a:pt x="410330" y="4286638"/>
                  <a:pt x="406074" y="4284884"/>
                  <a:pt x="401639" y="4283681"/>
                </a:cubicBezTo>
                <a:cubicBezTo>
                  <a:pt x="400291" y="4302346"/>
                  <a:pt x="363682" y="4276528"/>
                  <a:pt x="370415" y="4293067"/>
                </a:cubicBezTo>
                <a:cubicBezTo>
                  <a:pt x="345802" y="4289707"/>
                  <a:pt x="358667" y="4306330"/>
                  <a:pt x="334938" y="4288364"/>
                </a:cubicBezTo>
                <a:cubicBezTo>
                  <a:pt x="291417" y="4295790"/>
                  <a:pt x="273753" y="4302034"/>
                  <a:pt x="235237" y="4295882"/>
                </a:cubicBezTo>
                <a:cubicBezTo>
                  <a:pt x="199669" y="4294212"/>
                  <a:pt x="155293" y="4277040"/>
                  <a:pt x="121525" y="4278339"/>
                </a:cubicBezTo>
                <a:cubicBezTo>
                  <a:pt x="70380" y="4279224"/>
                  <a:pt x="48578" y="4324896"/>
                  <a:pt x="32621" y="4303674"/>
                </a:cubicBezTo>
                <a:cubicBezTo>
                  <a:pt x="20541" y="4306410"/>
                  <a:pt x="11582" y="4308037"/>
                  <a:pt x="3115" y="4309103"/>
                </a:cubicBezTo>
                <a:lnTo>
                  <a:pt x="0" y="4309345"/>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3F9456-EFCB-6300-424F-D1AF7E912AF9}"/>
              </a:ext>
            </a:extLst>
          </p:cNvPr>
          <p:cNvSpPr>
            <a:spLocks noGrp="1"/>
          </p:cNvSpPr>
          <p:nvPr>
            <p:ph type="title"/>
          </p:nvPr>
        </p:nvSpPr>
        <p:spPr>
          <a:xfrm>
            <a:off x="1136950" y="1876567"/>
            <a:ext cx="3696708" cy="3104866"/>
          </a:xfrm>
        </p:spPr>
        <p:txBody>
          <a:bodyPr anchor="ctr">
            <a:normAutofit/>
          </a:bodyPr>
          <a:lstStyle/>
          <a:p>
            <a:pPr algn="ctr"/>
            <a:r>
              <a:rPr lang="en-US">
                <a:solidFill>
                  <a:schemeClr val="tx1">
                    <a:lumMod val="85000"/>
                    <a:lumOff val="15000"/>
                  </a:schemeClr>
                </a:solidFill>
                <a:latin typeface="Times New Roman"/>
                <a:cs typeface="Times New Roman"/>
              </a:rPr>
              <a:t>Theme Impact Analysis (contd.)</a:t>
            </a:r>
          </a:p>
        </p:txBody>
      </p:sp>
      <p:sp>
        <p:nvSpPr>
          <p:cNvPr id="13" name="Rectangle 6">
            <a:extLst>
              <a:ext uri="{FF2B5EF4-FFF2-40B4-BE49-F238E27FC236}">
                <a16:creationId xmlns:a16="http://schemas.microsoft.com/office/drawing/2014/main" id="{0AC3A952-2574-44E9-9C98-DBC27EE14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7836" y="964940"/>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211997724"/>
              </p:ext>
            </p:extLst>
          </p:nvPr>
        </p:nvGraphicFramePr>
        <p:xfrm>
          <a:off x="6074795" y="1168842"/>
          <a:ext cx="5177405" cy="4914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E23D1AA-1834-54DC-8082-A814FA61D13E}"/>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US" smtClean="0">
                <a:latin typeface="Times New Roman"/>
                <a:cs typeface="Times New Roman"/>
              </a:rPr>
              <a:pPr>
                <a:spcAft>
                  <a:spcPts val="600"/>
                </a:spcAft>
              </a:pPr>
              <a:t>11</a:t>
            </a:fld>
            <a:endParaRPr lang="en-US">
              <a:latin typeface="Times New Roman"/>
              <a:cs typeface="Times New Roman"/>
            </a:endParaRPr>
          </a:p>
        </p:txBody>
      </p:sp>
    </p:spTree>
    <p:extLst>
      <p:ext uri="{BB962C8B-B14F-4D97-AF65-F5344CB8AC3E}">
        <p14:creationId xmlns:p14="http://schemas.microsoft.com/office/powerpoint/2010/main" val="3529350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A644C-DC0D-9230-17E3-849E8640E3CC}"/>
              </a:ext>
            </a:extLst>
          </p:cNvPr>
          <p:cNvSpPr>
            <a:spLocks noGrp="1"/>
          </p:cNvSpPr>
          <p:nvPr>
            <p:ph type="title"/>
          </p:nvPr>
        </p:nvSpPr>
        <p:spPr/>
        <p:txBody>
          <a:bodyPr/>
          <a:lstStyle/>
          <a:p>
            <a:r>
              <a:rPr lang="en-US" dirty="0">
                <a:latin typeface="Times New Roman"/>
                <a:cs typeface="Times New Roman"/>
              </a:rPr>
              <a:t>Conclusion</a:t>
            </a:r>
          </a:p>
        </p:txBody>
      </p:sp>
      <p:graphicFrame>
        <p:nvGraphicFramePr>
          <p:cNvPr id="6" name="Content Placeholder 2">
            <a:extLst>
              <a:ext uri="{FF2B5EF4-FFF2-40B4-BE49-F238E27FC236}">
                <a16:creationId xmlns:a16="http://schemas.microsoft.com/office/drawing/2014/main" id="{3873CFD8-BAC7-770C-4544-34332971133E}"/>
              </a:ext>
            </a:extLst>
          </p:cNvPr>
          <p:cNvGraphicFramePr>
            <a:graphicFrameLocks noGrp="1"/>
          </p:cNvGraphicFramePr>
          <p:nvPr>
            <p:ph idx="1"/>
            <p:extLst>
              <p:ext uri="{D42A27DB-BD31-4B8C-83A1-F6EECF244321}">
                <p14:modId xmlns:p14="http://schemas.microsoft.com/office/powerpoint/2010/main" val="36631298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8FCFABA-18AD-D337-F988-D3B543B01DC4}"/>
              </a:ext>
            </a:extLst>
          </p:cNvPr>
          <p:cNvSpPr>
            <a:spLocks noGrp="1"/>
          </p:cNvSpPr>
          <p:nvPr>
            <p:ph type="sldNum" sz="quarter" idx="12"/>
          </p:nvPr>
        </p:nvSpPr>
        <p:spPr/>
        <p:txBody>
          <a:bodyPr/>
          <a:lstStyle/>
          <a:p>
            <a:fld id="{330EA680-D336-4FF7-8B7A-9848BB0A1C32}" type="slidenum">
              <a:rPr lang="en-US" smtClean="0">
                <a:latin typeface="Times New Roman"/>
                <a:cs typeface="Times New Roman"/>
              </a:rPr>
              <a:t>12</a:t>
            </a:fld>
            <a:endParaRPr lang="en-US">
              <a:latin typeface="Times New Roman"/>
              <a:cs typeface="Times New Roman"/>
            </a:endParaRPr>
          </a:p>
        </p:txBody>
      </p:sp>
    </p:spTree>
    <p:extLst>
      <p:ext uri="{BB962C8B-B14F-4D97-AF65-F5344CB8AC3E}">
        <p14:creationId xmlns:p14="http://schemas.microsoft.com/office/powerpoint/2010/main" val="179505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F5D9A-9684-5DDD-94D3-48BBEE1BE937}"/>
              </a:ext>
            </a:extLst>
          </p:cNvPr>
          <p:cNvSpPr>
            <a:spLocks noGrp="1"/>
          </p:cNvSpPr>
          <p:nvPr>
            <p:ph type="title"/>
          </p:nvPr>
        </p:nvSpPr>
        <p:spPr>
          <a:xfrm>
            <a:off x="838200" y="136525"/>
            <a:ext cx="10515600" cy="1325563"/>
          </a:xfrm>
        </p:spPr>
        <p:txBody>
          <a:bodyPr/>
          <a:lstStyle/>
          <a:p>
            <a:r>
              <a:rPr lang="en-US" dirty="0">
                <a:latin typeface="Times New Roman"/>
                <a:cs typeface="Times New Roman"/>
              </a:rPr>
              <a:t>Recommendations</a:t>
            </a:r>
          </a:p>
        </p:txBody>
      </p:sp>
      <p:graphicFrame>
        <p:nvGraphicFramePr>
          <p:cNvPr id="23" name="Content Placeholder 2">
            <a:extLst>
              <a:ext uri="{FF2B5EF4-FFF2-40B4-BE49-F238E27FC236}">
                <a16:creationId xmlns:a16="http://schemas.microsoft.com/office/drawing/2014/main" id="{27FC8436-D7AD-0843-A2A9-28DC08A2C975}"/>
              </a:ext>
            </a:extLst>
          </p:cNvPr>
          <p:cNvGraphicFramePr>
            <a:graphicFrameLocks noGrp="1"/>
          </p:cNvGraphicFramePr>
          <p:nvPr>
            <p:ph idx="1"/>
            <p:extLst>
              <p:ext uri="{D42A27DB-BD31-4B8C-83A1-F6EECF244321}">
                <p14:modId xmlns:p14="http://schemas.microsoft.com/office/powerpoint/2010/main" val="417176503"/>
              </p:ext>
            </p:extLst>
          </p:nvPr>
        </p:nvGraphicFramePr>
        <p:xfrm>
          <a:off x="838200" y="1462088"/>
          <a:ext cx="10858500" cy="4729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854C8168-69D6-F5FD-5FC0-75B656CB91D8}"/>
              </a:ext>
            </a:extLst>
          </p:cNvPr>
          <p:cNvSpPr>
            <a:spLocks noGrp="1"/>
          </p:cNvSpPr>
          <p:nvPr>
            <p:ph type="sldNum" sz="quarter" idx="12"/>
          </p:nvPr>
        </p:nvSpPr>
        <p:spPr/>
        <p:txBody>
          <a:bodyPr/>
          <a:lstStyle/>
          <a:p>
            <a:fld id="{330EA680-D336-4FF7-8B7A-9848BB0A1C32}" type="slidenum">
              <a:rPr lang="en-US" smtClean="0">
                <a:latin typeface="Times New Roman"/>
                <a:cs typeface="Times New Roman"/>
              </a:rPr>
              <a:t>13</a:t>
            </a:fld>
            <a:endParaRPr lang="en-US">
              <a:latin typeface="Times New Roman"/>
              <a:cs typeface="Times New Roman"/>
            </a:endParaRPr>
          </a:p>
        </p:txBody>
      </p:sp>
    </p:spTree>
    <p:extLst>
      <p:ext uri="{BB962C8B-B14F-4D97-AF65-F5344CB8AC3E}">
        <p14:creationId xmlns:p14="http://schemas.microsoft.com/office/powerpoint/2010/main" val="4278422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D9135-8108-6873-6AA8-0177C25FE1FC}"/>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Times New Roman"/>
                <a:cs typeface="Times New Roman"/>
              </a:rPr>
              <a:t>References</a:t>
            </a:r>
          </a:p>
        </p:txBody>
      </p:sp>
      <p:sp>
        <p:nvSpPr>
          <p:cNvPr id="3" name="Content Placeholder 2">
            <a:extLst>
              <a:ext uri="{FF2B5EF4-FFF2-40B4-BE49-F238E27FC236}">
                <a16:creationId xmlns:a16="http://schemas.microsoft.com/office/drawing/2014/main" id="{CB601AAD-BF87-BCA1-29DA-304EF25259E0}"/>
              </a:ext>
            </a:extLst>
          </p:cNvPr>
          <p:cNvSpPr>
            <a:spLocks noGrp="1"/>
          </p:cNvSpPr>
          <p:nvPr>
            <p:ph idx="1"/>
          </p:nvPr>
        </p:nvSpPr>
        <p:spPr>
          <a:xfrm>
            <a:off x="4246880" y="649480"/>
            <a:ext cx="7905496" cy="5546047"/>
          </a:xfrm>
        </p:spPr>
        <p:txBody>
          <a:bodyPr vert="horz" lIns="91440" tIns="45720" rIns="91440" bIns="45720" rtlCol="0" anchor="ctr">
            <a:noAutofit/>
          </a:bodyPr>
          <a:lstStyle/>
          <a:p>
            <a:pPr marL="0" indent="0" algn="just">
              <a:lnSpc>
                <a:spcPct val="100000"/>
              </a:lnSpc>
              <a:spcBef>
                <a:spcPts val="0"/>
              </a:spcBef>
              <a:buNone/>
            </a:pPr>
            <a:r>
              <a:rPr lang="en-US" sz="900" dirty="0">
                <a:latin typeface="Times New Roman"/>
                <a:ea typeface="+mn-lt"/>
                <a:cs typeface="Times New Roman"/>
              </a:rPr>
              <a:t>Ahmed, V., </a:t>
            </a:r>
            <a:r>
              <a:rPr lang="en-US" sz="900" dirty="0" err="1">
                <a:latin typeface="Times New Roman"/>
                <a:ea typeface="+mn-lt"/>
                <a:cs typeface="Times New Roman"/>
              </a:rPr>
              <a:t>Opoku</a:t>
            </a:r>
            <a:r>
              <a:rPr lang="en-US" sz="900" dirty="0">
                <a:latin typeface="Times New Roman"/>
                <a:ea typeface="+mn-lt"/>
                <a:cs typeface="Times New Roman"/>
              </a:rPr>
              <a:t>, A., </a:t>
            </a:r>
            <a:r>
              <a:rPr lang="en-US" sz="900" dirty="0" err="1">
                <a:latin typeface="Times New Roman"/>
                <a:ea typeface="+mn-lt"/>
                <a:cs typeface="Times New Roman"/>
              </a:rPr>
              <a:t>Olanipekun</a:t>
            </a:r>
            <a:r>
              <a:rPr lang="en-US" sz="900" dirty="0">
                <a:latin typeface="Times New Roman"/>
                <a:ea typeface="+mn-lt"/>
                <a:cs typeface="Times New Roman"/>
              </a:rPr>
              <a:t>, A. and </a:t>
            </a:r>
            <a:r>
              <a:rPr lang="en-US" sz="900" dirty="0" err="1">
                <a:latin typeface="Times New Roman"/>
                <a:ea typeface="+mn-lt"/>
                <a:cs typeface="Times New Roman"/>
              </a:rPr>
              <a:t>Sutrisna</a:t>
            </a:r>
            <a:r>
              <a:rPr lang="en-US" sz="900" dirty="0">
                <a:latin typeface="Times New Roman"/>
                <a:ea typeface="+mn-lt"/>
                <a:cs typeface="Times New Roman"/>
              </a:rPr>
              <a:t>, M. (2022). </a:t>
            </a:r>
            <a:r>
              <a:rPr lang="en-US" sz="900" i="1" dirty="0">
                <a:latin typeface="Times New Roman"/>
                <a:ea typeface="+mn-lt"/>
                <a:cs typeface="Times New Roman"/>
              </a:rPr>
              <a:t>Validity and reliability in built environment research : a selection of case studies</a:t>
            </a:r>
            <a:r>
              <a:rPr lang="en-US" sz="900" dirty="0">
                <a:latin typeface="Times New Roman"/>
                <a:ea typeface="+mn-lt"/>
                <a:cs typeface="Times New Roman"/>
              </a:rPr>
              <a:t>. Milton Park, Abingdon, Oxon ; New York, </a:t>
            </a:r>
            <a:r>
              <a:rPr lang="en-US" sz="900" dirty="0" err="1">
                <a:latin typeface="Times New Roman"/>
                <a:ea typeface="+mn-lt"/>
                <a:cs typeface="Times New Roman"/>
              </a:rPr>
              <a:t>Ny</a:t>
            </a:r>
            <a:r>
              <a:rPr lang="en-US" sz="900" dirty="0">
                <a:latin typeface="Times New Roman"/>
                <a:ea typeface="+mn-lt"/>
                <a:cs typeface="Times New Roman"/>
              </a:rPr>
              <a:t>: Routledge.</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Amado dos Santos, R., </a:t>
            </a:r>
            <a:r>
              <a:rPr lang="en-US" sz="900" dirty="0" err="1">
                <a:latin typeface="Times New Roman"/>
                <a:ea typeface="+mn-lt"/>
                <a:cs typeface="Times New Roman"/>
              </a:rPr>
              <a:t>Méxas</a:t>
            </a:r>
            <a:r>
              <a:rPr lang="en-US" sz="900" dirty="0">
                <a:latin typeface="Times New Roman"/>
                <a:ea typeface="+mn-lt"/>
                <a:cs typeface="Times New Roman"/>
              </a:rPr>
              <a:t>, M.P., </a:t>
            </a:r>
            <a:r>
              <a:rPr lang="en-US" sz="900" dirty="0" err="1">
                <a:latin typeface="Times New Roman"/>
                <a:ea typeface="+mn-lt"/>
                <a:cs typeface="Times New Roman"/>
              </a:rPr>
              <a:t>Meiriño</a:t>
            </a:r>
            <a:r>
              <a:rPr lang="en-US" sz="900" dirty="0">
                <a:latin typeface="Times New Roman"/>
                <a:ea typeface="+mn-lt"/>
                <a:cs typeface="Times New Roman"/>
              </a:rPr>
              <a:t>, M.J., </a:t>
            </a:r>
            <a:r>
              <a:rPr lang="en-US" sz="900" dirty="0" err="1">
                <a:latin typeface="Times New Roman"/>
                <a:ea typeface="+mn-lt"/>
                <a:cs typeface="Times New Roman"/>
              </a:rPr>
              <a:t>Sampaio</a:t>
            </a:r>
            <a:r>
              <a:rPr lang="en-US" sz="900" dirty="0">
                <a:latin typeface="Times New Roman"/>
                <a:ea typeface="+mn-lt"/>
                <a:cs typeface="Times New Roman"/>
              </a:rPr>
              <a:t>, M.C. and Costa, H.G. (2020). Criteria for assessing a sustainable hotel business. </a:t>
            </a:r>
            <a:r>
              <a:rPr lang="en-US" sz="900" i="1" dirty="0">
                <a:latin typeface="Times New Roman"/>
                <a:ea typeface="+mn-lt"/>
                <a:cs typeface="Times New Roman"/>
              </a:rPr>
              <a:t>Journal of Cleaner Production</a:t>
            </a:r>
            <a:r>
              <a:rPr lang="en-US" sz="900" dirty="0">
                <a:latin typeface="Times New Roman"/>
                <a:ea typeface="+mn-lt"/>
                <a:cs typeface="Times New Roman"/>
              </a:rPr>
              <a:t>, 262, p.121347. </a:t>
            </a:r>
            <a:r>
              <a:rPr lang="en-US" sz="900" dirty="0" err="1">
                <a:latin typeface="Times New Roman"/>
                <a:ea typeface="+mn-lt"/>
                <a:cs typeface="Times New Roman"/>
              </a:rPr>
              <a:t>doi:https</a:t>
            </a:r>
            <a:r>
              <a:rPr lang="en-US" sz="900" dirty="0">
                <a:latin typeface="Times New Roman"/>
                <a:ea typeface="+mn-lt"/>
                <a:cs typeface="Times New Roman"/>
              </a:rPr>
              <a:t>://doi.org/10.1016/j.jclepro.2020.121347.</a:t>
            </a:r>
            <a:endParaRPr lang="en-US" sz="900" dirty="0">
              <a:latin typeface="Times New Roman"/>
              <a:cs typeface="Times New Roman"/>
            </a:endParaRPr>
          </a:p>
          <a:p>
            <a:pPr marL="0" indent="0" algn="just">
              <a:lnSpc>
                <a:spcPct val="100000"/>
              </a:lnSpc>
              <a:spcBef>
                <a:spcPts val="0"/>
              </a:spcBef>
              <a:buNone/>
            </a:pPr>
            <a:r>
              <a:rPr lang="en-US" sz="900" dirty="0" err="1">
                <a:latin typeface="Times New Roman"/>
                <a:ea typeface="+mn-lt"/>
                <a:cs typeface="Times New Roman"/>
              </a:rPr>
              <a:t>Arenhart</a:t>
            </a:r>
            <a:r>
              <a:rPr lang="en-US" sz="900" dirty="0">
                <a:latin typeface="Times New Roman"/>
                <a:ea typeface="+mn-lt"/>
                <a:cs typeface="Times New Roman"/>
              </a:rPr>
              <a:t>, R.S., Souza, A.M. and </a:t>
            </a:r>
            <a:r>
              <a:rPr lang="en-US" sz="900" dirty="0" err="1">
                <a:latin typeface="Times New Roman"/>
                <a:ea typeface="+mn-lt"/>
                <a:cs typeface="Times New Roman"/>
              </a:rPr>
              <a:t>Zanini</a:t>
            </a:r>
            <a:r>
              <a:rPr lang="en-US" sz="900" dirty="0">
                <a:latin typeface="Times New Roman"/>
                <a:ea typeface="+mn-lt"/>
                <a:cs typeface="Times New Roman"/>
              </a:rPr>
              <a:t>, R.R. (2022). Energy Use and Its Key Factors in Hotel Chains. </a:t>
            </a:r>
            <a:r>
              <a:rPr lang="en-US" sz="900" i="1" dirty="0">
                <a:latin typeface="Times New Roman"/>
                <a:ea typeface="+mn-lt"/>
                <a:cs typeface="Times New Roman"/>
              </a:rPr>
              <a:t>Sustainability</a:t>
            </a:r>
            <a:r>
              <a:rPr lang="en-US" sz="900" dirty="0">
                <a:latin typeface="Times New Roman"/>
                <a:ea typeface="+mn-lt"/>
                <a:cs typeface="Times New Roman"/>
              </a:rPr>
              <a:t>, 14(14), p.8239. </a:t>
            </a:r>
            <a:r>
              <a:rPr lang="en-US" sz="900" dirty="0" err="1">
                <a:latin typeface="Times New Roman"/>
                <a:ea typeface="+mn-lt"/>
                <a:cs typeface="Times New Roman"/>
              </a:rPr>
              <a:t>doi:https</a:t>
            </a:r>
            <a:r>
              <a:rPr lang="en-US" sz="900" dirty="0">
                <a:latin typeface="Times New Roman"/>
                <a:ea typeface="+mn-lt"/>
                <a:cs typeface="Times New Roman"/>
              </a:rPr>
              <a:t>://doi.org/10.3390/su14148239.</a:t>
            </a:r>
            <a:endParaRPr lang="en-US" sz="900" dirty="0">
              <a:latin typeface="Times New Roman"/>
              <a:cs typeface="Times New Roman"/>
            </a:endParaRPr>
          </a:p>
          <a:p>
            <a:pPr marL="0" indent="0" algn="just">
              <a:lnSpc>
                <a:spcPct val="100000"/>
              </a:lnSpc>
              <a:spcBef>
                <a:spcPts val="0"/>
              </a:spcBef>
              <a:buNone/>
            </a:pPr>
            <a:r>
              <a:rPr lang="en-US" sz="900" dirty="0" err="1">
                <a:latin typeface="Times New Roman"/>
                <a:ea typeface="+mn-lt"/>
                <a:cs typeface="Times New Roman"/>
              </a:rPr>
              <a:t>Batabyal</a:t>
            </a:r>
            <a:r>
              <a:rPr lang="en-US" sz="900" dirty="0">
                <a:latin typeface="Times New Roman"/>
                <a:ea typeface="+mn-lt"/>
                <a:cs typeface="Times New Roman"/>
              </a:rPr>
              <a:t>, D. and Das, D.K. (2018). </a:t>
            </a:r>
            <a:r>
              <a:rPr lang="en-US" sz="900" i="1" dirty="0">
                <a:latin typeface="Times New Roman"/>
                <a:ea typeface="+mn-lt"/>
                <a:cs typeface="Times New Roman"/>
              </a:rPr>
              <a:t>Global Trends, Practices, and Challenges in Contemporary Tourism and Hospitality Management</a:t>
            </a:r>
            <a:r>
              <a:rPr lang="en-US" sz="900" dirty="0">
                <a:latin typeface="Times New Roman"/>
                <a:ea typeface="+mn-lt"/>
                <a:cs typeface="Times New Roman"/>
              </a:rPr>
              <a:t>. </a:t>
            </a:r>
            <a:r>
              <a:rPr lang="en-US" sz="900" i="1" dirty="0">
                <a:latin typeface="Times New Roman"/>
                <a:ea typeface="+mn-lt"/>
                <a:cs typeface="Times New Roman"/>
              </a:rPr>
              <a:t>Advances in hospitality, tourism and the services industry (AHTSI) book series</a:t>
            </a:r>
            <a:r>
              <a:rPr lang="en-US" sz="900" dirty="0">
                <a:latin typeface="Times New Roman"/>
                <a:ea typeface="+mn-lt"/>
                <a:cs typeface="Times New Roman"/>
              </a:rPr>
              <a:t>. IGI Global. </a:t>
            </a:r>
            <a:r>
              <a:rPr lang="en-US" sz="900" dirty="0" err="1">
                <a:latin typeface="Times New Roman"/>
                <a:ea typeface="+mn-lt"/>
                <a:cs typeface="Times New Roman"/>
              </a:rPr>
              <a:t>doi:https</a:t>
            </a:r>
            <a:r>
              <a:rPr lang="en-US" sz="900" dirty="0">
                <a:latin typeface="Times New Roman"/>
                <a:ea typeface="+mn-lt"/>
                <a:cs typeface="Times New Roman"/>
              </a:rPr>
              <a:t>://doi.org/10.4018/978-1-5225-8494-0.</a:t>
            </a:r>
            <a:endParaRPr lang="en-US" sz="900" dirty="0">
              <a:latin typeface="Times New Roman"/>
              <a:cs typeface="Times New Roman"/>
            </a:endParaRPr>
          </a:p>
          <a:p>
            <a:pPr marL="0" indent="0" algn="just">
              <a:lnSpc>
                <a:spcPct val="100000"/>
              </a:lnSpc>
              <a:spcBef>
                <a:spcPts val="0"/>
              </a:spcBef>
              <a:buNone/>
            </a:pPr>
            <a:r>
              <a:rPr lang="en-US" sz="900" dirty="0" err="1">
                <a:latin typeface="Times New Roman"/>
                <a:ea typeface="+mn-lt"/>
                <a:cs typeface="Times New Roman"/>
              </a:rPr>
              <a:t>Brotherton</a:t>
            </a:r>
            <a:r>
              <a:rPr lang="en-US" sz="900" dirty="0">
                <a:latin typeface="Times New Roman"/>
                <a:ea typeface="+mn-lt"/>
                <a:cs typeface="Times New Roman"/>
              </a:rPr>
              <a:t>, B. (2015). </a:t>
            </a:r>
            <a:r>
              <a:rPr lang="en-US" sz="900" i="1" dirty="0">
                <a:latin typeface="Times New Roman"/>
                <a:ea typeface="+mn-lt"/>
                <a:cs typeface="Times New Roman"/>
              </a:rPr>
              <a:t>Researching Hospitality and Tourism</a:t>
            </a:r>
            <a:r>
              <a:rPr lang="en-US" sz="900" dirty="0">
                <a:latin typeface="Times New Roman"/>
                <a:ea typeface="+mn-lt"/>
                <a:cs typeface="Times New Roman"/>
              </a:rPr>
              <a:t>. 2nd ed. London: Sage Publications.</a:t>
            </a:r>
            <a:endParaRPr lang="en-US" sz="900" dirty="0">
              <a:latin typeface="Times New Roman"/>
              <a:cs typeface="Times New Roman"/>
            </a:endParaRPr>
          </a:p>
          <a:p>
            <a:pPr marL="0" indent="0" algn="just">
              <a:lnSpc>
                <a:spcPct val="100000"/>
              </a:lnSpc>
              <a:spcBef>
                <a:spcPts val="0"/>
              </a:spcBef>
              <a:buNone/>
            </a:pPr>
            <a:r>
              <a:rPr lang="en-US" sz="900" dirty="0" err="1">
                <a:latin typeface="Times New Roman"/>
                <a:ea typeface="+mn-lt"/>
                <a:cs typeface="Times New Roman"/>
              </a:rPr>
              <a:t>Cerchione</a:t>
            </a:r>
            <a:r>
              <a:rPr lang="en-US" sz="900" dirty="0">
                <a:latin typeface="Times New Roman"/>
                <a:ea typeface="+mn-lt"/>
                <a:cs typeface="Times New Roman"/>
              </a:rPr>
              <a:t>, R. and Bansal, H. (2019). Measuring the Impact of Sustainability Policy and Practices in Tourism and Hospitality Industry. </a:t>
            </a:r>
            <a:r>
              <a:rPr lang="en-US" sz="900" i="1" dirty="0">
                <a:latin typeface="Times New Roman"/>
                <a:ea typeface="+mn-lt"/>
                <a:cs typeface="Times New Roman"/>
              </a:rPr>
              <a:t>Business Strategy and the Environment</a:t>
            </a:r>
            <a:r>
              <a:rPr lang="en-US" sz="900" dirty="0">
                <a:latin typeface="Times New Roman"/>
                <a:ea typeface="+mn-lt"/>
                <a:cs typeface="Times New Roman"/>
              </a:rPr>
              <a:t>, 29(3).</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Cooper, C. and Hall, C.M. (2018). </a:t>
            </a:r>
            <a:r>
              <a:rPr lang="en-US" sz="900" i="1" dirty="0">
                <a:latin typeface="Times New Roman"/>
                <a:ea typeface="+mn-lt"/>
                <a:cs typeface="Times New Roman"/>
              </a:rPr>
              <a:t>Contemporary Tourism : an International Approach</a:t>
            </a:r>
            <a:r>
              <a:rPr lang="en-US" sz="900" dirty="0">
                <a:latin typeface="Times New Roman"/>
                <a:ea typeface="+mn-lt"/>
                <a:cs typeface="Times New Roman"/>
              </a:rPr>
              <a:t>. 4th ed. Oxford: </a:t>
            </a:r>
            <a:r>
              <a:rPr lang="en-US" sz="900" dirty="0" err="1">
                <a:latin typeface="Times New Roman"/>
                <a:ea typeface="+mn-lt"/>
                <a:cs typeface="Times New Roman"/>
              </a:rPr>
              <a:t>Goodfellow</a:t>
            </a:r>
            <a:r>
              <a:rPr lang="en-US" sz="900" dirty="0">
                <a:latin typeface="Times New Roman"/>
                <a:ea typeface="+mn-lt"/>
                <a:cs typeface="Times New Roman"/>
              </a:rPr>
              <a:t> Publishers, Limited.</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Costa , V. and Costa , C. (2022). </a:t>
            </a:r>
            <a:r>
              <a:rPr lang="en-US" sz="900" i="1" dirty="0">
                <a:latin typeface="Times New Roman"/>
                <a:ea typeface="+mn-lt"/>
                <a:cs typeface="Times New Roman"/>
              </a:rPr>
              <a:t>Sustainability and Competitiveness in the Hospitality Industry</a:t>
            </a:r>
            <a:r>
              <a:rPr lang="en-US" sz="900" dirty="0">
                <a:latin typeface="Times New Roman"/>
                <a:ea typeface="+mn-lt"/>
                <a:cs typeface="Times New Roman"/>
              </a:rPr>
              <a:t>. </a:t>
            </a:r>
            <a:r>
              <a:rPr lang="en-US" sz="900" i="1" dirty="0">
                <a:latin typeface="Times New Roman"/>
                <a:ea typeface="+mn-lt"/>
                <a:cs typeface="Times New Roman"/>
              </a:rPr>
              <a:t>Advances in Hospitality, Tourism, and the Services Industry</a:t>
            </a:r>
            <a:r>
              <a:rPr lang="en-US" sz="900" dirty="0">
                <a:latin typeface="Times New Roman"/>
                <a:ea typeface="+mn-lt"/>
                <a:cs typeface="Times New Roman"/>
              </a:rPr>
              <a:t>. IGI Global. </a:t>
            </a:r>
            <a:r>
              <a:rPr lang="en-US" sz="900" dirty="0" err="1">
                <a:latin typeface="Times New Roman"/>
                <a:ea typeface="+mn-lt"/>
                <a:cs typeface="Times New Roman"/>
              </a:rPr>
              <a:t>doi:https</a:t>
            </a:r>
            <a:r>
              <a:rPr lang="en-US" sz="900" dirty="0">
                <a:latin typeface="Times New Roman"/>
                <a:ea typeface="+mn-lt"/>
                <a:cs typeface="Times New Roman"/>
              </a:rPr>
              <a:t>://doi.org/10.4018/978-1-7998-9285-4.</a:t>
            </a:r>
            <a:endParaRPr lang="en-US" sz="900" dirty="0">
              <a:latin typeface="Times New Roman"/>
              <a:cs typeface="Times New Roman"/>
            </a:endParaRPr>
          </a:p>
          <a:p>
            <a:pPr marL="0" indent="0" algn="just">
              <a:lnSpc>
                <a:spcPct val="100000"/>
              </a:lnSpc>
              <a:spcBef>
                <a:spcPts val="0"/>
              </a:spcBef>
              <a:buNone/>
            </a:pPr>
            <a:r>
              <a:rPr lang="en-US" sz="900" dirty="0" err="1">
                <a:latin typeface="Times New Roman"/>
                <a:ea typeface="+mn-lt"/>
                <a:cs typeface="Times New Roman"/>
              </a:rPr>
              <a:t>Elkhwesky</a:t>
            </a:r>
            <a:r>
              <a:rPr lang="en-US" sz="900" dirty="0">
                <a:latin typeface="Times New Roman"/>
                <a:ea typeface="+mn-lt"/>
                <a:cs typeface="Times New Roman"/>
              </a:rPr>
              <a:t>, Z., El </a:t>
            </a:r>
            <a:r>
              <a:rPr lang="en-US" sz="900" dirty="0" err="1">
                <a:latin typeface="Times New Roman"/>
                <a:ea typeface="+mn-lt"/>
                <a:cs typeface="Times New Roman"/>
              </a:rPr>
              <a:t>Manzani</a:t>
            </a:r>
            <a:r>
              <a:rPr lang="en-US" sz="900" dirty="0">
                <a:latin typeface="Times New Roman"/>
                <a:ea typeface="+mn-lt"/>
                <a:cs typeface="Times New Roman"/>
              </a:rPr>
              <a:t>, Y. and </a:t>
            </a:r>
            <a:r>
              <a:rPr lang="en-US" sz="900" dirty="0" err="1">
                <a:latin typeface="Times New Roman"/>
                <a:ea typeface="+mn-lt"/>
                <a:cs typeface="Times New Roman"/>
              </a:rPr>
              <a:t>Elbayoumi</a:t>
            </a:r>
            <a:r>
              <a:rPr lang="en-US" sz="900" dirty="0">
                <a:latin typeface="Times New Roman"/>
                <a:ea typeface="+mn-lt"/>
                <a:cs typeface="Times New Roman"/>
              </a:rPr>
              <a:t> Salem, I. (2022). Driving hospitality and tourism to foster sustainable innovation: A systematic review of COVID-19-related studies and practical implications in the digital era. </a:t>
            </a:r>
            <a:r>
              <a:rPr lang="en-US" sz="900" i="1" dirty="0">
                <a:latin typeface="Times New Roman"/>
                <a:ea typeface="+mn-lt"/>
                <a:cs typeface="Times New Roman"/>
              </a:rPr>
              <a:t>Tourism and Hospitality Research</a:t>
            </a:r>
            <a:r>
              <a:rPr lang="en-US" sz="900" dirty="0">
                <a:latin typeface="Times New Roman"/>
                <a:ea typeface="+mn-lt"/>
                <a:cs typeface="Times New Roman"/>
              </a:rPr>
              <a:t>, 24(1), p.146735842211267. </a:t>
            </a:r>
            <a:r>
              <a:rPr lang="en-US" sz="900" dirty="0" err="1">
                <a:latin typeface="Times New Roman"/>
                <a:ea typeface="+mn-lt"/>
                <a:cs typeface="Times New Roman"/>
              </a:rPr>
              <a:t>doi:https</a:t>
            </a:r>
            <a:r>
              <a:rPr lang="en-US" sz="900" dirty="0">
                <a:latin typeface="Times New Roman"/>
                <a:ea typeface="+mn-lt"/>
                <a:cs typeface="Times New Roman"/>
              </a:rPr>
              <a:t>://doi.org/10.1177/14673584221126792.</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Ford, R.C. and </a:t>
            </a:r>
            <a:r>
              <a:rPr lang="en-US" sz="900" dirty="0" err="1">
                <a:latin typeface="Times New Roman"/>
                <a:ea typeface="+mn-lt"/>
                <a:cs typeface="Times New Roman"/>
              </a:rPr>
              <a:t>Sturman</a:t>
            </a:r>
            <a:r>
              <a:rPr lang="en-US" sz="900" dirty="0">
                <a:latin typeface="Times New Roman"/>
                <a:ea typeface="+mn-lt"/>
                <a:cs typeface="Times New Roman"/>
              </a:rPr>
              <a:t>, M.C. (2018). </a:t>
            </a:r>
            <a:r>
              <a:rPr lang="en-US" sz="900" i="1" dirty="0">
                <a:latin typeface="Times New Roman"/>
                <a:ea typeface="+mn-lt"/>
                <a:cs typeface="Times New Roman"/>
              </a:rPr>
              <a:t>Managing Hospitality Organizations</a:t>
            </a:r>
            <a:r>
              <a:rPr lang="en-US" sz="900" dirty="0">
                <a:latin typeface="Times New Roman"/>
                <a:ea typeface="+mn-lt"/>
                <a:cs typeface="Times New Roman"/>
              </a:rPr>
              <a:t>. SAGE Publications.</a:t>
            </a:r>
            <a:endParaRPr lang="en-US" sz="900" dirty="0">
              <a:latin typeface="Times New Roman"/>
              <a:cs typeface="Times New Roman"/>
            </a:endParaRPr>
          </a:p>
          <a:p>
            <a:pPr marL="0" indent="0" algn="just">
              <a:lnSpc>
                <a:spcPct val="100000"/>
              </a:lnSpc>
              <a:spcBef>
                <a:spcPts val="0"/>
              </a:spcBef>
              <a:buNone/>
            </a:pPr>
            <a:r>
              <a:rPr lang="en-US" sz="900" dirty="0" err="1">
                <a:latin typeface="Times New Roman"/>
                <a:ea typeface="+mn-lt"/>
                <a:cs typeface="Times New Roman"/>
              </a:rPr>
              <a:t>Ghani</a:t>
            </a:r>
            <a:r>
              <a:rPr lang="en-US" sz="900" dirty="0">
                <a:latin typeface="Times New Roman"/>
                <a:ea typeface="+mn-lt"/>
                <a:cs typeface="Times New Roman"/>
              </a:rPr>
              <a:t>, B., </a:t>
            </a:r>
            <a:r>
              <a:rPr lang="en-US" sz="900" dirty="0" err="1">
                <a:latin typeface="Times New Roman"/>
                <a:ea typeface="+mn-lt"/>
                <a:cs typeface="Times New Roman"/>
              </a:rPr>
              <a:t>Zada</a:t>
            </a:r>
            <a:r>
              <a:rPr lang="en-US" sz="900" dirty="0">
                <a:latin typeface="Times New Roman"/>
                <a:ea typeface="+mn-lt"/>
                <a:cs typeface="Times New Roman"/>
              </a:rPr>
              <a:t>, M., </a:t>
            </a:r>
            <a:r>
              <a:rPr lang="en-US" sz="900" dirty="0" err="1">
                <a:latin typeface="Times New Roman"/>
                <a:ea typeface="+mn-lt"/>
                <a:cs typeface="Times New Roman"/>
              </a:rPr>
              <a:t>Memon</a:t>
            </a:r>
            <a:r>
              <a:rPr lang="en-US" sz="900" dirty="0">
                <a:latin typeface="Times New Roman"/>
                <a:ea typeface="+mn-lt"/>
                <a:cs typeface="Times New Roman"/>
              </a:rPr>
              <a:t>, K.R., </a:t>
            </a:r>
            <a:r>
              <a:rPr lang="en-US" sz="900" dirty="0" err="1">
                <a:latin typeface="Times New Roman"/>
                <a:ea typeface="+mn-lt"/>
                <a:cs typeface="Times New Roman"/>
              </a:rPr>
              <a:t>Ullah</a:t>
            </a:r>
            <a:r>
              <a:rPr lang="en-US" sz="900" dirty="0">
                <a:latin typeface="Times New Roman"/>
                <a:ea typeface="+mn-lt"/>
                <a:cs typeface="Times New Roman"/>
              </a:rPr>
              <a:t>, R., </a:t>
            </a:r>
            <a:r>
              <a:rPr lang="en-US" sz="900" dirty="0" err="1">
                <a:latin typeface="Times New Roman"/>
                <a:ea typeface="+mn-lt"/>
                <a:cs typeface="Times New Roman"/>
              </a:rPr>
              <a:t>Khattak</a:t>
            </a:r>
            <a:r>
              <a:rPr lang="en-US" sz="900" dirty="0">
                <a:latin typeface="Times New Roman"/>
                <a:ea typeface="+mn-lt"/>
                <a:cs typeface="Times New Roman"/>
              </a:rPr>
              <a:t>, A., Han, H., Montes, A.A. and Castillo, L.A. (2022). Challenges and strategies for employee retention in the hospitality industry: A review. </a:t>
            </a:r>
            <a:r>
              <a:rPr lang="en-US" sz="900" i="1" dirty="0">
                <a:latin typeface="Times New Roman"/>
                <a:ea typeface="+mn-lt"/>
                <a:cs typeface="Times New Roman"/>
              </a:rPr>
              <a:t>Sustainability</a:t>
            </a:r>
            <a:r>
              <a:rPr lang="en-US" sz="900" dirty="0">
                <a:latin typeface="Times New Roman"/>
                <a:ea typeface="+mn-lt"/>
                <a:cs typeface="Times New Roman"/>
              </a:rPr>
              <a:t>, [online] 14(5), pp.1–26. </a:t>
            </a:r>
            <a:r>
              <a:rPr lang="en-US" sz="900" dirty="0" err="1">
                <a:latin typeface="Times New Roman"/>
                <a:ea typeface="+mn-lt"/>
                <a:cs typeface="Times New Roman"/>
              </a:rPr>
              <a:t>doi:https</a:t>
            </a:r>
            <a:r>
              <a:rPr lang="en-US" sz="900" dirty="0">
                <a:latin typeface="Times New Roman"/>
                <a:ea typeface="+mn-lt"/>
                <a:cs typeface="Times New Roman"/>
              </a:rPr>
              <a:t>://doi.org/10.3390/su14052885.</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Jose, J. and </a:t>
            </a:r>
            <a:r>
              <a:rPr lang="en-US" sz="900" dirty="0" err="1">
                <a:latin typeface="Times New Roman"/>
                <a:ea typeface="+mn-lt"/>
                <a:cs typeface="Times New Roman"/>
              </a:rPr>
              <a:t>Baqué</a:t>
            </a:r>
            <a:r>
              <a:rPr lang="en-US" sz="900" dirty="0">
                <a:latin typeface="Times New Roman"/>
                <a:ea typeface="+mn-lt"/>
                <a:cs typeface="Times New Roman"/>
              </a:rPr>
              <a:t>, D.T. (2024). Sustainability and the environmental impact of the tourism industry: An analysis of the hotel sector in Catalonia, Spain. </a:t>
            </a:r>
            <a:r>
              <a:rPr lang="en-US" sz="900" i="1" dirty="0" err="1">
                <a:latin typeface="Times New Roman"/>
                <a:ea typeface="+mn-lt"/>
                <a:cs typeface="Times New Roman"/>
              </a:rPr>
              <a:t>Intangiblecapital</a:t>
            </a:r>
            <a:r>
              <a:rPr lang="en-US" sz="900" i="1" dirty="0">
                <a:latin typeface="Times New Roman"/>
                <a:ea typeface="+mn-lt"/>
                <a:cs typeface="Times New Roman"/>
              </a:rPr>
              <a:t>/Intangible capital</a:t>
            </a:r>
            <a:r>
              <a:rPr lang="en-US" sz="900" dirty="0">
                <a:latin typeface="Times New Roman"/>
                <a:ea typeface="+mn-lt"/>
                <a:cs typeface="Times New Roman"/>
              </a:rPr>
              <a:t>, 20(1), pp.277–277. </a:t>
            </a:r>
            <a:r>
              <a:rPr lang="en-US" sz="900" dirty="0" err="1">
                <a:latin typeface="Times New Roman"/>
                <a:ea typeface="+mn-lt"/>
                <a:cs typeface="Times New Roman"/>
              </a:rPr>
              <a:t>doi:https</a:t>
            </a:r>
            <a:r>
              <a:rPr lang="en-US" sz="900" dirty="0">
                <a:latin typeface="Times New Roman"/>
                <a:ea typeface="+mn-lt"/>
                <a:cs typeface="Times New Roman"/>
              </a:rPr>
              <a:t>://doi.org/10.3926/ic.2282.</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Kim, Y.H., Barber, N. and Kim, D.-K. (2019). Sustainability research in the hotel industry: Past, present, and future. </a:t>
            </a:r>
            <a:r>
              <a:rPr lang="en-US" sz="900" i="1" dirty="0">
                <a:latin typeface="Times New Roman"/>
                <a:ea typeface="+mn-lt"/>
                <a:cs typeface="Times New Roman"/>
              </a:rPr>
              <a:t>Journal of Hospitality Marketing &amp; Management</a:t>
            </a:r>
            <a:r>
              <a:rPr lang="en-US" sz="900" dirty="0">
                <a:latin typeface="Times New Roman"/>
                <a:ea typeface="+mn-lt"/>
                <a:cs typeface="Times New Roman"/>
              </a:rPr>
              <a:t>, 28(5), pp.1–45. </a:t>
            </a:r>
            <a:r>
              <a:rPr lang="en-US" sz="900" dirty="0" err="1">
                <a:latin typeface="Times New Roman"/>
                <a:ea typeface="+mn-lt"/>
                <a:cs typeface="Times New Roman"/>
              </a:rPr>
              <a:t>doi:https</a:t>
            </a:r>
            <a:r>
              <a:rPr lang="en-US" sz="900" dirty="0">
                <a:latin typeface="Times New Roman"/>
                <a:ea typeface="+mn-lt"/>
                <a:cs typeface="Times New Roman"/>
              </a:rPr>
              <a:t>://doi.org/10.1080/19368623.2019.1533907.</a:t>
            </a:r>
          </a:p>
          <a:p>
            <a:pPr marL="0" indent="0" algn="just">
              <a:lnSpc>
                <a:spcPct val="100000"/>
              </a:lnSpc>
              <a:spcBef>
                <a:spcPts val="0"/>
              </a:spcBef>
              <a:buNone/>
            </a:pPr>
            <a:r>
              <a:rPr lang="en-US" sz="900" dirty="0">
                <a:latin typeface="Times New Roman"/>
                <a:ea typeface="+mn-lt"/>
                <a:cs typeface="Times New Roman"/>
              </a:rPr>
              <a:t>Legrand, W., </a:t>
            </a:r>
            <a:r>
              <a:rPr lang="en-US" sz="900" dirty="0" err="1">
                <a:latin typeface="Times New Roman"/>
                <a:ea typeface="+mn-lt"/>
                <a:cs typeface="Times New Roman"/>
              </a:rPr>
              <a:t>Kuokkanen</a:t>
            </a:r>
            <a:r>
              <a:rPr lang="en-US" sz="900" dirty="0">
                <a:latin typeface="Times New Roman"/>
                <a:ea typeface="+mn-lt"/>
                <a:cs typeface="Times New Roman"/>
              </a:rPr>
              <a:t>, H., </a:t>
            </a:r>
            <a:r>
              <a:rPr lang="en-US" sz="900" dirty="0" err="1">
                <a:latin typeface="Times New Roman"/>
                <a:ea typeface="+mn-lt"/>
                <a:cs typeface="Times New Roman"/>
              </a:rPr>
              <a:t>Marucco</a:t>
            </a:r>
            <a:r>
              <a:rPr lang="en-US" sz="900" dirty="0">
                <a:latin typeface="Times New Roman"/>
                <a:ea typeface="+mn-lt"/>
                <a:cs typeface="Times New Roman"/>
              </a:rPr>
              <a:t>, F., </a:t>
            </a:r>
            <a:r>
              <a:rPr lang="en-US" sz="900" dirty="0" err="1">
                <a:latin typeface="Times New Roman"/>
                <a:ea typeface="+mn-lt"/>
                <a:cs typeface="Times New Roman"/>
              </a:rPr>
              <a:t>Hazenberg</a:t>
            </a:r>
            <a:r>
              <a:rPr lang="en-US" sz="900" dirty="0">
                <a:latin typeface="Times New Roman"/>
                <a:ea typeface="+mn-lt"/>
                <a:cs typeface="Times New Roman"/>
              </a:rPr>
              <a:t>, S. and Fischer, F. (2023). Survival of the Fittest? A Call for Hospitality to Incorporate Ecology Into Business Practice and Education. </a:t>
            </a:r>
            <a:r>
              <a:rPr lang="en-US" sz="900" i="1" dirty="0">
                <a:latin typeface="Times New Roman"/>
                <a:ea typeface="+mn-lt"/>
                <a:cs typeface="Times New Roman"/>
              </a:rPr>
              <a:t>Cornell Hospitality Quarterly</a:t>
            </a:r>
            <a:r>
              <a:rPr lang="en-US" sz="900" dirty="0">
                <a:latin typeface="Times New Roman"/>
                <a:ea typeface="+mn-lt"/>
                <a:cs typeface="Times New Roman"/>
              </a:rPr>
              <a:t>. </a:t>
            </a:r>
            <a:r>
              <a:rPr lang="en-US" sz="900" dirty="0" err="1">
                <a:latin typeface="Times New Roman"/>
                <a:ea typeface="+mn-lt"/>
                <a:cs typeface="Times New Roman"/>
              </a:rPr>
              <a:t>doi:https</a:t>
            </a:r>
            <a:r>
              <a:rPr lang="en-US" sz="900" dirty="0">
                <a:latin typeface="Times New Roman"/>
                <a:ea typeface="+mn-lt"/>
                <a:cs typeface="Times New Roman"/>
              </a:rPr>
              <a:t>://doi.org/10.1177/19389655231182083.</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Lin, M.-T. (Brian), Zhu, D., Liu, C. and Kim, P.B. (2022). A meta-analysis of antecedents of pro-environmental behavioral intention of tourists and hospitality consumers. </a:t>
            </a:r>
            <a:r>
              <a:rPr lang="en-US" sz="900" i="1" dirty="0">
                <a:latin typeface="Times New Roman"/>
                <a:ea typeface="+mn-lt"/>
                <a:cs typeface="Times New Roman"/>
              </a:rPr>
              <a:t>Tourism Management</a:t>
            </a:r>
            <a:r>
              <a:rPr lang="en-US" sz="900" dirty="0">
                <a:latin typeface="Times New Roman"/>
                <a:ea typeface="+mn-lt"/>
                <a:cs typeface="Times New Roman"/>
              </a:rPr>
              <a:t>, 93, p.104566. </a:t>
            </a:r>
            <a:r>
              <a:rPr lang="en-US" sz="900" dirty="0" err="1">
                <a:latin typeface="Times New Roman"/>
                <a:ea typeface="+mn-lt"/>
                <a:cs typeface="Times New Roman"/>
              </a:rPr>
              <a:t>doi:https</a:t>
            </a:r>
            <a:r>
              <a:rPr lang="en-US" sz="900" dirty="0">
                <a:latin typeface="Times New Roman"/>
                <a:ea typeface="+mn-lt"/>
                <a:cs typeface="Times New Roman"/>
              </a:rPr>
              <a:t>://doi.org/10.1016/j.tourman.2022.104566.</a:t>
            </a:r>
            <a:endParaRPr lang="en-US" sz="900" dirty="0">
              <a:latin typeface="Times New Roman"/>
              <a:cs typeface="Times New Roman"/>
            </a:endParaRPr>
          </a:p>
          <a:p>
            <a:pPr marL="0" indent="0" algn="just">
              <a:lnSpc>
                <a:spcPct val="100000"/>
              </a:lnSpc>
              <a:spcBef>
                <a:spcPts val="0"/>
              </a:spcBef>
              <a:buNone/>
            </a:pPr>
            <a:r>
              <a:rPr lang="en-US" sz="900" dirty="0" err="1">
                <a:latin typeface="Times New Roman"/>
                <a:ea typeface="+mn-lt"/>
                <a:cs typeface="Times New Roman"/>
              </a:rPr>
              <a:t>López-Gamero</a:t>
            </a:r>
            <a:r>
              <a:rPr lang="en-US" sz="900" dirty="0">
                <a:latin typeface="Times New Roman"/>
                <a:ea typeface="+mn-lt"/>
                <a:cs typeface="Times New Roman"/>
              </a:rPr>
              <a:t>, M.D., Molina-</a:t>
            </a:r>
            <a:r>
              <a:rPr lang="en-US" sz="900" dirty="0" err="1">
                <a:latin typeface="Times New Roman"/>
                <a:ea typeface="+mn-lt"/>
                <a:cs typeface="Times New Roman"/>
              </a:rPr>
              <a:t>Azorín</a:t>
            </a:r>
            <a:r>
              <a:rPr lang="en-US" sz="900" dirty="0">
                <a:latin typeface="Times New Roman"/>
                <a:ea typeface="+mn-lt"/>
                <a:cs typeface="Times New Roman"/>
              </a:rPr>
              <a:t>, J.F., </a:t>
            </a:r>
            <a:r>
              <a:rPr lang="en-US" sz="900" dirty="0" err="1">
                <a:latin typeface="Times New Roman"/>
                <a:ea typeface="+mn-lt"/>
                <a:cs typeface="Times New Roman"/>
              </a:rPr>
              <a:t>Tarí</a:t>
            </a:r>
            <a:r>
              <a:rPr lang="en-US" sz="900" dirty="0">
                <a:latin typeface="Times New Roman"/>
                <a:ea typeface="+mn-lt"/>
                <a:cs typeface="Times New Roman"/>
              </a:rPr>
              <a:t>, J.J. and </a:t>
            </a:r>
            <a:r>
              <a:rPr lang="en-US" sz="900" dirty="0" err="1">
                <a:latin typeface="Times New Roman"/>
                <a:ea typeface="+mn-lt"/>
                <a:cs typeface="Times New Roman"/>
              </a:rPr>
              <a:t>Pertusa</a:t>
            </a:r>
            <a:r>
              <a:rPr lang="en-US" sz="900" dirty="0">
                <a:latin typeface="Times New Roman"/>
                <a:ea typeface="+mn-lt"/>
                <a:cs typeface="Times New Roman"/>
              </a:rPr>
              <a:t>-Ortega, E.M. (2023). Interaction between sustainability practices and the mediating role of hotel performance. </a:t>
            </a:r>
            <a:r>
              <a:rPr lang="en-US" sz="900" i="1" dirty="0">
                <a:latin typeface="Times New Roman"/>
                <a:ea typeface="+mn-lt"/>
                <a:cs typeface="Times New Roman"/>
              </a:rPr>
              <a:t>Journal of Sustainable Tourism</a:t>
            </a:r>
            <a:r>
              <a:rPr lang="en-US" sz="900" dirty="0">
                <a:latin typeface="Times New Roman"/>
                <a:ea typeface="+mn-lt"/>
                <a:cs typeface="Times New Roman"/>
              </a:rPr>
              <a:t>, pp.1–26. </a:t>
            </a:r>
            <a:r>
              <a:rPr lang="en-US" sz="900" dirty="0" err="1">
                <a:latin typeface="Times New Roman"/>
                <a:ea typeface="+mn-lt"/>
                <a:cs typeface="Times New Roman"/>
              </a:rPr>
              <a:t>doi:https</a:t>
            </a:r>
            <a:r>
              <a:rPr lang="en-US" sz="900" dirty="0">
                <a:latin typeface="Times New Roman"/>
                <a:ea typeface="+mn-lt"/>
                <a:cs typeface="Times New Roman"/>
              </a:rPr>
              <a:t>://doi.org/10.1080/09669582.2023.2198165.</a:t>
            </a:r>
            <a:endParaRPr lang="en-US" sz="900" dirty="0">
              <a:latin typeface="Times New Roman"/>
              <a:cs typeface="Times New Roman"/>
            </a:endParaRPr>
          </a:p>
          <a:p>
            <a:pPr marL="0" indent="0" algn="just">
              <a:lnSpc>
                <a:spcPct val="100000"/>
              </a:lnSpc>
              <a:spcBef>
                <a:spcPts val="0"/>
              </a:spcBef>
              <a:buNone/>
            </a:pPr>
            <a:r>
              <a:rPr lang="en-US" sz="900" dirty="0" err="1">
                <a:latin typeface="Times New Roman"/>
                <a:ea typeface="+mn-lt"/>
                <a:cs typeface="Times New Roman"/>
              </a:rPr>
              <a:t>Loureiro</a:t>
            </a:r>
            <a:r>
              <a:rPr lang="en-US" sz="900" dirty="0">
                <a:latin typeface="Times New Roman"/>
                <a:ea typeface="+mn-lt"/>
                <a:cs typeface="Times New Roman"/>
              </a:rPr>
              <a:t>, S.M.C. and </a:t>
            </a:r>
            <a:r>
              <a:rPr lang="en-US" sz="900" dirty="0" err="1">
                <a:latin typeface="Times New Roman"/>
                <a:ea typeface="+mn-lt"/>
                <a:cs typeface="Times New Roman"/>
              </a:rPr>
              <a:t>Nascimento</a:t>
            </a:r>
            <a:r>
              <a:rPr lang="en-US" sz="900" dirty="0">
                <a:latin typeface="Times New Roman"/>
                <a:ea typeface="+mn-lt"/>
                <a:cs typeface="Times New Roman"/>
              </a:rPr>
              <a:t>, J. (2021). Shaping a View on the Influence of Technologies on Sustainable Tourism. </a:t>
            </a:r>
            <a:r>
              <a:rPr lang="en-US" sz="900" i="1" dirty="0">
                <a:latin typeface="Times New Roman"/>
                <a:ea typeface="+mn-lt"/>
                <a:cs typeface="Times New Roman"/>
              </a:rPr>
              <a:t>Sustainability</a:t>
            </a:r>
            <a:r>
              <a:rPr lang="en-US" sz="900" dirty="0">
                <a:latin typeface="Times New Roman"/>
                <a:ea typeface="+mn-lt"/>
                <a:cs typeface="Times New Roman"/>
              </a:rPr>
              <a:t>, 13(22), p.12691. </a:t>
            </a:r>
            <a:r>
              <a:rPr lang="en-US" sz="900" dirty="0" err="1">
                <a:latin typeface="Times New Roman"/>
                <a:ea typeface="+mn-lt"/>
                <a:cs typeface="Times New Roman"/>
              </a:rPr>
              <a:t>doi:https</a:t>
            </a:r>
            <a:r>
              <a:rPr lang="en-US" sz="900" dirty="0">
                <a:latin typeface="Times New Roman"/>
                <a:ea typeface="+mn-lt"/>
                <a:cs typeface="Times New Roman"/>
              </a:rPr>
              <a:t>://doi.org/10.3390/su132212691.</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Moses, O., Bui, B., </a:t>
            </a:r>
            <a:r>
              <a:rPr lang="en-US" sz="900" dirty="0" err="1">
                <a:latin typeface="Times New Roman"/>
                <a:ea typeface="+mn-lt"/>
                <a:cs typeface="Times New Roman"/>
              </a:rPr>
              <a:t>Houqe</a:t>
            </a:r>
            <a:r>
              <a:rPr lang="en-US" sz="900" dirty="0">
                <a:latin typeface="Times New Roman"/>
                <a:ea typeface="+mn-lt"/>
                <a:cs typeface="Times New Roman"/>
              </a:rPr>
              <a:t>, M. and </a:t>
            </a:r>
            <a:r>
              <a:rPr lang="en-US" sz="900" dirty="0" err="1">
                <a:latin typeface="Times New Roman"/>
                <a:ea typeface="+mn-lt"/>
                <a:cs typeface="Times New Roman"/>
              </a:rPr>
              <a:t>Borghei</a:t>
            </a:r>
            <a:r>
              <a:rPr lang="en-US" sz="900" dirty="0">
                <a:latin typeface="Times New Roman"/>
                <a:ea typeface="+mn-lt"/>
                <a:cs typeface="Times New Roman"/>
              </a:rPr>
              <a:t>, Z. (2025). Readiness for Mandatory Climate‐Related Disclosures: A Tri‐Jurisdictional Analysis of Governance Attributes in Australia, New Zealand and the United Kingdom. </a:t>
            </a:r>
            <a:r>
              <a:rPr lang="en-US" sz="900" i="1" dirty="0">
                <a:latin typeface="Times New Roman"/>
                <a:ea typeface="+mn-lt"/>
                <a:cs typeface="Times New Roman"/>
              </a:rPr>
              <a:t>Business Strategy and the Environment</a:t>
            </a:r>
            <a:r>
              <a:rPr lang="en-US" sz="900" dirty="0">
                <a:latin typeface="Times New Roman"/>
                <a:ea typeface="+mn-lt"/>
                <a:cs typeface="Times New Roman"/>
              </a:rPr>
              <a:t>. </a:t>
            </a:r>
            <a:r>
              <a:rPr lang="en-US" sz="900" dirty="0" err="1">
                <a:latin typeface="Times New Roman"/>
                <a:ea typeface="+mn-lt"/>
                <a:cs typeface="Times New Roman"/>
              </a:rPr>
              <a:t>doi:https</a:t>
            </a:r>
            <a:r>
              <a:rPr lang="en-US" sz="900" dirty="0">
                <a:latin typeface="Times New Roman"/>
                <a:ea typeface="+mn-lt"/>
                <a:cs typeface="Times New Roman"/>
              </a:rPr>
              <a:t>://doi.org/10.1002/bse.4154.</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Patterson, I. and Balderas-</a:t>
            </a:r>
            <a:r>
              <a:rPr lang="en-US" sz="900" dirty="0" err="1">
                <a:latin typeface="Times New Roman"/>
                <a:ea typeface="+mn-lt"/>
                <a:cs typeface="Times New Roman"/>
              </a:rPr>
              <a:t>Cejudo</a:t>
            </a:r>
            <a:r>
              <a:rPr lang="en-US" sz="900" dirty="0">
                <a:latin typeface="Times New Roman"/>
                <a:ea typeface="+mn-lt"/>
                <a:cs typeface="Times New Roman"/>
              </a:rPr>
              <a:t>, A. (2022). Tourism towards healthy lives and well-being for older adults and senior citizens: tourism agenda 2030. </a:t>
            </a:r>
            <a:r>
              <a:rPr lang="en-US" sz="900" i="1" dirty="0">
                <a:latin typeface="Times New Roman"/>
                <a:ea typeface="+mn-lt"/>
                <a:cs typeface="Times New Roman"/>
              </a:rPr>
              <a:t>Tourism Review</a:t>
            </a:r>
            <a:r>
              <a:rPr lang="en-US" sz="900" dirty="0">
                <a:latin typeface="Times New Roman"/>
                <a:ea typeface="+mn-lt"/>
                <a:cs typeface="Times New Roman"/>
              </a:rPr>
              <a:t>. </a:t>
            </a:r>
            <a:r>
              <a:rPr lang="en-US" sz="900" dirty="0" err="1">
                <a:latin typeface="Times New Roman"/>
                <a:ea typeface="+mn-lt"/>
                <a:cs typeface="Times New Roman"/>
              </a:rPr>
              <a:t>doi:https</a:t>
            </a:r>
            <a:r>
              <a:rPr lang="en-US" sz="900" dirty="0">
                <a:latin typeface="Times New Roman"/>
                <a:ea typeface="+mn-lt"/>
                <a:cs typeface="Times New Roman"/>
              </a:rPr>
              <a:t>://doi.org/10.1108/tr-06-2022-0269.</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Sharma, M., Singh, A.K. and </a:t>
            </a:r>
            <a:r>
              <a:rPr lang="en-US" sz="900" dirty="0" err="1">
                <a:latin typeface="Times New Roman"/>
                <a:ea typeface="+mn-lt"/>
                <a:cs typeface="Times New Roman"/>
              </a:rPr>
              <a:t>Tyagi</a:t>
            </a:r>
            <a:r>
              <a:rPr lang="en-US" sz="900" dirty="0">
                <a:latin typeface="Times New Roman"/>
                <a:ea typeface="+mn-lt"/>
                <a:cs typeface="Times New Roman"/>
              </a:rPr>
              <a:t>, P. (2024). </a:t>
            </a:r>
            <a:r>
              <a:rPr lang="en-US" sz="900" i="1" dirty="0">
                <a:latin typeface="Times New Roman"/>
                <a:ea typeface="+mn-lt"/>
                <a:cs typeface="Times New Roman"/>
              </a:rPr>
              <a:t>Proceedings of the International Conference on Innovation and Regenerative Trends in Tourism and Hospitality Industry (IRTTHI 2024)</a:t>
            </a:r>
            <a:r>
              <a:rPr lang="en-US" sz="900" dirty="0">
                <a:latin typeface="Times New Roman"/>
                <a:ea typeface="+mn-lt"/>
                <a:cs typeface="Times New Roman"/>
              </a:rPr>
              <a:t>. 1st ed. Atlantis Press.</a:t>
            </a:r>
            <a:endParaRPr lang="en-US" sz="900" dirty="0">
              <a:latin typeface="Times New Roman"/>
              <a:cs typeface="Times New Roman"/>
            </a:endParaRPr>
          </a:p>
          <a:p>
            <a:pPr marL="0" indent="0" algn="just">
              <a:lnSpc>
                <a:spcPct val="100000"/>
              </a:lnSpc>
              <a:spcBef>
                <a:spcPts val="0"/>
              </a:spcBef>
              <a:buNone/>
            </a:pPr>
            <a:r>
              <a:rPr lang="en-US" sz="900" dirty="0" err="1">
                <a:latin typeface="Times New Roman"/>
                <a:ea typeface="+mn-lt"/>
                <a:cs typeface="Times New Roman"/>
              </a:rPr>
              <a:t>Skyttermoen</a:t>
            </a:r>
            <a:r>
              <a:rPr lang="en-US" sz="900" dirty="0">
                <a:latin typeface="Times New Roman"/>
                <a:ea typeface="+mn-lt"/>
                <a:cs typeface="Times New Roman"/>
              </a:rPr>
              <a:t>, S.R., Clegg, S.R. and </a:t>
            </a:r>
            <a:r>
              <a:rPr lang="en-US" sz="900" dirty="0" err="1">
                <a:latin typeface="Times New Roman"/>
                <a:ea typeface="+mn-lt"/>
                <a:cs typeface="Times New Roman"/>
              </a:rPr>
              <a:t>Vaagaasar</a:t>
            </a:r>
            <a:r>
              <a:rPr lang="en-US" sz="900" dirty="0">
                <a:latin typeface="Times New Roman"/>
                <a:ea typeface="+mn-lt"/>
                <a:cs typeface="Times New Roman"/>
              </a:rPr>
              <a:t> , A.L. (2021). </a:t>
            </a:r>
            <a:r>
              <a:rPr lang="en-US" sz="900" i="1" dirty="0">
                <a:latin typeface="Times New Roman"/>
                <a:ea typeface="+mn-lt"/>
                <a:cs typeface="Times New Roman"/>
              </a:rPr>
              <a:t>Project Management : a value creation approach.</a:t>
            </a:r>
            <a:r>
              <a:rPr lang="en-US" sz="900" dirty="0">
                <a:latin typeface="Times New Roman"/>
                <a:ea typeface="+mn-lt"/>
                <a:cs typeface="Times New Roman"/>
              </a:rPr>
              <a:t> London: Sage.</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Tracy, S.J. (2020). </a:t>
            </a:r>
            <a:r>
              <a:rPr lang="en-US" sz="900" i="1" dirty="0">
                <a:latin typeface="Times New Roman"/>
                <a:ea typeface="+mn-lt"/>
                <a:cs typeface="Times New Roman"/>
              </a:rPr>
              <a:t>Qualitative Research Methods : Collecting evidence, Crafting analysis, Communicating Impact</a:t>
            </a:r>
            <a:r>
              <a:rPr lang="en-US" sz="900" dirty="0">
                <a:latin typeface="Times New Roman"/>
                <a:ea typeface="+mn-lt"/>
                <a:cs typeface="Times New Roman"/>
              </a:rPr>
              <a:t>. 2nd ed. Hoboken, New Jersey: John Wiley &amp; Sons, Inc.</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Tribe, J. (2009). </a:t>
            </a:r>
            <a:r>
              <a:rPr lang="en-US" sz="900" i="1" dirty="0">
                <a:latin typeface="Times New Roman"/>
                <a:ea typeface="+mn-lt"/>
                <a:cs typeface="Times New Roman"/>
              </a:rPr>
              <a:t>Philosophical issues in tourism</a:t>
            </a:r>
            <a:r>
              <a:rPr lang="en-US" sz="900" dirty="0">
                <a:latin typeface="Times New Roman"/>
                <a:ea typeface="+mn-lt"/>
                <a:cs typeface="Times New Roman"/>
              </a:rPr>
              <a:t>. Bristol, England: Channel View Publications.</a:t>
            </a:r>
            <a:endParaRPr lang="en-US" sz="900" dirty="0">
              <a:latin typeface="Times New Roman"/>
              <a:cs typeface="Times New Roman"/>
            </a:endParaRPr>
          </a:p>
          <a:p>
            <a:pPr marL="0" indent="0" algn="just">
              <a:lnSpc>
                <a:spcPct val="100000"/>
              </a:lnSpc>
              <a:spcBef>
                <a:spcPts val="0"/>
              </a:spcBef>
              <a:buNone/>
            </a:pPr>
            <a:r>
              <a:rPr lang="en-US" sz="900" dirty="0" err="1">
                <a:latin typeface="Times New Roman"/>
                <a:ea typeface="+mn-lt"/>
                <a:cs typeface="Times New Roman"/>
              </a:rPr>
              <a:t>Vourdoubas</a:t>
            </a:r>
            <a:r>
              <a:rPr lang="en-US" sz="900" dirty="0">
                <a:latin typeface="Times New Roman"/>
                <a:ea typeface="+mn-lt"/>
                <a:cs typeface="Times New Roman"/>
              </a:rPr>
              <a:t>, J. (2024). Net-zero Carbon Emission Hotels: Are they Technically and Economically Feasible? </a:t>
            </a:r>
            <a:r>
              <a:rPr lang="en-US" sz="900" i="1" dirty="0">
                <a:latin typeface="Times New Roman"/>
                <a:ea typeface="+mn-lt"/>
                <a:cs typeface="Times New Roman"/>
              </a:rPr>
              <a:t>Deleted Journal</a:t>
            </a:r>
            <a:r>
              <a:rPr lang="en-US" sz="900" dirty="0">
                <a:latin typeface="Times New Roman"/>
                <a:ea typeface="+mn-lt"/>
                <a:cs typeface="Times New Roman"/>
              </a:rPr>
              <a:t>, 4(3), pp.1258–1266. </a:t>
            </a:r>
            <a:r>
              <a:rPr lang="en-US" sz="900" dirty="0" err="1">
                <a:latin typeface="Times New Roman"/>
                <a:ea typeface="+mn-lt"/>
                <a:cs typeface="Times New Roman"/>
              </a:rPr>
              <a:t>doi:https</a:t>
            </a:r>
            <a:r>
              <a:rPr lang="en-US" sz="900" dirty="0">
                <a:latin typeface="Times New Roman"/>
                <a:ea typeface="+mn-lt"/>
                <a:cs typeface="Times New Roman"/>
              </a:rPr>
              <a:t>://doi.org/10.62225/2583049x.2024.4.3.2933.</a:t>
            </a:r>
            <a:endParaRPr lang="en-US" sz="900" dirty="0">
              <a:latin typeface="Times New Roman"/>
              <a:cs typeface="Times New Roman"/>
            </a:endParaRPr>
          </a:p>
          <a:p>
            <a:pPr marL="0" indent="0" algn="just">
              <a:lnSpc>
                <a:spcPct val="100000"/>
              </a:lnSpc>
              <a:spcBef>
                <a:spcPts val="0"/>
              </a:spcBef>
              <a:buNone/>
            </a:pPr>
            <a:r>
              <a:rPr lang="en-US" sz="900" dirty="0">
                <a:latin typeface="Times New Roman"/>
                <a:ea typeface="+mn-lt"/>
                <a:cs typeface="Times New Roman"/>
              </a:rPr>
              <a:t>Zaman, M., Vo-</a:t>
            </a:r>
            <a:r>
              <a:rPr lang="en-US" sz="900" dirty="0" err="1">
                <a:latin typeface="Times New Roman"/>
                <a:ea typeface="+mn-lt"/>
                <a:cs typeface="Times New Roman"/>
              </a:rPr>
              <a:t>Thanh</a:t>
            </a:r>
            <a:r>
              <a:rPr lang="en-US" sz="900" dirty="0">
                <a:latin typeface="Times New Roman"/>
                <a:ea typeface="+mn-lt"/>
                <a:cs typeface="Times New Roman"/>
              </a:rPr>
              <a:t>, T., Hasan, R., Shams, S.M.R. and </a:t>
            </a:r>
            <a:r>
              <a:rPr lang="en-US" sz="900" dirty="0" err="1">
                <a:latin typeface="Times New Roman"/>
                <a:ea typeface="+mn-lt"/>
                <a:cs typeface="Times New Roman"/>
              </a:rPr>
              <a:t>Vukovic</a:t>
            </a:r>
            <a:r>
              <a:rPr lang="en-US" sz="900" dirty="0">
                <a:latin typeface="Times New Roman"/>
                <a:ea typeface="+mn-lt"/>
                <a:cs typeface="Times New Roman"/>
              </a:rPr>
              <a:t>, D.B. (2022). How can hotels create sustainable competitive advantages? A resource-based view. </a:t>
            </a:r>
            <a:r>
              <a:rPr lang="en-US" sz="900" i="1" dirty="0">
                <a:latin typeface="Times New Roman"/>
                <a:ea typeface="+mn-lt"/>
                <a:cs typeface="Times New Roman"/>
              </a:rPr>
              <a:t>Journal of Strategic Marketing</a:t>
            </a:r>
            <a:r>
              <a:rPr lang="en-US" sz="900" dirty="0">
                <a:latin typeface="Times New Roman"/>
                <a:ea typeface="+mn-lt"/>
                <a:cs typeface="Times New Roman"/>
              </a:rPr>
              <a:t>, pp.1–16. </a:t>
            </a:r>
            <a:r>
              <a:rPr lang="en-US" sz="900" dirty="0" err="1">
                <a:latin typeface="Times New Roman"/>
                <a:ea typeface="+mn-lt"/>
                <a:cs typeface="Times New Roman"/>
              </a:rPr>
              <a:t>doi:https</a:t>
            </a:r>
            <a:r>
              <a:rPr lang="en-US" sz="900" dirty="0">
                <a:latin typeface="Times New Roman"/>
                <a:ea typeface="+mn-lt"/>
                <a:cs typeface="Times New Roman"/>
              </a:rPr>
              <a:t>://doi.org/10.1080/0965254x.2022.2066558. </a:t>
            </a:r>
            <a:endParaRPr lang="en-US" sz="900" dirty="0">
              <a:latin typeface="Times New Roman"/>
              <a:cs typeface="Times New Roman"/>
            </a:endParaRPr>
          </a:p>
          <a:p>
            <a:pPr marL="0" indent="0" algn="just">
              <a:lnSpc>
                <a:spcPct val="100000"/>
              </a:lnSpc>
              <a:spcBef>
                <a:spcPts val="0"/>
              </a:spcBef>
              <a:buNone/>
            </a:pPr>
            <a:endParaRPr lang="en-US" sz="900" dirty="0">
              <a:latin typeface="Times New Roman"/>
              <a:cs typeface="Times New Roman"/>
            </a:endParaRPr>
          </a:p>
        </p:txBody>
      </p:sp>
      <p:sp>
        <p:nvSpPr>
          <p:cNvPr id="4" name="Slide Number Placeholder 3">
            <a:extLst>
              <a:ext uri="{FF2B5EF4-FFF2-40B4-BE49-F238E27FC236}">
                <a16:creationId xmlns:a16="http://schemas.microsoft.com/office/drawing/2014/main" id="{B9312A8D-C173-01DD-4A9F-6F64C00C5A25}"/>
              </a:ext>
            </a:extLst>
          </p:cNvPr>
          <p:cNvSpPr>
            <a:spLocks noGrp="1"/>
          </p:cNvSpPr>
          <p:nvPr>
            <p:ph type="sldNum" sz="quarter" idx="12"/>
          </p:nvPr>
        </p:nvSpPr>
        <p:spPr>
          <a:xfrm>
            <a:off x="11704320" y="6455664"/>
            <a:ext cx="448056" cy="365125"/>
          </a:xfrm>
        </p:spPr>
        <p:txBody>
          <a:bodyPr>
            <a:normAutofit/>
          </a:bodyPr>
          <a:lstStyle/>
          <a:p>
            <a:pPr>
              <a:spcAft>
                <a:spcPts val="600"/>
              </a:spcAft>
            </a:pPr>
            <a:fld id="{330EA680-D336-4FF7-8B7A-9848BB0A1C32}" type="slidenum">
              <a:rPr lang="en-US" sz="1100">
                <a:solidFill>
                  <a:schemeClr val="tx1">
                    <a:lumMod val="50000"/>
                    <a:lumOff val="50000"/>
                  </a:schemeClr>
                </a:solidFill>
                <a:latin typeface="Times New Roman"/>
                <a:cs typeface="Times New Roman"/>
              </a:rPr>
              <a:pPr>
                <a:spcAft>
                  <a:spcPts val="600"/>
                </a:spcAft>
              </a:pPr>
              <a:t>14</a:t>
            </a:fld>
            <a:endParaRPr lang="en-US" sz="1100">
              <a:solidFill>
                <a:schemeClr val="tx1">
                  <a:lumMod val="50000"/>
                  <a:lumOff val="50000"/>
                </a:schemeClr>
              </a:solidFill>
              <a:latin typeface="Times New Roman"/>
              <a:cs typeface="Times New Roman"/>
            </a:endParaRPr>
          </a:p>
        </p:txBody>
      </p:sp>
    </p:spTree>
    <p:extLst>
      <p:ext uri="{BB962C8B-B14F-4D97-AF65-F5344CB8AC3E}">
        <p14:creationId xmlns:p14="http://schemas.microsoft.com/office/powerpoint/2010/main" val="19110112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3498</Words>
  <Application>Microsoft Office PowerPoint</Application>
  <PresentationFormat>Widescreen</PresentationFormat>
  <Paragraphs>143</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Times New Roman</vt:lpstr>
      <vt:lpstr>office theme</vt:lpstr>
      <vt:lpstr>Module Title: Contemporary Themes in the Hotel and Hospitality Sector Module code: BMIH6001 Sumaiya Begum Tanni Student ID: 2211676</vt:lpstr>
      <vt:lpstr>Introduction</vt:lpstr>
      <vt:lpstr>Literature Review</vt:lpstr>
      <vt:lpstr>Literature Review (contd.)</vt:lpstr>
      <vt:lpstr>Literature Review (contd.)</vt:lpstr>
      <vt:lpstr>Literature Review (contd.)</vt:lpstr>
      <vt:lpstr>Methodology</vt:lpstr>
      <vt:lpstr>Theme Impact Analysis</vt:lpstr>
      <vt:lpstr>Theme Impact Analysis (contd.)</vt:lpstr>
      <vt:lpstr>Theme Impact Analysis (contd.)</vt:lpstr>
      <vt:lpstr>Theme Impact Analysis (contd.)</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Sumaiya Begum</dc:creator>
  <cp:lastModifiedBy>Sumaiya Begum</cp:lastModifiedBy>
  <cp:revision>2</cp:revision>
  <dcterms:created xsi:type="dcterms:W3CDTF">2025-05-18T08:03:01Z</dcterms:created>
  <dcterms:modified xsi:type="dcterms:W3CDTF">2025-06-09T12:45:26Z</dcterms:modified>
</cp:coreProperties>
</file>