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8"/>
  </p:notesMasterIdLst>
  <p:sldIdLst>
    <p:sldId id="719" r:id="rId24"/>
    <p:sldId id="741" r:id="rId25"/>
    <p:sldId id="742" r:id="rId26"/>
    <p:sldId id="743" r:id="rId27"/>
    <p:sldId id="758" r:id="rId28"/>
    <p:sldId id="759" r:id="rId29"/>
    <p:sldId id="760" r:id="rId30"/>
    <p:sldId id="766" r:id="rId31"/>
    <p:sldId id="762" r:id="rId32"/>
    <p:sldId id="767" r:id="rId33"/>
    <p:sldId id="763" r:id="rId34"/>
    <p:sldId id="764" r:id="rId35"/>
    <p:sldId id="768" r:id="rId36"/>
    <p:sldId id="765"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9" d="100"/>
          <a:sy n="89" d="100"/>
        </p:scale>
        <p:origin x="362" y="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presProps" Target="presProps.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09A26AFE-3578-4143-B1B0-81DF391638B0}"/>
    <pc:docChg chg="modSld">
      <pc:chgData name="Jenifer Prince Devaraj" userId="c3fb109c-09d1-42a6-93f4-69472d709861" providerId="ADAL" clId="{09A26AFE-3578-4143-B1B0-81DF391638B0}" dt="2026-02-25T12:54:40.089" v="4" actId="20577"/>
      <pc:docMkLst>
        <pc:docMk/>
      </pc:docMkLst>
      <pc:sldChg chg="modSp mod">
        <pc:chgData name="Jenifer Prince Devaraj" userId="c3fb109c-09d1-42a6-93f4-69472d709861" providerId="ADAL" clId="{09A26AFE-3578-4143-B1B0-81DF391638B0}" dt="2026-02-25T12:54:40.089" v="4" actId="20577"/>
        <pc:sldMkLst>
          <pc:docMk/>
          <pc:sldMk cId="3119007398" sldId="719"/>
        </pc:sldMkLst>
        <pc:spChg chg="mod">
          <ac:chgData name="Jenifer Prince Devaraj" userId="c3fb109c-09d1-42a6-93f4-69472d709861" providerId="ADAL" clId="{09A26AFE-3578-4143-B1B0-81DF391638B0}" dt="2026-02-25T12:54:40.089" v="4" actId="20577"/>
          <ac:spMkLst>
            <pc:docMk/>
            <pc:sldMk cId="3119007398" sldId="719"/>
            <ac:spMk id="4" creationId="{3C383E07-45E2-EB5D-ED8D-52954F6234A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lnSpc>
                <a:spcPct val="150000"/>
              </a:lnSpc>
              <a:buFont typeface="Arial" panose="020B0604020202020204" pitchFamily="34" charset="0"/>
              <a:buChar char="•"/>
            </a:pPr>
            <a:r>
              <a:rPr lang="en-GB" sz="1200" dirty="0">
                <a:latin typeface="Calibri "/>
              </a:rPr>
              <a:t>A</a:t>
            </a:r>
            <a:r>
              <a:rPr lang="en-GB" sz="1200" b="0" i="0" dirty="0">
                <a:effectLst/>
                <a:latin typeface="Calibri "/>
              </a:rPr>
              <a:t> capacitor can store an electrical charge on its plates, and we can use this ability to help smooth out some of the pulsating waveform. </a:t>
            </a:r>
          </a:p>
          <a:p>
            <a:pPr marL="285750" indent="-285750" algn="just">
              <a:lnSpc>
                <a:spcPct val="150000"/>
              </a:lnSpc>
              <a:buFont typeface="Arial" panose="020B0604020202020204" pitchFamily="34" charset="0"/>
              <a:buChar char="•"/>
            </a:pPr>
            <a:r>
              <a:rPr lang="en-GB" sz="1200" b="0" i="0" dirty="0">
                <a:effectLst/>
                <a:latin typeface="Calibri "/>
              </a:rPr>
              <a:t>The capacitor, </a:t>
            </a:r>
            <a:r>
              <a:rPr lang="en-GB" sz="1200" b="0" i="0" u="none" strike="noStrike" dirty="0">
                <a:effectLst/>
                <a:latin typeface="Calibri "/>
              </a:rPr>
              <a:t>C1</a:t>
            </a:r>
            <a:r>
              <a:rPr lang="en-GB" sz="1200" b="0" i="0" dirty="0">
                <a:effectLst/>
                <a:latin typeface="Calibri "/>
              </a:rPr>
              <a:t>, usually called a smoothing capacitor, becomes charged up by the current flowing through the forward biased diode during the positive half cycle. </a:t>
            </a:r>
            <a:endParaRPr lang="en-GB" sz="1200" dirty="0">
              <a:latin typeface="Calibri "/>
            </a:endParaRPr>
          </a:p>
          <a:p>
            <a:pPr marL="285750" indent="-285750" algn="just">
              <a:lnSpc>
                <a:spcPct val="150000"/>
              </a:lnSpc>
              <a:buFont typeface="Arial" panose="020B0604020202020204" pitchFamily="34" charset="0"/>
              <a:buChar char="•"/>
            </a:pPr>
            <a:r>
              <a:rPr lang="en-GB" sz="1200" b="0" i="0" dirty="0">
                <a:effectLst/>
                <a:latin typeface="Calibri "/>
              </a:rPr>
              <a:t>At some point the output voltage from </a:t>
            </a:r>
            <a:r>
              <a:rPr lang="en-GB" sz="1200" b="0" i="0" u="none" strike="noStrike" dirty="0">
                <a:effectLst/>
                <a:latin typeface="Calibri "/>
              </a:rPr>
              <a:t>T1</a:t>
            </a:r>
            <a:r>
              <a:rPr lang="en-GB" sz="1200" b="0" i="0" dirty="0">
                <a:effectLst/>
                <a:latin typeface="Calibri "/>
              </a:rPr>
              <a:t> crosses over zero and supplies the negative half cycle which reverse biases the diode into cut-off. </a:t>
            </a:r>
          </a:p>
          <a:p>
            <a:endParaRPr lang="en-IN"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dirty="0"/>
          </a:p>
        </p:txBody>
      </p:sp>
    </p:spTree>
    <p:extLst>
      <p:ext uri="{BB962C8B-B14F-4D97-AF65-F5344CB8AC3E}">
        <p14:creationId xmlns:p14="http://schemas.microsoft.com/office/powerpoint/2010/main" val="2825474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this half cycle, capacitor C1 is supplying all the current to the load and discharges itself at a rate determined by the loads time constant. On the next positive half cycle, transformer T1 takes over control again supplying power to the load and continues to do so until the output voltage from T1 returns to its positive peak value once again. </a:t>
            </a:r>
            <a:endParaRPr lang="en-IN"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dirty="0"/>
          </a:p>
        </p:txBody>
      </p:sp>
    </p:spTree>
    <p:extLst>
      <p:ext uri="{BB962C8B-B14F-4D97-AF65-F5344CB8AC3E}">
        <p14:creationId xmlns:p14="http://schemas.microsoft.com/office/powerpoint/2010/main" val="105200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21544193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panose="02040503050406030204" pitchFamily="18" charset="0"/>
                <a:ea typeface="Cambria" panose="02040503050406030204" pitchFamily="18" charset="0"/>
                <a:cs typeface="+mn-lt"/>
              </a:rPr>
              <a:t>Passive filters. Passive implementations of linear filters are based on combinations of resistors (R), inductors (L) and capacitors (C). These types are collectively known as passive filters because they do not depend upon  an external power supply and/or they do not contain active components such as transistors</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5</a:t>
            </a:fld>
            <a:endParaRPr lang="en-GB"/>
          </a:p>
        </p:txBody>
      </p:sp>
    </p:spTree>
    <p:extLst>
      <p:ext uri="{BB962C8B-B14F-4D97-AF65-F5344CB8AC3E}">
        <p14:creationId xmlns:p14="http://schemas.microsoft.com/office/powerpoint/2010/main" val="18724471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a:ea typeface="Lato"/>
                    <a:cs typeface="Lato"/>
                  </a:rPr>
                  <a:t>The low pass filter only allows low-frequency signals from 0Hz to its cut-off frequency, </a:t>
                </a:r>
                <a:r>
                  <a:rPr lang="en-US" sz="1200" dirty="0" err="1">
                    <a:latin typeface="Cambria"/>
                    <a:ea typeface="Lato"/>
                    <a:cs typeface="Lato"/>
                  </a:rPr>
                  <a:t>ƒc</a:t>
                </a:r>
                <a:r>
                  <a:rPr lang="en-US" sz="1200" dirty="0">
                    <a:latin typeface="Cambria"/>
                    <a:ea typeface="Lato"/>
                    <a:cs typeface="Lato"/>
                  </a:rPr>
                  <a:t> point to pass while blocking those any higher frequency.</a:t>
                </a:r>
              </a:p>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lang="en-US" sz="1200" i="1" smtClean="0">
                          <a:effectLst/>
                          <a:latin typeface="Cambria Math" panose="02040503050406030204" pitchFamily="18" charset="0"/>
                          <a:ea typeface="Calibri" panose="020F0502020204030204" pitchFamily="34" charset="0"/>
                          <a:cs typeface="Times New Roman" panose="02020603050405020304" pitchFamily="18" charset="0"/>
                        </a:rPr>
                        <m:t>𝑉</m:t>
                      </m:r>
                      <m:r>
                        <a:rPr lang="en-US" sz="1200" i="1" baseline="-25000">
                          <a:effectLst/>
                          <a:latin typeface="Cambria Math" panose="02040503050406030204" pitchFamily="18" charset="0"/>
                          <a:ea typeface="Calibri" panose="020F0502020204030204" pitchFamily="34" charset="0"/>
                          <a:cs typeface="Times New Roman" panose="02020603050405020304" pitchFamily="18" charset="0"/>
                        </a:rPr>
                        <m:t>𝑜𝑢𝑡</m:t>
                      </m:r>
                      <m:r>
                        <a:rPr lang="en-US" sz="1200" i="1" baseline="-25000">
                          <a:effectLst/>
                          <a:latin typeface="Cambria Math" panose="02040503050406030204" pitchFamily="18" charset="0"/>
                          <a:ea typeface="Calibri" panose="020F0502020204030204" pitchFamily="34" charset="0"/>
                          <a:cs typeface="Times New Roman" panose="02020603050405020304" pitchFamily="18" charset="0"/>
                        </a:rPr>
                        <m:t> = </m:t>
                      </m:r>
                      <m:f>
                        <m:fPr>
                          <m:ctrlPr>
                            <a:rPr lang="en-US" sz="1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1200" i="1">
                              <a:effectLst/>
                              <a:latin typeface="Cambria Math" panose="02040503050406030204" pitchFamily="18" charset="0"/>
                              <a:ea typeface="Calibri" panose="020F0502020204030204" pitchFamily="34" charset="0"/>
                              <a:cs typeface="Times New Roman" panose="02020603050405020304" pitchFamily="18" charset="0"/>
                            </a:rPr>
                            <m:t>𝑋𝑐</m:t>
                          </m:r>
                        </m:num>
                        <m:den>
                          <m:r>
                            <a:rPr lang="en-US" sz="1200" i="1">
                              <a:effectLst/>
                              <a:latin typeface="Cambria Math" panose="02040503050406030204" pitchFamily="18" charset="0"/>
                              <a:ea typeface="Calibri" panose="020F0502020204030204" pitchFamily="34" charset="0"/>
                              <a:cs typeface="Cambria Math" panose="02040503050406030204" pitchFamily="18" charset="0"/>
                            </a:rPr>
                            <m:t>𝑋𝑐</m:t>
                          </m:r>
                          <m:r>
                            <a:rPr lang="en-US" sz="1200" i="1">
                              <a:effectLst/>
                              <a:latin typeface="Cambria Math" panose="02040503050406030204" pitchFamily="18" charset="0"/>
                              <a:ea typeface="Calibri" panose="020F0502020204030204" pitchFamily="34" charset="0"/>
                              <a:cs typeface="Cambria Math" panose="02040503050406030204" pitchFamily="18" charset="0"/>
                            </a:rPr>
                            <m:t>+</m:t>
                          </m:r>
                          <m:r>
                            <a:rPr lang="en-US" sz="1200" i="1">
                              <a:effectLst/>
                              <a:latin typeface="Cambria Math" panose="02040503050406030204" pitchFamily="18" charset="0"/>
                              <a:ea typeface="Calibri" panose="020F0502020204030204" pitchFamily="34" charset="0"/>
                              <a:cs typeface="Cambria Math" panose="02040503050406030204" pitchFamily="18" charset="0"/>
                            </a:rPr>
                            <m:t>𝑅</m:t>
                          </m:r>
                        </m:den>
                      </m:f>
                      <m:r>
                        <a:rPr lang="en-US" sz="1200" i="1">
                          <a:effectLst/>
                          <a:latin typeface="Cambria Math" panose="02040503050406030204" pitchFamily="18" charset="0"/>
                          <a:ea typeface="Calibri" panose="020F0502020204030204" pitchFamily="34" charset="0"/>
                          <a:cs typeface="Times New Roman" panose="02020603050405020304" pitchFamily="18" charset="0"/>
                        </a:rPr>
                        <m:t>∗</m:t>
                      </m:r>
                      <m:r>
                        <a:rPr lang="en-US" sz="1200" i="1">
                          <a:effectLst/>
                          <a:latin typeface="Cambria Math" panose="02040503050406030204" pitchFamily="18" charset="0"/>
                          <a:ea typeface="Calibri" panose="020F0502020204030204" pitchFamily="34" charset="0"/>
                          <a:cs typeface="Times New Roman" panose="02020603050405020304" pitchFamily="18" charset="0"/>
                        </a:rPr>
                        <m:t>𝑉𝑖𝑛</m:t>
                      </m:r>
                      <m:r>
                        <a:rPr lang="en-US" sz="1200" i="1">
                          <a:effectLst/>
                          <a:latin typeface="Cambria Math" panose="02040503050406030204" pitchFamily="18" charset="0"/>
                          <a:ea typeface="Calibri" panose="020F0502020204030204" pitchFamily="34" charset="0"/>
                          <a:cs typeface="Times New Roman" panose="02020603050405020304" pitchFamily="18" charset="0"/>
                        </a:rPr>
                        <m:t> </m:t>
                      </m:r>
                    </m:oMath>
                  </m:oMathPara>
                </a14:m>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lang="en-US" sz="1200" i="1" smtClean="0">
                          <a:latin typeface="Cambria Math" panose="02040503050406030204" pitchFamily="18" charset="0"/>
                        </a:rPr>
                        <m:t>𝑋𝑐</m:t>
                      </m:r>
                      <m:r>
                        <a:rPr lang="en-US" sz="1200" i="0">
                          <a:latin typeface="Cambria Math" panose="02040503050406030204" pitchFamily="18" charset="0"/>
                        </a:rPr>
                        <m:t> </m:t>
                      </m:r>
                      <m:r>
                        <a:rPr lang="en-US" sz="1200" i="1">
                          <a:latin typeface="Cambria Math" panose="02040503050406030204" pitchFamily="18" charset="0"/>
                        </a:rPr>
                        <m:t>𝑖𝑠</m:t>
                      </m:r>
                      <m:r>
                        <a:rPr lang="en-US" sz="1200" i="0">
                          <a:latin typeface="Cambria Math" panose="02040503050406030204" pitchFamily="18" charset="0"/>
                        </a:rPr>
                        <m:t>  </m:t>
                      </m:r>
                      <m:r>
                        <a:rPr lang="en-US" sz="1200" i="1">
                          <a:latin typeface="Cambria Math" panose="02040503050406030204" pitchFamily="18" charset="0"/>
                        </a:rPr>
                        <m:t>𝑡h𝑒</m:t>
                      </m:r>
                      <m:r>
                        <a:rPr lang="en-US" sz="1200" i="0">
                          <a:latin typeface="Cambria Math" panose="02040503050406030204" pitchFamily="18" charset="0"/>
                        </a:rPr>
                        <m:t> </m:t>
                      </m:r>
                      <m:r>
                        <a:rPr lang="en-US" sz="1200" i="1">
                          <a:latin typeface="Cambria Math" panose="02040503050406030204" pitchFamily="18" charset="0"/>
                        </a:rPr>
                        <m:t>𝑅𝑒𝑎𝑐𝑡𝑎𝑛𝑐𝑒</m:t>
                      </m:r>
                      <m:r>
                        <a:rPr lang="en-US" sz="1200" i="0">
                          <a:latin typeface="Cambria Math" panose="02040503050406030204" pitchFamily="18" charset="0"/>
                        </a:rPr>
                        <m:t> </m:t>
                      </m:r>
                      <m:r>
                        <a:rPr lang="en-US" sz="1200" i="1">
                          <a:latin typeface="Cambria Math" panose="02040503050406030204" pitchFamily="18" charset="0"/>
                        </a:rPr>
                        <m:t>𝑂𝑓</m:t>
                      </m:r>
                      <m:r>
                        <a:rPr lang="en-US" sz="1200" i="0">
                          <a:latin typeface="Cambria Math" panose="02040503050406030204" pitchFamily="18" charset="0"/>
                        </a:rPr>
                        <m:t> </m:t>
                      </m:r>
                      <m:r>
                        <a:rPr lang="en-US" sz="1200" i="1">
                          <a:latin typeface="Cambria Math" panose="02040503050406030204" pitchFamily="18" charset="0"/>
                        </a:rPr>
                        <m:t>𝑡h𝑒</m:t>
                      </m:r>
                      <m:r>
                        <a:rPr lang="en-US" sz="1200" i="0">
                          <a:latin typeface="Cambria Math" panose="02040503050406030204" pitchFamily="18" charset="0"/>
                        </a:rPr>
                        <m:t> </m:t>
                      </m:r>
                      <m:r>
                        <a:rPr lang="en-US" sz="1200" i="1">
                          <a:latin typeface="Cambria Math" panose="02040503050406030204" pitchFamily="18" charset="0"/>
                        </a:rPr>
                        <m:t>𝐶𝑎𝑝𝑎𝑐𝑖𝑡𝑜𝑟</m:t>
                      </m:r>
                    </m:oMath>
                  </m:oMathPara>
                </a14:m>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panose="02040503050406030204" pitchFamily="18" charset="0"/>
                    <a:ea typeface="Cambria" panose="02040503050406030204" pitchFamily="18" charset="0"/>
                  </a:rPr>
                  <a:t>We Know that </a:t>
                </a:r>
                <a14:m>
                  <m:oMath xmlns:m="http://schemas.openxmlformats.org/officeDocument/2006/math">
                    <m:r>
                      <a:rPr lang="en-US" sz="1200" i="1" smtClean="0">
                        <a:latin typeface="Cambria Math" panose="02040503050406030204" pitchFamily="18" charset="0"/>
                      </a:rPr>
                      <m:t>𝑋𝑐</m:t>
                    </m:r>
                    <m:r>
                      <a:rPr lang="en-US" sz="1200" i="0">
                        <a:latin typeface="Cambria Math" panose="02040503050406030204" pitchFamily="18" charset="0"/>
                      </a:rPr>
                      <m:t>= </m:t>
                    </m:r>
                    <m:f>
                      <m:fPr>
                        <m:ctrlPr>
                          <a:rPr lang="en-US" sz="1200" i="1">
                            <a:solidFill>
                              <a:srgbClr val="836967"/>
                            </a:solidFill>
                            <a:latin typeface="Cambria Math" panose="02040503050406030204" pitchFamily="18" charset="0"/>
                          </a:rPr>
                        </m:ctrlPr>
                      </m:fPr>
                      <m:num>
                        <m:r>
                          <a:rPr lang="en-US" sz="1200" i="0">
                            <a:latin typeface="Cambria Math" panose="02040503050406030204" pitchFamily="18" charset="0"/>
                          </a:rPr>
                          <m:t>1</m:t>
                        </m:r>
                      </m:num>
                      <m:den>
                        <m:r>
                          <a:rPr lang="en-US" sz="1200" i="1">
                            <a:latin typeface="Cambria Math" panose="02040503050406030204" pitchFamily="18" charset="0"/>
                          </a:rPr>
                          <m:t>𝜔</m:t>
                        </m:r>
                        <m:r>
                          <a:rPr lang="en-US" sz="1200" i="1">
                            <a:latin typeface="Cambria Math" panose="02040503050406030204" pitchFamily="18" charset="0"/>
                          </a:rPr>
                          <m:t>𝑐</m:t>
                        </m:r>
                      </m:den>
                    </m:f>
                  </m:oMath>
                </a14:m>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mbria" panose="02040503050406030204" pitchFamily="18" charset="0"/>
                    <a:ea typeface="Cambria" panose="02040503050406030204" pitchFamily="18" charset="0"/>
                    <a:cs typeface="Times New Roman" panose="02020603050405020304" pitchFamily="18" charset="0"/>
                  </a:rPr>
                  <a:t>When f</a:t>
                </a:r>
                <a:r>
                  <a:rPr lang="en-US" sz="1200" baseline="-25000" dirty="0">
                    <a:effectLst/>
                    <a:latin typeface="Cambria" panose="02040503050406030204" pitchFamily="18" charset="0"/>
                    <a:ea typeface="Cambria" panose="02040503050406030204" pitchFamily="18" charset="0"/>
                    <a:cs typeface="Times New Roman" panose="02020603050405020304" pitchFamily="18" charset="0"/>
                  </a:rPr>
                  <a:t>c </a:t>
                </a:r>
                <a:r>
                  <a:rPr lang="en-US" sz="1200" dirty="0">
                    <a:effectLst/>
                    <a:latin typeface="Cambria" panose="02040503050406030204" pitchFamily="18" charset="0"/>
                    <a:ea typeface="Cambria" panose="02040503050406030204" pitchFamily="18" charset="0"/>
                    <a:cs typeface="Times New Roman" panose="02020603050405020304" pitchFamily="18" charset="0"/>
                  </a:rPr>
                  <a:t>increases, the value of the reactance reduces, hence output will also reduce.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ambria"/>
                  <a:ea typeface="Cambria"/>
                  <a:cs typeface="Calibri"/>
                </a:endParaRPr>
              </a:p>
              <a:p>
                <a:endParaRPr lang="en-GB" dirty="0"/>
              </a:p>
            </p:txBody>
          </p:sp>
        </mc:Choice>
        <mc:Fallback xmlns="">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a:ea typeface="Lato"/>
                    <a:cs typeface="Lato"/>
                  </a:rPr>
                  <a:t>The low pass filter only allows low-frequency signals from 0Hz to its cut-off frequency, </a:t>
                </a:r>
                <a:r>
                  <a:rPr lang="en-US" sz="1200" dirty="0" err="1">
                    <a:latin typeface="Cambria"/>
                    <a:ea typeface="Lato"/>
                    <a:cs typeface="Lato"/>
                  </a:rPr>
                  <a:t>ƒc</a:t>
                </a:r>
                <a:r>
                  <a:rPr lang="en-US" sz="1200" dirty="0">
                    <a:latin typeface="Cambria"/>
                    <a:ea typeface="Lato"/>
                    <a:cs typeface="Lato"/>
                  </a:rPr>
                  <a:t> point to pass while blocking those any higher frequency.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0">
                    <a:effectLst/>
                    <a:latin typeface="Cambria Math" panose="02040503050406030204" pitchFamily="18" charset="0"/>
                    <a:ea typeface="Calibri" panose="020F0502020204030204" pitchFamily="34" charset="0"/>
                    <a:cs typeface="Times New Roman" panose="02020603050405020304" pitchFamily="18" charset="0"/>
                  </a:rPr>
                  <a:t>𝑉</a:t>
                </a:r>
                <a:r>
                  <a:rPr lang="en-US" sz="1200" i="0" baseline="-25000">
                    <a:effectLst/>
                    <a:latin typeface="Cambria Math" panose="02040503050406030204" pitchFamily="18" charset="0"/>
                    <a:ea typeface="Calibri" panose="020F0502020204030204" pitchFamily="34" charset="0"/>
                    <a:cs typeface="Times New Roman" panose="02020603050405020304" pitchFamily="18" charset="0"/>
                  </a:rPr>
                  <a:t>𝑜𝑢𝑡 = </a:t>
                </a:r>
                <a:r>
                  <a:rPr lang="en-US" sz="1200" i="0">
                    <a:effectLst/>
                    <a:latin typeface="Cambria Math" panose="02040503050406030204" pitchFamily="18" charset="0"/>
                    <a:ea typeface="Calibri" panose="020F0502020204030204" pitchFamily="34" charset="0"/>
                    <a:cs typeface="Times New Roman" panose="02020603050405020304" pitchFamily="18" charset="0"/>
                  </a:rPr>
                  <a:t> 𝑋𝑐/(</a:t>
                </a:r>
                <a:r>
                  <a:rPr lang="en-US" sz="1200" i="0">
                    <a:effectLst/>
                    <a:latin typeface="Cambria Math" panose="02040503050406030204" pitchFamily="18" charset="0"/>
                    <a:ea typeface="Calibri" panose="020F0502020204030204" pitchFamily="34" charset="0"/>
                    <a:cs typeface="Cambria Math" panose="02040503050406030204" pitchFamily="18" charset="0"/>
                  </a:rPr>
                  <a:t>𝑋𝑐+𝑅)</a:t>
                </a:r>
                <a:r>
                  <a:rPr lang="en-US" sz="1200" i="0">
                    <a:effectLst/>
                    <a:latin typeface="Cambria Math" panose="02040503050406030204" pitchFamily="18" charset="0"/>
                    <a:ea typeface="Calibri" panose="020F0502020204030204" pitchFamily="34" charset="0"/>
                    <a:cs typeface="Times New Roman" panose="02020603050405020304" pitchFamily="18" charset="0"/>
                  </a:rPr>
                  <a:t>∗𝑉𝑖𝑛 </a:t>
                </a:r>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0">
                    <a:latin typeface="Cambria Math" panose="02040503050406030204" pitchFamily="18" charset="0"/>
                  </a:rPr>
                  <a:t>𝑋𝑐 𝑖𝑠  𝑡ℎ𝑒 𝑅𝑒𝑎𝑐𝑡𝑎𝑛𝑐𝑒 𝑂𝑓 𝑡ℎ𝑒 𝐶𝑎𝑝𝑎𝑐𝑖𝑡𝑜𝑟</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panose="02040503050406030204" pitchFamily="18" charset="0"/>
                    <a:ea typeface="Cambria" panose="02040503050406030204" pitchFamily="18" charset="0"/>
                  </a:rPr>
                  <a:t>We Know that </a:t>
                </a:r>
                <a:r>
                  <a:rPr lang="en-US" sz="1200" i="0">
                    <a:latin typeface="Cambria Math" panose="02040503050406030204" pitchFamily="18" charset="0"/>
                  </a:rPr>
                  <a:t>𝑋𝑐=  1</a:t>
                </a:r>
                <a:r>
                  <a:rPr lang="en-US" sz="1200" i="0">
                    <a:solidFill>
                      <a:srgbClr val="836967"/>
                    </a:solidFill>
                    <a:latin typeface="Cambria Math" panose="02040503050406030204" pitchFamily="18" charset="0"/>
                  </a:rPr>
                  <a:t>/</a:t>
                </a:r>
                <a:r>
                  <a:rPr lang="en-US" sz="1200" i="0">
                    <a:latin typeface="Cambria Math" panose="02040503050406030204" pitchFamily="18" charset="0"/>
                  </a:rPr>
                  <a:t>𝜔𝑐</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mbria" panose="02040503050406030204" pitchFamily="18" charset="0"/>
                    <a:ea typeface="Cambria" panose="02040503050406030204" pitchFamily="18" charset="0"/>
                    <a:cs typeface="Times New Roman" panose="02020603050405020304" pitchFamily="18" charset="0"/>
                  </a:rPr>
                  <a:t>When f</a:t>
                </a:r>
                <a:r>
                  <a:rPr lang="en-US" sz="1200" baseline="-25000" dirty="0">
                    <a:effectLst/>
                    <a:latin typeface="Cambria" panose="02040503050406030204" pitchFamily="18" charset="0"/>
                    <a:ea typeface="Cambria" panose="02040503050406030204" pitchFamily="18" charset="0"/>
                    <a:cs typeface="Times New Roman" panose="02020603050405020304" pitchFamily="18" charset="0"/>
                  </a:rPr>
                  <a:t>c </a:t>
                </a:r>
                <a:r>
                  <a:rPr lang="en-US" sz="1200" dirty="0">
                    <a:effectLst/>
                    <a:latin typeface="Cambria" panose="02040503050406030204" pitchFamily="18" charset="0"/>
                    <a:ea typeface="Cambria" panose="02040503050406030204" pitchFamily="18" charset="0"/>
                    <a:cs typeface="Times New Roman" panose="02020603050405020304" pitchFamily="18" charset="0"/>
                  </a:rPr>
                  <a:t>increases, the value of the reactance reduces, hence output will also reduce.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ambria"/>
                  <a:ea typeface="Cambria"/>
                  <a:cs typeface="Calibri"/>
                </a:endParaRPr>
              </a:p>
              <a:p>
                <a:endParaRPr lang="en-GB" dirty="0"/>
              </a:p>
            </p:txBody>
          </p:sp>
        </mc:Fallback>
      </mc:AlternateContent>
      <p:sp>
        <p:nvSpPr>
          <p:cNvPr id="4" name="Slide Number Placeholder 3"/>
          <p:cNvSpPr>
            <a:spLocks noGrp="1"/>
          </p:cNvSpPr>
          <p:nvPr>
            <p:ph type="sldNum" sz="quarter" idx="5"/>
          </p:nvPr>
        </p:nvSpPr>
        <p:spPr/>
        <p:txBody>
          <a:bodyPr/>
          <a:lstStyle/>
          <a:p>
            <a:fld id="{8374F67A-0874-45E3-BD6B-71B178B0D08F}" type="slidenum">
              <a:rPr lang="en-GB" smtClean="0"/>
              <a:t>7</a:t>
            </a:fld>
            <a:endParaRPr lang="en-GB"/>
          </a:p>
        </p:txBody>
      </p:sp>
    </p:spTree>
    <p:extLst>
      <p:ext uri="{BB962C8B-B14F-4D97-AF65-F5344CB8AC3E}">
        <p14:creationId xmlns:p14="http://schemas.microsoft.com/office/powerpoint/2010/main" val="3590695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a:ea typeface="Lato"/>
                    <a:cs typeface="Lato"/>
                  </a:rPr>
                  <a:t>The low pass filter only allows low-frequency signals from 0Hz to its cut-off frequency, </a:t>
                </a:r>
                <a:r>
                  <a:rPr lang="en-US" sz="1200" dirty="0" err="1">
                    <a:latin typeface="Cambria"/>
                    <a:ea typeface="Lato"/>
                    <a:cs typeface="Lato"/>
                  </a:rPr>
                  <a:t>ƒc</a:t>
                </a:r>
                <a:r>
                  <a:rPr lang="en-US" sz="1200" dirty="0">
                    <a:latin typeface="Cambria"/>
                    <a:ea typeface="Lato"/>
                    <a:cs typeface="Lato"/>
                  </a:rPr>
                  <a:t> point to pass while blocking those any higher frequency.</a:t>
                </a:r>
              </a:p>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lang="en-US" sz="1200" i="1" smtClean="0">
                          <a:effectLst/>
                          <a:latin typeface="Cambria Math" panose="02040503050406030204" pitchFamily="18" charset="0"/>
                          <a:ea typeface="Calibri" panose="020F0502020204030204" pitchFamily="34" charset="0"/>
                          <a:cs typeface="Times New Roman" panose="02020603050405020304" pitchFamily="18" charset="0"/>
                        </a:rPr>
                        <m:t>𝑉</m:t>
                      </m:r>
                      <m:r>
                        <a:rPr lang="en-US" sz="1200" i="1" baseline="-25000">
                          <a:effectLst/>
                          <a:latin typeface="Cambria Math" panose="02040503050406030204" pitchFamily="18" charset="0"/>
                          <a:ea typeface="Calibri" panose="020F0502020204030204" pitchFamily="34" charset="0"/>
                          <a:cs typeface="Times New Roman" panose="02020603050405020304" pitchFamily="18" charset="0"/>
                        </a:rPr>
                        <m:t>𝑜𝑢𝑡</m:t>
                      </m:r>
                      <m:r>
                        <a:rPr lang="en-US" sz="1200" i="1" baseline="-25000">
                          <a:effectLst/>
                          <a:latin typeface="Cambria Math" panose="02040503050406030204" pitchFamily="18" charset="0"/>
                          <a:ea typeface="Calibri" panose="020F0502020204030204" pitchFamily="34" charset="0"/>
                          <a:cs typeface="Times New Roman" panose="02020603050405020304" pitchFamily="18" charset="0"/>
                        </a:rPr>
                        <m:t> = </m:t>
                      </m:r>
                      <m:f>
                        <m:fPr>
                          <m:ctrlPr>
                            <a:rPr lang="en-US" sz="1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1200" i="1">
                              <a:effectLst/>
                              <a:latin typeface="Cambria Math" panose="02040503050406030204" pitchFamily="18" charset="0"/>
                              <a:ea typeface="Calibri" panose="020F0502020204030204" pitchFamily="34" charset="0"/>
                              <a:cs typeface="Times New Roman" panose="02020603050405020304" pitchFamily="18" charset="0"/>
                            </a:rPr>
                            <m:t>𝑋𝑐</m:t>
                          </m:r>
                        </m:num>
                        <m:den>
                          <m:r>
                            <a:rPr lang="en-US" sz="1200" i="1">
                              <a:effectLst/>
                              <a:latin typeface="Cambria Math" panose="02040503050406030204" pitchFamily="18" charset="0"/>
                              <a:ea typeface="Calibri" panose="020F0502020204030204" pitchFamily="34" charset="0"/>
                              <a:cs typeface="Cambria Math" panose="02040503050406030204" pitchFamily="18" charset="0"/>
                            </a:rPr>
                            <m:t>𝑋𝑐</m:t>
                          </m:r>
                          <m:r>
                            <a:rPr lang="en-US" sz="1200" i="1">
                              <a:effectLst/>
                              <a:latin typeface="Cambria Math" panose="02040503050406030204" pitchFamily="18" charset="0"/>
                              <a:ea typeface="Calibri" panose="020F0502020204030204" pitchFamily="34" charset="0"/>
                              <a:cs typeface="Cambria Math" panose="02040503050406030204" pitchFamily="18" charset="0"/>
                            </a:rPr>
                            <m:t>+</m:t>
                          </m:r>
                          <m:r>
                            <a:rPr lang="en-US" sz="1200" i="1">
                              <a:effectLst/>
                              <a:latin typeface="Cambria Math" panose="02040503050406030204" pitchFamily="18" charset="0"/>
                              <a:ea typeface="Calibri" panose="020F0502020204030204" pitchFamily="34" charset="0"/>
                              <a:cs typeface="Cambria Math" panose="02040503050406030204" pitchFamily="18" charset="0"/>
                            </a:rPr>
                            <m:t>𝑅</m:t>
                          </m:r>
                        </m:den>
                      </m:f>
                      <m:r>
                        <a:rPr lang="en-US" sz="1200" i="1">
                          <a:effectLst/>
                          <a:latin typeface="Cambria Math" panose="02040503050406030204" pitchFamily="18" charset="0"/>
                          <a:ea typeface="Calibri" panose="020F0502020204030204" pitchFamily="34" charset="0"/>
                          <a:cs typeface="Times New Roman" panose="02020603050405020304" pitchFamily="18" charset="0"/>
                        </a:rPr>
                        <m:t>∗</m:t>
                      </m:r>
                      <m:r>
                        <a:rPr lang="en-US" sz="1200" i="1">
                          <a:effectLst/>
                          <a:latin typeface="Cambria Math" panose="02040503050406030204" pitchFamily="18" charset="0"/>
                          <a:ea typeface="Calibri" panose="020F0502020204030204" pitchFamily="34" charset="0"/>
                          <a:cs typeface="Times New Roman" panose="02020603050405020304" pitchFamily="18" charset="0"/>
                        </a:rPr>
                        <m:t>𝑉𝑖𝑛</m:t>
                      </m:r>
                      <m:r>
                        <a:rPr lang="en-US" sz="1200" i="1">
                          <a:effectLst/>
                          <a:latin typeface="Cambria Math" panose="02040503050406030204" pitchFamily="18" charset="0"/>
                          <a:ea typeface="Calibri" panose="020F0502020204030204" pitchFamily="34" charset="0"/>
                          <a:cs typeface="Times New Roman" panose="02020603050405020304" pitchFamily="18" charset="0"/>
                        </a:rPr>
                        <m:t> </m:t>
                      </m:r>
                    </m:oMath>
                  </m:oMathPara>
                </a14:m>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lang="en-US" sz="1200" i="1" smtClean="0">
                          <a:latin typeface="Cambria Math" panose="02040503050406030204" pitchFamily="18" charset="0"/>
                        </a:rPr>
                        <m:t>𝑋𝑐</m:t>
                      </m:r>
                      <m:r>
                        <a:rPr lang="en-US" sz="1200" i="0">
                          <a:latin typeface="Cambria Math" panose="02040503050406030204" pitchFamily="18" charset="0"/>
                        </a:rPr>
                        <m:t> </m:t>
                      </m:r>
                      <m:r>
                        <a:rPr lang="en-US" sz="1200" i="1">
                          <a:latin typeface="Cambria Math" panose="02040503050406030204" pitchFamily="18" charset="0"/>
                        </a:rPr>
                        <m:t>𝑖𝑠</m:t>
                      </m:r>
                      <m:r>
                        <a:rPr lang="en-US" sz="1200" i="0">
                          <a:latin typeface="Cambria Math" panose="02040503050406030204" pitchFamily="18" charset="0"/>
                        </a:rPr>
                        <m:t>  </m:t>
                      </m:r>
                      <m:r>
                        <a:rPr lang="en-US" sz="1200" i="1">
                          <a:latin typeface="Cambria Math" panose="02040503050406030204" pitchFamily="18" charset="0"/>
                        </a:rPr>
                        <m:t>𝑡h𝑒</m:t>
                      </m:r>
                      <m:r>
                        <a:rPr lang="en-US" sz="1200" i="0">
                          <a:latin typeface="Cambria Math" panose="02040503050406030204" pitchFamily="18" charset="0"/>
                        </a:rPr>
                        <m:t> </m:t>
                      </m:r>
                      <m:r>
                        <a:rPr lang="en-US" sz="1200" i="1">
                          <a:latin typeface="Cambria Math" panose="02040503050406030204" pitchFamily="18" charset="0"/>
                        </a:rPr>
                        <m:t>𝑅𝑒𝑎𝑐𝑡𝑎𝑛𝑐𝑒</m:t>
                      </m:r>
                      <m:r>
                        <a:rPr lang="en-US" sz="1200" i="0">
                          <a:latin typeface="Cambria Math" panose="02040503050406030204" pitchFamily="18" charset="0"/>
                        </a:rPr>
                        <m:t> </m:t>
                      </m:r>
                      <m:r>
                        <a:rPr lang="en-US" sz="1200" i="1">
                          <a:latin typeface="Cambria Math" panose="02040503050406030204" pitchFamily="18" charset="0"/>
                        </a:rPr>
                        <m:t>𝑂𝑓</m:t>
                      </m:r>
                      <m:r>
                        <a:rPr lang="en-US" sz="1200" i="0">
                          <a:latin typeface="Cambria Math" panose="02040503050406030204" pitchFamily="18" charset="0"/>
                        </a:rPr>
                        <m:t> </m:t>
                      </m:r>
                      <m:r>
                        <a:rPr lang="en-US" sz="1200" i="1">
                          <a:latin typeface="Cambria Math" panose="02040503050406030204" pitchFamily="18" charset="0"/>
                        </a:rPr>
                        <m:t>𝑡h𝑒</m:t>
                      </m:r>
                      <m:r>
                        <a:rPr lang="en-US" sz="1200" i="0">
                          <a:latin typeface="Cambria Math" panose="02040503050406030204" pitchFamily="18" charset="0"/>
                        </a:rPr>
                        <m:t> </m:t>
                      </m:r>
                      <m:r>
                        <a:rPr lang="en-US" sz="1200" i="1">
                          <a:latin typeface="Cambria Math" panose="02040503050406030204" pitchFamily="18" charset="0"/>
                        </a:rPr>
                        <m:t>𝐶𝑎𝑝𝑎𝑐𝑖𝑡𝑜𝑟</m:t>
                      </m:r>
                    </m:oMath>
                  </m:oMathPara>
                </a14:m>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panose="02040503050406030204" pitchFamily="18" charset="0"/>
                    <a:ea typeface="Cambria" panose="02040503050406030204" pitchFamily="18" charset="0"/>
                  </a:rPr>
                  <a:t>We Know that </a:t>
                </a:r>
                <a14:m>
                  <m:oMath xmlns:m="http://schemas.openxmlformats.org/officeDocument/2006/math">
                    <m:r>
                      <a:rPr lang="en-US" sz="1200" i="1" smtClean="0">
                        <a:latin typeface="Cambria Math" panose="02040503050406030204" pitchFamily="18" charset="0"/>
                      </a:rPr>
                      <m:t>𝑋𝑐</m:t>
                    </m:r>
                    <m:r>
                      <a:rPr lang="en-US" sz="1200" i="0">
                        <a:latin typeface="Cambria Math" panose="02040503050406030204" pitchFamily="18" charset="0"/>
                      </a:rPr>
                      <m:t>= </m:t>
                    </m:r>
                    <m:f>
                      <m:fPr>
                        <m:ctrlPr>
                          <a:rPr lang="en-US" sz="1200" i="1">
                            <a:solidFill>
                              <a:srgbClr val="836967"/>
                            </a:solidFill>
                            <a:latin typeface="Cambria Math" panose="02040503050406030204" pitchFamily="18" charset="0"/>
                          </a:rPr>
                        </m:ctrlPr>
                      </m:fPr>
                      <m:num>
                        <m:r>
                          <a:rPr lang="en-US" sz="1200" i="0">
                            <a:latin typeface="Cambria Math" panose="02040503050406030204" pitchFamily="18" charset="0"/>
                          </a:rPr>
                          <m:t>1</m:t>
                        </m:r>
                      </m:num>
                      <m:den>
                        <m:r>
                          <a:rPr lang="en-US" sz="1200" i="1">
                            <a:latin typeface="Cambria Math" panose="02040503050406030204" pitchFamily="18" charset="0"/>
                          </a:rPr>
                          <m:t>𝜔</m:t>
                        </m:r>
                        <m:r>
                          <a:rPr lang="en-US" sz="1200" i="1">
                            <a:latin typeface="Cambria Math" panose="02040503050406030204" pitchFamily="18" charset="0"/>
                          </a:rPr>
                          <m:t>𝑐</m:t>
                        </m:r>
                      </m:den>
                    </m:f>
                  </m:oMath>
                </a14:m>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mbria" panose="02040503050406030204" pitchFamily="18" charset="0"/>
                    <a:ea typeface="Cambria" panose="02040503050406030204" pitchFamily="18" charset="0"/>
                    <a:cs typeface="Times New Roman" panose="02020603050405020304" pitchFamily="18" charset="0"/>
                  </a:rPr>
                  <a:t>When f</a:t>
                </a:r>
                <a:r>
                  <a:rPr lang="en-US" sz="1200" baseline="-25000" dirty="0">
                    <a:effectLst/>
                    <a:latin typeface="Cambria" panose="02040503050406030204" pitchFamily="18" charset="0"/>
                    <a:ea typeface="Cambria" panose="02040503050406030204" pitchFamily="18" charset="0"/>
                    <a:cs typeface="Times New Roman" panose="02020603050405020304" pitchFamily="18" charset="0"/>
                  </a:rPr>
                  <a:t>c </a:t>
                </a:r>
                <a:r>
                  <a:rPr lang="en-US" sz="1200" dirty="0">
                    <a:effectLst/>
                    <a:latin typeface="Cambria" panose="02040503050406030204" pitchFamily="18" charset="0"/>
                    <a:ea typeface="Cambria" panose="02040503050406030204" pitchFamily="18" charset="0"/>
                    <a:cs typeface="Times New Roman" panose="02020603050405020304" pitchFamily="18" charset="0"/>
                  </a:rPr>
                  <a:t>increases, the value of the reactance reduces, hence output will also reduce.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ambria"/>
                  <a:ea typeface="Cambria"/>
                  <a:cs typeface="Calibri"/>
                </a:endParaRPr>
              </a:p>
              <a:p>
                <a:endParaRPr lang="en-GB" dirty="0"/>
              </a:p>
            </p:txBody>
          </p:sp>
        </mc:Choice>
        <mc:Fallback xmlns="">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a:ea typeface="Lato"/>
                    <a:cs typeface="Lato"/>
                  </a:rPr>
                  <a:t>The low pass filter only allows low-frequency signals from 0Hz to its cut-off frequency, </a:t>
                </a:r>
                <a:r>
                  <a:rPr lang="en-US" sz="1200" dirty="0" err="1">
                    <a:latin typeface="Cambria"/>
                    <a:ea typeface="Lato"/>
                    <a:cs typeface="Lato"/>
                  </a:rPr>
                  <a:t>ƒc</a:t>
                </a:r>
                <a:r>
                  <a:rPr lang="en-US" sz="1200" dirty="0">
                    <a:latin typeface="Cambria"/>
                    <a:ea typeface="Lato"/>
                    <a:cs typeface="Lato"/>
                  </a:rPr>
                  <a:t> point to pass while blocking those any higher frequency.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0">
                    <a:effectLst/>
                    <a:latin typeface="Cambria Math" panose="02040503050406030204" pitchFamily="18" charset="0"/>
                    <a:ea typeface="Calibri" panose="020F0502020204030204" pitchFamily="34" charset="0"/>
                    <a:cs typeface="Times New Roman" panose="02020603050405020304" pitchFamily="18" charset="0"/>
                  </a:rPr>
                  <a:t>𝑉</a:t>
                </a:r>
                <a:r>
                  <a:rPr lang="en-US" sz="1200" i="0" baseline="-25000">
                    <a:effectLst/>
                    <a:latin typeface="Cambria Math" panose="02040503050406030204" pitchFamily="18" charset="0"/>
                    <a:ea typeface="Calibri" panose="020F0502020204030204" pitchFamily="34" charset="0"/>
                    <a:cs typeface="Times New Roman" panose="02020603050405020304" pitchFamily="18" charset="0"/>
                  </a:rPr>
                  <a:t>𝑜𝑢𝑡 = </a:t>
                </a:r>
                <a:r>
                  <a:rPr lang="en-US" sz="1200" i="0">
                    <a:effectLst/>
                    <a:latin typeface="Cambria Math" panose="02040503050406030204" pitchFamily="18" charset="0"/>
                    <a:ea typeface="Calibri" panose="020F0502020204030204" pitchFamily="34" charset="0"/>
                    <a:cs typeface="Times New Roman" panose="02020603050405020304" pitchFamily="18" charset="0"/>
                  </a:rPr>
                  <a:t> 𝑋𝑐/(</a:t>
                </a:r>
                <a:r>
                  <a:rPr lang="en-US" sz="1200" i="0">
                    <a:effectLst/>
                    <a:latin typeface="Cambria Math" panose="02040503050406030204" pitchFamily="18" charset="0"/>
                    <a:ea typeface="Calibri" panose="020F0502020204030204" pitchFamily="34" charset="0"/>
                    <a:cs typeface="Cambria Math" panose="02040503050406030204" pitchFamily="18" charset="0"/>
                  </a:rPr>
                  <a:t>𝑋𝑐+𝑅)</a:t>
                </a:r>
                <a:r>
                  <a:rPr lang="en-US" sz="1200" i="0">
                    <a:effectLst/>
                    <a:latin typeface="Cambria Math" panose="02040503050406030204" pitchFamily="18" charset="0"/>
                    <a:ea typeface="Calibri" panose="020F0502020204030204" pitchFamily="34" charset="0"/>
                    <a:cs typeface="Times New Roman" panose="02020603050405020304" pitchFamily="18" charset="0"/>
                  </a:rPr>
                  <a:t>∗𝑉𝑖𝑛 </a:t>
                </a:r>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0">
                    <a:latin typeface="Cambria Math" panose="02040503050406030204" pitchFamily="18" charset="0"/>
                  </a:rPr>
                  <a:t>𝑋𝑐 𝑖𝑠  𝑡ℎ𝑒 𝑅𝑒𝑎𝑐𝑡𝑎𝑛𝑐𝑒 𝑂𝑓 𝑡ℎ𝑒 𝐶𝑎𝑝𝑎𝑐𝑖𝑡𝑜𝑟</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panose="02040503050406030204" pitchFamily="18" charset="0"/>
                    <a:ea typeface="Cambria" panose="02040503050406030204" pitchFamily="18" charset="0"/>
                  </a:rPr>
                  <a:t>We Know that </a:t>
                </a:r>
                <a:r>
                  <a:rPr lang="en-US" sz="1200" i="0">
                    <a:latin typeface="Cambria Math" panose="02040503050406030204" pitchFamily="18" charset="0"/>
                  </a:rPr>
                  <a:t>𝑋𝑐=  1</a:t>
                </a:r>
                <a:r>
                  <a:rPr lang="en-US" sz="1200" i="0">
                    <a:solidFill>
                      <a:srgbClr val="836967"/>
                    </a:solidFill>
                    <a:latin typeface="Cambria Math" panose="02040503050406030204" pitchFamily="18" charset="0"/>
                  </a:rPr>
                  <a:t>/</a:t>
                </a:r>
                <a:r>
                  <a:rPr lang="en-US" sz="1200" i="0">
                    <a:latin typeface="Cambria Math" panose="02040503050406030204" pitchFamily="18" charset="0"/>
                  </a:rPr>
                  <a:t>𝜔𝑐</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mbria" panose="02040503050406030204" pitchFamily="18" charset="0"/>
                    <a:ea typeface="Cambria" panose="02040503050406030204" pitchFamily="18" charset="0"/>
                    <a:cs typeface="Times New Roman" panose="02020603050405020304" pitchFamily="18" charset="0"/>
                  </a:rPr>
                  <a:t>When f</a:t>
                </a:r>
                <a:r>
                  <a:rPr lang="en-US" sz="1200" baseline="-25000" dirty="0">
                    <a:effectLst/>
                    <a:latin typeface="Cambria" panose="02040503050406030204" pitchFamily="18" charset="0"/>
                    <a:ea typeface="Cambria" panose="02040503050406030204" pitchFamily="18" charset="0"/>
                    <a:cs typeface="Times New Roman" panose="02020603050405020304" pitchFamily="18" charset="0"/>
                  </a:rPr>
                  <a:t>c </a:t>
                </a:r>
                <a:r>
                  <a:rPr lang="en-US" sz="1200" dirty="0">
                    <a:effectLst/>
                    <a:latin typeface="Cambria" panose="02040503050406030204" pitchFamily="18" charset="0"/>
                    <a:ea typeface="Cambria" panose="02040503050406030204" pitchFamily="18" charset="0"/>
                    <a:cs typeface="Times New Roman" panose="02020603050405020304" pitchFamily="18" charset="0"/>
                  </a:rPr>
                  <a:t>increases, the value of the reactance reduces, hence output will also reduce.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ambria"/>
                  <a:ea typeface="Cambria"/>
                  <a:cs typeface="Calibri"/>
                </a:endParaRPr>
              </a:p>
              <a:p>
                <a:endParaRPr lang="en-GB" dirty="0"/>
              </a:p>
            </p:txBody>
          </p:sp>
        </mc:Fallback>
      </mc:AlternateContent>
      <p:sp>
        <p:nvSpPr>
          <p:cNvPr id="4" name="Slide Number Placeholder 3"/>
          <p:cNvSpPr>
            <a:spLocks noGrp="1"/>
          </p:cNvSpPr>
          <p:nvPr>
            <p:ph type="sldNum" sz="quarter" idx="5"/>
          </p:nvPr>
        </p:nvSpPr>
        <p:spPr/>
        <p:txBody>
          <a:bodyPr/>
          <a:lstStyle/>
          <a:p>
            <a:fld id="{8374F67A-0874-45E3-BD6B-71B178B0D08F}" type="slidenum">
              <a:rPr lang="en-GB" smtClean="0"/>
              <a:t>8</a:t>
            </a:fld>
            <a:endParaRPr lang="en-GB"/>
          </a:p>
        </p:txBody>
      </p:sp>
    </p:spTree>
    <p:extLst>
      <p:ext uri="{BB962C8B-B14F-4D97-AF65-F5344CB8AC3E}">
        <p14:creationId xmlns:p14="http://schemas.microsoft.com/office/powerpoint/2010/main" val="734281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panose="02040503050406030204" pitchFamily="18" charset="0"/>
                <a:ea typeface="Cambria" panose="02040503050406030204" pitchFamily="18" charset="0"/>
              </a:rPr>
              <a:t>T</a:t>
            </a:r>
            <a:r>
              <a:rPr lang="en-US" sz="1200" b="0" i="0" dirty="0">
                <a:effectLst/>
                <a:latin typeface="Cambria" panose="02040503050406030204" pitchFamily="18" charset="0"/>
                <a:ea typeface="Cambria" panose="02040503050406030204" pitchFamily="18" charset="0"/>
              </a:rPr>
              <a:t>he bandpass filter allows signals falling within a certain frequency band set up between two points to pass through while blocking both the lower and higher frequencies on either side of this frequency band.</a:t>
            </a:r>
            <a:endParaRPr lang="en-US" sz="1200" dirty="0">
              <a:latin typeface="Cambria" panose="02040503050406030204" pitchFamily="18" charset="0"/>
              <a:ea typeface="Cambria" panose="02040503050406030204" pitchFamily="18" charset="0"/>
              <a:cs typeface="Calibri"/>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12</a:t>
            </a:fld>
            <a:endParaRPr lang="en-GB"/>
          </a:p>
        </p:txBody>
      </p:sp>
    </p:spTree>
    <p:extLst>
      <p:ext uri="{BB962C8B-B14F-4D97-AF65-F5344CB8AC3E}">
        <p14:creationId xmlns:p14="http://schemas.microsoft.com/office/powerpoint/2010/main" val="10282228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panose="02040503050406030204" pitchFamily="18" charset="0"/>
                <a:ea typeface="Cambria" panose="02040503050406030204" pitchFamily="18" charset="0"/>
              </a:rPr>
              <a:t>T</a:t>
            </a:r>
            <a:r>
              <a:rPr lang="en-US" sz="1200" b="0" i="0" dirty="0">
                <a:effectLst/>
                <a:latin typeface="Cambria" panose="02040503050406030204" pitchFamily="18" charset="0"/>
                <a:ea typeface="Cambria" panose="02040503050406030204" pitchFamily="18" charset="0"/>
              </a:rPr>
              <a:t>he bandpass filter allows signals falling within a certain frequency band set up between two points to pass through while blocking both the lower and higher frequencies on either side of this frequency band.</a:t>
            </a:r>
            <a:endParaRPr lang="en-US" sz="1200" dirty="0">
              <a:latin typeface="Cambria" panose="02040503050406030204" pitchFamily="18" charset="0"/>
              <a:ea typeface="Cambria" panose="02040503050406030204" pitchFamily="18" charset="0"/>
              <a:cs typeface="Calibri"/>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13</a:t>
            </a:fld>
            <a:endParaRPr lang="en-GB"/>
          </a:p>
        </p:txBody>
      </p:sp>
    </p:spTree>
    <p:extLst>
      <p:ext uri="{BB962C8B-B14F-4D97-AF65-F5344CB8AC3E}">
        <p14:creationId xmlns:p14="http://schemas.microsoft.com/office/powerpoint/2010/main" val="1205720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1F7F842-EB39-44D5-BA63-D6C6D82B292D}" type="datetime1">
              <a:rPr lang="en-GB" smtClean="0"/>
              <a:t>25/02/2026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4EDB439-8C28-47B5-9176-E6565324007F}" type="datetime1">
              <a:rPr lang="en-GB" smtClean="0"/>
              <a:t>25/02/2026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F8B360CD-D901-427C-8EA2-39493D75F597}" type="datetime1">
              <a:rPr lang="en-GB" smtClean="0"/>
              <a:t>25/02/2026</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0D9CC78-9509-4B83-A39C-70F1AE3DCE2F}" type="datetime1">
              <a:rPr lang="en-GB" smtClean="0"/>
              <a:t>25/02/2026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59773C8-2514-49A1-A4F2-265F89174084}" type="datetime1">
              <a:rPr lang="en-GB" smtClean="0"/>
              <a:t>25/02/2026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7BC8BD9-EBDC-4B8A-A5AD-ED19F09B1883}" type="datetime1">
              <a:rPr lang="en-GB" smtClean="0"/>
              <a:t>25/02/2026</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45E87912-D9E5-4F17-BA7A-2EAC892B8E5D}" type="datetime1">
              <a:rPr lang="en-GB" noProof="0" smtClean="0"/>
              <a:t>25/02/2026</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6B2CE6B-BCA6-40D4-A632-328F3266AB05}" type="datetime1">
              <a:rPr lang="en-GB" smtClean="0"/>
              <a:t>25/02/2026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5F6E1D-1111-4802-A1A4-D6E20DCE4114}" type="datetime1">
              <a:rPr lang="en-GB" smtClean="0"/>
              <a:t>25/02/2026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AB6CB3A-C12D-43E5-8D15-4482AB9BA1AE}" type="datetime1">
              <a:rPr lang="en-GB" smtClean="0"/>
              <a:t>25/02/2026</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43012AD1-7F93-47FC-8C25-5DD15622B326}" type="datetime1">
              <a:rPr lang="en-GB" noProof="0" smtClean="0"/>
              <a:t>25/02/2026</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8031A2C-9DE3-4310-BB88-995040B936C0}" type="datetime1">
              <a:rPr lang="en-GB" smtClean="0"/>
              <a:t>25/02/2026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A1428D-0325-460C-A77D-5E412900E834}" type="datetime1">
              <a:rPr lang="en-GB" smtClean="0"/>
              <a:t>25/02/2026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44DAF88-4D5F-4FCF-9D9B-9EA117099F8E}" type="datetime1">
              <a:rPr lang="en-GB" smtClean="0"/>
              <a:t>25/02/2026</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BFECB1D-F8F9-484F-BE4F-2ED9C98D8AD8}" type="datetime1">
              <a:rPr lang="en-GB" smtClean="0"/>
              <a:t>25/02/2026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8FCF9E4-D3CE-4976-B95D-A7735F796DBB}" type="datetime1">
              <a:rPr lang="en-GB" smtClean="0"/>
              <a:t>25/02/2026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DAA6DB-8AD2-458D-81F5-57001D851EE5}" type="datetime1">
              <a:rPr lang="en-GB" smtClean="0"/>
              <a:t>25/02/2026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5AA696C-5690-4DD1-9715-A54C36CDE96A}" type="datetime1">
              <a:rPr lang="en-GB" smtClean="0"/>
              <a:t>25/02/2026</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1C41FA90-7308-4F40-8E4F-D1F345E497FF}" type="datetime1">
              <a:rPr lang="en-GB" noProof="0" smtClean="0"/>
              <a:t>25/02/2026</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9465079-CBDD-4F22-A8EB-A1EC0490585A}" type="datetime1">
              <a:rPr lang="en-GB" smtClean="0"/>
              <a:t>25/02/2026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6F2AAE-3B1E-4FB5-9D75-697AE741ABEE}" type="datetime1">
              <a:rPr lang="en-GB" smtClean="0"/>
              <a:t>25/02/2026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B386974-C5D1-4F2F-9C82-DF7E1EE422E1}" type="datetime1">
              <a:rPr lang="en-GB" smtClean="0"/>
              <a:t>25/02/2026</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FBAD4BA5-DDF2-44AD-B8B6-FA06A291BF49}" type="datetime1">
              <a:rPr lang="en-GB" noProof="0" smtClean="0"/>
              <a:t>25/02/2026</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E520AB5-A061-4AEF-97DF-E0AD349EF473}" type="datetime1">
              <a:rPr lang="en-GB" smtClean="0"/>
              <a:t>25/02/2026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D21E5E8-7DEC-431A-A25E-1DB05B3A65CB}" type="datetime1">
              <a:rPr lang="en-GB" smtClean="0"/>
              <a:t>25/02/2026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6DB38F4B-CBCD-439A-AC71-8E1494684D99}" type="datetime1">
              <a:rPr lang="en-GB" smtClean="0"/>
              <a:t>25/02/2026</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8D9FA70B-4B00-46C7-9EB3-E5C652D979FE}" type="datetime1">
              <a:rPr lang="en-GB" noProof="0" smtClean="0"/>
              <a:t>25/02/2026</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CB1574D-05F1-4063-AC1E-7D7AA2D64EB1}" type="datetime1">
              <a:rPr lang="en-GB" smtClean="0"/>
              <a:t>25/02/2026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5D841CA-FC20-4BB4-9F09-7086AE5CA8B8}" type="datetime1">
              <a:rPr lang="en-GB" smtClean="0"/>
              <a:t>25/02/2026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949977C-70E7-444E-B7F1-97106242B8FE}" type="datetime1">
              <a:rPr lang="en-GB" smtClean="0"/>
              <a:t>25/02/2026</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F68D9770-10F6-4110-99D5-7533D340DF6A}" type="datetime1">
              <a:rPr lang="en-GB" noProof="0" smtClean="0"/>
              <a:t>25/02/2026</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08931D0-D409-4D6F-96C9-C10586817FD4}" type="datetime1">
              <a:rPr lang="en-GB" smtClean="0"/>
              <a:t>25/02/2026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1E2E57F-2112-47D2-A302-B182298EC533}" type="datetime1">
              <a:rPr lang="en-GB" smtClean="0"/>
              <a:t>25/02/2026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3EE1E5A4-EDF5-4865-A779-DCC61DE00ED0}" type="datetime1">
              <a:rPr lang="en-GB" smtClean="0"/>
              <a:t>25/02/2026</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A0197BB4-E323-4E25-9775-05C25B01658B}" type="datetime1">
              <a:rPr lang="en-GB" noProof="0" smtClean="0"/>
              <a:t>25/02/2026</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60D1788-34C8-472F-B8E9-784881E8BC9C}" type="datetime1">
              <a:rPr lang="en-GB" smtClean="0"/>
              <a:t>25/02/2026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4CA605-4975-43EF-865F-65101FEEA395}" type="datetime1">
              <a:rPr lang="en-GB" smtClean="0"/>
              <a:t>25/02/2026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3932C53-F2A0-466C-9538-2C148B1EC80A}" type="datetime1">
              <a:rPr lang="en-GB" smtClean="0"/>
              <a:t>25/02/2026</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notesSlide" Target="../notesSlides/notesSlide4.xml"/><Relationship Id="rId1" Type="http://schemas.openxmlformats.org/officeDocument/2006/relationships/slideLayout" Target="../slideLayouts/slideLayout35.xml"/><Relationship Id="rId5" Type="http://schemas.openxmlformats.org/officeDocument/2006/relationships/hyperlink" Target="https://openclipart.org/detail/169040/windows-media-player-back-button-by-mightyman" TargetMode="External"/><Relationship Id="rId4" Type="http://schemas.openxmlformats.org/officeDocument/2006/relationships/image" Target="../media/image28.png"/></Relationships>
</file>

<file path=ppt/slides/_rels/slide6.xml.rels><?xml version="1.0" encoding="UTF-8" standalone="yes"?>
<Relationships xmlns="http://schemas.openxmlformats.org/package/2006/relationships"><Relationship Id="rId3" Type="http://schemas.openxmlformats.org/officeDocument/2006/relationships/slide" Target="slide5.xml"/><Relationship Id="rId2" Type="http://schemas.openxmlformats.org/officeDocument/2006/relationships/image" Target="../media/image29.gif"/><Relationship Id="rId1" Type="http://schemas.openxmlformats.org/officeDocument/2006/relationships/slideLayout" Target="../slideLayouts/slideLayout35.xml"/><Relationship Id="rId5" Type="http://schemas.openxmlformats.org/officeDocument/2006/relationships/hyperlink" Target="https://openclipart.org/detail/169040/windows-media-player-back-button-by-mightyman" TargetMode="External"/><Relationship Id="rId4" Type="http://schemas.openxmlformats.org/officeDocument/2006/relationships/image" Target="../media/image28.png"/></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35.xml"/><Relationship Id="rId6" Type="http://schemas.openxmlformats.org/officeDocument/2006/relationships/hyperlink" Target="https://openclipart.org/detail/169040/windows-media-player-back-button-by-mightyman" TargetMode="External"/><Relationship Id="rId5" Type="http://schemas.openxmlformats.org/officeDocument/2006/relationships/image" Target="../media/image28.png"/><Relationship Id="rId4" Type="http://schemas.openxmlformats.org/officeDocument/2006/relationships/slide" Target="slide2.xml"/></Relationships>
</file>

<file path=ppt/slides/_rels/slide8.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32.png"/><Relationship Id="rId7" Type="http://schemas.openxmlformats.org/officeDocument/2006/relationships/slide" Target="slide2.xml"/><Relationship Id="rId2" Type="http://schemas.openxmlformats.org/officeDocument/2006/relationships/notesSlide" Target="../notesSlides/notesSlide6.xml"/><Relationship Id="rId1" Type="http://schemas.openxmlformats.org/officeDocument/2006/relationships/slideLayout" Target="../slideLayouts/slideLayout35.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 Id="rId9" Type="http://schemas.openxmlformats.org/officeDocument/2006/relationships/hyperlink" Target="https://openclipart.org/detail/169040/windows-media-player-back-button-by-mightyman" TargetMode="External"/></Relationships>
</file>

<file path=ppt/slides/_rels/slide9.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36.png"/><Relationship Id="rId1" Type="http://schemas.openxmlformats.org/officeDocument/2006/relationships/slideLayout" Target="../slideLayouts/slideLayout35.xml"/><Relationship Id="rId5" Type="http://schemas.openxmlformats.org/officeDocument/2006/relationships/hyperlink" Target="https://openclipart.org/detail/169040/windows-media-player-back-button-by-mightyman" TargetMode="External"/><Relationship Id="rId4" Type="http://schemas.openxmlformats.org/officeDocument/2006/relationships/image" Target="../media/image28.png"/></Relationships>
</file>

<file path=ppt/slides/_rels/slide10.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hyperlink" Target="https://openclipart.org/detail/169040/windows-media-player-back-button-by-mightyman" TargetMode="External"/><Relationship Id="rId2" Type="http://schemas.openxmlformats.org/officeDocument/2006/relationships/image" Target="../media/image37.png"/><Relationship Id="rId1" Type="http://schemas.openxmlformats.org/officeDocument/2006/relationships/slideLayout" Target="../slideLayouts/slideLayout35.xml"/><Relationship Id="rId6" Type="http://schemas.openxmlformats.org/officeDocument/2006/relationships/image" Target="../media/image28.png"/><Relationship Id="rId5" Type="http://schemas.openxmlformats.org/officeDocument/2006/relationships/slide" Target="slide2.xml"/><Relationship Id="rId4" Type="http://schemas.openxmlformats.org/officeDocument/2006/relationships/image" Target="../media/image39.png"/></Relationships>
</file>

<file path=ppt/slides/_rels/slide11.xml.rels><?xml version="1.0" encoding="UTF-8" standalone="yes"?>
<Relationships xmlns="http://schemas.openxmlformats.org/package/2006/relationships"><Relationship Id="rId2" Type="http://schemas.openxmlformats.org/officeDocument/2006/relationships/image" Target="../media/image37.gif"/><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7.xml"/><Relationship Id="rId1" Type="http://schemas.openxmlformats.org/officeDocument/2006/relationships/slideLayout" Target="../slideLayouts/slideLayout35.xml"/><Relationship Id="rId6" Type="http://schemas.openxmlformats.org/officeDocument/2006/relationships/hyperlink" Target="https://openclipart.org/detail/169040/windows-media-player-back-button-by-mightyman" TargetMode="External"/><Relationship Id="rId5" Type="http://schemas.openxmlformats.org/officeDocument/2006/relationships/image" Target="../media/image28.png"/><Relationship Id="rId4" Type="http://schemas.openxmlformats.org/officeDocument/2006/relationships/slide" Target="slide2.xml"/></Relationships>
</file>

<file path=ppt/slides/_rels/slide13.xml.rels><?xml version="1.0" encoding="UTF-8" standalone="yes"?>
<Relationships xmlns="http://schemas.openxmlformats.org/package/2006/relationships"><Relationship Id="rId8" Type="http://schemas.openxmlformats.org/officeDocument/2006/relationships/hyperlink" Target="https://openclipart.org/detail/169040/windows-media-player-back-button-by-mightyman" TargetMode="External"/><Relationship Id="rId3" Type="http://schemas.openxmlformats.org/officeDocument/2006/relationships/image" Target="../media/image41.png"/><Relationship Id="rId7"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35.xml"/><Relationship Id="rId6" Type="http://schemas.openxmlformats.org/officeDocument/2006/relationships/slide" Target="slide2.xml"/><Relationship Id="rId5" Type="http://schemas.openxmlformats.org/officeDocument/2006/relationships/image" Target="../media/image44.png"/><Relationship Id="rId4" Type="http://schemas.openxmlformats.org/officeDocument/2006/relationships/image" Target="../media/image4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3C383E07-45E2-EB5D-ED8D-52954F6234A3}"/>
              </a:ext>
            </a:extLst>
          </p:cNvPr>
          <p:cNvSpPr txBox="1">
            <a:spLocks/>
          </p:cNvSpPr>
          <p:nvPr/>
        </p:nvSpPr>
        <p:spPr>
          <a:xfrm>
            <a:off x="1823594" y="1716887"/>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dirty="0">
                <a:latin typeface="Arial"/>
                <a:ea typeface="Calibri" panose="020F0502020204030204" pitchFamily="34" charset="0"/>
                <a:cs typeface="Arial"/>
              </a:rPr>
              <a:t>Module Name	: Electronics I</a:t>
            </a:r>
          </a:p>
          <a:p>
            <a:r>
              <a:rPr lang="en-GB" sz="2400" b="1" dirty="0">
                <a:latin typeface="Arial"/>
                <a:ea typeface="Calibri" panose="020F0502020204030204" pitchFamily="34" charset="0"/>
                <a:cs typeface="Arial"/>
              </a:rPr>
              <a:t>Module Code	: ACDB5002</a:t>
            </a:r>
          </a:p>
          <a:p>
            <a:r>
              <a:rPr lang="en-GB" sz="2400" b="1" dirty="0">
                <a:latin typeface="Arial"/>
                <a:cs typeface="Arial"/>
              </a:rPr>
              <a:t>Lecture 		</a:t>
            </a:r>
            <a:r>
              <a:rPr lang="en-GB" sz="2400" b="1">
                <a:latin typeface="Arial"/>
                <a:cs typeface="Arial"/>
              </a:rPr>
              <a:t>: 8</a:t>
            </a:r>
            <a:endParaRPr lang="en-GB" sz="2400" b="1" dirty="0">
              <a:latin typeface="Arial"/>
              <a:cs typeface="Arial"/>
            </a:endParaRPr>
          </a:p>
          <a:p>
            <a:r>
              <a:rPr lang="en-GB" sz="2400" b="1" dirty="0">
                <a:latin typeface="Arial"/>
                <a:cs typeface="Arial"/>
              </a:rPr>
              <a:t>Topic			: Capacitors as Filters</a:t>
            </a:r>
          </a:p>
          <a:p>
            <a:endParaRPr lang="en-GB" sz="2400" b="1" dirty="0">
              <a:latin typeface="Arial" panose="020B0604020202020204" pitchFamily="34" charset="0"/>
              <a:cs typeface="Arial"/>
            </a:endParaRPr>
          </a:p>
        </p:txBody>
      </p:sp>
      <p:sp>
        <p:nvSpPr>
          <p:cNvPr id="7" name="Content Placeholder 1">
            <a:extLst>
              <a:ext uri="{FF2B5EF4-FFF2-40B4-BE49-F238E27FC236}">
                <a16:creationId xmlns:a16="http://schemas.microsoft.com/office/drawing/2014/main" id="{A3972B7B-831A-C363-877B-3CA72E8947A3}"/>
              </a:ext>
            </a:extLst>
          </p:cNvPr>
          <p:cNvSpPr txBox="1">
            <a:spLocks/>
          </p:cNvSpPr>
          <p:nvPr/>
        </p:nvSpPr>
        <p:spPr>
          <a:xfrm>
            <a:off x="6876182"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6" name="Title 1">
            <a:extLst>
              <a:ext uri="{FF2B5EF4-FFF2-40B4-BE49-F238E27FC236}">
                <a16:creationId xmlns:a16="http://schemas.microsoft.com/office/drawing/2014/main" id="{6B8EA7E8-01AF-47F4-3267-EB6E52169FB3}"/>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18" name="TextBox 17">
            <a:extLst>
              <a:ext uri="{FF2B5EF4-FFF2-40B4-BE49-F238E27FC236}">
                <a16:creationId xmlns:a16="http://schemas.microsoft.com/office/drawing/2014/main" id="{B4F14FEE-C5C2-3C32-C5C8-E3C2FFF36DDB}"/>
              </a:ext>
            </a:extLst>
          </p:cNvPr>
          <p:cNvSpPr txBox="1"/>
          <p:nvPr/>
        </p:nvSpPr>
        <p:spPr>
          <a:xfrm>
            <a:off x="239636" y="1106531"/>
            <a:ext cx="11826240" cy="739690"/>
          </a:xfrm>
          <a:prstGeom prst="rect">
            <a:avLst/>
          </a:prstGeom>
          <a:noFill/>
        </p:spPr>
        <p:txBody>
          <a:bodyPr wrap="square">
            <a:spAutoFit/>
          </a:bodyPr>
          <a:lstStyle/>
          <a:p>
            <a:pPr algn="just">
              <a:lnSpc>
                <a:spcPct val="150000"/>
              </a:lnSpc>
            </a:pPr>
            <a:r>
              <a:rPr lang="en-GB" sz="3200" b="1" i="0" dirty="0">
                <a:effectLst/>
                <a:latin typeface="Cambria" panose="02040503050406030204" pitchFamily="18" charset="0"/>
                <a:ea typeface="Cambria" panose="02040503050406030204" pitchFamily="18" charset="0"/>
              </a:rPr>
              <a:t>Filter</a:t>
            </a:r>
            <a:endParaRPr lang="en-GB" sz="3200" b="1" dirty="0">
              <a:latin typeface="Cambria" panose="02040503050406030204" pitchFamily="18" charset="0"/>
              <a:ea typeface="Cambria" panose="02040503050406030204" pitchFamily="18" charset="0"/>
            </a:endParaRPr>
          </a:p>
        </p:txBody>
      </p:sp>
      <p:sp>
        <p:nvSpPr>
          <p:cNvPr id="2" name="Footer Placeholder 3">
            <a:extLst>
              <a:ext uri="{FF2B5EF4-FFF2-40B4-BE49-F238E27FC236}">
                <a16:creationId xmlns:a16="http://schemas.microsoft.com/office/drawing/2014/main" id="{1A10B929-B302-0CBE-19F9-228636F7F8EA}"/>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pic>
        <p:nvPicPr>
          <p:cNvPr id="7" name="Picture 6">
            <a:extLst>
              <a:ext uri="{FF2B5EF4-FFF2-40B4-BE49-F238E27FC236}">
                <a16:creationId xmlns:a16="http://schemas.microsoft.com/office/drawing/2014/main" id="{683DA7E6-00AC-0898-38D2-C6767D4BFB94}"/>
              </a:ext>
            </a:extLst>
          </p:cNvPr>
          <p:cNvPicPr>
            <a:picLocks noChangeAspect="1"/>
          </p:cNvPicPr>
          <p:nvPr/>
        </p:nvPicPr>
        <p:blipFill>
          <a:blip r:embed="rId3">
            <a:grayscl/>
          </a:blip>
          <a:stretch>
            <a:fillRect/>
          </a:stretch>
        </p:blipFill>
        <p:spPr>
          <a:xfrm>
            <a:off x="3564083" y="1342231"/>
            <a:ext cx="5348164" cy="2159618"/>
          </a:xfrm>
          <a:prstGeom prst="rect">
            <a:avLst/>
          </a:prstGeom>
        </p:spPr>
      </p:pic>
      <p:sp>
        <p:nvSpPr>
          <p:cNvPr id="11" name="TextBox 10">
            <a:extLst>
              <a:ext uri="{FF2B5EF4-FFF2-40B4-BE49-F238E27FC236}">
                <a16:creationId xmlns:a16="http://schemas.microsoft.com/office/drawing/2014/main" id="{0954A2A6-006F-B370-CCFA-039213B9479D}"/>
              </a:ext>
            </a:extLst>
          </p:cNvPr>
          <p:cNvSpPr txBox="1"/>
          <p:nvPr/>
        </p:nvSpPr>
        <p:spPr>
          <a:xfrm>
            <a:off x="536027" y="3352776"/>
            <a:ext cx="10619653" cy="2816797"/>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000" dirty="0">
                <a:latin typeface="Book Antiqua" panose="02040602050305030304" pitchFamily="18" charset="0"/>
              </a:rPr>
              <a:t>Capacitor: Stores electrical charge on its plates.</a:t>
            </a:r>
          </a:p>
          <a:p>
            <a:pPr marL="285750" indent="-285750" algn="just">
              <a:lnSpc>
                <a:spcPct val="150000"/>
              </a:lnSpc>
              <a:buFont typeface="Arial" panose="020B0604020202020204" pitchFamily="34" charset="0"/>
              <a:buChar char="•"/>
            </a:pPr>
            <a:r>
              <a:rPr lang="en-GB" sz="2000" dirty="0">
                <a:latin typeface="Book Antiqua" panose="02040602050305030304" pitchFamily="18" charset="0"/>
              </a:rPr>
              <a:t>Helps to smooth out pulsating DC waveform.</a:t>
            </a:r>
          </a:p>
          <a:p>
            <a:pPr marL="285750" indent="-285750" algn="just">
              <a:lnSpc>
                <a:spcPct val="150000"/>
              </a:lnSpc>
              <a:buFont typeface="Arial" panose="020B0604020202020204" pitchFamily="34" charset="0"/>
              <a:buChar char="•"/>
            </a:pPr>
            <a:r>
              <a:rPr lang="en-GB" sz="2000" b="0" i="0" dirty="0">
                <a:effectLst/>
                <a:latin typeface="Book Antiqua" panose="02040602050305030304" pitchFamily="18" charset="0"/>
              </a:rPr>
              <a:t>Smoothing capacitor (C₁): </a:t>
            </a:r>
          </a:p>
          <a:p>
            <a:pPr marL="1200150" lvl="2" indent="-285750" algn="just">
              <a:lnSpc>
                <a:spcPct val="150000"/>
              </a:lnSpc>
              <a:buFont typeface="Arial" panose="020B0604020202020204" pitchFamily="34" charset="0"/>
              <a:buChar char="•"/>
            </a:pPr>
            <a:r>
              <a:rPr lang="en-GB" sz="2000" b="0" i="0" dirty="0">
                <a:effectLst/>
                <a:latin typeface="Book Antiqua" panose="02040602050305030304" pitchFamily="18" charset="0"/>
              </a:rPr>
              <a:t>Gets charged during the positive half cycle (forward biased diode conducts).</a:t>
            </a:r>
          </a:p>
          <a:p>
            <a:pPr marL="1200150" lvl="2" indent="-285750" algn="just">
              <a:lnSpc>
                <a:spcPct val="150000"/>
              </a:lnSpc>
              <a:buFont typeface="Arial" panose="020B0604020202020204" pitchFamily="34" charset="0"/>
              <a:buChar char="•"/>
            </a:pPr>
            <a:r>
              <a:rPr lang="en-GB" sz="2000" b="0" i="0" dirty="0">
                <a:effectLst/>
                <a:latin typeface="Book Antiqua" panose="02040602050305030304" pitchFamily="18" charset="0"/>
              </a:rPr>
              <a:t>During the negative half cycle, the diode is reverse biased and cuts off.</a:t>
            </a:r>
            <a:endParaRPr lang="en-GB" sz="2000" dirty="0">
              <a:latin typeface="Book Antiqua" panose="02040602050305030304" pitchFamily="18" charset="0"/>
            </a:endParaRPr>
          </a:p>
          <a:p>
            <a:pPr marL="285750" lvl="2" indent="-285750" algn="just">
              <a:lnSpc>
                <a:spcPct val="150000"/>
              </a:lnSpc>
              <a:buFont typeface="Arial" panose="020B0604020202020204" pitchFamily="34" charset="0"/>
              <a:buChar char="•"/>
            </a:pPr>
            <a:r>
              <a:rPr lang="en-GB" sz="2000" b="0" i="0" dirty="0">
                <a:effectLst/>
                <a:latin typeface="Book Antiqua" panose="02040602050305030304" pitchFamily="18" charset="0"/>
              </a:rPr>
              <a:t>Effect: Capacitor discharges slowly, reducing ripple and providing smoother DC output</a:t>
            </a:r>
          </a:p>
        </p:txBody>
      </p:sp>
    </p:spTree>
    <p:extLst>
      <p:ext uri="{BB962C8B-B14F-4D97-AF65-F5344CB8AC3E}">
        <p14:creationId xmlns:p14="http://schemas.microsoft.com/office/powerpoint/2010/main" val="4119671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18" name="TextBox 17">
            <a:extLst>
              <a:ext uri="{FF2B5EF4-FFF2-40B4-BE49-F238E27FC236}">
                <a16:creationId xmlns:a16="http://schemas.microsoft.com/office/drawing/2014/main" id="{B4F14FEE-C5C2-3C32-C5C8-E3C2FFF36DDB}"/>
              </a:ext>
            </a:extLst>
          </p:cNvPr>
          <p:cNvSpPr txBox="1"/>
          <p:nvPr/>
        </p:nvSpPr>
        <p:spPr>
          <a:xfrm>
            <a:off x="140390" y="1356442"/>
            <a:ext cx="11826240" cy="739690"/>
          </a:xfrm>
          <a:prstGeom prst="rect">
            <a:avLst/>
          </a:prstGeom>
          <a:noFill/>
        </p:spPr>
        <p:txBody>
          <a:bodyPr wrap="square">
            <a:spAutoFit/>
          </a:bodyPr>
          <a:lstStyle/>
          <a:p>
            <a:pPr algn="just">
              <a:lnSpc>
                <a:spcPct val="150000"/>
              </a:lnSpc>
            </a:pPr>
            <a:r>
              <a:rPr lang="en-GB" sz="3200" b="1" i="0" dirty="0">
                <a:effectLst/>
                <a:latin typeface="Cambria" panose="02040503050406030204" pitchFamily="18" charset="0"/>
                <a:ea typeface="Cambria" panose="02040503050406030204" pitchFamily="18" charset="0"/>
              </a:rPr>
              <a:t>Filter</a:t>
            </a:r>
            <a:endParaRPr lang="en-GB" sz="3200" b="1" dirty="0">
              <a:latin typeface="Cambria" panose="02040503050406030204" pitchFamily="18" charset="0"/>
              <a:ea typeface="Cambria" panose="02040503050406030204" pitchFamily="18" charset="0"/>
            </a:endParaRPr>
          </a:p>
        </p:txBody>
      </p:sp>
      <p:sp>
        <p:nvSpPr>
          <p:cNvPr id="2" name="Footer Placeholder 3">
            <a:extLst>
              <a:ext uri="{FF2B5EF4-FFF2-40B4-BE49-F238E27FC236}">
                <a16:creationId xmlns:a16="http://schemas.microsoft.com/office/drawing/2014/main" id="{1A10B929-B302-0CBE-19F9-228636F7F8EA}"/>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
        <p:nvSpPr>
          <p:cNvPr id="11" name="TextBox 10">
            <a:extLst>
              <a:ext uri="{FF2B5EF4-FFF2-40B4-BE49-F238E27FC236}">
                <a16:creationId xmlns:a16="http://schemas.microsoft.com/office/drawing/2014/main" id="{0954A2A6-006F-B370-CCFA-039213B9479D}"/>
              </a:ext>
            </a:extLst>
          </p:cNvPr>
          <p:cNvSpPr txBox="1"/>
          <p:nvPr/>
        </p:nvSpPr>
        <p:spPr>
          <a:xfrm>
            <a:off x="1025809" y="2459656"/>
            <a:ext cx="9177634" cy="3597075"/>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200" b="0" i="0" dirty="0">
                <a:effectLst/>
                <a:latin typeface="Book Antiqua" panose="02040602050305030304" pitchFamily="18" charset="0"/>
              </a:rPr>
              <a:t>During negative half cycle</a:t>
            </a:r>
          </a:p>
          <a:p>
            <a:pPr marL="800100" lvl="1" indent="-342900" algn="just">
              <a:lnSpc>
                <a:spcPct val="150000"/>
              </a:lnSpc>
              <a:buFontTx/>
              <a:buChar char="─"/>
            </a:pPr>
            <a:r>
              <a:rPr lang="en-GB" sz="2200" b="0" i="0" dirty="0">
                <a:effectLst/>
                <a:latin typeface="Book Antiqua" panose="02040602050305030304" pitchFamily="18" charset="0"/>
              </a:rPr>
              <a:t>Capacitor C₁ supplies current to the load.</a:t>
            </a:r>
          </a:p>
          <a:p>
            <a:pPr marL="800100" lvl="1" indent="-342900" algn="just">
              <a:lnSpc>
                <a:spcPct val="150000"/>
              </a:lnSpc>
              <a:buFontTx/>
              <a:buChar char="─"/>
            </a:pPr>
            <a:r>
              <a:rPr lang="en-GB" sz="2200" b="0" i="0" dirty="0">
                <a:effectLst/>
                <a:latin typeface="Book Antiqua" panose="02040602050305030304" pitchFamily="18" charset="0"/>
              </a:rPr>
              <a:t>It discharges at a rate set by the load’s time constant.</a:t>
            </a:r>
            <a:endParaRPr lang="en-GB" sz="2200" dirty="0">
              <a:latin typeface="Book Antiqua" panose="02040602050305030304" pitchFamily="18" charset="0"/>
            </a:endParaRPr>
          </a:p>
          <a:p>
            <a:pPr marL="342900" lvl="1" indent="-342900" algn="just">
              <a:lnSpc>
                <a:spcPct val="150000"/>
              </a:lnSpc>
              <a:buFont typeface="Arial" panose="020B0604020202020204" pitchFamily="34" charset="0"/>
              <a:buChar char="•"/>
            </a:pPr>
            <a:r>
              <a:rPr lang="en-GB" sz="2200" b="0" i="0" dirty="0">
                <a:effectLst/>
                <a:latin typeface="Book Antiqua" panose="02040602050305030304" pitchFamily="18" charset="0"/>
              </a:rPr>
              <a:t>Next positive half cycle</a:t>
            </a:r>
          </a:p>
          <a:p>
            <a:pPr marL="806450" lvl="1" indent="-342900" algn="just">
              <a:lnSpc>
                <a:spcPct val="150000"/>
              </a:lnSpc>
              <a:buFontTx/>
              <a:buChar char="─"/>
            </a:pPr>
            <a:r>
              <a:rPr lang="en-GB" sz="2200" b="0" i="0" dirty="0">
                <a:effectLst/>
                <a:latin typeface="Book Antiqua" panose="02040602050305030304" pitchFamily="18" charset="0"/>
              </a:rPr>
              <a:t>Transformer T₁ supplies power to the load again.</a:t>
            </a:r>
          </a:p>
          <a:p>
            <a:pPr marL="806450" lvl="1" indent="-342900" algn="just">
              <a:lnSpc>
                <a:spcPct val="150000"/>
              </a:lnSpc>
              <a:buFontTx/>
              <a:buChar char="─"/>
            </a:pPr>
            <a:r>
              <a:rPr lang="en-GB" sz="2200" b="0" i="0" dirty="0">
                <a:effectLst/>
                <a:latin typeface="Book Antiqua" panose="02040602050305030304" pitchFamily="18" charset="0"/>
              </a:rPr>
              <a:t>Output continues until voltage returns to positive peak value.</a:t>
            </a:r>
          </a:p>
          <a:p>
            <a:pPr marL="0" lvl="1" algn="just">
              <a:lnSpc>
                <a:spcPct val="150000"/>
              </a:lnSpc>
            </a:pPr>
            <a:endParaRPr lang="en-GB" sz="2200" b="0" i="0" dirty="0">
              <a:effectLst/>
              <a:latin typeface="Book Antiqua" panose="02040602050305030304" pitchFamily="18" charset="0"/>
            </a:endParaRPr>
          </a:p>
        </p:txBody>
      </p:sp>
      <p:sp>
        <p:nvSpPr>
          <p:cNvPr id="3" name="Title 1">
            <a:extLst>
              <a:ext uri="{FF2B5EF4-FFF2-40B4-BE49-F238E27FC236}">
                <a16:creationId xmlns:a16="http://schemas.microsoft.com/office/drawing/2014/main" id="{C0D26B2F-EECA-9982-2C03-DCEA703D6022}"/>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Tree>
    <p:extLst>
      <p:ext uri="{BB962C8B-B14F-4D97-AF65-F5344CB8AC3E}">
        <p14:creationId xmlns:p14="http://schemas.microsoft.com/office/powerpoint/2010/main" val="3085898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
        <p:nvSpPr>
          <p:cNvPr id="18" name="TextBox 17">
            <a:extLst>
              <a:ext uri="{FF2B5EF4-FFF2-40B4-BE49-F238E27FC236}">
                <a16:creationId xmlns:a16="http://schemas.microsoft.com/office/drawing/2014/main" id="{B4F14FEE-C5C2-3C32-C5C8-E3C2FFF36DDB}"/>
              </a:ext>
            </a:extLst>
          </p:cNvPr>
          <p:cNvSpPr txBox="1"/>
          <p:nvPr/>
        </p:nvSpPr>
        <p:spPr>
          <a:xfrm>
            <a:off x="533925" y="1173175"/>
            <a:ext cx="11826240" cy="739690"/>
          </a:xfrm>
          <a:prstGeom prst="rect">
            <a:avLst/>
          </a:prstGeom>
          <a:noFill/>
        </p:spPr>
        <p:txBody>
          <a:bodyPr wrap="square">
            <a:spAutoFit/>
          </a:bodyPr>
          <a:lstStyle/>
          <a:p>
            <a:pPr algn="just">
              <a:lnSpc>
                <a:spcPct val="150000"/>
              </a:lnSpc>
            </a:pPr>
            <a:r>
              <a:rPr lang="en-GB" sz="3200" b="1" i="0" dirty="0">
                <a:effectLst/>
                <a:latin typeface="Cambria" panose="02040503050406030204" pitchFamily="18" charset="0"/>
                <a:ea typeface="Cambria" panose="02040503050406030204" pitchFamily="18" charset="0"/>
              </a:rPr>
              <a:t>Filter</a:t>
            </a:r>
            <a:endParaRPr lang="en-GB" sz="3200" b="1" dirty="0">
              <a:latin typeface="Cambria" panose="02040503050406030204" pitchFamily="18" charset="0"/>
              <a:ea typeface="Cambria" panose="02040503050406030204" pitchFamily="18" charset="0"/>
            </a:endParaRPr>
          </a:p>
        </p:txBody>
      </p:sp>
      <p:sp>
        <p:nvSpPr>
          <p:cNvPr id="2" name="Footer Placeholder 3">
            <a:extLst>
              <a:ext uri="{FF2B5EF4-FFF2-40B4-BE49-F238E27FC236}">
                <a16:creationId xmlns:a16="http://schemas.microsoft.com/office/drawing/2014/main" id="{1A10B929-B302-0CBE-19F9-228636F7F8EA}"/>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
        <p:nvSpPr>
          <p:cNvPr id="8" name="Title 1">
            <a:extLst>
              <a:ext uri="{FF2B5EF4-FFF2-40B4-BE49-F238E27FC236}">
                <a16:creationId xmlns:a16="http://schemas.microsoft.com/office/drawing/2014/main" id="{FF1D0B35-51E3-AAE7-435B-E20EE85DAAE6}"/>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pic>
        <p:nvPicPr>
          <p:cNvPr id="6" name="Picture 5">
            <a:extLst>
              <a:ext uri="{FF2B5EF4-FFF2-40B4-BE49-F238E27FC236}">
                <a16:creationId xmlns:a16="http://schemas.microsoft.com/office/drawing/2014/main" id="{81D177CB-F187-48EF-AA63-076D60B2695B}"/>
              </a:ext>
            </a:extLst>
          </p:cNvPr>
          <p:cNvPicPr>
            <a:picLocks noChangeAspect="1"/>
          </p:cNvPicPr>
          <p:nvPr/>
        </p:nvPicPr>
        <p:blipFill>
          <a:blip r:embed="rId3">
            <a:grayscl/>
          </a:blip>
          <a:stretch>
            <a:fillRect/>
          </a:stretch>
        </p:blipFill>
        <p:spPr>
          <a:xfrm>
            <a:off x="3115529" y="1413743"/>
            <a:ext cx="5960942" cy="4993901"/>
          </a:xfrm>
          <a:prstGeom prst="rect">
            <a:avLst/>
          </a:prstGeom>
        </p:spPr>
      </p:pic>
    </p:spTree>
    <p:extLst>
      <p:ext uri="{BB962C8B-B14F-4D97-AF65-F5344CB8AC3E}">
        <p14:creationId xmlns:p14="http://schemas.microsoft.com/office/powerpoint/2010/main" val="3350690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8" name="TextBox 7">
            <a:extLst>
              <a:ext uri="{FF2B5EF4-FFF2-40B4-BE49-F238E27FC236}">
                <a16:creationId xmlns:a16="http://schemas.microsoft.com/office/drawing/2014/main" id="{E329B30D-7247-A7AB-9DB8-596826D4964A}"/>
              </a:ext>
            </a:extLst>
          </p:cNvPr>
          <p:cNvSpPr txBox="1"/>
          <p:nvPr/>
        </p:nvSpPr>
        <p:spPr>
          <a:xfrm>
            <a:off x="241486" y="1295013"/>
            <a:ext cx="11950514" cy="26148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b="1" dirty="0">
                <a:latin typeface="Cambria" panose="02040503050406030204" pitchFamily="18" charset="0"/>
                <a:ea typeface="Cambria" panose="02040503050406030204" pitchFamily="18" charset="0"/>
                <a:cs typeface="Calibri"/>
              </a:rPr>
              <a:t>Passive Filters</a:t>
            </a:r>
            <a:endParaRPr lang="en-US" sz="2400" dirty="0">
              <a:latin typeface="Cambria" panose="02040503050406030204" pitchFamily="18" charset="0"/>
              <a:ea typeface="Cambria" panose="02040503050406030204" pitchFamily="18" charset="0"/>
            </a:endParaRPr>
          </a:p>
          <a:p>
            <a:pPr marL="800100" lvl="1" indent="-342900">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mn-lt"/>
              </a:rPr>
              <a:t>Implemented using R (resistors), L (inductors), C (capacitors).</a:t>
            </a:r>
          </a:p>
          <a:p>
            <a:pPr marL="800100" lvl="1" indent="-342900">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mn-lt"/>
              </a:rPr>
              <a:t>Do not require external power supply.</a:t>
            </a:r>
          </a:p>
          <a:p>
            <a:pPr marL="800100" lvl="1" indent="-342900">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mn-lt"/>
              </a:rPr>
              <a:t>Do not use active components (e.g., transistors, op-amps).</a:t>
            </a:r>
          </a:p>
          <a:p>
            <a:pPr marL="800100" lvl="1" indent="-342900">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mn-lt"/>
              </a:rPr>
              <a:t>Used for linear filtering (signal shaping, noise reduction, frequency selection).</a:t>
            </a:r>
            <a:endParaRPr lang="en-US" sz="2200" dirty="0">
              <a:latin typeface="Book Antiqua" panose="02040602050305030304" pitchFamily="18" charset="0"/>
              <a:ea typeface="Cambria" panose="02040503050406030204" pitchFamily="18" charset="0"/>
              <a:cs typeface="+mn-lt"/>
            </a:endParaRPr>
          </a:p>
        </p:txBody>
      </p:sp>
      <p:sp>
        <p:nvSpPr>
          <p:cNvPr id="9" name="TextBox 8">
            <a:extLst>
              <a:ext uri="{FF2B5EF4-FFF2-40B4-BE49-F238E27FC236}">
                <a16:creationId xmlns:a16="http://schemas.microsoft.com/office/drawing/2014/main" id="{1D9EBE0C-1BD7-5FFF-5B82-72B30F3FB53A}"/>
              </a:ext>
            </a:extLst>
          </p:cNvPr>
          <p:cNvSpPr txBox="1"/>
          <p:nvPr/>
        </p:nvSpPr>
        <p:spPr>
          <a:xfrm>
            <a:off x="1905619" y="4064222"/>
            <a:ext cx="4469423" cy="27937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a:latin typeface="Cambria" panose="02040503050406030204" pitchFamily="18" charset="0"/>
                <a:ea typeface="Cambria" panose="02040503050406030204" pitchFamily="18" charset="0"/>
                <a:cs typeface="Calibri"/>
              </a:rPr>
              <a:t>Types of </a:t>
            </a:r>
            <a:r>
              <a:rPr lang="en-US" sz="2400" dirty="0">
                <a:latin typeface="Cambria" panose="02040503050406030204" pitchFamily="18" charset="0"/>
                <a:ea typeface="Cambria" panose="02040503050406030204" pitchFamily="18" charset="0"/>
                <a:cs typeface="Calibri"/>
              </a:rPr>
              <a:t>Filters </a:t>
            </a:r>
            <a:endParaRPr lang="en-US" sz="2400" dirty="0">
              <a:latin typeface="Cambria" panose="02040503050406030204" pitchFamily="18" charset="0"/>
              <a:ea typeface="Cambria" panose="02040503050406030204" pitchFamily="18" charset="0"/>
            </a:endParaRPr>
          </a:p>
          <a:p>
            <a:pPr marL="742950" indent="-285750">
              <a:lnSpc>
                <a:spcPct val="150000"/>
              </a:lnSpc>
              <a:buFont typeface="Arial"/>
              <a:buChar char="•"/>
            </a:pPr>
            <a:r>
              <a:rPr lang="en-US" sz="2400" dirty="0">
                <a:latin typeface="Cambria" panose="02040503050406030204" pitchFamily="18" charset="0"/>
                <a:ea typeface="Cambria" panose="02040503050406030204" pitchFamily="18" charset="0"/>
                <a:cs typeface="Calibri"/>
              </a:rPr>
              <a:t>Low Pass Filter (LPF)</a:t>
            </a:r>
          </a:p>
          <a:p>
            <a:pPr marL="742950" indent="-285750">
              <a:lnSpc>
                <a:spcPct val="150000"/>
              </a:lnSpc>
              <a:buFont typeface="Arial"/>
              <a:buChar char="•"/>
            </a:pPr>
            <a:r>
              <a:rPr lang="en-US" sz="2400" dirty="0">
                <a:latin typeface="Cambria" panose="02040503050406030204" pitchFamily="18" charset="0"/>
                <a:ea typeface="Cambria" panose="02040503050406030204" pitchFamily="18" charset="0"/>
                <a:cs typeface="Calibri"/>
              </a:rPr>
              <a:t>High Pass Filter (HPF)</a:t>
            </a:r>
          </a:p>
          <a:p>
            <a:pPr marL="742950" indent="-285750">
              <a:lnSpc>
                <a:spcPct val="150000"/>
              </a:lnSpc>
              <a:buFont typeface="Arial"/>
              <a:buChar char="•"/>
            </a:pPr>
            <a:r>
              <a:rPr lang="en-US" sz="2400" dirty="0">
                <a:latin typeface="Cambria" panose="02040503050406030204" pitchFamily="18" charset="0"/>
                <a:ea typeface="Cambria" panose="02040503050406030204" pitchFamily="18" charset="0"/>
                <a:cs typeface="Calibri"/>
              </a:rPr>
              <a:t>Band Pass Filter (BPF)</a:t>
            </a:r>
          </a:p>
          <a:p>
            <a:pPr marL="457200">
              <a:lnSpc>
                <a:spcPct val="150000"/>
              </a:lnSpc>
            </a:pPr>
            <a:endParaRPr lang="en-US" sz="2400" dirty="0">
              <a:latin typeface="Cambria" panose="02040503050406030204" pitchFamily="18" charset="0"/>
              <a:ea typeface="Cambria" panose="02040503050406030204" pitchFamily="18" charset="0"/>
              <a:cs typeface="Calibri"/>
            </a:endParaRPr>
          </a:p>
        </p:txBody>
      </p:sp>
      <p:pic>
        <p:nvPicPr>
          <p:cNvPr id="6" name="Picture 5" descr="Icon&#10;&#10;Description automatically generated">
            <a:hlinkClick r:id="rId3" action="ppaction://hlinksldjump"/>
            <a:extLst>
              <a:ext uri="{FF2B5EF4-FFF2-40B4-BE49-F238E27FC236}">
                <a16:creationId xmlns:a16="http://schemas.microsoft.com/office/drawing/2014/main" id="{A375FDDA-046F-1C71-CB50-420254E8EDD6}"/>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760452" y="6143959"/>
            <a:ext cx="421557" cy="421557"/>
          </a:xfrm>
          <a:prstGeom prst="rect">
            <a:avLst/>
          </a:prstGeom>
        </p:spPr>
      </p:pic>
      <p:sp>
        <p:nvSpPr>
          <p:cNvPr id="3" name="Title 1">
            <a:extLst>
              <a:ext uri="{FF2B5EF4-FFF2-40B4-BE49-F238E27FC236}">
                <a16:creationId xmlns:a16="http://schemas.microsoft.com/office/drawing/2014/main" id="{FF5CEC6C-61FD-E66B-B104-8E87CCB663E8}"/>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7" name="Footer Placeholder 3">
            <a:extLst>
              <a:ext uri="{FF2B5EF4-FFF2-40B4-BE49-F238E27FC236}">
                <a16:creationId xmlns:a16="http://schemas.microsoft.com/office/drawing/2014/main" id="{BFA5DB6D-DBB9-22DD-B51E-8E9D98BC8BE9}"/>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626539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6</a:t>
            </a:fld>
            <a:endParaRPr lang="en-GB"/>
          </a:p>
        </p:txBody>
      </p:sp>
      <p:pic>
        <p:nvPicPr>
          <p:cNvPr id="9" name="Picture 9">
            <a:extLst>
              <a:ext uri="{FF2B5EF4-FFF2-40B4-BE49-F238E27FC236}">
                <a16:creationId xmlns:a16="http://schemas.microsoft.com/office/drawing/2014/main" id="{08595C1B-9592-9F65-A653-BA6F0ECCB4A0}"/>
              </a:ext>
            </a:extLst>
          </p:cNvPr>
          <p:cNvPicPr>
            <a:picLocks noGrp="1" noChangeAspect="1"/>
          </p:cNvPicPr>
          <p:nvPr>
            <p:ph idx="1"/>
          </p:nvPr>
        </p:nvPicPr>
        <p:blipFill>
          <a:blip r:embed="rId2">
            <a:duotone>
              <a:schemeClr val="accent1">
                <a:shade val="45000"/>
                <a:satMod val="135000"/>
              </a:schemeClr>
              <a:prstClr val="white"/>
            </a:duotone>
          </a:blip>
          <a:stretch>
            <a:fillRect/>
          </a:stretch>
        </p:blipFill>
        <p:spPr>
          <a:xfrm>
            <a:off x="1938647" y="1417749"/>
            <a:ext cx="7745887" cy="4356391"/>
          </a:xfrm>
        </p:spPr>
      </p:pic>
      <p:pic>
        <p:nvPicPr>
          <p:cNvPr id="2" name="Picture 1" descr="Icon&#10;&#10;Description automatically generated">
            <a:hlinkClick r:id="rId3" action="ppaction://hlinksldjump"/>
            <a:extLst>
              <a:ext uri="{FF2B5EF4-FFF2-40B4-BE49-F238E27FC236}">
                <a16:creationId xmlns:a16="http://schemas.microsoft.com/office/drawing/2014/main" id="{B2DD964E-7C44-F990-A0CC-A577AA635C44}"/>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760452" y="6143959"/>
            <a:ext cx="421557" cy="421557"/>
          </a:xfrm>
          <a:prstGeom prst="rect">
            <a:avLst/>
          </a:prstGeom>
        </p:spPr>
      </p:pic>
      <p:sp>
        <p:nvSpPr>
          <p:cNvPr id="8" name="Title 1">
            <a:extLst>
              <a:ext uri="{FF2B5EF4-FFF2-40B4-BE49-F238E27FC236}">
                <a16:creationId xmlns:a16="http://schemas.microsoft.com/office/drawing/2014/main" id="{895156A0-8C02-B1E7-AA50-063870B16AB2}"/>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10" name="Footer Placeholder 3">
            <a:extLst>
              <a:ext uri="{FF2B5EF4-FFF2-40B4-BE49-F238E27FC236}">
                <a16:creationId xmlns:a16="http://schemas.microsoft.com/office/drawing/2014/main" id="{9D25955D-8D5A-E579-86B1-FF4AC117EE12}"/>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2592325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7</a:t>
            </a:fld>
            <a:endParaRPr lang="en-GB"/>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479F2278-2FC9-E5B7-F2F5-56DCCCE49886}"/>
                  </a:ext>
                </a:extLst>
              </p:cNvPr>
              <p:cNvSpPr txBox="1"/>
              <p:nvPr/>
            </p:nvSpPr>
            <p:spPr>
              <a:xfrm>
                <a:off x="140389" y="1489082"/>
                <a:ext cx="11948609" cy="42872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2300" b="1" dirty="0">
                    <a:latin typeface="Book Antiqua" panose="02040602050305030304" pitchFamily="18" charset="0"/>
                    <a:ea typeface="Lato"/>
                    <a:cs typeface="Lato"/>
                  </a:rPr>
                  <a:t>Low Pass Filter </a:t>
                </a:r>
              </a:p>
              <a:p>
                <a:pPr algn="just">
                  <a:lnSpc>
                    <a:spcPct val="150000"/>
                  </a:lnSpc>
                </a:pPr>
                <a:endParaRPr lang="en-US" sz="2300" b="1" dirty="0">
                  <a:latin typeface="Book Antiqua" panose="02040602050305030304" pitchFamily="18" charset="0"/>
                  <a:ea typeface="Lato"/>
                  <a:cs typeface="Lato"/>
                </a:endParaRPr>
              </a:p>
              <a:p>
                <a:pPr algn="just">
                  <a:lnSpc>
                    <a:spcPct val="150000"/>
                  </a:lnSpc>
                </a:pPr>
                <a:endParaRPr lang="en-US" sz="2300" b="1" dirty="0">
                  <a:latin typeface="Book Antiqua" panose="02040602050305030304" pitchFamily="18" charset="0"/>
                  <a:ea typeface="Lato"/>
                  <a:cs typeface="Calibri" panose="020F0502020204030204"/>
                </a:endParaRPr>
              </a:p>
              <a:p>
                <a:pPr marL="800100" lvl="1" indent="-342900" algn="just">
                  <a:lnSpc>
                    <a:spcPct val="150000"/>
                  </a:lnSpc>
                  <a:buFont typeface="Arial" panose="020B0604020202020204" pitchFamily="34" charset="0"/>
                  <a:buChar char="•"/>
                </a:pPr>
                <a:endParaRPr lang="en-US" sz="2300" dirty="0">
                  <a:latin typeface="Book Antiqua" panose="02040602050305030304" pitchFamily="18" charset="0"/>
                  <a:ea typeface="Lato"/>
                  <a:cs typeface="Lato"/>
                </a:endParaRPr>
              </a:p>
              <a:p>
                <a:pPr marL="800100" lvl="1" indent="-342900" algn="just">
                  <a:lnSpc>
                    <a:spcPct val="150000"/>
                  </a:lnSpc>
                  <a:buFont typeface="Arial" panose="020B0604020202020204" pitchFamily="34" charset="0"/>
                  <a:buChar char="•"/>
                </a:pPr>
                <a:endParaRPr lang="en-US" sz="2300" dirty="0">
                  <a:latin typeface="Book Antiqua" panose="02040602050305030304" pitchFamily="18" charset="0"/>
                  <a:ea typeface="Lato"/>
                  <a:cs typeface="Lato"/>
                </a:endParaRPr>
              </a:p>
              <a:p>
                <a:pPr marL="800100" lvl="1" indent="-342900" algn="just">
                  <a:lnSpc>
                    <a:spcPct val="150000"/>
                  </a:lnSpc>
                  <a:buFont typeface="Arial" panose="020B0604020202020204" pitchFamily="34" charset="0"/>
                  <a:buChar char="•"/>
                </a:pPr>
                <a:r>
                  <a:rPr lang="en-US" sz="2300" dirty="0">
                    <a:latin typeface="Book Antiqua" panose="02040602050305030304" pitchFamily="18" charset="0"/>
                    <a:ea typeface="Lato"/>
                    <a:cs typeface="Lato"/>
                  </a:rPr>
                  <a:t>Passes low-frequency signals (from 0Hz to its cut-off frequency, </a:t>
                </a:r>
                <a14:m>
                  <m:oMath xmlns:m="http://schemas.openxmlformats.org/officeDocument/2006/math">
                    <m:sSub>
                      <m:sSubPr>
                        <m:ctrlPr>
                          <a:rPr lang="en-US" sz="2300" i="1" smtClean="0">
                            <a:latin typeface="Cambria Math" panose="02040503050406030204" pitchFamily="18" charset="0"/>
                            <a:ea typeface="Lato"/>
                            <a:cs typeface="Lato"/>
                          </a:rPr>
                        </m:ctrlPr>
                      </m:sSubPr>
                      <m:e>
                        <m:r>
                          <a:rPr lang="en-GB" sz="2300" b="0" i="1" smtClean="0">
                            <a:latin typeface="Cambria Math" panose="02040503050406030204" pitchFamily="18" charset="0"/>
                            <a:ea typeface="Lato"/>
                            <a:cs typeface="Lato"/>
                          </a:rPr>
                          <m:t>𝑓</m:t>
                        </m:r>
                      </m:e>
                      <m:sub>
                        <m:r>
                          <a:rPr lang="en-GB" sz="2300" b="0" i="1" smtClean="0">
                            <a:latin typeface="Cambria Math" panose="02040503050406030204" pitchFamily="18" charset="0"/>
                            <a:ea typeface="Lato"/>
                            <a:cs typeface="Lato"/>
                          </a:rPr>
                          <m:t>𝑐</m:t>
                        </m:r>
                      </m:sub>
                    </m:sSub>
                  </m:oMath>
                </a14:m>
                <a:r>
                  <a:rPr lang="en-US" sz="2300" dirty="0">
                    <a:latin typeface="Book Antiqua" panose="02040602050305030304" pitchFamily="18" charset="0"/>
                    <a:ea typeface="Lato"/>
                    <a:cs typeface="Lato"/>
                  </a:rPr>
                  <a:t>).</a:t>
                </a:r>
              </a:p>
              <a:p>
                <a:pPr marL="800100" lvl="1" indent="-342900" algn="just">
                  <a:lnSpc>
                    <a:spcPct val="150000"/>
                  </a:lnSpc>
                  <a:buFont typeface="Arial" panose="020B0604020202020204" pitchFamily="34" charset="0"/>
                  <a:buChar char="•"/>
                </a:pPr>
                <a:r>
                  <a:rPr lang="en-GB" sz="2300" dirty="0">
                    <a:latin typeface="Book Antiqua" panose="02040602050305030304" pitchFamily="18" charset="0"/>
                    <a:ea typeface="Lato"/>
                    <a:cs typeface="Lato"/>
                  </a:rPr>
                  <a:t>Blocks high-frequency signals above cut-off.</a:t>
                </a:r>
              </a:p>
              <a:p>
                <a:pPr marL="800100" lvl="1" indent="-342900" algn="just">
                  <a:lnSpc>
                    <a:spcPct val="150000"/>
                  </a:lnSpc>
                  <a:buFont typeface="Arial" panose="020B0604020202020204" pitchFamily="34" charset="0"/>
                  <a:buChar char="•"/>
                </a:pPr>
                <a:r>
                  <a:rPr lang="en-GB" sz="2300" dirty="0">
                    <a:latin typeface="Book Antiqua" panose="02040602050305030304" pitchFamily="18" charset="0"/>
                    <a:ea typeface="Cambria"/>
                    <a:cs typeface="Calibri"/>
                  </a:rPr>
                  <a:t>Used for Noise reduction, audio crossover, smoothing rectifier output.</a:t>
                </a:r>
                <a:endParaRPr lang="en-US" sz="2300" dirty="0">
                  <a:latin typeface="Book Antiqua" panose="02040602050305030304" pitchFamily="18" charset="0"/>
                  <a:ea typeface="Cambria"/>
                  <a:cs typeface="Calibri"/>
                </a:endParaRPr>
              </a:p>
            </p:txBody>
          </p:sp>
        </mc:Choice>
        <mc:Fallback xmlns="">
          <p:sp>
            <p:nvSpPr>
              <p:cNvPr id="7" name="TextBox 6">
                <a:extLst>
                  <a:ext uri="{FF2B5EF4-FFF2-40B4-BE49-F238E27FC236}">
                    <a16:creationId xmlns:a16="http://schemas.microsoft.com/office/drawing/2014/main" id="{479F2278-2FC9-E5B7-F2F5-56DCCCE49886}"/>
                  </a:ext>
                </a:extLst>
              </p:cNvPr>
              <p:cNvSpPr txBox="1">
                <a:spLocks noRot="1" noChangeAspect="1" noMove="1" noResize="1" noEditPoints="1" noAdjustHandles="1" noChangeArrowheads="1" noChangeShapeType="1" noTextEdit="1"/>
              </p:cNvSpPr>
              <p:nvPr/>
            </p:nvSpPr>
            <p:spPr>
              <a:xfrm>
                <a:off x="140389" y="1489082"/>
                <a:ext cx="11948609" cy="4287264"/>
              </a:xfrm>
              <a:prstGeom prst="rect">
                <a:avLst/>
              </a:prstGeom>
              <a:blipFill>
                <a:blip r:embed="rId3"/>
                <a:stretch>
                  <a:fillRect l="-714" b="-2131"/>
                </a:stretch>
              </a:blipFill>
            </p:spPr>
            <p:txBody>
              <a:bodyPr/>
              <a:lstStyle/>
              <a:p>
                <a:r>
                  <a:rPr lang="en-GB">
                    <a:noFill/>
                  </a:rPr>
                  <a:t> </a:t>
                </a:r>
              </a:p>
            </p:txBody>
          </p:sp>
        </mc:Fallback>
      </mc:AlternateContent>
      <p:pic>
        <p:nvPicPr>
          <p:cNvPr id="13" name="Picture 12" descr="Icon&#10;&#10;Description automatically generated">
            <a:hlinkClick r:id="rId4" action="ppaction://hlinksldjump"/>
            <a:extLst>
              <a:ext uri="{FF2B5EF4-FFF2-40B4-BE49-F238E27FC236}">
                <a16:creationId xmlns:a16="http://schemas.microsoft.com/office/drawing/2014/main" id="{24450C29-BA0D-49CB-38B5-26E8BF4FA3BB}"/>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0760452" y="6143959"/>
            <a:ext cx="421557" cy="421557"/>
          </a:xfrm>
          <a:prstGeom prst="rect">
            <a:avLst/>
          </a:prstGeom>
        </p:spPr>
      </p:pic>
      <p:sp>
        <p:nvSpPr>
          <p:cNvPr id="9" name="Title 1">
            <a:extLst>
              <a:ext uri="{FF2B5EF4-FFF2-40B4-BE49-F238E27FC236}">
                <a16:creationId xmlns:a16="http://schemas.microsoft.com/office/drawing/2014/main" id="{DBABFEA1-E454-7115-5AC9-F21552400537}"/>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11" name="Footer Placeholder 3">
            <a:extLst>
              <a:ext uri="{FF2B5EF4-FFF2-40B4-BE49-F238E27FC236}">
                <a16:creationId xmlns:a16="http://schemas.microsoft.com/office/drawing/2014/main" id="{C8536374-F10C-7785-0A94-C10DC0CAA15C}"/>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pic>
        <p:nvPicPr>
          <p:cNvPr id="15" name="Picture 6" descr="A picture containing text, clock&#10;&#10;Description automatically generated">
            <a:extLst>
              <a:ext uri="{FF2B5EF4-FFF2-40B4-BE49-F238E27FC236}">
                <a16:creationId xmlns:a16="http://schemas.microsoft.com/office/drawing/2014/main" id="{87E944AF-34A9-4FE6-83FF-D8C3390BD9B7}"/>
              </a:ext>
            </a:extLst>
          </p:cNvPr>
          <p:cNvPicPr>
            <a:picLocks noGrp="1" noChangeAspect="1"/>
          </p:cNvPicPr>
          <p:nvPr>
            <p:ph idx="1"/>
          </p:nvPr>
        </p:nvPicPr>
        <p:blipFill>
          <a:blip r:embed="rId7"/>
          <a:stretch>
            <a:fillRect/>
          </a:stretch>
        </p:blipFill>
        <p:spPr>
          <a:xfrm>
            <a:off x="4362743" y="1604859"/>
            <a:ext cx="4135728" cy="2531235"/>
          </a:xfrm>
        </p:spPr>
      </p:pic>
    </p:spTree>
    <p:extLst>
      <p:ext uri="{BB962C8B-B14F-4D97-AF65-F5344CB8AC3E}">
        <p14:creationId xmlns:p14="http://schemas.microsoft.com/office/powerpoint/2010/main" val="536452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0" y="1644329"/>
            <a:ext cx="1193012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Cambria"/>
                <a:ea typeface="Lato"/>
                <a:cs typeface="Lato"/>
              </a:rPr>
              <a:t>Low Pass Filter </a:t>
            </a:r>
            <a:endParaRPr lang="en-US" sz="3200" b="1" dirty="0">
              <a:latin typeface="Cambria"/>
              <a:ea typeface="Lato"/>
              <a:cs typeface="Calibri" panose="020F0502020204030204"/>
            </a:endParaRP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3E2F7918-B9D3-F8A5-A0CB-1B31B7764C0D}"/>
                  </a:ext>
                </a:extLst>
              </p:cNvPr>
              <p:cNvSpPr txBox="1"/>
              <p:nvPr/>
            </p:nvSpPr>
            <p:spPr>
              <a:xfrm>
                <a:off x="7023734" y="2572858"/>
                <a:ext cx="3019425" cy="1121974"/>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200" i="1" smtClean="0">
                          <a:effectLst/>
                          <a:latin typeface="Cambria Math" panose="02040503050406030204" pitchFamily="18" charset="0"/>
                          <a:ea typeface="Calibri" panose="020F0502020204030204" pitchFamily="34" charset="0"/>
                          <a:cs typeface="Times New Roman" panose="02020603050405020304" pitchFamily="18" charset="0"/>
                        </a:rPr>
                        <m:t>𝑉</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𝑜𝑢𝑡</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 = </m:t>
                      </m:r>
                      <m:f>
                        <m:fPr>
                          <m:ctrlPr>
                            <a:rPr lang="en-US" sz="2200" i="1" smtClean="0">
                              <a:effectLst/>
                              <a:latin typeface="Cambria Math" panose="02040503050406030204" pitchFamily="18" charset="0"/>
                              <a:ea typeface="Calibri" panose="020F0502020204030204" pitchFamily="34" charset="0"/>
                              <a:cs typeface="Times New Roman" panose="02020603050405020304" pitchFamily="18" charset="0"/>
                            </a:rPr>
                          </m:ctrlPr>
                        </m:fPr>
                        <m:num>
                          <m:sSub>
                            <m:sSubPr>
                              <m:ctrlPr>
                                <a:rPr lang="en-US" sz="2200" i="1" smtClean="0">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b="0" i="1" smtClean="0">
                                  <a:effectLst/>
                                  <a:latin typeface="Cambria Math" panose="02040503050406030204" pitchFamily="18" charset="0"/>
                                  <a:ea typeface="Calibri" panose="020F0502020204030204" pitchFamily="34" charset="0"/>
                                  <a:cs typeface="Times New Roman" panose="02020603050405020304" pitchFamily="18" charset="0"/>
                                </a:rPr>
                                <m:t>𝑋</m:t>
                              </m:r>
                            </m:e>
                            <m:sub>
                              <m:r>
                                <a:rPr lang="en-GB" sz="2200" b="0" i="1" smtClean="0">
                                  <a:effectLst/>
                                  <a:latin typeface="Cambria Math" panose="02040503050406030204" pitchFamily="18" charset="0"/>
                                  <a:ea typeface="Calibri" panose="020F0502020204030204" pitchFamily="34" charset="0"/>
                                  <a:cs typeface="Times New Roman" panose="02020603050405020304" pitchFamily="18" charset="0"/>
                                </a:rPr>
                                <m:t>𝑐</m:t>
                              </m:r>
                            </m:sub>
                          </m:sSub>
                        </m:num>
                        <m:den>
                          <m:sSub>
                            <m:sSubPr>
                              <m:ctrlPr>
                                <a:rPr lang="en-US" sz="2200" i="1">
                                  <a:latin typeface="Cambria Math" panose="02040503050406030204" pitchFamily="18" charset="0"/>
                                  <a:ea typeface="Calibri" panose="020F0502020204030204" pitchFamily="34" charset="0"/>
                                  <a:cs typeface="Times New Roman" panose="02020603050405020304" pitchFamily="18" charset="0"/>
                                </a:rPr>
                              </m:ctrlPr>
                            </m:sSubPr>
                            <m:e>
                              <m:r>
                                <a:rPr lang="en-GB" sz="2200" i="1">
                                  <a:latin typeface="Cambria Math" panose="02040503050406030204" pitchFamily="18" charset="0"/>
                                  <a:ea typeface="Calibri" panose="020F0502020204030204" pitchFamily="34" charset="0"/>
                                  <a:cs typeface="Times New Roman" panose="02020603050405020304" pitchFamily="18" charset="0"/>
                                </a:rPr>
                                <m:t>𝑋</m:t>
                              </m:r>
                            </m:e>
                            <m:sub>
                              <m:r>
                                <a:rPr lang="en-GB" sz="2200" i="1">
                                  <a:latin typeface="Cambria Math" panose="02040503050406030204" pitchFamily="18" charset="0"/>
                                  <a:ea typeface="Calibri" panose="020F0502020204030204" pitchFamily="34" charset="0"/>
                                  <a:cs typeface="Times New Roman" panose="02020603050405020304" pitchFamily="18" charset="0"/>
                                </a:rPr>
                                <m:t>𝑐</m:t>
                              </m:r>
                            </m:sub>
                          </m:sSub>
                          <m:r>
                            <a:rPr lang="en-US" sz="2200" i="1">
                              <a:effectLst/>
                              <a:latin typeface="Cambria Math" panose="02040503050406030204" pitchFamily="18" charset="0"/>
                              <a:ea typeface="Calibri" panose="020F0502020204030204" pitchFamily="34" charset="0"/>
                              <a:cs typeface="Cambria Math" panose="02040503050406030204" pitchFamily="18" charset="0"/>
                            </a:rPr>
                            <m:t>+</m:t>
                          </m:r>
                          <m:r>
                            <a:rPr lang="en-US" sz="2200" i="1">
                              <a:effectLst/>
                              <a:latin typeface="Cambria Math" panose="02040503050406030204" pitchFamily="18" charset="0"/>
                              <a:ea typeface="Calibri" panose="020F0502020204030204" pitchFamily="34" charset="0"/>
                              <a:cs typeface="Cambria Math" panose="02040503050406030204" pitchFamily="18" charset="0"/>
                            </a:rPr>
                            <m:t>𝑅</m:t>
                          </m:r>
                        </m:den>
                      </m:f>
                      <m:r>
                        <a:rPr lang="en-US" sz="2200" i="1">
                          <a:effectLst/>
                          <a:latin typeface="Cambria Math" panose="02040503050406030204" pitchFamily="18" charset="0"/>
                          <a:ea typeface="Calibri" panose="020F0502020204030204" pitchFamily="34" charset="0"/>
                          <a:cs typeface="Times New Roman" panose="02020603050405020304" pitchFamily="18" charset="0"/>
                        </a:rPr>
                        <m:t>∗</m:t>
                      </m:r>
                      <m:r>
                        <a:rPr lang="en-US" sz="2200" i="1">
                          <a:effectLst/>
                          <a:latin typeface="Cambria Math" panose="02040503050406030204" pitchFamily="18" charset="0"/>
                          <a:ea typeface="Calibri" panose="020F0502020204030204" pitchFamily="34" charset="0"/>
                          <a:cs typeface="Times New Roman" panose="02020603050405020304" pitchFamily="18" charset="0"/>
                        </a:rPr>
                        <m:t>𝑉𝑖𝑛</m:t>
                      </m:r>
                      <m:r>
                        <a:rPr lang="en-US" sz="2200" i="1">
                          <a:effectLst/>
                          <a:latin typeface="Cambria Math" panose="02040503050406030204" pitchFamily="18" charset="0"/>
                          <a:ea typeface="Calibri" panose="020F0502020204030204" pitchFamily="34" charset="0"/>
                          <a:cs typeface="Times New Roman" panose="02020603050405020304" pitchFamily="18" charset="0"/>
                        </a:rPr>
                        <m:t> </m:t>
                      </m:r>
                    </m:oMath>
                  </m:oMathPara>
                </a14:m>
                <a:endParaRPr lang="en-US" sz="2200" dirty="0">
                  <a:effectLst/>
                  <a:latin typeface="Cambria" panose="02040503050406030204" pitchFamily="18" charset="0"/>
                  <a:ea typeface="Cambria" panose="02040503050406030204" pitchFamily="18" charset="0"/>
                  <a:cs typeface="Times New Roman" panose="02020603050405020304" pitchFamily="18" charset="0"/>
                </a:endParaRPr>
              </a:p>
              <a:p>
                <a:endParaRPr lang="en-US" sz="2200" dirty="0">
                  <a:latin typeface="Cambria" panose="02040503050406030204" pitchFamily="18" charset="0"/>
                  <a:ea typeface="Cambria" panose="02040503050406030204" pitchFamily="18" charset="0"/>
                </a:endParaRPr>
              </a:p>
            </p:txBody>
          </p:sp>
        </mc:Choice>
        <mc:Fallback xmlns="">
          <p:sp>
            <p:nvSpPr>
              <p:cNvPr id="2" name="TextBox 1">
                <a:extLst>
                  <a:ext uri="{FF2B5EF4-FFF2-40B4-BE49-F238E27FC236}">
                    <a16:creationId xmlns:a16="http://schemas.microsoft.com/office/drawing/2014/main" id="{3E2F7918-B9D3-F8A5-A0CB-1B31B7764C0D}"/>
                  </a:ext>
                </a:extLst>
              </p:cNvPr>
              <p:cNvSpPr txBox="1">
                <a:spLocks noRot="1" noChangeAspect="1" noMove="1" noResize="1" noEditPoints="1" noAdjustHandles="1" noChangeArrowheads="1" noChangeShapeType="1" noTextEdit="1"/>
              </p:cNvSpPr>
              <p:nvPr/>
            </p:nvSpPr>
            <p:spPr>
              <a:xfrm>
                <a:off x="7023734" y="2572858"/>
                <a:ext cx="3019425" cy="1121974"/>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291D3802-724F-E82D-A27C-6657C5BE70DC}"/>
                  </a:ext>
                </a:extLst>
              </p:cNvPr>
              <p:cNvSpPr txBox="1"/>
              <p:nvPr/>
            </p:nvSpPr>
            <p:spPr>
              <a:xfrm>
                <a:off x="6959442" y="4473751"/>
                <a:ext cx="6167436" cy="615874"/>
              </a:xfrm>
              <a:prstGeom prst="rect">
                <a:avLst/>
              </a:prstGeom>
              <a:noFill/>
            </p:spPr>
            <p:txBody>
              <a:bodyPr wrap="square">
                <a:spAutoFit/>
              </a:bodyPr>
              <a:lstStyle/>
              <a:p>
                <a:r>
                  <a:rPr lang="en-US" sz="2400" dirty="0">
                    <a:latin typeface="Cambria" panose="02040503050406030204" pitchFamily="18" charset="0"/>
                    <a:ea typeface="Cambria" panose="02040503050406030204" pitchFamily="18" charset="0"/>
                  </a:rPr>
                  <a:t>We Know that</a:t>
                </a:r>
                <a14:m>
                  <m:oMath xmlns:m="http://schemas.openxmlformats.org/officeDocument/2006/math">
                    <m:sSub>
                      <m:sSubPr>
                        <m:ctrlPr>
                          <a:rPr lang="en-US" sz="2400" i="1">
                            <a:latin typeface="Cambria Math" panose="02040503050406030204" pitchFamily="18" charset="0"/>
                            <a:ea typeface="Calibri" panose="020F0502020204030204" pitchFamily="34" charset="0"/>
                            <a:cs typeface="Times New Roman" panose="02020603050405020304" pitchFamily="18" charset="0"/>
                          </a:rPr>
                        </m:ctrlPr>
                      </m:sSubPr>
                      <m:e>
                        <m:r>
                          <a:rPr lang="en-GB" sz="2400" i="1">
                            <a:latin typeface="Cambria Math" panose="02040503050406030204" pitchFamily="18" charset="0"/>
                            <a:ea typeface="Calibri" panose="020F0502020204030204" pitchFamily="34" charset="0"/>
                            <a:cs typeface="Times New Roman" panose="02020603050405020304" pitchFamily="18" charset="0"/>
                          </a:rPr>
                          <m:t>𝑋</m:t>
                        </m:r>
                      </m:e>
                      <m:sub>
                        <m:r>
                          <a:rPr lang="en-GB" sz="2400" i="1">
                            <a:latin typeface="Cambria Math" panose="02040503050406030204" pitchFamily="18" charset="0"/>
                            <a:ea typeface="Calibri" panose="020F0502020204030204" pitchFamily="34" charset="0"/>
                            <a:cs typeface="Times New Roman" panose="02020603050405020304" pitchFamily="18" charset="0"/>
                          </a:rPr>
                          <m:t>𝑐</m:t>
                        </m:r>
                      </m:sub>
                    </m:sSub>
                    <m:r>
                      <a:rPr lang="en-US" sz="2400" i="0">
                        <a:latin typeface="Cambria Math" panose="02040503050406030204" pitchFamily="18" charset="0"/>
                      </a:rPr>
                      <m:t>= </m:t>
                    </m:r>
                    <m:f>
                      <m:fPr>
                        <m:ctrlPr>
                          <a:rPr lang="en-US" sz="2400" i="1">
                            <a:solidFill>
                              <a:srgbClr val="836967"/>
                            </a:solidFill>
                            <a:latin typeface="Cambria Math" panose="02040503050406030204" pitchFamily="18" charset="0"/>
                          </a:rPr>
                        </m:ctrlPr>
                      </m:fPr>
                      <m:num>
                        <m:r>
                          <a:rPr lang="en-US" sz="2400" i="0">
                            <a:latin typeface="Cambria Math" panose="02040503050406030204" pitchFamily="18" charset="0"/>
                          </a:rPr>
                          <m:t>1</m:t>
                        </m:r>
                      </m:num>
                      <m:den>
                        <m:r>
                          <a:rPr lang="en-US" sz="2400" i="1">
                            <a:latin typeface="Cambria Math" panose="02040503050406030204" pitchFamily="18" charset="0"/>
                          </a:rPr>
                          <m:t>𝜔</m:t>
                        </m:r>
                        <m:r>
                          <a:rPr lang="en-US" sz="2400" i="1">
                            <a:latin typeface="Cambria Math" panose="02040503050406030204" pitchFamily="18" charset="0"/>
                          </a:rPr>
                          <m:t>𝑐</m:t>
                        </m:r>
                      </m:den>
                    </m:f>
                  </m:oMath>
                </a14:m>
                <a:endParaRPr lang="en-US" sz="2400" dirty="0">
                  <a:latin typeface="Cambria" panose="02040503050406030204" pitchFamily="18" charset="0"/>
                  <a:ea typeface="Cambria" panose="02040503050406030204" pitchFamily="18" charset="0"/>
                </a:endParaRPr>
              </a:p>
            </p:txBody>
          </p:sp>
        </mc:Choice>
        <mc:Fallback xmlns="">
          <p:sp>
            <p:nvSpPr>
              <p:cNvPr id="8" name="TextBox 7">
                <a:extLst>
                  <a:ext uri="{FF2B5EF4-FFF2-40B4-BE49-F238E27FC236}">
                    <a16:creationId xmlns:a16="http://schemas.microsoft.com/office/drawing/2014/main" id="{291D3802-724F-E82D-A27C-6657C5BE70DC}"/>
                  </a:ext>
                </a:extLst>
              </p:cNvPr>
              <p:cNvSpPr txBox="1">
                <a:spLocks noRot="1" noChangeAspect="1" noMove="1" noResize="1" noEditPoints="1" noAdjustHandles="1" noChangeArrowheads="1" noChangeShapeType="1" noTextEdit="1"/>
              </p:cNvSpPr>
              <p:nvPr/>
            </p:nvSpPr>
            <p:spPr>
              <a:xfrm>
                <a:off x="6959442" y="4473751"/>
                <a:ext cx="6167436" cy="615874"/>
              </a:xfrm>
              <a:prstGeom prst="rect">
                <a:avLst/>
              </a:prstGeom>
              <a:blipFill>
                <a:blip r:embed="rId4"/>
                <a:stretch>
                  <a:fillRect l="-1583" b="-7921"/>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3D7A57A6-70F3-3B88-9074-9C6287AD821B}"/>
                  </a:ext>
                </a:extLst>
              </p:cNvPr>
              <p:cNvSpPr txBox="1"/>
              <p:nvPr/>
            </p:nvSpPr>
            <p:spPr>
              <a:xfrm>
                <a:off x="6381881" y="3810259"/>
                <a:ext cx="6167436" cy="461665"/>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US" sz="2400" i="1">
                              <a:latin typeface="Cambria Math" panose="02040503050406030204" pitchFamily="18" charset="0"/>
                              <a:ea typeface="Calibri" panose="020F0502020204030204" pitchFamily="34" charset="0"/>
                              <a:cs typeface="Times New Roman" panose="02020603050405020304" pitchFamily="18" charset="0"/>
                            </a:rPr>
                          </m:ctrlPr>
                        </m:sSubPr>
                        <m:e>
                          <m:r>
                            <a:rPr lang="en-GB" sz="2400" i="1">
                              <a:latin typeface="Cambria Math" panose="02040503050406030204" pitchFamily="18" charset="0"/>
                              <a:ea typeface="Calibri" panose="020F0502020204030204" pitchFamily="34" charset="0"/>
                              <a:cs typeface="Times New Roman" panose="02020603050405020304" pitchFamily="18" charset="0"/>
                            </a:rPr>
                            <m:t>𝑋</m:t>
                          </m:r>
                        </m:e>
                        <m:sub>
                          <m:r>
                            <a:rPr lang="en-GB" sz="2400" i="1">
                              <a:latin typeface="Cambria Math" panose="02040503050406030204" pitchFamily="18" charset="0"/>
                              <a:ea typeface="Calibri" panose="020F0502020204030204" pitchFamily="34" charset="0"/>
                              <a:cs typeface="Times New Roman" panose="02020603050405020304" pitchFamily="18" charset="0"/>
                            </a:rPr>
                            <m:t>𝑐</m:t>
                          </m:r>
                        </m:sub>
                      </m:sSub>
                      <m:r>
                        <a:rPr lang="en-US" sz="2400" i="0">
                          <a:latin typeface="Cambria Math" panose="02040503050406030204" pitchFamily="18" charset="0"/>
                        </a:rPr>
                        <m:t> </m:t>
                      </m:r>
                      <m:r>
                        <a:rPr lang="en-US" sz="2400" i="1">
                          <a:latin typeface="Cambria Math" panose="02040503050406030204" pitchFamily="18" charset="0"/>
                        </a:rPr>
                        <m:t>𝑖𝑠</m:t>
                      </m:r>
                      <m:r>
                        <a:rPr lang="en-US" sz="2400" i="0">
                          <a:latin typeface="Cambria Math" panose="02040503050406030204" pitchFamily="18" charset="0"/>
                        </a:rPr>
                        <m:t>  </m:t>
                      </m:r>
                      <m:r>
                        <a:rPr lang="en-US" sz="2400" i="1">
                          <a:latin typeface="Cambria Math" panose="02040503050406030204" pitchFamily="18" charset="0"/>
                        </a:rPr>
                        <m:t>𝑡h𝑒</m:t>
                      </m:r>
                      <m:r>
                        <a:rPr lang="en-US" sz="2400" i="0">
                          <a:latin typeface="Cambria Math" panose="02040503050406030204" pitchFamily="18" charset="0"/>
                        </a:rPr>
                        <m:t> </m:t>
                      </m:r>
                      <m:r>
                        <a:rPr lang="en-US" sz="2400" i="1">
                          <a:latin typeface="Cambria Math" panose="02040503050406030204" pitchFamily="18" charset="0"/>
                        </a:rPr>
                        <m:t>𝑅𝑒𝑎𝑐𝑡𝑎𝑛𝑐𝑒</m:t>
                      </m:r>
                      <m:r>
                        <a:rPr lang="en-US" sz="2400" i="0">
                          <a:latin typeface="Cambria Math" panose="02040503050406030204" pitchFamily="18" charset="0"/>
                        </a:rPr>
                        <m:t> </m:t>
                      </m:r>
                      <m:r>
                        <a:rPr lang="en-GB" sz="2400" b="0" i="1" smtClean="0">
                          <a:latin typeface="Cambria Math" panose="02040503050406030204" pitchFamily="18" charset="0"/>
                        </a:rPr>
                        <m:t>𝑜</m:t>
                      </m:r>
                      <m:r>
                        <a:rPr lang="en-US" sz="2400" i="1">
                          <a:latin typeface="Cambria Math" panose="02040503050406030204" pitchFamily="18" charset="0"/>
                        </a:rPr>
                        <m:t>𝑓</m:t>
                      </m:r>
                      <m:r>
                        <a:rPr lang="en-US" sz="2400" i="0">
                          <a:latin typeface="Cambria Math" panose="02040503050406030204" pitchFamily="18" charset="0"/>
                        </a:rPr>
                        <m:t> </m:t>
                      </m:r>
                      <m:r>
                        <a:rPr lang="en-US" sz="2400" i="1">
                          <a:latin typeface="Cambria Math" panose="02040503050406030204" pitchFamily="18" charset="0"/>
                        </a:rPr>
                        <m:t>𝑡h𝑒</m:t>
                      </m:r>
                      <m:r>
                        <a:rPr lang="en-US" sz="2400" i="0">
                          <a:latin typeface="Cambria Math" panose="02040503050406030204" pitchFamily="18" charset="0"/>
                        </a:rPr>
                        <m:t> </m:t>
                      </m:r>
                      <m:r>
                        <a:rPr lang="en-US" sz="2400" i="1">
                          <a:latin typeface="Cambria Math" panose="02040503050406030204" pitchFamily="18" charset="0"/>
                        </a:rPr>
                        <m:t>𝐶𝑎𝑝𝑎𝑐𝑖𝑡𝑜𝑟</m:t>
                      </m:r>
                    </m:oMath>
                  </m:oMathPara>
                </a14:m>
                <a:endParaRPr lang="en-US" sz="2400" dirty="0"/>
              </a:p>
            </p:txBody>
          </p:sp>
        </mc:Choice>
        <mc:Fallback xmlns="">
          <p:sp>
            <p:nvSpPr>
              <p:cNvPr id="10" name="TextBox 9">
                <a:extLst>
                  <a:ext uri="{FF2B5EF4-FFF2-40B4-BE49-F238E27FC236}">
                    <a16:creationId xmlns:a16="http://schemas.microsoft.com/office/drawing/2014/main" id="{3D7A57A6-70F3-3B88-9074-9C6287AD821B}"/>
                  </a:ext>
                </a:extLst>
              </p:cNvPr>
              <p:cNvSpPr txBox="1">
                <a:spLocks noRot="1" noChangeAspect="1" noMove="1" noResize="1" noEditPoints="1" noAdjustHandles="1" noChangeArrowheads="1" noChangeShapeType="1" noTextEdit="1"/>
              </p:cNvSpPr>
              <p:nvPr/>
            </p:nvSpPr>
            <p:spPr>
              <a:xfrm>
                <a:off x="6381881" y="3810259"/>
                <a:ext cx="6167436" cy="461665"/>
              </a:xfrm>
              <a:prstGeom prst="rect">
                <a:avLst/>
              </a:prstGeom>
              <a:blipFill>
                <a:blip r:embed="rId5"/>
                <a:stretch>
                  <a:fillRect b="-17105"/>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7A0D32DE-51F9-9B0A-9417-EDDCBAADC75E}"/>
                  </a:ext>
                </a:extLst>
              </p:cNvPr>
              <p:cNvSpPr txBox="1"/>
              <p:nvPr/>
            </p:nvSpPr>
            <p:spPr>
              <a:xfrm>
                <a:off x="561806" y="2648936"/>
                <a:ext cx="7487561" cy="3016147"/>
              </a:xfrm>
              <a:prstGeom prst="rect">
                <a:avLst/>
              </a:prstGeom>
              <a:noFill/>
            </p:spPr>
            <p:txBody>
              <a:bodyPr wrap="square">
                <a:spAutoFit/>
              </a:bodyPr>
              <a:lstStyle/>
              <a:p>
                <a:pPr marL="342900" marR="0" indent="-342900">
                  <a:lnSpc>
                    <a:spcPct val="200000"/>
                  </a:lnSpc>
                  <a:spcBef>
                    <a:spcPts val="0"/>
                  </a:spcBef>
                  <a:spcAft>
                    <a:spcPts val="800"/>
                  </a:spcAft>
                  <a:buFont typeface="Arial" panose="020B0604020202020204" pitchFamily="34" charset="0"/>
                  <a:buChar char="•"/>
                  <a:tabLst>
                    <a:tab pos="1021080" algn="l"/>
                  </a:tabLst>
                </a:pPr>
                <a:r>
                  <a:rPr lang="en-GB" sz="2200" dirty="0">
                    <a:effectLst/>
                    <a:latin typeface="Book Antiqua" panose="02040602050305030304" pitchFamily="18" charset="0"/>
                    <a:ea typeface="Cambria" panose="02040503050406030204" pitchFamily="18" charset="0"/>
                    <a:cs typeface="Times New Roman" panose="02020603050405020304" pitchFamily="18" charset="0"/>
                  </a:rPr>
                  <a:t>When cut-off frequency (</a:t>
                </a:r>
                <a14:m>
                  <m:oMath xmlns:m="http://schemas.openxmlformats.org/officeDocument/2006/math">
                    <m:sSub>
                      <m:sSubPr>
                        <m:ctrlPr>
                          <a:rPr lang="en-US" sz="2200" i="1" smtClean="0">
                            <a:latin typeface="Cambria Math" panose="02040503050406030204" pitchFamily="18" charset="0"/>
                            <a:ea typeface="Lato"/>
                            <a:cs typeface="Lato"/>
                          </a:rPr>
                        </m:ctrlPr>
                      </m:sSubPr>
                      <m:e>
                        <m:r>
                          <a:rPr lang="en-GB" sz="2200" b="0" i="1" smtClean="0">
                            <a:latin typeface="Cambria Math" panose="02040503050406030204" pitchFamily="18" charset="0"/>
                            <a:ea typeface="Lato"/>
                            <a:cs typeface="Lato"/>
                          </a:rPr>
                          <m:t>𝑓</m:t>
                        </m:r>
                      </m:e>
                      <m:sub>
                        <m:r>
                          <a:rPr lang="en-GB" sz="2200" b="0" i="1" smtClean="0">
                            <a:latin typeface="Cambria Math" panose="02040503050406030204" pitchFamily="18" charset="0"/>
                            <a:ea typeface="Lato"/>
                            <a:cs typeface="Lato"/>
                          </a:rPr>
                          <m:t>𝑐</m:t>
                        </m:r>
                      </m:sub>
                    </m:sSub>
                  </m:oMath>
                </a14:m>
                <a:r>
                  <a:rPr lang="en-GB" sz="2200" dirty="0">
                    <a:effectLst/>
                    <a:latin typeface="Book Antiqua" panose="02040602050305030304" pitchFamily="18" charset="0"/>
                    <a:ea typeface="Cambria" panose="02040503050406030204" pitchFamily="18" charset="0"/>
                    <a:cs typeface="Times New Roman" panose="02020603050405020304" pitchFamily="18" charset="0"/>
                  </a:rPr>
                  <a:t>) increases.</a:t>
                </a:r>
              </a:p>
              <a:p>
                <a:pPr marL="342900" marR="0" indent="-342900">
                  <a:lnSpc>
                    <a:spcPct val="200000"/>
                  </a:lnSpc>
                  <a:spcBef>
                    <a:spcPts val="0"/>
                  </a:spcBef>
                  <a:spcAft>
                    <a:spcPts val="800"/>
                  </a:spcAft>
                  <a:buFont typeface="Arial" panose="020B0604020202020204" pitchFamily="34" charset="0"/>
                  <a:buChar char="•"/>
                  <a:tabLst>
                    <a:tab pos="1021080" algn="l"/>
                  </a:tabLst>
                </a:pPr>
                <a:r>
                  <a:rPr lang="en-GB" sz="2200" dirty="0">
                    <a:effectLst/>
                    <a:latin typeface="Book Antiqua" panose="02040602050305030304" pitchFamily="18" charset="0"/>
                    <a:ea typeface="Cambria" panose="02040503050406030204" pitchFamily="18" charset="0"/>
                    <a:cs typeface="Times New Roman" panose="02020603050405020304" pitchFamily="18" charset="0"/>
                  </a:rPr>
                  <a:t>Reactance (opposition to AC) decreases. </a:t>
                </a:r>
              </a:p>
              <a:p>
                <a:pPr marL="342900" marR="0" indent="-342900">
                  <a:lnSpc>
                    <a:spcPct val="200000"/>
                  </a:lnSpc>
                  <a:spcBef>
                    <a:spcPts val="0"/>
                  </a:spcBef>
                  <a:spcAft>
                    <a:spcPts val="800"/>
                  </a:spcAft>
                  <a:buFont typeface="Arial" panose="020B0604020202020204" pitchFamily="34" charset="0"/>
                  <a:buChar char="•"/>
                  <a:tabLst>
                    <a:tab pos="1021080" algn="l"/>
                  </a:tabLst>
                </a:pPr>
                <a:r>
                  <a:rPr lang="en-GB" sz="2200" dirty="0">
                    <a:effectLst/>
                    <a:latin typeface="Book Antiqua" panose="02040602050305030304" pitchFamily="18" charset="0"/>
                    <a:ea typeface="Cambria" panose="02040503050406030204" pitchFamily="18" charset="0"/>
                    <a:cs typeface="Times New Roman" panose="02020603050405020304" pitchFamily="18" charset="0"/>
                  </a:rPr>
                  <a:t>As a result, the output signal also reduces.</a:t>
                </a:r>
              </a:p>
              <a:p>
                <a:pPr marL="0" marR="0">
                  <a:lnSpc>
                    <a:spcPct val="200000"/>
                  </a:lnSpc>
                  <a:spcBef>
                    <a:spcPts val="0"/>
                  </a:spcBef>
                  <a:spcAft>
                    <a:spcPts val="800"/>
                  </a:spcAft>
                  <a:tabLst>
                    <a:tab pos="1021080" algn="l"/>
                  </a:tabLst>
                </a:pPr>
                <a:endParaRPr lang="en-US" sz="2200" dirty="0">
                  <a:effectLst/>
                  <a:latin typeface="Book Antiqua" panose="02040602050305030304" pitchFamily="18" charset="0"/>
                  <a:ea typeface="Cambria" panose="02040503050406030204" pitchFamily="18" charset="0"/>
                  <a:cs typeface="Times New Roman" panose="02020603050405020304" pitchFamily="18" charset="0"/>
                </a:endParaRPr>
              </a:p>
            </p:txBody>
          </p:sp>
        </mc:Choice>
        <mc:Fallback xmlns="">
          <p:sp>
            <p:nvSpPr>
              <p:cNvPr id="12" name="TextBox 11">
                <a:extLst>
                  <a:ext uri="{FF2B5EF4-FFF2-40B4-BE49-F238E27FC236}">
                    <a16:creationId xmlns:a16="http://schemas.microsoft.com/office/drawing/2014/main" id="{7A0D32DE-51F9-9B0A-9417-EDDCBAADC75E}"/>
                  </a:ext>
                </a:extLst>
              </p:cNvPr>
              <p:cNvSpPr txBox="1">
                <a:spLocks noRot="1" noChangeAspect="1" noMove="1" noResize="1" noEditPoints="1" noAdjustHandles="1" noChangeArrowheads="1" noChangeShapeType="1" noTextEdit="1"/>
              </p:cNvSpPr>
              <p:nvPr/>
            </p:nvSpPr>
            <p:spPr>
              <a:xfrm>
                <a:off x="561806" y="2648936"/>
                <a:ext cx="7487561" cy="3016147"/>
              </a:xfrm>
              <a:prstGeom prst="rect">
                <a:avLst/>
              </a:prstGeom>
              <a:blipFill>
                <a:blip r:embed="rId6"/>
                <a:stretch>
                  <a:fillRect l="-896"/>
                </a:stretch>
              </a:blipFill>
            </p:spPr>
            <p:txBody>
              <a:bodyPr/>
              <a:lstStyle/>
              <a:p>
                <a:r>
                  <a:rPr lang="en-GB">
                    <a:noFill/>
                  </a:rPr>
                  <a:t> </a:t>
                </a:r>
              </a:p>
            </p:txBody>
          </p:sp>
        </mc:Fallback>
      </mc:AlternateContent>
      <p:pic>
        <p:nvPicPr>
          <p:cNvPr id="13" name="Picture 12" descr="Icon&#10;&#10;Description automatically generated">
            <a:hlinkClick r:id="rId7" action="ppaction://hlinksldjump"/>
            <a:extLst>
              <a:ext uri="{FF2B5EF4-FFF2-40B4-BE49-F238E27FC236}">
                <a16:creationId xmlns:a16="http://schemas.microsoft.com/office/drawing/2014/main" id="{24450C29-BA0D-49CB-38B5-26E8BF4FA3BB}"/>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10760452" y="6143959"/>
            <a:ext cx="421557" cy="421557"/>
          </a:xfrm>
          <a:prstGeom prst="rect">
            <a:avLst/>
          </a:prstGeom>
        </p:spPr>
      </p:pic>
      <p:sp>
        <p:nvSpPr>
          <p:cNvPr id="9" name="Title 1">
            <a:extLst>
              <a:ext uri="{FF2B5EF4-FFF2-40B4-BE49-F238E27FC236}">
                <a16:creationId xmlns:a16="http://schemas.microsoft.com/office/drawing/2014/main" id="{DBABFEA1-E454-7115-5AC9-F21552400537}"/>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11" name="Footer Placeholder 3">
            <a:extLst>
              <a:ext uri="{FF2B5EF4-FFF2-40B4-BE49-F238E27FC236}">
                <a16:creationId xmlns:a16="http://schemas.microsoft.com/office/drawing/2014/main" id="{C8536374-F10C-7785-0A94-C10DC0CAA15C}"/>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cxnSp>
        <p:nvCxnSpPr>
          <p:cNvPr id="15" name="Straight Connector 14">
            <a:extLst>
              <a:ext uri="{FF2B5EF4-FFF2-40B4-BE49-F238E27FC236}">
                <a16:creationId xmlns:a16="http://schemas.microsoft.com/office/drawing/2014/main" id="{E5FAA916-E464-48FE-BAEA-07A08A438253}"/>
              </a:ext>
            </a:extLst>
          </p:cNvPr>
          <p:cNvCxnSpPr/>
          <p:nvPr/>
        </p:nvCxnSpPr>
        <p:spPr>
          <a:xfrm>
            <a:off x="6552148" y="1726310"/>
            <a:ext cx="0" cy="449963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3050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130936" y="1189042"/>
            <a:ext cx="11245461" cy="51160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2500" b="1" dirty="0">
                <a:latin typeface="Book Antiqua" panose="02040602050305030304" pitchFamily="18" charset="0"/>
                <a:ea typeface="Cambria" panose="02040503050406030204" pitchFamily="18" charset="0"/>
                <a:cs typeface="Lato"/>
              </a:rPr>
              <a:t>High  Pass Filter </a:t>
            </a:r>
          </a:p>
          <a:p>
            <a:pPr algn="just">
              <a:lnSpc>
                <a:spcPct val="150000"/>
              </a:lnSpc>
            </a:pPr>
            <a:endParaRPr lang="en-US" sz="2500" b="1" dirty="0">
              <a:latin typeface="Book Antiqua" panose="02040602050305030304" pitchFamily="18" charset="0"/>
              <a:ea typeface="Cambria" panose="02040503050406030204" pitchFamily="18" charset="0"/>
              <a:cs typeface="Lato"/>
            </a:endParaRPr>
          </a:p>
          <a:p>
            <a:pPr algn="just">
              <a:lnSpc>
                <a:spcPct val="150000"/>
              </a:lnSpc>
            </a:pPr>
            <a:endParaRPr lang="en-US" sz="2500" b="1" dirty="0">
              <a:latin typeface="Book Antiqua" panose="02040602050305030304" pitchFamily="18" charset="0"/>
              <a:ea typeface="Cambria" panose="02040503050406030204" pitchFamily="18" charset="0"/>
              <a:cs typeface="Lato"/>
            </a:endParaRPr>
          </a:p>
          <a:p>
            <a:pPr algn="just">
              <a:lnSpc>
                <a:spcPct val="150000"/>
              </a:lnSpc>
            </a:pPr>
            <a:endParaRPr lang="en-US" sz="2500" b="1" dirty="0">
              <a:latin typeface="Book Antiqua" panose="02040602050305030304" pitchFamily="18" charset="0"/>
              <a:ea typeface="Cambria" panose="02040503050406030204" pitchFamily="18" charset="0"/>
              <a:cs typeface="Calibri" panose="020F0502020204030204"/>
            </a:endParaRPr>
          </a:p>
          <a:p>
            <a:pPr marL="342900" indent="-342900" algn="just">
              <a:lnSpc>
                <a:spcPct val="150000"/>
              </a:lnSpc>
              <a:buFont typeface="Arial" panose="020B0604020202020204" pitchFamily="34" charset="0"/>
              <a:buChar char="•"/>
            </a:pPr>
            <a:r>
              <a:rPr lang="en-GB" sz="2400" dirty="0">
                <a:latin typeface="Book Antiqua" panose="02040602050305030304" pitchFamily="18" charset="0"/>
                <a:ea typeface="Cambria" panose="02040503050406030204" pitchFamily="18" charset="0"/>
              </a:rPr>
              <a:t>Passes high-frequency signals (from cut-off frequency </a:t>
            </a:r>
            <a:r>
              <a:rPr lang="en-US" sz="2400" dirty="0">
                <a:effectLst/>
                <a:latin typeface="Book Antiqua" panose="02040602050305030304" pitchFamily="18" charset="0"/>
                <a:ea typeface="Cambria" panose="02040503050406030204" pitchFamily="18" charset="0"/>
                <a:cs typeface="Times New Roman" panose="02020603050405020304" pitchFamily="18" charset="0"/>
              </a:rPr>
              <a:t>f</a:t>
            </a:r>
            <a:r>
              <a:rPr lang="en-US" sz="2400" baseline="-25000" dirty="0">
                <a:effectLst/>
                <a:latin typeface="Book Antiqua" panose="02040602050305030304" pitchFamily="18" charset="0"/>
                <a:ea typeface="Cambria" panose="02040503050406030204" pitchFamily="18" charset="0"/>
                <a:cs typeface="Times New Roman" panose="02020603050405020304" pitchFamily="18" charset="0"/>
              </a:rPr>
              <a:t>c</a:t>
            </a:r>
            <a:r>
              <a:rPr lang="en-GB" sz="2400" dirty="0">
                <a:latin typeface="Book Antiqua" panose="02040602050305030304" pitchFamily="18" charset="0"/>
                <a:ea typeface="Cambria" panose="02040503050406030204" pitchFamily="18" charset="0"/>
              </a:rPr>
              <a:t> up to infinity).</a:t>
            </a:r>
          </a:p>
          <a:p>
            <a:pPr marL="342900" indent="-342900" algn="just">
              <a:lnSpc>
                <a:spcPct val="150000"/>
              </a:lnSpc>
              <a:buFont typeface="Arial" panose="020B0604020202020204" pitchFamily="34" charset="0"/>
              <a:buChar char="•"/>
            </a:pPr>
            <a:r>
              <a:rPr lang="en-GB" sz="2400" dirty="0">
                <a:latin typeface="Book Antiqua" panose="02040602050305030304" pitchFamily="18" charset="0"/>
                <a:ea typeface="Cambria" panose="02040503050406030204" pitchFamily="18" charset="0"/>
              </a:rPr>
              <a:t>Blocks low-frequency signals below cut-off.</a:t>
            </a:r>
          </a:p>
          <a:p>
            <a:pPr marL="342900" indent="-342900" algn="just">
              <a:lnSpc>
                <a:spcPct val="150000"/>
              </a:lnSpc>
              <a:buFont typeface="Arial" panose="020B0604020202020204" pitchFamily="34" charset="0"/>
              <a:buChar char="•"/>
            </a:pPr>
            <a:r>
              <a:rPr lang="en-GB" sz="2400" dirty="0">
                <a:latin typeface="Book Antiqua" panose="02040602050305030304" pitchFamily="18" charset="0"/>
                <a:ea typeface="Cambria" panose="02040503050406030204" pitchFamily="18" charset="0"/>
              </a:rPr>
              <a:t>Used to remove DC offset, allows high-frequency components, used in audio systems and communication circuits.</a:t>
            </a:r>
          </a:p>
          <a:p>
            <a:pPr algn="just">
              <a:lnSpc>
                <a:spcPct val="150000"/>
              </a:lnSpc>
            </a:pPr>
            <a:endParaRPr lang="en-US" sz="2400" dirty="0">
              <a:latin typeface="Book Antiqua" panose="02040602050305030304" pitchFamily="18" charset="0"/>
              <a:ea typeface="Cambria" panose="02040503050406030204" pitchFamily="18" charset="0"/>
              <a:cs typeface="Calibri"/>
            </a:endParaRPr>
          </a:p>
        </p:txBody>
      </p:sp>
      <p:pic>
        <p:nvPicPr>
          <p:cNvPr id="13" name="Picture 12">
            <a:extLst>
              <a:ext uri="{FF2B5EF4-FFF2-40B4-BE49-F238E27FC236}">
                <a16:creationId xmlns:a16="http://schemas.microsoft.com/office/drawing/2014/main" id="{4433CACC-B384-EA56-A606-C64EEBA9188E}"/>
              </a:ext>
            </a:extLst>
          </p:cNvPr>
          <p:cNvPicPr>
            <a:picLocks noChangeAspect="1"/>
          </p:cNvPicPr>
          <p:nvPr/>
        </p:nvPicPr>
        <p:blipFill>
          <a:blip r:embed="rId2">
            <a:grayscl/>
          </a:blip>
          <a:stretch>
            <a:fillRect/>
          </a:stretch>
        </p:blipFill>
        <p:spPr>
          <a:xfrm>
            <a:off x="4687918" y="1522376"/>
            <a:ext cx="3724258" cy="1984458"/>
          </a:xfrm>
          <a:prstGeom prst="rect">
            <a:avLst/>
          </a:prstGeom>
        </p:spPr>
      </p:pic>
      <p:pic>
        <p:nvPicPr>
          <p:cNvPr id="14" name="Picture 13" descr="Icon&#10;&#10;Description automatically generated">
            <a:hlinkClick r:id="rId3" action="ppaction://hlinksldjump"/>
            <a:extLst>
              <a:ext uri="{FF2B5EF4-FFF2-40B4-BE49-F238E27FC236}">
                <a16:creationId xmlns:a16="http://schemas.microsoft.com/office/drawing/2014/main" id="{6A7715BC-BE18-1096-A002-F85C9FEAE7E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760452" y="6143959"/>
            <a:ext cx="421557" cy="421557"/>
          </a:xfrm>
          <a:prstGeom prst="rect">
            <a:avLst/>
          </a:prstGeom>
        </p:spPr>
      </p:pic>
      <p:sp>
        <p:nvSpPr>
          <p:cNvPr id="6" name="Title 1">
            <a:extLst>
              <a:ext uri="{FF2B5EF4-FFF2-40B4-BE49-F238E27FC236}">
                <a16:creationId xmlns:a16="http://schemas.microsoft.com/office/drawing/2014/main" id="{5E3E69F9-A33A-4823-60DB-2B6A7A3174B7}"/>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9" name="Footer Placeholder 3">
            <a:extLst>
              <a:ext uri="{FF2B5EF4-FFF2-40B4-BE49-F238E27FC236}">
                <a16:creationId xmlns:a16="http://schemas.microsoft.com/office/drawing/2014/main" id="{4C616910-C26D-4CE5-B27D-01CBF062A3D6}"/>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0841623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130936" y="1189041"/>
            <a:ext cx="11930128" cy="7396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3200" b="1" dirty="0">
                <a:latin typeface="Cambria" panose="02040503050406030204" pitchFamily="18" charset="0"/>
                <a:ea typeface="Cambria" panose="02040503050406030204" pitchFamily="18" charset="0"/>
                <a:cs typeface="Lato"/>
              </a:rPr>
              <a:t>High  Pass Filter </a:t>
            </a:r>
            <a:endParaRPr lang="en-US" sz="3200" b="1" dirty="0">
              <a:latin typeface="Cambria" panose="02040503050406030204" pitchFamily="18" charset="0"/>
              <a:ea typeface="Cambria" panose="02040503050406030204" pitchFamily="18" charset="0"/>
              <a:cs typeface="Calibri" panose="020F0502020204030204"/>
            </a:endParaRP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3E2F7918-B9D3-F8A5-A0CB-1B31B7764C0D}"/>
                  </a:ext>
                </a:extLst>
              </p:cNvPr>
              <p:cNvSpPr txBox="1"/>
              <p:nvPr/>
            </p:nvSpPr>
            <p:spPr>
              <a:xfrm>
                <a:off x="2847973" y="3038235"/>
                <a:ext cx="3019425" cy="1121974"/>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200" i="1" smtClean="0">
                          <a:effectLst/>
                          <a:latin typeface="Cambria Math" panose="02040503050406030204" pitchFamily="18" charset="0"/>
                          <a:ea typeface="Calibri" panose="020F0502020204030204" pitchFamily="34" charset="0"/>
                          <a:cs typeface="Times New Roman" panose="02020603050405020304" pitchFamily="18" charset="0"/>
                        </a:rPr>
                        <m:t>𝑉</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𝑜𝑢𝑡</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 = </m:t>
                      </m:r>
                      <m:f>
                        <m:fPr>
                          <m:ctrlPr>
                            <a:rPr lang="en-US" sz="2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200" b="0" i="1" smtClean="0">
                              <a:effectLst/>
                              <a:latin typeface="Cambria Math" panose="02040503050406030204" pitchFamily="18" charset="0"/>
                              <a:ea typeface="Calibri" panose="020F0502020204030204" pitchFamily="34" charset="0"/>
                              <a:cs typeface="Times New Roman" panose="02020603050405020304" pitchFamily="18" charset="0"/>
                            </a:rPr>
                            <m:t>𝑅</m:t>
                          </m:r>
                        </m:num>
                        <m:den>
                          <m:r>
                            <a:rPr lang="en-US" sz="2200" b="0" i="1" smtClean="0">
                              <a:effectLst/>
                              <a:latin typeface="Cambria Math" panose="02040503050406030204" pitchFamily="18" charset="0"/>
                              <a:ea typeface="Calibri" panose="020F0502020204030204" pitchFamily="34" charset="0"/>
                              <a:cs typeface="Times New Roman" panose="02020603050405020304" pitchFamily="18" charset="0"/>
                            </a:rPr>
                            <m:t>𝑅</m:t>
                          </m:r>
                          <m:r>
                            <a:rPr lang="en-US" sz="2200" b="0" i="1" smtClean="0">
                              <a:effectLst/>
                              <a:latin typeface="Cambria Math" panose="02040503050406030204" pitchFamily="18" charset="0"/>
                              <a:ea typeface="Calibri" panose="020F0502020204030204" pitchFamily="34" charset="0"/>
                              <a:cs typeface="Times New Roman" panose="02020603050405020304" pitchFamily="18" charset="0"/>
                            </a:rPr>
                            <m:t>+</m:t>
                          </m:r>
                          <m:sSub>
                            <m:sSubPr>
                              <m:ctrlPr>
                                <a:rPr lang="en-US" sz="2200" i="1">
                                  <a:latin typeface="Cambria Math" panose="02040503050406030204" pitchFamily="18" charset="0"/>
                                  <a:ea typeface="Calibri" panose="020F0502020204030204" pitchFamily="34" charset="0"/>
                                  <a:cs typeface="Times New Roman" panose="02020603050405020304" pitchFamily="18" charset="0"/>
                                </a:rPr>
                              </m:ctrlPr>
                            </m:sSubPr>
                            <m:e>
                              <m:r>
                                <a:rPr lang="en-GB" sz="2200" i="1">
                                  <a:latin typeface="Cambria Math" panose="02040503050406030204" pitchFamily="18" charset="0"/>
                                  <a:ea typeface="Calibri" panose="020F0502020204030204" pitchFamily="34" charset="0"/>
                                  <a:cs typeface="Times New Roman" panose="02020603050405020304" pitchFamily="18" charset="0"/>
                                </a:rPr>
                                <m:t>𝑋</m:t>
                              </m:r>
                            </m:e>
                            <m:sub>
                              <m:r>
                                <a:rPr lang="en-GB" sz="2200" i="1">
                                  <a:latin typeface="Cambria Math" panose="02040503050406030204" pitchFamily="18" charset="0"/>
                                  <a:ea typeface="Calibri" panose="020F0502020204030204" pitchFamily="34" charset="0"/>
                                  <a:cs typeface="Times New Roman" panose="02020603050405020304" pitchFamily="18" charset="0"/>
                                </a:rPr>
                                <m:t>𝑐</m:t>
                              </m:r>
                            </m:sub>
                          </m:sSub>
                        </m:den>
                      </m:f>
                      <m:r>
                        <a:rPr lang="en-US" sz="2200" i="1">
                          <a:effectLst/>
                          <a:latin typeface="Cambria Math" panose="02040503050406030204" pitchFamily="18" charset="0"/>
                          <a:ea typeface="Calibri" panose="020F0502020204030204" pitchFamily="34" charset="0"/>
                          <a:cs typeface="Times New Roman" panose="02020603050405020304" pitchFamily="18" charset="0"/>
                        </a:rPr>
                        <m:t>∗</m:t>
                      </m:r>
                      <m:r>
                        <a:rPr lang="en-US" sz="2200" i="1">
                          <a:effectLst/>
                          <a:latin typeface="Cambria Math" panose="02040503050406030204" pitchFamily="18" charset="0"/>
                          <a:ea typeface="Calibri" panose="020F0502020204030204" pitchFamily="34" charset="0"/>
                          <a:cs typeface="Times New Roman" panose="02020603050405020304" pitchFamily="18" charset="0"/>
                        </a:rPr>
                        <m:t>𝑉𝑖𝑛</m:t>
                      </m:r>
                      <m:r>
                        <a:rPr lang="en-US" sz="2200" i="1">
                          <a:effectLst/>
                          <a:latin typeface="Cambria Math" panose="02040503050406030204" pitchFamily="18" charset="0"/>
                          <a:ea typeface="Calibri" panose="020F0502020204030204" pitchFamily="34" charset="0"/>
                          <a:cs typeface="Times New Roman" panose="02020603050405020304" pitchFamily="18" charset="0"/>
                        </a:rPr>
                        <m:t> </m:t>
                      </m:r>
                    </m:oMath>
                  </m:oMathPara>
                </a14:m>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dirty="0"/>
              </a:p>
            </p:txBody>
          </p:sp>
        </mc:Choice>
        <mc:Fallback xmlns="">
          <p:sp>
            <p:nvSpPr>
              <p:cNvPr id="2" name="TextBox 1">
                <a:extLst>
                  <a:ext uri="{FF2B5EF4-FFF2-40B4-BE49-F238E27FC236}">
                    <a16:creationId xmlns:a16="http://schemas.microsoft.com/office/drawing/2014/main" id="{3E2F7918-B9D3-F8A5-A0CB-1B31B7764C0D}"/>
                  </a:ext>
                </a:extLst>
              </p:cNvPr>
              <p:cNvSpPr txBox="1">
                <a:spLocks noRot="1" noChangeAspect="1" noMove="1" noResize="1" noEditPoints="1" noAdjustHandles="1" noChangeArrowheads="1" noChangeShapeType="1" noTextEdit="1"/>
              </p:cNvSpPr>
              <p:nvPr/>
            </p:nvSpPr>
            <p:spPr>
              <a:xfrm>
                <a:off x="2847973" y="3038235"/>
                <a:ext cx="3019425" cy="1121974"/>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291D3802-724F-E82D-A27C-6657C5BE70DC}"/>
                  </a:ext>
                </a:extLst>
              </p:cNvPr>
              <p:cNvSpPr txBox="1"/>
              <p:nvPr/>
            </p:nvSpPr>
            <p:spPr>
              <a:xfrm>
                <a:off x="2900132" y="4769048"/>
                <a:ext cx="6167436" cy="572273"/>
              </a:xfrm>
              <a:prstGeom prst="rect">
                <a:avLst/>
              </a:prstGeom>
              <a:noFill/>
            </p:spPr>
            <p:txBody>
              <a:bodyPr wrap="square">
                <a:spAutoFit/>
              </a:bodyPr>
              <a:lstStyle/>
              <a:p>
                <a:r>
                  <a:rPr lang="en-US" sz="2200" dirty="0">
                    <a:latin typeface="Cambria" panose="02040503050406030204" pitchFamily="18" charset="0"/>
                    <a:ea typeface="Cambria" panose="02040503050406030204" pitchFamily="18" charset="0"/>
                  </a:rPr>
                  <a:t>We Know that </a:t>
                </a:r>
                <a14:m>
                  <m:oMath xmlns:m="http://schemas.openxmlformats.org/officeDocument/2006/math">
                    <m:sSub>
                      <m:sSubPr>
                        <m:ctrlPr>
                          <a:rPr lang="en-US" sz="2200" i="1">
                            <a:latin typeface="Cambria Math" panose="02040503050406030204" pitchFamily="18" charset="0"/>
                            <a:ea typeface="Calibri" panose="020F0502020204030204" pitchFamily="34" charset="0"/>
                            <a:cs typeface="Times New Roman" panose="02020603050405020304" pitchFamily="18" charset="0"/>
                          </a:rPr>
                        </m:ctrlPr>
                      </m:sSubPr>
                      <m:e>
                        <m:r>
                          <a:rPr lang="en-GB" sz="2200" i="1">
                            <a:latin typeface="Cambria Math" panose="02040503050406030204" pitchFamily="18" charset="0"/>
                            <a:ea typeface="Calibri" panose="020F0502020204030204" pitchFamily="34" charset="0"/>
                            <a:cs typeface="Times New Roman" panose="02020603050405020304" pitchFamily="18" charset="0"/>
                          </a:rPr>
                          <m:t>𝑋</m:t>
                        </m:r>
                      </m:e>
                      <m:sub>
                        <m:r>
                          <a:rPr lang="en-GB" sz="2200" i="1">
                            <a:latin typeface="Cambria Math" panose="02040503050406030204" pitchFamily="18" charset="0"/>
                            <a:ea typeface="Calibri" panose="020F0502020204030204" pitchFamily="34" charset="0"/>
                            <a:cs typeface="Times New Roman" panose="02020603050405020304" pitchFamily="18" charset="0"/>
                          </a:rPr>
                          <m:t>𝑐</m:t>
                        </m:r>
                      </m:sub>
                    </m:sSub>
                    <m:r>
                      <a:rPr lang="en-US" sz="2200" i="0">
                        <a:latin typeface="Cambria Math" panose="02040503050406030204" pitchFamily="18" charset="0"/>
                      </a:rPr>
                      <m:t>= </m:t>
                    </m:r>
                    <m:f>
                      <m:fPr>
                        <m:ctrlPr>
                          <a:rPr lang="en-US" sz="2200" i="1">
                            <a:solidFill>
                              <a:srgbClr val="836967"/>
                            </a:solidFill>
                            <a:latin typeface="Cambria Math" panose="02040503050406030204" pitchFamily="18" charset="0"/>
                          </a:rPr>
                        </m:ctrlPr>
                      </m:fPr>
                      <m:num>
                        <m:r>
                          <a:rPr lang="en-US" sz="2200" i="0">
                            <a:latin typeface="Cambria Math" panose="02040503050406030204" pitchFamily="18" charset="0"/>
                          </a:rPr>
                          <m:t>1</m:t>
                        </m:r>
                      </m:num>
                      <m:den>
                        <m:r>
                          <a:rPr lang="en-US" sz="2200" i="1">
                            <a:latin typeface="Cambria Math" panose="02040503050406030204" pitchFamily="18" charset="0"/>
                          </a:rPr>
                          <m:t>𝜔</m:t>
                        </m:r>
                        <m:r>
                          <a:rPr lang="en-US" sz="2200" i="1">
                            <a:latin typeface="Cambria Math" panose="02040503050406030204" pitchFamily="18" charset="0"/>
                          </a:rPr>
                          <m:t>𝑐</m:t>
                        </m:r>
                      </m:den>
                    </m:f>
                  </m:oMath>
                </a14:m>
                <a:endParaRPr lang="en-US" sz="2200" dirty="0">
                  <a:latin typeface="Cambria" panose="02040503050406030204" pitchFamily="18" charset="0"/>
                  <a:ea typeface="Cambria" panose="02040503050406030204" pitchFamily="18" charset="0"/>
                </a:endParaRPr>
              </a:p>
            </p:txBody>
          </p:sp>
        </mc:Choice>
        <mc:Fallback xmlns="">
          <p:sp>
            <p:nvSpPr>
              <p:cNvPr id="8" name="TextBox 7">
                <a:extLst>
                  <a:ext uri="{FF2B5EF4-FFF2-40B4-BE49-F238E27FC236}">
                    <a16:creationId xmlns:a16="http://schemas.microsoft.com/office/drawing/2014/main" id="{291D3802-724F-E82D-A27C-6657C5BE70DC}"/>
                  </a:ext>
                </a:extLst>
              </p:cNvPr>
              <p:cNvSpPr txBox="1">
                <a:spLocks noRot="1" noChangeAspect="1" noMove="1" noResize="1" noEditPoints="1" noAdjustHandles="1" noChangeArrowheads="1" noChangeShapeType="1" noTextEdit="1"/>
              </p:cNvSpPr>
              <p:nvPr/>
            </p:nvSpPr>
            <p:spPr>
              <a:xfrm>
                <a:off x="2900132" y="4769048"/>
                <a:ext cx="6167436" cy="572273"/>
              </a:xfrm>
              <a:prstGeom prst="rect">
                <a:avLst/>
              </a:prstGeom>
              <a:blipFill>
                <a:blip r:embed="rId3"/>
                <a:stretch>
                  <a:fillRect l="-1286" b="-744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3D7A57A6-70F3-3B88-9074-9C6287AD821B}"/>
                  </a:ext>
                </a:extLst>
              </p:cNvPr>
              <p:cNvSpPr txBox="1"/>
              <p:nvPr/>
            </p:nvSpPr>
            <p:spPr>
              <a:xfrm>
                <a:off x="2185674" y="4102098"/>
                <a:ext cx="6167436" cy="430887"/>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US" sz="2200" i="1">
                              <a:latin typeface="Cambria Math" panose="02040503050406030204" pitchFamily="18" charset="0"/>
                              <a:ea typeface="Calibri" panose="020F0502020204030204" pitchFamily="34" charset="0"/>
                              <a:cs typeface="Times New Roman" panose="02020603050405020304" pitchFamily="18" charset="0"/>
                            </a:rPr>
                          </m:ctrlPr>
                        </m:sSubPr>
                        <m:e>
                          <m:r>
                            <a:rPr lang="en-GB" sz="2200" i="1">
                              <a:latin typeface="Cambria Math" panose="02040503050406030204" pitchFamily="18" charset="0"/>
                              <a:ea typeface="Calibri" panose="020F0502020204030204" pitchFamily="34" charset="0"/>
                              <a:cs typeface="Times New Roman" panose="02020603050405020304" pitchFamily="18" charset="0"/>
                            </a:rPr>
                            <m:t>𝑋</m:t>
                          </m:r>
                        </m:e>
                        <m:sub>
                          <m:r>
                            <a:rPr lang="en-GB" sz="2200" i="1">
                              <a:latin typeface="Cambria Math" panose="02040503050406030204" pitchFamily="18" charset="0"/>
                              <a:ea typeface="Calibri" panose="020F0502020204030204" pitchFamily="34" charset="0"/>
                              <a:cs typeface="Times New Roman" panose="02020603050405020304" pitchFamily="18" charset="0"/>
                            </a:rPr>
                            <m:t>𝑐</m:t>
                          </m:r>
                        </m:sub>
                      </m:sSub>
                      <m:r>
                        <a:rPr lang="en-US" sz="2200" i="0">
                          <a:latin typeface="Cambria Math" panose="02040503050406030204" pitchFamily="18" charset="0"/>
                        </a:rPr>
                        <m:t> </m:t>
                      </m:r>
                      <m:r>
                        <a:rPr lang="en-US" sz="2200" i="1">
                          <a:latin typeface="Cambria Math" panose="02040503050406030204" pitchFamily="18" charset="0"/>
                        </a:rPr>
                        <m:t>𝑖𝑠</m:t>
                      </m:r>
                      <m:r>
                        <a:rPr lang="en-US" sz="2200" i="0">
                          <a:latin typeface="Cambria Math" panose="02040503050406030204" pitchFamily="18" charset="0"/>
                        </a:rPr>
                        <m:t>  </m:t>
                      </m:r>
                      <m:r>
                        <a:rPr lang="en-US" sz="2200" i="1">
                          <a:latin typeface="Cambria Math" panose="02040503050406030204" pitchFamily="18" charset="0"/>
                        </a:rPr>
                        <m:t>𝑡h𝑒</m:t>
                      </m:r>
                      <m:r>
                        <a:rPr lang="en-US" sz="2200" i="0">
                          <a:latin typeface="Cambria Math" panose="02040503050406030204" pitchFamily="18" charset="0"/>
                        </a:rPr>
                        <m:t> </m:t>
                      </m:r>
                      <m:r>
                        <a:rPr lang="en-US" sz="2200" i="1">
                          <a:latin typeface="Cambria Math" panose="02040503050406030204" pitchFamily="18" charset="0"/>
                        </a:rPr>
                        <m:t>𝑅𝑒𝑎𝑐𝑡𝑎𝑛𝑐𝑒</m:t>
                      </m:r>
                      <m:r>
                        <a:rPr lang="en-US" sz="2200" i="0">
                          <a:latin typeface="Cambria Math" panose="02040503050406030204" pitchFamily="18" charset="0"/>
                        </a:rPr>
                        <m:t> </m:t>
                      </m:r>
                      <m:r>
                        <a:rPr lang="en-GB" sz="2200" b="0" i="1" smtClean="0">
                          <a:latin typeface="Cambria Math" panose="02040503050406030204" pitchFamily="18" charset="0"/>
                        </a:rPr>
                        <m:t>𝑜</m:t>
                      </m:r>
                      <m:r>
                        <a:rPr lang="en-US" sz="2200" i="1">
                          <a:latin typeface="Cambria Math" panose="02040503050406030204" pitchFamily="18" charset="0"/>
                        </a:rPr>
                        <m:t>𝑓</m:t>
                      </m:r>
                      <m:r>
                        <a:rPr lang="en-US" sz="2200" i="0">
                          <a:latin typeface="Cambria Math" panose="02040503050406030204" pitchFamily="18" charset="0"/>
                        </a:rPr>
                        <m:t> </m:t>
                      </m:r>
                      <m:r>
                        <a:rPr lang="en-US" sz="2200" i="1">
                          <a:latin typeface="Cambria Math" panose="02040503050406030204" pitchFamily="18" charset="0"/>
                        </a:rPr>
                        <m:t>𝑡h𝑒</m:t>
                      </m:r>
                      <m:r>
                        <a:rPr lang="en-US" sz="2200" i="0">
                          <a:latin typeface="Cambria Math" panose="02040503050406030204" pitchFamily="18" charset="0"/>
                        </a:rPr>
                        <m:t> </m:t>
                      </m:r>
                      <m:r>
                        <a:rPr lang="en-US" sz="2200" i="1">
                          <a:latin typeface="Cambria Math" panose="02040503050406030204" pitchFamily="18" charset="0"/>
                        </a:rPr>
                        <m:t>𝐶𝑎𝑝𝑎𝑐𝑖𝑡𝑜𝑟</m:t>
                      </m:r>
                    </m:oMath>
                  </m:oMathPara>
                </a14:m>
                <a:endParaRPr lang="en-US" sz="2200" dirty="0"/>
              </a:p>
            </p:txBody>
          </p:sp>
        </mc:Choice>
        <mc:Fallback xmlns="">
          <p:sp>
            <p:nvSpPr>
              <p:cNvPr id="10" name="TextBox 9">
                <a:extLst>
                  <a:ext uri="{FF2B5EF4-FFF2-40B4-BE49-F238E27FC236}">
                    <a16:creationId xmlns:a16="http://schemas.microsoft.com/office/drawing/2014/main" id="{3D7A57A6-70F3-3B88-9074-9C6287AD821B}"/>
                  </a:ext>
                </a:extLst>
              </p:cNvPr>
              <p:cNvSpPr txBox="1">
                <a:spLocks noRot="1" noChangeAspect="1" noMove="1" noResize="1" noEditPoints="1" noAdjustHandles="1" noChangeArrowheads="1" noChangeShapeType="1" noTextEdit="1"/>
              </p:cNvSpPr>
              <p:nvPr/>
            </p:nvSpPr>
            <p:spPr>
              <a:xfrm>
                <a:off x="2185674" y="4102098"/>
                <a:ext cx="6167436" cy="430887"/>
              </a:xfrm>
              <a:prstGeom prst="rect">
                <a:avLst/>
              </a:prstGeom>
              <a:blipFill>
                <a:blip r:embed="rId4"/>
                <a:stretch>
                  <a:fillRect b="-15493"/>
                </a:stretch>
              </a:blipFill>
            </p:spPr>
            <p:txBody>
              <a:bodyPr/>
              <a:lstStyle/>
              <a:p>
                <a:r>
                  <a:rPr lang="en-GB">
                    <a:noFill/>
                  </a:rPr>
                  <a:t> </a:t>
                </a:r>
              </a:p>
            </p:txBody>
          </p:sp>
        </mc:Fallback>
      </mc:AlternateContent>
      <p:sp>
        <p:nvSpPr>
          <p:cNvPr id="12" name="TextBox 11">
            <a:extLst>
              <a:ext uri="{FF2B5EF4-FFF2-40B4-BE49-F238E27FC236}">
                <a16:creationId xmlns:a16="http://schemas.microsoft.com/office/drawing/2014/main" id="{7A0D32DE-51F9-9B0A-9417-EDDCBAADC75E}"/>
              </a:ext>
            </a:extLst>
          </p:cNvPr>
          <p:cNvSpPr txBox="1"/>
          <p:nvPr/>
        </p:nvSpPr>
        <p:spPr>
          <a:xfrm>
            <a:off x="1261945" y="2353834"/>
            <a:ext cx="9210906" cy="472630"/>
          </a:xfrm>
          <a:prstGeom prst="rect">
            <a:avLst/>
          </a:prstGeom>
          <a:noFill/>
        </p:spPr>
        <p:txBody>
          <a:bodyPr wrap="square">
            <a:spAutoFit/>
          </a:bodyPr>
          <a:lstStyle/>
          <a:p>
            <a:pPr marL="0" marR="0">
              <a:lnSpc>
                <a:spcPct val="107000"/>
              </a:lnSpc>
              <a:spcBef>
                <a:spcPts val="0"/>
              </a:spcBef>
              <a:spcAft>
                <a:spcPts val="800"/>
              </a:spcAft>
              <a:tabLst>
                <a:tab pos="1021080" algn="l"/>
              </a:tabLst>
            </a:pPr>
            <a:r>
              <a:rPr lang="en-US" sz="2400" dirty="0">
                <a:effectLst/>
                <a:latin typeface="Book Antiqua" panose="02040602050305030304" pitchFamily="18" charset="0"/>
                <a:ea typeface="Cambria" panose="02040503050406030204" pitchFamily="18" charset="0"/>
                <a:cs typeface="Times New Roman" panose="02020603050405020304" pitchFamily="18" charset="0"/>
              </a:rPr>
              <a:t>When f</a:t>
            </a:r>
            <a:r>
              <a:rPr lang="en-US" sz="2400" baseline="-25000" dirty="0">
                <a:effectLst/>
                <a:latin typeface="Book Antiqua" panose="02040602050305030304" pitchFamily="18" charset="0"/>
                <a:ea typeface="Cambria" panose="02040503050406030204" pitchFamily="18" charset="0"/>
                <a:cs typeface="Times New Roman" panose="02020603050405020304" pitchFamily="18" charset="0"/>
              </a:rPr>
              <a:t>c </a:t>
            </a:r>
            <a:r>
              <a:rPr lang="en-US" sz="2400" dirty="0">
                <a:effectLst/>
                <a:latin typeface="Book Antiqua" panose="02040602050305030304" pitchFamily="18" charset="0"/>
                <a:ea typeface="Cambria" panose="02040503050406030204" pitchFamily="18" charset="0"/>
                <a:cs typeface="Times New Roman" panose="02020603050405020304" pitchFamily="18" charset="0"/>
              </a:rPr>
              <a:t>increases, the value of the output will increase.</a:t>
            </a:r>
          </a:p>
        </p:txBody>
      </p:sp>
      <p:pic>
        <p:nvPicPr>
          <p:cNvPr id="14" name="Picture 13" descr="Icon&#10;&#10;Description automatically generated">
            <a:hlinkClick r:id="rId5" action="ppaction://hlinksldjump"/>
            <a:extLst>
              <a:ext uri="{FF2B5EF4-FFF2-40B4-BE49-F238E27FC236}">
                <a16:creationId xmlns:a16="http://schemas.microsoft.com/office/drawing/2014/main" id="{6A7715BC-BE18-1096-A002-F85C9FEAE7E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0760452" y="6143959"/>
            <a:ext cx="421557" cy="421557"/>
          </a:xfrm>
          <a:prstGeom prst="rect">
            <a:avLst/>
          </a:prstGeom>
        </p:spPr>
      </p:pic>
      <p:sp>
        <p:nvSpPr>
          <p:cNvPr id="6" name="Title 1">
            <a:extLst>
              <a:ext uri="{FF2B5EF4-FFF2-40B4-BE49-F238E27FC236}">
                <a16:creationId xmlns:a16="http://schemas.microsoft.com/office/drawing/2014/main" id="{5E3E69F9-A33A-4823-60DB-2B6A7A3174B7}"/>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9" name="Footer Placeholder 3">
            <a:extLst>
              <a:ext uri="{FF2B5EF4-FFF2-40B4-BE49-F238E27FC236}">
                <a16:creationId xmlns:a16="http://schemas.microsoft.com/office/drawing/2014/main" id="{4C616910-C26D-4CE5-B27D-01CBF062A3D6}"/>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507292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0" y="1056692"/>
            <a:ext cx="6817010" cy="52790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3200" b="1" dirty="0">
                <a:latin typeface="Cambria"/>
                <a:ea typeface="Lato"/>
                <a:cs typeface="Lato"/>
              </a:rPr>
              <a:t>Band  Pass Filter </a:t>
            </a:r>
          </a:p>
          <a:p>
            <a:pPr algn="just"/>
            <a:endParaRPr lang="en-US" sz="3200" b="1" dirty="0">
              <a:latin typeface="Cambria"/>
              <a:ea typeface="Lato"/>
              <a:cs typeface="Calibri" panose="020F0502020204030204"/>
            </a:endParaRPr>
          </a:p>
          <a:p>
            <a:pPr marL="536575" indent="-342900" algn="just">
              <a:lnSpc>
                <a:spcPct val="150000"/>
              </a:lnSpc>
              <a:buFont typeface="Arial" panose="020B0604020202020204" pitchFamily="34" charset="0"/>
              <a:buChar char="•"/>
            </a:pPr>
            <a:r>
              <a:rPr lang="en-GB" sz="2300" dirty="0">
                <a:latin typeface="Cambria" panose="02040503050406030204" pitchFamily="18" charset="0"/>
                <a:ea typeface="Cambria" panose="02040503050406030204" pitchFamily="18" charset="0"/>
              </a:rPr>
              <a:t>Allows signals within a specific frequency band (between two cut-off frequencies).</a:t>
            </a:r>
          </a:p>
          <a:p>
            <a:pPr marL="536575" indent="-342900" algn="just">
              <a:lnSpc>
                <a:spcPct val="150000"/>
              </a:lnSpc>
              <a:buFont typeface="Arial" panose="020B0604020202020204" pitchFamily="34" charset="0"/>
              <a:buChar char="•"/>
            </a:pPr>
            <a:r>
              <a:rPr lang="en-GB" sz="2300" dirty="0">
                <a:latin typeface="Cambria" panose="02040503050406030204" pitchFamily="18" charset="0"/>
                <a:ea typeface="Cambria" panose="02040503050406030204" pitchFamily="18" charset="0"/>
              </a:rPr>
              <a:t>Blocks frequencies below the lower cut-off and above the upper cut-off.</a:t>
            </a:r>
          </a:p>
          <a:p>
            <a:pPr marL="536575" indent="-342900" algn="just">
              <a:lnSpc>
                <a:spcPct val="150000"/>
              </a:lnSpc>
              <a:buFont typeface="Arial" panose="020B0604020202020204" pitchFamily="34" charset="0"/>
              <a:buChar char="•"/>
            </a:pPr>
            <a:r>
              <a:rPr lang="en-GB" sz="2300" dirty="0">
                <a:latin typeface="Cambria" panose="02040503050406030204" pitchFamily="18" charset="0"/>
                <a:ea typeface="Cambria" panose="02040503050406030204" pitchFamily="18" charset="0"/>
              </a:rPr>
              <a:t>Used for Radio tuning, audio equalizers, communication systems (selecting desired frequency range).</a:t>
            </a:r>
          </a:p>
          <a:p>
            <a:pPr algn="just">
              <a:lnSpc>
                <a:spcPct val="150000"/>
              </a:lnSpc>
            </a:pPr>
            <a:endParaRPr lang="en-US" sz="2400" dirty="0">
              <a:latin typeface="Cambria" panose="02040503050406030204" pitchFamily="18" charset="0"/>
              <a:ea typeface="Cambria" panose="02040503050406030204" pitchFamily="18" charset="0"/>
              <a:cs typeface="Calibri"/>
            </a:endParaRPr>
          </a:p>
        </p:txBody>
      </p:sp>
      <p:pic>
        <p:nvPicPr>
          <p:cNvPr id="6" name="Picture 5" descr="A picture containing background pattern&#10;&#10;Description automatically generated">
            <a:extLst>
              <a:ext uri="{FF2B5EF4-FFF2-40B4-BE49-F238E27FC236}">
                <a16:creationId xmlns:a16="http://schemas.microsoft.com/office/drawing/2014/main" id="{2CC0D2A9-82FF-BF34-CA2E-057E2AE92AE2}"/>
              </a:ext>
            </a:extLst>
          </p:cNvPr>
          <p:cNvPicPr>
            <a:picLocks noChangeAspect="1"/>
          </p:cNvPicPr>
          <p:nvPr/>
        </p:nvPicPr>
        <p:blipFill>
          <a:blip r:embed="rId2">
            <a:duotone>
              <a:schemeClr val="accent1">
                <a:shade val="45000"/>
                <a:satMod val="135000"/>
              </a:schemeClr>
              <a:prstClr val="white"/>
            </a:duotone>
          </a:blip>
          <a:stretch>
            <a:fillRect/>
          </a:stretch>
        </p:blipFill>
        <p:spPr>
          <a:xfrm>
            <a:off x="7100610" y="2352215"/>
            <a:ext cx="4835825" cy="3401286"/>
          </a:xfrm>
          <a:prstGeom prst="rect">
            <a:avLst/>
          </a:prstGeom>
        </p:spPr>
      </p:pic>
      <p:sp>
        <p:nvSpPr>
          <p:cNvPr id="3" name="Title 1">
            <a:extLst>
              <a:ext uri="{FF2B5EF4-FFF2-40B4-BE49-F238E27FC236}">
                <a16:creationId xmlns:a16="http://schemas.microsoft.com/office/drawing/2014/main" id="{57ADEF17-030E-FA73-0021-A70A20ACA514}"/>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8" name="Footer Placeholder 3">
            <a:extLst>
              <a:ext uri="{FF2B5EF4-FFF2-40B4-BE49-F238E27FC236}">
                <a16:creationId xmlns:a16="http://schemas.microsoft.com/office/drawing/2014/main" id="{934660B9-20B5-B6F2-E77F-E331517FD472}"/>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950406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0" y="1153212"/>
            <a:ext cx="8677341" cy="52194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Cambria"/>
                <a:ea typeface="Lato"/>
                <a:cs typeface="Lato"/>
              </a:rPr>
              <a:t>Band  Pass Filter </a:t>
            </a:r>
            <a:endParaRPr lang="en-US" sz="3200" b="1" dirty="0">
              <a:latin typeface="Cambria"/>
              <a:ea typeface="Lato"/>
              <a:cs typeface="Calibri" panose="020F0502020204030204"/>
            </a:endParaRPr>
          </a:p>
          <a:p>
            <a:pPr marL="623888" indent="-447675"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Passes signals within a specific frequency range (between two cut-off points).</a:t>
            </a:r>
          </a:p>
          <a:p>
            <a:pPr marL="623888" indent="-447675" algn="just">
              <a:lnSpc>
                <a:spcPct val="200000"/>
              </a:lnSpc>
              <a:buFont typeface="Arial" panose="020B0604020202020204" pitchFamily="34" charset="0"/>
              <a:buChar char="•"/>
            </a:pPr>
            <a:r>
              <a:rPr lang="en-US" sz="2200" dirty="0">
                <a:latin typeface="Cambria" panose="02040503050406030204" pitchFamily="18" charset="0"/>
                <a:ea typeface="Cambria" panose="02040503050406030204" pitchFamily="18" charset="0"/>
                <a:cs typeface="Calibri"/>
              </a:rPr>
              <a:t>Blocks both:</a:t>
            </a:r>
          </a:p>
          <a:p>
            <a:pPr marL="1081088" lvl="2" indent="-447675"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cs typeface="Calibri"/>
              </a:rPr>
              <a:t>Lower frequencies (below the band).</a:t>
            </a:r>
          </a:p>
          <a:p>
            <a:pPr marL="1081088" lvl="2" indent="-447675"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cs typeface="Calibri"/>
              </a:rPr>
              <a:t>Higher frequencies (above the band).</a:t>
            </a:r>
          </a:p>
          <a:p>
            <a:pPr marL="623888" indent="-447675"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cs typeface="Calibri"/>
              </a:rPr>
              <a:t>Used in Communication systems, audio processing, radio tuning (selecting a desired channel).</a:t>
            </a:r>
            <a:endParaRPr lang="en-US" sz="2200" dirty="0">
              <a:latin typeface="Cambria" panose="02040503050406030204" pitchFamily="18" charset="0"/>
              <a:ea typeface="Cambria" panose="02040503050406030204" pitchFamily="18" charset="0"/>
              <a:cs typeface="Calibri"/>
            </a:endParaRPr>
          </a:p>
        </p:txBody>
      </p:sp>
      <p:pic>
        <p:nvPicPr>
          <p:cNvPr id="6" name="Picture 5">
            <a:extLst>
              <a:ext uri="{FF2B5EF4-FFF2-40B4-BE49-F238E27FC236}">
                <a16:creationId xmlns:a16="http://schemas.microsoft.com/office/drawing/2014/main" id="{8E131BA6-F4CF-42DD-B1CE-139B98271873}"/>
              </a:ext>
            </a:extLst>
          </p:cNvPr>
          <p:cNvPicPr>
            <a:picLocks noChangeAspect="1"/>
          </p:cNvPicPr>
          <p:nvPr/>
        </p:nvPicPr>
        <p:blipFill>
          <a:blip r:embed="rId3">
            <a:grayscl/>
          </a:blip>
          <a:stretch>
            <a:fillRect/>
          </a:stretch>
        </p:blipFill>
        <p:spPr>
          <a:xfrm>
            <a:off x="7121781" y="2690393"/>
            <a:ext cx="4433626" cy="2232544"/>
          </a:xfrm>
          <a:prstGeom prst="rect">
            <a:avLst/>
          </a:prstGeom>
        </p:spPr>
      </p:pic>
      <p:pic>
        <p:nvPicPr>
          <p:cNvPr id="20" name="Picture 19" descr="Icon&#10;&#10;Description automatically generated">
            <a:hlinkClick r:id="rId4" action="ppaction://hlinksldjump"/>
            <a:extLst>
              <a:ext uri="{FF2B5EF4-FFF2-40B4-BE49-F238E27FC236}">
                <a16:creationId xmlns:a16="http://schemas.microsoft.com/office/drawing/2014/main" id="{D0D96D48-4B3C-5EE6-4093-5E3ADEBBF0CD}"/>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0760452" y="6143959"/>
            <a:ext cx="421557" cy="421557"/>
          </a:xfrm>
          <a:prstGeom prst="rect">
            <a:avLst/>
          </a:prstGeom>
        </p:spPr>
      </p:pic>
      <p:sp>
        <p:nvSpPr>
          <p:cNvPr id="3" name="Title 1">
            <a:extLst>
              <a:ext uri="{FF2B5EF4-FFF2-40B4-BE49-F238E27FC236}">
                <a16:creationId xmlns:a16="http://schemas.microsoft.com/office/drawing/2014/main" id="{ECCD5661-F3C8-BEBD-C7C6-714D75563370}"/>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8" name="Footer Placeholder 3">
            <a:extLst>
              <a:ext uri="{FF2B5EF4-FFF2-40B4-BE49-F238E27FC236}">
                <a16:creationId xmlns:a16="http://schemas.microsoft.com/office/drawing/2014/main" id="{31762928-CC7E-A032-F6A2-F1983AF63256}"/>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2528232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0" y="1153212"/>
            <a:ext cx="1193012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Cambria"/>
                <a:ea typeface="Lato"/>
                <a:cs typeface="Lato"/>
              </a:rPr>
              <a:t>Band  Pass Filter </a:t>
            </a:r>
            <a:endParaRPr lang="en-US" sz="3200" b="1" dirty="0">
              <a:latin typeface="Cambria"/>
              <a:ea typeface="Lato"/>
              <a:cs typeface="Calibri" panose="020F0502020204030204"/>
            </a:endParaRPr>
          </a:p>
        </p:txBody>
      </p:sp>
      <p:pic>
        <p:nvPicPr>
          <p:cNvPr id="11" name="Picture 10">
            <a:extLst>
              <a:ext uri="{FF2B5EF4-FFF2-40B4-BE49-F238E27FC236}">
                <a16:creationId xmlns:a16="http://schemas.microsoft.com/office/drawing/2014/main" id="{37A93550-EF08-B92D-2337-746350FE39F6}"/>
              </a:ext>
            </a:extLst>
          </p:cNvPr>
          <p:cNvPicPr>
            <a:picLocks noChangeAspect="1"/>
          </p:cNvPicPr>
          <p:nvPr/>
        </p:nvPicPr>
        <p:blipFill>
          <a:blip r:embed="rId3">
            <a:duotone>
              <a:schemeClr val="accent1">
                <a:shade val="45000"/>
                <a:satMod val="135000"/>
              </a:schemeClr>
              <a:prstClr val="white"/>
            </a:duotone>
          </a:blip>
          <a:stretch>
            <a:fillRect/>
          </a:stretch>
        </p:blipFill>
        <p:spPr>
          <a:xfrm>
            <a:off x="2743894" y="2033627"/>
            <a:ext cx="4628061" cy="2712823"/>
          </a:xfrm>
          <a:prstGeom prst="rect">
            <a:avLst/>
          </a:prstGeom>
        </p:spPr>
      </p:pic>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A895F9EB-FF7D-1B8B-20D2-471E5727FDDA}"/>
                  </a:ext>
                </a:extLst>
              </p:cNvPr>
              <p:cNvSpPr txBox="1"/>
              <p:nvPr/>
            </p:nvSpPr>
            <p:spPr>
              <a:xfrm>
                <a:off x="0" y="5064281"/>
                <a:ext cx="6167534" cy="783741"/>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US" sz="2200" i="1" smtClean="0">
                              <a:solidFill>
                                <a:srgbClr val="836967"/>
                              </a:solidFill>
                              <a:latin typeface="Cambria Math" panose="02040503050406030204" pitchFamily="18" charset="0"/>
                            </a:rPr>
                          </m:ctrlPr>
                        </m:sSubPr>
                        <m:e>
                          <m:r>
                            <a:rPr lang="en-US" sz="2200" i="1">
                              <a:latin typeface="Cambria Math" panose="02040503050406030204" pitchFamily="18" charset="0"/>
                            </a:rPr>
                            <m:t>𝑓</m:t>
                          </m:r>
                        </m:e>
                        <m:sub>
                          <m:r>
                            <a:rPr lang="en-US" sz="2200" i="1">
                              <a:latin typeface="Cambria Math" panose="02040503050406030204" pitchFamily="18" charset="0"/>
                            </a:rPr>
                            <m:t>𝑐</m:t>
                          </m:r>
                          <m:r>
                            <a:rPr lang="en-US" sz="2200" i="0">
                              <a:latin typeface="Cambria Math" panose="02040503050406030204" pitchFamily="18" charset="0"/>
                            </a:rPr>
                            <m:t>1 </m:t>
                          </m:r>
                        </m:sub>
                      </m:sSub>
                      <m:r>
                        <a:rPr lang="en-US" sz="2200" i="0">
                          <a:latin typeface="Cambria Math" panose="02040503050406030204" pitchFamily="18" charset="0"/>
                        </a:rPr>
                        <m:t>=</m:t>
                      </m:r>
                      <m:f>
                        <m:fPr>
                          <m:ctrlPr>
                            <a:rPr lang="en-US" sz="2200" i="1">
                              <a:solidFill>
                                <a:srgbClr val="836967"/>
                              </a:solidFill>
                              <a:latin typeface="Cambria Math" panose="02040503050406030204" pitchFamily="18" charset="0"/>
                            </a:rPr>
                          </m:ctrlPr>
                        </m:fPr>
                        <m:num>
                          <m:r>
                            <a:rPr lang="en-US" sz="2200" i="0">
                              <a:latin typeface="Cambria Math" panose="02040503050406030204" pitchFamily="18" charset="0"/>
                            </a:rPr>
                            <m:t>1</m:t>
                          </m:r>
                        </m:num>
                        <m:den>
                          <m:r>
                            <a:rPr lang="en-US" sz="2200" i="0">
                              <a:latin typeface="Cambria Math" panose="02040503050406030204" pitchFamily="18" charset="0"/>
                            </a:rPr>
                            <m:t>2</m:t>
                          </m:r>
                          <m:r>
                            <a:rPr lang="en-US" sz="2200" i="1">
                              <a:latin typeface="Cambria Math" panose="02040503050406030204" pitchFamily="18" charset="0"/>
                            </a:rPr>
                            <m:t>𝜋</m:t>
                          </m:r>
                          <m:sSub>
                            <m:sSubPr>
                              <m:ctrlPr>
                                <a:rPr lang="en-US" sz="2200" i="1">
                                  <a:solidFill>
                                    <a:srgbClr val="836967"/>
                                  </a:solidFill>
                                  <a:latin typeface="Cambria Math" panose="02040503050406030204" pitchFamily="18" charset="0"/>
                                </a:rPr>
                              </m:ctrlPr>
                            </m:sSubPr>
                            <m:e>
                              <m:sSub>
                                <m:sSubPr>
                                  <m:ctrlPr>
                                    <a:rPr lang="en-US" sz="2200" i="1">
                                      <a:solidFill>
                                        <a:srgbClr val="836967"/>
                                      </a:solidFill>
                                      <a:latin typeface="Cambria Math" panose="02040503050406030204" pitchFamily="18" charset="0"/>
                                    </a:rPr>
                                  </m:ctrlPr>
                                </m:sSubPr>
                                <m:e>
                                  <m:r>
                                    <a:rPr lang="en-US" sz="2200" i="1">
                                      <a:latin typeface="Cambria Math" panose="02040503050406030204" pitchFamily="18" charset="0"/>
                                    </a:rPr>
                                    <m:t>𝑅</m:t>
                                  </m:r>
                                </m:e>
                                <m:sub>
                                  <m:r>
                                    <a:rPr lang="en-US" sz="2200" i="0">
                                      <a:latin typeface="Cambria Math" panose="02040503050406030204" pitchFamily="18" charset="0"/>
                                    </a:rPr>
                                    <m:t>1</m:t>
                                  </m:r>
                                </m:sub>
                              </m:sSub>
                              <m:r>
                                <a:rPr lang="en-US" sz="2200" i="1">
                                  <a:latin typeface="Cambria Math" panose="02040503050406030204" pitchFamily="18" charset="0"/>
                                </a:rPr>
                                <m:t>𝐶</m:t>
                              </m:r>
                            </m:e>
                            <m:sub>
                              <m:r>
                                <a:rPr lang="en-US" sz="2200" i="0">
                                  <a:latin typeface="Cambria Math" panose="02040503050406030204" pitchFamily="18" charset="0"/>
                                </a:rPr>
                                <m:t>1</m:t>
                              </m:r>
                            </m:sub>
                          </m:sSub>
                        </m:den>
                      </m:f>
                    </m:oMath>
                  </m:oMathPara>
                </a14:m>
                <a:endParaRPr lang="en-US" sz="2200" dirty="0"/>
              </a:p>
            </p:txBody>
          </p:sp>
        </mc:Choice>
        <mc:Fallback xmlns="">
          <p:sp>
            <p:nvSpPr>
              <p:cNvPr id="15" name="TextBox 14">
                <a:extLst>
                  <a:ext uri="{FF2B5EF4-FFF2-40B4-BE49-F238E27FC236}">
                    <a16:creationId xmlns:a16="http://schemas.microsoft.com/office/drawing/2014/main" id="{A895F9EB-FF7D-1B8B-20D2-471E5727FDDA}"/>
                  </a:ext>
                </a:extLst>
              </p:cNvPr>
              <p:cNvSpPr txBox="1">
                <a:spLocks noRot="1" noChangeAspect="1" noMove="1" noResize="1" noEditPoints="1" noAdjustHandles="1" noChangeArrowheads="1" noChangeShapeType="1" noTextEdit="1"/>
              </p:cNvSpPr>
              <p:nvPr/>
            </p:nvSpPr>
            <p:spPr>
              <a:xfrm>
                <a:off x="0" y="5064281"/>
                <a:ext cx="6167534" cy="783741"/>
              </a:xfrm>
              <a:prstGeom prst="rect">
                <a:avLst/>
              </a:prstGeom>
              <a:blipFill>
                <a:blip r:embed="rId4"/>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9" name="TextBox 18">
                <a:extLst>
                  <a:ext uri="{FF2B5EF4-FFF2-40B4-BE49-F238E27FC236}">
                    <a16:creationId xmlns:a16="http://schemas.microsoft.com/office/drawing/2014/main" id="{A542B88C-776D-5890-6938-EA224A086FDA}"/>
                  </a:ext>
                </a:extLst>
              </p:cNvPr>
              <p:cNvSpPr txBox="1"/>
              <p:nvPr/>
            </p:nvSpPr>
            <p:spPr>
              <a:xfrm>
                <a:off x="4541133" y="4971443"/>
                <a:ext cx="6167534" cy="783741"/>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US" sz="2200" i="1" smtClean="0">
                              <a:solidFill>
                                <a:srgbClr val="836967"/>
                              </a:solidFill>
                              <a:latin typeface="Cambria Math" panose="02040503050406030204" pitchFamily="18" charset="0"/>
                            </a:rPr>
                          </m:ctrlPr>
                        </m:sSubPr>
                        <m:e>
                          <m:r>
                            <a:rPr lang="en-US" sz="2200" i="1">
                              <a:latin typeface="Cambria Math" panose="02040503050406030204" pitchFamily="18" charset="0"/>
                            </a:rPr>
                            <m:t>𝑓</m:t>
                          </m:r>
                        </m:e>
                        <m:sub>
                          <m:r>
                            <a:rPr lang="en-US" sz="2200" i="1">
                              <a:latin typeface="Cambria Math" panose="02040503050406030204" pitchFamily="18" charset="0"/>
                            </a:rPr>
                            <m:t>𝑐</m:t>
                          </m:r>
                          <m:r>
                            <a:rPr lang="en-US" sz="2200" i="0">
                              <a:latin typeface="Cambria Math" panose="02040503050406030204" pitchFamily="18" charset="0"/>
                            </a:rPr>
                            <m:t>2 </m:t>
                          </m:r>
                        </m:sub>
                      </m:sSub>
                      <m:r>
                        <a:rPr lang="en-US" sz="2200" i="0">
                          <a:latin typeface="Cambria Math" panose="02040503050406030204" pitchFamily="18" charset="0"/>
                        </a:rPr>
                        <m:t>=</m:t>
                      </m:r>
                      <m:f>
                        <m:fPr>
                          <m:ctrlPr>
                            <a:rPr lang="en-US" sz="2200" i="1">
                              <a:solidFill>
                                <a:srgbClr val="836967"/>
                              </a:solidFill>
                              <a:latin typeface="Cambria Math" panose="02040503050406030204" pitchFamily="18" charset="0"/>
                            </a:rPr>
                          </m:ctrlPr>
                        </m:fPr>
                        <m:num>
                          <m:r>
                            <a:rPr lang="en-US" sz="2200" i="0">
                              <a:latin typeface="Cambria Math" panose="02040503050406030204" pitchFamily="18" charset="0"/>
                            </a:rPr>
                            <m:t>1</m:t>
                          </m:r>
                        </m:num>
                        <m:den>
                          <m:r>
                            <a:rPr lang="en-US" sz="2200" i="0">
                              <a:latin typeface="Cambria Math" panose="02040503050406030204" pitchFamily="18" charset="0"/>
                            </a:rPr>
                            <m:t>2</m:t>
                          </m:r>
                          <m:r>
                            <a:rPr lang="en-US" sz="2200" i="1">
                              <a:latin typeface="Cambria Math" panose="02040503050406030204" pitchFamily="18" charset="0"/>
                            </a:rPr>
                            <m:t>𝜋</m:t>
                          </m:r>
                          <m:sSub>
                            <m:sSubPr>
                              <m:ctrlPr>
                                <a:rPr lang="en-US" sz="2200" i="1">
                                  <a:solidFill>
                                    <a:srgbClr val="836967"/>
                                  </a:solidFill>
                                  <a:latin typeface="Cambria Math" panose="02040503050406030204" pitchFamily="18" charset="0"/>
                                </a:rPr>
                              </m:ctrlPr>
                            </m:sSubPr>
                            <m:e>
                              <m:sSub>
                                <m:sSubPr>
                                  <m:ctrlPr>
                                    <a:rPr lang="en-US" sz="2200" i="1">
                                      <a:solidFill>
                                        <a:srgbClr val="836967"/>
                                      </a:solidFill>
                                      <a:latin typeface="Cambria Math" panose="02040503050406030204" pitchFamily="18" charset="0"/>
                                    </a:rPr>
                                  </m:ctrlPr>
                                </m:sSubPr>
                                <m:e>
                                  <m:r>
                                    <a:rPr lang="en-US" sz="2200" i="1">
                                      <a:latin typeface="Cambria Math" panose="02040503050406030204" pitchFamily="18" charset="0"/>
                                    </a:rPr>
                                    <m:t>𝑅</m:t>
                                  </m:r>
                                </m:e>
                                <m:sub>
                                  <m:r>
                                    <a:rPr lang="en-US" sz="2200" i="0">
                                      <a:latin typeface="Cambria Math" panose="02040503050406030204" pitchFamily="18" charset="0"/>
                                    </a:rPr>
                                    <m:t>2</m:t>
                                  </m:r>
                                </m:sub>
                              </m:sSub>
                              <m:r>
                                <a:rPr lang="en-US" sz="2200" i="1">
                                  <a:latin typeface="Cambria Math" panose="02040503050406030204" pitchFamily="18" charset="0"/>
                                </a:rPr>
                                <m:t>𝐶</m:t>
                              </m:r>
                            </m:e>
                            <m:sub>
                              <m:r>
                                <a:rPr lang="en-US" sz="2200" i="0">
                                  <a:latin typeface="Cambria Math" panose="02040503050406030204" pitchFamily="18" charset="0"/>
                                </a:rPr>
                                <m:t>2</m:t>
                              </m:r>
                            </m:sub>
                          </m:sSub>
                        </m:den>
                      </m:f>
                    </m:oMath>
                  </m:oMathPara>
                </a14:m>
                <a:endParaRPr lang="en-US" sz="2200" dirty="0"/>
              </a:p>
            </p:txBody>
          </p:sp>
        </mc:Choice>
        <mc:Fallback xmlns="">
          <p:sp>
            <p:nvSpPr>
              <p:cNvPr id="19" name="TextBox 18">
                <a:extLst>
                  <a:ext uri="{FF2B5EF4-FFF2-40B4-BE49-F238E27FC236}">
                    <a16:creationId xmlns:a16="http://schemas.microsoft.com/office/drawing/2014/main" id="{A542B88C-776D-5890-6938-EA224A086FDA}"/>
                  </a:ext>
                </a:extLst>
              </p:cNvPr>
              <p:cNvSpPr txBox="1">
                <a:spLocks noRot="1" noChangeAspect="1" noMove="1" noResize="1" noEditPoints="1" noAdjustHandles="1" noChangeArrowheads="1" noChangeShapeType="1" noTextEdit="1"/>
              </p:cNvSpPr>
              <p:nvPr/>
            </p:nvSpPr>
            <p:spPr>
              <a:xfrm>
                <a:off x="4541133" y="4971443"/>
                <a:ext cx="6167534" cy="783741"/>
              </a:xfrm>
              <a:prstGeom prst="rect">
                <a:avLst/>
              </a:prstGeom>
              <a:blipFill>
                <a:blip r:embed="rId5"/>
                <a:stretch>
                  <a:fillRect/>
                </a:stretch>
              </a:blipFill>
            </p:spPr>
            <p:txBody>
              <a:bodyPr/>
              <a:lstStyle/>
              <a:p>
                <a:r>
                  <a:rPr lang="en-GB">
                    <a:noFill/>
                  </a:rPr>
                  <a:t> </a:t>
                </a:r>
              </a:p>
            </p:txBody>
          </p:sp>
        </mc:Fallback>
      </mc:AlternateContent>
      <p:pic>
        <p:nvPicPr>
          <p:cNvPr id="20" name="Picture 19" descr="Icon&#10;&#10;Description automatically generated">
            <a:hlinkClick r:id="rId6" action="ppaction://hlinksldjump"/>
            <a:extLst>
              <a:ext uri="{FF2B5EF4-FFF2-40B4-BE49-F238E27FC236}">
                <a16:creationId xmlns:a16="http://schemas.microsoft.com/office/drawing/2014/main" id="{D0D96D48-4B3C-5EE6-4093-5E3ADEBBF0CD}"/>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0760452" y="6143959"/>
            <a:ext cx="421557" cy="421557"/>
          </a:xfrm>
          <a:prstGeom prst="rect">
            <a:avLst/>
          </a:prstGeom>
        </p:spPr>
      </p:pic>
      <p:sp>
        <p:nvSpPr>
          <p:cNvPr id="3" name="Title 1">
            <a:extLst>
              <a:ext uri="{FF2B5EF4-FFF2-40B4-BE49-F238E27FC236}">
                <a16:creationId xmlns:a16="http://schemas.microsoft.com/office/drawing/2014/main" id="{ECCD5661-F3C8-BEBD-C7C6-714D75563370}"/>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8" name="Footer Placeholder 3">
            <a:extLst>
              <a:ext uri="{FF2B5EF4-FFF2-40B4-BE49-F238E27FC236}">
                <a16:creationId xmlns:a16="http://schemas.microsoft.com/office/drawing/2014/main" id="{31762928-CC7E-A032-F6A2-F1983AF63256}"/>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5106881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3B0EB31-2A87-4BB3-9DAE-4B5261C35B79}"/>
              </a:ext>
            </a:extLst>
          </p:cNvPr>
          <p:cNvSpPr txBox="1">
            <a:spLocks/>
          </p:cNvSpPr>
          <p:nvPr/>
        </p:nvSpPr>
        <p:spPr>
          <a:xfrm>
            <a:off x="5034154" y="332944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317391292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130</TotalTime>
  <Words>1070</Words>
  <Application>Microsoft Office PowerPoint</Application>
  <PresentationFormat>Widescreen</PresentationFormat>
  <Paragraphs>153</Paragraphs>
  <Slides>14</Slides>
  <Notes>8</Notes>
  <HiddenSlides>0</HiddenSlides>
  <MMClips>0</MMClips>
  <ScaleCrop>false</ScaleCrop>
  <HeadingPairs>
    <vt:vector size="6" baseType="variant">
      <vt:variant>
        <vt:lpstr>Fonts Used</vt:lpstr>
      </vt:variant>
      <vt:variant>
        <vt:i4>7</vt:i4>
      </vt:variant>
      <vt:variant>
        <vt:lpstr>Theme</vt:lpstr>
      </vt:variant>
      <vt:variant>
        <vt:i4>20</vt:i4>
      </vt:variant>
      <vt:variant>
        <vt:lpstr>Slide Titles</vt:lpstr>
      </vt:variant>
      <vt:variant>
        <vt:i4>14</vt:i4>
      </vt:variant>
    </vt:vector>
  </HeadingPairs>
  <TitlesOfParts>
    <vt:vector size="41" baseType="lpstr">
      <vt:lpstr>Calibri </vt:lpstr>
      <vt:lpstr>Arial</vt:lpstr>
      <vt:lpstr>Book Antiqua</vt:lpstr>
      <vt:lpstr>Calibri</vt:lpstr>
      <vt:lpstr>Calibri Light</vt:lpstr>
      <vt:lpstr>Cambria</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14</cp:revision>
  <dcterms:created xsi:type="dcterms:W3CDTF">2021-03-09T15:35:42Z</dcterms:created>
  <dcterms:modified xsi:type="dcterms:W3CDTF">2026-02-25T12:54:41Z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