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7"/>
  </p:notesMasterIdLst>
  <p:sldIdLst>
    <p:sldId id="257" r:id="rId2"/>
    <p:sldId id="296" r:id="rId3"/>
    <p:sldId id="282" r:id="rId4"/>
    <p:sldId id="256" r:id="rId5"/>
    <p:sldId id="410" r:id="rId6"/>
    <p:sldId id="258" r:id="rId7"/>
    <p:sldId id="313" r:id="rId8"/>
    <p:sldId id="312" r:id="rId9"/>
    <p:sldId id="262" r:id="rId10"/>
    <p:sldId id="411" r:id="rId11"/>
    <p:sldId id="297" r:id="rId12"/>
    <p:sldId id="298" r:id="rId13"/>
    <p:sldId id="283" r:id="rId14"/>
    <p:sldId id="416" r:id="rId15"/>
    <p:sldId id="417" r:id="rId16"/>
    <p:sldId id="418" r:id="rId17"/>
    <p:sldId id="419" r:id="rId18"/>
    <p:sldId id="420" r:id="rId19"/>
    <p:sldId id="303" r:id="rId20"/>
    <p:sldId id="408" r:id="rId21"/>
    <p:sldId id="314" r:id="rId22"/>
    <p:sldId id="407" r:id="rId23"/>
    <p:sldId id="315" r:id="rId24"/>
    <p:sldId id="409" r:id="rId25"/>
    <p:sldId id="412" r:id="rId26"/>
    <p:sldId id="304" r:id="rId27"/>
    <p:sldId id="299" r:id="rId28"/>
    <p:sldId id="300" r:id="rId29"/>
    <p:sldId id="301" r:id="rId30"/>
    <p:sldId id="302" r:id="rId31"/>
    <p:sldId id="316" r:id="rId32"/>
    <p:sldId id="305" r:id="rId33"/>
    <p:sldId id="307" r:id="rId34"/>
    <p:sldId id="306" r:id="rId35"/>
    <p:sldId id="308" r:id="rId36"/>
    <p:sldId id="309" r:id="rId37"/>
    <p:sldId id="413" r:id="rId38"/>
    <p:sldId id="421" r:id="rId39"/>
    <p:sldId id="414" r:id="rId40"/>
    <p:sldId id="310" r:id="rId41"/>
    <p:sldId id="415" r:id="rId42"/>
    <p:sldId id="406" r:id="rId43"/>
    <p:sldId id="383" r:id="rId44"/>
    <p:sldId id="401" r:id="rId45"/>
    <p:sldId id="293" r:id="rId46"/>
    <p:sldId id="384" r:id="rId47"/>
    <p:sldId id="402" r:id="rId48"/>
    <p:sldId id="403" r:id="rId49"/>
    <p:sldId id="385" r:id="rId50"/>
    <p:sldId id="386" r:id="rId51"/>
    <p:sldId id="404" r:id="rId52"/>
    <p:sldId id="387" r:id="rId53"/>
    <p:sldId id="405" r:id="rId54"/>
    <p:sldId id="294" r:id="rId55"/>
    <p:sldId id="295"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Glenda Tinney" initials="GT" lastIdx="1" clrIdx="0">
    <p:extLst>
      <p:ext uri="{19B8F6BF-5375-455C-9EA6-DF929625EA0E}">
        <p15:presenceInfo xmlns:p15="http://schemas.microsoft.com/office/powerpoint/2012/main" userId="S::g.tinney@uwtsd.ac.uk::56b889b2-370d-4cf5-add0-fc776a2ba02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9FF"/>
    <a:srgbClr val="0B148B"/>
    <a:srgbClr val="FFFFE5"/>
    <a:srgbClr val="F7F6D9"/>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33" autoAdjust="0"/>
    <p:restoredTop sz="94660"/>
  </p:normalViewPr>
  <p:slideViewPr>
    <p:cSldViewPr snapToGrid="0">
      <p:cViewPr varScale="1">
        <p:scale>
          <a:sx n="58" d="100"/>
          <a:sy n="58" d="100"/>
        </p:scale>
        <p:origin x="33" y="38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commentAuthors" Target="commentAuthors.xml"/><Relationship Id="rId5" Type="http://schemas.openxmlformats.org/officeDocument/2006/relationships/slide" Target="slides/slide4.xml"/><Relationship Id="rId61"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lenda Tinney" userId="56b889b2-370d-4cf5-add0-fc776a2ba020" providerId="ADAL" clId="{E8EDE14A-419A-4591-A9FA-16AE651A96A6}"/>
    <pc:docChg chg="modSld">
      <pc:chgData name="Glenda Tinney" userId="56b889b2-370d-4cf5-add0-fc776a2ba020" providerId="ADAL" clId="{E8EDE14A-419A-4591-A9FA-16AE651A96A6}" dt="2023-02-25T19:22:14.671" v="1" actId="20577"/>
      <pc:docMkLst>
        <pc:docMk/>
      </pc:docMkLst>
      <pc:sldChg chg="modSp mod">
        <pc:chgData name="Glenda Tinney" userId="56b889b2-370d-4cf5-add0-fc776a2ba020" providerId="ADAL" clId="{E8EDE14A-419A-4591-A9FA-16AE651A96A6}" dt="2023-02-25T19:22:14.671" v="1" actId="20577"/>
        <pc:sldMkLst>
          <pc:docMk/>
          <pc:sldMk cId="2935675781" sldId="258"/>
        </pc:sldMkLst>
        <pc:spChg chg="mod">
          <ac:chgData name="Glenda Tinney" userId="56b889b2-370d-4cf5-add0-fc776a2ba020" providerId="ADAL" clId="{E8EDE14A-419A-4591-A9FA-16AE651A96A6}" dt="2023-02-25T19:22:14.671" v="1" actId="20577"/>
          <ac:spMkLst>
            <pc:docMk/>
            <pc:sldMk cId="2935675781" sldId="258"/>
            <ac:spMk id="4"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5772086-6DE5-41E9-B3DA-6A4C85691D4C}" type="datetimeFigureOut">
              <a:rPr lang="en-GB" smtClean="0"/>
              <a:t>25/02/2023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60342DE-1AA4-43B4-9CA9-4ED485D4EBCC}" type="slidenum">
              <a:rPr lang="en-GB" smtClean="0"/>
              <a:t>‹#›</a:t>
            </a:fld>
            <a:endParaRPr lang="en-GB"/>
          </a:p>
        </p:txBody>
      </p:sp>
    </p:spTree>
    <p:extLst>
      <p:ext uri="{BB962C8B-B14F-4D97-AF65-F5344CB8AC3E}">
        <p14:creationId xmlns:p14="http://schemas.microsoft.com/office/powerpoint/2010/main" val="22804619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4502D7E-44A0-4F6E-B3E2-6D08B9FFA326}" type="slidenum">
              <a:rPr kumimoji="0" lang="en-GB" altLang="cy-GB"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43</a:t>
            </a:fld>
            <a:endParaRPr kumimoji="0" lang="en-GB" altLang="cy-GB"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endParaRPr>
          </a:p>
        </p:txBody>
      </p:sp>
    </p:spTree>
    <p:extLst>
      <p:ext uri="{BB962C8B-B14F-4D97-AF65-F5344CB8AC3E}">
        <p14:creationId xmlns:p14="http://schemas.microsoft.com/office/powerpoint/2010/main" val="21872396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4502D7E-44A0-4F6E-B3E2-6D08B9FFA326}" type="slidenum">
              <a:rPr kumimoji="0" lang="en-GB" altLang="cy-GB"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44</a:t>
            </a:fld>
            <a:endParaRPr kumimoji="0" lang="en-GB" altLang="cy-GB"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endParaRPr>
          </a:p>
        </p:txBody>
      </p:sp>
    </p:spTree>
    <p:extLst>
      <p:ext uri="{BB962C8B-B14F-4D97-AF65-F5344CB8AC3E}">
        <p14:creationId xmlns:p14="http://schemas.microsoft.com/office/powerpoint/2010/main" val="35251520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4502D7E-44A0-4F6E-B3E2-6D08B9FFA326}" type="slidenum">
              <a:rPr kumimoji="0" lang="en-GB" altLang="cy-GB"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46</a:t>
            </a:fld>
            <a:endParaRPr kumimoji="0" lang="en-GB" altLang="cy-GB"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endParaRPr>
          </a:p>
        </p:txBody>
      </p:sp>
    </p:spTree>
    <p:extLst>
      <p:ext uri="{BB962C8B-B14F-4D97-AF65-F5344CB8AC3E}">
        <p14:creationId xmlns:p14="http://schemas.microsoft.com/office/powerpoint/2010/main" val="25187544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4502D7E-44A0-4F6E-B3E2-6D08B9FFA326}" type="slidenum">
              <a:rPr kumimoji="0" lang="en-GB" altLang="cy-GB"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47</a:t>
            </a:fld>
            <a:endParaRPr kumimoji="0" lang="en-GB" altLang="cy-GB"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endParaRPr>
          </a:p>
        </p:txBody>
      </p:sp>
    </p:spTree>
    <p:extLst>
      <p:ext uri="{BB962C8B-B14F-4D97-AF65-F5344CB8AC3E}">
        <p14:creationId xmlns:p14="http://schemas.microsoft.com/office/powerpoint/2010/main" val="10396871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4502D7E-44A0-4F6E-B3E2-6D08B9FFA326}" type="slidenum">
              <a:rPr kumimoji="0" lang="en-GB" altLang="cy-GB"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48</a:t>
            </a:fld>
            <a:endParaRPr kumimoji="0" lang="en-GB" altLang="cy-GB"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endParaRPr>
          </a:p>
        </p:txBody>
      </p:sp>
    </p:spTree>
    <p:extLst>
      <p:ext uri="{BB962C8B-B14F-4D97-AF65-F5344CB8AC3E}">
        <p14:creationId xmlns:p14="http://schemas.microsoft.com/office/powerpoint/2010/main" val="24806063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4502D7E-44A0-4F6E-B3E2-6D08B9FFA326}" type="slidenum">
              <a:rPr kumimoji="0" lang="en-GB" altLang="cy-GB"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49</a:t>
            </a:fld>
            <a:endParaRPr kumimoji="0" lang="en-GB" altLang="cy-GB"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endParaRPr>
          </a:p>
        </p:txBody>
      </p:sp>
    </p:spTree>
    <p:extLst>
      <p:ext uri="{BB962C8B-B14F-4D97-AF65-F5344CB8AC3E}">
        <p14:creationId xmlns:p14="http://schemas.microsoft.com/office/powerpoint/2010/main" val="34643130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4502D7E-44A0-4F6E-B3E2-6D08B9FFA326}" type="slidenum">
              <a:rPr kumimoji="0" lang="en-GB" altLang="cy-GB"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50</a:t>
            </a:fld>
            <a:endParaRPr kumimoji="0" lang="en-GB" altLang="cy-GB"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endParaRPr>
          </a:p>
        </p:txBody>
      </p:sp>
    </p:spTree>
    <p:extLst>
      <p:ext uri="{BB962C8B-B14F-4D97-AF65-F5344CB8AC3E}">
        <p14:creationId xmlns:p14="http://schemas.microsoft.com/office/powerpoint/2010/main" val="20439657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4502D7E-44A0-4F6E-B3E2-6D08B9FFA326}" type="slidenum">
              <a:rPr kumimoji="0" lang="en-GB" altLang="cy-GB"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51</a:t>
            </a:fld>
            <a:endParaRPr kumimoji="0" lang="en-GB" altLang="cy-GB"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endParaRPr>
          </a:p>
        </p:txBody>
      </p:sp>
    </p:spTree>
    <p:extLst>
      <p:ext uri="{BB962C8B-B14F-4D97-AF65-F5344CB8AC3E}">
        <p14:creationId xmlns:p14="http://schemas.microsoft.com/office/powerpoint/2010/main" val="17754781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4502D7E-44A0-4F6E-B3E2-6D08B9FFA326}" type="slidenum">
              <a:rPr kumimoji="0" lang="en-GB" altLang="cy-GB"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52</a:t>
            </a:fld>
            <a:endParaRPr kumimoji="0" lang="en-GB" altLang="cy-GB"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endParaRPr>
          </a:p>
        </p:txBody>
      </p:sp>
    </p:spTree>
    <p:extLst>
      <p:ext uri="{BB962C8B-B14F-4D97-AF65-F5344CB8AC3E}">
        <p14:creationId xmlns:p14="http://schemas.microsoft.com/office/powerpoint/2010/main" val="34375326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4502D7E-44A0-4F6E-B3E2-6D08B9FFA326}" type="slidenum">
              <a:rPr kumimoji="0" lang="en-GB" altLang="cy-GB"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53</a:t>
            </a:fld>
            <a:endParaRPr kumimoji="0" lang="en-GB" altLang="cy-GB"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endParaRPr>
          </a:p>
        </p:txBody>
      </p:sp>
    </p:spTree>
    <p:extLst>
      <p:ext uri="{BB962C8B-B14F-4D97-AF65-F5344CB8AC3E}">
        <p14:creationId xmlns:p14="http://schemas.microsoft.com/office/powerpoint/2010/main" val="3144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94838E-6E10-1719-EC05-EF30183F7ED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50D2C32-8C89-575C-A536-E8F7C97D008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FBC094B-B791-269B-7C7E-98267CF1E79A}"/>
              </a:ext>
            </a:extLst>
          </p:cNvPr>
          <p:cNvSpPr>
            <a:spLocks noGrp="1"/>
          </p:cNvSpPr>
          <p:nvPr>
            <p:ph type="dt" sz="half" idx="10"/>
          </p:nvPr>
        </p:nvSpPr>
        <p:spPr/>
        <p:txBody>
          <a:bodyPr/>
          <a:lstStyle/>
          <a:p>
            <a:fld id="{51A19B51-0D45-457F-B13E-2F28EAE6A722}" type="datetimeFigureOut">
              <a:rPr lang="en-GB" smtClean="0"/>
              <a:t>25/02/2023</a:t>
            </a:fld>
            <a:endParaRPr lang="en-GB"/>
          </a:p>
        </p:txBody>
      </p:sp>
      <p:sp>
        <p:nvSpPr>
          <p:cNvPr id="5" name="Footer Placeholder 4">
            <a:extLst>
              <a:ext uri="{FF2B5EF4-FFF2-40B4-BE49-F238E27FC236}">
                <a16:creationId xmlns:a16="http://schemas.microsoft.com/office/drawing/2014/main" id="{CCBE3457-6CF6-2E44-867B-776F37E6FF8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939E1A-FECC-0A59-4EF0-D76D0B77442D}"/>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41793434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BA526-4704-11FC-D243-53754FC73355}"/>
              </a:ext>
            </a:extLst>
          </p:cNvPr>
          <p:cNvSpPr>
            <a:spLocks noGrp="1"/>
          </p:cNvSpPr>
          <p:nvPr>
            <p:ph type="title"/>
          </p:nvPr>
        </p:nvSpPr>
        <p:spPr/>
        <p:txBody>
          <a:body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AEADC08A-95D5-1E62-B5B3-ECE6AE44EFC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B4915D-7391-2A6E-B874-056826CEC7D7}"/>
              </a:ext>
            </a:extLst>
          </p:cNvPr>
          <p:cNvSpPr>
            <a:spLocks noGrp="1"/>
          </p:cNvSpPr>
          <p:nvPr>
            <p:ph type="dt" sz="half" idx="10"/>
          </p:nvPr>
        </p:nvSpPr>
        <p:spPr/>
        <p:txBody>
          <a:bodyPr/>
          <a:lstStyle/>
          <a:p>
            <a:fld id="{51A19B51-0D45-457F-B13E-2F28EAE6A722}" type="datetimeFigureOut">
              <a:rPr lang="en-GB" smtClean="0"/>
              <a:t>25/02/2023</a:t>
            </a:fld>
            <a:endParaRPr lang="en-GB"/>
          </a:p>
        </p:txBody>
      </p:sp>
      <p:sp>
        <p:nvSpPr>
          <p:cNvPr id="5" name="Footer Placeholder 4">
            <a:extLst>
              <a:ext uri="{FF2B5EF4-FFF2-40B4-BE49-F238E27FC236}">
                <a16:creationId xmlns:a16="http://schemas.microsoft.com/office/drawing/2014/main" id="{3CAE5F9D-27BC-AF43-9829-4357E21629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6149F3-C8F5-5B40-4385-3B873ED6F48F}"/>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24726132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C2E8CB-BB3C-0555-62DA-392DA18E1B1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0581A0E-B524-3FB4-DFE0-101D3B555C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F97F60C-4DF2-7892-801F-1EFA7D04C243}"/>
              </a:ext>
            </a:extLst>
          </p:cNvPr>
          <p:cNvSpPr>
            <a:spLocks noGrp="1"/>
          </p:cNvSpPr>
          <p:nvPr>
            <p:ph type="dt" sz="half" idx="10"/>
          </p:nvPr>
        </p:nvSpPr>
        <p:spPr/>
        <p:txBody>
          <a:bodyPr/>
          <a:lstStyle/>
          <a:p>
            <a:fld id="{51A19B51-0D45-457F-B13E-2F28EAE6A722}" type="datetimeFigureOut">
              <a:rPr lang="en-GB" smtClean="0"/>
              <a:t>25/02/2023</a:t>
            </a:fld>
            <a:endParaRPr lang="en-GB"/>
          </a:p>
        </p:txBody>
      </p:sp>
      <p:sp>
        <p:nvSpPr>
          <p:cNvPr id="5" name="Footer Placeholder 4">
            <a:extLst>
              <a:ext uri="{FF2B5EF4-FFF2-40B4-BE49-F238E27FC236}">
                <a16:creationId xmlns:a16="http://schemas.microsoft.com/office/drawing/2014/main" id="{3BDDDC0D-C069-D900-9C2A-E0432BEF5F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0AC86BF-4EC2-8269-2C36-BE95A801E597}"/>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54124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E3192-90E1-27FC-C25C-C89A87F6B3B6}"/>
              </a:ext>
            </a:extLst>
          </p:cNvPr>
          <p:cNvSpPr>
            <a:spLocks noGrp="1"/>
          </p:cNvSpPr>
          <p:nvPr>
            <p:ph type="title"/>
          </p:nvPr>
        </p:nvSpPr>
        <p:spPr/>
        <p:txBody>
          <a:bodyPr/>
          <a:lstStyle>
            <a:lvl1pPr>
              <a:defRPr>
                <a:solidFill>
                  <a:schemeClr val="tx1"/>
                </a:solidFill>
              </a:defRPr>
            </a:lvl1pPr>
          </a:lstStyle>
          <a:p>
            <a:endParaRPr lang="en-GB" dirty="0"/>
          </a:p>
        </p:txBody>
      </p:sp>
      <p:sp>
        <p:nvSpPr>
          <p:cNvPr id="3" name="Content Placeholder 2">
            <a:extLst>
              <a:ext uri="{FF2B5EF4-FFF2-40B4-BE49-F238E27FC236}">
                <a16:creationId xmlns:a16="http://schemas.microsoft.com/office/drawing/2014/main" id="{4F7E5DBF-A778-577B-1BD2-1AA3DBF0BABE}"/>
              </a:ext>
            </a:extLst>
          </p:cNvPr>
          <p:cNvSpPr>
            <a:spLocks noGrp="1"/>
          </p:cNvSpPr>
          <p:nvPr>
            <p:ph sz="half" idx="1"/>
          </p:nvPr>
        </p:nvSpPr>
        <p:spPr>
          <a:xfrm>
            <a:off x="838200" y="1825625"/>
            <a:ext cx="5181600" cy="4351338"/>
          </a:xfrm>
        </p:spPr>
        <p:txBody>
          <a:bodyPr/>
          <a:lstStyle>
            <a:lvl4pPr>
              <a:defRPr>
                <a:solidFill>
                  <a:srgbClr val="0B148B"/>
                </a:solidFill>
              </a:defRPr>
            </a:lvl4pPr>
            <a:lvl5pPr>
              <a:defRPr>
                <a:solidFill>
                  <a:srgbClr val="0B148B"/>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a:t>
            </a:r>
            <a:r>
              <a:rPr lang="en-US" dirty="0" err="1"/>
              <a:t>levelflkfdl</a:t>
            </a:r>
            <a:r>
              <a:rPr lang="en-US" dirty="0"/>
              <a:t>;</a:t>
            </a:r>
          </a:p>
          <a:p>
            <a:pPr lvl="4"/>
            <a:r>
              <a:rPr lang="en-US" dirty="0"/>
              <a:t>Fifth level</a:t>
            </a:r>
            <a:endParaRPr lang="en-GB" dirty="0"/>
          </a:p>
        </p:txBody>
      </p:sp>
      <p:sp>
        <p:nvSpPr>
          <p:cNvPr id="4" name="Content Placeholder 3">
            <a:extLst>
              <a:ext uri="{FF2B5EF4-FFF2-40B4-BE49-F238E27FC236}">
                <a16:creationId xmlns:a16="http://schemas.microsoft.com/office/drawing/2014/main" id="{375641AD-105D-9F34-37D8-9A10CDC21E8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94E0AE3-F4E2-ED81-A463-E606F79BB4E5}"/>
              </a:ext>
            </a:extLst>
          </p:cNvPr>
          <p:cNvSpPr>
            <a:spLocks noGrp="1"/>
          </p:cNvSpPr>
          <p:nvPr>
            <p:ph type="dt" sz="half" idx="10"/>
          </p:nvPr>
        </p:nvSpPr>
        <p:spPr/>
        <p:txBody>
          <a:bodyPr/>
          <a:lstStyle/>
          <a:p>
            <a:fld id="{51A19B51-0D45-457F-B13E-2F28EAE6A722}" type="datetimeFigureOut">
              <a:rPr lang="en-GB" smtClean="0"/>
              <a:t>25/02/2023</a:t>
            </a:fld>
            <a:endParaRPr lang="en-GB"/>
          </a:p>
        </p:txBody>
      </p:sp>
      <p:sp>
        <p:nvSpPr>
          <p:cNvPr id="6" name="Footer Placeholder 5">
            <a:extLst>
              <a:ext uri="{FF2B5EF4-FFF2-40B4-BE49-F238E27FC236}">
                <a16:creationId xmlns:a16="http://schemas.microsoft.com/office/drawing/2014/main" id="{492B5224-9C61-911F-0A5E-3367004FB9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6B68F9-14C5-5057-0C53-8D2888D6C65B}"/>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14569034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7373C0-40CF-2FC9-94C3-7213AD87A74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C62FEBA-4439-3719-5772-FBD1D3F4144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E968AFC-731D-1424-00C3-2B73CD34B5B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77DC241-E3F6-80DA-8CC3-C16B552030D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F43FBDA-C41A-F520-F63D-D095AED9FEA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D75BDA3-F855-28ED-3643-0A9DEEC854D9}"/>
              </a:ext>
            </a:extLst>
          </p:cNvPr>
          <p:cNvSpPr>
            <a:spLocks noGrp="1"/>
          </p:cNvSpPr>
          <p:nvPr>
            <p:ph type="dt" sz="half" idx="10"/>
          </p:nvPr>
        </p:nvSpPr>
        <p:spPr/>
        <p:txBody>
          <a:bodyPr/>
          <a:lstStyle/>
          <a:p>
            <a:fld id="{51A19B51-0D45-457F-B13E-2F28EAE6A722}" type="datetimeFigureOut">
              <a:rPr lang="en-GB" smtClean="0"/>
              <a:t>25/02/2023</a:t>
            </a:fld>
            <a:endParaRPr lang="en-GB"/>
          </a:p>
        </p:txBody>
      </p:sp>
      <p:sp>
        <p:nvSpPr>
          <p:cNvPr id="8" name="Footer Placeholder 7">
            <a:extLst>
              <a:ext uri="{FF2B5EF4-FFF2-40B4-BE49-F238E27FC236}">
                <a16:creationId xmlns:a16="http://schemas.microsoft.com/office/drawing/2014/main" id="{23FB818B-D670-7C6C-3F24-777531E2BEE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AE22EEB-E88B-F4E8-05C4-36167E8DF927}"/>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20719377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745EB-EFE0-30D7-0E67-6C76905F907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DD2B245-0227-51D7-1EBB-846299BB0A3C}"/>
              </a:ext>
            </a:extLst>
          </p:cNvPr>
          <p:cNvSpPr>
            <a:spLocks noGrp="1"/>
          </p:cNvSpPr>
          <p:nvPr>
            <p:ph type="dt" sz="half" idx="10"/>
          </p:nvPr>
        </p:nvSpPr>
        <p:spPr/>
        <p:txBody>
          <a:bodyPr/>
          <a:lstStyle/>
          <a:p>
            <a:fld id="{51A19B51-0D45-457F-B13E-2F28EAE6A722}" type="datetimeFigureOut">
              <a:rPr lang="en-GB" smtClean="0"/>
              <a:t>25/02/2023</a:t>
            </a:fld>
            <a:endParaRPr lang="en-GB"/>
          </a:p>
        </p:txBody>
      </p:sp>
      <p:sp>
        <p:nvSpPr>
          <p:cNvPr id="4" name="Footer Placeholder 3">
            <a:extLst>
              <a:ext uri="{FF2B5EF4-FFF2-40B4-BE49-F238E27FC236}">
                <a16:creationId xmlns:a16="http://schemas.microsoft.com/office/drawing/2014/main" id="{3583351B-CEA3-677C-4B19-EFDE61CE607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89C6770-6E5B-0453-9F84-3259461F9C31}"/>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26116559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0E3B291-0FEC-6E8F-2F15-8B00AAABB22F}"/>
              </a:ext>
            </a:extLst>
          </p:cNvPr>
          <p:cNvSpPr>
            <a:spLocks noGrp="1"/>
          </p:cNvSpPr>
          <p:nvPr>
            <p:ph type="dt" sz="half" idx="10"/>
          </p:nvPr>
        </p:nvSpPr>
        <p:spPr/>
        <p:txBody>
          <a:bodyPr/>
          <a:lstStyle/>
          <a:p>
            <a:fld id="{51A19B51-0D45-457F-B13E-2F28EAE6A722}" type="datetimeFigureOut">
              <a:rPr lang="en-GB" smtClean="0"/>
              <a:t>25/02/2023</a:t>
            </a:fld>
            <a:endParaRPr lang="en-GB"/>
          </a:p>
        </p:txBody>
      </p:sp>
      <p:sp>
        <p:nvSpPr>
          <p:cNvPr id="3" name="Footer Placeholder 2">
            <a:extLst>
              <a:ext uri="{FF2B5EF4-FFF2-40B4-BE49-F238E27FC236}">
                <a16:creationId xmlns:a16="http://schemas.microsoft.com/office/drawing/2014/main" id="{42332CAF-12B5-9892-7095-451BFDD9331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994893C-EE42-2B04-4621-A1308C6FAF5B}"/>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2276438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105429-5ED5-C3BE-6F81-3CCFC4281A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6E20B3F-69E4-2E87-3D2A-A211D969307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7B0081D-D046-9AA5-B55C-F1476899EAD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DCC585-60AE-1B13-426D-5D63F16EE613}"/>
              </a:ext>
            </a:extLst>
          </p:cNvPr>
          <p:cNvSpPr>
            <a:spLocks noGrp="1"/>
          </p:cNvSpPr>
          <p:nvPr>
            <p:ph type="dt" sz="half" idx="10"/>
          </p:nvPr>
        </p:nvSpPr>
        <p:spPr/>
        <p:txBody>
          <a:bodyPr/>
          <a:lstStyle/>
          <a:p>
            <a:fld id="{51A19B51-0D45-457F-B13E-2F28EAE6A722}" type="datetimeFigureOut">
              <a:rPr lang="en-GB" smtClean="0"/>
              <a:t>25/02/2023</a:t>
            </a:fld>
            <a:endParaRPr lang="en-GB"/>
          </a:p>
        </p:txBody>
      </p:sp>
      <p:sp>
        <p:nvSpPr>
          <p:cNvPr id="6" name="Footer Placeholder 5">
            <a:extLst>
              <a:ext uri="{FF2B5EF4-FFF2-40B4-BE49-F238E27FC236}">
                <a16:creationId xmlns:a16="http://schemas.microsoft.com/office/drawing/2014/main" id="{16CEED50-9BCF-5ACB-45AC-98A93736B7E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5175145-BA89-CABD-010A-9A07B1CBCDD9}"/>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34780154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D44A72-BFF5-07D3-EB95-6561DCD077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65523C4-94D3-8BD7-C57A-526984C6503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DD0C316-DADC-B88B-64F0-88B6029802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2681A5E-2120-D45E-E2E9-E0D2C1FD69B0}"/>
              </a:ext>
            </a:extLst>
          </p:cNvPr>
          <p:cNvSpPr>
            <a:spLocks noGrp="1"/>
          </p:cNvSpPr>
          <p:nvPr>
            <p:ph type="dt" sz="half" idx="10"/>
          </p:nvPr>
        </p:nvSpPr>
        <p:spPr/>
        <p:txBody>
          <a:bodyPr/>
          <a:lstStyle/>
          <a:p>
            <a:fld id="{51A19B51-0D45-457F-B13E-2F28EAE6A722}" type="datetimeFigureOut">
              <a:rPr lang="en-GB" smtClean="0"/>
              <a:t>25/02/2023</a:t>
            </a:fld>
            <a:endParaRPr lang="en-GB"/>
          </a:p>
        </p:txBody>
      </p:sp>
      <p:sp>
        <p:nvSpPr>
          <p:cNvPr id="6" name="Footer Placeholder 5">
            <a:extLst>
              <a:ext uri="{FF2B5EF4-FFF2-40B4-BE49-F238E27FC236}">
                <a16:creationId xmlns:a16="http://schemas.microsoft.com/office/drawing/2014/main" id="{D90C6E2B-B33C-DE23-7809-9F0E7BFDC4B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61FE30C-6546-978E-A52B-0949E86B6921}"/>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41018092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08AA09-3787-C63D-5C8C-BD19BE19679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BCD17DA-301A-C4F5-B776-9A199530306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815888-0BCF-5E36-BEEB-D2F3D1843DC1}"/>
              </a:ext>
            </a:extLst>
          </p:cNvPr>
          <p:cNvSpPr>
            <a:spLocks noGrp="1"/>
          </p:cNvSpPr>
          <p:nvPr>
            <p:ph type="dt" sz="half" idx="10"/>
          </p:nvPr>
        </p:nvSpPr>
        <p:spPr/>
        <p:txBody>
          <a:bodyPr/>
          <a:lstStyle/>
          <a:p>
            <a:fld id="{51A19B51-0D45-457F-B13E-2F28EAE6A722}" type="datetimeFigureOut">
              <a:rPr lang="en-GB" smtClean="0"/>
              <a:t>25/02/2023</a:t>
            </a:fld>
            <a:endParaRPr lang="en-GB"/>
          </a:p>
        </p:txBody>
      </p:sp>
      <p:sp>
        <p:nvSpPr>
          <p:cNvPr id="5" name="Footer Placeholder 4">
            <a:extLst>
              <a:ext uri="{FF2B5EF4-FFF2-40B4-BE49-F238E27FC236}">
                <a16:creationId xmlns:a16="http://schemas.microsoft.com/office/drawing/2014/main" id="{3A16C6E8-9525-0C3D-5753-D62FE71653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97171B1-BE30-34EF-6BAC-F8D7EA5D8BBB}"/>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27744505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1046126-E97E-74B3-429A-CEA866415A6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7AEEE51-B56D-E925-A7AC-08B3FD7C0F1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85B83C2-6FA2-0625-E056-AE2C79D7D1D7}"/>
              </a:ext>
            </a:extLst>
          </p:cNvPr>
          <p:cNvSpPr>
            <a:spLocks noGrp="1"/>
          </p:cNvSpPr>
          <p:nvPr>
            <p:ph type="dt" sz="half" idx="10"/>
          </p:nvPr>
        </p:nvSpPr>
        <p:spPr/>
        <p:txBody>
          <a:bodyPr/>
          <a:lstStyle/>
          <a:p>
            <a:fld id="{51A19B51-0D45-457F-B13E-2F28EAE6A722}" type="datetimeFigureOut">
              <a:rPr lang="en-GB" smtClean="0"/>
              <a:t>25/02/2023</a:t>
            </a:fld>
            <a:endParaRPr lang="en-GB"/>
          </a:p>
        </p:txBody>
      </p:sp>
      <p:sp>
        <p:nvSpPr>
          <p:cNvPr id="5" name="Footer Placeholder 4">
            <a:extLst>
              <a:ext uri="{FF2B5EF4-FFF2-40B4-BE49-F238E27FC236}">
                <a16:creationId xmlns:a16="http://schemas.microsoft.com/office/drawing/2014/main" id="{B4754DC7-4280-32DE-7370-9970B414A30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EC7442D-AAA0-4E99-15BE-8E332A16092E}"/>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4788199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E5"/>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055C6EF-49F6-8994-48F8-E659E21765F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9E9CE76-A229-9699-2046-9D6435E3027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22E84F-5C00-20B4-F119-87DAFEA66D3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A19B51-0D45-457F-B13E-2F28EAE6A722}" type="datetimeFigureOut">
              <a:rPr lang="en-GB" smtClean="0"/>
              <a:t>25/02/2023</a:t>
            </a:fld>
            <a:endParaRPr lang="en-GB"/>
          </a:p>
        </p:txBody>
      </p:sp>
      <p:sp>
        <p:nvSpPr>
          <p:cNvPr id="5" name="Footer Placeholder 4">
            <a:extLst>
              <a:ext uri="{FF2B5EF4-FFF2-40B4-BE49-F238E27FC236}">
                <a16:creationId xmlns:a16="http://schemas.microsoft.com/office/drawing/2014/main" id="{C305191A-7B2A-9A47-A78C-5972B11EB1C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FE306A2D-CA63-EA9F-7978-5C88B809CF7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B01440-DAD1-442B-B960-439509CB9D9E}" type="slidenum">
              <a:rPr lang="en-GB" smtClean="0"/>
              <a:t>‹#›</a:t>
            </a:fld>
            <a:endParaRPr lang="en-GB"/>
          </a:p>
        </p:txBody>
      </p:sp>
      <p:sp>
        <p:nvSpPr>
          <p:cNvPr id="8" name="TextBox 7">
            <a:extLst>
              <a:ext uri="{FF2B5EF4-FFF2-40B4-BE49-F238E27FC236}">
                <a16:creationId xmlns:a16="http://schemas.microsoft.com/office/drawing/2014/main" id="{12D32F01-7B3F-85CC-91DC-1D400D7FF80D}"/>
              </a:ext>
            </a:extLst>
          </p:cNvPr>
          <p:cNvSpPr txBox="1"/>
          <p:nvPr userDrawn="1">
            <p:extLst>
              <p:ext uri="{1162E1C5-73C7-4A58-AE30-91384D911F3F}">
                <p184:classification xmlns:p184="http://schemas.microsoft.com/office/powerpoint/2018/4/main" val="hdr"/>
              </p:ext>
            </p:extLst>
          </p:nvPr>
        </p:nvSpPr>
        <p:spPr>
          <a:xfrm>
            <a:off x="11064875" y="0"/>
            <a:ext cx="1155700" cy="152400"/>
          </a:xfrm>
          <a:prstGeom prst="rect">
            <a:avLst/>
          </a:prstGeom>
        </p:spPr>
        <p:txBody>
          <a:bodyPr horzOverflow="overflow" lIns="0" tIns="0" rIns="0" bIns="0">
            <a:spAutoFit/>
          </a:bodyPr>
          <a:lstStyle/>
          <a:p>
            <a:pPr algn="r"/>
            <a:r>
              <a:rPr lang="en-GB" sz="1000">
                <a:solidFill>
                  <a:srgbClr val="000000"/>
                </a:solidFill>
                <a:latin typeface="Calibri" panose="020F0502020204030204" pitchFamily="34" charset="0"/>
                <a:cs typeface="Calibri" panose="020F0502020204030204" pitchFamily="34" charset="0"/>
              </a:rPr>
              <a:t>PUBLIC / CYHOEDDUS</a:t>
            </a:r>
          </a:p>
        </p:txBody>
      </p:sp>
      <p:pic>
        <p:nvPicPr>
          <p:cNvPr id="9" name="Picture 8">
            <a:extLst>
              <a:ext uri="{FF2B5EF4-FFF2-40B4-BE49-F238E27FC236}">
                <a16:creationId xmlns:a16="http://schemas.microsoft.com/office/drawing/2014/main" id="{2388DD9F-BFF4-F62B-40E5-57846D9DCAC5}"/>
              </a:ext>
            </a:extLst>
          </p:cNvPr>
          <p:cNvPicPr>
            <a:picLocks noChangeAspect="1"/>
          </p:cNvPicPr>
          <p:nvPr userDrawn="1"/>
        </p:nvPicPr>
        <p:blipFill>
          <a:blip r:embed="rId13"/>
          <a:stretch>
            <a:fillRect/>
          </a:stretch>
        </p:blipFill>
        <p:spPr>
          <a:xfrm>
            <a:off x="28575" y="5713836"/>
            <a:ext cx="12192000" cy="1196127"/>
          </a:xfrm>
          <a:prstGeom prst="rect">
            <a:avLst/>
          </a:prstGeom>
        </p:spPr>
      </p:pic>
    </p:spTree>
    <p:extLst>
      <p:ext uri="{BB962C8B-B14F-4D97-AF65-F5344CB8AC3E}">
        <p14:creationId xmlns:p14="http://schemas.microsoft.com/office/powerpoint/2010/main" val="18824382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1.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hwb.gov.wales/cwricwlwm-i-gymru/mathemateg-a-rhifedd/disgrifiadau-dysgu/" TargetMode="External"/><Relationship Id="rId2" Type="http://schemas.openxmlformats.org/officeDocument/2006/relationships/hyperlink" Target="https://hwb.gov.wales/cwricwlwm-i-gymru/gwyddoniaeth-a-thechnoleg/disgrifiadau-dysgu/" TargetMode="Externa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hyperlink" Target="https://hwb.gov.wales/curriculum-for-wales/mathematics-and-numeracy/descriptions-of-learning/" TargetMode="External"/><Relationship Id="rId2" Type="http://schemas.openxmlformats.org/officeDocument/2006/relationships/hyperlink" Target="https://hwb.gov.wales/curriculum-for-wales/science-and-technology/descriptions-of-learning/" TargetMode="Externa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hyperlink" Target="https://uowtsd-my.sharepoint.com/:w:/g/personal/g_tinney_uwtsd_ac_uk/EWRAxfHIh6lPkJzxxzqbtk4BkFQD8w_rdUJey2Of2uCqyA?e=dQsuuX"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3.xml"/></Relationships>
</file>

<file path=ppt/slides/_rels/slide55.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16224" y="414440"/>
            <a:ext cx="9144000" cy="3921585"/>
          </a:xfrm>
        </p:spPr>
        <p:txBody>
          <a:bodyPr>
            <a:normAutofit fontScale="90000"/>
          </a:bodyPr>
          <a:lstStyle/>
          <a:p>
            <a:br>
              <a:rPr lang="en-GB" sz="5300" dirty="0"/>
            </a:br>
            <a:br>
              <a:rPr lang="en-GB" sz="5300" dirty="0"/>
            </a:br>
            <a:br>
              <a:rPr lang="en-GB" sz="5300" dirty="0"/>
            </a:br>
            <a:br>
              <a:rPr lang="en-GB" sz="5300" dirty="0"/>
            </a:br>
            <a:br>
              <a:rPr lang="en-GB" sz="5300" dirty="0"/>
            </a:br>
            <a:r>
              <a:rPr lang="en-GB" sz="5300" dirty="0"/>
              <a:t>ECEY5005/C </a:t>
            </a:r>
            <a:br>
              <a:rPr lang="en-GB" dirty="0"/>
            </a:br>
            <a:r>
              <a:rPr lang="en-GB" sz="5300" b="1" dirty="0" err="1"/>
              <a:t>Syndod</a:t>
            </a:r>
            <a:r>
              <a:rPr lang="en-GB" sz="5300" b="1" dirty="0"/>
              <a:t> a </a:t>
            </a:r>
            <a:r>
              <a:rPr lang="en-GB" sz="5300" b="1" dirty="0" err="1"/>
              <a:t>rhyfeddod</a:t>
            </a:r>
            <a:r>
              <a:rPr lang="en-GB" sz="5300" b="1" dirty="0"/>
              <a:t> – </a:t>
            </a:r>
            <a:r>
              <a:rPr lang="en-GB" sz="5300" b="1" dirty="0" err="1"/>
              <a:t>gwyddoniaeth</a:t>
            </a:r>
            <a:r>
              <a:rPr lang="en-GB" sz="5300" b="1" dirty="0"/>
              <a:t>, </a:t>
            </a:r>
            <a:r>
              <a:rPr lang="en-GB" sz="5300" b="1" dirty="0" err="1"/>
              <a:t>mathemateg</a:t>
            </a:r>
            <a:r>
              <a:rPr lang="en-GB" sz="5300" b="1" dirty="0"/>
              <a:t> </a:t>
            </a:r>
            <a:r>
              <a:rPr lang="en-GB" sz="5300" b="1" dirty="0" err="1"/>
              <a:t>a’r</a:t>
            </a:r>
            <a:r>
              <a:rPr lang="en-GB" sz="5300" b="1" dirty="0"/>
              <a:t> </a:t>
            </a:r>
            <a:r>
              <a:rPr lang="en-GB" sz="5300" b="1" dirty="0" err="1"/>
              <a:t>awyr</a:t>
            </a:r>
            <a:r>
              <a:rPr lang="en-GB" sz="5300" b="1" dirty="0"/>
              <a:t> </a:t>
            </a:r>
            <a:r>
              <a:rPr lang="en-GB" sz="5300" b="1" dirty="0" err="1"/>
              <a:t>agored</a:t>
            </a:r>
            <a:r>
              <a:rPr lang="en-GB" sz="5300" b="1" dirty="0"/>
              <a:t> </a:t>
            </a:r>
            <a:br>
              <a:rPr lang="en-GB" sz="5300" dirty="0"/>
            </a:br>
            <a:r>
              <a:rPr lang="en-GB" sz="5300" b="1" i="1" dirty="0">
                <a:solidFill>
                  <a:srgbClr val="0070C0"/>
                </a:solidFill>
              </a:rPr>
              <a:t>Awe and Wonder: science, mathematics and the outdoors</a:t>
            </a:r>
          </a:p>
        </p:txBody>
      </p:sp>
      <p:sp>
        <p:nvSpPr>
          <p:cNvPr id="3" name="Subtitle 2"/>
          <p:cNvSpPr>
            <a:spLocks noGrp="1"/>
          </p:cNvSpPr>
          <p:nvPr>
            <p:ph type="subTitle" idx="1"/>
          </p:nvPr>
        </p:nvSpPr>
        <p:spPr>
          <a:xfrm>
            <a:off x="1825824" y="4852219"/>
            <a:ext cx="8534400" cy="973394"/>
          </a:xfrm>
        </p:spPr>
        <p:txBody>
          <a:bodyPr>
            <a:normAutofit/>
          </a:bodyPr>
          <a:lstStyle/>
          <a:p>
            <a:r>
              <a:rPr lang="en-GB" dirty="0" err="1"/>
              <a:t>Canllawiau</a:t>
            </a:r>
            <a:r>
              <a:rPr lang="en-GB" dirty="0"/>
              <a:t> </a:t>
            </a:r>
            <a:r>
              <a:rPr lang="en-GB" dirty="0" err="1"/>
              <a:t>Aseinaid</a:t>
            </a:r>
            <a:r>
              <a:rPr lang="en-GB" dirty="0"/>
              <a:t> </a:t>
            </a:r>
            <a:r>
              <a:rPr lang="en-GB" dirty="0">
                <a:solidFill>
                  <a:srgbClr val="0070C0"/>
                </a:solidFill>
              </a:rPr>
              <a:t>Assignment Guidance </a:t>
            </a:r>
            <a:endParaRPr lang="en-GB" dirty="0">
              <a:solidFill>
                <a:schemeClr val="bg2"/>
              </a:solidFill>
            </a:endParaRPr>
          </a:p>
          <a:p>
            <a:endParaRPr lang="en-GB" dirty="0"/>
          </a:p>
        </p:txBody>
      </p:sp>
    </p:spTree>
    <p:extLst>
      <p:ext uri="{BB962C8B-B14F-4D97-AF65-F5344CB8AC3E}">
        <p14:creationId xmlns:p14="http://schemas.microsoft.com/office/powerpoint/2010/main" val="37085044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10ACC0F-AD64-4D2E-9AED-10EB89ADC71B}"/>
              </a:ext>
            </a:extLst>
          </p:cNvPr>
          <p:cNvSpPr>
            <a:spLocks noGrp="1"/>
          </p:cNvSpPr>
          <p:nvPr>
            <p:ph type="title"/>
          </p:nvPr>
        </p:nvSpPr>
        <p:spPr/>
        <p:txBody>
          <a:bodyPr>
            <a:normAutofit/>
          </a:bodyPr>
          <a:lstStyle/>
          <a:p>
            <a:r>
              <a:rPr lang="en-GB" sz="4800" dirty="0" err="1"/>
              <a:t>Croeso</a:t>
            </a:r>
            <a:r>
              <a:rPr lang="en-GB" sz="4800" dirty="0"/>
              <a:t> </a:t>
            </a:r>
            <a:r>
              <a:rPr lang="en-GB" sz="4800" dirty="0" err="1"/>
              <a:t>nol</a:t>
            </a:r>
            <a:r>
              <a:rPr lang="en-GB" sz="4800" dirty="0"/>
              <a:t>! / Welcome back!</a:t>
            </a:r>
          </a:p>
        </p:txBody>
      </p:sp>
      <p:sp>
        <p:nvSpPr>
          <p:cNvPr id="5" name="Content Placeholder 4">
            <a:extLst>
              <a:ext uri="{FF2B5EF4-FFF2-40B4-BE49-F238E27FC236}">
                <a16:creationId xmlns:a16="http://schemas.microsoft.com/office/drawing/2014/main" id="{B85E3CCF-B715-41F5-BB0C-D143318FED78}"/>
              </a:ext>
            </a:extLst>
          </p:cNvPr>
          <p:cNvSpPr>
            <a:spLocks noGrp="1"/>
          </p:cNvSpPr>
          <p:nvPr>
            <p:ph sz="half" idx="1"/>
          </p:nvPr>
        </p:nvSpPr>
        <p:spPr/>
        <p:txBody>
          <a:bodyPr/>
          <a:lstStyle/>
          <a:p>
            <a:r>
              <a:rPr lang="en-GB" dirty="0"/>
              <a:t>I </a:t>
            </a:r>
            <a:r>
              <a:rPr lang="en-GB" dirty="0" err="1"/>
              <a:t>ddechrau</a:t>
            </a:r>
            <a:r>
              <a:rPr lang="en-GB" dirty="0"/>
              <a:t> </a:t>
            </a:r>
            <a:r>
              <a:rPr lang="en-GB" dirty="0" err="1"/>
              <a:t>fe</a:t>
            </a:r>
            <a:r>
              <a:rPr lang="en-GB" dirty="0"/>
              <a:t> </a:t>
            </a:r>
            <a:r>
              <a:rPr lang="en-GB" dirty="0" err="1"/>
              <a:t>fydd</a:t>
            </a:r>
            <a:r>
              <a:rPr lang="en-GB" dirty="0"/>
              <a:t> y </a:t>
            </a:r>
            <a:r>
              <a:rPr lang="en-GB" dirty="0" err="1"/>
              <a:t>sesiwn</a:t>
            </a:r>
            <a:r>
              <a:rPr lang="en-GB" dirty="0"/>
              <a:t> </a:t>
            </a:r>
            <a:r>
              <a:rPr lang="en-GB" dirty="0" err="1"/>
              <a:t>yma</a:t>
            </a:r>
            <a:r>
              <a:rPr lang="en-GB" dirty="0"/>
              <a:t> </a:t>
            </a:r>
            <a:r>
              <a:rPr lang="en-GB" dirty="0" err="1"/>
              <a:t>yn</a:t>
            </a:r>
            <a:r>
              <a:rPr lang="en-GB" dirty="0"/>
              <a:t> </a:t>
            </a:r>
            <a:r>
              <a:rPr lang="en-GB" dirty="0" err="1"/>
              <a:t>cynnys</a:t>
            </a:r>
            <a:r>
              <a:rPr lang="en-GB" dirty="0"/>
              <a:t> </a:t>
            </a:r>
            <a:r>
              <a:rPr lang="en-GB" dirty="0" err="1"/>
              <a:t>manylion</a:t>
            </a:r>
            <a:r>
              <a:rPr lang="en-GB" dirty="0"/>
              <a:t> </a:t>
            </a:r>
            <a:r>
              <a:rPr lang="en-GB" dirty="0" err="1"/>
              <a:t>yr</a:t>
            </a:r>
            <a:r>
              <a:rPr lang="en-GB" dirty="0"/>
              <a:t> </a:t>
            </a:r>
            <a:r>
              <a:rPr lang="en-GB" dirty="0" err="1"/>
              <a:t>aseinaid</a:t>
            </a:r>
            <a:r>
              <a:rPr lang="en-GB" dirty="0"/>
              <a:t> </a:t>
            </a:r>
            <a:r>
              <a:rPr lang="en-GB" dirty="0" err="1"/>
              <a:t>ar</a:t>
            </a:r>
            <a:r>
              <a:rPr lang="en-GB" dirty="0"/>
              <a:t> </a:t>
            </a:r>
            <a:r>
              <a:rPr lang="en-GB" dirty="0" err="1"/>
              <a:t>gyfer</a:t>
            </a:r>
            <a:r>
              <a:rPr lang="en-GB" dirty="0"/>
              <a:t> y </a:t>
            </a:r>
            <a:r>
              <a:rPr lang="en-GB" dirty="0" err="1"/>
              <a:t>modiwl</a:t>
            </a:r>
            <a:r>
              <a:rPr lang="en-GB" dirty="0"/>
              <a:t> ECEY5005C</a:t>
            </a:r>
          </a:p>
        </p:txBody>
      </p:sp>
      <p:sp>
        <p:nvSpPr>
          <p:cNvPr id="6" name="Content Placeholder 5">
            <a:extLst>
              <a:ext uri="{FF2B5EF4-FFF2-40B4-BE49-F238E27FC236}">
                <a16:creationId xmlns:a16="http://schemas.microsoft.com/office/drawing/2014/main" id="{E2713E11-0A8C-41F2-984E-05826A93B9E5}"/>
              </a:ext>
            </a:extLst>
          </p:cNvPr>
          <p:cNvSpPr>
            <a:spLocks noGrp="1"/>
          </p:cNvSpPr>
          <p:nvPr>
            <p:ph sz="half" idx="2"/>
          </p:nvPr>
        </p:nvSpPr>
        <p:spPr/>
        <p:txBody>
          <a:bodyPr/>
          <a:lstStyle/>
          <a:p>
            <a:r>
              <a:rPr lang="en-GB" i="1" dirty="0">
                <a:solidFill>
                  <a:srgbClr val="0070C0"/>
                </a:solidFill>
              </a:rPr>
              <a:t>This session will initially contain detailed assignment guidance for the ECEY5005 module. </a:t>
            </a:r>
          </a:p>
          <a:p>
            <a:endParaRPr lang="en-GB" dirty="0"/>
          </a:p>
        </p:txBody>
      </p:sp>
    </p:spTree>
    <p:extLst>
      <p:ext uri="{BB962C8B-B14F-4D97-AF65-F5344CB8AC3E}">
        <p14:creationId xmlns:p14="http://schemas.microsoft.com/office/powerpoint/2010/main" val="11695946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534527"/>
          </a:xfrm>
        </p:spPr>
        <p:txBody>
          <a:bodyPr>
            <a:normAutofit fontScale="90000"/>
          </a:bodyPr>
          <a:lstStyle/>
          <a:p>
            <a:r>
              <a:rPr lang="en-GB" sz="5300" dirty="0"/>
              <a:t>NOS</a:t>
            </a:r>
            <a:br>
              <a:rPr lang="en-GB" dirty="0"/>
            </a:br>
            <a:endParaRPr lang="en-GB" sz="1300" i="1" dirty="0">
              <a:solidFill>
                <a:schemeClr val="accent1">
                  <a:lumMod val="75000"/>
                </a:schemeClr>
              </a:solidFill>
            </a:endParaRPr>
          </a:p>
        </p:txBody>
      </p:sp>
      <p:sp>
        <p:nvSpPr>
          <p:cNvPr id="3" name="Content Placeholder 2"/>
          <p:cNvSpPr>
            <a:spLocks noGrp="1"/>
          </p:cNvSpPr>
          <p:nvPr>
            <p:ph idx="1"/>
          </p:nvPr>
        </p:nvSpPr>
        <p:spPr>
          <a:xfrm>
            <a:off x="0" y="899652"/>
            <a:ext cx="12049432" cy="5442153"/>
          </a:xfrm>
        </p:spPr>
        <p:txBody>
          <a:bodyPr>
            <a:normAutofit fontScale="77500" lnSpcReduction="20000"/>
          </a:bodyPr>
          <a:lstStyle/>
          <a:p>
            <a:r>
              <a:rPr lang="en-GB" dirty="0" err="1"/>
              <a:t>Wythnos</a:t>
            </a:r>
            <a:r>
              <a:rPr lang="en-GB" dirty="0"/>
              <a:t> 1 / </a:t>
            </a:r>
            <a:r>
              <a:rPr lang="en-GB" i="1" dirty="0">
                <a:solidFill>
                  <a:srgbClr val="0070C0"/>
                </a:solidFill>
              </a:rPr>
              <a:t>Week 1</a:t>
            </a:r>
            <a:r>
              <a:rPr lang="en-GB" dirty="0">
                <a:solidFill>
                  <a:srgbClr val="0070C0"/>
                </a:solidFill>
              </a:rPr>
              <a:t>-</a:t>
            </a:r>
          </a:p>
          <a:p>
            <a:r>
              <a:rPr lang="en-GB" dirty="0"/>
              <a:t>0401-K56, P11; 0403-K59; 0408-K70, K73, P8; 0409-K70, K72; 0411-K64, K65, K66; 0412-P7, P8, P10; SPW9- K24; Core-K8, K53, K55</a:t>
            </a:r>
          </a:p>
          <a:p>
            <a:endParaRPr lang="en-GB" dirty="0"/>
          </a:p>
          <a:p>
            <a:r>
              <a:rPr lang="en-GB" dirty="0" err="1"/>
              <a:t>Wythnos</a:t>
            </a:r>
            <a:r>
              <a:rPr lang="en-GB" dirty="0"/>
              <a:t> 2 / </a:t>
            </a:r>
            <a:r>
              <a:rPr lang="en-GB" i="1" dirty="0">
                <a:solidFill>
                  <a:srgbClr val="0070C0"/>
                </a:solidFill>
              </a:rPr>
              <a:t>Week 2</a:t>
            </a:r>
            <a:r>
              <a:rPr lang="en-GB" dirty="0">
                <a:solidFill>
                  <a:srgbClr val="0070C0"/>
                </a:solidFill>
              </a:rPr>
              <a:t>-</a:t>
            </a:r>
          </a:p>
          <a:p>
            <a:pPr marL="0" indent="0">
              <a:buNone/>
            </a:pPr>
            <a:r>
              <a:rPr lang="en-GB" dirty="0"/>
              <a:t>0403- K59; 0408-K59, K63, K67, K68, K69,K70, K71, K73, K75, P8;  0409-K70, K72; 0411- K64, K65, K66; 0412- P7, P8, P10; 0042- K41-K50; SPW9-K16, K24; Core K31-K32,K53-K55.</a:t>
            </a:r>
          </a:p>
          <a:p>
            <a:endParaRPr lang="en-GB" dirty="0"/>
          </a:p>
          <a:p>
            <a:r>
              <a:rPr lang="en-GB" dirty="0" err="1"/>
              <a:t>Wythnos</a:t>
            </a:r>
            <a:r>
              <a:rPr lang="en-GB" dirty="0"/>
              <a:t> 3 / </a:t>
            </a:r>
            <a:r>
              <a:rPr lang="en-GB" i="1" dirty="0">
                <a:solidFill>
                  <a:srgbClr val="0070C0"/>
                </a:solidFill>
              </a:rPr>
              <a:t>Week 3</a:t>
            </a:r>
            <a:r>
              <a:rPr lang="en-GB" dirty="0">
                <a:solidFill>
                  <a:srgbClr val="0070C0"/>
                </a:solidFill>
              </a:rPr>
              <a:t>-</a:t>
            </a:r>
          </a:p>
          <a:p>
            <a:pPr marL="0" indent="0">
              <a:buNone/>
            </a:pPr>
            <a:r>
              <a:rPr lang="en-GB" dirty="0"/>
              <a:t>0403-K59 ; 0408- K59, K69, K70, K71, K73, K75, P8, 0409- K70, K72; 0411- K64, K65, K66; 0412-P7, P8, P10; 0042-K41-K50; SPW9-K16, K24; Core-K8, K31, K32, K53, K54, K55</a:t>
            </a:r>
          </a:p>
          <a:p>
            <a:endParaRPr lang="en-GB" dirty="0"/>
          </a:p>
          <a:p>
            <a:r>
              <a:rPr lang="en-GB" dirty="0" err="1"/>
              <a:t>Wythnos</a:t>
            </a:r>
            <a:r>
              <a:rPr lang="en-GB" dirty="0"/>
              <a:t> 4 / </a:t>
            </a:r>
            <a:r>
              <a:rPr lang="en-GB" i="1" dirty="0">
                <a:solidFill>
                  <a:srgbClr val="0070C0"/>
                </a:solidFill>
              </a:rPr>
              <a:t>Week 4</a:t>
            </a:r>
            <a:r>
              <a:rPr lang="en-GB" dirty="0">
                <a:solidFill>
                  <a:srgbClr val="0070C0"/>
                </a:solidFill>
              </a:rPr>
              <a:t>-</a:t>
            </a:r>
            <a:r>
              <a:rPr lang="en-GB" dirty="0"/>
              <a:t>     0408-K59, K69, K70, K73, K75, P8; 0409-K70, K72; 0411-K64, K65, K66; 0412-P7,P8, P10; 0042-K41-K50; SPW9- K16, K24; Core-K31, K32,K53, K54, K55</a:t>
            </a:r>
          </a:p>
          <a:p>
            <a:endParaRPr lang="en-GB" dirty="0"/>
          </a:p>
          <a:p>
            <a:endParaRPr lang="en-GB" dirty="0"/>
          </a:p>
        </p:txBody>
      </p:sp>
    </p:spTree>
    <p:extLst>
      <p:ext uri="{BB962C8B-B14F-4D97-AF65-F5344CB8AC3E}">
        <p14:creationId xmlns:p14="http://schemas.microsoft.com/office/powerpoint/2010/main" val="40169675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38200" y="0"/>
            <a:ext cx="10515600" cy="1253613"/>
          </a:xfrm>
        </p:spPr>
        <p:txBody>
          <a:bodyPr>
            <a:normAutofit fontScale="90000"/>
          </a:bodyPr>
          <a:lstStyle/>
          <a:p>
            <a:pPr algn="ctr"/>
            <a:r>
              <a:rPr lang="en-GB" sz="4800" dirty="0" err="1"/>
              <a:t>Amcanion</a:t>
            </a:r>
            <a:r>
              <a:rPr lang="en-GB" sz="4800" dirty="0"/>
              <a:t> </a:t>
            </a:r>
            <a:r>
              <a:rPr lang="en-GB" sz="4800" dirty="0" err="1"/>
              <a:t>Dysgu</a:t>
            </a:r>
            <a:br>
              <a:rPr lang="en-GB" dirty="0"/>
            </a:br>
            <a:endParaRPr lang="en-GB" i="1" dirty="0">
              <a:solidFill>
                <a:schemeClr val="accent1">
                  <a:lumMod val="75000"/>
                </a:schemeClr>
              </a:solidFill>
            </a:endParaRPr>
          </a:p>
        </p:txBody>
      </p:sp>
      <p:sp>
        <p:nvSpPr>
          <p:cNvPr id="7" name="Content Placeholder 6"/>
          <p:cNvSpPr>
            <a:spLocks noGrp="1"/>
          </p:cNvSpPr>
          <p:nvPr>
            <p:ph sz="half" idx="1"/>
          </p:nvPr>
        </p:nvSpPr>
        <p:spPr>
          <a:xfrm>
            <a:off x="0" y="807474"/>
            <a:ext cx="12191999" cy="5243052"/>
          </a:xfrm>
        </p:spPr>
        <p:txBody>
          <a:bodyPr>
            <a:normAutofit fontScale="32500" lnSpcReduction="20000"/>
          </a:bodyPr>
          <a:lstStyle/>
          <a:p>
            <a:pPr marL="0" indent="0">
              <a:lnSpc>
                <a:spcPct val="115000"/>
              </a:lnSpc>
              <a:spcAft>
                <a:spcPts val="1000"/>
              </a:spcAft>
              <a:buNone/>
            </a:pPr>
            <a:r>
              <a:rPr lang="cy-GB" sz="7400" dirty="0">
                <a:effectLst/>
                <a:latin typeface="Arial" panose="020B0604020202020204" pitchFamily="34" charset="0"/>
                <a:ea typeface="Calibri" panose="020F0502020204030204" pitchFamily="34" charset="0"/>
                <a:cs typeface="Arial" panose="020B0604020202020204" pitchFamily="34" charset="0"/>
              </a:rPr>
              <a:t>Ar ôl cwblhau’r modwl hwn yn llwyddiannus, dylai’r myfyriwr allu:</a:t>
            </a:r>
          </a:p>
          <a:p>
            <a:pPr marL="342900" lvl="0" indent="-342900" algn="just" fontAlgn="base" hangingPunct="0">
              <a:lnSpc>
                <a:spcPct val="115000"/>
              </a:lnSpc>
              <a:spcAft>
                <a:spcPts val="1000"/>
              </a:spcAft>
              <a:buSzPts val="1000"/>
              <a:buFont typeface="Symbol" panose="05050102010706020507" pitchFamily="18" charset="2"/>
              <a:buChar char=""/>
              <a:tabLst>
                <a:tab pos="457200" algn="l"/>
              </a:tabLst>
            </a:pPr>
            <a:r>
              <a:rPr lang="cy-GB" sz="7400" dirty="0">
                <a:effectLst/>
                <a:latin typeface="Arial" panose="020B0604020202020204" pitchFamily="34" charset="0"/>
                <a:ea typeface="Calibri" panose="020F0502020204030204" pitchFamily="34" charset="0"/>
                <a:cs typeface="Arial" panose="020B0604020202020204" pitchFamily="34" charset="0"/>
              </a:rPr>
              <a:t>gwerthuso’r egwyddorion a’r arfer o ddarparu amgylcheddau dysgu awyr agored heriol i blant ifanc sy’n cefnogi dysgu cyfannol, chwilfrydedd, darganfod, archwilio ac arbrofi; </a:t>
            </a:r>
            <a:endParaRPr lang="en-GB" sz="7400" dirty="0">
              <a:effectLst/>
              <a:ea typeface="Calibri" panose="020F0502020204030204" pitchFamily="34" charset="0"/>
              <a:cs typeface="Arial" panose="020B0604020202020204" pitchFamily="34" charset="0"/>
            </a:endParaRPr>
          </a:p>
          <a:p>
            <a:pPr marL="342900" lvl="0" indent="-342900" algn="just" fontAlgn="base" hangingPunct="0">
              <a:lnSpc>
                <a:spcPct val="115000"/>
              </a:lnSpc>
              <a:spcAft>
                <a:spcPts val="1000"/>
              </a:spcAft>
              <a:buSzPts val="1000"/>
              <a:buFont typeface="Symbol" panose="05050102010706020507" pitchFamily="18" charset="2"/>
              <a:buChar char=""/>
              <a:tabLst>
                <a:tab pos="457200" algn="l"/>
              </a:tabLst>
            </a:pPr>
            <a:r>
              <a:rPr lang="cy-GB" sz="7400" dirty="0">
                <a:effectLst/>
                <a:latin typeface="Arial" panose="020B0604020202020204" pitchFamily="34" charset="0"/>
                <a:ea typeface="Calibri" panose="020F0502020204030204" pitchFamily="34" charset="0"/>
                <a:cs typeface="Arial" panose="020B0604020202020204" pitchFamily="34" charset="0"/>
              </a:rPr>
              <a:t>dadansoddi ymagweddau at ddatblygu cysyniadau gwyddonol, mathemategol a rhifedd a sut mae’r ymagweddau hyn yn cefnogi fframweithiau a chwricwla blynyddoedd cynnar;</a:t>
            </a:r>
            <a:endParaRPr lang="en-GB" sz="7400" dirty="0">
              <a:effectLst/>
              <a:ea typeface="Calibri" panose="020F0502020204030204" pitchFamily="34" charset="0"/>
              <a:cs typeface="Arial" panose="020B0604020202020204" pitchFamily="34" charset="0"/>
            </a:endParaRPr>
          </a:p>
          <a:p>
            <a:pPr marL="342900" lvl="0" indent="-342900" algn="just" fontAlgn="base" hangingPunct="0">
              <a:lnSpc>
                <a:spcPct val="115000"/>
              </a:lnSpc>
              <a:spcAft>
                <a:spcPts val="1000"/>
              </a:spcAft>
              <a:buSzPts val="1000"/>
              <a:buFont typeface="Symbol" panose="05050102010706020507" pitchFamily="18" charset="2"/>
              <a:buChar char=""/>
              <a:tabLst>
                <a:tab pos="457200" algn="l"/>
              </a:tabLst>
            </a:pPr>
            <a:r>
              <a:rPr lang="cy-GB" sz="7400" dirty="0">
                <a:effectLst/>
                <a:latin typeface="Arial" panose="020B0604020202020204" pitchFamily="34" charset="0"/>
                <a:ea typeface="Calibri" panose="020F0502020204030204" pitchFamily="34" charset="0"/>
                <a:cs typeface="Arial" panose="020B0604020202020204" pitchFamily="34" charset="0"/>
              </a:rPr>
              <a:t>gwerthuso rôl plant, oedolion a systemau ehangach wrth ddatblygu sgiliau gwyddonol, mathemategol a rhifedd</a:t>
            </a:r>
            <a:endParaRPr lang="en-GB" sz="7400" dirty="0">
              <a:effectLst/>
              <a:ea typeface="Calibri" panose="020F0502020204030204" pitchFamily="34" charset="0"/>
              <a:cs typeface="Arial" panose="020B0604020202020204" pitchFamily="34" charset="0"/>
            </a:endParaRPr>
          </a:p>
          <a:p>
            <a:pPr marL="342900" lvl="0" indent="-342900" algn="just" fontAlgn="base" hangingPunct="0">
              <a:lnSpc>
                <a:spcPct val="115000"/>
              </a:lnSpc>
              <a:spcAft>
                <a:spcPts val="1000"/>
              </a:spcAft>
              <a:buSzPts val="1000"/>
              <a:buFont typeface="Symbol" panose="05050102010706020507" pitchFamily="18" charset="2"/>
              <a:buChar char=""/>
              <a:tabLst>
                <a:tab pos="457200" algn="l"/>
              </a:tabLst>
            </a:pPr>
            <a:r>
              <a:rPr lang="cy-GB" sz="7400" dirty="0">
                <a:effectLst/>
                <a:latin typeface="Arial" panose="020B0604020202020204" pitchFamily="34" charset="0"/>
                <a:ea typeface="Calibri" panose="020F0502020204030204" pitchFamily="34" charset="0"/>
                <a:cs typeface="Arial" panose="020B0604020202020204" pitchFamily="34" charset="0"/>
              </a:rPr>
              <a:t>trefnu eu gwybodaeth a’r hyn y maent wedi’i ddysgu drwy ddefnyddio amrywiaeth o adnoddau gwybodaeth, a chyflwyno’u gwaith ar y lefel briodol. </a:t>
            </a:r>
            <a:endParaRPr lang="en-GB" sz="7400" dirty="0">
              <a:effectLst/>
              <a:ea typeface="Calibri" panose="020F0502020204030204" pitchFamily="34" charset="0"/>
              <a:cs typeface="Arial" panose="020B0604020202020204" pitchFamily="34" charset="0"/>
            </a:endParaRPr>
          </a:p>
          <a:p>
            <a:pPr marL="0" indent="0" algn="just" fontAlgn="base" hangingPunct="0">
              <a:spcAft>
                <a:spcPts val="0"/>
              </a:spcAft>
              <a:buNone/>
              <a:tabLst>
                <a:tab pos="4686300" algn="l"/>
              </a:tabLst>
            </a:pPr>
            <a:endParaRPr lang="en-GB" dirty="0">
              <a:effectLst/>
              <a:ea typeface="Times New Roman" panose="02020603050405020304" pitchFamily="18" charset="0"/>
            </a:endParaRPr>
          </a:p>
          <a:p>
            <a:endParaRPr lang="en-GB" dirty="0"/>
          </a:p>
        </p:txBody>
      </p:sp>
    </p:spTree>
    <p:extLst>
      <p:ext uri="{BB962C8B-B14F-4D97-AF65-F5344CB8AC3E}">
        <p14:creationId xmlns:p14="http://schemas.microsoft.com/office/powerpoint/2010/main" val="29968569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38200" y="-353961"/>
            <a:ext cx="10515600" cy="1253613"/>
          </a:xfrm>
        </p:spPr>
        <p:txBody>
          <a:bodyPr>
            <a:normAutofit fontScale="90000"/>
          </a:bodyPr>
          <a:lstStyle/>
          <a:p>
            <a:pPr algn="ctr"/>
            <a:br>
              <a:rPr lang="en-GB" dirty="0"/>
            </a:br>
            <a:r>
              <a:rPr lang="en-GB" sz="5300" dirty="0"/>
              <a:t>Learning Outcomes</a:t>
            </a:r>
          </a:p>
        </p:txBody>
      </p:sp>
      <p:sp>
        <p:nvSpPr>
          <p:cNvPr id="8" name="Content Placeholder 7"/>
          <p:cNvSpPr>
            <a:spLocks noGrp="1"/>
          </p:cNvSpPr>
          <p:nvPr>
            <p:ph sz="half" idx="2"/>
          </p:nvPr>
        </p:nvSpPr>
        <p:spPr>
          <a:xfrm>
            <a:off x="206477" y="1017640"/>
            <a:ext cx="11592233" cy="6061586"/>
          </a:xfrm>
        </p:spPr>
        <p:txBody>
          <a:bodyPr>
            <a:normAutofit fontScale="25000" lnSpcReduction="20000"/>
          </a:bodyPr>
          <a:lstStyle/>
          <a:p>
            <a:pPr marL="0" indent="0">
              <a:lnSpc>
                <a:spcPct val="115000"/>
              </a:lnSpc>
              <a:spcAft>
                <a:spcPts val="1000"/>
              </a:spcAft>
              <a:buNone/>
            </a:pPr>
            <a:r>
              <a:rPr lang="en-US" sz="9600" dirty="0">
                <a:effectLst/>
                <a:latin typeface="Arial" panose="020B0604020202020204" pitchFamily="34" charset="0"/>
                <a:ea typeface="Calibri" panose="020F0502020204030204" pitchFamily="34" charset="0"/>
                <a:cs typeface="Arial" panose="020B0604020202020204" pitchFamily="34" charset="0"/>
              </a:rPr>
              <a:t>Upon the successful completion of this module, the student should be able to:</a:t>
            </a:r>
            <a:endParaRPr lang="en-GB" sz="9600" dirty="0">
              <a:effectLst/>
              <a:ea typeface="Calibri" panose="020F0502020204030204" pitchFamily="34" charset="0"/>
              <a:cs typeface="Arial" panose="020B0604020202020204" pitchFamily="34" charset="0"/>
            </a:endParaRPr>
          </a:p>
          <a:p>
            <a:pPr marL="342900" lvl="0" indent="-342900" algn="just" fontAlgn="base" hangingPunct="0">
              <a:lnSpc>
                <a:spcPct val="115000"/>
              </a:lnSpc>
              <a:spcAft>
                <a:spcPts val="1000"/>
              </a:spcAft>
              <a:buSzPts val="1000"/>
              <a:buFont typeface="Symbol" panose="05050102010706020507" pitchFamily="18" charset="2"/>
              <a:buChar char=""/>
              <a:tabLst>
                <a:tab pos="457200" algn="l"/>
              </a:tabLst>
            </a:pPr>
            <a:r>
              <a:rPr lang="en-US" sz="9600" dirty="0">
                <a:effectLst/>
                <a:latin typeface="Arial" panose="020B0604020202020204" pitchFamily="34" charset="0"/>
                <a:ea typeface="Calibri" panose="020F0502020204030204" pitchFamily="34" charset="0"/>
                <a:cs typeface="Arial" panose="020B0604020202020204" pitchFamily="34" charset="0"/>
              </a:rPr>
              <a:t>evaluate the principles and practice of providing young children with challenging outdoor learning environments which support holistic learning, curiosity, discovery, exploration and experimentation; </a:t>
            </a:r>
            <a:endParaRPr lang="en-GB" sz="9600" dirty="0">
              <a:effectLst/>
              <a:ea typeface="Calibri" panose="020F0502020204030204" pitchFamily="34" charset="0"/>
              <a:cs typeface="Arial" panose="020B0604020202020204" pitchFamily="34" charset="0"/>
            </a:endParaRPr>
          </a:p>
          <a:p>
            <a:pPr marL="342900" lvl="0" indent="-342900" algn="just" fontAlgn="base" hangingPunct="0">
              <a:lnSpc>
                <a:spcPct val="115000"/>
              </a:lnSpc>
              <a:spcAft>
                <a:spcPts val="1000"/>
              </a:spcAft>
              <a:buSzPts val="1000"/>
              <a:buFont typeface="Symbol" panose="05050102010706020507" pitchFamily="18" charset="2"/>
              <a:buChar char=""/>
              <a:tabLst>
                <a:tab pos="457200" algn="l"/>
              </a:tabLst>
            </a:pPr>
            <a:r>
              <a:rPr lang="en-US" sz="9600" dirty="0" err="1">
                <a:effectLst/>
                <a:latin typeface="Arial" panose="020B0604020202020204" pitchFamily="34" charset="0"/>
                <a:ea typeface="Calibri" panose="020F0502020204030204" pitchFamily="34" charset="0"/>
                <a:cs typeface="Arial" panose="020B0604020202020204" pitchFamily="34" charset="0"/>
              </a:rPr>
              <a:t>analyse</a:t>
            </a:r>
            <a:r>
              <a:rPr lang="en-US" sz="9600" dirty="0">
                <a:effectLst/>
                <a:latin typeface="Arial" panose="020B0604020202020204" pitchFamily="34" charset="0"/>
                <a:ea typeface="Calibri" panose="020F0502020204030204" pitchFamily="34" charset="0"/>
                <a:cs typeface="Arial" panose="020B0604020202020204" pitchFamily="34" charset="0"/>
              </a:rPr>
              <a:t> approaches to developing science, mathematical and numeracy concepts and how these approaches support early years frameworks and curricula;</a:t>
            </a:r>
            <a:endParaRPr lang="en-GB" sz="9600" dirty="0">
              <a:effectLst/>
              <a:ea typeface="Calibri" panose="020F0502020204030204" pitchFamily="34" charset="0"/>
              <a:cs typeface="Arial" panose="020B0604020202020204" pitchFamily="34" charset="0"/>
            </a:endParaRPr>
          </a:p>
          <a:p>
            <a:pPr marL="342900" lvl="0" indent="-342900" algn="just" fontAlgn="base" hangingPunct="0">
              <a:lnSpc>
                <a:spcPct val="115000"/>
              </a:lnSpc>
              <a:spcAft>
                <a:spcPts val="1000"/>
              </a:spcAft>
              <a:buSzPts val="1000"/>
              <a:buFont typeface="Symbol" panose="05050102010706020507" pitchFamily="18" charset="2"/>
              <a:buChar char=""/>
              <a:tabLst>
                <a:tab pos="457200" algn="l"/>
              </a:tabLst>
            </a:pPr>
            <a:r>
              <a:rPr lang="en-US" sz="9600" dirty="0">
                <a:effectLst/>
                <a:latin typeface="Arial" panose="020B0604020202020204" pitchFamily="34" charset="0"/>
                <a:ea typeface="Calibri" panose="020F0502020204030204" pitchFamily="34" charset="0"/>
                <a:cs typeface="Arial" panose="020B0604020202020204" pitchFamily="34" charset="0"/>
              </a:rPr>
              <a:t>evaluate the role of children, adults and wider systems when developing early science, mathematical and numeracy skills</a:t>
            </a:r>
            <a:endParaRPr lang="en-GB" sz="9600" dirty="0">
              <a:effectLst/>
              <a:ea typeface="Calibri" panose="020F0502020204030204" pitchFamily="34" charset="0"/>
              <a:cs typeface="Arial" panose="020B0604020202020204" pitchFamily="34" charset="0"/>
            </a:endParaRPr>
          </a:p>
          <a:p>
            <a:pPr marL="342900" lvl="0" indent="-342900" algn="just" fontAlgn="base" hangingPunct="0">
              <a:lnSpc>
                <a:spcPct val="115000"/>
              </a:lnSpc>
              <a:spcAft>
                <a:spcPts val="1000"/>
              </a:spcAft>
              <a:buSzPts val="1000"/>
              <a:buFont typeface="Symbol" panose="05050102010706020507" pitchFamily="18" charset="2"/>
              <a:buChar char=""/>
              <a:tabLst>
                <a:tab pos="457200" algn="l"/>
              </a:tabLst>
            </a:pPr>
            <a:r>
              <a:rPr lang="en-US" sz="9600" dirty="0" err="1">
                <a:effectLst/>
                <a:latin typeface="Arial" panose="020B0604020202020204" pitchFamily="34" charset="0"/>
                <a:ea typeface="Calibri" panose="020F0502020204030204" pitchFamily="34" charset="0"/>
                <a:cs typeface="Arial" panose="020B0604020202020204" pitchFamily="34" charset="0"/>
              </a:rPr>
              <a:t>organise</a:t>
            </a:r>
            <a:r>
              <a:rPr lang="en-US" sz="9600" dirty="0">
                <a:effectLst/>
                <a:latin typeface="Arial" panose="020B0604020202020204" pitchFamily="34" charset="0"/>
                <a:ea typeface="Calibri" panose="020F0502020204030204" pitchFamily="34" charset="0"/>
                <a:cs typeface="Arial" panose="020B0604020202020204" pitchFamily="34" charset="0"/>
              </a:rPr>
              <a:t> their knowledge and learning through use of a range of information resources and present their work at the appropriate level.</a:t>
            </a:r>
            <a:endParaRPr lang="en-GB" sz="9600" dirty="0">
              <a:effectLst/>
              <a:ea typeface="Calibri" panose="020F0502020204030204" pitchFamily="34" charset="0"/>
              <a:cs typeface="Arial" panose="020B0604020202020204" pitchFamily="34" charset="0"/>
            </a:endParaRPr>
          </a:p>
          <a:p>
            <a:pPr indent="0">
              <a:lnSpc>
                <a:spcPct val="115000"/>
              </a:lnSpc>
              <a:spcAft>
                <a:spcPts val="1000"/>
              </a:spcAft>
              <a:buNone/>
            </a:pPr>
            <a:endParaRPr lang="en-GB" sz="9600" i="1" dirty="0">
              <a:solidFill>
                <a:srgbClr val="0070C0"/>
              </a:solidFill>
              <a:effectLst/>
              <a:ea typeface="Calibri" panose="020F0502020204030204" pitchFamily="34" charset="0"/>
              <a:cs typeface="Arial" panose="020B0604020202020204" pitchFamily="34" charset="0"/>
            </a:endParaRPr>
          </a:p>
          <a:p>
            <a:pPr marL="0" indent="0">
              <a:buNone/>
            </a:pPr>
            <a:endParaRPr lang="en-GB" dirty="0">
              <a:solidFill>
                <a:schemeClr val="accent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447663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4800" dirty="0" err="1"/>
              <a:t>Aseiniad</a:t>
            </a:r>
            <a:r>
              <a:rPr lang="en-GB" sz="4800" dirty="0"/>
              <a:t> </a:t>
            </a:r>
            <a:br>
              <a:rPr lang="en-GB" sz="4800" dirty="0"/>
            </a:br>
            <a:r>
              <a:rPr lang="en-GB" sz="4800" i="1" dirty="0">
                <a:solidFill>
                  <a:srgbClr val="0070C0"/>
                </a:solidFill>
              </a:rPr>
              <a:t>Assignment</a:t>
            </a:r>
          </a:p>
        </p:txBody>
      </p:sp>
      <p:sp>
        <p:nvSpPr>
          <p:cNvPr id="3" name="Content Placeholder 2"/>
          <p:cNvSpPr>
            <a:spLocks noGrp="1"/>
          </p:cNvSpPr>
          <p:nvPr>
            <p:ph sz="half" idx="1"/>
          </p:nvPr>
        </p:nvSpPr>
        <p:spPr/>
        <p:txBody>
          <a:bodyPr/>
          <a:lstStyle/>
          <a:p>
            <a:r>
              <a:rPr lang="en-GB" dirty="0" err="1"/>
              <a:t>Portffolio</a:t>
            </a:r>
            <a:endParaRPr lang="en-GB" dirty="0"/>
          </a:p>
          <a:p>
            <a:r>
              <a:rPr lang="en-GB" dirty="0"/>
              <a:t>4000 </a:t>
            </a:r>
            <a:r>
              <a:rPr lang="en-GB" dirty="0" err="1"/>
              <a:t>gair</a:t>
            </a:r>
            <a:endParaRPr lang="en-GB" dirty="0"/>
          </a:p>
          <a:p>
            <a:r>
              <a:rPr lang="en-GB" dirty="0" err="1"/>
              <a:t>Dyddiad</a:t>
            </a:r>
            <a:r>
              <a:rPr lang="en-GB" dirty="0"/>
              <a:t> </a:t>
            </a:r>
            <a:r>
              <a:rPr lang="en-GB" dirty="0" err="1"/>
              <a:t>cau</a:t>
            </a:r>
            <a:r>
              <a:rPr lang="en-GB" dirty="0"/>
              <a:t>- </a:t>
            </a:r>
            <a:r>
              <a:rPr lang="en-GB" dirty="0" err="1"/>
              <a:t>gweler</a:t>
            </a:r>
            <a:r>
              <a:rPr lang="en-GB" dirty="0"/>
              <a:t> y </a:t>
            </a:r>
            <a:r>
              <a:rPr lang="en-GB" dirty="0" err="1"/>
              <a:t>llawlyfr</a:t>
            </a:r>
            <a:r>
              <a:rPr lang="en-GB" dirty="0"/>
              <a:t> a </a:t>
            </a:r>
            <a:r>
              <a:rPr lang="en-GB" dirty="0" err="1"/>
              <a:t>thrafodaeth</a:t>
            </a:r>
            <a:r>
              <a:rPr lang="en-GB" dirty="0"/>
              <a:t> </a:t>
            </a:r>
            <a:r>
              <a:rPr lang="en-GB" dirty="0" err="1"/>
              <a:t>darlithoedd</a:t>
            </a:r>
            <a:endParaRPr lang="en-GB" dirty="0"/>
          </a:p>
          <a:p>
            <a:r>
              <a:rPr lang="en-GB" dirty="0" err="1"/>
              <a:t>Gweler</a:t>
            </a:r>
            <a:r>
              <a:rPr lang="en-GB" dirty="0"/>
              <a:t> y </a:t>
            </a:r>
            <a:r>
              <a:rPr lang="en-GB" dirty="0" err="1"/>
              <a:t>cefnogaeth</a:t>
            </a:r>
            <a:r>
              <a:rPr lang="en-GB" dirty="0"/>
              <a:t> </a:t>
            </a:r>
            <a:r>
              <a:rPr lang="en-GB" dirty="0" err="1"/>
              <a:t>aseiniad</a:t>
            </a:r>
            <a:r>
              <a:rPr lang="en-GB" dirty="0"/>
              <a:t> </a:t>
            </a:r>
            <a:r>
              <a:rPr lang="en-GB" dirty="0" err="1"/>
              <a:t>sy’n</a:t>
            </a:r>
            <a:r>
              <a:rPr lang="en-GB" dirty="0"/>
              <a:t> </a:t>
            </a:r>
            <a:r>
              <a:rPr lang="en-GB" dirty="0" err="1"/>
              <a:t>dilyn</a:t>
            </a:r>
            <a:endParaRPr lang="en-GB" dirty="0"/>
          </a:p>
          <a:p>
            <a:r>
              <a:rPr lang="en-GB" dirty="0" err="1"/>
              <a:t>Dyddiad</a:t>
            </a:r>
            <a:r>
              <a:rPr lang="en-GB" dirty="0"/>
              <a:t> </a:t>
            </a:r>
            <a:r>
              <a:rPr lang="en-GB" dirty="0" err="1"/>
              <a:t>cyflwyno</a:t>
            </a:r>
            <a:r>
              <a:rPr lang="en-GB" dirty="0"/>
              <a:t> </a:t>
            </a:r>
          </a:p>
          <a:p>
            <a:pPr marL="0" indent="0">
              <a:buNone/>
            </a:pPr>
            <a:r>
              <a:rPr lang="en-GB" dirty="0"/>
              <a:t>02.04.2023- 23.59pm</a:t>
            </a:r>
          </a:p>
        </p:txBody>
      </p:sp>
      <p:sp>
        <p:nvSpPr>
          <p:cNvPr id="4" name="Content Placeholder 3"/>
          <p:cNvSpPr>
            <a:spLocks noGrp="1"/>
          </p:cNvSpPr>
          <p:nvPr>
            <p:ph sz="half" idx="2"/>
          </p:nvPr>
        </p:nvSpPr>
        <p:spPr/>
        <p:txBody>
          <a:bodyPr/>
          <a:lstStyle/>
          <a:p>
            <a:r>
              <a:rPr lang="en-GB" i="1" dirty="0">
                <a:solidFill>
                  <a:srgbClr val="0070C0"/>
                </a:solidFill>
              </a:rPr>
              <a:t>Portfolio</a:t>
            </a:r>
          </a:p>
          <a:p>
            <a:r>
              <a:rPr lang="en-GB" i="1" dirty="0">
                <a:solidFill>
                  <a:srgbClr val="0070C0"/>
                </a:solidFill>
              </a:rPr>
              <a:t>4000 words</a:t>
            </a:r>
          </a:p>
          <a:p>
            <a:r>
              <a:rPr lang="en-GB" i="1" dirty="0">
                <a:solidFill>
                  <a:srgbClr val="0070C0"/>
                </a:solidFill>
              </a:rPr>
              <a:t>Hand in date- see handbook and discussed in lectures</a:t>
            </a:r>
          </a:p>
          <a:p>
            <a:r>
              <a:rPr lang="en-GB" i="1" dirty="0">
                <a:solidFill>
                  <a:srgbClr val="0070C0"/>
                </a:solidFill>
              </a:rPr>
              <a:t>See following assignment guidance</a:t>
            </a:r>
          </a:p>
          <a:p>
            <a:r>
              <a:rPr lang="en-GB" i="1" dirty="0">
                <a:solidFill>
                  <a:srgbClr val="0070C0"/>
                </a:solidFill>
              </a:rPr>
              <a:t>Presentation </a:t>
            </a:r>
            <a:r>
              <a:rPr lang="en-GB" i="1">
                <a:solidFill>
                  <a:srgbClr val="0070C0"/>
                </a:solidFill>
              </a:rPr>
              <a:t>Date 02.04.2023- </a:t>
            </a:r>
            <a:r>
              <a:rPr lang="en-GB" i="1" dirty="0">
                <a:solidFill>
                  <a:srgbClr val="0070C0"/>
                </a:solidFill>
              </a:rPr>
              <a:t>23.59pm</a:t>
            </a:r>
          </a:p>
        </p:txBody>
      </p:sp>
    </p:spTree>
    <p:extLst>
      <p:ext uri="{BB962C8B-B14F-4D97-AF65-F5344CB8AC3E}">
        <p14:creationId xmlns:p14="http://schemas.microsoft.com/office/powerpoint/2010/main" val="29356757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D15E20-8FA9-44C7-8410-0C38A8BB8AAF}"/>
              </a:ext>
            </a:extLst>
          </p:cNvPr>
          <p:cNvSpPr>
            <a:spLocks noGrp="1"/>
          </p:cNvSpPr>
          <p:nvPr>
            <p:ph type="title"/>
          </p:nvPr>
        </p:nvSpPr>
        <p:spPr/>
        <p:txBody>
          <a:bodyPr/>
          <a:lstStyle/>
          <a:p>
            <a:r>
              <a:rPr lang="en-GB" sz="4800" dirty="0" err="1"/>
              <a:t>Aseiniad</a:t>
            </a:r>
            <a:r>
              <a:rPr lang="en-GB" dirty="0"/>
              <a:t> / </a:t>
            </a:r>
            <a:r>
              <a:rPr lang="en-GB" i="1" dirty="0">
                <a:solidFill>
                  <a:srgbClr val="0070C0"/>
                </a:solidFill>
              </a:rPr>
              <a:t>Assignment</a:t>
            </a:r>
            <a:r>
              <a:rPr lang="en-GB" dirty="0">
                <a:solidFill>
                  <a:srgbClr val="0070C0"/>
                </a:solidFill>
              </a:rPr>
              <a:t> </a:t>
            </a:r>
          </a:p>
        </p:txBody>
      </p:sp>
      <p:sp>
        <p:nvSpPr>
          <p:cNvPr id="3" name="Content Placeholder 2">
            <a:extLst>
              <a:ext uri="{FF2B5EF4-FFF2-40B4-BE49-F238E27FC236}">
                <a16:creationId xmlns:a16="http://schemas.microsoft.com/office/drawing/2014/main" id="{9FF7E47E-CB27-46B4-977B-9030F4BFFB8F}"/>
              </a:ext>
            </a:extLst>
          </p:cNvPr>
          <p:cNvSpPr>
            <a:spLocks noGrp="1"/>
          </p:cNvSpPr>
          <p:nvPr>
            <p:ph sz="half" idx="1"/>
          </p:nvPr>
        </p:nvSpPr>
        <p:spPr>
          <a:xfrm>
            <a:off x="672886" y="1825625"/>
            <a:ext cx="5423113" cy="4351338"/>
          </a:xfrm>
        </p:spPr>
        <p:txBody>
          <a:bodyPr/>
          <a:lstStyle/>
          <a:p>
            <a:pPr marL="457200">
              <a:lnSpc>
                <a:spcPct val="115000"/>
              </a:lnSpc>
              <a:spcAft>
                <a:spcPts val="1000"/>
              </a:spcAft>
            </a:pPr>
            <a:r>
              <a:rPr lang="en-US" dirty="0" err="1">
                <a:effectLst/>
                <a:latin typeface="Arial" panose="020B0604020202020204" pitchFamily="34" charset="0"/>
                <a:ea typeface="Calibri" panose="020F0502020204030204" pitchFamily="34" charset="0"/>
                <a:cs typeface="Arial" panose="020B0604020202020204" pitchFamily="34" charset="0"/>
              </a:rPr>
              <a:t>Darparu</a:t>
            </a:r>
            <a:r>
              <a:rPr lang="en-US" dirty="0">
                <a:effectLst/>
                <a:latin typeface="Arial" panose="020B0604020202020204" pitchFamily="34" charset="0"/>
                <a:ea typeface="Calibri" panose="020F0502020204030204" pitchFamily="34" charset="0"/>
                <a:cs typeface="Arial" panose="020B0604020202020204" pitchFamily="34" charset="0"/>
              </a:rPr>
              <a:t> </a:t>
            </a:r>
            <a:r>
              <a:rPr lang="en-US" dirty="0" err="1">
                <a:effectLst/>
                <a:latin typeface="Arial" panose="020B0604020202020204" pitchFamily="34" charset="0"/>
                <a:ea typeface="Calibri" panose="020F0502020204030204" pitchFamily="34" charset="0"/>
                <a:cs typeface="Arial" panose="020B0604020202020204" pitchFamily="34" charset="0"/>
              </a:rPr>
              <a:t>portffolio</a:t>
            </a:r>
            <a:r>
              <a:rPr lang="en-US" dirty="0">
                <a:effectLst/>
                <a:latin typeface="Arial" panose="020B0604020202020204" pitchFamily="34" charset="0"/>
                <a:ea typeface="Calibri" panose="020F0502020204030204" pitchFamily="34" charset="0"/>
                <a:cs typeface="Arial" panose="020B0604020202020204" pitchFamily="34" charset="0"/>
              </a:rPr>
              <a:t> o </a:t>
            </a:r>
            <a:r>
              <a:rPr lang="en-US" dirty="0" err="1">
                <a:effectLst/>
                <a:latin typeface="Arial" panose="020B0604020202020204" pitchFamily="34" charset="0"/>
                <a:ea typeface="Calibri" panose="020F0502020204030204" pitchFamily="34" charset="0"/>
                <a:cs typeface="Arial" panose="020B0604020202020204" pitchFamily="34" charset="0"/>
              </a:rPr>
              <a:t>dystiolaeth</a:t>
            </a:r>
            <a:r>
              <a:rPr lang="en-US" dirty="0">
                <a:effectLst/>
                <a:latin typeface="Arial" panose="020B0604020202020204" pitchFamily="34" charset="0"/>
                <a:ea typeface="Calibri" panose="020F0502020204030204" pitchFamily="34" charset="0"/>
                <a:cs typeface="Arial" panose="020B0604020202020204" pitchFamily="34" charset="0"/>
              </a:rPr>
              <a:t> </a:t>
            </a:r>
            <a:r>
              <a:rPr lang="en-US" dirty="0" err="1">
                <a:effectLst/>
                <a:latin typeface="Arial" panose="020B0604020202020204" pitchFamily="34" charset="0"/>
                <a:ea typeface="Calibri" panose="020F0502020204030204" pitchFamily="34" charset="0"/>
                <a:cs typeface="Arial" panose="020B0604020202020204" pitchFamily="34" charset="0"/>
              </a:rPr>
              <a:t>yn</a:t>
            </a:r>
            <a:r>
              <a:rPr lang="en-US" dirty="0">
                <a:effectLst/>
                <a:latin typeface="Arial" panose="020B0604020202020204" pitchFamily="34" charset="0"/>
                <a:ea typeface="Calibri" panose="020F0502020204030204" pitchFamily="34" charset="0"/>
                <a:cs typeface="Arial" panose="020B0604020202020204" pitchFamily="34" charset="0"/>
              </a:rPr>
              <a:t> </a:t>
            </a:r>
            <a:r>
              <a:rPr lang="en-US" dirty="0" err="1">
                <a:effectLst/>
                <a:latin typeface="Arial" panose="020B0604020202020204" pitchFamily="34" charset="0"/>
                <a:ea typeface="Calibri" panose="020F0502020204030204" pitchFamily="34" charset="0"/>
                <a:cs typeface="Arial" panose="020B0604020202020204" pitchFamily="34" charset="0"/>
              </a:rPr>
              <a:t>amlinellu</a:t>
            </a:r>
            <a:r>
              <a:rPr lang="en-US" dirty="0">
                <a:effectLst/>
                <a:latin typeface="Arial" panose="020B0604020202020204" pitchFamily="34" charset="0"/>
                <a:ea typeface="Calibri" panose="020F0502020204030204" pitchFamily="34" charset="0"/>
                <a:cs typeface="Arial" panose="020B0604020202020204" pitchFamily="34" charset="0"/>
              </a:rPr>
              <a:t> </a:t>
            </a:r>
            <a:r>
              <a:rPr lang="en-US" dirty="0" err="1">
                <a:effectLst/>
                <a:latin typeface="Arial" panose="020B0604020202020204" pitchFamily="34" charset="0"/>
                <a:ea typeface="Calibri" panose="020F0502020204030204" pitchFamily="34" charset="0"/>
                <a:cs typeface="Arial" panose="020B0604020202020204" pitchFamily="34" charset="0"/>
              </a:rPr>
              <a:t>sut</a:t>
            </a:r>
            <a:r>
              <a:rPr lang="en-US" dirty="0">
                <a:effectLst/>
                <a:latin typeface="Arial" panose="020B0604020202020204" pitchFamily="34" charset="0"/>
                <a:ea typeface="Calibri" panose="020F0502020204030204" pitchFamily="34" charset="0"/>
                <a:cs typeface="Arial" panose="020B0604020202020204" pitchFamily="34" charset="0"/>
              </a:rPr>
              <a:t> y </a:t>
            </a:r>
            <a:r>
              <a:rPr lang="en-US" dirty="0" err="1">
                <a:effectLst/>
                <a:latin typeface="Arial" panose="020B0604020202020204" pitchFamily="34" charset="0"/>
                <a:ea typeface="Calibri" panose="020F0502020204030204" pitchFamily="34" charset="0"/>
                <a:cs typeface="Arial" panose="020B0604020202020204" pitchFamily="34" charset="0"/>
              </a:rPr>
              <a:t>byddech</a:t>
            </a:r>
            <a:r>
              <a:rPr lang="en-US" dirty="0">
                <a:effectLst/>
                <a:latin typeface="Arial" panose="020B0604020202020204" pitchFamily="34" charset="0"/>
                <a:ea typeface="Calibri" panose="020F0502020204030204" pitchFamily="34" charset="0"/>
                <a:cs typeface="Arial" panose="020B0604020202020204" pitchFamily="34" charset="0"/>
              </a:rPr>
              <a:t> </a:t>
            </a:r>
            <a:r>
              <a:rPr lang="en-US" dirty="0" err="1">
                <a:effectLst/>
                <a:latin typeface="Arial" panose="020B0604020202020204" pitchFamily="34" charset="0"/>
                <a:ea typeface="Calibri" panose="020F0502020204030204" pitchFamily="34" charset="0"/>
                <a:cs typeface="Arial" panose="020B0604020202020204" pitchFamily="34" charset="0"/>
              </a:rPr>
              <a:t>yn</a:t>
            </a:r>
            <a:r>
              <a:rPr lang="en-US" dirty="0">
                <a:effectLst/>
                <a:latin typeface="Arial" panose="020B0604020202020204" pitchFamily="34" charset="0"/>
                <a:ea typeface="Calibri" panose="020F0502020204030204" pitchFamily="34" charset="0"/>
                <a:cs typeface="Arial" panose="020B0604020202020204" pitchFamily="34" charset="0"/>
              </a:rPr>
              <a:t> </a:t>
            </a:r>
            <a:r>
              <a:rPr lang="en-US" dirty="0" err="1">
                <a:effectLst/>
                <a:latin typeface="Arial" panose="020B0604020202020204" pitchFamily="34" charset="0"/>
                <a:ea typeface="Calibri" panose="020F0502020204030204" pitchFamily="34" charset="0"/>
                <a:cs typeface="Arial" panose="020B0604020202020204" pitchFamily="34" charset="0"/>
              </a:rPr>
              <a:t>defnyddio</a:t>
            </a:r>
            <a:r>
              <a:rPr lang="en-US" dirty="0">
                <a:effectLst/>
                <a:latin typeface="Arial" panose="020B0604020202020204" pitchFamily="34" charset="0"/>
                <a:ea typeface="Calibri" panose="020F0502020204030204" pitchFamily="34" charset="0"/>
                <a:cs typeface="Arial" panose="020B0604020202020204" pitchFamily="34" charset="0"/>
              </a:rPr>
              <a:t> </a:t>
            </a:r>
            <a:r>
              <a:rPr lang="en-US" dirty="0" err="1">
                <a:effectLst/>
                <a:latin typeface="Arial" panose="020B0604020202020204" pitchFamily="34" charset="0"/>
                <a:ea typeface="Calibri" panose="020F0502020204030204" pitchFamily="34" charset="0"/>
                <a:cs typeface="Arial" panose="020B0604020202020204" pitchFamily="34" charset="0"/>
              </a:rPr>
              <a:t>amgylchedd</a:t>
            </a:r>
            <a:r>
              <a:rPr lang="en-US" dirty="0">
                <a:effectLst/>
                <a:latin typeface="Arial" panose="020B0604020202020204" pitchFamily="34" charset="0"/>
                <a:ea typeface="Calibri" panose="020F0502020204030204" pitchFamily="34" charset="0"/>
                <a:cs typeface="Arial" panose="020B0604020202020204" pitchFamily="34" charset="0"/>
              </a:rPr>
              <a:t> </a:t>
            </a:r>
            <a:r>
              <a:rPr lang="en-US" dirty="0" err="1">
                <a:effectLst/>
                <a:latin typeface="Arial" panose="020B0604020202020204" pitchFamily="34" charset="0"/>
                <a:ea typeface="Calibri" panose="020F0502020204030204" pitchFamily="34" charset="0"/>
                <a:cs typeface="Arial" panose="020B0604020202020204" pitchFamily="34" charset="0"/>
              </a:rPr>
              <a:t>awyr</a:t>
            </a:r>
            <a:r>
              <a:rPr lang="en-US" dirty="0">
                <a:effectLst/>
                <a:latin typeface="Arial" panose="020B0604020202020204" pitchFamily="34" charset="0"/>
                <a:ea typeface="Calibri" panose="020F0502020204030204" pitchFamily="34" charset="0"/>
                <a:cs typeface="Arial" panose="020B0604020202020204" pitchFamily="34" charset="0"/>
              </a:rPr>
              <a:t> </a:t>
            </a:r>
            <a:r>
              <a:rPr lang="en-US" dirty="0" err="1">
                <a:effectLst/>
                <a:latin typeface="Arial" panose="020B0604020202020204" pitchFamily="34" charset="0"/>
                <a:ea typeface="Calibri" panose="020F0502020204030204" pitchFamily="34" charset="0"/>
                <a:cs typeface="Arial" panose="020B0604020202020204" pitchFamily="34" charset="0"/>
              </a:rPr>
              <a:t>agored</a:t>
            </a:r>
            <a:r>
              <a:rPr lang="en-US" dirty="0">
                <a:effectLst/>
                <a:latin typeface="Arial" panose="020B0604020202020204" pitchFamily="34" charset="0"/>
                <a:ea typeface="Calibri" panose="020F0502020204030204" pitchFamily="34" charset="0"/>
                <a:cs typeface="Arial" panose="020B0604020202020204" pitchFamily="34" charset="0"/>
              </a:rPr>
              <a:t> </a:t>
            </a:r>
            <a:r>
              <a:rPr lang="en-US" dirty="0" err="1">
                <a:effectLst/>
                <a:latin typeface="Arial" panose="020B0604020202020204" pitchFamily="34" charset="0"/>
                <a:ea typeface="Calibri" panose="020F0502020204030204" pitchFamily="34" charset="0"/>
                <a:cs typeface="Arial" panose="020B0604020202020204" pitchFamily="34" charset="0"/>
              </a:rPr>
              <a:t>i</a:t>
            </a:r>
            <a:r>
              <a:rPr lang="en-US" dirty="0">
                <a:effectLst/>
                <a:latin typeface="Arial" panose="020B0604020202020204" pitchFamily="34" charset="0"/>
                <a:ea typeface="Calibri" panose="020F0502020204030204" pitchFamily="34" charset="0"/>
                <a:cs typeface="Arial" panose="020B0604020202020204" pitchFamily="34" charset="0"/>
              </a:rPr>
              <a:t> </a:t>
            </a:r>
            <a:r>
              <a:rPr lang="en-US" dirty="0" err="1">
                <a:effectLst/>
                <a:latin typeface="Arial" panose="020B0604020202020204" pitchFamily="34" charset="0"/>
                <a:ea typeface="Calibri" panose="020F0502020204030204" pitchFamily="34" charset="0"/>
                <a:cs typeface="Arial" panose="020B0604020202020204" pitchFamily="34" charset="0"/>
              </a:rPr>
              <a:t>hyrwyddo</a:t>
            </a:r>
            <a:r>
              <a:rPr lang="en-US" dirty="0">
                <a:effectLst/>
                <a:latin typeface="Arial" panose="020B0604020202020204" pitchFamily="34" charset="0"/>
                <a:ea typeface="Calibri" panose="020F0502020204030204" pitchFamily="34" charset="0"/>
                <a:cs typeface="Arial" panose="020B0604020202020204" pitchFamily="34" charset="0"/>
              </a:rPr>
              <a:t> a </a:t>
            </a:r>
            <a:r>
              <a:rPr lang="en-US" dirty="0" err="1">
                <a:effectLst/>
                <a:latin typeface="Arial" panose="020B0604020202020204" pitchFamily="34" charset="0"/>
                <a:ea typeface="Calibri" panose="020F0502020204030204" pitchFamily="34" charset="0"/>
                <a:cs typeface="Arial" panose="020B0604020202020204" pitchFamily="34" charset="0"/>
              </a:rPr>
              <a:t>chefnogi</a:t>
            </a:r>
            <a:r>
              <a:rPr lang="en-US" dirty="0">
                <a:effectLst/>
                <a:latin typeface="Arial" panose="020B0604020202020204" pitchFamily="34" charset="0"/>
                <a:ea typeface="Calibri" panose="020F0502020204030204" pitchFamily="34" charset="0"/>
                <a:cs typeface="Arial" panose="020B0604020202020204" pitchFamily="34" charset="0"/>
              </a:rPr>
              <a:t> </a:t>
            </a:r>
            <a:r>
              <a:rPr lang="en-US" dirty="0" err="1">
                <a:effectLst/>
                <a:latin typeface="Arial" panose="020B0604020202020204" pitchFamily="34" charset="0"/>
                <a:ea typeface="Calibri" panose="020F0502020204030204" pitchFamily="34" charset="0"/>
                <a:cs typeface="Arial" panose="020B0604020202020204" pitchFamily="34" charset="0"/>
              </a:rPr>
              <a:t>meddwl</a:t>
            </a:r>
            <a:r>
              <a:rPr lang="en-US" dirty="0">
                <a:effectLst/>
                <a:latin typeface="Arial" panose="020B0604020202020204" pitchFamily="34" charset="0"/>
                <a:ea typeface="Calibri" panose="020F0502020204030204" pitchFamily="34" charset="0"/>
                <a:cs typeface="Arial" panose="020B0604020202020204" pitchFamily="34" charset="0"/>
              </a:rPr>
              <a:t> </a:t>
            </a:r>
            <a:r>
              <a:rPr lang="en-US" dirty="0" err="1">
                <a:effectLst/>
                <a:latin typeface="Arial" panose="020B0604020202020204" pitchFamily="34" charset="0"/>
                <a:ea typeface="Calibri" panose="020F0502020204030204" pitchFamily="34" charset="0"/>
                <a:cs typeface="Arial" panose="020B0604020202020204" pitchFamily="34" charset="0"/>
              </a:rPr>
              <a:t>gwyddonol</a:t>
            </a:r>
            <a:r>
              <a:rPr lang="en-US" dirty="0">
                <a:effectLst/>
                <a:latin typeface="Arial" panose="020B0604020202020204" pitchFamily="34" charset="0"/>
                <a:ea typeface="Calibri" panose="020F0502020204030204" pitchFamily="34" charset="0"/>
                <a:cs typeface="Arial" panose="020B0604020202020204" pitchFamily="34" charset="0"/>
              </a:rPr>
              <a:t> / </a:t>
            </a:r>
            <a:r>
              <a:rPr lang="en-US" dirty="0" err="1">
                <a:effectLst/>
                <a:latin typeface="Arial" panose="020B0604020202020204" pitchFamily="34" charset="0"/>
                <a:ea typeface="Calibri" panose="020F0502020204030204" pitchFamily="34" charset="0"/>
                <a:cs typeface="Arial" panose="020B0604020202020204" pitchFamily="34" charset="0"/>
              </a:rPr>
              <a:t>mathemategol</a:t>
            </a:r>
            <a:r>
              <a:rPr lang="en-US" dirty="0">
                <a:effectLst/>
                <a:latin typeface="Arial" panose="020B0604020202020204" pitchFamily="34" charset="0"/>
                <a:ea typeface="Calibri" panose="020F0502020204030204" pitchFamily="34" charset="0"/>
                <a:cs typeface="Arial" panose="020B0604020202020204" pitchFamily="34" charset="0"/>
              </a:rPr>
              <a:t> plant. </a:t>
            </a:r>
            <a:endParaRPr lang="en-GB" dirty="0">
              <a:effectLst/>
              <a:ea typeface="DengXian" panose="02010600030101010101" pitchFamily="2" charset="-122"/>
              <a:cs typeface="Arial" panose="020B0604020202020204" pitchFamily="34" charset="0"/>
            </a:endParaRPr>
          </a:p>
          <a:p>
            <a:endParaRPr lang="en-GB" dirty="0"/>
          </a:p>
        </p:txBody>
      </p:sp>
      <p:sp>
        <p:nvSpPr>
          <p:cNvPr id="4" name="Content Placeholder 3">
            <a:extLst>
              <a:ext uri="{FF2B5EF4-FFF2-40B4-BE49-F238E27FC236}">
                <a16:creationId xmlns:a16="http://schemas.microsoft.com/office/drawing/2014/main" id="{9B3A94D7-CD41-49D9-854C-10BAE691DEC2}"/>
              </a:ext>
            </a:extLst>
          </p:cNvPr>
          <p:cNvSpPr>
            <a:spLocks noGrp="1"/>
          </p:cNvSpPr>
          <p:nvPr>
            <p:ph sz="half" idx="2"/>
          </p:nvPr>
        </p:nvSpPr>
        <p:spPr>
          <a:xfrm>
            <a:off x="6369803" y="1825625"/>
            <a:ext cx="4479012" cy="4351338"/>
          </a:xfrm>
        </p:spPr>
        <p:txBody>
          <a:bodyPr/>
          <a:lstStyle/>
          <a:p>
            <a:pPr>
              <a:lnSpc>
                <a:spcPct val="107000"/>
              </a:lnSpc>
              <a:spcAft>
                <a:spcPts val="800"/>
              </a:spcAft>
            </a:pPr>
            <a:r>
              <a:rPr lang="en-GB" sz="2800" dirty="0">
                <a:solidFill>
                  <a:srgbClr val="0070C0"/>
                </a:solidFill>
                <a:effectLst/>
                <a:latin typeface="Arial" panose="020B0604020202020204" pitchFamily="34" charset="0"/>
                <a:ea typeface="Times New Roman" panose="02020603050405020304" pitchFamily="18" charset="0"/>
                <a:cs typeface="Arial" panose="020B0604020202020204" pitchFamily="34" charset="0"/>
              </a:rPr>
              <a:t>Provide a portfolio of evidence outlining how you would use an outdoor environment to promote and support children’s scientific / mathematical thinking. </a:t>
            </a:r>
            <a:endParaRPr lang="en-GB" sz="2400" dirty="0">
              <a:solidFill>
                <a:srgbClr val="0070C0"/>
              </a:solidFill>
              <a:effectLst/>
              <a:latin typeface="Calibri" panose="020F0502020204030204" pitchFamily="34" charset="0"/>
              <a:ea typeface="DengXian" panose="02010600030101010101" pitchFamily="2" charset="-122"/>
              <a:cs typeface="Arial" panose="020B0604020202020204" pitchFamily="34" charset="0"/>
            </a:endParaRPr>
          </a:p>
          <a:p>
            <a:pPr marL="0" indent="0">
              <a:lnSpc>
                <a:spcPct val="107000"/>
              </a:lnSpc>
              <a:spcAft>
                <a:spcPts val="800"/>
              </a:spcAft>
              <a:buNone/>
            </a:pPr>
            <a:endParaRPr lang="en-GB" sz="2400" dirty="0">
              <a:effectLst/>
              <a:latin typeface="Calibri" panose="020F0502020204030204" pitchFamily="34" charset="0"/>
              <a:ea typeface="DengXian" panose="02010600030101010101" pitchFamily="2" charset="-122"/>
              <a:cs typeface="Arial" panose="020B0604020202020204" pitchFamily="34" charset="0"/>
            </a:endParaRPr>
          </a:p>
          <a:p>
            <a:endParaRPr lang="en-GB" dirty="0"/>
          </a:p>
        </p:txBody>
      </p:sp>
    </p:spTree>
    <p:extLst>
      <p:ext uri="{BB962C8B-B14F-4D97-AF65-F5344CB8AC3E}">
        <p14:creationId xmlns:p14="http://schemas.microsoft.com/office/powerpoint/2010/main" val="10337428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9C5F20-D8BD-4B11-81DC-414AE24F8FF7}"/>
              </a:ext>
            </a:extLst>
          </p:cNvPr>
          <p:cNvSpPr>
            <a:spLocks noGrp="1"/>
          </p:cNvSpPr>
          <p:nvPr>
            <p:ph type="title"/>
          </p:nvPr>
        </p:nvSpPr>
        <p:spPr>
          <a:xfrm>
            <a:off x="838200" y="1"/>
            <a:ext cx="10515600" cy="958644"/>
          </a:xfrm>
        </p:spPr>
        <p:txBody>
          <a:bodyPr>
            <a:normAutofit/>
          </a:bodyPr>
          <a:lstStyle/>
          <a:p>
            <a:r>
              <a:rPr lang="en-GB" sz="4800" dirty="0" err="1"/>
              <a:t>Yn</a:t>
            </a:r>
            <a:r>
              <a:rPr lang="en-GB" sz="4800" dirty="0"/>
              <a:t> </a:t>
            </a:r>
            <a:r>
              <a:rPr lang="en-GB" sz="4800" dirty="0" err="1"/>
              <a:t>fyr</a:t>
            </a:r>
            <a:r>
              <a:rPr lang="en-GB" sz="4800" dirty="0"/>
              <a:t> / </a:t>
            </a:r>
            <a:r>
              <a:rPr lang="en-GB" sz="4800" i="1" dirty="0">
                <a:solidFill>
                  <a:srgbClr val="0070C0"/>
                </a:solidFill>
              </a:rPr>
              <a:t>In brief</a:t>
            </a:r>
          </a:p>
        </p:txBody>
      </p:sp>
      <p:sp>
        <p:nvSpPr>
          <p:cNvPr id="3" name="Content Placeholder 2">
            <a:extLst>
              <a:ext uri="{FF2B5EF4-FFF2-40B4-BE49-F238E27FC236}">
                <a16:creationId xmlns:a16="http://schemas.microsoft.com/office/drawing/2014/main" id="{A877A55D-CA21-42CE-A1A9-23074DAB532E}"/>
              </a:ext>
            </a:extLst>
          </p:cNvPr>
          <p:cNvSpPr>
            <a:spLocks noGrp="1"/>
          </p:cNvSpPr>
          <p:nvPr>
            <p:ph sz="half" idx="1"/>
          </p:nvPr>
        </p:nvSpPr>
        <p:spPr>
          <a:xfrm>
            <a:off x="172066" y="958645"/>
            <a:ext cx="5739581" cy="5958348"/>
          </a:xfrm>
        </p:spPr>
        <p:txBody>
          <a:bodyPr>
            <a:normAutofit fontScale="77500" lnSpcReduction="20000"/>
          </a:bodyPr>
          <a:lstStyle/>
          <a:p>
            <a:pPr marL="0" indent="0">
              <a:buNone/>
            </a:pPr>
            <a:r>
              <a:rPr lang="en-GB" sz="3400" dirty="0">
                <a:latin typeface="Arial" panose="020B0604020202020204" pitchFamily="34" charset="0"/>
                <a:cs typeface="Arial" panose="020B0604020202020204" pitchFamily="34" charset="0"/>
              </a:rPr>
              <a:t>1. – </a:t>
            </a:r>
            <a:r>
              <a:rPr lang="en-GB" sz="3400" dirty="0" err="1">
                <a:latin typeface="Arial" panose="020B0604020202020204" pitchFamily="34" charset="0"/>
                <a:cs typeface="Arial" panose="020B0604020202020204" pitchFamily="34" charset="0"/>
              </a:rPr>
              <a:t>Dewiswch</a:t>
            </a:r>
            <a:r>
              <a:rPr lang="en-GB" sz="3400" dirty="0">
                <a:latin typeface="Arial" panose="020B0604020202020204" pitchFamily="34" charset="0"/>
                <a:cs typeface="Arial" panose="020B0604020202020204" pitchFamily="34" charset="0"/>
              </a:rPr>
              <a:t> </a:t>
            </a:r>
            <a:r>
              <a:rPr lang="en-GB" sz="3400" dirty="0" err="1">
                <a:latin typeface="Arial" panose="020B0604020202020204" pitchFamily="34" charset="0"/>
                <a:cs typeface="Arial" panose="020B0604020202020204" pitchFamily="34" charset="0"/>
              </a:rPr>
              <a:t>ffotograff</a:t>
            </a:r>
            <a:r>
              <a:rPr lang="en-GB" sz="3400" dirty="0">
                <a:latin typeface="Arial" panose="020B0604020202020204" pitchFamily="34" charset="0"/>
                <a:cs typeface="Arial" panose="020B0604020202020204" pitchFamily="34" charset="0"/>
              </a:rPr>
              <a:t> (10 marc)</a:t>
            </a:r>
          </a:p>
          <a:p>
            <a:pPr marL="0" indent="0">
              <a:buNone/>
            </a:pPr>
            <a:r>
              <a:rPr lang="en-GB" sz="3400" dirty="0">
                <a:latin typeface="Arial" panose="020B0604020202020204" pitchFamily="34" charset="0"/>
                <a:cs typeface="Arial" panose="020B0604020202020204" pitchFamily="34" charset="0"/>
              </a:rPr>
              <a:t>2. - </a:t>
            </a:r>
            <a:r>
              <a:rPr lang="en-GB" sz="3400" dirty="0" err="1">
                <a:effectLst/>
                <a:latin typeface="Arial" panose="020B0604020202020204" pitchFamily="34" charset="0"/>
                <a:ea typeface="Calibri" panose="020F0502020204030204" pitchFamily="34" charset="0"/>
                <a:cs typeface="Arial" panose="020B0604020202020204" pitchFamily="34" charset="0"/>
              </a:rPr>
              <a:t>Trafodwch</a:t>
            </a:r>
            <a:r>
              <a:rPr lang="en-GB" sz="3400" dirty="0">
                <a:effectLst/>
                <a:latin typeface="Arial" panose="020B0604020202020204" pitchFamily="34" charset="0"/>
                <a:ea typeface="Calibri" panose="020F0502020204030204" pitchFamily="34" charset="0"/>
                <a:cs typeface="Arial" panose="020B0604020202020204" pitchFamily="34" charset="0"/>
              </a:rPr>
              <a:t> </a:t>
            </a:r>
            <a:r>
              <a:rPr lang="en-GB" sz="3400" dirty="0" err="1">
                <a:effectLst/>
                <a:latin typeface="Arial" panose="020B0604020202020204" pitchFamily="34" charset="0"/>
                <a:ea typeface="Calibri" panose="020F0502020204030204" pitchFamily="34" charset="0"/>
                <a:cs typeface="Arial" panose="020B0604020202020204" pitchFamily="34" charset="0"/>
              </a:rPr>
              <a:t>sut</a:t>
            </a:r>
            <a:r>
              <a:rPr lang="en-GB" sz="3400" dirty="0">
                <a:effectLst/>
                <a:latin typeface="Arial" panose="020B0604020202020204" pitchFamily="34" charset="0"/>
                <a:ea typeface="Calibri" panose="020F0502020204030204" pitchFamily="34" charset="0"/>
                <a:cs typeface="Arial" panose="020B0604020202020204" pitchFamily="34" charset="0"/>
              </a:rPr>
              <a:t> </a:t>
            </a:r>
            <a:r>
              <a:rPr lang="en-GB" sz="3400" dirty="0" err="1">
                <a:effectLst/>
                <a:latin typeface="Arial" panose="020B0604020202020204" pitchFamily="34" charset="0"/>
                <a:ea typeface="Calibri" panose="020F0502020204030204" pitchFamily="34" charset="0"/>
                <a:cs typeface="Arial" panose="020B0604020202020204" pitchFamily="34" charset="0"/>
              </a:rPr>
              <a:t>gallai'r</a:t>
            </a:r>
            <a:r>
              <a:rPr lang="en-GB" sz="3400" dirty="0">
                <a:effectLst/>
                <a:latin typeface="Arial" panose="020B0604020202020204" pitchFamily="34" charset="0"/>
                <a:ea typeface="Calibri" panose="020F0502020204030204" pitchFamily="34" charset="0"/>
                <a:cs typeface="Arial" panose="020B0604020202020204" pitchFamily="34" charset="0"/>
              </a:rPr>
              <a:t> </a:t>
            </a:r>
            <a:r>
              <a:rPr lang="en-GB" sz="3400" dirty="0" err="1">
                <a:effectLst/>
                <a:latin typeface="Arial" panose="020B0604020202020204" pitchFamily="34" charset="0"/>
                <a:ea typeface="Calibri" panose="020F0502020204030204" pitchFamily="34" charset="0"/>
                <a:cs typeface="Arial" panose="020B0604020202020204" pitchFamily="34" charset="0"/>
              </a:rPr>
              <a:t>amgylchedd</a:t>
            </a:r>
            <a:r>
              <a:rPr lang="en-GB" sz="3400" dirty="0">
                <a:effectLst/>
                <a:latin typeface="Arial" panose="020B0604020202020204" pitchFamily="34" charset="0"/>
                <a:ea typeface="Calibri" panose="020F0502020204030204" pitchFamily="34" charset="0"/>
                <a:cs typeface="Arial" panose="020B0604020202020204" pitchFamily="34" charset="0"/>
              </a:rPr>
              <a:t> </a:t>
            </a:r>
            <a:r>
              <a:rPr lang="en-GB" sz="3400" dirty="0" err="1">
                <a:effectLst/>
                <a:latin typeface="Arial" panose="020B0604020202020204" pitchFamily="34" charset="0"/>
                <a:ea typeface="Calibri" panose="020F0502020204030204" pitchFamily="34" charset="0"/>
                <a:cs typeface="Arial" panose="020B0604020202020204" pitchFamily="34" charset="0"/>
              </a:rPr>
              <a:t>yn</a:t>
            </a:r>
            <a:r>
              <a:rPr lang="en-GB" sz="3400" dirty="0">
                <a:effectLst/>
                <a:latin typeface="Arial" panose="020B0604020202020204" pitchFamily="34" charset="0"/>
                <a:ea typeface="Calibri" panose="020F0502020204030204" pitchFamily="34" charset="0"/>
                <a:cs typeface="Arial" panose="020B0604020202020204" pitchFamily="34" charset="0"/>
              </a:rPr>
              <a:t> y </a:t>
            </a:r>
            <a:r>
              <a:rPr lang="en-GB" sz="3400" dirty="0" err="1">
                <a:effectLst/>
                <a:latin typeface="Arial" panose="020B0604020202020204" pitchFamily="34" charset="0"/>
                <a:ea typeface="Calibri" panose="020F0502020204030204" pitchFamily="34" charset="0"/>
                <a:cs typeface="Arial" panose="020B0604020202020204" pitchFamily="34" charset="0"/>
              </a:rPr>
              <a:t>ffotograff</a:t>
            </a:r>
            <a:r>
              <a:rPr lang="en-GB" sz="3400" dirty="0">
                <a:effectLst/>
                <a:latin typeface="Arial" panose="020B0604020202020204" pitchFamily="34" charset="0"/>
                <a:ea typeface="Calibri" panose="020F0502020204030204" pitchFamily="34" charset="0"/>
                <a:cs typeface="Arial" panose="020B0604020202020204" pitchFamily="34" charset="0"/>
              </a:rPr>
              <a:t> </a:t>
            </a:r>
            <a:r>
              <a:rPr lang="en-GB" sz="3400" dirty="0" err="1">
                <a:effectLst/>
                <a:latin typeface="Arial" panose="020B0604020202020204" pitchFamily="34" charset="0"/>
                <a:ea typeface="Calibri" panose="020F0502020204030204" pitchFamily="34" charset="0"/>
                <a:cs typeface="Arial" panose="020B0604020202020204" pitchFamily="34" charset="0"/>
              </a:rPr>
              <a:t>gael</a:t>
            </a:r>
            <a:r>
              <a:rPr lang="en-GB" sz="3400" dirty="0">
                <a:effectLst/>
                <a:latin typeface="Arial" panose="020B0604020202020204" pitchFamily="34" charset="0"/>
                <a:ea typeface="Calibri" panose="020F0502020204030204" pitchFamily="34" charset="0"/>
                <a:cs typeface="Arial" panose="020B0604020202020204" pitchFamily="34" charset="0"/>
              </a:rPr>
              <a:t> </a:t>
            </a:r>
            <a:r>
              <a:rPr lang="en-GB" sz="3400" dirty="0" err="1">
                <a:effectLst/>
                <a:latin typeface="Arial" panose="020B0604020202020204" pitchFamily="34" charset="0"/>
                <a:ea typeface="Calibri" panose="020F0502020204030204" pitchFamily="34" charset="0"/>
                <a:cs typeface="Arial" panose="020B0604020202020204" pitchFamily="34" charset="0"/>
              </a:rPr>
              <a:t>ei</a:t>
            </a:r>
            <a:r>
              <a:rPr lang="en-GB" sz="3400" dirty="0">
                <a:effectLst/>
                <a:latin typeface="Arial" panose="020B0604020202020204" pitchFamily="34" charset="0"/>
                <a:ea typeface="Calibri" panose="020F0502020204030204" pitchFamily="34" charset="0"/>
                <a:cs typeface="Arial" panose="020B0604020202020204" pitchFamily="34" charset="0"/>
              </a:rPr>
              <a:t> </a:t>
            </a:r>
            <a:r>
              <a:rPr lang="en-GB" sz="3400" dirty="0" err="1">
                <a:effectLst/>
                <a:latin typeface="Arial" panose="020B0604020202020204" pitchFamily="34" charset="0"/>
                <a:ea typeface="Calibri" panose="020F0502020204030204" pitchFamily="34" charset="0"/>
                <a:cs typeface="Arial" panose="020B0604020202020204" pitchFamily="34" charset="0"/>
              </a:rPr>
              <a:t>ddefnyddio</a:t>
            </a:r>
            <a:r>
              <a:rPr lang="en-GB" sz="3400" dirty="0">
                <a:effectLst/>
                <a:latin typeface="Arial" panose="020B0604020202020204" pitchFamily="34" charset="0"/>
                <a:ea typeface="Calibri" panose="020F0502020204030204" pitchFamily="34" charset="0"/>
                <a:cs typeface="Arial" panose="020B0604020202020204" pitchFamily="34" charset="0"/>
              </a:rPr>
              <a:t> </a:t>
            </a:r>
            <a:r>
              <a:rPr lang="en-GB" sz="3400" dirty="0" err="1">
                <a:effectLst/>
                <a:latin typeface="Arial" panose="020B0604020202020204" pitchFamily="34" charset="0"/>
                <a:ea typeface="Calibri" panose="020F0502020204030204" pitchFamily="34" charset="0"/>
                <a:cs typeface="Arial" panose="020B0604020202020204" pitchFamily="34" charset="0"/>
              </a:rPr>
              <a:t>gan</a:t>
            </a:r>
            <a:r>
              <a:rPr lang="en-GB" sz="3400" dirty="0">
                <a:effectLst/>
                <a:latin typeface="Arial" panose="020B0604020202020204" pitchFamily="34" charset="0"/>
                <a:ea typeface="Calibri" panose="020F0502020204030204" pitchFamily="34" charset="0"/>
                <a:cs typeface="Arial" panose="020B0604020202020204" pitchFamily="34" charset="0"/>
              </a:rPr>
              <a:t> </a:t>
            </a:r>
            <a:r>
              <a:rPr lang="en-GB" sz="3400" dirty="0" err="1">
                <a:effectLst/>
                <a:latin typeface="Arial" panose="020B0604020202020204" pitchFamily="34" charset="0"/>
                <a:ea typeface="Calibri" panose="020F0502020204030204" pitchFamily="34" charset="0"/>
                <a:cs typeface="Arial" panose="020B0604020202020204" pitchFamily="34" charset="0"/>
              </a:rPr>
              <a:t>blant</a:t>
            </a:r>
            <a:r>
              <a:rPr lang="en-GB" sz="3400" dirty="0">
                <a:effectLst/>
                <a:latin typeface="Arial" panose="020B0604020202020204" pitchFamily="34" charset="0"/>
                <a:ea typeface="Calibri" panose="020F0502020204030204" pitchFamily="34" charset="0"/>
                <a:cs typeface="Arial" panose="020B0604020202020204" pitchFamily="34" charset="0"/>
              </a:rPr>
              <a:t> </a:t>
            </a:r>
            <a:r>
              <a:rPr lang="en-GB" sz="3400" dirty="0" err="1">
                <a:effectLst/>
                <a:latin typeface="Arial" panose="020B0604020202020204" pitchFamily="34" charset="0"/>
                <a:ea typeface="Calibri" panose="020F0502020204030204" pitchFamily="34" charset="0"/>
                <a:cs typeface="Arial" panose="020B0604020202020204" pitchFamily="34" charset="0"/>
              </a:rPr>
              <a:t>ifanc</a:t>
            </a:r>
            <a:r>
              <a:rPr lang="en-GB" sz="3400" dirty="0">
                <a:effectLst/>
                <a:latin typeface="Arial" panose="020B0604020202020204" pitchFamily="34" charset="0"/>
                <a:ea typeface="Calibri" panose="020F0502020204030204" pitchFamily="34" charset="0"/>
                <a:cs typeface="Arial" panose="020B0604020202020204" pitchFamily="34" charset="0"/>
              </a:rPr>
              <a:t> </a:t>
            </a:r>
            <a:r>
              <a:rPr lang="en-GB" sz="3400" dirty="0" err="1">
                <a:effectLst/>
                <a:latin typeface="Arial" panose="020B0604020202020204" pitchFamily="34" charset="0"/>
                <a:ea typeface="Calibri" panose="020F0502020204030204" pitchFamily="34" charset="0"/>
                <a:cs typeface="Arial" panose="020B0604020202020204" pitchFamily="34" charset="0"/>
              </a:rPr>
              <a:t>i</a:t>
            </a:r>
            <a:r>
              <a:rPr lang="en-GB" sz="3400" dirty="0">
                <a:effectLst/>
                <a:latin typeface="Arial" panose="020B0604020202020204" pitchFamily="34" charset="0"/>
                <a:ea typeface="Calibri" panose="020F0502020204030204" pitchFamily="34" charset="0"/>
                <a:cs typeface="Arial" panose="020B0604020202020204" pitchFamily="34" charset="0"/>
              </a:rPr>
              <a:t> </a:t>
            </a:r>
            <a:r>
              <a:rPr lang="en-GB" sz="3400" dirty="0" err="1">
                <a:effectLst/>
                <a:latin typeface="Arial" panose="020B0604020202020204" pitchFamily="34" charset="0"/>
                <a:ea typeface="Calibri" panose="020F0502020204030204" pitchFamily="34" charset="0"/>
                <a:cs typeface="Arial" panose="020B0604020202020204" pitchFamily="34" charset="0"/>
              </a:rPr>
              <a:t>ddatblygu</a:t>
            </a:r>
            <a:r>
              <a:rPr lang="en-GB" sz="3400" dirty="0">
                <a:effectLst/>
                <a:latin typeface="Arial" panose="020B0604020202020204" pitchFamily="34" charset="0"/>
                <a:ea typeface="Calibri" panose="020F0502020204030204" pitchFamily="34" charset="0"/>
                <a:cs typeface="Arial" panose="020B0604020202020204" pitchFamily="34" charset="0"/>
              </a:rPr>
              <a:t> </a:t>
            </a:r>
            <a:r>
              <a:rPr lang="en-GB" sz="3400" dirty="0" err="1">
                <a:effectLst/>
                <a:latin typeface="Arial" panose="020B0604020202020204" pitchFamily="34" charset="0"/>
                <a:ea typeface="Calibri" panose="020F0502020204030204" pitchFamily="34" charset="0"/>
                <a:cs typeface="Arial" panose="020B0604020202020204" pitchFamily="34" charset="0"/>
              </a:rPr>
              <a:t>cysyniadau</a:t>
            </a:r>
            <a:r>
              <a:rPr lang="en-GB" sz="3400" dirty="0">
                <a:effectLst/>
                <a:latin typeface="Arial" panose="020B0604020202020204" pitchFamily="34" charset="0"/>
                <a:ea typeface="Calibri" panose="020F0502020204030204" pitchFamily="34" charset="0"/>
                <a:cs typeface="Arial" panose="020B0604020202020204" pitchFamily="34" charset="0"/>
              </a:rPr>
              <a:t> </a:t>
            </a:r>
            <a:r>
              <a:rPr lang="en-GB" sz="3400" dirty="0" err="1">
                <a:effectLst/>
                <a:latin typeface="Arial" panose="020B0604020202020204" pitchFamily="34" charset="0"/>
                <a:ea typeface="Calibri" panose="020F0502020204030204" pitchFamily="34" charset="0"/>
                <a:cs typeface="Arial" panose="020B0604020202020204" pitchFamily="34" charset="0"/>
              </a:rPr>
              <a:t>gwyddonol</a:t>
            </a:r>
            <a:r>
              <a:rPr lang="en-GB" sz="3400" dirty="0">
                <a:effectLst/>
                <a:latin typeface="Arial" panose="020B0604020202020204" pitchFamily="34" charset="0"/>
                <a:ea typeface="Calibri" panose="020F0502020204030204" pitchFamily="34" charset="0"/>
                <a:cs typeface="Arial" panose="020B0604020202020204" pitchFamily="34" charset="0"/>
              </a:rPr>
              <a:t> neu </a:t>
            </a:r>
            <a:r>
              <a:rPr lang="en-GB" sz="3400" dirty="0" err="1">
                <a:effectLst/>
                <a:latin typeface="Arial" panose="020B0604020202020204" pitchFamily="34" charset="0"/>
                <a:ea typeface="Calibri" panose="020F0502020204030204" pitchFamily="34" charset="0"/>
                <a:cs typeface="Arial" panose="020B0604020202020204" pitchFamily="34" charset="0"/>
              </a:rPr>
              <a:t>fathemategol</a:t>
            </a:r>
            <a:r>
              <a:rPr lang="en-GB" sz="3400" dirty="0">
                <a:effectLst/>
                <a:latin typeface="Arial" panose="020B0604020202020204" pitchFamily="34" charset="0"/>
                <a:ea typeface="Calibri" panose="020F0502020204030204" pitchFamily="34" charset="0"/>
                <a:cs typeface="Arial" panose="020B0604020202020204" pitchFamily="34" charset="0"/>
              </a:rPr>
              <a:t> (</a:t>
            </a:r>
            <a:r>
              <a:rPr lang="en-GB" sz="3400" dirty="0">
                <a:latin typeface="Arial" panose="020B0604020202020204" pitchFamily="34" charset="0"/>
                <a:cs typeface="Arial" panose="020B0604020202020204" pitchFamily="34" charset="0"/>
              </a:rPr>
              <a:t>1200 gair- 30 marc) </a:t>
            </a:r>
          </a:p>
          <a:p>
            <a:pPr marL="0" indent="0">
              <a:buNone/>
            </a:pPr>
            <a:r>
              <a:rPr lang="en-GB" sz="3400" dirty="0">
                <a:latin typeface="Arial" panose="020B0604020202020204" pitchFamily="34" charset="0"/>
                <a:cs typeface="Arial" panose="020B0604020202020204" pitchFamily="34" charset="0"/>
              </a:rPr>
              <a:t>3.</a:t>
            </a:r>
            <a:r>
              <a:rPr lang="en-GB" sz="3400" dirty="0">
                <a:effectLst/>
                <a:latin typeface="Arial" panose="020B0604020202020204" pitchFamily="34" charset="0"/>
                <a:ea typeface="Calibri" panose="020F0502020204030204" pitchFamily="34" charset="0"/>
                <a:cs typeface="Arial" panose="020B0604020202020204" pitchFamily="34" charset="0"/>
              </a:rPr>
              <a:t>Lluniwch </a:t>
            </a:r>
            <a:r>
              <a:rPr lang="en-GB" sz="3400" dirty="0" err="1">
                <a:effectLst/>
                <a:latin typeface="Arial" panose="020B0604020202020204" pitchFamily="34" charset="0"/>
                <a:ea typeface="Calibri" panose="020F0502020204030204" pitchFamily="34" charset="0"/>
                <a:cs typeface="Arial" panose="020B0604020202020204" pitchFamily="34" charset="0"/>
              </a:rPr>
              <a:t>asesiad</a:t>
            </a:r>
            <a:r>
              <a:rPr lang="en-GB" sz="3400" dirty="0">
                <a:effectLst/>
                <a:latin typeface="Arial" panose="020B0604020202020204" pitchFamily="34" charset="0"/>
                <a:ea typeface="Calibri" panose="020F0502020204030204" pitchFamily="34" charset="0"/>
                <a:cs typeface="Arial" panose="020B0604020202020204" pitchFamily="34" charset="0"/>
              </a:rPr>
              <a:t> </a:t>
            </a:r>
            <a:r>
              <a:rPr lang="en-GB" sz="3400" dirty="0" err="1">
                <a:effectLst/>
                <a:latin typeface="Arial" panose="020B0604020202020204" pitchFamily="34" charset="0"/>
                <a:ea typeface="Calibri" panose="020F0502020204030204" pitchFamily="34" charset="0"/>
                <a:cs typeface="Arial" panose="020B0604020202020204" pitchFamily="34" charset="0"/>
              </a:rPr>
              <a:t>budd-risg</a:t>
            </a:r>
            <a:r>
              <a:rPr lang="en-GB" sz="3400" dirty="0">
                <a:effectLst/>
                <a:latin typeface="Arial" panose="020B0604020202020204" pitchFamily="34" charset="0"/>
                <a:ea typeface="Calibri" panose="020F0502020204030204" pitchFamily="34" charset="0"/>
                <a:cs typeface="Arial" panose="020B0604020202020204" pitchFamily="34" charset="0"/>
              </a:rPr>
              <a:t> </a:t>
            </a:r>
            <a:r>
              <a:rPr lang="en-GB" sz="3400" dirty="0" err="1">
                <a:effectLst/>
                <a:latin typeface="Arial" panose="020B0604020202020204" pitchFamily="34" charset="0"/>
                <a:ea typeface="Calibri" panose="020F0502020204030204" pitchFamily="34" charset="0"/>
                <a:cs typeface="Arial" panose="020B0604020202020204" pitchFamily="34" charset="0"/>
              </a:rPr>
              <a:t>ar</a:t>
            </a:r>
            <a:r>
              <a:rPr lang="en-GB" sz="3400" dirty="0">
                <a:effectLst/>
                <a:latin typeface="Arial" panose="020B0604020202020204" pitchFamily="34" charset="0"/>
                <a:ea typeface="Calibri" panose="020F0502020204030204" pitchFamily="34" charset="0"/>
                <a:cs typeface="Arial" panose="020B0604020202020204" pitchFamily="34" charset="0"/>
              </a:rPr>
              <a:t> </a:t>
            </a:r>
            <a:r>
              <a:rPr lang="en-GB" sz="3400" dirty="0" err="1">
                <a:effectLst/>
                <a:latin typeface="Arial" panose="020B0604020202020204" pitchFamily="34" charset="0"/>
                <a:ea typeface="Calibri" panose="020F0502020204030204" pitchFamily="34" charset="0"/>
                <a:cs typeface="Arial" panose="020B0604020202020204" pitchFamily="34" charset="0"/>
              </a:rPr>
              <a:t>gyfer</a:t>
            </a:r>
            <a:r>
              <a:rPr lang="en-GB" sz="3400" dirty="0">
                <a:effectLst/>
                <a:latin typeface="Arial" panose="020B0604020202020204" pitchFamily="34" charset="0"/>
                <a:ea typeface="Calibri" panose="020F0502020204030204" pitchFamily="34" charset="0"/>
                <a:cs typeface="Arial" panose="020B0604020202020204" pitchFamily="34" charset="0"/>
              </a:rPr>
              <a:t> y </a:t>
            </a:r>
            <a:r>
              <a:rPr lang="en-GB" sz="3400" dirty="0" err="1">
                <a:effectLst/>
                <a:latin typeface="Arial" panose="020B0604020202020204" pitchFamily="34" charset="0"/>
                <a:ea typeface="Calibri" panose="020F0502020204030204" pitchFamily="34" charset="0"/>
                <a:cs typeface="Arial" panose="020B0604020202020204" pitchFamily="34" charset="0"/>
              </a:rPr>
              <a:t>gofod</a:t>
            </a:r>
            <a:r>
              <a:rPr lang="en-GB" sz="3400" dirty="0">
                <a:effectLst/>
                <a:latin typeface="Arial" panose="020B0604020202020204" pitchFamily="34" charset="0"/>
                <a:ea typeface="Calibri" panose="020F0502020204030204" pitchFamily="34" charset="0"/>
                <a:cs typeface="Arial" panose="020B0604020202020204" pitchFamily="34" charset="0"/>
              </a:rPr>
              <a:t> </a:t>
            </a:r>
            <a:r>
              <a:rPr lang="en-GB" sz="3400" dirty="0" err="1">
                <a:effectLst/>
                <a:latin typeface="Arial" panose="020B0604020202020204" pitchFamily="34" charset="0"/>
                <a:ea typeface="Calibri" panose="020F0502020204030204" pitchFamily="34" charset="0"/>
                <a:cs typeface="Arial" panose="020B0604020202020204" pitchFamily="34" charset="0"/>
              </a:rPr>
              <a:t>awyr</a:t>
            </a:r>
            <a:r>
              <a:rPr lang="en-GB" sz="3400" dirty="0">
                <a:effectLst/>
                <a:latin typeface="Arial" panose="020B0604020202020204" pitchFamily="34" charset="0"/>
                <a:ea typeface="Calibri" panose="020F0502020204030204" pitchFamily="34" charset="0"/>
                <a:cs typeface="Arial" panose="020B0604020202020204" pitchFamily="34" charset="0"/>
              </a:rPr>
              <a:t> </a:t>
            </a:r>
            <a:r>
              <a:rPr lang="en-GB" sz="3400" dirty="0" err="1">
                <a:effectLst/>
                <a:latin typeface="Arial" panose="020B0604020202020204" pitchFamily="34" charset="0"/>
                <a:ea typeface="Calibri" panose="020F0502020204030204" pitchFamily="34" charset="0"/>
                <a:cs typeface="Arial" panose="020B0604020202020204" pitchFamily="34" charset="0"/>
              </a:rPr>
              <a:t>agored</a:t>
            </a:r>
            <a:r>
              <a:rPr lang="en-GB" sz="3400" dirty="0">
                <a:effectLst/>
                <a:latin typeface="Arial" panose="020B0604020202020204" pitchFamily="34" charset="0"/>
                <a:ea typeface="Calibri" panose="020F0502020204030204" pitchFamily="34" charset="0"/>
                <a:cs typeface="Arial" panose="020B0604020202020204" pitchFamily="34" charset="0"/>
              </a:rPr>
              <a:t> a </a:t>
            </a:r>
            <a:r>
              <a:rPr lang="en-GB" sz="3400" dirty="0" err="1">
                <a:effectLst/>
                <a:latin typeface="Arial" panose="020B0604020202020204" pitchFamily="34" charset="0"/>
                <a:ea typeface="Calibri" panose="020F0502020204030204" pitchFamily="34" charset="0"/>
                <a:cs typeface="Arial" panose="020B0604020202020204" pitchFamily="34" charset="0"/>
              </a:rPr>
              <a:t>ddarperir</a:t>
            </a:r>
            <a:r>
              <a:rPr lang="en-GB" sz="3400" dirty="0">
                <a:effectLst/>
                <a:latin typeface="Arial" panose="020B0604020202020204" pitchFamily="34" charset="0"/>
                <a:ea typeface="Calibri" panose="020F0502020204030204" pitchFamily="34" charset="0"/>
                <a:cs typeface="Arial" panose="020B0604020202020204" pitchFamily="34" charset="0"/>
              </a:rPr>
              <a:t> </a:t>
            </a:r>
            <a:r>
              <a:rPr lang="en-GB" sz="3400" dirty="0" err="1">
                <a:effectLst/>
                <a:latin typeface="Arial" panose="020B0604020202020204" pitchFamily="34" charset="0"/>
                <a:ea typeface="Calibri" panose="020F0502020204030204" pitchFamily="34" charset="0"/>
                <a:cs typeface="Arial" panose="020B0604020202020204" pitchFamily="34" charset="0"/>
              </a:rPr>
              <a:t>yn</a:t>
            </a:r>
            <a:r>
              <a:rPr lang="en-GB" sz="3400" dirty="0">
                <a:effectLst/>
                <a:latin typeface="Arial" panose="020B0604020202020204" pitchFamily="34" charset="0"/>
                <a:ea typeface="Calibri" panose="020F0502020204030204" pitchFamily="34" charset="0"/>
                <a:cs typeface="Arial" panose="020B0604020202020204" pitchFamily="34" charset="0"/>
              </a:rPr>
              <a:t> </a:t>
            </a:r>
            <a:r>
              <a:rPr lang="en-GB" sz="3400" dirty="0" err="1">
                <a:effectLst/>
                <a:latin typeface="Arial" panose="020B0604020202020204" pitchFamily="34" charset="0"/>
                <a:ea typeface="Calibri" panose="020F0502020204030204" pitchFamily="34" charset="0"/>
                <a:cs typeface="Arial" panose="020B0604020202020204" pitchFamily="34" charset="0"/>
              </a:rPr>
              <a:t>eich</a:t>
            </a:r>
            <a:r>
              <a:rPr lang="en-GB" sz="3400" dirty="0">
                <a:effectLst/>
                <a:latin typeface="Arial" panose="020B0604020202020204" pitchFamily="34" charset="0"/>
                <a:ea typeface="Calibri" panose="020F0502020204030204" pitchFamily="34" charset="0"/>
                <a:cs typeface="Arial" panose="020B0604020202020204" pitchFamily="34" charset="0"/>
              </a:rPr>
              <a:t> </a:t>
            </a:r>
            <a:r>
              <a:rPr lang="en-GB" sz="3400" dirty="0" err="1">
                <a:effectLst/>
                <a:latin typeface="Arial" panose="020B0604020202020204" pitchFamily="34" charset="0"/>
                <a:ea typeface="Calibri" panose="020F0502020204030204" pitchFamily="34" charset="0"/>
                <a:cs typeface="Arial" panose="020B0604020202020204" pitchFamily="34" charset="0"/>
              </a:rPr>
              <a:t>ffotograff</a:t>
            </a:r>
            <a:r>
              <a:rPr lang="en-GB" sz="3400" dirty="0">
                <a:effectLst/>
                <a:latin typeface="Arial" panose="020B0604020202020204" pitchFamily="34" charset="0"/>
                <a:ea typeface="Calibri" panose="020F0502020204030204" pitchFamily="34" charset="0"/>
                <a:cs typeface="Arial" panose="020B0604020202020204" pitchFamily="34" charset="0"/>
              </a:rPr>
              <a:t>. (</a:t>
            </a:r>
            <a:r>
              <a:rPr lang="en-GB" sz="3400" dirty="0" err="1">
                <a:effectLst/>
                <a:latin typeface="Arial" panose="020B0604020202020204" pitchFamily="34" charset="0"/>
                <a:ea typeface="Calibri" panose="020F0502020204030204" pitchFamily="34" charset="0"/>
                <a:cs typeface="Arial" panose="020B0604020202020204" pitchFamily="34" charset="0"/>
              </a:rPr>
              <a:t>tua</a:t>
            </a:r>
            <a:r>
              <a:rPr lang="en-GB" sz="3400" dirty="0">
                <a:effectLst/>
                <a:latin typeface="Arial" panose="020B0604020202020204" pitchFamily="34" charset="0"/>
                <a:ea typeface="Calibri" panose="020F0502020204030204" pitchFamily="34" charset="0"/>
                <a:cs typeface="Arial" panose="020B0604020202020204" pitchFamily="34" charset="0"/>
              </a:rPr>
              <a:t> 600-1000 gair). </a:t>
            </a:r>
            <a:r>
              <a:rPr lang="en-GB" sz="3400" dirty="0">
                <a:latin typeface="Arial" panose="020B0604020202020204" pitchFamily="34" charset="0"/>
                <a:cs typeface="Arial" panose="020B0604020202020204" pitchFamily="34" charset="0"/>
              </a:rPr>
              <a:t>– 20 marc)</a:t>
            </a:r>
          </a:p>
          <a:p>
            <a:pPr marL="0" indent="0">
              <a:buNone/>
            </a:pPr>
            <a:r>
              <a:rPr lang="en-GB" sz="3400" dirty="0">
                <a:latin typeface="Arial" panose="020B0604020202020204" pitchFamily="34" charset="0"/>
                <a:cs typeface="Arial" panose="020B0604020202020204" pitchFamily="34" charset="0"/>
              </a:rPr>
              <a:t>4.- Darn o </a:t>
            </a:r>
            <a:r>
              <a:rPr lang="en-GB" sz="3400" dirty="0" err="1">
                <a:latin typeface="Arial" panose="020B0604020202020204" pitchFamily="34" charset="0"/>
                <a:cs typeface="Arial" panose="020B0604020202020204" pitchFamily="34" charset="0"/>
              </a:rPr>
              <a:t>ysgrifennu</a:t>
            </a:r>
            <a:r>
              <a:rPr lang="en-GB" sz="3400" dirty="0">
                <a:latin typeface="Arial" panose="020B0604020202020204" pitchFamily="34" charset="0"/>
                <a:cs typeface="Arial" panose="020B0604020202020204" pitchFamily="34" charset="0"/>
              </a:rPr>
              <a:t> </a:t>
            </a:r>
            <a:r>
              <a:rPr lang="en-GB" sz="3400" dirty="0" err="1">
                <a:latin typeface="Arial" panose="020B0604020202020204" pitchFamily="34" charset="0"/>
                <a:cs typeface="Arial" panose="020B0604020202020204" pitchFamily="34" charset="0"/>
              </a:rPr>
              <a:t>academaidd</a:t>
            </a:r>
            <a:r>
              <a:rPr lang="en-GB" sz="3400" dirty="0">
                <a:latin typeface="Arial" panose="020B0604020202020204" pitchFamily="34" charset="0"/>
                <a:cs typeface="Arial" panose="020B0604020202020204" pitchFamily="34" charset="0"/>
              </a:rPr>
              <a:t> - </a:t>
            </a:r>
            <a:r>
              <a:rPr lang="en-GB" sz="3400" dirty="0" err="1">
                <a:latin typeface="Arial" panose="020B0604020202020204" pitchFamily="34" charset="0"/>
                <a:cs typeface="Arial" panose="020B0604020202020204" pitchFamily="34" charset="0"/>
              </a:rPr>
              <a:t>oedolion</a:t>
            </a:r>
            <a:r>
              <a:rPr lang="en-GB" sz="3400" dirty="0">
                <a:latin typeface="Arial" panose="020B0604020202020204" pitchFamily="34" charset="0"/>
                <a:cs typeface="Arial" panose="020B0604020202020204" pitchFamily="34" charset="0"/>
              </a:rPr>
              <a:t> </a:t>
            </a:r>
            <a:r>
              <a:rPr lang="en-GB" sz="3400" dirty="0" err="1">
                <a:latin typeface="Arial" panose="020B0604020202020204" pitchFamily="34" charset="0"/>
                <a:cs typeface="Arial" panose="020B0604020202020204" pitchFamily="34" charset="0"/>
              </a:rPr>
              <a:t>yn</a:t>
            </a:r>
            <a:r>
              <a:rPr lang="en-GB" sz="3400" dirty="0">
                <a:latin typeface="Arial" panose="020B0604020202020204" pitchFamily="34" charset="0"/>
                <a:cs typeface="Arial" panose="020B0604020202020204" pitchFamily="34" charset="0"/>
              </a:rPr>
              <a:t> </a:t>
            </a:r>
            <a:r>
              <a:rPr lang="en-GB" sz="3400" dirty="0" err="1">
                <a:latin typeface="Arial" panose="020B0604020202020204" pitchFamily="34" charset="0"/>
                <a:cs typeface="Arial" panose="020B0604020202020204" pitchFamily="34" charset="0"/>
              </a:rPr>
              <a:t>cefnogi</a:t>
            </a:r>
            <a:r>
              <a:rPr lang="en-GB" sz="3400" dirty="0">
                <a:latin typeface="Arial" panose="020B0604020202020204" pitchFamily="34" charset="0"/>
                <a:cs typeface="Arial" panose="020B0604020202020204" pitchFamily="34" charset="0"/>
              </a:rPr>
              <a:t> </a:t>
            </a:r>
            <a:r>
              <a:rPr lang="en-GB" sz="3400" dirty="0" err="1">
                <a:latin typeface="Arial" panose="020B0604020202020204" pitchFamily="34" charset="0"/>
                <a:cs typeface="Arial" panose="020B0604020202020204" pitchFamily="34" charset="0"/>
              </a:rPr>
              <a:t>gwyddoniaeth</a:t>
            </a:r>
            <a:r>
              <a:rPr lang="en-GB" sz="3400" dirty="0">
                <a:latin typeface="Arial" panose="020B0604020202020204" pitchFamily="34" charset="0"/>
                <a:cs typeface="Arial" panose="020B0604020202020204" pitchFamily="34" charset="0"/>
              </a:rPr>
              <a:t>, </a:t>
            </a:r>
            <a:r>
              <a:rPr lang="en-GB" sz="3400" dirty="0" err="1">
                <a:latin typeface="Arial" panose="020B0604020202020204" pitchFamily="34" charset="0"/>
                <a:cs typeface="Arial" panose="020B0604020202020204" pitchFamily="34" charset="0"/>
              </a:rPr>
              <a:t>mathamateg</a:t>
            </a:r>
            <a:r>
              <a:rPr lang="en-GB" sz="3400" dirty="0">
                <a:latin typeface="Arial" panose="020B0604020202020204" pitchFamily="34" charset="0"/>
                <a:cs typeface="Arial" panose="020B0604020202020204" pitchFamily="34" charset="0"/>
              </a:rPr>
              <a:t>- </a:t>
            </a:r>
            <a:r>
              <a:rPr lang="en-GB" sz="3400" dirty="0" err="1">
                <a:latin typeface="Arial" panose="020B0604020202020204" pitchFamily="34" charset="0"/>
                <a:cs typeface="Arial" panose="020B0604020202020204" pitchFamily="34" charset="0"/>
              </a:rPr>
              <a:t>tu-allan</a:t>
            </a:r>
            <a:r>
              <a:rPr lang="en-GB" sz="3400" dirty="0">
                <a:latin typeface="Arial" panose="020B0604020202020204" pitchFamily="34" charset="0"/>
                <a:cs typeface="Arial" panose="020B0604020202020204" pitchFamily="34" charset="0"/>
              </a:rPr>
              <a:t> (1800 gair- 30 marc)</a:t>
            </a:r>
          </a:p>
          <a:p>
            <a:pPr marL="0" indent="0">
              <a:buNone/>
            </a:pPr>
            <a:r>
              <a:rPr lang="en-GB" sz="3400" dirty="0" err="1">
                <a:latin typeface="Arial" panose="020B0604020202020204" pitchFamily="34" charset="0"/>
                <a:cs typeface="Arial" panose="020B0604020202020204" pitchFamily="34" charset="0"/>
              </a:rPr>
              <a:t>Rhestr</a:t>
            </a:r>
            <a:r>
              <a:rPr lang="en-GB" sz="3400" dirty="0">
                <a:latin typeface="Arial" panose="020B0604020202020204" pitchFamily="34" charset="0"/>
                <a:cs typeface="Arial" panose="020B0604020202020204" pitchFamily="34" charset="0"/>
              </a:rPr>
              <a:t> </a:t>
            </a:r>
            <a:r>
              <a:rPr lang="en-GB" sz="3400" dirty="0" err="1">
                <a:latin typeface="Arial" panose="020B0604020202020204" pitchFamily="34" charset="0"/>
                <a:cs typeface="Arial" panose="020B0604020202020204" pitchFamily="34" charset="0"/>
              </a:rPr>
              <a:t>cyferinodi</a:t>
            </a:r>
            <a:r>
              <a:rPr lang="en-GB" sz="3400" dirty="0">
                <a:latin typeface="Arial" panose="020B0604020202020204" pitchFamily="34" charset="0"/>
                <a:cs typeface="Arial" panose="020B0604020202020204" pitchFamily="34" charset="0"/>
              </a:rPr>
              <a:t>- (10 marc)</a:t>
            </a:r>
          </a:p>
          <a:p>
            <a:endParaRPr lang="en-GB" dirty="0"/>
          </a:p>
        </p:txBody>
      </p:sp>
      <p:sp>
        <p:nvSpPr>
          <p:cNvPr id="4" name="Content Placeholder 3">
            <a:extLst>
              <a:ext uri="{FF2B5EF4-FFF2-40B4-BE49-F238E27FC236}">
                <a16:creationId xmlns:a16="http://schemas.microsoft.com/office/drawing/2014/main" id="{62FF44BD-054E-4113-8555-46994E1322AC}"/>
              </a:ext>
            </a:extLst>
          </p:cNvPr>
          <p:cNvSpPr>
            <a:spLocks noGrp="1"/>
          </p:cNvSpPr>
          <p:nvPr>
            <p:ph sz="half" idx="2"/>
          </p:nvPr>
        </p:nvSpPr>
        <p:spPr>
          <a:xfrm>
            <a:off x="6408173" y="958645"/>
            <a:ext cx="5611761" cy="5430992"/>
          </a:xfrm>
        </p:spPr>
        <p:txBody>
          <a:bodyPr>
            <a:normAutofit fontScale="77500" lnSpcReduction="20000"/>
          </a:bodyPr>
          <a:lstStyle/>
          <a:p>
            <a:pPr marL="0" lvl="0" indent="0">
              <a:lnSpc>
                <a:spcPct val="107000"/>
              </a:lnSpc>
              <a:spcAft>
                <a:spcPts val="800"/>
              </a:spcAft>
              <a:buNone/>
            </a:pPr>
            <a:r>
              <a:rPr lang="en-GB" sz="3700" i="1" dirty="0">
                <a:solidFill>
                  <a:srgbClr val="0070C0"/>
                </a:solidFill>
              </a:rPr>
              <a:t>1. </a:t>
            </a:r>
            <a:r>
              <a:rPr lang="en-GB" sz="3400" dirty="0">
                <a:solidFill>
                  <a:srgbClr val="0070C0"/>
                </a:solidFill>
                <a:effectLst/>
                <a:latin typeface="Arial" panose="020B0604020202020204" pitchFamily="34" charset="0"/>
                <a:ea typeface="Times New Roman" panose="02020603050405020304" pitchFamily="18" charset="0"/>
                <a:cs typeface="Arial" panose="020B0604020202020204" pitchFamily="34" charset="0"/>
              </a:rPr>
              <a:t>Choose a photograph (10 marks)</a:t>
            </a:r>
            <a:endParaRPr lang="en-GB" sz="3400" dirty="0">
              <a:solidFill>
                <a:srgbClr val="0070C0"/>
              </a:solidFill>
              <a:effectLst/>
              <a:latin typeface="Calibri" panose="020F0502020204030204" pitchFamily="34" charset="0"/>
              <a:ea typeface="DengXian" panose="02010600030101010101" pitchFamily="2" charset="-122"/>
              <a:cs typeface="Arial" panose="020B0604020202020204" pitchFamily="34" charset="0"/>
            </a:endParaRPr>
          </a:p>
          <a:p>
            <a:pPr marL="0" indent="0">
              <a:buNone/>
            </a:pPr>
            <a:r>
              <a:rPr lang="en-GB" sz="3400" i="1" dirty="0">
                <a:solidFill>
                  <a:srgbClr val="0070C0"/>
                </a:solidFill>
              </a:rPr>
              <a:t>2. - </a:t>
            </a:r>
            <a:r>
              <a:rPr lang="en-GB" sz="3400" dirty="0">
                <a:solidFill>
                  <a:srgbClr val="0070C0"/>
                </a:solidFill>
                <a:effectLst/>
                <a:latin typeface="Arial" panose="020B0604020202020204" pitchFamily="34" charset="0"/>
                <a:ea typeface="Calibri" panose="020F0502020204030204" pitchFamily="34" charset="0"/>
              </a:rPr>
              <a:t>Discuss how the environment in the photograph could be used by young children to develop specific scientific or mathematical concepts (1200 words- 30 marks) </a:t>
            </a:r>
            <a:endParaRPr lang="en-GB" sz="3400" i="1" dirty="0">
              <a:solidFill>
                <a:srgbClr val="0070C0"/>
              </a:solidFill>
            </a:endParaRPr>
          </a:p>
          <a:p>
            <a:pPr marL="0" indent="0">
              <a:buNone/>
            </a:pPr>
            <a:r>
              <a:rPr lang="en-GB" sz="3400" i="1" dirty="0">
                <a:solidFill>
                  <a:srgbClr val="0070C0"/>
                </a:solidFill>
              </a:rPr>
              <a:t>3.- </a:t>
            </a:r>
            <a:r>
              <a:rPr lang="en-GB" sz="3400" dirty="0">
                <a:solidFill>
                  <a:srgbClr val="0070C0"/>
                </a:solidFill>
                <a:effectLst/>
                <a:latin typeface="Arial" panose="020B0604020202020204" pitchFamily="34" charset="0"/>
                <a:ea typeface="Calibri" panose="020F0502020204030204" pitchFamily="34" charset="0"/>
              </a:rPr>
              <a:t>Produce a risk-benefit assessment for the outdoor space provided in your photograph. </a:t>
            </a:r>
            <a:r>
              <a:rPr lang="en-GB" sz="3400" i="1" dirty="0">
                <a:solidFill>
                  <a:srgbClr val="0070C0"/>
                </a:solidFill>
              </a:rPr>
              <a:t>(approx. 1000 words – 20 marks)</a:t>
            </a:r>
          </a:p>
          <a:p>
            <a:pPr marL="0" indent="0">
              <a:buNone/>
            </a:pPr>
            <a:r>
              <a:rPr lang="en-GB" sz="3400" i="1" dirty="0">
                <a:solidFill>
                  <a:srgbClr val="0070C0"/>
                </a:solidFill>
              </a:rPr>
              <a:t>4.- Academic writing- adults supporting science and mathematics outdoors  (1800 words- 30 marks)</a:t>
            </a:r>
          </a:p>
          <a:p>
            <a:pPr marL="0" indent="0">
              <a:buNone/>
            </a:pPr>
            <a:r>
              <a:rPr lang="en-GB" sz="3400" i="1" dirty="0">
                <a:solidFill>
                  <a:srgbClr val="0070C0"/>
                </a:solidFill>
              </a:rPr>
              <a:t>Reference list- (10 marks)</a:t>
            </a:r>
          </a:p>
          <a:p>
            <a:endParaRPr lang="en-GB" dirty="0"/>
          </a:p>
          <a:p>
            <a:endParaRPr lang="en-GB" dirty="0"/>
          </a:p>
        </p:txBody>
      </p:sp>
    </p:spTree>
    <p:extLst>
      <p:ext uri="{BB962C8B-B14F-4D97-AF65-F5344CB8AC3E}">
        <p14:creationId xmlns:p14="http://schemas.microsoft.com/office/powerpoint/2010/main" val="34910316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4551" y="115569"/>
            <a:ext cx="10515600" cy="911860"/>
          </a:xfrm>
        </p:spPr>
        <p:txBody>
          <a:bodyPr>
            <a:noAutofit/>
          </a:bodyPr>
          <a:lstStyle/>
          <a:p>
            <a:pPr algn="ctr"/>
            <a:br>
              <a:rPr lang="en-GB" sz="4800" b="1" dirty="0"/>
            </a:br>
            <a:r>
              <a:rPr lang="en-GB" sz="4800" b="1" dirty="0" err="1"/>
              <a:t>Portffolio</a:t>
            </a:r>
            <a:br>
              <a:rPr lang="en-GB" sz="4800" b="1" dirty="0"/>
            </a:br>
            <a:r>
              <a:rPr lang="en-GB" sz="4800" b="1" i="1" dirty="0">
                <a:solidFill>
                  <a:srgbClr val="0070C0"/>
                </a:solidFill>
              </a:rPr>
              <a:t>Portfolio</a:t>
            </a:r>
          </a:p>
        </p:txBody>
      </p:sp>
      <p:sp>
        <p:nvSpPr>
          <p:cNvPr id="3" name="Content Placeholder 2"/>
          <p:cNvSpPr>
            <a:spLocks noGrp="1"/>
          </p:cNvSpPr>
          <p:nvPr>
            <p:ph sz="half" idx="1"/>
          </p:nvPr>
        </p:nvSpPr>
        <p:spPr>
          <a:xfrm>
            <a:off x="-7298" y="1769806"/>
            <a:ext cx="6092350" cy="4660490"/>
          </a:xfrm>
        </p:spPr>
        <p:txBody>
          <a:bodyPr>
            <a:noAutofit/>
          </a:bodyPr>
          <a:lstStyle/>
          <a:p>
            <a:pPr marL="0" indent="0">
              <a:buNone/>
            </a:pPr>
            <a:endParaRPr lang="cy-GB" sz="2400" b="1" dirty="0"/>
          </a:p>
          <a:p>
            <a:pPr marL="342900" lvl="0" indent="-342900">
              <a:lnSpc>
                <a:spcPct val="115000"/>
              </a:lnSpc>
              <a:spcAft>
                <a:spcPts val="1000"/>
              </a:spcAft>
              <a:buFont typeface="+mj-lt"/>
              <a:buAutoNum type="arabicPeriod"/>
            </a:pPr>
            <a:r>
              <a:rPr lang="en-US" sz="2400" dirty="0" err="1">
                <a:effectLst/>
                <a:latin typeface="Arial" panose="020B0604020202020204" pitchFamily="34" charset="0"/>
                <a:ea typeface="Calibri" panose="020F0502020204030204" pitchFamily="34" charset="0"/>
                <a:cs typeface="Arial" panose="020B0604020202020204" pitchFamily="34" charset="0"/>
              </a:rPr>
              <a:t>Dewiswch</a:t>
            </a:r>
            <a:r>
              <a:rPr lang="en-US" sz="2400" dirty="0">
                <a:effectLst/>
                <a:latin typeface="Arial" panose="020B0604020202020204" pitchFamily="34" charset="0"/>
                <a:ea typeface="Calibri" panose="020F0502020204030204" pitchFamily="34" charset="0"/>
                <a:cs typeface="Arial" panose="020B0604020202020204" pitchFamily="34" charset="0"/>
              </a:rPr>
              <a:t> </a:t>
            </a:r>
            <a:r>
              <a:rPr lang="en-US" sz="2400" dirty="0" err="1">
                <a:effectLst/>
                <a:latin typeface="Arial" panose="020B0604020202020204" pitchFamily="34" charset="0"/>
                <a:ea typeface="Calibri" panose="020F0502020204030204" pitchFamily="34" charset="0"/>
                <a:cs typeface="Arial" panose="020B0604020202020204" pitchFamily="34" charset="0"/>
              </a:rPr>
              <a:t>ffotograff</a:t>
            </a:r>
            <a:r>
              <a:rPr lang="en-US" sz="2400" dirty="0">
                <a:effectLst/>
                <a:latin typeface="Arial" panose="020B0604020202020204" pitchFamily="34" charset="0"/>
                <a:ea typeface="Calibri" panose="020F0502020204030204" pitchFamily="34" charset="0"/>
                <a:cs typeface="Arial" panose="020B0604020202020204" pitchFamily="34" charset="0"/>
              </a:rPr>
              <a:t> o </a:t>
            </a:r>
            <a:r>
              <a:rPr lang="en-US" sz="2400" dirty="0" err="1">
                <a:effectLst/>
                <a:latin typeface="Arial" panose="020B0604020202020204" pitchFamily="34" charset="0"/>
                <a:ea typeface="Calibri" panose="020F0502020204030204" pitchFamily="34" charset="0"/>
                <a:cs typeface="Arial" panose="020B0604020202020204" pitchFamily="34" charset="0"/>
              </a:rPr>
              <a:t>ofod</a:t>
            </a:r>
            <a:r>
              <a:rPr lang="en-US" sz="2400" dirty="0">
                <a:effectLst/>
                <a:latin typeface="Arial" panose="020B0604020202020204" pitchFamily="34" charset="0"/>
                <a:ea typeface="Calibri" panose="020F0502020204030204" pitchFamily="34" charset="0"/>
                <a:cs typeface="Arial" panose="020B0604020202020204" pitchFamily="34" charset="0"/>
              </a:rPr>
              <a:t> </a:t>
            </a:r>
            <a:r>
              <a:rPr lang="en-US" sz="2400" dirty="0" err="1">
                <a:effectLst/>
                <a:latin typeface="Arial" panose="020B0604020202020204" pitchFamily="34" charset="0"/>
                <a:ea typeface="Calibri" panose="020F0502020204030204" pitchFamily="34" charset="0"/>
                <a:cs typeface="Arial" panose="020B0604020202020204" pitchFamily="34" charset="0"/>
              </a:rPr>
              <a:t>awyr</a:t>
            </a:r>
            <a:r>
              <a:rPr lang="en-US" sz="2400" dirty="0">
                <a:effectLst/>
                <a:latin typeface="Arial" panose="020B0604020202020204" pitchFamily="34" charset="0"/>
                <a:ea typeface="Calibri" panose="020F0502020204030204" pitchFamily="34" charset="0"/>
                <a:cs typeface="Arial" panose="020B0604020202020204" pitchFamily="34" charset="0"/>
              </a:rPr>
              <a:t> </a:t>
            </a:r>
            <a:r>
              <a:rPr lang="en-US" sz="2400" dirty="0" err="1">
                <a:effectLst/>
                <a:latin typeface="Arial" panose="020B0604020202020204" pitchFamily="34" charset="0"/>
                <a:ea typeface="Calibri" panose="020F0502020204030204" pitchFamily="34" charset="0"/>
                <a:cs typeface="Arial" panose="020B0604020202020204" pitchFamily="34" charset="0"/>
              </a:rPr>
              <a:t>agored</a:t>
            </a:r>
            <a:r>
              <a:rPr lang="en-US" sz="2400" dirty="0">
                <a:effectLst/>
                <a:latin typeface="Arial" panose="020B0604020202020204" pitchFamily="34" charset="0"/>
                <a:ea typeface="Calibri" panose="020F0502020204030204" pitchFamily="34" charset="0"/>
                <a:cs typeface="Arial" panose="020B0604020202020204" pitchFamily="34" charset="0"/>
              </a:rPr>
              <a:t> neu </a:t>
            </a:r>
            <a:r>
              <a:rPr lang="en-US" sz="2400" dirty="0" err="1">
                <a:effectLst/>
                <a:latin typeface="Arial" panose="020B0604020202020204" pitchFamily="34" charset="0"/>
                <a:ea typeface="Calibri" panose="020F0502020204030204" pitchFamily="34" charset="0"/>
                <a:cs typeface="Arial" panose="020B0604020202020204" pitchFamily="34" charset="0"/>
              </a:rPr>
              <a:t>tynnwch</a:t>
            </a:r>
            <a:r>
              <a:rPr lang="en-US" sz="2400" dirty="0">
                <a:effectLst/>
                <a:latin typeface="Arial" panose="020B0604020202020204" pitchFamily="34" charset="0"/>
                <a:ea typeface="Calibri" panose="020F0502020204030204" pitchFamily="34" charset="0"/>
                <a:cs typeface="Arial" panose="020B0604020202020204" pitchFamily="34" charset="0"/>
              </a:rPr>
              <a:t> </a:t>
            </a:r>
            <a:r>
              <a:rPr lang="en-US" sz="2400" dirty="0" err="1">
                <a:effectLst/>
                <a:latin typeface="Arial" panose="020B0604020202020204" pitchFamily="34" charset="0"/>
                <a:ea typeface="Calibri" panose="020F0502020204030204" pitchFamily="34" charset="0"/>
                <a:cs typeface="Arial" panose="020B0604020202020204" pitchFamily="34" charset="0"/>
              </a:rPr>
              <a:t>lun</a:t>
            </a:r>
            <a:r>
              <a:rPr lang="en-US" sz="2400" dirty="0">
                <a:effectLst/>
                <a:latin typeface="Arial" panose="020B0604020202020204" pitchFamily="34" charset="0"/>
                <a:ea typeface="Calibri" panose="020F0502020204030204" pitchFamily="34" charset="0"/>
                <a:cs typeface="Arial" panose="020B0604020202020204" pitchFamily="34" charset="0"/>
              </a:rPr>
              <a:t> (</a:t>
            </a:r>
            <a:r>
              <a:rPr lang="en-US" sz="2400" dirty="0" err="1">
                <a:effectLst/>
                <a:latin typeface="Arial" panose="020B0604020202020204" pitchFamily="34" charset="0"/>
                <a:ea typeface="Calibri" panose="020F0502020204030204" pitchFamily="34" charset="0"/>
                <a:cs typeface="Arial" panose="020B0604020202020204" pitchFamily="34" charset="0"/>
              </a:rPr>
              <a:t>ffotograff</a:t>
            </a:r>
            <a:r>
              <a:rPr lang="en-US" sz="2400" dirty="0">
                <a:effectLst/>
                <a:latin typeface="Arial" panose="020B0604020202020204" pitchFamily="34" charset="0"/>
                <a:ea typeface="Calibri" panose="020F0502020204030204" pitchFamily="34" charset="0"/>
                <a:cs typeface="Arial" panose="020B0604020202020204" pitchFamily="34" charset="0"/>
              </a:rPr>
              <a:t>) o </a:t>
            </a:r>
            <a:r>
              <a:rPr lang="en-US" sz="2400" dirty="0" err="1">
                <a:effectLst/>
                <a:latin typeface="Arial" panose="020B0604020202020204" pitchFamily="34" charset="0"/>
                <a:ea typeface="Calibri" panose="020F0502020204030204" pitchFamily="34" charset="0"/>
                <a:cs typeface="Arial" panose="020B0604020202020204" pitchFamily="34" charset="0"/>
              </a:rPr>
              <a:t>ofod</a:t>
            </a:r>
            <a:r>
              <a:rPr lang="en-US" sz="2400" dirty="0">
                <a:effectLst/>
                <a:latin typeface="Arial" panose="020B0604020202020204" pitchFamily="34" charset="0"/>
                <a:ea typeface="Calibri" panose="020F0502020204030204" pitchFamily="34" charset="0"/>
                <a:cs typeface="Arial" panose="020B0604020202020204" pitchFamily="34" charset="0"/>
              </a:rPr>
              <a:t> </a:t>
            </a:r>
            <a:r>
              <a:rPr lang="en-US" sz="2400" dirty="0" err="1">
                <a:effectLst/>
                <a:latin typeface="Arial" panose="020B0604020202020204" pitchFamily="34" charset="0"/>
                <a:ea typeface="Calibri" panose="020F0502020204030204" pitchFamily="34" charset="0"/>
                <a:cs typeface="Arial" panose="020B0604020202020204" pitchFamily="34" charset="0"/>
              </a:rPr>
              <a:t>awyr</a:t>
            </a:r>
            <a:r>
              <a:rPr lang="en-US" sz="2400" dirty="0">
                <a:effectLst/>
                <a:latin typeface="Arial" panose="020B0604020202020204" pitchFamily="34" charset="0"/>
                <a:ea typeface="Calibri" panose="020F0502020204030204" pitchFamily="34" charset="0"/>
                <a:cs typeface="Arial" panose="020B0604020202020204" pitchFamily="34" charset="0"/>
              </a:rPr>
              <a:t> </a:t>
            </a:r>
            <a:r>
              <a:rPr lang="en-US" sz="2400" dirty="0" err="1">
                <a:effectLst/>
                <a:latin typeface="Arial" panose="020B0604020202020204" pitchFamily="34" charset="0"/>
                <a:ea typeface="Calibri" panose="020F0502020204030204" pitchFamily="34" charset="0"/>
                <a:cs typeface="Arial" panose="020B0604020202020204" pitchFamily="34" charset="0"/>
              </a:rPr>
              <a:t>agored</a:t>
            </a:r>
            <a:r>
              <a:rPr lang="en-US" sz="2400" dirty="0">
                <a:effectLst/>
                <a:latin typeface="Arial" panose="020B0604020202020204" pitchFamily="34" charset="0"/>
                <a:ea typeface="Calibri" panose="020F0502020204030204" pitchFamily="34" charset="0"/>
                <a:cs typeface="Arial" panose="020B0604020202020204" pitchFamily="34" charset="0"/>
              </a:rPr>
              <a:t>  </a:t>
            </a:r>
            <a:r>
              <a:rPr lang="en-US" sz="2400" dirty="0" err="1">
                <a:effectLst/>
                <a:latin typeface="Arial" panose="020B0604020202020204" pitchFamily="34" charset="0"/>
                <a:ea typeface="Calibri" panose="020F0502020204030204" pitchFamily="34" charset="0"/>
                <a:cs typeface="Arial" panose="020B0604020202020204" pitchFamily="34" charset="0"/>
              </a:rPr>
              <a:t>sy'n</a:t>
            </a:r>
            <a:r>
              <a:rPr lang="en-US" sz="2400" dirty="0">
                <a:effectLst/>
                <a:latin typeface="Arial" panose="020B0604020202020204" pitchFamily="34" charset="0"/>
                <a:ea typeface="Calibri" panose="020F0502020204030204" pitchFamily="34" charset="0"/>
                <a:cs typeface="Arial" panose="020B0604020202020204" pitchFamily="34" charset="0"/>
              </a:rPr>
              <a:t> </a:t>
            </a:r>
            <a:r>
              <a:rPr lang="en-US" sz="2400" dirty="0" err="1">
                <a:effectLst/>
                <a:latin typeface="Arial" panose="020B0604020202020204" pitchFamily="34" charset="0"/>
                <a:ea typeface="Calibri" panose="020F0502020204030204" pitchFamily="34" charset="0"/>
                <a:cs typeface="Arial" panose="020B0604020202020204" pitchFamily="34" charset="0"/>
              </a:rPr>
              <a:t>rhoi</a:t>
            </a:r>
            <a:r>
              <a:rPr lang="en-US" sz="2400" dirty="0">
                <a:effectLst/>
                <a:latin typeface="Arial" panose="020B0604020202020204" pitchFamily="34" charset="0"/>
                <a:ea typeface="Calibri" panose="020F0502020204030204" pitchFamily="34" charset="0"/>
                <a:cs typeface="Arial" panose="020B0604020202020204" pitchFamily="34" charset="0"/>
              </a:rPr>
              <a:t> </a:t>
            </a:r>
            <a:r>
              <a:rPr lang="en-US" sz="2400" dirty="0" err="1">
                <a:effectLst/>
                <a:latin typeface="Arial" panose="020B0604020202020204" pitchFamily="34" charset="0"/>
                <a:ea typeface="Calibri" panose="020F0502020204030204" pitchFamily="34" charset="0"/>
                <a:cs typeface="Arial" panose="020B0604020202020204" pitchFamily="34" charset="0"/>
              </a:rPr>
              <a:t>cyfleoedd</a:t>
            </a:r>
            <a:r>
              <a:rPr lang="en-US" sz="2400" dirty="0">
                <a:effectLst/>
                <a:latin typeface="Arial" panose="020B0604020202020204" pitchFamily="34" charset="0"/>
                <a:ea typeface="Calibri" panose="020F0502020204030204" pitchFamily="34" charset="0"/>
                <a:cs typeface="Arial" panose="020B0604020202020204" pitchFamily="34" charset="0"/>
              </a:rPr>
              <a:t> </a:t>
            </a:r>
            <a:r>
              <a:rPr lang="en-US" sz="2400" dirty="0" err="1">
                <a:effectLst/>
                <a:latin typeface="Arial" panose="020B0604020202020204" pitchFamily="34" charset="0"/>
                <a:ea typeface="Calibri" panose="020F0502020204030204" pitchFamily="34" charset="0"/>
                <a:cs typeface="Arial" panose="020B0604020202020204" pitchFamily="34" charset="0"/>
              </a:rPr>
              <a:t>i</a:t>
            </a:r>
            <a:r>
              <a:rPr lang="en-US" sz="2400" dirty="0">
                <a:effectLst/>
                <a:latin typeface="Arial" panose="020B0604020202020204" pitchFamily="34" charset="0"/>
                <a:ea typeface="Calibri" panose="020F0502020204030204" pitchFamily="34" charset="0"/>
                <a:cs typeface="Arial" panose="020B0604020202020204" pitchFamily="34" charset="0"/>
              </a:rPr>
              <a:t> </a:t>
            </a:r>
            <a:r>
              <a:rPr lang="en-US" sz="2400" dirty="0" err="1">
                <a:effectLst/>
                <a:latin typeface="Arial" panose="020B0604020202020204" pitchFamily="34" charset="0"/>
                <a:ea typeface="Calibri" panose="020F0502020204030204" pitchFamily="34" charset="0"/>
                <a:cs typeface="Arial" panose="020B0604020202020204" pitchFamily="34" charset="0"/>
              </a:rPr>
              <a:t>blant</a:t>
            </a:r>
            <a:r>
              <a:rPr lang="en-US" sz="2400" dirty="0">
                <a:effectLst/>
                <a:latin typeface="Arial" panose="020B0604020202020204" pitchFamily="34" charset="0"/>
                <a:ea typeface="Calibri" panose="020F0502020204030204" pitchFamily="34" charset="0"/>
                <a:cs typeface="Arial" panose="020B0604020202020204" pitchFamily="34" charset="0"/>
              </a:rPr>
              <a:t> </a:t>
            </a:r>
            <a:r>
              <a:rPr lang="en-US" sz="2400" dirty="0" err="1">
                <a:effectLst/>
                <a:latin typeface="Arial" panose="020B0604020202020204" pitchFamily="34" charset="0"/>
                <a:ea typeface="Calibri" panose="020F0502020204030204" pitchFamily="34" charset="0"/>
                <a:cs typeface="Arial" panose="020B0604020202020204" pitchFamily="34" charset="0"/>
              </a:rPr>
              <a:t>archwilio</a:t>
            </a:r>
            <a:r>
              <a:rPr lang="en-US" sz="2400" dirty="0">
                <a:effectLst/>
                <a:latin typeface="Arial" panose="020B0604020202020204" pitchFamily="34" charset="0"/>
                <a:ea typeface="Calibri" panose="020F0502020204030204" pitchFamily="34" charset="0"/>
                <a:cs typeface="Arial" panose="020B0604020202020204" pitchFamily="34" charset="0"/>
              </a:rPr>
              <a:t> </a:t>
            </a:r>
            <a:r>
              <a:rPr lang="en-US" sz="2400" dirty="0" err="1">
                <a:effectLst/>
                <a:latin typeface="Arial" panose="020B0604020202020204" pitchFamily="34" charset="0"/>
                <a:ea typeface="Calibri" panose="020F0502020204030204" pitchFamily="34" charset="0"/>
                <a:cs typeface="Arial" panose="020B0604020202020204" pitchFamily="34" charset="0"/>
              </a:rPr>
              <a:t>drwy</a:t>
            </a:r>
            <a:r>
              <a:rPr lang="en-US" sz="2400" dirty="0">
                <a:effectLst/>
                <a:latin typeface="Arial" panose="020B0604020202020204" pitchFamily="34" charset="0"/>
                <a:ea typeface="Calibri" panose="020F0502020204030204" pitchFamily="34" charset="0"/>
                <a:cs typeface="Arial" panose="020B0604020202020204" pitchFamily="34" charset="0"/>
              </a:rPr>
              <a:t> </a:t>
            </a:r>
            <a:r>
              <a:rPr lang="en-US" sz="2400" dirty="0" err="1">
                <a:effectLst/>
                <a:latin typeface="Arial" panose="020B0604020202020204" pitchFamily="34" charset="0"/>
                <a:ea typeface="Calibri" panose="020F0502020204030204" pitchFamily="34" charset="0"/>
                <a:cs typeface="Arial" panose="020B0604020202020204" pitchFamily="34" charset="0"/>
              </a:rPr>
              <a:t>chwarae</a:t>
            </a:r>
            <a:r>
              <a:rPr lang="en-US" sz="2400" dirty="0">
                <a:effectLst/>
                <a:latin typeface="Arial" panose="020B0604020202020204" pitchFamily="34" charset="0"/>
                <a:ea typeface="Calibri" panose="020F0502020204030204" pitchFamily="34" charset="0"/>
                <a:cs typeface="Arial" panose="020B0604020202020204" pitchFamily="34" charset="0"/>
              </a:rPr>
              <a:t>. Mae </a:t>
            </a:r>
            <a:r>
              <a:rPr lang="en-US" sz="2400" dirty="0" err="1">
                <a:effectLst/>
                <a:latin typeface="Arial" panose="020B0604020202020204" pitchFamily="34" charset="0"/>
                <a:ea typeface="Calibri" panose="020F0502020204030204" pitchFamily="34" charset="0"/>
                <a:cs typeface="Arial" panose="020B0604020202020204" pitchFamily="34" charset="0"/>
              </a:rPr>
              <a:t>angen</a:t>
            </a:r>
            <a:r>
              <a:rPr lang="en-US" sz="2400" dirty="0">
                <a:effectLst/>
                <a:latin typeface="Arial" panose="020B0604020202020204" pitchFamily="34" charset="0"/>
                <a:ea typeface="Calibri" panose="020F0502020204030204" pitchFamily="34" charset="0"/>
                <a:cs typeface="Arial" panose="020B0604020202020204" pitchFamily="34" charset="0"/>
              </a:rPr>
              <a:t> </a:t>
            </a:r>
            <a:r>
              <a:rPr lang="en-US" sz="2400" dirty="0" err="1">
                <a:effectLst/>
                <a:latin typeface="Arial" panose="020B0604020202020204" pitchFamily="34" charset="0"/>
                <a:ea typeface="Calibri" panose="020F0502020204030204" pitchFamily="34" charset="0"/>
                <a:cs typeface="Arial" panose="020B0604020202020204" pitchFamily="34" charset="0"/>
              </a:rPr>
              <a:t>rhoi’r</a:t>
            </a:r>
            <a:r>
              <a:rPr lang="en-US" sz="2400" dirty="0">
                <a:effectLst/>
                <a:latin typeface="Arial" panose="020B0604020202020204" pitchFamily="34" charset="0"/>
                <a:ea typeface="Calibri" panose="020F0502020204030204" pitchFamily="34" charset="0"/>
                <a:cs typeface="Arial" panose="020B0604020202020204" pitchFamily="34" charset="0"/>
              </a:rPr>
              <a:t> </a:t>
            </a:r>
            <a:r>
              <a:rPr lang="en-US" sz="2400" dirty="0" err="1">
                <a:effectLst/>
                <a:latin typeface="Arial" panose="020B0604020202020204" pitchFamily="34" charset="0"/>
                <a:ea typeface="Calibri" panose="020F0502020204030204" pitchFamily="34" charset="0"/>
                <a:cs typeface="Arial" panose="020B0604020202020204" pitchFamily="34" charset="0"/>
              </a:rPr>
              <a:t>ffotograff</a:t>
            </a:r>
            <a:r>
              <a:rPr lang="en-US" sz="2400" dirty="0">
                <a:effectLst/>
                <a:latin typeface="Arial" panose="020B0604020202020204" pitchFamily="34" charset="0"/>
                <a:ea typeface="Calibri" panose="020F0502020204030204" pitchFamily="34" charset="0"/>
                <a:cs typeface="Arial" panose="020B0604020202020204" pitchFamily="34" charset="0"/>
              </a:rPr>
              <a:t> </a:t>
            </a:r>
            <a:r>
              <a:rPr lang="en-US" sz="2400" dirty="0" err="1">
                <a:effectLst/>
                <a:latin typeface="Arial" panose="020B0604020202020204" pitchFamily="34" charset="0"/>
                <a:ea typeface="Calibri" panose="020F0502020204030204" pitchFamily="34" charset="0"/>
                <a:cs typeface="Arial" panose="020B0604020202020204" pitchFamily="34" charset="0"/>
              </a:rPr>
              <a:t>fel</a:t>
            </a:r>
            <a:r>
              <a:rPr lang="en-US" sz="2400" dirty="0">
                <a:effectLst/>
                <a:latin typeface="Arial" panose="020B0604020202020204" pitchFamily="34" charset="0"/>
                <a:ea typeface="Calibri" panose="020F0502020204030204" pitchFamily="34" charset="0"/>
                <a:cs typeface="Arial" panose="020B0604020202020204" pitchFamily="34" charset="0"/>
              </a:rPr>
              <a:t> </a:t>
            </a:r>
            <a:r>
              <a:rPr lang="en-US" sz="2400" dirty="0" err="1">
                <a:effectLst/>
                <a:latin typeface="Arial" panose="020B0604020202020204" pitchFamily="34" charset="0"/>
                <a:ea typeface="Calibri" panose="020F0502020204030204" pitchFamily="34" charset="0"/>
                <a:cs typeface="Arial" panose="020B0604020202020204" pitchFamily="34" charset="0"/>
              </a:rPr>
              <a:t>rhan</a:t>
            </a:r>
            <a:r>
              <a:rPr lang="en-US" sz="2400" dirty="0">
                <a:effectLst/>
                <a:latin typeface="Arial" panose="020B0604020202020204" pitchFamily="34" charset="0"/>
                <a:ea typeface="Calibri" panose="020F0502020204030204" pitchFamily="34" charset="0"/>
                <a:cs typeface="Arial" panose="020B0604020202020204" pitchFamily="34" charset="0"/>
              </a:rPr>
              <a:t> 1 </a:t>
            </a:r>
            <a:r>
              <a:rPr lang="en-US" sz="2400" dirty="0" err="1">
                <a:effectLst/>
                <a:latin typeface="Arial" panose="020B0604020202020204" pitchFamily="34" charset="0"/>
                <a:ea typeface="Calibri" panose="020F0502020204030204" pitchFamily="34" charset="0"/>
                <a:cs typeface="Arial" panose="020B0604020202020204" pitchFamily="34" charset="0"/>
              </a:rPr>
              <a:t>eich</a:t>
            </a:r>
            <a:r>
              <a:rPr lang="en-US" sz="2400" dirty="0">
                <a:effectLst/>
                <a:latin typeface="Arial" panose="020B0604020202020204" pitchFamily="34" charset="0"/>
                <a:ea typeface="Calibri" panose="020F0502020204030204" pitchFamily="34" charset="0"/>
                <a:cs typeface="Arial" panose="020B0604020202020204" pitchFamily="34" charset="0"/>
              </a:rPr>
              <a:t> </a:t>
            </a:r>
            <a:r>
              <a:rPr lang="en-US" sz="2400" dirty="0" err="1">
                <a:effectLst/>
                <a:latin typeface="Arial" panose="020B0604020202020204" pitchFamily="34" charset="0"/>
                <a:ea typeface="Calibri" panose="020F0502020204030204" pitchFamily="34" charset="0"/>
                <a:cs typeface="Arial" panose="020B0604020202020204" pitchFamily="34" charset="0"/>
              </a:rPr>
              <a:t>portffolio</a:t>
            </a:r>
            <a:r>
              <a:rPr lang="en-US" sz="2400" dirty="0">
                <a:effectLst/>
                <a:latin typeface="Arial" panose="020B0604020202020204" pitchFamily="34" charset="0"/>
                <a:ea typeface="Calibri" panose="020F0502020204030204" pitchFamily="34" charset="0"/>
                <a:cs typeface="Arial" panose="020B0604020202020204" pitchFamily="34" charset="0"/>
              </a:rPr>
              <a:t> (</a:t>
            </a:r>
            <a:r>
              <a:rPr lang="en-US" sz="2400" dirty="0" err="1">
                <a:effectLst/>
                <a:latin typeface="Arial" panose="020B0604020202020204" pitchFamily="34" charset="0"/>
                <a:ea typeface="Calibri" panose="020F0502020204030204" pitchFamily="34" charset="0"/>
                <a:cs typeface="Arial" panose="020B0604020202020204" pitchFamily="34" charset="0"/>
              </a:rPr>
              <a:t>Darperir</a:t>
            </a:r>
            <a:r>
              <a:rPr lang="en-US" sz="2400" dirty="0">
                <a:effectLst/>
                <a:latin typeface="Arial" panose="020B0604020202020204" pitchFamily="34" charset="0"/>
                <a:ea typeface="Calibri" panose="020F0502020204030204" pitchFamily="34" charset="0"/>
                <a:cs typeface="Arial" panose="020B0604020202020204" pitchFamily="34" charset="0"/>
              </a:rPr>
              <a:t> </a:t>
            </a:r>
            <a:r>
              <a:rPr lang="en-US" sz="2400" dirty="0" err="1">
                <a:effectLst/>
                <a:latin typeface="Arial" panose="020B0604020202020204" pitchFamily="34" charset="0"/>
                <a:ea typeface="Calibri" panose="020F0502020204030204" pitchFamily="34" charset="0"/>
                <a:cs typeface="Arial" panose="020B0604020202020204" pitchFamily="34" charset="0"/>
              </a:rPr>
              <a:t>enghreifftiau</a:t>
            </a:r>
            <a:r>
              <a:rPr lang="en-US" sz="2400" dirty="0">
                <a:effectLst/>
                <a:latin typeface="Arial" panose="020B0604020202020204" pitchFamily="34" charset="0"/>
                <a:ea typeface="Calibri" panose="020F0502020204030204" pitchFamily="34" charset="0"/>
                <a:cs typeface="Arial" panose="020B0604020202020204" pitchFamily="34" charset="0"/>
              </a:rPr>
              <a:t> </a:t>
            </a:r>
            <a:r>
              <a:rPr lang="en-US" sz="2400" dirty="0" err="1">
                <a:effectLst/>
                <a:latin typeface="Arial" panose="020B0604020202020204" pitchFamily="34" charset="0"/>
                <a:ea typeface="Calibri" panose="020F0502020204030204" pitchFamily="34" charset="0"/>
                <a:cs typeface="Arial" panose="020B0604020202020204" pitchFamily="34" charset="0"/>
              </a:rPr>
              <a:t>yn</a:t>
            </a:r>
            <a:r>
              <a:rPr lang="en-US" sz="2400" dirty="0">
                <a:effectLst/>
                <a:latin typeface="Arial" panose="020B0604020202020204" pitchFamily="34" charset="0"/>
                <a:ea typeface="Calibri" panose="020F0502020204030204" pitchFamily="34" charset="0"/>
                <a:cs typeface="Arial" panose="020B0604020202020204" pitchFamily="34" charset="0"/>
              </a:rPr>
              <a:t> </a:t>
            </a:r>
            <a:r>
              <a:rPr lang="en-US" sz="2400" dirty="0" err="1">
                <a:effectLst/>
                <a:latin typeface="Arial" panose="020B0604020202020204" pitchFamily="34" charset="0"/>
                <a:ea typeface="Calibri" panose="020F0502020204030204" pitchFamily="34" charset="0"/>
                <a:cs typeface="Arial" panose="020B0604020202020204" pitchFamily="34" charset="0"/>
              </a:rPr>
              <a:t>eich</a:t>
            </a:r>
            <a:r>
              <a:rPr lang="en-US" sz="2400" dirty="0">
                <a:effectLst/>
                <a:latin typeface="Arial" panose="020B0604020202020204" pitchFamily="34" charset="0"/>
                <a:ea typeface="Calibri" panose="020F0502020204030204" pitchFamily="34" charset="0"/>
                <a:cs typeface="Arial" panose="020B0604020202020204" pitchFamily="34" charset="0"/>
              </a:rPr>
              <a:t> </a:t>
            </a:r>
            <a:r>
              <a:rPr lang="en-US" sz="2400" dirty="0" err="1">
                <a:effectLst/>
                <a:latin typeface="Arial" panose="020B0604020202020204" pitchFamily="34" charset="0"/>
                <a:ea typeface="Calibri" panose="020F0502020204030204" pitchFamily="34" charset="0"/>
                <a:cs typeface="Arial" panose="020B0604020202020204" pitchFamily="34" charset="0"/>
              </a:rPr>
              <a:t>darlithoedd</a:t>
            </a:r>
            <a:r>
              <a:rPr lang="en-US" sz="2400" dirty="0">
                <a:effectLst/>
                <a:latin typeface="Arial" panose="020B0604020202020204" pitchFamily="34" charset="0"/>
                <a:ea typeface="Calibri" panose="020F0502020204030204" pitchFamily="34" charset="0"/>
                <a:cs typeface="Arial" panose="020B0604020202020204" pitchFamily="34" charset="0"/>
              </a:rPr>
              <a:t>).</a:t>
            </a:r>
            <a:endParaRPr lang="en-GB" sz="2400" dirty="0">
              <a:effectLst/>
              <a:ea typeface="DengXian" panose="02010600030101010101" pitchFamily="2" charset="-122"/>
              <a:cs typeface="Arial" panose="020B0604020202020204" pitchFamily="34" charset="0"/>
            </a:endParaRPr>
          </a:p>
        </p:txBody>
      </p:sp>
      <p:sp>
        <p:nvSpPr>
          <p:cNvPr id="4" name="Content Placeholder 3"/>
          <p:cNvSpPr>
            <a:spLocks noGrp="1"/>
          </p:cNvSpPr>
          <p:nvPr>
            <p:ph sz="half" idx="2"/>
          </p:nvPr>
        </p:nvSpPr>
        <p:spPr>
          <a:xfrm>
            <a:off x="6099650" y="1873045"/>
            <a:ext cx="6092350" cy="4413455"/>
          </a:xfrm>
        </p:spPr>
        <p:txBody>
          <a:bodyPr>
            <a:noAutofit/>
          </a:bodyPr>
          <a:lstStyle/>
          <a:p>
            <a:pPr marL="0" indent="0">
              <a:buNone/>
            </a:pPr>
            <a:endParaRPr lang="en-GB" sz="2200" b="1" i="1" dirty="0">
              <a:solidFill>
                <a:schemeClr val="accent1"/>
              </a:solidFill>
            </a:endParaRPr>
          </a:p>
          <a:p>
            <a:pPr marL="342900" lvl="0" indent="-342900">
              <a:lnSpc>
                <a:spcPct val="107000"/>
              </a:lnSpc>
              <a:spcAft>
                <a:spcPts val="800"/>
              </a:spcAft>
              <a:buFont typeface="+mj-lt"/>
              <a:buAutoNum type="arabicPeriod"/>
            </a:pPr>
            <a:r>
              <a:rPr lang="en-GB" sz="2400" dirty="0">
                <a:solidFill>
                  <a:srgbClr val="0070C0"/>
                </a:solidFill>
                <a:effectLst/>
                <a:latin typeface="Arial" panose="020B0604020202020204" pitchFamily="34" charset="0"/>
                <a:ea typeface="Times New Roman" panose="02020603050405020304" pitchFamily="18" charset="0"/>
                <a:cs typeface="Arial" panose="020B0604020202020204" pitchFamily="34" charset="0"/>
              </a:rPr>
              <a:t>Choose a photograph of an outdoor space or take a photograph of an outdoor space which has opportunities for children to explore through play.  You need to put the photograph as part 1 of your portfolio (Examples will be provided in lectures).</a:t>
            </a:r>
            <a:endParaRPr lang="en-GB" sz="2400" dirty="0">
              <a:solidFill>
                <a:srgbClr val="0070C0"/>
              </a:solidFill>
              <a:effectLst/>
              <a:latin typeface="Calibri" panose="020F0502020204030204" pitchFamily="34" charset="0"/>
              <a:ea typeface="DengXian" panose="02010600030101010101" pitchFamily="2" charset="-122"/>
              <a:cs typeface="Arial" panose="020B0604020202020204" pitchFamily="34" charset="0"/>
            </a:endParaRPr>
          </a:p>
          <a:p>
            <a:pPr marL="0" lvl="0" indent="0">
              <a:lnSpc>
                <a:spcPct val="115000"/>
              </a:lnSpc>
              <a:spcAft>
                <a:spcPts val="1000"/>
              </a:spcAft>
              <a:buNone/>
            </a:pPr>
            <a:endParaRPr lang="en-GB" sz="1800" dirty="0">
              <a:effectLst/>
              <a:latin typeface="Arial" panose="020B0604020202020204" pitchFamily="34" charset="0"/>
              <a:ea typeface="Calibri" panose="020F0502020204030204" pitchFamily="34" charset="0"/>
              <a:cs typeface="Arial" panose="020B0604020202020204" pitchFamily="34" charset="0"/>
            </a:endParaRPr>
          </a:p>
          <a:p>
            <a:endParaRPr lang="en-GB" sz="2400" i="1" dirty="0">
              <a:solidFill>
                <a:schemeClr val="accent1"/>
              </a:solidFill>
            </a:endParaRPr>
          </a:p>
        </p:txBody>
      </p:sp>
    </p:spTree>
    <p:extLst>
      <p:ext uri="{BB962C8B-B14F-4D97-AF65-F5344CB8AC3E}">
        <p14:creationId xmlns:p14="http://schemas.microsoft.com/office/powerpoint/2010/main" val="8692287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4551" y="398205"/>
            <a:ext cx="10515600" cy="629223"/>
          </a:xfrm>
        </p:spPr>
        <p:txBody>
          <a:bodyPr>
            <a:noAutofit/>
          </a:bodyPr>
          <a:lstStyle/>
          <a:p>
            <a:pPr algn="ctr"/>
            <a:r>
              <a:rPr lang="en-GB" sz="4800" b="1" dirty="0" err="1"/>
              <a:t>Portffolio</a:t>
            </a:r>
            <a:br>
              <a:rPr lang="en-GB" sz="4800" b="1" dirty="0"/>
            </a:br>
            <a:r>
              <a:rPr lang="en-GB" sz="4800" b="1" i="1" dirty="0">
                <a:solidFill>
                  <a:schemeClr val="accent1">
                    <a:lumMod val="75000"/>
                  </a:schemeClr>
                </a:solidFill>
              </a:rPr>
              <a:t>Portfolio</a:t>
            </a:r>
          </a:p>
        </p:txBody>
      </p:sp>
      <p:sp>
        <p:nvSpPr>
          <p:cNvPr id="3" name="Content Placeholder 2"/>
          <p:cNvSpPr>
            <a:spLocks noGrp="1"/>
          </p:cNvSpPr>
          <p:nvPr>
            <p:ph sz="half" idx="1"/>
          </p:nvPr>
        </p:nvSpPr>
        <p:spPr>
          <a:xfrm>
            <a:off x="442452" y="1681316"/>
            <a:ext cx="5642600" cy="3947008"/>
          </a:xfrm>
        </p:spPr>
        <p:txBody>
          <a:bodyPr>
            <a:noAutofit/>
          </a:bodyPr>
          <a:lstStyle/>
          <a:p>
            <a:pPr marL="0" indent="0">
              <a:buNone/>
            </a:pPr>
            <a:endParaRPr lang="cy-GB" sz="2400" b="1" dirty="0"/>
          </a:p>
          <a:p>
            <a:pPr marL="0" indent="0">
              <a:lnSpc>
                <a:spcPct val="115000"/>
              </a:lnSpc>
              <a:spcAft>
                <a:spcPts val="1000"/>
              </a:spcAft>
              <a:buNone/>
            </a:pPr>
            <a:r>
              <a:rPr lang="en-GB" sz="2400" dirty="0">
                <a:effectLst/>
                <a:latin typeface="Arial" panose="020B0604020202020204" pitchFamily="34" charset="0"/>
                <a:ea typeface="Calibri" panose="020F0502020204030204" pitchFamily="34" charset="0"/>
                <a:cs typeface="Arial" panose="020B0604020202020204" pitchFamily="34" charset="0"/>
              </a:rPr>
              <a:t>2. </a:t>
            </a:r>
            <a:r>
              <a:rPr lang="en-GB" sz="2400" dirty="0" err="1">
                <a:effectLst/>
                <a:latin typeface="Arial" panose="020B0604020202020204" pitchFamily="34" charset="0"/>
                <a:ea typeface="Calibri" panose="020F0502020204030204" pitchFamily="34" charset="0"/>
                <a:cs typeface="Arial" panose="020B0604020202020204" pitchFamily="34" charset="0"/>
              </a:rPr>
              <a:t>Trafodwch</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sut</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gallai'r</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amgylchedd</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yn</a:t>
            </a:r>
            <a:r>
              <a:rPr lang="en-GB" sz="2400" dirty="0">
                <a:effectLst/>
                <a:latin typeface="Arial" panose="020B0604020202020204" pitchFamily="34" charset="0"/>
                <a:ea typeface="Calibri" panose="020F0502020204030204" pitchFamily="34" charset="0"/>
                <a:cs typeface="Arial" panose="020B0604020202020204" pitchFamily="34" charset="0"/>
              </a:rPr>
              <a:t> y </a:t>
            </a:r>
            <a:r>
              <a:rPr lang="en-GB" sz="2400" dirty="0" err="1">
                <a:effectLst/>
                <a:latin typeface="Arial" panose="020B0604020202020204" pitchFamily="34" charset="0"/>
                <a:ea typeface="Calibri" panose="020F0502020204030204" pitchFamily="34" charset="0"/>
                <a:cs typeface="Arial" panose="020B0604020202020204" pitchFamily="34" charset="0"/>
              </a:rPr>
              <a:t>ffotograff</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gael</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ei</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ddefnyddio</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gan</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blant</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ifanc</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i</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ddatblygu</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cysyniadau</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gwyddonol</a:t>
            </a:r>
            <a:r>
              <a:rPr lang="en-GB" sz="2400" dirty="0">
                <a:effectLst/>
                <a:latin typeface="Arial" panose="020B0604020202020204" pitchFamily="34" charset="0"/>
                <a:ea typeface="Calibri" panose="020F0502020204030204" pitchFamily="34" charset="0"/>
                <a:cs typeface="Arial" panose="020B0604020202020204" pitchFamily="34" charset="0"/>
              </a:rPr>
              <a:t> neu </a:t>
            </a:r>
            <a:r>
              <a:rPr lang="en-GB" sz="2400" dirty="0" err="1">
                <a:effectLst/>
                <a:latin typeface="Arial" panose="020B0604020202020204" pitchFamily="34" charset="0"/>
                <a:ea typeface="Calibri" panose="020F0502020204030204" pitchFamily="34" charset="0"/>
                <a:cs typeface="Arial" panose="020B0604020202020204" pitchFamily="34" charset="0"/>
              </a:rPr>
              <a:t>fathemategol</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penodol</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megis</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grymoedd</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maint</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pwysau</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cylchoedd</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bywyd</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priodweddau</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deunyddiau</a:t>
            </a:r>
            <a:r>
              <a:rPr lang="en-GB" sz="2400" dirty="0">
                <a:effectLst/>
                <a:latin typeface="Arial" panose="020B0604020202020204" pitchFamily="34" charset="0"/>
                <a:ea typeface="Calibri" panose="020F0502020204030204" pitchFamily="34" charset="0"/>
                <a:cs typeface="Arial" panose="020B0604020202020204" pitchFamily="34" charset="0"/>
              </a:rPr>
              <a:t> ac </a:t>
            </a:r>
            <a:r>
              <a:rPr lang="en-GB" sz="2400" dirty="0" err="1">
                <a:effectLst/>
                <a:latin typeface="Arial" panose="020B0604020202020204" pitchFamily="34" charset="0"/>
                <a:ea typeface="Calibri" panose="020F0502020204030204" pitchFamily="34" charset="0"/>
                <a:cs typeface="Arial" panose="020B0604020202020204" pitchFamily="34" charset="0"/>
              </a:rPr>
              <a:t>yn</a:t>
            </a:r>
            <a:r>
              <a:rPr lang="en-GB" sz="2400" dirty="0">
                <a:effectLst/>
                <a:latin typeface="Arial" panose="020B0604020202020204" pitchFamily="34" charset="0"/>
                <a:ea typeface="Calibri" panose="020F0502020204030204" pitchFamily="34" charset="0"/>
                <a:cs typeface="Arial" panose="020B0604020202020204" pitchFamily="34" charset="0"/>
              </a:rPr>
              <a:t> y </a:t>
            </a:r>
            <a:r>
              <a:rPr lang="en-GB" sz="2400" dirty="0" err="1">
                <a:effectLst/>
                <a:latin typeface="Arial" panose="020B0604020202020204" pitchFamily="34" charset="0"/>
                <a:ea typeface="Calibri" panose="020F0502020204030204" pitchFamily="34" charset="0"/>
                <a:cs typeface="Arial" panose="020B0604020202020204" pitchFamily="34" charset="0"/>
              </a:rPr>
              <a:t>blaen</a:t>
            </a:r>
            <a:r>
              <a:rPr lang="en-GB" sz="2400" dirty="0">
                <a:effectLst/>
                <a:latin typeface="Arial" panose="020B0604020202020204" pitchFamily="34" charset="0"/>
                <a:ea typeface="Calibri" panose="020F0502020204030204" pitchFamily="34" charset="0"/>
                <a:cs typeface="Arial" panose="020B0604020202020204" pitchFamily="34" charset="0"/>
              </a:rPr>
              <a:t>............ (1200 gair)</a:t>
            </a:r>
          </a:p>
        </p:txBody>
      </p:sp>
      <p:sp>
        <p:nvSpPr>
          <p:cNvPr id="4" name="Content Placeholder 3"/>
          <p:cNvSpPr>
            <a:spLocks noGrp="1"/>
          </p:cNvSpPr>
          <p:nvPr>
            <p:ph sz="half" idx="2"/>
          </p:nvPr>
        </p:nvSpPr>
        <p:spPr>
          <a:xfrm>
            <a:off x="6106950" y="2223318"/>
            <a:ext cx="5642600" cy="4605185"/>
          </a:xfrm>
        </p:spPr>
        <p:txBody>
          <a:bodyPr>
            <a:noAutofit/>
          </a:bodyPr>
          <a:lstStyle/>
          <a:p>
            <a:pPr marL="0" lvl="0" indent="0">
              <a:lnSpc>
                <a:spcPct val="115000"/>
              </a:lnSpc>
              <a:spcAft>
                <a:spcPts val="1000"/>
              </a:spcAft>
              <a:buNone/>
            </a:pPr>
            <a:r>
              <a:rPr lang="en-GB" sz="2200" b="1" i="1" dirty="0">
                <a:solidFill>
                  <a:srgbClr val="0070C0"/>
                </a:solidFill>
              </a:rPr>
              <a:t>2.  </a:t>
            </a:r>
            <a:r>
              <a:rPr lang="en-GB" sz="2400" dirty="0">
                <a:solidFill>
                  <a:srgbClr val="0070C0"/>
                </a:solidFill>
                <a:effectLst/>
                <a:latin typeface="Arial" panose="020B0604020202020204" pitchFamily="34" charset="0"/>
                <a:ea typeface="Calibri" panose="020F0502020204030204" pitchFamily="34" charset="0"/>
                <a:cs typeface="Arial" panose="020B0604020202020204" pitchFamily="34" charset="0"/>
              </a:rPr>
              <a:t>Discuss how the environment in the photograph could be used by young children to develop specific scientific or mathematical concepts or ideas such as forces, size, weight,  life cycles, properties of materials and so on…...….  (1200 words)</a:t>
            </a:r>
            <a:endParaRPr lang="en-GB" sz="2400" dirty="0">
              <a:solidFill>
                <a:srgbClr val="0070C0"/>
              </a:solidFill>
              <a:effectLst/>
              <a:latin typeface="Calibri" panose="020F0502020204030204" pitchFamily="34" charset="0"/>
              <a:ea typeface="DengXian" panose="02010600030101010101" pitchFamily="2" charset="-122"/>
              <a:cs typeface="Arial" panose="020B0604020202020204" pitchFamily="34" charset="0"/>
            </a:endParaRPr>
          </a:p>
          <a:p>
            <a:pPr marL="342900" lvl="0" indent="-342900">
              <a:lnSpc>
                <a:spcPct val="115000"/>
              </a:lnSpc>
              <a:spcAft>
                <a:spcPts val="1000"/>
              </a:spcAft>
              <a:buFont typeface="+mj-lt"/>
              <a:buAutoNum type="arabicPeriod"/>
            </a:pPr>
            <a:endParaRPr lang="en-GB" sz="1800" dirty="0">
              <a:effectLst/>
              <a:latin typeface="Arial" panose="020B0604020202020204" pitchFamily="34" charset="0"/>
              <a:ea typeface="Calibri" panose="020F0502020204030204" pitchFamily="34" charset="0"/>
              <a:cs typeface="Arial" panose="020B0604020202020204" pitchFamily="34" charset="0"/>
            </a:endParaRPr>
          </a:p>
          <a:p>
            <a:endParaRPr lang="en-GB" sz="2400" i="1" dirty="0">
              <a:solidFill>
                <a:schemeClr val="accent1"/>
              </a:solidFill>
            </a:endParaRPr>
          </a:p>
        </p:txBody>
      </p:sp>
    </p:spTree>
    <p:extLst>
      <p:ext uri="{BB962C8B-B14F-4D97-AF65-F5344CB8AC3E}">
        <p14:creationId xmlns:p14="http://schemas.microsoft.com/office/powerpoint/2010/main" val="27103173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7465"/>
            <a:ext cx="10515600" cy="1525864"/>
          </a:xfrm>
        </p:spPr>
        <p:txBody>
          <a:bodyPr>
            <a:noAutofit/>
          </a:bodyPr>
          <a:lstStyle/>
          <a:p>
            <a:pPr algn="ctr"/>
            <a:r>
              <a:rPr lang="en-GB" sz="4800" b="1" dirty="0" err="1"/>
              <a:t>Portffolio</a:t>
            </a:r>
            <a:br>
              <a:rPr lang="en-GB" sz="4800" b="1" dirty="0"/>
            </a:br>
            <a:r>
              <a:rPr lang="en-GB" sz="4800" b="1" i="1" dirty="0">
                <a:solidFill>
                  <a:srgbClr val="0070C0"/>
                </a:solidFill>
              </a:rPr>
              <a:t>Portfolio</a:t>
            </a:r>
          </a:p>
        </p:txBody>
      </p:sp>
      <p:sp>
        <p:nvSpPr>
          <p:cNvPr id="3" name="Content Placeholder 2"/>
          <p:cNvSpPr>
            <a:spLocks noGrp="1"/>
          </p:cNvSpPr>
          <p:nvPr>
            <p:ph sz="half" idx="1"/>
          </p:nvPr>
        </p:nvSpPr>
        <p:spPr>
          <a:xfrm>
            <a:off x="436880" y="2045652"/>
            <a:ext cx="5558554" cy="4774883"/>
          </a:xfrm>
        </p:spPr>
        <p:txBody>
          <a:bodyPr>
            <a:noAutofit/>
          </a:bodyPr>
          <a:lstStyle/>
          <a:p>
            <a:pPr indent="0">
              <a:lnSpc>
                <a:spcPct val="115000"/>
              </a:lnSpc>
              <a:spcAft>
                <a:spcPts val="1000"/>
              </a:spcAft>
              <a:buNone/>
            </a:pPr>
            <a:r>
              <a:rPr lang="cy-GB" sz="3200" b="1" dirty="0">
                <a:latin typeface="Arial" panose="020B0604020202020204" pitchFamily="34" charset="0"/>
                <a:ea typeface="Calibri" panose="020F0502020204030204" pitchFamily="34" charset="0"/>
                <a:cs typeface="Arial" panose="020B0604020202020204" pitchFamily="34" charset="0"/>
              </a:rPr>
              <a:t>3.</a:t>
            </a:r>
            <a:r>
              <a:rPr lang="en-GB" sz="3200" dirty="0">
                <a:effectLst/>
                <a:latin typeface="Arial" panose="020B0604020202020204" pitchFamily="34" charset="0"/>
                <a:ea typeface="Calibri" panose="020F0502020204030204" pitchFamily="34" charset="0"/>
                <a:cs typeface="Arial" panose="020B0604020202020204" pitchFamily="34" charset="0"/>
              </a:rPr>
              <a:t> </a:t>
            </a:r>
            <a:r>
              <a:rPr lang="en-GB" sz="3200" dirty="0" err="1">
                <a:effectLst/>
                <a:latin typeface="Arial" panose="020B0604020202020204" pitchFamily="34" charset="0"/>
                <a:ea typeface="Calibri" panose="020F0502020204030204" pitchFamily="34" charset="0"/>
                <a:cs typeface="Arial" panose="020B0604020202020204" pitchFamily="34" charset="0"/>
              </a:rPr>
              <a:t>Lluniwch</a:t>
            </a:r>
            <a:r>
              <a:rPr lang="en-GB" sz="3200" dirty="0">
                <a:effectLst/>
                <a:latin typeface="Arial" panose="020B0604020202020204" pitchFamily="34" charset="0"/>
                <a:ea typeface="Calibri" panose="020F0502020204030204" pitchFamily="34" charset="0"/>
                <a:cs typeface="Arial" panose="020B0604020202020204" pitchFamily="34" charset="0"/>
              </a:rPr>
              <a:t> </a:t>
            </a:r>
            <a:r>
              <a:rPr lang="en-GB" sz="3200" dirty="0" err="1">
                <a:effectLst/>
                <a:latin typeface="Arial" panose="020B0604020202020204" pitchFamily="34" charset="0"/>
                <a:ea typeface="Calibri" panose="020F0502020204030204" pitchFamily="34" charset="0"/>
                <a:cs typeface="Arial" panose="020B0604020202020204" pitchFamily="34" charset="0"/>
              </a:rPr>
              <a:t>asesiad</a:t>
            </a:r>
            <a:r>
              <a:rPr lang="en-GB" sz="3200" dirty="0">
                <a:effectLst/>
                <a:latin typeface="Arial" panose="020B0604020202020204" pitchFamily="34" charset="0"/>
                <a:ea typeface="Calibri" panose="020F0502020204030204" pitchFamily="34" charset="0"/>
                <a:cs typeface="Arial" panose="020B0604020202020204" pitchFamily="34" charset="0"/>
              </a:rPr>
              <a:t> </a:t>
            </a:r>
            <a:r>
              <a:rPr lang="en-GB" sz="3200" dirty="0" err="1">
                <a:effectLst/>
                <a:latin typeface="Arial" panose="020B0604020202020204" pitchFamily="34" charset="0"/>
                <a:ea typeface="Calibri" panose="020F0502020204030204" pitchFamily="34" charset="0"/>
                <a:cs typeface="Arial" panose="020B0604020202020204" pitchFamily="34" charset="0"/>
              </a:rPr>
              <a:t>budd-risg</a:t>
            </a:r>
            <a:r>
              <a:rPr lang="en-GB" sz="3200" dirty="0">
                <a:effectLst/>
                <a:latin typeface="Arial" panose="020B0604020202020204" pitchFamily="34" charset="0"/>
                <a:ea typeface="Calibri" panose="020F0502020204030204" pitchFamily="34" charset="0"/>
                <a:cs typeface="Arial" panose="020B0604020202020204" pitchFamily="34" charset="0"/>
              </a:rPr>
              <a:t> </a:t>
            </a:r>
            <a:r>
              <a:rPr lang="en-GB" sz="3200" dirty="0" err="1">
                <a:effectLst/>
                <a:latin typeface="Arial" panose="020B0604020202020204" pitchFamily="34" charset="0"/>
                <a:ea typeface="Calibri" panose="020F0502020204030204" pitchFamily="34" charset="0"/>
                <a:cs typeface="Arial" panose="020B0604020202020204" pitchFamily="34" charset="0"/>
              </a:rPr>
              <a:t>ar</a:t>
            </a:r>
            <a:r>
              <a:rPr lang="en-GB" sz="3200" dirty="0">
                <a:effectLst/>
                <a:latin typeface="Arial" panose="020B0604020202020204" pitchFamily="34" charset="0"/>
                <a:ea typeface="Calibri" panose="020F0502020204030204" pitchFamily="34" charset="0"/>
                <a:cs typeface="Arial" panose="020B0604020202020204" pitchFamily="34" charset="0"/>
              </a:rPr>
              <a:t> </a:t>
            </a:r>
            <a:r>
              <a:rPr lang="en-GB" sz="3200" dirty="0" err="1">
                <a:effectLst/>
                <a:latin typeface="Arial" panose="020B0604020202020204" pitchFamily="34" charset="0"/>
                <a:ea typeface="Calibri" panose="020F0502020204030204" pitchFamily="34" charset="0"/>
                <a:cs typeface="Arial" panose="020B0604020202020204" pitchFamily="34" charset="0"/>
              </a:rPr>
              <a:t>gyfer</a:t>
            </a:r>
            <a:r>
              <a:rPr lang="en-GB" sz="3200" dirty="0">
                <a:effectLst/>
                <a:latin typeface="Arial" panose="020B0604020202020204" pitchFamily="34" charset="0"/>
                <a:ea typeface="Calibri" panose="020F0502020204030204" pitchFamily="34" charset="0"/>
                <a:cs typeface="Arial" panose="020B0604020202020204" pitchFamily="34" charset="0"/>
              </a:rPr>
              <a:t> y </a:t>
            </a:r>
            <a:r>
              <a:rPr lang="en-GB" sz="3200" dirty="0" err="1">
                <a:effectLst/>
                <a:latin typeface="Arial" panose="020B0604020202020204" pitchFamily="34" charset="0"/>
                <a:ea typeface="Calibri" panose="020F0502020204030204" pitchFamily="34" charset="0"/>
                <a:cs typeface="Arial" panose="020B0604020202020204" pitchFamily="34" charset="0"/>
              </a:rPr>
              <a:t>gofod</a:t>
            </a:r>
            <a:r>
              <a:rPr lang="en-GB" sz="3200" dirty="0">
                <a:effectLst/>
                <a:latin typeface="Arial" panose="020B0604020202020204" pitchFamily="34" charset="0"/>
                <a:ea typeface="Calibri" panose="020F0502020204030204" pitchFamily="34" charset="0"/>
                <a:cs typeface="Arial" panose="020B0604020202020204" pitchFamily="34" charset="0"/>
              </a:rPr>
              <a:t> </a:t>
            </a:r>
            <a:r>
              <a:rPr lang="en-GB" sz="3200" dirty="0" err="1">
                <a:effectLst/>
                <a:latin typeface="Arial" panose="020B0604020202020204" pitchFamily="34" charset="0"/>
                <a:ea typeface="Calibri" panose="020F0502020204030204" pitchFamily="34" charset="0"/>
                <a:cs typeface="Arial" panose="020B0604020202020204" pitchFamily="34" charset="0"/>
              </a:rPr>
              <a:t>awyr</a:t>
            </a:r>
            <a:r>
              <a:rPr lang="en-GB" sz="3200" dirty="0">
                <a:effectLst/>
                <a:latin typeface="Arial" panose="020B0604020202020204" pitchFamily="34" charset="0"/>
                <a:ea typeface="Calibri" panose="020F0502020204030204" pitchFamily="34" charset="0"/>
                <a:cs typeface="Arial" panose="020B0604020202020204" pitchFamily="34" charset="0"/>
              </a:rPr>
              <a:t> </a:t>
            </a:r>
            <a:r>
              <a:rPr lang="en-GB" sz="3200" dirty="0" err="1">
                <a:effectLst/>
                <a:latin typeface="Arial" panose="020B0604020202020204" pitchFamily="34" charset="0"/>
                <a:ea typeface="Calibri" panose="020F0502020204030204" pitchFamily="34" charset="0"/>
                <a:cs typeface="Arial" panose="020B0604020202020204" pitchFamily="34" charset="0"/>
              </a:rPr>
              <a:t>agored</a:t>
            </a:r>
            <a:r>
              <a:rPr lang="en-GB" sz="3200" dirty="0">
                <a:effectLst/>
                <a:latin typeface="Arial" panose="020B0604020202020204" pitchFamily="34" charset="0"/>
                <a:ea typeface="Calibri" panose="020F0502020204030204" pitchFamily="34" charset="0"/>
                <a:cs typeface="Arial" panose="020B0604020202020204" pitchFamily="34" charset="0"/>
              </a:rPr>
              <a:t> a </a:t>
            </a:r>
            <a:r>
              <a:rPr lang="en-GB" sz="3200" dirty="0" err="1">
                <a:effectLst/>
                <a:latin typeface="Arial" panose="020B0604020202020204" pitchFamily="34" charset="0"/>
                <a:ea typeface="Calibri" panose="020F0502020204030204" pitchFamily="34" charset="0"/>
                <a:cs typeface="Arial" panose="020B0604020202020204" pitchFamily="34" charset="0"/>
              </a:rPr>
              <a:t>ddarperir</a:t>
            </a:r>
            <a:r>
              <a:rPr lang="en-GB" sz="3200" dirty="0">
                <a:effectLst/>
                <a:latin typeface="Arial" panose="020B0604020202020204" pitchFamily="34" charset="0"/>
                <a:ea typeface="Calibri" panose="020F0502020204030204" pitchFamily="34" charset="0"/>
                <a:cs typeface="Arial" panose="020B0604020202020204" pitchFamily="34" charset="0"/>
              </a:rPr>
              <a:t> </a:t>
            </a:r>
            <a:r>
              <a:rPr lang="en-GB" sz="3200" dirty="0" err="1">
                <a:effectLst/>
                <a:latin typeface="Arial" panose="020B0604020202020204" pitchFamily="34" charset="0"/>
                <a:ea typeface="Calibri" panose="020F0502020204030204" pitchFamily="34" charset="0"/>
                <a:cs typeface="Arial" panose="020B0604020202020204" pitchFamily="34" charset="0"/>
              </a:rPr>
              <a:t>yn</a:t>
            </a:r>
            <a:r>
              <a:rPr lang="en-GB" sz="3200" dirty="0">
                <a:effectLst/>
                <a:latin typeface="Arial" panose="020B0604020202020204" pitchFamily="34" charset="0"/>
                <a:ea typeface="Calibri" panose="020F0502020204030204" pitchFamily="34" charset="0"/>
                <a:cs typeface="Arial" panose="020B0604020202020204" pitchFamily="34" charset="0"/>
              </a:rPr>
              <a:t> </a:t>
            </a:r>
            <a:r>
              <a:rPr lang="en-GB" sz="3200" dirty="0" err="1">
                <a:effectLst/>
                <a:latin typeface="Arial" panose="020B0604020202020204" pitchFamily="34" charset="0"/>
                <a:ea typeface="Calibri" panose="020F0502020204030204" pitchFamily="34" charset="0"/>
                <a:cs typeface="Arial" panose="020B0604020202020204" pitchFamily="34" charset="0"/>
              </a:rPr>
              <a:t>eich</a:t>
            </a:r>
            <a:r>
              <a:rPr lang="en-GB" sz="3200" dirty="0">
                <a:effectLst/>
                <a:latin typeface="Arial" panose="020B0604020202020204" pitchFamily="34" charset="0"/>
                <a:ea typeface="Calibri" panose="020F0502020204030204" pitchFamily="34" charset="0"/>
                <a:cs typeface="Arial" panose="020B0604020202020204" pitchFamily="34" charset="0"/>
              </a:rPr>
              <a:t> </a:t>
            </a:r>
            <a:r>
              <a:rPr lang="en-GB" sz="3200" dirty="0" err="1">
                <a:effectLst/>
                <a:latin typeface="Arial" panose="020B0604020202020204" pitchFamily="34" charset="0"/>
                <a:ea typeface="Calibri" panose="020F0502020204030204" pitchFamily="34" charset="0"/>
                <a:cs typeface="Arial" panose="020B0604020202020204" pitchFamily="34" charset="0"/>
              </a:rPr>
              <a:t>ffotograff</a:t>
            </a:r>
            <a:r>
              <a:rPr lang="en-GB" sz="3200" dirty="0">
                <a:effectLst/>
                <a:latin typeface="Arial" panose="020B0604020202020204" pitchFamily="34" charset="0"/>
                <a:ea typeface="Calibri" panose="020F0502020204030204" pitchFamily="34" charset="0"/>
                <a:cs typeface="Arial" panose="020B0604020202020204" pitchFamily="34" charset="0"/>
              </a:rPr>
              <a:t>. </a:t>
            </a:r>
            <a:r>
              <a:rPr lang="en-GB" sz="3200" dirty="0" err="1">
                <a:effectLst/>
                <a:latin typeface="Arial" panose="020B0604020202020204" pitchFamily="34" charset="0"/>
                <a:ea typeface="Calibri" panose="020F0502020204030204" pitchFamily="34" charset="0"/>
                <a:cs typeface="Arial" panose="020B0604020202020204" pitchFamily="34" charset="0"/>
              </a:rPr>
              <a:t>Darperir</a:t>
            </a:r>
            <a:r>
              <a:rPr lang="en-GB" sz="3200" dirty="0">
                <a:effectLst/>
                <a:latin typeface="Arial" panose="020B0604020202020204" pitchFamily="34" charset="0"/>
                <a:ea typeface="Calibri" panose="020F0502020204030204" pitchFamily="34" charset="0"/>
                <a:cs typeface="Arial" panose="020B0604020202020204" pitchFamily="34" charset="0"/>
              </a:rPr>
              <a:t> </a:t>
            </a:r>
            <a:r>
              <a:rPr lang="en-GB" sz="3200" dirty="0" err="1">
                <a:effectLst/>
                <a:latin typeface="Arial" panose="020B0604020202020204" pitchFamily="34" charset="0"/>
                <a:ea typeface="Calibri" panose="020F0502020204030204" pitchFamily="34" charset="0"/>
                <a:cs typeface="Arial" panose="020B0604020202020204" pitchFamily="34" charset="0"/>
              </a:rPr>
              <a:t>templed</a:t>
            </a:r>
            <a:r>
              <a:rPr lang="en-GB" sz="3200" dirty="0">
                <a:effectLst/>
                <a:latin typeface="Arial" panose="020B0604020202020204" pitchFamily="34" charset="0"/>
                <a:ea typeface="Calibri" panose="020F0502020204030204" pitchFamily="34" charset="0"/>
                <a:cs typeface="Arial" panose="020B0604020202020204" pitchFamily="34" charset="0"/>
              </a:rPr>
              <a:t> </a:t>
            </a:r>
            <a:r>
              <a:rPr lang="en-GB" sz="3200" dirty="0" err="1">
                <a:effectLst/>
                <a:latin typeface="Arial" panose="020B0604020202020204" pitchFamily="34" charset="0"/>
                <a:ea typeface="Calibri" panose="020F0502020204030204" pitchFamily="34" charset="0"/>
                <a:cs typeface="Arial" panose="020B0604020202020204" pitchFamily="34" charset="0"/>
              </a:rPr>
              <a:t>ar</a:t>
            </a:r>
            <a:r>
              <a:rPr lang="en-GB" sz="3200" dirty="0">
                <a:effectLst/>
                <a:latin typeface="Arial" panose="020B0604020202020204" pitchFamily="34" charset="0"/>
                <a:ea typeface="Calibri" panose="020F0502020204030204" pitchFamily="34" charset="0"/>
                <a:cs typeface="Arial" panose="020B0604020202020204" pitchFamily="34" charset="0"/>
              </a:rPr>
              <a:t> </a:t>
            </a:r>
            <a:r>
              <a:rPr lang="en-GB" sz="3200" dirty="0" err="1">
                <a:effectLst/>
                <a:latin typeface="Arial" panose="020B0604020202020204" pitchFamily="34" charset="0"/>
                <a:ea typeface="Calibri" panose="020F0502020204030204" pitchFamily="34" charset="0"/>
                <a:cs typeface="Arial" panose="020B0604020202020204" pitchFamily="34" charset="0"/>
              </a:rPr>
              <a:t>gyfer</a:t>
            </a:r>
            <a:r>
              <a:rPr lang="en-GB" sz="3200" dirty="0">
                <a:effectLst/>
                <a:latin typeface="Arial" panose="020B0604020202020204" pitchFamily="34" charset="0"/>
                <a:ea typeface="Calibri" panose="020F0502020204030204" pitchFamily="34" charset="0"/>
                <a:cs typeface="Arial" panose="020B0604020202020204" pitchFamily="34" charset="0"/>
              </a:rPr>
              <a:t> </a:t>
            </a:r>
            <a:r>
              <a:rPr lang="en-GB" sz="3200" dirty="0" err="1">
                <a:effectLst/>
                <a:latin typeface="Arial" panose="020B0604020202020204" pitchFamily="34" charset="0"/>
                <a:ea typeface="Calibri" panose="020F0502020204030204" pitchFamily="34" charset="0"/>
                <a:cs typeface="Arial" panose="020B0604020202020204" pitchFamily="34" charset="0"/>
              </a:rPr>
              <a:t>yr</a:t>
            </a:r>
            <a:r>
              <a:rPr lang="en-GB" sz="3200" dirty="0">
                <a:effectLst/>
                <a:latin typeface="Arial" panose="020B0604020202020204" pitchFamily="34" charset="0"/>
                <a:ea typeface="Calibri" panose="020F0502020204030204" pitchFamily="34" charset="0"/>
                <a:cs typeface="Arial" panose="020B0604020202020204" pitchFamily="34" charset="0"/>
              </a:rPr>
              <a:t> </a:t>
            </a:r>
            <a:r>
              <a:rPr lang="en-GB" sz="3200" dirty="0" err="1">
                <a:effectLst/>
                <a:latin typeface="Arial" panose="020B0604020202020204" pitchFamily="34" charset="0"/>
                <a:ea typeface="Calibri" panose="020F0502020204030204" pitchFamily="34" charset="0"/>
                <a:cs typeface="Arial" panose="020B0604020202020204" pitchFamily="34" charset="0"/>
              </a:rPr>
              <a:t>adran</a:t>
            </a:r>
            <a:r>
              <a:rPr lang="en-GB" sz="3200" dirty="0">
                <a:effectLst/>
                <a:latin typeface="Arial" panose="020B0604020202020204" pitchFamily="34" charset="0"/>
                <a:ea typeface="Calibri" panose="020F0502020204030204" pitchFamily="34" charset="0"/>
                <a:cs typeface="Arial" panose="020B0604020202020204" pitchFamily="34" charset="0"/>
              </a:rPr>
              <a:t> hon (</a:t>
            </a:r>
            <a:r>
              <a:rPr lang="en-GB" sz="3200" dirty="0" err="1">
                <a:effectLst/>
                <a:latin typeface="Arial" panose="020B0604020202020204" pitchFamily="34" charset="0"/>
                <a:ea typeface="Calibri" panose="020F0502020204030204" pitchFamily="34" charset="0"/>
                <a:cs typeface="Arial" panose="020B0604020202020204" pitchFamily="34" charset="0"/>
              </a:rPr>
              <a:t>tua</a:t>
            </a:r>
            <a:r>
              <a:rPr lang="en-GB" sz="3200" dirty="0">
                <a:effectLst/>
                <a:latin typeface="Arial" panose="020B0604020202020204" pitchFamily="34" charset="0"/>
                <a:ea typeface="Calibri" panose="020F0502020204030204" pitchFamily="34" charset="0"/>
                <a:cs typeface="Arial" panose="020B0604020202020204" pitchFamily="34" charset="0"/>
              </a:rPr>
              <a:t> 600-1000 gair).</a:t>
            </a:r>
            <a:endParaRPr lang="en-GB" sz="2800" dirty="0">
              <a:effectLst/>
              <a:ea typeface="DengXian" panose="02010600030101010101" pitchFamily="2" charset="-122"/>
              <a:cs typeface="Arial" panose="020B0604020202020204" pitchFamily="34" charset="0"/>
            </a:endParaRPr>
          </a:p>
          <a:p>
            <a:pPr marL="342900" lvl="0" indent="-342900" algn="l" hangingPunct="1">
              <a:lnSpc>
                <a:spcPct val="115000"/>
              </a:lnSpc>
              <a:spcAft>
                <a:spcPts val="1000"/>
              </a:spcAft>
              <a:buFont typeface="+mj-lt"/>
              <a:buAutoNum type="arabicPeriod"/>
            </a:pPr>
            <a:endParaRPr lang="en-GB" sz="2000" dirty="0">
              <a:effectLst/>
              <a:latin typeface="Arial" panose="020B0604020202020204" pitchFamily="34" charset="0"/>
              <a:ea typeface="Calibri" panose="020F0502020204030204" pitchFamily="34" charset="0"/>
              <a:cs typeface="Arial" panose="020B0604020202020204" pitchFamily="34" charset="0"/>
            </a:endParaRPr>
          </a:p>
        </p:txBody>
      </p:sp>
      <p:sp>
        <p:nvSpPr>
          <p:cNvPr id="4" name="Content Placeholder 3"/>
          <p:cNvSpPr>
            <a:spLocks noGrp="1"/>
          </p:cNvSpPr>
          <p:nvPr>
            <p:ph sz="half" idx="2"/>
          </p:nvPr>
        </p:nvSpPr>
        <p:spPr>
          <a:xfrm>
            <a:off x="6099650" y="2174283"/>
            <a:ext cx="5655470" cy="5262592"/>
          </a:xfrm>
        </p:spPr>
        <p:txBody>
          <a:bodyPr>
            <a:noAutofit/>
          </a:bodyPr>
          <a:lstStyle/>
          <a:p>
            <a:pPr marL="0" indent="0">
              <a:buNone/>
            </a:pPr>
            <a:r>
              <a:rPr lang="en-GB" sz="3200" i="1" dirty="0">
                <a:solidFill>
                  <a:srgbClr val="0070C0"/>
                </a:solidFill>
                <a:ea typeface="Times New Roman" panose="02020603050405020304" pitchFamily="18" charset="0"/>
                <a:cs typeface="Arial" panose="020B0604020202020204" pitchFamily="34" charset="0"/>
              </a:rPr>
              <a:t>3. </a:t>
            </a:r>
            <a:r>
              <a:rPr lang="en-GB" sz="3200" i="1" dirty="0">
                <a:solidFill>
                  <a:srgbClr val="0070C0"/>
                </a:solidFill>
                <a:effectLst/>
                <a:latin typeface="Arial" panose="020B0604020202020204" pitchFamily="34" charset="0"/>
                <a:ea typeface="Times New Roman" panose="02020603050405020304" pitchFamily="18" charset="0"/>
                <a:cs typeface="Arial" panose="020B0604020202020204" pitchFamily="34" charset="0"/>
              </a:rPr>
              <a:t>Produce a risk-benefit assessment for the outdoor space provided in your photograph. A template for this section will be provided (approx. 600-1000 words).</a:t>
            </a:r>
            <a:endParaRPr lang="en-GB" sz="2400" i="1" dirty="0">
              <a:solidFill>
                <a:srgbClr val="0070C0"/>
              </a:solidFill>
            </a:endParaRPr>
          </a:p>
        </p:txBody>
      </p:sp>
    </p:spTree>
    <p:extLst>
      <p:ext uri="{BB962C8B-B14F-4D97-AF65-F5344CB8AC3E}">
        <p14:creationId xmlns:p14="http://schemas.microsoft.com/office/powerpoint/2010/main" val="1354630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7465"/>
            <a:ext cx="10515600" cy="911860"/>
          </a:xfrm>
        </p:spPr>
        <p:txBody>
          <a:bodyPr>
            <a:normAutofit fontScale="90000"/>
          </a:bodyPr>
          <a:lstStyle/>
          <a:p>
            <a:pPr algn="ctr"/>
            <a:r>
              <a:rPr lang="en-GB" sz="3200" b="1" dirty="0" err="1"/>
              <a:t>Portffolio</a:t>
            </a:r>
            <a:br>
              <a:rPr lang="en-GB" sz="3200" b="1" dirty="0"/>
            </a:br>
            <a:r>
              <a:rPr lang="en-GB" sz="3200" b="1" i="1" dirty="0">
                <a:solidFill>
                  <a:srgbClr val="0070C0"/>
                </a:solidFill>
              </a:rPr>
              <a:t>Portfolio</a:t>
            </a:r>
          </a:p>
        </p:txBody>
      </p:sp>
      <p:sp>
        <p:nvSpPr>
          <p:cNvPr id="3" name="Content Placeholder 2"/>
          <p:cNvSpPr>
            <a:spLocks noGrp="1"/>
          </p:cNvSpPr>
          <p:nvPr>
            <p:ph sz="half" idx="1"/>
          </p:nvPr>
        </p:nvSpPr>
        <p:spPr>
          <a:xfrm>
            <a:off x="223520" y="853440"/>
            <a:ext cx="5558554" cy="4774883"/>
          </a:xfrm>
        </p:spPr>
        <p:txBody>
          <a:bodyPr>
            <a:noAutofit/>
          </a:bodyPr>
          <a:lstStyle/>
          <a:p>
            <a:pPr indent="0">
              <a:lnSpc>
                <a:spcPct val="115000"/>
              </a:lnSpc>
              <a:spcAft>
                <a:spcPts val="1000"/>
              </a:spcAft>
              <a:buNone/>
            </a:pPr>
            <a:r>
              <a:rPr lang="en-GB" dirty="0">
                <a:ea typeface="Calibri" panose="020F0502020204030204" pitchFamily="34" charset="0"/>
                <a:cs typeface="Arial" panose="020B0604020202020204" pitchFamily="34" charset="0"/>
              </a:rPr>
              <a:t>4. </a:t>
            </a:r>
            <a:r>
              <a:rPr lang="en-GB" dirty="0">
                <a:effectLst/>
                <a:latin typeface="Arial" panose="020B0604020202020204" pitchFamily="34" charset="0"/>
                <a:ea typeface="Calibri" panose="020F0502020204030204" pitchFamily="34" charset="0"/>
                <a:cs typeface="Arial" panose="020B0604020202020204" pitchFamily="34" charset="0"/>
              </a:rPr>
              <a:t>Gan </a:t>
            </a:r>
            <a:r>
              <a:rPr lang="en-GB" dirty="0" err="1">
                <a:effectLst/>
                <a:latin typeface="Arial" panose="020B0604020202020204" pitchFamily="34" charset="0"/>
                <a:ea typeface="Calibri" panose="020F0502020204030204" pitchFamily="34" charset="0"/>
                <a:cs typeface="Arial" panose="020B0604020202020204" pitchFamily="34" charset="0"/>
              </a:rPr>
              <a:t>gyfeirio</a:t>
            </a:r>
            <a:r>
              <a:rPr lang="en-GB" dirty="0">
                <a:effectLst/>
                <a:latin typeface="Arial" panose="020B0604020202020204" pitchFamily="34" charset="0"/>
                <a:ea typeface="Calibri" panose="020F0502020204030204" pitchFamily="34" charset="0"/>
                <a:cs typeface="Arial" panose="020B0604020202020204" pitchFamily="34" charset="0"/>
              </a:rPr>
              <a:t> at </a:t>
            </a:r>
            <a:r>
              <a:rPr lang="en-GB" dirty="0" err="1">
                <a:effectLst/>
                <a:latin typeface="Arial" panose="020B0604020202020204" pitchFamily="34" charset="0"/>
                <a:ea typeface="Calibri" panose="020F0502020204030204" pitchFamily="34" charset="0"/>
                <a:cs typeface="Arial" panose="020B0604020202020204" pitchFamily="34" charset="0"/>
              </a:rPr>
              <a:t>ddamcaniaeth</a:t>
            </a:r>
            <a:r>
              <a:rPr lang="en-GB" dirty="0">
                <a:effectLst/>
                <a:latin typeface="Arial" panose="020B0604020202020204" pitchFamily="34" charset="0"/>
                <a:ea typeface="Calibri" panose="020F0502020204030204" pitchFamily="34" charset="0"/>
                <a:cs typeface="Arial" panose="020B0604020202020204" pitchFamily="34" charset="0"/>
              </a:rPr>
              <a:t> ac </a:t>
            </a:r>
            <a:r>
              <a:rPr lang="en-GB" dirty="0" err="1">
                <a:effectLst/>
                <a:latin typeface="Arial" panose="020B0604020202020204" pitchFamily="34" charset="0"/>
                <a:ea typeface="Calibri" panose="020F0502020204030204" pitchFamily="34" charset="0"/>
                <a:cs typeface="Arial" panose="020B0604020202020204" pitchFamily="34" charset="0"/>
              </a:rPr>
              <a:t>ymchwil</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gwerthuswch</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sut</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mae</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oedolion</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sy'n</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gweithio</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gyda</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phlant</a:t>
            </a:r>
            <a:r>
              <a:rPr lang="en-GB" dirty="0">
                <a:effectLst/>
                <a:latin typeface="Arial" panose="020B0604020202020204" pitchFamily="34" charset="0"/>
                <a:ea typeface="Calibri" panose="020F0502020204030204" pitchFamily="34" charset="0"/>
                <a:cs typeface="Arial" panose="020B0604020202020204" pitchFamily="34" charset="0"/>
              </a:rPr>
              <a:t> y </a:t>
            </a:r>
            <a:r>
              <a:rPr lang="en-GB" dirty="0" err="1">
                <a:effectLst/>
                <a:latin typeface="Arial" panose="020B0604020202020204" pitchFamily="34" charset="0"/>
                <a:ea typeface="Calibri" panose="020F0502020204030204" pitchFamily="34" charset="0"/>
                <a:cs typeface="Arial" panose="020B0604020202020204" pitchFamily="34" charset="0"/>
              </a:rPr>
              <a:t>blynyddoedd</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cynnar</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yn</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cefnogi</a:t>
            </a:r>
            <a:r>
              <a:rPr lang="en-GB" dirty="0">
                <a:effectLst/>
                <a:latin typeface="Arial" panose="020B0604020202020204" pitchFamily="34" charset="0"/>
                <a:ea typeface="Calibri" panose="020F0502020204030204" pitchFamily="34" charset="0"/>
                <a:cs typeface="Arial" panose="020B0604020202020204" pitchFamily="34" charset="0"/>
              </a:rPr>
              <a:t> ac </a:t>
            </a:r>
            <a:r>
              <a:rPr lang="en-GB" dirty="0" err="1">
                <a:effectLst/>
                <a:latin typeface="Arial" panose="020B0604020202020204" pitchFamily="34" charset="0"/>
                <a:ea typeface="Calibri" panose="020F0502020204030204" pitchFamily="34" charset="0"/>
                <a:cs typeface="Arial" panose="020B0604020202020204" pitchFamily="34" charset="0"/>
              </a:rPr>
              <a:t>yn</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annog</a:t>
            </a:r>
            <a:r>
              <a:rPr lang="en-GB" dirty="0">
                <a:effectLst/>
                <a:latin typeface="Arial" panose="020B0604020202020204" pitchFamily="34" charset="0"/>
                <a:ea typeface="Calibri" panose="020F0502020204030204" pitchFamily="34" charset="0"/>
                <a:cs typeface="Arial" panose="020B0604020202020204" pitchFamily="34" charset="0"/>
              </a:rPr>
              <a:t> plant </a:t>
            </a:r>
            <a:r>
              <a:rPr lang="en-GB" dirty="0" err="1">
                <a:effectLst/>
                <a:latin typeface="Arial" panose="020B0604020202020204" pitchFamily="34" charset="0"/>
                <a:ea typeface="Calibri" panose="020F0502020204030204" pitchFamily="34" charset="0"/>
                <a:cs typeface="Arial" panose="020B0604020202020204" pitchFamily="34" charset="0"/>
              </a:rPr>
              <a:t>i</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ymgysylltu</a:t>
            </a:r>
            <a:r>
              <a:rPr lang="en-GB" dirty="0">
                <a:effectLst/>
                <a:latin typeface="Arial" panose="020B0604020202020204" pitchFamily="34" charset="0"/>
                <a:ea typeface="Calibri" panose="020F0502020204030204" pitchFamily="34" charset="0"/>
                <a:cs typeface="Arial" panose="020B0604020202020204" pitchFamily="34" charset="0"/>
              </a:rPr>
              <a:t> â </a:t>
            </a:r>
            <a:r>
              <a:rPr lang="en-GB" dirty="0" err="1">
                <a:effectLst/>
                <a:latin typeface="Arial" panose="020B0604020202020204" pitchFamily="34" charset="0"/>
                <a:ea typeface="Calibri" panose="020F0502020204030204" pitchFamily="34" charset="0"/>
                <a:cs typeface="Arial" panose="020B0604020202020204" pitchFamily="34" charset="0"/>
              </a:rPr>
              <a:t>chysyniadau</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mathemategol</a:t>
            </a:r>
            <a:r>
              <a:rPr lang="en-GB" dirty="0">
                <a:effectLst/>
                <a:latin typeface="Arial" panose="020B0604020202020204" pitchFamily="34" charset="0"/>
                <a:ea typeface="Calibri" panose="020F0502020204030204" pitchFamily="34" charset="0"/>
                <a:cs typeface="Arial" panose="020B0604020202020204" pitchFamily="34" charset="0"/>
              </a:rPr>
              <a:t> a </a:t>
            </a:r>
            <a:r>
              <a:rPr lang="en-GB" dirty="0" err="1">
                <a:effectLst/>
                <a:latin typeface="Arial" panose="020B0604020202020204" pitchFamily="34" charset="0"/>
                <a:ea typeface="Calibri" panose="020F0502020204030204" pitchFamily="34" charset="0"/>
                <a:cs typeface="Arial" panose="020B0604020202020204" pitchFamily="34" charset="0"/>
              </a:rPr>
              <a:t>gwyddonol</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mewn</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amgylchedd</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awyr</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agored</a:t>
            </a:r>
            <a:r>
              <a:rPr lang="en-GB" dirty="0">
                <a:effectLst/>
                <a:latin typeface="Arial" panose="020B0604020202020204" pitchFamily="34" charset="0"/>
                <a:ea typeface="Calibri" panose="020F0502020204030204" pitchFamily="34" charset="0"/>
                <a:cs typeface="Arial" panose="020B0604020202020204" pitchFamily="34" charset="0"/>
              </a:rPr>
              <a:t> (1800 o </a:t>
            </a:r>
            <a:r>
              <a:rPr lang="en-GB" dirty="0" err="1">
                <a:effectLst/>
                <a:latin typeface="Arial" panose="020B0604020202020204" pitchFamily="34" charset="0"/>
                <a:ea typeface="Calibri" panose="020F0502020204030204" pitchFamily="34" charset="0"/>
                <a:cs typeface="Arial" panose="020B0604020202020204" pitchFamily="34" charset="0"/>
              </a:rPr>
              <a:t>eiriau</a:t>
            </a:r>
            <a:r>
              <a:rPr lang="en-GB" dirty="0">
                <a:effectLst/>
                <a:latin typeface="Arial" panose="020B0604020202020204" pitchFamily="34" charset="0"/>
                <a:ea typeface="Calibri" panose="020F0502020204030204" pitchFamily="34" charset="0"/>
                <a:cs typeface="Arial" panose="020B0604020202020204" pitchFamily="34" charset="0"/>
              </a:rPr>
              <a:t>).</a:t>
            </a:r>
            <a:endParaRPr lang="en-GB" dirty="0">
              <a:effectLst/>
              <a:ea typeface="DengXian" panose="02010600030101010101" pitchFamily="2" charset="-122"/>
              <a:cs typeface="Arial" panose="020B0604020202020204" pitchFamily="34" charset="0"/>
            </a:endParaRPr>
          </a:p>
          <a:p>
            <a:pPr marL="342900" lvl="0" indent="-342900" algn="l" hangingPunct="1">
              <a:lnSpc>
                <a:spcPct val="115000"/>
              </a:lnSpc>
              <a:spcAft>
                <a:spcPts val="1000"/>
              </a:spcAft>
              <a:buFont typeface="+mj-lt"/>
              <a:buAutoNum type="arabicPeriod"/>
            </a:pPr>
            <a:endParaRPr lang="en-GB" sz="2000" dirty="0">
              <a:effectLst/>
              <a:latin typeface="Arial" panose="020B0604020202020204" pitchFamily="34" charset="0"/>
              <a:ea typeface="Calibri" panose="020F0502020204030204" pitchFamily="34" charset="0"/>
              <a:cs typeface="Arial" panose="020B0604020202020204" pitchFamily="34" charset="0"/>
            </a:endParaRPr>
          </a:p>
        </p:txBody>
      </p:sp>
      <p:sp>
        <p:nvSpPr>
          <p:cNvPr id="4" name="Content Placeholder 3"/>
          <p:cNvSpPr>
            <a:spLocks noGrp="1"/>
          </p:cNvSpPr>
          <p:nvPr>
            <p:ph sz="half" idx="2"/>
          </p:nvPr>
        </p:nvSpPr>
        <p:spPr>
          <a:xfrm>
            <a:off x="6099650" y="1023909"/>
            <a:ext cx="4696169" cy="5262592"/>
          </a:xfrm>
        </p:spPr>
        <p:txBody>
          <a:bodyPr>
            <a:noAutofit/>
          </a:bodyPr>
          <a:lstStyle/>
          <a:p>
            <a:pPr marL="0" indent="0">
              <a:buNone/>
            </a:pPr>
            <a:r>
              <a:rPr lang="en-GB" i="1" dirty="0">
                <a:solidFill>
                  <a:srgbClr val="0070C0"/>
                </a:solidFill>
              </a:rPr>
              <a:t>4.</a:t>
            </a:r>
            <a:r>
              <a:rPr lang="en-GB" i="1" dirty="0">
                <a:solidFill>
                  <a:srgbClr val="0070C0"/>
                </a:solidFill>
                <a:cs typeface="Arial" panose="020B0604020202020204" pitchFamily="34" charset="0"/>
              </a:rPr>
              <a:t> </a:t>
            </a:r>
            <a:r>
              <a:rPr lang="en-GB" i="1" dirty="0">
                <a:solidFill>
                  <a:srgbClr val="0070C0"/>
                </a:solidFill>
                <a:effectLst/>
                <a:ea typeface="Times New Roman" panose="02020603050405020304" pitchFamily="18" charset="0"/>
                <a:cs typeface="Arial" panose="020B0604020202020204" pitchFamily="34" charset="0"/>
              </a:rPr>
              <a:t>With reference to theory and research evaluate how adults working with early years children support and encourage children engage with mathematical and scientific concepts in an outdoor environment (1800  words).</a:t>
            </a:r>
            <a:r>
              <a:rPr lang="en-GB" b="1" i="1" dirty="0">
                <a:solidFill>
                  <a:srgbClr val="0070C0"/>
                </a:solidFill>
              </a:rPr>
              <a:t> </a:t>
            </a:r>
          </a:p>
        </p:txBody>
      </p:sp>
    </p:spTree>
    <p:extLst>
      <p:ext uri="{BB962C8B-B14F-4D97-AF65-F5344CB8AC3E}">
        <p14:creationId xmlns:p14="http://schemas.microsoft.com/office/powerpoint/2010/main" val="35384742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4800" b="1" dirty="0"/>
              <a:t>1. </a:t>
            </a:r>
            <a:r>
              <a:rPr lang="en-GB" sz="4800" b="1" dirty="0" err="1"/>
              <a:t>Dewis</a:t>
            </a:r>
            <a:r>
              <a:rPr lang="en-GB" sz="4800" b="1" dirty="0"/>
              <a:t> </a:t>
            </a:r>
            <a:r>
              <a:rPr lang="en-GB" sz="4800" b="1" dirty="0" err="1"/>
              <a:t>ffotograff</a:t>
            </a:r>
            <a:r>
              <a:rPr lang="en-GB" sz="4800" b="1" dirty="0"/>
              <a:t> </a:t>
            </a:r>
            <a:br>
              <a:rPr lang="en-GB" sz="4800" b="1" dirty="0"/>
            </a:br>
            <a:r>
              <a:rPr lang="en-GB" sz="4800" b="1" i="1" dirty="0">
                <a:solidFill>
                  <a:srgbClr val="0070C0"/>
                </a:solidFill>
              </a:rPr>
              <a:t>Choosing a photograph</a:t>
            </a:r>
            <a:endParaRPr lang="en-US" sz="4800" b="1" i="1" dirty="0">
              <a:solidFill>
                <a:srgbClr val="0070C0"/>
              </a:solidFill>
            </a:endParaRPr>
          </a:p>
        </p:txBody>
      </p:sp>
      <p:sp>
        <p:nvSpPr>
          <p:cNvPr id="3" name="Content Placeholder 2"/>
          <p:cNvSpPr>
            <a:spLocks noGrp="1"/>
          </p:cNvSpPr>
          <p:nvPr>
            <p:ph sz="half" idx="1"/>
          </p:nvPr>
        </p:nvSpPr>
        <p:spPr>
          <a:xfrm>
            <a:off x="6239408" y="1690688"/>
            <a:ext cx="5228342" cy="4351338"/>
          </a:xfrm>
        </p:spPr>
        <p:txBody>
          <a:bodyPr>
            <a:normAutofit fontScale="85000" lnSpcReduction="20000"/>
          </a:bodyPr>
          <a:lstStyle/>
          <a:p>
            <a:pPr marL="0" indent="0">
              <a:buNone/>
            </a:pPr>
            <a:r>
              <a:rPr lang="en-GB" i="1" dirty="0">
                <a:solidFill>
                  <a:srgbClr val="0070C0"/>
                </a:solidFill>
              </a:rPr>
              <a:t>Choose or take a photograph where the outdoor environment would encourage curiosity, discovery and experimentation.</a:t>
            </a:r>
          </a:p>
          <a:p>
            <a:pPr marL="0" indent="0">
              <a:buNone/>
            </a:pPr>
            <a:r>
              <a:rPr lang="en-GB" i="1" dirty="0">
                <a:solidFill>
                  <a:srgbClr val="0070C0"/>
                </a:solidFill>
              </a:rPr>
              <a:t>Choose a photograph which provides an interesting and diverse landscape- for examples, different surfaces, different gradients, different features.</a:t>
            </a:r>
          </a:p>
          <a:p>
            <a:pPr marL="0" indent="0">
              <a:buNone/>
            </a:pPr>
            <a:r>
              <a:rPr lang="en-GB" i="1" dirty="0">
                <a:solidFill>
                  <a:srgbClr val="0070C0"/>
                </a:solidFill>
              </a:rPr>
              <a:t>Choose a photograph with some ‘natural’ features</a:t>
            </a:r>
          </a:p>
          <a:p>
            <a:pPr marL="0" indent="0">
              <a:buNone/>
            </a:pPr>
            <a:r>
              <a:rPr lang="en-GB" i="1" dirty="0">
                <a:solidFill>
                  <a:srgbClr val="0070C0"/>
                </a:solidFill>
              </a:rPr>
              <a:t>Choose a photograph that could provide holistic learning opportunities.</a:t>
            </a:r>
          </a:p>
          <a:p>
            <a:pPr marL="0" indent="0">
              <a:buNone/>
            </a:pPr>
            <a:endParaRPr lang="en-US" i="1" dirty="0">
              <a:solidFill>
                <a:schemeClr val="accent1">
                  <a:lumMod val="50000"/>
                </a:schemeClr>
              </a:solidFill>
            </a:endParaRPr>
          </a:p>
        </p:txBody>
      </p:sp>
      <p:sp>
        <p:nvSpPr>
          <p:cNvPr id="4" name="Content Placeholder 3"/>
          <p:cNvSpPr>
            <a:spLocks noGrp="1"/>
          </p:cNvSpPr>
          <p:nvPr>
            <p:ph sz="half" idx="2"/>
          </p:nvPr>
        </p:nvSpPr>
        <p:spPr>
          <a:xfrm>
            <a:off x="611965" y="1690687"/>
            <a:ext cx="5411329" cy="4259095"/>
          </a:xfrm>
        </p:spPr>
        <p:txBody>
          <a:bodyPr>
            <a:normAutofit fontScale="85000" lnSpcReduction="20000"/>
          </a:bodyPr>
          <a:lstStyle/>
          <a:p>
            <a:r>
              <a:rPr lang="cy-GB" dirty="0"/>
              <a:t>Dewiswch neu tynnwch ffotograff lle byddai'r amgylchedd awyr agored yn annog chwilfrydedd, darganfod ac arbrofi.</a:t>
            </a:r>
          </a:p>
          <a:p>
            <a:r>
              <a:rPr lang="cy-GB" dirty="0"/>
              <a:t>Dewiswch ffotograff sy'n darparu tirwedd ddiddorol ac amrywiol- er enghraifft, arwynebau gwahanol, graddiant gwahanol, nodweddion gwahanol.</a:t>
            </a:r>
          </a:p>
          <a:p>
            <a:r>
              <a:rPr lang="cy-GB" dirty="0"/>
              <a:t>Dewiswch ffotograff gyda rhai nodweddion 'naturiol'</a:t>
            </a:r>
          </a:p>
          <a:p>
            <a:r>
              <a:rPr lang="cy-GB" dirty="0"/>
              <a:t>Dewiswch ffotograff a allai ddarparu cyfleoedd dysgu cyfannol.</a:t>
            </a:r>
          </a:p>
          <a:p>
            <a:endParaRPr lang="cy-GB" dirty="0"/>
          </a:p>
        </p:txBody>
      </p:sp>
    </p:spTree>
    <p:custDataLst>
      <p:tags r:id="rId1"/>
    </p:custDataLst>
    <p:extLst>
      <p:ext uri="{BB962C8B-B14F-4D97-AF65-F5344CB8AC3E}">
        <p14:creationId xmlns:p14="http://schemas.microsoft.com/office/powerpoint/2010/main" val="20657215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A yard with trees and a house&#10;&#10;Description automatically generated with low confidence">
            <a:extLst>
              <a:ext uri="{FF2B5EF4-FFF2-40B4-BE49-F238E27FC236}">
                <a16:creationId xmlns:a16="http://schemas.microsoft.com/office/drawing/2014/main" id="{FA4BEA03-FF15-4693-B421-282A1B8CAC72}"/>
              </a:ext>
            </a:extLst>
          </p:cNvPr>
          <p:cNvPicPr>
            <a:picLocks noGrp="1" noChangeAspect="1"/>
          </p:cNvPicPr>
          <p:nvPr>
            <p:ph idx="1"/>
          </p:nvPr>
        </p:nvPicPr>
        <p:blipFill>
          <a:blip r:embed="rId2"/>
          <a:stretch>
            <a:fillRect/>
          </a:stretch>
        </p:blipFill>
        <p:spPr>
          <a:xfrm>
            <a:off x="643467" y="675470"/>
            <a:ext cx="10905066" cy="5507058"/>
          </a:xfrm>
          <a:prstGeom prst="rect">
            <a:avLst/>
          </a:prstGeom>
        </p:spPr>
      </p:pic>
      <p:sp>
        <p:nvSpPr>
          <p:cNvPr id="7" name="TextBox 6">
            <a:extLst>
              <a:ext uri="{FF2B5EF4-FFF2-40B4-BE49-F238E27FC236}">
                <a16:creationId xmlns:a16="http://schemas.microsoft.com/office/drawing/2014/main" id="{FCA0CA33-2D7A-452E-AF3F-CE968A720DC6}"/>
              </a:ext>
            </a:extLst>
          </p:cNvPr>
          <p:cNvSpPr txBox="1"/>
          <p:nvPr/>
        </p:nvSpPr>
        <p:spPr>
          <a:xfrm>
            <a:off x="972457" y="6211669"/>
            <a:ext cx="6096000"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http://handkerchiefnursery.co.uk/learning-environment/forest-school</a:t>
            </a:r>
          </a:p>
        </p:txBody>
      </p:sp>
    </p:spTree>
    <p:extLst>
      <p:ext uri="{BB962C8B-B14F-4D97-AF65-F5344CB8AC3E}">
        <p14:creationId xmlns:p14="http://schemas.microsoft.com/office/powerpoint/2010/main" val="40345369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03250771-768A-47E6-AA80-B795FD167731}"/>
              </a:ext>
            </a:extLst>
          </p:cNvPr>
          <p:cNvPicPr>
            <a:picLocks noGrp="1" noChangeAspect="1"/>
          </p:cNvPicPr>
          <p:nvPr>
            <p:ph idx="1"/>
          </p:nvPr>
        </p:nvPicPr>
        <p:blipFill>
          <a:blip r:embed="rId2"/>
          <a:stretch>
            <a:fillRect/>
          </a:stretch>
        </p:blipFill>
        <p:spPr>
          <a:xfrm>
            <a:off x="1143940" y="643466"/>
            <a:ext cx="9904119" cy="5571067"/>
          </a:xfrm>
          <a:prstGeom prst="rect">
            <a:avLst/>
          </a:prstGeom>
        </p:spPr>
      </p:pic>
    </p:spTree>
    <p:extLst>
      <p:ext uri="{BB962C8B-B14F-4D97-AF65-F5344CB8AC3E}">
        <p14:creationId xmlns:p14="http://schemas.microsoft.com/office/powerpoint/2010/main" val="32183980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A dirt road through a forest&#10;&#10;Description automatically generated with low confidence">
            <a:extLst>
              <a:ext uri="{FF2B5EF4-FFF2-40B4-BE49-F238E27FC236}">
                <a16:creationId xmlns:a16="http://schemas.microsoft.com/office/drawing/2014/main" id="{B70E10FC-115E-48A6-A9D6-5BF046AB562C}"/>
              </a:ext>
            </a:extLst>
          </p:cNvPr>
          <p:cNvPicPr>
            <a:picLocks noGrp="1" noChangeAspect="1"/>
          </p:cNvPicPr>
          <p:nvPr>
            <p:ph idx="1"/>
          </p:nvPr>
        </p:nvPicPr>
        <p:blipFill rotWithShape="1">
          <a:blip r:embed="rId2"/>
          <a:srcRect t="3347" b="11763"/>
          <a:stretch/>
        </p:blipFill>
        <p:spPr>
          <a:xfrm>
            <a:off x="20" y="1282"/>
            <a:ext cx="12191980" cy="6856718"/>
          </a:xfrm>
          <a:prstGeom prst="rect">
            <a:avLst/>
          </a:prstGeom>
        </p:spPr>
      </p:pic>
    </p:spTree>
    <p:extLst>
      <p:ext uri="{BB962C8B-B14F-4D97-AF65-F5344CB8AC3E}">
        <p14:creationId xmlns:p14="http://schemas.microsoft.com/office/powerpoint/2010/main" val="33347822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23B71F78-62E3-42B6-9DBE-D59775D525DD}"/>
              </a:ext>
            </a:extLst>
          </p:cNvPr>
          <p:cNvPicPr>
            <a:picLocks noGrp="1" noChangeAspect="1"/>
          </p:cNvPicPr>
          <p:nvPr>
            <p:ph idx="1"/>
          </p:nvPr>
        </p:nvPicPr>
        <p:blipFill rotWithShape="1">
          <a:blip r:embed="rId2"/>
          <a:srcRect t="15429"/>
          <a:stretch/>
        </p:blipFill>
        <p:spPr>
          <a:xfrm>
            <a:off x="20" y="1282"/>
            <a:ext cx="12191980" cy="6856718"/>
          </a:xfrm>
          <a:prstGeom prst="rect">
            <a:avLst/>
          </a:prstGeom>
        </p:spPr>
      </p:pic>
    </p:spTree>
    <p:extLst>
      <p:ext uri="{BB962C8B-B14F-4D97-AF65-F5344CB8AC3E}">
        <p14:creationId xmlns:p14="http://schemas.microsoft.com/office/powerpoint/2010/main" val="17782761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3A15BC25-31FA-E561-78F3-C4FA7942B77B}"/>
              </a:ext>
            </a:extLst>
          </p:cNvPr>
          <p:cNvPicPr>
            <a:picLocks noGrp="1" noChangeAspect="1"/>
          </p:cNvPicPr>
          <p:nvPr>
            <p:ph idx="1"/>
          </p:nvPr>
        </p:nvPicPr>
        <p:blipFill rotWithShape="1">
          <a:blip r:embed="rId2"/>
          <a:srcRect t="24368" b="646"/>
          <a:stretch/>
        </p:blipFill>
        <p:spPr>
          <a:xfrm>
            <a:off x="20" y="1282"/>
            <a:ext cx="12191980" cy="6856718"/>
          </a:xfrm>
          <a:prstGeom prst="rect">
            <a:avLst/>
          </a:prstGeom>
        </p:spPr>
      </p:pic>
    </p:spTree>
    <p:extLst>
      <p:ext uri="{BB962C8B-B14F-4D97-AF65-F5344CB8AC3E}">
        <p14:creationId xmlns:p14="http://schemas.microsoft.com/office/powerpoint/2010/main" val="41476841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F18704-11EE-4E6D-BE75-81DF32E6B544}"/>
              </a:ext>
            </a:extLst>
          </p:cNvPr>
          <p:cNvSpPr>
            <a:spLocks noGrp="1"/>
          </p:cNvSpPr>
          <p:nvPr>
            <p:ph type="title"/>
          </p:nvPr>
        </p:nvSpPr>
        <p:spPr>
          <a:xfrm>
            <a:off x="838200" y="988141"/>
            <a:ext cx="10515600" cy="685675"/>
          </a:xfrm>
        </p:spPr>
        <p:txBody>
          <a:bodyPr>
            <a:normAutofit fontScale="90000"/>
          </a:bodyPr>
          <a:lstStyle/>
          <a:p>
            <a:br>
              <a:rPr lang="en-GB" sz="1800" b="1" dirty="0">
                <a:solidFill>
                  <a:srgbClr val="0070C0"/>
                </a:solidFill>
                <a:effectLst/>
                <a:latin typeface="Arial" panose="020B0604020202020204" pitchFamily="34" charset="0"/>
                <a:ea typeface="Calibri" panose="020F0502020204030204" pitchFamily="34" charset="0"/>
                <a:cs typeface="Arial" panose="020B0604020202020204" pitchFamily="34" charset="0"/>
              </a:rPr>
            </a:br>
            <a:br>
              <a:rPr lang="en-GB" sz="1800" b="1" dirty="0">
                <a:solidFill>
                  <a:srgbClr val="0070C0"/>
                </a:solidFill>
                <a:effectLst/>
                <a:latin typeface="Arial" panose="020B0604020202020204" pitchFamily="34" charset="0"/>
                <a:ea typeface="Calibri" panose="020F0502020204030204" pitchFamily="34" charset="0"/>
                <a:cs typeface="Arial" panose="020B0604020202020204" pitchFamily="34" charset="0"/>
              </a:rPr>
            </a:br>
            <a:br>
              <a:rPr lang="en-GB" sz="1800" b="1" dirty="0">
                <a:solidFill>
                  <a:srgbClr val="0070C0"/>
                </a:solidFill>
                <a:effectLst/>
                <a:latin typeface="Arial" panose="020B0604020202020204" pitchFamily="34" charset="0"/>
                <a:ea typeface="Calibri" panose="020F0502020204030204" pitchFamily="34" charset="0"/>
                <a:cs typeface="Arial" panose="020B0604020202020204" pitchFamily="34" charset="0"/>
              </a:rPr>
            </a:br>
            <a:r>
              <a:rPr lang="en-GB" sz="3100" dirty="0">
                <a:effectLst/>
                <a:latin typeface="Arial" panose="020B0604020202020204" pitchFamily="34" charset="0"/>
                <a:ea typeface="Calibri" panose="020F0502020204030204" pitchFamily="34" charset="0"/>
                <a:cs typeface="Arial" panose="020B0604020202020204" pitchFamily="34" charset="0"/>
              </a:rPr>
              <a:t>2. </a:t>
            </a:r>
            <a:r>
              <a:rPr lang="en-GB" sz="3100" dirty="0" err="1">
                <a:effectLst/>
                <a:latin typeface="Arial" panose="020B0604020202020204" pitchFamily="34" charset="0"/>
                <a:ea typeface="Calibri" panose="020F0502020204030204" pitchFamily="34" charset="0"/>
                <a:cs typeface="Arial" panose="020B0604020202020204" pitchFamily="34" charset="0"/>
              </a:rPr>
              <a:t>Trafodwch</a:t>
            </a:r>
            <a:r>
              <a:rPr lang="en-GB" sz="3100" dirty="0">
                <a:effectLst/>
                <a:latin typeface="Arial" panose="020B0604020202020204" pitchFamily="34" charset="0"/>
                <a:ea typeface="Calibri" panose="020F0502020204030204" pitchFamily="34" charset="0"/>
                <a:cs typeface="Arial" panose="020B0604020202020204" pitchFamily="34" charset="0"/>
              </a:rPr>
              <a:t> </a:t>
            </a:r>
            <a:r>
              <a:rPr lang="en-GB" sz="3100" dirty="0" err="1">
                <a:effectLst/>
                <a:latin typeface="Arial" panose="020B0604020202020204" pitchFamily="34" charset="0"/>
                <a:ea typeface="Calibri" panose="020F0502020204030204" pitchFamily="34" charset="0"/>
                <a:cs typeface="Arial" panose="020B0604020202020204" pitchFamily="34" charset="0"/>
              </a:rPr>
              <a:t>sut</a:t>
            </a:r>
            <a:r>
              <a:rPr lang="en-GB" sz="3100" dirty="0">
                <a:effectLst/>
                <a:latin typeface="Arial" panose="020B0604020202020204" pitchFamily="34" charset="0"/>
                <a:ea typeface="Calibri" panose="020F0502020204030204" pitchFamily="34" charset="0"/>
                <a:cs typeface="Arial" panose="020B0604020202020204" pitchFamily="34" charset="0"/>
              </a:rPr>
              <a:t> </a:t>
            </a:r>
            <a:r>
              <a:rPr lang="en-GB" sz="3100" dirty="0" err="1">
                <a:effectLst/>
                <a:latin typeface="Arial" panose="020B0604020202020204" pitchFamily="34" charset="0"/>
                <a:ea typeface="Calibri" panose="020F0502020204030204" pitchFamily="34" charset="0"/>
                <a:cs typeface="Arial" panose="020B0604020202020204" pitchFamily="34" charset="0"/>
              </a:rPr>
              <a:t>gallai'r</a:t>
            </a:r>
            <a:r>
              <a:rPr lang="en-GB" sz="3100" dirty="0">
                <a:effectLst/>
                <a:latin typeface="Arial" panose="020B0604020202020204" pitchFamily="34" charset="0"/>
                <a:ea typeface="Calibri" panose="020F0502020204030204" pitchFamily="34" charset="0"/>
                <a:cs typeface="Arial" panose="020B0604020202020204" pitchFamily="34" charset="0"/>
              </a:rPr>
              <a:t> </a:t>
            </a:r>
            <a:r>
              <a:rPr lang="en-GB" sz="3100" dirty="0" err="1">
                <a:effectLst/>
                <a:latin typeface="Arial" panose="020B0604020202020204" pitchFamily="34" charset="0"/>
                <a:ea typeface="Calibri" panose="020F0502020204030204" pitchFamily="34" charset="0"/>
                <a:cs typeface="Arial" panose="020B0604020202020204" pitchFamily="34" charset="0"/>
              </a:rPr>
              <a:t>amgylchedd</a:t>
            </a:r>
            <a:r>
              <a:rPr lang="en-GB" sz="3100" dirty="0">
                <a:effectLst/>
                <a:latin typeface="Arial" panose="020B0604020202020204" pitchFamily="34" charset="0"/>
                <a:ea typeface="Calibri" panose="020F0502020204030204" pitchFamily="34" charset="0"/>
                <a:cs typeface="Arial" panose="020B0604020202020204" pitchFamily="34" charset="0"/>
              </a:rPr>
              <a:t> </a:t>
            </a:r>
            <a:r>
              <a:rPr lang="en-GB" sz="3100" dirty="0" err="1">
                <a:effectLst/>
                <a:latin typeface="Arial" panose="020B0604020202020204" pitchFamily="34" charset="0"/>
                <a:ea typeface="Calibri" panose="020F0502020204030204" pitchFamily="34" charset="0"/>
                <a:cs typeface="Arial" panose="020B0604020202020204" pitchFamily="34" charset="0"/>
              </a:rPr>
              <a:t>yn</a:t>
            </a:r>
            <a:r>
              <a:rPr lang="en-GB" sz="3100" dirty="0">
                <a:effectLst/>
                <a:latin typeface="Arial" panose="020B0604020202020204" pitchFamily="34" charset="0"/>
                <a:ea typeface="Calibri" panose="020F0502020204030204" pitchFamily="34" charset="0"/>
                <a:cs typeface="Arial" panose="020B0604020202020204" pitchFamily="34" charset="0"/>
              </a:rPr>
              <a:t> y </a:t>
            </a:r>
            <a:r>
              <a:rPr lang="en-GB" sz="3100" dirty="0" err="1">
                <a:effectLst/>
                <a:latin typeface="Arial" panose="020B0604020202020204" pitchFamily="34" charset="0"/>
                <a:ea typeface="Calibri" panose="020F0502020204030204" pitchFamily="34" charset="0"/>
                <a:cs typeface="Arial" panose="020B0604020202020204" pitchFamily="34" charset="0"/>
              </a:rPr>
              <a:t>ffotograff</a:t>
            </a:r>
            <a:r>
              <a:rPr lang="en-GB" sz="3100" dirty="0">
                <a:effectLst/>
                <a:latin typeface="Arial" panose="020B0604020202020204" pitchFamily="34" charset="0"/>
                <a:ea typeface="Calibri" panose="020F0502020204030204" pitchFamily="34" charset="0"/>
                <a:cs typeface="Arial" panose="020B0604020202020204" pitchFamily="34" charset="0"/>
              </a:rPr>
              <a:t> </a:t>
            </a:r>
            <a:r>
              <a:rPr lang="en-GB" sz="3100" dirty="0" err="1">
                <a:effectLst/>
                <a:latin typeface="Arial" panose="020B0604020202020204" pitchFamily="34" charset="0"/>
                <a:ea typeface="Calibri" panose="020F0502020204030204" pitchFamily="34" charset="0"/>
                <a:cs typeface="Arial" panose="020B0604020202020204" pitchFamily="34" charset="0"/>
              </a:rPr>
              <a:t>gael</a:t>
            </a:r>
            <a:r>
              <a:rPr lang="en-GB" sz="3100" dirty="0">
                <a:effectLst/>
                <a:latin typeface="Arial" panose="020B0604020202020204" pitchFamily="34" charset="0"/>
                <a:ea typeface="Calibri" panose="020F0502020204030204" pitchFamily="34" charset="0"/>
                <a:cs typeface="Arial" panose="020B0604020202020204" pitchFamily="34" charset="0"/>
              </a:rPr>
              <a:t> </a:t>
            </a:r>
            <a:r>
              <a:rPr lang="en-GB" sz="3100" dirty="0" err="1">
                <a:effectLst/>
                <a:latin typeface="Arial" panose="020B0604020202020204" pitchFamily="34" charset="0"/>
                <a:ea typeface="Calibri" panose="020F0502020204030204" pitchFamily="34" charset="0"/>
                <a:cs typeface="Arial" panose="020B0604020202020204" pitchFamily="34" charset="0"/>
              </a:rPr>
              <a:t>ei</a:t>
            </a:r>
            <a:r>
              <a:rPr lang="en-GB" sz="3100" dirty="0">
                <a:effectLst/>
                <a:latin typeface="Arial" panose="020B0604020202020204" pitchFamily="34" charset="0"/>
                <a:ea typeface="Calibri" panose="020F0502020204030204" pitchFamily="34" charset="0"/>
                <a:cs typeface="Arial" panose="020B0604020202020204" pitchFamily="34" charset="0"/>
              </a:rPr>
              <a:t> </a:t>
            </a:r>
            <a:r>
              <a:rPr lang="en-GB" sz="3100" dirty="0" err="1">
                <a:effectLst/>
                <a:latin typeface="Arial" panose="020B0604020202020204" pitchFamily="34" charset="0"/>
                <a:ea typeface="Calibri" panose="020F0502020204030204" pitchFamily="34" charset="0"/>
                <a:cs typeface="Arial" panose="020B0604020202020204" pitchFamily="34" charset="0"/>
              </a:rPr>
              <a:t>ddefnyddio</a:t>
            </a:r>
            <a:r>
              <a:rPr lang="en-GB" sz="3100" dirty="0">
                <a:effectLst/>
                <a:latin typeface="Arial" panose="020B0604020202020204" pitchFamily="34" charset="0"/>
                <a:ea typeface="Calibri" panose="020F0502020204030204" pitchFamily="34" charset="0"/>
                <a:cs typeface="Arial" panose="020B0604020202020204" pitchFamily="34" charset="0"/>
              </a:rPr>
              <a:t> </a:t>
            </a:r>
            <a:r>
              <a:rPr lang="en-GB" sz="3100" dirty="0" err="1">
                <a:effectLst/>
                <a:latin typeface="Arial" panose="020B0604020202020204" pitchFamily="34" charset="0"/>
                <a:ea typeface="Calibri" panose="020F0502020204030204" pitchFamily="34" charset="0"/>
                <a:cs typeface="Arial" panose="020B0604020202020204" pitchFamily="34" charset="0"/>
              </a:rPr>
              <a:t>gan</a:t>
            </a:r>
            <a:r>
              <a:rPr lang="en-GB" sz="3100" dirty="0">
                <a:effectLst/>
                <a:latin typeface="Arial" panose="020B0604020202020204" pitchFamily="34" charset="0"/>
                <a:ea typeface="Calibri" panose="020F0502020204030204" pitchFamily="34" charset="0"/>
                <a:cs typeface="Arial" panose="020B0604020202020204" pitchFamily="34" charset="0"/>
              </a:rPr>
              <a:t> </a:t>
            </a:r>
            <a:r>
              <a:rPr lang="en-GB" sz="3100" dirty="0" err="1">
                <a:effectLst/>
                <a:latin typeface="Arial" panose="020B0604020202020204" pitchFamily="34" charset="0"/>
                <a:ea typeface="Calibri" panose="020F0502020204030204" pitchFamily="34" charset="0"/>
                <a:cs typeface="Arial" panose="020B0604020202020204" pitchFamily="34" charset="0"/>
              </a:rPr>
              <a:t>blant</a:t>
            </a:r>
            <a:r>
              <a:rPr lang="en-GB" sz="3100" dirty="0">
                <a:effectLst/>
                <a:latin typeface="Arial" panose="020B0604020202020204" pitchFamily="34" charset="0"/>
                <a:ea typeface="Calibri" panose="020F0502020204030204" pitchFamily="34" charset="0"/>
                <a:cs typeface="Arial" panose="020B0604020202020204" pitchFamily="34" charset="0"/>
              </a:rPr>
              <a:t> </a:t>
            </a:r>
            <a:r>
              <a:rPr lang="en-GB" sz="3100" dirty="0" err="1">
                <a:effectLst/>
                <a:latin typeface="Arial" panose="020B0604020202020204" pitchFamily="34" charset="0"/>
                <a:ea typeface="Calibri" panose="020F0502020204030204" pitchFamily="34" charset="0"/>
                <a:cs typeface="Arial" panose="020B0604020202020204" pitchFamily="34" charset="0"/>
              </a:rPr>
              <a:t>ifanc</a:t>
            </a:r>
            <a:r>
              <a:rPr lang="en-GB" sz="3100" dirty="0">
                <a:effectLst/>
                <a:latin typeface="Arial" panose="020B0604020202020204" pitchFamily="34" charset="0"/>
                <a:ea typeface="Calibri" panose="020F0502020204030204" pitchFamily="34" charset="0"/>
                <a:cs typeface="Arial" panose="020B0604020202020204" pitchFamily="34" charset="0"/>
              </a:rPr>
              <a:t> </a:t>
            </a:r>
            <a:r>
              <a:rPr lang="en-GB" sz="3100" dirty="0" err="1">
                <a:effectLst/>
                <a:latin typeface="Arial" panose="020B0604020202020204" pitchFamily="34" charset="0"/>
                <a:ea typeface="Calibri" panose="020F0502020204030204" pitchFamily="34" charset="0"/>
                <a:cs typeface="Arial" panose="020B0604020202020204" pitchFamily="34" charset="0"/>
              </a:rPr>
              <a:t>i</a:t>
            </a:r>
            <a:r>
              <a:rPr lang="en-GB" sz="3100" dirty="0">
                <a:effectLst/>
                <a:latin typeface="Arial" panose="020B0604020202020204" pitchFamily="34" charset="0"/>
                <a:ea typeface="Calibri" panose="020F0502020204030204" pitchFamily="34" charset="0"/>
                <a:cs typeface="Arial" panose="020B0604020202020204" pitchFamily="34" charset="0"/>
              </a:rPr>
              <a:t> </a:t>
            </a:r>
            <a:r>
              <a:rPr lang="en-GB" sz="3100" dirty="0" err="1">
                <a:effectLst/>
                <a:latin typeface="Arial" panose="020B0604020202020204" pitchFamily="34" charset="0"/>
                <a:ea typeface="Calibri" panose="020F0502020204030204" pitchFamily="34" charset="0"/>
                <a:cs typeface="Arial" panose="020B0604020202020204" pitchFamily="34" charset="0"/>
              </a:rPr>
              <a:t>ddatblygu</a:t>
            </a:r>
            <a:r>
              <a:rPr lang="en-GB" sz="3100" dirty="0">
                <a:effectLst/>
                <a:latin typeface="Arial" panose="020B0604020202020204" pitchFamily="34" charset="0"/>
                <a:ea typeface="Calibri" panose="020F0502020204030204" pitchFamily="34" charset="0"/>
                <a:cs typeface="Arial" panose="020B0604020202020204" pitchFamily="34" charset="0"/>
              </a:rPr>
              <a:t> </a:t>
            </a:r>
            <a:r>
              <a:rPr lang="en-GB" sz="3100" dirty="0" err="1">
                <a:effectLst/>
                <a:latin typeface="Arial" panose="020B0604020202020204" pitchFamily="34" charset="0"/>
                <a:ea typeface="Calibri" panose="020F0502020204030204" pitchFamily="34" charset="0"/>
                <a:cs typeface="Arial" panose="020B0604020202020204" pitchFamily="34" charset="0"/>
              </a:rPr>
              <a:t>cysyniadau</a:t>
            </a:r>
            <a:r>
              <a:rPr lang="en-GB" sz="3100" dirty="0">
                <a:effectLst/>
                <a:latin typeface="Arial" panose="020B0604020202020204" pitchFamily="34" charset="0"/>
                <a:ea typeface="Calibri" panose="020F0502020204030204" pitchFamily="34" charset="0"/>
                <a:cs typeface="Arial" panose="020B0604020202020204" pitchFamily="34" charset="0"/>
              </a:rPr>
              <a:t> </a:t>
            </a:r>
            <a:r>
              <a:rPr lang="en-GB" sz="3100" dirty="0" err="1">
                <a:effectLst/>
                <a:latin typeface="Arial" panose="020B0604020202020204" pitchFamily="34" charset="0"/>
                <a:ea typeface="Calibri" panose="020F0502020204030204" pitchFamily="34" charset="0"/>
                <a:cs typeface="Arial" panose="020B0604020202020204" pitchFamily="34" charset="0"/>
              </a:rPr>
              <a:t>gwyddonol</a:t>
            </a:r>
            <a:r>
              <a:rPr lang="en-GB" sz="3100" dirty="0">
                <a:effectLst/>
                <a:latin typeface="Arial" panose="020B0604020202020204" pitchFamily="34" charset="0"/>
                <a:ea typeface="Calibri" panose="020F0502020204030204" pitchFamily="34" charset="0"/>
                <a:cs typeface="Arial" panose="020B0604020202020204" pitchFamily="34" charset="0"/>
              </a:rPr>
              <a:t> neu </a:t>
            </a:r>
            <a:r>
              <a:rPr lang="en-GB" sz="3100" dirty="0" err="1">
                <a:effectLst/>
                <a:latin typeface="Arial" panose="020B0604020202020204" pitchFamily="34" charset="0"/>
                <a:ea typeface="Calibri" panose="020F0502020204030204" pitchFamily="34" charset="0"/>
                <a:cs typeface="Arial" panose="020B0604020202020204" pitchFamily="34" charset="0"/>
              </a:rPr>
              <a:t>fathemategol</a:t>
            </a:r>
            <a:r>
              <a:rPr lang="en-GB" sz="3100" dirty="0">
                <a:effectLst/>
                <a:latin typeface="Arial" panose="020B0604020202020204" pitchFamily="34" charset="0"/>
                <a:ea typeface="Calibri" panose="020F0502020204030204" pitchFamily="34" charset="0"/>
                <a:cs typeface="Arial" panose="020B0604020202020204" pitchFamily="34" charset="0"/>
              </a:rPr>
              <a:t> </a:t>
            </a:r>
            <a:r>
              <a:rPr lang="en-GB" sz="3100" dirty="0" err="1">
                <a:effectLst/>
                <a:latin typeface="Arial" panose="020B0604020202020204" pitchFamily="34" charset="0"/>
                <a:ea typeface="Calibri" panose="020F0502020204030204" pitchFamily="34" charset="0"/>
                <a:cs typeface="Arial" panose="020B0604020202020204" pitchFamily="34" charset="0"/>
              </a:rPr>
              <a:t>penodol</a:t>
            </a:r>
            <a:r>
              <a:rPr lang="en-GB" sz="3100" dirty="0">
                <a:effectLst/>
                <a:latin typeface="Arial" panose="020B0604020202020204" pitchFamily="34" charset="0"/>
                <a:ea typeface="Calibri" panose="020F0502020204030204" pitchFamily="34" charset="0"/>
                <a:cs typeface="Arial" panose="020B0604020202020204" pitchFamily="34" charset="0"/>
              </a:rPr>
              <a:t> </a:t>
            </a:r>
            <a:r>
              <a:rPr lang="en-GB" sz="3100" dirty="0" err="1">
                <a:effectLst/>
                <a:latin typeface="Arial" panose="020B0604020202020204" pitchFamily="34" charset="0"/>
                <a:ea typeface="Calibri" panose="020F0502020204030204" pitchFamily="34" charset="0"/>
                <a:cs typeface="Arial" panose="020B0604020202020204" pitchFamily="34" charset="0"/>
              </a:rPr>
              <a:t>megis</a:t>
            </a:r>
            <a:r>
              <a:rPr lang="en-GB" sz="3100" dirty="0">
                <a:effectLst/>
                <a:latin typeface="Arial" panose="020B0604020202020204" pitchFamily="34" charset="0"/>
                <a:ea typeface="Calibri" panose="020F0502020204030204" pitchFamily="34" charset="0"/>
                <a:cs typeface="Arial" panose="020B0604020202020204" pitchFamily="34" charset="0"/>
              </a:rPr>
              <a:t> </a:t>
            </a:r>
            <a:r>
              <a:rPr lang="en-GB" sz="3100" dirty="0" err="1">
                <a:effectLst/>
                <a:latin typeface="Arial" panose="020B0604020202020204" pitchFamily="34" charset="0"/>
                <a:ea typeface="Calibri" panose="020F0502020204030204" pitchFamily="34" charset="0"/>
                <a:cs typeface="Arial" panose="020B0604020202020204" pitchFamily="34" charset="0"/>
              </a:rPr>
              <a:t>grymoedd</a:t>
            </a:r>
            <a:r>
              <a:rPr lang="en-GB" sz="3100" dirty="0">
                <a:effectLst/>
                <a:latin typeface="Arial" panose="020B0604020202020204" pitchFamily="34" charset="0"/>
                <a:ea typeface="Calibri" panose="020F0502020204030204" pitchFamily="34" charset="0"/>
                <a:cs typeface="Arial" panose="020B0604020202020204" pitchFamily="34" charset="0"/>
              </a:rPr>
              <a:t>, </a:t>
            </a:r>
            <a:r>
              <a:rPr lang="en-GB" sz="3100" dirty="0" err="1">
                <a:effectLst/>
                <a:latin typeface="Arial" panose="020B0604020202020204" pitchFamily="34" charset="0"/>
                <a:ea typeface="Calibri" panose="020F0502020204030204" pitchFamily="34" charset="0"/>
                <a:cs typeface="Arial" panose="020B0604020202020204" pitchFamily="34" charset="0"/>
              </a:rPr>
              <a:t>maint</a:t>
            </a:r>
            <a:r>
              <a:rPr lang="en-GB" sz="3100" dirty="0">
                <a:effectLst/>
                <a:latin typeface="Arial" panose="020B0604020202020204" pitchFamily="34" charset="0"/>
                <a:ea typeface="Calibri" panose="020F0502020204030204" pitchFamily="34" charset="0"/>
                <a:cs typeface="Arial" panose="020B0604020202020204" pitchFamily="34" charset="0"/>
              </a:rPr>
              <a:t>, </a:t>
            </a:r>
            <a:r>
              <a:rPr lang="en-GB" sz="3100" dirty="0" err="1">
                <a:effectLst/>
                <a:latin typeface="Arial" panose="020B0604020202020204" pitchFamily="34" charset="0"/>
                <a:ea typeface="Calibri" panose="020F0502020204030204" pitchFamily="34" charset="0"/>
                <a:cs typeface="Arial" panose="020B0604020202020204" pitchFamily="34" charset="0"/>
              </a:rPr>
              <a:t>pwysau</a:t>
            </a:r>
            <a:r>
              <a:rPr lang="en-GB" sz="3100" dirty="0">
                <a:effectLst/>
                <a:latin typeface="Arial" panose="020B0604020202020204" pitchFamily="34" charset="0"/>
                <a:ea typeface="Calibri" panose="020F0502020204030204" pitchFamily="34" charset="0"/>
                <a:cs typeface="Arial" panose="020B0604020202020204" pitchFamily="34" charset="0"/>
              </a:rPr>
              <a:t>, </a:t>
            </a:r>
            <a:r>
              <a:rPr lang="en-GB" sz="3100" dirty="0" err="1">
                <a:effectLst/>
                <a:latin typeface="Arial" panose="020B0604020202020204" pitchFamily="34" charset="0"/>
                <a:ea typeface="Calibri" panose="020F0502020204030204" pitchFamily="34" charset="0"/>
                <a:cs typeface="Arial" panose="020B0604020202020204" pitchFamily="34" charset="0"/>
              </a:rPr>
              <a:t>cylchoedd</a:t>
            </a:r>
            <a:r>
              <a:rPr lang="en-GB" sz="3100" dirty="0">
                <a:effectLst/>
                <a:latin typeface="Arial" panose="020B0604020202020204" pitchFamily="34" charset="0"/>
                <a:ea typeface="Calibri" panose="020F0502020204030204" pitchFamily="34" charset="0"/>
                <a:cs typeface="Arial" panose="020B0604020202020204" pitchFamily="34" charset="0"/>
              </a:rPr>
              <a:t> </a:t>
            </a:r>
            <a:r>
              <a:rPr lang="en-GB" sz="3100" dirty="0" err="1">
                <a:effectLst/>
                <a:latin typeface="Arial" panose="020B0604020202020204" pitchFamily="34" charset="0"/>
                <a:ea typeface="Calibri" panose="020F0502020204030204" pitchFamily="34" charset="0"/>
                <a:cs typeface="Arial" panose="020B0604020202020204" pitchFamily="34" charset="0"/>
              </a:rPr>
              <a:t>bywyd</a:t>
            </a:r>
            <a:r>
              <a:rPr lang="en-GB" sz="3100" dirty="0">
                <a:effectLst/>
                <a:latin typeface="Arial" panose="020B0604020202020204" pitchFamily="34" charset="0"/>
                <a:ea typeface="Calibri" panose="020F0502020204030204" pitchFamily="34" charset="0"/>
                <a:cs typeface="Arial" panose="020B0604020202020204" pitchFamily="34" charset="0"/>
              </a:rPr>
              <a:t>, </a:t>
            </a:r>
            <a:r>
              <a:rPr lang="en-GB" sz="3100" dirty="0" err="1">
                <a:effectLst/>
                <a:latin typeface="Arial" panose="020B0604020202020204" pitchFamily="34" charset="0"/>
                <a:ea typeface="Calibri" panose="020F0502020204030204" pitchFamily="34" charset="0"/>
                <a:cs typeface="Arial" panose="020B0604020202020204" pitchFamily="34" charset="0"/>
              </a:rPr>
              <a:t>priodweddau</a:t>
            </a:r>
            <a:r>
              <a:rPr lang="en-GB" sz="3100" dirty="0">
                <a:effectLst/>
                <a:latin typeface="Arial" panose="020B0604020202020204" pitchFamily="34" charset="0"/>
                <a:ea typeface="Calibri" panose="020F0502020204030204" pitchFamily="34" charset="0"/>
                <a:cs typeface="Arial" panose="020B0604020202020204" pitchFamily="34" charset="0"/>
              </a:rPr>
              <a:t> </a:t>
            </a:r>
            <a:r>
              <a:rPr lang="en-GB" sz="3100" dirty="0" err="1">
                <a:effectLst/>
                <a:latin typeface="Arial" panose="020B0604020202020204" pitchFamily="34" charset="0"/>
                <a:ea typeface="Calibri" panose="020F0502020204030204" pitchFamily="34" charset="0"/>
                <a:cs typeface="Arial" panose="020B0604020202020204" pitchFamily="34" charset="0"/>
              </a:rPr>
              <a:t>deunyddiau</a:t>
            </a:r>
            <a:r>
              <a:rPr lang="en-GB" sz="3100" dirty="0">
                <a:effectLst/>
                <a:latin typeface="Arial" panose="020B0604020202020204" pitchFamily="34" charset="0"/>
                <a:ea typeface="Calibri" panose="020F0502020204030204" pitchFamily="34" charset="0"/>
                <a:cs typeface="Arial" panose="020B0604020202020204" pitchFamily="34" charset="0"/>
              </a:rPr>
              <a:t> ac </a:t>
            </a:r>
            <a:r>
              <a:rPr lang="en-GB" sz="3100" dirty="0" err="1">
                <a:effectLst/>
                <a:latin typeface="Arial" panose="020B0604020202020204" pitchFamily="34" charset="0"/>
                <a:ea typeface="Calibri" panose="020F0502020204030204" pitchFamily="34" charset="0"/>
                <a:cs typeface="Arial" panose="020B0604020202020204" pitchFamily="34" charset="0"/>
              </a:rPr>
              <a:t>yn</a:t>
            </a:r>
            <a:r>
              <a:rPr lang="en-GB" sz="3100" dirty="0">
                <a:effectLst/>
                <a:latin typeface="Arial" panose="020B0604020202020204" pitchFamily="34" charset="0"/>
                <a:ea typeface="Calibri" panose="020F0502020204030204" pitchFamily="34" charset="0"/>
                <a:cs typeface="Arial" panose="020B0604020202020204" pitchFamily="34" charset="0"/>
              </a:rPr>
              <a:t> y </a:t>
            </a:r>
            <a:r>
              <a:rPr lang="en-GB" sz="3100" dirty="0" err="1">
                <a:effectLst/>
                <a:latin typeface="Arial" panose="020B0604020202020204" pitchFamily="34" charset="0"/>
                <a:ea typeface="Calibri" panose="020F0502020204030204" pitchFamily="34" charset="0"/>
                <a:cs typeface="Arial" panose="020B0604020202020204" pitchFamily="34" charset="0"/>
              </a:rPr>
              <a:t>blaen</a:t>
            </a:r>
            <a:r>
              <a:rPr lang="en-GB" sz="3100" dirty="0">
                <a:effectLst/>
                <a:latin typeface="Arial" panose="020B0604020202020204" pitchFamily="34" charset="0"/>
                <a:ea typeface="Calibri" panose="020F0502020204030204" pitchFamily="34" charset="0"/>
                <a:cs typeface="Arial" panose="020B0604020202020204" pitchFamily="34" charset="0"/>
              </a:rPr>
              <a:t>............  </a:t>
            </a:r>
            <a:br>
              <a:rPr lang="en-GB" sz="3100" dirty="0">
                <a:effectLst/>
                <a:latin typeface="Arial" panose="020B0604020202020204" pitchFamily="34" charset="0"/>
                <a:ea typeface="DengXian" panose="02010600030101010101" pitchFamily="2" charset="-122"/>
                <a:cs typeface="Arial" panose="020B0604020202020204" pitchFamily="34" charset="0"/>
              </a:rPr>
            </a:br>
            <a:br>
              <a:rPr lang="en-GB" b="1" dirty="0">
                <a:solidFill>
                  <a:srgbClr val="0070C0"/>
                </a:solidFill>
              </a:rPr>
            </a:br>
            <a:r>
              <a:rPr lang="en-GB" sz="1800" b="1" i="1" dirty="0">
                <a:solidFill>
                  <a:srgbClr val="0070C0"/>
                </a:solidFill>
                <a:effectLst/>
                <a:latin typeface="Arial" panose="020B0604020202020204" pitchFamily="34" charset="0"/>
                <a:ea typeface="Times New Roman" panose="02020603050405020304" pitchFamily="18" charset="0"/>
              </a:rPr>
              <a:t> </a:t>
            </a:r>
            <a:br>
              <a:rPr lang="en-GB" sz="1800" b="1" i="1" dirty="0">
                <a:solidFill>
                  <a:srgbClr val="0070C0"/>
                </a:solidFill>
                <a:effectLst/>
                <a:latin typeface="Arial" panose="020B0604020202020204" pitchFamily="34" charset="0"/>
                <a:ea typeface="Times New Roman" panose="02020603050405020304" pitchFamily="18" charset="0"/>
              </a:rPr>
            </a:br>
            <a:br>
              <a:rPr lang="en-GB" sz="1800" b="1" i="1" dirty="0">
                <a:solidFill>
                  <a:srgbClr val="0070C0"/>
                </a:solidFill>
                <a:effectLst/>
                <a:latin typeface="Arial" panose="020B0604020202020204" pitchFamily="34" charset="0"/>
                <a:ea typeface="Times New Roman" panose="02020603050405020304" pitchFamily="18" charset="0"/>
              </a:rPr>
            </a:br>
            <a:endParaRPr lang="en-GB" b="1" dirty="0">
              <a:solidFill>
                <a:srgbClr val="0070C0"/>
              </a:solidFill>
            </a:endParaRPr>
          </a:p>
        </p:txBody>
      </p:sp>
      <p:sp>
        <p:nvSpPr>
          <p:cNvPr id="3" name="Content Placeholder 2">
            <a:extLst>
              <a:ext uri="{FF2B5EF4-FFF2-40B4-BE49-F238E27FC236}">
                <a16:creationId xmlns:a16="http://schemas.microsoft.com/office/drawing/2014/main" id="{D29077A8-9C9B-436B-BACF-C71F0280B462}"/>
              </a:ext>
            </a:extLst>
          </p:cNvPr>
          <p:cNvSpPr>
            <a:spLocks noGrp="1"/>
          </p:cNvSpPr>
          <p:nvPr>
            <p:ph sz="half" idx="1"/>
          </p:nvPr>
        </p:nvSpPr>
        <p:spPr>
          <a:xfrm>
            <a:off x="838200" y="2141537"/>
            <a:ext cx="10680290" cy="4351338"/>
          </a:xfrm>
        </p:spPr>
        <p:txBody>
          <a:bodyPr>
            <a:normAutofit/>
          </a:bodyPr>
          <a:lstStyle/>
          <a:p>
            <a:r>
              <a:rPr lang="en-GB" dirty="0" err="1"/>
              <a:t>Profiad</a:t>
            </a:r>
            <a:r>
              <a:rPr lang="en-GB" dirty="0"/>
              <a:t> </a:t>
            </a:r>
            <a:r>
              <a:rPr lang="en-GB" dirty="0" err="1"/>
              <a:t>personol</a:t>
            </a:r>
            <a:endParaRPr lang="en-GB" dirty="0"/>
          </a:p>
          <a:p>
            <a:r>
              <a:rPr lang="en-GB" dirty="0" err="1"/>
              <a:t>Darllen</a:t>
            </a:r>
            <a:endParaRPr lang="en-GB" dirty="0"/>
          </a:p>
          <a:p>
            <a:r>
              <a:rPr lang="en-GB" dirty="0" err="1"/>
              <a:t>Cwricwlwm</a:t>
            </a:r>
            <a:r>
              <a:rPr lang="en-GB" dirty="0"/>
              <a:t> </a:t>
            </a:r>
            <a:r>
              <a:rPr lang="en-GB" dirty="0" err="1"/>
              <a:t>i</a:t>
            </a:r>
            <a:r>
              <a:rPr lang="en-GB" dirty="0"/>
              <a:t> </a:t>
            </a:r>
            <a:r>
              <a:rPr lang="en-GB" dirty="0" err="1"/>
              <a:t>Gymru</a:t>
            </a:r>
            <a:endParaRPr lang="en-GB" dirty="0"/>
          </a:p>
          <a:p>
            <a:r>
              <a:rPr lang="en-GB" dirty="0" err="1">
                <a:hlinkClick r:id="rId2"/>
              </a:rPr>
              <a:t>Dolen</a:t>
            </a:r>
            <a:r>
              <a:rPr lang="en-GB" dirty="0">
                <a:hlinkClick r:id="rId2"/>
              </a:rPr>
              <a:t> </a:t>
            </a:r>
            <a:r>
              <a:rPr lang="en-GB" dirty="0" err="1">
                <a:hlinkClick r:id="rId2"/>
              </a:rPr>
              <a:t>Gwyddonaieth</a:t>
            </a:r>
            <a:r>
              <a:rPr lang="en-GB" dirty="0">
                <a:hlinkClick r:id="rId2"/>
              </a:rPr>
              <a:t> a </a:t>
            </a:r>
            <a:r>
              <a:rPr lang="en-GB" dirty="0" err="1">
                <a:hlinkClick r:id="rId2"/>
              </a:rPr>
              <a:t>Thecholeg</a:t>
            </a:r>
            <a:r>
              <a:rPr lang="en-GB" dirty="0">
                <a:hlinkClick r:id="rId2"/>
              </a:rPr>
              <a:t> </a:t>
            </a:r>
            <a:r>
              <a:rPr lang="en-GB" dirty="0" err="1">
                <a:hlinkClick r:id="rId2"/>
              </a:rPr>
              <a:t>Cwricwlwm</a:t>
            </a:r>
            <a:r>
              <a:rPr lang="en-GB" dirty="0">
                <a:hlinkClick r:id="rId2"/>
              </a:rPr>
              <a:t> Cymru</a:t>
            </a:r>
            <a:endParaRPr lang="en-GB" dirty="0"/>
          </a:p>
          <a:p>
            <a:r>
              <a:rPr lang="en-GB" dirty="0" err="1">
                <a:hlinkClick r:id="rId3"/>
              </a:rPr>
              <a:t>Dolen</a:t>
            </a:r>
            <a:r>
              <a:rPr lang="en-GB" dirty="0">
                <a:hlinkClick r:id="rId3"/>
              </a:rPr>
              <a:t> </a:t>
            </a:r>
            <a:r>
              <a:rPr lang="en-GB" dirty="0" err="1">
                <a:hlinkClick r:id="rId3"/>
              </a:rPr>
              <a:t>i</a:t>
            </a:r>
            <a:r>
              <a:rPr lang="en-GB" dirty="0">
                <a:hlinkClick r:id="rId3"/>
              </a:rPr>
              <a:t> </a:t>
            </a:r>
            <a:r>
              <a:rPr lang="en-GB" dirty="0" err="1">
                <a:hlinkClick r:id="rId3"/>
              </a:rPr>
              <a:t>Mathamateg</a:t>
            </a:r>
            <a:r>
              <a:rPr lang="en-GB" dirty="0">
                <a:hlinkClick r:id="rId3"/>
              </a:rPr>
              <a:t> a </a:t>
            </a:r>
            <a:r>
              <a:rPr lang="en-GB" dirty="0" err="1">
                <a:hlinkClick r:id="rId3"/>
              </a:rPr>
              <a:t>Rhifedd</a:t>
            </a:r>
            <a:r>
              <a:rPr lang="en-GB" dirty="0">
                <a:hlinkClick r:id="rId3"/>
              </a:rPr>
              <a:t> </a:t>
            </a:r>
            <a:r>
              <a:rPr lang="en-GB" dirty="0" err="1">
                <a:hlinkClick r:id="rId3"/>
              </a:rPr>
              <a:t>Cwricwlwm</a:t>
            </a:r>
            <a:r>
              <a:rPr lang="en-GB" dirty="0">
                <a:hlinkClick r:id="rId3"/>
              </a:rPr>
              <a:t> Cymru</a:t>
            </a:r>
            <a:endParaRPr lang="en-GB" dirty="0"/>
          </a:p>
          <a:p>
            <a:r>
              <a:rPr lang="cy-GB" dirty="0"/>
              <a:t>Cyfannol a thraws-cwricwlaidd </a:t>
            </a:r>
          </a:p>
          <a:p>
            <a:endParaRPr lang="en-GB" dirty="0"/>
          </a:p>
        </p:txBody>
      </p:sp>
    </p:spTree>
    <p:extLst>
      <p:ext uri="{BB962C8B-B14F-4D97-AF65-F5344CB8AC3E}">
        <p14:creationId xmlns:p14="http://schemas.microsoft.com/office/powerpoint/2010/main" val="19690048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F18704-11EE-4E6D-BE75-81DF32E6B544}"/>
              </a:ext>
            </a:extLst>
          </p:cNvPr>
          <p:cNvSpPr>
            <a:spLocks noGrp="1"/>
          </p:cNvSpPr>
          <p:nvPr>
            <p:ph type="title"/>
          </p:nvPr>
        </p:nvSpPr>
        <p:spPr>
          <a:xfrm>
            <a:off x="439993" y="217641"/>
            <a:ext cx="10515600" cy="1308692"/>
          </a:xfrm>
        </p:spPr>
        <p:txBody>
          <a:bodyPr>
            <a:normAutofit fontScale="90000"/>
          </a:bodyPr>
          <a:lstStyle/>
          <a:p>
            <a:br>
              <a:rPr lang="en-GB" sz="1800" b="1" dirty="0">
                <a:solidFill>
                  <a:srgbClr val="0070C0"/>
                </a:solidFill>
                <a:effectLst/>
                <a:latin typeface="Arial" panose="020B0604020202020204" pitchFamily="34" charset="0"/>
                <a:ea typeface="Calibri" panose="020F0502020204030204" pitchFamily="34" charset="0"/>
                <a:cs typeface="Arial" panose="020B0604020202020204" pitchFamily="34" charset="0"/>
              </a:rPr>
            </a:br>
            <a:br>
              <a:rPr lang="en-GB" sz="1800" b="1" dirty="0">
                <a:solidFill>
                  <a:srgbClr val="0070C0"/>
                </a:solidFill>
                <a:effectLst/>
                <a:latin typeface="Arial" panose="020B0604020202020204" pitchFamily="34" charset="0"/>
                <a:ea typeface="Calibri" panose="020F0502020204030204" pitchFamily="34" charset="0"/>
                <a:cs typeface="Arial" panose="020B0604020202020204" pitchFamily="34" charset="0"/>
              </a:rPr>
            </a:br>
            <a:br>
              <a:rPr lang="en-GB" sz="1800" b="1" dirty="0">
                <a:solidFill>
                  <a:srgbClr val="0070C0"/>
                </a:solidFill>
                <a:effectLst/>
                <a:latin typeface="Arial" panose="020B0604020202020204" pitchFamily="34" charset="0"/>
                <a:ea typeface="Calibri" panose="020F0502020204030204" pitchFamily="34" charset="0"/>
                <a:cs typeface="Arial" panose="020B0604020202020204" pitchFamily="34" charset="0"/>
              </a:rPr>
            </a:br>
            <a:r>
              <a:rPr lang="en-GB" sz="3100" dirty="0">
                <a:ea typeface="Calibri" panose="020F0502020204030204" pitchFamily="34" charset="0"/>
                <a:cs typeface="Arial" panose="020B0604020202020204" pitchFamily="34" charset="0"/>
              </a:rPr>
              <a:t>2. D</a:t>
            </a:r>
            <a:r>
              <a:rPr lang="en-GB" sz="3100" dirty="0">
                <a:effectLst/>
                <a:latin typeface="Arial" panose="020B0604020202020204" pitchFamily="34" charset="0"/>
                <a:ea typeface="Calibri" panose="020F0502020204030204" pitchFamily="34" charset="0"/>
                <a:cs typeface="Arial" panose="020B0604020202020204" pitchFamily="34" charset="0"/>
              </a:rPr>
              <a:t>iscuss how the environment in the photograph could be used by young children to develop specific scientific or mathematical concepts or ideas such as forces, size, weight,  life cycles, properties of materials and so on…... </a:t>
            </a:r>
            <a:r>
              <a:rPr lang="en-GB" sz="3100" b="1" i="1" dirty="0">
                <a:solidFill>
                  <a:srgbClr val="0070C0"/>
                </a:solidFill>
                <a:effectLst/>
                <a:latin typeface="Arial" panose="020B0604020202020204" pitchFamily="34" charset="0"/>
                <a:ea typeface="Times New Roman" panose="02020603050405020304" pitchFamily="18" charset="0"/>
              </a:rPr>
              <a:t> </a:t>
            </a:r>
            <a:br>
              <a:rPr lang="en-GB" sz="3100" b="1" i="1" dirty="0">
                <a:solidFill>
                  <a:srgbClr val="0070C0"/>
                </a:solidFill>
                <a:effectLst/>
                <a:latin typeface="Arial" panose="020B0604020202020204" pitchFamily="34" charset="0"/>
                <a:ea typeface="Times New Roman" panose="02020603050405020304" pitchFamily="18" charset="0"/>
              </a:rPr>
            </a:br>
            <a:br>
              <a:rPr lang="en-GB" sz="3100" b="1" i="1" dirty="0">
                <a:solidFill>
                  <a:srgbClr val="0070C0"/>
                </a:solidFill>
                <a:effectLst/>
                <a:latin typeface="Arial" panose="020B0604020202020204" pitchFamily="34" charset="0"/>
                <a:ea typeface="Times New Roman" panose="02020603050405020304" pitchFamily="18" charset="0"/>
              </a:rPr>
            </a:br>
            <a:endParaRPr lang="en-GB" sz="3100" b="1" dirty="0">
              <a:solidFill>
                <a:srgbClr val="0070C0"/>
              </a:solidFill>
            </a:endParaRPr>
          </a:p>
        </p:txBody>
      </p:sp>
      <p:sp>
        <p:nvSpPr>
          <p:cNvPr id="4" name="Content Placeholder 3">
            <a:extLst>
              <a:ext uri="{FF2B5EF4-FFF2-40B4-BE49-F238E27FC236}">
                <a16:creationId xmlns:a16="http://schemas.microsoft.com/office/drawing/2014/main" id="{454540A0-913F-49A5-BA80-355B4F983C78}"/>
              </a:ext>
            </a:extLst>
          </p:cNvPr>
          <p:cNvSpPr>
            <a:spLocks noGrp="1"/>
          </p:cNvSpPr>
          <p:nvPr>
            <p:ph sz="half" idx="2"/>
          </p:nvPr>
        </p:nvSpPr>
        <p:spPr>
          <a:xfrm>
            <a:off x="439993" y="2141537"/>
            <a:ext cx="10913807" cy="4351338"/>
          </a:xfrm>
        </p:spPr>
        <p:txBody>
          <a:bodyPr>
            <a:normAutofit/>
          </a:bodyPr>
          <a:lstStyle/>
          <a:p>
            <a:r>
              <a:rPr lang="en-GB" i="1" dirty="0"/>
              <a:t>Your own experience</a:t>
            </a:r>
          </a:p>
          <a:p>
            <a:r>
              <a:rPr lang="en-GB" i="1" dirty="0"/>
              <a:t>Your reading </a:t>
            </a:r>
          </a:p>
          <a:p>
            <a:r>
              <a:rPr lang="en-GB" i="1" dirty="0"/>
              <a:t>Curriculum for Wales</a:t>
            </a:r>
          </a:p>
          <a:p>
            <a:r>
              <a:rPr lang="en-GB" dirty="0">
                <a:hlinkClick r:id="rId2"/>
              </a:rPr>
              <a:t>Link to Science and Technology in Curriculum for Wales</a:t>
            </a:r>
            <a:endParaRPr lang="en-GB" dirty="0"/>
          </a:p>
          <a:p>
            <a:r>
              <a:rPr lang="en-GB" dirty="0">
                <a:hlinkClick r:id="rId3"/>
              </a:rPr>
              <a:t>Link to Mathematics and Numeracy Curriculum for Wales</a:t>
            </a:r>
            <a:endParaRPr lang="en-GB" dirty="0"/>
          </a:p>
          <a:p>
            <a:r>
              <a:rPr lang="en-GB" dirty="0"/>
              <a:t>Holistic and cross-curricular</a:t>
            </a:r>
          </a:p>
          <a:p>
            <a:endParaRPr lang="en-GB" dirty="0"/>
          </a:p>
          <a:p>
            <a:endParaRPr lang="en-GB" dirty="0"/>
          </a:p>
        </p:txBody>
      </p:sp>
    </p:spTree>
    <p:extLst>
      <p:ext uri="{BB962C8B-B14F-4D97-AF65-F5344CB8AC3E}">
        <p14:creationId xmlns:p14="http://schemas.microsoft.com/office/powerpoint/2010/main" val="10824920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2854CD-50CF-6636-C9D9-816056FEFB0F}"/>
              </a:ext>
            </a:extLst>
          </p:cNvPr>
          <p:cNvSpPr>
            <a:spLocks noGrp="1"/>
          </p:cNvSpPr>
          <p:nvPr>
            <p:ph type="title"/>
          </p:nvPr>
        </p:nvSpPr>
        <p:spPr>
          <a:xfrm>
            <a:off x="496529" y="899652"/>
            <a:ext cx="11198942" cy="958645"/>
          </a:xfrm>
        </p:spPr>
        <p:txBody>
          <a:bodyPr>
            <a:normAutofit fontScale="90000"/>
          </a:bodyPr>
          <a:lstStyle/>
          <a:p>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2.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Trafodwch</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sut</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gallai'r</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amgylchedd</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yn</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y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ffotograff</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gael</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ei</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ddefnyddio</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gan</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blant</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ifanc</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i</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ddatblygu</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cysyniadau</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gwyddonol</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neu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fathemategol</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penodol</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megis</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grymoedd</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maint</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pwysau</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cylchoedd</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bywyd</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priodweddau</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deunyddiau</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ac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yn</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y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blaen</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b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DengXian" panose="02010600030101010101" pitchFamily="2" charset="-122"/>
                <a:cs typeface="Arial" panose="020B0604020202020204" pitchFamily="34" charset="0"/>
              </a:rPr>
            </a:br>
            <a:br>
              <a:rPr kumimoji="0" lang="en-GB" sz="4000" b="1" i="0" u="none" strike="noStrike" kern="1200" cap="none" spc="0" normalizeH="0" baseline="0" noProof="0" dirty="0">
                <a:ln>
                  <a:noFill/>
                </a:ln>
                <a:solidFill>
                  <a:srgbClr val="0070C0"/>
                </a:solidFill>
                <a:effectLst/>
                <a:uLnTx/>
                <a:uFillTx/>
                <a:latin typeface="Arial" panose="020B0604020202020204" pitchFamily="34" charset="0"/>
                <a:ea typeface="+mj-ea"/>
                <a:cs typeface="+mj-cs"/>
              </a:rPr>
            </a:br>
            <a:endParaRPr lang="en-GB" dirty="0"/>
          </a:p>
        </p:txBody>
      </p:sp>
      <p:sp>
        <p:nvSpPr>
          <p:cNvPr id="3" name="Content Placeholder 2">
            <a:extLst>
              <a:ext uri="{FF2B5EF4-FFF2-40B4-BE49-F238E27FC236}">
                <a16:creationId xmlns:a16="http://schemas.microsoft.com/office/drawing/2014/main" id="{64140E9D-7CF8-CD68-81F9-06DA10C50413}"/>
              </a:ext>
            </a:extLst>
          </p:cNvPr>
          <p:cNvSpPr>
            <a:spLocks noGrp="1"/>
          </p:cNvSpPr>
          <p:nvPr>
            <p:ph sz="half" idx="1"/>
          </p:nvPr>
        </p:nvSpPr>
        <p:spPr>
          <a:xfrm>
            <a:off x="309717" y="1740311"/>
            <a:ext cx="11385754" cy="4436652"/>
          </a:xfrm>
        </p:spPr>
        <p:txBody>
          <a:bodyPr>
            <a:normAutofit lnSpcReduction="10000"/>
          </a:bodyPr>
          <a:lstStyle/>
          <a:p>
            <a:r>
              <a:rPr lang="en-GB" dirty="0" err="1">
                <a:effectLst/>
                <a:latin typeface="Arial" panose="020B0604020202020204" pitchFamily="34" charset="0"/>
                <a:ea typeface="Calibri" panose="020F0502020204030204" pitchFamily="34" charset="0"/>
                <a:cs typeface="Arial" panose="020B0604020202020204" pitchFamily="34" charset="0"/>
              </a:rPr>
              <a:t>Dychmygwch</a:t>
            </a:r>
            <a:r>
              <a:rPr lang="en-GB" dirty="0">
                <a:effectLst/>
                <a:latin typeface="Arial" panose="020B0604020202020204" pitchFamily="34" charset="0"/>
                <a:ea typeface="Calibri" panose="020F0502020204030204" pitchFamily="34" charset="0"/>
                <a:cs typeface="Arial" panose="020B0604020202020204" pitchFamily="34" charset="0"/>
              </a:rPr>
              <a:t> y </a:t>
            </a:r>
            <a:r>
              <a:rPr lang="en-GB" dirty="0" err="1">
                <a:effectLst/>
                <a:latin typeface="Arial" panose="020B0604020202020204" pitchFamily="34" charset="0"/>
                <a:ea typeface="Calibri" panose="020F0502020204030204" pitchFamily="34" charset="0"/>
                <a:cs typeface="Arial" panose="020B0604020202020204" pitchFamily="34" charset="0"/>
              </a:rPr>
              <a:t>bydd</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yr</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amgylchedd</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yn</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cael</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ei</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ddefnyddio</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gan</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grŵp</a:t>
            </a:r>
            <a:r>
              <a:rPr lang="en-GB" dirty="0">
                <a:effectLst/>
                <a:latin typeface="Arial" panose="020B0604020202020204" pitchFamily="34" charset="0"/>
                <a:ea typeface="Calibri" panose="020F0502020204030204" pitchFamily="34" charset="0"/>
                <a:cs typeface="Arial" panose="020B0604020202020204" pitchFamily="34" charset="0"/>
              </a:rPr>
              <a:t> o </a:t>
            </a:r>
            <a:r>
              <a:rPr lang="en-GB" dirty="0" err="1">
                <a:effectLst/>
                <a:latin typeface="Arial" panose="020B0604020202020204" pitchFamily="34" charset="0"/>
                <a:ea typeface="Calibri" panose="020F0502020204030204" pitchFamily="34" charset="0"/>
                <a:cs typeface="Arial" panose="020B0604020202020204" pitchFamily="34" charset="0"/>
              </a:rPr>
              <a:t>blant</a:t>
            </a:r>
            <a:r>
              <a:rPr lang="en-GB" dirty="0">
                <a:effectLst/>
                <a:latin typeface="Arial" panose="020B0604020202020204" pitchFamily="34" charset="0"/>
                <a:ea typeface="Calibri" panose="020F0502020204030204" pitchFamily="34" charset="0"/>
                <a:cs typeface="Arial" panose="020B0604020202020204" pitchFamily="34" charset="0"/>
              </a:rPr>
              <a:t> o </a:t>
            </a:r>
            <a:r>
              <a:rPr lang="en-GB" dirty="0" err="1">
                <a:effectLst/>
                <a:latin typeface="Arial" panose="020B0604020202020204" pitchFamily="34" charset="0"/>
                <a:ea typeface="Calibri" panose="020F0502020204030204" pitchFamily="34" charset="0"/>
                <a:cs typeface="Arial" panose="020B0604020202020204" pitchFamily="34" charset="0"/>
              </a:rPr>
              <a:t>leoliad</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blynyddoedd</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cynnar</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gydag</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ymarferwyr</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yno</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i</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arsylwi</a:t>
            </a:r>
            <a:r>
              <a:rPr lang="en-GB" dirty="0">
                <a:effectLst/>
                <a:latin typeface="Arial" panose="020B0604020202020204" pitchFamily="34" charset="0"/>
                <a:ea typeface="Calibri" panose="020F0502020204030204" pitchFamily="34" charset="0"/>
                <a:cs typeface="Arial" panose="020B0604020202020204" pitchFamily="34" charset="0"/>
              </a:rPr>
              <a:t> a </a:t>
            </a:r>
            <a:r>
              <a:rPr lang="en-GB" dirty="0" err="1">
                <a:effectLst/>
                <a:latin typeface="Arial" panose="020B0604020202020204" pitchFamily="34" charset="0"/>
                <a:ea typeface="Calibri" panose="020F0502020204030204" pitchFamily="34" charset="0"/>
                <a:cs typeface="Arial" panose="020B0604020202020204" pitchFamily="34" charset="0"/>
              </a:rPr>
              <a:t>chefnogi</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eu</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chwilfrydedd</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Gallwch</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hefyd</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ystyried</a:t>
            </a:r>
            <a:r>
              <a:rPr lang="en-GB" dirty="0">
                <a:effectLst/>
                <a:latin typeface="Arial" panose="020B0604020202020204" pitchFamily="34" charset="0"/>
                <a:ea typeface="Calibri" panose="020F0502020204030204" pitchFamily="34" charset="0"/>
                <a:cs typeface="Arial" panose="020B0604020202020204" pitchFamily="34" charset="0"/>
              </a:rPr>
              <a:t> pa </a:t>
            </a:r>
            <a:r>
              <a:rPr lang="en-GB" dirty="0" err="1">
                <a:effectLst/>
                <a:latin typeface="Arial" panose="020B0604020202020204" pitchFamily="34" charset="0"/>
                <a:ea typeface="Calibri" panose="020F0502020204030204" pitchFamily="34" charset="0"/>
                <a:cs typeface="Arial" panose="020B0604020202020204" pitchFamily="34" charset="0"/>
              </a:rPr>
              <a:t>adnoddau</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ychwanegol</a:t>
            </a:r>
            <a:r>
              <a:rPr lang="en-GB" dirty="0">
                <a:effectLst/>
                <a:latin typeface="Arial" panose="020B0604020202020204" pitchFamily="34" charset="0"/>
                <a:ea typeface="Calibri" panose="020F0502020204030204" pitchFamily="34" charset="0"/>
                <a:cs typeface="Arial" panose="020B0604020202020204" pitchFamily="34" charset="0"/>
              </a:rPr>
              <a:t> y </a:t>
            </a:r>
            <a:r>
              <a:rPr lang="en-GB" dirty="0" err="1">
                <a:effectLst/>
                <a:latin typeface="Arial" panose="020B0604020202020204" pitchFamily="34" charset="0"/>
                <a:ea typeface="Calibri" panose="020F0502020204030204" pitchFamily="34" charset="0"/>
                <a:cs typeface="Arial" panose="020B0604020202020204" pitchFamily="34" charset="0"/>
              </a:rPr>
              <a:t>byddech</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yn</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eu</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hychwanegu</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i'r</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amgylchedd</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i</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annog</a:t>
            </a:r>
            <a:r>
              <a:rPr lang="en-GB" dirty="0">
                <a:effectLst/>
                <a:latin typeface="Arial" panose="020B0604020202020204" pitchFamily="34" charset="0"/>
                <a:ea typeface="Calibri" panose="020F0502020204030204" pitchFamily="34" charset="0"/>
                <a:cs typeface="Arial" panose="020B0604020202020204" pitchFamily="34" charset="0"/>
              </a:rPr>
              <a:t> plant </a:t>
            </a:r>
            <a:r>
              <a:rPr lang="en-GB" dirty="0" err="1">
                <a:effectLst/>
                <a:latin typeface="Arial" panose="020B0604020202020204" pitchFamily="34" charset="0"/>
                <a:ea typeface="Calibri" panose="020F0502020204030204" pitchFamily="34" charset="0"/>
                <a:cs typeface="Arial" panose="020B0604020202020204" pitchFamily="34" charset="0"/>
              </a:rPr>
              <a:t>i</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archwilio</a:t>
            </a:r>
            <a:r>
              <a:rPr lang="en-GB" dirty="0">
                <a:effectLst/>
                <a:latin typeface="Arial" panose="020B0604020202020204" pitchFamily="34" charset="0"/>
                <a:ea typeface="Calibri" panose="020F0502020204030204" pitchFamily="34" charset="0"/>
                <a:cs typeface="Arial" panose="020B0604020202020204" pitchFamily="34" charset="0"/>
              </a:rPr>
              <a:t> a </a:t>
            </a:r>
            <a:r>
              <a:rPr lang="en-GB" dirty="0" err="1">
                <a:effectLst/>
                <a:latin typeface="Arial" panose="020B0604020202020204" pitchFamily="34" charset="0"/>
                <a:ea typeface="Calibri" panose="020F0502020204030204" pitchFamily="34" charset="0"/>
                <a:cs typeface="Arial" panose="020B0604020202020204" pitchFamily="34" charset="0"/>
              </a:rPr>
              <a:t>darganfod</a:t>
            </a:r>
            <a:r>
              <a:rPr lang="en-GB" dirty="0">
                <a:effectLst/>
                <a:latin typeface="Arial" panose="020B0604020202020204" pitchFamily="34" charset="0"/>
                <a:ea typeface="Calibri" panose="020F0502020204030204" pitchFamily="34" charset="0"/>
                <a:cs typeface="Arial" panose="020B0604020202020204" pitchFamily="34" charset="0"/>
              </a:rPr>
              <a:t>.</a:t>
            </a:r>
          </a:p>
          <a:p>
            <a:r>
              <a:rPr lang="en-GB" dirty="0" err="1">
                <a:effectLst/>
                <a:latin typeface="Arial" panose="020B0604020202020204" pitchFamily="34" charset="0"/>
                <a:ea typeface="Calibri" panose="020F0502020204030204" pitchFamily="34" charset="0"/>
                <a:cs typeface="Arial" panose="020B0604020202020204" pitchFamily="34" charset="0"/>
              </a:rPr>
              <a:t>Ceisiwch</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ddadansoddi</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syniadau'n</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fanwl</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yn</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hytrach</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na</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thrafod</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sawl</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cysyniad</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gwyddoniaeth</a:t>
            </a:r>
            <a:r>
              <a:rPr lang="en-GB" dirty="0">
                <a:effectLst/>
                <a:latin typeface="Arial" panose="020B0604020202020204" pitchFamily="34" charset="0"/>
                <a:ea typeface="Calibri" panose="020F0502020204030204" pitchFamily="34" charset="0"/>
                <a:cs typeface="Arial" panose="020B0604020202020204" pitchFamily="34" charset="0"/>
              </a:rPr>
              <a:t> neu </a:t>
            </a:r>
            <a:r>
              <a:rPr lang="en-GB" dirty="0" err="1">
                <a:effectLst/>
                <a:latin typeface="Arial" panose="020B0604020202020204" pitchFamily="34" charset="0"/>
                <a:ea typeface="Calibri" panose="020F0502020204030204" pitchFamily="34" charset="0"/>
                <a:cs typeface="Arial" panose="020B0604020202020204" pitchFamily="34" charset="0"/>
              </a:rPr>
              <a:t>fathemateg</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wahanol</a:t>
            </a:r>
            <a:r>
              <a:rPr lang="en-GB" dirty="0">
                <a:effectLst/>
                <a:latin typeface="Arial" panose="020B0604020202020204" pitchFamily="34" charset="0"/>
                <a:ea typeface="Calibri" panose="020F0502020204030204" pitchFamily="34" charset="0"/>
                <a:cs typeface="Arial" panose="020B0604020202020204" pitchFamily="34" charset="0"/>
              </a:rPr>
              <a:t>. Er </a:t>
            </a:r>
            <a:r>
              <a:rPr lang="en-GB" dirty="0" err="1">
                <a:effectLst/>
                <a:latin typeface="Arial" panose="020B0604020202020204" pitchFamily="34" charset="0"/>
                <a:ea typeface="Calibri" panose="020F0502020204030204" pitchFamily="34" charset="0"/>
                <a:cs typeface="Arial" panose="020B0604020202020204" pitchFamily="34" charset="0"/>
              </a:rPr>
              <a:t>enghraifft</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os</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yw</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eich</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llun</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yn</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cynnwys</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gardd</a:t>
            </a:r>
            <a:r>
              <a:rPr lang="en-GB" dirty="0">
                <a:effectLst/>
                <a:latin typeface="Arial" panose="020B0604020202020204" pitchFamily="34" charset="0"/>
                <a:ea typeface="Calibri" panose="020F0502020204030204" pitchFamily="34" charset="0"/>
                <a:cs typeface="Arial" panose="020B0604020202020204" pitchFamily="34" charset="0"/>
              </a:rPr>
              <a:t> neu </a:t>
            </a:r>
            <a:r>
              <a:rPr lang="en-GB" dirty="0" err="1">
                <a:effectLst/>
                <a:latin typeface="Arial" panose="020B0604020202020204" pitchFamily="34" charset="0"/>
                <a:ea typeface="Calibri" panose="020F0502020204030204" pitchFamily="34" charset="0"/>
                <a:cs typeface="Arial" panose="020B0604020202020204" pitchFamily="34" charset="0"/>
              </a:rPr>
              <a:t>goedwig</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byddai'n</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gwneud</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synnwyr</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archwilio</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tyfiant</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planhigion</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cylchoedd</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bywyd</a:t>
            </a:r>
            <a:r>
              <a:rPr lang="en-GB" dirty="0">
                <a:effectLst/>
                <a:latin typeface="Arial" panose="020B0604020202020204" pitchFamily="34" charset="0"/>
                <a:ea typeface="Calibri" panose="020F0502020204030204" pitchFamily="34" charset="0"/>
                <a:cs typeface="Arial" panose="020B0604020202020204" pitchFamily="34" charset="0"/>
              </a:rPr>
              <a:t> a </a:t>
            </a:r>
            <a:r>
              <a:rPr lang="en-GB" dirty="0" err="1">
                <a:effectLst/>
                <a:latin typeface="Arial" panose="020B0604020202020204" pitchFamily="34" charset="0"/>
                <a:ea typeface="Calibri" panose="020F0502020204030204" pitchFamily="34" charset="0"/>
                <a:cs typeface="Arial" panose="020B0604020202020204" pitchFamily="34" charset="0"/>
              </a:rPr>
              <a:t>phethau</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byw</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Os</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oes</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gan</a:t>
            </a:r>
            <a:r>
              <a:rPr lang="en-GB" dirty="0">
                <a:effectLst/>
                <a:latin typeface="Arial" panose="020B0604020202020204" pitchFamily="34" charset="0"/>
                <a:ea typeface="Calibri" panose="020F0502020204030204" pitchFamily="34" charset="0"/>
                <a:cs typeface="Arial" panose="020B0604020202020204" pitchFamily="34" charset="0"/>
              </a:rPr>
              <a:t> y </a:t>
            </a:r>
            <a:r>
              <a:rPr lang="en-GB" dirty="0" err="1">
                <a:effectLst/>
                <a:latin typeface="Arial" panose="020B0604020202020204" pitchFamily="34" charset="0"/>
                <a:ea typeface="Calibri" panose="020F0502020204030204" pitchFamily="34" charset="0"/>
                <a:cs typeface="Arial" panose="020B0604020202020204" pitchFamily="34" charset="0"/>
              </a:rPr>
              <a:t>safle</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dir</a:t>
            </a:r>
            <a:r>
              <a:rPr lang="en-GB" dirty="0">
                <a:effectLst/>
                <a:latin typeface="Arial" panose="020B0604020202020204" pitchFamily="34" charset="0"/>
                <a:ea typeface="Calibri" panose="020F0502020204030204" pitchFamily="34" charset="0"/>
                <a:cs typeface="Arial" panose="020B0604020202020204" pitchFamily="34" charset="0"/>
              </a:rPr>
              <a:t> neu </a:t>
            </a:r>
            <a:r>
              <a:rPr lang="en-GB" dirty="0" err="1">
                <a:effectLst/>
                <a:latin typeface="Arial" panose="020B0604020202020204" pitchFamily="34" charset="0"/>
                <a:ea typeface="Calibri" panose="020F0502020204030204" pitchFamily="34" charset="0"/>
                <a:cs typeface="Arial" panose="020B0604020202020204" pitchFamily="34" charset="0"/>
              </a:rPr>
              <a:t>lethrau</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anwastad</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iawn</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byddai'n</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gyfle</a:t>
            </a:r>
            <a:r>
              <a:rPr lang="en-GB" dirty="0">
                <a:effectLst/>
                <a:latin typeface="Arial" panose="020B0604020202020204" pitchFamily="34" charset="0"/>
                <a:ea typeface="Calibri" panose="020F0502020204030204" pitchFamily="34" charset="0"/>
                <a:cs typeface="Arial" panose="020B0604020202020204" pitchFamily="34" charset="0"/>
              </a:rPr>
              <a:t> da </a:t>
            </a:r>
            <a:r>
              <a:rPr lang="en-GB" dirty="0" err="1">
                <a:effectLst/>
                <a:latin typeface="Arial" panose="020B0604020202020204" pitchFamily="34" charset="0"/>
                <a:ea typeface="Calibri" panose="020F0502020204030204" pitchFamily="34" charset="0"/>
                <a:cs typeface="Arial" panose="020B0604020202020204" pitchFamily="34" charset="0"/>
              </a:rPr>
              <a:t>i</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archwilio</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grymoedd</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fel</a:t>
            </a:r>
            <a:r>
              <a:rPr lang="en-GB" dirty="0">
                <a:effectLst/>
                <a:latin typeface="Arial" panose="020B0604020202020204" pitchFamily="34" charset="0"/>
                <a:ea typeface="Calibri" panose="020F0502020204030204" pitchFamily="34" charset="0"/>
                <a:cs typeface="Arial" panose="020B0604020202020204" pitchFamily="34" charset="0"/>
              </a:rPr>
              <a:t> </a:t>
            </a:r>
            <a:r>
              <a:rPr lang="en-GB" dirty="0" err="1">
                <a:effectLst/>
                <a:latin typeface="Arial" panose="020B0604020202020204" pitchFamily="34" charset="0"/>
                <a:ea typeface="Calibri" panose="020F0502020204030204" pitchFamily="34" charset="0"/>
                <a:cs typeface="Arial" panose="020B0604020202020204" pitchFamily="34" charset="0"/>
              </a:rPr>
              <a:t>disgyrchiant</a:t>
            </a:r>
            <a:r>
              <a:rPr lang="en-GB" dirty="0">
                <a:effectLst/>
                <a:latin typeface="Arial" panose="020B0604020202020204" pitchFamily="34" charset="0"/>
                <a:ea typeface="Calibri" panose="020F0502020204030204" pitchFamily="34" charset="0"/>
                <a:cs typeface="Arial" panose="020B0604020202020204" pitchFamily="34" charset="0"/>
              </a:rPr>
              <a:t> neu </a:t>
            </a:r>
            <a:r>
              <a:rPr lang="en-GB" dirty="0" err="1">
                <a:effectLst/>
                <a:latin typeface="Arial" panose="020B0604020202020204" pitchFamily="34" charset="0"/>
                <a:ea typeface="Calibri" panose="020F0502020204030204" pitchFamily="34" charset="0"/>
                <a:cs typeface="Arial" panose="020B0604020202020204" pitchFamily="34" charset="0"/>
              </a:rPr>
              <a:t>ffrithiant</a:t>
            </a:r>
            <a:r>
              <a:rPr lang="en-GB" dirty="0">
                <a:effectLst/>
                <a:latin typeface="Arial" panose="020B0604020202020204" pitchFamily="34" charset="0"/>
                <a:ea typeface="Calibri" panose="020F0502020204030204" pitchFamily="34" charset="0"/>
                <a:cs typeface="Arial" panose="020B0604020202020204" pitchFamily="34" charset="0"/>
              </a:rPr>
              <a:t>.</a:t>
            </a:r>
            <a:endParaRPr lang="en-GB" dirty="0">
              <a:effectLst/>
              <a:ea typeface="DengXian" panose="02010600030101010101" pitchFamily="2" charset="-122"/>
              <a:cs typeface="Arial" panose="020B0604020202020204" pitchFamily="34" charset="0"/>
            </a:endParaRPr>
          </a:p>
          <a:p>
            <a:endParaRPr lang="en-GB" dirty="0"/>
          </a:p>
        </p:txBody>
      </p:sp>
    </p:spTree>
    <p:extLst>
      <p:ext uri="{BB962C8B-B14F-4D97-AF65-F5344CB8AC3E}">
        <p14:creationId xmlns:p14="http://schemas.microsoft.com/office/powerpoint/2010/main" val="3113820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C01CDF-E553-406C-5400-E4C0E738E8C6}"/>
              </a:ext>
            </a:extLst>
          </p:cNvPr>
          <p:cNvSpPr>
            <a:spLocks noGrp="1"/>
          </p:cNvSpPr>
          <p:nvPr>
            <p:ph type="title"/>
          </p:nvPr>
        </p:nvSpPr>
        <p:spPr>
          <a:xfrm>
            <a:off x="235974" y="681037"/>
            <a:ext cx="11117826" cy="1009651"/>
          </a:xfrm>
        </p:spPr>
        <p:txBody>
          <a:bodyPr>
            <a:normAutofit fontScale="90000"/>
          </a:bodyPr>
          <a:lstStyle/>
          <a:p>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2. Discuss how the environment in the photograph could be used by young children to develop specific scientific or mathematical concepts or ideas such as forces, size, weight,  life cycles, properties of materials and so on…... </a:t>
            </a:r>
            <a:r>
              <a:rPr kumimoji="0" lang="en-GB" sz="2800" b="1" i="1" u="none" strike="noStrike" kern="1200" cap="none" spc="0" normalizeH="0" baseline="0" noProof="0" dirty="0">
                <a:ln>
                  <a:noFill/>
                </a:ln>
                <a:solidFill>
                  <a:srgbClr val="0070C0"/>
                </a:solidFill>
                <a:effectLst/>
                <a:uLnTx/>
                <a:uFillTx/>
                <a:latin typeface="Arial" panose="020B0604020202020204" pitchFamily="34" charset="0"/>
                <a:ea typeface="Times New Roman" panose="02020603050405020304" pitchFamily="18" charset="0"/>
                <a:cs typeface="+mj-cs"/>
              </a:rPr>
              <a:t> </a:t>
            </a:r>
            <a:br>
              <a:rPr kumimoji="0" lang="en-GB" sz="2800" b="1" i="1" u="none" strike="noStrike" kern="1200" cap="none" spc="0" normalizeH="0" baseline="0" noProof="0" dirty="0">
                <a:ln>
                  <a:noFill/>
                </a:ln>
                <a:solidFill>
                  <a:srgbClr val="0070C0"/>
                </a:solidFill>
                <a:effectLst/>
                <a:uLnTx/>
                <a:uFillTx/>
                <a:latin typeface="Arial" panose="020B0604020202020204" pitchFamily="34" charset="0"/>
                <a:ea typeface="Times New Roman" panose="02020603050405020304" pitchFamily="18" charset="0"/>
                <a:cs typeface="+mj-cs"/>
              </a:rPr>
            </a:br>
            <a:endParaRPr lang="en-GB" dirty="0"/>
          </a:p>
        </p:txBody>
      </p:sp>
      <p:sp>
        <p:nvSpPr>
          <p:cNvPr id="3" name="Content Placeholder 2">
            <a:extLst>
              <a:ext uri="{FF2B5EF4-FFF2-40B4-BE49-F238E27FC236}">
                <a16:creationId xmlns:a16="http://schemas.microsoft.com/office/drawing/2014/main" id="{4039165F-3888-1DD3-7814-F1C0D2518146}"/>
              </a:ext>
            </a:extLst>
          </p:cNvPr>
          <p:cNvSpPr>
            <a:spLocks noGrp="1"/>
          </p:cNvSpPr>
          <p:nvPr>
            <p:ph idx="1"/>
          </p:nvPr>
        </p:nvSpPr>
        <p:spPr/>
        <p:txBody>
          <a:bodyPr>
            <a:normAutofit lnSpcReduction="10000"/>
          </a:bodyPr>
          <a:lstStyle/>
          <a:p>
            <a:r>
              <a:rPr lang="en-GB" dirty="0"/>
              <a:t>Imagine the environment will be used by a group of children from an early years setting with practitioners there to observe and support their curiosity. You can also consider what extra resources you would add to the environment to encourage children to explore and discover. </a:t>
            </a:r>
          </a:p>
          <a:p>
            <a:r>
              <a:rPr lang="en-GB" dirty="0"/>
              <a:t>Try to dig into an idea in depth rather than discussing several different science or maths concepts. For example, if your photograph includes a garden it would make sense to explore plant growth, life cycles and living things. If the site has very uneven ground or slopes it would be a good opportunity to explore forces such as gravity or friction. </a:t>
            </a:r>
          </a:p>
        </p:txBody>
      </p:sp>
    </p:spTree>
    <p:extLst>
      <p:ext uri="{BB962C8B-B14F-4D97-AF65-F5344CB8AC3E}">
        <p14:creationId xmlns:p14="http://schemas.microsoft.com/office/powerpoint/2010/main" val="1677554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99A38C-3BE5-959D-5CC6-4DD7C67E5520}"/>
              </a:ext>
            </a:extLst>
          </p:cNvPr>
          <p:cNvSpPr>
            <a:spLocks noGrp="1"/>
          </p:cNvSpPr>
          <p:nvPr>
            <p:ph type="title"/>
          </p:nvPr>
        </p:nvSpPr>
        <p:spPr>
          <a:xfrm>
            <a:off x="838200" y="1047135"/>
            <a:ext cx="10515600" cy="643553"/>
          </a:xfrm>
        </p:spPr>
        <p:txBody>
          <a:bodyPr>
            <a:normAutofit fontScale="90000"/>
          </a:bodyPr>
          <a:lstStyle/>
          <a:p>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2.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Trafodwch</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sut</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gallai'r</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amgylchedd</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yn</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y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ffotograff</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gael</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ei</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ddefnyddio</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gan</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blant</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ifanc</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i</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ddatblygu</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cysyniadau</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gwyddonol</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neu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fathemategol</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penodol</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megis</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grymoedd</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maint</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pwysau</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cylchoedd</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bywyd</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priodweddau</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deunyddiau</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ac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yn</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y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blaen</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b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DengXian" panose="02010600030101010101" pitchFamily="2" charset="-122"/>
                <a:cs typeface="Arial" panose="020B0604020202020204" pitchFamily="34" charset="0"/>
              </a:rPr>
            </a:br>
            <a:br>
              <a:rPr kumimoji="0" lang="en-GB" sz="4000" b="1" i="0" u="none" strike="noStrike" kern="1200" cap="none" spc="0" normalizeH="0" baseline="0" noProof="0" dirty="0">
                <a:ln>
                  <a:noFill/>
                </a:ln>
                <a:solidFill>
                  <a:srgbClr val="0070C0"/>
                </a:solidFill>
                <a:effectLst/>
                <a:uLnTx/>
                <a:uFillTx/>
                <a:latin typeface="Arial" panose="020B0604020202020204" pitchFamily="34" charset="0"/>
                <a:ea typeface="+mj-ea"/>
                <a:cs typeface="+mj-cs"/>
              </a:rPr>
            </a:br>
            <a:endParaRPr lang="en-GB" dirty="0"/>
          </a:p>
        </p:txBody>
      </p:sp>
      <p:sp>
        <p:nvSpPr>
          <p:cNvPr id="3" name="Content Placeholder 2">
            <a:extLst>
              <a:ext uri="{FF2B5EF4-FFF2-40B4-BE49-F238E27FC236}">
                <a16:creationId xmlns:a16="http://schemas.microsoft.com/office/drawing/2014/main" id="{E02AA142-4A57-3CE1-4DA4-5C327EBDE9B5}"/>
              </a:ext>
            </a:extLst>
          </p:cNvPr>
          <p:cNvSpPr>
            <a:spLocks noGrp="1"/>
          </p:cNvSpPr>
          <p:nvPr>
            <p:ph sz="half" idx="1"/>
          </p:nvPr>
        </p:nvSpPr>
        <p:spPr>
          <a:xfrm>
            <a:off x="703006" y="1918111"/>
            <a:ext cx="10650794" cy="4351338"/>
          </a:xfrm>
        </p:spPr>
        <p:txBody>
          <a:bodyPr>
            <a:normAutofit/>
          </a:bodyPr>
          <a:lstStyle/>
          <a:p>
            <a:r>
              <a:rPr lang="en-GB" sz="2800" dirty="0" err="1">
                <a:effectLst/>
                <a:latin typeface="Arial" panose="020B0604020202020204" pitchFamily="34" charset="0"/>
                <a:ea typeface="Calibri" panose="020F0502020204030204" pitchFamily="34" charset="0"/>
              </a:rPr>
              <a:t>Nid</a:t>
            </a:r>
            <a:r>
              <a:rPr lang="en-GB" sz="2800" dirty="0">
                <a:effectLst/>
                <a:latin typeface="Arial" panose="020B0604020202020204" pitchFamily="34" charset="0"/>
                <a:ea typeface="Calibri" panose="020F0502020204030204" pitchFamily="34" charset="0"/>
              </a:rPr>
              <a:t> </a:t>
            </a:r>
            <a:r>
              <a:rPr lang="en-GB" sz="2800" dirty="0" err="1">
                <a:effectLst/>
                <a:latin typeface="Arial" panose="020B0604020202020204" pitchFamily="34" charset="0"/>
                <a:ea typeface="Calibri" panose="020F0502020204030204" pitchFamily="34" charset="0"/>
              </a:rPr>
              <a:t>yw</a:t>
            </a:r>
            <a:r>
              <a:rPr lang="en-GB" sz="2800" dirty="0">
                <a:effectLst/>
                <a:latin typeface="Arial" panose="020B0604020202020204" pitchFamily="34" charset="0"/>
                <a:ea typeface="Calibri" panose="020F0502020204030204" pitchFamily="34" charset="0"/>
              </a:rPr>
              <a:t> hon </a:t>
            </a:r>
            <a:r>
              <a:rPr lang="en-GB" sz="2800" dirty="0" err="1">
                <a:effectLst/>
                <a:latin typeface="Arial" panose="020B0604020202020204" pitchFamily="34" charset="0"/>
                <a:ea typeface="Calibri" panose="020F0502020204030204" pitchFamily="34" charset="0"/>
              </a:rPr>
              <a:t>yn</a:t>
            </a:r>
            <a:r>
              <a:rPr lang="en-GB" sz="2800" dirty="0">
                <a:effectLst/>
                <a:latin typeface="Arial" panose="020B0604020202020204" pitchFamily="34" charset="0"/>
                <a:ea typeface="Calibri" panose="020F0502020204030204" pitchFamily="34" charset="0"/>
              </a:rPr>
              <a:t> </a:t>
            </a:r>
            <a:r>
              <a:rPr lang="en-GB" sz="2800" dirty="0" err="1">
                <a:effectLst/>
                <a:latin typeface="Arial" panose="020B0604020202020204" pitchFamily="34" charset="0"/>
                <a:ea typeface="Calibri" panose="020F0502020204030204" pitchFamily="34" charset="0"/>
              </a:rPr>
              <a:t>adran</a:t>
            </a:r>
            <a:r>
              <a:rPr lang="en-GB" sz="2800" dirty="0">
                <a:effectLst/>
                <a:latin typeface="Arial" panose="020B0604020202020204" pitchFamily="34" charset="0"/>
                <a:ea typeface="Calibri" panose="020F0502020204030204" pitchFamily="34" charset="0"/>
              </a:rPr>
              <a:t> </a:t>
            </a:r>
            <a:r>
              <a:rPr lang="en-GB" sz="2800" dirty="0" err="1">
                <a:effectLst/>
                <a:latin typeface="Arial" panose="020B0604020202020204" pitchFamily="34" charset="0"/>
                <a:ea typeface="Calibri" panose="020F0502020204030204" pitchFamily="34" charset="0"/>
              </a:rPr>
              <a:t>academaidd</a:t>
            </a:r>
            <a:r>
              <a:rPr lang="en-GB" sz="2800" dirty="0">
                <a:effectLst/>
                <a:latin typeface="Arial" panose="020B0604020202020204" pitchFamily="34" charset="0"/>
                <a:ea typeface="Calibri" panose="020F0502020204030204" pitchFamily="34" charset="0"/>
              </a:rPr>
              <a:t> ac felly gall </a:t>
            </a:r>
            <a:r>
              <a:rPr lang="en-GB" sz="2800" dirty="0" err="1">
                <a:effectLst/>
                <a:latin typeface="Arial" panose="020B0604020202020204" pitchFamily="34" charset="0"/>
                <a:ea typeface="Calibri" panose="020F0502020204030204" pitchFamily="34" charset="0"/>
              </a:rPr>
              <a:t>eich</a:t>
            </a:r>
            <a:r>
              <a:rPr lang="en-GB" sz="2800" dirty="0">
                <a:effectLst/>
                <a:latin typeface="Arial" panose="020B0604020202020204" pitchFamily="34" charset="0"/>
                <a:ea typeface="Calibri" panose="020F0502020204030204" pitchFamily="34" charset="0"/>
              </a:rPr>
              <a:t> </a:t>
            </a:r>
            <a:r>
              <a:rPr lang="en-GB" sz="2800" dirty="0" err="1">
                <a:effectLst/>
                <a:latin typeface="Arial" panose="020B0604020202020204" pitchFamily="34" charset="0"/>
                <a:ea typeface="Calibri" panose="020F0502020204030204" pitchFamily="34" charset="0"/>
              </a:rPr>
              <a:t>ateb</a:t>
            </a:r>
            <a:r>
              <a:rPr lang="en-GB" sz="2800" dirty="0">
                <a:effectLst/>
                <a:latin typeface="Arial" panose="020B0604020202020204" pitchFamily="34" charset="0"/>
                <a:ea typeface="Calibri" panose="020F0502020204030204" pitchFamily="34" charset="0"/>
              </a:rPr>
              <a:t> </a:t>
            </a:r>
            <a:r>
              <a:rPr lang="en-GB" sz="2800" dirty="0" err="1">
                <a:effectLst/>
                <a:latin typeface="Arial" panose="020B0604020202020204" pitchFamily="34" charset="0"/>
                <a:ea typeface="Calibri" panose="020F0502020204030204" pitchFamily="34" charset="0"/>
              </a:rPr>
              <a:t>gymryd</a:t>
            </a:r>
            <a:r>
              <a:rPr lang="en-GB" sz="2800" dirty="0">
                <a:effectLst/>
                <a:latin typeface="Arial" panose="020B0604020202020204" pitchFamily="34" charset="0"/>
                <a:ea typeface="Calibri" panose="020F0502020204030204" pitchFamily="34" charset="0"/>
              </a:rPr>
              <a:t> </a:t>
            </a:r>
            <a:r>
              <a:rPr lang="en-GB" sz="2800" dirty="0" err="1">
                <a:effectLst/>
                <a:latin typeface="Arial" panose="020B0604020202020204" pitchFamily="34" charset="0"/>
                <a:ea typeface="Calibri" panose="020F0502020204030204" pitchFamily="34" charset="0"/>
              </a:rPr>
              <a:t>ffurf</a:t>
            </a:r>
            <a:r>
              <a:rPr lang="en-GB" sz="2800" dirty="0">
                <a:effectLst/>
                <a:latin typeface="Arial" panose="020B0604020202020204" pitchFamily="34" charset="0"/>
                <a:ea typeface="Calibri" panose="020F0502020204030204" pitchFamily="34" charset="0"/>
              </a:rPr>
              <a:t> </a:t>
            </a:r>
            <a:r>
              <a:rPr lang="en-GB" sz="2800" dirty="0" err="1">
                <a:effectLst/>
                <a:latin typeface="Arial" panose="020B0604020202020204" pitchFamily="34" charset="0"/>
                <a:ea typeface="Calibri" panose="020F0502020204030204" pitchFamily="34" charset="0"/>
              </a:rPr>
              <a:t>cyfnodolyn</a:t>
            </a:r>
            <a:r>
              <a:rPr lang="en-GB" sz="2800" dirty="0">
                <a:effectLst/>
                <a:latin typeface="Arial" panose="020B0604020202020204" pitchFamily="34" charset="0"/>
                <a:ea typeface="Calibri" panose="020F0502020204030204" pitchFamily="34" charset="0"/>
              </a:rPr>
              <a:t> </a:t>
            </a:r>
            <a:r>
              <a:rPr lang="en-GB" sz="2800" dirty="0" err="1">
                <a:effectLst/>
                <a:latin typeface="Arial" panose="020B0604020202020204" pitchFamily="34" charset="0"/>
                <a:ea typeface="Calibri" panose="020F0502020204030204" pitchFamily="34" charset="0"/>
              </a:rPr>
              <a:t>dysgu</a:t>
            </a:r>
            <a:r>
              <a:rPr lang="en-GB" sz="2800" dirty="0">
                <a:effectLst/>
                <a:latin typeface="Arial" panose="020B0604020202020204" pitchFamily="34" charset="0"/>
                <a:ea typeface="Calibri" panose="020F0502020204030204" pitchFamily="34" charset="0"/>
              </a:rPr>
              <a:t> neu </a:t>
            </a:r>
            <a:r>
              <a:rPr lang="en-GB" sz="2800" dirty="0" err="1">
                <a:effectLst/>
                <a:latin typeface="Arial" panose="020B0604020202020204" pitchFamily="34" charset="0"/>
                <a:ea typeface="Calibri" panose="020F0502020204030204" pitchFamily="34" charset="0"/>
              </a:rPr>
              <a:t>stori</a:t>
            </a:r>
            <a:r>
              <a:rPr lang="en-GB" sz="2800" dirty="0">
                <a:effectLst/>
                <a:latin typeface="Arial" panose="020B0604020202020204" pitchFamily="34" charset="0"/>
                <a:ea typeface="Calibri" panose="020F0502020204030204" pitchFamily="34" charset="0"/>
              </a:rPr>
              <a:t> </a:t>
            </a:r>
            <a:r>
              <a:rPr lang="en-GB" sz="2800" dirty="0" err="1">
                <a:effectLst/>
                <a:latin typeface="Arial" panose="020B0604020202020204" pitchFamily="34" charset="0"/>
                <a:ea typeface="Calibri" panose="020F0502020204030204" pitchFamily="34" charset="0"/>
              </a:rPr>
              <a:t>ddysgu</a:t>
            </a:r>
            <a:r>
              <a:rPr lang="en-GB" sz="2800" dirty="0">
                <a:effectLst/>
                <a:latin typeface="Arial" panose="020B0604020202020204" pitchFamily="34" charset="0"/>
                <a:ea typeface="Calibri" panose="020F0502020204030204" pitchFamily="34" charset="0"/>
              </a:rPr>
              <a:t> ac felly </a:t>
            </a:r>
            <a:r>
              <a:rPr lang="en-GB" sz="2800" dirty="0" err="1">
                <a:effectLst/>
                <a:latin typeface="Arial" panose="020B0604020202020204" pitchFamily="34" charset="0"/>
                <a:ea typeface="Calibri" panose="020F0502020204030204" pitchFamily="34" charset="0"/>
              </a:rPr>
              <a:t>cynnwys</a:t>
            </a:r>
            <a:r>
              <a:rPr lang="en-GB" sz="2800" dirty="0">
                <a:effectLst/>
                <a:latin typeface="Arial" panose="020B0604020202020204" pitchFamily="34" charset="0"/>
                <a:ea typeface="Calibri" panose="020F0502020204030204" pitchFamily="34" charset="0"/>
              </a:rPr>
              <a:t> </a:t>
            </a:r>
            <a:r>
              <a:rPr lang="en-GB" sz="2800" dirty="0" err="1">
                <a:effectLst/>
                <a:latin typeface="Arial" panose="020B0604020202020204" pitchFamily="34" charset="0"/>
                <a:ea typeface="Calibri" panose="020F0502020204030204" pitchFamily="34" charset="0"/>
              </a:rPr>
              <a:t>darluniau</a:t>
            </a:r>
            <a:r>
              <a:rPr lang="en-GB" sz="2800" dirty="0">
                <a:effectLst/>
                <a:latin typeface="Arial" panose="020B0604020202020204" pitchFamily="34" charset="0"/>
                <a:ea typeface="Calibri" panose="020F0502020204030204" pitchFamily="34" charset="0"/>
              </a:rPr>
              <a:t>, </a:t>
            </a:r>
            <a:r>
              <a:rPr lang="en-GB" sz="2800" dirty="0" err="1">
                <a:effectLst/>
                <a:latin typeface="Arial" panose="020B0604020202020204" pitchFamily="34" charset="0"/>
                <a:ea typeface="Calibri" panose="020F0502020204030204" pitchFamily="34" charset="0"/>
              </a:rPr>
              <a:t>diagramau</a:t>
            </a:r>
            <a:r>
              <a:rPr lang="en-GB" sz="2800" dirty="0">
                <a:effectLst/>
                <a:latin typeface="Arial" panose="020B0604020202020204" pitchFamily="34" charset="0"/>
                <a:ea typeface="Calibri" panose="020F0502020204030204" pitchFamily="34" charset="0"/>
              </a:rPr>
              <a:t>, </a:t>
            </a:r>
            <a:r>
              <a:rPr lang="en-GB" sz="2800" dirty="0" err="1">
                <a:effectLst/>
                <a:latin typeface="Arial" panose="020B0604020202020204" pitchFamily="34" charset="0"/>
                <a:ea typeface="Calibri" panose="020F0502020204030204" pitchFamily="34" charset="0"/>
              </a:rPr>
              <a:t>sgyrsiau</a:t>
            </a:r>
            <a:r>
              <a:rPr lang="en-GB" sz="2800" dirty="0">
                <a:effectLst/>
                <a:latin typeface="Arial" panose="020B0604020202020204" pitchFamily="34" charset="0"/>
                <a:ea typeface="Calibri" panose="020F0502020204030204" pitchFamily="34" charset="0"/>
              </a:rPr>
              <a:t> </a:t>
            </a:r>
            <a:r>
              <a:rPr lang="en-GB" sz="2800" dirty="0" err="1">
                <a:effectLst/>
                <a:latin typeface="Arial" panose="020B0604020202020204" pitchFamily="34" charset="0"/>
                <a:ea typeface="Calibri" panose="020F0502020204030204" pitchFamily="34" charset="0"/>
              </a:rPr>
              <a:t>posibl</a:t>
            </a:r>
            <a:r>
              <a:rPr lang="en-GB" sz="2800" dirty="0">
                <a:effectLst/>
                <a:latin typeface="Arial" panose="020B0604020202020204" pitchFamily="34" charset="0"/>
                <a:ea typeface="Calibri" panose="020F0502020204030204" pitchFamily="34" charset="0"/>
              </a:rPr>
              <a:t> </a:t>
            </a:r>
            <a:r>
              <a:rPr lang="en-GB" sz="2800" dirty="0" err="1">
                <a:effectLst/>
                <a:latin typeface="Arial" panose="020B0604020202020204" pitchFamily="34" charset="0"/>
                <a:ea typeface="Calibri" panose="020F0502020204030204" pitchFamily="34" charset="0"/>
              </a:rPr>
              <a:t>gyda</a:t>
            </a:r>
            <a:r>
              <a:rPr lang="en-GB" sz="2800" dirty="0">
                <a:effectLst/>
                <a:latin typeface="Arial" panose="020B0604020202020204" pitchFamily="34" charset="0"/>
                <a:ea typeface="Calibri" panose="020F0502020204030204" pitchFamily="34" charset="0"/>
              </a:rPr>
              <a:t> </a:t>
            </a:r>
            <a:r>
              <a:rPr lang="en-GB" sz="2800" dirty="0" err="1">
                <a:effectLst/>
                <a:latin typeface="Arial" panose="020B0604020202020204" pitchFamily="34" charset="0"/>
                <a:ea typeface="Calibri" panose="020F0502020204030204" pitchFamily="34" charset="0"/>
              </a:rPr>
              <a:t>phlant</a:t>
            </a:r>
            <a:r>
              <a:rPr lang="en-GB" sz="2800" dirty="0">
                <a:effectLst/>
                <a:latin typeface="Arial" panose="020B0604020202020204" pitchFamily="34" charset="0"/>
                <a:ea typeface="Calibri" panose="020F0502020204030204" pitchFamily="34" charset="0"/>
              </a:rPr>
              <a:t> neu </a:t>
            </a:r>
            <a:r>
              <a:rPr lang="en-GB" sz="2800" dirty="0" err="1">
                <a:effectLst/>
                <a:latin typeface="Arial" panose="020B0604020202020204" pitchFamily="34" charset="0"/>
                <a:ea typeface="Calibri" panose="020F0502020204030204" pitchFamily="34" charset="0"/>
              </a:rPr>
              <a:t>gwestiynau</a:t>
            </a:r>
            <a:r>
              <a:rPr lang="en-GB" sz="2800" dirty="0">
                <a:effectLst/>
                <a:latin typeface="Arial" panose="020B0604020202020204" pitchFamily="34" charset="0"/>
                <a:ea typeface="Calibri" panose="020F0502020204030204" pitchFamily="34" charset="0"/>
              </a:rPr>
              <a:t> y </a:t>
            </a:r>
            <a:r>
              <a:rPr lang="en-GB" sz="2800" dirty="0" err="1">
                <a:effectLst/>
                <a:latin typeface="Arial" panose="020B0604020202020204" pitchFamily="34" charset="0"/>
                <a:ea typeface="Calibri" panose="020F0502020204030204" pitchFamily="34" charset="0"/>
              </a:rPr>
              <a:t>gallai</a:t>
            </a:r>
            <a:r>
              <a:rPr lang="en-GB" sz="2800" dirty="0">
                <a:effectLst/>
                <a:latin typeface="Arial" panose="020B0604020202020204" pitchFamily="34" charset="0"/>
                <a:ea typeface="Calibri" panose="020F0502020204030204" pitchFamily="34" charset="0"/>
              </a:rPr>
              <a:t> </a:t>
            </a:r>
            <a:r>
              <a:rPr lang="en-GB" sz="2800" dirty="0" err="1">
                <a:effectLst/>
                <a:latin typeface="Arial" panose="020B0604020202020204" pitchFamily="34" charset="0"/>
                <a:ea typeface="Calibri" panose="020F0502020204030204" pitchFamily="34" charset="0"/>
              </a:rPr>
              <a:t>oedolion</a:t>
            </a:r>
            <a:r>
              <a:rPr lang="en-GB" sz="2800" dirty="0">
                <a:effectLst/>
                <a:latin typeface="Arial" panose="020B0604020202020204" pitchFamily="34" charset="0"/>
                <a:ea typeface="Calibri" panose="020F0502020204030204" pitchFamily="34" charset="0"/>
              </a:rPr>
              <a:t> </a:t>
            </a:r>
            <a:r>
              <a:rPr lang="en-GB" sz="2800" dirty="0" err="1">
                <a:effectLst/>
                <a:latin typeface="Arial" panose="020B0604020202020204" pitchFamily="34" charset="0"/>
                <a:ea typeface="Calibri" panose="020F0502020204030204" pitchFamily="34" charset="0"/>
              </a:rPr>
              <a:t>eu</a:t>
            </a:r>
            <a:r>
              <a:rPr lang="en-GB" sz="2800" dirty="0">
                <a:effectLst/>
                <a:latin typeface="Arial" panose="020B0604020202020204" pitchFamily="34" charset="0"/>
                <a:ea typeface="Calibri" panose="020F0502020204030204" pitchFamily="34" charset="0"/>
              </a:rPr>
              <a:t> </a:t>
            </a:r>
            <a:r>
              <a:rPr lang="en-GB" sz="2800" dirty="0" err="1">
                <a:effectLst/>
                <a:latin typeface="Arial" panose="020B0604020202020204" pitchFamily="34" charset="0"/>
                <a:ea typeface="Calibri" panose="020F0502020204030204" pitchFamily="34" charset="0"/>
              </a:rPr>
              <a:t>gofyn</a:t>
            </a:r>
            <a:r>
              <a:rPr lang="en-GB" sz="2800" dirty="0">
                <a:effectLst/>
                <a:latin typeface="Arial" panose="020B0604020202020204" pitchFamily="34" charset="0"/>
                <a:ea typeface="Calibri" panose="020F0502020204030204" pitchFamily="34" charset="0"/>
              </a:rPr>
              <a:t> </a:t>
            </a:r>
            <a:r>
              <a:rPr lang="en-GB" sz="2800" dirty="0" err="1">
                <a:effectLst/>
                <a:latin typeface="Arial" panose="020B0604020202020204" pitchFamily="34" charset="0"/>
                <a:ea typeface="Calibri" panose="020F0502020204030204" pitchFamily="34" charset="0"/>
              </a:rPr>
              <a:t>i</a:t>
            </a:r>
            <a:r>
              <a:rPr lang="en-GB" sz="2800" dirty="0">
                <a:effectLst/>
                <a:latin typeface="Arial" panose="020B0604020202020204" pitchFamily="34" charset="0"/>
                <a:ea typeface="Calibri" panose="020F0502020204030204" pitchFamily="34" charset="0"/>
              </a:rPr>
              <a:t> </a:t>
            </a:r>
            <a:r>
              <a:rPr lang="en-GB" sz="2800" dirty="0" err="1">
                <a:effectLst/>
                <a:latin typeface="Arial" panose="020B0604020202020204" pitchFamily="34" charset="0"/>
                <a:ea typeface="Calibri" panose="020F0502020204030204" pitchFamily="34" charset="0"/>
              </a:rPr>
              <a:t>gefnogi</a:t>
            </a:r>
            <a:r>
              <a:rPr lang="en-GB" sz="2800" dirty="0">
                <a:effectLst/>
                <a:latin typeface="Arial" panose="020B0604020202020204" pitchFamily="34" charset="0"/>
                <a:ea typeface="Calibri" panose="020F0502020204030204" pitchFamily="34" charset="0"/>
              </a:rPr>
              <a:t> </a:t>
            </a:r>
            <a:r>
              <a:rPr lang="en-GB" sz="2800" dirty="0" err="1">
                <a:effectLst/>
                <a:latin typeface="Arial" panose="020B0604020202020204" pitchFamily="34" charset="0"/>
                <a:ea typeface="Calibri" panose="020F0502020204030204" pitchFamily="34" charset="0"/>
              </a:rPr>
              <a:t>chwilfrydedd</a:t>
            </a:r>
            <a:r>
              <a:rPr lang="en-GB" sz="2800" dirty="0">
                <a:effectLst/>
                <a:latin typeface="Arial" panose="020B0604020202020204" pitchFamily="34" charset="0"/>
                <a:ea typeface="Calibri" panose="020F0502020204030204" pitchFamily="34" charset="0"/>
              </a:rPr>
              <a:t> y plant.  </a:t>
            </a:r>
          </a:p>
          <a:p>
            <a:r>
              <a:rPr lang="en-GB" sz="2800" dirty="0" err="1">
                <a:effectLst/>
                <a:latin typeface="Arial" panose="020B0604020202020204" pitchFamily="34" charset="0"/>
                <a:ea typeface="Calibri" panose="020F0502020204030204" pitchFamily="34" charset="0"/>
              </a:rPr>
              <a:t>Mae'n</a:t>
            </a:r>
            <a:r>
              <a:rPr lang="en-GB" sz="2800" dirty="0">
                <a:effectLst/>
                <a:latin typeface="Arial" panose="020B0604020202020204" pitchFamily="34" charset="0"/>
                <a:ea typeface="Calibri" panose="020F0502020204030204" pitchFamily="34" charset="0"/>
              </a:rPr>
              <a:t> </a:t>
            </a:r>
            <a:r>
              <a:rPr lang="en-GB" sz="2800" dirty="0" err="1">
                <a:effectLst/>
                <a:latin typeface="Arial" panose="020B0604020202020204" pitchFamily="34" charset="0"/>
                <a:ea typeface="Calibri" panose="020F0502020204030204" pitchFamily="34" charset="0"/>
              </a:rPr>
              <a:t>rhaid</a:t>
            </a:r>
            <a:r>
              <a:rPr lang="en-GB" sz="2800" dirty="0">
                <a:effectLst/>
                <a:latin typeface="Arial" panose="020B0604020202020204" pitchFamily="34" charset="0"/>
                <a:ea typeface="Calibri" panose="020F0502020204030204" pitchFamily="34" charset="0"/>
              </a:rPr>
              <a:t> </a:t>
            </a:r>
            <a:r>
              <a:rPr lang="en-GB" sz="2800" dirty="0" err="1">
                <a:effectLst/>
                <a:latin typeface="Arial" panose="020B0604020202020204" pitchFamily="34" charset="0"/>
                <a:ea typeface="Calibri" panose="020F0502020204030204" pitchFamily="34" charset="0"/>
              </a:rPr>
              <a:t>i</a:t>
            </a:r>
            <a:r>
              <a:rPr lang="en-GB" sz="2800" dirty="0">
                <a:effectLst/>
                <a:latin typeface="Arial" panose="020B0604020202020204" pitchFamily="34" charset="0"/>
                <a:ea typeface="Calibri" panose="020F0502020204030204" pitchFamily="34" charset="0"/>
              </a:rPr>
              <a:t> chi </a:t>
            </a:r>
            <a:r>
              <a:rPr lang="en-GB" sz="2800" dirty="0" err="1">
                <a:effectLst/>
                <a:latin typeface="Arial" panose="020B0604020202020204" pitchFamily="34" charset="0"/>
                <a:ea typeface="Calibri" panose="020F0502020204030204" pitchFamily="34" charset="0"/>
              </a:rPr>
              <a:t>wneud</a:t>
            </a:r>
            <a:r>
              <a:rPr lang="en-GB" sz="2800" dirty="0">
                <a:effectLst/>
                <a:latin typeface="Arial" panose="020B0604020202020204" pitchFamily="34" charset="0"/>
                <a:ea typeface="Calibri" panose="020F0502020204030204" pitchFamily="34" charset="0"/>
              </a:rPr>
              <a:t> </a:t>
            </a:r>
            <a:r>
              <a:rPr lang="en-GB" sz="2800" dirty="0" err="1">
                <a:effectLst/>
                <a:latin typeface="Arial" panose="020B0604020202020204" pitchFamily="34" charset="0"/>
                <a:ea typeface="Calibri" panose="020F0502020204030204" pitchFamily="34" charset="0"/>
              </a:rPr>
              <a:t>cysylltiadau</a:t>
            </a:r>
            <a:r>
              <a:rPr lang="en-GB" sz="2800" dirty="0">
                <a:effectLst/>
                <a:latin typeface="Arial" panose="020B0604020202020204" pitchFamily="34" charset="0"/>
                <a:ea typeface="Calibri" panose="020F0502020204030204" pitchFamily="34" charset="0"/>
              </a:rPr>
              <a:t> </a:t>
            </a:r>
            <a:r>
              <a:rPr lang="en-GB" sz="2800" dirty="0" err="1">
                <a:effectLst/>
                <a:latin typeface="Arial" panose="020B0604020202020204" pitchFamily="34" charset="0"/>
                <a:ea typeface="Calibri" panose="020F0502020204030204" pitchFamily="34" charset="0"/>
              </a:rPr>
              <a:t>â'r</a:t>
            </a:r>
            <a:r>
              <a:rPr lang="en-GB" sz="2800" dirty="0">
                <a:effectLst/>
                <a:latin typeface="Arial" panose="020B0604020202020204" pitchFamily="34" charset="0"/>
                <a:ea typeface="Calibri" panose="020F0502020204030204" pitchFamily="34" charset="0"/>
              </a:rPr>
              <a:t> </a:t>
            </a:r>
            <a:r>
              <a:rPr lang="en-GB" sz="2800" dirty="0" err="1">
                <a:effectLst/>
                <a:latin typeface="Arial" panose="020B0604020202020204" pitchFamily="34" charset="0"/>
                <a:ea typeface="Calibri" panose="020F0502020204030204" pitchFamily="34" charset="0"/>
              </a:rPr>
              <a:t>cwricwlwm</a:t>
            </a:r>
            <a:r>
              <a:rPr lang="en-GB" sz="2800" dirty="0">
                <a:effectLst/>
                <a:latin typeface="Arial" panose="020B0604020202020204" pitchFamily="34" charset="0"/>
                <a:ea typeface="Calibri" panose="020F0502020204030204" pitchFamily="34" charset="0"/>
              </a:rPr>
              <a:t> neu </a:t>
            </a:r>
            <a:r>
              <a:rPr lang="en-GB" sz="2800" dirty="0" err="1">
                <a:effectLst/>
                <a:latin typeface="Arial" panose="020B0604020202020204" pitchFamily="34" charset="0"/>
                <a:ea typeface="Calibri" panose="020F0502020204030204" pitchFamily="34" charset="0"/>
              </a:rPr>
              <a:t>fframweithiau</a:t>
            </a:r>
            <a:r>
              <a:rPr lang="en-GB" sz="2800" dirty="0">
                <a:effectLst/>
                <a:latin typeface="Arial" panose="020B0604020202020204" pitchFamily="34" charset="0"/>
                <a:ea typeface="Calibri" panose="020F0502020204030204" pitchFamily="34" charset="0"/>
              </a:rPr>
              <a:t> </a:t>
            </a:r>
            <a:r>
              <a:rPr lang="en-GB" sz="2800" dirty="0" err="1">
                <a:effectLst/>
                <a:latin typeface="Arial" panose="020B0604020202020204" pitchFamily="34" charset="0"/>
                <a:ea typeface="Calibri" panose="020F0502020204030204" pitchFamily="34" charset="0"/>
              </a:rPr>
              <a:t>perthnasol</a:t>
            </a:r>
            <a:r>
              <a:rPr lang="en-GB" sz="2800" dirty="0">
                <a:effectLst/>
                <a:latin typeface="Arial" panose="020B0604020202020204" pitchFamily="34" charset="0"/>
                <a:ea typeface="Calibri" panose="020F0502020204030204" pitchFamily="34" charset="0"/>
              </a:rPr>
              <a:t> </a:t>
            </a:r>
            <a:r>
              <a:rPr lang="en-GB" sz="2800" dirty="0" err="1">
                <a:effectLst/>
                <a:latin typeface="Arial" panose="020B0604020202020204" pitchFamily="34" charset="0"/>
                <a:ea typeface="Calibri" panose="020F0502020204030204" pitchFamily="34" charset="0"/>
              </a:rPr>
              <a:t>fel</a:t>
            </a:r>
            <a:r>
              <a:rPr lang="en-GB" sz="2800" dirty="0">
                <a:effectLst/>
                <a:latin typeface="Arial" panose="020B0604020202020204" pitchFamily="34" charset="0"/>
                <a:ea typeface="Calibri" panose="020F0502020204030204" pitchFamily="34" charset="0"/>
              </a:rPr>
              <a:t> </a:t>
            </a:r>
            <a:r>
              <a:rPr lang="en-GB" sz="2800" dirty="0" err="1">
                <a:effectLst/>
                <a:latin typeface="Arial" panose="020B0604020202020204" pitchFamily="34" charset="0"/>
                <a:ea typeface="Calibri" panose="020F0502020204030204" pitchFamily="34" charset="0"/>
              </a:rPr>
              <a:t>Cwricwlwm</a:t>
            </a:r>
            <a:r>
              <a:rPr lang="en-GB" sz="2800" dirty="0">
                <a:effectLst/>
                <a:latin typeface="Arial" panose="020B0604020202020204" pitchFamily="34" charset="0"/>
                <a:ea typeface="Calibri" panose="020F0502020204030204" pitchFamily="34" charset="0"/>
              </a:rPr>
              <a:t> Cymru / </a:t>
            </a:r>
            <a:r>
              <a:rPr lang="en-GB" sz="2800" dirty="0" err="1">
                <a:effectLst/>
                <a:latin typeface="Arial" panose="020B0604020202020204" pitchFamily="34" charset="0"/>
                <a:ea typeface="Calibri" panose="020F0502020204030204" pitchFamily="34" charset="0"/>
              </a:rPr>
              <a:t>Cwricwlwm</a:t>
            </a:r>
            <a:r>
              <a:rPr lang="en-GB" sz="2800" dirty="0">
                <a:effectLst/>
                <a:latin typeface="Arial" panose="020B0604020202020204" pitchFamily="34" charset="0"/>
                <a:ea typeface="Calibri" panose="020F0502020204030204" pitchFamily="34" charset="0"/>
              </a:rPr>
              <a:t> </a:t>
            </a:r>
            <a:r>
              <a:rPr lang="en-GB" sz="2800" dirty="0" err="1">
                <a:effectLst/>
                <a:latin typeface="Arial" panose="020B0604020202020204" pitchFamily="34" charset="0"/>
                <a:ea typeface="Calibri" panose="020F0502020204030204" pitchFamily="34" charset="0"/>
              </a:rPr>
              <a:t>lleoliadau</a:t>
            </a:r>
            <a:r>
              <a:rPr lang="en-GB" sz="2800" dirty="0">
                <a:effectLst/>
                <a:latin typeface="Arial" panose="020B0604020202020204" pitchFamily="34" charset="0"/>
                <a:ea typeface="Calibri" panose="020F0502020204030204" pitchFamily="34" charset="0"/>
              </a:rPr>
              <a:t> </a:t>
            </a:r>
            <a:r>
              <a:rPr lang="en-GB" sz="2800" dirty="0" err="1">
                <a:effectLst/>
                <a:latin typeface="Arial" panose="020B0604020202020204" pitchFamily="34" charset="0"/>
                <a:ea typeface="Calibri" panose="020F0502020204030204" pitchFamily="34" charset="0"/>
              </a:rPr>
              <a:t>nas</a:t>
            </a:r>
            <a:r>
              <a:rPr lang="en-GB" sz="2800" dirty="0">
                <a:effectLst/>
                <a:latin typeface="Arial" panose="020B0604020202020204" pitchFamily="34" charset="0"/>
                <a:ea typeface="Calibri" panose="020F0502020204030204" pitchFamily="34" charset="0"/>
              </a:rPr>
              <a:t> </a:t>
            </a:r>
            <a:r>
              <a:rPr lang="en-GB" sz="2800" dirty="0" err="1">
                <a:effectLst/>
                <a:latin typeface="Arial" panose="020B0604020202020204" pitchFamily="34" charset="0"/>
                <a:ea typeface="Calibri" panose="020F0502020204030204" pitchFamily="34" charset="0"/>
              </a:rPr>
              <a:t>cynhelir</a:t>
            </a:r>
            <a:r>
              <a:rPr lang="en-GB" sz="2800" dirty="0">
                <a:effectLst/>
                <a:latin typeface="Arial" panose="020B0604020202020204" pitchFamily="34" charset="0"/>
                <a:ea typeface="Calibri" panose="020F0502020204030204" pitchFamily="34" charset="0"/>
              </a:rPr>
              <a:t>. </a:t>
            </a:r>
            <a:endParaRPr lang="en-GB" dirty="0"/>
          </a:p>
        </p:txBody>
      </p:sp>
    </p:spTree>
    <p:extLst>
      <p:ext uri="{BB962C8B-B14F-4D97-AF65-F5344CB8AC3E}">
        <p14:creationId xmlns:p14="http://schemas.microsoft.com/office/powerpoint/2010/main" val="9719291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8C01B0-190B-A25C-5088-750DD38FD594}"/>
              </a:ext>
            </a:extLst>
          </p:cNvPr>
          <p:cNvSpPr>
            <a:spLocks noGrp="1"/>
          </p:cNvSpPr>
          <p:nvPr>
            <p:ph type="title"/>
          </p:nvPr>
        </p:nvSpPr>
        <p:spPr/>
        <p:txBody>
          <a:bodyPr>
            <a:normAutofit fontScale="90000"/>
          </a:bodyPr>
          <a:lstStyle/>
          <a:p>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2. Discuss how the environment in the photograph could be used by young children to develop specific scientific or mathematical concepts or ideas such as forces, size, weight,  life cycles, properties of materials and so on…...</a:t>
            </a:r>
            <a:endParaRPr lang="en-GB" dirty="0"/>
          </a:p>
        </p:txBody>
      </p:sp>
      <p:sp>
        <p:nvSpPr>
          <p:cNvPr id="3" name="Content Placeholder 2">
            <a:extLst>
              <a:ext uri="{FF2B5EF4-FFF2-40B4-BE49-F238E27FC236}">
                <a16:creationId xmlns:a16="http://schemas.microsoft.com/office/drawing/2014/main" id="{D6351C07-48BA-9AEC-140F-0889B46EEE4E}"/>
              </a:ext>
            </a:extLst>
          </p:cNvPr>
          <p:cNvSpPr>
            <a:spLocks noGrp="1"/>
          </p:cNvSpPr>
          <p:nvPr>
            <p:ph sz="half" idx="1"/>
          </p:nvPr>
        </p:nvSpPr>
        <p:spPr>
          <a:xfrm>
            <a:off x="383458" y="2268077"/>
            <a:ext cx="11208774" cy="4351338"/>
          </a:xfrm>
        </p:spPr>
        <p:txBody>
          <a:bodyPr>
            <a:normAutofit/>
          </a:bodyPr>
          <a:lstStyle/>
          <a:p>
            <a:pPr marL="0" indent="0">
              <a:buNone/>
            </a:pPr>
            <a:r>
              <a:rPr lang="en-GB" dirty="0"/>
              <a:t>This is not an academic section and so your answer can take the form of a learning journal or learning story and therefore include illustrations,  diagrams, possible conversations with children or questions adults could ask to support the children’s curiosity.  You must make links to relevant curriculum or frameworks such as the Curriculum for Wales / Curriculum for non-maintained settings.</a:t>
            </a:r>
          </a:p>
        </p:txBody>
      </p:sp>
    </p:spTree>
    <p:extLst>
      <p:ext uri="{BB962C8B-B14F-4D97-AF65-F5344CB8AC3E}">
        <p14:creationId xmlns:p14="http://schemas.microsoft.com/office/powerpoint/2010/main" val="21576298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546D0AC-9C0E-C0A1-DFC4-AC82E5DC9B59}"/>
              </a:ext>
            </a:extLst>
          </p:cNvPr>
          <p:cNvSpPr>
            <a:spLocks noGrp="1"/>
          </p:cNvSpPr>
          <p:nvPr>
            <p:ph type="title"/>
          </p:nvPr>
        </p:nvSpPr>
        <p:spPr>
          <a:xfrm>
            <a:off x="324465" y="365125"/>
            <a:ext cx="11680722" cy="1325563"/>
          </a:xfrm>
        </p:spPr>
        <p:txBody>
          <a:bodyPr>
            <a:noAutofit/>
          </a:bodyPr>
          <a:lstStyle/>
          <a:p>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2.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Trafodwch</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sut</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gallai'r</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amgylchedd</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yn</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y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ffotograff</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gael</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ei</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ddefnyddio</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gan</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blant</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ifanc</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i</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ddatblygu</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cysyniadau</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gwyddonol</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neu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fathemategol</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penodol</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megis</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grymoedd</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maint</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pwysau</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cylchoedd</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bywyd</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priodweddau</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deunyddiau</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ac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yn</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y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blaen</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a:t>
            </a:r>
            <a:endParaRPr lang="en-GB" sz="2800" dirty="0"/>
          </a:p>
        </p:txBody>
      </p:sp>
      <p:sp>
        <p:nvSpPr>
          <p:cNvPr id="3" name="Content Placeholder 2">
            <a:extLst>
              <a:ext uri="{FF2B5EF4-FFF2-40B4-BE49-F238E27FC236}">
                <a16:creationId xmlns:a16="http://schemas.microsoft.com/office/drawing/2014/main" id="{D29077A8-9C9B-436B-BACF-C71F0280B462}"/>
              </a:ext>
            </a:extLst>
          </p:cNvPr>
          <p:cNvSpPr>
            <a:spLocks noGrp="1"/>
          </p:cNvSpPr>
          <p:nvPr>
            <p:ph idx="1"/>
          </p:nvPr>
        </p:nvSpPr>
        <p:spPr>
          <a:xfrm>
            <a:off x="324465" y="2109019"/>
            <a:ext cx="11282516" cy="4748980"/>
          </a:xfrm>
        </p:spPr>
        <p:txBody>
          <a:bodyPr>
            <a:normAutofit fontScale="70000" lnSpcReduction="20000"/>
          </a:bodyPr>
          <a:lstStyle/>
          <a:p>
            <a:r>
              <a:rPr lang="en-GB" sz="3600" dirty="0" err="1"/>
              <a:t>Efallai</a:t>
            </a:r>
            <a:r>
              <a:rPr lang="en-GB" sz="3600" dirty="0"/>
              <a:t> y </a:t>
            </a:r>
            <a:r>
              <a:rPr lang="en-GB" sz="3600" dirty="0" err="1"/>
              <a:t>byddwch</a:t>
            </a:r>
            <a:r>
              <a:rPr lang="en-GB" sz="3600" dirty="0"/>
              <a:t> </a:t>
            </a:r>
            <a:r>
              <a:rPr lang="en-GB" sz="3600" dirty="0" err="1"/>
              <a:t>yn</a:t>
            </a:r>
            <a:r>
              <a:rPr lang="en-GB" sz="3600" dirty="0"/>
              <a:t> nodi pa </a:t>
            </a:r>
            <a:r>
              <a:rPr lang="en-GB" sz="3600" dirty="0" err="1"/>
              <a:t>agweddau</a:t>
            </a:r>
            <a:r>
              <a:rPr lang="en-GB" sz="3600" dirty="0"/>
              <a:t> </a:t>
            </a:r>
            <a:r>
              <a:rPr lang="en-GB" sz="3600" dirty="0" err="1"/>
              <a:t>ar</a:t>
            </a:r>
            <a:r>
              <a:rPr lang="en-GB" sz="3600" dirty="0"/>
              <a:t> y </a:t>
            </a:r>
            <a:r>
              <a:rPr lang="en-GB" sz="3600" dirty="0" err="1"/>
              <a:t>ffotograff</a:t>
            </a:r>
            <a:r>
              <a:rPr lang="en-GB" sz="3600" dirty="0"/>
              <a:t> </a:t>
            </a:r>
            <a:r>
              <a:rPr lang="en-GB" sz="3600" dirty="0" err="1"/>
              <a:t>sy'n</a:t>
            </a:r>
            <a:r>
              <a:rPr lang="en-GB" sz="3600" dirty="0"/>
              <a:t> </a:t>
            </a:r>
            <a:r>
              <a:rPr lang="en-GB" sz="3600" dirty="0" err="1"/>
              <a:t>cefnogi</a:t>
            </a:r>
            <a:r>
              <a:rPr lang="en-GB" sz="3600" dirty="0"/>
              <a:t> </a:t>
            </a:r>
            <a:r>
              <a:rPr lang="en-GB" sz="3600" dirty="0" err="1"/>
              <a:t>syniad</a:t>
            </a:r>
            <a:r>
              <a:rPr lang="en-GB" sz="3600" dirty="0"/>
              <a:t> neu </a:t>
            </a:r>
            <a:r>
              <a:rPr lang="en-GB" sz="3600" dirty="0" err="1"/>
              <a:t>gysyniad</a:t>
            </a:r>
            <a:r>
              <a:rPr lang="en-GB" sz="3600" dirty="0"/>
              <a:t> </a:t>
            </a:r>
            <a:r>
              <a:rPr lang="en-GB" sz="3600" dirty="0" err="1"/>
              <a:t>penodol</a:t>
            </a:r>
            <a:endParaRPr lang="en-GB" sz="3600" dirty="0"/>
          </a:p>
          <a:p>
            <a:r>
              <a:rPr lang="en-GB" sz="3600" dirty="0" err="1"/>
              <a:t>Gallwch</a:t>
            </a:r>
            <a:r>
              <a:rPr lang="en-GB" sz="3600" dirty="0"/>
              <a:t> </a:t>
            </a:r>
            <a:r>
              <a:rPr lang="en-GB" sz="3600" dirty="0" err="1"/>
              <a:t>drafod</a:t>
            </a:r>
            <a:r>
              <a:rPr lang="en-GB" sz="3600" dirty="0"/>
              <a:t> pa </a:t>
            </a:r>
            <a:r>
              <a:rPr lang="en-GB" sz="3600" dirty="0" err="1"/>
              <a:t>fathau</a:t>
            </a:r>
            <a:r>
              <a:rPr lang="en-GB" sz="3600" dirty="0"/>
              <a:t> o </a:t>
            </a:r>
            <a:r>
              <a:rPr lang="en-GB" sz="3600" dirty="0" err="1"/>
              <a:t>brofiadau</a:t>
            </a:r>
            <a:r>
              <a:rPr lang="en-GB" sz="3600" dirty="0"/>
              <a:t> y </a:t>
            </a:r>
            <a:r>
              <a:rPr lang="en-GB" sz="3600" dirty="0" err="1"/>
              <a:t>gallech</a:t>
            </a:r>
            <a:r>
              <a:rPr lang="en-GB" sz="3600" dirty="0"/>
              <a:t> </a:t>
            </a:r>
            <a:r>
              <a:rPr lang="en-GB" sz="3600" dirty="0" err="1"/>
              <a:t>eu</a:t>
            </a:r>
            <a:r>
              <a:rPr lang="en-GB" sz="3600" dirty="0"/>
              <a:t> </a:t>
            </a:r>
            <a:r>
              <a:rPr lang="en-GB" sz="3600" dirty="0" err="1"/>
              <a:t>hannog</a:t>
            </a:r>
            <a:r>
              <a:rPr lang="en-GB" sz="3600" dirty="0"/>
              <a:t> neu </a:t>
            </a:r>
            <a:r>
              <a:rPr lang="en-GB" sz="3600" dirty="0" err="1"/>
              <a:t>eu</a:t>
            </a:r>
            <a:r>
              <a:rPr lang="en-GB" sz="3600" dirty="0"/>
              <a:t> </a:t>
            </a:r>
            <a:r>
              <a:rPr lang="en-GB" sz="3600" dirty="0" err="1"/>
              <a:t>rhagweld</a:t>
            </a:r>
            <a:r>
              <a:rPr lang="en-GB" sz="3600" dirty="0"/>
              <a:t> y </a:t>
            </a:r>
            <a:r>
              <a:rPr lang="en-GB" sz="3600" dirty="0" err="1"/>
              <a:t>bydd</a:t>
            </a:r>
            <a:r>
              <a:rPr lang="en-GB" sz="3600" dirty="0"/>
              <a:t> plant </a:t>
            </a:r>
            <a:r>
              <a:rPr lang="en-GB" sz="3600" dirty="0" err="1"/>
              <a:t>yn</a:t>
            </a:r>
            <a:r>
              <a:rPr lang="en-GB" sz="3600" dirty="0"/>
              <a:t> </a:t>
            </a:r>
            <a:r>
              <a:rPr lang="en-GB" sz="3600" dirty="0" err="1"/>
              <a:t>chwarae</a:t>
            </a:r>
            <a:r>
              <a:rPr lang="en-GB" sz="3600" dirty="0"/>
              <a:t> a </a:t>
            </a:r>
            <a:r>
              <a:rPr lang="en-GB" sz="3600" dirty="0" err="1"/>
              <a:t>fyddai'n</a:t>
            </a:r>
            <a:r>
              <a:rPr lang="en-GB" sz="3600" dirty="0"/>
              <a:t> </a:t>
            </a:r>
            <a:r>
              <a:rPr lang="en-GB" sz="3600" dirty="0" err="1"/>
              <a:t>cefnogi'r</a:t>
            </a:r>
            <a:r>
              <a:rPr lang="en-GB" sz="3600" dirty="0"/>
              <a:t> </a:t>
            </a:r>
            <a:r>
              <a:rPr lang="en-GB" sz="3600" dirty="0" err="1"/>
              <a:t>cysyniad</a:t>
            </a:r>
            <a:r>
              <a:rPr lang="en-GB" sz="3600" dirty="0"/>
              <a:t> a </a:t>
            </a:r>
            <a:r>
              <a:rPr lang="en-GB" sz="3600" dirty="0" err="1"/>
              <a:t>ddewiswyd</a:t>
            </a:r>
            <a:endParaRPr lang="en-GB" sz="3600" dirty="0"/>
          </a:p>
          <a:p>
            <a:r>
              <a:rPr lang="en-GB" sz="3600" dirty="0" err="1"/>
              <a:t>Efallai</a:t>
            </a:r>
            <a:r>
              <a:rPr lang="en-GB" sz="3600" dirty="0"/>
              <a:t> y </a:t>
            </a:r>
            <a:r>
              <a:rPr lang="en-GB" sz="3600" dirty="0" err="1"/>
              <a:t>byddwch</a:t>
            </a:r>
            <a:r>
              <a:rPr lang="en-GB" sz="3600" dirty="0"/>
              <a:t> </a:t>
            </a:r>
            <a:r>
              <a:rPr lang="en-GB" sz="3600" dirty="0" err="1"/>
              <a:t>yn</a:t>
            </a:r>
            <a:r>
              <a:rPr lang="en-GB" sz="3600" dirty="0"/>
              <a:t> </a:t>
            </a:r>
            <a:r>
              <a:rPr lang="en-GB" sz="3600" dirty="0" err="1"/>
              <a:t>cynnwys</a:t>
            </a:r>
            <a:r>
              <a:rPr lang="en-GB" sz="3600" dirty="0"/>
              <a:t> </a:t>
            </a:r>
            <a:r>
              <a:rPr lang="en-GB" sz="3600" dirty="0" err="1"/>
              <a:t>diagramau</a:t>
            </a:r>
            <a:r>
              <a:rPr lang="en-GB" sz="3600" dirty="0"/>
              <a:t> neu </a:t>
            </a:r>
            <a:r>
              <a:rPr lang="en-GB" sz="3600" dirty="0" err="1"/>
              <a:t>ddarluniau</a:t>
            </a:r>
            <a:r>
              <a:rPr lang="en-GB" sz="3600" dirty="0"/>
              <a:t>- </a:t>
            </a:r>
            <a:r>
              <a:rPr lang="en-GB" sz="3600" dirty="0" err="1"/>
              <a:t>os</a:t>
            </a:r>
            <a:r>
              <a:rPr lang="en-GB" sz="3600" dirty="0"/>
              <a:t> </a:t>
            </a:r>
            <a:r>
              <a:rPr lang="en-GB" sz="3600" dirty="0" err="1"/>
              <a:t>yw</a:t>
            </a:r>
            <a:r>
              <a:rPr lang="en-GB" sz="3600" dirty="0"/>
              <a:t> </a:t>
            </a:r>
            <a:r>
              <a:rPr lang="en-GB" sz="3600" dirty="0" err="1"/>
              <a:t>hyn</a:t>
            </a:r>
            <a:r>
              <a:rPr lang="en-GB" sz="3600" dirty="0"/>
              <a:t> </a:t>
            </a:r>
            <a:r>
              <a:rPr lang="en-GB" sz="3600" dirty="0" err="1"/>
              <a:t>yn</a:t>
            </a:r>
            <a:r>
              <a:rPr lang="en-GB" sz="3600" dirty="0"/>
              <a:t> </a:t>
            </a:r>
            <a:r>
              <a:rPr lang="en-GB" sz="3600" dirty="0" err="1"/>
              <a:t>helpu</a:t>
            </a:r>
            <a:r>
              <a:rPr lang="en-GB" sz="3600" dirty="0"/>
              <a:t> </a:t>
            </a:r>
            <a:r>
              <a:rPr lang="en-GB" sz="3600" dirty="0" err="1"/>
              <a:t>eich</a:t>
            </a:r>
            <a:r>
              <a:rPr lang="en-GB" sz="3600" dirty="0"/>
              <a:t> </a:t>
            </a:r>
            <a:r>
              <a:rPr lang="en-GB" sz="3600" dirty="0" err="1"/>
              <a:t>esboniad</a:t>
            </a:r>
            <a:r>
              <a:rPr lang="en-GB" sz="3600" dirty="0"/>
              <a:t>.</a:t>
            </a:r>
          </a:p>
          <a:p>
            <a:r>
              <a:rPr lang="en-GB" sz="3600" dirty="0" err="1"/>
              <a:t>Gallwch</a:t>
            </a:r>
            <a:r>
              <a:rPr lang="en-GB" sz="3600" dirty="0"/>
              <a:t> nodi pa </a:t>
            </a:r>
            <a:r>
              <a:rPr lang="en-GB" sz="3600" dirty="0" err="1"/>
              <a:t>adnoddau</a:t>
            </a:r>
            <a:r>
              <a:rPr lang="en-GB" sz="3600" dirty="0"/>
              <a:t> </a:t>
            </a:r>
            <a:r>
              <a:rPr lang="en-GB" sz="3600" dirty="0" err="1"/>
              <a:t>eraill</a:t>
            </a:r>
            <a:r>
              <a:rPr lang="en-GB" sz="3600" dirty="0"/>
              <a:t> y </a:t>
            </a:r>
            <a:r>
              <a:rPr lang="en-GB" sz="3600" dirty="0" err="1"/>
              <a:t>gallech</a:t>
            </a:r>
            <a:r>
              <a:rPr lang="en-GB" sz="3600" dirty="0"/>
              <a:t> </a:t>
            </a:r>
            <a:r>
              <a:rPr lang="en-GB" sz="3600" dirty="0" err="1"/>
              <a:t>eu</a:t>
            </a:r>
            <a:r>
              <a:rPr lang="en-GB" sz="3600" dirty="0"/>
              <a:t> </a:t>
            </a:r>
            <a:r>
              <a:rPr lang="en-GB" sz="3600" dirty="0" err="1"/>
              <a:t>hychwanegu</a:t>
            </a:r>
            <a:r>
              <a:rPr lang="en-GB" sz="3600" dirty="0"/>
              <a:t>, </a:t>
            </a:r>
            <a:r>
              <a:rPr lang="en-GB" sz="3600" dirty="0" err="1"/>
              <a:t>megis</a:t>
            </a:r>
            <a:r>
              <a:rPr lang="en-GB" sz="3600" dirty="0"/>
              <a:t> </a:t>
            </a:r>
            <a:r>
              <a:rPr lang="en-GB" sz="3600" dirty="0" err="1"/>
              <a:t>peli</a:t>
            </a:r>
            <a:r>
              <a:rPr lang="en-GB" sz="3600" dirty="0"/>
              <a:t>, </a:t>
            </a:r>
            <a:r>
              <a:rPr lang="en-GB" sz="3600" dirty="0" err="1"/>
              <a:t>cylchoedd</a:t>
            </a:r>
            <a:r>
              <a:rPr lang="en-GB" sz="3600" dirty="0"/>
              <a:t>, </a:t>
            </a:r>
            <a:r>
              <a:rPr lang="en-GB" sz="3600" dirty="0" err="1"/>
              <a:t>teiars</a:t>
            </a:r>
            <a:r>
              <a:rPr lang="en-GB" sz="3600" dirty="0"/>
              <a:t>, </a:t>
            </a:r>
            <a:r>
              <a:rPr lang="en-GB" sz="3600" dirty="0" err="1"/>
              <a:t>basgedi</a:t>
            </a:r>
            <a:r>
              <a:rPr lang="en-GB" sz="3600" dirty="0"/>
              <a:t>, </a:t>
            </a:r>
            <a:r>
              <a:rPr lang="en-GB" sz="3600" dirty="0" err="1"/>
              <a:t>chwyddwydrau</a:t>
            </a:r>
            <a:r>
              <a:rPr lang="en-GB" sz="3600" dirty="0"/>
              <a:t>, </a:t>
            </a:r>
            <a:r>
              <a:rPr lang="en-GB" sz="3600" dirty="0" err="1"/>
              <a:t>bwcedi</a:t>
            </a:r>
            <a:r>
              <a:rPr lang="en-GB" sz="3600" dirty="0"/>
              <a:t>, </a:t>
            </a:r>
            <a:r>
              <a:rPr lang="en-GB" sz="3600" dirty="0" err="1"/>
              <a:t>potiau</a:t>
            </a:r>
            <a:r>
              <a:rPr lang="en-GB" sz="3600" dirty="0"/>
              <a:t>, </a:t>
            </a:r>
            <a:r>
              <a:rPr lang="en-GB" sz="3600" dirty="0" err="1"/>
              <a:t>sosbeni</a:t>
            </a:r>
            <a:r>
              <a:rPr lang="en-GB" sz="3600" dirty="0"/>
              <a:t>, </a:t>
            </a:r>
            <a:r>
              <a:rPr lang="en-GB" sz="3600" dirty="0" err="1"/>
              <a:t>papur</a:t>
            </a:r>
            <a:r>
              <a:rPr lang="en-GB" sz="3600" dirty="0"/>
              <a:t>, </a:t>
            </a:r>
            <a:r>
              <a:rPr lang="en-GB" sz="3600" dirty="0" err="1"/>
              <a:t>deunyddiau</a:t>
            </a:r>
            <a:r>
              <a:rPr lang="en-GB" sz="3600" dirty="0"/>
              <a:t> </a:t>
            </a:r>
            <a:r>
              <a:rPr lang="en-GB" sz="3600" dirty="0" err="1"/>
              <a:t>gwneud</a:t>
            </a:r>
            <a:r>
              <a:rPr lang="en-GB" sz="3600" dirty="0"/>
              <a:t> </a:t>
            </a:r>
            <a:r>
              <a:rPr lang="en-GB" sz="3600" dirty="0" err="1"/>
              <a:t>marciau</a:t>
            </a:r>
            <a:r>
              <a:rPr lang="en-GB" sz="3600" dirty="0"/>
              <a:t> </a:t>
            </a:r>
            <a:r>
              <a:rPr lang="en-GB" sz="3600" dirty="0" err="1"/>
              <a:t>i</a:t>
            </a:r>
            <a:r>
              <a:rPr lang="en-GB" sz="3600" dirty="0"/>
              <a:t> </a:t>
            </a:r>
            <a:r>
              <a:rPr lang="en-GB" sz="3600" dirty="0" err="1"/>
              <a:t>gefnogi</a:t>
            </a:r>
            <a:r>
              <a:rPr lang="en-GB" sz="3600" dirty="0"/>
              <a:t> </a:t>
            </a:r>
            <a:r>
              <a:rPr lang="en-GB" sz="3600" dirty="0" err="1"/>
              <a:t>darganfod</a:t>
            </a:r>
            <a:r>
              <a:rPr lang="en-GB" sz="3600" dirty="0"/>
              <a:t> ac </a:t>
            </a:r>
            <a:r>
              <a:rPr lang="en-GB" sz="3600" dirty="0" err="1"/>
              <a:t>archwilio’r</a:t>
            </a:r>
            <a:r>
              <a:rPr lang="en-GB" sz="3600" dirty="0"/>
              <a:t> plant.</a:t>
            </a:r>
          </a:p>
          <a:p>
            <a:r>
              <a:rPr lang="en-GB" sz="3600" dirty="0" err="1"/>
              <a:t>Os</a:t>
            </a:r>
            <a:r>
              <a:rPr lang="en-GB" sz="3600" dirty="0"/>
              <a:t> </a:t>
            </a:r>
            <a:r>
              <a:rPr lang="en-GB" sz="3600" dirty="0" err="1"/>
              <a:t>ydych</a:t>
            </a:r>
            <a:r>
              <a:rPr lang="en-GB" sz="3600" dirty="0"/>
              <a:t> </a:t>
            </a:r>
            <a:r>
              <a:rPr lang="en-GB" sz="3600" dirty="0" err="1"/>
              <a:t>yn</a:t>
            </a:r>
            <a:r>
              <a:rPr lang="en-GB" sz="3600" dirty="0"/>
              <a:t> </a:t>
            </a:r>
            <a:r>
              <a:rPr lang="en-GB" sz="3600" dirty="0" err="1"/>
              <a:t>cyfeirio</a:t>
            </a:r>
            <a:r>
              <a:rPr lang="en-GB" sz="3600" dirty="0"/>
              <a:t> at </a:t>
            </a:r>
            <a:r>
              <a:rPr lang="en-GB" sz="3600" dirty="0" err="1"/>
              <a:t>ddogfennau'r</a:t>
            </a:r>
            <a:r>
              <a:rPr lang="en-GB" sz="3600" dirty="0"/>
              <a:t> </a:t>
            </a:r>
            <a:r>
              <a:rPr lang="en-GB" sz="3600" dirty="0" err="1"/>
              <a:t>cwricwlwm</a:t>
            </a:r>
            <a:r>
              <a:rPr lang="en-GB" sz="3600" dirty="0"/>
              <a:t> neu </a:t>
            </a:r>
            <a:r>
              <a:rPr lang="en-GB" sz="3600" dirty="0" err="1"/>
              <a:t>adnoddau</a:t>
            </a:r>
            <a:r>
              <a:rPr lang="en-GB" sz="3600" dirty="0"/>
              <a:t> </a:t>
            </a:r>
            <a:r>
              <a:rPr lang="en-GB" sz="3600" dirty="0" err="1"/>
              <a:t>arall</a:t>
            </a:r>
            <a:r>
              <a:rPr lang="en-GB" sz="3600" dirty="0"/>
              <a:t> </a:t>
            </a:r>
            <a:r>
              <a:rPr lang="en-GB" sz="3600" dirty="0" err="1"/>
              <a:t>i</a:t>
            </a:r>
            <a:r>
              <a:rPr lang="en-GB" sz="3600" dirty="0"/>
              <a:t> </a:t>
            </a:r>
            <a:r>
              <a:rPr lang="en-GB" sz="3600" dirty="0" err="1"/>
              <a:t>gefnogi</a:t>
            </a:r>
            <a:r>
              <a:rPr lang="en-GB" sz="3600" dirty="0"/>
              <a:t> </a:t>
            </a:r>
            <a:r>
              <a:rPr lang="en-GB" sz="3600" dirty="0" err="1"/>
              <a:t>eich</a:t>
            </a:r>
            <a:r>
              <a:rPr lang="en-GB" sz="3600" dirty="0"/>
              <a:t> </a:t>
            </a:r>
            <a:r>
              <a:rPr lang="en-GB" sz="3600" dirty="0" err="1"/>
              <a:t>syniadau</a:t>
            </a:r>
            <a:r>
              <a:rPr lang="en-GB" sz="3600" dirty="0"/>
              <a:t> – </a:t>
            </a:r>
            <a:r>
              <a:rPr lang="en-GB" sz="3600" dirty="0" err="1"/>
              <a:t>mae</a:t>
            </a:r>
            <a:r>
              <a:rPr lang="en-GB" sz="3600" dirty="0"/>
              <a:t> </a:t>
            </a:r>
            <a:r>
              <a:rPr lang="en-GB" sz="3600" dirty="0" err="1"/>
              <a:t>angen</a:t>
            </a:r>
            <a:r>
              <a:rPr lang="en-GB" sz="3600" dirty="0"/>
              <a:t> </a:t>
            </a:r>
            <a:r>
              <a:rPr lang="en-GB" sz="3600" dirty="0" err="1"/>
              <a:t>cyfeirnodi</a:t>
            </a:r>
            <a:r>
              <a:rPr lang="en-GB" sz="3600" dirty="0"/>
              <a:t>.</a:t>
            </a:r>
          </a:p>
          <a:p>
            <a:pPr marL="0" indent="0">
              <a:buNone/>
            </a:pPr>
            <a:r>
              <a:rPr lang="en-GB" sz="3600" dirty="0"/>
              <a:t> </a:t>
            </a:r>
          </a:p>
          <a:p>
            <a:endParaRPr lang="en-GB" dirty="0"/>
          </a:p>
        </p:txBody>
      </p:sp>
    </p:spTree>
    <p:extLst>
      <p:ext uri="{BB962C8B-B14F-4D97-AF65-F5344CB8AC3E}">
        <p14:creationId xmlns:p14="http://schemas.microsoft.com/office/powerpoint/2010/main" val="22719711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4687A80-78AA-33D9-8347-862951371DF2}"/>
              </a:ext>
            </a:extLst>
          </p:cNvPr>
          <p:cNvSpPr>
            <a:spLocks noGrp="1"/>
          </p:cNvSpPr>
          <p:nvPr>
            <p:ph type="title"/>
          </p:nvPr>
        </p:nvSpPr>
        <p:spPr>
          <a:xfrm>
            <a:off x="206478" y="320880"/>
            <a:ext cx="11396816" cy="1325563"/>
          </a:xfrm>
        </p:spPr>
        <p:txBody>
          <a:bodyPr>
            <a:noAutofit/>
          </a:bodyPr>
          <a:lstStyle/>
          <a:p>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2. Discuss how the environment in the photograph could be used by young children to develop specific scientific or mathematical concepts or ideas such as forces, size, weight,  life cycles, properties of materials and so on…...</a:t>
            </a:r>
            <a:endParaRPr lang="en-GB" sz="2800" dirty="0"/>
          </a:p>
        </p:txBody>
      </p:sp>
      <p:sp>
        <p:nvSpPr>
          <p:cNvPr id="4" name="Content Placeholder 3">
            <a:extLst>
              <a:ext uri="{FF2B5EF4-FFF2-40B4-BE49-F238E27FC236}">
                <a16:creationId xmlns:a16="http://schemas.microsoft.com/office/drawing/2014/main" id="{454540A0-913F-49A5-BA80-355B4F983C78}"/>
              </a:ext>
            </a:extLst>
          </p:cNvPr>
          <p:cNvSpPr>
            <a:spLocks noGrp="1"/>
          </p:cNvSpPr>
          <p:nvPr>
            <p:ph sz="half" idx="4294967295"/>
          </p:nvPr>
        </p:nvSpPr>
        <p:spPr>
          <a:xfrm>
            <a:off x="206477" y="1919903"/>
            <a:ext cx="11985523" cy="3758226"/>
          </a:xfrm>
        </p:spPr>
        <p:txBody>
          <a:bodyPr>
            <a:normAutofit fontScale="92500" lnSpcReduction="10000"/>
          </a:bodyPr>
          <a:lstStyle/>
          <a:p>
            <a:r>
              <a:rPr lang="en-GB" sz="2600" i="1" dirty="0"/>
              <a:t>You might indicate what aspects of the photograph supports a particular idea or concept</a:t>
            </a:r>
          </a:p>
          <a:p>
            <a:r>
              <a:rPr lang="en-GB" sz="2600" i="1" dirty="0"/>
              <a:t>You can discuss what types of experiences you might encourage or envisage children playing, which would support the chosen concept</a:t>
            </a:r>
          </a:p>
          <a:p>
            <a:r>
              <a:rPr lang="en-GB" sz="2600" i="1" dirty="0"/>
              <a:t>You might include diagrams or illustrations- if this helps your explanation. </a:t>
            </a:r>
          </a:p>
          <a:p>
            <a:r>
              <a:rPr lang="en-GB" sz="2600" i="1" dirty="0"/>
              <a:t>You can note what other resources you might add, such as balls, hoops, tyres, baskets, magnifiers, buckets, pots, pans, paper, mark marking materials to support children’s discovery and exploration.</a:t>
            </a:r>
          </a:p>
          <a:p>
            <a:r>
              <a:rPr lang="en-GB" sz="2600" i="1" dirty="0"/>
              <a:t>If you refer to curriculum documents or other reading to support your ideas – referencing is required.</a:t>
            </a:r>
          </a:p>
          <a:p>
            <a:endParaRPr lang="en-GB" sz="3600" i="1" dirty="0">
              <a:solidFill>
                <a:schemeClr val="accent1"/>
              </a:solidFill>
            </a:endParaRPr>
          </a:p>
          <a:p>
            <a:endParaRPr lang="en-GB" dirty="0"/>
          </a:p>
        </p:txBody>
      </p:sp>
    </p:spTree>
    <p:extLst>
      <p:ext uri="{BB962C8B-B14F-4D97-AF65-F5344CB8AC3E}">
        <p14:creationId xmlns:p14="http://schemas.microsoft.com/office/powerpoint/2010/main" val="5472053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A yard with trees and a house&#10;&#10;Description automatically generated with low confidence">
            <a:extLst>
              <a:ext uri="{FF2B5EF4-FFF2-40B4-BE49-F238E27FC236}">
                <a16:creationId xmlns:a16="http://schemas.microsoft.com/office/drawing/2014/main" id="{FA4BEA03-FF15-4693-B421-282A1B8CAC72}"/>
              </a:ext>
            </a:extLst>
          </p:cNvPr>
          <p:cNvPicPr>
            <a:picLocks noGrp="1" noChangeAspect="1"/>
          </p:cNvPicPr>
          <p:nvPr>
            <p:ph idx="1"/>
          </p:nvPr>
        </p:nvPicPr>
        <p:blipFill>
          <a:blip r:embed="rId2"/>
          <a:stretch>
            <a:fillRect/>
          </a:stretch>
        </p:blipFill>
        <p:spPr>
          <a:xfrm>
            <a:off x="643467" y="675470"/>
            <a:ext cx="10905066" cy="5507058"/>
          </a:xfrm>
          <a:prstGeom prst="rect">
            <a:avLst/>
          </a:prstGeom>
        </p:spPr>
      </p:pic>
      <p:sp>
        <p:nvSpPr>
          <p:cNvPr id="7" name="TextBox 6">
            <a:extLst>
              <a:ext uri="{FF2B5EF4-FFF2-40B4-BE49-F238E27FC236}">
                <a16:creationId xmlns:a16="http://schemas.microsoft.com/office/drawing/2014/main" id="{FCA0CA33-2D7A-452E-AF3F-CE968A720DC6}"/>
              </a:ext>
            </a:extLst>
          </p:cNvPr>
          <p:cNvSpPr txBox="1"/>
          <p:nvPr/>
        </p:nvSpPr>
        <p:spPr>
          <a:xfrm>
            <a:off x="972457" y="6211669"/>
            <a:ext cx="6096000" cy="646331"/>
          </a:xfrm>
          <a:prstGeom prst="rect">
            <a:avLst/>
          </a:prstGeom>
          <a:noFill/>
        </p:spPr>
        <p:txBody>
          <a:bodyPr wrap="square">
            <a:spAutoFit/>
          </a:bodyPr>
          <a:lstStyle/>
          <a:p>
            <a:r>
              <a:rPr lang="en-GB" dirty="0">
                <a:latin typeface="Arial" panose="020B0604020202020204" pitchFamily="34" charset="0"/>
              </a:rPr>
              <a:t>http://handkerchiefnursery.co.uk/learning-environment/forest-school</a:t>
            </a:r>
          </a:p>
        </p:txBody>
      </p:sp>
    </p:spTree>
    <p:extLst>
      <p:ext uri="{BB962C8B-B14F-4D97-AF65-F5344CB8AC3E}">
        <p14:creationId xmlns:p14="http://schemas.microsoft.com/office/powerpoint/2010/main" val="21640770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03250771-768A-47E6-AA80-B795FD167731}"/>
              </a:ext>
            </a:extLst>
          </p:cNvPr>
          <p:cNvPicPr>
            <a:picLocks noGrp="1" noChangeAspect="1"/>
          </p:cNvPicPr>
          <p:nvPr>
            <p:ph idx="1"/>
          </p:nvPr>
        </p:nvPicPr>
        <p:blipFill>
          <a:blip r:embed="rId2"/>
          <a:stretch>
            <a:fillRect/>
          </a:stretch>
        </p:blipFill>
        <p:spPr>
          <a:xfrm>
            <a:off x="1143940" y="643466"/>
            <a:ext cx="9904119" cy="5571067"/>
          </a:xfrm>
          <a:prstGeom prst="rect">
            <a:avLst/>
          </a:prstGeom>
        </p:spPr>
      </p:pic>
    </p:spTree>
    <p:extLst>
      <p:ext uri="{BB962C8B-B14F-4D97-AF65-F5344CB8AC3E}">
        <p14:creationId xmlns:p14="http://schemas.microsoft.com/office/powerpoint/2010/main" val="329488240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A dirt road through a forest&#10;&#10;Description automatically generated with low confidence">
            <a:extLst>
              <a:ext uri="{FF2B5EF4-FFF2-40B4-BE49-F238E27FC236}">
                <a16:creationId xmlns:a16="http://schemas.microsoft.com/office/drawing/2014/main" id="{B70E10FC-115E-48A6-A9D6-5BF046AB562C}"/>
              </a:ext>
            </a:extLst>
          </p:cNvPr>
          <p:cNvPicPr>
            <a:picLocks noGrp="1" noChangeAspect="1"/>
          </p:cNvPicPr>
          <p:nvPr>
            <p:ph idx="1"/>
          </p:nvPr>
        </p:nvPicPr>
        <p:blipFill rotWithShape="1">
          <a:blip r:embed="rId2"/>
          <a:srcRect t="3347" b="11763"/>
          <a:stretch/>
        </p:blipFill>
        <p:spPr>
          <a:xfrm>
            <a:off x="20" y="1282"/>
            <a:ext cx="12191980" cy="6856718"/>
          </a:xfrm>
          <a:prstGeom prst="rect">
            <a:avLst/>
          </a:prstGeom>
        </p:spPr>
      </p:pic>
    </p:spTree>
    <p:extLst>
      <p:ext uri="{BB962C8B-B14F-4D97-AF65-F5344CB8AC3E}">
        <p14:creationId xmlns:p14="http://schemas.microsoft.com/office/powerpoint/2010/main" val="12583361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23B71F78-62E3-42B6-9DBE-D59775D525DD}"/>
              </a:ext>
            </a:extLst>
          </p:cNvPr>
          <p:cNvPicPr>
            <a:picLocks noGrp="1" noChangeAspect="1"/>
          </p:cNvPicPr>
          <p:nvPr>
            <p:ph idx="1"/>
          </p:nvPr>
        </p:nvPicPr>
        <p:blipFill rotWithShape="1">
          <a:blip r:embed="rId2"/>
          <a:srcRect t="15429"/>
          <a:stretch/>
        </p:blipFill>
        <p:spPr>
          <a:xfrm>
            <a:off x="20" y="1282"/>
            <a:ext cx="12191980" cy="6856718"/>
          </a:xfrm>
          <a:prstGeom prst="rect">
            <a:avLst/>
          </a:prstGeom>
        </p:spPr>
      </p:pic>
    </p:spTree>
    <p:extLst>
      <p:ext uri="{BB962C8B-B14F-4D97-AF65-F5344CB8AC3E}">
        <p14:creationId xmlns:p14="http://schemas.microsoft.com/office/powerpoint/2010/main" val="292570383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3A15BC25-31FA-E561-78F3-C4FA7942B77B}"/>
              </a:ext>
            </a:extLst>
          </p:cNvPr>
          <p:cNvPicPr>
            <a:picLocks noGrp="1" noChangeAspect="1"/>
          </p:cNvPicPr>
          <p:nvPr>
            <p:ph idx="1"/>
          </p:nvPr>
        </p:nvPicPr>
        <p:blipFill rotWithShape="1">
          <a:blip r:embed="rId2"/>
          <a:srcRect t="24368" b="646"/>
          <a:stretch/>
        </p:blipFill>
        <p:spPr>
          <a:xfrm>
            <a:off x="20" y="1282"/>
            <a:ext cx="12191980" cy="6856718"/>
          </a:xfrm>
          <a:prstGeom prst="rect">
            <a:avLst/>
          </a:prstGeom>
        </p:spPr>
      </p:pic>
    </p:spTree>
    <p:extLst>
      <p:ext uri="{BB962C8B-B14F-4D97-AF65-F5344CB8AC3E}">
        <p14:creationId xmlns:p14="http://schemas.microsoft.com/office/powerpoint/2010/main" val="11233292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F18704-11EE-4E6D-BE75-81DF32E6B544}"/>
              </a:ext>
            </a:extLst>
          </p:cNvPr>
          <p:cNvSpPr>
            <a:spLocks noGrp="1"/>
          </p:cNvSpPr>
          <p:nvPr>
            <p:ph type="title"/>
          </p:nvPr>
        </p:nvSpPr>
        <p:spPr>
          <a:xfrm>
            <a:off x="762001" y="-14982"/>
            <a:ext cx="10515600" cy="1450034"/>
          </a:xfrm>
        </p:spPr>
        <p:txBody>
          <a:bodyPr>
            <a:normAutofit/>
          </a:bodyPr>
          <a:lstStyle/>
          <a:p>
            <a:r>
              <a:rPr lang="en-GB" sz="4800" b="1" dirty="0" err="1"/>
              <a:t>Fathau</a:t>
            </a:r>
            <a:r>
              <a:rPr lang="en-GB" sz="4800" b="1" dirty="0"/>
              <a:t> o </a:t>
            </a:r>
            <a:r>
              <a:rPr lang="en-GB" sz="4800" b="1" dirty="0" err="1"/>
              <a:t>syniad</a:t>
            </a:r>
            <a:r>
              <a:rPr lang="en-GB" sz="4800" b="1" dirty="0"/>
              <a:t> </a:t>
            </a:r>
            <a:r>
              <a:rPr lang="en-GB" sz="4800" b="1" dirty="0">
                <a:solidFill>
                  <a:srgbClr val="0070C0"/>
                </a:solidFill>
              </a:rPr>
              <a:t>/ Types of ideas</a:t>
            </a:r>
          </a:p>
        </p:txBody>
      </p:sp>
      <p:sp>
        <p:nvSpPr>
          <p:cNvPr id="3" name="Content Placeholder 2">
            <a:extLst>
              <a:ext uri="{FF2B5EF4-FFF2-40B4-BE49-F238E27FC236}">
                <a16:creationId xmlns:a16="http://schemas.microsoft.com/office/drawing/2014/main" id="{D29077A8-9C9B-436B-BACF-C71F0280B462}"/>
              </a:ext>
            </a:extLst>
          </p:cNvPr>
          <p:cNvSpPr>
            <a:spLocks noGrp="1"/>
          </p:cNvSpPr>
          <p:nvPr>
            <p:ph sz="half" idx="1"/>
          </p:nvPr>
        </p:nvSpPr>
        <p:spPr>
          <a:xfrm>
            <a:off x="511445" y="1435053"/>
            <a:ext cx="5508356" cy="5059196"/>
          </a:xfrm>
        </p:spPr>
        <p:txBody>
          <a:bodyPr>
            <a:normAutofit fontScale="47500" lnSpcReduction="20000"/>
          </a:bodyPr>
          <a:lstStyle/>
          <a:p>
            <a:r>
              <a:rPr lang="en-GB" sz="5100" dirty="0" err="1"/>
              <a:t>Arwynebau</a:t>
            </a:r>
            <a:r>
              <a:rPr lang="en-GB" sz="5100" dirty="0"/>
              <a:t> </a:t>
            </a:r>
            <a:r>
              <a:rPr lang="en-GB" sz="5100" dirty="0" err="1"/>
              <a:t>goleddfol</a:t>
            </a:r>
            <a:r>
              <a:rPr lang="en-GB" sz="5100" dirty="0"/>
              <a:t> ac </a:t>
            </a:r>
            <a:r>
              <a:rPr lang="en-GB" sz="5100" dirty="0" err="1"/>
              <a:t>anwastad</a:t>
            </a:r>
            <a:endParaRPr lang="en-GB" sz="5100" dirty="0"/>
          </a:p>
          <a:p>
            <a:pPr marL="0" indent="0">
              <a:buNone/>
            </a:pPr>
            <a:r>
              <a:rPr lang="en-GB" sz="5100" dirty="0" err="1"/>
              <a:t>Grymoedd</a:t>
            </a:r>
            <a:r>
              <a:rPr lang="en-GB" sz="5100" dirty="0"/>
              <a:t>, </a:t>
            </a:r>
            <a:r>
              <a:rPr lang="en-GB" sz="5100" dirty="0" err="1"/>
              <a:t>cydbwysedd</a:t>
            </a:r>
            <a:r>
              <a:rPr lang="en-GB" sz="5100" dirty="0"/>
              <a:t>, </a:t>
            </a:r>
            <a:r>
              <a:rPr lang="en-GB" sz="5100" dirty="0" err="1"/>
              <a:t>symudiad</a:t>
            </a:r>
            <a:r>
              <a:rPr lang="en-GB" sz="5100" dirty="0"/>
              <a:t>, </a:t>
            </a:r>
            <a:r>
              <a:rPr lang="en-GB" sz="5100" dirty="0" err="1"/>
              <a:t>ynni</a:t>
            </a:r>
            <a:r>
              <a:rPr lang="en-GB" sz="5100" dirty="0"/>
              <a:t>…</a:t>
            </a:r>
          </a:p>
          <a:p>
            <a:pPr marL="0" indent="0">
              <a:buNone/>
            </a:pPr>
            <a:endParaRPr lang="en-GB" sz="5100" dirty="0"/>
          </a:p>
          <a:p>
            <a:r>
              <a:rPr lang="en-GB" sz="5100" dirty="0" err="1"/>
              <a:t>Patrymau</a:t>
            </a:r>
            <a:r>
              <a:rPr lang="en-GB" sz="5100" dirty="0"/>
              <a:t> a </a:t>
            </a:r>
            <a:r>
              <a:rPr lang="en-GB" sz="5100" dirty="0" err="1"/>
              <a:t>gwead</a:t>
            </a:r>
            <a:r>
              <a:rPr lang="en-GB" sz="5100" dirty="0"/>
              <a:t> </a:t>
            </a:r>
            <a:r>
              <a:rPr lang="en-GB" sz="5100" dirty="0" err="1"/>
              <a:t>gwahanol</a:t>
            </a:r>
            <a:r>
              <a:rPr lang="en-GB" sz="5100" dirty="0"/>
              <a:t> o </a:t>
            </a:r>
            <a:r>
              <a:rPr lang="en-GB" sz="5100" dirty="0" err="1"/>
              <a:t>rhisgl</a:t>
            </a:r>
            <a:r>
              <a:rPr lang="en-GB" sz="5100" dirty="0"/>
              <a:t>, </a:t>
            </a:r>
            <a:r>
              <a:rPr lang="en-GB" sz="5100" dirty="0" err="1"/>
              <a:t>creigiau</a:t>
            </a:r>
            <a:r>
              <a:rPr lang="en-GB" sz="5100" dirty="0"/>
              <a:t>, </a:t>
            </a:r>
            <a:r>
              <a:rPr lang="en-GB" sz="5100" dirty="0" err="1"/>
              <a:t>dail</a:t>
            </a:r>
            <a:r>
              <a:rPr lang="en-GB" sz="5100" dirty="0"/>
              <a:t>...</a:t>
            </a:r>
          </a:p>
          <a:p>
            <a:pPr marL="0" indent="0">
              <a:buNone/>
            </a:pPr>
            <a:r>
              <a:rPr lang="en-GB" sz="5100" dirty="0" err="1"/>
              <a:t>Grwpio</a:t>
            </a:r>
            <a:r>
              <a:rPr lang="en-GB" sz="5100" dirty="0"/>
              <a:t>, </a:t>
            </a:r>
            <a:r>
              <a:rPr lang="en-GB" sz="5100" dirty="0" err="1"/>
              <a:t>patrymau</a:t>
            </a:r>
            <a:r>
              <a:rPr lang="en-GB" sz="5100" dirty="0"/>
              <a:t>, </a:t>
            </a:r>
            <a:r>
              <a:rPr lang="en-GB" sz="5100" dirty="0" err="1"/>
              <a:t>siapau</a:t>
            </a:r>
            <a:r>
              <a:rPr lang="en-GB" sz="5100" dirty="0"/>
              <a:t>, </a:t>
            </a:r>
            <a:r>
              <a:rPr lang="en-GB" sz="5100" dirty="0" err="1"/>
              <a:t>lliwiau</a:t>
            </a:r>
            <a:r>
              <a:rPr lang="en-GB" sz="5100" dirty="0"/>
              <a:t>…</a:t>
            </a:r>
          </a:p>
          <a:p>
            <a:pPr marL="0" indent="0">
              <a:buNone/>
            </a:pPr>
            <a:endParaRPr lang="en-GB" sz="5100" dirty="0"/>
          </a:p>
          <a:p>
            <a:r>
              <a:rPr lang="en-GB" sz="5100" dirty="0" err="1"/>
              <a:t>Bywyd</a:t>
            </a:r>
            <a:r>
              <a:rPr lang="en-GB" sz="5100" dirty="0"/>
              <a:t> y </a:t>
            </a:r>
            <a:r>
              <a:rPr lang="en-GB" sz="5100" dirty="0" err="1"/>
              <a:t>planhigyn</a:t>
            </a:r>
            <a:r>
              <a:rPr lang="en-GB" sz="5100" dirty="0"/>
              <a:t> </a:t>
            </a:r>
            <a:r>
              <a:rPr lang="en-GB" sz="5100" dirty="0" err="1"/>
              <a:t>a'r</a:t>
            </a:r>
            <a:r>
              <a:rPr lang="en-GB" sz="5100" dirty="0"/>
              <a:t> </a:t>
            </a:r>
            <a:r>
              <a:rPr lang="en-GB" sz="5100" dirty="0" err="1"/>
              <a:t>anifail</a:t>
            </a:r>
            <a:endParaRPr lang="en-GB" sz="5100" dirty="0"/>
          </a:p>
          <a:p>
            <a:pPr marL="0" indent="0">
              <a:buNone/>
            </a:pPr>
            <a:r>
              <a:rPr lang="en-GB" sz="5100" dirty="0" err="1"/>
              <a:t>Cylchoedd</a:t>
            </a:r>
            <a:r>
              <a:rPr lang="en-GB" sz="5100" dirty="0"/>
              <a:t> </a:t>
            </a:r>
            <a:r>
              <a:rPr lang="en-GB" sz="5100" dirty="0" err="1"/>
              <a:t>Bywyd</a:t>
            </a:r>
            <a:r>
              <a:rPr lang="en-GB" sz="5100" dirty="0"/>
              <a:t>, </a:t>
            </a:r>
            <a:r>
              <a:rPr lang="en-GB" sz="5100" dirty="0" err="1"/>
              <a:t>adnabdo</a:t>
            </a:r>
            <a:r>
              <a:rPr lang="en-GB" sz="5100" dirty="0"/>
              <a:t> </a:t>
            </a:r>
            <a:r>
              <a:rPr lang="en-GB" sz="5100" dirty="0" err="1"/>
              <a:t>gwahanol</a:t>
            </a:r>
            <a:r>
              <a:rPr lang="en-GB" sz="5100" dirty="0"/>
              <a:t> </a:t>
            </a:r>
            <a:r>
              <a:rPr lang="en-GB" sz="5100" dirty="0" err="1"/>
              <a:t>anifeiliaid</a:t>
            </a:r>
            <a:r>
              <a:rPr lang="en-GB" sz="5100" dirty="0"/>
              <a:t> a </a:t>
            </a:r>
            <a:r>
              <a:rPr lang="en-GB" sz="5100" dirty="0" err="1"/>
              <a:t>phlanhigion</a:t>
            </a:r>
            <a:r>
              <a:rPr lang="en-GB" sz="5100" dirty="0"/>
              <a:t>…</a:t>
            </a:r>
          </a:p>
          <a:p>
            <a:endParaRPr lang="en-GB" sz="4500" dirty="0"/>
          </a:p>
          <a:p>
            <a:endParaRPr lang="en-GB" dirty="0"/>
          </a:p>
        </p:txBody>
      </p:sp>
      <p:sp>
        <p:nvSpPr>
          <p:cNvPr id="4" name="Content Placeholder 3">
            <a:extLst>
              <a:ext uri="{FF2B5EF4-FFF2-40B4-BE49-F238E27FC236}">
                <a16:creationId xmlns:a16="http://schemas.microsoft.com/office/drawing/2014/main" id="{454540A0-913F-49A5-BA80-355B4F983C78}"/>
              </a:ext>
            </a:extLst>
          </p:cNvPr>
          <p:cNvSpPr>
            <a:spLocks noGrp="1"/>
          </p:cNvSpPr>
          <p:nvPr>
            <p:ph sz="half" idx="2"/>
          </p:nvPr>
        </p:nvSpPr>
        <p:spPr>
          <a:xfrm>
            <a:off x="6172200" y="1435053"/>
            <a:ext cx="5181600" cy="5071518"/>
          </a:xfrm>
        </p:spPr>
        <p:txBody>
          <a:bodyPr>
            <a:normAutofit fontScale="47500" lnSpcReduction="20000"/>
          </a:bodyPr>
          <a:lstStyle/>
          <a:p>
            <a:r>
              <a:rPr lang="en-GB" sz="5100" i="1" dirty="0">
                <a:solidFill>
                  <a:srgbClr val="0070C0"/>
                </a:solidFill>
              </a:rPr>
              <a:t>Sloping and uneven  surfaces</a:t>
            </a:r>
          </a:p>
          <a:p>
            <a:pPr marL="0" indent="0">
              <a:buNone/>
            </a:pPr>
            <a:r>
              <a:rPr lang="en-GB" sz="5100" i="1" dirty="0">
                <a:solidFill>
                  <a:srgbClr val="0070C0"/>
                </a:solidFill>
              </a:rPr>
              <a:t>Forces, balance, movement, energy </a:t>
            </a:r>
          </a:p>
          <a:p>
            <a:pPr marL="0" indent="0">
              <a:buNone/>
            </a:pPr>
            <a:endParaRPr lang="en-GB" sz="5100" i="1" dirty="0">
              <a:solidFill>
                <a:srgbClr val="0070C0"/>
              </a:solidFill>
            </a:endParaRPr>
          </a:p>
          <a:p>
            <a:r>
              <a:rPr lang="en-GB" sz="5100" i="1" dirty="0">
                <a:solidFill>
                  <a:srgbClr val="0070C0"/>
                </a:solidFill>
              </a:rPr>
              <a:t> Different patterns and texture of bark, rocks, leaves…</a:t>
            </a:r>
          </a:p>
          <a:p>
            <a:pPr marL="0" indent="0">
              <a:buNone/>
            </a:pPr>
            <a:r>
              <a:rPr lang="en-GB" sz="5100" i="1" dirty="0">
                <a:solidFill>
                  <a:srgbClr val="0070C0"/>
                </a:solidFill>
              </a:rPr>
              <a:t>Grouping, pattens, shapes, colours</a:t>
            </a:r>
          </a:p>
          <a:p>
            <a:pPr marL="0" indent="0">
              <a:buNone/>
            </a:pPr>
            <a:endParaRPr lang="en-GB" sz="5100" i="1" dirty="0">
              <a:solidFill>
                <a:srgbClr val="0070C0"/>
              </a:solidFill>
            </a:endParaRPr>
          </a:p>
          <a:p>
            <a:r>
              <a:rPr lang="en-GB" sz="5100" i="1" dirty="0">
                <a:solidFill>
                  <a:srgbClr val="0070C0"/>
                </a:solidFill>
              </a:rPr>
              <a:t>The plant and animal life</a:t>
            </a:r>
          </a:p>
          <a:p>
            <a:pPr marL="0" indent="0">
              <a:buNone/>
            </a:pPr>
            <a:r>
              <a:rPr lang="en-GB" sz="5100" i="1" dirty="0">
                <a:solidFill>
                  <a:srgbClr val="0070C0"/>
                </a:solidFill>
              </a:rPr>
              <a:t>Live cycles, identifying different plants and animals…</a:t>
            </a:r>
          </a:p>
          <a:p>
            <a:endParaRPr lang="en-GB" sz="5100" dirty="0"/>
          </a:p>
          <a:p>
            <a:endParaRPr lang="en-GB" dirty="0"/>
          </a:p>
          <a:p>
            <a:endParaRPr lang="en-GB" dirty="0"/>
          </a:p>
        </p:txBody>
      </p:sp>
    </p:spTree>
    <p:extLst>
      <p:ext uri="{BB962C8B-B14F-4D97-AF65-F5344CB8AC3E}">
        <p14:creationId xmlns:p14="http://schemas.microsoft.com/office/powerpoint/2010/main" val="31268426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CA115B-828F-4041-85FB-8992F790D27F}"/>
              </a:ext>
            </a:extLst>
          </p:cNvPr>
          <p:cNvSpPr>
            <a:spLocks noGrp="1"/>
          </p:cNvSpPr>
          <p:nvPr>
            <p:ph type="title"/>
          </p:nvPr>
        </p:nvSpPr>
        <p:spPr/>
        <p:txBody>
          <a:bodyPr>
            <a:noAutofit/>
          </a:bodyPr>
          <a:lstStyle/>
          <a:p>
            <a:br>
              <a:rPr lang="en-GB" sz="2800" dirty="0">
                <a:effectLst/>
                <a:latin typeface="Arial" panose="020B0604020202020204" pitchFamily="34" charset="0"/>
                <a:ea typeface="Calibri" panose="020F0502020204030204" pitchFamily="34" charset="0"/>
                <a:cs typeface="Arial" panose="020B0604020202020204" pitchFamily="34" charset="0"/>
              </a:rPr>
            </a:br>
            <a:r>
              <a:rPr lang="en-GB" sz="2800" dirty="0">
                <a:effectLst/>
                <a:latin typeface="Arial" panose="020B0604020202020204" pitchFamily="34" charset="0"/>
                <a:ea typeface="Calibri" panose="020F0502020204030204" pitchFamily="34" charset="0"/>
                <a:cs typeface="Arial" panose="020B0604020202020204" pitchFamily="34" charset="0"/>
              </a:rPr>
              <a:t>3. </a:t>
            </a:r>
            <a:r>
              <a:rPr lang="en-GB" sz="2800" dirty="0" err="1">
                <a:effectLst/>
                <a:latin typeface="Arial" panose="020B0604020202020204" pitchFamily="34" charset="0"/>
                <a:ea typeface="Calibri" panose="020F0502020204030204" pitchFamily="34" charset="0"/>
                <a:cs typeface="Arial" panose="020B0604020202020204" pitchFamily="34" charset="0"/>
              </a:rPr>
              <a:t>Lluniwch</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asesiad</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budd-risg</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ar</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gyfer</a:t>
            </a:r>
            <a:r>
              <a:rPr lang="en-GB" sz="2800" dirty="0">
                <a:effectLst/>
                <a:latin typeface="Arial" panose="020B0604020202020204" pitchFamily="34" charset="0"/>
                <a:ea typeface="Calibri" panose="020F0502020204030204" pitchFamily="34" charset="0"/>
                <a:cs typeface="Arial" panose="020B0604020202020204" pitchFamily="34" charset="0"/>
              </a:rPr>
              <a:t> y </a:t>
            </a:r>
            <a:r>
              <a:rPr lang="en-GB" sz="2800" dirty="0" err="1">
                <a:effectLst/>
                <a:latin typeface="Arial" panose="020B0604020202020204" pitchFamily="34" charset="0"/>
                <a:ea typeface="Calibri" panose="020F0502020204030204" pitchFamily="34" charset="0"/>
                <a:cs typeface="Arial" panose="020B0604020202020204" pitchFamily="34" charset="0"/>
              </a:rPr>
              <a:t>gofod</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awyr</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agored</a:t>
            </a:r>
            <a:r>
              <a:rPr lang="en-GB" sz="2800" dirty="0">
                <a:effectLst/>
                <a:latin typeface="Arial" panose="020B0604020202020204" pitchFamily="34" charset="0"/>
                <a:ea typeface="Calibri" panose="020F0502020204030204" pitchFamily="34" charset="0"/>
                <a:cs typeface="Arial" panose="020B0604020202020204" pitchFamily="34" charset="0"/>
              </a:rPr>
              <a:t> a </a:t>
            </a:r>
            <a:r>
              <a:rPr lang="en-GB" sz="2800" dirty="0" err="1">
                <a:effectLst/>
                <a:latin typeface="Arial" panose="020B0604020202020204" pitchFamily="34" charset="0"/>
                <a:ea typeface="Calibri" panose="020F0502020204030204" pitchFamily="34" charset="0"/>
                <a:cs typeface="Arial" panose="020B0604020202020204" pitchFamily="34" charset="0"/>
              </a:rPr>
              <a:t>ddarperir</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yn</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eich</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ffotograff</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Darperir</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templed</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ar</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gyfer</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yr</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adran</a:t>
            </a:r>
            <a:r>
              <a:rPr lang="en-GB" sz="2800" dirty="0">
                <a:effectLst/>
                <a:latin typeface="Arial" panose="020B0604020202020204" pitchFamily="34" charset="0"/>
                <a:ea typeface="Calibri" panose="020F0502020204030204" pitchFamily="34" charset="0"/>
                <a:cs typeface="Arial" panose="020B0604020202020204" pitchFamily="34" charset="0"/>
              </a:rPr>
              <a:t> hon (</a:t>
            </a:r>
            <a:r>
              <a:rPr lang="en-GB" sz="2800" dirty="0" err="1">
                <a:effectLst/>
                <a:latin typeface="Arial" panose="020B0604020202020204" pitchFamily="34" charset="0"/>
                <a:ea typeface="Calibri" panose="020F0502020204030204" pitchFamily="34" charset="0"/>
                <a:cs typeface="Arial" panose="020B0604020202020204" pitchFamily="34" charset="0"/>
              </a:rPr>
              <a:t>tua</a:t>
            </a:r>
            <a:r>
              <a:rPr lang="en-GB" sz="2800" dirty="0">
                <a:effectLst/>
                <a:latin typeface="Arial" panose="020B0604020202020204" pitchFamily="34" charset="0"/>
                <a:ea typeface="Calibri" panose="020F0502020204030204" pitchFamily="34" charset="0"/>
                <a:cs typeface="Arial" panose="020B0604020202020204" pitchFamily="34" charset="0"/>
              </a:rPr>
              <a:t> 600-1000 gair).</a:t>
            </a:r>
            <a:br>
              <a:rPr lang="en-GB" sz="2800" dirty="0">
                <a:effectLst/>
                <a:latin typeface="Arial" panose="020B0604020202020204" pitchFamily="34" charset="0"/>
                <a:ea typeface="DengXian" panose="02010600030101010101" pitchFamily="2" charset="-122"/>
                <a:cs typeface="Arial" panose="020B0604020202020204" pitchFamily="34" charset="0"/>
              </a:rPr>
            </a:br>
            <a:r>
              <a:rPr kumimoji="0" lang="en-GB" sz="2800" b="0" i="1" u="none" strike="noStrike" kern="1200" cap="none" spc="0" normalizeH="0" baseline="0" noProof="0" dirty="0">
                <a:ln>
                  <a:noFill/>
                </a:ln>
                <a:solidFill>
                  <a:srgbClr val="0070C0"/>
                </a:solidFill>
                <a:effectLst/>
                <a:uLnTx/>
                <a:uFillTx/>
                <a:latin typeface="Arial" panose="020B0604020202020204" pitchFamily="34" charset="0"/>
                <a:ea typeface="Times New Roman" panose="02020603050405020304" pitchFamily="18" charset="0"/>
                <a:cs typeface="Arial" panose="020B0604020202020204" pitchFamily="34" charset="0"/>
              </a:rPr>
              <a:t>3. Produce a risk-benefit assessment for the outdoor space provided in your photograph. A template for this section will be provided (approx. 600-1000 words).</a:t>
            </a:r>
            <a:endParaRPr lang="en-GB" sz="2800" dirty="0">
              <a:solidFill>
                <a:srgbClr val="0070C0"/>
              </a:solidFill>
            </a:endParaRPr>
          </a:p>
        </p:txBody>
      </p:sp>
      <p:sp>
        <p:nvSpPr>
          <p:cNvPr id="3" name="Content Placeholder 2">
            <a:extLst>
              <a:ext uri="{FF2B5EF4-FFF2-40B4-BE49-F238E27FC236}">
                <a16:creationId xmlns:a16="http://schemas.microsoft.com/office/drawing/2014/main" id="{3173177F-77BC-4EF2-9B09-7A3B6BE95793}"/>
              </a:ext>
            </a:extLst>
          </p:cNvPr>
          <p:cNvSpPr>
            <a:spLocks noGrp="1"/>
          </p:cNvSpPr>
          <p:nvPr>
            <p:ph sz="half" idx="1"/>
          </p:nvPr>
        </p:nvSpPr>
        <p:spPr>
          <a:xfrm>
            <a:off x="838200" y="2448231"/>
            <a:ext cx="5181600" cy="3728731"/>
          </a:xfrm>
        </p:spPr>
        <p:txBody>
          <a:bodyPr>
            <a:normAutofit/>
          </a:bodyPr>
          <a:lstStyle/>
          <a:p>
            <a:r>
              <a:rPr lang="en-GB" sz="2400" dirty="0" err="1"/>
              <a:t>Darperir</a:t>
            </a:r>
            <a:r>
              <a:rPr lang="en-GB" sz="2400" dirty="0"/>
              <a:t> </a:t>
            </a:r>
            <a:r>
              <a:rPr lang="en-GB" sz="2400" dirty="0" err="1"/>
              <a:t>templed</a:t>
            </a:r>
            <a:r>
              <a:rPr lang="en-GB" sz="2400" dirty="0"/>
              <a:t> </a:t>
            </a:r>
            <a:r>
              <a:rPr lang="en-GB" sz="2400" dirty="0" err="1"/>
              <a:t>ar</a:t>
            </a:r>
            <a:r>
              <a:rPr lang="en-GB" sz="2400" dirty="0"/>
              <a:t> </a:t>
            </a:r>
            <a:r>
              <a:rPr lang="en-GB" sz="2400" dirty="0" err="1"/>
              <a:t>gyfer</a:t>
            </a:r>
            <a:r>
              <a:rPr lang="en-GB" sz="2400" dirty="0"/>
              <a:t> </a:t>
            </a:r>
            <a:r>
              <a:rPr lang="en-GB" sz="2400" dirty="0" err="1"/>
              <a:t>yr</a:t>
            </a:r>
            <a:r>
              <a:rPr lang="en-GB" sz="2400" dirty="0"/>
              <a:t> </a:t>
            </a:r>
            <a:r>
              <a:rPr lang="en-GB" sz="2400" dirty="0" err="1"/>
              <a:t>adran</a:t>
            </a:r>
            <a:r>
              <a:rPr lang="en-GB" sz="2400" dirty="0"/>
              <a:t> hon a </a:t>
            </a:r>
            <a:r>
              <a:rPr lang="en-GB" sz="2400" dirty="0" err="1"/>
              <a:t>bydd</a:t>
            </a:r>
            <a:r>
              <a:rPr lang="en-GB" sz="2400" dirty="0"/>
              <a:t> </a:t>
            </a:r>
            <a:r>
              <a:rPr lang="en-GB" sz="2400" dirty="0" err="1"/>
              <a:t>canllawiau</a:t>
            </a:r>
            <a:r>
              <a:rPr lang="en-GB" sz="2400" dirty="0"/>
              <a:t> </a:t>
            </a:r>
            <a:r>
              <a:rPr lang="en-GB" sz="2400" dirty="0" err="1"/>
              <a:t>mewn</a:t>
            </a:r>
            <a:r>
              <a:rPr lang="en-GB" sz="2400" dirty="0"/>
              <a:t> </a:t>
            </a:r>
            <a:r>
              <a:rPr lang="en-GB" sz="2400" dirty="0" err="1"/>
              <a:t>darlithoedd</a:t>
            </a:r>
            <a:endParaRPr lang="en-GB" sz="2400" dirty="0"/>
          </a:p>
          <a:p>
            <a:r>
              <a:rPr lang="en-GB" sz="2400" dirty="0" err="1"/>
              <a:t>Defnyddiwch</a:t>
            </a:r>
            <a:r>
              <a:rPr lang="en-GB" sz="2400" dirty="0"/>
              <a:t> </a:t>
            </a:r>
            <a:r>
              <a:rPr lang="en-GB" sz="2400" dirty="0" err="1"/>
              <a:t>eich</a:t>
            </a:r>
            <a:r>
              <a:rPr lang="en-GB" sz="2400" dirty="0"/>
              <a:t> </a:t>
            </a:r>
            <a:r>
              <a:rPr lang="en-GB" sz="2400" dirty="0" err="1"/>
              <a:t>ffotograff</a:t>
            </a:r>
            <a:r>
              <a:rPr lang="en-GB" sz="2400" dirty="0"/>
              <a:t> o ran 1. </a:t>
            </a:r>
            <a:r>
              <a:rPr lang="en-GB" sz="2400" dirty="0" err="1"/>
              <a:t>fel</a:t>
            </a:r>
            <a:r>
              <a:rPr lang="en-GB" sz="2400" dirty="0"/>
              <a:t> </a:t>
            </a:r>
            <a:r>
              <a:rPr lang="en-GB" sz="2400" dirty="0" err="1"/>
              <a:t>yr</a:t>
            </a:r>
            <a:r>
              <a:rPr lang="en-GB" sz="2400" dirty="0"/>
              <a:t> </a:t>
            </a:r>
            <a:r>
              <a:rPr lang="en-GB" sz="2400" dirty="0" err="1"/>
              <a:t>ardal</a:t>
            </a:r>
            <a:r>
              <a:rPr lang="en-GB" sz="2400" dirty="0"/>
              <a:t> </a:t>
            </a:r>
            <a:r>
              <a:rPr lang="en-GB" sz="2400" dirty="0" err="1"/>
              <a:t>sy'n</a:t>
            </a:r>
            <a:r>
              <a:rPr lang="en-GB" sz="2400" dirty="0"/>
              <a:t> sail </a:t>
            </a:r>
            <a:r>
              <a:rPr lang="en-GB" sz="2400" dirty="0" err="1"/>
              <a:t>i'ch</a:t>
            </a:r>
            <a:r>
              <a:rPr lang="en-GB" sz="2400" dirty="0"/>
              <a:t> </a:t>
            </a:r>
            <a:r>
              <a:rPr lang="en-GB" sz="2400" dirty="0" err="1"/>
              <a:t>asesiad</a:t>
            </a:r>
            <a:r>
              <a:rPr lang="en-GB" sz="2400" dirty="0"/>
              <a:t> </a:t>
            </a:r>
            <a:r>
              <a:rPr lang="en-GB" sz="2400" dirty="0" err="1"/>
              <a:t>risg-budd</a:t>
            </a:r>
            <a:r>
              <a:rPr lang="en-GB" sz="2400" dirty="0"/>
              <a:t>.</a:t>
            </a:r>
          </a:p>
          <a:p>
            <a:r>
              <a:rPr lang="en-GB" sz="2400" dirty="0"/>
              <a:t>Mae </a:t>
            </a:r>
            <a:r>
              <a:rPr lang="en-GB" sz="2400" dirty="0" err="1"/>
              <a:t>angen</a:t>
            </a:r>
            <a:r>
              <a:rPr lang="en-GB" sz="2400" dirty="0"/>
              <a:t> </a:t>
            </a:r>
            <a:r>
              <a:rPr lang="en-GB" sz="2400" dirty="0" err="1"/>
              <a:t>rhywfaint</a:t>
            </a:r>
            <a:r>
              <a:rPr lang="en-GB" sz="2400" dirty="0"/>
              <a:t> o </a:t>
            </a:r>
            <a:r>
              <a:rPr lang="en-GB" sz="2400" dirty="0" err="1"/>
              <a:t>ddychymyg</a:t>
            </a:r>
            <a:r>
              <a:rPr lang="en-GB" sz="2400" dirty="0"/>
              <a:t> </a:t>
            </a:r>
            <a:r>
              <a:rPr lang="en-GB" sz="2400" dirty="0" err="1"/>
              <a:t>yma</a:t>
            </a:r>
            <a:r>
              <a:rPr lang="en-GB" sz="2400" dirty="0"/>
              <a:t>.</a:t>
            </a:r>
          </a:p>
          <a:p>
            <a:endParaRPr lang="en-GB" dirty="0"/>
          </a:p>
        </p:txBody>
      </p:sp>
      <p:sp>
        <p:nvSpPr>
          <p:cNvPr id="4" name="Content Placeholder 3">
            <a:extLst>
              <a:ext uri="{FF2B5EF4-FFF2-40B4-BE49-F238E27FC236}">
                <a16:creationId xmlns:a16="http://schemas.microsoft.com/office/drawing/2014/main" id="{94569AFE-39AB-4C82-8E90-0DED1565C3D4}"/>
              </a:ext>
            </a:extLst>
          </p:cNvPr>
          <p:cNvSpPr>
            <a:spLocks noGrp="1"/>
          </p:cNvSpPr>
          <p:nvPr>
            <p:ph sz="half" idx="2"/>
          </p:nvPr>
        </p:nvSpPr>
        <p:spPr>
          <a:xfrm>
            <a:off x="6172202" y="2507223"/>
            <a:ext cx="5181600" cy="3728732"/>
          </a:xfrm>
        </p:spPr>
        <p:txBody>
          <a:bodyPr>
            <a:normAutofit/>
          </a:bodyPr>
          <a:lstStyle/>
          <a:p>
            <a:r>
              <a:rPr lang="en-GB" sz="2400" i="1" dirty="0">
                <a:solidFill>
                  <a:srgbClr val="0070C0"/>
                </a:solidFill>
                <a:latin typeface="Arial" panose="020B0604020202020204" pitchFamily="34" charset="0"/>
                <a:ea typeface="Times New Roman" panose="02020603050405020304" pitchFamily="18" charset="0"/>
                <a:cs typeface="Arial" panose="020B0604020202020204" pitchFamily="34" charset="0"/>
              </a:rPr>
              <a:t>A template for this section will be provided and guidance in lectures</a:t>
            </a:r>
          </a:p>
          <a:p>
            <a:r>
              <a:rPr lang="en-GB" sz="2400" i="1" dirty="0">
                <a:solidFill>
                  <a:srgbClr val="0070C0"/>
                </a:solidFill>
                <a:latin typeface="Arial" panose="020B0604020202020204" pitchFamily="34" charset="0"/>
                <a:ea typeface="Times New Roman" panose="02020603050405020304" pitchFamily="18" charset="0"/>
                <a:cs typeface="Arial" panose="020B0604020202020204" pitchFamily="34" charset="0"/>
              </a:rPr>
              <a:t>Use your photograph from part 1. as the area which is the basis for your risk-benefit assessment.</a:t>
            </a:r>
          </a:p>
          <a:p>
            <a:r>
              <a:rPr lang="en-GB" sz="2400" i="1" dirty="0">
                <a:solidFill>
                  <a:srgbClr val="0070C0"/>
                </a:solidFill>
                <a:latin typeface="Arial" panose="020B0604020202020204" pitchFamily="34" charset="0"/>
                <a:ea typeface="Times New Roman" panose="02020603050405020304" pitchFamily="18" charset="0"/>
                <a:cs typeface="Arial" panose="020B0604020202020204" pitchFamily="34" charset="0"/>
              </a:rPr>
              <a:t>Some imagination required here.</a:t>
            </a:r>
          </a:p>
          <a:p>
            <a:pPr marL="0" indent="0">
              <a:buNone/>
            </a:pPr>
            <a:endParaRPr lang="en-GB" i="1" dirty="0">
              <a:solidFill>
                <a:srgbClr val="0070C0"/>
              </a:solidFill>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275428028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CA115B-828F-4041-85FB-8992F790D27F}"/>
              </a:ext>
            </a:extLst>
          </p:cNvPr>
          <p:cNvSpPr>
            <a:spLocks noGrp="1"/>
          </p:cNvSpPr>
          <p:nvPr>
            <p:ph type="title"/>
          </p:nvPr>
        </p:nvSpPr>
        <p:spPr/>
        <p:txBody>
          <a:bodyPr>
            <a:noAutofit/>
          </a:bodyPr>
          <a:lstStyle/>
          <a:p>
            <a:br>
              <a:rPr lang="en-GB" sz="2800" dirty="0">
                <a:effectLst/>
                <a:latin typeface="Arial" panose="020B0604020202020204" pitchFamily="34" charset="0"/>
                <a:ea typeface="Calibri" panose="020F0502020204030204" pitchFamily="34" charset="0"/>
                <a:cs typeface="Arial" panose="020B0604020202020204" pitchFamily="34" charset="0"/>
              </a:rPr>
            </a:br>
            <a:r>
              <a:rPr lang="en-GB" sz="2800" dirty="0">
                <a:effectLst/>
                <a:latin typeface="Arial" panose="020B0604020202020204" pitchFamily="34" charset="0"/>
                <a:ea typeface="Calibri" panose="020F0502020204030204" pitchFamily="34" charset="0"/>
                <a:cs typeface="Arial" panose="020B0604020202020204" pitchFamily="34" charset="0"/>
              </a:rPr>
              <a:t>3. </a:t>
            </a:r>
            <a:r>
              <a:rPr lang="en-GB" sz="2800" dirty="0" err="1">
                <a:effectLst/>
                <a:latin typeface="Arial" panose="020B0604020202020204" pitchFamily="34" charset="0"/>
                <a:ea typeface="Calibri" panose="020F0502020204030204" pitchFamily="34" charset="0"/>
                <a:cs typeface="Arial" panose="020B0604020202020204" pitchFamily="34" charset="0"/>
              </a:rPr>
              <a:t>Lluniwch</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asesiad</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budd-risg</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ar</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gyfer</a:t>
            </a:r>
            <a:r>
              <a:rPr lang="en-GB" sz="2800" dirty="0">
                <a:effectLst/>
                <a:latin typeface="Arial" panose="020B0604020202020204" pitchFamily="34" charset="0"/>
                <a:ea typeface="Calibri" panose="020F0502020204030204" pitchFamily="34" charset="0"/>
                <a:cs typeface="Arial" panose="020B0604020202020204" pitchFamily="34" charset="0"/>
              </a:rPr>
              <a:t> y </a:t>
            </a:r>
            <a:r>
              <a:rPr lang="en-GB" sz="2800" dirty="0" err="1">
                <a:effectLst/>
                <a:latin typeface="Arial" panose="020B0604020202020204" pitchFamily="34" charset="0"/>
                <a:ea typeface="Calibri" panose="020F0502020204030204" pitchFamily="34" charset="0"/>
                <a:cs typeface="Arial" panose="020B0604020202020204" pitchFamily="34" charset="0"/>
              </a:rPr>
              <a:t>gofod</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awyr</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agored</a:t>
            </a:r>
            <a:r>
              <a:rPr lang="en-GB" sz="2800" dirty="0">
                <a:effectLst/>
                <a:latin typeface="Arial" panose="020B0604020202020204" pitchFamily="34" charset="0"/>
                <a:ea typeface="Calibri" panose="020F0502020204030204" pitchFamily="34" charset="0"/>
                <a:cs typeface="Arial" panose="020B0604020202020204" pitchFamily="34" charset="0"/>
              </a:rPr>
              <a:t> a </a:t>
            </a:r>
            <a:r>
              <a:rPr lang="en-GB" sz="2800" dirty="0" err="1">
                <a:effectLst/>
                <a:latin typeface="Arial" panose="020B0604020202020204" pitchFamily="34" charset="0"/>
                <a:ea typeface="Calibri" panose="020F0502020204030204" pitchFamily="34" charset="0"/>
                <a:cs typeface="Arial" panose="020B0604020202020204" pitchFamily="34" charset="0"/>
              </a:rPr>
              <a:t>ddarperir</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yn</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eich</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ffotograff</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Darperir</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templed</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ar</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gyfer</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yr</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adran</a:t>
            </a:r>
            <a:r>
              <a:rPr lang="en-GB" sz="2800" dirty="0">
                <a:effectLst/>
                <a:latin typeface="Arial" panose="020B0604020202020204" pitchFamily="34" charset="0"/>
                <a:ea typeface="Calibri" panose="020F0502020204030204" pitchFamily="34" charset="0"/>
                <a:cs typeface="Arial" panose="020B0604020202020204" pitchFamily="34" charset="0"/>
              </a:rPr>
              <a:t> hon (</a:t>
            </a:r>
            <a:r>
              <a:rPr lang="en-GB" sz="2800" dirty="0" err="1">
                <a:effectLst/>
                <a:latin typeface="Arial" panose="020B0604020202020204" pitchFamily="34" charset="0"/>
                <a:ea typeface="Calibri" panose="020F0502020204030204" pitchFamily="34" charset="0"/>
                <a:cs typeface="Arial" panose="020B0604020202020204" pitchFamily="34" charset="0"/>
              </a:rPr>
              <a:t>tua</a:t>
            </a:r>
            <a:r>
              <a:rPr lang="en-GB" sz="2800" dirty="0">
                <a:effectLst/>
                <a:latin typeface="Arial" panose="020B0604020202020204" pitchFamily="34" charset="0"/>
                <a:ea typeface="Calibri" panose="020F0502020204030204" pitchFamily="34" charset="0"/>
                <a:cs typeface="Arial" panose="020B0604020202020204" pitchFamily="34" charset="0"/>
              </a:rPr>
              <a:t> 600-1000 gair).</a:t>
            </a:r>
            <a:br>
              <a:rPr lang="en-GB" sz="2800" dirty="0">
                <a:effectLst/>
                <a:latin typeface="Arial" panose="020B0604020202020204" pitchFamily="34" charset="0"/>
                <a:ea typeface="DengXian" panose="02010600030101010101" pitchFamily="2" charset="-122"/>
                <a:cs typeface="Arial" panose="020B0604020202020204" pitchFamily="34" charset="0"/>
              </a:rPr>
            </a:br>
            <a:r>
              <a:rPr lang="en-GB" sz="2800" i="1" dirty="0">
                <a:solidFill>
                  <a:srgbClr val="0070C0"/>
                </a:solidFill>
                <a:effectLst/>
                <a:latin typeface="Arial" panose="020B0604020202020204" pitchFamily="34" charset="0"/>
                <a:ea typeface="Times New Roman" panose="02020603050405020304" pitchFamily="18" charset="0"/>
                <a:cs typeface="Arial" panose="020B0604020202020204" pitchFamily="34" charset="0"/>
              </a:rPr>
              <a:t>3. Produce a risk-benefit assessment for the outdoor space provided in your photograph. A template for this section will be provided (approx. 600-1000 words).</a:t>
            </a:r>
            <a:endParaRPr lang="en-GB" sz="2800" dirty="0">
              <a:solidFill>
                <a:srgbClr val="0070C0"/>
              </a:solidFill>
            </a:endParaRPr>
          </a:p>
        </p:txBody>
      </p:sp>
      <p:sp>
        <p:nvSpPr>
          <p:cNvPr id="3" name="Content Placeholder 2">
            <a:extLst>
              <a:ext uri="{FF2B5EF4-FFF2-40B4-BE49-F238E27FC236}">
                <a16:creationId xmlns:a16="http://schemas.microsoft.com/office/drawing/2014/main" id="{3173177F-77BC-4EF2-9B09-7A3B6BE95793}"/>
              </a:ext>
            </a:extLst>
          </p:cNvPr>
          <p:cNvSpPr>
            <a:spLocks noGrp="1"/>
          </p:cNvSpPr>
          <p:nvPr>
            <p:ph sz="half" idx="1"/>
          </p:nvPr>
        </p:nvSpPr>
        <p:spPr>
          <a:xfrm>
            <a:off x="838200" y="2344993"/>
            <a:ext cx="5181600" cy="3831969"/>
          </a:xfrm>
        </p:spPr>
        <p:txBody>
          <a:bodyPr>
            <a:normAutofit fontScale="85000" lnSpcReduction="20000"/>
          </a:bodyPr>
          <a:lstStyle/>
          <a:p>
            <a:r>
              <a:rPr lang="en-GB" dirty="0" err="1"/>
              <a:t>Meddyliwch</a:t>
            </a:r>
            <a:r>
              <a:rPr lang="en-GB" dirty="0"/>
              <a:t> am </a:t>
            </a:r>
            <a:r>
              <a:rPr lang="en-GB" dirty="0" err="1"/>
              <a:t>yr</a:t>
            </a:r>
            <a:r>
              <a:rPr lang="en-GB" dirty="0"/>
              <a:t> </a:t>
            </a:r>
            <a:r>
              <a:rPr lang="en-GB" dirty="0" err="1"/>
              <a:t>hyn</a:t>
            </a:r>
            <a:r>
              <a:rPr lang="en-GB" dirty="0"/>
              <a:t> y </a:t>
            </a:r>
            <a:r>
              <a:rPr lang="en-GB" dirty="0" err="1"/>
              <a:t>gallai'r</a:t>
            </a:r>
            <a:r>
              <a:rPr lang="en-GB" dirty="0"/>
              <a:t> plant </a:t>
            </a:r>
            <a:r>
              <a:rPr lang="en-GB" dirty="0" err="1"/>
              <a:t>ei</a:t>
            </a:r>
            <a:r>
              <a:rPr lang="en-GB" dirty="0"/>
              <a:t> </a:t>
            </a:r>
            <a:r>
              <a:rPr lang="en-GB" dirty="0" err="1"/>
              <a:t>wneud</a:t>
            </a:r>
            <a:r>
              <a:rPr lang="en-GB" dirty="0"/>
              <a:t> </a:t>
            </a:r>
            <a:r>
              <a:rPr lang="en-GB" dirty="0" err="1"/>
              <a:t>yn</a:t>
            </a:r>
            <a:r>
              <a:rPr lang="en-GB" dirty="0"/>
              <a:t> </a:t>
            </a:r>
            <a:r>
              <a:rPr lang="en-GB" dirty="0" err="1"/>
              <a:t>yr</a:t>
            </a:r>
            <a:r>
              <a:rPr lang="en-GB" dirty="0"/>
              <a:t> </a:t>
            </a:r>
            <a:r>
              <a:rPr lang="en-GB" dirty="0" err="1"/>
              <a:t>amgylchedd</a:t>
            </a:r>
            <a:r>
              <a:rPr lang="en-GB" dirty="0"/>
              <a:t> </a:t>
            </a:r>
            <a:r>
              <a:rPr lang="en-GB" dirty="0" err="1"/>
              <a:t>awyr</a:t>
            </a:r>
            <a:r>
              <a:rPr lang="en-GB" dirty="0"/>
              <a:t> </a:t>
            </a:r>
            <a:r>
              <a:rPr lang="en-GB" dirty="0" err="1"/>
              <a:t>agored</a:t>
            </a:r>
            <a:r>
              <a:rPr lang="en-GB" dirty="0"/>
              <a:t> </a:t>
            </a:r>
            <a:r>
              <a:rPr lang="en-GB" dirty="0" err="1"/>
              <a:t>yn</a:t>
            </a:r>
            <a:r>
              <a:rPr lang="en-GB" dirty="0"/>
              <a:t> </a:t>
            </a:r>
            <a:r>
              <a:rPr lang="en-GB" dirty="0" err="1"/>
              <a:t>eich</a:t>
            </a:r>
            <a:r>
              <a:rPr lang="en-GB" dirty="0"/>
              <a:t> </a:t>
            </a:r>
            <a:r>
              <a:rPr lang="en-GB" dirty="0" err="1"/>
              <a:t>ffotograff</a:t>
            </a:r>
            <a:r>
              <a:rPr lang="en-GB" dirty="0"/>
              <a:t>.</a:t>
            </a:r>
          </a:p>
          <a:p>
            <a:r>
              <a:rPr lang="en-GB" dirty="0"/>
              <a:t>Beth </a:t>
            </a:r>
            <a:r>
              <a:rPr lang="en-GB" dirty="0" err="1"/>
              <a:t>allai'r</a:t>
            </a:r>
            <a:r>
              <a:rPr lang="en-GB" dirty="0"/>
              <a:t> </a:t>
            </a:r>
            <a:r>
              <a:rPr lang="en-GB" dirty="0" err="1"/>
              <a:t>manteision</a:t>
            </a:r>
            <a:r>
              <a:rPr lang="en-GB" dirty="0"/>
              <a:t> </a:t>
            </a:r>
            <a:r>
              <a:rPr lang="en-GB" dirty="0" err="1"/>
              <a:t>fod</a:t>
            </a:r>
            <a:r>
              <a:rPr lang="en-GB" dirty="0"/>
              <a:t>?</a:t>
            </a:r>
          </a:p>
          <a:p>
            <a:r>
              <a:rPr lang="en-GB" dirty="0"/>
              <a:t>Beth </a:t>
            </a:r>
            <a:r>
              <a:rPr lang="en-GB" dirty="0" err="1"/>
              <a:t>allai'r</a:t>
            </a:r>
            <a:r>
              <a:rPr lang="en-GB" dirty="0"/>
              <a:t> </a:t>
            </a:r>
            <a:r>
              <a:rPr lang="en-GB" dirty="0" err="1"/>
              <a:t>peryglon</a:t>
            </a:r>
            <a:r>
              <a:rPr lang="en-GB" dirty="0"/>
              <a:t> </a:t>
            </a:r>
            <a:r>
              <a:rPr lang="en-GB" dirty="0" err="1"/>
              <a:t>fod</a:t>
            </a:r>
            <a:r>
              <a:rPr lang="en-GB" dirty="0"/>
              <a:t>?</a:t>
            </a:r>
          </a:p>
          <a:p>
            <a:r>
              <a:rPr lang="en-GB" dirty="0"/>
              <a:t>Sut y </a:t>
            </a:r>
            <a:r>
              <a:rPr lang="en-GB" dirty="0" err="1"/>
              <a:t>byddwch</a:t>
            </a:r>
            <a:r>
              <a:rPr lang="en-GB" dirty="0"/>
              <a:t> </a:t>
            </a:r>
            <a:r>
              <a:rPr lang="en-GB" dirty="0" err="1"/>
              <a:t>yn</a:t>
            </a:r>
            <a:r>
              <a:rPr lang="en-GB" dirty="0"/>
              <a:t> </a:t>
            </a:r>
            <a:r>
              <a:rPr lang="en-GB" dirty="0" err="1"/>
              <a:t>rheoli'r</a:t>
            </a:r>
            <a:r>
              <a:rPr lang="en-GB" dirty="0"/>
              <a:t> </a:t>
            </a:r>
            <a:r>
              <a:rPr lang="en-GB" dirty="0" err="1"/>
              <a:t>risg</a:t>
            </a:r>
            <a:r>
              <a:rPr lang="en-GB" dirty="0"/>
              <a:t> </a:t>
            </a:r>
            <a:r>
              <a:rPr lang="en-GB" dirty="0" err="1"/>
              <a:t>o'r</a:t>
            </a:r>
            <a:r>
              <a:rPr lang="en-GB" dirty="0"/>
              <a:t> </a:t>
            </a:r>
            <a:r>
              <a:rPr lang="en-GB" dirty="0" err="1"/>
              <a:t>perygl</a:t>
            </a:r>
            <a:r>
              <a:rPr lang="en-GB" dirty="0"/>
              <a:t>?</a:t>
            </a:r>
          </a:p>
          <a:p>
            <a:r>
              <a:rPr lang="en-GB" dirty="0" err="1"/>
              <a:t>Ystyried</a:t>
            </a:r>
            <a:r>
              <a:rPr lang="en-GB" dirty="0"/>
              <a:t> </a:t>
            </a:r>
            <a:r>
              <a:rPr lang="en-GB" dirty="0" err="1"/>
              <a:t>ffiniau</a:t>
            </a:r>
            <a:endParaRPr lang="en-GB" dirty="0"/>
          </a:p>
          <a:p>
            <a:r>
              <a:rPr lang="en-GB" dirty="0" err="1"/>
              <a:t>Ystyried</a:t>
            </a:r>
            <a:r>
              <a:rPr lang="en-GB" dirty="0"/>
              <a:t> </a:t>
            </a:r>
            <a:r>
              <a:rPr lang="en-GB" dirty="0" err="1"/>
              <a:t>dillad</a:t>
            </a:r>
            <a:endParaRPr lang="en-GB" dirty="0"/>
          </a:p>
          <a:p>
            <a:r>
              <a:rPr lang="en-GB" dirty="0" err="1"/>
              <a:t>Ystyried</a:t>
            </a:r>
            <a:r>
              <a:rPr lang="en-GB" dirty="0"/>
              <a:t> '</a:t>
            </a:r>
            <a:r>
              <a:rPr lang="en-GB" dirty="0" err="1"/>
              <a:t>rheolau</a:t>
            </a:r>
            <a:r>
              <a:rPr lang="en-GB" dirty="0"/>
              <a:t> </a:t>
            </a:r>
            <a:r>
              <a:rPr lang="en-GB" dirty="0" err="1"/>
              <a:t>euraidd</a:t>
            </a:r>
            <a:r>
              <a:rPr lang="en-GB" dirty="0"/>
              <a:t>'</a:t>
            </a:r>
          </a:p>
          <a:p>
            <a:endParaRPr lang="en-GB" dirty="0"/>
          </a:p>
          <a:p>
            <a:endParaRPr lang="en-GB" dirty="0"/>
          </a:p>
        </p:txBody>
      </p:sp>
      <p:sp>
        <p:nvSpPr>
          <p:cNvPr id="4" name="Content Placeholder 3">
            <a:extLst>
              <a:ext uri="{FF2B5EF4-FFF2-40B4-BE49-F238E27FC236}">
                <a16:creationId xmlns:a16="http://schemas.microsoft.com/office/drawing/2014/main" id="{94569AFE-39AB-4C82-8E90-0DED1565C3D4}"/>
              </a:ext>
            </a:extLst>
          </p:cNvPr>
          <p:cNvSpPr>
            <a:spLocks noGrp="1"/>
          </p:cNvSpPr>
          <p:nvPr>
            <p:ph sz="half" idx="2"/>
          </p:nvPr>
        </p:nvSpPr>
        <p:spPr>
          <a:xfrm>
            <a:off x="6172200" y="2344993"/>
            <a:ext cx="5181600" cy="3569110"/>
          </a:xfrm>
        </p:spPr>
        <p:txBody>
          <a:bodyPr>
            <a:normAutofit fontScale="85000" lnSpcReduction="20000"/>
          </a:bodyPr>
          <a:lstStyle/>
          <a:p>
            <a:r>
              <a:rPr lang="en-GB" i="1" dirty="0">
                <a:solidFill>
                  <a:srgbClr val="0070C0"/>
                </a:solidFill>
                <a:latin typeface="Arial" panose="020B0604020202020204" pitchFamily="34" charset="0"/>
                <a:ea typeface="Times New Roman" panose="02020603050405020304" pitchFamily="18" charset="0"/>
                <a:cs typeface="Arial" panose="020B0604020202020204" pitchFamily="34" charset="0"/>
              </a:rPr>
              <a:t>Think about what the children might do in the outdoor environment in your photograph.</a:t>
            </a:r>
          </a:p>
          <a:p>
            <a:r>
              <a:rPr lang="en-GB" i="1" dirty="0">
                <a:solidFill>
                  <a:srgbClr val="0070C0"/>
                </a:solidFill>
                <a:latin typeface="Arial" panose="020B0604020202020204" pitchFamily="34" charset="0"/>
                <a:ea typeface="Times New Roman" panose="02020603050405020304" pitchFamily="18" charset="0"/>
                <a:cs typeface="Arial" panose="020B0604020202020204" pitchFamily="34" charset="0"/>
              </a:rPr>
              <a:t>What might the benefits be?</a:t>
            </a:r>
          </a:p>
          <a:p>
            <a:r>
              <a:rPr lang="en-GB" i="1" dirty="0">
                <a:solidFill>
                  <a:srgbClr val="0070C0"/>
                </a:solidFill>
                <a:latin typeface="Arial" panose="020B0604020202020204" pitchFamily="34" charset="0"/>
                <a:ea typeface="Times New Roman" panose="02020603050405020304" pitchFamily="18" charset="0"/>
                <a:cs typeface="Arial" panose="020B0604020202020204" pitchFamily="34" charset="0"/>
              </a:rPr>
              <a:t>What might the hazards be?</a:t>
            </a:r>
          </a:p>
          <a:p>
            <a:r>
              <a:rPr lang="en-GB" i="1" dirty="0">
                <a:solidFill>
                  <a:srgbClr val="0070C0"/>
                </a:solidFill>
                <a:latin typeface="Arial" panose="020B0604020202020204" pitchFamily="34" charset="0"/>
                <a:ea typeface="Times New Roman" panose="02020603050405020304" pitchFamily="18" charset="0"/>
                <a:cs typeface="Arial" panose="020B0604020202020204" pitchFamily="34" charset="0"/>
              </a:rPr>
              <a:t>How will you control the risk of the hazard?</a:t>
            </a:r>
          </a:p>
          <a:p>
            <a:r>
              <a:rPr lang="en-GB" i="1" dirty="0">
                <a:solidFill>
                  <a:srgbClr val="0070C0"/>
                </a:solidFill>
                <a:latin typeface="Arial" panose="020B0604020202020204" pitchFamily="34" charset="0"/>
                <a:ea typeface="Times New Roman" panose="02020603050405020304" pitchFamily="18" charset="0"/>
                <a:cs typeface="Arial" panose="020B0604020202020204" pitchFamily="34" charset="0"/>
              </a:rPr>
              <a:t>Consider boundaries</a:t>
            </a:r>
          </a:p>
          <a:p>
            <a:r>
              <a:rPr lang="en-GB" i="1" dirty="0">
                <a:solidFill>
                  <a:srgbClr val="0070C0"/>
                </a:solidFill>
                <a:latin typeface="Arial" panose="020B0604020202020204" pitchFamily="34" charset="0"/>
                <a:ea typeface="Times New Roman" panose="02020603050405020304" pitchFamily="18" charset="0"/>
                <a:cs typeface="Arial" panose="020B0604020202020204" pitchFamily="34" charset="0"/>
              </a:rPr>
              <a:t>Consider clothing</a:t>
            </a:r>
          </a:p>
          <a:p>
            <a:r>
              <a:rPr lang="en-GB" i="1" dirty="0">
                <a:solidFill>
                  <a:srgbClr val="0070C0"/>
                </a:solidFill>
                <a:latin typeface="Arial" panose="020B0604020202020204" pitchFamily="34" charset="0"/>
                <a:ea typeface="Times New Roman" panose="02020603050405020304" pitchFamily="18" charset="0"/>
                <a:cs typeface="Arial" panose="020B0604020202020204" pitchFamily="34" charset="0"/>
              </a:rPr>
              <a:t>Consider ‘golden rules’</a:t>
            </a:r>
          </a:p>
        </p:txBody>
      </p:sp>
    </p:spTree>
    <p:extLst>
      <p:ext uri="{BB962C8B-B14F-4D97-AF65-F5344CB8AC3E}">
        <p14:creationId xmlns:p14="http://schemas.microsoft.com/office/powerpoint/2010/main" val="232230469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9C65C-6BDB-4438-8B0A-DE6C73A01927}"/>
              </a:ext>
            </a:extLst>
          </p:cNvPr>
          <p:cNvSpPr>
            <a:spLocks noGrp="1"/>
          </p:cNvSpPr>
          <p:nvPr>
            <p:ph type="title"/>
          </p:nvPr>
        </p:nvSpPr>
        <p:spPr/>
        <p:txBody>
          <a:bodyPr/>
          <a:lstStyle/>
          <a:p>
            <a:r>
              <a:rPr lang="cy-GB" dirty="0"/>
              <a:t>Enghraifft asesiad risg</a:t>
            </a:r>
            <a:br>
              <a:rPr lang="en-GB" dirty="0"/>
            </a:br>
            <a:r>
              <a:rPr lang="en-GB" dirty="0">
                <a:solidFill>
                  <a:srgbClr val="0070C0"/>
                </a:solidFill>
              </a:rPr>
              <a:t>See example of risk assessment</a:t>
            </a:r>
          </a:p>
        </p:txBody>
      </p:sp>
      <p:sp>
        <p:nvSpPr>
          <p:cNvPr id="3" name="Content Placeholder 2">
            <a:extLst>
              <a:ext uri="{FF2B5EF4-FFF2-40B4-BE49-F238E27FC236}">
                <a16:creationId xmlns:a16="http://schemas.microsoft.com/office/drawing/2014/main" id="{FBF0695D-C33D-452F-81B5-874935CA2C1B}"/>
              </a:ext>
            </a:extLst>
          </p:cNvPr>
          <p:cNvSpPr>
            <a:spLocks noGrp="1"/>
          </p:cNvSpPr>
          <p:nvPr>
            <p:ph idx="1"/>
          </p:nvPr>
        </p:nvSpPr>
        <p:spPr/>
        <p:txBody>
          <a:bodyPr/>
          <a:lstStyle/>
          <a:p>
            <a:r>
              <a:rPr lang="en-GB" dirty="0">
                <a:hlinkClick r:id="rId2"/>
              </a:rPr>
              <a:t>Link to risk assessment example </a:t>
            </a:r>
            <a:r>
              <a:rPr lang="en-GB" dirty="0" err="1">
                <a:hlinkClick r:id="rId2"/>
              </a:rPr>
              <a:t>partically</a:t>
            </a:r>
            <a:r>
              <a:rPr lang="en-GB" dirty="0">
                <a:hlinkClick r:id="rId2"/>
              </a:rPr>
              <a:t> completed</a:t>
            </a:r>
            <a:endParaRPr lang="en-GB" dirty="0"/>
          </a:p>
          <a:p>
            <a:endParaRPr lang="en-GB" dirty="0"/>
          </a:p>
        </p:txBody>
      </p:sp>
    </p:spTree>
    <p:extLst>
      <p:ext uri="{BB962C8B-B14F-4D97-AF65-F5344CB8AC3E}">
        <p14:creationId xmlns:p14="http://schemas.microsoft.com/office/powerpoint/2010/main" val="374962859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853655-B3C0-409A-9C91-81E94B9D9A9F}"/>
              </a:ext>
            </a:extLst>
          </p:cNvPr>
          <p:cNvSpPr>
            <a:spLocks noGrp="1"/>
          </p:cNvSpPr>
          <p:nvPr>
            <p:ph type="title"/>
          </p:nvPr>
        </p:nvSpPr>
        <p:spPr>
          <a:xfrm>
            <a:off x="-398206" y="681037"/>
            <a:ext cx="12300153" cy="946285"/>
          </a:xfrm>
        </p:spPr>
        <p:txBody>
          <a:bodyPr>
            <a:noAutofit/>
          </a:bodyPr>
          <a:lstStyle/>
          <a:p>
            <a:pPr marL="457200">
              <a:lnSpc>
                <a:spcPct val="115000"/>
              </a:lnSpc>
              <a:spcAft>
                <a:spcPts val="1000"/>
              </a:spcAft>
            </a:pPr>
            <a:r>
              <a:rPr lang="en-GB" sz="2400" dirty="0">
                <a:effectLst/>
                <a:latin typeface="Arial" panose="020B0604020202020204" pitchFamily="34" charset="0"/>
                <a:ea typeface="Calibri" panose="020F0502020204030204" pitchFamily="34" charset="0"/>
                <a:cs typeface="Arial" panose="020B0604020202020204" pitchFamily="34" charset="0"/>
              </a:rPr>
              <a:t>4. Gan </a:t>
            </a:r>
            <a:r>
              <a:rPr lang="en-GB" sz="2400" dirty="0" err="1">
                <a:effectLst/>
                <a:latin typeface="Arial" panose="020B0604020202020204" pitchFamily="34" charset="0"/>
                <a:ea typeface="Calibri" panose="020F0502020204030204" pitchFamily="34" charset="0"/>
                <a:cs typeface="Arial" panose="020B0604020202020204" pitchFamily="34" charset="0"/>
              </a:rPr>
              <a:t>gyfeirio</a:t>
            </a:r>
            <a:r>
              <a:rPr lang="en-GB" sz="2400" dirty="0">
                <a:effectLst/>
                <a:latin typeface="Arial" panose="020B0604020202020204" pitchFamily="34" charset="0"/>
                <a:ea typeface="Calibri" panose="020F0502020204030204" pitchFamily="34" charset="0"/>
                <a:cs typeface="Arial" panose="020B0604020202020204" pitchFamily="34" charset="0"/>
              </a:rPr>
              <a:t> at </a:t>
            </a:r>
            <a:r>
              <a:rPr lang="en-GB" sz="2400" dirty="0" err="1">
                <a:effectLst/>
                <a:latin typeface="Arial" panose="020B0604020202020204" pitchFamily="34" charset="0"/>
                <a:ea typeface="Calibri" panose="020F0502020204030204" pitchFamily="34" charset="0"/>
                <a:cs typeface="Arial" panose="020B0604020202020204" pitchFamily="34" charset="0"/>
              </a:rPr>
              <a:t>ddamcaniaeth</a:t>
            </a:r>
            <a:r>
              <a:rPr lang="en-GB" sz="2400" dirty="0">
                <a:effectLst/>
                <a:latin typeface="Arial" panose="020B0604020202020204" pitchFamily="34" charset="0"/>
                <a:ea typeface="Calibri" panose="020F0502020204030204" pitchFamily="34" charset="0"/>
                <a:cs typeface="Arial" panose="020B0604020202020204" pitchFamily="34" charset="0"/>
              </a:rPr>
              <a:t> ac </a:t>
            </a:r>
            <a:r>
              <a:rPr lang="en-GB" sz="2400" dirty="0" err="1">
                <a:effectLst/>
                <a:latin typeface="Arial" panose="020B0604020202020204" pitchFamily="34" charset="0"/>
                <a:ea typeface="Calibri" panose="020F0502020204030204" pitchFamily="34" charset="0"/>
                <a:cs typeface="Arial" panose="020B0604020202020204" pitchFamily="34" charset="0"/>
              </a:rPr>
              <a:t>ymchwil</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gwerthuswch</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sut</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mae</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oedolion</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sy'n</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gweithio</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gyda</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phlant</a:t>
            </a:r>
            <a:r>
              <a:rPr lang="en-GB" sz="2400" dirty="0">
                <a:effectLst/>
                <a:latin typeface="Arial" panose="020B0604020202020204" pitchFamily="34" charset="0"/>
                <a:ea typeface="Calibri" panose="020F0502020204030204" pitchFamily="34" charset="0"/>
                <a:cs typeface="Arial" panose="020B0604020202020204" pitchFamily="34" charset="0"/>
              </a:rPr>
              <a:t> y </a:t>
            </a:r>
            <a:r>
              <a:rPr lang="en-GB" sz="2400" dirty="0" err="1">
                <a:effectLst/>
                <a:latin typeface="Arial" panose="020B0604020202020204" pitchFamily="34" charset="0"/>
                <a:ea typeface="Calibri" panose="020F0502020204030204" pitchFamily="34" charset="0"/>
                <a:cs typeface="Arial" panose="020B0604020202020204" pitchFamily="34" charset="0"/>
              </a:rPr>
              <a:t>blynyddoedd</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cynnar</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yn</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cefnogi</a:t>
            </a:r>
            <a:r>
              <a:rPr lang="en-GB" sz="2400" dirty="0">
                <a:effectLst/>
                <a:latin typeface="Arial" panose="020B0604020202020204" pitchFamily="34" charset="0"/>
                <a:ea typeface="Calibri" panose="020F0502020204030204" pitchFamily="34" charset="0"/>
                <a:cs typeface="Arial" panose="020B0604020202020204" pitchFamily="34" charset="0"/>
              </a:rPr>
              <a:t> ac </a:t>
            </a:r>
            <a:r>
              <a:rPr lang="en-GB" sz="2400" dirty="0" err="1">
                <a:effectLst/>
                <a:latin typeface="Arial" panose="020B0604020202020204" pitchFamily="34" charset="0"/>
                <a:ea typeface="Calibri" panose="020F0502020204030204" pitchFamily="34" charset="0"/>
                <a:cs typeface="Arial" panose="020B0604020202020204" pitchFamily="34" charset="0"/>
              </a:rPr>
              <a:t>yn</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annog</a:t>
            </a:r>
            <a:r>
              <a:rPr lang="en-GB" sz="2400" dirty="0">
                <a:effectLst/>
                <a:latin typeface="Arial" panose="020B0604020202020204" pitchFamily="34" charset="0"/>
                <a:ea typeface="Calibri" panose="020F0502020204030204" pitchFamily="34" charset="0"/>
                <a:cs typeface="Arial" panose="020B0604020202020204" pitchFamily="34" charset="0"/>
              </a:rPr>
              <a:t> plant </a:t>
            </a:r>
            <a:r>
              <a:rPr lang="en-GB" sz="2400" dirty="0" err="1">
                <a:effectLst/>
                <a:latin typeface="Arial" panose="020B0604020202020204" pitchFamily="34" charset="0"/>
                <a:ea typeface="Calibri" panose="020F0502020204030204" pitchFamily="34" charset="0"/>
                <a:cs typeface="Arial" panose="020B0604020202020204" pitchFamily="34" charset="0"/>
              </a:rPr>
              <a:t>i</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ymgysylltu</a:t>
            </a:r>
            <a:r>
              <a:rPr lang="en-GB" sz="2400" dirty="0">
                <a:effectLst/>
                <a:latin typeface="Arial" panose="020B0604020202020204" pitchFamily="34" charset="0"/>
                <a:ea typeface="Calibri" panose="020F0502020204030204" pitchFamily="34" charset="0"/>
                <a:cs typeface="Arial" panose="020B0604020202020204" pitchFamily="34" charset="0"/>
              </a:rPr>
              <a:t> â </a:t>
            </a:r>
            <a:r>
              <a:rPr lang="en-GB" sz="2400" dirty="0" err="1">
                <a:effectLst/>
                <a:latin typeface="Arial" panose="020B0604020202020204" pitchFamily="34" charset="0"/>
                <a:ea typeface="Calibri" panose="020F0502020204030204" pitchFamily="34" charset="0"/>
                <a:cs typeface="Arial" panose="020B0604020202020204" pitchFamily="34" charset="0"/>
              </a:rPr>
              <a:t>chysyniadau</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mathemategol</a:t>
            </a:r>
            <a:r>
              <a:rPr lang="en-GB" sz="2400" dirty="0">
                <a:effectLst/>
                <a:latin typeface="Arial" panose="020B0604020202020204" pitchFamily="34" charset="0"/>
                <a:ea typeface="Calibri" panose="020F0502020204030204" pitchFamily="34" charset="0"/>
                <a:cs typeface="Arial" panose="020B0604020202020204" pitchFamily="34" charset="0"/>
              </a:rPr>
              <a:t> a </a:t>
            </a:r>
            <a:r>
              <a:rPr lang="en-GB" sz="2400" dirty="0" err="1">
                <a:effectLst/>
                <a:latin typeface="Arial" panose="020B0604020202020204" pitchFamily="34" charset="0"/>
                <a:ea typeface="Calibri" panose="020F0502020204030204" pitchFamily="34" charset="0"/>
                <a:cs typeface="Arial" panose="020B0604020202020204" pitchFamily="34" charset="0"/>
              </a:rPr>
              <a:t>gwyddonol</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mewn</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amgylchedd</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awyr</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agored</a:t>
            </a:r>
            <a:r>
              <a:rPr lang="en-GB" sz="2400" dirty="0">
                <a:effectLst/>
                <a:latin typeface="Arial" panose="020B0604020202020204" pitchFamily="34" charset="0"/>
                <a:ea typeface="Calibri" panose="020F0502020204030204" pitchFamily="34" charset="0"/>
                <a:cs typeface="Arial" panose="020B0604020202020204" pitchFamily="34" charset="0"/>
              </a:rPr>
              <a:t> (1800 o </a:t>
            </a:r>
            <a:r>
              <a:rPr lang="en-GB" sz="2400" dirty="0" err="1">
                <a:effectLst/>
                <a:latin typeface="Arial" panose="020B0604020202020204" pitchFamily="34" charset="0"/>
                <a:ea typeface="Calibri" panose="020F0502020204030204" pitchFamily="34" charset="0"/>
                <a:cs typeface="Arial" panose="020B0604020202020204" pitchFamily="34" charset="0"/>
              </a:rPr>
              <a:t>eiriau</a:t>
            </a:r>
            <a:r>
              <a:rPr lang="en-GB" sz="2400" dirty="0">
                <a:effectLst/>
                <a:latin typeface="Arial" panose="020B0604020202020204" pitchFamily="34" charset="0"/>
                <a:ea typeface="Calibri" panose="020F0502020204030204" pitchFamily="34" charset="0"/>
                <a:cs typeface="Arial" panose="020B0604020202020204" pitchFamily="34" charset="0"/>
              </a:rPr>
              <a:t>).</a:t>
            </a:r>
            <a:br>
              <a:rPr lang="en-GB" sz="2400" dirty="0">
                <a:effectLst/>
                <a:latin typeface="Arial" panose="020B0604020202020204" pitchFamily="34" charset="0"/>
                <a:ea typeface="DengXian" panose="02010600030101010101" pitchFamily="2" charset="-122"/>
                <a:cs typeface="Arial" panose="020B0604020202020204" pitchFamily="34" charset="0"/>
              </a:rPr>
            </a:br>
            <a:endParaRPr lang="en-GB" sz="24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B26A0BC6-A9CF-4FCA-A076-2F164F729D5B}"/>
              </a:ext>
            </a:extLst>
          </p:cNvPr>
          <p:cNvSpPr>
            <a:spLocks noGrp="1"/>
          </p:cNvSpPr>
          <p:nvPr>
            <p:ph sz="half" idx="1"/>
          </p:nvPr>
        </p:nvSpPr>
        <p:spPr>
          <a:xfrm>
            <a:off x="132735" y="1991032"/>
            <a:ext cx="12059265" cy="4552885"/>
          </a:xfrm>
        </p:spPr>
        <p:txBody>
          <a:bodyPr>
            <a:normAutofit fontScale="32500" lnSpcReduction="20000"/>
          </a:bodyPr>
          <a:lstStyle/>
          <a:p>
            <a:r>
              <a:rPr lang="en-GB" sz="9600" dirty="0" err="1">
                <a:cs typeface="Arial" panose="020B0604020202020204" pitchFamily="34" charset="0"/>
              </a:rPr>
              <a:t>Dyma</a:t>
            </a:r>
            <a:r>
              <a:rPr lang="en-GB" sz="9600" dirty="0">
                <a:cs typeface="Arial" panose="020B0604020202020204" pitchFamily="34" charset="0"/>
              </a:rPr>
              <a:t> </a:t>
            </a:r>
            <a:r>
              <a:rPr lang="en-GB" sz="9600" dirty="0" err="1">
                <a:cs typeface="Arial" panose="020B0604020202020204" pitchFamily="34" charset="0"/>
              </a:rPr>
              <a:t>ddarn</a:t>
            </a:r>
            <a:r>
              <a:rPr lang="en-GB" sz="9600" dirty="0">
                <a:cs typeface="Arial" panose="020B0604020202020204" pitchFamily="34" charset="0"/>
              </a:rPr>
              <a:t> </a:t>
            </a:r>
            <a:r>
              <a:rPr lang="en-GB" sz="9600" dirty="0" err="1">
                <a:cs typeface="Arial" panose="020B0604020202020204" pitchFamily="34" charset="0"/>
              </a:rPr>
              <a:t>academaidd</a:t>
            </a:r>
            <a:r>
              <a:rPr lang="en-GB" sz="9600" dirty="0">
                <a:cs typeface="Arial" panose="020B0604020202020204" pitchFamily="34" charset="0"/>
              </a:rPr>
              <a:t> o </a:t>
            </a:r>
            <a:r>
              <a:rPr lang="en-GB" sz="9600" dirty="0" err="1">
                <a:cs typeface="Arial" panose="020B0604020202020204" pitchFamily="34" charset="0"/>
              </a:rPr>
              <a:t>ysgrifennu</a:t>
            </a:r>
            <a:r>
              <a:rPr lang="en-GB" sz="9600" dirty="0">
                <a:cs typeface="Arial" panose="020B0604020202020204" pitchFamily="34" charset="0"/>
              </a:rPr>
              <a:t>- </a:t>
            </a:r>
            <a:r>
              <a:rPr lang="en-GB" sz="9600" dirty="0" err="1">
                <a:cs typeface="Arial" panose="020B0604020202020204" pitchFamily="34" charset="0"/>
              </a:rPr>
              <a:t>lle</a:t>
            </a:r>
            <a:r>
              <a:rPr lang="en-GB" sz="9600" dirty="0">
                <a:cs typeface="Arial" panose="020B0604020202020204" pitchFamily="34" charset="0"/>
              </a:rPr>
              <a:t> </a:t>
            </a:r>
            <a:r>
              <a:rPr lang="en-GB" sz="9600" dirty="0" err="1">
                <a:cs typeface="Arial" panose="020B0604020202020204" pitchFamily="34" charset="0"/>
              </a:rPr>
              <a:t>ar</a:t>
            </a:r>
            <a:r>
              <a:rPr lang="en-GB" sz="9600" dirty="0">
                <a:cs typeface="Arial" panose="020B0604020202020204" pitchFamily="34" charset="0"/>
              </a:rPr>
              <a:t> </a:t>
            </a:r>
            <a:r>
              <a:rPr lang="en-GB" sz="9600" dirty="0" err="1">
                <a:cs typeface="Arial" panose="020B0604020202020204" pitchFamily="34" charset="0"/>
              </a:rPr>
              <a:t>lefel</a:t>
            </a:r>
            <a:r>
              <a:rPr lang="en-GB" sz="9600" dirty="0">
                <a:cs typeface="Arial" panose="020B0604020202020204" pitchFamily="34" charset="0"/>
              </a:rPr>
              <a:t> 5 </a:t>
            </a:r>
            <a:r>
              <a:rPr lang="en-GB" sz="9600" dirty="0" err="1">
                <a:cs typeface="Arial" panose="020B0604020202020204" pitchFamily="34" charset="0"/>
              </a:rPr>
              <a:t>mae</a:t>
            </a:r>
            <a:r>
              <a:rPr lang="en-GB" sz="9600" dirty="0">
                <a:cs typeface="Arial" panose="020B0604020202020204" pitchFamily="34" charset="0"/>
              </a:rPr>
              <a:t> </a:t>
            </a:r>
            <a:r>
              <a:rPr lang="en-GB" sz="9600" dirty="0" err="1">
                <a:cs typeface="Arial" panose="020B0604020202020204" pitchFamily="34" charset="0"/>
              </a:rPr>
              <a:t>angen</a:t>
            </a:r>
            <a:r>
              <a:rPr lang="en-GB" sz="9600" dirty="0">
                <a:cs typeface="Arial" panose="020B0604020202020204" pitchFamily="34" charset="0"/>
              </a:rPr>
              <a:t> </a:t>
            </a:r>
            <a:r>
              <a:rPr lang="en-GB" sz="9600" dirty="0" err="1">
                <a:cs typeface="Arial" panose="020B0604020202020204" pitchFamily="34" charset="0"/>
              </a:rPr>
              <a:t>i</a:t>
            </a:r>
            <a:r>
              <a:rPr lang="en-GB" sz="9600" dirty="0">
                <a:cs typeface="Arial" panose="020B0604020202020204" pitchFamily="34" charset="0"/>
              </a:rPr>
              <a:t> chi </a:t>
            </a:r>
            <a:r>
              <a:rPr lang="en-GB" sz="9600" dirty="0" err="1">
                <a:cs typeface="Arial" panose="020B0604020202020204" pitchFamily="34" charset="0"/>
              </a:rPr>
              <a:t>gynnwys</a:t>
            </a:r>
            <a:r>
              <a:rPr lang="en-GB" sz="9600" dirty="0">
                <a:cs typeface="Arial" panose="020B0604020202020204" pitchFamily="34" charset="0"/>
              </a:rPr>
              <a:t>:</a:t>
            </a:r>
          </a:p>
          <a:p>
            <a:r>
              <a:rPr lang="en-GB" sz="9600" dirty="0" err="1">
                <a:cs typeface="Arial" panose="020B0604020202020204" pitchFamily="34" charset="0"/>
              </a:rPr>
              <a:t>cyfeirnodau</a:t>
            </a:r>
            <a:endParaRPr lang="en-GB" sz="9600" dirty="0">
              <a:cs typeface="Arial" panose="020B0604020202020204" pitchFamily="34" charset="0"/>
            </a:endParaRPr>
          </a:p>
          <a:p>
            <a:r>
              <a:rPr lang="en-GB" sz="9600" dirty="0" err="1">
                <a:cs typeface="Arial" panose="020B0604020202020204" pitchFamily="34" charset="0"/>
              </a:rPr>
              <a:t>cyfosod</a:t>
            </a:r>
            <a:r>
              <a:rPr lang="en-GB" sz="9600" dirty="0">
                <a:cs typeface="Arial" panose="020B0604020202020204" pitchFamily="34" charset="0"/>
              </a:rPr>
              <a:t> /synthesis </a:t>
            </a:r>
          </a:p>
          <a:p>
            <a:r>
              <a:rPr lang="en-GB" sz="9600" dirty="0" err="1">
                <a:cs typeface="Arial" panose="020B0604020202020204" pitchFamily="34" charset="0"/>
              </a:rPr>
              <a:t>gwerthuso</a:t>
            </a:r>
            <a:endParaRPr lang="en-GB" sz="9600" dirty="0">
              <a:cs typeface="Arial" panose="020B0604020202020204" pitchFamily="34" charset="0"/>
            </a:endParaRPr>
          </a:p>
          <a:p>
            <a:r>
              <a:rPr lang="en-GB" sz="9600" dirty="0" err="1">
                <a:cs typeface="Arial" panose="020B0604020202020204" pitchFamily="34" charset="0"/>
              </a:rPr>
              <a:t>dadansoddi</a:t>
            </a:r>
            <a:endParaRPr lang="en-GB" sz="9600" dirty="0">
              <a:cs typeface="Arial" panose="020B0604020202020204" pitchFamily="34" charset="0"/>
            </a:endParaRPr>
          </a:p>
          <a:p>
            <a:pPr marL="0" indent="0">
              <a:buNone/>
            </a:pPr>
            <a:endParaRPr lang="en-GB" sz="9600" dirty="0">
              <a:cs typeface="Arial" panose="020B0604020202020204" pitchFamily="34" charset="0"/>
            </a:endParaRPr>
          </a:p>
          <a:p>
            <a:r>
              <a:rPr lang="en-GB" sz="9600" dirty="0" err="1">
                <a:cs typeface="Arial" panose="020B0604020202020204" pitchFamily="34" charset="0"/>
              </a:rPr>
              <a:t>defnyddio'r</a:t>
            </a:r>
            <a:r>
              <a:rPr lang="en-GB" sz="9600" dirty="0">
                <a:cs typeface="Arial" panose="020B0604020202020204" pitchFamily="34" charset="0"/>
              </a:rPr>
              <a:t> </a:t>
            </a:r>
            <a:r>
              <a:rPr lang="en-GB" sz="9600" dirty="0" err="1">
                <a:cs typeface="Arial" panose="020B0604020202020204" pitchFamily="34" charset="0"/>
              </a:rPr>
              <a:t>adnoddau</a:t>
            </a:r>
            <a:r>
              <a:rPr lang="en-GB" sz="9600" dirty="0">
                <a:cs typeface="Arial" panose="020B0604020202020204" pitchFamily="34" charset="0"/>
              </a:rPr>
              <a:t> </a:t>
            </a:r>
            <a:r>
              <a:rPr lang="en-GB" sz="9600" dirty="0" err="1">
                <a:cs typeface="Arial" panose="020B0604020202020204" pitchFamily="34" charset="0"/>
              </a:rPr>
              <a:t>ar</a:t>
            </a:r>
            <a:r>
              <a:rPr lang="en-GB" sz="9600" dirty="0">
                <a:cs typeface="Arial" panose="020B0604020202020204" pitchFamily="34" charset="0"/>
              </a:rPr>
              <a:t> Moodle, </a:t>
            </a:r>
            <a:r>
              <a:rPr lang="en-GB" sz="9600" dirty="0" err="1">
                <a:cs typeface="Arial" panose="020B0604020202020204" pitchFamily="34" charset="0"/>
              </a:rPr>
              <a:t>yn</a:t>
            </a:r>
            <a:r>
              <a:rPr lang="en-GB" sz="9600" dirty="0">
                <a:cs typeface="Arial" panose="020B0604020202020204" pitchFamily="34" charset="0"/>
              </a:rPr>
              <a:t> y </a:t>
            </a:r>
            <a:r>
              <a:rPr lang="en-GB" sz="9600" dirty="0" err="1">
                <a:cs typeface="Arial" panose="020B0604020202020204" pitchFamily="34" charset="0"/>
              </a:rPr>
              <a:t>rhestr</a:t>
            </a:r>
            <a:r>
              <a:rPr lang="en-GB" sz="9600" dirty="0">
                <a:cs typeface="Arial" panose="020B0604020202020204" pitchFamily="34" charset="0"/>
              </a:rPr>
              <a:t> </a:t>
            </a:r>
            <a:r>
              <a:rPr lang="en-GB" sz="9600" dirty="0" err="1">
                <a:cs typeface="Arial" panose="020B0604020202020204" pitchFamily="34" charset="0"/>
              </a:rPr>
              <a:t>ddarllen</a:t>
            </a:r>
            <a:r>
              <a:rPr lang="en-GB" sz="9600" dirty="0">
                <a:cs typeface="Arial" panose="020B0604020202020204" pitchFamily="34" charset="0"/>
              </a:rPr>
              <a:t> Leganto a </a:t>
            </a:r>
            <a:r>
              <a:rPr lang="en-GB" sz="9600" dirty="0" err="1">
                <a:cs typeface="Arial" panose="020B0604020202020204" pitchFamily="34" charset="0"/>
              </a:rPr>
              <a:t>deunydd</a:t>
            </a:r>
            <a:r>
              <a:rPr lang="en-GB" sz="9600" dirty="0">
                <a:cs typeface="Arial" panose="020B0604020202020204" pitchFamily="34" charset="0"/>
              </a:rPr>
              <a:t> </a:t>
            </a:r>
            <a:r>
              <a:rPr lang="en-GB" sz="9600" dirty="0" err="1">
                <a:cs typeface="Arial" panose="020B0604020202020204" pitchFamily="34" charset="0"/>
              </a:rPr>
              <a:t>arall</a:t>
            </a:r>
            <a:r>
              <a:rPr lang="en-GB" sz="9600" dirty="0">
                <a:cs typeface="Arial" panose="020B0604020202020204" pitchFamily="34" charset="0"/>
              </a:rPr>
              <a:t> y </a:t>
            </a:r>
            <a:r>
              <a:rPr lang="en-GB" sz="9600" dirty="0" err="1">
                <a:cs typeface="Arial" panose="020B0604020202020204" pitchFamily="34" charset="0"/>
              </a:rPr>
              <a:t>byddwch</a:t>
            </a:r>
            <a:r>
              <a:rPr lang="en-GB" sz="9600" dirty="0">
                <a:cs typeface="Arial" panose="020B0604020202020204" pitchFamily="34" charset="0"/>
              </a:rPr>
              <a:t> </a:t>
            </a:r>
            <a:r>
              <a:rPr lang="en-GB" sz="9600" dirty="0" err="1">
                <a:cs typeface="Arial" panose="020B0604020202020204" pitchFamily="34" charset="0"/>
              </a:rPr>
              <a:t>wedi'i</a:t>
            </a:r>
            <a:r>
              <a:rPr lang="en-GB" sz="9600" dirty="0">
                <a:cs typeface="Arial" panose="020B0604020202020204" pitchFamily="34" charset="0"/>
              </a:rPr>
              <a:t> </a:t>
            </a:r>
            <a:r>
              <a:rPr lang="en-GB" sz="9600" dirty="0" err="1">
                <a:cs typeface="Arial" panose="020B0604020202020204" pitchFamily="34" charset="0"/>
              </a:rPr>
              <a:t>ddarllen</a:t>
            </a:r>
            <a:r>
              <a:rPr lang="en-GB" sz="9600" dirty="0">
                <a:cs typeface="Arial" panose="020B0604020202020204" pitchFamily="34" charset="0"/>
              </a:rPr>
              <a:t> </a:t>
            </a:r>
            <a:r>
              <a:rPr lang="en-GB" sz="9600" dirty="0" err="1">
                <a:cs typeface="Arial" panose="020B0604020202020204" pitchFamily="34" charset="0"/>
              </a:rPr>
              <a:t>i</a:t>
            </a:r>
            <a:r>
              <a:rPr lang="en-GB" sz="9600" dirty="0">
                <a:cs typeface="Arial" panose="020B0604020202020204" pitchFamily="34" charset="0"/>
              </a:rPr>
              <a:t> </a:t>
            </a:r>
            <a:r>
              <a:rPr lang="en-GB" sz="9600" dirty="0" err="1">
                <a:cs typeface="Arial" panose="020B0604020202020204" pitchFamily="34" charset="0"/>
              </a:rPr>
              <a:t>gefnogi</a:t>
            </a:r>
            <a:r>
              <a:rPr lang="en-GB" sz="9600" dirty="0">
                <a:cs typeface="Arial" panose="020B0604020202020204" pitchFamily="34" charset="0"/>
              </a:rPr>
              <a:t> </a:t>
            </a:r>
            <a:r>
              <a:rPr lang="en-GB" sz="9600" dirty="0" err="1">
                <a:cs typeface="Arial" panose="020B0604020202020204" pitchFamily="34" charset="0"/>
              </a:rPr>
              <a:t>eich</a:t>
            </a:r>
            <a:r>
              <a:rPr lang="en-GB" sz="9600" dirty="0">
                <a:cs typeface="Arial" panose="020B0604020202020204" pitchFamily="34" charset="0"/>
              </a:rPr>
              <a:t> </a:t>
            </a:r>
            <a:r>
              <a:rPr lang="en-GB" sz="9600" dirty="0" err="1">
                <a:cs typeface="Arial" panose="020B0604020202020204" pitchFamily="34" charset="0"/>
              </a:rPr>
              <a:t>ateb</a:t>
            </a:r>
            <a:r>
              <a:rPr lang="en-GB" sz="9600" dirty="0">
                <a:cs typeface="Arial" panose="020B0604020202020204" pitchFamily="34" charset="0"/>
              </a:rPr>
              <a:t>.</a:t>
            </a:r>
          </a:p>
          <a:p>
            <a:endParaRPr lang="en-GB" sz="9600" dirty="0">
              <a:cs typeface="Arial" panose="020B0604020202020204" pitchFamily="34" charset="0"/>
            </a:endParaRPr>
          </a:p>
          <a:p>
            <a:endParaRPr lang="en-GB" dirty="0"/>
          </a:p>
        </p:txBody>
      </p:sp>
    </p:spTree>
    <p:extLst>
      <p:ext uri="{BB962C8B-B14F-4D97-AF65-F5344CB8AC3E}">
        <p14:creationId xmlns:p14="http://schemas.microsoft.com/office/powerpoint/2010/main" val="124943237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853655-B3C0-409A-9C91-81E94B9D9A9F}"/>
              </a:ext>
            </a:extLst>
          </p:cNvPr>
          <p:cNvSpPr>
            <a:spLocks noGrp="1"/>
          </p:cNvSpPr>
          <p:nvPr>
            <p:ph type="title"/>
          </p:nvPr>
        </p:nvSpPr>
        <p:spPr>
          <a:xfrm>
            <a:off x="-221226" y="21915"/>
            <a:ext cx="11458663" cy="946285"/>
          </a:xfrm>
        </p:spPr>
        <p:txBody>
          <a:bodyPr>
            <a:noAutofit/>
          </a:bodyPr>
          <a:lstStyle/>
          <a:p>
            <a:pPr marL="457200">
              <a:lnSpc>
                <a:spcPct val="115000"/>
              </a:lnSpc>
              <a:spcAft>
                <a:spcPts val="1000"/>
              </a:spcAft>
            </a:pPr>
            <a:br>
              <a:rPr lang="en-GB" sz="2400" dirty="0">
                <a:effectLst/>
                <a:latin typeface="Arial" panose="020B0604020202020204" pitchFamily="34" charset="0"/>
                <a:ea typeface="DengXian" panose="02010600030101010101" pitchFamily="2" charset="-122"/>
                <a:cs typeface="Arial" panose="020B0604020202020204" pitchFamily="34" charset="0"/>
              </a:rPr>
            </a:br>
            <a:r>
              <a:rPr lang="en-GB" sz="2400" i="1" dirty="0">
                <a:latin typeface="Arial" panose="020B0604020202020204" pitchFamily="34" charset="0"/>
                <a:ea typeface="Times New Roman" panose="02020603050405020304" pitchFamily="18" charset="0"/>
                <a:cs typeface="Arial" panose="020B0604020202020204" pitchFamily="34" charset="0"/>
              </a:rPr>
              <a:t>4. With reference to theory and research evaluate how adults working with early years children support and encourage children engage with mathematical and scientific concepts in an outdoor environment (1800  words).</a:t>
            </a:r>
            <a:endParaRPr lang="en-GB" sz="2400" dirty="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88AC8807-C04D-4E03-98E5-53891EA64201}"/>
              </a:ext>
            </a:extLst>
          </p:cNvPr>
          <p:cNvSpPr>
            <a:spLocks noGrp="1"/>
          </p:cNvSpPr>
          <p:nvPr>
            <p:ph sz="half" idx="2"/>
          </p:nvPr>
        </p:nvSpPr>
        <p:spPr>
          <a:xfrm>
            <a:off x="176981" y="1607575"/>
            <a:ext cx="11705301" cy="3421626"/>
          </a:xfrm>
        </p:spPr>
        <p:txBody>
          <a:bodyPr>
            <a:normAutofit fontScale="25000" lnSpcReduction="20000"/>
          </a:bodyPr>
          <a:lstStyle/>
          <a:p>
            <a:pPr marL="0" lvl="0" indent="0">
              <a:lnSpc>
                <a:spcPct val="115000"/>
              </a:lnSpc>
              <a:spcAft>
                <a:spcPts val="1000"/>
              </a:spcAft>
              <a:buNone/>
            </a:pPr>
            <a:r>
              <a:rPr lang="en-GB" sz="11200" i="1" dirty="0">
                <a:effectLst/>
                <a:ea typeface="Times New Roman" panose="02020603050405020304" pitchFamily="18" charset="0"/>
                <a:cs typeface="Arial" panose="020B0604020202020204" pitchFamily="34" charset="0"/>
              </a:rPr>
              <a:t>This is  an academic piece of writing- where at level 5 you need to include:</a:t>
            </a:r>
          </a:p>
          <a:p>
            <a:pPr marL="0">
              <a:lnSpc>
                <a:spcPct val="120000"/>
              </a:lnSpc>
              <a:spcBef>
                <a:spcPts val="0"/>
              </a:spcBef>
            </a:pPr>
            <a:r>
              <a:rPr lang="en-GB" sz="11200" i="1" dirty="0">
                <a:effectLst/>
                <a:ea typeface="Times New Roman" panose="02020603050405020304" pitchFamily="18" charset="0"/>
                <a:cs typeface="Arial" panose="020B0604020202020204" pitchFamily="34" charset="0"/>
              </a:rPr>
              <a:t>references</a:t>
            </a:r>
          </a:p>
          <a:p>
            <a:pPr marL="0">
              <a:lnSpc>
                <a:spcPct val="120000"/>
              </a:lnSpc>
              <a:spcBef>
                <a:spcPts val="0"/>
              </a:spcBef>
            </a:pPr>
            <a:r>
              <a:rPr lang="en-GB" sz="11200" i="1" dirty="0">
                <a:effectLst/>
                <a:ea typeface="Times New Roman" panose="02020603050405020304" pitchFamily="18" charset="0"/>
                <a:cs typeface="Arial" panose="020B0604020202020204" pitchFamily="34" charset="0"/>
              </a:rPr>
              <a:t>synthesis </a:t>
            </a:r>
          </a:p>
          <a:p>
            <a:pPr marL="0">
              <a:lnSpc>
                <a:spcPct val="120000"/>
              </a:lnSpc>
              <a:spcBef>
                <a:spcPts val="0"/>
              </a:spcBef>
            </a:pPr>
            <a:r>
              <a:rPr lang="en-GB" sz="11200" i="1" dirty="0">
                <a:ea typeface="Times New Roman" panose="02020603050405020304" pitchFamily="18" charset="0"/>
                <a:cs typeface="Arial" panose="020B0604020202020204" pitchFamily="34" charset="0"/>
              </a:rPr>
              <a:t>evaluation</a:t>
            </a:r>
          </a:p>
          <a:p>
            <a:pPr marL="0">
              <a:lnSpc>
                <a:spcPct val="120000"/>
              </a:lnSpc>
              <a:spcBef>
                <a:spcPts val="0"/>
              </a:spcBef>
            </a:pPr>
            <a:r>
              <a:rPr lang="en-GB" sz="11200" i="1" dirty="0">
                <a:ea typeface="Times New Roman" panose="02020603050405020304" pitchFamily="18" charset="0"/>
                <a:cs typeface="Arial" panose="020B0604020202020204" pitchFamily="34" charset="0"/>
              </a:rPr>
              <a:t>analysis</a:t>
            </a:r>
          </a:p>
          <a:p>
            <a:pPr marL="0">
              <a:lnSpc>
                <a:spcPct val="120000"/>
              </a:lnSpc>
              <a:spcBef>
                <a:spcPts val="0"/>
              </a:spcBef>
            </a:pPr>
            <a:r>
              <a:rPr lang="en-GB" sz="11200" i="1" dirty="0">
                <a:ea typeface="Times New Roman" panose="02020603050405020304" pitchFamily="18" charset="0"/>
                <a:cs typeface="Arial" panose="020B0604020202020204" pitchFamily="34" charset="0"/>
              </a:rPr>
              <a:t>use the resources on Moodle, in the Leganto reading list and other material you may have read to support your answer.</a:t>
            </a:r>
          </a:p>
          <a:p>
            <a:pPr>
              <a:lnSpc>
                <a:spcPct val="115000"/>
              </a:lnSpc>
              <a:spcAft>
                <a:spcPts val="1000"/>
              </a:spcAft>
            </a:pPr>
            <a:endParaRPr lang="en-GB" sz="8000" i="1" dirty="0">
              <a:effectLst/>
              <a:ea typeface="Times New Roman" panose="02020603050405020304" pitchFamily="18" charset="0"/>
              <a:cs typeface="Arial" panose="020B0604020202020204" pitchFamily="34" charset="0"/>
            </a:endParaRPr>
          </a:p>
          <a:p>
            <a:endParaRPr lang="en-GB" dirty="0"/>
          </a:p>
        </p:txBody>
      </p:sp>
    </p:spTree>
    <p:extLst>
      <p:ext uri="{BB962C8B-B14F-4D97-AF65-F5344CB8AC3E}">
        <p14:creationId xmlns:p14="http://schemas.microsoft.com/office/powerpoint/2010/main" val="39462340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A9A98E-261F-472D-9EB3-B751FAAA55EB}"/>
              </a:ext>
            </a:extLst>
          </p:cNvPr>
          <p:cNvSpPr>
            <a:spLocks noGrp="1"/>
          </p:cNvSpPr>
          <p:nvPr>
            <p:ph type="title"/>
          </p:nvPr>
        </p:nvSpPr>
        <p:spPr>
          <a:xfrm>
            <a:off x="-339212" y="241138"/>
            <a:ext cx="12257408" cy="1325564"/>
          </a:xfrm>
        </p:spPr>
        <p:txBody>
          <a:bodyPr>
            <a:noAutofit/>
          </a:bodyPr>
          <a:lstStyle/>
          <a:p>
            <a:pPr marL="457200">
              <a:lnSpc>
                <a:spcPct val="115000"/>
              </a:lnSpc>
              <a:spcAft>
                <a:spcPts val="1000"/>
              </a:spcAft>
            </a:pPr>
            <a:br>
              <a:rPr lang="en-GB" sz="2400" dirty="0">
                <a:effectLst/>
                <a:latin typeface="Arial" panose="020B0604020202020204" pitchFamily="34" charset="0"/>
                <a:ea typeface="Calibri" panose="020F0502020204030204" pitchFamily="34" charset="0"/>
                <a:cs typeface="Arial" panose="020B0604020202020204" pitchFamily="34" charset="0"/>
              </a:rPr>
            </a:br>
            <a:r>
              <a:rPr lang="en-GB" sz="2400" dirty="0">
                <a:effectLst/>
                <a:latin typeface="Arial" panose="020B0604020202020204" pitchFamily="34" charset="0"/>
                <a:ea typeface="Calibri" panose="020F0502020204030204" pitchFamily="34" charset="0"/>
                <a:cs typeface="Arial" panose="020B0604020202020204" pitchFamily="34" charset="0"/>
              </a:rPr>
              <a:t>4. Gan </a:t>
            </a:r>
            <a:r>
              <a:rPr lang="en-GB" sz="2400" dirty="0" err="1">
                <a:effectLst/>
                <a:latin typeface="Arial" panose="020B0604020202020204" pitchFamily="34" charset="0"/>
                <a:ea typeface="Calibri" panose="020F0502020204030204" pitchFamily="34" charset="0"/>
                <a:cs typeface="Arial" panose="020B0604020202020204" pitchFamily="34" charset="0"/>
              </a:rPr>
              <a:t>gyfeirio</a:t>
            </a:r>
            <a:r>
              <a:rPr lang="en-GB" sz="2400" dirty="0">
                <a:effectLst/>
                <a:latin typeface="Arial" panose="020B0604020202020204" pitchFamily="34" charset="0"/>
                <a:ea typeface="Calibri" panose="020F0502020204030204" pitchFamily="34" charset="0"/>
                <a:cs typeface="Arial" panose="020B0604020202020204" pitchFamily="34" charset="0"/>
              </a:rPr>
              <a:t> at </a:t>
            </a:r>
            <a:r>
              <a:rPr lang="en-GB" sz="2400" dirty="0" err="1">
                <a:effectLst/>
                <a:latin typeface="Arial" panose="020B0604020202020204" pitchFamily="34" charset="0"/>
                <a:ea typeface="Calibri" panose="020F0502020204030204" pitchFamily="34" charset="0"/>
                <a:cs typeface="Arial" panose="020B0604020202020204" pitchFamily="34" charset="0"/>
              </a:rPr>
              <a:t>ddamcaniaeth</a:t>
            </a:r>
            <a:r>
              <a:rPr lang="en-GB" sz="2400" dirty="0">
                <a:effectLst/>
                <a:latin typeface="Arial" panose="020B0604020202020204" pitchFamily="34" charset="0"/>
                <a:ea typeface="Calibri" panose="020F0502020204030204" pitchFamily="34" charset="0"/>
                <a:cs typeface="Arial" panose="020B0604020202020204" pitchFamily="34" charset="0"/>
              </a:rPr>
              <a:t> ac </a:t>
            </a:r>
            <a:r>
              <a:rPr lang="en-GB" sz="2400" dirty="0" err="1">
                <a:effectLst/>
                <a:latin typeface="Arial" panose="020B0604020202020204" pitchFamily="34" charset="0"/>
                <a:ea typeface="Calibri" panose="020F0502020204030204" pitchFamily="34" charset="0"/>
                <a:cs typeface="Arial" panose="020B0604020202020204" pitchFamily="34" charset="0"/>
              </a:rPr>
              <a:t>ymchwil</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gwerthuswch</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sut</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mae</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oedolion</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sy'n</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gweithio</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gyda</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phlant</a:t>
            </a:r>
            <a:r>
              <a:rPr lang="en-GB" sz="2400" dirty="0">
                <a:effectLst/>
                <a:latin typeface="Arial" panose="020B0604020202020204" pitchFamily="34" charset="0"/>
                <a:ea typeface="Calibri" panose="020F0502020204030204" pitchFamily="34" charset="0"/>
                <a:cs typeface="Arial" panose="020B0604020202020204" pitchFamily="34" charset="0"/>
              </a:rPr>
              <a:t> y </a:t>
            </a:r>
            <a:r>
              <a:rPr lang="en-GB" sz="2400" dirty="0" err="1">
                <a:effectLst/>
                <a:latin typeface="Arial" panose="020B0604020202020204" pitchFamily="34" charset="0"/>
                <a:ea typeface="Calibri" panose="020F0502020204030204" pitchFamily="34" charset="0"/>
                <a:cs typeface="Arial" panose="020B0604020202020204" pitchFamily="34" charset="0"/>
              </a:rPr>
              <a:t>blynyddoedd</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cynnar</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yn</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cefnogi</a:t>
            </a:r>
            <a:r>
              <a:rPr lang="en-GB" sz="2400" dirty="0">
                <a:effectLst/>
                <a:latin typeface="Arial" panose="020B0604020202020204" pitchFamily="34" charset="0"/>
                <a:ea typeface="Calibri" panose="020F0502020204030204" pitchFamily="34" charset="0"/>
                <a:cs typeface="Arial" panose="020B0604020202020204" pitchFamily="34" charset="0"/>
              </a:rPr>
              <a:t> ac </a:t>
            </a:r>
            <a:r>
              <a:rPr lang="en-GB" sz="2400" dirty="0" err="1">
                <a:effectLst/>
                <a:latin typeface="Arial" panose="020B0604020202020204" pitchFamily="34" charset="0"/>
                <a:ea typeface="Calibri" panose="020F0502020204030204" pitchFamily="34" charset="0"/>
                <a:cs typeface="Arial" panose="020B0604020202020204" pitchFamily="34" charset="0"/>
              </a:rPr>
              <a:t>yn</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annog</a:t>
            </a:r>
            <a:r>
              <a:rPr lang="en-GB" sz="2400" dirty="0">
                <a:effectLst/>
                <a:latin typeface="Arial" panose="020B0604020202020204" pitchFamily="34" charset="0"/>
                <a:ea typeface="Calibri" panose="020F0502020204030204" pitchFamily="34" charset="0"/>
                <a:cs typeface="Arial" panose="020B0604020202020204" pitchFamily="34" charset="0"/>
              </a:rPr>
              <a:t> plant </a:t>
            </a:r>
            <a:r>
              <a:rPr lang="en-GB" sz="2400" dirty="0" err="1">
                <a:effectLst/>
                <a:latin typeface="Arial" panose="020B0604020202020204" pitchFamily="34" charset="0"/>
                <a:ea typeface="Calibri" panose="020F0502020204030204" pitchFamily="34" charset="0"/>
                <a:cs typeface="Arial" panose="020B0604020202020204" pitchFamily="34" charset="0"/>
              </a:rPr>
              <a:t>i</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ymgysylltu</a:t>
            </a:r>
            <a:r>
              <a:rPr lang="en-GB" sz="2400" dirty="0">
                <a:effectLst/>
                <a:latin typeface="Arial" panose="020B0604020202020204" pitchFamily="34" charset="0"/>
                <a:ea typeface="Calibri" panose="020F0502020204030204" pitchFamily="34" charset="0"/>
                <a:cs typeface="Arial" panose="020B0604020202020204" pitchFamily="34" charset="0"/>
              </a:rPr>
              <a:t> â </a:t>
            </a:r>
            <a:r>
              <a:rPr lang="en-GB" sz="2400" dirty="0" err="1">
                <a:effectLst/>
                <a:latin typeface="Arial" panose="020B0604020202020204" pitchFamily="34" charset="0"/>
                <a:ea typeface="Calibri" panose="020F0502020204030204" pitchFamily="34" charset="0"/>
                <a:cs typeface="Arial" panose="020B0604020202020204" pitchFamily="34" charset="0"/>
              </a:rPr>
              <a:t>chysyniadau</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mathemategol</a:t>
            </a:r>
            <a:r>
              <a:rPr lang="en-GB" sz="2400" dirty="0">
                <a:effectLst/>
                <a:latin typeface="Arial" panose="020B0604020202020204" pitchFamily="34" charset="0"/>
                <a:ea typeface="Calibri" panose="020F0502020204030204" pitchFamily="34" charset="0"/>
                <a:cs typeface="Arial" panose="020B0604020202020204" pitchFamily="34" charset="0"/>
              </a:rPr>
              <a:t> a </a:t>
            </a:r>
            <a:r>
              <a:rPr lang="en-GB" sz="2400" dirty="0" err="1">
                <a:effectLst/>
                <a:latin typeface="Arial" panose="020B0604020202020204" pitchFamily="34" charset="0"/>
                <a:ea typeface="Calibri" panose="020F0502020204030204" pitchFamily="34" charset="0"/>
                <a:cs typeface="Arial" panose="020B0604020202020204" pitchFamily="34" charset="0"/>
              </a:rPr>
              <a:t>gwyddonol</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mewn</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amgylchedd</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awyr</a:t>
            </a:r>
            <a:r>
              <a:rPr lang="en-GB" sz="2400" dirty="0">
                <a:effectLst/>
                <a:latin typeface="Arial" panose="020B0604020202020204" pitchFamily="34" charset="0"/>
                <a:ea typeface="Calibri" panose="020F0502020204030204" pitchFamily="34" charset="0"/>
                <a:cs typeface="Arial" panose="020B0604020202020204" pitchFamily="34" charset="0"/>
              </a:rPr>
              <a:t> </a:t>
            </a:r>
            <a:r>
              <a:rPr lang="en-GB" sz="2400" dirty="0" err="1">
                <a:effectLst/>
                <a:latin typeface="Arial" panose="020B0604020202020204" pitchFamily="34" charset="0"/>
                <a:ea typeface="Calibri" panose="020F0502020204030204" pitchFamily="34" charset="0"/>
                <a:cs typeface="Arial" panose="020B0604020202020204" pitchFamily="34" charset="0"/>
              </a:rPr>
              <a:t>agored</a:t>
            </a:r>
            <a:r>
              <a:rPr lang="en-GB" sz="2400" dirty="0">
                <a:effectLst/>
                <a:latin typeface="Arial" panose="020B0604020202020204" pitchFamily="34" charset="0"/>
                <a:ea typeface="Calibri" panose="020F0502020204030204" pitchFamily="34" charset="0"/>
                <a:cs typeface="Arial" panose="020B0604020202020204" pitchFamily="34" charset="0"/>
              </a:rPr>
              <a:t> (1800 o </a:t>
            </a:r>
            <a:r>
              <a:rPr lang="en-GB" sz="2400" dirty="0" err="1">
                <a:effectLst/>
                <a:latin typeface="Arial" panose="020B0604020202020204" pitchFamily="34" charset="0"/>
                <a:ea typeface="Calibri" panose="020F0502020204030204" pitchFamily="34" charset="0"/>
                <a:cs typeface="Arial" panose="020B0604020202020204" pitchFamily="34" charset="0"/>
              </a:rPr>
              <a:t>eiriau</a:t>
            </a:r>
            <a:r>
              <a:rPr lang="en-GB" sz="2400" dirty="0">
                <a:effectLst/>
                <a:latin typeface="Arial" panose="020B0604020202020204" pitchFamily="34" charset="0"/>
                <a:ea typeface="Calibri" panose="020F0502020204030204" pitchFamily="34" charset="0"/>
                <a:cs typeface="Arial" panose="020B0604020202020204" pitchFamily="34" charset="0"/>
              </a:rPr>
              <a:t>).</a:t>
            </a:r>
            <a:br>
              <a:rPr lang="en-GB" sz="2400" dirty="0">
                <a:effectLst/>
                <a:latin typeface="Arial" panose="020B0604020202020204" pitchFamily="34" charset="0"/>
                <a:ea typeface="DengXian" panose="02010600030101010101" pitchFamily="2" charset="-122"/>
                <a:cs typeface="Arial" panose="020B0604020202020204" pitchFamily="34" charset="0"/>
              </a:rPr>
            </a:br>
            <a:endParaRPr lang="en-GB" sz="2400" dirty="0"/>
          </a:p>
        </p:txBody>
      </p:sp>
      <p:sp>
        <p:nvSpPr>
          <p:cNvPr id="3" name="Content Placeholder 2">
            <a:extLst>
              <a:ext uri="{FF2B5EF4-FFF2-40B4-BE49-F238E27FC236}">
                <a16:creationId xmlns:a16="http://schemas.microsoft.com/office/drawing/2014/main" id="{45DFE3F5-9BF3-426F-ADC1-C51919E2EF1A}"/>
              </a:ext>
            </a:extLst>
          </p:cNvPr>
          <p:cNvSpPr>
            <a:spLocks noGrp="1"/>
          </p:cNvSpPr>
          <p:nvPr>
            <p:ph sz="half" idx="1"/>
          </p:nvPr>
        </p:nvSpPr>
        <p:spPr>
          <a:xfrm>
            <a:off x="436119" y="1755058"/>
            <a:ext cx="11319762" cy="3598607"/>
          </a:xfrm>
        </p:spPr>
        <p:txBody>
          <a:bodyPr>
            <a:normAutofit fontScale="25000" lnSpcReduction="20000"/>
          </a:bodyPr>
          <a:lstStyle/>
          <a:p>
            <a:pPr marL="0" indent="0">
              <a:lnSpc>
                <a:spcPct val="120000"/>
              </a:lnSpc>
              <a:buNone/>
            </a:pPr>
            <a:r>
              <a:rPr lang="en-GB" sz="11200" dirty="0">
                <a:cs typeface="Arial" panose="020B0604020202020204" pitchFamily="34" charset="0"/>
              </a:rPr>
              <a:t>Er </a:t>
            </a:r>
            <a:r>
              <a:rPr lang="en-GB" sz="11200" dirty="0" err="1">
                <a:cs typeface="Arial" panose="020B0604020202020204" pitchFamily="34" charset="0"/>
              </a:rPr>
              <a:t>enghraifft</a:t>
            </a:r>
            <a:r>
              <a:rPr lang="en-GB" sz="11200" dirty="0">
                <a:cs typeface="Arial" panose="020B0604020202020204" pitchFamily="34" charset="0"/>
              </a:rPr>
              <a:t>, </a:t>
            </a:r>
            <a:r>
              <a:rPr lang="en-GB" sz="11200" dirty="0" err="1">
                <a:cs typeface="Arial" panose="020B0604020202020204" pitchFamily="34" charset="0"/>
              </a:rPr>
              <a:t>gallai'r</a:t>
            </a:r>
            <a:r>
              <a:rPr lang="en-GB" sz="11200" dirty="0">
                <a:cs typeface="Arial" panose="020B0604020202020204" pitchFamily="34" charset="0"/>
              </a:rPr>
              <a:t> </a:t>
            </a:r>
            <a:r>
              <a:rPr lang="en-GB" sz="11200" dirty="0" err="1">
                <a:cs typeface="Arial" panose="020B0604020202020204" pitchFamily="34" charset="0"/>
              </a:rPr>
              <a:t>adran</a:t>
            </a:r>
            <a:r>
              <a:rPr lang="en-GB" sz="11200" dirty="0">
                <a:cs typeface="Arial" panose="020B0604020202020204" pitchFamily="34" charset="0"/>
              </a:rPr>
              <a:t> hon </a:t>
            </a:r>
            <a:r>
              <a:rPr lang="en-GB" sz="11200" dirty="0" err="1">
                <a:cs typeface="Arial" panose="020B0604020202020204" pitchFamily="34" charset="0"/>
              </a:rPr>
              <a:t>wneud</a:t>
            </a:r>
            <a:r>
              <a:rPr lang="en-GB" sz="11200" dirty="0">
                <a:cs typeface="Arial" panose="020B0604020202020204" pitchFamily="34" charset="0"/>
              </a:rPr>
              <a:t> </a:t>
            </a:r>
            <a:r>
              <a:rPr lang="en-GB" sz="11200" dirty="0" err="1">
                <a:cs typeface="Arial" panose="020B0604020202020204" pitchFamily="34" charset="0"/>
              </a:rPr>
              <a:t>dolenni</a:t>
            </a:r>
            <a:r>
              <a:rPr lang="en-GB" sz="11200" dirty="0">
                <a:cs typeface="Arial" panose="020B0604020202020204" pitchFamily="34" charset="0"/>
              </a:rPr>
              <a:t> </a:t>
            </a:r>
            <a:r>
              <a:rPr lang="en-GB" sz="11200" dirty="0" err="1">
                <a:cs typeface="Arial" panose="020B0604020202020204" pitchFamily="34" charset="0"/>
              </a:rPr>
              <a:t>i</a:t>
            </a:r>
            <a:r>
              <a:rPr lang="en-GB" sz="11200" dirty="0">
                <a:cs typeface="Arial" panose="020B0604020202020204" pitchFamily="34" charset="0"/>
              </a:rPr>
              <a:t> </a:t>
            </a:r>
            <a:r>
              <a:rPr lang="en-GB" sz="11200" dirty="0" err="1">
                <a:cs typeface="Arial" panose="020B0604020202020204" pitchFamily="34" charset="0"/>
              </a:rPr>
              <a:t>syniadau</a:t>
            </a:r>
            <a:r>
              <a:rPr lang="en-GB" sz="11200" dirty="0">
                <a:cs typeface="Arial" panose="020B0604020202020204" pitchFamily="34" charset="0"/>
              </a:rPr>
              <a:t> </a:t>
            </a:r>
            <a:r>
              <a:rPr lang="en-GB" sz="11200" dirty="0" err="1">
                <a:cs typeface="Arial" panose="020B0604020202020204" pitchFamily="34" charset="0"/>
              </a:rPr>
              <a:t>fel</a:t>
            </a:r>
            <a:r>
              <a:rPr lang="en-GB" sz="11200" dirty="0">
                <a:cs typeface="Arial" panose="020B0604020202020204" pitchFamily="34" charset="0"/>
              </a:rPr>
              <a:t> </a:t>
            </a:r>
          </a:p>
          <a:p>
            <a:pPr>
              <a:lnSpc>
                <a:spcPct val="120000"/>
              </a:lnSpc>
            </a:pPr>
            <a:r>
              <a:rPr lang="en-GB" sz="11200" dirty="0" err="1">
                <a:cs typeface="Arial" panose="020B0604020202020204" pitchFamily="34" charset="0"/>
              </a:rPr>
              <a:t>ychwanegu</a:t>
            </a:r>
            <a:r>
              <a:rPr lang="en-GB" sz="11200" dirty="0">
                <a:cs typeface="Arial" panose="020B0604020202020204" pitchFamily="34" charset="0"/>
              </a:rPr>
              <a:t> </a:t>
            </a:r>
            <a:r>
              <a:rPr lang="en-GB" sz="11200" dirty="0" err="1">
                <a:cs typeface="Arial" panose="020B0604020202020204" pitchFamily="34" charset="0"/>
              </a:rPr>
              <a:t>darnau</a:t>
            </a:r>
            <a:r>
              <a:rPr lang="en-GB" sz="11200" dirty="0">
                <a:cs typeface="Arial" panose="020B0604020202020204" pitchFamily="34" charset="0"/>
              </a:rPr>
              <a:t> </a:t>
            </a:r>
            <a:r>
              <a:rPr lang="en-GB" sz="11200" dirty="0" err="1">
                <a:cs typeface="Arial" panose="020B0604020202020204" pitchFamily="34" charset="0"/>
              </a:rPr>
              <a:t>rhydd</a:t>
            </a:r>
            <a:r>
              <a:rPr lang="en-GB" sz="11200" dirty="0">
                <a:cs typeface="Arial" panose="020B0604020202020204" pitchFamily="34" charset="0"/>
              </a:rPr>
              <a:t> ‘loose parts’</a:t>
            </a:r>
          </a:p>
          <a:p>
            <a:pPr>
              <a:lnSpc>
                <a:spcPct val="120000"/>
              </a:lnSpc>
            </a:pPr>
            <a:r>
              <a:rPr lang="en-GB" sz="11200" dirty="0" err="1">
                <a:cs typeface="Arial" panose="020B0604020202020204" pitchFamily="34" charset="0"/>
              </a:rPr>
              <a:t>fforddiadwyedd</a:t>
            </a:r>
            <a:r>
              <a:rPr lang="en-GB" sz="11200" dirty="0">
                <a:cs typeface="Arial" panose="020B0604020202020204" pitchFamily="34" charset="0"/>
              </a:rPr>
              <a:t>,</a:t>
            </a:r>
          </a:p>
          <a:p>
            <a:pPr>
              <a:lnSpc>
                <a:spcPct val="120000"/>
              </a:lnSpc>
            </a:pPr>
            <a:r>
              <a:rPr lang="en-GB" sz="11200" dirty="0" err="1">
                <a:cs typeface="Arial" panose="020B0604020202020204" pitchFamily="34" charset="0"/>
              </a:rPr>
              <a:t>chwarae</a:t>
            </a:r>
            <a:r>
              <a:rPr lang="en-GB" sz="11200" dirty="0">
                <a:cs typeface="Arial" panose="020B0604020202020204" pitchFamily="34" charset="0"/>
              </a:rPr>
              <a:t> </a:t>
            </a:r>
            <a:r>
              <a:rPr lang="en-GB" sz="11200" dirty="0" err="1">
                <a:cs typeface="Arial" panose="020B0604020202020204" pitchFamily="34" charset="0"/>
              </a:rPr>
              <a:t>penagored</a:t>
            </a:r>
            <a:r>
              <a:rPr lang="en-GB" sz="11200" dirty="0">
                <a:cs typeface="Arial" panose="020B0604020202020204" pitchFamily="34" charset="0"/>
              </a:rPr>
              <a:t> a </a:t>
            </a:r>
            <a:r>
              <a:rPr lang="en-GB" sz="11200" dirty="0" err="1">
                <a:cs typeface="Arial" panose="020B0604020202020204" pitchFamily="34" charset="0"/>
              </a:rPr>
              <a:t>chwarae</a:t>
            </a:r>
            <a:r>
              <a:rPr lang="en-GB" sz="11200" dirty="0">
                <a:cs typeface="Arial" panose="020B0604020202020204" pitchFamily="34" charset="0"/>
              </a:rPr>
              <a:t> dan </a:t>
            </a:r>
            <a:r>
              <a:rPr lang="en-GB" sz="11200" dirty="0" err="1">
                <a:cs typeface="Arial" panose="020B0604020202020204" pitchFamily="34" charset="0"/>
              </a:rPr>
              <a:t>arweiniad</a:t>
            </a:r>
            <a:r>
              <a:rPr lang="en-GB" sz="11200" dirty="0">
                <a:cs typeface="Arial" panose="020B0604020202020204" pitchFamily="34" charset="0"/>
              </a:rPr>
              <a:t> y plant</a:t>
            </a:r>
          </a:p>
          <a:p>
            <a:pPr>
              <a:lnSpc>
                <a:spcPct val="120000"/>
              </a:lnSpc>
            </a:pPr>
            <a:r>
              <a:rPr lang="en-GB" sz="11200" dirty="0" err="1">
                <a:cs typeface="Arial" panose="020B0604020202020204" pitchFamily="34" charset="0"/>
              </a:rPr>
              <a:t>meddwl</a:t>
            </a:r>
            <a:r>
              <a:rPr lang="en-GB" sz="11200" dirty="0">
                <a:cs typeface="Arial" panose="020B0604020202020204" pitchFamily="34" charset="0"/>
              </a:rPr>
              <a:t> </a:t>
            </a:r>
            <a:r>
              <a:rPr lang="en-GB" sz="11200" dirty="0" err="1">
                <a:cs typeface="Arial" panose="020B0604020202020204" pitchFamily="34" charset="0"/>
              </a:rPr>
              <a:t>parhaus</a:t>
            </a:r>
            <a:r>
              <a:rPr lang="en-GB" sz="11200" dirty="0">
                <a:cs typeface="Arial" panose="020B0604020202020204" pitchFamily="34" charset="0"/>
              </a:rPr>
              <a:t> </a:t>
            </a:r>
            <a:r>
              <a:rPr lang="en-GB" sz="11200" dirty="0" err="1">
                <a:cs typeface="Arial" panose="020B0604020202020204" pitchFamily="34" charset="0"/>
              </a:rPr>
              <a:t>ar</a:t>
            </a:r>
            <a:r>
              <a:rPr lang="en-GB" sz="11200" dirty="0">
                <a:cs typeface="Arial" panose="020B0604020202020204" pitchFamily="34" charset="0"/>
              </a:rPr>
              <a:t> y </a:t>
            </a:r>
            <a:r>
              <a:rPr lang="en-GB" sz="11200" dirty="0" err="1">
                <a:cs typeface="Arial" panose="020B0604020202020204" pitchFamily="34" charset="0"/>
              </a:rPr>
              <a:t>cyd</a:t>
            </a:r>
            <a:r>
              <a:rPr lang="en-GB" sz="11200" dirty="0">
                <a:cs typeface="Arial" panose="020B0604020202020204" pitchFamily="34" charset="0"/>
              </a:rPr>
              <a:t>,</a:t>
            </a:r>
          </a:p>
          <a:p>
            <a:pPr>
              <a:lnSpc>
                <a:spcPct val="120000"/>
              </a:lnSpc>
            </a:pPr>
            <a:r>
              <a:rPr lang="en-GB" sz="11200" dirty="0" err="1">
                <a:cs typeface="Arial" panose="020B0604020202020204" pitchFamily="34" charset="0"/>
              </a:rPr>
              <a:t>arsylwi</a:t>
            </a:r>
            <a:r>
              <a:rPr lang="en-GB" sz="11200" dirty="0">
                <a:cs typeface="Arial" panose="020B0604020202020204" pitchFamily="34" charset="0"/>
              </a:rPr>
              <a:t>,</a:t>
            </a:r>
          </a:p>
          <a:p>
            <a:pPr>
              <a:lnSpc>
                <a:spcPct val="120000"/>
              </a:lnSpc>
            </a:pPr>
            <a:r>
              <a:rPr lang="en-GB" sz="11200" dirty="0" err="1">
                <a:cs typeface="Arial" panose="020B0604020202020204" pitchFamily="34" charset="0"/>
              </a:rPr>
              <a:t>chwilfrydedd</a:t>
            </a:r>
            <a:r>
              <a:rPr lang="en-GB" sz="11200" dirty="0">
                <a:cs typeface="Arial" panose="020B0604020202020204" pitchFamily="34" charset="0"/>
              </a:rPr>
              <a:t> a </a:t>
            </a:r>
            <a:r>
              <a:rPr lang="en-GB" sz="11200" dirty="0" err="1">
                <a:cs typeface="Arial" panose="020B0604020202020204" pitchFamily="34" charset="0"/>
              </a:rPr>
              <a:t>darganfyddiad</a:t>
            </a:r>
            <a:endParaRPr lang="en-GB" sz="9600" dirty="0">
              <a:cs typeface="Arial" panose="020B0604020202020204" pitchFamily="34" charset="0"/>
            </a:endParaRPr>
          </a:p>
        </p:txBody>
      </p:sp>
    </p:spTree>
    <p:extLst>
      <p:ext uri="{BB962C8B-B14F-4D97-AF65-F5344CB8AC3E}">
        <p14:creationId xmlns:p14="http://schemas.microsoft.com/office/powerpoint/2010/main" val="26725270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A9A98E-261F-472D-9EB3-B751FAAA55EB}"/>
              </a:ext>
            </a:extLst>
          </p:cNvPr>
          <p:cNvSpPr>
            <a:spLocks noGrp="1"/>
          </p:cNvSpPr>
          <p:nvPr>
            <p:ph type="title"/>
          </p:nvPr>
        </p:nvSpPr>
        <p:spPr>
          <a:xfrm>
            <a:off x="-147484" y="117988"/>
            <a:ext cx="11710219" cy="1448714"/>
          </a:xfrm>
        </p:spPr>
        <p:txBody>
          <a:bodyPr>
            <a:noAutofit/>
          </a:bodyPr>
          <a:lstStyle/>
          <a:p>
            <a:pPr marL="457200">
              <a:lnSpc>
                <a:spcPct val="115000"/>
              </a:lnSpc>
              <a:spcAft>
                <a:spcPts val="1000"/>
              </a:spcAft>
            </a:pPr>
            <a:r>
              <a:rPr kumimoji="0" lang="en-GB" sz="2400" b="0" i="1" u="none" strike="noStrike" kern="1200" cap="none" spc="0" normalizeH="0" baseline="0" noProof="0" dirty="0">
                <a:ln>
                  <a:noFill/>
                </a:ln>
                <a:effectLst/>
                <a:uLnTx/>
                <a:uFillTx/>
                <a:latin typeface="Arial" panose="020B0604020202020204" pitchFamily="34" charset="0"/>
                <a:ea typeface="Times New Roman" panose="02020603050405020304" pitchFamily="18" charset="0"/>
                <a:cs typeface="Arial" panose="020B0604020202020204" pitchFamily="34" charset="0"/>
              </a:rPr>
              <a:t>4.	With reference to theory and research evaluate how adults working with early years children support and encourage children engage with mathematical and scientific concepts in an outdoor environment (1800  words).</a:t>
            </a:r>
            <a:br>
              <a:rPr kumimoji="0" lang="en-GB" sz="2400" b="0" i="1" u="none" strike="noStrike" kern="1200" cap="none" spc="0" normalizeH="0" baseline="0" noProof="0" dirty="0">
                <a:ln>
                  <a:noFill/>
                </a:ln>
                <a:effectLst/>
                <a:uLnTx/>
                <a:uFillTx/>
                <a:latin typeface="Arial" panose="020B0604020202020204" pitchFamily="34" charset="0"/>
                <a:ea typeface="Times New Roman" panose="02020603050405020304" pitchFamily="18" charset="0"/>
                <a:cs typeface="Arial" panose="020B0604020202020204" pitchFamily="34" charset="0"/>
              </a:rPr>
            </a:br>
            <a:endParaRPr lang="en-GB" sz="2400" dirty="0"/>
          </a:p>
        </p:txBody>
      </p:sp>
      <p:sp>
        <p:nvSpPr>
          <p:cNvPr id="4" name="Content Placeholder 3">
            <a:extLst>
              <a:ext uri="{FF2B5EF4-FFF2-40B4-BE49-F238E27FC236}">
                <a16:creationId xmlns:a16="http://schemas.microsoft.com/office/drawing/2014/main" id="{BB07728A-4441-4A68-8094-5FA97255E69F}"/>
              </a:ext>
            </a:extLst>
          </p:cNvPr>
          <p:cNvSpPr>
            <a:spLocks noGrp="1"/>
          </p:cNvSpPr>
          <p:nvPr>
            <p:ph sz="half" idx="2"/>
          </p:nvPr>
        </p:nvSpPr>
        <p:spPr>
          <a:xfrm>
            <a:off x="387624" y="1566702"/>
            <a:ext cx="11416751" cy="4802810"/>
          </a:xfrm>
        </p:spPr>
        <p:txBody>
          <a:bodyPr>
            <a:normAutofit fontScale="32500" lnSpcReduction="20000"/>
          </a:bodyPr>
          <a:lstStyle/>
          <a:p>
            <a:pPr marL="0" marR="0" lvl="0" indent="0" algn="l" defTabSz="914400" rtl="0" eaLnBrk="1" fontAlgn="auto" latinLnBrk="0" hangingPunct="1">
              <a:lnSpc>
                <a:spcPct val="120000"/>
              </a:lnSpc>
              <a:spcBef>
                <a:spcPts val="0"/>
              </a:spcBef>
              <a:buClrTx/>
              <a:buSzTx/>
              <a:buFont typeface="Arial" panose="020B0604020202020204" pitchFamily="34" charset="0"/>
              <a:buNone/>
              <a:tabLst/>
              <a:defRPr/>
            </a:pPr>
            <a:r>
              <a:rPr kumimoji="0" lang="en-GB" sz="9800" b="0" i="1" u="none" strike="noStrike" kern="1200" cap="none" spc="0" normalizeH="0" baseline="0" noProof="0" dirty="0">
                <a:ln>
                  <a:noFill/>
                </a:ln>
                <a:effectLst/>
                <a:uLnTx/>
                <a:uFillTx/>
                <a:ea typeface="Times New Roman" panose="02020603050405020304" pitchFamily="18" charset="0"/>
                <a:cs typeface="Arial" panose="020B0604020202020204" pitchFamily="34" charset="0"/>
              </a:rPr>
              <a:t>For example, this section could make links to ideas such as </a:t>
            </a:r>
            <a:endParaRPr kumimoji="0" lang="en-GB" sz="9800" b="0" i="0" u="none" strike="noStrike" kern="1200" cap="none" spc="0" normalizeH="0" baseline="0" noProof="0" dirty="0">
              <a:ln>
                <a:noFill/>
              </a:ln>
              <a:effectLst/>
              <a:uLnTx/>
              <a:uFillTx/>
              <a:ea typeface="Calibri" panose="020F0502020204030204" pitchFamily="34" charset="0"/>
              <a:cs typeface="Arial" panose="020B0604020202020204" pitchFamily="34" charset="0"/>
            </a:endParaRPr>
          </a:p>
          <a:p>
            <a:pPr marL="342900" marR="0" lvl="0" indent="-342900" algn="l" defTabSz="914400" rtl="0" eaLnBrk="1" fontAlgn="auto" latinLnBrk="0" hangingPunct="1">
              <a:lnSpc>
                <a:spcPct val="120000"/>
              </a:lnSpc>
              <a:spcBef>
                <a:spcPts val="0"/>
              </a:spcBef>
              <a:buClrTx/>
              <a:buSzTx/>
              <a:buFont typeface="Symbol" panose="05050102010706020507" pitchFamily="18" charset="2"/>
              <a:buChar char=""/>
              <a:tabLst/>
              <a:defRPr/>
            </a:pPr>
            <a:r>
              <a:rPr kumimoji="0" lang="en-GB" sz="9800" b="0" i="1" u="none" strike="noStrike" kern="1200" cap="none" spc="0" normalizeH="0" baseline="0" noProof="0" dirty="0">
                <a:ln>
                  <a:noFill/>
                </a:ln>
                <a:effectLst/>
                <a:uLnTx/>
                <a:uFillTx/>
                <a:ea typeface="Times New Roman" panose="02020603050405020304" pitchFamily="18" charset="0"/>
                <a:cs typeface="Arial" panose="020B0604020202020204" pitchFamily="34" charset="0"/>
              </a:rPr>
              <a:t>adding loose parts, </a:t>
            </a:r>
            <a:endParaRPr lang="en-GB" sz="9800" dirty="0">
              <a:ea typeface="Times New Roman" panose="02020603050405020304" pitchFamily="18" charset="0"/>
              <a:cs typeface="Arial" panose="020B0604020202020204" pitchFamily="34" charset="0"/>
            </a:endParaRPr>
          </a:p>
          <a:p>
            <a:pPr marL="342900" marR="0" lvl="0" indent="-342900" algn="l" defTabSz="914400" rtl="0" eaLnBrk="1" fontAlgn="auto" latinLnBrk="0" hangingPunct="1">
              <a:lnSpc>
                <a:spcPct val="120000"/>
              </a:lnSpc>
              <a:spcBef>
                <a:spcPts val="0"/>
              </a:spcBef>
              <a:buClrTx/>
              <a:buSzTx/>
              <a:buFont typeface="Symbol" panose="05050102010706020507" pitchFamily="18" charset="2"/>
              <a:buChar char=""/>
              <a:tabLst/>
              <a:defRPr/>
            </a:pPr>
            <a:r>
              <a:rPr kumimoji="0" lang="en-GB" sz="9800" b="0" i="1" u="none" strike="noStrike" kern="1200" cap="none" spc="0" normalizeH="0" baseline="0" noProof="0" dirty="0">
                <a:ln>
                  <a:noFill/>
                </a:ln>
                <a:effectLst/>
                <a:uLnTx/>
                <a:uFillTx/>
                <a:ea typeface="Times New Roman" panose="02020603050405020304" pitchFamily="18" charset="0"/>
                <a:cs typeface="Arial" panose="020B0604020202020204" pitchFamily="34" charset="0"/>
              </a:rPr>
              <a:t>affordance, </a:t>
            </a:r>
            <a:endParaRPr kumimoji="0" lang="en-GB" sz="9800" b="0" i="0" u="none" strike="noStrike" kern="1200" cap="none" spc="0" normalizeH="0" baseline="0" noProof="0" dirty="0">
              <a:ln>
                <a:noFill/>
              </a:ln>
              <a:effectLst/>
              <a:uLnTx/>
              <a:uFillTx/>
              <a:ea typeface="Calibri" panose="020F0502020204030204" pitchFamily="34" charset="0"/>
              <a:cs typeface="Arial" panose="020B0604020202020204" pitchFamily="34" charset="0"/>
            </a:endParaRPr>
          </a:p>
          <a:p>
            <a:pPr marL="342900" marR="0" lvl="0" indent="-342900" algn="l" defTabSz="914400" rtl="0" eaLnBrk="1" fontAlgn="auto" latinLnBrk="0" hangingPunct="1">
              <a:lnSpc>
                <a:spcPct val="120000"/>
              </a:lnSpc>
              <a:spcBef>
                <a:spcPts val="0"/>
              </a:spcBef>
              <a:buClrTx/>
              <a:buSzTx/>
              <a:buFont typeface="Symbol" panose="05050102010706020507" pitchFamily="18" charset="2"/>
              <a:buChar char=""/>
              <a:tabLst/>
              <a:defRPr/>
            </a:pPr>
            <a:r>
              <a:rPr kumimoji="0" lang="en-GB" sz="9800" b="0" i="1" u="none" strike="noStrike" kern="1200" cap="none" spc="0" normalizeH="0" baseline="0" noProof="0" dirty="0">
                <a:ln>
                  <a:noFill/>
                </a:ln>
                <a:effectLst/>
                <a:uLnTx/>
                <a:uFillTx/>
                <a:ea typeface="Times New Roman" panose="02020603050405020304" pitchFamily="18" charset="0"/>
                <a:cs typeface="Arial" panose="020B0604020202020204" pitchFamily="34" charset="0"/>
              </a:rPr>
              <a:t>open ended and child-led play</a:t>
            </a:r>
            <a:endParaRPr kumimoji="0" lang="en-GB" sz="9800" b="0" i="0" u="none" strike="noStrike" kern="1200" cap="none" spc="0" normalizeH="0" baseline="0" noProof="0" dirty="0">
              <a:ln>
                <a:noFill/>
              </a:ln>
              <a:effectLst/>
              <a:uLnTx/>
              <a:uFillTx/>
              <a:ea typeface="Calibri" panose="020F0502020204030204" pitchFamily="34" charset="0"/>
              <a:cs typeface="Arial" panose="020B0604020202020204" pitchFamily="34" charset="0"/>
            </a:endParaRPr>
          </a:p>
          <a:p>
            <a:pPr marL="342900" marR="0" lvl="0" indent="-342900" algn="l" defTabSz="914400" rtl="0" eaLnBrk="1" fontAlgn="auto" latinLnBrk="0" hangingPunct="1">
              <a:lnSpc>
                <a:spcPct val="120000"/>
              </a:lnSpc>
              <a:spcBef>
                <a:spcPts val="0"/>
              </a:spcBef>
              <a:buClrTx/>
              <a:buSzTx/>
              <a:buFont typeface="Symbol" panose="05050102010706020507" pitchFamily="18" charset="2"/>
              <a:buChar char=""/>
              <a:tabLst/>
              <a:defRPr/>
            </a:pPr>
            <a:r>
              <a:rPr kumimoji="0" lang="en-GB" sz="9800" b="0" i="1" u="none" strike="noStrike" kern="1200" cap="none" spc="0" normalizeH="0" baseline="0" noProof="0" dirty="0">
                <a:ln>
                  <a:noFill/>
                </a:ln>
                <a:effectLst/>
                <a:uLnTx/>
                <a:uFillTx/>
                <a:ea typeface="Times New Roman" panose="02020603050405020304" pitchFamily="18" charset="0"/>
                <a:cs typeface="Arial" panose="020B0604020202020204" pitchFamily="34" charset="0"/>
              </a:rPr>
              <a:t>sustained shared thinking,</a:t>
            </a:r>
            <a:endParaRPr kumimoji="0" lang="en-GB" sz="9800" b="0" i="0" u="none" strike="noStrike" kern="1200" cap="none" spc="0" normalizeH="0" baseline="0" noProof="0" dirty="0">
              <a:ln>
                <a:noFill/>
              </a:ln>
              <a:effectLst/>
              <a:uLnTx/>
              <a:uFillTx/>
              <a:ea typeface="Calibri" panose="020F0502020204030204" pitchFamily="34" charset="0"/>
              <a:cs typeface="Arial" panose="020B0604020202020204" pitchFamily="34" charset="0"/>
            </a:endParaRPr>
          </a:p>
          <a:p>
            <a:pPr marL="342900" marR="0" lvl="0" indent="-342900" algn="l" defTabSz="914400" rtl="0" eaLnBrk="1" fontAlgn="auto" latinLnBrk="0" hangingPunct="1">
              <a:lnSpc>
                <a:spcPct val="120000"/>
              </a:lnSpc>
              <a:spcBef>
                <a:spcPts val="0"/>
              </a:spcBef>
              <a:buClrTx/>
              <a:buSzTx/>
              <a:buFont typeface="Symbol" panose="05050102010706020507" pitchFamily="18" charset="2"/>
              <a:buChar char=""/>
              <a:tabLst/>
              <a:defRPr/>
            </a:pPr>
            <a:r>
              <a:rPr kumimoji="0" lang="en-GB" sz="9800" b="0" i="1" u="none" strike="noStrike" kern="1200" cap="none" spc="0" normalizeH="0" baseline="0" noProof="0" dirty="0">
                <a:ln>
                  <a:noFill/>
                </a:ln>
                <a:effectLst/>
                <a:uLnTx/>
                <a:uFillTx/>
                <a:ea typeface="Times New Roman" panose="02020603050405020304" pitchFamily="18" charset="0"/>
                <a:cs typeface="Arial" panose="020B0604020202020204" pitchFamily="34" charset="0"/>
              </a:rPr>
              <a:t>observation, </a:t>
            </a:r>
            <a:endParaRPr kumimoji="0" lang="en-GB" sz="9800" b="0" i="0" u="none" strike="noStrike" kern="1200" cap="none" spc="0" normalizeH="0" baseline="0" noProof="0" dirty="0">
              <a:ln>
                <a:noFill/>
              </a:ln>
              <a:effectLst/>
              <a:uLnTx/>
              <a:uFillTx/>
              <a:ea typeface="Calibri" panose="020F0502020204030204" pitchFamily="34" charset="0"/>
              <a:cs typeface="Arial" panose="020B0604020202020204" pitchFamily="34" charset="0"/>
            </a:endParaRPr>
          </a:p>
          <a:p>
            <a:pPr marL="342900" marR="0" lvl="0" indent="-342900" algn="l" defTabSz="914400" rtl="0" eaLnBrk="1" fontAlgn="auto" latinLnBrk="0" hangingPunct="1">
              <a:lnSpc>
                <a:spcPct val="120000"/>
              </a:lnSpc>
              <a:spcBef>
                <a:spcPts val="0"/>
              </a:spcBef>
              <a:buClrTx/>
              <a:buSzTx/>
              <a:buFont typeface="Symbol" panose="05050102010706020507" pitchFamily="18" charset="2"/>
              <a:buChar char=""/>
              <a:tabLst/>
              <a:defRPr/>
            </a:pPr>
            <a:r>
              <a:rPr kumimoji="0" lang="en-GB" sz="9800" b="0" i="1" u="none" strike="noStrike" kern="1200" cap="none" spc="0" normalizeH="0" baseline="0" noProof="0" dirty="0">
                <a:ln>
                  <a:noFill/>
                </a:ln>
                <a:effectLst/>
                <a:uLnTx/>
                <a:uFillTx/>
                <a:ea typeface="Times New Roman" panose="02020603050405020304" pitchFamily="18" charset="0"/>
                <a:cs typeface="Arial" panose="020B0604020202020204" pitchFamily="34" charset="0"/>
              </a:rPr>
              <a:t>curiosity and discovery</a:t>
            </a:r>
            <a:r>
              <a:rPr lang="en-GB" sz="9800" i="1" dirty="0">
                <a:ea typeface="Times New Roman" panose="02020603050405020304" pitchFamily="18" charset="0"/>
                <a:cs typeface="Arial" panose="020B0604020202020204" pitchFamily="34" charset="0"/>
              </a:rPr>
              <a:t>.</a:t>
            </a:r>
            <a:endParaRPr kumimoji="0" lang="en-GB" sz="9800" b="0" i="0" u="none" strike="noStrike" kern="1200" cap="none" spc="0" normalizeH="0" baseline="0" noProof="0" dirty="0">
              <a:ln>
                <a:noFill/>
              </a:ln>
              <a:effectLst/>
              <a:uLnTx/>
              <a:uFillTx/>
              <a:ea typeface="Calibri" panose="020F050202020403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382902191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A9A98E-261F-472D-9EB3-B751FAAA55EB}"/>
              </a:ext>
            </a:extLst>
          </p:cNvPr>
          <p:cNvSpPr>
            <a:spLocks noGrp="1"/>
          </p:cNvSpPr>
          <p:nvPr>
            <p:ph type="title"/>
          </p:nvPr>
        </p:nvSpPr>
        <p:spPr>
          <a:xfrm>
            <a:off x="-280219" y="365125"/>
            <a:ext cx="12049432" cy="1758643"/>
          </a:xfrm>
        </p:spPr>
        <p:txBody>
          <a:bodyPr>
            <a:normAutofit fontScale="90000"/>
          </a:bodyPr>
          <a:lstStyle/>
          <a:p>
            <a:pPr marL="457200">
              <a:lnSpc>
                <a:spcPct val="115000"/>
              </a:lnSpc>
              <a:spcAft>
                <a:spcPts val="1000"/>
              </a:spcAft>
            </a:pPr>
            <a:br>
              <a:rPr kumimoji="0" lang="en-US" sz="1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br>
            <a:r>
              <a:rPr lang="en-GB" sz="2700" dirty="0">
                <a:effectLst/>
                <a:latin typeface="Arial" panose="020B0604020202020204" pitchFamily="34" charset="0"/>
                <a:ea typeface="Calibri" panose="020F0502020204030204" pitchFamily="34" charset="0"/>
                <a:cs typeface="Arial" panose="020B0604020202020204" pitchFamily="34" charset="0"/>
              </a:rPr>
              <a:t>4. Gan </a:t>
            </a:r>
            <a:r>
              <a:rPr lang="en-GB" sz="2700" dirty="0" err="1">
                <a:effectLst/>
                <a:latin typeface="Arial" panose="020B0604020202020204" pitchFamily="34" charset="0"/>
                <a:ea typeface="Calibri" panose="020F0502020204030204" pitchFamily="34" charset="0"/>
                <a:cs typeface="Arial" panose="020B0604020202020204" pitchFamily="34" charset="0"/>
              </a:rPr>
              <a:t>gyfeirio</a:t>
            </a:r>
            <a:r>
              <a:rPr lang="en-GB" sz="2700" dirty="0">
                <a:effectLst/>
                <a:latin typeface="Arial" panose="020B0604020202020204" pitchFamily="34" charset="0"/>
                <a:ea typeface="Calibri" panose="020F0502020204030204" pitchFamily="34" charset="0"/>
                <a:cs typeface="Arial" panose="020B0604020202020204" pitchFamily="34" charset="0"/>
              </a:rPr>
              <a:t> at </a:t>
            </a:r>
            <a:r>
              <a:rPr lang="en-GB" sz="2700" dirty="0" err="1">
                <a:effectLst/>
                <a:latin typeface="Arial" panose="020B0604020202020204" pitchFamily="34" charset="0"/>
                <a:ea typeface="Calibri" panose="020F0502020204030204" pitchFamily="34" charset="0"/>
                <a:cs typeface="Arial" panose="020B0604020202020204" pitchFamily="34" charset="0"/>
              </a:rPr>
              <a:t>ddamcaniaeth</a:t>
            </a:r>
            <a:r>
              <a:rPr lang="en-GB" sz="2700" dirty="0">
                <a:effectLst/>
                <a:latin typeface="Arial" panose="020B0604020202020204" pitchFamily="34" charset="0"/>
                <a:ea typeface="Calibri" panose="020F0502020204030204" pitchFamily="34" charset="0"/>
                <a:cs typeface="Arial" panose="020B0604020202020204" pitchFamily="34" charset="0"/>
              </a:rPr>
              <a:t> ac </a:t>
            </a:r>
            <a:r>
              <a:rPr lang="en-GB" sz="2700" dirty="0" err="1">
                <a:effectLst/>
                <a:latin typeface="Arial" panose="020B0604020202020204" pitchFamily="34" charset="0"/>
                <a:ea typeface="Calibri" panose="020F0502020204030204" pitchFamily="34" charset="0"/>
                <a:cs typeface="Arial" panose="020B0604020202020204" pitchFamily="34" charset="0"/>
              </a:rPr>
              <a:t>ymchwil</a:t>
            </a:r>
            <a:r>
              <a:rPr lang="en-GB" sz="2700" dirty="0">
                <a:effectLst/>
                <a:latin typeface="Arial" panose="020B0604020202020204" pitchFamily="34" charset="0"/>
                <a:ea typeface="Calibri" panose="020F0502020204030204" pitchFamily="34" charset="0"/>
                <a:cs typeface="Arial" panose="020B0604020202020204" pitchFamily="34" charset="0"/>
              </a:rPr>
              <a:t> </a:t>
            </a:r>
            <a:r>
              <a:rPr lang="en-GB" sz="2700" dirty="0" err="1">
                <a:effectLst/>
                <a:latin typeface="Arial" panose="020B0604020202020204" pitchFamily="34" charset="0"/>
                <a:ea typeface="Calibri" panose="020F0502020204030204" pitchFamily="34" charset="0"/>
                <a:cs typeface="Arial" panose="020B0604020202020204" pitchFamily="34" charset="0"/>
              </a:rPr>
              <a:t>gwerthuswch</a:t>
            </a:r>
            <a:r>
              <a:rPr lang="en-GB" sz="2700" dirty="0">
                <a:effectLst/>
                <a:latin typeface="Arial" panose="020B0604020202020204" pitchFamily="34" charset="0"/>
                <a:ea typeface="Calibri" panose="020F0502020204030204" pitchFamily="34" charset="0"/>
                <a:cs typeface="Arial" panose="020B0604020202020204" pitchFamily="34" charset="0"/>
              </a:rPr>
              <a:t> </a:t>
            </a:r>
            <a:r>
              <a:rPr lang="en-GB" sz="2700" dirty="0" err="1">
                <a:effectLst/>
                <a:latin typeface="Arial" panose="020B0604020202020204" pitchFamily="34" charset="0"/>
                <a:ea typeface="Calibri" panose="020F0502020204030204" pitchFamily="34" charset="0"/>
                <a:cs typeface="Arial" panose="020B0604020202020204" pitchFamily="34" charset="0"/>
              </a:rPr>
              <a:t>sut</a:t>
            </a:r>
            <a:r>
              <a:rPr lang="en-GB" sz="2700" dirty="0">
                <a:effectLst/>
                <a:latin typeface="Arial" panose="020B0604020202020204" pitchFamily="34" charset="0"/>
                <a:ea typeface="Calibri" panose="020F0502020204030204" pitchFamily="34" charset="0"/>
                <a:cs typeface="Arial" panose="020B0604020202020204" pitchFamily="34" charset="0"/>
              </a:rPr>
              <a:t> </a:t>
            </a:r>
            <a:r>
              <a:rPr lang="en-GB" sz="2700" dirty="0" err="1">
                <a:effectLst/>
                <a:latin typeface="Arial" panose="020B0604020202020204" pitchFamily="34" charset="0"/>
                <a:ea typeface="Calibri" panose="020F0502020204030204" pitchFamily="34" charset="0"/>
                <a:cs typeface="Arial" panose="020B0604020202020204" pitchFamily="34" charset="0"/>
              </a:rPr>
              <a:t>mae</a:t>
            </a:r>
            <a:r>
              <a:rPr lang="en-GB" sz="2700" dirty="0">
                <a:effectLst/>
                <a:latin typeface="Arial" panose="020B0604020202020204" pitchFamily="34" charset="0"/>
                <a:ea typeface="Calibri" panose="020F0502020204030204" pitchFamily="34" charset="0"/>
                <a:cs typeface="Arial" panose="020B0604020202020204" pitchFamily="34" charset="0"/>
              </a:rPr>
              <a:t> </a:t>
            </a:r>
            <a:r>
              <a:rPr lang="en-GB" sz="2700" dirty="0" err="1">
                <a:effectLst/>
                <a:latin typeface="Arial" panose="020B0604020202020204" pitchFamily="34" charset="0"/>
                <a:ea typeface="Calibri" panose="020F0502020204030204" pitchFamily="34" charset="0"/>
                <a:cs typeface="Arial" panose="020B0604020202020204" pitchFamily="34" charset="0"/>
              </a:rPr>
              <a:t>oedolion</a:t>
            </a:r>
            <a:r>
              <a:rPr lang="en-GB" sz="2700" dirty="0">
                <a:effectLst/>
                <a:latin typeface="Arial" panose="020B0604020202020204" pitchFamily="34" charset="0"/>
                <a:ea typeface="Calibri" panose="020F0502020204030204" pitchFamily="34" charset="0"/>
                <a:cs typeface="Arial" panose="020B0604020202020204" pitchFamily="34" charset="0"/>
              </a:rPr>
              <a:t> </a:t>
            </a:r>
            <a:r>
              <a:rPr lang="en-GB" sz="2700" dirty="0" err="1">
                <a:effectLst/>
                <a:latin typeface="Arial" panose="020B0604020202020204" pitchFamily="34" charset="0"/>
                <a:ea typeface="Calibri" panose="020F0502020204030204" pitchFamily="34" charset="0"/>
                <a:cs typeface="Arial" panose="020B0604020202020204" pitchFamily="34" charset="0"/>
              </a:rPr>
              <a:t>sy'n</a:t>
            </a:r>
            <a:r>
              <a:rPr lang="en-GB" sz="2700" dirty="0">
                <a:effectLst/>
                <a:latin typeface="Arial" panose="020B0604020202020204" pitchFamily="34" charset="0"/>
                <a:ea typeface="Calibri" panose="020F0502020204030204" pitchFamily="34" charset="0"/>
                <a:cs typeface="Arial" panose="020B0604020202020204" pitchFamily="34" charset="0"/>
              </a:rPr>
              <a:t> </a:t>
            </a:r>
            <a:r>
              <a:rPr lang="en-GB" sz="2700" dirty="0" err="1">
                <a:effectLst/>
                <a:latin typeface="Arial" panose="020B0604020202020204" pitchFamily="34" charset="0"/>
                <a:ea typeface="Calibri" panose="020F0502020204030204" pitchFamily="34" charset="0"/>
                <a:cs typeface="Arial" panose="020B0604020202020204" pitchFamily="34" charset="0"/>
              </a:rPr>
              <a:t>gweithio</a:t>
            </a:r>
            <a:r>
              <a:rPr lang="en-GB" sz="2700" dirty="0">
                <a:effectLst/>
                <a:latin typeface="Arial" panose="020B0604020202020204" pitchFamily="34" charset="0"/>
                <a:ea typeface="Calibri" panose="020F0502020204030204" pitchFamily="34" charset="0"/>
                <a:cs typeface="Arial" panose="020B0604020202020204" pitchFamily="34" charset="0"/>
              </a:rPr>
              <a:t> </a:t>
            </a:r>
            <a:r>
              <a:rPr lang="en-GB" sz="2700" dirty="0" err="1">
                <a:effectLst/>
                <a:latin typeface="Arial" panose="020B0604020202020204" pitchFamily="34" charset="0"/>
                <a:ea typeface="Calibri" panose="020F0502020204030204" pitchFamily="34" charset="0"/>
                <a:cs typeface="Arial" panose="020B0604020202020204" pitchFamily="34" charset="0"/>
              </a:rPr>
              <a:t>gyda</a:t>
            </a:r>
            <a:r>
              <a:rPr lang="en-GB" sz="2700" dirty="0">
                <a:effectLst/>
                <a:latin typeface="Arial" panose="020B0604020202020204" pitchFamily="34" charset="0"/>
                <a:ea typeface="Calibri" panose="020F0502020204030204" pitchFamily="34" charset="0"/>
                <a:cs typeface="Arial" panose="020B0604020202020204" pitchFamily="34" charset="0"/>
              </a:rPr>
              <a:t> </a:t>
            </a:r>
            <a:r>
              <a:rPr lang="en-GB" sz="2700" dirty="0" err="1">
                <a:effectLst/>
                <a:latin typeface="Arial" panose="020B0604020202020204" pitchFamily="34" charset="0"/>
                <a:ea typeface="Calibri" panose="020F0502020204030204" pitchFamily="34" charset="0"/>
                <a:cs typeface="Arial" panose="020B0604020202020204" pitchFamily="34" charset="0"/>
              </a:rPr>
              <a:t>phlant</a:t>
            </a:r>
            <a:r>
              <a:rPr lang="en-GB" sz="2700" dirty="0">
                <a:effectLst/>
                <a:latin typeface="Arial" panose="020B0604020202020204" pitchFamily="34" charset="0"/>
                <a:ea typeface="Calibri" panose="020F0502020204030204" pitchFamily="34" charset="0"/>
                <a:cs typeface="Arial" panose="020B0604020202020204" pitchFamily="34" charset="0"/>
              </a:rPr>
              <a:t> y </a:t>
            </a:r>
            <a:r>
              <a:rPr lang="en-GB" sz="2700" dirty="0" err="1">
                <a:effectLst/>
                <a:latin typeface="Arial" panose="020B0604020202020204" pitchFamily="34" charset="0"/>
                <a:ea typeface="Calibri" panose="020F0502020204030204" pitchFamily="34" charset="0"/>
                <a:cs typeface="Arial" panose="020B0604020202020204" pitchFamily="34" charset="0"/>
              </a:rPr>
              <a:t>blynyddoedd</a:t>
            </a:r>
            <a:r>
              <a:rPr lang="en-GB" sz="2700" dirty="0">
                <a:effectLst/>
                <a:latin typeface="Arial" panose="020B0604020202020204" pitchFamily="34" charset="0"/>
                <a:ea typeface="Calibri" panose="020F0502020204030204" pitchFamily="34" charset="0"/>
                <a:cs typeface="Arial" panose="020B0604020202020204" pitchFamily="34" charset="0"/>
              </a:rPr>
              <a:t> </a:t>
            </a:r>
            <a:r>
              <a:rPr lang="en-GB" sz="2700" dirty="0" err="1">
                <a:effectLst/>
                <a:latin typeface="Arial" panose="020B0604020202020204" pitchFamily="34" charset="0"/>
                <a:ea typeface="Calibri" panose="020F0502020204030204" pitchFamily="34" charset="0"/>
                <a:cs typeface="Arial" panose="020B0604020202020204" pitchFamily="34" charset="0"/>
              </a:rPr>
              <a:t>cynnar</a:t>
            </a:r>
            <a:r>
              <a:rPr lang="en-GB" sz="2700" dirty="0">
                <a:effectLst/>
                <a:latin typeface="Arial" panose="020B0604020202020204" pitchFamily="34" charset="0"/>
                <a:ea typeface="Calibri" panose="020F0502020204030204" pitchFamily="34" charset="0"/>
                <a:cs typeface="Arial" panose="020B0604020202020204" pitchFamily="34" charset="0"/>
              </a:rPr>
              <a:t> </a:t>
            </a:r>
            <a:r>
              <a:rPr lang="en-GB" sz="2700" dirty="0" err="1">
                <a:effectLst/>
                <a:latin typeface="Arial" panose="020B0604020202020204" pitchFamily="34" charset="0"/>
                <a:ea typeface="Calibri" panose="020F0502020204030204" pitchFamily="34" charset="0"/>
                <a:cs typeface="Arial" panose="020B0604020202020204" pitchFamily="34" charset="0"/>
              </a:rPr>
              <a:t>yn</a:t>
            </a:r>
            <a:r>
              <a:rPr lang="en-GB" sz="2700" dirty="0">
                <a:effectLst/>
                <a:latin typeface="Arial" panose="020B0604020202020204" pitchFamily="34" charset="0"/>
                <a:ea typeface="Calibri" panose="020F0502020204030204" pitchFamily="34" charset="0"/>
                <a:cs typeface="Arial" panose="020B0604020202020204" pitchFamily="34" charset="0"/>
              </a:rPr>
              <a:t> </a:t>
            </a:r>
            <a:r>
              <a:rPr lang="en-GB" sz="2700" dirty="0" err="1">
                <a:effectLst/>
                <a:latin typeface="Arial" panose="020B0604020202020204" pitchFamily="34" charset="0"/>
                <a:ea typeface="Calibri" panose="020F0502020204030204" pitchFamily="34" charset="0"/>
                <a:cs typeface="Arial" panose="020B0604020202020204" pitchFamily="34" charset="0"/>
              </a:rPr>
              <a:t>cefnogi</a:t>
            </a:r>
            <a:r>
              <a:rPr lang="en-GB" sz="2700" dirty="0">
                <a:effectLst/>
                <a:latin typeface="Arial" panose="020B0604020202020204" pitchFamily="34" charset="0"/>
                <a:ea typeface="Calibri" panose="020F0502020204030204" pitchFamily="34" charset="0"/>
                <a:cs typeface="Arial" panose="020B0604020202020204" pitchFamily="34" charset="0"/>
              </a:rPr>
              <a:t> ac </a:t>
            </a:r>
            <a:r>
              <a:rPr lang="en-GB" sz="2700" dirty="0" err="1">
                <a:effectLst/>
                <a:latin typeface="Arial" panose="020B0604020202020204" pitchFamily="34" charset="0"/>
                <a:ea typeface="Calibri" panose="020F0502020204030204" pitchFamily="34" charset="0"/>
                <a:cs typeface="Arial" panose="020B0604020202020204" pitchFamily="34" charset="0"/>
              </a:rPr>
              <a:t>yn</a:t>
            </a:r>
            <a:r>
              <a:rPr lang="en-GB" sz="2700" dirty="0">
                <a:effectLst/>
                <a:latin typeface="Arial" panose="020B0604020202020204" pitchFamily="34" charset="0"/>
                <a:ea typeface="Calibri" panose="020F0502020204030204" pitchFamily="34" charset="0"/>
                <a:cs typeface="Arial" panose="020B0604020202020204" pitchFamily="34" charset="0"/>
              </a:rPr>
              <a:t> </a:t>
            </a:r>
            <a:r>
              <a:rPr lang="en-GB" sz="2700" dirty="0" err="1">
                <a:effectLst/>
                <a:latin typeface="Arial" panose="020B0604020202020204" pitchFamily="34" charset="0"/>
                <a:ea typeface="Calibri" panose="020F0502020204030204" pitchFamily="34" charset="0"/>
                <a:cs typeface="Arial" panose="020B0604020202020204" pitchFamily="34" charset="0"/>
              </a:rPr>
              <a:t>annog</a:t>
            </a:r>
            <a:r>
              <a:rPr lang="en-GB" sz="2700" dirty="0">
                <a:effectLst/>
                <a:latin typeface="Arial" panose="020B0604020202020204" pitchFamily="34" charset="0"/>
                <a:ea typeface="Calibri" panose="020F0502020204030204" pitchFamily="34" charset="0"/>
                <a:cs typeface="Arial" panose="020B0604020202020204" pitchFamily="34" charset="0"/>
              </a:rPr>
              <a:t> plant </a:t>
            </a:r>
            <a:r>
              <a:rPr lang="en-GB" sz="2700" dirty="0" err="1">
                <a:effectLst/>
                <a:latin typeface="Arial" panose="020B0604020202020204" pitchFamily="34" charset="0"/>
                <a:ea typeface="Calibri" panose="020F0502020204030204" pitchFamily="34" charset="0"/>
                <a:cs typeface="Arial" panose="020B0604020202020204" pitchFamily="34" charset="0"/>
              </a:rPr>
              <a:t>i</a:t>
            </a:r>
            <a:r>
              <a:rPr lang="en-GB" sz="2700" dirty="0">
                <a:effectLst/>
                <a:latin typeface="Arial" panose="020B0604020202020204" pitchFamily="34" charset="0"/>
                <a:ea typeface="Calibri" panose="020F0502020204030204" pitchFamily="34" charset="0"/>
                <a:cs typeface="Arial" panose="020B0604020202020204" pitchFamily="34" charset="0"/>
              </a:rPr>
              <a:t> </a:t>
            </a:r>
            <a:r>
              <a:rPr lang="en-GB" sz="2700" dirty="0" err="1">
                <a:effectLst/>
                <a:latin typeface="Arial" panose="020B0604020202020204" pitchFamily="34" charset="0"/>
                <a:ea typeface="Calibri" panose="020F0502020204030204" pitchFamily="34" charset="0"/>
                <a:cs typeface="Arial" panose="020B0604020202020204" pitchFamily="34" charset="0"/>
              </a:rPr>
              <a:t>ymgysylltu</a:t>
            </a:r>
            <a:r>
              <a:rPr lang="en-GB" sz="2700" dirty="0">
                <a:effectLst/>
                <a:latin typeface="Arial" panose="020B0604020202020204" pitchFamily="34" charset="0"/>
                <a:ea typeface="Calibri" panose="020F0502020204030204" pitchFamily="34" charset="0"/>
                <a:cs typeface="Arial" panose="020B0604020202020204" pitchFamily="34" charset="0"/>
              </a:rPr>
              <a:t> â </a:t>
            </a:r>
            <a:r>
              <a:rPr lang="en-GB" sz="2700" dirty="0" err="1">
                <a:effectLst/>
                <a:latin typeface="Arial" panose="020B0604020202020204" pitchFamily="34" charset="0"/>
                <a:ea typeface="Calibri" panose="020F0502020204030204" pitchFamily="34" charset="0"/>
                <a:cs typeface="Arial" panose="020B0604020202020204" pitchFamily="34" charset="0"/>
              </a:rPr>
              <a:t>chysyniadau</a:t>
            </a:r>
            <a:r>
              <a:rPr lang="en-GB" sz="2700" dirty="0">
                <a:effectLst/>
                <a:latin typeface="Arial" panose="020B0604020202020204" pitchFamily="34" charset="0"/>
                <a:ea typeface="Calibri" panose="020F0502020204030204" pitchFamily="34" charset="0"/>
                <a:cs typeface="Arial" panose="020B0604020202020204" pitchFamily="34" charset="0"/>
              </a:rPr>
              <a:t> </a:t>
            </a:r>
            <a:r>
              <a:rPr lang="en-GB" sz="2700" dirty="0" err="1">
                <a:effectLst/>
                <a:latin typeface="Arial" panose="020B0604020202020204" pitchFamily="34" charset="0"/>
                <a:ea typeface="Calibri" panose="020F0502020204030204" pitchFamily="34" charset="0"/>
                <a:cs typeface="Arial" panose="020B0604020202020204" pitchFamily="34" charset="0"/>
              </a:rPr>
              <a:t>mathemategol</a:t>
            </a:r>
            <a:r>
              <a:rPr lang="en-GB" sz="2700" dirty="0">
                <a:effectLst/>
                <a:latin typeface="Arial" panose="020B0604020202020204" pitchFamily="34" charset="0"/>
                <a:ea typeface="Calibri" panose="020F0502020204030204" pitchFamily="34" charset="0"/>
                <a:cs typeface="Arial" panose="020B0604020202020204" pitchFamily="34" charset="0"/>
              </a:rPr>
              <a:t> a </a:t>
            </a:r>
            <a:r>
              <a:rPr lang="en-GB" sz="2700" dirty="0" err="1">
                <a:effectLst/>
                <a:latin typeface="Arial" panose="020B0604020202020204" pitchFamily="34" charset="0"/>
                <a:ea typeface="Calibri" panose="020F0502020204030204" pitchFamily="34" charset="0"/>
                <a:cs typeface="Arial" panose="020B0604020202020204" pitchFamily="34" charset="0"/>
              </a:rPr>
              <a:t>gwyddonol</a:t>
            </a:r>
            <a:r>
              <a:rPr lang="en-GB" sz="2700" dirty="0">
                <a:effectLst/>
                <a:latin typeface="Arial" panose="020B0604020202020204" pitchFamily="34" charset="0"/>
                <a:ea typeface="Calibri" panose="020F0502020204030204" pitchFamily="34" charset="0"/>
                <a:cs typeface="Arial" panose="020B0604020202020204" pitchFamily="34" charset="0"/>
              </a:rPr>
              <a:t> </a:t>
            </a:r>
            <a:r>
              <a:rPr lang="en-GB" sz="2700" dirty="0" err="1">
                <a:effectLst/>
                <a:latin typeface="Arial" panose="020B0604020202020204" pitchFamily="34" charset="0"/>
                <a:ea typeface="Calibri" panose="020F0502020204030204" pitchFamily="34" charset="0"/>
                <a:cs typeface="Arial" panose="020B0604020202020204" pitchFamily="34" charset="0"/>
              </a:rPr>
              <a:t>mewn</a:t>
            </a:r>
            <a:r>
              <a:rPr lang="en-GB" sz="2700" dirty="0">
                <a:effectLst/>
                <a:latin typeface="Arial" panose="020B0604020202020204" pitchFamily="34" charset="0"/>
                <a:ea typeface="Calibri" panose="020F0502020204030204" pitchFamily="34" charset="0"/>
                <a:cs typeface="Arial" panose="020B0604020202020204" pitchFamily="34" charset="0"/>
              </a:rPr>
              <a:t> </a:t>
            </a:r>
            <a:r>
              <a:rPr lang="en-GB" sz="2700" dirty="0" err="1">
                <a:effectLst/>
                <a:latin typeface="Arial" panose="020B0604020202020204" pitchFamily="34" charset="0"/>
                <a:ea typeface="Calibri" panose="020F0502020204030204" pitchFamily="34" charset="0"/>
                <a:cs typeface="Arial" panose="020B0604020202020204" pitchFamily="34" charset="0"/>
              </a:rPr>
              <a:t>amgylchedd</a:t>
            </a:r>
            <a:r>
              <a:rPr lang="en-GB" sz="2700" dirty="0">
                <a:effectLst/>
                <a:latin typeface="Arial" panose="020B0604020202020204" pitchFamily="34" charset="0"/>
                <a:ea typeface="Calibri" panose="020F0502020204030204" pitchFamily="34" charset="0"/>
                <a:cs typeface="Arial" panose="020B0604020202020204" pitchFamily="34" charset="0"/>
              </a:rPr>
              <a:t> </a:t>
            </a:r>
            <a:r>
              <a:rPr lang="en-GB" sz="2700" dirty="0" err="1">
                <a:effectLst/>
                <a:latin typeface="Arial" panose="020B0604020202020204" pitchFamily="34" charset="0"/>
                <a:ea typeface="Calibri" panose="020F0502020204030204" pitchFamily="34" charset="0"/>
                <a:cs typeface="Arial" panose="020B0604020202020204" pitchFamily="34" charset="0"/>
              </a:rPr>
              <a:t>awyr</a:t>
            </a:r>
            <a:r>
              <a:rPr lang="en-GB" sz="2700" dirty="0">
                <a:effectLst/>
                <a:latin typeface="Arial" panose="020B0604020202020204" pitchFamily="34" charset="0"/>
                <a:ea typeface="Calibri" panose="020F0502020204030204" pitchFamily="34" charset="0"/>
                <a:cs typeface="Arial" panose="020B0604020202020204" pitchFamily="34" charset="0"/>
              </a:rPr>
              <a:t> </a:t>
            </a:r>
            <a:r>
              <a:rPr lang="en-GB" sz="2700" dirty="0" err="1">
                <a:effectLst/>
                <a:latin typeface="Arial" panose="020B0604020202020204" pitchFamily="34" charset="0"/>
                <a:ea typeface="Calibri" panose="020F0502020204030204" pitchFamily="34" charset="0"/>
                <a:cs typeface="Arial" panose="020B0604020202020204" pitchFamily="34" charset="0"/>
              </a:rPr>
              <a:t>agored</a:t>
            </a:r>
            <a:r>
              <a:rPr lang="en-GB" sz="2700" dirty="0">
                <a:effectLst/>
                <a:latin typeface="Arial" panose="020B0604020202020204" pitchFamily="34" charset="0"/>
                <a:ea typeface="Calibri" panose="020F0502020204030204" pitchFamily="34" charset="0"/>
                <a:cs typeface="Arial" panose="020B0604020202020204" pitchFamily="34" charset="0"/>
              </a:rPr>
              <a:t> (1800 o </a:t>
            </a:r>
            <a:r>
              <a:rPr lang="en-GB" sz="2700" dirty="0" err="1">
                <a:effectLst/>
                <a:latin typeface="Arial" panose="020B0604020202020204" pitchFamily="34" charset="0"/>
                <a:ea typeface="Calibri" panose="020F0502020204030204" pitchFamily="34" charset="0"/>
                <a:cs typeface="Arial" panose="020B0604020202020204" pitchFamily="34" charset="0"/>
              </a:rPr>
              <a:t>eiriau</a:t>
            </a:r>
            <a:r>
              <a:rPr lang="en-GB" sz="2700" dirty="0">
                <a:effectLst/>
                <a:latin typeface="Arial" panose="020B0604020202020204" pitchFamily="34" charset="0"/>
                <a:ea typeface="Calibri" panose="020F0502020204030204" pitchFamily="34" charset="0"/>
                <a:cs typeface="Arial" panose="020B0604020202020204" pitchFamily="34" charset="0"/>
              </a:rPr>
              <a:t>).</a:t>
            </a:r>
            <a:br>
              <a:rPr lang="en-GB" sz="1600" dirty="0">
                <a:effectLst/>
                <a:latin typeface="Arial" panose="020B0604020202020204" pitchFamily="34" charset="0"/>
                <a:ea typeface="DengXian" panose="02010600030101010101" pitchFamily="2" charset="-122"/>
                <a:cs typeface="Arial" panose="020B0604020202020204" pitchFamily="34" charset="0"/>
              </a:rPr>
            </a:br>
            <a:br>
              <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br>
            <a:endParaRPr lang="en-GB" dirty="0"/>
          </a:p>
        </p:txBody>
      </p:sp>
      <p:sp>
        <p:nvSpPr>
          <p:cNvPr id="3" name="Content Placeholder 2">
            <a:extLst>
              <a:ext uri="{FF2B5EF4-FFF2-40B4-BE49-F238E27FC236}">
                <a16:creationId xmlns:a16="http://schemas.microsoft.com/office/drawing/2014/main" id="{45DFE3F5-9BF3-426F-ADC1-C51919E2EF1A}"/>
              </a:ext>
            </a:extLst>
          </p:cNvPr>
          <p:cNvSpPr>
            <a:spLocks noGrp="1"/>
          </p:cNvSpPr>
          <p:nvPr>
            <p:ph sz="half" idx="1"/>
          </p:nvPr>
        </p:nvSpPr>
        <p:spPr>
          <a:xfrm>
            <a:off x="217477" y="2009365"/>
            <a:ext cx="11345258" cy="4483510"/>
          </a:xfrm>
        </p:spPr>
        <p:txBody>
          <a:bodyPr>
            <a:normAutofit fontScale="32500" lnSpcReduction="20000"/>
          </a:bodyPr>
          <a:lstStyle/>
          <a:p>
            <a:pPr marL="0" indent="0">
              <a:buNone/>
            </a:pPr>
            <a:r>
              <a:rPr lang="en-GB" sz="8600" dirty="0"/>
              <a:t>Er </a:t>
            </a:r>
            <a:r>
              <a:rPr lang="en-GB" sz="8600" dirty="0" err="1"/>
              <a:t>enghraifft</a:t>
            </a:r>
            <a:r>
              <a:rPr lang="en-GB" sz="8600" dirty="0"/>
              <a:t>, </a:t>
            </a:r>
            <a:r>
              <a:rPr lang="en-GB" sz="8600" dirty="0" err="1"/>
              <a:t>gallai'r</a:t>
            </a:r>
            <a:r>
              <a:rPr lang="en-GB" sz="8600" dirty="0"/>
              <a:t> </a:t>
            </a:r>
            <a:r>
              <a:rPr lang="en-GB" sz="8600" dirty="0" err="1"/>
              <a:t>adran</a:t>
            </a:r>
            <a:r>
              <a:rPr lang="en-GB" sz="8600" dirty="0"/>
              <a:t> hon </a:t>
            </a:r>
            <a:r>
              <a:rPr lang="en-GB" sz="8600" dirty="0" err="1"/>
              <a:t>wneud</a:t>
            </a:r>
            <a:r>
              <a:rPr lang="en-GB" sz="8600" dirty="0"/>
              <a:t> </a:t>
            </a:r>
            <a:r>
              <a:rPr lang="en-GB" sz="8600" dirty="0" err="1"/>
              <a:t>cysylltiadau</a:t>
            </a:r>
            <a:r>
              <a:rPr lang="en-GB" sz="8600" dirty="0"/>
              <a:t> â:</a:t>
            </a:r>
          </a:p>
          <a:p>
            <a:r>
              <a:rPr lang="en-GB" sz="8600" dirty="0" err="1"/>
              <a:t>dulliau</a:t>
            </a:r>
            <a:r>
              <a:rPr lang="en-GB" sz="8600" dirty="0"/>
              <a:t> </a:t>
            </a:r>
            <a:r>
              <a:rPr lang="en-GB" sz="8600" dirty="0" err="1"/>
              <a:t>fel</a:t>
            </a:r>
            <a:r>
              <a:rPr lang="en-GB" sz="8600" dirty="0"/>
              <a:t> Reggio Emilia, </a:t>
            </a:r>
          </a:p>
          <a:p>
            <a:r>
              <a:rPr lang="en-GB" sz="8600" dirty="0" err="1"/>
              <a:t>damcaniaethau</a:t>
            </a:r>
            <a:r>
              <a:rPr lang="en-GB" sz="8600" dirty="0"/>
              <a:t> </a:t>
            </a:r>
            <a:r>
              <a:rPr lang="en-GB" sz="8600" dirty="0" err="1"/>
              <a:t>fel</a:t>
            </a:r>
            <a:r>
              <a:rPr lang="en-GB" sz="8600" dirty="0"/>
              <a:t> Bruner, Piaget, Vygotsky, Froebel neu </a:t>
            </a:r>
            <a:r>
              <a:rPr lang="en-GB" sz="8600" dirty="0" err="1"/>
              <a:t>syniadau</a:t>
            </a:r>
            <a:r>
              <a:rPr lang="en-GB" sz="8600" dirty="0"/>
              <a:t> </a:t>
            </a:r>
            <a:r>
              <a:rPr lang="en-GB" sz="8600" dirty="0" err="1"/>
              <a:t>eraill</a:t>
            </a:r>
            <a:r>
              <a:rPr lang="en-GB" sz="8600" dirty="0"/>
              <a:t> a </a:t>
            </a:r>
            <a:r>
              <a:rPr lang="en-GB" sz="8600" dirty="0" err="1"/>
              <a:t>drafodir</a:t>
            </a:r>
            <a:r>
              <a:rPr lang="en-GB" sz="8600" dirty="0"/>
              <a:t> </a:t>
            </a:r>
            <a:r>
              <a:rPr lang="en-GB" sz="8600" dirty="0" err="1"/>
              <a:t>yn</a:t>
            </a:r>
            <a:r>
              <a:rPr lang="en-GB" sz="8600" dirty="0"/>
              <a:t> </a:t>
            </a:r>
            <a:r>
              <a:rPr lang="en-GB" sz="8600" dirty="0" err="1"/>
              <a:t>eich</a:t>
            </a:r>
            <a:r>
              <a:rPr lang="en-GB" sz="8600" dirty="0"/>
              <a:t> </a:t>
            </a:r>
            <a:r>
              <a:rPr lang="en-GB" sz="8600" dirty="0" err="1"/>
              <a:t>darlithoedd</a:t>
            </a:r>
            <a:r>
              <a:rPr lang="en-GB" sz="8600" dirty="0"/>
              <a:t>. </a:t>
            </a:r>
          </a:p>
          <a:p>
            <a:r>
              <a:rPr lang="en-GB" sz="8600" dirty="0" err="1"/>
              <a:t>Dogfennau</a:t>
            </a:r>
            <a:r>
              <a:rPr lang="en-GB" sz="8600" dirty="0"/>
              <a:t> </a:t>
            </a:r>
            <a:r>
              <a:rPr lang="en-GB" sz="8600" dirty="0" err="1"/>
              <a:t>ymchwil</a:t>
            </a:r>
            <a:r>
              <a:rPr lang="en-GB" sz="8600" dirty="0"/>
              <a:t> </a:t>
            </a:r>
            <a:r>
              <a:rPr lang="en-GB" sz="8600" dirty="0" err="1"/>
              <a:t>penodol</a:t>
            </a:r>
            <a:r>
              <a:rPr lang="en-GB" sz="8600" dirty="0"/>
              <a:t> </a:t>
            </a:r>
            <a:r>
              <a:rPr lang="en-GB" sz="8600" dirty="0" err="1"/>
              <a:t>gwyddoniaeth</a:t>
            </a:r>
            <a:r>
              <a:rPr lang="en-GB" sz="8600" dirty="0"/>
              <a:t> / a </a:t>
            </a:r>
            <a:r>
              <a:rPr lang="en-GB" sz="8600" dirty="0" err="1"/>
              <a:t>mathamateg</a:t>
            </a:r>
            <a:r>
              <a:rPr lang="en-GB" sz="8600" dirty="0"/>
              <a:t>  </a:t>
            </a:r>
            <a:r>
              <a:rPr lang="en-GB" sz="8600" dirty="0" err="1"/>
              <a:t>blynyddoedd</a:t>
            </a:r>
            <a:r>
              <a:rPr lang="en-GB" sz="8600" dirty="0"/>
              <a:t> </a:t>
            </a:r>
            <a:r>
              <a:rPr lang="en-GB" sz="8600" dirty="0" err="1"/>
              <a:t>cynnar</a:t>
            </a:r>
            <a:r>
              <a:rPr lang="en-GB" sz="8600" dirty="0"/>
              <a:t> a </a:t>
            </a:r>
            <a:r>
              <a:rPr lang="en-GB" sz="8600" dirty="0" err="1"/>
              <a:t>chwricwlwm</a:t>
            </a:r>
            <a:r>
              <a:rPr lang="en-GB" sz="8600" dirty="0"/>
              <a:t> </a:t>
            </a:r>
            <a:r>
              <a:rPr lang="en-GB" sz="8600" dirty="0" err="1"/>
              <a:t>fel</a:t>
            </a:r>
            <a:r>
              <a:rPr lang="en-GB" sz="8600" dirty="0"/>
              <a:t> </a:t>
            </a:r>
            <a:r>
              <a:rPr lang="en-GB" sz="8600" dirty="0" err="1"/>
              <a:t>Cwricwlwm</a:t>
            </a:r>
            <a:r>
              <a:rPr lang="en-GB" sz="8600" dirty="0"/>
              <a:t> </a:t>
            </a:r>
            <a:r>
              <a:rPr lang="en-GB" sz="8600" dirty="0" err="1"/>
              <a:t>i</a:t>
            </a:r>
            <a:r>
              <a:rPr lang="en-GB" sz="8600" dirty="0"/>
              <a:t> </a:t>
            </a:r>
            <a:r>
              <a:rPr lang="en-GB" sz="8600" dirty="0" err="1"/>
              <a:t>Gymru</a:t>
            </a:r>
            <a:r>
              <a:rPr lang="en-GB" sz="8600" dirty="0"/>
              <a:t>.</a:t>
            </a:r>
          </a:p>
          <a:p>
            <a:pPr marL="0" indent="0">
              <a:buNone/>
            </a:pPr>
            <a:r>
              <a:rPr lang="en-GB" sz="8600" dirty="0"/>
              <a:t>Mae </a:t>
            </a:r>
            <a:r>
              <a:rPr lang="en-GB" sz="8600" dirty="0" err="1"/>
              <a:t>angen</a:t>
            </a:r>
            <a:r>
              <a:rPr lang="en-GB" sz="8600" dirty="0"/>
              <a:t> </a:t>
            </a:r>
            <a:r>
              <a:rPr lang="en-GB" sz="8600" dirty="0" err="1"/>
              <a:t>osgoi</a:t>
            </a:r>
            <a:r>
              <a:rPr lang="en-GB" sz="8600" dirty="0"/>
              <a:t> </a:t>
            </a:r>
            <a:r>
              <a:rPr lang="en-GB" sz="8600" dirty="0" err="1"/>
              <a:t>disgrifio</a:t>
            </a:r>
            <a:r>
              <a:rPr lang="en-GB" sz="8600" dirty="0"/>
              <a:t>- </a:t>
            </a:r>
            <a:r>
              <a:rPr lang="en-GB" sz="8600" dirty="0" err="1"/>
              <a:t>ystyriwch</a:t>
            </a:r>
            <a:r>
              <a:rPr lang="en-GB" sz="8600" dirty="0"/>
              <a:t> </a:t>
            </a:r>
            <a:r>
              <a:rPr lang="en-GB" sz="8600" dirty="0" err="1"/>
              <a:t>yr</a:t>
            </a:r>
            <a:r>
              <a:rPr lang="en-GB" sz="8600" dirty="0"/>
              <a:t> </a:t>
            </a:r>
            <a:r>
              <a:rPr lang="en-GB" sz="8600" dirty="0" err="1"/>
              <a:t>heriau</a:t>
            </a:r>
            <a:r>
              <a:rPr lang="en-GB" sz="8600" dirty="0"/>
              <a:t> </a:t>
            </a:r>
            <a:r>
              <a:rPr lang="en-GB" sz="8600" dirty="0" err="1"/>
              <a:t>a’r</a:t>
            </a:r>
            <a:r>
              <a:rPr lang="en-GB" sz="8600" dirty="0"/>
              <a:t> </a:t>
            </a:r>
            <a:r>
              <a:rPr lang="en-GB" sz="8600" dirty="0" err="1"/>
              <a:t>dadleuon</a:t>
            </a:r>
            <a:r>
              <a:rPr lang="en-GB" sz="8600" dirty="0"/>
              <a:t> </a:t>
            </a:r>
            <a:r>
              <a:rPr lang="en-GB" sz="8600" dirty="0" err="1"/>
              <a:t>yn</a:t>
            </a:r>
            <a:r>
              <a:rPr lang="en-GB" sz="8600" dirty="0"/>
              <a:t> y </a:t>
            </a:r>
            <a:r>
              <a:rPr lang="en-GB" sz="8600" dirty="0" err="1"/>
              <a:t>llenyddiaeth</a:t>
            </a:r>
            <a:r>
              <a:rPr lang="en-GB" sz="8600" dirty="0"/>
              <a:t> </a:t>
            </a:r>
            <a:r>
              <a:rPr lang="en-GB" sz="8600" dirty="0" err="1"/>
              <a:t>hefyd</a:t>
            </a:r>
            <a:r>
              <a:rPr lang="en-GB" sz="8600" dirty="0"/>
              <a:t>. Beth </a:t>
            </a:r>
            <a:r>
              <a:rPr lang="en-GB" sz="8600" dirty="0" err="1"/>
              <a:t>allai</a:t>
            </a:r>
            <a:r>
              <a:rPr lang="en-GB" sz="8600" dirty="0"/>
              <a:t> </a:t>
            </a:r>
            <a:r>
              <a:rPr lang="en-GB" sz="8600" dirty="0" err="1"/>
              <a:t>atal</a:t>
            </a:r>
            <a:r>
              <a:rPr lang="en-GB" sz="8600" dirty="0"/>
              <a:t> </a:t>
            </a:r>
            <a:r>
              <a:rPr lang="en-GB" sz="8600" dirty="0" err="1"/>
              <a:t>oedolion</a:t>
            </a:r>
            <a:r>
              <a:rPr lang="en-GB" sz="8600" dirty="0"/>
              <a:t> </a:t>
            </a:r>
            <a:r>
              <a:rPr lang="en-GB" sz="8600" dirty="0" err="1"/>
              <a:t>rhag</a:t>
            </a:r>
            <a:r>
              <a:rPr lang="en-GB" sz="8600" dirty="0"/>
              <a:t> </a:t>
            </a:r>
            <a:r>
              <a:rPr lang="en-GB" sz="8600" dirty="0" err="1"/>
              <a:t>defnyddio'r</a:t>
            </a:r>
            <a:r>
              <a:rPr lang="en-GB" sz="8600" dirty="0"/>
              <a:t> </a:t>
            </a:r>
            <a:r>
              <a:rPr lang="en-GB" sz="8600" dirty="0" err="1"/>
              <a:t>awyr</a:t>
            </a:r>
            <a:r>
              <a:rPr lang="en-GB" sz="8600" dirty="0"/>
              <a:t> </a:t>
            </a:r>
            <a:r>
              <a:rPr lang="en-GB" sz="8600" dirty="0" err="1"/>
              <a:t>agored</a:t>
            </a:r>
            <a:r>
              <a:rPr lang="en-GB" sz="8600" dirty="0"/>
              <a:t> neu </a:t>
            </a:r>
            <a:r>
              <a:rPr lang="en-GB" sz="8600" dirty="0" err="1"/>
              <a:t>gefnogi</a:t>
            </a:r>
            <a:r>
              <a:rPr lang="en-GB" sz="8600" dirty="0"/>
              <a:t> </a:t>
            </a:r>
            <a:r>
              <a:rPr lang="en-GB" sz="8600" dirty="0" err="1"/>
              <a:t>gwyddoniaeth</a:t>
            </a:r>
            <a:r>
              <a:rPr lang="en-GB" sz="8600" dirty="0"/>
              <a:t> a </a:t>
            </a:r>
            <a:r>
              <a:rPr lang="en-GB" sz="8600" dirty="0" err="1"/>
              <a:t>mathemateg</a:t>
            </a:r>
            <a:r>
              <a:rPr lang="en-GB" sz="8600" dirty="0"/>
              <a:t>?</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272525150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A9A98E-261F-472D-9EB3-B751FAAA55EB}"/>
              </a:ext>
            </a:extLst>
          </p:cNvPr>
          <p:cNvSpPr>
            <a:spLocks noGrp="1"/>
          </p:cNvSpPr>
          <p:nvPr>
            <p:ph type="title"/>
          </p:nvPr>
        </p:nvSpPr>
        <p:spPr>
          <a:xfrm>
            <a:off x="-207767" y="365126"/>
            <a:ext cx="12167540" cy="829494"/>
          </a:xfrm>
        </p:spPr>
        <p:txBody>
          <a:bodyPr>
            <a:normAutofit fontScale="90000"/>
          </a:bodyPr>
          <a:lstStyle/>
          <a:p>
            <a:pPr marL="457200">
              <a:lnSpc>
                <a:spcPct val="115000"/>
              </a:lnSpc>
              <a:spcAft>
                <a:spcPts val="1000"/>
              </a:spcAft>
            </a:pPr>
            <a:br>
              <a:rPr kumimoji="0" lang="en-US" sz="1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br>
            <a:br>
              <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br>
            <a:r>
              <a:rPr kumimoji="0" lang="en-GB" sz="2700" b="0" i="1" u="none" strike="noStrike" kern="1200" cap="none" spc="0" normalizeH="0" baseline="0" noProof="0" dirty="0">
                <a:ln>
                  <a:noFill/>
                </a:ln>
                <a:effectLst/>
                <a:uLnTx/>
                <a:uFillTx/>
                <a:latin typeface="Arial" panose="020B0604020202020204" pitchFamily="34" charset="0"/>
                <a:ea typeface="Times New Roman" panose="02020603050405020304" pitchFamily="18" charset="0"/>
                <a:cs typeface="Arial" panose="020B0604020202020204" pitchFamily="34" charset="0"/>
              </a:rPr>
              <a:t>4.	With reference to theory and research evaluate how adults working with early years children support and encourage children engage with mathematical and scientific concepts in an outdoor environment (1800  words).</a:t>
            </a:r>
            <a:br>
              <a:rPr kumimoji="0" lang="en-GB" sz="2700" b="0" i="0" u="none" strike="noStrike" kern="1200" cap="none" spc="0" normalizeH="0" baseline="0" noProof="0" dirty="0">
                <a:ln>
                  <a:noFill/>
                </a:ln>
                <a:effectLst/>
                <a:uLnTx/>
                <a:uFillTx/>
                <a:latin typeface="Arial" panose="020B0604020202020204" pitchFamily="34" charset="0"/>
                <a:ea typeface="Calibri" panose="020F0502020204030204" pitchFamily="34" charset="0"/>
                <a:cs typeface="Arial" panose="020B0604020202020204" pitchFamily="34" charset="0"/>
              </a:rPr>
            </a:br>
            <a:endParaRPr lang="en-GB" sz="2700" dirty="0"/>
          </a:p>
        </p:txBody>
      </p:sp>
      <p:sp>
        <p:nvSpPr>
          <p:cNvPr id="4" name="Content Placeholder 3">
            <a:extLst>
              <a:ext uri="{FF2B5EF4-FFF2-40B4-BE49-F238E27FC236}">
                <a16:creationId xmlns:a16="http://schemas.microsoft.com/office/drawing/2014/main" id="{BB07728A-4441-4A68-8094-5FA97255E69F}"/>
              </a:ext>
            </a:extLst>
          </p:cNvPr>
          <p:cNvSpPr>
            <a:spLocks noGrp="1"/>
          </p:cNvSpPr>
          <p:nvPr>
            <p:ph sz="half" idx="2"/>
          </p:nvPr>
        </p:nvSpPr>
        <p:spPr>
          <a:xfrm>
            <a:off x="162232" y="1578077"/>
            <a:ext cx="11797541" cy="4807975"/>
          </a:xfrm>
        </p:spPr>
        <p:txBody>
          <a:bodyPr>
            <a:normAutofit fontScale="25000" lnSpcReduction="20000"/>
          </a:bodyPr>
          <a:lstStyle/>
          <a:p>
            <a:pPr marL="0" indent="0">
              <a:lnSpc>
                <a:spcPct val="120000"/>
              </a:lnSpc>
              <a:spcAft>
                <a:spcPts val="1000"/>
              </a:spcAft>
              <a:buNone/>
              <a:defRPr/>
            </a:pPr>
            <a:r>
              <a:rPr kumimoji="0" lang="en-GB" sz="9600" b="0" i="1" u="none" strike="noStrike" kern="1200" cap="none" spc="0" normalizeH="0" baseline="0" noProof="0" dirty="0">
                <a:ln>
                  <a:noFill/>
                </a:ln>
                <a:effectLst/>
                <a:uLnTx/>
                <a:uFillTx/>
                <a:ea typeface="Times New Roman" panose="02020603050405020304" pitchFamily="18" charset="0"/>
                <a:cs typeface="Arial" panose="020B0604020202020204" pitchFamily="34" charset="0"/>
              </a:rPr>
              <a:t>For example, this section could make links to:</a:t>
            </a:r>
          </a:p>
          <a:p>
            <a:pPr>
              <a:lnSpc>
                <a:spcPct val="120000"/>
              </a:lnSpc>
              <a:spcAft>
                <a:spcPts val="1000"/>
              </a:spcAft>
              <a:defRPr/>
            </a:pPr>
            <a:r>
              <a:rPr kumimoji="0" lang="en-GB" sz="9600" b="0" i="1" u="none" strike="noStrike" kern="1200" cap="none" spc="0" normalizeH="0" baseline="0" noProof="0" dirty="0">
                <a:ln>
                  <a:noFill/>
                </a:ln>
                <a:effectLst/>
                <a:uLnTx/>
                <a:uFillTx/>
                <a:ea typeface="Times New Roman" panose="02020603050405020304" pitchFamily="18" charset="0"/>
                <a:cs typeface="Arial" panose="020B0604020202020204" pitchFamily="34" charset="0"/>
              </a:rPr>
              <a:t> </a:t>
            </a:r>
            <a:r>
              <a:rPr lang="en-GB" sz="9600" i="1" dirty="0">
                <a:ea typeface="Times New Roman" panose="02020603050405020304" pitchFamily="18" charset="0"/>
                <a:cs typeface="Arial" panose="020B0604020202020204" pitchFamily="34" charset="0"/>
              </a:rPr>
              <a:t>approaches such as Reggio Emilia, </a:t>
            </a:r>
            <a:endParaRPr lang="en-GB" sz="9600" dirty="0">
              <a:ea typeface="Calibri" panose="020F0502020204030204" pitchFamily="34" charset="0"/>
              <a:cs typeface="Arial" panose="020B0604020202020204" pitchFamily="34" charset="0"/>
            </a:endParaRPr>
          </a:p>
          <a:p>
            <a:pPr marL="342900" lvl="0" indent="-342900">
              <a:lnSpc>
                <a:spcPct val="120000"/>
              </a:lnSpc>
              <a:spcAft>
                <a:spcPts val="1000"/>
              </a:spcAft>
              <a:buFont typeface="Symbol" panose="05050102010706020507" pitchFamily="18" charset="2"/>
              <a:buChar char=""/>
              <a:defRPr/>
            </a:pPr>
            <a:r>
              <a:rPr lang="en-GB" sz="9600" i="1" dirty="0">
                <a:ea typeface="Times New Roman" panose="02020603050405020304" pitchFamily="18" charset="0"/>
                <a:cs typeface="Arial" panose="020B0604020202020204" pitchFamily="34" charset="0"/>
              </a:rPr>
              <a:t>theorists such as Bruner, Piaget, Vygotsky, Froebel or other ideas discussed in your lectures. </a:t>
            </a:r>
            <a:endParaRPr lang="en-GB" sz="9600" dirty="0">
              <a:ea typeface="Calibri" panose="020F0502020204030204" pitchFamily="34" charset="0"/>
              <a:cs typeface="Arial" panose="020B0604020202020204" pitchFamily="34" charset="0"/>
            </a:endParaRPr>
          </a:p>
          <a:p>
            <a:pPr marL="342900" lvl="0" indent="-342900">
              <a:lnSpc>
                <a:spcPct val="120000"/>
              </a:lnSpc>
              <a:spcAft>
                <a:spcPts val="1000"/>
              </a:spcAft>
              <a:buFont typeface="Symbol" panose="05050102010706020507" pitchFamily="18" charset="2"/>
              <a:buChar char=""/>
              <a:defRPr/>
            </a:pPr>
            <a:r>
              <a:rPr lang="en-GB" sz="9600" i="1" dirty="0">
                <a:ea typeface="Times New Roman" panose="02020603050405020304" pitchFamily="18" charset="0"/>
                <a:cs typeface="Arial" panose="020B0604020202020204" pitchFamily="34" charset="0"/>
              </a:rPr>
              <a:t>specific  early years science / mathematical research documents and curriculum such as Curriculum for Wales.</a:t>
            </a:r>
          </a:p>
          <a:p>
            <a:pPr marL="342900" lvl="0" indent="-342900">
              <a:lnSpc>
                <a:spcPct val="120000"/>
              </a:lnSpc>
              <a:spcAft>
                <a:spcPts val="1000"/>
              </a:spcAft>
              <a:buFont typeface="Symbol" panose="05050102010706020507" pitchFamily="18" charset="2"/>
              <a:buChar char=""/>
              <a:defRPr/>
            </a:pPr>
            <a:r>
              <a:rPr lang="en-GB" sz="9600" i="1" dirty="0">
                <a:ea typeface="Times New Roman" panose="02020603050405020304" pitchFamily="18" charset="0"/>
                <a:cs typeface="Arial" panose="020B0604020202020204" pitchFamily="34" charset="0"/>
              </a:rPr>
              <a:t>Avoid describing- consider challenges and arguments in the literature as well. What might prevent adults using the outdoors or supporting science and mathematics?</a:t>
            </a:r>
          </a:p>
          <a:p>
            <a:pPr marL="342900" lvl="0" indent="-342900">
              <a:lnSpc>
                <a:spcPct val="120000"/>
              </a:lnSpc>
              <a:spcAft>
                <a:spcPts val="1000"/>
              </a:spcAft>
              <a:buFont typeface="Symbol" panose="05050102010706020507" pitchFamily="18" charset="2"/>
              <a:buChar char=""/>
              <a:defRPr/>
            </a:pPr>
            <a:endParaRPr lang="en-GB" sz="11200" i="1" dirty="0">
              <a:solidFill>
                <a:srgbClr val="5B9BD5"/>
              </a:solidFill>
              <a:ea typeface="Times New Roman" panose="02020603050405020304" pitchFamily="18" charset="0"/>
              <a:cs typeface="Arial" panose="020B0604020202020204" pitchFamily="34" charset="0"/>
            </a:endParaRPr>
          </a:p>
          <a:p>
            <a:pPr marL="342900" lvl="0" indent="-342900">
              <a:lnSpc>
                <a:spcPct val="120000"/>
              </a:lnSpc>
              <a:spcAft>
                <a:spcPts val="1000"/>
              </a:spcAft>
              <a:buFont typeface="Symbol" panose="05050102010706020507" pitchFamily="18" charset="2"/>
              <a:buChar char=""/>
              <a:defRPr/>
            </a:pPr>
            <a:endParaRPr lang="en-GB" sz="9600" dirty="0">
              <a:solidFill>
                <a:srgbClr val="5B9BD5"/>
              </a:solidFill>
              <a:ea typeface="Calibri" panose="020F0502020204030204" pitchFamily="34" charset="0"/>
              <a:cs typeface="Arial" panose="020B0604020202020204" pitchFamily="34" charset="0"/>
            </a:endParaRPr>
          </a:p>
          <a:p>
            <a:pPr marL="0" marR="0" lvl="0" indent="0" algn="l" defTabSz="914400" rtl="0" eaLnBrk="1" fontAlgn="auto" latinLnBrk="0" hangingPunct="1">
              <a:lnSpc>
                <a:spcPct val="115000"/>
              </a:lnSpc>
              <a:spcBef>
                <a:spcPts val="1000"/>
              </a:spcBef>
              <a:spcAft>
                <a:spcPts val="1000"/>
              </a:spcAft>
              <a:buClrTx/>
              <a:buSzTx/>
              <a:buFont typeface="Arial" panose="020B0604020202020204" pitchFamily="34" charset="0"/>
              <a:buNone/>
              <a:tabLst/>
              <a:defRPr/>
            </a:pPr>
            <a:endParaRPr kumimoji="0" lang="en-GB" sz="9600" b="0" i="0" u="none" strike="noStrike" kern="1200" cap="none" spc="0" normalizeH="0" baseline="0" noProof="0" dirty="0">
              <a:ln>
                <a:noFill/>
              </a:ln>
              <a:solidFill>
                <a:schemeClr val="accent1"/>
              </a:solidFill>
              <a:effectLst/>
              <a:uLnTx/>
              <a:uFillTx/>
              <a:ea typeface="Calibri" panose="020F050202020403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405815566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150396-6564-AEFD-17A2-E900928A4C2C}"/>
              </a:ext>
            </a:extLst>
          </p:cNvPr>
          <p:cNvSpPr>
            <a:spLocks noGrp="1"/>
          </p:cNvSpPr>
          <p:nvPr>
            <p:ph type="title"/>
          </p:nvPr>
        </p:nvSpPr>
        <p:spPr/>
        <p:txBody>
          <a:bodyPr>
            <a:normAutofit/>
          </a:bodyPr>
          <a:lstStyle/>
          <a:p>
            <a:r>
              <a:rPr lang="en-GB" sz="4800" dirty="0" err="1"/>
              <a:t>Nodyn</a:t>
            </a:r>
            <a:r>
              <a:rPr lang="en-GB" sz="4800" dirty="0"/>
              <a:t> / </a:t>
            </a:r>
            <a:r>
              <a:rPr lang="en-GB" sz="4800" dirty="0">
                <a:solidFill>
                  <a:srgbClr val="0070C0"/>
                </a:solidFill>
              </a:rPr>
              <a:t>Note</a:t>
            </a:r>
          </a:p>
        </p:txBody>
      </p:sp>
      <p:sp>
        <p:nvSpPr>
          <p:cNvPr id="3" name="Content Placeholder 2">
            <a:extLst>
              <a:ext uri="{FF2B5EF4-FFF2-40B4-BE49-F238E27FC236}">
                <a16:creationId xmlns:a16="http://schemas.microsoft.com/office/drawing/2014/main" id="{1A8C790A-FBDE-5981-6954-ABBCEAF5738C}"/>
              </a:ext>
            </a:extLst>
          </p:cNvPr>
          <p:cNvSpPr>
            <a:spLocks noGrp="1"/>
          </p:cNvSpPr>
          <p:nvPr>
            <p:ph sz="half" idx="1"/>
          </p:nvPr>
        </p:nvSpPr>
        <p:spPr/>
        <p:txBody>
          <a:bodyPr/>
          <a:lstStyle/>
          <a:p>
            <a:pPr marL="457200">
              <a:lnSpc>
                <a:spcPct val="115000"/>
              </a:lnSpc>
              <a:spcAft>
                <a:spcPts val="1000"/>
              </a:spcAft>
            </a:pPr>
            <a:r>
              <a:rPr lang="en-GB" sz="2800" dirty="0">
                <a:effectLst/>
                <a:latin typeface="Arial" panose="020B0604020202020204" pitchFamily="34" charset="0"/>
                <a:ea typeface="Calibri" panose="020F0502020204030204" pitchFamily="34" charset="0"/>
                <a:cs typeface="Arial" panose="020B0604020202020204" pitchFamily="34" charset="0"/>
              </a:rPr>
              <a:t>Ni </a:t>
            </a:r>
            <a:r>
              <a:rPr lang="en-GB" sz="2800" dirty="0" err="1">
                <a:effectLst/>
                <a:latin typeface="Arial" panose="020B0604020202020204" pitchFamily="34" charset="0"/>
                <a:ea typeface="Calibri" panose="020F0502020204030204" pitchFamily="34" charset="0"/>
                <a:cs typeface="Arial" panose="020B0604020202020204" pitchFamily="34" charset="0"/>
              </a:rPr>
              <a:t>ellir</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trafod</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pob</a:t>
            </a:r>
            <a:r>
              <a:rPr lang="en-GB" sz="2800" dirty="0">
                <a:effectLst/>
                <a:latin typeface="Arial" panose="020B0604020202020204" pitchFamily="34" charset="0"/>
                <a:ea typeface="Calibri" panose="020F0502020204030204" pitchFamily="34" charset="0"/>
                <a:cs typeface="Arial" panose="020B0604020202020204" pitchFamily="34" charset="0"/>
              </a:rPr>
              <a:t> mater ac felly </a:t>
            </a:r>
            <a:r>
              <a:rPr lang="en-GB" sz="2800" dirty="0" err="1">
                <a:effectLst/>
                <a:latin typeface="Arial" panose="020B0604020202020204" pitchFamily="34" charset="0"/>
                <a:ea typeface="Calibri" panose="020F0502020204030204" pitchFamily="34" charset="0"/>
                <a:cs typeface="Arial" panose="020B0604020202020204" pitchFamily="34" charset="0"/>
              </a:rPr>
              <a:t>mae'r</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rhestr</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uchod</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ar</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gyfer</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syniadau</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yn</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unig</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Dylech</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ddefnyddio</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eich</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ymchwil</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a'ch</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syniadau</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personol</a:t>
            </a:r>
            <a:r>
              <a:rPr lang="en-GB" sz="2800" dirty="0">
                <a:effectLst/>
                <a:latin typeface="Arial" panose="020B0604020202020204" pitchFamily="34" charset="0"/>
                <a:ea typeface="Calibri" panose="020F0502020204030204" pitchFamily="34" charset="0"/>
                <a:cs typeface="Arial" panose="020B0604020202020204" pitchFamily="34" charset="0"/>
              </a:rPr>
              <a:t> o ran </a:t>
            </a:r>
            <a:r>
              <a:rPr lang="en-GB" sz="2800" dirty="0" err="1">
                <a:effectLst/>
                <a:latin typeface="Arial" panose="020B0604020202020204" pitchFamily="34" charset="0"/>
                <a:ea typeface="Calibri" panose="020F0502020204030204" pitchFamily="34" charset="0"/>
                <a:cs typeface="Arial" panose="020B0604020202020204" pitchFamily="34" charset="0"/>
              </a:rPr>
              <a:t>beth</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fyddwch</a:t>
            </a:r>
            <a:r>
              <a:rPr lang="en-GB" sz="2800" dirty="0">
                <a:effectLst/>
                <a:latin typeface="Arial" panose="020B0604020202020204" pitchFamily="34" charset="0"/>
                <a:ea typeface="Calibri" panose="020F0502020204030204" pitchFamily="34" charset="0"/>
                <a:cs typeface="Arial" panose="020B0604020202020204" pitchFamily="34" charset="0"/>
              </a:rPr>
              <a:t> am </a:t>
            </a:r>
            <a:r>
              <a:rPr lang="en-GB" sz="2800" dirty="0" err="1">
                <a:effectLst/>
                <a:latin typeface="Arial" panose="020B0604020202020204" pitchFamily="34" charset="0"/>
                <a:ea typeface="Calibri" panose="020F0502020204030204" pitchFamily="34" charset="0"/>
                <a:cs typeface="Arial" panose="020B0604020202020204" pitchFamily="34" charset="0"/>
              </a:rPr>
              <a:t>ei</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archwilio'n</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fanwl</a:t>
            </a:r>
            <a:r>
              <a:rPr lang="en-GB" sz="2800" dirty="0">
                <a:effectLst/>
                <a:latin typeface="Arial" panose="020B0604020202020204" pitchFamily="34" charset="0"/>
                <a:ea typeface="Calibri" panose="020F0502020204030204" pitchFamily="34" charset="0"/>
                <a:cs typeface="Arial" panose="020B0604020202020204" pitchFamily="34" charset="0"/>
              </a:rPr>
              <a:t>.</a:t>
            </a:r>
            <a:endParaRPr lang="en-GB" sz="2400" dirty="0">
              <a:effectLst/>
              <a:ea typeface="DengXian" panose="02010600030101010101" pitchFamily="2" charset="-122"/>
              <a:cs typeface="Arial" panose="020B0604020202020204" pitchFamily="34" charset="0"/>
            </a:endParaRPr>
          </a:p>
          <a:p>
            <a:endParaRPr lang="en-GB" dirty="0"/>
          </a:p>
        </p:txBody>
      </p:sp>
      <p:sp>
        <p:nvSpPr>
          <p:cNvPr id="4" name="Content Placeholder 3">
            <a:extLst>
              <a:ext uri="{FF2B5EF4-FFF2-40B4-BE49-F238E27FC236}">
                <a16:creationId xmlns:a16="http://schemas.microsoft.com/office/drawing/2014/main" id="{42E50FBA-FA51-E8D0-7018-DA5160CCBF68}"/>
              </a:ext>
            </a:extLst>
          </p:cNvPr>
          <p:cNvSpPr>
            <a:spLocks noGrp="1"/>
          </p:cNvSpPr>
          <p:nvPr>
            <p:ph sz="half" idx="2"/>
          </p:nvPr>
        </p:nvSpPr>
        <p:spPr/>
        <p:txBody>
          <a:bodyPr/>
          <a:lstStyle/>
          <a:p>
            <a:pPr marL="457200">
              <a:lnSpc>
                <a:spcPct val="107000"/>
              </a:lnSpc>
              <a:spcAft>
                <a:spcPts val="800"/>
              </a:spcAft>
            </a:pPr>
            <a:r>
              <a:rPr lang="en-GB" sz="2800" dirty="0">
                <a:solidFill>
                  <a:srgbClr val="0070C0"/>
                </a:solidFill>
                <a:effectLst/>
                <a:latin typeface="Arial" panose="020B0604020202020204" pitchFamily="34" charset="0"/>
                <a:ea typeface="Times New Roman" panose="02020603050405020304" pitchFamily="18" charset="0"/>
                <a:cs typeface="Arial" panose="020B0604020202020204" pitchFamily="34" charset="0"/>
              </a:rPr>
              <a:t>Not all issues can be discussed and therefore the list above is for ideas. Use your own research and discretion on what you want to explore in depth</a:t>
            </a:r>
            <a:r>
              <a:rPr lang="en-GB" sz="2800" b="1" dirty="0">
                <a:solidFill>
                  <a:srgbClr val="0070C0"/>
                </a:solidFill>
                <a:effectLst/>
                <a:latin typeface="Arial" panose="020B0604020202020204" pitchFamily="34" charset="0"/>
                <a:ea typeface="Times New Roman" panose="02020603050405020304" pitchFamily="18" charset="0"/>
                <a:cs typeface="Arial" panose="020B0604020202020204" pitchFamily="34" charset="0"/>
              </a:rPr>
              <a:t>.</a:t>
            </a:r>
            <a:endParaRPr lang="en-GB" sz="2400" dirty="0">
              <a:solidFill>
                <a:srgbClr val="0070C0"/>
              </a:solidFill>
              <a:effectLst/>
              <a:latin typeface="Calibri" panose="020F0502020204030204" pitchFamily="34" charset="0"/>
              <a:ea typeface="DengXian" panose="02010600030101010101" pitchFamily="2" charset="-122"/>
              <a:cs typeface="Arial" panose="020B0604020202020204" pitchFamily="34" charset="0"/>
            </a:endParaRPr>
          </a:p>
          <a:p>
            <a:endParaRPr lang="en-GB" dirty="0"/>
          </a:p>
        </p:txBody>
      </p:sp>
    </p:spTree>
    <p:extLst>
      <p:ext uri="{BB962C8B-B14F-4D97-AF65-F5344CB8AC3E}">
        <p14:creationId xmlns:p14="http://schemas.microsoft.com/office/powerpoint/2010/main" val="93663694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0" y="365128"/>
            <a:ext cx="9108504" cy="1479697"/>
          </a:xfrm>
        </p:spPr>
        <p:txBody>
          <a:bodyPr>
            <a:normAutofit fontScale="90000"/>
          </a:bodyPr>
          <a:lstStyle/>
          <a:p>
            <a:pPr algn="ctr"/>
            <a:br>
              <a:rPr lang="cy-GB" altLang="cy-GB" sz="3100" kern="0" dirty="0">
                <a:solidFill>
                  <a:srgbClr val="000000"/>
                </a:solidFill>
                <a:latin typeface="Arial" panose="020B0604020202020204" pitchFamily="34" charset="0"/>
                <a:ea typeface="ＭＳ Ｐゴシック" charset="-128"/>
              </a:rPr>
            </a:br>
            <a:br>
              <a:rPr lang="cy-GB" altLang="cy-GB" sz="3100" kern="0" dirty="0">
                <a:solidFill>
                  <a:srgbClr val="000000"/>
                </a:solidFill>
                <a:latin typeface="Arial" panose="020B0604020202020204" pitchFamily="34" charset="0"/>
                <a:ea typeface="ＭＳ Ｐゴシック" charset="-128"/>
              </a:rPr>
            </a:br>
            <a:r>
              <a:rPr lang="cy-GB" altLang="cy-GB" sz="5300" kern="0" dirty="0">
                <a:solidFill>
                  <a:srgbClr val="000000"/>
                </a:solidFill>
                <a:latin typeface="Arial" panose="020B0604020202020204" pitchFamily="34" charset="0"/>
                <a:ea typeface="ＭＳ Ｐゴシック" charset="-128"/>
              </a:rPr>
              <a:t>Meini Prawf Asesu 1 - </a:t>
            </a:r>
            <a:r>
              <a:rPr lang="cy-GB" sz="5300" dirty="0">
                <a:latin typeface="Arial" panose="020B0604020202020204" pitchFamily="34" charset="0"/>
              </a:rPr>
              <a:t>Ymgysylltu â Llenyddiaeth</a:t>
            </a:r>
            <a:br>
              <a:rPr lang="cy-GB" sz="5300" dirty="0">
                <a:solidFill>
                  <a:schemeClr val="accent1">
                    <a:lumMod val="75000"/>
                  </a:schemeClr>
                </a:solidFill>
                <a:latin typeface="Arial" panose="020B0604020202020204" pitchFamily="34" charset="0"/>
              </a:rPr>
            </a:br>
            <a:br>
              <a:rPr lang="en-GB" dirty="0">
                <a:solidFill>
                  <a:schemeClr val="accent1">
                    <a:lumMod val="75000"/>
                  </a:schemeClr>
                </a:solidFill>
              </a:rPr>
            </a:br>
            <a:br>
              <a:rPr lang="en-GB" altLang="cy-GB" sz="2800" kern="0" dirty="0">
                <a:solidFill>
                  <a:srgbClr val="000000"/>
                </a:solidFill>
                <a:latin typeface="Arial" panose="020B0604020202020204" pitchFamily="34" charset="0"/>
                <a:ea typeface="ＭＳ Ｐゴシック" charset="-128"/>
              </a:rPr>
            </a:br>
            <a:endParaRPr lang="en-GB" sz="2800" dirty="0">
              <a:solidFill>
                <a:srgbClr val="002060"/>
              </a:solidFill>
              <a:latin typeface="Arial" panose="020B0604020202020204" pitchFamily="34" charset="0"/>
            </a:endParaRPr>
          </a:p>
        </p:txBody>
      </p:sp>
      <p:sp>
        <p:nvSpPr>
          <p:cNvPr id="4" name="Content Placeholder 3"/>
          <p:cNvSpPr>
            <a:spLocks noGrp="1"/>
          </p:cNvSpPr>
          <p:nvPr>
            <p:ph sz="half" idx="1"/>
          </p:nvPr>
        </p:nvSpPr>
        <p:spPr>
          <a:xfrm>
            <a:off x="1631504" y="2060849"/>
            <a:ext cx="8568952" cy="4116115"/>
          </a:xfrm>
        </p:spPr>
        <p:txBody>
          <a:bodyPr>
            <a:normAutofit/>
          </a:bodyPr>
          <a:lstStyle/>
          <a:p>
            <a:pPr marL="0" indent="0" eaLnBrk="0" fontAlgn="base" hangingPunct="0">
              <a:lnSpc>
                <a:spcPct val="100000"/>
              </a:lnSpc>
              <a:spcBef>
                <a:spcPct val="20000"/>
              </a:spcBef>
              <a:spcAft>
                <a:spcPct val="0"/>
              </a:spcAft>
              <a:buNone/>
              <a:defRPr/>
            </a:pPr>
            <a:r>
              <a:rPr lang="en-GB" sz="2400" dirty="0">
                <a:latin typeface="Arial" panose="020B0604020202020204" pitchFamily="34" charset="0"/>
              </a:rPr>
              <a:t>= </a:t>
            </a:r>
            <a:r>
              <a:rPr lang="en-GB" sz="2400" b="1" dirty="0">
                <a:latin typeface="Arial" panose="020B0604020202020204" pitchFamily="34" charset="0"/>
              </a:rPr>
              <a:t>10 marc</a:t>
            </a:r>
            <a:endParaRPr lang="en-GB" sz="2400" dirty="0">
              <a:latin typeface="Arial" panose="020B0604020202020204" pitchFamily="34" charset="0"/>
            </a:endParaRPr>
          </a:p>
          <a:p>
            <a:r>
              <a:rPr lang="cy-GB" sz="2400" dirty="0">
                <a:latin typeface="Arial" panose="020B0604020202020204" pitchFamily="34" charset="0"/>
              </a:rPr>
              <a:t>Cyfeirnodi yn y testun ac yn y rhestr cyfeirnodi.</a:t>
            </a:r>
            <a:endParaRPr lang="en-GB" dirty="0">
              <a:solidFill>
                <a:prstClr val="black"/>
              </a:solidFill>
              <a:latin typeface="Arial" panose="020B0604020202020204" pitchFamily="34" charset="0"/>
            </a:endParaRPr>
          </a:p>
        </p:txBody>
      </p:sp>
      <p:sp>
        <p:nvSpPr>
          <p:cNvPr id="5" name="Content Placeholder 4"/>
          <p:cNvSpPr>
            <a:spLocks noGrp="1"/>
          </p:cNvSpPr>
          <p:nvPr>
            <p:ph sz="half" idx="2"/>
          </p:nvPr>
        </p:nvSpPr>
        <p:spPr>
          <a:xfrm>
            <a:off x="6345168" y="2060849"/>
            <a:ext cx="4215328" cy="3456383"/>
          </a:xfrm>
        </p:spPr>
        <p:txBody>
          <a:bodyPr>
            <a:noAutofit/>
          </a:bodyPr>
          <a:lstStyle/>
          <a:p>
            <a:pPr marL="0" indent="0">
              <a:buNone/>
            </a:pPr>
            <a:r>
              <a:rPr lang="en-GB" sz="2200" dirty="0">
                <a:solidFill>
                  <a:schemeClr val="accent1">
                    <a:lumMod val="75000"/>
                  </a:schemeClr>
                </a:solidFill>
                <a:latin typeface="Arial" panose="020B0604020202020204" pitchFamily="34" charset="0"/>
              </a:rPr>
              <a:t>     </a:t>
            </a:r>
          </a:p>
        </p:txBody>
      </p:sp>
    </p:spTree>
    <p:extLst>
      <p:ext uri="{BB962C8B-B14F-4D97-AF65-F5344CB8AC3E}">
        <p14:creationId xmlns:p14="http://schemas.microsoft.com/office/powerpoint/2010/main" val="424911379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631504" y="365128"/>
            <a:ext cx="9433048" cy="1479697"/>
          </a:xfrm>
        </p:spPr>
        <p:txBody>
          <a:bodyPr>
            <a:normAutofit fontScale="90000"/>
          </a:bodyPr>
          <a:lstStyle/>
          <a:p>
            <a:pPr algn="ctr"/>
            <a:br>
              <a:rPr lang="cy-GB" altLang="cy-GB" sz="3100" kern="0" dirty="0">
                <a:solidFill>
                  <a:srgbClr val="000000"/>
                </a:solidFill>
                <a:latin typeface="Arial" panose="020B0604020202020204" pitchFamily="34" charset="0"/>
                <a:ea typeface="ＭＳ Ｐゴシック" charset="-128"/>
              </a:rPr>
            </a:br>
            <a:br>
              <a:rPr lang="cy-GB" altLang="cy-GB" sz="3100" kern="0" dirty="0">
                <a:solidFill>
                  <a:srgbClr val="000000"/>
                </a:solidFill>
                <a:latin typeface="Arial" panose="020B0604020202020204" pitchFamily="34" charset="0"/>
                <a:ea typeface="ＭＳ Ｐゴシック" charset="-128"/>
              </a:rPr>
            </a:br>
            <a:r>
              <a:rPr lang="en-GB" altLang="cy-GB" sz="5300" kern="0" dirty="0">
                <a:latin typeface="Arial" panose="020B0604020202020204" pitchFamily="34" charset="0"/>
                <a:ea typeface="ＭＳ Ｐゴシック" charset="-128"/>
              </a:rPr>
              <a:t>Assessment Criteria 1 – Engagement with Literature</a:t>
            </a:r>
            <a:br>
              <a:rPr lang="en-GB" dirty="0"/>
            </a:br>
            <a:br>
              <a:rPr lang="en-GB" altLang="cy-GB" sz="2800" kern="0" dirty="0">
                <a:latin typeface="Arial" panose="020B0604020202020204" pitchFamily="34" charset="0"/>
                <a:ea typeface="ＭＳ Ｐゴシック" charset="-128"/>
              </a:rPr>
            </a:br>
            <a:endParaRPr lang="en-GB" sz="2800" dirty="0">
              <a:latin typeface="Arial" panose="020B0604020202020204" pitchFamily="34" charset="0"/>
            </a:endParaRPr>
          </a:p>
        </p:txBody>
      </p:sp>
      <p:sp>
        <p:nvSpPr>
          <p:cNvPr id="5" name="Content Placeholder 4"/>
          <p:cNvSpPr>
            <a:spLocks noGrp="1"/>
          </p:cNvSpPr>
          <p:nvPr>
            <p:ph sz="half" idx="2"/>
          </p:nvPr>
        </p:nvSpPr>
        <p:spPr>
          <a:xfrm>
            <a:off x="1991544" y="2132857"/>
            <a:ext cx="8640960" cy="3384375"/>
          </a:xfrm>
        </p:spPr>
        <p:txBody>
          <a:bodyPr>
            <a:noAutofit/>
          </a:bodyPr>
          <a:lstStyle/>
          <a:p>
            <a:pPr marL="0" indent="0" eaLnBrk="0" fontAlgn="base" hangingPunct="0">
              <a:lnSpc>
                <a:spcPct val="100000"/>
              </a:lnSpc>
              <a:spcBef>
                <a:spcPct val="20000"/>
              </a:spcBef>
              <a:spcAft>
                <a:spcPct val="0"/>
              </a:spcAft>
              <a:buNone/>
              <a:defRPr/>
            </a:pPr>
            <a:r>
              <a:rPr lang="en-GB" sz="2200" b="1" dirty="0">
                <a:solidFill>
                  <a:srgbClr val="002060"/>
                </a:solidFill>
                <a:latin typeface="Arial" panose="020B0604020202020204" pitchFamily="34" charset="0"/>
              </a:rPr>
              <a:t>= 1</a:t>
            </a:r>
            <a:r>
              <a:rPr lang="en-GB" sz="2200" b="1" dirty="0">
                <a:latin typeface="Arial" panose="020B0604020202020204" pitchFamily="34" charset="0"/>
              </a:rPr>
              <a:t>0 marks</a:t>
            </a:r>
            <a:endParaRPr lang="en-GB" sz="2200" dirty="0">
              <a:latin typeface="Arial" panose="020B0604020202020204" pitchFamily="34" charset="0"/>
            </a:endParaRPr>
          </a:p>
          <a:p>
            <a:pPr marL="0" lvl="0" indent="0">
              <a:buNone/>
            </a:pPr>
            <a:r>
              <a:rPr lang="en-GB" sz="2200" dirty="0">
                <a:latin typeface="Arial" panose="020B0604020202020204" pitchFamily="34" charset="0"/>
              </a:rPr>
              <a:t>In text referencing and reference list</a:t>
            </a:r>
          </a:p>
        </p:txBody>
      </p:sp>
    </p:spTree>
    <p:extLst>
      <p:ext uri="{BB962C8B-B14F-4D97-AF65-F5344CB8AC3E}">
        <p14:creationId xmlns:p14="http://schemas.microsoft.com/office/powerpoint/2010/main" val="87009173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5766" y="287634"/>
            <a:ext cx="10515600" cy="1325563"/>
          </a:xfrm>
        </p:spPr>
        <p:txBody>
          <a:bodyPr>
            <a:noAutofit/>
          </a:bodyPr>
          <a:lstStyle/>
          <a:p>
            <a:r>
              <a:rPr lang="cy-GB" sz="4800" dirty="0"/>
              <a:t>Ymchwil, cyfeirnodi, rhestr cyfeirnodi </a:t>
            </a:r>
            <a:r>
              <a:rPr lang="en-GB" sz="4800" i="1" dirty="0">
                <a:solidFill>
                  <a:srgbClr val="0070C0"/>
                </a:solidFill>
                <a:latin typeface="Arial" panose="020B0604020202020204" pitchFamily="34" charset="0"/>
              </a:rPr>
              <a:t>Research,  referencing , reference list</a:t>
            </a:r>
            <a:endParaRPr lang="en-US" sz="4800" i="1" dirty="0">
              <a:solidFill>
                <a:srgbClr val="0070C0"/>
              </a:solidFill>
              <a:latin typeface="Arial" panose="020B0604020202020204" pitchFamily="34" charset="0"/>
            </a:endParaRPr>
          </a:p>
        </p:txBody>
      </p:sp>
      <p:sp>
        <p:nvSpPr>
          <p:cNvPr id="3" name="Content Placeholder 2"/>
          <p:cNvSpPr>
            <a:spLocks noGrp="1"/>
          </p:cNvSpPr>
          <p:nvPr>
            <p:ph sz="half" idx="1"/>
          </p:nvPr>
        </p:nvSpPr>
        <p:spPr>
          <a:xfrm>
            <a:off x="6096000" y="1978972"/>
            <a:ext cx="5181600" cy="4351338"/>
          </a:xfrm>
        </p:spPr>
        <p:txBody>
          <a:bodyPr>
            <a:normAutofit fontScale="92500" lnSpcReduction="20000"/>
          </a:bodyPr>
          <a:lstStyle/>
          <a:p>
            <a:r>
              <a:rPr lang="en-GB" i="1" dirty="0">
                <a:solidFill>
                  <a:srgbClr val="0070C0"/>
                </a:solidFill>
              </a:rPr>
              <a:t>Reference list includes any references noted throughout work.</a:t>
            </a:r>
          </a:p>
          <a:p>
            <a:r>
              <a:rPr lang="en-GB" i="1" dirty="0">
                <a:solidFill>
                  <a:srgbClr val="0070C0"/>
                </a:solidFill>
              </a:rPr>
              <a:t>Section 3 risk-benefit assessment does not need references</a:t>
            </a:r>
          </a:p>
          <a:p>
            <a:r>
              <a:rPr lang="en-GB" i="1" dirty="0">
                <a:solidFill>
                  <a:srgbClr val="0070C0"/>
                </a:solidFill>
              </a:rPr>
              <a:t>You must cite references in text correctly. </a:t>
            </a:r>
          </a:p>
          <a:p>
            <a:r>
              <a:rPr lang="en-GB" i="1" dirty="0">
                <a:solidFill>
                  <a:srgbClr val="0070C0"/>
                </a:solidFill>
              </a:rPr>
              <a:t>Use your Harvard referencing guide</a:t>
            </a:r>
          </a:p>
          <a:p>
            <a:r>
              <a:rPr lang="en-GB" i="1" dirty="0">
                <a:solidFill>
                  <a:srgbClr val="0070C0"/>
                </a:solidFill>
              </a:rPr>
              <a:t>Do not overuse direct quotations- paraphrase instead</a:t>
            </a:r>
          </a:p>
        </p:txBody>
      </p:sp>
      <p:sp>
        <p:nvSpPr>
          <p:cNvPr id="4" name="Content Placeholder 3"/>
          <p:cNvSpPr>
            <a:spLocks noGrp="1"/>
          </p:cNvSpPr>
          <p:nvPr>
            <p:ph sz="half" idx="2"/>
          </p:nvPr>
        </p:nvSpPr>
        <p:spPr>
          <a:xfrm>
            <a:off x="611966" y="1978972"/>
            <a:ext cx="5181600" cy="4351338"/>
          </a:xfrm>
        </p:spPr>
        <p:txBody>
          <a:bodyPr>
            <a:normAutofit fontScale="92500" lnSpcReduction="20000"/>
          </a:bodyPr>
          <a:lstStyle/>
          <a:p>
            <a:r>
              <a:rPr lang="cy-GB" dirty="0"/>
              <a:t>Mae'r rhestr cyfeirnodi yn cynnwys unrhyw gyfeiriadau a nodir trwy gydol y gwaith.</a:t>
            </a:r>
          </a:p>
          <a:p>
            <a:r>
              <a:rPr lang="cy-GB" dirty="0"/>
              <a:t>Rhaid i chi ddyfynnu cyfeiriadau yn y testun yn gywir.</a:t>
            </a:r>
          </a:p>
          <a:p>
            <a:r>
              <a:rPr lang="cy-GB" dirty="0"/>
              <a:t>Rhan 3 asesiad risg-budd- dim angen cyfeirnodi</a:t>
            </a:r>
          </a:p>
          <a:p>
            <a:r>
              <a:rPr lang="cy-GB" dirty="0"/>
              <a:t>Defnyddiwch canllaw cyfeirnodi </a:t>
            </a:r>
            <a:r>
              <a:rPr lang="cy-GB" dirty="0" err="1"/>
              <a:t>Harvard</a:t>
            </a:r>
            <a:endParaRPr lang="cy-GB" dirty="0"/>
          </a:p>
          <a:p>
            <a:r>
              <a:rPr lang="cy-GB" dirty="0"/>
              <a:t>Peidiwch or-ddefnyddio dyfyniadau- gwell aralleirio</a:t>
            </a:r>
          </a:p>
        </p:txBody>
      </p:sp>
    </p:spTree>
    <p:custDataLst>
      <p:tags r:id="rId1"/>
    </p:custDataLst>
    <p:extLst>
      <p:ext uri="{BB962C8B-B14F-4D97-AF65-F5344CB8AC3E}">
        <p14:creationId xmlns:p14="http://schemas.microsoft.com/office/powerpoint/2010/main" val="173409573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631504" y="548680"/>
            <a:ext cx="8928992" cy="576064"/>
          </a:xfrm>
        </p:spPr>
        <p:txBody>
          <a:bodyPr>
            <a:normAutofit fontScale="90000"/>
          </a:bodyPr>
          <a:lstStyle/>
          <a:p>
            <a:pPr algn="ctr"/>
            <a:br>
              <a:rPr lang="cy-GB" altLang="cy-GB" sz="3100" kern="0" dirty="0">
                <a:solidFill>
                  <a:srgbClr val="000000"/>
                </a:solidFill>
                <a:latin typeface="Arial" panose="020B0604020202020204" pitchFamily="34" charset="0"/>
                <a:ea typeface="ＭＳ Ｐゴシック" charset="-128"/>
              </a:rPr>
            </a:br>
            <a:br>
              <a:rPr lang="cy-GB" altLang="cy-GB" sz="3100" kern="0" dirty="0">
                <a:solidFill>
                  <a:srgbClr val="000000"/>
                </a:solidFill>
                <a:latin typeface="Arial" panose="020B0604020202020204" pitchFamily="34" charset="0"/>
                <a:ea typeface="ＭＳ Ｐゴシック" charset="-128"/>
              </a:rPr>
            </a:br>
            <a:r>
              <a:rPr lang="cy-GB" altLang="cy-GB" sz="5300" kern="0" dirty="0">
                <a:solidFill>
                  <a:srgbClr val="000000"/>
                </a:solidFill>
                <a:latin typeface="Arial" panose="020B0604020202020204" pitchFamily="34" charset="0"/>
                <a:ea typeface="ＭＳ Ｐゴシック" charset="-128"/>
              </a:rPr>
              <a:t>Meini Prawf Asesu 2 -</a:t>
            </a:r>
            <a:r>
              <a:rPr lang="cy-GB" sz="5300" dirty="0">
                <a:latin typeface="Arial" panose="020B0604020202020204" pitchFamily="34" charset="0"/>
              </a:rPr>
              <a:t> Gwybodaeth a Dealltwriaeth</a:t>
            </a:r>
            <a:br>
              <a:rPr lang="cy-GB" sz="5300" dirty="0">
                <a:latin typeface="Arial" panose="020B0604020202020204" pitchFamily="34" charset="0"/>
              </a:rPr>
            </a:br>
            <a:endParaRPr lang="en-GB" sz="2800" dirty="0">
              <a:solidFill>
                <a:srgbClr val="002060"/>
              </a:solidFill>
              <a:latin typeface="Arial" panose="020B0604020202020204" pitchFamily="34" charset="0"/>
            </a:endParaRPr>
          </a:p>
        </p:txBody>
      </p:sp>
      <p:sp>
        <p:nvSpPr>
          <p:cNvPr id="4" name="Content Placeholder 3"/>
          <p:cNvSpPr>
            <a:spLocks noGrp="1"/>
          </p:cNvSpPr>
          <p:nvPr>
            <p:ph sz="half" idx="1"/>
          </p:nvPr>
        </p:nvSpPr>
        <p:spPr>
          <a:xfrm>
            <a:off x="1955540" y="1844824"/>
            <a:ext cx="8280920" cy="3816424"/>
          </a:xfrm>
        </p:spPr>
        <p:txBody>
          <a:bodyPr>
            <a:noAutofit/>
          </a:bodyPr>
          <a:lstStyle/>
          <a:p>
            <a:pPr marL="0" indent="0" eaLnBrk="0" fontAlgn="base" hangingPunct="0">
              <a:lnSpc>
                <a:spcPct val="100000"/>
              </a:lnSpc>
              <a:spcBef>
                <a:spcPct val="20000"/>
              </a:spcBef>
              <a:spcAft>
                <a:spcPct val="0"/>
              </a:spcAft>
              <a:buNone/>
              <a:defRPr/>
            </a:pPr>
            <a:r>
              <a:rPr lang="en-GB" b="1" dirty="0">
                <a:latin typeface="Arial" panose="020B0604020202020204" pitchFamily="34" charset="0"/>
              </a:rPr>
              <a:t>= 20 marc</a:t>
            </a:r>
          </a:p>
          <a:p>
            <a:pPr marL="0" indent="0">
              <a:lnSpc>
                <a:spcPct val="115000"/>
              </a:lnSpc>
              <a:spcAft>
                <a:spcPts val="600"/>
              </a:spcAft>
              <a:buNone/>
            </a:pPr>
            <a:r>
              <a:rPr lang="en-GB" sz="2800" dirty="0" err="1">
                <a:effectLst/>
                <a:latin typeface="Arial" panose="020B0604020202020204" pitchFamily="34" charset="0"/>
                <a:ea typeface="Calibri" panose="020F0502020204030204" pitchFamily="34" charset="0"/>
                <a:cs typeface="Arial" panose="020B0604020202020204" pitchFamily="34" charset="0"/>
              </a:rPr>
              <a:t>Lluniwch</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asesiad</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budd-risg</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ar</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gyfer</a:t>
            </a:r>
            <a:r>
              <a:rPr lang="en-GB" sz="2800" dirty="0">
                <a:effectLst/>
                <a:latin typeface="Arial" panose="020B0604020202020204" pitchFamily="34" charset="0"/>
                <a:ea typeface="Calibri" panose="020F0502020204030204" pitchFamily="34" charset="0"/>
                <a:cs typeface="Arial" panose="020B0604020202020204" pitchFamily="34" charset="0"/>
              </a:rPr>
              <a:t> y </a:t>
            </a:r>
            <a:r>
              <a:rPr lang="en-GB" sz="2800" dirty="0" err="1">
                <a:effectLst/>
                <a:latin typeface="Arial" panose="020B0604020202020204" pitchFamily="34" charset="0"/>
                <a:ea typeface="Calibri" panose="020F0502020204030204" pitchFamily="34" charset="0"/>
                <a:cs typeface="Arial" panose="020B0604020202020204" pitchFamily="34" charset="0"/>
              </a:rPr>
              <a:t>gofod</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awyr</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agored</a:t>
            </a:r>
            <a:r>
              <a:rPr lang="en-GB" sz="2800" dirty="0">
                <a:effectLst/>
                <a:latin typeface="Arial" panose="020B0604020202020204" pitchFamily="34" charset="0"/>
                <a:ea typeface="Calibri" panose="020F0502020204030204" pitchFamily="34" charset="0"/>
                <a:cs typeface="Arial" panose="020B0604020202020204" pitchFamily="34" charset="0"/>
              </a:rPr>
              <a:t> a </a:t>
            </a:r>
            <a:r>
              <a:rPr lang="en-GB" sz="2800" dirty="0" err="1">
                <a:effectLst/>
                <a:latin typeface="Arial" panose="020B0604020202020204" pitchFamily="34" charset="0"/>
                <a:ea typeface="Calibri" panose="020F0502020204030204" pitchFamily="34" charset="0"/>
                <a:cs typeface="Arial" panose="020B0604020202020204" pitchFamily="34" charset="0"/>
              </a:rPr>
              <a:t>ddarperir</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yn</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eich</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ffotograff</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Darperir</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templed</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ar</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gyfer</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yr</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adran</a:t>
            </a:r>
            <a:r>
              <a:rPr lang="en-GB" sz="2800" dirty="0">
                <a:effectLst/>
                <a:latin typeface="Arial" panose="020B0604020202020204" pitchFamily="34" charset="0"/>
                <a:ea typeface="Calibri" panose="020F0502020204030204" pitchFamily="34" charset="0"/>
                <a:cs typeface="Arial" panose="020B0604020202020204" pitchFamily="34" charset="0"/>
              </a:rPr>
              <a:t> hon (</a:t>
            </a:r>
            <a:r>
              <a:rPr lang="en-GB" sz="2800" dirty="0" err="1">
                <a:effectLst/>
                <a:latin typeface="Arial" panose="020B0604020202020204" pitchFamily="34" charset="0"/>
                <a:ea typeface="Calibri" panose="020F0502020204030204" pitchFamily="34" charset="0"/>
                <a:cs typeface="Arial" panose="020B0604020202020204" pitchFamily="34" charset="0"/>
              </a:rPr>
              <a:t>tua</a:t>
            </a:r>
            <a:r>
              <a:rPr lang="en-GB" sz="2800" dirty="0">
                <a:effectLst/>
                <a:latin typeface="Arial" panose="020B0604020202020204" pitchFamily="34" charset="0"/>
                <a:ea typeface="Calibri" panose="020F0502020204030204" pitchFamily="34" charset="0"/>
                <a:cs typeface="Arial" panose="020B0604020202020204" pitchFamily="34" charset="0"/>
              </a:rPr>
              <a:t> 600-1000 gair).</a:t>
            </a:r>
            <a:endParaRPr lang="en-GB" sz="2400" dirty="0">
              <a:effectLst/>
              <a:latin typeface="Arial" panose="020B0604020202020204" pitchFamily="34" charset="0"/>
              <a:ea typeface="DengXian" panose="02010600030101010101" pitchFamily="2" charset="-122"/>
              <a:cs typeface="Arial" panose="020B0604020202020204" pitchFamily="34" charset="0"/>
            </a:endParaRPr>
          </a:p>
        </p:txBody>
      </p:sp>
    </p:spTree>
    <p:extLst>
      <p:ext uri="{BB962C8B-B14F-4D97-AF65-F5344CB8AC3E}">
        <p14:creationId xmlns:p14="http://schemas.microsoft.com/office/powerpoint/2010/main" val="129563324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631504" y="548680"/>
            <a:ext cx="8928992" cy="288032"/>
          </a:xfrm>
        </p:spPr>
        <p:txBody>
          <a:bodyPr>
            <a:normAutofit fontScale="90000"/>
          </a:bodyPr>
          <a:lstStyle/>
          <a:p>
            <a:pPr algn="ctr"/>
            <a:br>
              <a:rPr lang="cy-GB" altLang="cy-GB" sz="3100" kern="0" dirty="0">
                <a:solidFill>
                  <a:srgbClr val="000000"/>
                </a:solidFill>
                <a:latin typeface="Arial" panose="020B0604020202020204" pitchFamily="34" charset="0"/>
                <a:ea typeface="ＭＳ Ｐゴシック" charset="-128"/>
              </a:rPr>
            </a:br>
            <a:br>
              <a:rPr lang="cy-GB" altLang="cy-GB" sz="3100" kern="0" dirty="0">
                <a:solidFill>
                  <a:srgbClr val="000000"/>
                </a:solidFill>
                <a:latin typeface="Arial" panose="020B0604020202020204" pitchFamily="34" charset="0"/>
                <a:ea typeface="ＭＳ Ｐゴシック" charset="-128"/>
              </a:rPr>
            </a:br>
            <a:br>
              <a:rPr lang="cy-GB" sz="5300" dirty="0">
                <a:latin typeface="Arial" panose="020B0604020202020204" pitchFamily="34" charset="0"/>
              </a:rPr>
            </a:br>
            <a:r>
              <a:rPr lang="en-GB" altLang="cy-GB" sz="5300" kern="0" dirty="0">
                <a:latin typeface="Arial" panose="020B0604020202020204" pitchFamily="34" charset="0"/>
                <a:ea typeface="ＭＳ Ｐゴシック" charset="-128"/>
              </a:rPr>
              <a:t>Assessment Criteria 2 – Knowledge and Understanding</a:t>
            </a:r>
            <a:br>
              <a:rPr lang="en-GB" dirty="0"/>
            </a:br>
            <a:br>
              <a:rPr lang="en-GB" altLang="cy-GB" sz="2800" kern="0" dirty="0">
                <a:latin typeface="Arial" panose="020B0604020202020204" pitchFamily="34" charset="0"/>
                <a:ea typeface="ＭＳ Ｐゴシック" charset="-128"/>
              </a:rPr>
            </a:br>
            <a:endParaRPr lang="en-GB" sz="2800" dirty="0">
              <a:latin typeface="Arial" panose="020B0604020202020204" pitchFamily="34" charset="0"/>
            </a:endParaRPr>
          </a:p>
        </p:txBody>
      </p:sp>
      <p:sp>
        <p:nvSpPr>
          <p:cNvPr id="4" name="Content Placeholder 3"/>
          <p:cNvSpPr>
            <a:spLocks noGrp="1"/>
          </p:cNvSpPr>
          <p:nvPr>
            <p:ph sz="half" idx="1"/>
          </p:nvPr>
        </p:nvSpPr>
        <p:spPr>
          <a:xfrm>
            <a:off x="1631504" y="1556793"/>
            <a:ext cx="4680520" cy="3816424"/>
          </a:xfrm>
        </p:spPr>
        <p:txBody>
          <a:bodyPr>
            <a:noAutofit/>
          </a:bodyPr>
          <a:lstStyle/>
          <a:p>
            <a:pPr marL="0" indent="0" eaLnBrk="0" fontAlgn="base" hangingPunct="0">
              <a:lnSpc>
                <a:spcPct val="100000"/>
              </a:lnSpc>
              <a:spcBef>
                <a:spcPct val="20000"/>
              </a:spcBef>
              <a:spcAft>
                <a:spcPct val="0"/>
              </a:spcAft>
              <a:buNone/>
              <a:defRPr/>
            </a:pPr>
            <a:endParaRPr lang="en-GB" sz="2400" dirty="0">
              <a:latin typeface="Arial" panose="020B0604020202020204" pitchFamily="34" charset="0"/>
            </a:endParaRPr>
          </a:p>
          <a:p>
            <a:pPr marL="0" indent="0">
              <a:buNone/>
            </a:pPr>
            <a:endParaRPr lang="en-GB" sz="2400" dirty="0">
              <a:solidFill>
                <a:prstClr val="black"/>
              </a:solidFill>
              <a:latin typeface="Arial" panose="020B0604020202020204" pitchFamily="34" charset="0"/>
            </a:endParaRPr>
          </a:p>
        </p:txBody>
      </p:sp>
      <p:sp>
        <p:nvSpPr>
          <p:cNvPr id="5" name="Content Placeholder 4"/>
          <p:cNvSpPr>
            <a:spLocks noGrp="1"/>
          </p:cNvSpPr>
          <p:nvPr>
            <p:ph sz="half" idx="2"/>
          </p:nvPr>
        </p:nvSpPr>
        <p:spPr>
          <a:xfrm>
            <a:off x="806899" y="1916835"/>
            <a:ext cx="8424936" cy="4176463"/>
          </a:xfrm>
        </p:spPr>
        <p:txBody>
          <a:bodyPr>
            <a:noAutofit/>
          </a:bodyPr>
          <a:lstStyle/>
          <a:p>
            <a:pPr marL="0" indent="0" eaLnBrk="0" fontAlgn="base" hangingPunct="0">
              <a:lnSpc>
                <a:spcPct val="100000"/>
              </a:lnSpc>
              <a:spcBef>
                <a:spcPct val="20000"/>
              </a:spcBef>
              <a:spcAft>
                <a:spcPct val="0"/>
              </a:spcAft>
              <a:buNone/>
              <a:defRPr/>
            </a:pPr>
            <a:r>
              <a:rPr lang="en-GB" b="1" dirty="0">
                <a:latin typeface="Arial" panose="020B0604020202020204" pitchFamily="34" charset="0"/>
              </a:rPr>
              <a:t>= 20 marks</a:t>
            </a:r>
            <a:endParaRPr lang="en-GB" dirty="0">
              <a:latin typeface="Arial" panose="020B0604020202020204" pitchFamily="34" charset="0"/>
            </a:endParaRPr>
          </a:p>
          <a:p>
            <a:pPr marL="0" indent="0" eaLnBrk="0" fontAlgn="base" hangingPunct="0">
              <a:lnSpc>
                <a:spcPct val="100000"/>
              </a:lnSpc>
              <a:spcBef>
                <a:spcPct val="20000"/>
              </a:spcBef>
              <a:spcAft>
                <a:spcPct val="0"/>
              </a:spcAft>
              <a:buNone/>
              <a:defRPr/>
            </a:pPr>
            <a:r>
              <a:rPr lang="en-GB" dirty="0">
                <a:latin typeface="Arial" panose="020B0604020202020204" pitchFamily="34" charset="0"/>
              </a:rPr>
              <a:t>Produce a risk-benefit assessment for the outdoor space provided in your photograph. A template for this section will be provided (approx. 600-1000 words).</a:t>
            </a:r>
          </a:p>
        </p:txBody>
      </p:sp>
    </p:spTree>
    <p:extLst>
      <p:ext uri="{BB962C8B-B14F-4D97-AF65-F5344CB8AC3E}">
        <p14:creationId xmlns:p14="http://schemas.microsoft.com/office/powerpoint/2010/main" val="161220839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631504" y="836713"/>
            <a:ext cx="8928992" cy="576064"/>
          </a:xfrm>
        </p:spPr>
        <p:txBody>
          <a:bodyPr>
            <a:normAutofit fontScale="90000"/>
          </a:bodyPr>
          <a:lstStyle/>
          <a:p>
            <a:pPr algn="ctr"/>
            <a:br>
              <a:rPr lang="cy-GB" altLang="cy-GB" sz="3100" kern="0" dirty="0">
                <a:solidFill>
                  <a:srgbClr val="000000"/>
                </a:solidFill>
                <a:latin typeface="Arial" panose="020B0604020202020204" pitchFamily="34" charset="0"/>
                <a:ea typeface="ＭＳ Ｐゴシック" charset="-128"/>
              </a:rPr>
            </a:br>
            <a:br>
              <a:rPr lang="cy-GB" altLang="cy-GB" sz="3100" kern="0" dirty="0">
                <a:solidFill>
                  <a:srgbClr val="000000"/>
                </a:solidFill>
                <a:latin typeface="Arial" panose="020B0604020202020204" pitchFamily="34" charset="0"/>
                <a:ea typeface="ＭＳ Ｐゴシック" charset="-128"/>
              </a:rPr>
            </a:br>
            <a:r>
              <a:rPr lang="cy-GB" altLang="cy-GB" sz="5300" kern="0" dirty="0">
                <a:solidFill>
                  <a:srgbClr val="000000"/>
                </a:solidFill>
                <a:latin typeface="Arial" panose="020B0604020202020204" pitchFamily="34" charset="0"/>
                <a:ea typeface="ＭＳ Ｐゴシック" charset="-128"/>
              </a:rPr>
              <a:t>Meini Prawf Asesu 3 –</a:t>
            </a:r>
            <a:r>
              <a:rPr lang="cy-GB" sz="5300" dirty="0">
                <a:latin typeface="Arial" panose="020B0604020202020204" pitchFamily="34" charset="0"/>
              </a:rPr>
              <a:t> Sgiliau Gwybyddol a Deallusol</a:t>
            </a:r>
            <a:br>
              <a:rPr lang="cy-GB" sz="5300" dirty="0">
                <a:latin typeface="Arial" panose="020B0604020202020204" pitchFamily="34" charset="0"/>
              </a:rPr>
            </a:br>
            <a:br>
              <a:rPr lang="en-GB" dirty="0"/>
            </a:br>
            <a:br>
              <a:rPr lang="en-GB" altLang="cy-GB" sz="2800" kern="0" dirty="0">
                <a:solidFill>
                  <a:srgbClr val="000000"/>
                </a:solidFill>
                <a:latin typeface="Arial" panose="020B0604020202020204" pitchFamily="34" charset="0"/>
                <a:ea typeface="ＭＳ Ｐゴシック" charset="-128"/>
              </a:rPr>
            </a:br>
            <a:endParaRPr lang="en-GB" sz="2800" dirty="0">
              <a:solidFill>
                <a:srgbClr val="002060"/>
              </a:solidFill>
              <a:latin typeface="Arial" panose="020B0604020202020204" pitchFamily="34" charset="0"/>
            </a:endParaRPr>
          </a:p>
        </p:txBody>
      </p:sp>
      <p:sp>
        <p:nvSpPr>
          <p:cNvPr id="4" name="Content Placeholder 3"/>
          <p:cNvSpPr>
            <a:spLocks noGrp="1"/>
          </p:cNvSpPr>
          <p:nvPr>
            <p:ph sz="half" idx="1"/>
          </p:nvPr>
        </p:nvSpPr>
        <p:spPr>
          <a:xfrm>
            <a:off x="1631504" y="1556793"/>
            <a:ext cx="8643872" cy="3816424"/>
          </a:xfrm>
        </p:spPr>
        <p:txBody>
          <a:bodyPr>
            <a:noAutofit/>
          </a:bodyPr>
          <a:lstStyle/>
          <a:p>
            <a:pPr marL="0" indent="0" eaLnBrk="0" fontAlgn="base" hangingPunct="0">
              <a:lnSpc>
                <a:spcPct val="100000"/>
              </a:lnSpc>
              <a:spcBef>
                <a:spcPct val="20000"/>
              </a:spcBef>
              <a:spcAft>
                <a:spcPct val="0"/>
              </a:spcAft>
              <a:buNone/>
              <a:defRPr/>
            </a:pPr>
            <a:r>
              <a:rPr lang="en-GB" b="1" dirty="0">
                <a:latin typeface="Arial" panose="020B0604020202020204" pitchFamily="34" charset="0"/>
              </a:rPr>
              <a:t>= 30 marc</a:t>
            </a:r>
          </a:p>
          <a:p>
            <a:pPr marL="0" indent="0">
              <a:lnSpc>
                <a:spcPct val="115000"/>
              </a:lnSpc>
              <a:spcAft>
                <a:spcPts val="1000"/>
              </a:spcAft>
              <a:buNone/>
            </a:pPr>
            <a:r>
              <a:rPr lang="en-GB" sz="2800" dirty="0">
                <a:effectLst/>
                <a:latin typeface="Arial" panose="020B0604020202020204" pitchFamily="34" charset="0"/>
                <a:ea typeface="Calibri" panose="020F0502020204030204" pitchFamily="34" charset="0"/>
                <a:cs typeface="Arial" panose="020B0604020202020204" pitchFamily="34" charset="0"/>
              </a:rPr>
              <a:t>Gan </a:t>
            </a:r>
            <a:r>
              <a:rPr lang="en-GB" sz="2800" dirty="0" err="1">
                <a:effectLst/>
                <a:latin typeface="Arial" panose="020B0604020202020204" pitchFamily="34" charset="0"/>
                <a:ea typeface="Calibri" panose="020F0502020204030204" pitchFamily="34" charset="0"/>
                <a:cs typeface="Arial" panose="020B0604020202020204" pitchFamily="34" charset="0"/>
              </a:rPr>
              <a:t>gyfeirio</a:t>
            </a:r>
            <a:r>
              <a:rPr lang="en-GB" sz="2800" dirty="0">
                <a:effectLst/>
                <a:latin typeface="Arial" panose="020B0604020202020204" pitchFamily="34" charset="0"/>
                <a:ea typeface="Calibri" panose="020F0502020204030204" pitchFamily="34" charset="0"/>
                <a:cs typeface="Arial" panose="020B0604020202020204" pitchFamily="34" charset="0"/>
              </a:rPr>
              <a:t> at </a:t>
            </a:r>
            <a:r>
              <a:rPr lang="en-GB" sz="2800" dirty="0" err="1">
                <a:effectLst/>
                <a:latin typeface="Arial" panose="020B0604020202020204" pitchFamily="34" charset="0"/>
                <a:ea typeface="Calibri" panose="020F0502020204030204" pitchFamily="34" charset="0"/>
                <a:cs typeface="Arial" panose="020B0604020202020204" pitchFamily="34" charset="0"/>
              </a:rPr>
              <a:t>ddamcaniaeth</a:t>
            </a:r>
            <a:r>
              <a:rPr lang="en-GB" sz="2800" dirty="0">
                <a:effectLst/>
                <a:latin typeface="Arial" panose="020B0604020202020204" pitchFamily="34" charset="0"/>
                <a:ea typeface="Calibri" panose="020F0502020204030204" pitchFamily="34" charset="0"/>
                <a:cs typeface="Arial" panose="020B0604020202020204" pitchFamily="34" charset="0"/>
              </a:rPr>
              <a:t> ac </a:t>
            </a:r>
            <a:r>
              <a:rPr lang="en-GB" sz="2800" dirty="0" err="1">
                <a:effectLst/>
                <a:latin typeface="Arial" panose="020B0604020202020204" pitchFamily="34" charset="0"/>
                <a:ea typeface="Calibri" panose="020F0502020204030204" pitchFamily="34" charset="0"/>
                <a:cs typeface="Arial" panose="020B0604020202020204" pitchFamily="34" charset="0"/>
              </a:rPr>
              <a:t>ymchwil</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gwerthuswch</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sut</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mae</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oedolion</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sy'n</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gweithio</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gyda</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phlant</a:t>
            </a:r>
            <a:r>
              <a:rPr lang="en-GB" sz="2800" dirty="0">
                <a:effectLst/>
                <a:latin typeface="Arial" panose="020B0604020202020204" pitchFamily="34" charset="0"/>
                <a:ea typeface="Calibri" panose="020F0502020204030204" pitchFamily="34" charset="0"/>
                <a:cs typeface="Arial" panose="020B0604020202020204" pitchFamily="34" charset="0"/>
              </a:rPr>
              <a:t> y </a:t>
            </a:r>
            <a:r>
              <a:rPr lang="en-GB" sz="2800" dirty="0" err="1">
                <a:effectLst/>
                <a:latin typeface="Arial" panose="020B0604020202020204" pitchFamily="34" charset="0"/>
                <a:ea typeface="Calibri" panose="020F0502020204030204" pitchFamily="34" charset="0"/>
                <a:cs typeface="Arial" panose="020B0604020202020204" pitchFamily="34" charset="0"/>
              </a:rPr>
              <a:t>blynyddoedd</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cynnar</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yn</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cefnogi</a:t>
            </a:r>
            <a:r>
              <a:rPr lang="en-GB" sz="2800" dirty="0">
                <a:effectLst/>
                <a:latin typeface="Arial" panose="020B0604020202020204" pitchFamily="34" charset="0"/>
                <a:ea typeface="Calibri" panose="020F0502020204030204" pitchFamily="34" charset="0"/>
                <a:cs typeface="Arial" panose="020B0604020202020204" pitchFamily="34" charset="0"/>
              </a:rPr>
              <a:t> ac </a:t>
            </a:r>
            <a:r>
              <a:rPr lang="en-GB" sz="2800" dirty="0" err="1">
                <a:effectLst/>
                <a:latin typeface="Arial" panose="020B0604020202020204" pitchFamily="34" charset="0"/>
                <a:ea typeface="Calibri" panose="020F0502020204030204" pitchFamily="34" charset="0"/>
                <a:cs typeface="Arial" panose="020B0604020202020204" pitchFamily="34" charset="0"/>
              </a:rPr>
              <a:t>yn</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annog</a:t>
            </a:r>
            <a:r>
              <a:rPr lang="en-GB" sz="2800" dirty="0">
                <a:effectLst/>
                <a:latin typeface="Arial" panose="020B0604020202020204" pitchFamily="34" charset="0"/>
                <a:ea typeface="Calibri" panose="020F0502020204030204" pitchFamily="34" charset="0"/>
                <a:cs typeface="Arial" panose="020B0604020202020204" pitchFamily="34" charset="0"/>
              </a:rPr>
              <a:t> plant </a:t>
            </a:r>
            <a:r>
              <a:rPr lang="en-GB" sz="2800" dirty="0" err="1">
                <a:effectLst/>
                <a:latin typeface="Arial" panose="020B0604020202020204" pitchFamily="34" charset="0"/>
                <a:ea typeface="Calibri" panose="020F0502020204030204" pitchFamily="34" charset="0"/>
                <a:cs typeface="Arial" panose="020B0604020202020204" pitchFamily="34" charset="0"/>
              </a:rPr>
              <a:t>i</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ymgysylltu</a:t>
            </a:r>
            <a:r>
              <a:rPr lang="en-GB" sz="2800" dirty="0">
                <a:effectLst/>
                <a:latin typeface="Arial" panose="020B0604020202020204" pitchFamily="34" charset="0"/>
                <a:ea typeface="Calibri" panose="020F0502020204030204" pitchFamily="34" charset="0"/>
                <a:cs typeface="Arial" panose="020B0604020202020204" pitchFamily="34" charset="0"/>
              </a:rPr>
              <a:t> â </a:t>
            </a:r>
            <a:r>
              <a:rPr lang="en-GB" sz="2800" dirty="0" err="1">
                <a:effectLst/>
                <a:latin typeface="Arial" panose="020B0604020202020204" pitchFamily="34" charset="0"/>
                <a:ea typeface="Calibri" panose="020F0502020204030204" pitchFamily="34" charset="0"/>
                <a:cs typeface="Arial" panose="020B0604020202020204" pitchFamily="34" charset="0"/>
              </a:rPr>
              <a:t>chysyniadau</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mathemategol</a:t>
            </a:r>
            <a:r>
              <a:rPr lang="en-GB" sz="2800" dirty="0">
                <a:effectLst/>
                <a:latin typeface="Arial" panose="020B0604020202020204" pitchFamily="34" charset="0"/>
                <a:ea typeface="Calibri" panose="020F0502020204030204" pitchFamily="34" charset="0"/>
                <a:cs typeface="Arial" panose="020B0604020202020204" pitchFamily="34" charset="0"/>
              </a:rPr>
              <a:t> a </a:t>
            </a:r>
            <a:r>
              <a:rPr lang="en-GB" sz="2800" dirty="0" err="1">
                <a:effectLst/>
                <a:latin typeface="Arial" panose="020B0604020202020204" pitchFamily="34" charset="0"/>
                <a:ea typeface="Calibri" panose="020F0502020204030204" pitchFamily="34" charset="0"/>
                <a:cs typeface="Arial" panose="020B0604020202020204" pitchFamily="34" charset="0"/>
              </a:rPr>
              <a:t>gwyddonol</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mewn</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amgylchedd</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awyr</a:t>
            </a:r>
            <a:r>
              <a:rPr lang="en-GB" sz="2800" dirty="0">
                <a:effectLst/>
                <a:latin typeface="Arial" panose="020B0604020202020204" pitchFamily="34" charset="0"/>
                <a:ea typeface="Calibri" panose="020F0502020204030204" pitchFamily="34" charset="0"/>
                <a:cs typeface="Arial" panose="020B0604020202020204" pitchFamily="34" charset="0"/>
              </a:rPr>
              <a:t> </a:t>
            </a:r>
            <a:r>
              <a:rPr lang="en-GB" sz="2800" dirty="0" err="1">
                <a:effectLst/>
                <a:latin typeface="Arial" panose="020B0604020202020204" pitchFamily="34" charset="0"/>
                <a:ea typeface="Calibri" panose="020F0502020204030204" pitchFamily="34" charset="0"/>
                <a:cs typeface="Arial" panose="020B0604020202020204" pitchFamily="34" charset="0"/>
              </a:rPr>
              <a:t>agored</a:t>
            </a:r>
            <a:r>
              <a:rPr lang="en-GB" sz="2800" dirty="0">
                <a:effectLst/>
                <a:latin typeface="Arial" panose="020B0604020202020204" pitchFamily="34" charset="0"/>
                <a:ea typeface="Calibri" panose="020F0502020204030204" pitchFamily="34" charset="0"/>
                <a:cs typeface="Arial" panose="020B0604020202020204" pitchFamily="34" charset="0"/>
              </a:rPr>
              <a:t> (1800 gair).</a:t>
            </a:r>
            <a:endParaRPr lang="en-GB" sz="2400" dirty="0">
              <a:effectLst/>
              <a:latin typeface="Arial" panose="020B0604020202020204" pitchFamily="34" charset="0"/>
              <a:ea typeface="DengXian" panose="02010600030101010101" pitchFamily="2" charset="-122"/>
              <a:cs typeface="Arial" panose="020B0604020202020204" pitchFamily="34" charset="0"/>
            </a:endParaRPr>
          </a:p>
          <a:p>
            <a:pPr marL="0" indent="0" eaLnBrk="0" fontAlgn="base" hangingPunct="0">
              <a:lnSpc>
                <a:spcPct val="100000"/>
              </a:lnSpc>
              <a:spcBef>
                <a:spcPct val="20000"/>
              </a:spcBef>
              <a:spcAft>
                <a:spcPct val="0"/>
              </a:spcAft>
              <a:buNone/>
              <a:defRPr/>
            </a:pPr>
            <a:r>
              <a:rPr lang="en-GB" dirty="0">
                <a:latin typeface="Arial" panose="020B0604020202020204" pitchFamily="34" charset="0"/>
              </a:rPr>
              <a:t>.</a:t>
            </a:r>
          </a:p>
        </p:txBody>
      </p:sp>
    </p:spTree>
    <p:extLst>
      <p:ext uri="{BB962C8B-B14F-4D97-AF65-F5344CB8AC3E}">
        <p14:creationId xmlns:p14="http://schemas.microsoft.com/office/powerpoint/2010/main" val="91752453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631504" y="332656"/>
            <a:ext cx="8928992" cy="576064"/>
          </a:xfrm>
        </p:spPr>
        <p:txBody>
          <a:bodyPr>
            <a:normAutofit fontScale="90000"/>
          </a:bodyPr>
          <a:lstStyle/>
          <a:p>
            <a:pPr algn="ctr"/>
            <a:br>
              <a:rPr lang="cy-GB" altLang="cy-GB" sz="3100" kern="0" dirty="0">
                <a:solidFill>
                  <a:srgbClr val="000000"/>
                </a:solidFill>
                <a:latin typeface="Arial" panose="020B0604020202020204" pitchFamily="34" charset="0"/>
                <a:ea typeface="ＭＳ Ｐゴシック" charset="-128"/>
              </a:rPr>
            </a:br>
            <a:br>
              <a:rPr lang="cy-GB" altLang="cy-GB" sz="3100" kern="0" dirty="0">
                <a:solidFill>
                  <a:srgbClr val="000000"/>
                </a:solidFill>
                <a:latin typeface="Arial" panose="020B0604020202020204" pitchFamily="34" charset="0"/>
                <a:ea typeface="ＭＳ Ｐゴシック" charset="-128"/>
              </a:rPr>
            </a:br>
            <a:br>
              <a:rPr lang="cy-GB" sz="5300" dirty="0">
                <a:latin typeface="Arial" panose="020B0604020202020204" pitchFamily="34" charset="0"/>
              </a:rPr>
            </a:br>
            <a:r>
              <a:rPr lang="en-GB" altLang="cy-GB" sz="5300" kern="0" dirty="0">
                <a:latin typeface="Arial" panose="020B0604020202020204" pitchFamily="34" charset="0"/>
                <a:ea typeface="ＭＳ Ｐゴシック" charset="-128"/>
              </a:rPr>
              <a:t>Assessment Criteria 3 – Cognitive and Intellectual Skills</a:t>
            </a:r>
            <a:br>
              <a:rPr lang="en-GB" dirty="0"/>
            </a:br>
            <a:br>
              <a:rPr lang="en-GB" altLang="cy-GB" sz="2800" kern="0" dirty="0">
                <a:latin typeface="Arial" panose="020B0604020202020204" pitchFamily="34" charset="0"/>
                <a:ea typeface="ＭＳ Ｐゴシック" charset="-128"/>
              </a:rPr>
            </a:br>
            <a:endParaRPr lang="en-GB" sz="2800" dirty="0">
              <a:latin typeface="Arial" panose="020B0604020202020204" pitchFamily="34" charset="0"/>
            </a:endParaRPr>
          </a:p>
        </p:txBody>
      </p:sp>
      <p:sp>
        <p:nvSpPr>
          <p:cNvPr id="5" name="Content Placeholder 4"/>
          <p:cNvSpPr>
            <a:spLocks noGrp="1"/>
          </p:cNvSpPr>
          <p:nvPr>
            <p:ph sz="half" idx="2"/>
          </p:nvPr>
        </p:nvSpPr>
        <p:spPr>
          <a:xfrm>
            <a:off x="1914992" y="1916833"/>
            <a:ext cx="8640960" cy="4176463"/>
          </a:xfrm>
        </p:spPr>
        <p:txBody>
          <a:bodyPr>
            <a:noAutofit/>
          </a:bodyPr>
          <a:lstStyle/>
          <a:p>
            <a:pPr marL="0" indent="0" eaLnBrk="0" fontAlgn="base" hangingPunct="0">
              <a:lnSpc>
                <a:spcPct val="100000"/>
              </a:lnSpc>
              <a:spcBef>
                <a:spcPct val="20000"/>
              </a:spcBef>
              <a:spcAft>
                <a:spcPct val="0"/>
              </a:spcAft>
              <a:buNone/>
              <a:defRPr/>
            </a:pPr>
            <a:r>
              <a:rPr lang="en-GB" b="1" dirty="0">
                <a:latin typeface="Arial" panose="020B0604020202020204" pitchFamily="34" charset="0"/>
              </a:rPr>
              <a:t>=30 marks</a:t>
            </a:r>
          </a:p>
          <a:p>
            <a:pPr marL="0" indent="0">
              <a:buNone/>
            </a:pPr>
            <a:r>
              <a:rPr lang="en-GB" sz="3200" dirty="0">
                <a:latin typeface="Arial" panose="020B0604020202020204" pitchFamily="34" charset="0"/>
              </a:rPr>
              <a:t>With reference to theory and research evaluate how adults working with early years children support and encourage children engage with mathematical and scientific concepts in an outdoor environment (1800 words).</a:t>
            </a:r>
          </a:p>
          <a:p>
            <a:pPr marL="0" indent="0">
              <a:buNone/>
            </a:pPr>
            <a:endParaRPr lang="en-GB" sz="2400" dirty="0">
              <a:solidFill>
                <a:srgbClr val="002060"/>
              </a:solidFill>
              <a:latin typeface="Arial" panose="020B0604020202020204" pitchFamily="34" charset="0"/>
            </a:endParaRPr>
          </a:p>
        </p:txBody>
      </p:sp>
    </p:spTree>
    <p:extLst>
      <p:ext uri="{BB962C8B-B14F-4D97-AF65-F5344CB8AC3E}">
        <p14:creationId xmlns:p14="http://schemas.microsoft.com/office/powerpoint/2010/main" val="340157058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639516" y="1304763"/>
            <a:ext cx="8928992" cy="360040"/>
          </a:xfrm>
        </p:spPr>
        <p:txBody>
          <a:bodyPr>
            <a:normAutofit fontScale="90000"/>
          </a:bodyPr>
          <a:lstStyle/>
          <a:p>
            <a:pPr algn="ctr"/>
            <a:br>
              <a:rPr lang="cy-GB" altLang="cy-GB" sz="3100" kern="0" dirty="0">
                <a:solidFill>
                  <a:srgbClr val="000000"/>
                </a:solidFill>
                <a:latin typeface="Arial" panose="020B0604020202020204" pitchFamily="34" charset="0"/>
                <a:ea typeface="ＭＳ Ｐゴシック" charset="-128"/>
              </a:rPr>
            </a:br>
            <a:br>
              <a:rPr lang="cy-GB" altLang="cy-GB" sz="3100" kern="0" dirty="0">
                <a:solidFill>
                  <a:srgbClr val="000000"/>
                </a:solidFill>
                <a:latin typeface="Arial" panose="020B0604020202020204" pitchFamily="34" charset="0"/>
                <a:ea typeface="ＭＳ Ｐゴシック" charset="-128"/>
              </a:rPr>
            </a:br>
            <a:r>
              <a:rPr lang="cy-GB" altLang="cy-GB" sz="5300" kern="0" dirty="0">
                <a:solidFill>
                  <a:srgbClr val="000000"/>
                </a:solidFill>
                <a:latin typeface="Arial" panose="020B0604020202020204" pitchFamily="34" charset="0"/>
                <a:ea typeface="ＭＳ Ｐゴシック" charset="-128"/>
              </a:rPr>
              <a:t>Meini Prawf Asesu 4 </a:t>
            </a:r>
            <a:br>
              <a:rPr lang="cy-GB" altLang="cy-GB" sz="5300" kern="0" dirty="0">
                <a:solidFill>
                  <a:srgbClr val="000000"/>
                </a:solidFill>
                <a:latin typeface="Arial" panose="020B0604020202020204" pitchFamily="34" charset="0"/>
                <a:ea typeface="ＭＳ Ｐゴシック" charset="-128"/>
              </a:rPr>
            </a:br>
            <a:r>
              <a:rPr lang="cy-GB" sz="5300" dirty="0">
                <a:latin typeface="Arial" panose="020B0604020202020204" pitchFamily="34" charset="0"/>
              </a:rPr>
              <a:t> Sgiliau Ymarferol</a:t>
            </a:r>
            <a:br>
              <a:rPr lang="cy-GB" sz="5300" dirty="0">
                <a:latin typeface="Arial" panose="020B0604020202020204" pitchFamily="34" charset="0"/>
              </a:rPr>
            </a:br>
            <a:br>
              <a:rPr lang="en-GB" sz="5300" dirty="0"/>
            </a:br>
            <a:br>
              <a:rPr lang="en-GB" altLang="cy-GB" sz="5300" kern="0" dirty="0">
                <a:solidFill>
                  <a:srgbClr val="000000"/>
                </a:solidFill>
                <a:latin typeface="Arial" panose="020B0604020202020204" pitchFamily="34" charset="0"/>
                <a:ea typeface="ＭＳ Ｐゴシック" charset="-128"/>
              </a:rPr>
            </a:br>
            <a:endParaRPr lang="en-GB" sz="5300" dirty="0">
              <a:solidFill>
                <a:srgbClr val="002060"/>
              </a:solidFill>
              <a:latin typeface="Arial" panose="020B0604020202020204" pitchFamily="34" charset="0"/>
            </a:endParaRPr>
          </a:p>
        </p:txBody>
      </p:sp>
      <p:sp>
        <p:nvSpPr>
          <p:cNvPr id="4" name="Content Placeholder 3"/>
          <p:cNvSpPr>
            <a:spLocks noGrp="1"/>
          </p:cNvSpPr>
          <p:nvPr>
            <p:ph sz="half" idx="1"/>
          </p:nvPr>
        </p:nvSpPr>
        <p:spPr>
          <a:xfrm>
            <a:off x="1631504" y="1664803"/>
            <a:ext cx="8367902" cy="3708414"/>
          </a:xfrm>
        </p:spPr>
        <p:txBody>
          <a:bodyPr>
            <a:noAutofit/>
          </a:bodyPr>
          <a:lstStyle/>
          <a:p>
            <a:pPr marL="0" indent="0" eaLnBrk="0" fontAlgn="base" hangingPunct="0">
              <a:lnSpc>
                <a:spcPct val="100000"/>
              </a:lnSpc>
              <a:spcBef>
                <a:spcPct val="20000"/>
              </a:spcBef>
              <a:spcAft>
                <a:spcPct val="0"/>
              </a:spcAft>
              <a:buNone/>
              <a:defRPr/>
            </a:pPr>
            <a:r>
              <a:rPr lang="en-GB" b="1" dirty="0">
                <a:latin typeface="Arial" panose="020B0604020202020204" pitchFamily="34" charset="0"/>
              </a:rPr>
              <a:t>= 30 marc</a:t>
            </a:r>
          </a:p>
          <a:p>
            <a:pPr>
              <a:lnSpc>
                <a:spcPct val="115000"/>
              </a:lnSpc>
              <a:spcAft>
                <a:spcPts val="600"/>
              </a:spcAft>
            </a:pPr>
            <a:r>
              <a:rPr lang="en-US" sz="2800" dirty="0" err="1">
                <a:effectLst/>
                <a:latin typeface="Arial" panose="020B0604020202020204" pitchFamily="34" charset="0"/>
                <a:ea typeface="Calibri" panose="020F0502020204030204" pitchFamily="34" charset="0"/>
                <a:cs typeface="Arial" panose="020B0604020202020204" pitchFamily="34" charset="0"/>
              </a:rPr>
              <a:t>Trafodwch</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sut</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gallai'r</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amgylchedd</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yn</a:t>
            </a:r>
            <a:r>
              <a:rPr lang="en-US" sz="2800" dirty="0">
                <a:effectLst/>
                <a:latin typeface="Arial" panose="020B0604020202020204" pitchFamily="34" charset="0"/>
                <a:ea typeface="Calibri" panose="020F0502020204030204" pitchFamily="34" charset="0"/>
                <a:cs typeface="Arial" panose="020B0604020202020204" pitchFamily="34" charset="0"/>
              </a:rPr>
              <a:t> y </a:t>
            </a:r>
            <a:r>
              <a:rPr lang="en-US" sz="2800" dirty="0" err="1">
                <a:effectLst/>
                <a:latin typeface="Arial" panose="020B0604020202020204" pitchFamily="34" charset="0"/>
                <a:ea typeface="Calibri" panose="020F0502020204030204" pitchFamily="34" charset="0"/>
                <a:cs typeface="Arial" panose="020B0604020202020204" pitchFamily="34" charset="0"/>
              </a:rPr>
              <a:t>ffotograff</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gael</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ei</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ddefnyddio</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gan</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blant</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ifanc</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i</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ddatblygu</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cysyniadau</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gwyddonol</a:t>
            </a:r>
            <a:r>
              <a:rPr lang="en-US" sz="2800" dirty="0">
                <a:effectLst/>
                <a:latin typeface="Arial" panose="020B0604020202020204" pitchFamily="34" charset="0"/>
                <a:ea typeface="Calibri" panose="020F0502020204030204" pitchFamily="34" charset="0"/>
                <a:cs typeface="Arial" panose="020B0604020202020204" pitchFamily="34" charset="0"/>
              </a:rPr>
              <a:t> neu </a:t>
            </a:r>
            <a:r>
              <a:rPr lang="en-US" sz="2800" dirty="0" err="1">
                <a:effectLst/>
                <a:latin typeface="Arial" panose="020B0604020202020204" pitchFamily="34" charset="0"/>
                <a:ea typeface="Calibri" panose="020F0502020204030204" pitchFamily="34" charset="0"/>
                <a:cs typeface="Arial" panose="020B0604020202020204" pitchFamily="34" charset="0"/>
              </a:rPr>
              <a:t>fathemategol</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penodol</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megis</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grymoedd</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maint</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pwysau</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cylchoedd</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bywyd</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priodweddau</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deunyddiau</a:t>
            </a:r>
            <a:r>
              <a:rPr lang="en-US" sz="2800" dirty="0">
                <a:effectLst/>
                <a:latin typeface="Arial" panose="020B0604020202020204" pitchFamily="34" charset="0"/>
                <a:ea typeface="Calibri" panose="020F0502020204030204" pitchFamily="34" charset="0"/>
                <a:cs typeface="Arial" panose="020B0604020202020204" pitchFamily="34" charset="0"/>
              </a:rPr>
              <a:t> ac </a:t>
            </a:r>
            <a:r>
              <a:rPr lang="en-US" sz="2800" dirty="0" err="1">
                <a:effectLst/>
                <a:latin typeface="Arial" panose="020B0604020202020204" pitchFamily="34" charset="0"/>
                <a:ea typeface="Calibri" panose="020F0502020204030204" pitchFamily="34" charset="0"/>
                <a:cs typeface="Arial" panose="020B0604020202020204" pitchFamily="34" charset="0"/>
              </a:rPr>
              <a:t>yn</a:t>
            </a:r>
            <a:r>
              <a:rPr lang="en-US" sz="2800" dirty="0">
                <a:effectLst/>
                <a:latin typeface="Arial" panose="020B0604020202020204" pitchFamily="34" charset="0"/>
                <a:ea typeface="Calibri" panose="020F0502020204030204" pitchFamily="34" charset="0"/>
                <a:cs typeface="Arial" panose="020B0604020202020204" pitchFamily="34" charset="0"/>
              </a:rPr>
              <a:t> y </a:t>
            </a:r>
            <a:r>
              <a:rPr lang="en-US" sz="2800" dirty="0" err="1">
                <a:effectLst/>
                <a:latin typeface="Arial" panose="020B0604020202020204" pitchFamily="34" charset="0"/>
                <a:ea typeface="Calibri" panose="020F0502020204030204" pitchFamily="34" charset="0"/>
                <a:cs typeface="Arial" panose="020B0604020202020204" pitchFamily="34" charset="0"/>
              </a:rPr>
              <a:t>blaen</a:t>
            </a:r>
            <a:r>
              <a:rPr lang="en-US" sz="2800" dirty="0">
                <a:effectLst/>
                <a:latin typeface="Arial" panose="020B0604020202020204" pitchFamily="34" charset="0"/>
                <a:ea typeface="Calibri" panose="020F0502020204030204" pitchFamily="34" charset="0"/>
                <a:cs typeface="Arial" panose="020B0604020202020204" pitchFamily="34" charset="0"/>
              </a:rPr>
              <a:t>............  </a:t>
            </a:r>
            <a:endParaRPr lang="en-GB" sz="2400" dirty="0">
              <a:effectLst/>
              <a:latin typeface="Arial" panose="020B0604020202020204" pitchFamily="34" charset="0"/>
              <a:ea typeface="DengXian" panose="02010600030101010101" pitchFamily="2" charset="-122"/>
              <a:cs typeface="Arial" panose="020B0604020202020204" pitchFamily="34" charset="0"/>
            </a:endParaRPr>
          </a:p>
        </p:txBody>
      </p:sp>
    </p:spTree>
    <p:extLst>
      <p:ext uri="{BB962C8B-B14F-4D97-AF65-F5344CB8AC3E}">
        <p14:creationId xmlns:p14="http://schemas.microsoft.com/office/powerpoint/2010/main" val="84967096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631504" y="836713"/>
            <a:ext cx="8928992" cy="576064"/>
          </a:xfrm>
        </p:spPr>
        <p:txBody>
          <a:bodyPr>
            <a:normAutofit fontScale="90000"/>
          </a:bodyPr>
          <a:lstStyle/>
          <a:p>
            <a:pPr algn="ctr"/>
            <a:br>
              <a:rPr lang="cy-GB" sz="5300" dirty="0">
                <a:latin typeface="Arial" panose="020B0604020202020204" pitchFamily="34" charset="0"/>
              </a:rPr>
            </a:br>
            <a:r>
              <a:rPr lang="en-GB" altLang="cy-GB" sz="5300" kern="0" dirty="0">
                <a:latin typeface="Arial" panose="020B0604020202020204" pitchFamily="34" charset="0"/>
                <a:ea typeface="ＭＳ Ｐゴシック" charset="-128"/>
              </a:rPr>
              <a:t>Assessment Criteria 4 – Practical Skills  </a:t>
            </a:r>
            <a:br>
              <a:rPr lang="en-GB" sz="5300" dirty="0"/>
            </a:br>
            <a:br>
              <a:rPr lang="en-GB" altLang="cy-GB" sz="5300" kern="0" dirty="0">
                <a:solidFill>
                  <a:srgbClr val="000000"/>
                </a:solidFill>
                <a:latin typeface="Arial" panose="020B0604020202020204" pitchFamily="34" charset="0"/>
                <a:ea typeface="ＭＳ Ｐゴシック" charset="-128"/>
              </a:rPr>
            </a:br>
            <a:endParaRPr lang="en-GB" sz="5300" dirty="0">
              <a:solidFill>
                <a:srgbClr val="002060"/>
              </a:solidFill>
              <a:latin typeface="Arial" panose="020B0604020202020204" pitchFamily="34" charset="0"/>
            </a:endParaRPr>
          </a:p>
        </p:txBody>
      </p:sp>
      <p:sp>
        <p:nvSpPr>
          <p:cNvPr id="5" name="Content Placeholder 4"/>
          <p:cNvSpPr>
            <a:spLocks noGrp="1"/>
          </p:cNvSpPr>
          <p:nvPr>
            <p:ph sz="half" idx="2"/>
          </p:nvPr>
        </p:nvSpPr>
        <p:spPr>
          <a:xfrm>
            <a:off x="1524000" y="1556793"/>
            <a:ext cx="8820472" cy="4176463"/>
          </a:xfrm>
        </p:spPr>
        <p:txBody>
          <a:bodyPr>
            <a:noAutofit/>
          </a:bodyPr>
          <a:lstStyle/>
          <a:p>
            <a:pPr marL="0" indent="0" eaLnBrk="0" fontAlgn="base" hangingPunct="0">
              <a:lnSpc>
                <a:spcPct val="100000"/>
              </a:lnSpc>
              <a:spcBef>
                <a:spcPct val="20000"/>
              </a:spcBef>
              <a:spcAft>
                <a:spcPct val="0"/>
              </a:spcAft>
              <a:buNone/>
              <a:defRPr/>
            </a:pPr>
            <a:r>
              <a:rPr lang="en-GB" b="1" dirty="0">
                <a:latin typeface="Arial" panose="020B0604020202020204" pitchFamily="34" charset="0"/>
              </a:rPr>
              <a:t>= 30 marks</a:t>
            </a:r>
          </a:p>
          <a:p>
            <a:pPr marL="0" indent="0" eaLnBrk="0" fontAlgn="base" hangingPunct="0">
              <a:lnSpc>
                <a:spcPct val="100000"/>
              </a:lnSpc>
              <a:spcBef>
                <a:spcPct val="20000"/>
              </a:spcBef>
              <a:spcAft>
                <a:spcPct val="0"/>
              </a:spcAft>
              <a:buNone/>
              <a:defRPr/>
            </a:pPr>
            <a:r>
              <a:rPr lang="en-GB" dirty="0">
                <a:latin typeface="Arial" panose="020B0604020202020204" pitchFamily="34" charset="0"/>
              </a:rPr>
              <a:t>Discuss how the environment in the photograph could be used by young children to develop specific scientific or mathematical concepts or ideas, such as forces, size, weight,  life cycles, properties of materials and so on…... </a:t>
            </a:r>
          </a:p>
        </p:txBody>
      </p:sp>
    </p:spTree>
    <p:extLst>
      <p:ext uri="{BB962C8B-B14F-4D97-AF65-F5344CB8AC3E}">
        <p14:creationId xmlns:p14="http://schemas.microsoft.com/office/powerpoint/2010/main" val="226025444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396108" y="332656"/>
            <a:ext cx="8928992" cy="1412756"/>
          </a:xfrm>
        </p:spPr>
        <p:txBody>
          <a:bodyPr>
            <a:normAutofit fontScale="90000"/>
          </a:bodyPr>
          <a:lstStyle/>
          <a:p>
            <a:pPr algn="ctr"/>
            <a:br>
              <a:rPr lang="cy-GB" altLang="cy-GB" sz="3100" kern="0" dirty="0">
                <a:solidFill>
                  <a:srgbClr val="000000"/>
                </a:solidFill>
                <a:latin typeface="Arial" panose="020B0604020202020204" pitchFamily="34" charset="0"/>
                <a:ea typeface="ＭＳ Ｐゴシック" charset="-128"/>
              </a:rPr>
            </a:br>
            <a:br>
              <a:rPr lang="cy-GB" altLang="cy-GB" sz="3100" kern="0" dirty="0">
                <a:solidFill>
                  <a:srgbClr val="000000"/>
                </a:solidFill>
                <a:latin typeface="Arial" panose="020B0604020202020204" pitchFamily="34" charset="0"/>
                <a:ea typeface="ＭＳ Ｐゴシック" charset="-128"/>
              </a:rPr>
            </a:br>
            <a:r>
              <a:rPr lang="cy-GB" altLang="cy-GB" sz="5300" kern="0" dirty="0">
                <a:solidFill>
                  <a:srgbClr val="000000"/>
                </a:solidFill>
                <a:latin typeface="Arial" panose="020B0604020202020204" pitchFamily="34" charset="0"/>
                <a:ea typeface="ＭＳ Ｐゴシック" charset="-128"/>
              </a:rPr>
              <a:t>Meini Prawf Asesu 5 –</a:t>
            </a:r>
            <a:r>
              <a:rPr lang="cy-GB" sz="5300" dirty="0">
                <a:latin typeface="Arial" panose="020B0604020202020204" pitchFamily="34" charset="0"/>
              </a:rPr>
              <a:t> </a:t>
            </a:r>
            <a:br>
              <a:rPr lang="cy-GB" sz="5300" dirty="0">
                <a:latin typeface="Arial" panose="020B0604020202020204" pitchFamily="34" charset="0"/>
              </a:rPr>
            </a:br>
            <a:r>
              <a:rPr lang="cy-GB" sz="5300" dirty="0">
                <a:latin typeface="Arial" panose="020B0604020202020204" pitchFamily="34" charset="0"/>
              </a:rPr>
              <a:t>Sgiliau Trosglwyddadwy </a:t>
            </a:r>
            <a:br>
              <a:rPr lang="en-GB" dirty="0"/>
            </a:br>
            <a:br>
              <a:rPr lang="en-GB" altLang="cy-GB" sz="2800" kern="0" dirty="0">
                <a:solidFill>
                  <a:srgbClr val="000000"/>
                </a:solidFill>
                <a:latin typeface="Arial" panose="020B0604020202020204" pitchFamily="34" charset="0"/>
                <a:ea typeface="ＭＳ Ｐゴシック" charset="-128"/>
              </a:rPr>
            </a:br>
            <a:endParaRPr lang="en-GB" sz="2800" dirty="0">
              <a:solidFill>
                <a:srgbClr val="002060"/>
              </a:solidFill>
              <a:latin typeface="Arial" panose="020B0604020202020204" pitchFamily="34" charset="0"/>
            </a:endParaRPr>
          </a:p>
        </p:txBody>
      </p:sp>
      <p:sp>
        <p:nvSpPr>
          <p:cNvPr id="4" name="Content Placeholder 3"/>
          <p:cNvSpPr>
            <a:spLocks noGrp="1"/>
          </p:cNvSpPr>
          <p:nvPr>
            <p:ph sz="half" idx="1"/>
          </p:nvPr>
        </p:nvSpPr>
        <p:spPr>
          <a:xfrm>
            <a:off x="1900163" y="1844824"/>
            <a:ext cx="9175875" cy="3816424"/>
          </a:xfrm>
        </p:spPr>
        <p:txBody>
          <a:bodyPr>
            <a:noAutofit/>
          </a:bodyPr>
          <a:lstStyle/>
          <a:p>
            <a:pPr marL="0" indent="0" eaLnBrk="0" fontAlgn="base" hangingPunct="0">
              <a:lnSpc>
                <a:spcPct val="100000"/>
              </a:lnSpc>
              <a:spcBef>
                <a:spcPct val="20000"/>
              </a:spcBef>
              <a:spcAft>
                <a:spcPct val="0"/>
              </a:spcAft>
              <a:buNone/>
              <a:defRPr/>
            </a:pPr>
            <a:r>
              <a:rPr lang="en-GB" b="1" dirty="0">
                <a:latin typeface="Arial" panose="020B0604020202020204" pitchFamily="34" charset="0"/>
              </a:rPr>
              <a:t>= 10 marc</a:t>
            </a:r>
          </a:p>
          <a:p>
            <a:pPr>
              <a:lnSpc>
                <a:spcPct val="115000"/>
              </a:lnSpc>
              <a:spcAft>
                <a:spcPts val="600"/>
              </a:spcAft>
            </a:pPr>
            <a:r>
              <a:rPr lang="en-US" sz="2800" dirty="0" err="1">
                <a:effectLst/>
                <a:latin typeface="Arial" panose="020B0604020202020204" pitchFamily="34" charset="0"/>
                <a:ea typeface="Calibri" panose="020F0502020204030204" pitchFamily="34" charset="0"/>
                <a:cs typeface="Arial" panose="020B0604020202020204" pitchFamily="34" charset="0"/>
              </a:rPr>
              <a:t>Dewis</a:t>
            </a:r>
            <a:r>
              <a:rPr lang="en-US" sz="2800" dirty="0">
                <a:effectLst/>
                <a:latin typeface="Arial" panose="020B0604020202020204" pitchFamily="34" charset="0"/>
                <a:ea typeface="Calibri" panose="020F0502020204030204" pitchFamily="34" charset="0"/>
                <a:cs typeface="Arial" panose="020B0604020202020204" pitchFamily="34" charset="0"/>
              </a:rPr>
              <a:t> o </a:t>
            </a:r>
            <a:r>
              <a:rPr lang="en-US" sz="2800" dirty="0" err="1">
                <a:effectLst/>
                <a:latin typeface="Arial" panose="020B0604020202020204" pitchFamily="34" charset="0"/>
                <a:ea typeface="Calibri" panose="020F0502020204030204" pitchFamily="34" charset="0"/>
                <a:cs typeface="Arial" panose="020B0604020202020204" pitchFamily="34" charset="0"/>
              </a:rPr>
              <a:t>ffotograff</a:t>
            </a:r>
            <a:r>
              <a:rPr lang="en-US" sz="2800" dirty="0">
                <a:effectLst/>
                <a:latin typeface="Arial" panose="020B0604020202020204" pitchFamily="34" charset="0"/>
                <a:ea typeface="Calibri" panose="020F0502020204030204" pitchFamily="34" charset="0"/>
                <a:cs typeface="Arial" panose="020B0604020202020204" pitchFamily="34" charset="0"/>
              </a:rPr>
              <a:t> addas.</a:t>
            </a:r>
            <a:endParaRPr lang="en-GB" sz="2400" dirty="0">
              <a:latin typeface="Arial" panose="020B0604020202020204" pitchFamily="34" charset="0"/>
              <a:ea typeface="DengXian" panose="02010600030101010101" pitchFamily="2" charset="-122"/>
              <a:cs typeface="Arial" panose="020B0604020202020204" pitchFamily="34" charset="0"/>
            </a:endParaRPr>
          </a:p>
          <a:p>
            <a:pPr marL="0" indent="0">
              <a:lnSpc>
                <a:spcPct val="115000"/>
              </a:lnSpc>
              <a:spcAft>
                <a:spcPts val="600"/>
              </a:spcAft>
              <a:buNone/>
            </a:pPr>
            <a:r>
              <a:rPr lang="en-US" sz="2800" dirty="0" err="1">
                <a:effectLst/>
                <a:latin typeface="Arial" panose="020B0604020202020204" pitchFamily="34" charset="0"/>
                <a:ea typeface="Calibri" panose="020F0502020204030204" pitchFamily="34" charset="0"/>
                <a:cs typeface="Arial" panose="020B0604020202020204" pitchFamily="34" charset="0"/>
              </a:rPr>
              <a:t>Dewiswch</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ffotograff</a:t>
            </a:r>
            <a:r>
              <a:rPr lang="en-US" sz="2800" dirty="0">
                <a:effectLst/>
                <a:latin typeface="Arial" panose="020B0604020202020204" pitchFamily="34" charset="0"/>
                <a:ea typeface="Calibri" panose="020F0502020204030204" pitchFamily="34" charset="0"/>
                <a:cs typeface="Arial" panose="020B0604020202020204" pitchFamily="34" charset="0"/>
              </a:rPr>
              <a:t> o </a:t>
            </a:r>
            <a:r>
              <a:rPr lang="en-US" sz="2800" dirty="0" err="1">
                <a:effectLst/>
                <a:latin typeface="Arial" panose="020B0604020202020204" pitchFamily="34" charset="0"/>
                <a:ea typeface="Calibri" panose="020F0502020204030204" pitchFamily="34" charset="0"/>
                <a:cs typeface="Arial" panose="020B0604020202020204" pitchFamily="34" charset="0"/>
              </a:rPr>
              <a:t>ofod</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awyr</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agored</a:t>
            </a:r>
            <a:r>
              <a:rPr lang="en-US" sz="2800" dirty="0">
                <a:effectLst/>
                <a:latin typeface="Arial" panose="020B0604020202020204" pitchFamily="34" charset="0"/>
                <a:ea typeface="Calibri" panose="020F0502020204030204" pitchFamily="34" charset="0"/>
                <a:cs typeface="Arial" panose="020B0604020202020204" pitchFamily="34" charset="0"/>
              </a:rPr>
              <a:t> neu </a:t>
            </a:r>
            <a:r>
              <a:rPr lang="en-US" sz="2800" dirty="0" err="1">
                <a:effectLst/>
                <a:latin typeface="Arial" panose="020B0604020202020204" pitchFamily="34" charset="0"/>
                <a:ea typeface="Calibri" panose="020F0502020204030204" pitchFamily="34" charset="0"/>
                <a:cs typeface="Arial" panose="020B0604020202020204" pitchFamily="34" charset="0"/>
              </a:rPr>
              <a:t>tynnwch</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lun</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ffotograff</a:t>
            </a:r>
            <a:r>
              <a:rPr lang="en-US" sz="2800" dirty="0">
                <a:effectLst/>
                <a:latin typeface="Arial" panose="020B0604020202020204" pitchFamily="34" charset="0"/>
                <a:ea typeface="Calibri" panose="020F0502020204030204" pitchFamily="34" charset="0"/>
                <a:cs typeface="Arial" panose="020B0604020202020204" pitchFamily="34" charset="0"/>
              </a:rPr>
              <a:t>) o </a:t>
            </a:r>
            <a:r>
              <a:rPr lang="en-US" sz="2800" dirty="0" err="1">
                <a:effectLst/>
                <a:latin typeface="Arial" panose="020B0604020202020204" pitchFamily="34" charset="0"/>
                <a:ea typeface="Calibri" panose="020F0502020204030204" pitchFamily="34" charset="0"/>
                <a:cs typeface="Arial" panose="020B0604020202020204" pitchFamily="34" charset="0"/>
              </a:rPr>
              <a:t>ofod</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awyr</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agored</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sy'n</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rhoi</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cyfleoedd</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i</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blant</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archwilio</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drwy</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chwarae</a:t>
            </a:r>
            <a:r>
              <a:rPr lang="en-US" sz="2800" dirty="0">
                <a:effectLst/>
                <a:latin typeface="Arial" panose="020B0604020202020204" pitchFamily="34" charset="0"/>
                <a:ea typeface="Calibri" panose="020F0502020204030204" pitchFamily="34" charset="0"/>
                <a:cs typeface="Arial" panose="020B0604020202020204" pitchFamily="34" charset="0"/>
              </a:rPr>
              <a:t>. Mae </a:t>
            </a:r>
            <a:r>
              <a:rPr lang="en-US" sz="2800" dirty="0" err="1">
                <a:effectLst/>
                <a:latin typeface="Arial" panose="020B0604020202020204" pitchFamily="34" charset="0"/>
                <a:ea typeface="Calibri" panose="020F0502020204030204" pitchFamily="34" charset="0"/>
                <a:cs typeface="Arial" panose="020B0604020202020204" pitchFamily="34" charset="0"/>
              </a:rPr>
              <a:t>angen</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rhoi’r</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ffotograff</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fel</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rhan</a:t>
            </a:r>
            <a:r>
              <a:rPr lang="en-US" sz="2800" dirty="0">
                <a:effectLst/>
                <a:latin typeface="Arial" panose="020B0604020202020204" pitchFamily="34" charset="0"/>
                <a:ea typeface="Calibri" panose="020F0502020204030204" pitchFamily="34" charset="0"/>
                <a:cs typeface="Arial" panose="020B0604020202020204" pitchFamily="34" charset="0"/>
              </a:rPr>
              <a:t> 1 </a:t>
            </a:r>
            <a:r>
              <a:rPr lang="en-US" sz="2800" dirty="0" err="1">
                <a:effectLst/>
                <a:latin typeface="Arial" panose="020B0604020202020204" pitchFamily="34" charset="0"/>
                <a:ea typeface="Calibri" panose="020F0502020204030204" pitchFamily="34" charset="0"/>
                <a:cs typeface="Arial" panose="020B0604020202020204" pitchFamily="34" charset="0"/>
              </a:rPr>
              <a:t>eich</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portffolio</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Darperir</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enghreifftiau</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yn</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eich</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darlithoedd</a:t>
            </a:r>
            <a:r>
              <a:rPr lang="en-US" sz="2800" dirty="0">
                <a:effectLst/>
                <a:latin typeface="Arial" panose="020B0604020202020204" pitchFamily="34" charset="0"/>
                <a:ea typeface="Calibri" panose="020F0502020204030204" pitchFamily="34" charset="0"/>
                <a:cs typeface="Arial" panose="020B0604020202020204" pitchFamily="34" charset="0"/>
              </a:rPr>
              <a:t>).</a:t>
            </a:r>
            <a:endParaRPr lang="en-GB" sz="2400" dirty="0">
              <a:effectLst/>
              <a:latin typeface="Arial" panose="020B0604020202020204" pitchFamily="34" charset="0"/>
              <a:ea typeface="DengXian" panose="02010600030101010101" pitchFamily="2" charset="-122"/>
              <a:cs typeface="Arial" panose="020B0604020202020204" pitchFamily="34" charset="0"/>
            </a:endParaRPr>
          </a:p>
        </p:txBody>
      </p:sp>
    </p:spTree>
    <p:extLst>
      <p:ext uri="{BB962C8B-B14F-4D97-AF65-F5344CB8AC3E}">
        <p14:creationId xmlns:p14="http://schemas.microsoft.com/office/powerpoint/2010/main" val="16941975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631504" y="548680"/>
            <a:ext cx="8928992" cy="576064"/>
          </a:xfrm>
        </p:spPr>
        <p:txBody>
          <a:bodyPr>
            <a:normAutofit fontScale="90000"/>
          </a:bodyPr>
          <a:lstStyle/>
          <a:p>
            <a:pPr algn="ctr"/>
            <a:br>
              <a:rPr lang="cy-GB" altLang="cy-GB" sz="3100" kern="0" dirty="0">
                <a:solidFill>
                  <a:srgbClr val="000000"/>
                </a:solidFill>
                <a:latin typeface="Arial" panose="020B0604020202020204" pitchFamily="34" charset="0"/>
                <a:ea typeface="ＭＳ Ｐゴシック" charset="-128"/>
              </a:rPr>
            </a:br>
            <a:br>
              <a:rPr lang="cy-GB" sz="5300" dirty="0">
                <a:latin typeface="Arial" panose="020B0604020202020204" pitchFamily="34" charset="0"/>
              </a:rPr>
            </a:br>
            <a:r>
              <a:rPr lang="en-GB" altLang="cy-GB" sz="5300" kern="0" dirty="0">
                <a:latin typeface="Arial" panose="020B0604020202020204" pitchFamily="34" charset="0"/>
                <a:ea typeface="ＭＳ Ｐゴシック" charset="-128"/>
              </a:rPr>
              <a:t>Assessment Criteria 5 – Transferable Skills</a:t>
            </a:r>
            <a:br>
              <a:rPr lang="en-GB" dirty="0"/>
            </a:br>
            <a:br>
              <a:rPr lang="en-GB" altLang="cy-GB" sz="2800" kern="0" dirty="0">
                <a:solidFill>
                  <a:srgbClr val="000000"/>
                </a:solidFill>
                <a:latin typeface="Arial" panose="020B0604020202020204" pitchFamily="34" charset="0"/>
                <a:ea typeface="ＭＳ Ｐゴシック" charset="-128"/>
              </a:rPr>
            </a:br>
            <a:endParaRPr lang="en-GB" sz="2800" dirty="0">
              <a:solidFill>
                <a:srgbClr val="002060"/>
              </a:solidFill>
              <a:latin typeface="Arial" panose="020B0604020202020204" pitchFamily="34" charset="0"/>
            </a:endParaRPr>
          </a:p>
        </p:txBody>
      </p:sp>
      <p:sp>
        <p:nvSpPr>
          <p:cNvPr id="5" name="Content Placeholder 4"/>
          <p:cNvSpPr>
            <a:spLocks noGrp="1"/>
          </p:cNvSpPr>
          <p:nvPr>
            <p:ph sz="half" idx="2"/>
          </p:nvPr>
        </p:nvSpPr>
        <p:spPr>
          <a:xfrm>
            <a:off x="1631504" y="1556793"/>
            <a:ext cx="8928992" cy="4176463"/>
          </a:xfrm>
        </p:spPr>
        <p:txBody>
          <a:bodyPr>
            <a:noAutofit/>
          </a:bodyPr>
          <a:lstStyle/>
          <a:p>
            <a:pPr marL="0" indent="0" eaLnBrk="0" fontAlgn="base" hangingPunct="0">
              <a:lnSpc>
                <a:spcPct val="100000"/>
              </a:lnSpc>
              <a:spcBef>
                <a:spcPct val="20000"/>
              </a:spcBef>
              <a:spcAft>
                <a:spcPct val="0"/>
              </a:spcAft>
              <a:buNone/>
              <a:defRPr/>
            </a:pPr>
            <a:endParaRPr lang="en-GB" sz="2400" b="1" dirty="0">
              <a:solidFill>
                <a:srgbClr val="002060"/>
              </a:solidFill>
              <a:latin typeface="Arial" panose="020B0604020202020204" pitchFamily="34" charset="0"/>
            </a:endParaRPr>
          </a:p>
          <a:p>
            <a:pPr marL="0" indent="0" eaLnBrk="0" fontAlgn="base" hangingPunct="0">
              <a:lnSpc>
                <a:spcPct val="100000"/>
              </a:lnSpc>
              <a:spcBef>
                <a:spcPct val="20000"/>
              </a:spcBef>
              <a:spcAft>
                <a:spcPct val="0"/>
              </a:spcAft>
              <a:buNone/>
              <a:defRPr/>
            </a:pPr>
            <a:r>
              <a:rPr lang="en-GB" b="1" dirty="0">
                <a:latin typeface="Arial" panose="020B0604020202020204" pitchFamily="34" charset="0"/>
              </a:rPr>
              <a:t>= 10 marks</a:t>
            </a:r>
          </a:p>
          <a:p>
            <a:pPr marL="0" indent="0" eaLnBrk="0" fontAlgn="base" hangingPunct="0">
              <a:lnSpc>
                <a:spcPct val="100000"/>
              </a:lnSpc>
              <a:spcBef>
                <a:spcPct val="20000"/>
              </a:spcBef>
              <a:spcAft>
                <a:spcPct val="0"/>
              </a:spcAft>
              <a:buNone/>
              <a:defRPr/>
            </a:pPr>
            <a:r>
              <a:rPr lang="en-GB" dirty="0">
                <a:latin typeface="Arial" panose="020B0604020202020204" pitchFamily="34" charset="0"/>
              </a:rPr>
              <a:t>Choice of appropriate photograph.</a:t>
            </a:r>
          </a:p>
          <a:p>
            <a:pPr marL="0" indent="0" eaLnBrk="0" fontAlgn="base" hangingPunct="0">
              <a:lnSpc>
                <a:spcPct val="100000"/>
              </a:lnSpc>
              <a:spcBef>
                <a:spcPct val="20000"/>
              </a:spcBef>
              <a:spcAft>
                <a:spcPct val="0"/>
              </a:spcAft>
              <a:buNone/>
              <a:defRPr/>
            </a:pPr>
            <a:r>
              <a:rPr lang="en-GB" dirty="0">
                <a:latin typeface="Arial" panose="020B0604020202020204" pitchFamily="34" charset="0"/>
              </a:rPr>
              <a:t>Choose a photograph of an outdoor space or take a photograph of an outdoor space which has opportunities for children to explore through play.  (Examples will be provided in lectures).</a:t>
            </a:r>
          </a:p>
          <a:p>
            <a:pPr marL="0" indent="0" eaLnBrk="0" fontAlgn="base" hangingPunct="0">
              <a:lnSpc>
                <a:spcPct val="100000"/>
              </a:lnSpc>
              <a:spcBef>
                <a:spcPct val="20000"/>
              </a:spcBef>
              <a:spcAft>
                <a:spcPct val="0"/>
              </a:spcAft>
              <a:buNone/>
              <a:defRPr/>
            </a:pPr>
            <a:endParaRPr lang="en-GB" b="1" dirty="0">
              <a:latin typeface="Arial" panose="020B0604020202020204" pitchFamily="34" charset="0"/>
            </a:endParaRPr>
          </a:p>
          <a:p>
            <a:pPr marL="0" indent="0" eaLnBrk="0" fontAlgn="base" hangingPunct="0">
              <a:lnSpc>
                <a:spcPct val="100000"/>
              </a:lnSpc>
              <a:spcBef>
                <a:spcPct val="20000"/>
              </a:spcBef>
              <a:spcAft>
                <a:spcPct val="0"/>
              </a:spcAft>
              <a:buNone/>
              <a:defRPr/>
            </a:pPr>
            <a:endParaRPr lang="en-GB" b="1" dirty="0">
              <a:latin typeface="Arial" panose="020B0604020202020204" pitchFamily="34" charset="0"/>
            </a:endParaRPr>
          </a:p>
        </p:txBody>
      </p:sp>
    </p:spTree>
    <p:extLst>
      <p:ext uri="{BB962C8B-B14F-4D97-AF65-F5344CB8AC3E}">
        <p14:creationId xmlns:p14="http://schemas.microsoft.com/office/powerpoint/2010/main" val="10286157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1581" y="0"/>
            <a:ext cx="10515600" cy="1325563"/>
          </a:xfrm>
        </p:spPr>
        <p:txBody>
          <a:bodyPr>
            <a:noAutofit/>
          </a:bodyPr>
          <a:lstStyle/>
          <a:p>
            <a:r>
              <a:rPr lang="en-GB" sz="4800" b="1" dirty="0" err="1"/>
              <a:t>Cofiwch</a:t>
            </a:r>
            <a:br>
              <a:rPr lang="en-GB" sz="4800" b="1" dirty="0"/>
            </a:br>
            <a:r>
              <a:rPr lang="en-GB" sz="4800" b="1" i="1" dirty="0">
                <a:solidFill>
                  <a:srgbClr val="0070C0"/>
                </a:solidFill>
              </a:rPr>
              <a:t>Remember</a:t>
            </a:r>
            <a:endParaRPr lang="en-US" sz="4800" b="1" i="1" dirty="0">
              <a:solidFill>
                <a:srgbClr val="0070C0"/>
              </a:solidFill>
            </a:endParaRPr>
          </a:p>
        </p:txBody>
      </p:sp>
      <p:sp>
        <p:nvSpPr>
          <p:cNvPr id="3" name="Content Placeholder 2"/>
          <p:cNvSpPr>
            <a:spLocks noGrp="1"/>
          </p:cNvSpPr>
          <p:nvPr>
            <p:ph sz="half" idx="1"/>
          </p:nvPr>
        </p:nvSpPr>
        <p:spPr>
          <a:xfrm>
            <a:off x="5623181" y="1320186"/>
            <a:ext cx="5181600" cy="4351338"/>
          </a:xfrm>
        </p:spPr>
        <p:txBody>
          <a:bodyPr>
            <a:normAutofit fontScale="92500" lnSpcReduction="20000"/>
          </a:bodyPr>
          <a:lstStyle/>
          <a:p>
            <a:r>
              <a:rPr lang="en-GB" i="1" dirty="0">
                <a:solidFill>
                  <a:srgbClr val="0070C0"/>
                </a:solidFill>
              </a:rPr>
              <a:t>Proofread and edit work carefully.</a:t>
            </a:r>
          </a:p>
          <a:p>
            <a:r>
              <a:rPr lang="en-GB" i="1" dirty="0">
                <a:solidFill>
                  <a:srgbClr val="0070C0"/>
                </a:solidFill>
              </a:rPr>
              <a:t>Use Harvard referencing guide and other academic skills support and Moodle to present work accurately.</a:t>
            </a:r>
          </a:p>
          <a:p>
            <a:r>
              <a:rPr lang="en-GB" i="1" dirty="0">
                <a:solidFill>
                  <a:srgbClr val="0070C0"/>
                </a:solidFill>
              </a:rPr>
              <a:t>Include the photograph in part 1 in your main assignment document- one document only to submit.</a:t>
            </a:r>
          </a:p>
          <a:p>
            <a:r>
              <a:rPr lang="en-GB" i="1" dirty="0">
                <a:solidFill>
                  <a:srgbClr val="0070C0"/>
                </a:solidFill>
              </a:rPr>
              <a:t>Save as PDF before submitting</a:t>
            </a:r>
          </a:p>
          <a:p>
            <a:r>
              <a:rPr lang="en-GB" i="1" dirty="0">
                <a:solidFill>
                  <a:srgbClr val="0070C0"/>
                </a:solidFill>
              </a:rPr>
              <a:t>Submit to </a:t>
            </a:r>
            <a:r>
              <a:rPr lang="en-GB" i="1" dirty="0" err="1">
                <a:solidFill>
                  <a:srgbClr val="0070C0"/>
                </a:solidFill>
              </a:rPr>
              <a:t>Turnitin</a:t>
            </a:r>
            <a:r>
              <a:rPr lang="en-GB" i="1" dirty="0">
                <a:solidFill>
                  <a:srgbClr val="0070C0"/>
                </a:solidFill>
              </a:rPr>
              <a:t> in plenty of time.</a:t>
            </a:r>
          </a:p>
          <a:p>
            <a:endParaRPr lang="en-GB" dirty="0"/>
          </a:p>
          <a:p>
            <a:endParaRPr lang="en-US" dirty="0"/>
          </a:p>
        </p:txBody>
      </p:sp>
      <p:sp>
        <p:nvSpPr>
          <p:cNvPr id="4" name="Content Placeholder 3"/>
          <p:cNvSpPr>
            <a:spLocks noGrp="1"/>
          </p:cNvSpPr>
          <p:nvPr>
            <p:ph sz="half" idx="2"/>
          </p:nvPr>
        </p:nvSpPr>
        <p:spPr>
          <a:xfrm>
            <a:off x="441581" y="1439965"/>
            <a:ext cx="5181600" cy="4351338"/>
          </a:xfrm>
        </p:spPr>
        <p:txBody>
          <a:bodyPr>
            <a:normAutofit fontScale="92500" lnSpcReduction="20000"/>
          </a:bodyPr>
          <a:lstStyle/>
          <a:p>
            <a:r>
              <a:rPr lang="cy-GB" dirty="0"/>
              <a:t>Prawf ddarllen a golygu gwaith yn ofalus.</a:t>
            </a:r>
          </a:p>
          <a:p>
            <a:r>
              <a:rPr lang="cy-GB" dirty="0"/>
              <a:t>Defnyddio canllaw cyfeirio </a:t>
            </a:r>
            <a:r>
              <a:rPr lang="cy-GB" dirty="0" err="1"/>
              <a:t>Harvard</a:t>
            </a:r>
            <a:r>
              <a:rPr lang="cy-GB" dirty="0"/>
              <a:t> a chymorth sgiliau academaidd arall ar </a:t>
            </a:r>
            <a:r>
              <a:rPr lang="cy-GB" dirty="0" err="1"/>
              <a:t>Moodle</a:t>
            </a:r>
            <a:r>
              <a:rPr lang="cy-GB" dirty="0"/>
              <a:t> i gyflwyno gwaith yn gywir.</a:t>
            </a:r>
          </a:p>
          <a:p>
            <a:r>
              <a:rPr lang="cy-GB" dirty="0"/>
              <a:t>Dylech gynnwys y ffotograff yn rhan 1 yn eich prif ddogfen aseiniad - un ddogfen i'w chyflwyno yn unig.</a:t>
            </a:r>
          </a:p>
          <a:p>
            <a:r>
              <a:rPr lang="cy-GB" dirty="0"/>
              <a:t>Cadw fel PDF cyn cyflwyno</a:t>
            </a:r>
          </a:p>
          <a:p>
            <a:r>
              <a:rPr lang="cy-GB" dirty="0"/>
              <a:t>Cyflwyno i </a:t>
            </a:r>
            <a:r>
              <a:rPr lang="cy-GB" dirty="0" err="1"/>
              <a:t>Turnitin</a:t>
            </a:r>
            <a:r>
              <a:rPr lang="cy-GB" dirty="0"/>
              <a:t> mewn digon o amser.</a:t>
            </a:r>
          </a:p>
          <a:p>
            <a:endParaRPr lang="cy-GB" dirty="0"/>
          </a:p>
        </p:txBody>
      </p:sp>
    </p:spTree>
    <p:custDataLst>
      <p:tags r:id="rId1"/>
    </p:custDataLst>
    <p:extLst>
      <p:ext uri="{BB962C8B-B14F-4D97-AF65-F5344CB8AC3E}">
        <p14:creationId xmlns:p14="http://schemas.microsoft.com/office/powerpoint/2010/main" val="291273673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br>
              <a:rPr lang="en-GB" dirty="0"/>
            </a:br>
            <a:endParaRPr lang="en-GB" dirty="0"/>
          </a:p>
        </p:txBody>
      </p:sp>
      <p:sp>
        <p:nvSpPr>
          <p:cNvPr id="3" name="Content Placeholder 2"/>
          <p:cNvSpPr>
            <a:spLocks noGrp="1"/>
          </p:cNvSpPr>
          <p:nvPr>
            <p:ph sz="half" idx="1"/>
          </p:nvPr>
        </p:nvSpPr>
        <p:spPr/>
        <p:txBody>
          <a:bodyPr/>
          <a:lstStyle/>
          <a:p>
            <a:r>
              <a:rPr lang="cy-GB" dirty="0"/>
              <a:t>Cofiwch defnyddio’r system amgylchiadau esgusodol os fydd angen.</a:t>
            </a:r>
          </a:p>
          <a:p>
            <a:endParaRPr lang="cy-GB" dirty="0"/>
          </a:p>
          <a:p>
            <a:r>
              <a:rPr lang="cy-GB" dirty="0"/>
              <a:t>Pob lwc ac os oes angen cefnogaeth cysylltwch gyda’ch darlithydd neu Cydlynydd y Modiwl</a:t>
            </a:r>
          </a:p>
          <a:p>
            <a:endParaRPr lang="cy-GB" dirty="0"/>
          </a:p>
        </p:txBody>
      </p:sp>
      <p:sp>
        <p:nvSpPr>
          <p:cNvPr id="4" name="Content Placeholder 3"/>
          <p:cNvSpPr>
            <a:spLocks noGrp="1"/>
          </p:cNvSpPr>
          <p:nvPr>
            <p:ph sz="half" idx="2"/>
          </p:nvPr>
        </p:nvSpPr>
        <p:spPr/>
        <p:txBody>
          <a:bodyPr/>
          <a:lstStyle/>
          <a:p>
            <a:r>
              <a:rPr lang="en-GB" i="1" dirty="0">
                <a:solidFill>
                  <a:srgbClr val="0070C0"/>
                </a:solidFill>
              </a:rPr>
              <a:t>Remember to access the extenuating circumstances system if you need to.</a:t>
            </a:r>
          </a:p>
          <a:p>
            <a:endParaRPr lang="en-GB" i="1" dirty="0">
              <a:solidFill>
                <a:srgbClr val="0070C0"/>
              </a:solidFill>
            </a:endParaRPr>
          </a:p>
          <a:p>
            <a:r>
              <a:rPr lang="en-GB" i="1" dirty="0">
                <a:solidFill>
                  <a:srgbClr val="0070C0"/>
                </a:solidFill>
              </a:rPr>
              <a:t>Best of luck and if you  need any support please contact your lecturer or Module Coordinator</a:t>
            </a:r>
          </a:p>
        </p:txBody>
      </p:sp>
      <p:sp>
        <p:nvSpPr>
          <p:cNvPr id="6" name="TextBox 5">
            <a:extLst>
              <a:ext uri="{FF2B5EF4-FFF2-40B4-BE49-F238E27FC236}">
                <a16:creationId xmlns:a16="http://schemas.microsoft.com/office/drawing/2014/main" id="{BD782C6F-2CB9-ED4C-9349-44375A63266F}"/>
              </a:ext>
            </a:extLst>
          </p:cNvPr>
          <p:cNvSpPr txBox="1"/>
          <p:nvPr/>
        </p:nvSpPr>
        <p:spPr>
          <a:xfrm>
            <a:off x="621890" y="255965"/>
            <a:ext cx="10795820" cy="1569660"/>
          </a:xfrm>
          <a:prstGeom prst="rect">
            <a:avLst/>
          </a:prstGeom>
          <a:noFill/>
        </p:spPr>
        <p:txBody>
          <a:bodyPr wrap="square">
            <a:spAutoFit/>
          </a:bodyPr>
          <a:lstStyle/>
          <a:p>
            <a:r>
              <a:rPr lang="en-GB" sz="4800" dirty="0" err="1">
                <a:latin typeface="Arial" panose="020B0604020202020204" pitchFamily="34" charset="0"/>
                <a:cs typeface="Arial" panose="020B0604020202020204" pitchFamily="34" charset="0"/>
              </a:rPr>
              <a:t>Cofiwch</a:t>
            </a:r>
            <a:br>
              <a:rPr lang="en-GB" sz="4800" dirty="0">
                <a:latin typeface="Arial" panose="020B0604020202020204" pitchFamily="34" charset="0"/>
                <a:cs typeface="Arial" panose="020B0604020202020204" pitchFamily="34" charset="0"/>
              </a:rPr>
            </a:br>
            <a:r>
              <a:rPr lang="en-GB" sz="4800" dirty="0">
                <a:solidFill>
                  <a:srgbClr val="0070C0"/>
                </a:solidFill>
                <a:latin typeface="Arial" panose="020B0604020202020204" pitchFamily="34" charset="0"/>
                <a:cs typeface="Arial" panose="020B0604020202020204" pitchFamily="34" charset="0"/>
              </a:rPr>
              <a:t>Remember</a:t>
            </a:r>
          </a:p>
        </p:txBody>
      </p:sp>
    </p:spTree>
    <p:custDataLst>
      <p:tags r:id="rId1"/>
    </p:custDataLst>
    <p:extLst>
      <p:ext uri="{BB962C8B-B14F-4D97-AF65-F5344CB8AC3E}">
        <p14:creationId xmlns:p14="http://schemas.microsoft.com/office/powerpoint/2010/main" val="199281257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clbl:label id="{553f0066-c24e-444c-9c2a-7427c31ebeab}" enabled="1" method="Standard" siteId="{e5aafe7c-971b-4ab7-b039-141ad36acec0}" contentBits="1" removed="0"/>
</clbl:labelList>
</file>

<file path=docProps/app.xml><?xml version="1.0" encoding="utf-8"?>
<Properties xmlns="http://schemas.openxmlformats.org/officeDocument/2006/extended-properties" xmlns:vt="http://schemas.openxmlformats.org/officeDocument/2006/docPropsVTypes">
  <TotalTime>0</TotalTime>
  <Words>3914</Words>
  <Application>Microsoft Office PowerPoint</Application>
  <PresentationFormat>Widescreen</PresentationFormat>
  <Paragraphs>283</Paragraphs>
  <Slides>55</Slides>
  <Notes>10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55</vt:i4>
      </vt:variant>
    </vt:vector>
  </HeadingPairs>
  <TitlesOfParts>
    <vt:vector size="59" baseType="lpstr">
      <vt:lpstr>Arial</vt:lpstr>
      <vt:lpstr>Calibri</vt:lpstr>
      <vt:lpstr>Symbol</vt:lpstr>
      <vt:lpstr>Office Theme</vt:lpstr>
      <vt:lpstr>     ECEY5005/C  Syndod a rhyfeddod – gwyddoniaeth, mathemateg a’r awyr agored  Awe and Wonder: science, mathematics and the outdoors</vt:lpstr>
      <vt:lpstr>Croeso nol! / Welcome back!</vt:lpstr>
      <vt:lpstr>NOS </vt:lpstr>
      <vt:lpstr>Amcanion Dysgu </vt:lpstr>
      <vt:lpstr> Learning Outcomes</vt:lpstr>
      <vt:lpstr>Aseiniad  Assignment</vt:lpstr>
      <vt:lpstr>Aseiniad / Assignment </vt:lpstr>
      <vt:lpstr>Yn fyr / In brief</vt:lpstr>
      <vt:lpstr> Portffolio Portfolio</vt:lpstr>
      <vt:lpstr>Portffolio Portfolio</vt:lpstr>
      <vt:lpstr>Portffolio Portfolio</vt:lpstr>
      <vt:lpstr>Portffolio Portfolio</vt:lpstr>
      <vt:lpstr>1. Dewis ffotograff  Choosing a photograph</vt:lpstr>
      <vt:lpstr>PowerPoint Presentation</vt:lpstr>
      <vt:lpstr>PowerPoint Presentation</vt:lpstr>
      <vt:lpstr>PowerPoint Presentation</vt:lpstr>
      <vt:lpstr>PowerPoint Presentation</vt:lpstr>
      <vt:lpstr>PowerPoint Presentation</vt:lpstr>
      <vt:lpstr>   2. Trafodwch sut gallai'r amgylchedd yn y ffotograff gael ei ddefnyddio gan blant ifanc i ddatblygu cysyniadau gwyddonol neu fathemategol penodol megis grymoedd, maint, pwysau, cylchoedd bywyd, priodweddau deunyddiau ac yn y blaen............       </vt:lpstr>
      <vt:lpstr>   2. Discuss how the environment in the photograph could be used by young children to develop specific scientific or mathematical concepts or ideas such as forces, size, weight,  life cycles, properties of materials and so on…...    </vt:lpstr>
      <vt:lpstr>2. Trafodwch sut gallai'r amgylchedd yn y ffotograff gael ei ddefnyddio gan blant ifanc i ddatblygu cysyniadau gwyddonol neu fathemategol penodol megis grymoedd, maint, pwysau, cylchoedd bywyd, priodweddau deunyddiau ac yn y blaen............    </vt:lpstr>
      <vt:lpstr>2. Discuss how the environment in the photograph could be used by young children to develop specific scientific or mathematical concepts or ideas such as forces, size, weight,  life cycles, properties of materials and so on…...   </vt:lpstr>
      <vt:lpstr>2. Trafodwch sut gallai'r amgylchedd yn y ffotograff gael ei ddefnyddio gan blant ifanc i ddatblygu cysyniadau gwyddonol neu fathemategol penodol megis grymoedd, maint, pwysau, cylchoedd bywyd, priodweddau deunyddiau ac yn y blaen............    </vt:lpstr>
      <vt:lpstr>2. Discuss how the environment in the photograph could be used by young children to develop specific scientific or mathematical concepts or ideas such as forces, size, weight,  life cycles, properties of materials and so on…...</vt:lpstr>
      <vt:lpstr>2. Trafodwch sut gallai'r amgylchedd yn y ffotograff gael ei ddefnyddio gan blant ifanc i ddatblygu cysyniadau gwyddonol neu fathemategol penodol megis grymoedd, maint, pwysau, cylchoedd bywyd, priodweddau deunyddiau ac yn y blaen............</vt:lpstr>
      <vt:lpstr>2. Discuss how the environment in the photograph could be used by young children to develop specific scientific or mathematical concepts or ideas such as forces, size, weight,  life cycles, properties of materials and so on…...</vt:lpstr>
      <vt:lpstr>PowerPoint Presentation</vt:lpstr>
      <vt:lpstr>PowerPoint Presentation</vt:lpstr>
      <vt:lpstr>PowerPoint Presentation</vt:lpstr>
      <vt:lpstr>PowerPoint Presentation</vt:lpstr>
      <vt:lpstr>PowerPoint Presentation</vt:lpstr>
      <vt:lpstr>Fathau o syniad / Types of ideas</vt:lpstr>
      <vt:lpstr> 3. Lluniwch asesiad budd-risg ar gyfer y gofod awyr agored a ddarperir yn eich ffotograff. Darperir templed ar gyfer yr adran hon (tua 600-1000 gair). 3. Produce a risk-benefit assessment for the outdoor space provided in your photograph. A template for this section will be provided (approx. 600-1000 words).</vt:lpstr>
      <vt:lpstr> 3. Lluniwch asesiad budd-risg ar gyfer y gofod awyr agored a ddarperir yn eich ffotograff. Darperir templed ar gyfer yr adran hon (tua 600-1000 gair). 3. Produce a risk-benefit assessment for the outdoor space provided in your photograph. A template for this section will be provided (approx. 600-1000 words).</vt:lpstr>
      <vt:lpstr>Enghraifft asesiad risg See example of risk assessment</vt:lpstr>
      <vt:lpstr>4. Gan gyfeirio at ddamcaniaeth ac ymchwil gwerthuswch sut mae oedolion sy'n gweithio gyda phlant y blynyddoedd cynnar yn cefnogi ac yn annog plant i ymgysylltu â chysyniadau mathemategol a gwyddonol mewn amgylchedd awyr agored (1800 o eiriau). </vt:lpstr>
      <vt:lpstr> 4. With reference to theory and research evaluate how adults working with early years children support and encourage children engage with mathematical and scientific concepts in an outdoor environment (1800  words).</vt:lpstr>
      <vt:lpstr> 4. Gan gyfeirio at ddamcaniaeth ac ymchwil gwerthuswch sut mae oedolion sy'n gweithio gyda phlant y blynyddoedd cynnar yn cefnogi ac yn annog plant i ymgysylltu â chysyniadau mathemategol a gwyddonol mewn amgylchedd awyr agored (1800 o eiriau). </vt:lpstr>
      <vt:lpstr>4. With reference to theory and research evaluate how adults working with early years children support and encourage children engage with mathematical and scientific concepts in an outdoor environment (1800  words). </vt:lpstr>
      <vt:lpstr> 4. Gan gyfeirio at ddamcaniaeth ac ymchwil gwerthuswch sut mae oedolion sy'n gweithio gyda phlant y blynyddoedd cynnar yn cefnogi ac yn annog plant i ymgysylltu â chysyniadau mathemategol a gwyddonol mewn amgylchedd awyr agored (1800 o eiriau).  </vt:lpstr>
      <vt:lpstr>  4. With reference to theory and research evaluate how adults working with early years children support and encourage children engage with mathematical and scientific concepts in an outdoor environment (1800  words). </vt:lpstr>
      <vt:lpstr>Nodyn / Note</vt:lpstr>
      <vt:lpstr>  Meini Prawf Asesu 1 - Ymgysylltu â Llenyddiaeth   </vt:lpstr>
      <vt:lpstr>  Assessment Criteria 1 – Engagement with Literature  </vt:lpstr>
      <vt:lpstr>Ymchwil, cyfeirnodi, rhestr cyfeirnodi Research,  referencing , reference list</vt:lpstr>
      <vt:lpstr>  Meini Prawf Asesu 2 - Gwybodaeth a Dealltwriaeth </vt:lpstr>
      <vt:lpstr>   Assessment Criteria 2 – Knowledge and Understanding  </vt:lpstr>
      <vt:lpstr>  Meini Prawf Asesu 3 – Sgiliau Gwybyddol a Deallusol   </vt:lpstr>
      <vt:lpstr>   Assessment Criteria 3 – Cognitive and Intellectual Skills  </vt:lpstr>
      <vt:lpstr>  Meini Prawf Asesu 4   Sgiliau Ymarferol   </vt:lpstr>
      <vt:lpstr> Assessment Criteria 4 – Practical Skills    </vt:lpstr>
      <vt:lpstr>  Meini Prawf Asesu 5 –  Sgiliau Trosglwyddadwy   </vt:lpstr>
      <vt:lpstr>  Assessment Criteria 5 – Transferable Skills  </vt:lpstr>
      <vt:lpstr>Cofiwch Remember</vt:lpstr>
      <vt:lpstr>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Simon Young</dc:creator>
  <cp:lastModifiedBy>Glenda Tinney</cp:lastModifiedBy>
  <cp:revision>7</cp:revision>
  <dcterms:created xsi:type="dcterms:W3CDTF">2022-07-11T13:19:46Z</dcterms:created>
  <dcterms:modified xsi:type="dcterms:W3CDTF">2023-02-25T19:22:17Z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lassificationContentMarkingHeaderLocations">
    <vt:lpwstr>Office Theme:8</vt:lpwstr>
  </property>
  <property fmtid="{D5CDD505-2E9C-101B-9397-08002B2CF9AE}" pid="3" name="ClassificationContentMarkingHeaderText">
    <vt:lpwstr>PUBLIC / CYHOEDDUS</vt:lpwstr>
  </property>
</Properties>
</file>