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9" r:id="rId4"/>
    <p:sldId id="270" r:id="rId5"/>
    <p:sldId id="263" r:id="rId6"/>
    <p:sldId id="262" r:id="rId7"/>
    <p:sldId id="267" r:id="rId8"/>
    <p:sldId id="264" r:id="rId9"/>
    <p:sldId id="265" r:id="rId10"/>
    <p:sldId id="266" r:id="rId11"/>
    <p:sldId id="268" r:id="rId12"/>
    <p:sldId id="271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86"/>
  </p:normalViewPr>
  <p:slideViewPr>
    <p:cSldViewPr snapToGrid="0" snapToObjects="1">
      <p:cViewPr>
        <p:scale>
          <a:sx n="94" d="100"/>
          <a:sy n="94" d="100"/>
        </p:scale>
        <p:origin x="73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5/12/18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>Xenophon’s influence: The cavalry commander and modern understandings of classical cavalry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Megan Haylock 1500488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64144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Xenophon’s Life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US" dirty="0" smtClean="0"/>
              <a:t>Born in Athens around 440-430 BC (Greer 2015: 7)</a:t>
            </a:r>
          </a:p>
          <a:p>
            <a:pPr>
              <a:lnSpc>
                <a:spcPct val="200000"/>
              </a:lnSpc>
            </a:pPr>
            <a:r>
              <a:rPr lang="en-US" dirty="0" smtClean="0"/>
              <a:t>Part of the Athenian Cavalry during the Peloponnesian War.</a:t>
            </a:r>
          </a:p>
          <a:p>
            <a:pPr>
              <a:lnSpc>
                <a:spcPct val="200000"/>
              </a:lnSpc>
            </a:pPr>
            <a:r>
              <a:rPr lang="en-US" dirty="0" smtClean="0"/>
              <a:t>Brought in to help the Spartan cavalry.</a:t>
            </a:r>
          </a:p>
          <a:p>
            <a:pPr>
              <a:lnSpc>
                <a:spcPct val="200000"/>
              </a:lnSpc>
            </a:pPr>
            <a:r>
              <a:rPr lang="en-US" dirty="0" smtClean="0"/>
              <a:t>Mostly wrote his books for Athenian audiences (Worley </a:t>
            </a:r>
            <a:r>
              <a:rPr lang="en-US" dirty="0"/>
              <a:t>1994: </a:t>
            </a:r>
            <a:r>
              <a:rPr lang="en-US" dirty="0" smtClean="0"/>
              <a:t>136)</a:t>
            </a:r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61987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Cavalry Commander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1596788"/>
            <a:ext cx="4313864" cy="4913194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dirty="0" smtClean="0"/>
              <a:t>Chapter 1</a:t>
            </a:r>
          </a:p>
          <a:p>
            <a:pPr lvl="1">
              <a:lnSpc>
                <a:spcPct val="110000"/>
              </a:lnSpc>
            </a:pPr>
            <a:r>
              <a:rPr lang="en-US" dirty="0" smtClean="0"/>
              <a:t>Overview of training and recruitment of cavalry</a:t>
            </a:r>
          </a:p>
          <a:p>
            <a:pPr>
              <a:lnSpc>
                <a:spcPct val="110000"/>
              </a:lnSpc>
            </a:pPr>
            <a:r>
              <a:rPr lang="en-US" dirty="0"/>
              <a:t>Chapter </a:t>
            </a:r>
            <a:r>
              <a:rPr lang="en-US" dirty="0" smtClean="0"/>
              <a:t>2</a:t>
            </a:r>
          </a:p>
          <a:p>
            <a:pPr lvl="1">
              <a:lnSpc>
                <a:spcPct val="110000"/>
              </a:lnSpc>
            </a:pPr>
            <a:r>
              <a:rPr lang="en-US" dirty="0" smtClean="0"/>
              <a:t>Formations</a:t>
            </a:r>
          </a:p>
          <a:p>
            <a:pPr>
              <a:lnSpc>
                <a:spcPct val="110000"/>
              </a:lnSpc>
            </a:pPr>
            <a:r>
              <a:rPr lang="en-US" dirty="0"/>
              <a:t>Chapter </a:t>
            </a:r>
            <a:r>
              <a:rPr lang="en-US" dirty="0" smtClean="0"/>
              <a:t>3</a:t>
            </a:r>
          </a:p>
          <a:p>
            <a:pPr lvl="1">
              <a:lnSpc>
                <a:spcPct val="110000"/>
              </a:lnSpc>
            </a:pPr>
            <a:r>
              <a:rPr lang="en-US" dirty="0" smtClean="0"/>
              <a:t>Role of the cavalry </a:t>
            </a:r>
            <a:r>
              <a:rPr lang="en-US" dirty="0"/>
              <a:t>c</a:t>
            </a:r>
            <a:r>
              <a:rPr lang="en-US" dirty="0" smtClean="0"/>
              <a:t>ommander and processions through the streets</a:t>
            </a:r>
          </a:p>
          <a:p>
            <a:pPr>
              <a:lnSpc>
                <a:spcPct val="110000"/>
              </a:lnSpc>
            </a:pPr>
            <a:r>
              <a:rPr lang="en-US" dirty="0"/>
              <a:t>Chapter </a:t>
            </a:r>
            <a:r>
              <a:rPr lang="en-US" dirty="0" smtClean="0"/>
              <a:t>4</a:t>
            </a:r>
          </a:p>
          <a:p>
            <a:pPr lvl="1">
              <a:lnSpc>
                <a:spcPct val="110000"/>
              </a:lnSpc>
            </a:pPr>
            <a:r>
              <a:rPr lang="en-US" dirty="0" smtClean="0"/>
              <a:t>Advancement of Cavalry and deception</a:t>
            </a:r>
          </a:p>
          <a:p>
            <a:pPr>
              <a:lnSpc>
                <a:spcPct val="110000"/>
              </a:lnSpc>
            </a:pPr>
            <a:r>
              <a:rPr lang="en-US" dirty="0"/>
              <a:t>Chapter </a:t>
            </a:r>
            <a:r>
              <a:rPr lang="en-US" dirty="0" smtClean="0"/>
              <a:t>5</a:t>
            </a:r>
          </a:p>
          <a:p>
            <a:pPr lvl="1">
              <a:lnSpc>
                <a:spcPct val="110000"/>
              </a:lnSpc>
            </a:pPr>
            <a:r>
              <a:rPr lang="en-US" dirty="0" smtClean="0"/>
              <a:t>Deception and sea attacks</a:t>
            </a:r>
          </a:p>
          <a:p>
            <a:pPr lvl="1"/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1596788"/>
            <a:ext cx="4313864" cy="491319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Chapter </a:t>
            </a:r>
            <a:r>
              <a:rPr lang="en-US" dirty="0" smtClean="0"/>
              <a:t>6</a:t>
            </a:r>
          </a:p>
          <a:p>
            <a:pPr lvl="1"/>
            <a:r>
              <a:rPr lang="en-US" dirty="0" smtClean="0"/>
              <a:t>Gaining loyalty from your soldiers</a:t>
            </a:r>
          </a:p>
          <a:p>
            <a:r>
              <a:rPr lang="en-US" dirty="0"/>
              <a:t>Chapter </a:t>
            </a:r>
            <a:r>
              <a:rPr lang="en-US" dirty="0" smtClean="0"/>
              <a:t>7 </a:t>
            </a:r>
          </a:p>
          <a:p>
            <a:pPr lvl="1"/>
            <a:r>
              <a:rPr lang="en-US" dirty="0" smtClean="0"/>
              <a:t>Characteristics of a cavalry commander during a siege</a:t>
            </a:r>
            <a:endParaRPr lang="en-US" dirty="0"/>
          </a:p>
          <a:p>
            <a:r>
              <a:rPr lang="en-US" dirty="0"/>
              <a:t>Chapter </a:t>
            </a:r>
            <a:r>
              <a:rPr lang="en-US" dirty="0" smtClean="0"/>
              <a:t>8</a:t>
            </a:r>
          </a:p>
          <a:p>
            <a:pPr lvl="1"/>
            <a:r>
              <a:rPr lang="en-US" dirty="0" smtClean="0"/>
              <a:t>Do’s and don’ts of a cavalry commander and strategies</a:t>
            </a:r>
            <a:endParaRPr lang="en-US" dirty="0"/>
          </a:p>
          <a:p>
            <a:r>
              <a:rPr lang="en-US" dirty="0"/>
              <a:t>Chapter </a:t>
            </a:r>
            <a:r>
              <a:rPr lang="en-US" dirty="0" smtClean="0"/>
              <a:t>9</a:t>
            </a:r>
          </a:p>
          <a:p>
            <a:pPr lvl="1"/>
            <a:r>
              <a:rPr lang="en-US" dirty="0" smtClean="0"/>
              <a:t>Summary and Conclusion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4208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bldLvl="2"/>
      <p:bldP spid="4" grpId="0" build="p" bldLvl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Problems with </a:t>
            </a:r>
            <a:r>
              <a:rPr lang="en-US" i="1" dirty="0" smtClean="0"/>
              <a:t>The Cavalry Commander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1905000"/>
            <a:ext cx="4313864" cy="4604982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mtClean="0"/>
              <a:t>Written as a </a:t>
            </a:r>
            <a:r>
              <a:rPr lang="en-GB" dirty="0" smtClean="0"/>
              <a:t>manual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Written by a cavalryman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Personal Ideas </a:t>
            </a:r>
          </a:p>
          <a:p>
            <a:pPr lvl="1">
              <a:lnSpc>
                <a:spcPct val="200000"/>
              </a:lnSpc>
            </a:pPr>
            <a:r>
              <a:rPr lang="en-GB" dirty="0" smtClean="0"/>
              <a:t>Xenophon </a:t>
            </a:r>
            <a:r>
              <a:rPr lang="en-GB" i="1" dirty="0" smtClean="0"/>
              <a:t>Cavalry Commander 9.1</a:t>
            </a:r>
            <a:endParaRPr lang="en-GB" dirty="0" smtClean="0"/>
          </a:p>
          <a:p>
            <a:pPr lvl="2">
              <a:lnSpc>
                <a:spcPct val="200000"/>
              </a:lnSpc>
            </a:pPr>
            <a:r>
              <a:rPr lang="en-GB" dirty="0" smtClean="0"/>
              <a:t>“To </a:t>
            </a:r>
            <a:r>
              <a:rPr lang="en-GB" dirty="0"/>
              <a:t>read these suggestions a few times is </a:t>
            </a:r>
            <a:r>
              <a:rPr lang="en-GB" dirty="0" smtClean="0"/>
              <a:t>enough”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Focuses on the Commander rather than the cavalrymen</a:t>
            </a:r>
          </a:p>
          <a:p>
            <a:pPr>
              <a:lnSpc>
                <a:spcPct val="200000"/>
              </a:lnSpc>
            </a:pPr>
            <a:r>
              <a:rPr lang="en-GB" dirty="0"/>
              <a:t>Does not mention changes in tactics or </a:t>
            </a:r>
            <a:r>
              <a:rPr lang="en-GB" dirty="0" smtClean="0"/>
              <a:t>many </a:t>
            </a:r>
            <a:r>
              <a:rPr lang="en-GB" dirty="0"/>
              <a:t>actual </a:t>
            </a:r>
            <a:r>
              <a:rPr lang="en-GB" dirty="0" smtClean="0"/>
              <a:t>examples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68001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bldLvl="2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often were the Cavalry used?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61063" y="1787857"/>
            <a:ext cx="9143549" cy="4640239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 smtClean="0"/>
              <a:t>Not an easy recruitment process as normally from the aristocracy (Everson 2013 :109)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Xenophon </a:t>
            </a:r>
            <a:r>
              <a:rPr lang="en-US" i="1" dirty="0" smtClean="0"/>
              <a:t>Art of Horsemanship </a:t>
            </a:r>
            <a:r>
              <a:rPr lang="en-US" dirty="0" smtClean="0"/>
              <a:t>2.1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“For </a:t>
            </a:r>
            <a:r>
              <a:rPr lang="en-US" dirty="0"/>
              <a:t>in our states the cavalry are recruited from those who have ample means and take a considerable part in the government</a:t>
            </a:r>
            <a:r>
              <a:rPr lang="en-US" dirty="0" smtClean="0"/>
              <a:t>.”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In Sparta, the cavalry was fairly new during the Peloponnesian war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 Thucydides 4.55.2 </a:t>
            </a:r>
          </a:p>
          <a:p>
            <a:pPr lvl="2">
              <a:lnSpc>
                <a:spcPct val="150000"/>
              </a:lnSpc>
            </a:pPr>
            <a:r>
              <a:rPr lang="en-US" dirty="0" smtClean="0"/>
              <a:t>“</a:t>
            </a:r>
            <a:r>
              <a:rPr lang="en-US" dirty="0"/>
              <a:t>In so much that contrary to their custom they ordained four hundred </a:t>
            </a:r>
            <a:r>
              <a:rPr lang="en-US" dirty="0" smtClean="0"/>
              <a:t>horsemen”</a:t>
            </a:r>
          </a:p>
          <a:p>
            <a:pPr lvl="1">
              <a:lnSpc>
                <a:spcPct val="150000"/>
              </a:lnSpc>
            </a:pPr>
            <a:r>
              <a:rPr lang="en-US" i="1" dirty="0" smtClean="0"/>
              <a:t>Art of Horsemanship </a:t>
            </a:r>
            <a:r>
              <a:rPr lang="en-US" dirty="0" smtClean="0"/>
              <a:t>1.1</a:t>
            </a:r>
          </a:p>
          <a:p>
            <a:pPr lvl="2">
              <a:lnSpc>
                <a:spcPct val="150000"/>
              </a:lnSpc>
            </a:pPr>
            <a:r>
              <a:rPr lang="en-US" dirty="0" smtClean="0"/>
              <a:t>“Inasmuch </a:t>
            </a:r>
            <a:r>
              <a:rPr lang="en-US" dirty="0"/>
              <a:t>as we have had a long experience of </a:t>
            </a:r>
            <a:r>
              <a:rPr lang="en-US" dirty="0" smtClean="0"/>
              <a:t>cavalry”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7973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bldLvl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“I shall however confine myself to the actions in which the Athenians took part, choosing the most important”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- Thucydides 3.90.1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14816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often were Cavalry used?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US" dirty="0" smtClean="0"/>
              <a:t>Cavalry were used for many things:</a:t>
            </a:r>
          </a:p>
          <a:p>
            <a:pPr lvl="1">
              <a:lnSpc>
                <a:spcPct val="200000"/>
              </a:lnSpc>
            </a:pPr>
            <a:r>
              <a:rPr lang="en-US" dirty="0" smtClean="0"/>
              <a:t>Raiding</a:t>
            </a:r>
          </a:p>
          <a:p>
            <a:pPr lvl="1">
              <a:lnSpc>
                <a:spcPct val="200000"/>
              </a:lnSpc>
            </a:pPr>
            <a:r>
              <a:rPr lang="en-US" dirty="0" smtClean="0"/>
              <a:t>Defending</a:t>
            </a:r>
          </a:p>
          <a:p>
            <a:pPr lvl="1">
              <a:lnSpc>
                <a:spcPct val="200000"/>
              </a:lnSpc>
            </a:pPr>
            <a:r>
              <a:rPr lang="en-US" dirty="0" smtClean="0"/>
              <a:t>Fighting </a:t>
            </a:r>
          </a:p>
          <a:p>
            <a:pPr>
              <a:lnSpc>
                <a:spcPct val="200000"/>
              </a:lnSpc>
            </a:pPr>
            <a:r>
              <a:rPr lang="en-US" dirty="0" smtClean="0"/>
              <a:t>Military necessity (</a:t>
            </a:r>
            <a:r>
              <a:rPr lang="en-US" dirty="0" err="1" smtClean="0"/>
              <a:t>Hornblower</a:t>
            </a:r>
            <a:r>
              <a:rPr lang="en-US" dirty="0" smtClean="0"/>
              <a:t> 2011: 145)</a:t>
            </a:r>
          </a:p>
        </p:txBody>
      </p:sp>
    </p:spTree>
    <p:extLst>
      <p:ext uri="{BB962C8B-B14F-4D97-AF65-F5344CB8AC3E}">
        <p14:creationId xmlns:p14="http://schemas.microsoft.com/office/powerpoint/2010/main" val="20863625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bldLvl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Javelins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533099"/>
            <a:ext cx="8915400" cy="5045122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200000"/>
              </a:lnSpc>
            </a:pPr>
            <a:r>
              <a:rPr lang="en-US" sz="4900" dirty="0" smtClean="0"/>
              <a:t>Weapons of the Cavalry (Van Wees 2004: 66)</a:t>
            </a:r>
          </a:p>
          <a:p>
            <a:pPr lvl="1">
              <a:lnSpc>
                <a:spcPct val="200000"/>
              </a:lnSpc>
            </a:pPr>
            <a:r>
              <a:rPr lang="en-US" sz="4900" dirty="0"/>
              <a:t>Cavalry Commander </a:t>
            </a:r>
            <a:r>
              <a:rPr lang="en-US" sz="4900" dirty="0" smtClean="0"/>
              <a:t>1.6</a:t>
            </a:r>
          </a:p>
          <a:p>
            <a:pPr lvl="2">
              <a:lnSpc>
                <a:spcPct val="200000"/>
              </a:lnSpc>
            </a:pPr>
            <a:r>
              <a:rPr lang="en-US" sz="4300" dirty="0" smtClean="0"/>
              <a:t>“as </a:t>
            </a:r>
            <a:r>
              <a:rPr lang="en-US" sz="4300" dirty="0"/>
              <a:t>many as possible shall be able to throw the javelin when </a:t>
            </a:r>
            <a:r>
              <a:rPr lang="en-US" sz="4300" dirty="0" smtClean="0"/>
              <a:t>mounted”</a:t>
            </a:r>
          </a:p>
          <a:p>
            <a:pPr lvl="1">
              <a:lnSpc>
                <a:spcPct val="200000"/>
              </a:lnSpc>
            </a:pPr>
            <a:r>
              <a:rPr lang="en-US" sz="4900" dirty="0" smtClean="0"/>
              <a:t>Art of Horsemanship 12.13</a:t>
            </a:r>
          </a:p>
          <a:p>
            <a:pPr lvl="2">
              <a:lnSpc>
                <a:spcPct val="200000"/>
              </a:lnSpc>
            </a:pPr>
            <a:r>
              <a:rPr lang="en-US" sz="4300" dirty="0" smtClean="0"/>
              <a:t>“</a:t>
            </a:r>
            <a:r>
              <a:rPr lang="en-US" sz="4300" dirty="0"/>
              <a:t>We recommend throwing the javelin at the longest range possible. For this gives a man more time to turn his horse and to grasp the other javelin</a:t>
            </a:r>
            <a:r>
              <a:rPr lang="en-US" sz="4300" dirty="0" smtClean="0"/>
              <a:t>.”</a:t>
            </a:r>
          </a:p>
          <a:p>
            <a:pPr lvl="1">
              <a:lnSpc>
                <a:spcPct val="200000"/>
              </a:lnSpc>
            </a:pPr>
            <a:r>
              <a:rPr lang="en-US" sz="4900" dirty="0" err="1" smtClean="0"/>
              <a:t>Diodorus</a:t>
            </a:r>
            <a:r>
              <a:rPr lang="en-US" sz="4900" dirty="0" smtClean="0"/>
              <a:t> </a:t>
            </a:r>
            <a:r>
              <a:rPr lang="en-US" sz="4900" dirty="0" err="1" smtClean="0"/>
              <a:t>Siculus</a:t>
            </a:r>
            <a:r>
              <a:rPr lang="en-US" sz="4900" dirty="0" smtClean="0"/>
              <a:t> 15.85</a:t>
            </a:r>
          </a:p>
          <a:p>
            <a:pPr lvl="2">
              <a:lnSpc>
                <a:spcPct val="200000"/>
              </a:lnSpc>
            </a:pPr>
            <a:r>
              <a:rPr lang="en-US" sz="4300" dirty="0" smtClean="0"/>
              <a:t>“</a:t>
            </a:r>
            <a:r>
              <a:rPr lang="en-US" sz="4300" dirty="0"/>
              <a:t>they had only a few javelin-throwers, </a:t>
            </a:r>
            <a:r>
              <a:rPr lang="en-US" sz="4300" dirty="0" smtClean="0"/>
              <a:t>whereas </a:t>
            </a:r>
            <a:r>
              <a:rPr lang="en-US" sz="4300" dirty="0"/>
              <a:t>the Thebans had three times as many slingers and javelin-throwers sent </a:t>
            </a:r>
            <a:r>
              <a:rPr lang="en-US" sz="4300" dirty="0" smtClean="0"/>
              <a:t>them”</a:t>
            </a:r>
            <a:endParaRPr lang="en-US" dirty="0" smtClean="0"/>
          </a:p>
          <a:p>
            <a:pPr lvl="2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437190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bldLvl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97534"/>
            <a:ext cx="8911687" cy="830514"/>
          </a:xfrm>
        </p:spPr>
        <p:txBody>
          <a:bodyPr/>
          <a:lstStyle/>
          <a:p>
            <a:r>
              <a:rPr lang="en-US" dirty="0" smtClean="0"/>
              <a:t>Spying/ Deceit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928048"/>
            <a:ext cx="8915400" cy="563652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 smtClean="0"/>
              <a:t>Not unusual for the cavalry to be used to watch enemy camps and as scouts (Worley 1994: 85; 94)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Xenophon </a:t>
            </a:r>
            <a:r>
              <a:rPr lang="en-US" i="1" dirty="0" smtClean="0"/>
              <a:t>Cavalry Commander </a:t>
            </a:r>
            <a:r>
              <a:rPr lang="en-US" dirty="0" smtClean="0"/>
              <a:t>5.2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“to </a:t>
            </a:r>
            <a:r>
              <a:rPr lang="en-US" dirty="0"/>
              <a:t>know how to deceive, not merely how to steal the enemy's possessions, but also how to conceal his own force and fall on the enemy </a:t>
            </a:r>
            <a:r>
              <a:rPr lang="en-US" dirty="0" smtClean="0"/>
              <a:t>unexpectedly”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Thucydides 7.73.3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“as </a:t>
            </a:r>
            <a:r>
              <a:rPr lang="en-US" dirty="0"/>
              <a:t>soon as it grew dark he sent certain of his friends, and with them certain horsemen, to the Athenian camp; who, approaching so near as to be heard speak, called to some of them to come forth, as if they had been friends of the </a:t>
            </a:r>
            <a:r>
              <a:rPr lang="en-US" dirty="0" smtClean="0"/>
              <a:t>Athenians”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Xenophon </a:t>
            </a:r>
            <a:r>
              <a:rPr lang="en-US" i="1" dirty="0" smtClean="0"/>
              <a:t>Cavalry Commander</a:t>
            </a:r>
            <a:r>
              <a:rPr lang="en-US" dirty="0" smtClean="0"/>
              <a:t> 7.1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“</a:t>
            </a:r>
            <a:r>
              <a:rPr lang="en-US" dirty="0"/>
              <a:t>Every commander, then, should have intelligence</a:t>
            </a:r>
            <a:r>
              <a:rPr lang="en-US" dirty="0" smtClean="0"/>
              <a:t>.”</a:t>
            </a:r>
          </a:p>
          <a:p>
            <a:pPr>
              <a:lnSpc>
                <a:spcPct val="150000"/>
              </a:lnSpc>
            </a:pPr>
            <a:r>
              <a:rPr lang="en-US" dirty="0"/>
              <a:t>Xenophon </a:t>
            </a:r>
            <a:r>
              <a:rPr lang="en-US" i="1" dirty="0"/>
              <a:t>Cavalry </a:t>
            </a:r>
            <a:r>
              <a:rPr lang="en-US" i="1" dirty="0" smtClean="0"/>
              <a:t>Commander</a:t>
            </a:r>
            <a:r>
              <a:rPr lang="en-US" dirty="0" smtClean="0"/>
              <a:t> 4.12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if </a:t>
            </a:r>
            <a:r>
              <a:rPr lang="en-US" dirty="0"/>
              <a:t>you conceal your outposts, you will have the chance of luring the enemy into an ambush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730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Raiding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Cavalry were used to stop enemy raiding parties as well as conduct raids of their own (Worley 1994: 84)</a:t>
            </a:r>
          </a:p>
          <a:p>
            <a:r>
              <a:rPr lang="en-US" dirty="0" smtClean="0"/>
              <a:t>Thucydides 2.31.3</a:t>
            </a:r>
          </a:p>
          <a:p>
            <a:pPr lvl="1"/>
            <a:r>
              <a:rPr lang="en-US" dirty="0" smtClean="0"/>
              <a:t>“And </a:t>
            </a:r>
            <a:r>
              <a:rPr lang="en-US" dirty="0"/>
              <a:t>when they had wasted the greatest part of the country, they went back to </a:t>
            </a:r>
            <a:r>
              <a:rPr lang="en-US" dirty="0" smtClean="0"/>
              <a:t>Athens”</a:t>
            </a:r>
          </a:p>
          <a:p>
            <a:pPr>
              <a:lnSpc>
                <a:spcPct val="150000"/>
              </a:lnSpc>
            </a:pPr>
            <a:r>
              <a:rPr lang="en-US" dirty="0"/>
              <a:t>Xenophon </a:t>
            </a:r>
            <a:r>
              <a:rPr lang="en-US" i="1" dirty="0"/>
              <a:t>Cavalry Commander </a:t>
            </a:r>
            <a:r>
              <a:rPr lang="en-US" dirty="0"/>
              <a:t>5.2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“to know how to deceive, not merely how to steal the enemy's possessions, but also how to conceal his own force and fall on the enemy unexpectedly”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04600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Terrain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555845"/>
            <a:ext cx="8915400" cy="500872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 smtClean="0"/>
              <a:t>Greek terrain was not the easiest for raising horses (Greer </a:t>
            </a:r>
            <a:r>
              <a:rPr lang="en-US" dirty="0"/>
              <a:t>2015: </a:t>
            </a:r>
            <a:r>
              <a:rPr lang="en-US" dirty="0" smtClean="0"/>
              <a:t>70)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Herodotus 6.102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“</a:t>
            </a:r>
            <a:r>
              <a:rPr lang="en-US" dirty="0"/>
              <a:t>was the place in Attica most suitable for riding horses </a:t>
            </a:r>
            <a:r>
              <a:rPr lang="en-US" dirty="0" smtClean="0"/>
              <a:t>”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Xenophon </a:t>
            </a:r>
            <a:r>
              <a:rPr lang="en-US" i="1" dirty="0" smtClean="0"/>
              <a:t>Cavalry Commander </a:t>
            </a:r>
            <a:r>
              <a:rPr lang="en-US" dirty="0" smtClean="0"/>
              <a:t>4.6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“A </a:t>
            </a:r>
            <a:r>
              <a:rPr lang="en-US" dirty="0"/>
              <a:t>cavalry commander should be at pains even in time of peace to acquaint himself with hostile and friendly country </a:t>
            </a:r>
            <a:r>
              <a:rPr lang="en-US" dirty="0" smtClean="0"/>
              <a:t>alike”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Xenophon </a:t>
            </a:r>
            <a:r>
              <a:rPr lang="en-US" i="1" dirty="0" smtClean="0"/>
              <a:t>Cavalry Commander </a:t>
            </a:r>
            <a:r>
              <a:rPr lang="en-US" dirty="0" smtClean="0"/>
              <a:t>6.5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“</a:t>
            </a:r>
            <a:r>
              <a:rPr lang="en-US" dirty="0"/>
              <a:t>that they may see their commander able to take a ditch without a spill, clear a wall, leap down from a bank and throw a javelin </a:t>
            </a:r>
            <a:r>
              <a:rPr lang="en-US" dirty="0" smtClean="0"/>
              <a:t>skillfully.”</a:t>
            </a:r>
          </a:p>
          <a:p>
            <a:pPr>
              <a:lnSpc>
                <a:spcPct val="150000"/>
              </a:lnSpc>
            </a:pPr>
            <a:r>
              <a:rPr lang="en-US" dirty="0" smtClean="0"/>
              <a:t>Xenophon </a:t>
            </a:r>
            <a:r>
              <a:rPr lang="en-US" i="1" dirty="0" smtClean="0"/>
              <a:t>Cavalry Commander </a:t>
            </a:r>
            <a:r>
              <a:rPr lang="en-US" dirty="0" smtClean="0"/>
              <a:t>8.3</a:t>
            </a:r>
          </a:p>
          <a:p>
            <a:pPr lvl="1">
              <a:lnSpc>
                <a:spcPct val="150000"/>
              </a:lnSpc>
            </a:pPr>
            <a:r>
              <a:rPr lang="en-US" dirty="0" smtClean="0"/>
              <a:t>“</a:t>
            </a:r>
            <a:r>
              <a:rPr lang="en-US" dirty="0"/>
              <a:t>Moreover, those that have their feet well hardened will differ on rough ground from the tender-footed as widely as the sound from the lame</a:t>
            </a:r>
            <a:r>
              <a:rPr lang="en-US" dirty="0" smtClean="0"/>
              <a:t>.”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5242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1" y="3259753"/>
            <a:ext cx="8915399" cy="14688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“These </a:t>
            </a:r>
            <a:r>
              <a:rPr lang="en-US" dirty="0"/>
              <a:t>notes, instructions and exercises which we have here set down are intended only for the private person. What it belongs to a cavalry leader to know and to do has been set forth in another book</a:t>
            </a:r>
            <a:r>
              <a:rPr lang="en-US" dirty="0" smtClean="0"/>
              <a:t>.”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2589212" y="4976792"/>
            <a:ext cx="8915399" cy="860400"/>
          </a:xfrm>
        </p:spPr>
        <p:txBody>
          <a:bodyPr/>
          <a:lstStyle/>
          <a:p>
            <a:r>
              <a:rPr lang="en-GB" dirty="0" smtClean="0"/>
              <a:t>Xenophon </a:t>
            </a:r>
            <a:r>
              <a:rPr lang="en-GB" i="1" dirty="0" smtClean="0"/>
              <a:t>Art of Horsemanship</a:t>
            </a:r>
            <a:r>
              <a:rPr lang="en-GB" dirty="0" smtClean="0"/>
              <a:t> 12.14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56900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678675"/>
            <a:ext cx="8915400" cy="480401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20000"/>
              </a:lnSpc>
            </a:pPr>
            <a:r>
              <a:rPr lang="en-US" dirty="0" smtClean="0"/>
              <a:t>Ancient Authors</a:t>
            </a:r>
          </a:p>
          <a:p>
            <a:pPr lvl="1">
              <a:lnSpc>
                <a:spcPct val="120000"/>
              </a:lnSpc>
            </a:pPr>
            <a:r>
              <a:rPr lang="en-US" dirty="0" err="1"/>
              <a:t>Diodorus</a:t>
            </a:r>
            <a:r>
              <a:rPr lang="en-US" dirty="0"/>
              <a:t> </a:t>
            </a:r>
            <a:r>
              <a:rPr lang="en-US" dirty="0" err="1"/>
              <a:t>Siculus</a:t>
            </a:r>
            <a:r>
              <a:rPr lang="en-US" dirty="0"/>
              <a:t>, </a:t>
            </a:r>
            <a:r>
              <a:rPr lang="en-US" i="1" dirty="0"/>
              <a:t>Library of History</a:t>
            </a:r>
            <a:r>
              <a:rPr lang="en-US" dirty="0"/>
              <a:t>. </a:t>
            </a:r>
            <a:r>
              <a:rPr lang="en-US" dirty="0" err="1"/>
              <a:t>Oldfather</a:t>
            </a:r>
            <a:r>
              <a:rPr lang="en-US" dirty="0"/>
              <a:t>, C.H. 1933. Harvard: Harvard University Press (Loeb).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Herodotus,</a:t>
            </a:r>
            <a:r>
              <a:rPr lang="en-US" i="1" dirty="0"/>
              <a:t> The Histories.</a:t>
            </a:r>
            <a:r>
              <a:rPr lang="en-US" dirty="0"/>
              <a:t> </a:t>
            </a:r>
            <a:r>
              <a:rPr lang="en-US" dirty="0" err="1"/>
              <a:t>Strassler</a:t>
            </a:r>
            <a:r>
              <a:rPr lang="en-US" dirty="0"/>
              <a:t>, R.B (trans). 2009. New York: Free Press.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Thucydides, </a:t>
            </a:r>
            <a:r>
              <a:rPr lang="en-US" i="1" dirty="0"/>
              <a:t>The Peloponnesian War. </a:t>
            </a:r>
            <a:r>
              <a:rPr lang="en-US" dirty="0" err="1"/>
              <a:t>Strassler</a:t>
            </a:r>
            <a:r>
              <a:rPr lang="en-US" dirty="0"/>
              <a:t>, R.B (trans). 2008. New York: Free Press.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Xenophon, </a:t>
            </a:r>
            <a:r>
              <a:rPr lang="en-US" i="1" dirty="0"/>
              <a:t>Cavalry Commander.</a:t>
            </a:r>
            <a:r>
              <a:rPr lang="en-US" dirty="0"/>
              <a:t> Marchant, E.C., </a:t>
            </a:r>
            <a:r>
              <a:rPr lang="en-US" dirty="0" err="1"/>
              <a:t>Bowersock</a:t>
            </a:r>
            <a:r>
              <a:rPr lang="en-US" dirty="0"/>
              <a:t>, G. W. tr. Constitution of the Athenians. Harvard: Harvard University Press.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Xenophon, </a:t>
            </a:r>
            <a:r>
              <a:rPr lang="en-US" i="1" dirty="0"/>
              <a:t>The Art of Horsemanship</a:t>
            </a:r>
            <a:r>
              <a:rPr lang="en-US" dirty="0"/>
              <a:t> E.C., </a:t>
            </a:r>
            <a:r>
              <a:rPr lang="en-US" dirty="0" err="1"/>
              <a:t>Bowersock</a:t>
            </a:r>
            <a:r>
              <a:rPr lang="en-US" dirty="0"/>
              <a:t>, G. W. tr. Constitution of the Athenians. Harvard: Harvard University Press.</a:t>
            </a:r>
          </a:p>
          <a:p>
            <a:pPr>
              <a:lnSpc>
                <a:spcPct val="120000"/>
              </a:lnSpc>
            </a:pPr>
            <a:r>
              <a:rPr lang="en-US" dirty="0" smtClean="0"/>
              <a:t>Modern Scholarship</a:t>
            </a:r>
            <a:endParaRPr lang="en-US" dirty="0"/>
          </a:p>
          <a:p>
            <a:pPr lvl="1">
              <a:lnSpc>
                <a:spcPct val="120000"/>
              </a:lnSpc>
            </a:pPr>
            <a:r>
              <a:rPr lang="en-US" dirty="0" err="1"/>
              <a:t>Christesen</a:t>
            </a:r>
            <a:r>
              <a:rPr lang="en-US" dirty="0"/>
              <a:t>, P. 2006. ‘Xenophon’s “</a:t>
            </a:r>
            <a:r>
              <a:rPr lang="en-US" dirty="0" err="1"/>
              <a:t>Cyropaedia</a:t>
            </a:r>
            <a:r>
              <a:rPr lang="en-US" dirty="0"/>
              <a:t>” and Military Reform in Sparta’, </a:t>
            </a:r>
            <a:r>
              <a:rPr lang="en-US" i="1" dirty="0"/>
              <a:t>The Journal of Hellenic Studies</a:t>
            </a:r>
            <a:r>
              <a:rPr lang="en-US" dirty="0"/>
              <a:t>, Vol. 126, 47-65 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Everson, T. </a:t>
            </a:r>
            <a:r>
              <a:rPr lang="en-US" i="1" dirty="0"/>
              <a:t>Warfare in Ancient Greece</a:t>
            </a:r>
            <a:r>
              <a:rPr lang="en-US" dirty="0"/>
              <a:t>. 2013. Gloucestershire: The History Press.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Greer, A.A. 2015. </a:t>
            </a:r>
            <a:r>
              <a:rPr lang="en-US" i="1" dirty="0"/>
              <a:t>Xenophon and the ancient Greek cavalry horse: an equestrian perspective.</a:t>
            </a:r>
            <a:r>
              <a:rPr lang="en-US" dirty="0"/>
              <a:t> Thesis submitted to National University of Ireland.</a:t>
            </a:r>
          </a:p>
          <a:p>
            <a:pPr lvl="1">
              <a:lnSpc>
                <a:spcPct val="120000"/>
              </a:lnSpc>
            </a:pPr>
            <a:r>
              <a:rPr lang="en-US" dirty="0" err="1"/>
              <a:t>Hornblower</a:t>
            </a:r>
            <a:r>
              <a:rPr lang="en-US" dirty="0"/>
              <a:t>, S. 2011. </a:t>
            </a:r>
            <a:r>
              <a:rPr lang="en-US" i="1" dirty="0"/>
              <a:t>The Greek World 479-323 BC</a:t>
            </a:r>
            <a:r>
              <a:rPr lang="en-US" dirty="0"/>
              <a:t>. London: Routledge.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van Wees, H. 2004</a:t>
            </a:r>
            <a:r>
              <a:rPr lang="en-US" i="1" dirty="0"/>
              <a:t>. Greek </a:t>
            </a:r>
            <a:r>
              <a:rPr lang="en-US" i="1" dirty="0"/>
              <a:t>W</a:t>
            </a:r>
            <a:r>
              <a:rPr lang="en-US" i="1" dirty="0" smtClean="0"/>
              <a:t>arfare</a:t>
            </a:r>
            <a:r>
              <a:rPr lang="en-US" i="1" dirty="0"/>
              <a:t>: Myths and Realities.</a:t>
            </a:r>
            <a:r>
              <a:rPr lang="en-US" dirty="0"/>
              <a:t> London: Bloomsbury.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Worley, J.L. 1994. </a:t>
            </a:r>
            <a:r>
              <a:rPr lang="en-US" i="1" dirty="0" err="1"/>
              <a:t>Hippeis</a:t>
            </a:r>
            <a:r>
              <a:rPr lang="en-US" i="1" dirty="0"/>
              <a:t>: The Cavalry of Ancient Greece.</a:t>
            </a:r>
            <a:r>
              <a:rPr lang="en-US" dirty="0"/>
              <a:t> Oxford : </a:t>
            </a:r>
            <a:r>
              <a:rPr lang="en-US" dirty="0" err="1"/>
              <a:t>Wordview</a:t>
            </a:r>
            <a:r>
              <a:rPr lang="en-US" dirty="0"/>
              <a:t> Press.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53485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14755</TotalTime>
  <Words>776</Words>
  <Application>Microsoft Macintosh PowerPoint</Application>
  <PresentationFormat>Widescreen</PresentationFormat>
  <Paragraphs>101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Century Gothic</vt:lpstr>
      <vt:lpstr>Wingdings 3</vt:lpstr>
      <vt:lpstr>Arial</vt:lpstr>
      <vt:lpstr>Wisp</vt:lpstr>
      <vt:lpstr> Xenophon’s influence: The cavalry commander and modern understandings of classical cavalry</vt:lpstr>
      <vt:lpstr>Xenophon’s Life</vt:lpstr>
      <vt:lpstr>Cavalry Commander</vt:lpstr>
      <vt:lpstr>Problems with The Cavalry Commander</vt:lpstr>
      <vt:lpstr>How often were the Cavalry used?</vt:lpstr>
      <vt:lpstr>“I shall however confine myself to the actions in which the Athenians took part, choosing the most important”</vt:lpstr>
      <vt:lpstr>How often were Cavalry used?</vt:lpstr>
      <vt:lpstr>Javelins</vt:lpstr>
      <vt:lpstr>Spying/ Deceit </vt:lpstr>
      <vt:lpstr>Raiding</vt:lpstr>
      <vt:lpstr>Terrain</vt:lpstr>
      <vt:lpstr>“These notes, instructions and exercises which we have here set down are intended only for the private person. What it belongs to a cavalry leader to know and to do has been set forth in another book.”</vt:lpstr>
      <vt:lpstr>Bibliography</vt:lpstr>
    </vt:vector>
  </TitlesOfParts>
  <Company/>
  <LinksUpToDate>false</LinksUpToDate>
  <SharedDoc>false</SharedDoc>
  <HyperlinksChanged>false</HyperlinksChanged>
  <AppVersion>15.0034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Xenophon’s influence: The cavalry commander and modern understandings of classical cavalry</dc:title>
  <dc:creator>Megan Haylock (1500488)</dc:creator>
  <cp:lastModifiedBy>Megan Haylock (1500488)</cp:lastModifiedBy>
  <cp:revision>63</cp:revision>
  <dcterms:created xsi:type="dcterms:W3CDTF">2018-05-12T15:03:40Z</dcterms:created>
  <dcterms:modified xsi:type="dcterms:W3CDTF">2018-05-22T20:58:49Z</dcterms:modified>
</cp:coreProperties>
</file>