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8"/>
  </p:notesMasterIdLst>
  <p:sldIdLst>
    <p:sldId id="256" r:id="rId2"/>
    <p:sldId id="257" r:id="rId3"/>
    <p:sldId id="258" r:id="rId4"/>
    <p:sldId id="271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75905" autoAdjust="0"/>
  </p:normalViewPr>
  <p:slideViewPr>
    <p:cSldViewPr snapToGrid="0">
      <p:cViewPr varScale="1">
        <p:scale>
          <a:sx n="62" d="100"/>
          <a:sy n="62" d="100"/>
        </p:scale>
        <p:origin x="1258" y="62"/>
      </p:cViewPr>
      <p:guideLst/>
    </p:cSldViewPr>
  </p:slideViewPr>
  <p:notesTextViewPr>
    <p:cViewPr>
      <p:scale>
        <a:sx n="400" d="100"/>
        <a:sy n="4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297BE2-43E4-4014-B854-B1C2B14B4B8B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B35716-BB02-4752-AF8D-74863E6B17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648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38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6663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688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FDC52A-0766-2457-5E3F-54587F4997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D2EBF0-8D03-BFCC-8A11-72B462AEF3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A234E4-5CF0-AAEE-90A4-CA4C17CCCD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A20379-1B71-7E98-75EC-027351AEFA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0924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6637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5927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9157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6168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8047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5868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1791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77078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814763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4294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B35716-BB02-4752-AF8D-74863E6B1720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263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0083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963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965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684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221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45031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46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986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3741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8094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5033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6366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4873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9624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0471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7597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9941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57E6E-8837-E484-AE10-48A263BFE2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7F3B15-EA3B-ACF5-6401-8A93DC9DF0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0D5A1-EFF0-86DD-B5F7-F0D4BB9764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A4FE47-CA1F-549A-38AA-A5A1A8ED3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89F477-7199-C270-B428-F9A9F9748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351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1447BDE-6342-4F9D-B28B-B0B19105C231}" type="datetimeFigureOut">
              <a:rPr lang="en-US" smtClean="0"/>
              <a:t>10/31/2025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EF8D130-766B-4B8C-B293-DEA3EC3DB3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537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8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54463-7290-D922-DAC1-FDCABC965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GB" b="1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Exploratory Data Analysis – Presentation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9C2B6E-7EE6-E611-B268-C87359A0BE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41510" y="2438399"/>
            <a:ext cx="10018713" cy="312420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Course: MSc Data and AI</a:t>
            </a:r>
            <a:b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Title: Data Mining and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Visualisation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ACCA7015 </a:t>
            </a:r>
          </a:p>
          <a:p>
            <a:pPr marL="0" indent="0">
              <a:buNone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Name: Vishal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Sanjaybhai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Bapodara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2514482</a:t>
            </a:r>
            <a:b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Date: 31 Oct 2025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7359118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4FCAB-849E-DF51-BE24-6CFEC626F5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GB" b="1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Introduction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CC3D0C-5DEF-A62E-6697-BF3BABF23E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1800">
                <a:latin typeface="Times New Roman" panose="02020603050405020304" pitchFamily="18" charset="0"/>
                <a:cs typeface="Times New Roman" panose="02020603050405020304" pitchFamily="18" charset="0"/>
              </a:rPr>
              <a:t>In this presentation, the main trends and trends of the Airbnb data of 2019 of NYC have been analysed.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overall goal is to make practical conclusions, i.e., through the systematic investigation of data.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will entail data cleaning, univariate analysis, multivariate analysis and provide final conclusions.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Agenda will be in the forefront of the approach, results, and high-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caliber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business suggestions</a:t>
            </a:r>
            <a:endParaRPr lang="en-US" sz="1800" i="0" u="none" strike="noStrike" kern="100" baseline="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94270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80B38-5707-4E58-795B-4E0CB1300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07" y="647833"/>
            <a:ext cx="10018713" cy="709047"/>
          </a:xfrm>
        </p:spPr>
        <p:txBody>
          <a:bodyPr/>
          <a:lstStyle/>
          <a:p>
            <a:pPr marR="0" rtl="0"/>
            <a:r>
              <a:rPr lang="en-US" b="1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Methodology &amp; Tools Used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15AD54-8D21-34A3-EDE8-920507CFAB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84589" y="1480866"/>
            <a:ext cx="9418151" cy="3835053"/>
          </a:xfrm>
        </p:spPr>
        <p:txBody>
          <a:bodyPr>
            <a:noAutofit/>
          </a:bodyPr>
          <a:lstStyle/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Adopted a systematic Exploratory Data Analysis (EDA) framework: data cleaning → univariate → multivariate → insight generation.</a:t>
            </a: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Conducted preprocessing, statistical analysis, and visualization using Python (Pandas, NumPy, Matplotlib, Seaborn).</a:t>
            </a: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Verified data accuracy through null-value inspection, percentile-based outlier capping, and feature engineering for host type.</a:t>
            </a: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Generated interactive visuals (maps, correlation heatmap) to interpret spatial, categorical, and pricing patterns across NYC.</a:t>
            </a:r>
          </a:p>
          <a:p>
            <a:pPr lvl="0"/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Ensured analytical reproducibility and transparency through well-documented code and visual storytelling</a:t>
            </a:r>
            <a:r>
              <a:rPr lang="en-US" sz="1800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988132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C9DE58-B3A8-E3DD-EA47-E834984AD2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E3D61-192A-BF8E-DB30-9F2BE906C1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solidFill>
                  <a:srgbClr val="000000"/>
                </a:solidFill>
                <a:latin typeface="Times New Roman" panose="02020603050405020304" pitchFamily="18" charset="0"/>
              </a:rPr>
              <a:t>Dataset Overview: The Raw Material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39700E-D7CE-D319-1C9E-2E878FD7FF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84591" y="2438399"/>
            <a:ext cx="9418151" cy="1752599"/>
          </a:xfrm>
        </p:spPr>
        <p:txBody>
          <a:bodyPr>
            <a:noAutofit/>
          </a:bodyPr>
          <a:lstStyle/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approximately 49,000 unique Airbnb listings in New York City in 2019.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will comprise 16 various features like price, location, room type, and other review indicators (Gao Jr, 2025).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information is rich and provides a comprehensive view of the short-term rental in the city.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dilemma is to transform this unprocessed data into intelligible, intelligible and consumable business information.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CC013F-4479-404D-80CB-2D5A4416E3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1" y="4448432"/>
            <a:ext cx="8337794" cy="217036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973893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8C7E2-C197-A540-1C6F-4E86849DF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solidFill>
                  <a:srgbClr val="000000"/>
                </a:solidFill>
                <a:latin typeface="Times New Roman" panose="02020603050405020304" pitchFamily="18" charset="0"/>
              </a:rPr>
              <a:t>The Initial Challenge: Data Quality Issues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F220B9-2AF1-6D6F-1249-0F203749B5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5057167" cy="3677530"/>
          </a:xfrm>
        </p:spPr>
        <p:txBody>
          <a:bodyPr>
            <a:normAutofit/>
          </a:bodyPr>
          <a:lstStyle/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Initial glance indicated that the reviews-per-month and last-review columns have massive missing data.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host_name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column itself contained a significant number of nulls that also needed to be factored into the analysis (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Bhadurali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2024).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Price and minimum nights had extreme outliers that distorted statistical summaries.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data quality issues must be addressed in order to possess integrity of the results.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197A0C-0711-CD24-A6E5-E1E51B808A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8240" y="2871789"/>
            <a:ext cx="3219450" cy="30956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049183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7158F-8AFF-CED5-F831-084FF2F3F6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The Solution: A Robust Data Cleaning Strategy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71A9EF-F218-345D-2F9B-540178E2F1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4311" y="2666999"/>
            <a:ext cx="4611690" cy="3818207"/>
          </a:xfrm>
        </p:spPr>
        <p:txBody>
          <a:bodyPr>
            <a:normAutofit/>
          </a:bodyPr>
          <a:lstStyle/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gaps in reviews/month were rationally filled with a zero-value denoting no reviews.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eliminated unnecessary variables, including host name and last review to make final analysis simpler.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Outliers were well handled with numerical data that was limited to the realistic 99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percentile (Del Giudice et al., 2024).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75431B-4687-E11B-0C0A-886790DA51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9769" y="3233339"/>
            <a:ext cx="5509015" cy="237252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887494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30F19-01A7-7265-35E1-949826DABC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solidFill>
                  <a:srgbClr val="000000"/>
                </a:solidFill>
                <a:latin typeface="Times New Roman" panose="02020603050405020304" pitchFamily="18" charset="0"/>
              </a:rPr>
              <a:t>Calculated Field: Single vs. Multi-Listing Hosts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9F8E9-487D-4BD2-6601-7DA2DD5A10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4869995" cy="3191360"/>
          </a:xfrm>
        </p:spPr>
        <p:txBody>
          <a:bodyPr>
            <a:normAutofit fontScale="92500"/>
          </a:bodyPr>
          <a:lstStyle/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created an add-on to differentiate between single and multi-listing hosts.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 The total multi-listing host prices their properties much higher.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means that hosts who own multiple properties are more business- or professionally oriented (Páez and Boisjoly, 2023).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B2EA33-97F5-3CFF-CA83-D5F77507A0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2609" y="2787574"/>
            <a:ext cx="4590415" cy="29502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794567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C5B96-E19F-25F2-4055-D438EAF80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solidFill>
                  <a:srgbClr val="000000"/>
                </a:solidFill>
                <a:latin typeface="Times New Roman" panose="02020603050405020304" pitchFamily="18" charset="0"/>
              </a:rPr>
              <a:t>Univariate Analysis: Listing Distribution by Borough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7819B-30E4-B10A-8F6D-00B4DEAD15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5567419" cy="3505201"/>
          </a:xfrm>
        </p:spPr>
        <p:txBody>
          <a:bodyPr>
            <a:normAutofit/>
          </a:bodyPr>
          <a:lstStyle/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huge domination of the market is held by New York and Brooklyn, where most of the offered listings.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two boroughs are the core of business and activity of Airbnb in New York City.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Queens is a third-place player, a less saturated but significant second-market.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share of Bronx and Staten Island in the city market is much lower.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59C6A4-F71D-F5DA-FEB8-2774CF4B4D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209" y="2888614"/>
            <a:ext cx="4488815" cy="306197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49863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6DBDA-E49B-C5AA-CE8E-5E24999D3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solidFill>
                  <a:srgbClr val="000000"/>
                </a:solidFill>
                <a:latin typeface="Times New Roman" panose="02020603050405020304" pitchFamily="18" charset="0"/>
              </a:rPr>
              <a:t>Univariate Analysis: Types of Accommodations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42BFC0-27FA-DB9E-46FE-258E8F1EC4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5350443" cy="3505201"/>
          </a:xfrm>
        </p:spPr>
        <p:txBody>
          <a:bodyPr>
            <a:normAutofit/>
          </a:bodyPr>
          <a:lstStyle/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market is almost even in terms of the rentals such as Entire home/apt and Private room.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two are used by two categories of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travelers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with varying space and privacy requirements.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shared room-listings are an extremely small, niche market of all possible options.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distribution reflects the primary products which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travelers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can locate to find hotels in NYC.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7071A9-8434-14D2-1D84-6241CC3342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3763" y="2666999"/>
            <a:ext cx="3514725" cy="363664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233269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FC1E3-E076-D572-0B9B-E139DA75CE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solidFill>
                  <a:srgbClr val="000000"/>
                </a:solidFill>
                <a:latin typeface="Times New Roman" panose="02020603050405020304" pitchFamily="18" charset="0"/>
              </a:rPr>
              <a:t>Univariate Analysis: A Look at Pricing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E72859-1C85-4381-80F6-C26239DC0B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4311" y="2847165"/>
            <a:ext cx="5288449" cy="3144865"/>
          </a:xfrm>
        </p:spPr>
        <p:txBody>
          <a:bodyPr>
            <a:noAutofit/>
          </a:bodyPr>
          <a:lstStyle/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price distribution is highly skewed towards the right with most of the listings below $150.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means that the market is highly competitive, especially in the low end to moderate value accommodation market.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a little section of the market, despite the very expensive luxury listings.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price clustering It may be applicable in terms of helping hosts to position themselves in a comparatively optimal fashion.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EF32A4-5B76-F36C-2FF5-6446578E542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5946" y="3224986"/>
            <a:ext cx="4432972" cy="238923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936821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BB72B-9B77-62CE-2401-62E7C7D04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solidFill>
                  <a:srgbClr val="000000"/>
                </a:solidFill>
                <a:latin typeface="Times New Roman" panose="02020603050405020304" pitchFamily="18" charset="0"/>
              </a:rPr>
              <a:t>Multivariate Analysis: Price Across Boroughs and Room Types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21199D-0C44-73A9-D091-9A90A09983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1308" y="2821983"/>
            <a:ext cx="5455404" cy="3350218"/>
          </a:xfrm>
        </p:spPr>
        <p:txBody>
          <a:bodyPr>
            <a:normAutofit/>
          </a:bodyPr>
          <a:lstStyle/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Manhattan records the highest prices in all the available rooms individually.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Entire home/apt is the most expensive and the price is very high in the prime boroughs.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single room in Manhattan can be expensive compared to an apartment elsewhere (Nielsen, 2022).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research will establish the fact that the listing price is based on the nature and location of the room.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4AB344-9AAC-50D4-34C5-BB91E4315C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5206" y="2931499"/>
            <a:ext cx="4488815" cy="313118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54288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FE338C-7819-C8CF-1978-A6C422DAE4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solidFill>
                  <a:srgbClr val="000000"/>
                </a:solidFill>
                <a:latin typeface="Times New Roman" panose="02020603050405020304" pitchFamily="18" charset="0"/>
              </a:rPr>
              <a:t>Advanced Visualization: A Geographic Perspective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498DCA-FD14-C5F3-C7AE-06BC2DE49C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4310" y="2667000"/>
            <a:ext cx="10018713" cy="1440052"/>
          </a:xfrm>
        </p:spPr>
        <p:txBody>
          <a:bodyPr>
            <a:noAutofit/>
          </a:bodyPr>
          <a:lstStyle/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interactive map demonstrates that the listings are dense in Manhattan and in northern Brooklyn.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reveals the fact that Manhattan and prime waterfronts utility is the most expensive.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Popularity (number of reviews) has a regional distribution compared to the most expensive listings (Chakri, Pratap and Gouda, 2023).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high utility provides an instinctive, real-time, insight into the complex NYC rental market.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7763B6-92C1-AB9A-C118-1D4728826E0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7603" y="4335653"/>
            <a:ext cx="5943600" cy="227457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474006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6A5E0-C250-2101-0D7B-6EE46DFBB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US" b="1" i="0" u="none" strike="noStrike" kern="100" baseline="0">
                <a:solidFill>
                  <a:srgbClr val="000000"/>
                </a:solidFill>
                <a:latin typeface="Times New Roman" panose="02020603050405020304" pitchFamily="18" charset="0"/>
              </a:rPr>
              <a:t>Correlation Insights: Uncovering Feature Relationships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CBBAF5-7ED8-0DE2-2E62-7377CB2ECE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4978483" cy="3888784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heatmap was used to identify correlations between various numerical features of the dataset.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expected, number of reviews and reviews/month are strongly positively correlated (Dey et al., 2022).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Interestingly, most other features correlate very poorly with price.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E23EAD-3F50-5877-E113-933BF3AF2B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318" y="2644183"/>
            <a:ext cx="4333875" cy="39116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893675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F0460-31F8-AF6F-B797-3C22F5CE45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GB" b="1" i="0" u="none" strike="noStrike" kern="100" baseline="0">
                <a:solidFill>
                  <a:srgbClr val="000000"/>
                </a:solidFill>
                <a:latin typeface="Times New Roman" panose="02020603050405020304" pitchFamily="18" charset="0"/>
              </a:rPr>
              <a:t>Conclusion and Key Insights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00F9D8-7F0E-7E31-7A40-124D22AA20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Airbnb NYC is a mature system that is highly concentrated in the Manhattan and Brooklyn boroughs.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Place and kind of room: probably the most significant aspect in the rental cost of the listing.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Professional hosts with multiple properties have a higher price compared to single-listing hosts.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13548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A53A9-C7FB-A9E4-6AB1-A98852FB49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GB" b="1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Executive Summary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76FFE0-978F-0569-978A-AA13FDC66A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 algn="just"/>
            <a:r>
              <a:rPr 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Room type and borough are determined to be the determinants of Airbnb prices.</a:t>
            </a:r>
          </a:p>
          <a:p>
            <a:pPr lvl="0" algn="just"/>
            <a:r>
              <a:rPr 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Outlier handling and data cleaning improved analysis accuracy and reliability.</a:t>
            </a:r>
          </a:p>
          <a:p>
            <a:pPr lvl="0" algn="just"/>
            <a:r>
              <a:rPr 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Cluster segmentation came up with clear host segmentation, which supported strategic price and availability decisions.</a:t>
            </a:r>
          </a:p>
        </p:txBody>
      </p:sp>
    </p:spTree>
    <p:extLst>
      <p:ext uri="{BB962C8B-B14F-4D97-AF65-F5344CB8AC3E}">
        <p14:creationId xmlns:p14="http://schemas.microsoft.com/office/powerpoint/2010/main" val="21827318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2F97D-121B-530B-D160-5E3BDB85E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GB" b="1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3B8002-E687-583F-1F71-40E0A3250E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55000" lnSpcReduction="20000"/>
          </a:bodyPr>
          <a:lstStyle/>
          <a:p>
            <a:pPr marR="0" lvl="0" algn="just" rtl="0"/>
            <a:r>
              <a:rPr lang="en-US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Gao Jr, Y., 2025. Unravelling the What, How, and When of Airbnb Price Prediction: A Case Study of London Based on Machine Learning.</a:t>
            </a:r>
          </a:p>
          <a:p>
            <a:pPr marR="0" lvl="0" algn="just" rtl="0"/>
            <a:r>
              <a:rPr lang="en-GB" i="0" u="none" strike="noStrike" kern="100" baseline="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Bhadurali</a:t>
            </a:r>
            <a:r>
              <a:rPr lang="en-GB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, S.A., 2024. </a:t>
            </a:r>
            <a:r>
              <a:rPr lang="en-GB" i="1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Analysis of Airbnb Pricing in Lisbon: A Machine Learning Approach: Exploring the Impact of Host Attributes, Property Features and Geographical Factors</a:t>
            </a:r>
            <a:r>
              <a:rPr lang="en-GB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 (Master's thesis, </a:t>
            </a:r>
            <a:r>
              <a:rPr lang="en-GB" i="0" u="none" strike="noStrike" kern="100" baseline="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Universidade</a:t>
            </a:r>
            <a:r>
              <a:rPr lang="en-GB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 NOVA de Lisboa (Portugal)).</a:t>
            </a:r>
          </a:p>
          <a:p>
            <a:pPr marR="0" lvl="0" algn="just" rtl="0"/>
            <a:r>
              <a:rPr lang="en-GB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Del Giudice, F.P., Manganelli, B., De Paola, P., Tajani, F. and Amato, F., 2024, July. An Analysis of the Airbnb Market: A Detailed Look at Four Italian Cities. In </a:t>
            </a:r>
            <a:r>
              <a:rPr lang="en-GB" i="1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International Conference on Computational Science and Its Applications</a:t>
            </a:r>
            <a:r>
              <a:rPr lang="en-GB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 (pp. 49-65). Cham: Springer Nature Switzerland.</a:t>
            </a:r>
          </a:p>
          <a:p>
            <a:pPr marR="0" lvl="0" algn="just" rtl="0"/>
            <a:r>
              <a:rPr lang="en-US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Páez, A. and Boisjoly, G., 2023. Exploratory data analysis. In </a:t>
            </a:r>
            <a:r>
              <a:rPr lang="en-US" i="1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Discrete choice analysis with R</a:t>
            </a:r>
            <a:r>
              <a:rPr lang="en-US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 (pp. 25-64). Cham: Springer International Publishing.</a:t>
            </a:r>
          </a:p>
          <a:p>
            <a:pPr marR="0" lvl="0" algn="just" rtl="0"/>
            <a:r>
              <a:rPr lang="en-US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Nielsen, S., 2022. Management accounting and the concepts of exploratory data analysis and unsupervised machine learning: a literature study and future directions. </a:t>
            </a:r>
            <a:r>
              <a:rPr lang="en-US" i="1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Journal of Accounting &amp; Organizational Change</a:t>
            </a:r>
            <a:r>
              <a:rPr lang="en-US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, </a:t>
            </a:r>
            <a:r>
              <a:rPr lang="en-US" i="1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18</a:t>
            </a:r>
            <a:r>
              <a:rPr lang="en-US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(5), pp.811-853.</a:t>
            </a:r>
          </a:p>
          <a:p>
            <a:pPr marR="0" lvl="0" algn="just" rtl="0"/>
            <a:r>
              <a:rPr lang="en-US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Chakri, P., Pratap, S. and Gouda, S.K., 2023. An exploratory data analysis approach for analyzing financial accounting data using machine learning. </a:t>
            </a:r>
            <a:r>
              <a:rPr lang="en-US" i="1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Decision Analytics Journal</a:t>
            </a:r>
            <a:r>
              <a:rPr lang="en-US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, </a:t>
            </a:r>
            <a:r>
              <a:rPr lang="en-US" i="1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7</a:t>
            </a:r>
            <a:r>
              <a:rPr lang="en-US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, p.100212.</a:t>
            </a:r>
          </a:p>
          <a:p>
            <a:pPr marR="0" lvl="0" algn="just" rtl="0"/>
            <a:r>
              <a:rPr lang="en-GB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Dey, S.K., Rahman, M.M., Siddiqi, U.R., Howlader, A., Tushar, M.A. and Qazi, A., 2022. Global landscape of COVID-19 vaccination progress: insight from an exploratory data analysis. </a:t>
            </a:r>
            <a:r>
              <a:rPr lang="en-GB" i="1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Human vaccines &amp; </a:t>
            </a:r>
            <a:r>
              <a:rPr lang="en-GB" i="1" u="none" strike="noStrike" kern="100" baseline="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immunotherapeutics</a:t>
            </a:r>
            <a:r>
              <a:rPr lang="en-GB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, </a:t>
            </a:r>
            <a:r>
              <a:rPr lang="en-GB" i="1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18</a:t>
            </a:r>
            <a:r>
              <a:rPr lang="en-GB" i="0" u="none" strike="noStrike" kern="100" baseline="0" dirty="0">
                <a:solidFill>
                  <a:srgbClr val="000000"/>
                </a:solidFill>
                <a:latin typeface="Times New Roman" panose="02020603050405020304" pitchFamily="18" charset="0"/>
              </a:rPr>
              <a:t>(1), p.2025009.</a:t>
            </a:r>
          </a:p>
        </p:txBody>
      </p:sp>
    </p:spTree>
    <p:extLst>
      <p:ext uri="{BB962C8B-B14F-4D97-AF65-F5344CB8AC3E}">
        <p14:creationId xmlns:p14="http://schemas.microsoft.com/office/powerpoint/2010/main" val="21146588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Parallax">
    <a:dk1>
      <a:sysClr val="windowText" lastClr="000000"/>
    </a:dk1>
    <a:lt1>
      <a:sysClr val="window" lastClr="FFFFFF"/>
    </a:lt1>
    <a:dk2>
      <a:srgbClr val="212121"/>
    </a:dk2>
    <a:lt2>
      <a:srgbClr val="CDD0D1"/>
    </a:lt2>
    <a:accent1>
      <a:srgbClr val="30ACEC"/>
    </a:accent1>
    <a:accent2>
      <a:srgbClr val="80C34F"/>
    </a:accent2>
    <a:accent3>
      <a:srgbClr val="E29D3E"/>
    </a:accent3>
    <a:accent4>
      <a:srgbClr val="D64A3B"/>
    </a:accent4>
    <a:accent5>
      <a:srgbClr val="D64787"/>
    </a:accent5>
    <a:accent6>
      <a:srgbClr val="A666E1"/>
    </a:accent6>
    <a:hlink>
      <a:srgbClr val="3085ED"/>
    </a:hlink>
    <a:folHlink>
      <a:srgbClr val="82B6F4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</TotalTime>
  <Words>1341</Words>
  <Application>Microsoft Office PowerPoint</Application>
  <PresentationFormat>Widescreen</PresentationFormat>
  <Paragraphs>94</Paragraphs>
  <Slides>16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Corbel</vt:lpstr>
      <vt:lpstr>Times New Roman</vt:lpstr>
      <vt:lpstr>Parallax</vt:lpstr>
      <vt:lpstr>Exploratory Data Analysis – Presentation</vt:lpstr>
      <vt:lpstr>Introduction </vt:lpstr>
      <vt:lpstr>Methodology &amp; Tools Used</vt:lpstr>
      <vt:lpstr>Dataset Overview: The Raw Material</vt:lpstr>
      <vt:lpstr>The Initial Challenge: Data Quality Issues</vt:lpstr>
      <vt:lpstr>The Solution: A Robust Data Cleaning Strategy</vt:lpstr>
      <vt:lpstr>Calculated Field: Single vs. Multi-Listing Hosts</vt:lpstr>
      <vt:lpstr>Univariate Analysis: Listing Distribution by Borough</vt:lpstr>
      <vt:lpstr>Univariate Analysis: Types of Accommodations</vt:lpstr>
      <vt:lpstr>Univariate Analysis: A Look at Pricing</vt:lpstr>
      <vt:lpstr>Multivariate Analysis: Price Across Boroughs and Room Types</vt:lpstr>
      <vt:lpstr>Advanced Visualization: A Geographic Perspective</vt:lpstr>
      <vt:lpstr>Correlation Insights: Uncovering Feature Relationships</vt:lpstr>
      <vt:lpstr>Conclusion and Key Insights</vt:lpstr>
      <vt:lpstr>Executive Summary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vishalbapodara@outlook.com</cp:lastModifiedBy>
  <cp:revision>28</cp:revision>
  <dcterms:created xsi:type="dcterms:W3CDTF">2025-10-25T08:21:50Z</dcterms:created>
  <dcterms:modified xsi:type="dcterms:W3CDTF">2025-10-31T10:11:34Z</dcterms:modified>
</cp:coreProperties>
</file>