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sldIdLst>
    <p:sldId id="298" r:id="rId5"/>
    <p:sldId id="313" r:id="rId6"/>
    <p:sldId id="290" r:id="rId7"/>
    <p:sldId id="343" r:id="rId8"/>
    <p:sldId id="322" r:id="rId9"/>
    <p:sldId id="341" r:id="rId10"/>
    <p:sldId id="325" r:id="rId11"/>
    <p:sldId id="318" r:id="rId12"/>
    <p:sldId id="319" r:id="rId13"/>
    <p:sldId id="320" r:id="rId14"/>
    <p:sldId id="291" r:id="rId15"/>
    <p:sldId id="295" r:id="rId16"/>
    <p:sldId id="34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ynne Seymour" initials="LS" lastIdx="11" clrIdx="0">
    <p:extLst>
      <p:ext uri="{19B8F6BF-5375-455C-9EA6-DF929625EA0E}">
        <p15:presenceInfo xmlns:p15="http://schemas.microsoft.com/office/powerpoint/2012/main" userId="S::lynne.seymour@uwtsd.ac.uk::4a3dfec5-2c06-45d9-8b54-0e8815853d12" providerId="AD"/>
      </p:ext>
    </p:extLst>
  </p:cmAuthor>
  <p:cmAuthor id="2" name="Julie Hayward" initials="JH [2]" lastIdx="4" clrIdx="1">
    <p:extLst>
      <p:ext uri="{19B8F6BF-5375-455C-9EA6-DF929625EA0E}">
        <p15:presenceInfo xmlns:p15="http://schemas.microsoft.com/office/powerpoint/2012/main" userId="S::julie.hayward@uwtsd.ac.uk::ca36735c-1641-450a-978e-fa18b6a40d1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19" autoAdjust="0"/>
  </p:normalViewPr>
  <p:slideViewPr>
    <p:cSldViewPr snapToGrid="0">
      <p:cViewPr>
        <p:scale>
          <a:sx n="66" d="100"/>
          <a:sy n="66" d="100"/>
        </p:scale>
        <p:origin x="77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E777E9-8738-47D9-88D6-9BA8A7D7337A}" type="datetimeFigureOut">
              <a:rPr lang="en-GB" smtClean="0"/>
              <a:t>19/01/2021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8318E9-6E71-410D-A568-8723D09CF46E}" type="slidenum">
              <a:rPr lang="en-GB" smtClean="0"/>
              <a:t>‹#›</a:t>
            </a:fld>
            <a:endParaRPr lang="en-GB"/>
          </a:p>
        </p:txBody>
      </p:sp>
    </p:spTree>
    <p:extLst>
      <p:ext uri="{BB962C8B-B14F-4D97-AF65-F5344CB8AC3E}">
        <p14:creationId xmlns:p14="http://schemas.microsoft.com/office/powerpoint/2010/main" val="787280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A79FF0-397F-4C8F-8DA5-4B4F8E97D435}" type="slidenum">
              <a:rPr lang="en-GB" smtClean="0"/>
              <a:t>4</a:t>
            </a:fld>
            <a:endParaRPr lang="en-GB"/>
          </a:p>
        </p:txBody>
      </p:sp>
    </p:spTree>
    <p:extLst>
      <p:ext uri="{BB962C8B-B14F-4D97-AF65-F5344CB8AC3E}">
        <p14:creationId xmlns:p14="http://schemas.microsoft.com/office/powerpoint/2010/main" val="635853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4A79FF0-397F-4C8F-8DA5-4B4F8E97D435}" type="slidenum">
              <a:rPr lang="en-GB" smtClean="0"/>
              <a:t>5</a:t>
            </a:fld>
            <a:endParaRPr lang="en-GB"/>
          </a:p>
        </p:txBody>
      </p:sp>
    </p:spTree>
    <p:extLst>
      <p:ext uri="{BB962C8B-B14F-4D97-AF65-F5344CB8AC3E}">
        <p14:creationId xmlns:p14="http://schemas.microsoft.com/office/powerpoint/2010/main" val="63585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1/19/2021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1/19/2021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1/19/2021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1/19/2021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1/19/2021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1/19/2021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1/19/2021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1/19/2021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1/19/2021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1/19/2021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ressbooks.bccampus.ca/technicalwriting/chapter/2-models-for-understanding-team-dynamics/"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psycho-tests.com/test/conflict-mod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E_XSeUYa0-8?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33887" y="-860503"/>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dirty="0">
                <a:solidFill>
                  <a:schemeClr val="tx1"/>
                </a:solidFill>
              </a:rPr>
              <a:t> </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nSpc>
                <a:spcPct val="100000"/>
              </a:lnSpc>
            </a:pPr>
            <a:r>
              <a:rPr lang="en-US" sz="1600" dirty="0"/>
              <a:t> </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843EB3C8-A4A9-4383-8ABC-88A1491ABFE7}"/>
              </a:ext>
            </a:extLst>
          </p:cNvPr>
          <p:cNvSpPr/>
          <p:nvPr/>
        </p:nvSpPr>
        <p:spPr>
          <a:xfrm>
            <a:off x="8016798" y="2195703"/>
            <a:ext cx="2924198" cy="2432141"/>
          </a:xfrm>
          <a:prstGeom prst="rect">
            <a:avLst/>
          </a:prstGeom>
        </p:spPr>
        <p:txBody>
          <a:bodyPr wrap="none">
            <a:spAutoFit/>
          </a:bodyPr>
          <a:lstStyle/>
          <a:p>
            <a:pPr>
              <a:lnSpc>
                <a:spcPct val="107000"/>
              </a:lnSpc>
              <a:spcAft>
                <a:spcPts val="800"/>
              </a:spcAft>
            </a:pPr>
            <a:r>
              <a:rPr lang="en-GB" sz="4400" dirty="0">
                <a:solidFill>
                  <a:schemeClr val="accent6">
                    <a:lumMod val="75000"/>
                  </a:schemeClr>
                </a:solidFill>
                <a:latin typeface="Verdana" panose="020B0604030504040204" pitchFamily="34" charset="0"/>
                <a:ea typeface="Times New Roman" panose="02020603050405020304" pitchFamily="18" charset="0"/>
                <a:cs typeface="Arial" panose="020B0604020202020204" pitchFamily="34" charset="0"/>
              </a:rPr>
              <a:t>Handling</a:t>
            </a:r>
          </a:p>
          <a:p>
            <a:pPr>
              <a:lnSpc>
                <a:spcPct val="107000"/>
              </a:lnSpc>
              <a:spcAft>
                <a:spcPts val="800"/>
              </a:spcAft>
            </a:pPr>
            <a:r>
              <a:rPr lang="en-GB" sz="4400" dirty="0">
                <a:solidFill>
                  <a:schemeClr val="accent6">
                    <a:lumMod val="75000"/>
                  </a:schemeClr>
                </a:solidFill>
                <a:latin typeface="Verdana" panose="020B0604030504040204" pitchFamily="34" charset="0"/>
                <a:ea typeface="Times New Roman" panose="02020603050405020304" pitchFamily="18" charset="0"/>
                <a:cs typeface="Arial" panose="020B0604020202020204" pitchFamily="34" charset="0"/>
              </a:rPr>
              <a:t>difficult</a:t>
            </a:r>
          </a:p>
          <a:p>
            <a:pPr>
              <a:lnSpc>
                <a:spcPct val="107000"/>
              </a:lnSpc>
              <a:spcAft>
                <a:spcPts val="800"/>
              </a:spcAft>
            </a:pPr>
            <a:r>
              <a:rPr lang="en-GB" sz="4400" dirty="0">
                <a:solidFill>
                  <a:schemeClr val="accent6">
                    <a:lumMod val="75000"/>
                  </a:schemeClr>
                </a:solidFill>
                <a:latin typeface="Verdana" panose="020B0604030504040204" pitchFamily="34" charset="0"/>
                <a:ea typeface="Times New Roman" panose="02020603050405020304" pitchFamily="18" charset="0"/>
                <a:cs typeface="Arial" panose="020B0604020202020204" pitchFamily="34" charset="0"/>
              </a:rPr>
              <a:t>situations</a:t>
            </a:r>
            <a:endParaRPr lang="en-GB" sz="4400" b="1" u="sng"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991334B-42C5-4D8B-927D-F55DDF0F62DF}"/>
              </a:ext>
            </a:extLst>
          </p:cNvPr>
          <p:cNvSpPr/>
          <p:nvPr/>
        </p:nvSpPr>
        <p:spPr>
          <a:xfrm>
            <a:off x="965201" y="772731"/>
            <a:ext cx="6255026" cy="5054008"/>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2600" b="1" spc="-50" dirty="0">
                <a:solidFill>
                  <a:schemeClr val="tx1">
                    <a:lumMod val="85000"/>
                    <a:lumOff val="15000"/>
                  </a:schemeClr>
                </a:solidFill>
                <a:latin typeface="+mj-lt"/>
                <a:ea typeface="+mj-ea"/>
                <a:cs typeface="+mj-cs"/>
              </a:rPr>
              <a:t>Topic 3: Application of counselling skills and reflexive practice</a:t>
            </a:r>
          </a:p>
          <a:p>
            <a:pPr algn="r">
              <a:lnSpc>
                <a:spcPct val="90000"/>
              </a:lnSpc>
              <a:spcBef>
                <a:spcPct val="0"/>
              </a:spcBef>
              <a:spcAft>
                <a:spcPts val="600"/>
              </a:spcAft>
            </a:pPr>
            <a:endParaRPr lang="en-US" sz="2600" b="1" spc="-50" dirty="0">
              <a:solidFill>
                <a:schemeClr val="tx1">
                  <a:lumMod val="85000"/>
                  <a:lumOff val="15000"/>
                </a:schemeClr>
              </a:solidFill>
              <a:latin typeface="+mj-lt"/>
              <a:ea typeface="+mj-ea"/>
              <a:cs typeface="+mj-cs"/>
            </a:endParaRPr>
          </a:p>
          <a:p>
            <a:pPr algn="r">
              <a:lnSpc>
                <a:spcPct val="90000"/>
              </a:lnSpc>
              <a:spcBef>
                <a:spcPct val="0"/>
              </a:spcBef>
              <a:spcAft>
                <a:spcPts val="600"/>
              </a:spcAft>
            </a:pPr>
            <a:r>
              <a:rPr lang="en-US" sz="2600" spc="-50" dirty="0">
                <a:solidFill>
                  <a:schemeClr val="tx1">
                    <a:lumMod val="85000"/>
                    <a:lumOff val="15000"/>
                  </a:schemeClr>
                </a:solidFill>
                <a:latin typeface="+mj-lt"/>
                <a:ea typeface="+mj-ea"/>
                <a:cs typeface="+mj-cs"/>
              </a:rPr>
              <a:t>Have you ever walked away from an argument and suddenly thought of all the brilliant things you wish you'd said? </a:t>
            </a:r>
          </a:p>
          <a:p>
            <a:pPr algn="r">
              <a:lnSpc>
                <a:spcPct val="90000"/>
              </a:lnSpc>
              <a:spcBef>
                <a:spcPct val="0"/>
              </a:spcBef>
              <a:spcAft>
                <a:spcPts val="600"/>
              </a:spcAft>
            </a:pPr>
            <a:r>
              <a:rPr lang="en-US" sz="2600" spc="-50" dirty="0">
                <a:solidFill>
                  <a:schemeClr val="tx1">
                    <a:lumMod val="85000"/>
                    <a:lumOff val="15000"/>
                  </a:schemeClr>
                </a:solidFill>
                <a:latin typeface="+mj-lt"/>
                <a:ea typeface="+mj-ea"/>
                <a:cs typeface="+mj-cs"/>
              </a:rPr>
              <a:t>Then it’s time to consider your ‘self’ in times of disagreement</a:t>
            </a:r>
          </a:p>
        </p:txBody>
      </p:sp>
      <p:cxnSp>
        <p:nvCxnSpPr>
          <p:cNvPr id="16" name="Straight Connector 15">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520631"/>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8D60EC1B-554F-47EF-839A-BAAD858F6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074" name="Picture 2" descr="Image result for Conflict">
            <a:extLst>
              <a:ext uri="{FF2B5EF4-FFF2-40B4-BE49-F238E27FC236}">
                <a16:creationId xmlns:a16="http://schemas.microsoft.com/office/drawing/2014/main" id="{3DC5CFF6-FE76-490B-99D3-3A27BE2175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6764" y="2045978"/>
            <a:ext cx="3030841" cy="27774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3182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6D6EA-1EDB-4846-BE39-46BF3354A011}"/>
              </a:ext>
            </a:extLst>
          </p:cNvPr>
          <p:cNvSpPr>
            <a:spLocks noGrp="1"/>
          </p:cNvSpPr>
          <p:nvPr>
            <p:ph type="title"/>
          </p:nvPr>
        </p:nvSpPr>
        <p:spPr>
          <a:xfrm>
            <a:off x="643468" y="643467"/>
            <a:ext cx="3073550" cy="5126203"/>
          </a:xfrm>
        </p:spPr>
        <p:txBody>
          <a:bodyPr anchor="ctr">
            <a:normAutofit/>
          </a:bodyPr>
          <a:lstStyle/>
          <a:p>
            <a:pPr algn="r"/>
            <a:r>
              <a:rPr lang="en-GB" dirty="0"/>
              <a:t>Topic aims:</a:t>
            </a:r>
            <a:endParaRPr lang="en-GB"/>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DC70A6-E3F7-48B1-8B70-AEECA7636E78}"/>
              </a:ext>
            </a:extLst>
          </p:cNvPr>
          <p:cNvSpPr>
            <a:spLocks noGrp="1"/>
          </p:cNvSpPr>
          <p:nvPr>
            <p:ph idx="1"/>
          </p:nvPr>
        </p:nvSpPr>
        <p:spPr>
          <a:xfrm>
            <a:off x="4363786" y="265471"/>
            <a:ext cx="6791894" cy="5987845"/>
          </a:xfrm>
        </p:spPr>
        <p:txBody>
          <a:bodyPr anchor="ctr">
            <a:noAutofit/>
          </a:bodyPr>
          <a:lstStyle/>
          <a:p>
            <a:r>
              <a:rPr lang="en-GB" sz="2400" dirty="0">
                <a:latin typeface="Verdana" panose="020B0604030504040204" pitchFamily="34" charset="0"/>
                <a:ea typeface="Verdana" panose="020B0604030504040204" pitchFamily="34" charset="0"/>
              </a:rPr>
              <a:t>The aim of this topic is to enable you to understand more about your ‘self’ and your clients in difficult situations.</a:t>
            </a:r>
          </a:p>
          <a:p>
            <a:r>
              <a:rPr lang="en-GB" sz="2400" dirty="0">
                <a:latin typeface="Verdana" panose="020B0604030504040204" pitchFamily="34" charset="0"/>
                <a:ea typeface="Verdana" panose="020B0604030504040204" pitchFamily="34" charset="0"/>
              </a:rPr>
              <a:t>Understand the roles that you and others can adopt in a difficult situation.</a:t>
            </a:r>
          </a:p>
          <a:p>
            <a:r>
              <a:rPr lang="en-GB" sz="2400" dirty="0">
                <a:latin typeface="Verdana" panose="020B0604030504040204" pitchFamily="34" charset="0"/>
                <a:ea typeface="Verdana" panose="020B0604030504040204" pitchFamily="34" charset="0"/>
              </a:rPr>
              <a:t>By the end of this session, you will be better able to identify your patterns of behaviour in situations where you need to influence others and will understand roles adopted by yourself and others within conflict situations</a:t>
            </a:r>
          </a:p>
          <a:p>
            <a:r>
              <a:rPr lang="en-GB" sz="2400" dirty="0">
                <a:latin typeface="Verdana" panose="020B0604030504040204" pitchFamily="34" charset="0"/>
                <a:ea typeface="Verdana" panose="020B0604030504040204" pitchFamily="34" charset="0"/>
              </a:rPr>
              <a:t>This knowledge will be of benefit to you personally and within helping situations</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21763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6282E-C5BB-4057-8BA7-FF5A22DC6FB1}"/>
              </a:ext>
            </a:extLst>
          </p:cNvPr>
          <p:cNvSpPr>
            <a:spLocks noGrp="1"/>
          </p:cNvSpPr>
          <p:nvPr>
            <p:ph type="title"/>
          </p:nvPr>
        </p:nvSpPr>
        <p:spPr/>
        <p:txBody>
          <a:bodyPr>
            <a:normAutofit fontScale="90000"/>
          </a:bodyPr>
          <a:lstStyle/>
          <a:p>
            <a:r>
              <a:rPr lang="en-GB" b="1" dirty="0"/>
              <a:t>Practicing good conflict management – First, let’s look at ‘Thomas-</a:t>
            </a:r>
            <a:r>
              <a:rPr lang="en-GB" b="1" dirty="0" err="1"/>
              <a:t>Kilman</a:t>
            </a:r>
            <a:r>
              <a:rPr lang="en-GB" b="1" dirty="0"/>
              <a:t> modes’…</a:t>
            </a:r>
            <a:endParaRPr lang="en-GB" dirty="0"/>
          </a:p>
        </p:txBody>
      </p:sp>
      <p:sp>
        <p:nvSpPr>
          <p:cNvPr id="3" name="Content Placeholder 2">
            <a:extLst>
              <a:ext uri="{FF2B5EF4-FFF2-40B4-BE49-F238E27FC236}">
                <a16:creationId xmlns:a16="http://schemas.microsoft.com/office/drawing/2014/main" id="{E7345DC5-4932-4154-8376-5E721BE4BD14}"/>
              </a:ext>
            </a:extLst>
          </p:cNvPr>
          <p:cNvSpPr>
            <a:spLocks noGrp="1"/>
          </p:cNvSpPr>
          <p:nvPr>
            <p:ph idx="1"/>
          </p:nvPr>
        </p:nvSpPr>
        <p:spPr>
          <a:xfrm>
            <a:off x="258184" y="1825625"/>
            <a:ext cx="11095616" cy="4351338"/>
          </a:xfrm>
        </p:spPr>
        <p:txBody>
          <a:bodyPr/>
          <a:lstStyle/>
          <a:p>
            <a:pPr marL="0" indent="0">
              <a:buNone/>
            </a:pPr>
            <a:r>
              <a:rPr lang="en-GB" b="1" dirty="0">
                <a:solidFill>
                  <a:schemeClr val="tx1"/>
                </a:solidFill>
              </a:rPr>
              <a:t>Activity One: </a:t>
            </a:r>
            <a:r>
              <a:rPr lang="en-GB" dirty="0">
                <a:solidFill>
                  <a:schemeClr val="tx1"/>
                </a:solidFill>
              </a:rPr>
              <a:t>Use your research skills </a:t>
            </a:r>
            <a:r>
              <a:rPr lang="en-GB" b="1" dirty="0">
                <a:solidFill>
                  <a:schemeClr val="tx1"/>
                </a:solidFill>
              </a:rPr>
              <a:t>to c</a:t>
            </a:r>
            <a:r>
              <a:rPr lang="en-GB" dirty="0">
                <a:solidFill>
                  <a:schemeClr val="tx1"/>
                </a:solidFill>
              </a:rPr>
              <a:t>heck out the Thomas-Kilmann concepts of conflict management which advocate that w</a:t>
            </a:r>
            <a:r>
              <a:rPr lang="en-US" altLang="en-US" dirty="0" err="1">
                <a:solidFill>
                  <a:schemeClr val="tx1"/>
                </a:solidFill>
              </a:rPr>
              <a:t>orking</a:t>
            </a:r>
            <a:r>
              <a:rPr lang="en-US" altLang="en-US" dirty="0">
                <a:solidFill>
                  <a:schemeClr val="tx1"/>
                </a:solidFill>
              </a:rPr>
              <a:t> through conflicts (i.e. not avoiding the conflict) can not only give you better results than before the conflict, it can also improve relationships [This activity should take you approximately 10 minutes]</a:t>
            </a:r>
            <a:r>
              <a:rPr lang="en-US" altLang="en-US" dirty="0"/>
              <a:t>:</a:t>
            </a:r>
          </a:p>
          <a:p>
            <a:pPr marL="0" indent="0">
              <a:buNone/>
            </a:pPr>
            <a:r>
              <a:rPr lang="en-US" altLang="en-US" dirty="0"/>
              <a:t>T</a:t>
            </a:r>
          </a:p>
          <a:p>
            <a:pPr marL="0" indent="0">
              <a:buNone/>
            </a:pPr>
            <a:r>
              <a:rPr lang="en-US" dirty="0"/>
              <a:t>[This a</a:t>
            </a:r>
            <a:endParaRPr lang="en-GB" dirty="0"/>
          </a:p>
          <a:p>
            <a:endParaRPr lang="en-GB" dirty="0"/>
          </a:p>
          <a:p>
            <a:endParaRPr lang="en-GB" dirty="0"/>
          </a:p>
          <a:p>
            <a:endParaRPr lang="en-GB" dirty="0"/>
          </a:p>
        </p:txBody>
      </p:sp>
      <p:pic>
        <p:nvPicPr>
          <p:cNvPr id="4" name="Content Placeholder 4" descr="A screenshot of a cell phone&#10;&#10;Description automatically generated">
            <a:extLst>
              <a:ext uri="{FF2B5EF4-FFF2-40B4-BE49-F238E27FC236}">
                <a16:creationId xmlns:a16="http://schemas.microsoft.com/office/drawing/2014/main" id="{0D102514-3572-4C7F-9859-C1E997725411}"/>
              </a:ext>
            </a:extLst>
          </p:cNvPr>
          <p:cNvPicPr>
            <a:picLocks noChangeAspect="1"/>
          </p:cNvPicPr>
          <p:nvPr/>
        </p:nvPicPr>
        <p:blipFill rotWithShape="1">
          <a:blip r:embed="rId3">
            <a:extLst>
              <a:ext uri="{28A0092B-C50C-407E-A947-70E740481C1C}">
                <a14:useLocalDpi xmlns:a14="http://schemas.microsoft.com/office/drawing/2010/main" val="0"/>
              </a:ext>
            </a:extLst>
          </a:blip>
          <a:srcRect r="949" b="5909"/>
          <a:stretch/>
        </p:blipFill>
        <p:spPr>
          <a:xfrm>
            <a:off x="0" y="3111910"/>
            <a:ext cx="11736593" cy="3616818"/>
          </a:xfrm>
          <a:prstGeom prst="rect">
            <a:avLst/>
          </a:prstGeom>
          <a:ln>
            <a:solidFill>
              <a:schemeClr val="accent1">
                <a:lumMod val="50000"/>
              </a:schemeClr>
            </a:solidFill>
          </a:ln>
        </p:spPr>
      </p:pic>
    </p:spTree>
    <p:extLst>
      <p:ext uri="{BB962C8B-B14F-4D97-AF65-F5344CB8AC3E}">
        <p14:creationId xmlns:p14="http://schemas.microsoft.com/office/powerpoint/2010/main" val="2462269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6282E-C5BB-4057-8BA7-FF5A22DC6FB1}"/>
              </a:ext>
            </a:extLst>
          </p:cNvPr>
          <p:cNvSpPr>
            <a:spLocks noGrp="1"/>
          </p:cNvSpPr>
          <p:nvPr>
            <p:ph type="title"/>
          </p:nvPr>
        </p:nvSpPr>
        <p:spPr>
          <a:xfrm>
            <a:off x="703729" y="392020"/>
            <a:ext cx="10515600" cy="1325563"/>
          </a:xfrm>
        </p:spPr>
        <p:txBody>
          <a:bodyPr/>
          <a:lstStyle/>
          <a:p>
            <a:r>
              <a:rPr lang="en-GB" b="1" dirty="0">
                <a:cs typeface="Calibri Light"/>
              </a:rPr>
              <a:t>Handling Conflict Situations …</a:t>
            </a:r>
          </a:p>
        </p:txBody>
      </p:sp>
      <p:sp>
        <p:nvSpPr>
          <p:cNvPr id="3" name="Content Placeholder 2">
            <a:extLst>
              <a:ext uri="{FF2B5EF4-FFF2-40B4-BE49-F238E27FC236}">
                <a16:creationId xmlns:a16="http://schemas.microsoft.com/office/drawing/2014/main" id="{E7345DC5-4932-4154-8376-5E721BE4BD14}"/>
              </a:ext>
            </a:extLst>
          </p:cNvPr>
          <p:cNvSpPr>
            <a:spLocks noGrp="1"/>
          </p:cNvSpPr>
          <p:nvPr>
            <p:ph idx="1"/>
          </p:nvPr>
        </p:nvSpPr>
        <p:spPr>
          <a:xfrm>
            <a:off x="625737" y="1807696"/>
            <a:ext cx="5340275" cy="4351338"/>
          </a:xfrm>
        </p:spPr>
        <p:txBody>
          <a:bodyPr vert="horz" lIns="91440" tIns="45720" rIns="91440" bIns="45720" rtlCol="0" anchor="t">
            <a:normAutofit/>
          </a:bodyPr>
          <a:lstStyle/>
          <a:p>
            <a:pPr>
              <a:buNone/>
            </a:pPr>
            <a:endParaRPr lang="en-GB" dirty="0">
              <a:ea typeface="+mn-lt"/>
              <a:cs typeface="+mn-lt"/>
            </a:endParaRPr>
          </a:p>
          <a:p>
            <a:pPr>
              <a:buNone/>
            </a:pPr>
            <a:r>
              <a:rPr lang="en-GB" dirty="0">
                <a:ea typeface="+mn-lt"/>
                <a:cs typeface="+mn-lt"/>
              </a:rPr>
              <a:t> </a:t>
            </a:r>
            <a:r>
              <a:rPr lang="en-GB" dirty="0">
                <a:latin typeface="Verdana" panose="020B0604030504040204" pitchFamily="34" charset="0"/>
                <a:ea typeface="Verdana" panose="020B0604030504040204" pitchFamily="34" charset="0"/>
                <a:cs typeface="+mn-lt"/>
              </a:rPr>
              <a:t>According to Thomas and Kilmann we each have a natural approach to managing difficult situations and conflict.</a:t>
            </a:r>
          </a:p>
          <a:p>
            <a:pPr>
              <a:buNone/>
            </a:pPr>
            <a:r>
              <a:rPr lang="en-GB" dirty="0">
                <a:latin typeface="Verdana" panose="020B0604030504040204" pitchFamily="34" charset="0"/>
                <a:ea typeface="Verdana" panose="020B0604030504040204" pitchFamily="34" charset="0"/>
                <a:cs typeface="+mn-lt"/>
              </a:rPr>
              <a:t> T</a:t>
            </a:r>
            <a:r>
              <a:rPr lang="en-US" dirty="0" err="1">
                <a:latin typeface="Verdana" panose="020B0604030504040204" pitchFamily="34" charset="0"/>
                <a:ea typeface="Verdana" panose="020B0604030504040204" pitchFamily="34" charset="0"/>
                <a:cs typeface="+mn-lt"/>
              </a:rPr>
              <a:t>homas</a:t>
            </a:r>
            <a:r>
              <a:rPr lang="en-US" dirty="0">
                <a:latin typeface="Verdana" panose="020B0604030504040204" pitchFamily="34" charset="0"/>
                <a:ea typeface="Verdana" panose="020B0604030504040204" pitchFamily="34" charset="0"/>
                <a:cs typeface="+mn-lt"/>
              </a:rPr>
              <a:t>-Kilmann also make a very relevant point in reminding us that we need to understand our own </a:t>
            </a:r>
            <a:r>
              <a:rPr lang="en-US" dirty="0" err="1">
                <a:latin typeface="Verdana" panose="020B0604030504040204" pitchFamily="34" charset="0"/>
                <a:ea typeface="Verdana" panose="020B0604030504040204" pitchFamily="34" charset="0"/>
                <a:cs typeface="+mn-lt"/>
              </a:rPr>
              <a:t>behaviour</a:t>
            </a:r>
            <a:r>
              <a:rPr lang="en-US" dirty="0">
                <a:latin typeface="Verdana" panose="020B0604030504040204" pitchFamily="34" charset="0"/>
                <a:ea typeface="Verdana" panose="020B0604030504040204" pitchFamily="34" charset="0"/>
                <a:cs typeface="+mn-lt"/>
              </a:rPr>
              <a:t> in situations where we influence others and </a:t>
            </a:r>
            <a:r>
              <a:rPr lang="en-GB" dirty="0">
                <a:latin typeface="Verdana" panose="020B0604030504040204" pitchFamily="34" charset="0"/>
                <a:ea typeface="Verdana" panose="020B0604030504040204" pitchFamily="34" charset="0"/>
                <a:cs typeface="+mn-lt"/>
              </a:rPr>
              <a:t>assess our natural or typical mode of handling difficult situations. </a:t>
            </a:r>
          </a:p>
          <a:p>
            <a:pPr marL="0" indent="0">
              <a:spcBef>
                <a:spcPct val="30000"/>
              </a:spcBef>
              <a:buNone/>
            </a:pPr>
            <a:endParaRPr lang="en-US" altLang="en-US" dirty="0">
              <a:cs typeface="Calibri"/>
            </a:endParaRPr>
          </a:p>
          <a:p>
            <a:endParaRPr lang="en-US" dirty="0"/>
          </a:p>
          <a:p>
            <a:endParaRPr lang="en-US" dirty="0"/>
          </a:p>
          <a:p>
            <a:endParaRPr lang="en-US" dirty="0"/>
          </a:p>
          <a:p>
            <a:endParaRPr lang="en-US" dirty="0"/>
          </a:p>
        </p:txBody>
      </p:sp>
      <p:pic>
        <p:nvPicPr>
          <p:cNvPr id="4" name="Picture 4" descr="Graphical user interface, application&#10;&#10;Description automatically generated">
            <a:extLst>
              <a:ext uri="{FF2B5EF4-FFF2-40B4-BE49-F238E27FC236}">
                <a16:creationId xmlns:a16="http://schemas.microsoft.com/office/drawing/2014/main" id="{C50BFC23-1829-43C7-B8A8-A1983B4F4A2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122895" y="2014818"/>
            <a:ext cx="4957482" cy="3715870"/>
          </a:xfrm>
          <a:prstGeom prst="rect">
            <a:avLst/>
          </a:prstGeom>
        </p:spPr>
      </p:pic>
    </p:spTree>
    <p:extLst>
      <p:ext uri="{BB962C8B-B14F-4D97-AF65-F5344CB8AC3E}">
        <p14:creationId xmlns:p14="http://schemas.microsoft.com/office/powerpoint/2010/main" val="1553585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401C8FA6-6128-4480-AD85-64E6FAC15A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239"/>
            <a:ext cx="12064181" cy="5840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9037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40A59-039B-4655-AD09-35051A3B1F27}"/>
              </a:ext>
            </a:extLst>
          </p:cNvPr>
          <p:cNvSpPr>
            <a:spLocks noGrp="1"/>
          </p:cNvSpPr>
          <p:nvPr>
            <p:ph type="title"/>
          </p:nvPr>
        </p:nvSpPr>
        <p:spPr>
          <a:xfrm>
            <a:off x="1097280" y="206478"/>
            <a:ext cx="10058400" cy="1827982"/>
          </a:xfrm>
        </p:spPr>
        <p:txBody>
          <a:bodyPr>
            <a:normAutofit fontScale="90000"/>
          </a:bodyPr>
          <a:lstStyle/>
          <a:p>
            <a:br>
              <a:rPr lang="en-GB" b="1" dirty="0"/>
            </a:br>
            <a:br>
              <a:rPr lang="en-GB" b="1" dirty="0"/>
            </a:br>
            <a:br>
              <a:rPr lang="en-GB" b="1" dirty="0"/>
            </a:br>
            <a:br>
              <a:rPr lang="en-GB" b="1" dirty="0"/>
            </a:br>
            <a:br>
              <a:rPr lang="en-GB" b="1" dirty="0"/>
            </a:br>
            <a:br>
              <a:rPr lang="en-GB" b="1" dirty="0"/>
            </a:br>
            <a:br>
              <a:rPr lang="en-GB" b="1" dirty="0"/>
            </a:br>
            <a:r>
              <a:rPr lang="en-GB" sz="3600" b="1" dirty="0"/>
              <a:t>Activity Two: </a:t>
            </a:r>
            <a:r>
              <a:rPr lang="en-GB" sz="3600" dirty="0"/>
              <a:t>Identifying your conflict mode. [This should take you approximately 10 minutes]:</a:t>
            </a:r>
            <a:endParaRPr lang="en-GB" sz="3600" dirty="0">
              <a:ea typeface="+mj-lt"/>
              <a:cs typeface="+mj-lt"/>
            </a:endParaRPr>
          </a:p>
          <a:p>
            <a:endParaRPr lang="en-GB" b="1" dirty="0">
              <a:cs typeface="Calibri Light"/>
            </a:endParaRPr>
          </a:p>
        </p:txBody>
      </p:sp>
      <p:sp>
        <p:nvSpPr>
          <p:cNvPr id="3" name="Content Placeholder 2">
            <a:extLst>
              <a:ext uri="{FF2B5EF4-FFF2-40B4-BE49-F238E27FC236}">
                <a16:creationId xmlns:a16="http://schemas.microsoft.com/office/drawing/2014/main" id="{A4EC8170-21C6-430C-961F-FFB097D6967D}"/>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sz="3200" dirty="0"/>
              <a:t>Complete the Conflict Mode assessment </a:t>
            </a:r>
            <a:r>
              <a:rPr lang="en-GB" sz="3200" dirty="0">
                <a:hlinkClick r:id="rId2"/>
              </a:rPr>
              <a:t>Thomas-Kilmann Conflict Mode - Take the Conflict </a:t>
            </a:r>
            <a:r>
              <a:rPr lang="en-GB" sz="3200" dirty="0" err="1">
                <a:hlinkClick r:id="rId2"/>
              </a:rPr>
              <a:t>Behavior</a:t>
            </a:r>
            <a:r>
              <a:rPr lang="en-GB" sz="3200" dirty="0">
                <a:hlinkClick r:id="rId2"/>
              </a:rPr>
              <a:t> Test for Free (psycho-tests.com)</a:t>
            </a:r>
            <a:r>
              <a:rPr lang="en-GB" sz="3200" dirty="0"/>
              <a:t> Answer quickly – your first thoughts are usually the most accurate] - and base your answers on typical day-to-day activities.  Then check your score.  </a:t>
            </a:r>
          </a:p>
          <a:p>
            <a:pPr marL="0" indent="0">
              <a:buNone/>
            </a:pPr>
            <a:r>
              <a:rPr lang="en-GB" sz="3200" dirty="0">
                <a:cs typeface="Calibri" panose="020F0502020204030204"/>
              </a:rPr>
              <a:t>Make a note of your natural conflict mode for the upcoming activity. </a:t>
            </a:r>
            <a:r>
              <a:rPr lang="en-GB" sz="3200" dirty="0">
                <a:ea typeface="+mn-lt"/>
                <a:cs typeface="+mn-lt"/>
              </a:rPr>
              <a:t>However, each of us is capable of using all five conflict-handling modes. None of us can be characterised as having a single style of dealing with conflict. But certain people use some modes better than others and, therefore, tend to rely on those modes more heavily than others—whether because of temperament or practice.</a:t>
            </a:r>
          </a:p>
        </p:txBody>
      </p:sp>
    </p:spTree>
    <p:extLst>
      <p:ext uri="{BB962C8B-B14F-4D97-AF65-F5344CB8AC3E}">
        <p14:creationId xmlns:p14="http://schemas.microsoft.com/office/powerpoint/2010/main" val="2836415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24A1E-F06C-4221-B936-702D4FC04C39}"/>
              </a:ext>
            </a:extLst>
          </p:cNvPr>
          <p:cNvSpPr>
            <a:spLocks noGrp="1"/>
          </p:cNvSpPr>
          <p:nvPr>
            <p:ph type="title"/>
          </p:nvPr>
        </p:nvSpPr>
        <p:spPr/>
        <p:txBody>
          <a:bodyPr/>
          <a:lstStyle/>
          <a:p>
            <a:r>
              <a:rPr lang="en-GB" b="1" dirty="0"/>
              <a:t>Next, let’s look at ‘The Drama Triangle’</a:t>
            </a:r>
            <a:endParaRPr lang="en-US" dirty="0"/>
          </a:p>
        </p:txBody>
      </p:sp>
      <p:sp>
        <p:nvSpPr>
          <p:cNvPr id="3" name="Content Placeholder 2">
            <a:extLst>
              <a:ext uri="{FF2B5EF4-FFF2-40B4-BE49-F238E27FC236}">
                <a16:creationId xmlns:a16="http://schemas.microsoft.com/office/drawing/2014/main" id="{3A73D396-4AFA-4A13-ACF9-95B8C2DA85E1}"/>
              </a:ext>
            </a:extLst>
          </p:cNvPr>
          <p:cNvSpPr>
            <a:spLocks noGrp="1"/>
          </p:cNvSpPr>
          <p:nvPr>
            <p:ph idx="1"/>
          </p:nvPr>
        </p:nvSpPr>
        <p:spPr/>
        <p:txBody>
          <a:bodyPr vert="horz" lIns="91440" tIns="45720" rIns="91440" bIns="45720" rtlCol="0" anchor="t">
            <a:normAutofit/>
          </a:bodyPr>
          <a:lstStyle/>
          <a:p>
            <a:pPr marL="0" indent="0" defTabSz="358775">
              <a:buNone/>
            </a:pPr>
            <a:r>
              <a:rPr lang="en-GB" dirty="0"/>
              <a:t>You will have learnt from the lessons on Transactional Analysis, that the Drama Triangle is a model to help us understand how conflict arises between people in dramatic or intense relationships or interactions. It was conceived by Steven </a:t>
            </a:r>
            <a:r>
              <a:rPr lang="en-GB" dirty="0" err="1"/>
              <a:t>Karpman</a:t>
            </a:r>
            <a:r>
              <a:rPr lang="en-GB" dirty="0"/>
              <a:t> in 1968 and it involves three different roles - the victim, the rescuer and the persecutor. </a:t>
            </a:r>
            <a:endParaRPr lang="en-GB" dirty="0">
              <a:cs typeface="Calibri"/>
            </a:endParaRPr>
          </a:p>
          <a:p>
            <a:pPr marL="1260475" indent="-629920">
              <a:buNone/>
              <a:tabLst>
                <a:tab pos="1260475" algn="l"/>
              </a:tabLst>
            </a:pPr>
            <a:endParaRPr lang="en-GB" dirty="0">
              <a:solidFill>
                <a:srgbClr val="FF0000"/>
              </a:solidFill>
              <a:cs typeface="Calibri" panose="020F0502020204030204"/>
            </a:endParaRPr>
          </a:p>
        </p:txBody>
      </p:sp>
      <p:pic>
        <p:nvPicPr>
          <p:cNvPr id="5" name="Content Placeholder 4" descr="Diagram&#10;&#10;Description automatically generated">
            <a:extLst>
              <a:ext uri="{FF2B5EF4-FFF2-40B4-BE49-F238E27FC236}">
                <a16:creationId xmlns:a16="http://schemas.microsoft.com/office/drawing/2014/main" id="{B1877991-B39D-41BA-9DF3-7CD72D161A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7280" y="3429000"/>
            <a:ext cx="9997440" cy="2551670"/>
          </a:xfrm>
          <a:prstGeom prst="rect">
            <a:avLst/>
          </a:prstGeom>
        </p:spPr>
      </p:pic>
    </p:spTree>
    <p:extLst>
      <p:ext uri="{BB962C8B-B14F-4D97-AF65-F5344CB8AC3E}">
        <p14:creationId xmlns:p14="http://schemas.microsoft.com/office/powerpoint/2010/main" val="1368712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Drama Triangle | Lauren Kress">
            <a:hlinkClick r:id="" action="ppaction://media"/>
            <a:extLst>
              <a:ext uri="{FF2B5EF4-FFF2-40B4-BE49-F238E27FC236}">
                <a16:creationId xmlns:a16="http://schemas.microsoft.com/office/drawing/2014/main" id="{CE881DA9-2163-4328-8264-4FFA7089258E}"/>
              </a:ext>
            </a:extLst>
          </p:cNvPr>
          <p:cNvPicPr>
            <a:picLocks noRot="1" noChangeAspect="1"/>
          </p:cNvPicPr>
          <p:nvPr>
            <a:videoFile r:link="rId1"/>
          </p:nvPr>
        </p:nvPicPr>
        <p:blipFill>
          <a:blip r:embed="rId3"/>
          <a:stretch>
            <a:fillRect/>
          </a:stretch>
        </p:blipFill>
        <p:spPr>
          <a:xfrm>
            <a:off x="3048000" y="1714500"/>
            <a:ext cx="6096000" cy="3429000"/>
          </a:xfrm>
          <a:prstGeom prst="rect">
            <a:avLst/>
          </a:prstGeom>
        </p:spPr>
      </p:pic>
      <p:sp>
        <p:nvSpPr>
          <p:cNvPr id="2" name="TextBox 1">
            <a:extLst>
              <a:ext uri="{FF2B5EF4-FFF2-40B4-BE49-F238E27FC236}">
                <a16:creationId xmlns:a16="http://schemas.microsoft.com/office/drawing/2014/main" id="{166812FD-5881-42A1-A5D0-34A584088E37}"/>
              </a:ext>
            </a:extLst>
          </p:cNvPr>
          <p:cNvSpPr txBox="1"/>
          <p:nvPr/>
        </p:nvSpPr>
        <p:spPr>
          <a:xfrm>
            <a:off x="905435" y="412376"/>
            <a:ext cx="84626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Watch the following video   'The Drama Triangle’ [5.33 minutes] and make notes on the different roles. </a:t>
            </a:r>
          </a:p>
        </p:txBody>
      </p:sp>
    </p:spTree>
    <p:extLst>
      <p:ext uri="{BB962C8B-B14F-4D97-AF65-F5344CB8AC3E}">
        <p14:creationId xmlns:p14="http://schemas.microsoft.com/office/powerpoint/2010/main" val="2786558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E2445-0941-4B6B-BDD8-AA4F76289717}"/>
              </a:ext>
            </a:extLst>
          </p:cNvPr>
          <p:cNvSpPr>
            <a:spLocks noGrp="1"/>
          </p:cNvSpPr>
          <p:nvPr>
            <p:ph type="title"/>
          </p:nvPr>
        </p:nvSpPr>
        <p:spPr>
          <a:xfrm>
            <a:off x="1059543" y="203200"/>
            <a:ext cx="10096137" cy="1534160"/>
          </a:xfrm>
        </p:spPr>
        <p:txBody>
          <a:bodyPr>
            <a:normAutofit fontScale="90000"/>
          </a:bodyPr>
          <a:lstStyle/>
          <a:p>
            <a:br>
              <a:rPr lang="en-GB" b="1" dirty="0"/>
            </a:br>
            <a:r>
              <a:rPr lang="en-GB" sz="4000" b="1" dirty="0"/>
              <a:t>Activity Three: Consider the roles of the Drama Triangle </a:t>
            </a:r>
            <a:r>
              <a:rPr lang="en-US" altLang="en-US" sz="4000" dirty="0">
                <a:solidFill>
                  <a:schemeClr val="tx1"/>
                </a:solidFill>
              </a:rPr>
              <a:t>[This activity should take you approximately 15 minutes]</a:t>
            </a:r>
            <a:endParaRPr lang="en-GB" sz="4000" dirty="0"/>
          </a:p>
        </p:txBody>
      </p:sp>
      <p:sp>
        <p:nvSpPr>
          <p:cNvPr id="3" name="Content Placeholder 2">
            <a:extLst>
              <a:ext uri="{FF2B5EF4-FFF2-40B4-BE49-F238E27FC236}">
                <a16:creationId xmlns:a16="http://schemas.microsoft.com/office/drawing/2014/main" id="{0954294C-BD44-4978-AD48-E537D665400B}"/>
              </a:ext>
            </a:extLst>
          </p:cNvPr>
          <p:cNvSpPr>
            <a:spLocks noGrp="1"/>
          </p:cNvSpPr>
          <p:nvPr>
            <p:ph idx="1"/>
          </p:nvPr>
        </p:nvSpPr>
        <p:spPr>
          <a:xfrm>
            <a:off x="0" y="2006601"/>
            <a:ext cx="15430722" cy="7132017"/>
          </a:xfrm>
        </p:spPr>
        <p:txBody>
          <a:bodyPr vert="horz" lIns="91440" tIns="45720" rIns="91440" bIns="45720" rtlCol="0" anchor="t">
            <a:normAutofit/>
          </a:bodyPr>
          <a:lstStyle/>
          <a:p>
            <a:pPr marL="0" indent="0">
              <a:buNone/>
            </a:pPr>
            <a:r>
              <a:rPr lang="en-GB" dirty="0">
                <a:solidFill>
                  <a:schemeClr val="tx1"/>
                </a:solidFill>
                <a:cs typeface="Calibri"/>
              </a:rPr>
              <a:t>Think of an example when you’ve played out one of this roles and reflect on the experience of working through this.</a:t>
            </a:r>
          </a:p>
          <a:p>
            <a:pPr marL="0" indent="0">
              <a:buNone/>
            </a:pPr>
            <a:endParaRPr lang="en-GB" dirty="0">
              <a:solidFill>
                <a:schemeClr val="tx1"/>
              </a:solidFill>
              <a:cs typeface="Calibri"/>
            </a:endParaRPr>
          </a:p>
          <a:p>
            <a:pPr marL="0" indent="0">
              <a:buNone/>
            </a:pPr>
            <a:endParaRPr lang="en-GB" dirty="0">
              <a:cs typeface="Calibri"/>
            </a:endParaRPr>
          </a:p>
          <a:p>
            <a:pPr marL="0" indent="0">
              <a:buNone/>
            </a:pPr>
            <a:endParaRPr lang="en-GB" dirty="0">
              <a:cs typeface="Calibri"/>
            </a:endParaRPr>
          </a:p>
        </p:txBody>
      </p:sp>
      <p:pic>
        <p:nvPicPr>
          <p:cNvPr id="2050" name="Picture 2" descr="Image result for Drama Triangle">
            <a:extLst>
              <a:ext uri="{FF2B5EF4-FFF2-40B4-BE49-F238E27FC236}">
                <a16:creationId xmlns:a16="http://schemas.microsoft.com/office/drawing/2014/main" id="{5A6E3277-9544-4BF5-8718-254AAB766B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0410" y="2905124"/>
            <a:ext cx="5017770" cy="2466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6053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4AC78-965A-4E60-B1AF-6E337693186A}"/>
              </a:ext>
            </a:extLst>
          </p:cNvPr>
          <p:cNvSpPr>
            <a:spLocks noGrp="1"/>
          </p:cNvSpPr>
          <p:nvPr>
            <p:ph type="title"/>
          </p:nvPr>
        </p:nvSpPr>
        <p:spPr/>
        <p:txBody>
          <a:bodyPr/>
          <a:lstStyle/>
          <a:p>
            <a:pPr marL="0" indent="0"/>
            <a:r>
              <a:rPr lang="en-GB" dirty="0"/>
              <a:t>So, how did you do?</a:t>
            </a:r>
            <a:endParaRPr lang="en-GB" sz="2800" dirty="0"/>
          </a:p>
        </p:txBody>
      </p:sp>
      <p:sp>
        <p:nvSpPr>
          <p:cNvPr id="3" name="Content Placeholder 2">
            <a:extLst>
              <a:ext uri="{FF2B5EF4-FFF2-40B4-BE49-F238E27FC236}">
                <a16:creationId xmlns:a16="http://schemas.microsoft.com/office/drawing/2014/main" id="{DDCA8802-4A6D-4529-BADC-7B8971090669}"/>
              </a:ext>
            </a:extLst>
          </p:cNvPr>
          <p:cNvSpPr>
            <a:spLocks noGrp="1"/>
          </p:cNvSpPr>
          <p:nvPr>
            <p:ph idx="1"/>
          </p:nvPr>
        </p:nvSpPr>
        <p:spPr/>
        <p:txBody>
          <a:bodyPr vert="horz" lIns="91440" tIns="45720" rIns="91440" bIns="45720" rtlCol="0" anchor="t">
            <a:normAutofit fontScale="70000" lnSpcReduction="20000"/>
          </a:bodyPr>
          <a:lstStyle/>
          <a:p>
            <a:r>
              <a:rPr lang="en-GB" sz="3600" dirty="0"/>
              <a:t>You are now aware of the conflict mode/stance you are most likely to use when conflict arises and that you can adapt that style to achieve better outcomes. This is also good knowledge for working with your clients.</a:t>
            </a:r>
          </a:p>
          <a:p>
            <a:r>
              <a:rPr lang="en-GB" sz="3600" dirty="0"/>
              <a:t>You were introduced to the drama triangle earlier in this module and its destructive impact on relationships. You have now had the opportunity to try this out and reflect upon it.</a:t>
            </a:r>
            <a:endParaRPr lang="en-GB" sz="3600" dirty="0">
              <a:cs typeface="Calibri"/>
            </a:endParaRPr>
          </a:p>
          <a:p>
            <a:r>
              <a:rPr lang="en-US" altLang="en-US" sz="3600" dirty="0"/>
              <a:t>Now identify key areas to which you can apply this new knowledge to your counselling, manage conflict more productively and have discussions, rather than arguments.</a:t>
            </a:r>
          </a:p>
          <a:p>
            <a:endParaRPr lang="en-GB" sz="3600" dirty="0"/>
          </a:p>
        </p:txBody>
      </p:sp>
    </p:spTree>
    <p:extLst>
      <p:ext uri="{BB962C8B-B14F-4D97-AF65-F5344CB8AC3E}">
        <p14:creationId xmlns:p14="http://schemas.microsoft.com/office/powerpoint/2010/main" val="532632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0F85A-E34A-482D-8888-0E305943B0A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C7ED8A4D-EB29-45B6-91ED-536CC20FE79D}"/>
              </a:ext>
            </a:extLst>
          </p:cNvPr>
          <p:cNvSpPr>
            <a:spLocks noGrp="1"/>
          </p:cNvSpPr>
          <p:nvPr>
            <p:ph idx="1"/>
          </p:nvPr>
        </p:nvSpPr>
        <p:spPr/>
        <p:txBody>
          <a:bodyPr>
            <a:normAutofit fontScale="47500" lnSpcReduction="20000"/>
          </a:bodyPr>
          <a:lstStyle/>
          <a:p>
            <a:r>
              <a:rPr lang="en-GB" sz="3500"/>
              <a:t>Benson, B. 2019. Why Are We Yelling? The Art of Productive Disagreement.</a:t>
            </a:r>
          </a:p>
          <a:p>
            <a:r>
              <a:rPr lang="en-GB" sz="3500"/>
              <a:t>Emerald, D. 2016. The empowerment dynamic triangle: An alternative to the drama triangle. Polaris Publishing:  https://powerofted.com/drama-triangle/</a:t>
            </a:r>
          </a:p>
          <a:p>
            <a:r>
              <a:rPr lang="en-GB" sz="3500"/>
              <a:t>Huczynski, A and Buchanan, D. 2013. Organizational Behaviour, Pearson Education Limited: Harlow, UK.</a:t>
            </a:r>
          </a:p>
          <a:p>
            <a:r>
              <a:rPr lang="en-GB" sz="3500" i="0" err="1">
                <a:effectLst/>
              </a:rPr>
              <a:t>Karpman</a:t>
            </a:r>
            <a:r>
              <a:rPr lang="en-GB" sz="3500" i="0">
                <a:effectLst/>
              </a:rPr>
              <a:t>, S. 1968. Fairy tales and script drama analysis. Transactional Analysis Bulletin, 7(26), 39-43.</a:t>
            </a:r>
          </a:p>
          <a:p>
            <a:r>
              <a:rPr lang="en-GB" sz="3500">
                <a:effectLst/>
                <a:ea typeface="Calibri" panose="020F0502020204030204" pitchFamily="34" charset="0"/>
                <a:cs typeface="Times New Roman" panose="02020603050405020304" pitchFamily="18" charset="0"/>
              </a:rPr>
              <a:t>Thomas, K. &amp; Kilmann, R. 1976. Thomas-Kilmann conflict MODE instrument. 10.1037/t02326-000.  Also see https://kilmanndiagnostics.com/a-brief-history-of-the-thomas-kilmann-conflict-mode-instrument/</a:t>
            </a:r>
            <a:endParaRPr lang="en-GB" sz="3500" i="0">
              <a:effectLst/>
            </a:endParaRPr>
          </a:p>
          <a:p>
            <a:r>
              <a:rPr lang="en-GB" sz="3500"/>
              <a:t>Owen, </a:t>
            </a:r>
            <a:r>
              <a:rPr lang="en-GB" sz="3500" i="0">
                <a:solidFill>
                  <a:srgbClr val="201F1E"/>
                </a:solidFill>
                <a:effectLst/>
              </a:rPr>
              <a:t>2020. Resilience:  Ten habits to thrive in life and work. Pearson Education Limited. Harlow.</a:t>
            </a:r>
          </a:p>
          <a:p>
            <a:endParaRPr lang="en-GB" i="0">
              <a:effectLst/>
              <a:latin typeface="Times New Roman" panose="02020603050405020304" pitchFamily="18" charset="0"/>
            </a:endParaRPr>
          </a:p>
          <a:p>
            <a:endParaRPr lang="en-GB"/>
          </a:p>
        </p:txBody>
      </p:sp>
    </p:spTree>
    <p:extLst>
      <p:ext uri="{BB962C8B-B14F-4D97-AF65-F5344CB8AC3E}">
        <p14:creationId xmlns:p14="http://schemas.microsoft.com/office/powerpoint/2010/main" val="1037789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7082B-5D3C-4FC4-8615-868FE3516FA4}"/>
              </a:ext>
            </a:extLst>
          </p:cNvPr>
          <p:cNvSpPr>
            <a:spLocks noGrp="1"/>
          </p:cNvSpPr>
          <p:nvPr>
            <p:ph type="title"/>
          </p:nvPr>
        </p:nvSpPr>
        <p:spPr/>
        <p:txBody>
          <a:bodyPr>
            <a:normAutofit fontScale="90000"/>
          </a:bodyPr>
          <a:lstStyle/>
          <a:p>
            <a:r>
              <a:rPr lang="en-GB" dirty="0"/>
              <a:t>Now is a good time to take a short screen break before moving on to the next section…</a:t>
            </a:r>
          </a:p>
        </p:txBody>
      </p:sp>
      <p:pic>
        <p:nvPicPr>
          <p:cNvPr id="1026" name="Picture 2" descr="Image result for image of taking a screen break">
            <a:extLst>
              <a:ext uri="{FF2B5EF4-FFF2-40B4-BE49-F238E27FC236}">
                <a16:creationId xmlns:a16="http://schemas.microsoft.com/office/drawing/2014/main" id="{BEEF6788-0CED-47A6-A26F-58C21D590452}"/>
              </a:ext>
            </a:extLst>
          </p:cNvPr>
          <p:cNvPicPr>
            <a:picLocks noGrp="1" noChangeAspect="1" noChangeArrowheads="1" noCro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83240" y="2108200"/>
            <a:ext cx="6685845" cy="3760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4614300"/>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3.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{F86C86EA-C02E-45A5-8E0A-4BD146E54A57}tf22712842_win32</Template>
  <TotalTime>274</TotalTime>
  <Words>830</Words>
  <Application>Microsoft Office PowerPoint</Application>
  <PresentationFormat>Widescreen</PresentationFormat>
  <Paragraphs>49</Paragraphs>
  <Slides>13</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Bookman Old Style</vt:lpstr>
      <vt:lpstr>Calibri</vt:lpstr>
      <vt:lpstr>Franklin Gothic Book</vt:lpstr>
      <vt:lpstr>Times New Roman</vt:lpstr>
      <vt:lpstr>Verdana</vt:lpstr>
      <vt:lpstr>1_RetrospectVTI</vt:lpstr>
      <vt:lpstr> </vt:lpstr>
      <vt:lpstr>PowerPoint Presentation</vt:lpstr>
      <vt:lpstr>Topic aims:</vt:lpstr>
      <vt:lpstr>Practicing good conflict management – First, let’s look at ‘Thomas-Kilman modes’…</vt:lpstr>
      <vt:lpstr>Handling Conflict Situations …</vt:lpstr>
      <vt:lpstr>PowerPoint Presentation</vt:lpstr>
      <vt:lpstr>       Activity Two: Identifying your conflict mode. [This should take you approximately 10 minutes]: </vt:lpstr>
      <vt:lpstr>Next, let’s look at ‘The Drama Triangle’</vt:lpstr>
      <vt:lpstr>PowerPoint Presentation</vt:lpstr>
      <vt:lpstr> Activity Three: Consider the roles of the Drama Triangle [This activity should take you approximately 15 minutes]</vt:lpstr>
      <vt:lpstr>So, how did you do?</vt:lpstr>
      <vt:lpstr>References:</vt:lpstr>
      <vt:lpstr>Now is a good time to take a short screen break before moving on to the next section…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Beverly Cole</dc:creator>
  <cp:lastModifiedBy>Beverly Cole</cp:lastModifiedBy>
  <cp:revision>10</cp:revision>
  <dcterms:created xsi:type="dcterms:W3CDTF">2020-12-07T22:01:57Z</dcterms:created>
  <dcterms:modified xsi:type="dcterms:W3CDTF">2021-01-19T20:11:46Z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