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7"/>
  </p:notesMasterIdLst>
  <p:sldIdLst>
    <p:sldId id="256" r:id="rId2"/>
    <p:sldId id="258" r:id="rId3"/>
    <p:sldId id="260" r:id="rId4"/>
    <p:sldId id="318" r:id="rId5"/>
    <p:sldId id="335" r:id="rId6"/>
    <p:sldId id="346" r:id="rId7"/>
    <p:sldId id="312" r:id="rId8"/>
    <p:sldId id="311" r:id="rId9"/>
    <p:sldId id="336" r:id="rId10"/>
    <p:sldId id="337" r:id="rId11"/>
    <p:sldId id="338" r:id="rId12"/>
    <p:sldId id="339" r:id="rId13"/>
    <p:sldId id="340" r:id="rId14"/>
    <p:sldId id="347" r:id="rId15"/>
    <p:sldId id="341" r:id="rId16"/>
    <p:sldId id="342" r:id="rId17"/>
    <p:sldId id="348" r:id="rId18"/>
    <p:sldId id="349" r:id="rId19"/>
    <p:sldId id="350" r:id="rId20"/>
    <p:sldId id="343" r:id="rId21"/>
    <p:sldId id="344" r:id="rId22"/>
    <p:sldId id="345" r:id="rId23"/>
    <p:sldId id="351" r:id="rId24"/>
    <p:sldId id="352" r:id="rId25"/>
    <p:sldId id="353" r:id="rId26"/>
    <p:sldId id="354" r:id="rId27"/>
    <p:sldId id="355" r:id="rId28"/>
    <p:sldId id="363" r:id="rId29"/>
    <p:sldId id="364" r:id="rId30"/>
    <p:sldId id="365" r:id="rId31"/>
    <p:sldId id="366" r:id="rId32"/>
    <p:sldId id="356" r:id="rId33"/>
    <p:sldId id="309" r:id="rId34"/>
    <p:sldId id="357" r:id="rId35"/>
    <p:sldId id="358" r:id="rId36"/>
    <p:sldId id="367" r:id="rId37"/>
    <p:sldId id="368" r:id="rId38"/>
    <p:sldId id="359" r:id="rId39"/>
    <p:sldId id="373" r:id="rId40"/>
    <p:sldId id="360" r:id="rId41"/>
    <p:sldId id="372" r:id="rId42"/>
    <p:sldId id="361" r:id="rId43"/>
    <p:sldId id="369" r:id="rId44"/>
    <p:sldId id="370" r:id="rId45"/>
    <p:sldId id="259"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64"/>
    <p:restoredTop sz="94701"/>
  </p:normalViewPr>
  <p:slideViewPr>
    <p:cSldViewPr snapToGrid="0">
      <p:cViewPr varScale="1">
        <p:scale>
          <a:sx n="96" d="100"/>
          <a:sy n="96" d="100"/>
        </p:scale>
        <p:origin x="632"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5AA3-34ED-D041-85B2-21D5020CE7B4}" type="datetimeFigureOut">
              <a:rPr lang="en-US" smtClean="0"/>
              <a:t>2/21/25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1CED8-3B7F-F741-9386-7C896F80B4B2}" type="slidenum">
              <a:rPr lang="en-US" smtClean="0"/>
              <a:t>‹#›</a:t>
            </a:fld>
            <a:endParaRPr lang="en-US"/>
          </a:p>
        </p:txBody>
      </p:sp>
    </p:spTree>
    <p:extLst>
      <p:ext uri="{BB962C8B-B14F-4D97-AF65-F5344CB8AC3E}">
        <p14:creationId xmlns:p14="http://schemas.microsoft.com/office/powerpoint/2010/main" val="330477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945DD-FC32-333B-6A77-812078009C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52EC69-EFEA-24A9-40D2-19451E2C17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D1B4B4-24BD-6892-97F9-12BE5DEF1C5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B2C2793-97D3-382B-92EE-2067EBAE732E}"/>
              </a:ext>
            </a:extLst>
          </p:cNvPr>
          <p:cNvSpPr>
            <a:spLocks noGrp="1"/>
          </p:cNvSpPr>
          <p:nvPr>
            <p:ph type="sldNum" sz="quarter" idx="5"/>
          </p:nvPr>
        </p:nvSpPr>
        <p:spPr/>
        <p:txBody>
          <a:bodyPr/>
          <a:lstStyle/>
          <a:p>
            <a:fld id="{A8E1CED8-3B7F-F741-9386-7C896F80B4B2}" type="slidenum">
              <a:rPr lang="en-US" smtClean="0"/>
              <a:t>7</a:t>
            </a:fld>
            <a:endParaRPr lang="en-US"/>
          </a:p>
        </p:txBody>
      </p:sp>
    </p:spTree>
    <p:extLst>
      <p:ext uri="{BB962C8B-B14F-4D97-AF65-F5344CB8AC3E}">
        <p14:creationId xmlns:p14="http://schemas.microsoft.com/office/powerpoint/2010/main" val="410811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884E6-379F-01BD-D877-0312881551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C35694-680F-C816-FE46-B06E42A95D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402272-3C03-B119-BB42-BB53C12148A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A518219-E1E4-A31E-7A9E-955A7953E5B5}"/>
              </a:ext>
            </a:extLst>
          </p:cNvPr>
          <p:cNvSpPr>
            <a:spLocks noGrp="1"/>
          </p:cNvSpPr>
          <p:nvPr>
            <p:ph type="sldNum" sz="quarter" idx="5"/>
          </p:nvPr>
        </p:nvSpPr>
        <p:spPr/>
        <p:txBody>
          <a:bodyPr/>
          <a:lstStyle/>
          <a:p>
            <a:fld id="{A8E1CED8-3B7F-F741-9386-7C896F80B4B2}" type="slidenum">
              <a:rPr lang="en-US" smtClean="0"/>
              <a:t>8</a:t>
            </a:fld>
            <a:endParaRPr lang="en-US"/>
          </a:p>
        </p:txBody>
      </p:sp>
    </p:spTree>
    <p:extLst>
      <p:ext uri="{BB962C8B-B14F-4D97-AF65-F5344CB8AC3E}">
        <p14:creationId xmlns:p14="http://schemas.microsoft.com/office/powerpoint/2010/main" val="997075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43</a:t>
            </a:fld>
            <a:endParaRPr lang="en-US"/>
          </a:p>
        </p:txBody>
      </p:sp>
    </p:spTree>
    <p:extLst>
      <p:ext uri="{BB962C8B-B14F-4D97-AF65-F5344CB8AC3E}">
        <p14:creationId xmlns:p14="http://schemas.microsoft.com/office/powerpoint/2010/main" val="1362519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45</a:t>
            </a:fld>
            <a:endParaRPr lang="en-US"/>
          </a:p>
        </p:txBody>
      </p:sp>
    </p:spTree>
    <p:extLst>
      <p:ext uri="{BB962C8B-B14F-4D97-AF65-F5344CB8AC3E}">
        <p14:creationId xmlns:p14="http://schemas.microsoft.com/office/powerpoint/2010/main" val="3037657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2/21/25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2/21/25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2/21/25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2/21/25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2/21/25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F20F-B09E-6B51-312D-A149EBD7429B}"/>
              </a:ext>
            </a:extLst>
          </p:cNvPr>
          <p:cNvSpPr>
            <a:spLocks noGrp="1"/>
          </p:cNvSpPr>
          <p:nvPr>
            <p:ph type="ctrTitle"/>
          </p:nvPr>
        </p:nvSpPr>
        <p:spPr/>
        <p:txBody>
          <a:bodyPr/>
          <a:lstStyle/>
          <a:p>
            <a:r>
              <a:rPr lang="en-US" dirty="0"/>
              <a:t>Advanced Application of Employment Law</a:t>
            </a:r>
            <a:br>
              <a:rPr lang="en-US" dirty="0"/>
            </a:br>
            <a:endParaRPr lang="en-US" dirty="0"/>
          </a:p>
        </p:txBody>
      </p:sp>
      <p:sp>
        <p:nvSpPr>
          <p:cNvPr id="3" name="Subtitle 2">
            <a:extLst>
              <a:ext uri="{FF2B5EF4-FFF2-40B4-BE49-F238E27FC236}">
                <a16:creationId xmlns:a16="http://schemas.microsoft.com/office/drawing/2014/main" id="{4FD89F51-769F-5F95-812C-0283A56732D1}"/>
              </a:ext>
            </a:extLst>
          </p:cNvPr>
          <p:cNvSpPr>
            <a:spLocks noGrp="1"/>
          </p:cNvSpPr>
          <p:nvPr>
            <p:ph type="subTitle" idx="1"/>
          </p:nvPr>
        </p:nvSpPr>
        <p:spPr/>
        <p:txBody>
          <a:bodyPr/>
          <a:lstStyle/>
          <a:p>
            <a:pPr algn="r"/>
            <a:r>
              <a:rPr lang="en-US" b="1" dirty="0"/>
              <a:t>Bethan </a:t>
            </a:r>
            <a:r>
              <a:rPr lang="en-US" b="1" dirty="0" err="1"/>
              <a:t>southcombe</a:t>
            </a:r>
            <a:endParaRPr lang="en-US" b="1" dirty="0"/>
          </a:p>
        </p:txBody>
      </p:sp>
    </p:spTree>
    <p:extLst>
      <p:ext uri="{BB962C8B-B14F-4D97-AF65-F5344CB8AC3E}">
        <p14:creationId xmlns:p14="http://schemas.microsoft.com/office/powerpoint/2010/main" val="177871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7F977-4F92-9157-3C07-CB774C2D2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6C797-7537-29E8-8B55-34EC1B4B786D}"/>
              </a:ext>
            </a:extLst>
          </p:cNvPr>
          <p:cNvSpPr>
            <a:spLocks noGrp="1"/>
          </p:cNvSpPr>
          <p:nvPr>
            <p:ph type="ctrTitle"/>
          </p:nvPr>
        </p:nvSpPr>
        <p:spPr/>
        <p:txBody>
          <a:bodyPr/>
          <a:lstStyle/>
          <a:p>
            <a:r>
              <a:rPr lang="en-US" dirty="0"/>
              <a:t>Redundancy</a:t>
            </a:r>
            <a:br>
              <a:rPr lang="en-US" dirty="0"/>
            </a:br>
            <a:r>
              <a:rPr lang="en-US" dirty="0"/>
              <a:t> </a:t>
            </a:r>
          </a:p>
        </p:txBody>
      </p:sp>
      <p:sp>
        <p:nvSpPr>
          <p:cNvPr id="3" name="Subtitle 2">
            <a:extLst>
              <a:ext uri="{FF2B5EF4-FFF2-40B4-BE49-F238E27FC236}">
                <a16:creationId xmlns:a16="http://schemas.microsoft.com/office/drawing/2014/main" id="{97C31CA8-84A2-713C-1832-E346A71CA1B4}"/>
              </a:ext>
            </a:extLst>
          </p:cNvPr>
          <p:cNvSpPr>
            <a:spLocks noGrp="1"/>
          </p:cNvSpPr>
          <p:nvPr>
            <p:ph type="subTitle" idx="1"/>
          </p:nvPr>
        </p:nvSpPr>
        <p:spPr/>
        <p:txBody>
          <a:bodyPr/>
          <a:lstStyle/>
          <a:p>
            <a:r>
              <a:rPr lang="en-US" b="1" dirty="0"/>
              <a:t>18</a:t>
            </a:r>
            <a:r>
              <a:rPr lang="en-US" b="1" baseline="30000" dirty="0"/>
              <a:t>TH</a:t>
            </a:r>
            <a:r>
              <a:rPr lang="en-US" b="1" dirty="0"/>
              <a:t> MARCH 2025                                                               Bethan </a:t>
            </a:r>
            <a:r>
              <a:rPr lang="en-US" b="1" dirty="0" err="1"/>
              <a:t>southcombe</a:t>
            </a:r>
            <a:endParaRPr lang="en-US" b="1" dirty="0"/>
          </a:p>
        </p:txBody>
      </p:sp>
    </p:spTree>
    <p:extLst>
      <p:ext uri="{BB962C8B-B14F-4D97-AF65-F5344CB8AC3E}">
        <p14:creationId xmlns:p14="http://schemas.microsoft.com/office/powerpoint/2010/main" val="21674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EA18-F38E-D3B2-EEEE-5D4889E4E990}"/>
              </a:ext>
            </a:extLst>
          </p:cNvPr>
          <p:cNvSpPr>
            <a:spLocks noGrp="1"/>
          </p:cNvSpPr>
          <p:nvPr>
            <p:ph type="title"/>
          </p:nvPr>
        </p:nvSpPr>
        <p:spPr/>
        <p:txBody>
          <a:bodyPr/>
          <a:lstStyle/>
          <a:p>
            <a:r>
              <a:rPr lang="en-US" dirty="0"/>
              <a:t>Statutory definition of redundancy </a:t>
            </a:r>
          </a:p>
        </p:txBody>
      </p:sp>
      <p:sp>
        <p:nvSpPr>
          <p:cNvPr id="3" name="Content Placeholder 2">
            <a:extLst>
              <a:ext uri="{FF2B5EF4-FFF2-40B4-BE49-F238E27FC236}">
                <a16:creationId xmlns:a16="http://schemas.microsoft.com/office/drawing/2014/main" id="{3CB6DD9E-F7B0-062F-4C20-B8CCA12A0A69}"/>
              </a:ext>
            </a:extLst>
          </p:cNvPr>
          <p:cNvSpPr>
            <a:spLocks noGrp="1"/>
          </p:cNvSpPr>
          <p:nvPr>
            <p:ph idx="1"/>
          </p:nvPr>
        </p:nvSpPr>
        <p:spPr>
          <a:xfrm>
            <a:off x="1154954" y="2603499"/>
            <a:ext cx="8825659" cy="3559175"/>
          </a:xfrm>
        </p:spPr>
        <p:txBody>
          <a:bodyPr>
            <a:normAutofit fontScale="25000" lnSpcReduction="20000"/>
          </a:bodyPr>
          <a:lstStyle/>
          <a:p>
            <a:pPr>
              <a:spcAft>
                <a:spcPts val="750"/>
              </a:spcAft>
            </a:pPr>
            <a:r>
              <a:rPr lang="en-GB" sz="4800" b="1" dirty="0">
                <a:solidFill>
                  <a:srgbClr val="7030A0"/>
                </a:solidFill>
                <a:effectLst/>
              </a:rPr>
              <a:t>Employment Rights Act 1996, section 139</a:t>
            </a:r>
            <a:endParaRPr lang="en-GB" sz="4800" dirty="0">
              <a:solidFill>
                <a:srgbClr val="7030A0"/>
              </a:solidFill>
              <a:effectLst/>
            </a:endParaRPr>
          </a:p>
          <a:p>
            <a:pPr>
              <a:spcAft>
                <a:spcPts val="750"/>
              </a:spcAft>
            </a:pPr>
            <a:r>
              <a:rPr lang="en-GB" sz="4800" dirty="0">
                <a:solidFill>
                  <a:srgbClr val="000000"/>
                </a:solidFill>
                <a:effectLst/>
              </a:rPr>
              <a:t>An employee who is dismissed shall be taken to be dismissed by reason of redundancy if the dismissal </a:t>
            </a:r>
            <a:r>
              <a:rPr lang="en-GB" sz="4800" dirty="0">
                <a:solidFill>
                  <a:srgbClr val="7030A0"/>
                </a:solidFill>
                <a:effectLst/>
              </a:rPr>
              <a:t>is </a:t>
            </a:r>
            <a:r>
              <a:rPr lang="en-GB" sz="4800" b="1" dirty="0">
                <a:solidFill>
                  <a:srgbClr val="7030A0"/>
                </a:solidFill>
                <a:effectLst/>
              </a:rPr>
              <a:t>wholly or mainly attributable to</a:t>
            </a:r>
            <a:r>
              <a:rPr lang="en-GB" sz="4800" dirty="0">
                <a:solidFill>
                  <a:srgbClr val="7030A0"/>
                </a:solidFill>
                <a:effectLst/>
              </a:rPr>
              <a:t> </a:t>
            </a:r>
            <a:r>
              <a:rPr lang="en-GB" sz="4800" dirty="0">
                <a:solidFill>
                  <a:srgbClr val="000000"/>
                </a:solidFill>
                <a:effectLst/>
              </a:rPr>
              <a:t>-</a:t>
            </a:r>
          </a:p>
          <a:p>
            <a:pPr marL="0" indent="0">
              <a:spcAft>
                <a:spcPts val="750"/>
              </a:spcAft>
              <a:buNone/>
            </a:pPr>
            <a:r>
              <a:rPr lang="en-GB" sz="4800" dirty="0">
                <a:solidFill>
                  <a:srgbClr val="000000"/>
                </a:solidFill>
                <a:effectLst/>
              </a:rPr>
              <a:t>	(a) 	the fact that his employer has ceased or intends to cease -</a:t>
            </a:r>
          </a:p>
          <a:p>
            <a:pPr marL="0" indent="0">
              <a:spcAft>
                <a:spcPts val="750"/>
              </a:spcAft>
              <a:buNone/>
            </a:pPr>
            <a:r>
              <a:rPr lang="en-GB" sz="4800" dirty="0">
                <a:solidFill>
                  <a:srgbClr val="000000"/>
                </a:solidFill>
                <a:effectLst/>
              </a:rPr>
              <a:t>		(</a:t>
            </a:r>
            <a:r>
              <a:rPr lang="en-GB" sz="4800" dirty="0" err="1">
                <a:solidFill>
                  <a:srgbClr val="000000"/>
                </a:solidFill>
                <a:effectLst/>
              </a:rPr>
              <a:t>i</a:t>
            </a:r>
            <a:r>
              <a:rPr lang="en-GB" sz="4800" dirty="0">
                <a:solidFill>
                  <a:srgbClr val="000000"/>
                </a:solidFill>
                <a:effectLst/>
              </a:rPr>
              <a:t>) 	to carry on the business for the purposes of which the employee was employed by him, or</a:t>
            </a:r>
          </a:p>
          <a:p>
            <a:pPr marL="0" indent="0">
              <a:spcAft>
                <a:spcPts val="750"/>
              </a:spcAft>
              <a:buNone/>
            </a:pPr>
            <a:r>
              <a:rPr lang="en-GB" sz="4800" dirty="0">
                <a:solidFill>
                  <a:srgbClr val="000000"/>
                </a:solidFill>
                <a:effectLst/>
              </a:rPr>
              <a:t>		(ii) 	to carry on that business in the place where the employee was so employed, or</a:t>
            </a:r>
          </a:p>
          <a:p>
            <a:pPr marL="0" indent="0">
              <a:spcAft>
                <a:spcPts val="750"/>
              </a:spcAft>
              <a:buNone/>
            </a:pPr>
            <a:r>
              <a:rPr lang="en-GB" sz="4800" dirty="0">
                <a:solidFill>
                  <a:srgbClr val="000000"/>
                </a:solidFill>
                <a:effectLst/>
              </a:rPr>
              <a:t>	(b) 	the fact that the requirements of that business -</a:t>
            </a:r>
          </a:p>
          <a:p>
            <a:pPr marL="0" indent="0">
              <a:spcAft>
                <a:spcPts val="750"/>
              </a:spcAft>
              <a:buNone/>
            </a:pPr>
            <a:r>
              <a:rPr lang="en-GB" sz="4800" dirty="0">
                <a:solidFill>
                  <a:srgbClr val="000000"/>
                </a:solidFill>
                <a:effectLst/>
              </a:rPr>
              <a:t>		(</a:t>
            </a:r>
            <a:r>
              <a:rPr lang="en-GB" sz="4800" dirty="0" err="1">
                <a:solidFill>
                  <a:srgbClr val="000000"/>
                </a:solidFill>
                <a:effectLst/>
              </a:rPr>
              <a:t>i</a:t>
            </a:r>
            <a:r>
              <a:rPr lang="en-GB" sz="4800" dirty="0">
                <a:solidFill>
                  <a:srgbClr val="000000"/>
                </a:solidFill>
                <a:effectLst/>
              </a:rPr>
              <a:t>) 	for employees to carry out work of a particular kind, or</a:t>
            </a:r>
          </a:p>
          <a:p>
            <a:pPr marL="0" indent="0">
              <a:spcAft>
                <a:spcPts val="750"/>
              </a:spcAft>
              <a:buNone/>
            </a:pPr>
            <a:r>
              <a:rPr lang="en-GB" sz="4800" dirty="0">
                <a:solidFill>
                  <a:srgbClr val="000000"/>
                </a:solidFill>
                <a:effectLst/>
              </a:rPr>
              <a:t>		</a:t>
            </a:r>
            <a:r>
              <a:rPr lang="en-GB" sz="4800" dirty="0">
                <a:solidFill>
                  <a:srgbClr val="000000"/>
                </a:solidFill>
              </a:rPr>
              <a:t>(</a:t>
            </a:r>
            <a:r>
              <a:rPr lang="en-GB" sz="4800" dirty="0">
                <a:solidFill>
                  <a:srgbClr val="000000"/>
                </a:solidFill>
                <a:effectLst/>
              </a:rPr>
              <a:t>ii) 	for employees to carry out work of a particular kind in the place where the employee was 				employed by the employer, </a:t>
            </a:r>
          </a:p>
          <a:p>
            <a:pPr marL="0" indent="0">
              <a:spcAft>
                <a:spcPts val="750"/>
              </a:spcAft>
              <a:buNone/>
            </a:pPr>
            <a:r>
              <a:rPr lang="en-GB" sz="4800" dirty="0">
                <a:solidFill>
                  <a:srgbClr val="000000"/>
                </a:solidFill>
                <a:effectLst/>
              </a:rPr>
              <a:t>	have ceased, or diminished or are expected to cease or diminish</a:t>
            </a:r>
          </a:p>
          <a:p>
            <a:pPr marL="0" indent="0">
              <a:buNone/>
            </a:pPr>
            <a:endParaRPr lang="en-US" sz="5600" dirty="0"/>
          </a:p>
          <a:p>
            <a:endParaRPr lang="en-US" dirty="0"/>
          </a:p>
        </p:txBody>
      </p:sp>
    </p:spTree>
    <p:extLst>
      <p:ext uri="{BB962C8B-B14F-4D97-AF65-F5344CB8AC3E}">
        <p14:creationId xmlns:p14="http://schemas.microsoft.com/office/powerpoint/2010/main" val="2041838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C81AF-5868-0024-CF2B-3729CD3B4C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F3DC05-E09F-8118-FDDA-52B843919683}"/>
              </a:ext>
            </a:extLst>
          </p:cNvPr>
          <p:cNvSpPr>
            <a:spLocks noGrp="1"/>
          </p:cNvSpPr>
          <p:nvPr>
            <p:ph type="title"/>
          </p:nvPr>
        </p:nvSpPr>
        <p:spPr/>
        <p:txBody>
          <a:bodyPr/>
          <a:lstStyle/>
          <a:p>
            <a:r>
              <a:rPr lang="en-US" dirty="0"/>
              <a:t>What is a redundancy situation </a:t>
            </a:r>
          </a:p>
        </p:txBody>
      </p:sp>
      <p:sp>
        <p:nvSpPr>
          <p:cNvPr id="3" name="Content Placeholder 2">
            <a:extLst>
              <a:ext uri="{FF2B5EF4-FFF2-40B4-BE49-F238E27FC236}">
                <a16:creationId xmlns:a16="http://schemas.microsoft.com/office/drawing/2014/main" id="{B6812C1F-E34C-AEDA-94FB-2910383129FC}"/>
              </a:ext>
            </a:extLst>
          </p:cNvPr>
          <p:cNvSpPr>
            <a:spLocks noGrp="1"/>
          </p:cNvSpPr>
          <p:nvPr>
            <p:ph idx="1"/>
          </p:nvPr>
        </p:nvSpPr>
        <p:spPr/>
        <p:txBody>
          <a:bodyPr>
            <a:normAutofit fontScale="77500" lnSpcReduction="20000"/>
          </a:bodyPr>
          <a:lstStyle/>
          <a:p>
            <a:pPr>
              <a:spcAft>
                <a:spcPts val="750"/>
              </a:spcAft>
            </a:pPr>
            <a:r>
              <a:rPr lang="en-GB" sz="1900" dirty="0">
                <a:solidFill>
                  <a:srgbClr val="000000"/>
                </a:solidFill>
                <a:effectLst/>
              </a:rPr>
              <a:t>Redundancy situations fall into essentially </a:t>
            </a:r>
            <a:r>
              <a:rPr lang="en-GB" sz="1900" dirty="0">
                <a:solidFill>
                  <a:srgbClr val="7030A0"/>
                </a:solidFill>
                <a:effectLst/>
              </a:rPr>
              <a:t>three </a:t>
            </a:r>
            <a:r>
              <a:rPr lang="en-GB" sz="1900" dirty="0">
                <a:solidFill>
                  <a:srgbClr val="000000"/>
                </a:solidFill>
                <a:effectLst/>
              </a:rPr>
              <a:t>categories:</a:t>
            </a:r>
          </a:p>
          <a:p>
            <a:pPr marL="457200" indent="-457200">
              <a:spcAft>
                <a:spcPts val="750"/>
              </a:spcAft>
              <a:buFont typeface="+mj-lt"/>
              <a:buAutoNum type="arabicPeriod"/>
            </a:pPr>
            <a:r>
              <a:rPr lang="en-GB" sz="1900" dirty="0">
                <a:solidFill>
                  <a:srgbClr val="000000"/>
                </a:solidFill>
                <a:effectLst/>
              </a:rPr>
              <a:t>Temporary or permanent business closure (whole or part) </a:t>
            </a:r>
          </a:p>
          <a:p>
            <a:pPr marL="457200" indent="-457200">
              <a:spcAft>
                <a:spcPts val="750"/>
              </a:spcAft>
              <a:buFont typeface="+mj-lt"/>
              <a:buAutoNum type="arabicPeriod"/>
            </a:pPr>
            <a:r>
              <a:rPr lang="en-GB" sz="1900" dirty="0">
                <a:solidFill>
                  <a:srgbClr val="000000"/>
                </a:solidFill>
                <a:effectLst/>
              </a:rPr>
              <a:t>Workplace closure (including relocation and site closure)</a:t>
            </a:r>
          </a:p>
          <a:p>
            <a:pPr marL="457200" indent="-457200">
              <a:spcAft>
                <a:spcPts val="750"/>
              </a:spcAft>
              <a:buFont typeface="+mj-lt"/>
              <a:buAutoNum type="arabicPeriod"/>
            </a:pPr>
            <a:r>
              <a:rPr lang="en-GB" sz="1900" dirty="0">
                <a:solidFill>
                  <a:srgbClr val="000000"/>
                </a:solidFill>
                <a:effectLst/>
              </a:rPr>
              <a:t>Diminished requirements of the business for employees to do work of a particular kind </a:t>
            </a:r>
            <a:r>
              <a:rPr lang="en-GB" sz="1900" dirty="0" err="1">
                <a:solidFill>
                  <a:srgbClr val="000000"/>
                </a:solidFill>
                <a:effectLst/>
              </a:rPr>
              <a:t>e.g</a:t>
            </a:r>
            <a:r>
              <a:rPr lang="en-GB" sz="1900" dirty="0">
                <a:solidFill>
                  <a:srgbClr val="000000"/>
                </a:solidFill>
                <a:effectLst/>
              </a:rPr>
              <a:t>:</a:t>
            </a:r>
          </a:p>
          <a:p>
            <a:pPr marL="1143000" lvl="2" indent="-228600">
              <a:spcAft>
                <a:spcPts val="750"/>
              </a:spcAft>
              <a:buFont typeface="Arial" panose="020B0604020202020204" pitchFamily="34" charset="0"/>
              <a:buChar char="•"/>
            </a:pPr>
            <a:r>
              <a:rPr lang="en-GB" sz="1900" dirty="0">
                <a:solidFill>
                  <a:srgbClr val="000000"/>
                </a:solidFill>
                <a:effectLst/>
              </a:rPr>
              <a:t>There is the same amount of a particular kind of work, but fewer employees are needed to do it</a:t>
            </a:r>
          </a:p>
          <a:p>
            <a:pPr marL="1143000" lvl="2" indent="-228600">
              <a:spcAft>
                <a:spcPts val="750"/>
              </a:spcAft>
              <a:buFont typeface="Arial" panose="020B0604020202020204" pitchFamily="34" charset="0"/>
              <a:buChar char="•"/>
            </a:pPr>
            <a:r>
              <a:rPr lang="en-GB" sz="1900" dirty="0">
                <a:solidFill>
                  <a:srgbClr val="000000"/>
                </a:solidFill>
                <a:effectLst/>
              </a:rPr>
              <a:t>There is less work of a particular kind and fewer employees are needed to do it</a:t>
            </a:r>
          </a:p>
          <a:p>
            <a:pPr marL="1143000" lvl="2" indent="-228600">
              <a:spcAft>
                <a:spcPts val="750"/>
              </a:spcAft>
              <a:buFont typeface="Arial" panose="020B0604020202020204" pitchFamily="34" charset="0"/>
              <a:buChar char="•"/>
            </a:pPr>
            <a:r>
              <a:rPr lang="en-GB" sz="1900" dirty="0">
                <a:solidFill>
                  <a:srgbClr val="000000"/>
                </a:solidFill>
                <a:effectLst/>
              </a:rPr>
              <a:t>A particular role(s)’s work is still required, but can be absorbed by other roles, whether existing or newly created</a:t>
            </a:r>
          </a:p>
          <a:p>
            <a:endParaRPr lang="en-US" dirty="0"/>
          </a:p>
          <a:p>
            <a:endParaRPr lang="en-US" dirty="0"/>
          </a:p>
        </p:txBody>
      </p:sp>
    </p:spTree>
    <p:extLst>
      <p:ext uri="{BB962C8B-B14F-4D97-AF65-F5344CB8AC3E}">
        <p14:creationId xmlns:p14="http://schemas.microsoft.com/office/powerpoint/2010/main" val="60160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7A10F-3EE6-DB97-8D4F-6C8242132E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FA911A-7084-E31D-A0FB-0B11488AA1E8}"/>
              </a:ext>
            </a:extLst>
          </p:cNvPr>
          <p:cNvSpPr>
            <a:spLocks noGrp="1"/>
          </p:cNvSpPr>
          <p:nvPr>
            <p:ph type="title"/>
          </p:nvPr>
        </p:nvSpPr>
        <p:spPr/>
        <p:txBody>
          <a:bodyPr/>
          <a:lstStyle/>
          <a:p>
            <a:r>
              <a:rPr lang="en-US" dirty="0"/>
              <a:t>Redundancy selection and unfair dismissal</a:t>
            </a:r>
          </a:p>
        </p:txBody>
      </p:sp>
      <p:sp>
        <p:nvSpPr>
          <p:cNvPr id="3" name="Content Placeholder 2">
            <a:extLst>
              <a:ext uri="{FF2B5EF4-FFF2-40B4-BE49-F238E27FC236}">
                <a16:creationId xmlns:a16="http://schemas.microsoft.com/office/drawing/2014/main" id="{2690AB9D-ACF5-8F6B-37C5-89612BBCF980}"/>
              </a:ext>
            </a:extLst>
          </p:cNvPr>
          <p:cNvSpPr>
            <a:spLocks noGrp="1"/>
          </p:cNvSpPr>
          <p:nvPr>
            <p:ph idx="1"/>
          </p:nvPr>
        </p:nvSpPr>
        <p:spPr>
          <a:xfrm>
            <a:off x="1154954" y="2265218"/>
            <a:ext cx="8825659" cy="3754582"/>
          </a:xfrm>
        </p:spPr>
        <p:txBody>
          <a:bodyPr>
            <a:normAutofit fontScale="25000" lnSpcReduction="20000"/>
          </a:bodyPr>
          <a:lstStyle/>
          <a:p>
            <a:pPr marL="0" indent="0">
              <a:buNone/>
            </a:pPr>
            <a:r>
              <a:rPr lang="en-US" dirty="0"/>
              <a:t>.</a:t>
            </a:r>
          </a:p>
          <a:p>
            <a:r>
              <a:rPr lang="en-GB" sz="7200" b="1" dirty="0">
                <a:solidFill>
                  <a:srgbClr val="7030A0"/>
                </a:solidFill>
                <a:effectLst/>
              </a:rPr>
              <a:t>Redundancy is a potentially fair reason for dismissal if:</a:t>
            </a:r>
            <a:endParaRPr lang="en-GB" sz="7200" b="1" dirty="0">
              <a:solidFill>
                <a:srgbClr val="7030A0"/>
              </a:solidFill>
            </a:endParaRPr>
          </a:p>
          <a:p>
            <a:pPr lvl="1"/>
            <a:r>
              <a:rPr lang="en-GB" sz="7000" dirty="0">
                <a:solidFill>
                  <a:srgbClr val="000000"/>
                </a:solidFill>
                <a:effectLst/>
              </a:rPr>
              <a:t>Redundancy was the real reason for the dismissal; and</a:t>
            </a:r>
          </a:p>
          <a:p>
            <a:pPr lvl="1"/>
            <a:r>
              <a:rPr lang="en-GB" sz="7000" dirty="0">
                <a:solidFill>
                  <a:srgbClr val="000000"/>
                </a:solidFill>
                <a:effectLst/>
              </a:rPr>
              <a:t>The employer acted </a:t>
            </a:r>
            <a:r>
              <a:rPr lang="en-GB" sz="7000" b="1" dirty="0">
                <a:solidFill>
                  <a:srgbClr val="7030A0"/>
                </a:solidFill>
                <a:effectLst/>
              </a:rPr>
              <a:t>reasonably</a:t>
            </a:r>
            <a:r>
              <a:rPr lang="en-GB" sz="7000" dirty="0">
                <a:solidFill>
                  <a:srgbClr val="000000"/>
                </a:solidFill>
                <a:effectLst/>
              </a:rPr>
              <a:t>, in treating redundancy as the reason for dismissing the employee. </a:t>
            </a:r>
            <a:r>
              <a:rPr lang="en-GB" sz="7000" b="1" dirty="0">
                <a:solidFill>
                  <a:srgbClr val="7030A0"/>
                </a:solidFill>
                <a:effectLst/>
              </a:rPr>
              <a:t>The redundancy process must be procedurally fair</a:t>
            </a:r>
            <a:endParaRPr lang="en-GB" sz="7000" b="1" dirty="0">
              <a:solidFill>
                <a:srgbClr val="7030A0"/>
              </a:solidFill>
            </a:endParaRPr>
          </a:p>
          <a:p>
            <a:r>
              <a:rPr lang="en-GB" sz="7400" dirty="0">
                <a:solidFill>
                  <a:srgbClr val="000000"/>
                </a:solidFill>
                <a:effectLst/>
              </a:rPr>
              <a:t>An employer </a:t>
            </a:r>
            <a:r>
              <a:rPr lang="en-GB" sz="7400" b="1" dirty="0">
                <a:solidFill>
                  <a:srgbClr val="7030A0"/>
                </a:solidFill>
                <a:effectLst/>
              </a:rPr>
              <a:t>will act reasonably if</a:t>
            </a:r>
            <a:r>
              <a:rPr lang="en-GB" sz="7400" b="1" dirty="0">
                <a:solidFill>
                  <a:srgbClr val="000000"/>
                </a:solidFill>
                <a:effectLst/>
              </a:rPr>
              <a:t>:</a:t>
            </a:r>
            <a:endParaRPr lang="en-GB" sz="7400" b="1" dirty="0">
              <a:solidFill>
                <a:srgbClr val="000000"/>
              </a:solidFill>
            </a:endParaRPr>
          </a:p>
          <a:p>
            <a:pPr lvl="1"/>
            <a:r>
              <a:rPr lang="en-GB" sz="7200" dirty="0">
                <a:solidFill>
                  <a:srgbClr val="000000"/>
                </a:solidFill>
                <a:effectLst/>
              </a:rPr>
              <a:t>The employer warns and consults employees, or their representative(s), about the proposed redundancy before a final decision is made</a:t>
            </a:r>
          </a:p>
          <a:p>
            <a:pPr lvl="1"/>
            <a:r>
              <a:rPr lang="en-GB" sz="7200" dirty="0">
                <a:solidFill>
                  <a:srgbClr val="000000"/>
                </a:solidFill>
                <a:effectLst/>
              </a:rPr>
              <a:t>Adopts a fair basis on which to select for redundancy. An employer must identify an appropriate pool from which to select potentially redundant employees and must select against proper criteria</a:t>
            </a:r>
          </a:p>
          <a:p>
            <a:pPr lvl="1"/>
            <a:r>
              <a:rPr lang="en-GB" sz="7200" dirty="0">
                <a:solidFill>
                  <a:srgbClr val="000000"/>
                </a:solidFill>
                <a:effectLst/>
              </a:rPr>
              <a:t>Considers suitable alternative employment where possible</a:t>
            </a:r>
          </a:p>
          <a:p>
            <a:pPr>
              <a:spcAft>
                <a:spcPts val="750"/>
              </a:spcAft>
            </a:pPr>
            <a:r>
              <a:rPr lang="en-GB" sz="7200" u="sng" dirty="0">
                <a:solidFill>
                  <a:srgbClr val="000000"/>
                </a:solidFill>
                <a:effectLst/>
              </a:rPr>
              <a:t>Principles of </a:t>
            </a:r>
            <a:r>
              <a:rPr lang="en-GB" sz="7200" i="1" u="sng" dirty="0" err="1">
                <a:solidFill>
                  <a:srgbClr val="000000"/>
                </a:solidFill>
                <a:effectLst/>
              </a:rPr>
              <a:t>Polkey</a:t>
            </a:r>
            <a:r>
              <a:rPr lang="en-GB" sz="7200" i="1" u="sng" dirty="0">
                <a:solidFill>
                  <a:srgbClr val="000000"/>
                </a:solidFill>
                <a:effectLst/>
              </a:rPr>
              <a:t> v AE Dayton Services</a:t>
            </a:r>
            <a:r>
              <a:rPr lang="en-GB" sz="7200" i="1" dirty="0">
                <a:solidFill>
                  <a:srgbClr val="000000"/>
                </a:solidFill>
                <a:effectLst/>
              </a:rPr>
              <a:t> </a:t>
            </a:r>
            <a:r>
              <a:rPr lang="en-GB" sz="7200" dirty="0">
                <a:solidFill>
                  <a:srgbClr val="000000"/>
                </a:solidFill>
                <a:effectLst/>
              </a:rPr>
              <a:t>(1987) </a:t>
            </a:r>
          </a:p>
          <a:p>
            <a:endParaRPr lang="en-US" dirty="0"/>
          </a:p>
        </p:txBody>
      </p:sp>
    </p:spTree>
    <p:extLst>
      <p:ext uri="{BB962C8B-B14F-4D97-AF65-F5344CB8AC3E}">
        <p14:creationId xmlns:p14="http://schemas.microsoft.com/office/powerpoint/2010/main" val="1547654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0E8667-E801-8BDD-B83E-C544CBC281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48CD98-0E7E-FBED-B059-112EF96289DE}"/>
              </a:ext>
            </a:extLst>
          </p:cNvPr>
          <p:cNvSpPr>
            <a:spLocks noGrp="1"/>
          </p:cNvSpPr>
          <p:nvPr>
            <p:ph type="title"/>
          </p:nvPr>
        </p:nvSpPr>
        <p:spPr/>
        <p:txBody>
          <a:bodyPr/>
          <a:lstStyle/>
          <a:p>
            <a:r>
              <a:rPr lang="en-US" dirty="0"/>
              <a:t>Redundancy selection and unfair dismissal</a:t>
            </a:r>
          </a:p>
        </p:txBody>
      </p:sp>
      <p:sp>
        <p:nvSpPr>
          <p:cNvPr id="3" name="Content Placeholder 2">
            <a:extLst>
              <a:ext uri="{FF2B5EF4-FFF2-40B4-BE49-F238E27FC236}">
                <a16:creationId xmlns:a16="http://schemas.microsoft.com/office/drawing/2014/main" id="{D7C5521A-9A06-1108-F62E-A51616B0E6D1}"/>
              </a:ext>
            </a:extLst>
          </p:cNvPr>
          <p:cNvSpPr>
            <a:spLocks noGrp="1"/>
          </p:cNvSpPr>
          <p:nvPr>
            <p:ph idx="1"/>
          </p:nvPr>
        </p:nvSpPr>
        <p:spPr>
          <a:xfrm>
            <a:off x="1154954" y="2265218"/>
            <a:ext cx="8825659" cy="3754582"/>
          </a:xfrm>
        </p:spPr>
        <p:txBody>
          <a:bodyPr>
            <a:normAutofit fontScale="32500" lnSpcReduction="20000"/>
          </a:bodyPr>
          <a:lstStyle/>
          <a:p>
            <a:pPr marL="0" indent="0">
              <a:buNone/>
            </a:pPr>
            <a:r>
              <a:rPr lang="en-US" dirty="0"/>
              <a:t>.</a:t>
            </a:r>
          </a:p>
          <a:p>
            <a:pPr>
              <a:spcAft>
                <a:spcPts val="750"/>
              </a:spcAft>
            </a:pPr>
            <a:r>
              <a:rPr lang="en-GB" sz="6000" dirty="0">
                <a:solidFill>
                  <a:srgbClr val="000000"/>
                </a:solidFill>
                <a:effectLst/>
              </a:rPr>
              <a:t>If dismissal unfair (i.e. not a genuine redundancy situation, and/or unreasonable process):</a:t>
            </a:r>
            <a:endParaRPr lang="en-GB" sz="6000" dirty="0">
              <a:solidFill>
                <a:srgbClr val="000000"/>
              </a:solidFill>
            </a:endParaRPr>
          </a:p>
          <a:p>
            <a:pPr lvl="1">
              <a:spcAft>
                <a:spcPts val="750"/>
              </a:spcAft>
            </a:pPr>
            <a:r>
              <a:rPr lang="en-GB" sz="5800" dirty="0">
                <a:solidFill>
                  <a:srgbClr val="000000"/>
                </a:solidFill>
                <a:effectLst/>
              </a:rPr>
              <a:t>Only </a:t>
            </a:r>
            <a:r>
              <a:rPr lang="en-GB" sz="5800" b="1" dirty="0">
                <a:solidFill>
                  <a:srgbClr val="7030A0"/>
                </a:solidFill>
                <a:effectLst/>
              </a:rPr>
              <a:t>employees</a:t>
            </a:r>
            <a:r>
              <a:rPr lang="en-GB" sz="5800" dirty="0">
                <a:solidFill>
                  <a:srgbClr val="000000"/>
                </a:solidFill>
                <a:effectLst/>
              </a:rPr>
              <a:t> with 2 or more years’ service at the date of termination can bring an unfair dismissal claim</a:t>
            </a:r>
            <a:endParaRPr lang="en-GB" sz="5800" dirty="0">
              <a:solidFill>
                <a:srgbClr val="000000"/>
              </a:solidFill>
            </a:endParaRPr>
          </a:p>
          <a:p>
            <a:pPr lvl="1">
              <a:spcAft>
                <a:spcPts val="750"/>
              </a:spcAft>
            </a:pPr>
            <a:r>
              <a:rPr lang="en-GB" sz="5800" dirty="0">
                <a:solidFill>
                  <a:srgbClr val="000000"/>
                </a:solidFill>
                <a:effectLst/>
              </a:rPr>
              <a:t>Length of service includes deemed minimum statutory notice period, so if a person with less than 2 years service is dismissed without notice, they are deemed to have one-week further service for purposes of ability to bring UD claim</a:t>
            </a:r>
          </a:p>
          <a:p>
            <a:pPr>
              <a:spcAft>
                <a:spcPts val="750"/>
              </a:spcAft>
            </a:pPr>
            <a:r>
              <a:rPr lang="en-GB" sz="6000" dirty="0">
                <a:solidFill>
                  <a:srgbClr val="000000"/>
                </a:solidFill>
                <a:effectLst/>
              </a:rPr>
              <a:t>Compensation = Compensatory Award </a:t>
            </a:r>
          </a:p>
          <a:p>
            <a:pPr lvl="1">
              <a:spcAft>
                <a:spcPts val="750"/>
              </a:spcAft>
            </a:pPr>
            <a:r>
              <a:rPr lang="en-GB" sz="5800" dirty="0">
                <a:solidFill>
                  <a:srgbClr val="000000"/>
                </a:solidFill>
              </a:rPr>
              <a:t>Next slide for details </a:t>
            </a:r>
            <a:endParaRPr lang="en-GB" sz="5800" dirty="0">
              <a:solidFill>
                <a:srgbClr val="000000"/>
              </a:solidFill>
              <a:effectLst/>
            </a:endParaRPr>
          </a:p>
          <a:p>
            <a:pPr marL="0" indent="0">
              <a:buNone/>
            </a:pPr>
            <a:endParaRPr lang="en-GB" sz="6000" dirty="0">
              <a:solidFill>
                <a:srgbClr val="000000"/>
              </a:solidFill>
              <a:effectLst/>
            </a:endParaRPr>
          </a:p>
          <a:p>
            <a:endParaRPr lang="en-US" dirty="0"/>
          </a:p>
        </p:txBody>
      </p:sp>
    </p:spTree>
    <p:extLst>
      <p:ext uri="{BB962C8B-B14F-4D97-AF65-F5344CB8AC3E}">
        <p14:creationId xmlns:p14="http://schemas.microsoft.com/office/powerpoint/2010/main" val="313627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A79FA4-374A-2FC8-6B17-FCEC34FCEE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537B2B-A5FA-00E8-3B14-956D7C5D4327}"/>
              </a:ext>
            </a:extLst>
          </p:cNvPr>
          <p:cNvSpPr>
            <a:spLocks noGrp="1"/>
          </p:cNvSpPr>
          <p:nvPr>
            <p:ph type="title"/>
          </p:nvPr>
        </p:nvSpPr>
        <p:spPr/>
        <p:txBody>
          <a:bodyPr/>
          <a:lstStyle/>
          <a:p>
            <a:r>
              <a:rPr lang="en-US" dirty="0"/>
              <a:t>Compensatory Award</a:t>
            </a:r>
          </a:p>
        </p:txBody>
      </p:sp>
      <p:sp>
        <p:nvSpPr>
          <p:cNvPr id="3" name="Content Placeholder 2">
            <a:extLst>
              <a:ext uri="{FF2B5EF4-FFF2-40B4-BE49-F238E27FC236}">
                <a16:creationId xmlns:a16="http://schemas.microsoft.com/office/drawing/2014/main" id="{57847316-B155-CE71-9DDB-D83E644A980A}"/>
              </a:ext>
            </a:extLst>
          </p:cNvPr>
          <p:cNvSpPr>
            <a:spLocks noGrp="1"/>
          </p:cNvSpPr>
          <p:nvPr>
            <p:ph idx="1"/>
          </p:nvPr>
        </p:nvSpPr>
        <p:spPr/>
        <p:txBody>
          <a:bodyPr>
            <a:normAutofit/>
          </a:bodyPr>
          <a:lstStyle/>
          <a:p>
            <a:r>
              <a:rPr lang="en-US" dirty="0"/>
              <a:t>Compensatory Award cap</a:t>
            </a:r>
          </a:p>
          <a:p>
            <a:r>
              <a:rPr lang="en-US" dirty="0"/>
              <a:t>Lower of the following:</a:t>
            </a:r>
          </a:p>
          <a:p>
            <a:pPr lvl="1"/>
            <a:r>
              <a:rPr lang="en-US" dirty="0"/>
              <a:t>52 weeks (gross pay)</a:t>
            </a:r>
          </a:p>
          <a:p>
            <a:pPr lvl="1"/>
            <a:r>
              <a:rPr lang="en-US" dirty="0"/>
              <a:t>£115,115 (statutory cap, as of 6 April 2024)</a:t>
            </a:r>
          </a:p>
          <a:p>
            <a:endParaRPr lang="en-US" dirty="0"/>
          </a:p>
          <a:p>
            <a:endParaRPr lang="en-US" dirty="0"/>
          </a:p>
          <a:p>
            <a:endParaRPr lang="en-GB" b="0" i="0" u="none" strike="noStrike" dirty="0">
              <a:solidFill>
                <a:srgbClr val="1F1F1F"/>
              </a:solidFill>
              <a:effectLst/>
            </a:endParaRPr>
          </a:p>
        </p:txBody>
      </p:sp>
    </p:spTree>
    <p:extLst>
      <p:ext uri="{BB962C8B-B14F-4D97-AF65-F5344CB8AC3E}">
        <p14:creationId xmlns:p14="http://schemas.microsoft.com/office/powerpoint/2010/main" val="2507737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F1E62F-A609-102F-9211-C89F9CEEA6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16D963-145C-4A5B-FA8B-7D9D652DAD13}"/>
              </a:ext>
            </a:extLst>
          </p:cNvPr>
          <p:cNvSpPr>
            <a:spLocks noGrp="1"/>
          </p:cNvSpPr>
          <p:nvPr>
            <p:ph type="title"/>
          </p:nvPr>
        </p:nvSpPr>
        <p:spPr/>
        <p:txBody>
          <a:bodyPr/>
          <a:lstStyle/>
          <a:p>
            <a:r>
              <a:rPr lang="en-US" dirty="0"/>
              <a:t>Compensatory Award</a:t>
            </a:r>
          </a:p>
        </p:txBody>
      </p:sp>
      <p:sp>
        <p:nvSpPr>
          <p:cNvPr id="3" name="Content Placeholder 2">
            <a:extLst>
              <a:ext uri="{FF2B5EF4-FFF2-40B4-BE49-F238E27FC236}">
                <a16:creationId xmlns:a16="http://schemas.microsoft.com/office/drawing/2014/main" id="{7B101C6C-2177-9B5C-1F78-511B81C47B29}"/>
              </a:ext>
            </a:extLst>
          </p:cNvPr>
          <p:cNvSpPr>
            <a:spLocks noGrp="1"/>
          </p:cNvSpPr>
          <p:nvPr>
            <p:ph idx="1"/>
          </p:nvPr>
        </p:nvSpPr>
        <p:spPr/>
        <p:txBody>
          <a:bodyPr>
            <a:normAutofit/>
          </a:bodyPr>
          <a:lstStyle/>
          <a:p>
            <a:r>
              <a:rPr lang="en-US" dirty="0"/>
              <a:t>Tribunal can reduce award to take into account: </a:t>
            </a:r>
            <a:r>
              <a:rPr lang="en-GB" b="0" i="0" u="none" strike="noStrike" dirty="0">
                <a:solidFill>
                  <a:srgbClr val="1F1F1F"/>
                </a:solidFill>
                <a:effectLst/>
                <a:latin typeface="Source Sans Pro" panose="020B0503030403020204" pitchFamily="34" charset="0"/>
              </a:rPr>
              <a:t> </a:t>
            </a:r>
            <a:endParaRPr lang="en-US" dirty="0"/>
          </a:p>
          <a:p>
            <a:pPr lvl="1"/>
            <a:r>
              <a:rPr lang="en-US" dirty="0"/>
              <a:t>The employee’s failure to mitigate their loss</a:t>
            </a:r>
          </a:p>
          <a:p>
            <a:pPr lvl="1"/>
            <a:r>
              <a:rPr lang="en-US" dirty="0"/>
              <a:t>The likelihood that the claimant would have been fairly dismissed if a proper procedure had been followed</a:t>
            </a:r>
            <a:r>
              <a:rPr lang="en-GB" dirty="0"/>
              <a:t> </a:t>
            </a:r>
          </a:p>
          <a:p>
            <a:pPr lvl="1"/>
            <a:r>
              <a:rPr lang="en-GB" b="0" i="0" u="none" strike="noStrike" dirty="0">
                <a:solidFill>
                  <a:srgbClr val="1F1F1F"/>
                </a:solidFill>
                <a:effectLst/>
              </a:rPr>
              <a:t>The likelihood that the claimant would have been fairly dismissed in any event at a later date</a:t>
            </a:r>
          </a:p>
          <a:p>
            <a:pPr lvl="1"/>
            <a:r>
              <a:rPr lang="en-GB" dirty="0">
                <a:solidFill>
                  <a:srgbClr val="1F1F1F"/>
                </a:solidFill>
              </a:rPr>
              <a:t>Any conduct by the employee that has contributed to the dismissal</a:t>
            </a:r>
          </a:p>
          <a:p>
            <a:pPr lvl="1"/>
            <a:r>
              <a:rPr lang="en-GB" b="0" i="0" u="none" strike="noStrike" dirty="0" err="1">
                <a:solidFill>
                  <a:srgbClr val="1F1F1F"/>
                </a:solidFill>
                <a:effectLst/>
              </a:rPr>
              <a:t>Polkey</a:t>
            </a:r>
            <a:r>
              <a:rPr lang="en-GB" b="0" i="0" u="none" strike="noStrike" dirty="0">
                <a:solidFill>
                  <a:srgbClr val="1F1F1F"/>
                </a:solidFill>
                <a:effectLst/>
              </a:rPr>
              <a:t> Deduction (</a:t>
            </a:r>
            <a:r>
              <a:rPr lang="en-GB" b="0" i="0" u="sng" strike="noStrike" dirty="0" err="1">
                <a:solidFill>
                  <a:srgbClr val="1F1F1F"/>
                </a:solidFill>
                <a:effectLst/>
              </a:rPr>
              <a:t>Polkey</a:t>
            </a:r>
            <a:r>
              <a:rPr lang="en-GB" b="0" i="0" u="sng" strike="noStrike" dirty="0">
                <a:solidFill>
                  <a:srgbClr val="1F1F1F"/>
                </a:solidFill>
                <a:effectLst/>
              </a:rPr>
              <a:t> v AE Dayton Services Ltd</a:t>
            </a:r>
            <a:r>
              <a:rPr lang="en-GB" b="0" i="0" u="none" strike="noStrike" dirty="0">
                <a:solidFill>
                  <a:srgbClr val="1F1F1F"/>
                </a:solidFill>
                <a:effectLst/>
              </a:rPr>
              <a:t> [1987]</a:t>
            </a:r>
          </a:p>
          <a:p>
            <a:pPr lvl="1"/>
            <a:r>
              <a:rPr lang="en-GB" dirty="0">
                <a:solidFill>
                  <a:srgbClr val="1F1F1F"/>
                </a:solidFill>
              </a:rPr>
              <a:t>Up to 100% deduction </a:t>
            </a:r>
            <a:endParaRPr lang="en-GB" b="0" i="0" u="none" strike="noStrike" dirty="0">
              <a:solidFill>
                <a:srgbClr val="1F1F1F"/>
              </a:solidFill>
              <a:effectLst/>
            </a:endParaRPr>
          </a:p>
        </p:txBody>
      </p:sp>
    </p:spTree>
    <p:extLst>
      <p:ext uri="{BB962C8B-B14F-4D97-AF65-F5344CB8AC3E}">
        <p14:creationId xmlns:p14="http://schemas.microsoft.com/office/powerpoint/2010/main" val="3171287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69F95-BE5E-5FA9-BAE6-BCD275E761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C843A-53D8-3892-BE2B-37EF58511428}"/>
              </a:ext>
            </a:extLst>
          </p:cNvPr>
          <p:cNvSpPr>
            <a:spLocks noGrp="1"/>
          </p:cNvSpPr>
          <p:nvPr>
            <p:ph type="title"/>
          </p:nvPr>
        </p:nvSpPr>
        <p:spPr/>
        <p:txBody>
          <a:bodyPr/>
          <a:lstStyle/>
          <a:p>
            <a:r>
              <a:rPr lang="en-US" dirty="0"/>
              <a:t>Redundancy selection and unfair dismissal</a:t>
            </a:r>
          </a:p>
        </p:txBody>
      </p:sp>
      <p:sp>
        <p:nvSpPr>
          <p:cNvPr id="3" name="Content Placeholder 2">
            <a:extLst>
              <a:ext uri="{FF2B5EF4-FFF2-40B4-BE49-F238E27FC236}">
                <a16:creationId xmlns:a16="http://schemas.microsoft.com/office/drawing/2014/main" id="{D417E487-E665-A7E6-48F7-2D7D1BC353F1}"/>
              </a:ext>
            </a:extLst>
          </p:cNvPr>
          <p:cNvSpPr>
            <a:spLocks noGrp="1"/>
          </p:cNvSpPr>
          <p:nvPr>
            <p:ph idx="1"/>
          </p:nvPr>
        </p:nvSpPr>
        <p:spPr/>
        <p:txBody>
          <a:bodyPr>
            <a:normAutofit/>
          </a:bodyPr>
          <a:lstStyle/>
          <a:p>
            <a:r>
              <a:rPr lang="en-GB" sz="1800" dirty="0">
                <a:solidFill>
                  <a:srgbClr val="000000"/>
                </a:solidFill>
                <a:effectLst/>
              </a:rPr>
              <a:t>If selection for redundancy due to making protected disclosure </a:t>
            </a:r>
          </a:p>
          <a:p>
            <a:pPr lvl="1"/>
            <a:r>
              <a:rPr lang="en-GB" dirty="0">
                <a:solidFill>
                  <a:srgbClr val="000000"/>
                </a:solidFill>
                <a:effectLst/>
              </a:rPr>
              <a:t>dismissal automatically unfair, and service requirement and cap on maximum award removed</a:t>
            </a:r>
          </a:p>
          <a:p>
            <a:r>
              <a:rPr lang="en-GB" sz="1800" dirty="0">
                <a:solidFill>
                  <a:srgbClr val="000000"/>
                </a:solidFill>
                <a:effectLst/>
              </a:rPr>
              <a:t>No service requirement for discrimination claim if dismissal or process was discriminatory</a:t>
            </a:r>
          </a:p>
          <a:p>
            <a:endParaRPr lang="en-GB" sz="1800" dirty="0">
              <a:solidFill>
                <a:srgbClr val="00000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417120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a:extLst>
            <a:ext uri="{FF2B5EF4-FFF2-40B4-BE49-F238E27FC236}">
              <a16:creationId xmlns:a16="http://schemas.microsoft.com/office/drawing/2014/main" id="{E8926209-E949-2088-4074-E9DA1EE0DDF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E7871376-0AFB-2F36-E975-D7027CBEFF62}"/>
              </a:ext>
            </a:extLst>
          </p:cNvPr>
          <p:cNvSpPr>
            <a:spLocks noGrp="1"/>
          </p:cNvSpPr>
          <p:nvPr>
            <p:ph type="title"/>
          </p:nvPr>
        </p:nvSpPr>
        <p:spPr>
          <a:xfrm>
            <a:off x="836247" y="1085549"/>
            <a:ext cx="3430947" cy="4686903"/>
          </a:xfrm>
        </p:spPr>
        <p:txBody>
          <a:bodyPr anchor="ctr">
            <a:normAutofit/>
          </a:bodyPr>
          <a:lstStyle/>
          <a:p>
            <a:pPr algn="r"/>
            <a:r>
              <a:rPr lang="en-US">
                <a:solidFill>
                  <a:schemeClr val="tx1"/>
                </a:solidFill>
              </a:rPr>
              <a:t>Redundancy Process</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3AA0EA-2691-BD3D-3940-0B0917F33D15}"/>
              </a:ext>
            </a:extLst>
          </p:cNvPr>
          <p:cNvSpPr>
            <a:spLocks noGrp="1"/>
          </p:cNvSpPr>
          <p:nvPr>
            <p:ph idx="1"/>
          </p:nvPr>
        </p:nvSpPr>
        <p:spPr>
          <a:xfrm>
            <a:off x="5041399" y="1085549"/>
            <a:ext cx="5579707" cy="4686903"/>
          </a:xfrm>
        </p:spPr>
        <p:txBody>
          <a:bodyPr anchor="ctr">
            <a:normAutofit/>
          </a:bodyPr>
          <a:lstStyle/>
          <a:p>
            <a:r>
              <a:rPr lang="en-US">
                <a:solidFill>
                  <a:schemeClr val="tx1"/>
                </a:solidFill>
              </a:rPr>
              <a:t>Step by step guide</a:t>
            </a:r>
          </a:p>
          <a:p>
            <a:pPr marL="0" indent="0">
              <a:buNone/>
            </a:pPr>
            <a:endParaRPr lang="en-US">
              <a:solidFill>
                <a:schemeClr val="tx1"/>
              </a:solidFill>
            </a:endParaRPr>
          </a:p>
          <a:p>
            <a:endParaRPr lang="en-US">
              <a:solidFill>
                <a:schemeClr val="tx1"/>
              </a:solidFill>
            </a:endParaRPr>
          </a:p>
        </p:txBody>
      </p:sp>
    </p:spTree>
    <p:extLst>
      <p:ext uri="{BB962C8B-B14F-4D97-AF65-F5344CB8AC3E}">
        <p14:creationId xmlns:p14="http://schemas.microsoft.com/office/powerpoint/2010/main" val="418340775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CE577-7180-52E0-D7D0-3094394C0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D20A82-FACF-24B5-5C36-078B8235D26B}"/>
              </a:ext>
            </a:extLst>
          </p:cNvPr>
          <p:cNvSpPr>
            <a:spLocks noGrp="1"/>
          </p:cNvSpPr>
          <p:nvPr>
            <p:ph type="title"/>
          </p:nvPr>
        </p:nvSpPr>
        <p:spPr/>
        <p:txBody>
          <a:bodyPr/>
          <a:lstStyle/>
          <a:p>
            <a:r>
              <a:rPr lang="en-US" dirty="0"/>
              <a:t>Redundancy process steps</a:t>
            </a:r>
          </a:p>
        </p:txBody>
      </p:sp>
      <p:sp>
        <p:nvSpPr>
          <p:cNvPr id="3" name="Content Placeholder 2">
            <a:extLst>
              <a:ext uri="{FF2B5EF4-FFF2-40B4-BE49-F238E27FC236}">
                <a16:creationId xmlns:a16="http://schemas.microsoft.com/office/drawing/2014/main" id="{FE720A71-380F-BCB3-128E-A220BAF5B2F0}"/>
              </a:ext>
            </a:extLst>
          </p:cNvPr>
          <p:cNvSpPr>
            <a:spLocks noGrp="1"/>
          </p:cNvSpPr>
          <p:nvPr>
            <p:ph idx="1"/>
          </p:nvPr>
        </p:nvSpPr>
        <p:spPr/>
        <p:txBody>
          <a:bodyPr>
            <a:normAutofit fontScale="32500" lnSpcReduction="20000"/>
          </a:bodyPr>
          <a:lstStyle/>
          <a:p>
            <a:r>
              <a:rPr lang="en-US" sz="4900" dirty="0"/>
              <a:t>Pools</a:t>
            </a:r>
          </a:p>
          <a:p>
            <a:r>
              <a:rPr lang="en-GB" sz="4900" dirty="0">
                <a:solidFill>
                  <a:srgbClr val="000000"/>
                </a:solidFill>
                <a:effectLst/>
              </a:rPr>
              <a:t>Initial meeting</a:t>
            </a:r>
          </a:p>
          <a:p>
            <a:r>
              <a:rPr lang="en-GB" sz="4900" dirty="0">
                <a:solidFill>
                  <a:srgbClr val="000000"/>
                </a:solidFill>
                <a:effectLst/>
              </a:rPr>
              <a:t>Scoring</a:t>
            </a:r>
            <a:endParaRPr lang="en-GB" sz="4900" dirty="0">
              <a:solidFill>
                <a:srgbClr val="000000"/>
              </a:solidFill>
            </a:endParaRPr>
          </a:p>
          <a:p>
            <a:r>
              <a:rPr lang="en-GB" sz="4900" dirty="0">
                <a:solidFill>
                  <a:srgbClr val="000000"/>
                </a:solidFill>
                <a:effectLst/>
              </a:rPr>
              <a:t>Invitation to consultation meeting</a:t>
            </a:r>
          </a:p>
          <a:p>
            <a:r>
              <a:rPr lang="en-GB" sz="4900" dirty="0">
                <a:solidFill>
                  <a:srgbClr val="000000"/>
                </a:solidFill>
                <a:effectLst/>
              </a:rPr>
              <a:t>Consultation meeting</a:t>
            </a:r>
          </a:p>
          <a:p>
            <a:r>
              <a:rPr lang="en-GB" sz="4900" dirty="0">
                <a:solidFill>
                  <a:srgbClr val="000000"/>
                </a:solidFill>
                <a:effectLst/>
              </a:rPr>
              <a:t>Follow up</a:t>
            </a:r>
          </a:p>
          <a:p>
            <a:r>
              <a:rPr lang="en-GB" sz="4900" dirty="0">
                <a:solidFill>
                  <a:srgbClr val="000000"/>
                </a:solidFill>
                <a:effectLst/>
              </a:rPr>
              <a:t>Outcome meeting</a:t>
            </a:r>
          </a:p>
          <a:p>
            <a:r>
              <a:rPr lang="en-GB" sz="4900" dirty="0">
                <a:solidFill>
                  <a:srgbClr val="000000"/>
                </a:solidFill>
                <a:effectLst/>
              </a:rPr>
              <a:t>Written confirmation of redundancy</a:t>
            </a:r>
          </a:p>
          <a:p>
            <a:r>
              <a:rPr lang="en-GB" sz="4900" dirty="0">
                <a:solidFill>
                  <a:srgbClr val="000000"/>
                </a:solidFill>
                <a:effectLst/>
              </a:rPr>
              <a:t>Appeal</a:t>
            </a:r>
          </a:p>
          <a:p>
            <a:r>
              <a:rPr lang="en-GB" sz="4900" dirty="0">
                <a:solidFill>
                  <a:srgbClr val="000000"/>
                </a:solidFill>
                <a:effectLst/>
              </a:rPr>
              <a:t>Time off to seek alternative employment</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3866049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26929-B761-7CEB-E576-78AE4751E8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61842-603E-B64F-3527-CEE432DC12D8}"/>
              </a:ext>
            </a:extLst>
          </p:cNvPr>
          <p:cNvSpPr>
            <a:spLocks noGrp="1"/>
          </p:cNvSpPr>
          <p:nvPr>
            <p:ph type="title"/>
          </p:nvPr>
        </p:nvSpPr>
        <p:spPr/>
        <p:txBody>
          <a:bodyPr/>
          <a:lstStyle/>
          <a:p>
            <a:r>
              <a:rPr lang="en-US" dirty="0"/>
              <a:t>Pools</a:t>
            </a:r>
          </a:p>
        </p:txBody>
      </p:sp>
      <p:sp>
        <p:nvSpPr>
          <p:cNvPr id="3" name="Content Placeholder 2">
            <a:extLst>
              <a:ext uri="{FF2B5EF4-FFF2-40B4-BE49-F238E27FC236}">
                <a16:creationId xmlns:a16="http://schemas.microsoft.com/office/drawing/2014/main" id="{1732F570-E5A0-A5C7-012B-16C7902380C1}"/>
              </a:ext>
            </a:extLst>
          </p:cNvPr>
          <p:cNvSpPr>
            <a:spLocks noGrp="1"/>
          </p:cNvSpPr>
          <p:nvPr>
            <p:ph idx="1"/>
          </p:nvPr>
        </p:nvSpPr>
        <p:spPr/>
        <p:txBody>
          <a:bodyPr>
            <a:normAutofit fontScale="92500" lnSpcReduction="10000"/>
          </a:bodyPr>
          <a:lstStyle/>
          <a:p>
            <a:r>
              <a:rPr lang="en-GB" dirty="0">
                <a:solidFill>
                  <a:srgbClr val="000000"/>
                </a:solidFill>
                <a:effectLst/>
              </a:rPr>
              <a:t>An employer must consider what the </a:t>
            </a:r>
            <a:r>
              <a:rPr lang="en-GB" b="1" dirty="0">
                <a:solidFill>
                  <a:srgbClr val="7030A0"/>
                </a:solidFill>
                <a:effectLst/>
              </a:rPr>
              <a:t>appropriate pool</a:t>
            </a:r>
            <a:r>
              <a:rPr lang="en-GB" dirty="0">
                <a:solidFill>
                  <a:srgbClr val="7030A0"/>
                </a:solidFill>
                <a:effectLst/>
              </a:rPr>
              <a:t> </a:t>
            </a:r>
            <a:r>
              <a:rPr lang="en-GB" dirty="0">
                <a:solidFill>
                  <a:srgbClr val="000000"/>
                </a:solidFill>
                <a:effectLst/>
              </a:rPr>
              <a:t>of employees for redundancy selection should be. The employer should discuss the choice of pool with a union, if one is recognised</a:t>
            </a:r>
          </a:p>
          <a:p>
            <a:r>
              <a:rPr lang="en-GB" dirty="0">
                <a:solidFill>
                  <a:srgbClr val="000000"/>
                </a:solidFill>
                <a:effectLst/>
              </a:rPr>
              <a:t>There is no legal requirement that a pool be limited to employees doing the same/similar work – </a:t>
            </a:r>
            <a:r>
              <a:rPr lang="en-GB" b="1" dirty="0">
                <a:solidFill>
                  <a:srgbClr val="7030A0"/>
                </a:solidFill>
                <a:effectLst/>
              </a:rPr>
              <a:t>key requirement is reasonableness</a:t>
            </a:r>
            <a:endParaRPr lang="en-GB" b="1" dirty="0">
              <a:solidFill>
                <a:srgbClr val="7030A0"/>
              </a:solidFill>
            </a:endParaRPr>
          </a:p>
          <a:p>
            <a:r>
              <a:rPr lang="en-GB" dirty="0">
                <a:solidFill>
                  <a:srgbClr val="000000"/>
                </a:solidFill>
                <a:effectLst/>
              </a:rPr>
              <a:t>In practice employers will wish to keep the pool relatively narrow to minimise disruption, whilst employees will want a larger pool, to lower their risk of being selected</a:t>
            </a:r>
          </a:p>
          <a:p>
            <a:r>
              <a:rPr lang="en-GB" dirty="0">
                <a:solidFill>
                  <a:srgbClr val="000000"/>
                </a:solidFill>
                <a:effectLst/>
              </a:rPr>
              <a:t>Employers can make a pool the same size as the number of redundancies – if all in pool to be made redundant </a:t>
            </a:r>
            <a:r>
              <a:rPr lang="en-GB" b="1" dirty="0">
                <a:solidFill>
                  <a:srgbClr val="7030A0"/>
                </a:solidFill>
                <a:effectLst/>
              </a:rPr>
              <a:t>= no requirement for selection criteria</a:t>
            </a:r>
          </a:p>
          <a:p>
            <a:r>
              <a:rPr lang="en-GB" dirty="0">
                <a:solidFill>
                  <a:srgbClr val="000000"/>
                </a:solidFill>
                <a:effectLst/>
              </a:rPr>
              <a:t>Employees can make a pool of one where appropriate = removes need to applying selection criteria to that pool</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170842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3A965-3CC2-C1BD-9E48-B0812EAF7F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E0D3C1-8322-87EB-1A1F-76314F3EC8A4}"/>
              </a:ext>
            </a:extLst>
          </p:cNvPr>
          <p:cNvSpPr>
            <a:spLocks noGrp="1"/>
          </p:cNvSpPr>
          <p:nvPr>
            <p:ph type="title"/>
          </p:nvPr>
        </p:nvSpPr>
        <p:spPr/>
        <p:txBody>
          <a:bodyPr/>
          <a:lstStyle/>
          <a:p>
            <a:r>
              <a:rPr lang="en-US" dirty="0"/>
              <a:t>Identifying the pool</a:t>
            </a:r>
          </a:p>
        </p:txBody>
      </p:sp>
      <p:sp>
        <p:nvSpPr>
          <p:cNvPr id="3" name="Content Placeholder 2">
            <a:extLst>
              <a:ext uri="{FF2B5EF4-FFF2-40B4-BE49-F238E27FC236}">
                <a16:creationId xmlns:a16="http://schemas.microsoft.com/office/drawing/2014/main" id="{38C63D39-725C-1C2E-F939-A03F87D1C8A8}"/>
              </a:ext>
            </a:extLst>
          </p:cNvPr>
          <p:cNvSpPr>
            <a:spLocks noGrp="1"/>
          </p:cNvSpPr>
          <p:nvPr>
            <p:ph idx="1"/>
          </p:nvPr>
        </p:nvSpPr>
        <p:spPr/>
        <p:txBody>
          <a:bodyPr>
            <a:normAutofit lnSpcReduction="10000"/>
          </a:bodyPr>
          <a:lstStyle/>
          <a:p>
            <a:r>
              <a:rPr lang="en-GB" dirty="0">
                <a:solidFill>
                  <a:srgbClr val="000000"/>
                </a:solidFill>
                <a:effectLst/>
              </a:rPr>
              <a:t>Factors that an employee should consider when identifying a pool: </a:t>
            </a:r>
          </a:p>
          <a:p>
            <a:pPr lvl="1">
              <a:spcAft>
                <a:spcPts val="750"/>
              </a:spcAft>
            </a:pPr>
            <a:r>
              <a:rPr lang="en-GB" dirty="0">
                <a:solidFill>
                  <a:srgbClr val="000000"/>
                </a:solidFill>
                <a:effectLst/>
              </a:rPr>
              <a:t>What type of work is ceasing or reducing?</a:t>
            </a:r>
          </a:p>
          <a:p>
            <a:pPr lvl="1">
              <a:spcAft>
                <a:spcPts val="750"/>
              </a:spcAft>
            </a:pPr>
            <a:r>
              <a:rPr lang="en-GB" dirty="0">
                <a:solidFill>
                  <a:srgbClr val="000000"/>
                </a:solidFill>
                <a:effectLst/>
              </a:rPr>
              <a:t>The extent to which employees are doing similar work/the extent to which employees' jobs are interchangeable</a:t>
            </a:r>
          </a:p>
          <a:p>
            <a:pPr lvl="1">
              <a:spcAft>
                <a:spcPts val="750"/>
              </a:spcAft>
            </a:pPr>
            <a:r>
              <a:rPr lang="en-GB" dirty="0">
                <a:solidFill>
                  <a:srgbClr val="000000"/>
                </a:solidFill>
                <a:effectLst/>
              </a:rPr>
              <a:t>Whether the employer “genuinely applied" its mind to the pool</a:t>
            </a:r>
          </a:p>
          <a:p>
            <a:pPr lvl="1">
              <a:spcAft>
                <a:spcPts val="750"/>
              </a:spcAft>
            </a:pPr>
            <a:r>
              <a:rPr lang="en-GB" dirty="0">
                <a:solidFill>
                  <a:srgbClr val="000000"/>
                </a:solidFill>
                <a:effectLst/>
              </a:rPr>
              <a:t>Has the pool been agreed with the union or employee representatives</a:t>
            </a:r>
          </a:p>
          <a:p>
            <a:pPr lvl="1">
              <a:spcAft>
                <a:spcPts val="750"/>
              </a:spcAft>
            </a:pPr>
            <a:r>
              <a:rPr lang="en-GB" dirty="0">
                <a:solidFill>
                  <a:srgbClr val="000000"/>
                </a:solidFill>
                <a:effectLst/>
              </a:rPr>
              <a:t>What the employees do in practice, not just on written job description</a:t>
            </a:r>
          </a:p>
          <a:p>
            <a:pPr lvl="1">
              <a:spcAft>
                <a:spcPts val="750"/>
              </a:spcAft>
            </a:pPr>
            <a:r>
              <a:rPr lang="en-GB" dirty="0">
                <a:solidFill>
                  <a:srgbClr val="000000"/>
                </a:solidFill>
                <a:effectLst/>
              </a:rPr>
              <a:t>Location of employees and connection between sites</a:t>
            </a:r>
          </a:p>
          <a:p>
            <a:pPr>
              <a:spcAft>
                <a:spcPts val="750"/>
              </a:spcAft>
              <a:buFont typeface="Arial" panose="020B0604020202020204" pitchFamily="34" charset="0"/>
              <a:buChar char="•"/>
            </a:pPr>
            <a:endParaRPr lang="en-GB" dirty="0">
              <a:solidFill>
                <a:srgbClr val="000000"/>
              </a:solidFill>
              <a:effectLst/>
              <a:latin typeface="Georgia" panose="02040502050405020303" pitchFamily="18" charset="0"/>
            </a:endParaRPr>
          </a:p>
          <a:p>
            <a:pPr lvl="1">
              <a:spcAft>
                <a:spcPts val="750"/>
              </a:spcAft>
            </a:pPr>
            <a:endParaRPr lang="en-GB" dirty="0">
              <a:solidFill>
                <a:srgbClr val="00000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2773115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549E5-CB22-D42D-EF42-FF5051F9ED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44A750-FBD9-BF5D-0DD4-A3FBF9F5EBB6}"/>
              </a:ext>
            </a:extLst>
          </p:cNvPr>
          <p:cNvSpPr>
            <a:spLocks noGrp="1"/>
          </p:cNvSpPr>
          <p:nvPr>
            <p:ph type="title"/>
          </p:nvPr>
        </p:nvSpPr>
        <p:spPr/>
        <p:txBody>
          <a:bodyPr/>
          <a:lstStyle/>
          <a:p>
            <a:r>
              <a:rPr lang="en-US" dirty="0"/>
              <a:t>Identifying the pool</a:t>
            </a:r>
          </a:p>
        </p:txBody>
      </p:sp>
      <p:sp>
        <p:nvSpPr>
          <p:cNvPr id="3" name="Content Placeholder 2">
            <a:extLst>
              <a:ext uri="{FF2B5EF4-FFF2-40B4-BE49-F238E27FC236}">
                <a16:creationId xmlns:a16="http://schemas.microsoft.com/office/drawing/2014/main" id="{66B885C9-B6DB-CCFA-E4D7-710D7EB66F13}"/>
              </a:ext>
            </a:extLst>
          </p:cNvPr>
          <p:cNvSpPr>
            <a:spLocks noGrp="1"/>
          </p:cNvSpPr>
          <p:nvPr>
            <p:ph idx="1"/>
          </p:nvPr>
        </p:nvSpPr>
        <p:spPr/>
        <p:txBody>
          <a:bodyPr>
            <a:normAutofit/>
          </a:bodyPr>
          <a:lstStyle/>
          <a:p>
            <a:pPr lvl="1" algn="just"/>
            <a:r>
              <a:rPr lang="en-GB" dirty="0">
                <a:solidFill>
                  <a:srgbClr val="000000"/>
                </a:solidFill>
                <a:effectLst/>
              </a:rPr>
              <a:t>If the employee has done work other than the kind that is disappearing, this should show the employer that the employees’ skills may be interchangeable with other employees, thus they should consider a wider pool</a:t>
            </a:r>
            <a:endParaRPr lang="en-GB" dirty="0">
              <a:solidFill>
                <a:srgbClr val="000000"/>
              </a:solidFill>
            </a:endParaRPr>
          </a:p>
          <a:p>
            <a:pPr lvl="1" algn="just"/>
            <a:r>
              <a:rPr lang="en-GB" dirty="0">
                <a:solidFill>
                  <a:srgbClr val="000000"/>
                </a:solidFill>
                <a:effectLst/>
              </a:rPr>
              <a:t>Low-skilled work is more likely to be regarded as interchangeable with other low-skilled groups</a:t>
            </a:r>
            <a:endParaRPr lang="en-GB" dirty="0">
              <a:solidFill>
                <a:srgbClr val="000000"/>
              </a:solidFill>
            </a:endParaRPr>
          </a:p>
          <a:p>
            <a:pPr lvl="1" algn="just"/>
            <a:r>
              <a:rPr lang="en-GB" dirty="0">
                <a:solidFill>
                  <a:srgbClr val="000000"/>
                </a:solidFill>
                <a:effectLst/>
              </a:rPr>
              <a:t>If an employer carries out similar work at more than one site, it may be unfair for an employer to only include employees at one site within the pool, even if that site is closing completely – degree of connection and movement between sites relevant</a:t>
            </a:r>
          </a:p>
          <a:p>
            <a:pPr lvl="1">
              <a:spcAft>
                <a:spcPts val="750"/>
              </a:spcAft>
            </a:pPr>
            <a:endParaRPr lang="en-GB" dirty="0">
              <a:solidFill>
                <a:srgbClr val="00000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3324873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FACE9-51A7-0BE4-4286-150996110B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7CE4B3-062E-3DF8-6AB9-3E6F1504650F}"/>
              </a:ext>
            </a:extLst>
          </p:cNvPr>
          <p:cNvSpPr>
            <a:spLocks noGrp="1"/>
          </p:cNvSpPr>
          <p:nvPr>
            <p:ph type="title"/>
          </p:nvPr>
        </p:nvSpPr>
        <p:spPr/>
        <p:txBody>
          <a:bodyPr/>
          <a:lstStyle/>
          <a:p>
            <a:r>
              <a:rPr lang="en-US" dirty="0"/>
              <a:t>Initial meeting</a:t>
            </a:r>
          </a:p>
        </p:txBody>
      </p:sp>
      <p:sp>
        <p:nvSpPr>
          <p:cNvPr id="3" name="Content Placeholder 2">
            <a:extLst>
              <a:ext uri="{FF2B5EF4-FFF2-40B4-BE49-F238E27FC236}">
                <a16:creationId xmlns:a16="http://schemas.microsoft.com/office/drawing/2014/main" id="{C71EA069-60CD-BF1A-E703-5BDF925849E6}"/>
              </a:ext>
            </a:extLst>
          </p:cNvPr>
          <p:cNvSpPr>
            <a:spLocks noGrp="1"/>
          </p:cNvSpPr>
          <p:nvPr>
            <p:ph idx="1"/>
          </p:nvPr>
        </p:nvSpPr>
        <p:spPr/>
        <p:txBody>
          <a:bodyPr>
            <a:normAutofit fontScale="85000" lnSpcReduction="20000"/>
          </a:bodyPr>
          <a:lstStyle/>
          <a:p>
            <a:r>
              <a:rPr lang="en-GB" dirty="0">
                <a:solidFill>
                  <a:srgbClr val="000000"/>
                </a:solidFill>
                <a:effectLst/>
              </a:rPr>
              <a:t>The employer should initially meet with the potentially redundant employees in the pools to explain how many jobs are at risk and the reasons for this</a:t>
            </a:r>
          </a:p>
          <a:p>
            <a:r>
              <a:rPr lang="en-GB" dirty="0">
                <a:solidFill>
                  <a:srgbClr val="000000"/>
                </a:solidFill>
                <a:effectLst/>
              </a:rPr>
              <a:t>Either individually or group meetings (remote or in person)</a:t>
            </a:r>
          </a:p>
          <a:p>
            <a:r>
              <a:rPr lang="en-GB" dirty="0">
                <a:solidFill>
                  <a:srgbClr val="000000"/>
                </a:solidFill>
                <a:effectLst/>
              </a:rPr>
              <a:t>Employers should explain that redundancy is only a possibility and subject to consultation. This will help to avoid claims that the decision had been pre-determined</a:t>
            </a:r>
          </a:p>
          <a:p>
            <a:r>
              <a:rPr lang="en-GB" dirty="0">
                <a:solidFill>
                  <a:srgbClr val="000000"/>
                </a:solidFill>
                <a:effectLst/>
              </a:rPr>
              <a:t>The employer should explain the alternatives to redundancy that were considered, or have previously been applied, but now job losses are needed. The employer should state that it will continue to look for ways to avoid redundancy and consult on this</a:t>
            </a:r>
          </a:p>
          <a:p>
            <a:r>
              <a:rPr lang="en-GB" dirty="0">
                <a:solidFill>
                  <a:srgbClr val="000000"/>
                </a:solidFill>
                <a:effectLst/>
              </a:rPr>
              <a:t>The employer can ask for volunteers for redundancy if appropriate – no obligation to accept volunteers’ requests if role/employee needed</a:t>
            </a:r>
          </a:p>
          <a:p>
            <a:r>
              <a:rPr lang="en-GB" dirty="0">
                <a:solidFill>
                  <a:srgbClr val="000000"/>
                </a:solidFill>
                <a:effectLst/>
              </a:rPr>
              <a:t>The employer should explain the selection criteria it is using. The employer should ask for feedback from the employees on the proposed selection criteria</a:t>
            </a:r>
          </a:p>
          <a:p>
            <a:r>
              <a:rPr lang="en-GB" dirty="0">
                <a:solidFill>
                  <a:srgbClr val="000000"/>
                </a:solidFill>
                <a:effectLst/>
              </a:rPr>
              <a:t>The content of the meeting should be confirmed in writing to each potentially redundant employee – </a:t>
            </a:r>
            <a:r>
              <a:rPr lang="en-GB" b="1" dirty="0">
                <a:solidFill>
                  <a:srgbClr val="7030A0"/>
                </a:solidFill>
                <a:effectLst/>
              </a:rPr>
              <a:t>evidence of consultation</a:t>
            </a:r>
            <a:endParaRPr lang="en-GB" dirty="0">
              <a:solidFill>
                <a:srgbClr val="7030A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564799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D562C-F9AB-83A5-A219-4650F1608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8B40B5-AA1F-AD45-E777-2731E4C94CC6}"/>
              </a:ext>
            </a:extLst>
          </p:cNvPr>
          <p:cNvSpPr>
            <a:spLocks noGrp="1"/>
          </p:cNvSpPr>
          <p:nvPr>
            <p:ph type="title"/>
          </p:nvPr>
        </p:nvSpPr>
        <p:spPr/>
        <p:txBody>
          <a:bodyPr/>
          <a:lstStyle/>
          <a:p>
            <a:r>
              <a:rPr lang="en-US" dirty="0"/>
              <a:t>Scoring and consultation meeting </a:t>
            </a:r>
          </a:p>
        </p:txBody>
      </p:sp>
      <p:sp>
        <p:nvSpPr>
          <p:cNvPr id="3" name="Content Placeholder 2">
            <a:extLst>
              <a:ext uri="{FF2B5EF4-FFF2-40B4-BE49-F238E27FC236}">
                <a16:creationId xmlns:a16="http://schemas.microsoft.com/office/drawing/2014/main" id="{4DFEE2C1-8EE4-A5D2-1CFF-17CE6BB48F93}"/>
              </a:ext>
            </a:extLst>
          </p:cNvPr>
          <p:cNvSpPr>
            <a:spLocks noGrp="1"/>
          </p:cNvSpPr>
          <p:nvPr>
            <p:ph idx="1"/>
          </p:nvPr>
        </p:nvSpPr>
        <p:spPr/>
        <p:txBody>
          <a:bodyPr>
            <a:normAutofit fontScale="85000" lnSpcReduction="10000"/>
          </a:bodyPr>
          <a:lstStyle/>
          <a:p>
            <a:r>
              <a:rPr lang="en-GB" dirty="0">
                <a:solidFill>
                  <a:srgbClr val="000000"/>
                </a:solidFill>
                <a:effectLst/>
              </a:rPr>
              <a:t>The employer will need to score each of the potentially redundant employees according to the selection criteria </a:t>
            </a:r>
          </a:p>
          <a:p>
            <a:r>
              <a:rPr lang="en-GB" dirty="0">
                <a:solidFill>
                  <a:srgbClr val="000000"/>
                </a:solidFill>
                <a:effectLst/>
              </a:rPr>
              <a:t>Employers should ensure that as far as is reasonably practicable that the </a:t>
            </a:r>
            <a:r>
              <a:rPr lang="en-GB" b="1" dirty="0">
                <a:solidFill>
                  <a:srgbClr val="7030A0"/>
                </a:solidFill>
                <a:effectLst/>
              </a:rPr>
              <a:t>selection criteria is objective and capable of independent verification based on evidence</a:t>
            </a:r>
            <a:r>
              <a:rPr lang="en-GB" dirty="0">
                <a:solidFill>
                  <a:srgbClr val="7030A0"/>
                </a:solidFill>
                <a:effectLst/>
              </a:rPr>
              <a:t> </a:t>
            </a:r>
          </a:p>
          <a:p>
            <a:r>
              <a:rPr lang="en-GB" dirty="0">
                <a:solidFill>
                  <a:srgbClr val="000000"/>
                </a:solidFill>
                <a:effectLst/>
              </a:rPr>
              <a:t>Potentially fair selection criteria includes:</a:t>
            </a:r>
          </a:p>
          <a:p>
            <a:pPr lvl="1"/>
            <a:r>
              <a:rPr lang="en-GB" dirty="0">
                <a:solidFill>
                  <a:srgbClr val="000000"/>
                </a:solidFill>
                <a:effectLst/>
              </a:rPr>
              <a:t>Performance and ability based on previous appraisal scores, sales/productivity figures etc</a:t>
            </a:r>
          </a:p>
          <a:p>
            <a:pPr lvl="1"/>
            <a:r>
              <a:rPr lang="en-GB" dirty="0">
                <a:solidFill>
                  <a:srgbClr val="000000"/>
                </a:solidFill>
                <a:effectLst/>
              </a:rPr>
              <a:t>Length of service</a:t>
            </a:r>
          </a:p>
          <a:p>
            <a:pPr lvl="1"/>
            <a:r>
              <a:rPr lang="en-GB" dirty="0">
                <a:solidFill>
                  <a:srgbClr val="000000"/>
                </a:solidFill>
                <a:effectLst/>
              </a:rPr>
              <a:t>Attendance, punctuality and disciplinary records</a:t>
            </a:r>
          </a:p>
          <a:p>
            <a:pPr lvl="1"/>
            <a:r>
              <a:rPr lang="en-GB" dirty="0">
                <a:solidFill>
                  <a:srgbClr val="000000"/>
                </a:solidFill>
                <a:effectLst/>
              </a:rPr>
              <a:t>Employers can attach weightings to the criteria to reflect each section’s importance – create a </a:t>
            </a:r>
            <a:r>
              <a:rPr lang="en-GB" b="1" dirty="0">
                <a:solidFill>
                  <a:srgbClr val="7030A0"/>
                </a:solidFill>
                <a:effectLst/>
              </a:rPr>
              <a:t>scoring matrix</a:t>
            </a:r>
            <a:endParaRPr lang="en-GB" b="1" dirty="0">
              <a:solidFill>
                <a:srgbClr val="7030A0"/>
              </a:solidFill>
            </a:endParaRPr>
          </a:p>
          <a:p>
            <a:r>
              <a:rPr lang="en-GB" dirty="0">
                <a:solidFill>
                  <a:srgbClr val="000000"/>
                </a:solidFill>
                <a:effectLst/>
              </a:rPr>
              <a:t>As far as is possible, the criteria should be measured by reference to HR records</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5008423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FEC17B-E75F-52C1-265E-91F27A5F70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C3E882-FB83-87BF-590F-F3309D496997}"/>
              </a:ext>
            </a:extLst>
          </p:cNvPr>
          <p:cNvSpPr>
            <a:spLocks noGrp="1"/>
          </p:cNvSpPr>
          <p:nvPr>
            <p:ph type="title"/>
          </p:nvPr>
        </p:nvSpPr>
        <p:spPr/>
        <p:txBody>
          <a:bodyPr/>
          <a:lstStyle/>
          <a:p>
            <a:r>
              <a:rPr lang="en-US" dirty="0"/>
              <a:t>Scoring and consultation meeting </a:t>
            </a:r>
          </a:p>
        </p:txBody>
      </p:sp>
      <p:sp>
        <p:nvSpPr>
          <p:cNvPr id="3" name="Content Placeholder 2">
            <a:extLst>
              <a:ext uri="{FF2B5EF4-FFF2-40B4-BE49-F238E27FC236}">
                <a16:creationId xmlns:a16="http://schemas.microsoft.com/office/drawing/2014/main" id="{DE24FF82-1F36-0E3D-8ED0-2B74BFD3C648}"/>
              </a:ext>
            </a:extLst>
          </p:cNvPr>
          <p:cNvSpPr>
            <a:spLocks noGrp="1"/>
          </p:cNvSpPr>
          <p:nvPr>
            <p:ph idx="1"/>
          </p:nvPr>
        </p:nvSpPr>
        <p:spPr>
          <a:xfrm>
            <a:off x="1154954" y="2352675"/>
            <a:ext cx="8825659" cy="4086225"/>
          </a:xfrm>
        </p:spPr>
        <p:txBody>
          <a:bodyPr>
            <a:normAutofit fontScale="25000" lnSpcReduction="20000"/>
          </a:bodyPr>
          <a:lstStyle/>
          <a:p>
            <a:pPr>
              <a:lnSpc>
                <a:spcPct val="170000"/>
              </a:lnSpc>
            </a:pPr>
            <a:r>
              <a:rPr lang="en-GB" sz="4000" dirty="0">
                <a:solidFill>
                  <a:srgbClr val="000000"/>
                </a:solidFill>
                <a:effectLst/>
              </a:rPr>
              <a:t>Selection based on purely subjective grounds is likely to be unfair, although case law shows that subjective criteria applied objectively is acceptable e.g. </a:t>
            </a:r>
          </a:p>
          <a:p>
            <a:pPr lvl="1">
              <a:lnSpc>
                <a:spcPct val="170000"/>
              </a:lnSpc>
            </a:pPr>
            <a:r>
              <a:rPr lang="en-GB" sz="4000" dirty="0">
                <a:solidFill>
                  <a:srgbClr val="000000"/>
                </a:solidFill>
                <a:effectLst/>
              </a:rPr>
              <a:t>adherence to company values was found to be a valid criterion for the selection process </a:t>
            </a:r>
          </a:p>
          <a:p>
            <a:pPr lvl="1">
              <a:lnSpc>
                <a:spcPct val="170000"/>
              </a:lnSpc>
            </a:pPr>
            <a:r>
              <a:rPr lang="en-GB" sz="4000" i="0" u="none" strike="noStrike" dirty="0">
                <a:solidFill>
                  <a:srgbClr val="1F1F1F"/>
                </a:solidFill>
                <a:effectLst/>
              </a:rPr>
              <a:t>employee trajectory and future potential</a:t>
            </a:r>
          </a:p>
          <a:p>
            <a:pPr>
              <a:lnSpc>
                <a:spcPct val="170000"/>
              </a:lnSpc>
            </a:pPr>
            <a:r>
              <a:rPr lang="en-GB" sz="4000" dirty="0">
                <a:solidFill>
                  <a:srgbClr val="000000"/>
                </a:solidFill>
                <a:effectLst/>
              </a:rPr>
              <a:t>Criteria must not be direct or indirectly discriminatory:</a:t>
            </a:r>
          </a:p>
          <a:p>
            <a:pPr lvl="1">
              <a:lnSpc>
                <a:spcPct val="170000"/>
              </a:lnSpc>
            </a:pPr>
            <a:r>
              <a:rPr lang="en-GB" sz="4000" dirty="0">
                <a:solidFill>
                  <a:srgbClr val="000000"/>
                </a:solidFill>
                <a:effectLst/>
              </a:rPr>
              <a:t>avoid any criterion linked to a protected characteristic</a:t>
            </a:r>
          </a:p>
          <a:p>
            <a:pPr lvl="1">
              <a:lnSpc>
                <a:spcPct val="170000"/>
              </a:lnSpc>
            </a:pPr>
            <a:r>
              <a:rPr lang="en-GB" sz="4000" dirty="0">
                <a:solidFill>
                  <a:srgbClr val="000000"/>
                </a:solidFill>
                <a:effectLst/>
              </a:rPr>
              <a:t>if criterion disproportionately impacts a particular group with the same protected characteristic, criterion adjusted or must be objectively justified – difficult to justify</a:t>
            </a:r>
          </a:p>
          <a:p>
            <a:pPr>
              <a:lnSpc>
                <a:spcPct val="170000"/>
              </a:lnSpc>
              <a:spcAft>
                <a:spcPts val="750"/>
              </a:spcAft>
            </a:pPr>
            <a:r>
              <a:rPr lang="en-GB" sz="4000" dirty="0">
                <a:solidFill>
                  <a:srgbClr val="000000"/>
                </a:solidFill>
                <a:effectLst/>
              </a:rPr>
              <a:t>e.g. if only last in first out applied, will be indirect age discrimination against young employees</a:t>
            </a:r>
          </a:p>
          <a:p>
            <a:pPr>
              <a:lnSpc>
                <a:spcPct val="170000"/>
              </a:lnSpc>
              <a:spcAft>
                <a:spcPts val="750"/>
              </a:spcAft>
            </a:pPr>
            <a:r>
              <a:rPr lang="en-GB" sz="4000" dirty="0">
                <a:solidFill>
                  <a:srgbClr val="000000"/>
                </a:solidFill>
                <a:effectLst/>
              </a:rPr>
              <a:t>Attendance/sickness score need to be adjusted to ignore disability/maternity related absences</a:t>
            </a:r>
          </a:p>
          <a:p>
            <a:pPr>
              <a:lnSpc>
                <a:spcPct val="170000"/>
              </a:lnSpc>
              <a:spcAft>
                <a:spcPts val="750"/>
              </a:spcAft>
            </a:pPr>
            <a:r>
              <a:rPr lang="en-GB" sz="4000" dirty="0">
                <a:solidFill>
                  <a:srgbClr val="000000"/>
                </a:solidFill>
                <a:effectLst/>
              </a:rPr>
              <a:t>Performance score adjusted if it is a reasonable adjustment for disabled employee </a:t>
            </a:r>
          </a:p>
          <a:p>
            <a:endParaRPr lang="en-GB" dirty="0">
              <a:solidFill>
                <a:srgbClr val="000000"/>
              </a:solidFill>
              <a:effectLst/>
            </a:endParaRP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1620591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F0F64-277A-CFF6-A6EA-7F01BC3D46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879717-5AC1-127C-7DB0-DA2584AAB277}"/>
              </a:ext>
            </a:extLst>
          </p:cNvPr>
          <p:cNvSpPr>
            <a:spLocks noGrp="1"/>
          </p:cNvSpPr>
          <p:nvPr>
            <p:ph type="title"/>
          </p:nvPr>
        </p:nvSpPr>
        <p:spPr/>
        <p:txBody>
          <a:bodyPr/>
          <a:lstStyle/>
          <a:p>
            <a:r>
              <a:rPr lang="en-US" dirty="0"/>
              <a:t>Scoring and consultation meeting </a:t>
            </a:r>
          </a:p>
        </p:txBody>
      </p:sp>
      <p:sp>
        <p:nvSpPr>
          <p:cNvPr id="3" name="Content Placeholder 2">
            <a:extLst>
              <a:ext uri="{FF2B5EF4-FFF2-40B4-BE49-F238E27FC236}">
                <a16:creationId xmlns:a16="http://schemas.microsoft.com/office/drawing/2014/main" id="{BB4B32C9-195D-73B5-51DB-950B48323558}"/>
              </a:ext>
            </a:extLst>
          </p:cNvPr>
          <p:cNvSpPr>
            <a:spLocks noGrp="1"/>
          </p:cNvSpPr>
          <p:nvPr>
            <p:ph idx="1"/>
          </p:nvPr>
        </p:nvSpPr>
        <p:spPr/>
        <p:txBody>
          <a:bodyPr>
            <a:normAutofit fontScale="92500" lnSpcReduction="10000"/>
          </a:bodyPr>
          <a:lstStyle/>
          <a:p>
            <a:r>
              <a:rPr lang="en-GB" sz="2000" dirty="0">
                <a:solidFill>
                  <a:srgbClr val="000000"/>
                </a:solidFill>
                <a:effectLst/>
              </a:rPr>
              <a:t>It is best practice for managers to peer review scoring exercise to help ensure that the marks are objective, evidence based and no favouritism/personal hostility applied</a:t>
            </a:r>
          </a:p>
          <a:p>
            <a:r>
              <a:rPr lang="en-GB" sz="2000" dirty="0">
                <a:solidFill>
                  <a:srgbClr val="000000"/>
                </a:solidFill>
                <a:effectLst/>
              </a:rPr>
              <a:t>Once scoring process completed and verified internally, the employer should write to each of the provisionally redundant employees advising of their selection for redundancy and inviting them to a formal consultation meeting</a:t>
            </a:r>
          </a:p>
          <a:p>
            <a:r>
              <a:rPr lang="en-GB" sz="2000" dirty="0">
                <a:solidFill>
                  <a:srgbClr val="000000"/>
                </a:solidFill>
                <a:effectLst/>
              </a:rPr>
              <a:t>Employees usually should be allowed to be accompanied by a trade union representative or colleague to this meeting</a:t>
            </a:r>
          </a:p>
          <a:p>
            <a:r>
              <a:rPr lang="en-GB" sz="2000" dirty="0">
                <a:solidFill>
                  <a:srgbClr val="000000"/>
                </a:solidFill>
                <a:effectLst/>
              </a:rPr>
              <a:t>Employee will be allowed access to the breakdown of their score (but not other employees)</a:t>
            </a:r>
          </a:p>
          <a:p>
            <a:endParaRPr lang="en-GB" sz="2100" dirty="0">
              <a:solidFill>
                <a:srgbClr val="000000"/>
              </a:solidFill>
              <a:effectLst/>
            </a:endParaRPr>
          </a:p>
          <a:p>
            <a:endParaRPr lang="en-GB" dirty="0">
              <a:solidFill>
                <a:srgbClr val="000000"/>
              </a:solidFill>
              <a:effectLst/>
            </a:endParaRP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608798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353B3-5F58-3DF4-5484-A7BFD65AEB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FBF3F7-B274-AF0C-87BF-73C94CD1FA1A}"/>
              </a:ext>
            </a:extLst>
          </p:cNvPr>
          <p:cNvSpPr>
            <a:spLocks noGrp="1"/>
          </p:cNvSpPr>
          <p:nvPr>
            <p:ph type="title"/>
          </p:nvPr>
        </p:nvSpPr>
        <p:spPr/>
        <p:txBody>
          <a:bodyPr/>
          <a:lstStyle/>
          <a:p>
            <a:r>
              <a:rPr lang="en-US" dirty="0"/>
              <a:t>Scoring and consultation meeting </a:t>
            </a:r>
          </a:p>
        </p:txBody>
      </p:sp>
      <p:sp>
        <p:nvSpPr>
          <p:cNvPr id="3" name="Content Placeholder 2">
            <a:extLst>
              <a:ext uri="{FF2B5EF4-FFF2-40B4-BE49-F238E27FC236}">
                <a16:creationId xmlns:a16="http://schemas.microsoft.com/office/drawing/2014/main" id="{4B00A755-B5A2-58B8-58CE-3C31D8C6819A}"/>
              </a:ext>
            </a:extLst>
          </p:cNvPr>
          <p:cNvSpPr>
            <a:spLocks noGrp="1"/>
          </p:cNvSpPr>
          <p:nvPr>
            <p:ph idx="1"/>
          </p:nvPr>
        </p:nvSpPr>
        <p:spPr/>
        <p:txBody>
          <a:bodyPr>
            <a:normAutofit fontScale="92500" lnSpcReduction="10000"/>
          </a:bodyPr>
          <a:lstStyle/>
          <a:p>
            <a:r>
              <a:rPr lang="en-GB" sz="2000" dirty="0">
                <a:solidFill>
                  <a:srgbClr val="000000"/>
                </a:solidFill>
                <a:effectLst/>
              </a:rPr>
              <a:t>The invitation letter should set out:</a:t>
            </a:r>
          </a:p>
          <a:p>
            <a:pPr lvl="1"/>
            <a:r>
              <a:rPr lang="en-GB" sz="1800" dirty="0">
                <a:solidFill>
                  <a:srgbClr val="000000"/>
                </a:solidFill>
                <a:effectLst/>
              </a:rPr>
              <a:t>The reasons for the redundancy</a:t>
            </a:r>
          </a:p>
          <a:p>
            <a:pPr lvl="1"/>
            <a:r>
              <a:rPr lang="en-GB" sz="1800" dirty="0">
                <a:solidFill>
                  <a:srgbClr val="000000"/>
                </a:solidFill>
                <a:effectLst/>
              </a:rPr>
              <a:t>The employee’s score and how the scores were reached</a:t>
            </a:r>
          </a:p>
          <a:p>
            <a:pPr lvl="1"/>
            <a:r>
              <a:rPr lang="en-GB" sz="1800" dirty="0">
                <a:solidFill>
                  <a:srgbClr val="000000"/>
                </a:solidFill>
                <a:effectLst/>
              </a:rPr>
              <a:t>It should confirm that redundancy is provisional, and subject to consultation at the meeting and that no final decision has been made</a:t>
            </a:r>
          </a:p>
          <a:p>
            <a:pPr lvl="1"/>
            <a:r>
              <a:rPr lang="en-GB" sz="1800" dirty="0">
                <a:solidFill>
                  <a:srgbClr val="000000"/>
                </a:solidFill>
                <a:effectLst/>
              </a:rPr>
              <a:t>The letter should state that there will be time for consideration as well as further investigations, if necessary, with a further meeting being scheduled after that</a:t>
            </a:r>
          </a:p>
          <a:p>
            <a:pPr lvl="1"/>
            <a:r>
              <a:rPr lang="en-GB" sz="1800" dirty="0">
                <a:solidFill>
                  <a:srgbClr val="000000"/>
                </a:solidFill>
                <a:effectLst/>
              </a:rPr>
              <a:t>The employee should be given enough time between receipt of the letter and the meeting to respond and prepare any evidence to challenge their score/selection</a:t>
            </a:r>
          </a:p>
          <a:p>
            <a:endParaRPr lang="en-GB" sz="2000" dirty="0">
              <a:solidFill>
                <a:srgbClr val="000000"/>
              </a:solidFill>
              <a:effectLst/>
            </a:endParaRPr>
          </a:p>
          <a:p>
            <a:endParaRPr lang="en-GB" sz="2100" dirty="0">
              <a:solidFill>
                <a:srgbClr val="000000"/>
              </a:solidFill>
              <a:effectLst/>
            </a:endParaRPr>
          </a:p>
          <a:p>
            <a:endParaRPr lang="en-GB" dirty="0">
              <a:solidFill>
                <a:srgbClr val="000000"/>
              </a:solidFill>
              <a:effectLst/>
            </a:endParaRP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3963309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7738D-3E95-0378-3270-5B2CD182E3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3EB4AF-6A67-52E9-F8DE-36F585E674B0}"/>
              </a:ext>
            </a:extLst>
          </p:cNvPr>
          <p:cNvSpPr>
            <a:spLocks noGrp="1"/>
          </p:cNvSpPr>
          <p:nvPr>
            <p:ph type="title"/>
          </p:nvPr>
        </p:nvSpPr>
        <p:spPr/>
        <p:txBody>
          <a:bodyPr/>
          <a:lstStyle/>
          <a:p>
            <a:r>
              <a:rPr lang="en-US" dirty="0"/>
              <a:t>Individual consultation meeting</a:t>
            </a:r>
          </a:p>
        </p:txBody>
      </p:sp>
      <p:sp>
        <p:nvSpPr>
          <p:cNvPr id="3" name="Content Placeholder 2">
            <a:extLst>
              <a:ext uri="{FF2B5EF4-FFF2-40B4-BE49-F238E27FC236}">
                <a16:creationId xmlns:a16="http://schemas.microsoft.com/office/drawing/2014/main" id="{A44E07D3-81E7-8B5A-0797-237FD0D45BE8}"/>
              </a:ext>
            </a:extLst>
          </p:cNvPr>
          <p:cNvSpPr>
            <a:spLocks noGrp="1"/>
          </p:cNvSpPr>
          <p:nvPr>
            <p:ph idx="1"/>
          </p:nvPr>
        </p:nvSpPr>
        <p:spPr/>
        <p:txBody>
          <a:bodyPr>
            <a:normAutofit fontScale="85000" lnSpcReduction="20000"/>
          </a:bodyPr>
          <a:lstStyle/>
          <a:p>
            <a:r>
              <a:rPr lang="en-GB" dirty="0">
                <a:solidFill>
                  <a:srgbClr val="000000"/>
                </a:solidFill>
                <a:effectLst/>
              </a:rPr>
              <a:t>Matters for discussion will be fact sensitive but will usually include the following:</a:t>
            </a:r>
          </a:p>
          <a:p>
            <a:pPr lvl="1"/>
            <a:r>
              <a:rPr lang="en-GB" dirty="0">
                <a:solidFill>
                  <a:srgbClr val="000000"/>
                </a:solidFill>
                <a:effectLst/>
              </a:rPr>
              <a:t>An opportunity for the employee to comment on the basis for selection and their score</a:t>
            </a:r>
          </a:p>
          <a:p>
            <a:pPr lvl="1"/>
            <a:r>
              <a:rPr lang="en-GB" dirty="0">
                <a:solidFill>
                  <a:srgbClr val="000000"/>
                </a:solidFill>
                <a:effectLst/>
              </a:rPr>
              <a:t>The chance for the employee to challenge their redundancy selection assessment, or that their role is genuinely redundant</a:t>
            </a:r>
          </a:p>
          <a:p>
            <a:pPr lvl="1"/>
            <a:r>
              <a:rPr lang="en-GB" dirty="0">
                <a:solidFill>
                  <a:srgbClr val="000000"/>
                </a:solidFill>
                <a:effectLst/>
              </a:rPr>
              <a:t>Time for the employee to put forward any suggestions for ways to avoid their redundancy</a:t>
            </a:r>
          </a:p>
          <a:p>
            <a:pPr lvl="1"/>
            <a:r>
              <a:rPr lang="en-GB" dirty="0">
                <a:solidFill>
                  <a:srgbClr val="000000"/>
                </a:solidFill>
                <a:effectLst/>
              </a:rPr>
              <a:t>Opportunity to consider alternative employment positions (should they exist) and have more information about vacancies</a:t>
            </a:r>
          </a:p>
          <a:p>
            <a:pPr lvl="1"/>
            <a:r>
              <a:rPr lang="en-GB" dirty="0">
                <a:solidFill>
                  <a:srgbClr val="000000"/>
                </a:solidFill>
                <a:effectLst/>
              </a:rPr>
              <a:t>Opportunity for the employee to raise queries or other matters, such as their redundancy entitlements</a:t>
            </a:r>
          </a:p>
          <a:p>
            <a:pPr lvl="1"/>
            <a:r>
              <a:rPr lang="en-GB" dirty="0">
                <a:solidFill>
                  <a:srgbClr val="000000"/>
                </a:solidFill>
                <a:effectLst/>
              </a:rPr>
              <a:t>We recommend that the employee is allowed to be accompanied by a colleague/ trade union representative. If the employee is unaccompanied, the employer should ask whether the employee is happy to continue</a:t>
            </a:r>
          </a:p>
          <a:p>
            <a:pPr lvl="1"/>
            <a:r>
              <a:rPr lang="en-GB" dirty="0">
                <a:solidFill>
                  <a:srgbClr val="000000"/>
                </a:solidFill>
                <a:effectLst/>
              </a:rPr>
              <a:t>Employer should retain a detailed note of the meeting</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3854855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28351-7DF3-4453-2945-AAC212A6D5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38062D-874D-9605-11B7-631AECCAA821}"/>
              </a:ext>
            </a:extLst>
          </p:cNvPr>
          <p:cNvSpPr>
            <a:spLocks noGrp="1"/>
          </p:cNvSpPr>
          <p:nvPr>
            <p:ph type="title"/>
          </p:nvPr>
        </p:nvSpPr>
        <p:spPr/>
        <p:txBody>
          <a:bodyPr/>
          <a:lstStyle/>
          <a:p>
            <a:r>
              <a:rPr lang="en-US" dirty="0"/>
              <a:t>Follow up</a:t>
            </a:r>
          </a:p>
        </p:txBody>
      </p:sp>
      <p:sp>
        <p:nvSpPr>
          <p:cNvPr id="3" name="Content Placeholder 2">
            <a:extLst>
              <a:ext uri="{FF2B5EF4-FFF2-40B4-BE49-F238E27FC236}">
                <a16:creationId xmlns:a16="http://schemas.microsoft.com/office/drawing/2014/main" id="{6B74FA64-0776-D471-B3CD-5E82E65F73DF}"/>
              </a:ext>
            </a:extLst>
          </p:cNvPr>
          <p:cNvSpPr>
            <a:spLocks noGrp="1"/>
          </p:cNvSpPr>
          <p:nvPr>
            <p:ph idx="1"/>
          </p:nvPr>
        </p:nvSpPr>
        <p:spPr/>
        <p:txBody>
          <a:bodyPr>
            <a:normAutofit fontScale="85000" lnSpcReduction="10000"/>
          </a:bodyPr>
          <a:lstStyle/>
          <a:p>
            <a:r>
              <a:rPr lang="en-GB" dirty="0">
                <a:solidFill>
                  <a:srgbClr val="000000"/>
                </a:solidFill>
                <a:effectLst/>
              </a:rPr>
              <a:t>The employer should follow up on any suggestions the employee has made to avoid their redundancy, including further meeting if appropriate </a:t>
            </a:r>
          </a:p>
          <a:p>
            <a:r>
              <a:rPr lang="en-GB" dirty="0">
                <a:solidFill>
                  <a:srgbClr val="000000"/>
                </a:solidFill>
                <a:effectLst/>
              </a:rPr>
              <a:t>If, the employer decides to increase the employee's score, they will need to check the scores of the other employees in the pool to see if the employee in question still falls below the cut-off point for redundancy selection</a:t>
            </a:r>
          </a:p>
          <a:p>
            <a:r>
              <a:rPr lang="en-GB" dirty="0">
                <a:solidFill>
                  <a:srgbClr val="000000"/>
                </a:solidFill>
                <a:effectLst/>
              </a:rPr>
              <a:t>The employer will then need to send a letter inviting those employees who are now below the cut-off to a further consultation meeting</a:t>
            </a:r>
          </a:p>
          <a:p>
            <a:r>
              <a:rPr lang="en-GB" dirty="0">
                <a:solidFill>
                  <a:srgbClr val="000000"/>
                </a:solidFill>
                <a:effectLst/>
              </a:rPr>
              <a:t>If redundancy score unchanged, and redundancy is the outcome, further letter inviting employee to a second formal meeting</a:t>
            </a:r>
          </a:p>
          <a:p>
            <a:r>
              <a:rPr lang="en-GB" dirty="0">
                <a:solidFill>
                  <a:srgbClr val="000000"/>
                </a:solidFill>
                <a:effectLst/>
              </a:rPr>
              <a:t>Letter will address any points raised in the previous meetings, and inform them a possible outcome of the meeting is termination of their employment due to redundancy</a:t>
            </a:r>
          </a:p>
          <a:p>
            <a:r>
              <a:rPr lang="en-GB" dirty="0">
                <a:solidFill>
                  <a:srgbClr val="000000"/>
                </a:solidFill>
                <a:effectLst/>
              </a:rPr>
              <a:t>Employee will have statutory right to be accompanied by colleague/TU representative at this final meeting</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74729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6D55A-7FE8-238D-2DA9-80985FB764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A39C38-235F-2CAC-F958-DC01B24C1D4B}"/>
              </a:ext>
            </a:extLst>
          </p:cNvPr>
          <p:cNvSpPr>
            <a:spLocks noGrp="1"/>
          </p:cNvSpPr>
          <p:nvPr>
            <p:ph type="title"/>
          </p:nvPr>
        </p:nvSpPr>
        <p:spPr/>
        <p:txBody>
          <a:bodyPr/>
          <a:lstStyle/>
          <a:p>
            <a:r>
              <a:rPr lang="en-US" dirty="0"/>
              <a:t>Meeting with individuals to confirm outcome</a:t>
            </a:r>
          </a:p>
        </p:txBody>
      </p:sp>
      <p:sp>
        <p:nvSpPr>
          <p:cNvPr id="3" name="Content Placeholder 2">
            <a:extLst>
              <a:ext uri="{FF2B5EF4-FFF2-40B4-BE49-F238E27FC236}">
                <a16:creationId xmlns:a16="http://schemas.microsoft.com/office/drawing/2014/main" id="{6489944D-0FBE-EEAF-6EC2-71DE96A1AB4E}"/>
              </a:ext>
            </a:extLst>
          </p:cNvPr>
          <p:cNvSpPr>
            <a:spLocks noGrp="1"/>
          </p:cNvSpPr>
          <p:nvPr>
            <p:ph idx="1"/>
          </p:nvPr>
        </p:nvSpPr>
        <p:spPr/>
        <p:txBody>
          <a:bodyPr>
            <a:normAutofit fontScale="85000" lnSpcReduction="10000"/>
          </a:bodyPr>
          <a:lstStyle/>
          <a:p>
            <a:r>
              <a:rPr lang="en-GB" dirty="0">
                <a:solidFill>
                  <a:srgbClr val="000000"/>
                </a:solidFill>
                <a:effectLst/>
              </a:rPr>
              <a:t>The employer will need to meet with the staff member identified as to be made redundant at a further individual consultation meeting</a:t>
            </a:r>
          </a:p>
          <a:p>
            <a:r>
              <a:rPr lang="en-GB" dirty="0">
                <a:solidFill>
                  <a:srgbClr val="000000"/>
                </a:solidFill>
                <a:effectLst/>
              </a:rPr>
              <a:t>Employee will have a right to be accompanied by a trade union representative or work colleague </a:t>
            </a:r>
          </a:p>
          <a:p>
            <a:r>
              <a:rPr lang="en-GB" dirty="0">
                <a:solidFill>
                  <a:srgbClr val="000000"/>
                </a:solidFill>
                <a:effectLst/>
              </a:rPr>
              <a:t>At each meeting, the employer should confirm that the employee that they have been selected for redundancy and reasons for this</a:t>
            </a:r>
          </a:p>
          <a:p>
            <a:r>
              <a:rPr lang="en-GB" dirty="0">
                <a:solidFill>
                  <a:srgbClr val="000000"/>
                </a:solidFill>
                <a:effectLst/>
              </a:rPr>
              <a:t>The meeting should set out any response to the employee’s challenge to their redundancy or score</a:t>
            </a:r>
          </a:p>
          <a:p>
            <a:r>
              <a:rPr lang="en-GB" dirty="0">
                <a:solidFill>
                  <a:srgbClr val="000000"/>
                </a:solidFill>
                <a:effectLst/>
              </a:rPr>
              <a:t>The meeting should confirm that no suitable alternative employment is available</a:t>
            </a:r>
          </a:p>
          <a:p>
            <a:r>
              <a:rPr lang="en-GB" dirty="0">
                <a:solidFill>
                  <a:srgbClr val="000000"/>
                </a:solidFill>
                <a:effectLst/>
              </a:rPr>
              <a:t>The employer should go through the redundancy package with them and inform them of their right to appeal against the decision</a:t>
            </a:r>
          </a:p>
          <a:p>
            <a:r>
              <a:rPr lang="en-GB" dirty="0">
                <a:solidFill>
                  <a:srgbClr val="000000"/>
                </a:solidFill>
                <a:effectLst/>
              </a:rPr>
              <a:t>Crucial that the employer makes a detailed note of this meeting</a:t>
            </a:r>
          </a:p>
          <a:p>
            <a:endParaRPr lang="en-US" dirty="0"/>
          </a:p>
        </p:txBody>
      </p:sp>
    </p:spTree>
    <p:extLst>
      <p:ext uri="{BB962C8B-B14F-4D97-AF65-F5344CB8AC3E}">
        <p14:creationId xmlns:p14="http://schemas.microsoft.com/office/powerpoint/2010/main" val="40622759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403C1-89FA-5172-0245-537CAF425C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C3B15A-EA1F-8D71-12CC-675A32A4ED0D}"/>
              </a:ext>
            </a:extLst>
          </p:cNvPr>
          <p:cNvSpPr>
            <a:spLocks noGrp="1"/>
          </p:cNvSpPr>
          <p:nvPr>
            <p:ph type="title"/>
          </p:nvPr>
        </p:nvSpPr>
        <p:spPr/>
        <p:txBody>
          <a:bodyPr/>
          <a:lstStyle/>
          <a:p>
            <a:r>
              <a:rPr lang="en-US" dirty="0"/>
              <a:t>Confirmation of redundancy</a:t>
            </a:r>
          </a:p>
        </p:txBody>
      </p:sp>
      <p:sp>
        <p:nvSpPr>
          <p:cNvPr id="3" name="Content Placeholder 2">
            <a:extLst>
              <a:ext uri="{FF2B5EF4-FFF2-40B4-BE49-F238E27FC236}">
                <a16:creationId xmlns:a16="http://schemas.microsoft.com/office/drawing/2014/main" id="{85222EB6-66EB-A4F7-59C5-6A870FCC076A}"/>
              </a:ext>
            </a:extLst>
          </p:cNvPr>
          <p:cNvSpPr>
            <a:spLocks noGrp="1"/>
          </p:cNvSpPr>
          <p:nvPr>
            <p:ph idx="1"/>
          </p:nvPr>
        </p:nvSpPr>
        <p:spPr/>
        <p:txBody>
          <a:bodyPr>
            <a:normAutofit/>
          </a:bodyPr>
          <a:lstStyle/>
          <a:p>
            <a:r>
              <a:rPr lang="en-GB" dirty="0">
                <a:solidFill>
                  <a:srgbClr val="000000"/>
                </a:solidFill>
                <a:effectLst/>
              </a:rPr>
              <a:t>Termination must be confirmed in writing</a:t>
            </a:r>
          </a:p>
          <a:p>
            <a:pPr lvl="1"/>
            <a:r>
              <a:rPr lang="en-GB" dirty="0">
                <a:solidFill>
                  <a:srgbClr val="000000"/>
                </a:solidFill>
                <a:effectLst/>
              </a:rPr>
              <a:t>Termination letter should explain the decision to make them redundant, their termination date and confirmation they have the right to appeal</a:t>
            </a:r>
          </a:p>
          <a:p>
            <a:pPr lvl="1"/>
            <a:r>
              <a:rPr lang="en-GB" dirty="0">
                <a:solidFill>
                  <a:srgbClr val="000000"/>
                </a:solidFill>
                <a:effectLst/>
              </a:rPr>
              <a:t>The letter should state whether the employee will be working out their notice, spending it on garden leave, or receiving a payment in lieu. The letter should also include the calculation of their redundancy pay (if any) in writing</a:t>
            </a:r>
          </a:p>
          <a:p>
            <a:pPr lvl="1"/>
            <a:r>
              <a:rPr lang="en-GB" dirty="0">
                <a:solidFill>
                  <a:srgbClr val="000000"/>
                </a:solidFill>
                <a:effectLst/>
              </a:rPr>
              <a:t>If the employer has an appeals policy, the employer should ensure it is followed</a:t>
            </a:r>
          </a:p>
          <a:p>
            <a:pPr lvl="1"/>
            <a:r>
              <a:rPr lang="en-GB" dirty="0">
                <a:solidFill>
                  <a:srgbClr val="000000"/>
                </a:solidFill>
                <a:effectLst/>
              </a:rPr>
              <a:t>Employers usually set a time limit within which the employee must make their appeal.  Where possible, the appeal should be made to a higher level of management than the original decision-maker, and separate from the decision to dismiss</a:t>
            </a:r>
          </a:p>
          <a:p>
            <a:pPr marL="0" indent="0">
              <a:buNone/>
            </a:pPr>
            <a:endParaRPr lang="en-US" dirty="0"/>
          </a:p>
          <a:p>
            <a:endParaRPr lang="en-US" dirty="0"/>
          </a:p>
        </p:txBody>
      </p:sp>
    </p:spTree>
    <p:extLst>
      <p:ext uri="{BB962C8B-B14F-4D97-AF65-F5344CB8AC3E}">
        <p14:creationId xmlns:p14="http://schemas.microsoft.com/office/powerpoint/2010/main" val="2064322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84C13-9325-D157-FE37-15D685EC6E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F41ADA-3232-EB89-905B-5579AFA09484}"/>
              </a:ext>
            </a:extLst>
          </p:cNvPr>
          <p:cNvSpPr>
            <a:spLocks noGrp="1"/>
          </p:cNvSpPr>
          <p:nvPr>
            <p:ph type="title"/>
          </p:nvPr>
        </p:nvSpPr>
        <p:spPr/>
        <p:txBody>
          <a:bodyPr/>
          <a:lstStyle/>
          <a:p>
            <a:r>
              <a:rPr lang="en-US" dirty="0"/>
              <a:t>Appeal</a:t>
            </a:r>
          </a:p>
        </p:txBody>
      </p:sp>
      <p:sp>
        <p:nvSpPr>
          <p:cNvPr id="3" name="Content Placeholder 2">
            <a:extLst>
              <a:ext uri="{FF2B5EF4-FFF2-40B4-BE49-F238E27FC236}">
                <a16:creationId xmlns:a16="http://schemas.microsoft.com/office/drawing/2014/main" id="{88FC3E72-E337-26AB-B344-D4FBB02F9C8E}"/>
              </a:ext>
            </a:extLst>
          </p:cNvPr>
          <p:cNvSpPr>
            <a:spLocks noGrp="1"/>
          </p:cNvSpPr>
          <p:nvPr>
            <p:ph idx="1"/>
          </p:nvPr>
        </p:nvSpPr>
        <p:spPr/>
        <p:txBody>
          <a:bodyPr>
            <a:normAutofit fontScale="85000" lnSpcReduction="10000"/>
          </a:bodyPr>
          <a:lstStyle/>
          <a:p>
            <a:r>
              <a:rPr lang="en-GB" dirty="0">
                <a:solidFill>
                  <a:srgbClr val="000000"/>
                </a:solidFill>
                <a:effectLst/>
              </a:rPr>
              <a:t>Appeal stage not legally mandatory, but normally required to ensure dismissal is fair: </a:t>
            </a:r>
            <a:r>
              <a:rPr lang="en-GB" b="1" dirty="0">
                <a:solidFill>
                  <a:srgbClr val="7030A0"/>
                </a:solidFill>
                <a:effectLst/>
              </a:rPr>
              <a:t>recommended by ACAS guidance</a:t>
            </a:r>
          </a:p>
          <a:p>
            <a:r>
              <a:rPr lang="en-GB" dirty="0">
                <a:solidFill>
                  <a:srgbClr val="000000"/>
                </a:solidFill>
                <a:effectLst/>
              </a:rPr>
              <a:t>If the employee wants to appeal the redundancy decision, the employer should invite them to an appeal meeting</a:t>
            </a:r>
          </a:p>
          <a:p>
            <a:r>
              <a:rPr lang="en-GB" dirty="0">
                <a:solidFill>
                  <a:srgbClr val="000000"/>
                </a:solidFill>
                <a:effectLst/>
              </a:rPr>
              <a:t>We recommend that the employer allow a colleague or trade union representative to accompany the redundant employee at the appeal meeting</a:t>
            </a:r>
          </a:p>
          <a:p>
            <a:r>
              <a:rPr lang="en-GB" dirty="0">
                <a:solidFill>
                  <a:srgbClr val="000000"/>
                </a:solidFill>
                <a:effectLst/>
              </a:rPr>
              <a:t>Appeal will consider any grounds raised by the employee regarding fairness/process etc, and review the decision </a:t>
            </a:r>
          </a:p>
          <a:p>
            <a:r>
              <a:rPr lang="en-GB" dirty="0">
                <a:solidFill>
                  <a:srgbClr val="000000"/>
                </a:solidFill>
                <a:effectLst/>
              </a:rPr>
              <a:t>The employer should write to the redundant employee explaining the outcome and confirming that the decision is final</a:t>
            </a:r>
          </a:p>
          <a:p>
            <a:r>
              <a:rPr lang="en-GB" dirty="0">
                <a:solidFill>
                  <a:srgbClr val="000000"/>
                </a:solidFill>
                <a:effectLst/>
              </a:rPr>
              <a:t>If appeal successful, employee should be reinstated and receive backpay from date of dismissal (if appeal decision made after termination date) </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1861834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C4510-20EE-8149-25C8-E67DC38142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607DC8-F66F-544D-1BDD-30FE9DCB18C1}"/>
              </a:ext>
            </a:extLst>
          </p:cNvPr>
          <p:cNvSpPr>
            <a:spLocks noGrp="1"/>
          </p:cNvSpPr>
          <p:nvPr>
            <p:ph type="title"/>
          </p:nvPr>
        </p:nvSpPr>
        <p:spPr/>
        <p:txBody>
          <a:bodyPr/>
          <a:lstStyle/>
          <a:p>
            <a:r>
              <a:rPr lang="en-US" dirty="0"/>
              <a:t>Time off to seek alternative employment</a:t>
            </a:r>
          </a:p>
        </p:txBody>
      </p:sp>
      <p:sp>
        <p:nvSpPr>
          <p:cNvPr id="3" name="Content Placeholder 2">
            <a:extLst>
              <a:ext uri="{FF2B5EF4-FFF2-40B4-BE49-F238E27FC236}">
                <a16:creationId xmlns:a16="http://schemas.microsoft.com/office/drawing/2014/main" id="{D7256385-202A-DCCB-510E-8C7DA0D64987}"/>
              </a:ext>
            </a:extLst>
          </p:cNvPr>
          <p:cNvSpPr>
            <a:spLocks noGrp="1"/>
          </p:cNvSpPr>
          <p:nvPr>
            <p:ph idx="1"/>
          </p:nvPr>
        </p:nvSpPr>
        <p:spPr/>
        <p:txBody>
          <a:bodyPr>
            <a:normAutofit fontScale="92500" lnSpcReduction="10000"/>
          </a:bodyPr>
          <a:lstStyle/>
          <a:p>
            <a:r>
              <a:rPr lang="en-GB" sz="1700" dirty="0">
                <a:solidFill>
                  <a:srgbClr val="000000"/>
                </a:solidFill>
                <a:effectLst/>
              </a:rPr>
              <a:t>If employee required to work their redundancy notice period, certain employees have a statutory right to reasonable paid time off to:</a:t>
            </a:r>
          </a:p>
          <a:p>
            <a:pPr lvl="1">
              <a:spcAft>
                <a:spcPts val="750"/>
              </a:spcAft>
            </a:pPr>
            <a:r>
              <a:rPr lang="en-GB" sz="1700" dirty="0">
                <a:solidFill>
                  <a:srgbClr val="000000"/>
                </a:solidFill>
                <a:effectLst/>
              </a:rPr>
              <a:t>look for new employment (not defined)</a:t>
            </a:r>
          </a:p>
          <a:p>
            <a:pPr lvl="1">
              <a:spcAft>
                <a:spcPts val="750"/>
              </a:spcAft>
            </a:pPr>
            <a:r>
              <a:rPr lang="en-GB" sz="1700" dirty="0">
                <a:solidFill>
                  <a:srgbClr val="000000"/>
                </a:solidFill>
                <a:effectLst/>
              </a:rPr>
              <a:t>make arrangements for training for new employment </a:t>
            </a:r>
          </a:p>
          <a:p>
            <a:pPr lvl="1">
              <a:spcAft>
                <a:spcPts val="750"/>
              </a:spcAft>
            </a:pPr>
            <a:r>
              <a:rPr lang="en-GB" sz="1700" dirty="0">
                <a:solidFill>
                  <a:srgbClr val="000000"/>
                </a:solidFill>
                <a:effectLst/>
              </a:rPr>
              <a:t>e.g. job searches, interviews etc</a:t>
            </a:r>
          </a:p>
          <a:p>
            <a:pPr>
              <a:spcAft>
                <a:spcPts val="750"/>
              </a:spcAft>
            </a:pPr>
            <a:r>
              <a:rPr lang="en-GB" sz="1700" dirty="0">
                <a:solidFill>
                  <a:srgbClr val="000000"/>
                </a:solidFill>
                <a:effectLst/>
              </a:rPr>
              <a:t>Right only to “employees” with 2 or more continuous years’ service on termination date (or at the end of their minimum statutory notice period if earlier)</a:t>
            </a:r>
          </a:p>
          <a:p>
            <a:pPr>
              <a:spcAft>
                <a:spcPts val="750"/>
              </a:spcAft>
            </a:pPr>
            <a:r>
              <a:rPr lang="en-GB" sz="1700" dirty="0">
                <a:solidFill>
                  <a:srgbClr val="000000"/>
                </a:solidFill>
                <a:effectLst/>
              </a:rPr>
              <a:t>Employers can reasonably refuse requests – depends on circumstances, but difficult to prove</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9924493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D789C-C796-8FAE-6AF9-4CEBA4A8D3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D6888B-ABF1-3D4C-3B54-C15EE93F4845}"/>
              </a:ext>
            </a:extLst>
          </p:cNvPr>
          <p:cNvSpPr>
            <a:spLocks noGrp="1"/>
          </p:cNvSpPr>
          <p:nvPr>
            <p:ph type="title"/>
          </p:nvPr>
        </p:nvSpPr>
        <p:spPr>
          <a:xfrm>
            <a:off x="1219200" y="992522"/>
            <a:ext cx="8761413" cy="706964"/>
          </a:xfrm>
        </p:spPr>
        <p:txBody>
          <a:bodyPr/>
          <a:lstStyle/>
          <a:p>
            <a:r>
              <a:rPr lang="en-US" dirty="0"/>
              <a:t>Suitable alternative employment</a:t>
            </a:r>
          </a:p>
        </p:txBody>
      </p:sp>
      <p:sp>
        <p:nvSpPr>
          <p:cNvPr id="3" name="Content Placeholder 2">
            <a:extLst>
              <a:ext uri="{FF2B5EF4-FFF2-40B4-BE49-F238E27FC236}">
                <a16:creationId xmlns:a16="http://schemas.microsoft.com/office/drawing/2014/main" id="{A10937B7-DDA2-DDEB-6B82-28D469E199F7}"/>
              </a:ext>
            </a:extLst>
          </p:cNvPr>
          <p:cNvSpPr>
            <a:spLocks noGrp="1"/>
          </p:cNvSpPr>
          <p:nvPr>
            <p:ph idx="1"/>
          </p:nvPr>
        </p:nvSpPr>
        <p:spPr/>
        <p:txBody>
          <a:bodyPr>
            <a:normAutofit fontScale="77500" lnSpcReduction="20000"/>
          </a:bodyPr>
          <a:lstStyle/>
          <a:p>
            <a:r>
              <a:rPr lang="en-GB" b="1" dirty="0">
                <a:solidFill>
                  <a:srgbClr val="7030A0"/>
                </a:solidFill>
                <a:effectLst/>
              </a:rPr>
              <a:t>Integral to redundancy selection, fairness and avoiding redundancies where reasonable</a:t>
            </a:r>
          </a:p>
          <a:p>
            <a:r>
              <a:rPr lang="en-GB" dirty="0">
                <a:solidFill>
                  <a:srgbClr val="000000"/>
                </a:solidFill>
                <a:effectLst/>
              </a:rPr>
              <a:t>If a suitable alternative vacancy exists for an at risk employee, that employee should be informed of the vacancy and have an opportunity to apply for it</a:t>
            </a:r>
          </a:p>
          <a:p>
            <a:r>
              <a:rPr lang="en-GB" dirty="0">
                <a:solidFill>
                  <a:srgbClr val="000000"/>
                </a:solidFill>
                <a:effectLst/>
              </a:rPr>
              <a:t>At risk employees usually should have priority to apply for the role before other employees or external applicants</a:t>
            </a:r>
          </a:p>
          <a:p>
            <a:r>
              <a:rPr lang="en-GB" dirty="0">
                <a:solidFill>
                  <a:srgbClr val="000000"/>
                </a:solidFill>
                <a:effectLst/>
              </a:rPr>
              <a:t>No obligation to create a vacancy for an at risk employee</a:t>
            </a:r>
          </a:p>
          <a:p>
            <a:r>
              <a:rPr lang="en-GB" dirty="0">
                <a:solidFill>
                  <a:srgbClr val="000000"/>
                </a:solidFill>
                <a:effectLst/>
              </a:rPr>
              <a:t>Consultation should provide regular information on available vacancies (</a:t>
            </a:r>
            <a:r>
              <a:rPr lang="en-GB" dirty="0" err="1">
                <a:solidFill>
                  <a:srgbClr val="000000"/>
                </a:solidFill>
                <a:effectLst/>
              </a:rPr>
              <a:t>e.g</a:t>
            </a:r>
            <a:r>
              <a:rPr lang="en-GB" dirty="0">
                <a:solidFill>
                  <a:srgbClr val="000000"/>
                </a:solidFill>
                <a:effectLst/>
              </a:rPr>
              <a:t> access to vacancy list)</a:t>
            </a:r>
          </a:p>
          <a:p>
            <a:r>
              <a:rPr lang="en-GB" dirty="0">
                <a:solidFill>
                  <a:srgbClr val="000000"/>
                </a:solidFill>
                <a:effectLst/>
              </a:rPr>
              <a:t>No assumption employee would not consider less senior role or change in location: maintaining employment may be their priority</a:t>
            </a:r>
          </a:p>
          <a:p>
            <a:r>
              <a:rPr lang="en-GB" dirty="0">
                <a:solidFill>
                  <a:srgbClr val="000000"/>
                </a:solidFill>
                <a:effectLst/>
              </a:rPr>
              <a:t>Vacancy information should be provided to employees during their notice period up to termination date and able to apply for roles</a:t>
            </a:r>
          </a:p>
          <a:p>
            <a:r>
              <a:rPr lang="en-GB" b="1" dirty="0">
                <a:solidFill>
                  <a:srgbClr val="7030A0"/>
                </a:solidFill>
                <a:effectLst/>
              </a:rPr>
              <a:t>Failure to inform employee of new suitable vacancy during notice period could make dismissal unfair</a:t>
            </a:r>
            <a:endParaRPr lang="en-GB" dirty="0">
              <a:solidFill>
                <a:srgbClr val="7030A0"/>
              </a:solidFill>
              <a:effectLst/>
            </a:endParaRP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503442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1286ED-70E4-1BDE-0535-11C3807565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E501DB-CD48-0002-F832-3B316D955185}"/>
              </a:ext>
            </a:extLst>
          </p:cNvPr>
          <p:cNvSpPr>
            <a:spLocks noGrp="1"/>
          </p:cNvSpPr>
          <p:nvPr>
            <p:ph type="title"/>
          </p:nvPr>
        </p:nvSpPr>
        <p:spPr/>
        <p:txBody>
          <a:bodyPr/>
          <a:lstStyle/>
          <a:p>
            <a:r>
              <a:rPr lang="en-US" dirty="0"/>
              <a:t>Redundancy and ML/SPL/AL</a:t>
            </a:r>
          </a:p>
        </p:txBody>
      </p:sp>
      <p:sp>
        <p:nvSpPr>
          <p:cNvPr id="3" name="Content Placeholder 2">
            <a:extLst>
              <a:ext uri="{FF2B5EF4-FFF2-40B4-BE49-F238E27FC236}">
                <a16:creationId xmlns:a16="http://schemas.microsoft.com/office/drawing/2014/main" id="{3D6B50C1-4927-FA17-2FB0-272AFBA54313}"/>
              </a:ext>
            </a:extLst>
          </p:cNvPr>
          <p:cNvSpPr>
            <a:spLocks noGrp="1"/>
          </p:cNvSpPr>
          <p:nvPr>
            <p:ph idx="1"/>
          </p:nvPr>
        </p:nvSpPr>
        <p:spPr>
          <a:xfrm>
            <a:off x="1154954" y="2199861"/>
            <a:ext cx="8825659" cy="3819939"/>
          </a:xfrm>
        </p:spPr>
        <p:txBody>
          <a:bodyPr>
            <a:normAutofit fontScale="85000" lnSpcReduction="20000"/>
          </a:bodyPr>
          <a:lstStyle/>
          <a:p>
            <a:endParaRPr lang="en-US" sz="3400" dirty="0"/>
          </a:p>
          <a:p>
            <a:r>
              <a:rPr lang="en-GB" sz="3400" b="0" i="0" u="none" strike="noStrike" dirty="0">
                <a:solidFill>
                  <a:srgbClr val="000000"/>
                </a:solidFill>
                <a:effectLst/>
              </a:rPr>
              <a:t>The Protection </a:t>
            </a:r>
            <a:r>
              <a:rPr lang="en-GB" sz="3400" dirty="0">
                <a:solidFill>
                  <a:srgbClr val="000000"/>
                </a:solidFill>
              </a:rPr>
              <a:t>from Redundancy (Pregnancy and Family Leave) Act 2023</a:t>
            </a:r>
          </a:p>
          <a:p>
            <a:r>
              <a:rPr lang="en-GB" sz="3400" b="0" i="0" u="none" strike="noStrike" dirty="0">
                <a:solidFill>
                  <a:srgbClr val="000000"/>
                </a:solidFill>
                <a:effectLst/>
              </a:rPr>
              <a:t>From 6 April 2024 </a:t>
            </a:r>
          </a:p>
          <a:p>
            <a:r>
              <a:rPr lang="en-GB" sz="3400" dirty="0">
                <a:solidFill>
                  <a:srgbClr val="000000"/>
                </a:solidFill>
              </a:rPr>
              <a:t>The </a:t>
            </a:r>
            <a:r>
              <a:rPr lang="en-GB" sz="3400" b="0" i="0" u="none" strike="noStrike" dirty="0">
                <a:solidFill>
                  <a:srgbClr val="000000"/>
                </a:solidFill>
                <a:effectLst/>
              </a:rPr>
              <a:t>redundancy protected period for pregnant employees or those taking maternity leave, adoption leave or shared parental leave has been extended. Before this they were only protected while on maternity leave</a:t>
            </a:r>
          </a:p>
          <a:p>
            <a:endParaRPr lang="en-US" dirty="0"/>
          </a:p>
        </p:txBody>
      </p:sp>
    </p:spTree>
    <p:extLst>
      <p:ext uri="{BB962C8B-B14F-4D97-AF65-F5344CB8AC3E}">
        <p14:creationId xmlns:p14="http://schemas.microsoft.com/office/powerpoint/2010/main" val="20045327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7B5A6-C876-ED9B-8653-0573F052A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8D4582-A4D0-2B5D-FD9A-BD412F6B0BD5}"/>
              </a:ext>
            </a:extLst>
          </p:cNvPr>
          <p:cNvSpPr>
            <a:spLocks noGrp="1"/>
          </p:cNvSpPr>
          <p:nvPr>
            <p:ph type="title"/>
          </p:nvPr>
        </p:nvSpPr>
        <p:spPr/>
        <p:txBody>
          <a:bodyPr/>
          <a:lstStyle/>
          <a:p>
            <a:r>
              <a:rPr lang="en-US" dirty="0"/>
              <a:t>Redundancy and pregnancy </a:t>
            </a:r>
          </a:p>
        </p:txBody>
      </p:sp>
      <p:sp>
        <p:nvSpPr>
          <p:cNvPr id="3" name="Content Placeholder 2">
            <a:extLst>
              <a:ext uri="{FF2B5EF4-FFF2-40B4-BE49-F238E27FC236}">
                <a16:creationId xmlns:a16="http://schemas.microsoft.com/office/drawing/2014/main" id="{B808FF56-9AD3-75A4-F1A3-EA5EB61E98D7}"/>
              </a:ext>
            </a:extLst>
          </p:cNvPr>
          <p:cNvSpPr>
            <a:spLocks noGrp="1"/>
          </p:cNvSpPr>
          <p:nvPr>
            <p:ph idx="1"/>
          </p:nvPr>
        </p:nvSpPr>
        <p:spPr/>
        <p:txBody>
          <a:bodyPr>
            <a:normAutofit fontScale="62500" lnSpcReduction="20000"/>
          </a:bodyPr>
          <a:lstStyle/>
          <a:p>
            <a:endParaRPr lang="en-US" dirty="0"/>
          </a:p>
          <a:p>
            <a:r>
              <a:rPr lang="en-GB" sz="4500" i="0" u="none" strike="noStrike" dirty="0">
                <a:solidFill>
                  <a:schemeClr val="tx1"/>
                </a:solidFill>
                <a:effectLst/>
              </a:rPr>
              <a:t>For pregnancy cases</a:t>
            </a:r>
            <a:endParaRPr lang="en-GB" sz="4500" dirty="0">
              <a:solidFill>
                <a:schemeClr val="tx1"/>
              </a:solidFill>
            </a:endParaRPr>
          </a:p>
          <a:p>
            <a:r>
              <a:rPr lang="en-GB" sz="4500" b="0" i="0" u="none" strike="noStrike" dirty="0">
                <a:solidFill>
                  <a:schemeClr val="tx1"/>
                </a:solidFill>
                <a:effectLst/>
              </a:rPr>
              <a:t>The protected period runs from the point the employee tells their employer of the pregnancy </a:t>
            </a:r>
          </a:p>
          <a:p>
            <a:r>
              <a:rPr lang="en-GB" sz="4500" b="0" i="0" u="none" strike="noStrike" dirty="0">
                <a:solidFill>
                  <a:schemeClr val="tx1"/>
                </a:solidFill>
                <a:effectLst/>
              </a:rPr>
              <a:t>Either ends when statutory maternity leave starts or, if they are not entitled to maternity leave, two weeks after the end of the pregnancy </a:t>
            </a:r>
            <a:endParaRPr lang="en-GB" sz="6000" b="0" i="0" u="none" strike="noStrike" dirty="0">
              <a:solidFill>
                <a:srgbClr val="12054D"/>
              </a:solidFill>
              <a:effectLst/>
              <a:latin typeface="Sailec"/>
            </a:endParaRPr>
          </a:p>
          <a:p>
            <a:endParaRPr lang="en-GB" sz="6000" b="0" i="0" u="none" strike="noStrike" dirty="0">
              <a:solidFill>
                <a:srgbClr val="12054D"/>
              </a:solidFill>
              <a:effectLst/>
              <a:latin typeface="Sailec"/>
            </a:endParaRPr>
          </a:p>
          <a:p>
            <a:endParaRPr lang="en-GB" sz="6000" b="0" i="0" u="none" strike="noStrike" dirty="0">
              <a:solidFill>
                <a:srgbClr val="000000"/>
              </a:solidFill>
              <a:effectLst/>
            </a:endParaRPr>
          </a:p>
          <a:p>
            <a:endParaRPr lang="en-US" sz="6000" dirty="0"/>
          </a:p>
          <a:p>
            <a:pPr marL="0" indent="0">
              <a:buNone/>
            </a:pPr>
            <a:endParaRPr lang="en-US" sz="6000" dirty="0"/>
          </a:p>
          <a:p>
            <a:endParaRPr lang="en-US" dirty="0"/>
          </a:p>
        </p:txBody>
      </p:sp>
    </p:spTree>
    <p:extLst>
      <p:ext uri="{BB962C8B-B14F-4D97-AF65-F5344CB8AC3E}">
        <p14:creationId xmlns:p14="http://schemas.microsoft.com/office/powerpoint/2010/main" val="5723832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24A5EF-89C2-8F01-DE5A-F022117F1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161893-B457-E4FB-9156-CFE6850BCAE0}"/>
              </a:ext>
            </a:extLst>
          </p:cNvPr>
          <p:cNvSpPr>
            <a:spLocks noGrp="1"/>
          </p:cNvSpPr>
          <p:nvPr>
            <p:ph type="title"/>
          </p:nvPr>
        </p:nvSpPr>
        <p:spPr/>
        <p:txBody>
          <a:bodyPr/>
          <a:lstStyle/>
          <a:p>
            <a:r>
              <a:rPr lang="en-US" dirty="0"/>
              <a:t>Redundancy and maternity leave</a:t>
            </a:r>
          </a:p>
        </p:txBody>
      </p:sp>
      <p:sp>
        <p:nvSpPr>
          <p:cNvPr id="3" name="Content Placeholder 2">
            <a:extLst>
              <a:ext uri="{FF2B5EF4-FFF2-40B4-BE49-F238E27FC236}">
                <a16:creationId xmlns:a16="http://schemas.microsoft.com/office/drawing/2014/main" id="{1DF75048-F03C-DB44-9F2C-3259F08A6C84}"/>
              </a:ext>
            </a:extLst>
          </p:cNvPr>
          <p:cNvSpPr>
            <a:spLocks noGrp="1"/>
          </p:cNvSpPr>
          <p:nvPr>
            <p:ph idx="1"/>
          </p:nvPr>
        </p:nvSpPr>
        <p:spPr/>
        <p:txBody>
          <a:bodyPr>
            <a:normAutofit lnSpcReduction="10000"/>
          </a:bodyPr>
          <a:lstStyle/>
          <a:p>
            <a:endParaRPr lang="en-US" sz="3400" dirty="0">
              <a:solidFill>
                <a:schemeClr val="tx1"/>
              </a:solidFill>
            </a:endParaRPr>
          </a:p>
          <a:p>
            <a:r>
              <a:rPr lang="en-GB" sz="2300" i="0" u="none" strike="noStrike" dirty="0">
                <a:solidFill>
                  <a:schemeClr val="tx1"/>
                </a:solidFill>
                <a:effectLst/>
              </a:rPr>
              <a:t>For maternity leave</a:t>
            </a:r>
            <a:endParaRPr lang="en-GB" sz="2300" dirty="0">
              <a:solidFill>
                <a:schemeClr val="tx1"/>
              </a:solidFill>
            </a:endParaRPr>
          </a:p>
          <a:p>
            <a:r>
              <a:rPr lang="en-GB" sz="2300" i="0" u="none" strike="noStrike" dirty="0">
                <a:solidFill>
                  <a:schemeClr val="tx1"/>
                </a:solidFill>
                <a:effectLst/>
              </a:rPr>
              <a:t>The protected period starts when statutory maternity leave starts </a:t>
            </a:r>
            <a:endParaRPr lang="en-GB" sz="2300" dirty="0">
              <a:solidFill>
                <a:schemeClr val="tx1"/>
              </a:solidFill>
            </a:endParaRPr>
          </a:p>
          <a:p>
            <a:r>
              <a:rPr lang="en-GB" sz="2300" i="0" u="none" strike="noStrike" dirty="0">
                <a:solidFill>
                  <a:schemeClr val="tx1"/>
                </a:solidFill>
                <a:effectLst/>
              </a:rPr>
              <a:t>Ends 18 months after the expected week of childbirth, unless the employee informed the employer of the date of the child’s birth, in which case the period will end 18 months after that date </a:t>
            </a:r>
          </a:p>
          <a:p>
            <a:endParaRPr lang="en-GB" sz="6000" b="0" i="0" u="none" strike="noStrike" dirty="0">
              <a:solidFill>
                <a:srgbClr val="000000"/>
              </a:solidFill>
              <a:effectLst/>
            </a:endParaRPr>
          </a:p>
          <a:p>
            <a:endParaRPr lang="en-US" sz="6000" dirty="0"/>
          </a:p>
          <a:p>
            <a:pPr marL="0" indent="0">
              <a:buNone/>
            </a:pPr>
            <a:endParaRPr lang="en-US" sz="6000" dirty="0"/>
          </a:p>
          <a:p>
            <a:endParaRPr lang="en-US" dirty="0"/>
          </a:p>
        </p:txBody>
      </p:sp>
    </p:spTree>
    <p:extLst>
      <p:ext uri="{BB962C8B-B14F-4D97-AF65-F5344CB8AC3E}">
        <p14:creationId xmlns:p14="http://schemas.microsoft.com/office/powerpoint/2010/main" val="28802119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4021C-DC7F-6D7B-7F76-761D77BFE5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38D8AD-5665-B730-99E3-6F884E9409F8}"/>
              </a:ext>
            </a:extLst>
          </p:cNvPr>
          <p:cNvSpPr>
            <a:spLocks noGrp="1"/>
          </p:cNvSpPr>
          <p:nvPr>
            <p:ph type="title"/>
          </p:nvPr>
        </p:nvSpPr>
        <p:spPr/>
        <p:txBody>
          <a:bodyPr/>
          <a:lstStyle/>
          <a:p>
            <a:r>
              <a:rPr lang="en-US" dirty="0"/>
              <a:t>Redundancy and adoption leave</a:t>
            </a:r>
          </a:p>
        </p:txBody>
      </p:sp>
      <p:sp>
        <p:nvSpPr>
          <p:cNvPr id="3" name="Content Placeholder 2">
            <a:extLst>
              <a:ext uri="{FF2B5EF4-FFF2-40B4-BE49-F238E27FC236}">
                <a16:creationId xmlns:a16="http://schemas.microsoft.com/office/drawing/2014/main" id="{E784101F-CC96-B000-C28F-DE0E8EF1EB4E}"/>
              </a:ext>
            </a:extLst>
          </p:cNvPr>
          <p:cNvSpPr>
            <a:spLocks noGrp="1"/>
          </p:cNvSpPr>
          <p:nvPr>
            <p:ph idx="1"/>
          </p:nvPr>
        </p:nvSpPr>
        <p:spPr>
          <a:xfrm>
            <a:off x="1154954" y="1404730"/>
            <a:ext cx="8825659" cy="4615070"/>
          </a:xfrm>
        </p:spPr>
        <p:txBody>
          <a:bodyPr>
            <a:normAutofit/>
          </a:bodyPr>
          <a:lstStyle/>
          <a:p>
            <a:endParaRPr lang="en-US" dirty="0"/>
          </a:p>
          <a:p>
            <a:pPr marL="0" indent="0">
              <a:buNone/>
            </a:pPr>
            <a:endParaRPr lang="en-GB" sz="6000" b="0" i="0" u="none" strike="noStrike" dirty="0">
              <a:solidFill>
                <a:srgbClr val="12054D"/>
              </a:solidFill>
              <a:effectLst/>
              <a:latin typeface="Sailec"/>
            </a:endParaRPr>
          </a:p>
          <a:p>
            <a:r>
              <a:rPr lang="en-GB" sz="1900" i="0" u="none" strike="noStrike" dirty="0">
                <a:solidFill>
                  <a:schemeClr val="tx1"/>
                </a:solidFill>
                <a:effectLst/>
              </a:rPr>
              <a:t>For adoption leave</a:t>
            </a:r>
          </a:p>
          <a:p>
            <a:r>
              <a:rPr lang="en-GB" sz="1900" i="0" u="none" strike="noStrike" dirty="0">
                <a:solidFill>
                  <a:schemeClr val="tx1"/>
                </a:solidFill>
                <a:effectLst/>
              </a:rPr>
              <a:t>The protected period ends 18 months after the child’s placement or the date they enter Great Britain (in overseas adoption cases) </a:t>
            </a:r>
            <a:endParaRPr lang="en-GB" sz="1900" b="0" i="0" u="none" strike="noStrike" dirty="0">
              <a:solidFill>
                <a:srgbClr val="12054D"/>
              </a:solidFill>
              <a:effectLst/>
            </a:endParaRPr>
          </a:p>
          <a:p>
            <a:endParaRPr lang="en-GB" sz="6000" b="0" i="0" u="none" strike="noStrike" dirty="0">
              <a:solidFill>
                <a:srgbClr val="12054D"/>
              </a:solidFill>
              <a:effectLst/>
              <a:latin typeface="Sailec"/>
            </a:endParaRPr>
          </a:p>
          <a:p>
            <a:endParaRPr lang="en-GB" sz="6000" b="0" i="0" u="none" strike="noStrike" dirty="0">
              <a:solidFill>
                <a:srgbClr val="000000"/>
              </a:solidFill>
              <a:effectLst/>
            </a:endParaRPr>
          </a:p>
          <a:p>
            <a:endParaRPr lang="en-US" sz="6000" dirty="0"/>
          </a:p>
          <a:p>
            <a:pPr marL="0" indent="0">
              <a:buNone/>
            </a:pPr>
            <a:endParaRPr lang="en-US" sz="6000" dirty="0"/>
          </a:p>
          <a:p>
            <a:endParaRPr lang="en-US" dirty="0"/>
          </a:p>
        </p:txBody>
      </p:sp>
    </p:spTree>
    <p:extLst>
      <p:ext uri="{BB962C8B-B14F-4D97-AF65-F5344CB8AC3E}">
        <p14:creationId xmlns:p14="http://schemas.microsoft.com/office/powerpoint/2010/main" val="37727025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B3B32-73C8-CF1D-CF98-CB25EE3D7E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1C544C-77EA-E489-C652-9DC63E58AE94}"/>
              </a:ext>
            </a:extLst>
          </p:cNvPr>
          <p:cNvSpPr>
            <a:spLocks noGrp="1"/>
          </p:cNvSpPr>
          <p:nvPr>
            <p:ph type="title"/>
          </p:nvPr>
        </p:nvSpPr>
        <p:spPr/>
        <p:txBody>
          <a:bodyPr/>
          <a:lstStyle/>
          <a:p>
            <a:r>
              <a:rPr lang="en-US" dirty="0"/>
              <a:t>Redundancy and shared parental leave</a:t>
            </a:r>
          </a:p>
        </p:txBody>
      </p:sp>
      <p:sp>
        <p:nvSpPr>
          <p:cNvPr id="3" name="Content Placeholder 2">
            <a:extLst>
              <a:ext uri="{FF2B5EF4-FFF2-40B4-BE49-F238E27FC236}">
                <a16:creationId xmlns:a16="http://schemas.microsoft.com/office/drawing/2014/main" id="{D6B8B4A1-A60B-8118-0258-E1B7FB203A6B}"/>
              </a:ext>
            </a:extLst>
          </p:cNvPr>
          <p:cNvSpPr>
            <a:spLocks noGrp="1"/>
          </p:cNvSpPr>
          <p:nvPr>
            <p:ph idx="1"/>
          </p:nvPr>
        </p:nvSpPr>
        <p:spPr>
          <a:xfrm>
            <a:off x="1298713" y="2716696"/>
            <a:ext cx="7939778" cy="2985052"/>
          </a:xfrm>
        </p:spPr>
        <p:txBody>
          <a:bodyPr>
            <a:normAutofit/>
          </a:bodyPr>
          <a:lstStyle/>
          <a:p>
            <a:r>
              <a:rPr lang="en-GB" sz="1900" i="0" u="none" strike="noStrike" dirty="0">
                <a:solidFill>
                  <a:schemeClr val="tx1"/>
                </a:solidFill>
                <a:effectLst/>
              </a:rPr>
              <a:t>For shared parental leave</a:t>
            </a:r>
          </a:p>
          <a:p>
            <a:r>
              <a:rPr lang="en-GB" sz="1900" i="0" u="none" strike="noStrike" dirty="0">
                <a:solidFill>
                  <a:schemeClr val="tx1"/>
                </a:solidFill>
                <a:effectLst/>
              </a:rPr>
              <a:t>Where the employee is taking six or more consecutive weeks of shared parental leave but has not taken maternity or adoption leave, the protected period ends 18 months after the date of birth or child’s placement </a:t>
            </a:r>
          </a:p>
          <a:p>
            <a:endParaRPr lang="en-GB" sz="6000" b="0" i="0" u="none" strike="noStrike" dirty="0">
              <a:solidFill>
                <a:srgbClr val="12054D"/>
              </a:solidFill>
              <a:effectLst/>
              <a:latin typeface="Sailec"/>
            </a:endParaRPr>
          </a:p>
          <a:p>
            <a:endParaRPr lang="en-GB" sz="6000" b="0" i="0" u="none" strike="noStrike" dirty="0">
              <a:solidFill>
                <a:srgbClr val="12054D"/>
              </a:solidFill>
              <a:effectLst/>
              <a:latin typeface="Sailec"/>
            </a:endParaRPr>
          </a:p>
          <a:p>
            <a:endParaRPr lang="en-GB" sz="6000" b="0" i="0" u="none" strike="noStrike" dirty="0">
              <a:solidFill>
                <a:srgbClr val="000000"/>
              </a:solidFill>
              <a:effectLst/>
            </a:endParaRPr>
          </a:p>
          <a:p>
            <a:endParaRPr lang="en-US" sz="6000" dirty="0"/>
          </a:p>
          <a:p>
            <a:pPr marL="0" indent="0">
              <a:buNone/>
            </a:pPr>
            <a:endParaRPr lang="en-US" sz="6000" dirty="0"/>
          </a:p>
          <a:p>
            <a:endParaRPr lang="en-US" dirty="0"/>
          </a:p>
        </p:txBody>
      </p:sp>
    </p:spTree>
    <p:extLst>
      <p:ext uri="{BB962C8B-B14F-4D97-AF65-F5344CB8AC3E}">
        <p14:creationId xmlns:p14="http://schemas.microsoft.com/office/powerpoint/2010/main" val="22799715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AA45BC-7D6D-45FD-562C-D72E2DD8F4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499BDC-2379-6B28-D1E3-72A08C6ED0E8}"/>
              </a:ext>
            </a:extLst>
          </p:cNvPr>
          <p:cNvSpPr>
            <a:spLocks noGrp="1"/>
          </p:cNvSpPr>
          <p:nvPr>
            <p:ph type="title"/>
          </p:nvPr>
        </p:nvSpPr>
        <p:spPr/>
        <p:txBody>
          <a:bodyPr/>
          <a:lstStyle/>
          <a:p>
            <a:r>
              <a:rPr lang="en-US" dirty="0"/>
              <a:t>Statutory Redundancy Pay (SRP)</a:t>
            </a:r>
          </a:p>
        </p:txBody>
      </p:sp>
      <p:sp>
        <p:nvSpPr>
          <p:cNvPr id="3" name="Content Placeholder 2">
            <a:extLst>
              <a:ext uri="{FF2B5EF4-FFF2-40B4-BE49-F238E27FC236}">
                <a16:creationId xmlns:a16="http://schemas.microsoft.com/office/drawing/2014/main" id="{F1AFC0C7-2474-AF19-BEA8-A1A3AA3264B2}"/>
              </a:ext>
            </a:extLst>
          </p:cNvPr>
          <p:cNvSpPr>
            <a:spLocks noGrp="1"/>
          </p:cNvSpPr>
          <p:nvPr>
            <p:ph idx="1"/>
          </p:nvPr>
        </p:nvSpPr>
        <p:spPr/>
        <p:txBody>
          <a:bodyPr>
            <a:normAutofit fontScale="92500" lnSpcReduction="10000"/>
          </a:bodyPr>
          <a:lstStyle/>
          <a:p>
            <a:r>
              <a:rPr lang="en-GB" dirty="0">
                <a:solidFill>
                  <a:srgbClr val="000000"/>
                </a:solidFill>
                <a:effectLst/>
              </a:rPr>
              <a:t>Right to SRP under </a:t>
            </a:r>
            <a:r>
              <a:rPr lang="en-GB" b="1" dirty="0">
                <a:solidFill>
                  <a:schemeClr val="accent6">
                    <a:lumMod val="50000"/>
                  </a:schemeClr>
                </a:solidFill>
                <a:effectLst/>
              </a:rPr>
              <a:t>s135 ERA 1996 </a:t>
            </a:r>
            <a:endParaRPr lang="en-GB" b="1" dirty="0">
              <a:solidFill>
                <a:schemeClr val="accent6">
                  <a:lumMod val="50000"/>
                </a:schemeClr>
              </a:solidFill>
            </a:endParaRPr>
          </a:p>
          <a:p>
            <a:pPr lvl="1"/>
            <a:r>
              <a:rPr lang="en-GB" dirty="0">
                <a:solidFill>
                  <a:srgbClr val="000000"/>
                </a:solidFill>
                <a:effectLst/>
              </a:rPr>
              <a:t>“</a:t>
            </a:r>
            <a:r>
              <a:rPr lang="en-GB" b="1" dirty="0">
                <a:solidFill>
                  <a:schemeClr val="accent6">
                    <a:lumMod val="50000"/>
                  </a:schemeClr>
                </a:solidFill>
                <a:effectLst/>
              </a:rPr>
              <a:t>Employees</a:t>
            </a:r>
            <a:r>
              <a:rPr lang="en-GB" dirty="0">
                <a:solidFill>
                  <a:srgbClr val="000000"/>
                </a:solidFill>
                <a:effectLst/>
              </a:rPr>
              <a:t>” have a right to a minimum level of redundancy payment (in addition to notice pay and holiday pay on termination) if they are </a:t>
            </a:r>
            <a:r>
              <a:rPr lang="en-GB" b="1" dirty="0">
                <a:solidFill>
                  <a:schemeClr val="accent6">
                    <a:lumMod val="50000"/>
                  </a:schemeClr>
                </a:solidFill>
                <a:effectLst/>
              </a:rPr>
              <a:t>dismissed by their employer by reason of redundancy</a:t>
            </a:r>
          </a:p>
          <a:p>
            <a:pPr lvl="1"/>
            <a:r>
              <a:rPr lang="en-GB" dirty="0">
                <a:solidFill>
                  <a:srgbClr val="000000"/>
                </a:solidFill>
                <a:effectLst/>
              </a:rPr>
              <a:t>Employers can voluntarily or under contract pay enhanced redundancy payments (e.</a:t>
            </a:r>
            <a:r>
              <a:rPr lang="en-GB" dirty="0">
                <a:solidFill>
                  <a:srgbClr val="000000"/>
                </a:solidFill>
              </a:rPr>
              <a:t>g. </a:t>
            </a:r>
            <a:r>
              <a:rPr lang="en-GB" dirty="0">
                <a:solidFill>
                  <a:srgbClr val="000000"/>
                </a:solidFill>
                <a:effectLst/>
              </a:rPr>
              <a:t>severance agreement) </a:t>
            </a:r>
          </a:p>
          <a:p>
            <a:pPr lvl="1"/>
            <a:r>
              <a:rPr lang="en-GB" dirty="0">
                <a:solidFill>
                  <a:srgbClr val="000000"/>
                </a:solidFill>
                <a:effectLst/>
              </a:rPr>
              <a:t>Right to SRP excludes non-employees e.g. independent contractors and self-employed individuals, agency workers provided by employment agencies and employment businesses, partners, zero-hour/ad hoc workers</a:t>
            </a:r>
          </a:p>
          <a:p>
            <a:r>
              <a:rPr lang="en-GB" dirty="0">
                <a:solidFill>
                  <a:srgbClr val="000000"/>
                </a:solidFill>
                <a:effectLst/>
              </a:rPr>
              <a:t>Only available to employees with </a:t>
            </a:r>
            <a:r>
              <a:rPr lang="en-GB" b="1" dirty="0">
                <a:solidFill>
                  <a:schemeClr val="accent6">
                    <a:lumMod val="50000"/>
                  </a:schemeClr>
                </a:solidFill>
                <a:effectLst/>
              </a:rPr>
              <a:t>2 or more years continuous service at the date of termination</a:t>
            </a:r>
            <a:r>
              <a:rPr lang="en-GB" dirty="0">
                <a:solidFill>
                  <a:srgbClr val="000000"/>
                </a:solidFill>
                <a:effectLst/>
              </a:rPr>
              <a:t> (or at the end of their statutory notice period if dismissed without notice)</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13301304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7E127-B106-2473-9288-F9310E5045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960FB3-259A-14F9-2D1A-D84408FBB3AE}"/>
              </a:ext>
            </a:extLst>
          </p:cNvPr>
          <p:cNvSpPr>
            <a:spLocks noGrp="1"/>
          </p:cNvSpPr>
          <p:nvPr>
            <p:ph type="title"/>
          </p:nvPr>
        </p:nvSpPr>
        <p:spPr/>
        <p:txBody>
          <a:bodyPr/>
          <a:lstStyle/>
          <a:p>
            <a:r>
              <a:rPr lang="en-US" dirty="0"/>
              <a:t>SRP</a:t>
            </a:r>
          </a:p>
        </p:txBody>
      </p:sp>
      <p:sp>
        <p:nvSpPr>
          <p:cNvPr id="3" name="Content Placeholder 2">
            <a:extLst>
              <a:ext uri="{FF2B5EF4-FFF2-40B4-BE49-F238E27FC236}">
                <a16:creationId xmlns:a16="http://schemas.microsoft.com/office/drawing/2014/main" id="{13C0B698-29D4-CADB-18C0-1AAADAD0DB8B}"/>
              </a:ext>
            </a:extLst>
          </p:cNvPr>
          <p:cNvSpPr>
            <a:spLocks noGrp="1"/>
          </p:cNvSpPr>
          <p:nvPr>
            <p:ph idx="1"/>
          </p:nvPr>
        </p:nvSpPr>
        <p:spPr/>
        <p:txBody>
          <a:bodyPr>
            <a:normAutofit fontScale="85000" lnSpcReduction="10000"/>
          </a:bodyPr>
          <a:lstStyle/>
          <a:p>
            <a:r>
              <a:rPr lang="en-US" dirty="0"/>
              <a:t>Same formula as the Basic Award (cannot be awarded Basic Award and SRP) </a:t>
            </a:r>
          </a:p>
          <a:p>
            <a:r>
              <a:rPr lang="en-US" dirty="0"/>
              <a:t>Based on a formula that takes int account age, length of service and weekly pay</a:t>
            </a:r>
          </a:p>
          <a:p>
            <a:r>
              <a:rPr lang="en-US" dirty="0"/>
              <a:t>Age:</a:t>
            </a:r>
          </a:p>
          <a:p>
            <a:pPr lvl="1"/>
            <a:r>
              <a:rPr lang="en-GB" b="0" i="0" u="none" strike="noStrike" dirty="0">
                <a:solidFill>
                  <a:srgbClr val="1F1F1F"/>
                </a:solidFill>
                <a:effectLst/>
              </a:rPr>
              <a:t>One and a half weeks' pay for each year of employment in which the employee was aged 41 or over  </a:t>
            </a:r>
          </a:p>
          <a:p>
            <a:pPr lvl="1"/>
            <a:r>
              <a:rPr lang="en-GB" b="0" i="0" u="none" strike="noStrike" dirty="0">
                <a:solidFill>
                  <a:srgbClr val="1F1F1F"/>
                </a:solidFill>
                <a:effectLst/>
              </a:rPr>
              <a:t>One week's pay for each year of employment in which the employee was aged 22-40  </a:t>
            </a:r>
          </a:p>
          <a:p>
            <a:pPr lvl="1"/>
            <a:r>
              <a:rPr lang="en-GB" b="0" i="0" u="none" strike="noStrike" dirty="0">
                <a:solidFill>
                  <a:srgbClr val="1F1F1F"/>
                </a:solidFill>
                <a:effectLst/>
              </a:rPr>
              <a:t>Half a week's pay for each year of employment in which the employee was under the age of 22</a:t>
            </a:r>
          </a:p>
          <a:p>
            <a:r>
              <a:rPr lang="en-GB" b="0" i="0" u="none" strike="noStrike" dirty="0">
                <a:solidFill>
                  <a:srgbClr val="1F1F1F"/>
                </a:solidFill>
                <a:effectLst/>
              </a:rPr>
              <a:t>Length of service</a:t>
            </a:r>
            <a:r>
              <a:rPr lang="en-GB" dirty="0">
                <a:solidFill>
                  <a:srgbClr val="1F1F1F"/>
                </a:solidFill>
              </a:rPr>
              <a:t>:  complete years and capped at 20 years</a:t>
            </a:r>
          </a:p>
          <a:p>
            <a:r>
              <a:rPr lang="en-GB" b="0" i="0" u="none" strike="noStrike" dirty="0">
                <a:solidFill>
                  <a:srgbClr val="1F1F1F"/>
                </a:solidFill>
                <a:effectLst/>
              </a:rPr>
              <a:t>Weekly pay:  capped at £700 (increa</a:t>
            </a:r>
            <a:r>
              <a:rPr lang="en-GB" dirty="0">
                <a:solidFill>
                  <a:srgbClr val="1F1F1F"/>
                </a:solidFill>
              </a:rPr>
              <a:t>sed in April each year)</a:t>
            </a:r>
            <a:r>
              <a:rPr lang="en-GB" b="0" i="0" u="none" strike="noStrike" dirty="0">
                <a:solidFill>
                  <a:srgbClr val="1F1F1F"/>
                </a:solidFill>
                <a:effectLst/>
              </a:rPr>
              <a:t> </a:t>
            </a:r>
          </a:p>
          <a:p>
            <a:r>
              <a:rPr lang="en-US" dirty="0"/>
              <a:t>Cap as at 6 April 2024:  £21,000 </a:t>
            </a:r>
          </a:p>
          <a:p>
            <a:endParaRPr lang="en-US" dirty="0"/>
          </a:p>
        </p:txBody>
      </p:sp>
    </p:spTree>
    <p:extLst>
      <p:ext uri="{BB962C8B-B14F-4D97-AF65-F5344CB8AC3E}">
        <p14:creationId xmlns:p14="http://schemas.microsoft.com/office/powerpoint/2010/main" val="29032403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6A3CE-55FB-9A81-3EFB-6C0F8279CC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BE09C5-771C-AEE1-1F49-B9C399DE9601}"/>
              </a:ext>
            </a:extLst>
          </p:cNvPr>
          <p:cNvSpPr>
            <a:spLocks noGrp="1"/>
          </p:cNvSpPr>
          <p:nvPr>
            <p:ph type="title"/>
          </p:nvPr>
        </p:nvSpPr>
        <p:spPr/>
        <p:txBody>
          <a:bodyPr/>
          <a:lstStyle/>
          <a:p>
            <a:r>
              <a:rPr lang="en-US" dirty="0"/>
              <a:t>Calculating SRP</a:t>
            </a:r>
          </a:p>
        </p:txBody>
      </p:sp>
      <p:sp>
        <p:nvSpPr>
          <p:cNvPr id="3" name="Content Placeholder 2">
            <a:extLst>
              <a:ext uri="{FF2B5EF4-FFF2-40B4-BE49-F238E27FC236}">
                <a16:creationId xmlns:a16="http://schemas.microsoft.com/office/drawing/2014/main" id="{6A229C82-1B4A-9571-594A-945D456322F3}"/>
              </a:ext>
            </a:extLst>
          </p:cNvPr>
          <p:cNvSpPr>
            <a:spLocks noGrp="1"/>
          </p:cNvSpPr>
          <p:nvPr>
            <p:ph idx="1"/>
          </p:nvPr>
        </p:nvSpPr>
        <p:spPr/>
        <p:txBody>
          <a:bodyPr>
            <a:normAutofit/>
          </a:bodyPr>
          <a:lstStyle/>
          <a:p>
            <a:r>
              <a:rPr lang="en-US" dirty="0"/>
              <a:t>Use the UK Government online calculator </a:t>
            </a:r>
          </a:p>
          <a:p>
            <a:r>
              <a:rPr lang="en-US" dirty="0"/>
              <a:t>https://</a:t>
            </a:r>
            <a:r>
              <a:rPr lang="en-US" dirty="0" err="1"/>
              <a:t>www.gov.uk</a:t>
            </a:r>
            <a:r>
              <a:rPr lang="en-US" dirty="0"/>
              <a:t>/calculate-your-redundancy-pay</a:t>
            </a:r>
          </a:p>
          <a:p>
            <a:pPr marL="0" indent="0">
              <a:buNone/>
            </a:pPr>
            <a:endParaRPr lang="en-US" dirty="0"/>
          </a:p>
          <a:p>
            <a:endParaRPr lang="en-US" dirty="0"/>
          </a:p>
        </p:txBody>
      </p:sp>
    </p:spTree>
    <p:extLst>
      <p:ext uri="{BB962C8B-B14F-4D97-AF65-F5344CB8AC3E}">
        <p14:creationId xmlns:p14="http://schemas.microsoft.com/office/powerpoint/2010/main" val="32097890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74EBE-1853-60F5-9B63-47131C853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B081E7-153D-35AF-E5B3-EBFB1EF9E97B}"/>
              </a:ext>
            </a:extLst>
          </p:cNvPr>
          <p:cNvSpPr>
            <a:spLocks noGrp="1"/>
          </p:cNvSpPr>
          <p:nvPr>
            <p:ph type="title"/>
          </p:nvPr>
        </p:nvSpPr>
        <p:spPr/>
        <p:txBody>
          <a:bodyPr/>
          <a:lstStyle/>
          <a:p>
            <a:r>
              <a:rPr lang="en-US" dirty="0"/>
              <a:t>Loss of right to SRP</a:t>
            </a:r>
          </a:p>
        </p:txBody>
      </p:sp>
      <p:sp>
        <p:nvSpPr>
          <p:cNvPr id="3" name="Content Placeholder 2">
            <a:extLst>
              <a:ext uri="{FF2B5EF4-FFF2-40B4-BE49-F238E27FC236}">
                <a16:creationId xmlns:a16="http://schemas.microsoft.com/office/drawing/2014/main" id="{4C4097BD-385C-BE77-A599-7641C46ADD89}"/>
              </a:ext>
            </a:extLst>
          </p:cNvPr>
          <p:cNvSpPr>
            <a:spLocks noGrp="1"/>
          </p:cNvSpPr>
          <p:nvPr>
            <p:ph idx="1"/>
          </p:nvPr>
        </p:nvSpPr>
        <p:spPr/>
        <p:txBody>
          <a:bodyPr>
            <a:normAutofit/>
          </a:bodyPr>
          <a:lstStyle/>
          <a:p>
            <a:r>
              <a:rPr lang="en-GB" dirty="0">
                <a:solidFill>
                  <a:srgbClr val="000000"/>
                </a:solidFill>
                <a:effectLst/>
              </a:rPr>
              <a:t>Right to SRP can be forfeited if:</a:t>
            </a:r>
            <a:endParaRPr lang="en-GB" dirty="0">
              <a:solidFill>
                <a:srgbClr val="000000"/>
              </a:solidFill>
            </a:endParaRPr>
          </a:p>
          <a:p>
            <a:pPr lvl="1" algn="just"/>
            <a:r>
              <a:rPr lang="en-GB" dirty="0">
                <a:solidFill>
                  <a:srgbClr val="000000"/>
                </a:solidFill>
                <a:effectLst/>
              </a:rPr>
              <a:t>If redundancy notice has already been issued, the employer makes an offer to renew or re-engage the employee on the same job and terms and location before the termination of their employment; and</a:t>
            </a:r>
          </a:p>
          <a:p>
            <a:pPr lvl="1" algn="just"/>
            <a:r>
              <a:rPr lang="en-GB" dirty="0">
                <a:solidFill>
                  <a:srgbClr val="000000"/>
                </a:solidFill>
                <a:effectLst/>
              </a:rPr>
              <a:t>The renewal/re-engagement of the job takes place immediately on or within 4 weeks of termination of employment</a:t>
            </a:r>
          </a:p>
          <a:p>
            <a:pPr lvl="1" algn="just"/>
            <a:r>
              <a:rPr lang="en-GB" dirty="0">
                <a:solidFill>
                  <a:srgbClr val="000000"/>
                </a:solidFill>
                <a:effectLst/>
              </a:rPr>
              <a:t>Employee will have no right to a SRP, even if he refuses this offer and his employment is terminated</a:t>
            </a:r>
          </a:p>
          <a:p>
            <a:pPr marL="0" indent="0">
              <a:buNone/>
            </a:pPr>
            <a:endParaRPr lang="en-US" dirty="0"/>
          </a:p>
          <a:p>
            <a:endParaRPr lang="en-US" dirty="0"/>
          </a:p>
        </p:txBody>
      </p:sp>
    </p:spTree>
    <p:extLst>
      <p:ext uri="{BB962C8B-B14F-4D97-AF65-F5344CB8AC3E}">
        <p14:creationId xmlns:p14="http://schemas.microsoft.com/office/powerpoint/2010/main" val="15189832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DA9A0-EC69-F399-FB08-5D9C4BAF90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688DEA-B806-58B4-C657-14F2D8B9513C}"/>
              </a:ext>
            </a:extLst>
          </p:cNvPr>
          <p:cNvSpPr>
            <a:spLocks noGrp="1"/>
          </p:cNvSpPr>
          <p:nvPr>
            <p:ph type="title"/>
          </p:nvPr>
        </p:nvSpPr>
        <p:spPr/>
        <p:txBody>
          <a:bodyPr/>
          <a:lstStyle/>
          <a:p>
            <a:r>
              <a:rPr lang="en-US" dirty="0"/>
              <a:t>Loss of right to SRP</a:t>
            </a:r>
          </a:p>
        </p:txBody>
      </p:sp>
      <p:sp>
        <p:nvSpPr>
          <p:cNvPr id="3" name="Content Placeholder 2">
            <a:extLst>
              <a:ext uri="{FF2B5EF4-FFF2-40B4-BE49-F238E27FC236}">
                <a16:creationId xmlns:a16="http://schemas.microsoft.com/office/drawing/2014/main" id="{C4262A22-5486-D498-6BE4-28E99A91DDA5}"/>
              </a:ext>
            </a:extLst>
          </p:cNvPr>
          <p:cNvSpPr>
            <a:spLocks noGrp="1"/>
          </p:cNvSpPr>
          <p:nvPr>
            <p:ph idx="1"/>
          </p:nvPr>
        </p:nvSpPr>
        <p:spPr/>
        <p:txBody>
          <a:bodyPr>
            <a:normAutofit fontScale="47500" lnSpcReduction="20000"/>
          </a:bodyPr>
          <a:lstStyle/>
          <a:p>
            <a:r>
              <a:rPr lang="en-GB" sz="2900" dirty="0">
                <a:solidFill>
                  <a:srgbClr val="000000"/>
                </a:solidFill>
                <a:effectLst/>
              </a:rPr>
              <a:t>If the new job offered </a:t>
            </a:r>
            <a:r>
              <a:rPr lang="en-GB" sz="2900" dirty="0">
                <a:solidFill>
                  <a:schemeClr val="accent6">
                    <a:lumMod val="50000"/>
                  </a:schemeClr>
                </a:solidFill>
                <a:effectLst/>
              </a:rPr>
              <a:t>differs</a:t>
            </a:r>
            <a:r>
              <a:rPr lang="en-GB" sz="2900" dirty="0">
                <a:solidFill>
                  <a:srgbClr val="000000"/>
                </a:solidFill>
                <a:effectLst/>
              </a:rPr>
              <a:t> from their old job in the capacity or location, or other terms and conditions: </a:t>
            </a:r>
          </a:p>
          <a:p>
            <a:pPr>
              <a:spcAft>
                <a:spcPts val="750"/>
              </a:spcAft>
            </a:pPr>
            <a:r>
              <a:rPr lang="en-GB" sz="2900" dirty="0">
                <a:solidFill>
                  <a:srgbClr val="000000"/>
                </a:solidFill>
                <a:effectLst/>
              </a:rPr>
              <a:t>Employer must allow for a 4-week trial period on commencing the new job (or longer if formally agreed in writing before starting the role)</a:t>
            </a:r>
          </a:p>
          <a:p>
            <a:pPr>
              <a:spcAft>
                <a:spcPts val="750"/>
              </a:spcAft>
            </a:pPr>
            <a:r>
              <a:rPr lang="en-GB" sz="2900" dirty="0">
                <a:solidFill>
                  <a:srgbClr val="000000"/>
                </a:solidFill>
                <a:effectLst/>
              </a:rPr>
              <a:t>Employee will retain entitlement to SRP if:</a:t>
            </a:r>
          </a:p>
          <a:p>
            <a:pPr lvl="1">
              <a:spcAft>
                <a:spcPts val="750"/>
              </a:spcAft>
            </a:pPr>
            <a:r>
              <a:rPr lang="en-GB" sz="2700" dirty="0">
                <a:solidFill>
                  <a:srgbClr val="000000"/>
                </a:solidFill>
                <a:effectLst/>
              </a:rPr>
              <a:t>during the trial period they terminate their employment for any reason (subject to next slide); or</a:t>
            </a:r>
          </a:p>
          <a:p>
            <a:pPr lvl="1">
              <a:spcAft>
                <a:spcPts val="750"/>
              </a:spcAft>
            </a:pPr>
            <a:r>
              <a:rPr lang="en-GB" sz="2700" dirty="0">
                <a:solidFill>
                  <a:srgbClr val="000000"/>
                </a:solidFill>
                <a:effectLst/>
              </a:rPr>
              <a:t>during the trial period the employer terminates their employment for reasons relating to any differences between the old and new job</a:t>
            </a:r>
          </a:p>
          <a:p>
            <a:pPr>
              <a:spcAft>
                <a:spcPts val="750"/>
              </a:spcAft>
            </a:pPr>
            <a:r>
              <a:rPr lang="en-GB" sz="2900" dirty="0">
                <a:solidFill>
                  <a:srgbClr val="000000"/>
                </a:solidFill>
                <a:effectLst/>
              </a:rPr>
              <a:t>Employee will lose entitlement to SRP if they do not resign their employment during the trial period and continue in the new job – any resignation after the trial period not connected to redundancy</a:t>
            </a:r>
          </a:p>
          <a:p>
            <a:endParaRPr lang="en-GB" dirty="0">
              <a:solidFill>
                <a:srgbClr val="00000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38309765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A1828-8642-B1AD-1B96-813A784E69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B609BA-4463-B0B0-1CCC-9A9F675C7036}"/>
              </a:ext>
            </a:extLst>
          </p:cNvPr>
          <p:cNvSpPr>
            <a:spLocks noGrp="1"/>
          </p:cNvSpPr>
          <p:nvPr>
            <p:ph type="title"/>
          </p:nvPr>
        </p:nvSpPr>
        <p:spPr/>
        <p:txBody>
          <a:bodyPr/>
          <a:lstStyle/>
          <a:p>
            <a:r>
              <a:rPr lang="en-US" dirty="0"/>
              <a:t>Loss of right to SRP</a:t>
            </a:r>
          </a:p>
        </p:txBody>
      </p:sp>
      <p:sp>
        <p:nvSpPr>
          <p:cNvPr id="3" name="Content Placeholder 2">
            <a:extLst>
              <a:ext uri="{FF2B5EF4-FFF2-40B4-BE49-F238E27FC236}">
                <a16:creationId xmlns:a16="http://schemas.microsoft.com/office/drawing/2014/main" id="{EA1B8066-3736-49C9-569B-BD889C7A7193}"/>
              </a:ext>
            </a:extLst>
          </p:cNvPr>
          <p:cNvSpPr>
            <a:spLocks noGrp="1"/>
          </p:cNvSpPr>
          <p:nvPr>
            <p:ph idx="1"/>
          </p:nvPr>
        </p:nvSpPr>
        <p:spPr>
          <a:xfrm>
            <a:off x="1090708" y="2468031"/>
            <a:ext cx="8825659" cy="3561707"/>
          </a:xfrm>
        </p:spPr>
        <p:txBody>
          <a:bodyPr>
            <a:normAutofit fontScale="25000" lnSpcReduction="20000"/>
          </a:bodyPr>
          <a:lstStyle/>
          <a:p>
            <a:r>
              <a:rPr lang="en-GB" sz="5600" dirty="0">
                <a:solidFill>
                  <a:srgbClr val="000000"/>
                </a:solidFill>
                <a:effectLst/>
              </a:rPr>
              <a:t>If offer of new job made before termination date to start within 4 weeks of termination date:</a:t>
            </a:r>
          </a:p>
          <a:p>
            <a:pPr>
              <a:spcAft>
                <a:spcPts val="750"/>
              </a:spcAft>
            </a:pPr>
            <a:r>
              <a:rPr lang="en-GB" sz="5600" dirty="0">
                <a:solidFill>
                  <a:srgbClr val="000000"/>
                </a:solidFill>
                <a:effectLst/>
              </a:rPr>
              <a:t>Employee forfeits right to SRP if he unreasonably refuses the offer of the new job</a:t>
            </a:r>
          </a:p>
          <a:p>
            <a:pPr>
              <a:spcAft>
                <a:spcPts val="750"/>
              </a:spcAft>
            </a:pPr>
            <a:r>
              <a:rPr lang="en-GB" sz="5600" dirty="0">
                <a:solidFill>
                  <a:srgbClr val="000000"/>
                </a:solidFill>
                <a:effectLst/>
              </a:rPr>
              <a:t>Refusal unreasonable if he refuses a new job which differs from the old job and:</a:t>
            </a:r>
          </a:p>
          <a:p>
            <a:pPr lvl="1">
              <a:spcAft>
                <a:spcPts val="750"/>
              </a:spcAft>
            </a:pPr>
            <a:r>
              <a:rPr lang="en-GB" sz="5600" dirty="0">
                <a:solidFill>
                  <a:srgbClr val="000000"/>
                </a:solidFill>
                <a:effectLst/>
              </a:rPr>
              <a:t>job amounts to suitable employment in relation to that employee, and</a:t>
            </a:r>
          </a:p>
          <a:p>
            <a:pPr lvl="1">
              <a:spcAft>
                <a:spcPts val="750"/>
              </a:spcAft>
            </a:pPr>
            <a:r>
              <a:rPr lang="en-GB" sz="5600" dirty="0">
                <a:solidFill>
                  <a:srgbClr val="000000"/>
                </a:solidFill>
                <a:effectLst/>
              </a:rPr>
              <a:t>during the trial period he unreasonably terminates his contract</a:t>
            </a:r>
          </a:p>
          <a:p>
            <a:pPr>
              <a:spcAft>
                <a:spcPts val="750"/>
              </a:spcAft>
            </a:pPr>
            <a:r>
              <a:rPr lang="en-GB" sz="5600" dirty="0">
                <a:solidFill>
                  <a:srgbClr val="000000"/>
                </a:solidFill>
                <a:effectLst/>
              </a:rPr>
              <a:t>Is it suitable? – </a:t>
            </a:r>
            <a:r>
              <a:rPr lang="en-GB" sz="5600" dirty="0">
                <a:solidFill>
                  <a:schemeClr val="accent6">
                    <a:lumMod val="50000"/>
                  </a:schemeClr>
                </a:solidFill>
                <a:effectLst/>
              </a:rPr>
              <a:t>objective test </a:t>
            </a:r>
            <a:r>
              <a:rPr lang="en-GB" sz="5600" dirty="0">
                <a:solidFill>
                  <a:srgbClr val="000000"/>
                </a:solidFill>
                <a:effectLst/>
              </a:rPr>
              <a:t>(e.g. matches his skills, experience, reasonable relocation)</a:t>
            </a:r>
          </a:p>
          <a:p>
            <a:pPr>
              <a:spcAft>
                <a:spcPts val="750"/>
              </a:spcAft>
            </a:pPr>
            <a:r>
              <a:rPr lang="en-GB" sz="5600" dirty="0">
                <a:solidFill>
                  <a:srgbClr val="000000"/>
                </a:solidFill>
                <a:effectLst/>
              </a:rPr>
              <a:t>Was termination unreasonable – </a:t>
            </a:r>
            <a:r>
              <a:rPr lang="en-GB" sz="5600" dirty="0">
                <a:solidFill>
                  <a:schemeClr val="accent6">
                    <a:lumMod val="50000"/>
                  </a:schemeClr>
                </a:solidFill>
                <a:effectLst/>
              </a:rPr>
              <a:t>subjective test </a:t>
            </a:r>
            <a:r>
              <a:rPr lang="en-GB" sz="5600" dirty="0">
                <a:solidFill>
                  <a:srgbClr val="000000"/>
                </a:solidFill>
                <a:effectLst/>
              </a:rPr>
              <a:t>(e.g. personal reasons, loss of status, drop in pay, more inconvenient working times due to childcare, commuting distance etc)</a:t>
            </a:r>
          </a:p>
          <a:p>
            <a:pPr>
              <a:spcAft>
                <a:spcPts val="750"/>
              </a:spcAft>
            </a:pPr>
            <a:r>
              <a:rPr lang="en-GB" sz="5600" dirty="0">
                <a:solidFill>
                  <a:srgbClr val="000000"/>
                </a:solidFill>
                <a:effectLst/>
              </a:rPr>
              <a:t>Some employers (mainly public sector) provide “pay protection” periods where employees are downgraded due to redundancy – provides for a period of time before pay is reduced rather than cliff edge </a:t>
            </a:r>
          </a:p>
          <a:p>
            <a:endParaRPr lang="en-GB" sz="2900" dirty="0">
              <a:solidFill>
                <a:srgbClr val="000000"/>
              </a:solidFill>
              <a:effectLst/>
            </a:endParaRPr>
          </a:p>
          <a:p>
            <a:endParaRPr lang="en-GB" dirty="0">
              <a:solidFill>
                <a:srgbClr val="00000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39544435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76BEBC-EF61-C740-5629-39C777BA06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E0326D-EAF1-EAA7-27B2-68D78C0A79B9}"/>
              </a:ext>
            </a:extLst>
          </p:cNvPr>
          <p:cNvSpPr>
            <a:spLocks noGrp="1"/>
          </p:cNvSpPr>
          <p:nvPr>
            <p:ph type="title"/>
          </p:nvPr>
        </p:nvSpPr>
        <p:spPr/>
        <p:txBody>
          <a:bodyPr/>
          <a:lstStyle/>
          <a:p>
            <a:r>
              <a:rPr lang="en-US" dirty="0"/>
              <a:t>Collective consultation </a:t>
            </a:r>
          </a:p>
        </p:txBody>
      </p:sp>
      <p:sp>
        <p:nvSpPr>
          <p:cNvPr id="3" name="Content Placeholder 2">
            <a:extLst>
              <a:ext uri="{FF2B5EF4-FFF2-40B4-BE49-F238E27FC236}">
                <a16:creationId xmlns:a16="http://schemas.microsoft.com/office/drawing/2014/main" id="{936038CA-F7D3-C448-7ECF-24573C03E015}"/>
              </a:ext>
            </a:extLst>
          </p:cNvPr>
          <p:cNvSpPr>
            <a:spLocks noGrp="1"/>
          </p:cNvSpPr>
          <p:nvPr>
            <p:ph idx="1"/>
          </p:nvPr>
        </p:nvSpPr>
        <p:spPr>
          <a:xfrm>
            <a:off x="1154954" y="2517913"/>
            <a:ext cx="8825659" cy="3501887"/>
          </a:xfrm>
        </p:spPr>
        <p:txBody>
          <a:bodyPr>
            <a:normAutofit/>
          </a:bodyPr>
          <a:lstStyle/>
          <a:p>
            <a:r>
              <a:rPr lang="en-GB" sz="1900" dirty="0">
                <a:solidFill>
                  <a:srgbClr val="000000"/>
                </a:solidFill>
                <a:effectLst/>
              </a:rPr>
              <a:t>Section 188 Trade Union and Labour Relations (Consolidation) Act 1992 (TULCRA)</a:t>
            </a:r>
          </a:p>
          <a:p>
            <a:pPr>
              <a:spcAft>
                <a:spcPts val="750"/>
              </a:spcAft>
            </a:pPr>
            <a:r>
              <a:rPr lang="en-GB" sz="1900" dirty="0">
                <a:solidFill>
                  <a:srgbClr val="000000"/>
                </a:solidFill>
                <a:effectLst/>
              </a:rPr>
              <a:t>Duty to collectively consult if employer:</a:t>
            </a:r>
          </a:p>
          <a:p>
            <a:pPr lvl="1">
              <a:spcAft>
                <a:spcPts val="750"/>
              </a:spcAft>
            </a:pPr>
            <a:r>
              <a:rPr lang="en-GB" sz="1900" dirty="0">
                <a:solidFill>
                  <a:srgbClr val="000000"/>
                </a:solidFill>
                <a:effectLst/>
              </a:rPr>
              <a:t>proposing to dismiss as redundant 20 or more employees</a:t>
            </a:r>
          </a:p>
          <a:p>
            <a:pPr lvl="1">
              <a:spcAft>
                <a:spcPts val="750"/>
              </a:spcAft>
            </a:pPr>
            <a:r>
              <a:rPr lang="en-GB" sz="1900" dirty="0">
                <a:solidFill>
                  <a:srgbClr val="000000"/>
                </a:solidFill>
                <a:effectLst/>
              </a:rPr>
              <a:t>at one establishment </a:t>
            </a:r>
          </a:p>
          <a:p>
            <a:pPr lvl="1">
              <a:spcAft>
                <a:spcPts val="750"/>
              </a:spcAft>
            </a:pPr>
            <a:r>
              <a:rPr lang="en-GB" sz="1900" dirty="0">
                <a:solidFill>
                  <a:srgbClr val="000000"/>
                </a:solidFill>
                <a:effectLst/>
              </a:rPr>
              <a:t>within a 90-day period</a:t>
            </a:r>
          </a:p>
          <a:p>
            <a:pPr marL="0" indent="0">
              <a:buNone/>
            </a:pPr>
            <a:endParaRPr lang="en-US" dirty="0"/>
          </a:p>
          <a:p>
            <a:endParaRPr lang="en-US" dirty="0"/>
          </a:p>
        </p:txBody>
      </p:sp>
    </p:spTree>
    <p:extLst>
      <p:ext uri="{BB962C8B-B14F-4D97-AF65-F5344CB8AC3E}">
        <p14:creationId xmlns:p14="http://schemas.microsoft.com/office/powerpoint/2010/main" val="8550196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7D1C9-C595-2B7E-B18C-331C40C15C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19AAAF-F716-2F54-AE9D-1B0529B15D14}"/>
              </a:ext>
            </a:extLst>
          </p:cNvPr>
          <p:cNvSpPr>
            <a:spLocks noGrp="1"/>
          </p:cNvSpPr>
          <p:nvPr>
            <p:ph type="title"/>
          </p:nvPr>
        </p:nvSpPr>
        <p:spPr/>
        <p:txBody>
          <a:bodyPr/>
          <a:lstStyle/>
          <a:p>
            <a:r>
              <a:rPr lang="en-US" dirty="0"/>
              <a:t>Collective consultation </a:t>
            </a:r>
          </a:p>
        </p:txBody>
      </p:sp>
      <p:sp>
        <p:nvSpPr>
          <p:cNvPr id="3" name="Content Placeholder 2">
            <a:extLst>
              <a:ext uri="{FF2B5EF4-FFF2-40B4-BE49-F238E27FC236}">
                <a16:creationId xmlns:a16="http://schemas.microsoft.com/office/drawing/2014/main" id="{20C67B66-ABEE-27BC-7E17-21BC1F80E06B}"/>
              </a:ext>
            </a:extLst>
          </p:cNvPr>
          <p:cNvSpPr>
            <a:spLocks noGrp="1"/>
          </p:cNvSpPr>
          <p:nvPr>
            <p:ph idx="1"/>
          </p:nvPr>
        </p:nvSpPr>
        <p:spPr>
          <a:xfrm>
            <a:off x="1154954" y="2517913"/>
            <a:ext cx="8825659" cy="3501887"/>
          </a:xfrm>
        </p:spPr>
        <p:txBody>
          <a:bodyPr>
            <a:normAutofit fontScale="25000" lnSpcReduction="20000"/>
          </a:bodyPr>
          <a:lstStyle/>
          <a:p>
            <a:pPr>
              <a:spcAft>
                <a:spcPts val="750"/>
              </a:spcAft>
            </a:pPr>
            <a:r>
              <a:rPr lang="en-GB" sz="7200" dirty="0">
                <a:solidFill>
                  <a:srgbClr val="000000"/>
                </a:solidFill>
                <a:effectLst/>
              </a:rPr>
              <a:t>If duty triggered, employer must consult with “appropriate representatives” of the “affected employees” (not just those at risk, but impacted by measures connected to the dismissals):</a:t>
            </a:r>
          </a:p>
          <a:p>
            <a:pPr lvl="1">
              <a:spcAft>
                <a:spcPts val="750"/>
              </a:spcAft>
            </a:pPr>
            <a:r>
              <a:rPr lang="en-GB" sz="7200" dirty="0">
                <a:solidFill>
                  <a:srgbClr val="000000"/>
                </a:solidFill>
                <a:effectLst/>
              </a:rPr>
              <a:t>Representatives of a recognised trade union; or (if not present)</a:t>
            </a:r>
          </a:p>
          <a:p>
            <a:pPr lvl="1">
              <a:spcAft>
                <a:spcPts val="750"/>
              </a:spcAft>
            </a:pPr>
            <a:r>
              <a:rPr lang="en-GB" sz="7200" dirty="0">
                <a:solidFill>
                  <a:srgbClr val="000000"/>
                </a:solidFill>
                <a:effectLst/>
              </a:rPr>
              <a:t>Employee representatives specifically elected for the consultation on that proposal; or</a:t>
            </a:r>
          </a:p>
          <a:p>
            <a:pPr lvl="1">
              <a:spcAft>
                <a:spcPts val="750"/>
              </a:spcAft>
            </a:pPr>
            <a:r>
              <a:rPr lang="en-GB" sz="7200" dirty="0">
                <a:solidFill>
                  <a:srgbClr val="000000"/>
                </a:solidFill>
                <a:effectLst/>
              </a:rPr>
              <a:t>Elected or appointed representatives not specifically elected for the consultation</a:t>
            </a:r>
            <a:endParaRPr lang="en-US" dirty="0"/>
          </a:p>
          <a:p>
            <a:endParaRPr lang="en-US" dirty="0"/>
          </a:p>
        </p:txBody>
      </p:sp>
    </p:spTree>
    <p:extLst>
      <p:ext uri="{BB962C8B-B14F-4D97-AF65-F5344CB8AC3E}">
        <p14:creationId xmlns:p14="http://schemas.microsoft.com/office/powerpoint/2010/main" val="7763914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D0A88-2C70-E9E8-0546-543065E480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427B20-43F0-E8F7-7FD4-1DA9E2E28085}"/>
              </a:ext>
            </a:extLst>
          </p:cNvPr>
          <p:cNvSpPr>
            <a:spLocks noGrp="1"/>
          </p:cNvSpPr>
          <p:nvPr>
            <p:ph type="title"/>
          </p:nvPr>
        </p:nvSpPr>
        <p:spPr/>
        <p:txBody>
          <a:bodyPr/>
          <a:lstStyle/>
          <a:p>
            <a:r>
              <a:rPr lang="en-US" dirty="0"/>
              <a:t>When does consultation begin</a:t>
            </a:r>
          </a:p>
        </p:txBody>
      </p:sp>
      <p:sp>
        <p:nvSpPr>
          <p:cNvPr id="3" name="Content Placeholder 2">
            <a:extLst>
              <a:ext uri="{FF2B5EF4-FFF2-40B4-BE49-F238E27FC236}">
                <a16:creationId xmlns:a16="http://schemas.microsoft.com/office/drawing/2014/main" id="{905BEDEF-5B9E-6B8E-9C5E-1C737FD4848E}"/>
              </a:ext>
            </a:extLst>
          </p:cNvPr>
          <p:cNvSpPr>
            <a:spLocks noGrp="1"/>
          </p:cNvSpPr>
          <p:nvPr>
            <p:ph idx="1"/>
          </p:nvPr>
        </p:nvSpPr>
        <p:spPr/>
        <p:txBody>
          <a:bodyPr>
            <a:normAutofit fontScale="55000" lnSpcReduction="20000"/>
          </a:bodyPr>
          <a:lstStyle/>
          <a:p>
            <a:r>
              <a:rPr lang="en-GB" sz="2600" dirty="0">
                <a:solidFill>
                  <a:srgbClr val="000000"/>
                </a:solidFill>
                <a:effectLst/>
              </a:rPr>
              <a:t>If the employer is proposing to dismiss 100 or more employees at one establishment within a 90-day period, consultation must begin</a:t>
            </a:r>
            <a:r>
              <a:rPr lang="en-GB" sz="2600" b="1" dirty="0">
                <a:solidFill>
                  <a:srgbClr val="000000"/>
                </a:solidFill>
                <a:effectLst/>
              </a:rPr>
              <a:t> </a:t>
            </a:r>
            <a:r>
              <a:rPr lang="en-GB" sz="2600" b="1" dirty="0">
                <a:solidFill>
                  <a:srgbClr val="7030A0"/>
                </a:solidFill>
                <a:effectLst/>
              </a:rPr>
              <a:t>at least 45 days before the first dismissal takes effect</a:t>
            </a:r>
            <a:endParaRPr lang="en-GB" sz="2600" b="1" dirty="0">
              <a:solidFill>
                <a:srgbClr val="7030A0"/>
              </a:solidFill>
            </a:endParaRPr>
          </a:p>
          <a:p>
            <a:r>
              <a:rPr lang="en-GB" sz="2600" dirty="0">
                <a:solidFill>
                  <a:srgbClr val="000000"/>
                </a:solidFill>
                <a:effectLst/>
              </a:rPr>
              <a:t>If the employer is proposing to dismiss </a:t>
            </a:r>
            <a:r>
              <a:rPr lang="en-GB" sz="2600" b="1" dirty="0">
                <a:solidFill>
                  <a:srgbClr val="7030A0"/>
                </a:solidFill>
                <a:effectLst/>
              </a:rPr>
              <a:t>between 20 and 99 employees</a:t>
            </a:r>
            <a:r>
              <a:rPr lang="en-GB" sz="2600" dirty="0">
                <a:solidFill>
                  <a:srgbClr val="7030A0"/>
                </a:solidFill>
                <a:effectLst/>
              </a:rPr>
              <a:t> </a:t>
            </a:r>
            <a:r>
              <a:rPr lang="en-GB" sz="2600" dirty="0">
                <a:solidFill>
                  <a:srgbClr val="000000"/>
                </a:solidFill>
                <a:effectLst/>
              </a:rPr>
              <a:t>in a 90-day period, consultation must begin </a:t>
            </a:r>
            <a:r>
              <a:rPr lang="en-GB" sz="2600" b="1" dirty="0">
                <a:solidFill>
                  <a:srgbClr val="7030A0"/>
                </a:solidFill>
                <a:effectLst/>
              </a:rPr>
              <a:t>at least 30 days before the first dismissal takes effect</a:t>
            </a:r>
          </a:p>
          <a:p>
            <a:r>
              <a:rPr lang="en-GB" sz="2600" dirty="0">
                <a:solidFill>
                  <a:srgbClr val="000000"/>
                </a:solidFill>
                <a:effectLst/>
              </a:rPr>
              <a:t>Proposed voluntary redundancies should be included in the numbers</a:t>
            </a:r>
            <a:endParaRPr lang="en-GB" sz="2600" dirty="0">
              <a:solidFill>
                <a:srgbClr val="000000"/>
              </a:solidFill>
            </a:endParaRPr>
          </a:p>
          <a:p>
            <a:r>
              <a:rPr lang="en-GB" sz="2600" dirty="0">
                <a:solidFill>
                  <a:schemeClr val="tx1"/>
                </a:solidFill>
                <a:effectLst/>
              </a:rPr>
              <a:t>“Establishment” – question of degree, not just based on geographical location</a:t>
            </a:r>
          </a:p>
          <a:p>
            <a:pPr lvl="1">
              <a:spcAft>
                <a:spcPts val="750"/>
              </a:spcAft>
            </a:pPr>
            <a:r>
              <a:rPr lang="en-GB" sz="2400" dirty="0">
                <a:solidFill>
                  <a:srgbClr val="000000"/>
                </a:solidFill>
                <a:effectLst/>
              </a:rPr>
              <a:t>e.g. separate sites with own local management and little movement of employees between sites – likely to be separate establishments</a:t>
            </a:r>
          </a:p>
          <a:p>
            <a:pPr lvl="1">
              <a:spcAft>
                <a:spcPts val="750"/>
              </a:spcAft>
            </a:pPr>
            <a:r>
              <a:rPr lang="en-GB" sz="2400" dirty="0">
                <a:solidFill>
                  <a:srgbClr val="000000"/>
                </a:solidFill>
                <a:effectLst/>
              </a:rPr>
              <a:t>If sites have common management, production, employees etc – likely to be single establishment</a:t>
            </a:r>
          </a:p>
          <a:p>
            <a:pPr lvl="1">
              <a:spcAft>
                <a:spcPts val="750"/>
              </a:spcAft>
            </a:pPr>
            <a:r>
              <a:rPr lang="en-GB" sz="2400" dirty="0">
                <a:solidFill>
                  <a:srgbClr val="000000"/>
                </a:solidFill>
                <a:effectLst/>
              </a:rPr>
              <a:t>Collective redundancy may be required for some sites, but not others</a:t>
            </a:r>
          </a:p>
          <a:p>
            <a:pPr marL="0" indent="0">
              <a:buNone/>
            </a:pPr>
            <a:endParaRPr lang="en-US" dirty="0"/>
          </a:p>
          <a:p>
            <a:endParaRPr lang="en-US" dirty="0"/>
          </a:p>
        </p:txBody>
      </p:sp>
    </p:spTree>
    <p:extLst>
      <p:ext uri="{BB962C8B-B14F-4D97-AF65-F5344CB8AC3E}">
        <p14:creationId xmlns:p14="http://schemas.microsoft.com/office/powerpoint/2010/main" val="28504865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D660E-0544-E73D-72A2-2A961283B7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A9F346-D64E-2636-5E3D-48C76946CEF8}"/>
              </a:ext>
            </a:extLst>
          </p:cNvPr>
          <p:cNvSpPr>
            <a:spLocks noGrp="1"/>
          </p:cNvSpPr>
          <p:nvPr>
            <p:ph type="title"/>
          </p:nvPr>
        </p:nvSpPr>
        <p:spPr/>
        <p:txBody>
          <a:bodyPr/>
          <a:lstStyle/>
          <a:p>
            <a:r>
              <a:rPr lang="en-US" dirty="0"/>
              <a:t>When does consultation begin</a:t>
            </a:r>
          </a:p>
        </p:txBody>
      </p:sp>
      <p:sp>
        <p:nvSpPr>
          <p:cNvPr id="3" name="Content Placeholder 2">
            <a:extLst>
              <a:ext uri="{FF2B5EF4-FFF2-40B4-BE49-F238E27FC236}">
                <a16:creationId xmlns:a16="http://schemas.microsoft.com/office/drawing/2014/main" id="{520DEEE7-75D3-DC18-EE9C-8F7B2501E67A}"/>
              </a:ext>
            </a:extLst>
          </p:cNvPr>
          <p:cNvSpPr>
            <a:spLocks noGrp="1"/>
          </p:cNvSpPr>
          <p:nvPr>
            <p:ph idx="1"/>
          </p:nvPr>
        </p:nvSpPr>
        <p:spPr/>
        <p:txBody>
          <a:bodyPr>
            <a:normAutofit lnSpcReduction="10000"/>
          </a:bodyPr>
          <a:lstStyle/>
          <a:p>
            <a:r>
              <a:rPr lang="en-GB" dirty="0">
                <a:solidFill>
                  <a:srgbClr val="000000"/>
                </a:solidFill>
                <a:effectLst/>
              </a:rPr>
              <a:t>Consultation should take place "in good time” before redundancies take effect (i.e. terminations take effect)</a:t>
            </a:r>
          </a:p>
          <a:p>
            <a:r>
              <a:rPr lang="en-GB" dirty="0">
                <a:solidFill>
                  <a:srgbClr val="7030A0"/>
                </a:solidFill>
                <a:effectLst/>
              </a:rPr>
              <a:t>The timescales on the previous slides are minimum requirements</a:t>
            </a:r>
          </a:p>
          <a:p>
            <a:r>
              <a:rPr lang="en-GB" dirty="0">
                <a:solidFill>
                  <a:srgbClr val="000000"/>
                </a:solidFill>
                <a:effectLst/>
              </a:rPr>
              <a:t>The relevant minimum period may be insufficient for there to be proper consultation on all the issues on which the employer is obliged to consult</a:t>
            </a:r>
            <a:endParaRPr lang="en-GB" dirty="0">
              <a:solidFill>
                <a:srgbClr val="000000"/>
              </a:solidFill>
            </a:endParaRPr>
          </a:p>
          <a:p>
            <a:r>
              <a:rPr lang="en-GB" dirty="0">
                <a:solidFill>
                  <a:srgbClr val="000000"/>
                </a:solidFill>
                <a:effectLst/>
              </a:rPr>
              <a:t>No requirement for consultation to last 30/45 days if genuinely exhausted before then</a:t>
            </a:r>
          </a:p>
          <a:p>
            <a:pPr>
              <a:spcAft>
                <a:spcPts val="750"/>
              </a:spcAft>
            </a:pPr>
            <a:r>
              <a:rPr lang="en-GB" dirty="0">
                <a:solidFill>
                  <a:srgbClr val="000000"/>
                </a:solidFill>
                <a:effectLst/>
              </a:rPr>
              <a:t>BUT – dismissals cannot be effective in 30/45 day period</a:t>
            </a:r>
          </a:p>
          <a:p>
            <a:pPr>
              <a:spcAft>
                <a:spcPts val="750"/>
              </a:spcAft>
            </a:pPr>
            <a:r>
              <a:rPr lang="en-GB" dirty="0">
                <a:solidFill>
                  <a:srgbClr val="000000"/>
                </a:solidFill>
                <a:effectLst/>
              </a:rPr>
              <a:t>Employers can issue redundancy notices in 30/45 day period, provided notice expires after this period</a:t>
            </a:r>
          </a:p>
          <a:p>
            <a:endParaRPr lang="en-US" dirty="0"/>
          </a:p>
        </p:txBody>
      </p:sp>
    </p:spTree>
    <p:extLst>
      <p:ext uri="{BB962C8B-B14F-4D97-AF65-F5344CB8AC3E}">
        <p14:creationId xmlns:p14="http://schemas.microsoft.com/office/powerpoint/2010/main" val="2408332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9C040-C209-2294-453D-4932FA1724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EA44B1-0224-411C-7A28-9D4ED126CCF7}"/>
              </a:ext>
            </a:extLst>
          </p:cNvPr>
          <p:cNvSpPr>
            <a:spLocks noGrp="1"/>
          </p:cNvSpPr>
          <p:nvPr>
            <p:ph type="title"/>
          </p:nvPr>
        </p:nvSpPr>
        <p:spPr/>
        <p:txBody>
          <a:bodyPr/>
          <a:lstStyle/>
          <a:p>
            <a:r>
              <a:rPr lang="en-US" dirty="0"/>
              <a:t>How long should consultation last</a:t>
            </a:r>
          </a:p>
        </p:txBody>
      </p:sp>
      <p:sp>
        <p:nvSpPr>
          <p:cNvPr id="3" name="Content Placeholder 2">
            <a:extLst>
              <a:ext uri="{FF2B5EF4-FFF2-40B4-BE49-F238E27FC236}">
                <a16:creationId xmlns:a16="http://schemas.microsoft.com/office/drawing/2014/main" id="{A7164BA3-EFEA-A03D-EE99-6343BEDE710B}"/>
              </a:ext>
            </a:extLst>
          </p:cNvPr>
          <p:cNvSpPr>
            <a:spLocks noGrp="1"/>
          </p:cNvSpPr>
          <p:nvPr>
            <p:ph idx="1"/>
          </p:nvPr>
        </p:nvSpPr>
        <p:spPr/>
        <p:txBody>
          <a:bodyPr>
            <a:normAutofit/>
          </a:bodyPr>
          <a:lstStyle/>
          <a:p>
            <a:r>
              <a:rPr lang="en-GB" dirty="0">
                <a:solidFill>
                  <a:srgbClr val="000000"/>
                </a:solidFill>
              </a:rPr>
              <a:t>T</a:t>
            </a:r>
            <a:r>
              <a:rPr lang="en-GB" dirty="0">
                <a:solidFill>
                  <a:srgbClr val="000000"/>
                </a:solidFill>
                <a:effectLst/>
              </a:rPr>
              <a:t>here is a misconception that collective consultation must last for the relevant minimum period</a:t>
            </a:r>
            <a:endParaRPr lang="en-GB" dirty="0">
              <a:solidFill>
                <a:srgbClr val="000000"/>
              </a:solidFill>
            </a:endParaRPr>
          </a:p>
          <a:p>
            <a:r>
              <a:rPr lang="en-GB" dirty="0">
                <a:solidFill>
                  <a:srgbClr val="000000"/>
                </a:solidFill>
                <a:effectLst/>
              </a:rPr>
              <a:t>In practice, many employers will ensure that consultation lasts the relevant minimum period before implementing the individual redundancies</a:t>
            </a:r>
          </a:p>
          <a:p>
            <a:r>
              <a:rPr lang="en-GB" dirty="0">
                <a:solidFill>
                  <a:srgbClr val="000000"/>
                </a:solidFill>
                <a:effectLst/>
              </a:rPr>
              <a:t>This is a prudent approach as there is a danger that the employer will be held not to have allowed the consultation to run its full course</a:t>
            </a:r>
            <a:endParaRPr lang="en-GB" dirty="0">
              <a:solidFill>
                <a:srgbClr val="000000"/>
              </a:solidFill>
            </a:endParaRPr>
          </a:p>
          <a:p>
            <a:r>
              <a:rPr lang="en-GB" dirty="0">
                <a:solidFill>
                  <a:srgbClr val="000000"/>
                </a:solidFill>
                <a:effectLst/>
              </a:rPr>
              <a:t>The process should continue for as long as is necessary to either reach an agreement or exhaust the possibility of agreement, however the process is not open ended</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1307239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3F46D-D1A9-A531-F623-23A9083027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6BCD78-0007-CA3F-519E-9988C72B6B41}"/>
              </a:ext>
            </a:extLst>
          </p:cNvPr>
          <p:cNvSpPr>
            <a:spLocks noGrp="1"/>
          </p:cNvSpPr>
          <p:nvPr>
            <p:ph type="title"/>
          </p:nvPr>
        </p:nvSpPr>
        <p:spPr/>
        <p:txBody>
          <a:bodyPr/>
          <a:lstStyle/>
          <a:p>
            <a:r>
              <a:rPr lang="en-US" dirty="0"/>
              <a:t>Duty to inform the Secretary of State</a:t>
            </a:r>
          </a:p>
        </p:txBody>
      </p:sp>
      <p:sp>
        <p:nvSpPr>
          <p:cNvPr id="3" name="Content Placeholder 2">
            <a:extLst>
              <a:ext uri="{FF2B5EF4-FFF2-40B4-BE49-F238E27FC236}">
                <a16:creationId xmlns:a16="http://schemas.microsoft.com/office/drawing/2014/main" id="{BD6593D2-B726-D2A8-5724-7A18D17A14BF}"/>
              </a:ext>
            </a:extLst>
          </p:cNvPr>
          <p:cNvSpPr>
            <a:spLocks noGrp="1"/>
          </p:cNvSpPr>
          <p:nvPr>
            <p:ph idx="1"/>
          </p:nvPr>
        </p:nvSpPr>
        <p:spPr/>
        <p:txBody>
          <a:bodyPr>
            <a:normAutofit fontScale="85000" lnSpcReduction="10000"/>
          </a:bodyPr>
          <a:lstStyle/>
          <a:p>
            <a:r>
              <a:rPr lang="en-GB" dirty="0">
                <a:solidFill>
                  <a:srgbClr val="000000"/>
                </a:solidFill>
                <a:effectLst/>
              </a:rPr>
              <a:t>If duty to collectively consult is triggered, employer under a legal obligation to notify the Secretary of State of certain information about the proposed redundancies</a:t>
            </a:r>
          </a:p>
          <a:p>
            <a:r>
              <a:rPr lang="en-GB" dirty="0">
                <a:solidFill>
                  <a:srgbClr val="000000"/>
                </a:solidFill>
                <a:effectLst/>
              </a:rPr>
              <a:t>Notification done by submitting Form HR1 to Department of Business, Energy and Industrial Strategy (BEIS)</a:t>
            </a:r>
          </a:p>
          <a:p>
            <a:r>
              <a:rPr lang="en-GB" dirty="0">
                <a:solidFill>
                  <a:srgbClr val="000000"/>
                </a:solidFill>
                <a:effectLst/>
              </a:rPr>
              <a:t>Must be submitted no later than </a:t>
            </a:r>
            <a:r>
              <a:rPr lang="en-GB" b="1" dirty="0">
                <a:solidFill>
                  <a:srgbClr val="7030A0"/>
                </a:solidFill>
                <a:effectLst/>
              </a:rPr>
              <a:t>30 days before first redundancies take effect where 20-99 redundancies proposed, and 45 days before first redundancies where 100 or more redundancies proposed</a:t>
            </a:r>
          </a:p>
          <a:p>
            <a:r>
              <a:rPr lang="en-GB" dirty="0">
                <a:solidFill>
                  <a:srgbClr val="000000"/>
                </a:solidFill>
                <a:effectLst/>
              </a:rPr>
              <a:t>Usually submitted at the same time as sending s.188 letter</a:t>
            </a:r>
          </a:p>
          <a:p>
            <a:r>
              <a:rPr lang="en-GB" dirty="0">
                <a:solidFill>
                  <a:srgbClr val="000000"/>
                </a:solidFill>
                <a:effectLst/>
              </a:rPr>
              <a:t>Failure to submit HR1 does not invalidate collective consultation or makes any </a:t>
            </a:r>
            <a:r>
              <a:rPr lang="en-GB" dirty="0">
                <a:solidFill>
                  <a:srgbClr val="7030A0"/>
                </a:solidFill>
                <a:effectLst/>
              </a:rPr>
              <a:t>dismissals unfair</a:t>
            </a:r>
          </a:p>
          <a:p>
            <a:pPr>
              <a:spcAft>
                <a:spcPts val="750"/>
              </a:spcAft>
            </a:pPr>
            <a:r>
              <a:rPr lang="en-GB" b="1" dirty="0">
                <a:solidFill>
                  <a:srgbClr val="7030A0"/>
                </a:solidFill>
                <a:effectLst/>
              </a:rPr>
              <a:t>BUT – criminal offence to failure to submit HR1 form in time.  Company directors can be prosecuted personally</a:t>
            </a:r>
            <a:endParaRPr lang="en-GB" dirty="0">
              <a:solidFill>
                <a:srgbClr val="7030A0"/>
              </a:solidFill>
              <a:effectLst/>
            </a:endParaRP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8725910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65A29-19B7-C902-1884-5BE365B1C3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FAAE6B-E29D-05EE-AAA9-A87A3490F405}"/>
              </a:ext>
            </a:extLst>
          </p:cNvPr>
          <p:cNvSpPr>
            <a:spLocks noGrp="1"/>
          </p:cNvSpPr>
          <p:nvPr>
            <p:ph type="title"/>
          </p:nvPr>
        </p:nvSpPr>
        <p:spPr/>
        <p:txBody>
          <a:bodyPr/>
          <a:lstStyle/>
          <a:p>
            <a:r>
              <a:rPr lang="en-US" dirty="0"/>
              <a:t>Alternatives to redundancy</a:t>
            </a:r>
          </a:p>
        </p:txBody>
      </p:sp>
      <p:sp>
        <p:nvSpPr>
          <p:cNvPr id="3" name="Content Placeholder 2">
            <a:extLst>
              <a:ext uri="{FF2B5EF4-FFF2-40B4-BE49-F238E27FC236}">
                <a16:creationId xmlns:a16="http://schemas.microsoft.com/office/drawing/2014/main" id="{177470A4-D49E-CBED-D560-93B1DD91B0B3}"/>
              </a:ext>
            </a:extLst>
          </p:cNvPr>
          <p:cNvSpPr>
            <a:spLocks noGrp="1"/>
          </p:cNvSpPr>
          <p:nvPr>
            <p:ph idx="1"/>
          </p:nvPr>
        </p:nvSpPr>
        <p:spPr>
          <a:xfrm>
            <a:off x="1154954" y="2372139"/>
            <a:ext cx="8825659" cy="3647661"/>
          </a:xfrm>
        </p:spPr>
        <p:txBody>
          <a:bodyPr>
            <a:normAutofit fontScale="85000" lnSpcReduction="20000"/>
          </a:bodyPr>
          <a:lstStyle/>
          <a:p>
            <a:pPr algn="just"/>
            <a:r>
              <a:rPr lang="en-GB" dirty="0">
                <a:solidFill>
                  <a:srgbClr val="000000"/>
                </a:solidFill>
                <a:effectLst/>
              </a:rPr>
              <a:t>Alternatives to redundancies will be raised in both collective and individual consultation,  Employers should prepare reasonable basis for not applying, or demonstrate alternatives have been previously applied.  Alternatives likely to include:</a:t>
            </a:r>
          </a:p>
          <a:p>
            <a:pPr lvl="1" algn="just"/>
            <a:r>
              <a:rPr lang="en-GB" dirty="0">
                <a:solidFill>
                  <a:srgbClr val="000000"/>
                </a:solidFill>
                <a:effectLst/>
              </a:rPr>
              <a:t>Reducing headcount  through voluntary redundancy, recruitment freeze, withdrawing new job offers, deferring new joiners, reducing agency staff, redeployment or secondment of staff, early retirement</a:t>
            </a:r>
          </a:p>
          <a:p>
            <a:pPr lvl="1" algn="just"/>
            <a:r>
              <a:rPr lang="en-GB" dirty="0">
                <a:solidFill>
                  <a:srgbClr val="000000"/>
                </a:solidFill>
                <a:effectLst/>
              </a:rPr>
              <a:t>Implementing temporary stoppages, sabbaticals, unpaid leave, holidays, lay-offs (but longer periods of lay-offs/reduced hours can entitle employees  resign and request a SRP if eligible)</a:t>
            </a:r>
          </a:p>
          <a:p>
            <a:pPr lvl="1" algn="just"/>
            <a:r>
              <a:rPr lang="en-GB" dirty="0">
                <a:solidFill>
                  <a:srgbClr val="000000"/>
                </a:solidFill>
                <a:effectLst/>
              </a:rPr>
              <a:t>Unpaid lay off – employees entitled to statutory guarantee pay (currently £190 in any 3 months)</a:t>
            </a:r>
          </a:p>
          <a:p>
            <a:pPr lvl="1"/>
            <a:r>
              <a:rPr lang="en-GB" dirty="0">
                <a:solidFill>
                  <a:srgbClr val="000000"/>
                </a:solidFill>
                <a:effectLst/>
              </a:rPr>
              <a:t>Short-time working, part-time or flexible working, overtime bans</a:t>
            </a:r>
            <a:endParaRPr lang="en-GB" dirty="0">
              <a:solidFill>
                <a:srgbClr val="000000"/>
              </a:solidFill>
            </a:endParaRPr>
          </a:p>
          <a:p>
            <a:pPr lvl="1"/>
            <a:r>
              <a:rPr lang="en-GB" dirty="0">
                <a:solidFill>
                  <a:srgbClr val="000000"/>
                </a:solidFill>
                <a:effectLst/>
              </a:rPr>
              <a:t>Reducing payroll costs through salary sacrifice, pay freezes, pay cuts, pension changes, withdrawal of bonus</a:t>
            </a:r>
          </a:p>
          <a:p>
            <a:pPr lvl="1"/>
            <a:r>
              <a:rPr lang="en-GB" dirty="0">
                <a:solidFill>
                  <a:srgbClr val="000000"/>
                </a:solidFill>
                <a:effectLst/>
              </a:rPr>
              <a:t>Considering these options first or during consultation will reduce the risk that a dismissal will be considered unfair </a:t>
            </a:r>
          </a:p>
          <a:p>
            <a:pPr marL="0" indent="0">
              <a:buNone/>
            </a:pPr>
            <a:endParaRPr lang="en-US" dirty="0"/>
          </a:p>
          <a:p>
            <a:endParaRPr lang="en-US" dirty="0"/>
          </a:p>
        </p:txBody>
      </p:sp>
    </p:spTree>
    <p:extLst>
      <p:ext uri="{BB962C8B-B14F-4D97-AF65-F5344CB8AC3E}">
        <p14:creationId xmlns:p14="http://schemas.microsoft.com/office/powerpoint/2010/main" val="4143486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F436-5718-DACF-34C4-4F979C73CB2E}"/>
              </a:ext>
            </a:extLst>
          </p:cNvPr>
          <p:cNvSpPr>
            <a:spLocks noGrp="1"/>
          </p:cNvSpPr>
          <p:nvPr>
            <p:ph type="title"/>
          </p:nvPr>
        </p:nvSpPr>
        <p:spPr/>
        <p:txBody>
          <a:bodyPr/>
          <a:lstStyle/>
          <a:p>
            <a:r>
              <a:rPr lang="en-US" dirty="0"/>
              <a:t>THANK YOU FOR LISTENING</a:t>
            </a:r>
          </a:p>
        </p:txBody>
      </p:sp>
      <p:sp>
        <p:nvSpPr>
          <p:cNvPr id="4" name="Content Placeholder 3">
            <a:extLst>
              <a:ext uri="{FF2B5EF4-FFF2-40B4-BE49-F238E27FC236}">
                <a16:creationId xmlns:a16="http://schemas.microsoft.com/office/drawing/2014/main" id="{511426B2-B198-7ACF-28C7-5E833C27E62C}"/>
              </a:ext>
            </a:extLst>
          </p:cNvPr>
          <p:cNvSpPr>
            <a:spLocks noGrp="1"/>
          </p:cNvSpPr>
          <p:nvPr>
            <p:ph idx="1"/>
          </p:nvPr>
        </p:nvSpPr>
        <p:spPr>
          <a:ln>
            <a:solidFill>
              <a:schemeClr val="accent1"/>
            </a:solidFill>
          </a:ln>
        </p:spPr>
        <p:txBody>
          <a:bodyPr/>
          <a:lstStyle/>
          <a:p>
            <a:endParaRPr lang="en-US" dirty="0"/>
          </a:p>
          <a:p>
            <a:endParaRPr lang="en-US" dirty="0"/>
          </a:p>
          <a:p>
            <a:endParaRPr lang="en-US" dirty="0"/>
          </a:p>
          <a:p>
            <a:endParaRPr lang="en-US" dirty="0"/>
          </a:p>
          <a:p>
            <a:endParaRPr lang="en-US" dirty="0"/>
          </a:p>
          <a:p>
            <a:endParaRPr lang="en-US" dirty="0"/>
          </a:p>
          <a:p>
            <a:endParaRPr lang="en-US" dirty="0"/>
          </a:p>
        </p:txBody>
      </p:sp>
      <p:pic>
        <p:nvPicPr>
          <p:cNvPr id="5" name="Picture 2" descr="975 Any Questions Stock Photos - Free &amp; Royalty-Free Stock ...">
            <a:extLst>
              <a:ext uri="{FF2B5EF4-FFF2-40B4-BE49-F238E27FC236}">
                <a16:creationId xmlns:a16="http://schemas.microsoft.com/office/drawing/2014/main" id="{F0951EB5-3708-E438-DB26-0E992336F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0074" y="2805193"/>
            <a:ext cx="3917407" cy="2635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6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1327</TotalTime>
  <Words>4197</Words>
  <Application>Microsoft Macintosh PowerPoint</Application>
  <PresentationFormat>Widescreen</PresentationFormat>
  <Paragraphs>338</Paragraphs>
  <Slides>45</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Aptos</vt:lpstr>
      <vt:lpstr>Arial</vt:lpstr>
      <vt:lpstr>Century Gothic</vt:lpstr>
      <vt:lpstr>Georgia</vt:lpstr>
      <vt:lpstr>Sailec</vt:lpstr>
      <vt:lpstr>Source Sans Pro</vt:lpstr>
      <vt:lpstr>Wingdings 3</vt:lpstr>
      <vt:lpstr>Ion Boardroom</vt:lpstr>
      <vt:lpstr>Advanced Application of Employment Law </vt:lpstr>
      <vt:lpstr>Redundancy  </vt:lpstr>
      <vt:lpstr>Statutory definition of redundancy </vt:lpstr>
      <vt:lpstr>What is a redundancy situation </vt:lpstr>
      <vt:lpstr>Redundancy selection and unfair dismissal</vt:lpstr>
      <vt:lpstr>Redundancy selection and unfair dismissal</vt:lpstr>
      <vt:lpstr>Compensatory Award</vt:lpstr>
      <vt:lpstr>Compensatory Award</vt:lpstr>
      <vt:lpstr>Redundancy selection and unfair dismissal</vt:lpstr>
      <vt:lpstr>Redundancy Process</vt:lpstr>
      <vt:lpstr>Redundancy process steps</vt:lpstr>
      <vt:lpstr>Pools</vt:lpstr>
      <vt:lpstr>Identifying the pool</vt:lpstr>
      <vt:lpstr>Identifying the pool</vt:lpstr>
      <vt:lpstr>Initial meeting</vt:lpstr>
      <vt:lpstr>Scoring and consultation meeting </vt:lpstr>
      <vt:lpstr>Scoring and consultation meeting </vt:lpstr>
      <vt:lpstr>Scoring and consultation meeting </vt:lpstr>
      <vt:lpstr>Scoring and consultation meeting </vt:lpstr>
      <vt:lpstr>Individual consultation meeting</vt:lpstr>
      <vt:lpstr>Follow up</vt:lpstr>
      <vt:lpstr>Meeting with individuals to confirm outcome</vt:lpstr>
      <vt:lpstr>Confirmation of redundancy</vt:lpstr>
      <vt:lpstr>Appeal</vt:lpstr>
      <vt:lpstr>Time off to seek alternative employment</vt:lpstr>
      <vt:lpstr>Suitable alternative employment</vt:lpstr>
      <vt:lpstr>Redundancy and ML/SPL/AL</vt:lpstr>
      <vt:lpstr>Redundancy and pregnancy </vt:lpstr>
      <vt:lpstr>Redundancy and maternity leave</vt:lpstr>
      <vt:lpstr>Redundancy and adoption leave</vt:lpstr>
      <vt:lpstr>Redundancy and shared parental leave</vt:lpstr>
      <vt:lpstr>Statutory Redundancy Pay (SRP)</vt:lpstr>
      <vt:lpstr>SRP</vt:lpstr>
      <vt:lpstr>Calculating SRP</vt:lpstr>
      <vt:lpstr>Loss of right to SRP</vt:lpstr>
      <vt:lpstr>Loss of right to SRP</vt:lpstr>
      <vt:lpstr>Loss of right to SRP</vt:lpstr>
      <vt:lpstr>Collective consultation </vt:lpstr>
      <vt:lpstr>Collective consultation </vt:lpstr>
      <vt:lpstr>When does consultation begin</vt:lpstr>
      <vt:lpstr>When does consultation begin</vt:lpstr>
      <vt:lpstr>How long should consultation last</vt:lpstr>
      <vt:lpstr>Duty to inform the Secretary of State</vt:lpstr>
      <vt:lpstr>Alternatives to redundancy</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Southcombe</dc:creator>
  <cp:lastModifiedBy>Bethan Southcombe</cp:lastModifiedBy>
  <cp:revision>97</cp:revision>
  <dcterms:created xsi:type="dcterms:W3CDTF">2024-11-07T21:49:00Z</dcterms:created>
  <dcterms:modified xsi:type="dcterms:W3CDTF">2025-02-21T14:00:30Z</dcterms:modified>
</cp:coreProperties>
</file>