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8" r:id="rId1"/>
  </p:sldMasterIdLst>
  <p:notesMasterIdLst>
    <p:notesMasterId r:id="rId14"/>
  </p:notesMasterIdLst>
  <p:sldIdLst>
    <p:sldId id="256" r:id="rId2"/>
    <p:sldId id="257" r:id="rId3"/>
    <p:sldId id="258" r:id="rId4"/>
    <p:sldId id="259" r:id="rId5"/>
    <p:sldId id="264" r:id="rId6"/>
    <p:sldId id="260" r:id="rId7"/>
    <p:sldId id="261" r:id="rId8"/>
    <p:sldId id="267" r:id="rId9"/>
    <p:sldId id="263" r:id="rId10"/>
    <p:sldId id="265"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et Navinbhai Patel (2430947)" initials="JNP(" lastIdx="1" clrIdx="0">
    <p:extLst>
      <p:ext uri="{19B8F6BF-5375-455C-9EA6-DF929625EA0E}">
        <p15:presenceInfo xmlns:p15="http://schemas.microsoft.com/office/powerpoint/2012/main" userId="Jeet Navinbhai Patel (243094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54993D"/>
    <a:srgbClr val="589C41"/>
    <a:srgbClr val="A530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BD87CA-3699-4DDA-815C-CC2F46C77A7F}"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IN"/>
        </a:p>
      </dgm:t>
    </dgm:pt>
    <dgm:pt modelId="{D4780DDC-6D73-4E0A-89E5-CDE63AB3E3DD}">
      <dgm:prSet custT="1"/>
      <dgm:spPr/>
      <dgm:t>
        <a:bodyPr/>
        <a:lstStyle/>
        <a:p>
          <a:pPr algn="l"/>
          <a:r>
            <a:rPr lang="en-US" sz="1800" b="0" i="0" dirty="0">
              <a:solidFill>
                <a:schemeClr val="tx1">
                  <a:lumMod val="75000"/>
                  <a:lumOff val="25000"/>
                </a:schemeClr>
              </a:solidFill>
            </a:rPr>
            <a:t>AMR is a worldwide serious issue that endangers the effectiveness of vital antibiotics and patient safety in all parts of the globe (World Health Organization [WHO], 2023).</a:t>
          </a:r>
          <a:br>
            <a:rPr lang="en-US" sz="1800" b="0" i="0" dirty="0">
              <a:solidFill>
                <a:schemeClr val="tx1">
                  <a:lumMod val="75000"/>
                  <a:lumOff val="25000"/>
                </a:schemeClr>
              </a:solidFill>
            </a:rPr>
          </a:br>
          <a:endParaRPr lang="en-IN" sz="1800" dirty="0">
            <a:solidFill>
              <a:schemeClr val="tx1">
                <a:lumMod val="75000"/>
                <a:lumOff val="25000"/>
              </a:schemeClr>
            </a:solidFill>
          </a:endParaRPr>
        </a:p>
      </dgm:t>
    </dgm:pt>
    <dgm:pt modelId="{F96E4C64-A175-4DE1-944A-92B3664751EA}" type="parTrans" cxnId="{EE46CC68-E141-4722-B438-4DD1D877A374}">
      <dgm:prSet/>
      <dgm:spPr/>
      <dgm:t>
        <a:bodyPr/>
        <a:lstStyle/>
        <a:p>
          <a:endParaRPr lang="en-IN"/>
        </a:p>
      </dgm:t>
    </dgm:pt>
    <dgm:pt modelId="{A0FA9CD8-E5A9-448E-9BBA-A7CD6202E0E4}" type="sibTrans" cxnId="{EE46CC68-E141-4722-B438-4DD1D877A374}">
      <dgm:prSet/>
      <dgm:spPr/>
      <dgm:t>
        <a:bodyPr/>
        <a:lstStyle/>
        <a:p>
          <a:endParaRPr lang="en-IN"/>
        </a:p>
      </dgm:t>
    </dgm:pt>
    <dgm:pt modelId="{C35A4CA2-6C39-4D10-92CB-B38525F2369F}">
      <dgm:prSet custT="1"/>
      <dgm:spPr/>
      <dgm:t>
        <a:bodyPr/>
        <a:lstStyle/>
        <a:p>
          <a:pPr algn="l"/>
          <a:r>
            <a:rPr lang="en-US" sz="1800" b="0" i="0" dirty="0">
              <a:solidFill>
                <a:schemeClr val="tx1">
                  <a:lumMod val="75000"/>
                  <a:lumOff val="25000"/>
                </a:schemeClr>
              </a:solidFill>
            </a:rPr>
            <a:t>Resistant infections pose a higher morbidity and mortality among older adults (≥ 60 years) as their body becomes less resilient with age, they deal with a number of chronic illnesses, and it is more frequently they are </a:t>
          </a:r>
          <a:r>
            <a:rPr lang="en-US" sz="1800" b="0" i="0" dirty="0" err="1">
              <a:solidFill>
                <a:schemeClr val="tx1">
                  <a:lumMod val="75000"/>
                  <a:lumOff val="25000"/>
                </a:schemeClr>
              </a:solidFill>
            </a:rPr>
            <a:t>hospitalised</a:t>
          </a:r>
          <a:r>
            <a:rPr lang="en-US" sz="1800" b="0" i="0" dirty="0">
              <a:solidFill>
                <a:schemeClr val="tx1">
                  <a:lumMod val="75000"/>
                  <a:lumOff val="25000"/>
                </a:schemeClr>
              </a:solidFill>
            </a:rPr>
            <a:t> (Centers for Disease Control and Prevention [CDC], 2022).</a:t>
          </a:r>
          <a:br>
            <a:rPr lang="en-US" sz="1800" b="0" i="0" dirty="0">
              <a:solidFill>
                <a:schemeClr val="tx1">
                  <a:lumMod val="75000"/>
                  <a:lumOff val="25000"/>
                </a:schemeClr>
              </a:solidFill>
            </a:rPr>
          </a:br>
          <a:endParaRPr lang="en-IN" sz="1800" dirty="0">
            <a:solidFill>
              <a:schemeClr val="tx1">
                <a:lumMod val="75000"/>
                <a:lumOff val="25000"/>
              </a:schemeClr>
            </a:solidFill>
          </a:endParaRPr>
        </a:p>
      </dgm:t>
    </dgm:pt>
    <dgm:pt modelId="{52262FC3-A42B-45AC-A0A5-4B0C3C2F5D21}" type="parTrans" cxnId="{42DBCF2E-5171-43F5-A680-E45129B0A06A}">
      <dgm:prSet/>
      <dgm:spPr/>
      <dgm:t>
        <a:bodyPr/>
        <a:lstStyle/>
        <a:p>
          <a:endParaRPr lang="en-IN"/>
        </a:p>
      </dgm:t>
    </dgm:pt>
    <dgm:pt modelId="{26C7EDBE-94BA-4C8A-8FFC-71EFE06B44DA}" type="sibTrans" cxnId="{42DBCF2E-5171-43F5-A680-E45129B0A06A}">
      <dgm:prSet/>
      <dgm:spPr/>
      <dgm:t>
        <a:bodyPr/>
        <a:lstStyle/>
        <a:p>
          <a:endParaRPr lang="en-IN"/>
        </a:p>
      </dgm:t>
    </dgm:pt>
    <dgm:pt modelId="{D8FE4671-1362-445E-B4F2-E5EDD14284F6}">
      <dgm:prSet custT="1"/>
      <dgm:spPr/>
      <dgm:t>
        <a:bodyPr/>
        <a:lstStyle/>
        <a:p>
          <a:pPr algn="l"/>
          <a:r>
            <a:rPr lang="en-US" sz="1800" b="0" i="0" dirty="0">
              <a:solidFill>
                <a:schemeClr val="tx1">
                  <a:lumMod val="75000"/>
                  <a:lumOff val="25000"/>
                </a:schemeClr>
              </a:solidFill>
            </a:rPr>
            <a:t>In this population, polypharmacy and indiscriminate use of antibiotics enhance the risk of drugs interaction and resistance (European Centre for Disease Prevention and Control [ECDC], 2023).</a:t>
          </a:r>
          <a:br>
            <a:rPr lang="en-US" sz="1800" b="0" i="0" dirty="0">
              <a:solidFill>
                <a:schemeClr val="tx1">
                  <a:lumMod val="75000"/>
                  <a:lumOff val="25000"/>
                </a:schemeClr>
              </a:solidFill>
            </a:rPr>
          </a:br>
          <a:endParaRPr lang="en-IN" sz="1800" dirty="0">
            <a:solidFill>
              <a:schemeClr val="tx1">
                <a:lumMod val="75000"/>
                <a:lumOff val="25000"/>
              </a:schemeClr>
            </a:solidFill>
          </a:endParaRPr>
        </a:p>
      </dgm:t>
    </dgm:pt>
    <dgm:pt modelId="{3FBD7194-FABA-4F17-97DF-8603FB6DC6B0}" type="parTrans" cxnId="{2268F674-C0DD-4636-88FD-C758328A5C1B}">
      <dgm:prSet/>
      <dgm:spPr/>
      <dgm:t>
        <a:bodyPr/>
        <a:lstStyle/>
        <a:p>
          <a:endParaRPr lang="en-IN"/>
        </a:p>
      </dgm:t>
    </dgm:pt>
    <dgm:pt modelId="{73B4EB12-92F3-4C33-BEDA-B80357315C63}" type="sibTrans" cxnId="{2268F674-C0DD-4636-88FD-C758328A5C1B}">
      <dgm:prSet/>
      <dgm:spPr/>
      <dgm:t>
        <a:bodyPr/>
        <a:lstStyle/>
        <a:p>
          <a:endParaRPr lang="en-IN"/>
        </a:p>
      </dgm:t>
    </dgm:pt>
    <dgm:pt modelId="{95B40AD0-F009-476E-A8D7-DDB039B514CD}">
      <dgm:prSet custT="1"/>
      <dgm:spPr/>
      <dgm:t>
        <a:bodyPr/>
        <a:lstStyle/>
        <a:p>
          <a:pPr algn="just"/>
          <a:r>
            <a:rPr lang="en-US" sz="1800" b="0" i="0" dirty="0">
              <a:solidFill>
                <a:schemeClr val="tx1">
                  <a:lumMod val="75000"/>
                  <a:lumOff val="25000"/>
                </a:schemeClr>
              </a:solidFill>
            </a:rPr>
            <a:t>The primary change agents in stewardship include healthcare professionals (HCPs) who ought to implement necessary changes to achieve AMR outcomes through proper prescribing, infection prevention, and patient education (World Health Organization [WHO], 2023).</a:t>
          </a:r>
          <a:br>
            <a:rPr lang="en-US" sz="1800" b="0" i="0" dirty="0">
              <a:solidFill>
                <a:schemeClr val="tx1">
                  <a:lumMod val="75000"/>
                  <a:lumOff val="25000"/>
                </a:schemeClr>
              </a:solidFill>
            </a:rPr>
          </a:br>
          <a:endParaRPr lang="en-IN" sz="1800" dirty="0">
            <a:solidFill>
              <a:schemeClr val="tx1">
                <a:lumMod val="75000"/>
                <a:lumOff val="25000"/>
              </a:schemeClr>
            </a:solidFill>
          </a:endParaRPr>
        </a:p>
      </dgm:t>
    </dgm:pt>
    <dgm:pt modelId="{A25690F9-C828-4116-A08A-5B0686C75441}" type="parTrans" cxnId="{CA6C8B7B-6E4B-4594-93B1-E61E8A4C6B0A}">
      <dgm:prSet/>
      <dgm:spPr/>
      <dgm:t>
        <a:bodyPr/>
        <a:lstStyle/>
        <a:p>
          <a:endParaRPr lang="en-IN"/>
        </a:p>
      </dgm:t>
    </dgm:pt>
    <dgm:pt modelId="{B2CD53A5-D65E-4651-AA85-C729A40BB2A1}" type="sibTrans" cxnId="{CA6C8B7B-6E4B-4594-93B1-E61E8A4C6B0A}">
      <dgm:prSet/>
      <dgm:spPr/>
      <dgm:t>
        <a:bodyPr/>
        <a:lstStyle/>
        <a:p>
          <a:endParaRPr lang="en-IN"/>
        </a:p>
      </dgm:t>
    </dgm:pt>
    <dgm:pt modelId="{6A1713AF-1028-4E33-B087-33DEBF87F1B6}">
      <dgm:prSet custT="1"/>
      <dgm:spPr/>
      <dgm:t>
        <a:bodyPr/>
        <a:lstStyle/>
        <a:p>
          <a:pPr algn="l"/>
          <a:r>
            <a:rPr lang="en-US" sz="1800" b="0" i="0" dirty="0">
              <a:solidFill>
                <a:schemeClr val="tx1">
                  <a:lumMod val="75000"/>
                  <a:lumOff val="25000"/>
                </a:schemeClr>
              </a:solidFill>
            </a:rPr>
            <a:t>Research importance: finding best practices all over the globe will allow creating evidence-based and context-driven stewardship models that can safeguard older adults and enhance clinical outcomes (O’Neill, 2016).</a:t>
          </a:r>
          <a:endParaRPr lang="en-IN" sz="1800" dirty="0">
            <a:solidFill>
              <a:schemeClr val="tx1">
                <a:lumMod val="75000"/>
                <a:lumOff val="25000"/>
              </a:schemeClr>
            </a:solidFill>
          </a:endParaRPr>
        </a:p>
      </dgm:t>
    </dgm:pt>
    <dgm:pt modelId="{6EC078C8-5051-4504-B1BE-2864B46DBA16}" type="parTrans" cxnId="{E5D9EBDE-884D-42A7-AB71-230D841278C8}">
      <dgm:prSet/>
      <dgm:spPr/>
      <dgm:t>
        <a:bodyPr/>
        <a:lstStyle/>
        <a:p>
          <a:endParaRPr lang="en-IN"/>
        </a:p>
      </dgm:t>
    </dgm:pt>
    <dgm:pt modelId="{CB9FB3CE-8213-4907-A29D-1BD7AD55A5CA}" type="sibTrans" cxnId="{E5D9EBDE-884D-42A7-AB71-230D841278C8}">
      <dgm:prSet/>
      <dgm:spPr/>
      <dgm:t>
        <a:bodyPr/>
        <a:lstStyle/>
        <a:p>
          <a:endParaRPr lang="en-IN"/>
        </a:p>
      </dgm:t>
    </dgm:pt>
    <dgm:pt modelId="{096758D9-D449-46EE-A24C-E862771C16B0}" type="pres">
      <dgm:prSet presAssocID="{25BD87CA-3699-4DDA-815C-CC2F46C77A7F}" presName="vert0" presStyleCnt="0">
        <dgm:presLayoutVars>
          <dgm:dir/>
          <dgm:animOne val="branch"/>
          <dgm:animLvl val="lvl"/>
        </dgm:presLayoutVars>
      </dgm:prSet>
      <dgm:spPr/>
    </dgm:pt>
    <dgm:pt modelId="{63D66049-528E-48A6-9A91-2E893AA3C6D9}" type="pres">
      <dgm:prSet presAssocID="{D4780DDC-6D73-4E0A-89E5-CDE63AB3E3DD}" presName="thickLine" presStyleLbl="alignNode1" presStyleIdx="0" presStyleCnt="5"/>
      <dgm:spPr/>
    </dgm:pt>
    <dgm:pt modelId="{3F2FFADC-F1D6-4A41-8D4A-7075B9E09DB5}" type="pres">
      <dgm:prSet presAssocID="{D4780DDC-6D73-4E0A-89E5-CDE63AB3E3DD}" presName="horz1" presStyleCnt="0"/>
      <dgm:spPr/>
    </dgm:pt>
    <dgm:pt modelId="{EF1A3252-E28F-4662-91C9-07B332D292A0}" type="pres">
      <dgm:prSet presAssocID="{D4780DDC-6D73-4E0A-89E5-CDE63AB3E3DD}" presName="tx1" presStyleLbl="revTx" presStyleIdx="0" presStyleCnt="5"/>
      <dgm:spPr/>
    </dgm:pt>
    <dgm:pt modelId="{EE341400-9811-4336-9651-71D428AFFA28}" type="pres">
      <dgm:prSet presAssocID="{D4780DDC-6D73-4E0A-89E5-CDE63AB3E3DD}" presName="vert1" presStyleCnt="0"/>
      <dgm:spPr/>
    </dgm:pt>
    <dgm:pt modelId="{DD784EE8-3586-4A2B-9365-05BE09C2FBD4}" type="pres">
      <dgm:prSet presAssocID="{C35A4CA2-6C39-4D10-92CB-B38525F2369F}" presName="thickLine" presStyleLbl="alignNode1" presStyleIdx="1" presStyleCnt="5"/>
      <dgm:spPr/>
    </dgm:pt>
    <dgm:pt modelId="{57A542E5-2EC1-4829-9B5C-A0057C5DFBD2}" type="pres">
      <dgm:prSet presAssocID="{C35A4CA2-6C39-4D10-92CB-B38525F2369F}" presName="horz1" presStyleCnt="0"/>
      <dgm:spPr/>
    </dgm:pt>
    <dgm:pt modelId="{DF001C76-BA15-40A9-A380-03BC808C1975}" type="pres">
      <dgm:prSet presAssocID="{C35A4CA2-6C39-4D10-92CB-B38525F2369F}" presName="tx1" presStyleLbl="revTx" presStyleIdx="1" presStyleCnt="5"/>
      <dgm:spPr/>
    </dgm:pt>
    <dgm:pt modelId="{A5B843B0-0D3E-4BA5-8758-2AE1426EC7EB}" type="pres">
      <dgm:prSet presAssocID="{C35A4CA2-6C39-4D10-92CB-B38525F2369F}" presName="vert1" presStyleCnt="0"/>
      <dgm:spPr/>
    </dgm:pt>
    <dgm:pt modelId="{C1CE9B14-1D6F-48C8-8BF1-10AF97EEE13D}" type="pres">
      <dgm:prSet presAssocID="{D8FE4671-1362-445E-B4F2-E5EDD14284F6}" presName="thickLine" presStyleLbl="alignNode1" presStyleIdx="2" presStyleCnt="5"/>
      <dgm:spPr/>
    </dgm:pt>
    <dgm:pt modelId="{34839EFC-150B-4CA6-AC31-635CD956E257}" type="pres">
      <dgm:prSet presAssocID="{D8FE4671-1362-445E-B4F2-E5EDD14284F6}" presName="horz1" presStyleCnt="0"/>
      <dgm:spPr/>
    </dgm:pt>
    <dgm:pt modelId="{6C996160-F584-41AF-A935-38E59A65E20D}" type="pres">
      <dgm:prSet presAssocID="{D8FE4671-1362-445E-B4F2-E5EDD14284F6}" presName="tx1" presStyleLbl="revTx" presStyleIdx="2" presStyleCnt="5"/>
      <dgm:spPr/>
    </dgm:pt>
    <dgm:pt modelId="{A4680CD4-DEF1-47BB-BCFB-3261F314899A}" type="pres">
      <dgm:prSet presAssocID="{D8FE4671-1362-445E-B4F2-E5EDD14284F6}" presName="vert1" presStyleCnt="0"/>
      <dgm:spPr/>
    </dgm:pt>
    <dgm:pt modelId="{DC35E9B2-3FC4-4A2E-A133-0B2AA287B83A}" type="pres">
      <dgm:prSet presAssocID="{95B40AD0-F009-476E-A8D7-DDB039B514CD}" presName="thickLine" presStyleLbl="alignNode1" presStyleIdx="3" presStyleCnt="5"/>
      <dgm:spPr/>
    </dgm:pt>
    <dgm:pt modelId="{EA28CC76-F415-4057-8E9F-88B5A37A3901}" type="pres">
      <dgm:prSet presAssocID="{95B40AD0-F009-476E-A8D7-DDB039B514CD}" presName="horz1" presStyleCnt="0"/>
      <dgm:spPr/>
    </dgm:pt>
    <dgm:pt modelId="{A2709AC5-4E9B-4557-BBB7-76F1D6DABB0E}" type="pres">
      <dgm:prSet presAssocID="{95B40AD0-F009-476E-A8D7-DDB039B514CD}" presName="tx1" presStyleLbl="revTx" presStyleIdx="3" presStyleCnt="5"/>
      <dgm:spPr/>
    </dgm:pt>
    <dgm:pt modelId="{52A11008-9DFD-49F0-B0D5-2883879904F9}" type="pres">
      <dgm:prSet presAssocID="{95B40AD0-F009-476E-A8D7-DDB039B514CD}" presName="vert1" presStyleCnt="0"/>
      <dgm:spPr/>
    </dgm:pt>
    <dgm:pt modelId="{E9A303D6-EB0C-4848-8FFA-904AEB4660A7}" type="pres">
      <dgm:prSet presAssocID="{6A1713AF-1028-4E33-B087-33DEBF87F1B6}" presName="thickLine" presStyleLbl="alignNode1" presStyleIdx="4" presStyleCnt="5"/>
      <dgm:spPr/>
    </dgm:pt>
    <dgm:pt modelId="{5439D260-F09C-4AEB-936F-3E65FA6B7078}" type="pres">
      <dgm:prSet presAssocID="{6A1713AF-1028-4E33-B087-33DEBF87F1B6}" presName="horz1" presStyleCnt="0"/>
      <dgm:spPr/>
    </dgm:pt>
    <dgm:pt modelId="{DD598AD3-BA0D-4D5E-8AD9-CFDB4F40B6F9}" type="pres">
      <dgm:prSet presAssocID="{6A1713AF-1028-4E33-B087-33DEBF87F1B6}" presName="tx1" presStyleLbl="revTx" presStyleIdx="4" presStyleCnt="5"/>
      <dgm:spPr/>
    </dgm:pt>
    <dgm:pt modelId="{8544B1A5-1F4E-4947-88B6-673918F53ED9}" type="pres">
      <dgm:prSet presAssocID="{6A1713AF-1028-4E33-B087-33DEBF87F1B6}" presName="vert1" presStyleCnt="0"/>
      <dgm:spPr/>
    </dgm:pt>
  </dgm:ptLst>
  <dgm:cxnLst>
    <dgm:cxn modelId="{42DBCF2E-5171-43F5-A680-E45129B0A06A}" srcId="{25BD87CA-3699-4DDA-815C-CC2F46C77A7F}" destId="{C35A4CA2-6C39-4D10-92CB-B38525F2369F}" srcOrd="1" destOrd="0" parTransId="{52262FC3-A42B-45AC-A0A5-4B0C3C2F5D21}" sibTransId="{26C7EDBE-94BA-4C8A-8FFC-71EFE06B44DA}"/>
    <dgm:cxn modelId="{DB27C85F-8D54-4B74-9DA4-ADBCDDA7EB46}" type="presOf" srcId="{25BD87CA-3699-4DDA-815C-CC2F46C77A7F}" destId="{096758D9-D449-46EE-A24C-E862771C16B0}" srcOrd="0" destOrd="0" presId="urn:microsoft.com/office/officeart/2008/layout/LinedList"/>
    <dgm:cxn modelId="{EE46CC68-E141-4722-B438-4DD1D877A374}" srcId="{25BD87CA-3699-4DDA-815C-CC2F46C77A7F}" destId="{D4780DDC-6D73-4E0A-89E5-CDE63AB3E3DD}" srcOrd="0" destOrd="0" parTransId="{F96E4C64-A175-4DE1-944A-92B3664751EA}" sibTransId="{A0FA9CD8-E5A9-448E-9BBA-A7CD6202E0E4}"/>
    <dgm:cxn modelId="{2268F674-C0DD-4636-88FD-C758328A5C1B}" srcId="{25BD87CA-3699-4DDA-815C-CC2F46C77A7F}" destId="{D8FE4671-1362-445E-B4F2-E5EDD14284F6}" srcOrd="2" destOrd="0" parTransId="{3FBD7194-FABA-4F17-97DF-8603FB6DC6B0}" sibTransId="{73B4EB12-92F3-4C33-BEDA-B80357315C63}"/>
    <dgm:cxn modelId="{CA6C8B7B-6E4B-4594-93B1-E61E8A4C6B0A}" srcId="{25BD87CA-3699-4DDA-815C-CC2F46C77A7F}" destId="{95B40AD0-F009-476E-A8D7-DDB039B514CD}" srcOrd="3" destOrd="0" parTransId="{A25690F9-C828-4116-A08A-5B0686C75441}" sibTransId="{B2CD53A5-D65E-4651-AA85-C729A40BB2A1}"/>
    <dgm:cxn modelId="{40174489-C09A-4F68-9534-2686DDA0A2A7}" type="presOf" srcId="{D4780DDC-6D73-4E0A-89E5-CDE63AB3E3DD}" destId="{EF1A3252-E28F-4662-91C9-07B332D292A0}" srcOrd="0" destOrd="0" presId="urn:microsoft.com/office/officeart/2008/layout/LinedList"/>
    <dgm:cxn modelId="{E59167B6-A138-4CBE-8059-23AB26427A4F}" type="presOf" srcId="{6A1713AF-1028-4E33-B087-33DEBF87F1B6}" destId="{DD598AD3-BA0D-4D5E-8AD9-CFDB4F40B6F9}" srcOrd="0" destOrd="0" presId="urn:microsoft.com/office/officeart/2008/layout/LinedList"/>
    <dgm:cxn modelId="{48D45ABF-5AB1-48D1-BC2B-8F7B79746921}" type="presOf" srcId="{C35A4CA2-6C39-4D10-92CB-B38525F2369F}" destId="{DF001C76-BA15-40A9-A380-03BC808C1975}" srcOrd="0" destOrd="0" presId="urn:microsoft.com/office/officeart/2008/layout/LinedList"/>
    <dgm:cxn modelId="{B8C77BC9-A881-4363-8EDA-7B25C2334A77}" type="presOf" srcId="{D8FE4671-1362-445E-B4F2-E5EDD14284F6}" destId="{6C996160-F584-41AF-A935-38E59A65E20D}" srcOrd="0" destOrd="0" presId="urn:microsoft.com/office/officeart/2008/layout/LinedList"/>
    <dgm:cxn modelId="{E5D9EBDE-884D-42A7-AB71-230D841278C8}" srcId="{25BD87CA-3699-4DDA-815C-CC2F46C77A7F}" destId="{6A1713AF-1028-4E33-B087-33DEBF87F1B6}" srcOrd="4" destOrd="0" parTransId="{6EC078C8-5051-4504-B1BE-2864B46DBA16}" sibTransId="{CB9FB3CE-8213-4907-A29D-1BD7AD55A5CA}"/>
    <dgm:cxn modelId="{00A87BF7-14E4-421C-85D9-EF4C432BDF2F}" type="presOf" srcId="{95B40AD0-F009-476E-A8D7-DDB039B514CD}" destId="{A2709AC5-4E9B-4557-BBB7-76F1D6DABB0E}" srcOrd="0" destOrd="0" presId="urn:microsoft.com/office/officeart/2008/layout/LinedList"/>
    <dgm:cxn modelId="{C4268736-848A-45EA-9A41-D928CC91ED09}" type="presParOf" srcId="{096758D9-D449-46EE-A24C-E862771C16B0}" destId="{63D66049-528E-48A6-9A91-2E893AA3C6D9}" srcOrd="0" destOrd="0" presId="urn:microsoft.com/office/officeart/2008/layout/LinedList"/>
    <dgm:cxn modelId="{75848C3A-9596-470F-904D-C8D66FB2ACEC}" type="presParOf" srcId="{096758D9-D449-46EE-A24C-E862771C16B0}" destId="{3F2FFADC-F1D6-4A41-8D4A-7075B9E09DB5}" srcOrd="1" destOrd="0" presId="urn:microsoft.com/office/officeart/2008/layout/LinedList"/>
    <dgm:cxn modelId="{40B6D78F-0B88-4DCC-8ECE-3FAB3038AED0}" type="presParOf" srcId="{3F2FFADC-F1D6-4A41-8D4A-7075B9E09DB5}" destId="{EF1A3252-E28F-4662-91C9-07B332D292A0}" srcOrd="0" destOrd="0" presId="urn:microsoft.com/office/officeart/2008/layout/LinedList"/>
    <dgm:cxn modelId="{1B697830-813F-42ED-A76C-0D4FE105543D}" type="presParOf" srcId="{3F2FFADC-F1D6-4A41-8D4A-7075B9E09DB5}" destId="{EE341400-9811-4336-9651-71D428AFFA28}" srcOrd="1" destOrd="0" presId="urn:microsoft.com/office/officeart/2008/layout/LinedList"/>
    <dgm:cxn modelId="{414FC1F1-E099-4791-8FB6-8D7F2428A960}" type="presParOf" srcId="{096758D9-D449-46EE-A24C-E862771C16B0}" destId="{DD784EE8-3586-4A2B-9365-05BE09C2FBD4}" srcOrd="2" destOrd="0" presId="urn:microsoft.com/office/officeart/2008/layout/LinedList"/>
    <dgm:cxn modelId="{E0BB901D-7B10-4010-B797-E644CF92A3B7}" type="presParOf" srcId="{096758D9-D449-46EE-A24C-E862771C16B0}" destId="{57A542E5-2EC1-4829-9B5C-A0057C5DFBD2}" srcOrd="3" destOrd="0" presId="urn:microsoft.com/office/officeart/2008/layout/LinedList"/>
    <dgm:cxn modelId="{B18FE9A3-C67D-4286-B125-142ADB937FDA}" type="presParOf" srcId="{57A542E5-2EC1-4829-9B5C-A0057C5DFBD2}" destId="{DF001C76-BA15-40A9-A380-03BC808C1975}" srcOrd="0" destOrd="0" presId="urn:microsoft.com/office/officeart/2008/layout/LinedList"/>
    <dgm:cxn modelId="{1D37EC43-95F5-4985-A8DC-4AD5504EDAC6}" type="presParOf" srcId="{57A542E5-2EC1-4829-9B5C-A0057C5DFBD2}" destId="{A5B843B0-0D3E-4BA5-8758-2AE1426EC7EB}" srcOrd="1" destOrd="0" presId="urn:microsoft.com/office/officeart/2008/layout/LinedList"/>
    <dgm:cxn modelId="{94DEE593-EDD4-45CE-B730-19B05967340E}" type="presParOf" srcId="{096758D9-D449-46EE-A24C-E862771C16B0}" destId="{C1CE9B14-1D6F-48C8-8BF1-10AF97EEE13D}" srcOrd="4" destOrd="0" presId="urn:microsoft.com/office/officeart/2008/layout/LinedList"/>
    <dgm:cxn modelId="{EB048916-86FA-45E3-AB58-0094EEE4DCB3}" type="presParOf" srcId="{096758D9-D449-46EE-A24C-E862771C16B0}" destId="{34839EFC-150B-4CA6-AC31-635CD956E257}" srcOrd="5" destOrd="0" presId="urn:microsoft.com/office/officeart/2008/layout/LinedList"/>
    <dgm:cxn modelId="{DDD48306-F3A2-4DF4-8598-B4C01A0D87BC}" type="presParOf" srcId="{34839EFC-150B-4CA6-AC31-635CD956E257}" destId="{6C996160-F584-41AF-A935-38E59A65E20D}" srcOrd="0" destOrd="0" presId="urn:microsoft.com/office/officeart/2008/layout/LinedList"/>
    <dgm:cxn modelId="{62AE1229-1675-4FDA-B554-F70995FEC0AE}" type="presParOf" srcId="{34839EFC-150B-4CA6-AC31-635CD956E257}" destId="{A4680CD4-DEF1-47BB-BCFB-3261F314899A}" srcOrd="1" destOrd="0" presId="urn:microsoft.com/office/officeart/2008/layout/LinedList"/>
    <dgm:cxn modelId="{63A7A24B-6873-4C76-88D9-BC2F9CE6F64E}" type="presParOf" srcId="{096758D9-D449-46EE-A24C-E862771C16B0}" destId="{DC35E9B2-3FC4-4A2E-A133-0B2AA287B83A}" srcOrd="6" destOrd="0" presId="urn:microsoft.com/office/officeart/2008/layout/LinedList"/>
    <dgm:cxn modelId="{AF16CAF7-8744-4A7A-8FE4-7A3E0A29F9B5}" type="presParOf" srcId="{096758D9-D449-46EE-A24C-E862771C16B0}" destId="{EA28CC76-F415-4057-8E9F-88B5A37A3901}" srcOrd="7" destOrd="0" presId="urn:microsoft.com/office/officeart/2008/layout/LinedList"/>
    <dgm:cxn modelId="{DEA0E312-4CAB-47C5-AF5A-AD131971E39D}" type="presParOf" srcId="{EA28CC76-F415-4057-8E9F-88B5A37A3901}" destId="{A2709AC5-4E9B-4557-BBB7-76F1D6DABB0E}" srcOrd="0" destOrd="0" presId="urn:microsoft.com/office/officeart/2008/layout/LinedList"/>
    <dgm:cxn modelId="{F332EC9A-4927-4A61-A40E-BD9BCE1BC31A}" type="presParOf" srcId="{EA28CC76-F415-4057-8E9F-88B5A37A3901}" destId="{52A11008-9DFD-49F0-B0D5-2883879904F9}" srcOrd="1" destOrd="0" presId="urn:microsoft.com/office/officeart/2008/layout/LinedList"/>
    <dgm:cxn modelId="{F372589F-017C-4CB8-BB8C-2564320B8252}" type="presParOf" srcId="{096758D9-D449-46EE-A24C-E862771C16B0}" destId="{E9A303D6-EB0C-4848-8FFA-904AEB4660A7}" srcOrd="8" destOrd="0" presId="urn:microsoft.com/office/officeart/2008/layout/LinedList"/>
    <dgm:cxn modelId="{BBD9ED77-66F5-47E4-B14A-9F58769EBB41}" type="presParOf" srcId="{096758D9-D449-46EE-A24C-E862771C16B0}" destId="{5439D260-F09C-4AEB-936F-3E65FA6B7078}" srcOrd="9" destOrd="0" presId="urn:microsoft.com/office/officeart/2008/layout/LinedList"/>
    <dgm:cxn modelId="{5AD4708D-C864-4190-8413-958BCBB2ACEE}" type="presParOf" srcId="{5439D260-F09C-4AEB-936F-3E65FA6B7078}" destId="{DD598AD3-BA0D-4D5E-8AD9-CFDB4F40B6F9}" srcOrd="0" destOrd="0" presId="urn:microsoft.com/office/officeart/2008/layout/LinedList"/>
    <dgm:cxn modelId="{58EF65FA-5D03-40F4-A812-C663738152FC}" type="presParOf" srcId="{5439D260-F09C-4AEB-936F-3E65FA6B7078}" destId="{8544B1A5-1F4E-4947-88B6-673918F53ED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0E06C3-99A5-45C5-A31D-747203CACF6A}"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IN"/>
        </a:p>
      </dgm:t>
    </dgm:pt>
    <dgm:pt modelId="{149ED846-984C-40A0-B98C-1B2E7BAFC12F}">
      <dgm:prSet custT="1"/>
      <dgm:spPr/>
      <dgm:t>
        <a:bodyPr/>
        <a:lstStyle/>
        <a:p>
          <a:r>
            <a:rPr lang="en-US" sz="2400" b="1" i="0" dirty="0">
              <a:solidFill>
                <a:schemeClr val="tx1"/>
              </a:solidFill>
            </a:rPr>
            <a:t>Research Question</a:t>
          </a:r>
          <a:endParaRPr lang="en-IN" sz="2400" dirty="0">
            <a:solidFill>
              <a:schemeClr val="tx1"/>
            </a:solidFill>
          </a:endParaRPr>
        </a:p>
      </dgm:t>
    </dgm:pt>
    <dgm:pt modelId="{B724CAB1-D95C-4C20-851A-EB7B7F794011}" type="parTrans" cxnId="{1CB8053A-84B5-46A5-87E3-5FE763076317}">
      <dgm:prSet/>
      <dgm:spPr/>
      <dgm:t>
        <a:bodyPr/>
        <a:lstStyle/>
        <a:p>
          <a:endParaRPr lang="en-IN"/>
        </a:p>
      </dgm:t>
    </dgm:pt>
    <dgm:pt modelId="{7DED6720-3C29-4702-A1C0-7CC7106FEF70}" type="sibTrans" cxnId="{1CB8053A-84B5-46A5-87E3-5FE763076317}">
      <dgm:prSet/>
      <dgm:spPr/>
      <dgm:t>
        <a:bodyPr/>
        <a:lstStyle/>
        <a:p>
          <a:endParaRPr lang="en-IN"/>
        </a:p>
      </dgm:t>
    </dgm:pt>
    <dgm:pt modelId="{50720C96-1032-4E87-9A0E-1880CCC1398E}">
      <dgm:prSet custT="1"/>
      <dgm:spPr/>
      <dgm:t>
        <a:bodyPr/>
        <a:lstStyle/>
        <a:p>
          <a:pPr algn="ctr"/>
          <a:r>
            <a:rPr lang="en-US" sz="1800" b="0" i="0" dirty="0"/>
            <a:t>How can the practices of antibiotic stewardship in healthcare professionals around the world be reinforced to lower the frequency of antimicrobial resistance and enhance infection outcomes in older adults (aged 60+)?</a:t>
          </a:r>
          <a:br>
            <a:rPr lang="en-US" sz="1800" dirty="0"/>
          </a:br>
          <a:br>
            <a:rPr lang="en-US" sz="1800" dirty="0"/>
          </a:br>
          <a:endParaRPr lang="en-IN" sz="1800" b="0" dirty="0">
            <a:solidFill>
              <a:schemeClr val="tx1">
                <a:lumMod val="75000"/>
                <a:lumOff val="25000"/>
              </a:schemeClr>
            </a:solidFill>
          </a:endParaRPr>
        </a:p>
      </dgm:t>
    </dgm:pt>
    <dgm:pt modelId="{E521839D-83AE-4277-9CC0-86B2E23FC401}" type="parTrans" cxnId="{5853D0A3-38F7-44AF-9F84-FFD9F0D749A9}">
      <dgm:prSet/>
      <dgm:spPr/>
      <dgm:t>
        <a:bodyPr/>
        <a:lstStyle/>
        <a:p>
          <a:endParaRPr lang="en-IN"/>
        </a:p>
      </dgm:t>
    </dgm:pt>
    <dgm:pt modelId="{F4A683BA-B6E2-4A89-8883-031746024134}" type="sibTrans" cxnId="{5853D0A3-38F7-44AF-9F84-FFD9F0D749A9}">
      <dgm:prSet/>
      <dgm:spPr/>
      <dgm:t>
        <a:bodyPr/>
        <a:lstStyle/>
        <a:p>
          <a:endParaRPr lang="en-IN"/>
        </a:p>
      </dgm:t>
    </dgm:pt>
    <dgm:pt modelId="{AE26ED19-32DC-4186-980D-599B0773FA5A}" type="pres">
      <dgm:prSet presAssocID="{060E06C3-99A5-45C5-A31D-747203CACF6A}" presName="Name0" presStyleCnt="0">
        <dgm:presLayoutVars>
          <dgm:dir/>
          <dgm:resizeHandles val="exact"/>
        </dgm:presLayoutVars>
      </dgm:prSet>
      <dgm:spPr/>
    </dgm:pt>
    <dgm:pt modelId="{B9FC28DF-72C1-44EA-81B4-751BEEE90220}" type="pres">
      <dgm:prSet presAssocID="{060E06C3-99A5-45C5-A31D-747203CACF6A}" presName="arrow" presStyleLbl="bgShp" presStyleIdx="0" presStyleCnt="1"/>
      <dgm:spPr/>
    </dgm:pt>
    <dgm:pt modelId="{A1485B83-B8A5-4061-80CD-914BE727FDC5}" type="pres">
      <dgm:prSet presAssocID="{060E06C3-99A5-45C5-A31D-747203CACF6A}" presName="points" presStyleCnt="0"/>
      <dgm:spPr/>
    </dgm:pt>
    <dgm:pt modelId="{D1451BD6-4DD7-4677-B1FB-2FD4F4DF03E8}" type="pres">
      <dgm:prSet presAssocID="{149ED846-984C-40A0-B98C-1B2E7BAFC12F}" presName="compositeA" presStyleCnt="0"/>
      <dgm:spPr/>
    </dgm:pt>
    <dgm:pt modelId="{B3BA9BEF-E0FE-4DBD-A5C6-040CDBF23F2F}" type="pres">
      <dgm:prSet presAssocID="{149ED846-984C-40A0-B98C-1B2E7BAFC12F}" presName="textA" presStyleLbl="revTx" presStyleIdx="0" presStyleCnt="2">
        <dgm:presLayoutVars>
          <dgm:bulletEnabled val="1"/>
        </dgm:presLayoutVars>
      </dgm:prSet>
      <dgm:spPr/>
    </dgm:pt>
    <dgm:pt modelId="{7E3B7A19-F06F-4715-BD93-353A23438E61}" type="pres">
      <dgm:prSet presAssocID="{149ED846-984C-40A0-B98C-1B2E7BAFC12F}" presName="circleA" presStyleLbl="node1" presStyleIdx="0" presStyleCnt="2"/>
      <dgm:spPr/>
    </dgm:pt>
    <dgm:pt modelId="{D7F8BB53-790C-436F-AF3A-D082CA4500A5}" type="pres">
      <dgm:prSet presAssocID="{149ED846-984C-40A0-B98C-1B2E7BAFC12F}" presName="spaceA" presStyleCnt="0"/>
      <dgm:spPr/>
    </dgm:pt>
    <dgm:pt modelId="{CC1EBA60-5E37-4848-BBD2-59A951A0EAC6}" type="pres">
      <dgm:prSet presAssocID="{7DED6720-3C29-4702-A1C0-7CC7106FEF70}" presName="space" presStyleCnt="0"/>
      <dgm:spPr/>
    </dgm:pt>
    <dgm:pt modelId="{51370BC3-ABBD-4AB1-9941-ADE5ECBD95BA}" type="pres">
      <dgm:prSet presAssocID="{50720C96-1032-4E87-9A0E-1880CCC1398E}" presName="compositeB" presStyleCnt="0"/>
      <dgm:spPr/>
    </dgm:pt>
    <dgm:pt modelId="{2BC7EF48-910A-469B-A80D-275995EF3E43}" type="pres">
      <dgm:prSet presAssocID="{50720C96-1032-4E87-9A0E-1880CCC1398E}" presName="textB" presStyleLbl="revTx" presStyleIdx="1" presStyleCnt="2">
        <dgm:presLayoutVars>
          <dgm:bulletEnabled val="1"/>
        </dgm:presLayoutVars>
      </dgm:prSet>
      <dgm:spPr/>
    </dgm:pt>
    <dgm:pt modelId="{F178CE11-A98D-409B-A3B1-43EAC2860213}" type="pres">
      <dgm:prSet presAssocID="{50720C96-1032-4E87-9A0E-1880CCC1398E}" presName="circleB" presStyleLbl="node1" presStyleIdx="1" presStyleCnt="2"/>
      <dgm:spPr/>
    </dgm:pt>
    <dgm:pt modelId="{8AA50D3F-5FF7-482B-81F9-EAC16F7A1D61}" type="pres">
      <dgm:prSet presAssocID="{50720C96-1032-4E87-9A0E-1880CCC1398E}" presName="spaceB" presStyleCnt="0"/>
      <dgm:spPr/>
    </dgm:pt>
  </dgm:ptLst>
  <dgm:cxnLst>
    <dgm:cxn modelId="{196BBA06-B16E-47E4-B643-97CD98EE1EA7}" type="presOf" srcId="{149ED846-984C-40A0-B98C-1B2E7BAFC12F}" destId="{B3BA9BEF-E0FE-4DBD-A5C6-040CDBF23F2F}" srcOrd="0" destOrd="0" presId="urn:microsoft.com/office/officeart/2005/8/layout/hProcess11"/>
    <dgm:cxn modelId="{5338EC29-7B24-4DA0-9CC2-47133CC1BC27}" type="presOf" srcId="{060E06C3-99A5-45C5-A31D-747203CACF6A}" destId="{AE26ED19-32DC-4186-980D-599B0773FA5A}" srcOrd="0" destOrd="0" presId="urn:microsoft.com/office/officeart/2005/8/layout/hProcess11"/>
    <dgm:cxn modelId="{1CB8053A-84B5-46A5-87E3-5FE763076317}" srcId="{060E06C3-99A5-45C5-A31D-747203CACF6A}" destId="{149ED846-984C-40A0-B98C-1B2E7BAFC12F}" srcOrd="0" destOrd="0" parTransId="{B724CAB1-D95C-4C20-851A-EB7B7F794011}" sibTransId="{7DED6720-3C29-4702-A1C0-7CC7106FEF70}"/>
    <dgm:cxn modelId="{AD643852-D53F-4A41-94D7-84CCA154869A}" type="presOf" srcId="{50720C96-1032-4E87-9A0E-1880CCC1398E}" destId="{2BC7EF48-910A-469B-A80D-275995EF3E43}" srcOrd="0" destOrd="0" presId="urn:microsoft.com/office/officeart/2005/8/layout/hProcess11"/>
    <dgm:cxn modelId="{5853D0A3-38F7-44AF-9F84-FFD9F0D749A9}" srcId="{060E06C3-99A5-45C5-A31D-747203CACF6A}" destId="{50720C96-1032-4E87-9A0E-1880CCC1398E}" srcOrd="1" destOrd="0" parTransId="{E521839D-83AE-4277-9CC0-86B2E23FC401}" sibTransId="{F4A683BA-B6E2-4A89-8883-031746024134}"/>
    <dgm:cxn modelId="{3DA04C5B-7F65-4A84-8107-455727779851}" type="presParOf" srcId="{AE26ED19-32DC-4186-980D-599B0773FA5A}" destId="{B9FC28DF-72C1-44EA-81B4-751BEEE90220}" srcOrd="0" destOrd="0" presId="urn:microsoft.com/office/officeart/2005/8/layout/hProcess11"/>
    <dgm:cxn modelId="{F20A997C-DA83-491F-9DAF-A766C2A6D426}" type="presParOf" srcId="{AE26ED19-32DC-4186-980D-599B0773FA5A}" destId="{A1485B83-B8A5-4061-80CD-914BE727FDC5}" srcOrd="1" destOrd="0" presId="urn:microsoft.com/office/officeart/2005/8/layout/hProcess11"/>
    <dgm:cxn modelId="{CCC9475B-F8EC-4C12-BADD-96FA15CA83B5}" type="presParOf" srcId="{A1485B83-B8A5-4061-80CD-914BE727FDC5}" destId="{D1451BD6-4DD7-4677-B1FB-2FD4F4DF03E8}" srcOrd="0" destOrd="0" presId="urn:microsoft.com/office/officeart/2005/8/layout/hProcess11"/>
    <dgm:cxn modelId="{CE9A9C9B-C54C-4FE3-828A-EB772E89EDD0}" type="presParOf" srcId="{D1451BD6-4DD7-4677-B1FB-2FD4F4DF03E8}" destId="{B3BA9BEF-E0FE-4DBD-A5C6-040CDBF23F2F}" srcOrd="0" destOrd="0" presId="urn:microsoft.com/office/officeart/2005/8/layout/hProcess11"/>
    <dgm:cxn modelId="{0E017C2C-A386-4FBE-9242-FD84FF215EF7}" type="presParOf" srcId="{D1451BD6-4DD7-4677-B1FB-2FD4F4DF03E8}" destId="{7E3B7A19-F06F-4715-BD93-353A23438E61}" srcOrd="1" destOrd="0" presId="urn:microsoft.com/office/officeart/2005/8/layout/hProcess11"/>
    <dgm:cxn modelId="{35630DB0-DB23-495F-97F7-B7FF1B404C11}" type="presParOf" srcId="{D1451BD6-4DD7-4677-B1FB-2FD4F4DF03E8}" destId="{D7F8BB53-790C-436F-AF3A-D082CA4500A5}" srcOrd="2" destOrd="0" presId="urn:microsoft.com/office/officeart/2005/8/layout/hProcess11"/>
    <dgm:cxn modelId="{6EAD4793-9EBD-441E-852C-19C0C899888F}" type="presParOf" srcId="{A1485B83-B8A5-4061-80CD-914BE727FDC5}" destId="{CC1EBA60-5E37-4848-BBD2-59A951A0EAC6}" srcOrd="1" destOrd="0" presId="urn:microsoft.com/office/officeart/2005/8/layout/hProcess11"/>
    <dgm:cxn modelId="{5F1BB95C-102D-4C6A-BEC3-9EEB8F15DE04}" type="presParOf" srcId="{A1485B83-B8A5-4061-80CD-914BE727FDC5}" destId="{51370BC3-ABBD-4AB1-9941-ADE5ECBD95BA}" srcOrd="2" destOrd="0" presId="urn:microsoft.com/office/officeart/2005/8/layout/hProcess11"/>
    <dgm:cxn modelId="{E3DDE067-79CB-4392-960F-BCF9F8E4390D}" type="presParOf" srcId="{51370BC3-ABBD-4AB1-9941-ADE5ECBD95BA}" destId="{2BC7EF48-910A-469B-A80D-275995EF3E43}" srcOrd="0" destOrd="0" presId="urn:microsoft.com/office/officeart/2005/8/layout/hProcess11"/>
    <dgm:cxn modelId="{5AD341F1-E58C-4A82-BA71-56931EDDD405}" type="presParOf" srcId="{51370BC3-ABBD-4AB1-9941-ADE5ECBD95BA}" destId="{F178CE11-A98D-409B-A3B1-43EAC2860213}" srcOrd="1" destOrd="0" presId="urn:microsoft.com/office/officeart/2005/8/layout/hProcess11"/>
    <dgm:cxn modelId="{BFB2442F-44A5-4033-9457-D7D39EEB2773}" type="presParOf" srcId="{51370BC3-ABBD-4AB1-9941-ADE5ECBD95BA}" destId="{8AA50D3F-5FF7-482B-81F9-EAC16F7A1D61}"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83A44F-B619-4F3C-81FF-B1EC62DFE6F8}"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49770DF3-EE91-4BE9-88E8-02AAA9D890D2}">
      <dgm:prSet custT="1"/>
      <dgm:spPr/>
      <dgm:t>
        <a:bodyPr/>
        <a:lstStyle/>
        <a:p>
          <a:r>
            <a:rPr lang="en-US" sz="2000" b="1" i="0" dirty="0">
              <a:effectLst>
                <a:outerShdw blurRad="38100" dist="38100" dir="2700000" algn="tl">
                  <a:srgbClr val="000000">
                    <a:alpha val="43137"/>
                  </a:srgbClr>
                </a:outerShdw>
              </a:effectLst>
            </a:rPr>
            <a:t>Aim</a:t>
          </a:r>
          <a:endParaRPr lang="en-IN" sz="2000" dirty="0">
            <a:effectLst>
              <a:outerShdw blurRad="38100" dist="38100" dir="2700000" algn="tl">
                <a:srgbClr val="000000">
                  <a:alpha val="43137"/>
                </a:srgbClr>
              </a:outerShdw>
            </a:effectLst>
          </a:endParaRPr>
        </a:p>
      </dgm:t>
    </dgm:pt>
    <dgm:pt modelId="{C0F9F3CD-3666-4473-BEF8-2587C44C389A}" type="parTrans" cxnId="{000809D9-80EB-4272-BAEA-CD2AFA95E48C}">
      <dgm:prSet/>
      <dgm:spPr/>
      <dgm:t>
        <a:bodyPr/>
        <a:lstStyle/>
        <a:p>
          <a:endParaRPr lang="en-IN"/>
        </a:p>
      </dgm:t>
    </dgm:pt>
    <dgm:pt modelId="{6C39027C-D385-40B5-85ED-73D72326F720}" type="sibTrans" cxnId="{000809D9-80EB-4272-BAEA-CD2AFA95E48C}">
      <dgm:prSet/>
      <dgm:spPr/>
      <dgm:t>
        <a:bodyPr/>
        <a:lstStyle/>
        <a:p>
          <a:endParaRPr lang="en-IN"/>
        </a:p>
      </dgm:t>
    </dgm:pt>
    <dgm:pt modelId="{D3C06B34-4771-4CDF-AB02-5B37565F2204}">
      <dgm:prSet custT="1"/>
      <dgm:spPr/>
      <dgm:t>
        <a:bodyPr/>
        <a:lstStyle/>
        <a:p>
          <a:pPr algn="just"/>
          <a:r>
            <a:rPr lang="en-US" sz="1800" b="0" i="0" dirty="0"/>
            <a:t>To critically assess the current practice of antimicrobial stewardship among medical professionals around the world and define the effective interventions to manage the antimicrobial resistance and enhance the outcome in older adults.</a:t>
          </a:r>
          <a:endParaRPr lang="en-IN" sz="1800" dirty="0"/>
        </a:p>
      </dgm:t>
    </dgm:pt>
    <dgm:pt modelId="{4AAEEA72-16EF-4BFD-A272-35FCA4A8F124}" type="parTrans" cxnId="{6F64D47B-0D11-41C6-B3F5-C4CA672BF489}">
      <dgm:prSet/>
      <dgm:spPr/>
      <dgm:t>
        <a:bodyPr/>
        <a:lstStyle/>
        <a:p>
          <a:endParaRPr lang="en-IN"/>
        </a:p>
      </dgm:t>
    </dgm:pt>
    <dgm:pt modelId="{989EA542-7B38-497A-AFDF-D2956C5779C1}" type="sibTrans" cxnId="{6F64D47B-0D11-41C6-B3F5-C4CA672BF489}">
      <dgm:prSet/>
      <dgm:spPr/>
      <dgm:t>
        <a:bodyPr/>
        <a:lstStyle/>
        <a:p>
          <a:endParaRPr lang="en-IN"/>
        </a:p>
      </dgm:t>
    </dgm:pt>
    <dgm:pt modelId="{0DD009D5-FB26-48FA-92D9-9C51E65FDF1E}">
      <dgm:prSet custT="1"/>
      <dgm:spPr/>
      <dgm:t>
        <a:bodyPr/>
        <a:lstStyle/>
        <a:p>
          <a:r>
            <a:rPr lang="en-IN" sz="2000" b="1" dirty="0">
              <a:effectLst>
                <a:outerShdw blurRad="38100" dist="38100" dir="2700000" algn="tl">
                  <a:srgbClr val="000000">
                    <a:alpha val="43137"/>
                  </a:srgbClr>
                </a:outerShdw>
              </a:effectLst>
            </a:rPr>
            <a:t>Objectives</a:t>
          </a:r>
          <a:endParaRPr lang="en-IN" sz="2000" dirty="0">
            <a:effectLst>
              <a:outerShdw blurRad="38100" dist="38100" dir="2700000" algn="tl">
                <a:srgbClr val="000000">
                  <a:alpha val="43137"/>
                </a:srgbClr>
              </a:outerShdw>
            </a:effectLst>
          </a:endParaRPr>
        </a:p>
      </dgm:t>
    </dgm:pt>
    <dgm:pt modelId="{661B7B1F-054A-4ECD-B359-753EE728D7BA}" type="parTrans" cxnId="{F08FC7EC-EF60-4FA1-9308-3434F623CD2A}">
      <dgm:prSet/>
      <dgm:spPr/>
      <dgm:t>
        <a:bodyPr/>
        <a:lstStyle/>
        <a:p>
          <a:endParaRPr lang="en-IN"/>
        </a:p>
      </dgm:t>
    </dgm:pt>
    <dgm:pt modelId="{B29462B1-C968-4069-A866-E6120EF798B1}" type="sibTrans" cxnId="{F08FC7EC-EF60-4FA1-9308-3434F623CD2A}">
      <dgm:prSet/>
      <dgm:spPr/>
      <dgm:t>
        <a:bodyPr/>
        <a:lstStyle/>
        <a:p>
          <a:endParaRPr lang="en-IN"/>
        </a:p>
      </dgm:t>
    </dgm:pt>
    <dgm:pt modelId="{124FE0AB-8943-4DED-B9F3-17ADEF32D578}">
      <dgm:prSet custT="1"/>
      <dgm:spPr/>
      <dgm:t>
        <a:bodyPr/>
        <a:lstStyle/>
        <a:p>
          <a:pPr algn="just"/>
          <a:r>
            <a:rPr lang="en-US" sz="1800" dirty="0"/>
            <a:t>To examine current antimicrobial stewardship interventions used by medical workers in various regions of the globe (e.g., Europe, North America, and Sub-Saharan Africa).</a:t>
          </a:r>
          <a:endParaRPr lang="en-IN" sz="1800" dirty="0"/>
        </a:p>
      </dgm:t>
    </dgm:pt>
    <dgm:pt modelId="{57262F98-4ED8-4093-95DD-7546B67AB8C8}" type="parTrans" cxnId="{9859EDE9-4F65-4165-BB81-F03938A6A5B1}">
      <dgm:prSet/>
      <dgm:spPr/>
      <dgm:t>
        <a:bodyPr/>
        <a:lstStyle/>
        <a:p>
          <a:endParaRPr lang="en-IN"/>
        </a:p>
      </dgm:t>
    </dgm:pt>
    <dgm:pt modelId="{EB71D27D-CAF7-4124-96BF-7621F2E12461}" type="sibTrans" cxnId="{9859EDE9-4F65-4165-BB81-F03938A6A5B1}">
      <dgm:prSet/>
      <dgm:spPr/>
      <dgm:t>
        <a:bodyPr/>
        <a:lstStyle/>
        <a:p>
          <a:endParaRPr lang="en-IN"/>
        </a:p>
      </dgm:t>
    </dgm:pt>
    <dgm:pt modelId="{CA27D2FC-D97B-4860-8219-4C7407B76DBE}">
      <dgm:prSet custT="1"/>
      <dgm:spPr/>
      <dgm:t>
        <a:bodyPr/>
        <a:lstStyle/>
        <a:p>
          <a:pPr algn="just"/>
          <a:r>
            <a:rPr lang="en-US" sz="1800" dirty="0"/>
            <a:t>To determine the barriers and the facilitators to the effective prescribing of antibiotics, infection prevention, and stewardship of older adults by healthcare professionals treating older adults.</a:t>
          </a:r>
          <a:endParaRPr lang="en-IN" sz="1800" dirty="0"/>
        </a:p>
      </dgm:t>
    </dgm:pt>
    <dgm:pt modelId="{F378AC88-76E0-4FD8-9DA8-F7541F1EB975}" type="parTrans" cxnId="{9326891D-C47A-4FBC-A70B-A5BAA3FC5654}">
      <dgm:prSet/>
      <dgm:spPr/>
      <dgm:t>
        <a:bodyPr/>
        <a:lstStyle/>
        <a:p>
          <a:endParaRPr lang="en-IN"/>
        </a:p>
      </dgm:t>
    </dgm:pt>
    <dgm:pt modelId="{14C4E6C9-3805-499F-A77C-71441D0DEFCA}" type="sibTrans" cxnId="{9326891D-C47A-4FBC-A70B-A5BAA3FC5654}">
      <dgm:prSet/>
      <dgm:spPr/>
      <dgm:t>
        <a:bodyPr/>
        <a:lstStyle/>
        <a:p>
          <a:endParaRPr lang="en-IN"/>
        </a:p>
      </dgm:t>
    </dgm:pt>
    <dgm:pt modelId="{4829CCE5-91EA-42F8-9DD1-DACCA8ECB6D7}">
      <dgm:prSet custT="1"/>
      <dgm:spPr/>
      <dgm:t>
        <a:bodyPr/>
        <a:lstStyle/>
        <a:p>
          <a:pPr algn="just"/>
          <a:r>
            <a:rPr lang="en-US" sz="1800" dirty="0"/>
            <a:t>To propose evidence-based and contextualized measures to enhance the development of stewardship training, policy integration and patient safety in healthcare systems dealing with antimicrobial resistance.</a:t>
          </a:r>
          <a:endParaRPr lang="en-IN" sz="1800" dirty="0"/>
        </a:p>
      </dgm:t>
    </dgm:pt>
    <dgm:pt modelId="{BA131C54-E561-4C90-ABC4-8D3FB4FBD58C}" type="parTrans" cxnId="{FEA3EF70-2F91-459F-BEC5-83E259F02D61}">
      <dgm:prSet/>
      <dgm:spPr/>
      <dgm:t>
        <a:bodyPr/>
        <a:lstStyle/>
        <a:p>
          <a:endParaRPr lang="en-IN"/>
        </a:p>
      </dgm:t>
    </dgm:pt>
    <dgm:pt modelId="{4608DCE9-339C-4680-9AC6-77874B092D6E}" type="sibTrans" cxnId="{FEA3EF70-2F91-459F-BEC5-83E259F02D61}">
      <dgm:prSet/>
      <dgm:spPr/>
      <dgm:t>
        <a:bodyPr/>
        <a:lstStyle/>
        <a:p>
          <a:endParaRPr lang="en-IN"/>
        </a:p>
      </dgm:t>
    </dgm:pt>
    <dgm:pt modelId="{3FF385AD-1ADF-41C8-A7D1-C2ECC4DE837C}">
      <dgm:prSet custT="1"/>
      <dgm:spPr/>
      <dgm:t>
        <a:bodyPr/>
        <a:lstStyle/>
        <a:p>
          <a:pPr algn="just"/>
          <a:endParaRPr lang="en-IN" sz="1800" dirty="0"/>
        </a:p>
      </dgm:t>
    </dgm:pt>
    <dgm:pt modelId="{C5CBBD69-F2B9-4F5D-AD65-638CEEDBD7CA}" type="parTrans" cxnId="{FFEA04D7-1725-475F-9956-FA104BD3DB27}">
      <dgm:prSet/>
      <dgm:spPr/>
      <dgm:t>
        <a:bodyPr/>
        <a:lstStyle/>
        <a:p>
          <a:endParaRPr lang="en-IN"/>
        </a:p>
      </dgm:t>
    </dgm:pt>
    <dgm:pt modelId="{34CE0F74-5220-44C9-B43E-4856BCA7281E}" type="sibTrans" cxnId="{FFEA04D7-1725-475F-9956-FA104BD3DB27}">
      <dgm:prSet/>
      <dgm:spPr/>
      <dgm:t>
        <a:bodyPr/>
        <a:lstStyle/>
        <a:p>
          <a:endParaRPr lang="en-IN"/>
        </a:p>
      </dgm:t>
    </dgm:pt>
    <dgm:pt modelId="{5B186211-2193-4B4B-BE4C-F3CF7757D5F2}">
      <dgm:prSet custT="1"/>
      <dgm:spPr/>
      <dgm:t>
        <a:bodyPr/>
        <a:lstStyle/>
        <a:p>
          <a:pPr algn="just"/>
          <a:endParaRPr lang="en-IN" sz="1800" dirty="0"/>
        </a:p>
      </dgm:t>
    </dgm:pt>
    <dgm:pt modelId="{F899E0CE-595B-4DB8-BE72-D4F45EAC3E64}" type="parTrans" cxnId="{7680704C-9DA8-46EE-99FF-777F325A7CA0}">
      <dgm:prSet/>
      <dgm:spPr/>
      <dgm:t>
        <a:bodyPr/>
        <a:lstStyle/>
        <a:p>
          <a:endParaRPr lang="en-IN"/>
        </a:p>
      </dgm:t>
    </dgm:pt>
    <dgm:pt modelId="{314BBF69-B04D-42E1-A6DF-59D8F1CD9367}" type="sibTrans" cxnId="{7680704C-9DA8-46EE-99FF-777F325A7CA0}">
      <dgm:prSet/>
      <dgm:spPr/>
      <dgm:t>
        <a:bodyPr/>
        <a:lstStyle/>
        <a:p>
          <a:endParaRPr lang="en-IN"/>
        </a:p>
      </dgm:t>
    </dgm:pt>
    <dgm:pt modelId="{A265B9B8-12B4-4614-9220-3F3846032E7B}" type="pres">
      <dgm:prSet presAssocID="{8883A44F-B619-4F3C-81FF-B1EC62DFE6F8}" presName="linear" presStyleCnt="0">
        <dgm:presLayoutVars>
          <dgm:animLvl val="lvl"/>
          <dgm:resizeHandles val="exact"/>
        </dgm:presLayoutVars>
      </dgm:prSet>
      <dgm:spPr/>
    </dgm:pt>
    <dgm:pt modelId="{0924DD36-7B27-4F29-A8AC-D91B60A889B3}" type="pres">
      <dgm:prSet presAssocID="{49770DF3-EE91-4BE9-88E8-02AAA9D890D2}" presName="parentText" presStyleLbl="node1" presStyleIdx="0" presStyleCnt="2" custScaleY="60266">
        <dgm:presLayoutVars>
          <dgm:chMax val="0"/>
          <dgm:bulletEnabled val="1"/>
        </dgm:presLayoutVars>
      </dgm:prSet>
      <dgm:spPr/>
    </dgm:pt>
    <dgm:pt modelId="{1D6C06AF-50F3-4F97-B1F7-95BA4BA97415}" type="pres">
      <dgm:prSet presAssocID="{49770DF3-EE91-4BE9-88E8-02AAA9D890D2}" presName="childText" presStyleLbl="revTx" presStyleIdx="0" presStyleCnt="2">
        <dgm:presLayoutVars>
          <dgm:bulletEnabled val="1"/>
        </dgm:presLayoutVars>
      </dgm:prSet>
      <dgm:spPr/>
    </dgm:pt>
    <dgm:pt modelId="{DDA6B793-F4E9-4219-A410-59036F645729}" type="pres">
      <dgm:prSet presAssocID="{0DD009D5-FB26-48FA-92D9-9C51E65FDF1E}" presName="parentText" presStyleLbl="node1" presStyleIdx="1" presStyleCnt="2" custScaleY="56616" custLinFactNeighborX="0" custLinFactNeighborY="-5278">
        <dgm:presLayoutVars>
          <dgm:chMax val="0"/>
          <dgm:bulletEnabled val="1"/>
        </dgm:presLayoutVars>
      </dgm:prSet>
      <dgm:spPr/>
    </dgm:pt>
    <dgm:pt modelId="{44880C3D-49CD-4645-AD80-B80EF166A804}" type="pres">
      <dgm:prSet presAssocID="{0DD009D5-FB26-48FA-92D9-9C51E65FDF1E}" presName="childText" presStyleLbl="revTx" presStyleIdx="1" presStyleCnt="2">
        <dgm:presLayoutVars>
          <dgm:bulletEnabled val="1"/>
        </dgm:presLayoutVars>
      </dgm:prSet>
      <dgm:spPr/>
    </dgm:pt>
  </dgm:ptLst>
  <dgm:cxnLst>
    <dgm:cxn modelId="{1C395607-52FA-40BA-A3AE-EAB92FAC3BFE}" type="presOf" srcId="{0DD009D5-FB26-48FA-92D9-9C51E65FDF1E}" destId="{DDA6B793-F4E9-4219-A410-59036F645729}" srcOrd="0" destOrd="0" presId="urn:microsoft.com/office/officeart/2005/8/layout/vList2"/>
    <dgm:cxn modelId="{C6A6AB0F-BA45-4E1B-A569-9A0FDFC73F76}" type="presOf" srcId="{5B186211-2193-4B4B-BE4C-F3CF7757D5F2}" destId="{44880C3D-49CD-4645-AD80-B80EF166A804}" srcOrd="0" destOrd="3" presId="urn:microsoft.com/office/officeart/2005/8/layout/vList2"/>
    <dgm:cxn modelId="{9326891D-C47A-4FBC-A70B-A5BAA3FC5654}" srcId="{0DD009D5-FB26-48FA-92D9-9C51E65FDF1E}" destId="{CA27D2FC-D97B-4860-8219-4C7407B76DBE}" srcOrd="2" destOrd="0" parTransId="{F378AC88-76E0-4FD8-9DA8-F7541F1EB975}" sibTransId="{14C4E6C9-3805-499F-A77C-71441D0DEFCA}"/>
    <dgm:cxn modelId="{4E1B0735-A33B-4C5E-BC93-0B3287241A79}" type="presOf" srcId="{D3C06B34-4771-4CDF-AB02-5B37565F2204}" destId="{1D6C06AF-50F3-4F97-B1F7-95BA4BA97415}" srcOrd="0" destOrd="0" presId="urn:microsoft.com/office/officeart/2005/8/layout/vList2"/>
    <dgm:cxn modelId="{68F49436-CA5E-4FC8-8955-843B66FB6027}" type="presOf" srcId="{4829CCE5-91EA-42F8-9DD1-DACCA8ECB6D7}" destId="{44880C3D-49CD-4645-AD80-B80EF166A804}" srcOrd="0" destOrd="4" presId="urn:microsoft.com/office/officeart/2005/8/layout/vList2"/>
    <dgm:cxn modelId="{FD908340-0AB7-41FC-9318-917574C4579B}" type="presOf" srcId="{124FE0AB-8943-4DED-B9F3-17ADEF32D578}" destId="{44880C3D-49CD-4645-AD80-B80EF166A804}" srcOrd="0" destOrd="0" presId="urn:microsoft.com/office/officeart/2005/8/layout/vList2"/>
    <dgm:cxn modelId="{3E4EC35B-5EA0-4693-BD55-61C16E8E5CA8}" type="presOf" srcId="{CA27D2FC-D97B-4860-8219-4C7407B76DBE}" destId="{44880C3D-49CD-4645-AD80-B80EF166A804}" srcOrd="0" destOrd="2" presId="urn:microsoft.com/office/officeart/2005/8/layout/vList2"/>
    <dgm:cxn modelId="{8DC0D55B-26C7-4A31-B5A4-DA141C251375}" type="presOf" srcId="{8883A44F-B619-4F3C-81FF-B1EC62DFE6F8}" destId="{A265B9B8-12B4-4614-9220-3F3846032E7B}" srcOrd="0" destOrd="0" presId="urn:microsoft.com/office/officeart/2005/8/layout/vList2"/>
    <dgm:cxn modelId="{49B33167-6F01-450B-936F-6E6894ED7CAB}" type="presOf" srcId="{3FF385AD-1ADF-41C8-A7D1-C2ECC4DE837C}" destId="{44880C3D-49CD-4645-AD80-B80EF166A804}" srcOrd="0" destOrd="1" presId="urn:microsoft.com/office/officeart/2005/8/layout/vList2"/>
    <dgm:cxn modelId="{7680704C-9DA8-46EE-99FF-777F325A7CA0}" srcId="{0DD009D5-FB26-48FA-92D9-9C51E65FDF1E}" destId="{5B186211-2193-4B4B-BE4C-F3CF7757D5F2}" srcOrd="3" destOrd="0" parTransId="{F899E0CE-595B-4DB8-BE72-D4F45EAC3E64}" sibTransId="{314BBF69-B04D-42E1-A6DF-59D8F1CD9367}"/>
    <dgm:cxn modelId="{FEA3EF70-2F91-459F-BEC5-83E259F02D61}" srcId="{0DD009D5-FB26-48FA-92D9-9C51E65FDF1E}" destId="{4829CCE5-91EA-42F8-9DD1-DACCA8ECB6D7}" srcOrd="4" destOrd="0" parTransId="{BA131C54-E561-4C90-ABC4-8D3FB4FBD58C}" sibTransId="{4608DCE9-339C-4680-9AC6-77874B092D6E}"/>
    <dgm:cxn modelId="{6F64D47B-0D11-41C6-B3F5-C4CA672BF489}" srcId="{49770DF3-EE91-4BE9-88E8-02AAA9D890D2}" destId="{D3C06B34-4771-4CDF-AB02-5B37565F2204}" srcOrd="0" destOrd="0" parTransId="{4AAEEA72-16EF-4BFD-A272-35FCA4A8F124}" sibTransId="{989EA542-7B38-497A-AFDF-D2956C5779C1}"/>
    <dgm:cxn modelId="{FA729395-A401-443F-873B-AA028B8D79E0}" type="presOf" srcId="{49770DF3-EE91-4BE9-88E8-02AAA9D890D2}" destId="{0924DD36-7B27-4F29-A8AC-D91B60A889B3}" srcOrd="0" destOrd="0" presId="urn:microsoft.com/office/officeart/2005/8/layout/vList2"/>
    <dgm:cxn modelId="{FFEA04D7-1725-475F-9956-FA104BD3DB27}" srcId="{0DD009D5-FB26-48FA-92D9-9C51E65FDF1E}" destId="{3FF385AD-1ADF-41C8-A7D1-C2ECC4DE837C}" srcOrd="1" destOrd="0" parTransId="{C5CBBD69-F2B9-4F5D-AD65-638CEEDBD7CA}" sibTransId="{34CE0F74-5220-44C9-B43E-4856BCA7281E}"/>
    <dgm:cxn modelId="{000809D9-80EB-4272-BAEA-CD2AFA95E48C}" srcId="{8883A44F-B619-4F3C-81FF-B1EC62DFE6F8}" destId="{49770DF3-EE91-4BE9-88E8-02AAA9D890D2}" srcOrd="0" destOrd="0" parTransId="{C0F9F3CD-3666-4473-BEF8-2587C44C389A}" sibTransId="{6C39027C-D385-40B5-85ED-73D72326F720}"/>
    <dgm:cxn modelId="{9859EDE9-4F65-4165-BB81-F03938A6A5B1}" srcId="{0DD009D5-FB26-48FA-92D9-9C51E65FDF1E}" destId="{124FE0AB-8943-4DED-B9F3-17ADEF32D578}" srcOrd="0" destOrd="0" parTransId="{57262F98-4ED8-4093-95DD-7546B67AB8C8}" sibTransId="{EB71D27D-CAF7-4124-96BF-7621F2E12461}"/>
    <dgm:cxn modelId="{F08FC7EC-EF60-4FA1-9308-3434F623CD2A}" srcId="{8883A44F-B619-4F3C-81FF-B1EC62DFE6F8}" destId="{0DD009D5-FB26-48FA-92D9-9C51E65FDF1E}" srcOrd="1" destOrd="0" parTransId="{661B7B1F-054A-4ECD-B359-753EE728D7BA}" sibTransId="{B29462B1-C968-4069-A866-E6120EF798B1}"/>
    <dgm:cxn modelId="{12920C4A-6571-42DB-9857-088ECF346D5B}" type="presParOf" srcId="{A265B9B8-12B4-4614-9220-3F3846032E7B}" destId="{0924DD36-7B27-4F29-A8AC-D91B60A889B3}" srcOrd="0" destOrd="0" presId="urn:microsoft.com/office/officeart/2005/8/layout/vList2"/>
    <dgm:cxn modelId="{2C035D92-D8DC-4790-B3BB-7B6250FCF083}" type="presParOf" srcId="{A265B9B8-12B4-4614-9220-3F3846032E7B}" destId="{1D6C06AF-50F3-4F97-B1F7-95BA4BA97415}" srcOrd="1" destOrd="0" presId="urn:microsoft.com/office/officeart/2005/8/layout/vList2"/>
    <dgm:cxn modelId="{A53031F0-C60D-4189-AAE4-22974EAD09FC}" type="presParOf" srcId="{A265B9B8-12B4-4614-9220-3F3846032E7B}" destId="{DDA6B793-F4E9-4219-A410-59036F645729}" srcOrd="2" destOrd="0" presId="urn:microsoft.com/office/officeart/2005/8/layout/vList2"/>
    <dgm:cxn modelId="{BBBF4BD9-D628-4373-AF33-47BE5D7629D4}" type="presParOf" srcId="{A265B9B8-12B4-4614-9220-3F3846032E7B}" destId="{44880C3D-49CD-4645-AD80-B80EF166A804}"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80A25E-BFC4-4E98-917E-ED105CEFA57D}" type="doc">
      <dgm:prSet loTypeId="urn:microsoft.com/office/officeart/2005/8/layout/chevron1" loCatId="process" qsTypeId="urn:microsoft.com/office/officeart/2005/8/quickstyle/simple4" qsCatId="simple" csTypeId="urn:microsoft.com/office/officeart/2005/8/colors/accent1_2" csCatId="accent1" phldr="1"/>
      <dgm:spPr/>
      <dgm:t>
        <a:bodyPr/>
        <a:lstStyle/>
        <a:p>
          <a:endParaRPr lang="en-IN"/>
        </a:p>
      </dgm:t>
    </dgm:pt>
    <dgm:pt modelId="{43B05C00-5AE8-4B8E-A40A-C0A006BC2F70}">
      <dgm:prSet custT="1"/>
      <dgm:spPr/>
      <dgm:t>
        <a:bodyPr/>
        <a:lstStyle/>
        <a:p>
          <a:r>
            <a:rPr lang="en-US" sz="2000" b="1" i="0" dirty="0">
              <a:effectLst>
                <a:outerShdw blurRad="38100" dist="38100" dir="2700000" algn="tl">
                  <a:srgbClr val="000000">
                    <a:alpha val="43137"/>
                  </a:srgbClr>
                </a:outerShdw>
              </a:effectLst>
            </a:rPr>
            <a:t> Increased Vulnerability</a:t>
          </a:r>
          <a:endParaRPr lang="en-IN" sz="2000" dirty="0">
            <a:effectLst>
              <a:outerShdw blurRad="38100" dist="38100" dir="2700000" algn="tl">
                <a:srgbClr val="000000">
                  <a:alpha val="43137"/>
                </a:srgbClr>
              </a:outerShdw>
            </a:effectLst>
          </a:endParaRPr>
        </a:p>
      </dgm:t>
    </dgm:pt>
    <dgm:pt modelId="{E2FF2945-615F-42AD-838C-7E852F1291AD}" type="parTrans" cxnId="{8BF63DE6-3E7B-458E-A599-CE82D2F138BD}">
      <dgm:prSet/>
      <dgm:spPr/>
      <dgm:t>
        <a:bodyPr/>
        <a:lstStyle/>
        <a:p>
          <a:endParaRPr lang="en-IN"/>
        </a:p>
      </dgm:t>
    </dgm:pt>
    <dgm:pt modelId="{F6A09560-A7FB-4E8C-927D-42B1ECEA2FD0}" type="sibTrans" cxnId="{8BF63DE6-3E7B-458E-A599-CE82D2F138BD}">
      <dgm:prSet/>
      <dgm:spPr/>
      <dgm:t>
        <a:bodyPr/>
        <a:lstStyle/>
        <a:p>
          <a:endParaRPr lang="en-IN"/>
        </a:p>
      </dgm:t>
    </dgm:pt>
    <dgm:pt modelId="{879A8C02-9F81-4B30-BB02-B7D14B6A4B77}">
      <dgm:prSet custT="1"/>
      <dgm:spPr/>
      <dgm:t>
        <a:bodyPr/>
        <a:lstStyle/>
        <a:p>
          <a:pPr algn="l"/>
          <a:r>
            <a:rPr lang="en-US" sz="1800" b="0" i="0" dirty="0">
              <a:solidFill>
                <a:schemeClr val="tx1">
                  <a:lumMod val="75000"/>
                  <a:lumOff val="25000"/>
                </a:schemeClr>
              </a:solidFill>
            </a:rPr>
            <a:t>Older adults (60+) are at increased risk of infection because of the immunity weakening, long-term illnesses, and frequent </a:t>
          </a:r>
          <a:r>
            <a:rPr lang="en-US" sz="1800" b="0" i="0" dirty="0" err="1">
              <a:solidFill>
                <a:schemeClr val="tx1">
                  <a:lumMod val="75000"/>
                  <a:lumOff val="25000"/>
                </a:schemeClr>
              </a:solidFill>
            </a:rPr>
            <a:t>hospitalisation</a:t>
          </a:r>
          <a:r>
            <a:rPr lang="en-US" sz="1800" b="0" i="0" dirty="0">
              <a:solidFill>
                <a:schemeClr val="tx1">
                  <a:lumMod val="75000"/>
                  <a:lumOff val="25000"/>
                </a:schemeClr>
              </a:solidFill>
            </a:rPr>
            <a:t> (Naylor et al., 2023).</a:t>
          </a:r>
          <a:endParaRPr lang="en-IN" sz="1800" dirty="0">
            <a:solidFill>
              <a:schemeClr val="tx1">
                <a:lumMod val="75000"/>
                <a:lumOff val="25000"/>
              </a:schemeClr>
            </a:solidFill>
          </a:endParaRPr>
        </a:p>
      </dgm:t>
    </dgm:pt>
    <dgm:pt modelId="{23BB41EE-F7B7-4530-ADD9-EC0534F1A8E7}" type="parTrans" cxnId="{4142B881-A05D-45E0-8DD9-8B0284E5F1DC}">
      <dgm:prSet/>
      <dgm:spPr/>
      <dgm:t>
        <a:bodyPr/>
        <a:lstStyle/>
        <a:p>
          <a:endParaRPr lang="en-IN"/>
        </a:p>
      </dgm:t>
    </dgm:pt>
    <dgm:pt modelId="{40B42EE8-1AD9-4082-9B85-0E0B97CBA110}" type="sibTrans" cxnId="{4142B881-A05D-45E0-8DD9-8B0284E5F1DC}">
      <dgm:prSet/>
      <dgm:spPr/>
      <dgm:t>
        <a:bodyPr/>
        <a:lstStyle/>
        <a:p>
          <a:endParaRPr lang="en-IN"/>
        </a:p>
      </dgm:t>
    </dgm:pt>
    <dgm:pt modelId="{E89B55A1-650A-49F8-A4B7-3272FDD0D094}">
      <dgm:prSet custT="1"/>
      <dgm:spPr/>
      <dgm:t>
        <a:bodyPr/>
        <a:lstStyle/>
        <a:p>
          <a:pPr algn="l"/>
          <a:r>
            <a:rPr lang="en-US" sz="1800" b="0" i="0" dirty="0">
              <a:solidFill>
                <a:schemeClr val="tx1">
                  <a:lumMod val="75000"/>
                  <a:lumOff val="25000"/>
                </a:schemeClr>
              </a:solidFill>
            </a:rPr>
            <a:t>Ordinary infections: wound, respiratory, and urinary tract infections (WHO, 2023).</a:t>
          </a:r>
          <a:endParaRPr lang="en-IN" sz="1800" dirty="0">
            <a:solidFill>
              <a:schemeClr val="tx1">
                <a:lumMod val="75000"/>
                <a:lumOff val="25000"/>
              </a:schemeClr>
            </a:solidFill>
          </a:endParaRPr>
        </a:p>
      </dgm:t>
    </dgm:pt>
    <dgm:pt modelId="{3C49E402-E968-4459-8D44-1514C9D5FEEB}" type="parTrans" cxnId="{906CE75B-EF39-466A-81B0-C7C8C41FBD9D}">
      <dgm:prSet/>
      <dgm:spPr/>
      <dgm:t>
        <a:bodyPr/>
        <a:lstStyle/>
        <a:p>
          <a:endParaRPr lang="en-IN"/>
        </a:p>
      </dgm:t>
    </dgm:pt>
    <dgm:pt modelId="{AF9866B4-5CB0-4F5B-94EC-45332A9ABAD7}" type="sibTrans" cxnId="{906CE75B-EF39-466A-81B0-C7C8C41FBD9D}">
      <dgm:prSet/>
      <dgm:spPr/>
      <dgm:t>
        <a:bodyPr/>
        <a:lstStyle/>
        <a:p>
          <a:endParaRPr lang="en-IN"/>
        </a:p>
      </dgm:t>
    </dgm:pt>
    <dgm:pt modelId="{38CE869F-9E11-4F9F-BE7D-5AFBEB5712F5}">
      <dgm:prSet custT="1"/>
      <dgm:spPr/>
      <dgm:t>
        <a:bodyPr/>
        <a:lstStyle/>
        <a:p>
          <a:r>
            <a:rPr lang="en-US" sz="2000" b="1" i="0" dirty="0">
              <a:effectLst>
                <a:outerShdw blurRad="38100" dist="38100" dir="2700000" algn="tl">
                  <a:srgbClr val="000000">
                    <a:alpha val="43137"/>
                  </a:srgbClr>
                </a:outerShdw>
              </a:effectLst>
            </a:rPr>
            <a:t>Clinical Consequences</a:t>
          </a:r>
          <a:endParaRPr lang="en-IN" sz="2000" dirty="0">
            <a:effectLst>
              <a:outerShdw blurRad="38100" dist="38100" dir="2700000" algn="tl">
                <a:srgbClr val="000000">
                  <a:alpha val="43137"/>
                </a:srgbClr>
              </a:outerShdw>
            </a:effectLst>
          </a:endParaRPr>
        </a:p>
      </dgm:t>
    </dgm:pt>
    <dgm:pt modelId="{BEC46312-C07F-41A4-8DF1-DC406DF14651}" type="parTrans" cxnId="{14C8C251-7B26-4804-8F72-FB946E3BEAAD}">
      <dgm:prSet/>
      <dgm:spPr/>
      <dgm:t>
        <a:bodyPr/>
        <a:lstStyle/>
        <a:p>
          <a:endParaRPr lang="en-IN"/>
        </a:p>
      </dgm:t>
    </dgm:pt>
    <dgm:pt modelId="{C7233C11-C6EF-475E-8381-E9A9BEC86814}" type="sibTrans" cxnId="{14C8C251-7B26-4804-8F72-FB946E3BEAAD}">
      <dgm:prSet/>
      <dgm:spPr/>
      <dgm:t>
        <a:bodyPr/>
        <a:lstStyle/>
        <a:p>
          <a:endParaRPr lang="en-IN"/>
        </a:p>
      </dgm:t>
    </dgm:pt>
    <dgm:pt modelId="{E177D335-B171-486A-BE5F-B2AFF1E51766}">
      <dgm:prSet custT="1"/>
      <dgm:spPr/>
      <dgm:t>
        <a:bodyPr/>
        <a:lstStyle/>
        <a:p>
          <a:pPr algn="l"/>
          <a:r>
            <a:rPr lang="en-US" sz="1800" b="0" i="0" dirty="0">
              <a:solidFill>
                <a:schemeClr val="tx1">
                  <a:lumMod val="75000"/>
                  <a:lumOff val="25000"/>
                </a:schemeClr>
              </a:solidFill>
            </a:rPr>
            <a:t>Increased mortality and morbidity due to the multidrug-resistant organisms (CDC, 2022).</a:t>
          </a:r>
          <a:endParaRPr lang="en-IN" sz="1800" dirty="0">
            <a:solidFill>
              <a:schemeClr val="tx1">
                <a:lumMod val="75000"/>
                <a:lumOff val="25000"/>
              </a:schemeClr>
            </a:solidFill>
          </a:endParaRPr>
        </a:p>
      </dgm:t>
    </dgm:pt>
    <dgm:pt modelId="{B9A3FBFA-D3AA-4F71-8C33-10E213927196}" type="parTrans" cxnId="{47F3B56F-8249-4ABF-A42A-9F1C26C26A57}">
      <dgm:prSet/>
      <dgm:spPr/>
      <dgm:t>
        <a:bodyPr/>
        <a:lstStyle/>
        <a:p>
          <a:endParaRPr lang="en-IN"/>
        </a:p>
      </dgm:t>
    </dgm:pt>
    <dgm:pt modelId="{63FC4025-1515-4892-9C92-5B681EBBF206}" type="sibTrans" cxnId="{47F3B56F-8249-4ABF-A42A-9F1C26C26A57}">
      <dgm:prSet/>
      <dgm:spPr/>
      <dgm:t>
        <a:bodyPr/>
        <a:lstStyle/>
        <a:p>
          <a:endParaRPr lang="en-IN"/>
        </a:p>
      </dgm:t>
    </dgm:pt>
    <dgm:pt modelId="{EC4FDBE1-E46C-4AD4-A3CB-8671E4E8EA0A}">
      <dgm:prSet custT="1"/>
      <dgm:spPr/>
      <dgm:t>
        <a:bodyPr/>
        <a:lstStyle/>
        <a:p>
          <a:pPr algn="l"/>
          <a:r>
            <a:rPr lang="en-US" sz="1800" b="0" i="0" dirty="0">
              <a:solidFill>
                <a:schemeClr val="tx1">
                  <a:lumMod val="75000"/>
                  <a:lumOff val="25000"/>
                </a:schemeClr>
              </a:solidFill>
            </a:rPr>
            <a:t>Readmissions and long hospital stay raise the cost of healthcare (Cassini et al., 2019).</a:t>
          </a:r>
          <a:endParaRPr lang="en-IN" sz="1800" dirty="0">
            <a:solidFill>
              <a:schemeClr val="tx1">
                <a:lumMod val="75000"/>
                <a:lumOff val="25000"/>
              </a:schemeClr>
            </a:solidFill>
          </a:endParaRPr>
        </a:p>
      </dgm:t>
    </dgm:pt>
    <dgm:pt modelId="{02227A72-D81D-4761-A28D-6959D71CED3A}" type="parTrans" cxnId="{33C8D44C-0BE2-44C7-9558-842101CCA352}">
      <dgm:prSet/>
      <dgm:spPr/>
      <dgm:t>
        <a:bodyPr/>
        <a:lstStyle/>
        <a:p>
          <a:endParaRPr lang="en-IN"/>
        </a:p>
      </dgm:t>
    </dgm:pt>
    <dgm:pt modelId="{46B017DB-12F9-42E2-A793-9E1EC8D7F44E}" type="sibTrans" cxnId="{33C8D44C-0BE2-44C7-9558-842101CCA352}">
      <dgm:prSet/>
      <dgm:spPr/>
      <dgm:t>
        <a:bodyPr/>
        <a:lstStyle/>
        <a:p>
          <a:endParaRPr lang="en-IN"/>
        </a:p>
      </dgm:t>
    </dgm:pt>
    <dgm:pt modelId="{F0D60207-700A-459B-9107-50CE1C872CF0}">
      <dgm:prSet custT="1"/>
      <dgm:spPr/>
      <dgm:t>
        <a:bodyPr/>
        <a:lstStyle/>
        <a:p>
          <a:r>
            <a:rPr lang="en-US" sz="2000" b="1" i="0" dirty="0"/>
            <a:t> </a:t>
          </a:r>
          <a:r>
            <a:rPr lang="en-US" sz="2000" b="1" i="0" dirty="0">
              <a:effectLst>
                <a:outerShdw blurRad="38100" dist="38100" dir="2700000" algn="tl">
                  <a:srgbClr val="000000">
                    <a:alpha val="43137"/>
                  </a:srgbClr>
                </a:outerShdw>
              </a:effectLst>
            </a:rPr>
            <a:t>Practice Implications in Healthcare</a:t>
          </a:r>
          <a:endParaRPr lang="en-IN" sz="2000" dirty="0">
            <a:effectLst>
              <a:outerShdw blurRad="38100" dist="38100" dir="2700000" algn="tl">
                <a:srgbClr val="000000">
                  <a:alpha val="43137"/>
                </a:srgbClr>
              </a:outerShdw>
            </a:effectLst>
          </a:endParaRPr>
        </a:p>
      </dgm:t>
    </dgm:pt>
    <dgm:pt modelId="{867FE259-5F30-478E-BA8F-CE179E7DDBA2}" type="parTrans" cxnId="{1EF24E1B-5B9C-4B6E-A88E-A89FA598036E}">
      <dgm:prSet/>
      <dgm:spPr/>
      <dgm:t>
        <a:bodyPr/>
        <a:lstStyle/>
        <a:p>
          <a:endParaRPr lang="en-IN"/>
        </a:p>
      </dgm:t>
    </dgm:pt>
    <dgm:pt modelId="{0A927444-7F70-406E-9F2E-45117385D2E6}" type="sibTrans" cxnId="{1EF24E1B-5B9C-4B6E-A88E-A89FA598036E}">
      <dgm:prSet/>
      <dgm:spPr/>
      <dgm:t>
        <a:bodyPr/>
        <a:lstStyle/>
        <a:p>
          <a:endParaRPr lang="en-IN"/>
        </a:p>
      </dgm:t>
    </dgm:pt>
    <dgm:pt modelId="{E10F1D19-1184-40B2-AB04-E811451545CE}">
      <dgm:prSet custT="1"/>
      <dgm:spPr/>
      <dgm:t>
        <a:bodyPr/>
        <a:lstStyle/>
        <a:p>
          <a:pPr algn="l"/>
          <a:r>
            <a:rPr lang="en-US" sz="1600" b="0" i="0" dirty="0">
              <a:solidFill>
                <a:schemeClr val="tx1">
                  <a:lumMod val="75000"/>
                  <a:lumOff val="25000"/>
                </a:schemeClr>
              </a:solidFill>
            </a:rPr>
            <a:t>Late effect of the treatment and more frequent use of the last-line antibiotics.</a:t>
          </a:r>
          <a:endParaRPr lang="en-IN" sz="1600" dirty="0">
            <a:solidFill>
              <a:schemeClr val="tx1">
                <a:lumMod val="75000"/>
                <a:lumOff val="25000"/>
              </a:schemeClr>
            </a:solidFill>
          </a:endParaRPr>
        </a:p>
      </dgm:t>
    </dgm:pt>
    <dgm:pt modelId="{764749FD-4853-4790-9DC1-8EC41822594D}" type="parTrans" cxnId="{85DF6720-07A7-43E6-A482-6C97345284AF}">
      <dgm:prSet/>
      <dgm:spPr/>
      <dgm:t>
        <a:bodyPr/>
        <a:lstStyle/>
        <a:p>
          <a:endParaRPr lang="en-IN"/>
        </a:p>
      </dgm:t>
    </dgm:pt>
    <dgm:pt modelId="{531E2742-5298-4196-BE66-45EC39813F28}" type="sibTrans" cxnId="{85DF6720-07A7-43E6-A482-6C97345284AF}">
      <dgm:prSet/>
      <dgm:spPr/>
      <dgm:t>
        <a:bodyPr/>
        <a:lstStyle/>
        <a:p>
          <a:endParaRPr lang="en-IN"/>
        </a:p>
      </dgm:t>
    </dgm:pt>
    <dgm:pt modelId="{B01E2B80-6ED7-401A-9C82-2D2A8E5433C5}">
      <dgm:prSet custT="1"/>
      <dgm:spPr/>
      <dgm:t>
        <a:bodyPr/>
        <a:lstStyle/>
        <a:p>
          <a:pPr algn="l"/>
          <a:r>
            <a:rPr lang="en-US" sz="1600" b="0" i="0" dirty="0">
              <a:solidFill>
                <a:schemeClr val="tx1">
                  <a:lumMod val="75000"/>
                  <a:lumOff val="25000"/>
                </a:schemeClr>
              </a:solidFill>
            </a:rPr>
            <a:t>Sense of greater accountability among medical professionals in order to decrease improper use of antibiotics (ECDC, 2023).</a:t>
          </a:r>
          <a:endParaRPr lang="en-IN" sz="1600" dirty="0">
            <a:solidFill>
              <a:schemeClr val="tx1">
                <a:lumMod val="75000"/>
                <a:lumOff val="25000"/>
              </a:schemeClr>
            </a:solidFill>
          </a:endParaRPr>
        </a:p>
      </dgm:t>
    </dgm:pt>
    <dgm:pt modelId="{A74B5710-C56A-427C-AF08-69F60C19A767}" type="parTrans" cxnId="{AEFB7238-717E-4B0A-88C4-87B851F460C8}">
      <dgm:prSet/>
      <dgm:spPr/>
      <dgm:t>
        <a:bodyPr/>
        <a:lstStyle/>
        <a:p>
          <a:endParaRPr lang="en-IN"/>
        </a:p>
      </dgm:t>
    </dgm:pt>
    <dgm:pt modelId="{93074F02-B91E-468D-A787-8613F9FCEBC0}" type="sibTrans" cxnId="{AEFB7238-717E-4B0A-88C4-87B851F460C8}">
      <dgm:prSet/>
      <dgm:spPr/>
      <dgm:t>
        <a:bodyPr/>
        <a:lstStyle/>
        <a:p>
          <a:endParaRPr lang="en-IN"/>
        </a:p>
      </dgm:t>
    </dgm:pt>
    <dgm:pt modelId="{CF90A48B-FA0E-4C10-9863-41934FDD1B74}">
      <dgm:prSet custT="1"/>
      <dgm:spPr/>
      <dgm:t>
        <a:bodyPr/>
        <a:lstStyle/>
        <a:p>
          <a:pPr algn="l"/>
          <a:r>
            <a:rPr lang="en-US" sz="1600" b="0" i="0" dirty="0">
              <a:solidFill>
                <a:schemeClr val="tx1">
                  <a:lumMod val="75000"/>
                  <a:lumOff val="25000"/>
                </a:schemeClr>
              </a:solidFill>
            </a:rPr>
            <a:t>Learning and compliance with evidence-based practices that are critical to safeguard elderly people</a:t>
          </a:r>
          <a:r>
            <a:rPr lang="en-US" sz="1600" b="0" i="0" dirty="0"/>
            <a:t>.</a:t>
          </a:r>
          <a:endParaRPr lang="en-IN" sz="1600" dirty="0"/>
        </a:p>
      </dgm:t>
    </dgm:pt>
    <dgm:pt modelId="{3A612862-FE9B-4AA9-BAA3-6B2A1634FF66}" type="parTrans" cxnId="{3E2A40E6-B3D1-4B19-A3C7-B0C6736386A4}">
      <dgm:prSet/>
      <dgm:spPr/>
      <dgm:t>
        <a:bodyPr/>
        <a:lstStyle/>
        <a:p>
          <a:endParaRPr lang="en-IN"/>
        </a:p>
      </dgm:t>
    </dgm:pt>
    <dgm:pt modelId="{E2B1A5EE-9DEA-488E-BED7-1DEA5C5AF86A}" type="sibTrans" cxnId="{3E2A40E6-B3D1-4B19-A3C7-B0C6736386A4}">
      <dgm:prSet/>
      <dgm:spPr/>
      <dgm:t>
        <a:bodyPr/>
        <a:lstStyle/>
        <a:p>
          <a:endParaRPr lang="en-IN"/>
        </a:p>
      </dgm:t>
    </dgm:pt>
    <dgm:pt modelId="{7D448018-5C8F-483F-86A4-BF708127FF1D}" type="pres">
      <dgm:prSet presAssocID="{7380A25E-BFC4-4E98-917E-ED105CEFA57D}" presName="Name0" presStyleCnt="0">
        <dgm:presLayoutVars>
          <dgm:dir/>
          <dgm:animLvl val="lvl"/>
          <dgm:resizeHandles val="exact"/>
        </dgm:presLayoutVars>
      </dgm:prSet>
      <dgm:spPr/>
    </dgm:pt>
    <dgm:pt modelId="{F5001698-B785-4D7C-BB36-387FF42C5AD5}" type="pres">
      <dgm:prSet presAssocID="{43B05C00-5AE8-4B8E-A40A-C0A006BC2F70}" presName="composite" presStyleCnt="0"/>
      <dgm:spPr/>
    </dgm:pt>
    <dgm:pt modelId="{36901CD1-3F29-498E-B616-348C7740F66A}" type="pres">
      <dgm:prSet presAssocID="{43B05C00-5AE8-4B8E-A40A-C0A006BC2F70}" presName="parTx" presStyleLbl="node1" presStyleIdx="0" presStyleCnt="3">
        <dgm:presLayoutVars>
          <dgm:chMax val="0"/>
          <dgm:chPref val="0"/>
          <dgm:bulletEnabled val="1"/>
        </dgm:presLayoutVars>
      </dgm:prSet>
      <dgm:spPr/>
    </dgm:pt>
    <dgm:pt modelId="{1E8E4072-573A-41B7-A2D2-333B37DD3DBE}" type="pres">
      <dgm:prSet presAssocID="{43B05C00-5AE8-4B8E-A40A-C0A006BC2F70}" presName="desTx" presStyleLbl="revTx" presStyleIdx="0" presStyleCnt="3">
        <dgm:presLayoutVars>
          <dgm:bulletEnabled val="1"/>
        </dgm:presLayoutVars>
      </dgm:prSet>
      <dgm:spPr/>
    </dgm:pt>
    <dgm:pt modelId="{CB099847-C32D-49C2-ABB4-6E235542E8FF}" type="pres">
      <dgm:prSet presAssocID="{F6A09560-A7FB-4E8C-927D-42B1ECEA2FD0}" presName="space" presStyleCnt="0"/>
      <dgm:spPr/>
    </dgm:pt>
    <dgm:pt modelId="{4CE7EF55-0F38-4675-9EDE-6639E411D125}" type="pres">
      <dgm:prSet presAssocID="{38CE869F-9E11-4F9F-BE7D-5AFBEB5712F5}" presName="composite" presStyleCnt="0"/>
      <dgm:spPr/>
    </dgm:pt>
    <dgm:pt modelId="{C8691009-28D6-4B86-8534-825669F55DC1}" type="pres">
      <dgm:prSet presAssocID="{38CE869F-9E11-4F9F-BE7D-5AFBEB5712F5}" presName="parTx" presStyleLbl="node1" presStyleIdx="1" presStyleCnt="3">
        <dgm:presLayoutVars>
          <dgm:chMax val="0"/>
          <dgm:chPref val="0"/>
          <dgm:bulletEnabled val="1"/>
        </dgm:presLayoutVars>
      </dgm:prSet>
      <dgm:spPr/>
    </dgm:pt>
    <dgm:pt modelId="{20E49F22-827A-49FD-81E8-FD0284C3B6BB}" type="pres">
      <dgm:prSet presAssocID="{38CE869F-9E11-4F9F-BE7D-5AFBEB5712F5}" presName="desTx" presStyleLbl="revTx" presStyleIdx="1" presStyleCnt="3">
        <dgm:presLayoutVars>
          <dgm:bulletEnabled val="1"/>
        </dgm:presLayoutVars>
      </dgm:prSet>
      <dgm:spPr/>
    </dgm:pt>
    <dgm:pt modelId="{5BA1707F-2635-4FCA-AE6F-0A388F927F6E}" type="pres">
      <dgm:prSet presAssocID="{C7233C11-C6EF-475E-8381-E9A9BEC86814}" presName="space" presStyleCnt="0"/>
      <dgm:spPr/>
    </dgm:pt>
    <dgm:pt modelId="{FAD8807F-8247-4268-A9D9-F110AC733FB1}" type="pres">
      <dgm:prSet presAssocID="{F0D60207-700A-459B-9107-50CE1C872CF0}" presName="composite" presStyleCnt="0"/>
      <dgm:spPr/>
    </dgm:pt>
    <dgm:pt modelId="{E0587B24-D089-4A17-8F99-A2A0C1F860FA}" type="pres">
      <dgm:prSet presAssocID="{F0D60207-700A-459B-9107-50CE1C872CF0}" presName="parTx" presStyleLbl="node1" presStyleIdx="2" presStyleCnt="3">
        <dgm:presLayoutVars>
          <dgm:chMax val="0"/>
          <dgm:chPref val="0"/>
          <dgm:bulletEnabled val="1"/>
        </dgm:presLayoutVars>
      </dgm:prSet>
      <dgm:spPr/>
    </dgm:pt>
    <dgm:pt modelId="{AE320551-B869-43EC-9CF7-E7953A5A1BDB}" type="pres">
      <dgm:prSet presAssocID="{F0D60207-700A-459B-9107-50CE1C872CF0}" presName="desTx" presStyleLbl="revTx" presStyleIdx="2" presStyleCnt="3">
        <dgm:presLayoutVars>
          <dgm:bulletEnabled val="1"/>
        </dgm:presLayoutVars>
      </dgm:prSet>
      <dgm:spPr/>
    </dgm:pt>
  </dgm:ptLst>
  <dgm:cxnLst>
    <dgm:cxn modelId="{305B0415-5922-4D2E-9355-3BC1867A9372}" type="presOf" srcId="{F0D60207-700A-459B-9107-50CE1C872CF0}" destId="{E0587B24-D089-4A17-8F99-A2A0C1F860FA}" srcOrd="0" destOrd="0" presId="urn:microsoft.com/office/officeart/2005/8/layout/chevron1"/>
    <dgm:cxn modelId="{E8C3AA17-7BB4-4773-A1BE-E82038246875}" type="presOf" srcId="{43B05C00-5AE8-4B8E-A40A-C0A006BC2F70}" destId="{36901CD1-3F29-498E-B616-348C7740F66A}" srcOrd="0" destOrd="0" presId="urn:microsoft.com/office/officeart/2005/8/layout/chevron1"/>
    <dgm:cxn modelId="{23D13518-FB10-4810-B8B1-84A82CC7B1FD}" type="presOf" srcId="{879A8C02-9F81-4B30-BB02-B7D14B6A4B77}" destId="{1E8E4072-573A-41B7-A2D2-333B37DD3DBE}" srcOrd="0" destOrd="0" presId="urn:microsoft.com/office/officeart/2005/8/layout/chevron1"/>
    <dgm:cxn modelId="{1EF24E1B-5B9C-4B6E-A88E-A89FA598036E}" srcId="{7380A25E-BFC4-4E98-917E-ED105CEFA57D}" destId="{F0D60207-700A-459B-9107-50CE1C872CF0}" srcOrd="2" destOrd="0" parTransId="{867FE259-5F30-478E-BA8F-CE179E7DDBA2}" sibTransId="{0A927444-7F70-406E-9F2E-45117385D2E6}"/>
    <dgm:cxn modelId="{85DF6720-07A7-43E6-A482-6C97345284AF}" srcId="{F0D60207-700A-459B-9107-50CE1C872CF0}" destId="{E10F1D19-1184-40B2-AB04-E811451545CE}" srcOrd="0" destOrd="0" parTransId="{764749FD-4853-4790-9DC1-8EC41822594D}" sibTransId="{531E2742-5298-4196-BE66-45EC39813F28}"/>
    <dgm:cxn modelId="{AEFB7238-717E-4B0A-88C4-87B851F460C8}" srcId="{F0D60207-700A-459B-9107-50CE1C872CF0}" destId="{B01E2B80-6ED7-401A-9C82-2D2A8E5433C5}" srcOrd="1" destOrd="0" parTransId="{A74B5710-C56A-427C-AF08-69F60C19A767}" sibTransId="{93074F02-B91E-468D-A787-8613F9FCEBC0}"/>
    <dgm:cxn modelId="{906CE75B-EF39-466A-81B0-C7C8C41FBD9D}" srcId="{43B05C00-5AE8-4B8E-A40A-C0A006BC2F70}" destId="{E89B55A1-650A-49F8-A4B7-3272FDD0D094}" srcOrd="1" destOrd="0" parTransId="{3C49E402-E968-4459-8D44-1514C9D5FEEB}" sibTransId="{AF9866B4-5CB0-4F5B-94EC-45332A9ABAD7}"/>
    <dgm:cxn modelId="{B541205D-AEF7-4658-B6F7-7F7A333D0330}" type="presOf" srcId="{38CE869F-9E11-4F9F-BE7D-5AFBEB5712F5}" destId="{C8691009-28D6-4B86-8534-825669F55DC1}" srcOrd="0" destOrd="0" presId="urn:microsoft.com/office/officeart/2005/8/layout/chevron1"/>
    <dgm:cxn modelId="{10C7B747-D33F-4EB8-82B8-78C77AEA95BE}" type="presOf" srcId="{E10F1D19-1184-40B2-AB04-E811451545CE}" destId="{AE320551-B869-43EC-9CF7-E7953A5A1BDB}" srcOrd="0" destOrd="0" presId="urn:microsoft.com/office/officeart/2005/8/layout/chevron1"/>
    <dgm:cxn modelId="{1817366B-6392-44C3-8BA1-340FAAB3DEC3}" type="presOf" srcId="{CF90A48B-FA0E-4C10-9863-41934FDD1B74}" destId="{AE320551-B869-43EC-9CF7-E7953A5A1BDB}" srcOrd="0" destOrd="2" presId="urn:microsoft.com/office/officeart/2005/8/layout/chevron1"/>
    <dgm:cxn modelId="{33C8D44C-0BE2-44C7-9558-842101CCA352}" srcId="{38CE869F-9E11-4F9F-BE7D-5AFBEB5712F5}" destId="{EC4FDBE1-E46C-4AD4-A3CB-8671E4E8EA0A}" srcOrd="1" destOrd="0" parTransId="{02227A72-D81D-4761-A28D-6959D71CED3A}" sibTransId="{46B017DB-12F9-42E2-A793-9E1EC8D7F44E}"/>
    <dgm:cxn modelId="{47F3B56F-8249-4ABF-A42A-9F1C26C26A57}" srcId="{38CE869F-9E11-4F9F-BE7D-5AFBEB5712F5}" destId="{E177D335-B171-486A-BE5F-B2AFF1E51766}" srcOrd="0" destOrd="0" parTransId="{B9A3FBFA-D3AA-4F71-8C33-10E213927196}" sibTransId="{63FC4025-1515-4892-9C92-5B681EBBF206}"/>
    <dgm:cxn modelId="{14C8C251-7B26-4804-8F72-FB946E3BEAAD}" srcId="{7380A25E-BFC4-4E98-917E-ED105CEFA57D}" destId="{38CE869F-9E11-4F9F-BE7D-5AFBEB5712F5}" srcOrd="1" destOrd="0" parTransId="{BEC46312-C07F-41A4-8DF1-DC406DF14651}" sibTransId="{C7233C11-C6EF-475E-8381-E9A9BEC86814}"/>
    <dgm:cxn modelId="{AE04267C-2A53-40A5-A4D0-48F0F0472964}" type="presOf" srcId="{7380A25E-BFC4-4E98-917E-ED105CEFA57D}" destId="{7D448018-5C8F-483F-86A4-BF708127FF1D}" srcOrd="0" destOrd="0" presId="urn:microsoft.com/office/officeart/2005/8/layout/chevron1"/>
    <dgm:cxn modelId="{B6483B7C-1273-4DB1-A61E-98E9765D420C}" type="presOf" srcId="{EC4FDBE1-E46C-4AD4-A3CB-8671E4E8EA0A}" destId="{20E49F22-827A-49FD-81E8-FD0284C3B6BB}" srcOrd="0" destOrd="1" presId="urn:microsoft.com/office/officeart/2005/8/layout/chevron1"/>
    <dgm:cxn modelId="{4142B881-A05D-45E0-8DD9-8B0284E5F1DC}" srcId="{43B05C00-5AE8-4B8E-A40A-C0A006BC2F70}" destId="{879A8C02-9F81-4B30-BB02-B7D14B6A4B77}" srcOrd="0" destOrd="0" parTransId="{23BB41EE-F7B7-4530-ADD9-EC0534F1A8E7}" sibTransId="{40B42EE8-1AD9-4082-9B85-0E0B97CBA110}"/>
    <dgm:cxn modelId="{69536C87-0D90-46D6-9F41-86E6D3281FF2}" type="presOf" srcId="{B01E2B80-6ED7-401A-9C82-2D2A8E5433C5}" destId="{AE320551-B869-43EC-9CF7-E7953A5A1BDB}" srcOrd="0" destOrd="1" presId="urn:microsoft.com/office/officeart/2005/8/layout/chevron1"/>
    <dgm:cxn modelId="{974ED29A-44C0-4870-81CF-B7BE93B8458C}" type="presOf" srcId="{E177D335-B171-486A-BE5F-B2AFF1E51766}" destId="{20E49F22-827A-49FD-81E8-FD0284C3B6BB}" srcOrd="0" destOrd="0" presId="urn:microsoft.com/office/officeart/2005/8/layout/chevron1"/>
    <dgm:cxn modelId="{9F04E5BE-D068-47D5-9DC5-5A6AD38F757F}" type="presOf" srcId="{E89B55A1-650A-49F8-A4B7-3272FDD0D094}" destId="{1E8E4072-573A-41B7-A2D2-333B37DD3DBE}" srcOrd="0" destOrd="1" presId="urn:microsoft.com/office/officeart/2005/8/layout/chevron1"/>
    <dgm:cxn modelId="{8BF63DE6-3E7B-458E-A599-CE82D2F138BD}" srcId="{7380A25E-BFC4-4E98-917E-ED105CEFA57D}" destId="{43B05C00-5AE8-4B8E-A40A-C0A006BC2F70}" srcOrd="0" destOrd="0" parTransId="{E2FF2945-615F-42AD-838C-7E852F1291AD}" sibTransId="{F6A09560-A7FB-4E8C-927D-42B1ECEA2FD0}"/>
    <dgm:cxn modelId="{3E2A40E6-B3D1-4B19-A3C7-B0C6736386A4}" srcId="{F0D60207-700A-459B-9107-50CE1C872CF0}" destId="{CF90A48B-FA0E-4C10-9863-41934FDD1B74}" srcOrd="2" destOrd="0" parTransId="{3A612862-FE9B-4AA9-BAA3-6B2A1634FF66}" sibTransId="{E2B1A5EE-9DEA-488E-BED7-1DEA5C5AF86A}"/>
    <dgm:cxn modelId="{71CBFA19-DF36-421C-80C9-52DB5401F876}" type="presParOf" srcId="{7D448018-5C8F-483F-86A4-BF708127FF1D}" destId="{F5001698-B785-4D7C-BB36-387FF42C5AD5}" srcOrd="0" destOrd="0" presId="urn:microsoft.com/office/officeart/2005/8/layout/chevron1"/>
    <dgm:cxn modelId="{548F3C65-639B-4BE6-A300-5E921C680771}" type="presParOf" srcId="{F5001698-B785-4D7C-BB36-387FF42C5AD5}" destId="{36901CD1-3F29-498E-B616-348C7740F66A}" srcOrd="0" destOrd="0" presId="urn:microsoft.com/office/officeart/2005/8/layout/chevron1"/>
    <dgm:cxn modelId="{AFC060B4-0BEA-4F43-8E55-EACBF0882DB8}" type="presParOf" srcId="{F5001698-B785-4D7C-BB36-387FF42C5AD5}" destId="{1E8E4072-573A-41B7-A2D2-333B37DD3DBE}" srcOrd="1" destOrd="0" presId="urn:microsoft.com/office/officeart/2005/8/layout/chevron1"/>
    <dgm:cxn modelId="{CE06ABD6-FA7A-4194-B70F-066B5112B085}" type="presParOf" srcId="{7D448018-5C8F-483F-86A4-BF708127FF1D}" destId="{CB099847-C32D-49C2-ABB4-6E235542E8FF}" srcOrd="1" destOrd="0" presId="urn:microsoft.com/office/officeart/2005/8/layout/chevron1"/>
    <dgm:cxn modelId="{9A82C2A4-CB37-41A5-80C6-8A8EBC30251B}" type="presParOf" srcId="{7D448018-5C8F-483F-86A4-BF708127FF1D}" destId="{4CE7EF55-0F38-4675-9EDE-6639E411D125}" srcOrd="2" destOrd="0" presId="urn:microsoft.com/office/officeart/2005/8/layout/chevron1"/>
    <dgm:cxn modelId="{6D2BFC5A-1FDD-42FD-B731-43A361840078}" type="presParOf" srcId="{4CE7EF55-0F38-4675-9EDE-6639E411D125}" destId="{C8691009-28D6-4B86-8534-825669F55DC1}" srcOrd="0" destOrd="0" presId="urn:microsoft.com/office/officeart/2005/8/layout/chevron1"/>
    <dgm:cxn modelId="{5DC8744E-5105-4253-BE31-B96EDD2DFA25}" type="presParOf" srcId="{4CE7EF55-0F38-4675-9EDE-6639E411D125}" destId="{20E49F22-827A-49FD-81E8-FD0284C3B6BB}" srcOrd="1" destOrd="0" presId="urn:microsoft.com/office/officeart/2005/8/layout/chevron1"/>
    <dgm:cxn modelId="{AFB5737B-AF4A-4097-A4CF-2881638274F6}" type="presParOf" srcId="{7D448018-5C8F-483F-86A4-BF708127FF1D}" destId="{5BA1707F-2635-4FCA-AE6F-0A388F927F6E}" srcOrd="3" destOrd="0" presId="urn:microsoft.com/office/officeart/2005/8/layout/chevron1"/>
    <dgm:cxn modelId="{CCCACDC4-A94A-4F81-8675-A847C44C94CB}" type="presParOf" srcId="{7D448018-5C8F-483F-86A4-BF708127FF1D}" destId="{FAD8807F-8247-4268-A9D9-F110AC733FB1}" srcOrd="4" destOrd="0" presId="urn:microsoft.com/office/officeart/2005/8/layout/chevron1"/>
    <dgm:cxn modelId="{6779D320-2DB2-4995-93FF-484B6D91E334}" type="presParOf" srcId="{FAD8807F-8247-4268-A9D9-F110AC733FB1}" destId="{E0587B24-D089-4A17-8F99-A2A0C1F860FA}" srcOrd="0" destOrd="0" presId="urn:microsoft.com/office/officeart/2005/8/layout/chevron1"/>
    <dgm:cxn modelId="{F810CFCB-1964-4CE2-B7AA-58CECD18265E}" type="presParOf" srcId="{FAD8807F-8247-4268-A9D9-F110AC733FB1}" destId="{AE320551-B869-43EC-9CF7-E7953A5A1BDB}"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9C09EA-7C51-43E8-AC89-19C14085998B}"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IN"/>
        </a:p>
      </dgm:t>
    </dgm:pt>
    <dgm:pt modelId="{B767C3E5-5AFF-4BE7-9711-B2CEFFC6243C}">
      <dgm:prSet/>
      <dgm:spPr/>
      <dgm:t>
        <a:bodyPr/>
        <a:lstStyle/>
        <a:p>
          <a:r>
            <a:rPr lang="en-US" b="1" i="0" dirty="0">
              <a:effectLst>
                <a:outerShdw blurRad="38100" dist="38100" dir="2700000" algn="tl">
                  <a:srgbClr val="000000">
                    <a:alpha val="43137"/>
                  </a:srgbClr>
                </a:outerShdw>
              </a:effectLst>
            </a:rPr>
            <a:t>Critical instructions to consider by healthcare workers</a:t>
          </a:r>
          <a:endParaRPr lang="en-IN" dirty="0">
            <a:effectLst>
              <a:outerShdw blurRad="38100" dist="38100" dir="2700000" algn="tl">
                <a:srgbClr val="000000">
                  <a:alpha val="43137"/>
                </a:srgbClr>
              </a:outerShdw>
            </a:effectLst>
          </a:endParaRPr>
        </a:p>
      </dgm:t>
    </dgm:pt>
    <dgm:pt modelId="{C52BE942-FDAE-41F2-B43C-5B240E7A32F4}" type="parTrans" cxnId="{14801614-EC4A-418E-A1D5-22FCCB05F222}">
      <dgm:prSet/>
      <dgm:spPr/>
      <dgm:t>
        <a:bodyPr/>
        <a:lstStyle/>
        <a:p>
          <a:endParaRPr lang="en-IN"/>
        </a:p>
      </dgm:t>
    </dgm:pt>
    <dgm:pt modelId="{7E98ADE1-56E7-4E65-A64C-980B938AC9F0}" type="sibTrans" cxnId="{14801614-EC4A-418E-A1D5-22FCCB05F222}">
      <dgm:prSet/>
      <dgm:spPr/>
      <dgm:t>
        <a:bodyPr/>
        <a:lstStyle/>
        <a:p>
          <a:endParaRPr lang="en-IN"/>
        </a:p>
      </dgm:t>
    </dgm:pt>
    <dgm:pt modelId="{E2E90674-CCA6-432A-A841-5A8609D43A80}">
      <dgm:prSet custT="1"/>
      <dgm:spPr/>
      <dgm:t>
        <a:bodyPr/>
        <a:lstStyle/>
        <a:p>
          <a:r>
            <a:rPr lang="en-US" sz="1600" b="0" i="0"/>
            <a:t>Embrace evidence-based antibiotic drug prescriptions tailored to the elderly (WHO, 2023).</a:t>
          </a:r>
          <a:endParaRPr lang="en-IN" sz="1600" dirty="0"/>
        </a:p>
      </dgm:t>
    </dgm:pt>
    <dgm:pt modelId="{5E7D4A9B-3F7B-4240-8E15-A277B544DB39}" type="parTrans" cxnId="{2D82155E-98FD-453B-8E00-8358FD3318F4}">
      <dgm:prSet/>
      <dgm:spPr/>
      <dgm:t>
        <a:bodyPr/>
        <a:lstStyle/>
        <a:p>
          <a:endParaRPr lang="en-IN"/>
        </a:p>
      </dgm:t>
    </dgm:pt>
    <dgm:pt modelId="{3F23AAD1-5A60-4061-9087-15A750DC4256}" type="sibTrans" cxnId="{2D82155E-98FD-453B-8E00-8358FD3318F4}">
      <dgm:prSet/>
      <dgm:spPr/>
      <dgm:t>
        <a:bodyPr/>
        <a:lstStyle/>
        <a:p>
          <a:endParaRPr lang="en-IN"/>
        </a:p>
      </dgm:t>
    </dgm:pt>
    <dgm:pt modelId="{4ABD871D-41C9-458E-8362-58A75D929E3D}">
      <dgm:prSet custT="1"/>
      <dgm:spPr/>
      <dgm:t>
        <a:bodyPr/>
        <a:lstStyle/>
        <a:p>
          <a:r>
            <a:rPr lang="en-US" sz="1600" b="0" i="0"/>
            <a:t>Conduct frequent audit and feedback to increase compliance with the policies on stewardship (ECDC, 2023).</a:t>
          </a:r>
          <a:endParaRPr lang="en-IN" sz="1600" dirty="0"/>
        </a:p>
      </dgm:t>
    </dgm:pt>
    <dgm:pt modelId="{13011869-47F8-4FF4-B6ED-5A5F25CE3ECF}" type="parTrans" cxnId="{5175EB30-1F5B-4721-BD97-B774C6862E0E}">
      <dgm:prSet/>
      <dgm:spPr/>
      <dgm:t>
        <a:bodyPr/>
        <a:lstStyle/>
        <a:p>
          <a:endParaRPr lang="en-IN"/>
        </a:p>
      </dgm:t>
    </dgm:pt>
    <dgm:pt modelId="{F6F9A3CB-B4D1-4E82-BE83-5A6C173A0331}" type="sibTrans" cxnId="{5175EB30-1F5B-4721-BD97-B774C6862E0E}">
      <dgm:prSet/>
      <dgm:spPr/>
      <dgm:t>
        <a:bodyPr/>
        <a:lstStyle/>
        <a:p>
          <a:endParaRPr lang="en-IN"/>
        </a:p>
      </dgm:t>
    </dgm:pt>
    <dgm:pt modelId="{5956DBF7-8780-4C31-A0D9-C4A5D3567DCA}">
      <dgm:prSet custT="1"/>
      <dgm:spPr/>
      <dgm:t>
        <a:bodyPr/>
        <a:lstStyle/>
        <a:p>
          <a:r>
            <a:rPr lang="en-US" sz="1600" b="0" i="0"/>
            <a:t>Promote the interdisciplinary collaboration of the doctors, nurses, and pharmacists and cosmic custodianship (Charani et al., 2019).</a:t>
          </a:r>
          <a:endParaRPr lang="en-IN" sz="1600" dirty="0"/>
        </a:p>
      </dgm:t>
    </dgm:pt>
    <dgm:pt modelId="{8DFB10BE-F084-4ADA-9699-8F64E8124488}" type="parTrans" cxnId="{D7D18496-16F5-42BE-9891-386BED4333FC}">
      <dgm:prSet/>
      <dgm:spPr/>
      <dgm:t>
        <a:bodyPr/>
        <a:lstStyle/>
        <a:p>
          <a:endParaRPr lang="en-IN"/>
        </a:p>
      </dgm:t>
    </dgm:pt>
    <dgm:pt modelId="{98423BDB-3A02-4571-9569-46CDF23635AB}" type="sibTrans" cxnId="{D7D18496-16F5-42BE-9891-386BED4333FC}">
      <dgm:prSet/>
      <dgm:spPr/>
      <dgm:t>
        <a:bodyPr/>
        <a:lstStyle/>
        <a:p>
          <a:endParaRPr lang="en-IN"/>
        </a:p>
      </dgm:t>
    </dgm:pt>
    <dgm:pt modelId="{8F3F6E44-8567-4CCE-A2CF-74F030E301D2}">
      <dgm:prSet custT="1"/>
      <dgm:spPr/>
      <dgm:t>
        <a:bodyPr/>
        <a:lstStyle/>
        <a:p>
          <a:r>
            <a:rPr lang="en-US" sz="1600" b="0" i="0"/>
            <a:t>Offer additional education and awareness to both health workers and patients regarding the dangers of AMR and the safe usage of antibiotics (CDC, 2022).</a:t>
          </a:r>
          <a:endParaRPr lang="en-IN" sz="1600" dirty="0"/>
        </a:p>
      </dgm:t>
    </dgm:pt>
    <dgm:pt modelId="{11C69B4E-13C6-48F7-947D-B9B6946E7A6D}" type="parTrans" cxnId="{2BE81935-78C4-49BF-B688-7D692961D0DE}">
      <dgm:prSet/>
      <dgm:spPr/>
      <dgm:t>
        <a:bodyPr/>
        <a:lstStyle/>
        <a:p>
          <a:endParaRPr lang="en-IN"/>
        </a:p>
      </dgm:t>
    </dgm:pt>
    <dgm:pt modelId="{180EE85C-AAD7-4C1E-9D24-F2E7231448B4}" type="sibTrans" cxnId="{2BE81935-78C4-49BF-B688-7D692961D0DE}">
      <dgm:prSet/>
      <dgm:spPr/>
      <dgm:t>
        <a:bodyPr/>
        <a:lstStyle/>
        <a:p>
          <a:endParaRPr lang="en-IN"/>
        </a:p>
      </dgm:t>
    </dgm:pt>
    <dgm:pt modelId="{F615756E-6906-4134-9C35-0B93D98499C8}">
      <dgm:prSet custT="1"/>
      <dgm:spPr/>
      <dgm:t>
        <a:bodyPr/>
        <a:lstStyle/>
        <a:p>
          <a:r>
            <a:rPr lang="en-US" sz="1600" b="0" i="0"/>
            <a:t>Integrate the digital decision-support systems of real-time resistance monitoring and prescribing (OECD, 2022).</a:t>
          </a:r>
          <a:endParaRPr lang="en-IN" sz="1600" dirty="0"/>
        </a:p>
      </dgm:t>
    </dgm:pt>
    <dgm:pt modelId="{D36E0514-3D74-4D15-8385-5A8302CEF4F3}" type="parTrans" cxnId="{6C891F2A-FC0C-48D5-8E7E-8E4A2906A18F}">
      <dgm:prSet/>
      <dgm:spPr/>
      <dgm:t>
        <a:bodyPr/>
        <a:lstStyle/>
        <a:p>
          <a:endParaRPr lang="en-IN"/>
        </a:p>
      </dgm:t>
    </dgm:pt>
    <dgm:pt modelId="{DF9ECEE3-A088-4AB1-A211-99263F17B114}" type="sibTrans" cxnId="{6C891F2A-FC0C-48D5-8E7E-8E4A2906A18F}">
      <dgm:prSet/>
      <dgm:spPr/>
      <dgm:t>
        <a:bodyPr/>
        <a:lstStyle/>
        <a:p>
          <a:endParaRPr lang="en-IN"/>
        </a:p>
      </dgm:t>
    </dgm:pt>
    <dgm:pt modelId="{5E63CB59-55B8-4997-94AA-D706FF8A69DB}">
      <dgm:prSet/>
      <dgm:spPr/>
      <dgm:t>
        <a:bodyPr/>
        <a:lstStyle/>
        <a:p>
          <a:r>
            <a:rPr lang="en-US" b="1" i="0" dirty="0">
              <a:effectLst>
                <a:outerShdw blurRad="38100" dist="38100" dir="2700000" algn="tl">
                  <a:srgbClr val="000000">
                    <a:alpha val="43137"/>
                  </a:srgbClr>
                </a:outerShdw>
              </a:effectLst>
            </a:rPr>
            <a:t>Conclusion:</a:t>
          </a:r>
          <a:endParaRPr lang="en-IN" dirty="0">
            <a:effectLst>
              <a:outerShdw blurRad="38100" dist="38100" dir="2700000" algn="tl">
                <a:srgbClr val="000000">
                  <a:alpha val="43137"/>
                </a:srgbClr>
              </a:outerShdw>
            </a:effectLst>
          </a:endParaRPr>
        </a:p>
      </dgm:t>
    </dgm:pt>
    <dgm:pt modelId="{B09BD9F1-48B4-4887-8DA1-67C54D583F29}" type="parTrans" cxnId="{A01D1EFC-9447-4797-90A6-5F7669A1156B}">
      <dgm:prSet/>
      <dgm:spPr/>
      <dgm:t>
        <a:bodyPr/>
        <a:lstStyle/>
        <a:p>
          <a:endParaRPr lang="en-IN"/>
        </a:p>
      </dgm:t>
    </dgm:pt>
    <dgm:pt modelId="{16B2D122-0AE0-40F0-8938-7F76CCFC3660}" type="sibTrans" cxnId="{A01D1EFC-9447-4797-90A6-5F7669A1156B}">
      <dgm:prSet/>
      <dgm:spPr/>
      <dgm:t>
        <a:bodyPr/>
        <a:lstStyle/>
        <a:p>
          <a:endParaRPr lang="en-IN"/>
        </a:p>
      </dgm:t>
    </dgm:pt>
    <dgm:pt modelId="{1D01C3E9-2930-4D26-87F2-0AA567E8BFFF}">
      <dgm:prSet custT="1"/>
      <dgm:spPr/>
      <dgm:t>
        <a:bodyPr/>
        <a:lstStyle/>
        <a:p>
          <a:r>
            <a:rPr lang="en-US" sz="1600" b="0" i="0"/>
            <a:t>AMR is more prevalent among the elderly; the care provider is the most important factor.</a:t>
          </a:r>
          <a:endParaRPr lang="en-IN" sz="1600" dirty="0"/>
        </a:p>
      </dgm:t>
    </dgm:pt>
    <dgm:pt modelId="{B3C3E057-F04E-476C-9ACD-BDA179A13A1D}" type="parTrans" cxnId="{15815410-F80B-4A7C-98DE-80A06E10E196}">
      <dgm:prSet/>
      <dgm:spPr/>
      <dgm:t>
        <a:bodyPr/>
        <a:lstStyle/>
        <a:p>
          <a:endParaRPr lang="en-IN"/>
        </a:p>
      </dgm:t>
    </dgm:pt>
    <dgm:pt modelId="{010EEBC7-C0B8-4A38-BD0D-B910EF476CB7}" type="sibTrans" cxnId="{15815410-F80B-4A7C-98DE-80A06E10E196}">
      <dgm:prSet/>
      <dgm:spPr/>
      <dgm:t>
        <a:bodyPr/>
        <a:lstStyle/>
        <a:p>
          <a:endParaRPr lang="en-IN"/>
        </a:p>
      </dgm:t>
    </dgm:pt>
    <dgm:pt modelId="{7851BE8F-5BC7-4913-A8AB-D2979E16DEF4}">
      <dgm:prSet custT="1"/>
      <dgm:spPr/>
      <dgm:t>
        <a:bodyPr/>
        <a:lstStyle/>
        <a:p>
          <a:r>
            <a:rPr lang="en-US" sz="1600" b="0" i="0"/>
            <a:t>It is also found to reduce resistance and increase outcomes by structured programmes, training and monitoring in accordance with best practices throughout the world.</a:t>
          </a:r>
          <a:endParaRPr lang="en-IN" sz="1600" dirty="0"/>
        </a:p>
      </dgm:t>
    </dgm:pt>
    <dgm:pt modelId="{805BCA9C-539A-4B68-BBAD-E403D2C90AAB}" type="parTrans" cxnId="{9971D568-E148-4769-A5FC-D6EA8B4096AE}">
      <dgm:prSet/>
      <dgm:spPr/>
      <dgm:t>
        <a:bodyPr/>
        <a:lstStyle/>
        <a:p>
          <a:endParaRPr lang="en-IN"/>
        </a:p>
      </dgm:t>
    </dgm:pt>
    <dgm:pt modelId="{31076096-92A7-443A-9582-E30FBE66E549}" type="sibTrans" cxnId="{9971D568-E148-4769-A5FC-D6EA8B4096AE}">
      <dgm:prSet/>
      <dgm:spPr/>
      <dgm:t>
        <a:bodyPr/>
        <a:lstStyle/>
        <a:p>
          <a:endParaRPr lang="en-IN"/>
        </a:p>
      </dgm:t>
    </dgm:pt>
    <dgm:pt modelId="{330A3FA0-0EF2-4EDC-994B-794FA5A39A2B}">
      <dgm:prSet custT="1"/>
      <dgm:spPr/>
      <dgm:t>
        <a:bodyPr/>
        <a:lstStyle/>
        <a:p>
          <a:r>
            <a:rPr lang="en-US" sz="1600" b="0" i="0"/>
            <a:t>The types of targeted interventions are not restricted regionally; hence, they can be used to protect the endangered populations and establish strong public-health </a:t>
          </a:r>
          <a:r>
            <a:rPr lang="en-US" sz="1500" b="0" i="0"/>
            <a:t>infrastructures.</a:t>
          </a:r>
          <a:endParaRPr lang="en-IN" sz="1500" dirty="0"/>
        </a:p>
      </dgm:t>
    </dgm:pt>
    <dgm:pt modelId="{29F4FACA-09AD-4637-B64A-7ADB36499D2B}" type="parTrans" cxnId="{F98FB22B-78E4-4025-8C37-7940F4165ACF}">
      <dgm:prSet/>
      <dgm:spPr/>
      <dgm:t>
        <a:bodyPr/>
        <a:lstStyle/>
        <a:p>
          <a:endParaRPr lang="en-IN"/>
        </a:p>
      </dgm:t>
    </dgm:pt>
    <dgm:pt modelId="{B731C1E2-F370-47B3-B9F6-3941ACAB4EDD}" type="sibTrans" cxnId="{F98FB22B-78E4-4025-8C37-7940F4165ACF}">
      <dgm:prSet/>
      <dgm:spPr/>
      <dgm:t>
        <a:bodyPr/>
        <a:lstStyle/>
        <a:p>
          <a:endParaRPr lang="en-IN"/>
        </a:p>
      </dgm:t>
    </dgm:pt>
    <dgm:pt modelId="{FB9C72D3-1668-41E9-8865-D4C6C5027AF4}" type="pres">
      <dgm:prSet presAssocID="{2D9C09EA-7C51-43E8-AC89-19C14085998B}" presName="linear" presStyleCnt="0">
        <dgm:presLayoutVars>
          <dgm:dir/>
          <dgm:animLvl val="lvl"/>
          <dgm:resizeHandles val="exact"/>
        </dgm:presLayoutVars>
      </dgm:prSet>
      <dgm:spPr/>
    </dgm:pt>
    <dgm:pt modelId="{71B4CA7C-CA16-4AF4-A648-C92208628A74}" type="pres">
      <dgm:prSet presAssocID="{B767C3E5-5AFF-4BE7-9711-B2CEFFC6243C}" presName="parentLin" presStyleCnt="0"/>
      <dgm:spPr/>
    </dgm:pt>
    <dgm:pt modelId="{DD0B319C-8192-4248-A07B-4A430FF57F50}" type="pres">
      <dgm:prSet presAssocID="{B767C3E5-5AFF-4BE7-9711-B2CEFFC6243C}" presName="parentLeftMargin" presStyleLbl="node1" presStyleIdx="0" presStyleCnt="2"/>
      <dgm:spPr/>
    </dgm:pt>
    <dgm:pt modelId="{80D1C56E-0AF2-4D20-91F0-E8B7E35BE695}" type="pres">
      <dgm:prSet presAssocID="{B767C3E5-5AFF-4BE7-9711-B2CEFFC6243C}" presName="parentText" presStyleLbl="node1" presStyleIdx="0" presStyleCnt="2">
        <dgm:presLayoutVars>
          <dgm:chMax val="0"/>
          <dgm:bulletEnabled val="1"/>
        </dgm:presLayoutVars>
      </dgm:prSet>
      <dgm:spPr/>
    </dgm:pt>
    <dgm:pt modelId="{642B32DE-DE11-4547-A4A5-909B1661D956}" type="pres">
      <dgm:prSet presAssocID="{B767C3E5-5AFF-4BE7-9711-B2CEFFC6243C}" presName="negativeSpace" presStyleCnt="0"/>
      <dgm:spPr/>
    </dgm:pt>
    <dgm:pt modelId="{3B420BA4-1CA0-4183-88C0-492EB8D811BB}" type="pres">
      <dgm:prSet presAssocID="{B767C3E5-5AFF-4BE7-9711-B2CEFFC6243C}" presName="childText" presStyleLbl="conFgAcc1" presStyleIdx="0" presStyleCnt="2" custLinFactNeighborY="-27921">
        <dgm:presLayoutVars>
          <dgm:bulletEnabled val="1"/>
        </dgm:presLayoutVars>
      </dgm:prSet>
      <dgm:spPr/>
    </dgm:pt>
    <dgm:pt modelId="{D9FBEF8A-5324-4585-8322-F42C7DD47DE4}" type="pres">
      <dgm:prSet presAssocID="{7E98ADE1-56E7-4E65-A64C-980B938AC9F0}" presName="spaceBetweenRectangles" presStyleCnt="0"/>
      <dgm:spPr/>
    </dgm:pt>
    <dgm:pt modelId="{F9457A5B-F2CF-422C-8783-E4126EEF4C09}" type="pres">
      <dgm:prSet presAssocID="{5E63CB59-55B8-4997-94AA-D706FF8A69DB}" presName="parentLin" presStyleCnt="0"/>
      <dgm:spPr/>
    </dgm:pt>
    <dgm:pt modelId="{34FF350A-8BDC-4CEA-BA40-4584E2ADD62B}" type="pres">
      <dgm:prSet presAssocID="{5E63CB59-55B8-4997-94AA-D706FF8A69DB}" presName="parentLeftMargin" presStyleLbl="node1" presStyleIdx="0" presStyleCnt="2"/>
      <dgm:spPr/>
    </dgm:pt>
    <dgm:pt modelId="{9BBEB18C-864D-460C-AC6D-B5FC0D4A86A5}" type="pres">
      <dgm:prSet presAssocID="{5E63CB59-55B8-4997-94AA-D706FF8A69DB}" presName="parentText" presStyleLbl="node1" presStyleIdx="1" presStyleCnt="2">
        <dgm:presLayoutVars>
          <dgm:chMax val="0"/>
          <dgm:bulletEnabled val="1"/>
        </dgm:presLayoutVars>
      </dgm:prSet>
      <dgm:spPr/>
    </dgm:pt>
    <dgm:pt modelId="{CEFC039A-81F2-4BCA-8FC6-556641D16EE6}" type="pres">
      <dgm:prSet presAssocID="{5E63CB59-55B8-4997-94AA-D706FF8A69DB}" presName="negativeSpace" presStyleCnt="0"/>
      <dgm:spPr/>
    </dgm:pt>
    <dgm:pt modelId="{E93798D5-73C0-41DD-B334-5E518006FE1A}" type="pres">
      <dgm:prSet presAssocID="{5E63CB59-55B8-4997-94AA-D706FF8A69DB}" presName="childText" presStyleLbl="conFgAcc1" presStyleIdx="1" presStyleCnt="2">
        <dgm:presLayoutVars>
          <dgm:bulletEnabled val="1"/>
        </dgm:presLayoutVars>
      </dgm:prSet>
      <dgm:spPr/>
    </dgm:pt>
  </dgm:ptLst>
  <dgm:cxnLst>
    <dgm:cxn modelId="{C73E2005-62C7-44DE-A458-B0E37882DF4D}" type="presOf" srcId="{4ABD871D-41C9-458E-8362-58A75D929E3D}" destId="{3B420BA4-1CA0-4183-88C0-492EB8D811BB}" srcOrd="0" destOrd="1" presId="urn:microsoft.com/office/officeart/2005/8/layout/list1"/>
    <dgm:cxn modelId="{15815410-F80B-4A7C-98DE-80A06E10E196}" srcId="{5E63CB59-55B8-4997-94AA-D706FF8A69DB}" destId="{1D01C3E9-2930-4D26-87F2-0AA567E8BFFF}" srcOrd="0" destOrd="0" parTransId="{B3C3E057-F04E-476C-9ACD-BDA179A13A1D}" sibTransId="{010EEBC7-C0B8-4A38-BD0D-B910EF476CB7}"/>
    <dgm:cxn modelId="{14801614-EC4A-418E-A1D5-22FCCB05F222}" srcId="{2D9C09EA-7C51-43E8-AC89-19C14085998B}" destId="{B767C3E5-5AFF-4BE7-9711-B2CEFFC6243C}" srcOrd="0" destOrd="0" parTransId="{C52BE942-FDAE-41F2-B43C-5B240E7A32F4}" sibTransId="{7E98ADE1-56E7-4E65-A64C-980B938AC9F0}"/>
    <dgm:cxn modelId="{6C891F2A-FC0C-48D5-8E7E-8E4A2906A18F}" srcId="{B767C3E5-5AFF-4BE7-9711-B2CEFFC6243C}" destId="{F615756E-6906-4134-9C35-0B93D98499C8}" srcOrd="4" destOrd="0" parTransId="{D36E0514-3D74-4D15-8385-5A8302CEF4F3}" sibTransId="{DF9ECEE3-A088-4AB1-A211-99263F17B114}"/>
    <dgm:cxn modelId="{F98FB22B-78E4-4025-8C37-7940F4165ACF}" srcId="{5E63CB59-55B8-4997-94AA-D706FF8A69DB}" destId="{330A3FA0-0EF2-4EDC-994B-794FA5A39A2B}" srcOrd="2" destOrd="0" parTransId="{29F4FACA-09AD-4637-B64A-7ADB36499D2B}" sibTransId="{B731C1E2-F370-47B3-B9F6-3941ACAB4EDD}"/>
    <dgm:cxn modelId="{607D3C2C-C1F0-40F2-9902-6C84414B6CB0}" type="presOf" srcId="{E2E90674-CCA6-432A-A841-5A8609D43A80}" destId="{3B420BA4-1CA0-4183-88C0-492EB8D811BB}" srcOrd="0" destOrd="0" presId="urn:microsoft.com/office/officeart/2005/8/layout/list1"/>
    <dgm:cxn modelId="{5175EB30-1F5B-4721-BD97-B774C6862E0E}" srcId="{B767C3E5-5AFF-4BE7-9711-B2CEFFC6243C}" destId="{4ABD871D-41C9-458E-8362-58A75D929E3D}" srcOrd="1" destOrd="0" parTransId="{13011869-47F8-4FF4-B6ED-5A5F25CE3ECF}" sibTransId="{F6F9A3CB-B4D1-4E82-BE83-5A6C173A0331}"/>
    <dgm:cxn modelId="{2BE81935-78C4-49BF-B688-7D692961D0DE}" srcId="{B767C3E5-5AFF-4BE7-9711-B2CEFFC6243C}" destId="{8F3F6E44-8567-4CCE-A2CF-74F030E301D2}" srcOrd="3" destOrd="0" parTransId="{11C69B4E-13C6-48F7-947D-B9B6946E7A6D}" sibTransId="{180EE85C-AAD7-4C1E-9D24-F2E7231448B4}"/>
    <dgm:cxn modelId="{08455B3F-02C3-4548-97AA-575B59A9BD1A}" type="presOf" srcId="{5E63CB59-55B8-4997-94AA-D706FF8A69DB}" destId="{9BBEB18C-864D-460C-AC6D-B5FC0D4A86A5}" srcOrd="1" destOrd="0" presId="urn:microsoft.com/office/officeart/2005/8/layout/list1"/>
    <dgm:cxn modelId="{2D82155E-98FD-453B-8E00-8358FD3318F4}" srcId="{B767C3E5-5AFF-4BE7-9711-B2CEFFC6243C}" destId="{E2E90674-CCA6-432A-A841-5A8609D43A80}" srcOrd="0" destOrd="0" parTransId="{5E7D4A9B-3F7B-4240-8E15-A277B544DB39}" sibTransId="{3F23AAD1-5A60-4061-9087-15A750DC4256}"/>
    <dgm:cxn modelId="{F5D7DA62-1556-4A6F-802D-DF05CE8CD5FD}" type="presOf" srcId="{B767C3E5-5AFF-4BE7-9711-B2CEFFC6243C}" destId="{DD0B319C-8192-4248-A07B-4A430FF57F50}" srcOrd="0" destOrd="0" presId="urn:microsoft.com/office/officeart/2005/8/layout/list1"/>
    <dgm:cxn modelId="{9971D568-E148-4769-A5FC-D6EA8B4096AE}" srcId="{5E63CB59-55B8-4997-94AA-D706FF8A69DB}" destId="{7851BE8F-5BC7-4913-A8AB-D2979E16DEF4}" srcOrd="1" destOrd="0" parTransId="{805BCA9C-539A-4B68-BBAD-E403D2C90AAB}" sibTransId="{31076096-92A7-443A-9582-E30FBE66E549}"/>
    <dgm:cxn modelId="{C5D9EE6F-75A7-439E-B0F6-AE4E01BB1A04}" type="presOf" srcId="{2D9C09EA-7C51-43E8-AC89-19C14085998B}" destId="{FB9C72D3-1668-41E9-8865-D4C6C5027AF4}" srcOrd="0" destOrd="0" presId="urn:microsoft.com/office/officeart/2005/8/layout/list1"/>
    <dgm:cxn modelId="{57637D8F-DECE-4951-83D5-71B24A5CF955}" type="presOf" srcId="{7851BE8F-5BC7-4913-A8AB-D2979E16DEF4}" destId="{E93798D5-73C0-41DD-B334-5E518006FE1A}" srcOrd="0" destOrd="1" presId="urn:microsoft.com/office/officeart/2005/8/layout/list1"/>
    <dgm:cxn modelId="{D7D18496-16F5-42BE-9891-386BED4333FC}" srcId="{B767C3E5-5AFF-4BE7-9711-B2CEFFC6243C}" destId="{5956DBF7-8780-4C31-A0D9-C4A5D3567DCA}" srcOrd="2" destOrd="0" parTransId="{8DFB10BE-F084-4ADA-9699-8F64E8124488}" sibTransId="{98423BDB-3A02-4571-9569-46CDF23635AB}"/>
    <dgm:cxn modelId="{1F74399B-28A6-4BB6-913D-43B2F98C76DD}" type="presOf" srcId="{1D01C3E9-2930-4D26-87F2-0AA567E8BFFF}" destId="{E93798D5-73C0-41DD-B334-5E518006FE1A}" srcOrd="0" destOrd="0" presId="urn:microsoft.com/office/officeart/2005/8/layout/list1"/>
    <dgm:cxn modelId="{D309BB9D-D0E9-4B7E-B275-82CB5A46F4F7}" type="presOf" srcId="{5956DBF7-8780-4C31-A0D9-C4A5D3567DCA}" destId="{3B420BA4-1CA0-4183-88C0-492EB8D811BB}" srcOrd="0" destOrd="2" presId="urn:microsoft.com/office/officeart/2005/8/layout/list1"/>
    <dgm:cxn modelId="{EB264CC4-4CFA-4C09-AED2-638C0B4F1D9B}" type="presOf" srcId="{8F3F6E44-8567-4CCE-A2CF-74F030E301D2}" destId="{3B420BA4-1CA0-4183-88C0-492EB8D811BB}" srcOrd="0" destOrd="3" presId="urn:microsoft.com/office/officeart/2005/8/layout/list1"/>
    <dgm:cxn modelId="{2899BFC8-F5EF-4F36-AC1E-F691748B1120}" type="presOf" srcId="{F615756E-6906-4134-9C35-0B93D98499C8}" destId="{3B420BA4-1CA0-4183-88C0-492EB8D811BB}" srcOrd="0" destOrd="4" presId="urn:microsoft.com/office/officeart/2005/8/layout/list1"/>
    <dgm:cxn modelId="{F8EB64D8-D2A8-43D7-A5B2-61C5FDF1E065}" type="presOf" srcId="{5E63CB59-55B8-4997-94AA-D706FF8A69DB}" destId="{34FF350A-8BDC-4CEA-BA40-4584E2ADD62B}" srcOrd="0" destOrd="0" presId="urn:microsoft.com/office/officeart/2005/8/layout/list1"/>
    <dgm:cxn modelId="{FB754DE4-9EB7-47E9-A408-953FBB7D581D}" type="presOf" srcId="{330A3FA0-0EF2-4EDC-994B-794FA5A39A2B}" destId="{E93798D5-73C0-41DD-B334-5E518006FE1A}" srcOrd="0" destOrd="2" presId="urn:microsoft.com/office/officeart/2005/8/layout/list1"/>
    <dgm:cxn modelId="{601734E7-5675-4FD3-A66D-1C75582449A4}" type="presOf" srcId="{B767C3E5-5AFF-4BE7-9711-B2CEFFC6243C}" destId="{80D1C56E-0AF2-4D20-91F0-E8B7E35BE695}" srcOrd="1" destOrd="0" presId="urn:microsoft.com/office/officeart/2005/8/layout/list1"/>
    <dgm:cxn modelId="{A01D1EFC-9447-4797-90A6-5F7669A1156B}" srcId="{2D9C09EA-7C51-43E8-AC89-19C14085998B}" destId="{5E63CB59-55B8-4997-94AA-D706FF8A69DB}" srcOrd="1" destOrd="0" parTransId="{B09BD9F1-48B4-4887-8DA1-67C54D583F29}" sibTransId="{16B2D122-0AE0-40F0-8938-7F76CCFC3660}"/>
    <dgm:cxn modelId="{ED20E942-8C8E-4C2D-9CCC-4A21DFE113D5}" type="presParOf" srcId="{FB9C72D3-1668-41E9-8865-D4C6C5027AF4}" destId="{71B4CA7C-CA16-4AF4-A648-C92208628A74}" srcOrd="0" destOrd="0" presId="urn:microsoft.com/office/officeart/2005/8/layout/list1"/>
    <dgm:cxn modelId="{B791E37F-1C49-4315-869F-37B27B9381B0}" type="presParOf" srcId="{71B4CA7C-CA16-4AF4-A648-C92208628A74}" destId="{DD0B319C-8192-4248-A07B-4A430FF57F50}" srcOrd="0" destOrd="0" presId="urn:microsoft.com/office/officeart/2005/8/layout/list1"/>
    <dgm:cxn modelId="{6E876D7D-68AB-4C60-8B25-F333D482C55D}" type="presParOf" srcId="{71B4CA7C-CA16-4AF4-A648-C92208628A74}" destId="{80D1C56E-0AF2-4D20-91F0-E8B7E35BE695}" srcOrd="1" destOrd="0" presId="urn:microsoft.com/office/officeart/2005/8/layout/list1"/>
    <dgm:cxn modelId="{B9EEB2C9-A34F-41B5-B804-EC309A4330B5}" type="presParOf" srcId="{FB9C72D3-1668-41E9-8865-D4C6C5027AF4}" destId="{642B32DE-DE11-4547-A4A5-909B1661D956}" srcOrd="1" destOrd="0" presId="urn:microsoft.com/office/officeart/2005/8/layout/list1"/>
    <dgm:cxn modelId="{4BAF50DD-8CAE-482B-BF1E-4AA07E6C3146}" type="presParOf" srcId="{FB9C72D3-1668-41E9-8865-D4C6C5027AF4}" destId="{3B420BA4-1CA0-4183-88C0-492EB8D811BB}" srcOrd="2" destOrd="0" presId="urn:microsoft.com/office/officeart/2005/8/layout/list1"/>
    <dgm:cxn modelId="{3EDCE4A4-CF61-499B-A08F-9FB57573ABBB}" type="presParOf" srcId="{FB9C72D3-1668-41E9-8865-D4C6C5027AF4}" destId="{D9FBEF8A-5324-4585-8322-F42C7DD47DE4}" srcOrd="3" destOrd="0" presId="urn:microsoft.com/office/officeart/2005/8/layout/list1"/>
    <dgm:cxn modelId="{45D74648-EC19-4931-8690-6836E6050B16}" type="presParOf" srcId="{FB9C72D3-1668-41E9-8865-D4C6C5027AF4}" destId="{F9457A5B-F2CF-422C-8783-E4126EEF4C09}" srcOrd="4" destOrd="0" presId="urn:microsoft.com/office/officeart/2005/8/layout/list1"/>
    <dgm:cxn modelId="{FF2D562D-A863-45CE-A486-B6554718868C}" type="presParOf" srcId="{F9457A5B-F2CF-422C-8783-E4126EEF4C09}" destId="{34FF350A-8BDC-4CEA-BA40-4584E2ADD62B}" srcOrd="0" destOrd="0" presId="urn:microsoft.com/office/officeart/2005/8/layout/list1"/>
    <dgm:cxn modelId="{69195242-D36E-475B-AB09-03B038D527B6}" type="presParOf" srcId="{F9457A5B-F2CF-422C-8783-E4126EEF4C09}" destId="{9BBEB18C-864D-460C-AC6D-B5FC0D4A86A5}" srcOrd="1" destOrd="0" presId="urn:microsoft.com/office/officeart/2005/8/layout/list1"/>
    <dgm:cxn modelId="{66BEEE82-D608-4D38-BF8D-40D619D1177E}" type="presParOf" srcId="{FB9C72D3-1668-41E9-8865-D4C6C5027AF4}" destId="{CEFC039A-81F2-4BCA-8FC6-556641D16EE6}" srcOrd="5" destOrd="0" presId="urn:microsoft.com/office/officeart/2005/8/layout/list1"/>
    <dgm:cxn modelId="{9AD3BB89-4118-4234-84AC-66DC540AA47A}" type="presParOf" srcId="{FB9C72D3-1668-41E9-8865-D4C6C5027AF4}" destId="{E93798D5-73C0-41DD-B334-5E518006FE1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66049-528E-48A6-9A91-2E893AA3C6D9}">
      <dsp:nvSpPr>
        <dsp:cNvPr id="0" name=""/>
        <dsp:cNvSpPr/>
      </dsp:nvSpPr>
      <dsp:spPr>
        <a:xfrm>
          <a:off x="0" y="587"/>
          <a:ext cx="98078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F1A3252-E28F-4662-91C9-07B332D292A0}">
      <dsp:nvSpPr>
        <dsp:cNvPr id="0" name=""/>
        <dsp:cNvSpPr/>
      </dsp:nvSpPr>
      <dsp:spPr>
        <a:xfrm>
          <a:off x="0" y="587"/>
          <a:ext cx="9807892" cy="96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solidFill>
                <a:schemeClr val="tx1">
                  <a:lumMod val="75000"/>
                  <a:lumOff val="25000"/>
                </a:schemeClr>
              </a:solidFill>
            </a:rPr>
            <a:t>AMR is a worldwide serious issue that endangers the effectiveness of vital antibiotics and patient safety in all parts of the globe (World Health Organization [WHO], 2023).</a:t>
          </a:r>
          <a:br>
            <a:rPr lang="en-US" sz="1800" b="0" i="0" kern="1200" dirty="0">
              <a:solidFill>
                <a:schemeClr val="tx1">
                  <a:lumMod val="75000"/>
                  <a:lumOff val="25000"/>
                </a:schemeClr>
              </a:solidFill>
            </a:rPr>
          </a:br>
          <a:endParaRPr lang="en-IN" sz="1800" kern="1200" dirty="0">
            <a:solidFill>
              <a:schemeClr val="tx1">
                <a:lumMod val="75000"/>
                <a:lumOff val="25000"/>
              </a:schemeClr>
            </a:solidFill>
          </a:endParaRPr>
        </a:p>
      </dsp:txBody>
      <dsp:txXfrm>
        <a:off x="0" y="587"/>
        <a:ext cx="9807892" cy="961917"/>
      </dsp:txXfrm>
    </dsp:sp>
    <dsp:sp modelId="{DD784EE8-3586-4A2B-9365-05BE09C2FBD4}">
      <dsp:nvSpPr>
        <dsp:cNvPr id="0" name=""/>
        <dsp:cNvSpPr/>
      </dsp:nvSpPr>
      <dsp:spPr>
        <a:xfrm>
          <a:off x="0" y="962504"/>
          <a:ext cx="98078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F001C76-BA15-40A9-A380-03BC808C1975}">
      <dsp:nvSpPr>
        <dsp:cNvPr id="0" name=""/>
        <dsp:cNvSpPr/>
      </dsp:nvSpPr>
      <dsp:spPr>
        <a:xfrm>
          <a:off x="0" y="962504"/>
          <a:ext cx="9807892" cy="96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solidFill>
                <a:schemeClr val="tx1">
                  <a:lumMod val="75000"/>
                  <a:lumOff val="25000"/>
                </a:schemeClr>
              </a:solidFill>
            </a:rPr>
            <a:t>Resistant infections pose a higher morbidity and mortality among older adults (≥ 60 years) as their body becomes less resilient with age, they deal with a number of chronic illnesses, and it is more frequently they are </a:t>
          </a:r>
          <a:r>
            <a:rPr lang="en-US" sz="1800" b="0" i="0" kern="1200" dirty="0" err="1">
              <a:solidFill>
                <a:schemeClr val="tx1">
                  <a:lumMod val="75000"/>
                  <a:lumOff val="25000"/>
                </a:schemeClr>
              </a:solidFill>
            </a:rPr>
            <a:t>hospitalised</a:t>
          </a:r>
          <a:r>
            <a:rPr lang="en-US" sz="1800" b="0" i="0" kern="1200" dirty="0">
              <a:solidFill>
                <a:schemeClr val="tx1">
                  <a:lumMod val="75000"/>
                  <a:lumOff val="25000"/>
                </a:schemeClr>
              </a:solidFill>
            </a:rPr>
            <a:t> (Centers for Disease Control and Prevention [CDC], 2022).</a:t>
          </a:r>
          <a:br>
            <a:rPr lang="en-US" sz="1800" b="0" i="0" kern="1200" dirty="0">
              <a:solidFill>
                <a:schemeClr val="tx1">
                  <a:lumMod val="75000"/>
                  <a:lumOff val="25000"/>
                </a:schemeClr>
              </a:solidFill>
            </a:rPr>
          </a:br>
          <a:endParaRPr lang="en-IN" sz="1800" kern="1200" dirty="0">
            <a:solidFill>
              <a:schemeClr val="tx1">
                <a:lumMod val="75000"/>
                <a:lumOff val="25000"/>
              </a:schemeClr>
            </a:solidFill>
          </a:endParaRPr>
        </a:p>
      </dsp:txBody>
      <dsp:txXfrm>
        <a:off x="0" y="962504"/>
        <a:ext cx="9807892" cy="961917"/>
      </dsp:txXfrm>
    </dsp:sp>
    <dsp:sp modelId="{C1CE9B14-1D6F-48C8-8BF1-10AF97EEE13D}">
      <dsp:nvSpPr>
        <dsp:cNvPr id="0" name=""/>
        <dsp:cNvSpPr/>
      </dsp:nvSpPr>
      <dsp:spPr>
        <a:xfrm>
          <a:off x="0" y="1924421"/>
          <a:ext cx="98078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C996160-F584-41AF-A935-38E59A65E20D}">
      <dsp:nvSpPr>
        <dsp:cNvPr id="0" name=""/>
        <dsp:cNvSpPr/>
      </dsp:nvSpPr>
      <dsp:spPr>
        <a:xfrm>
          <a:off x="0" y="1924421"/>
          <a:ext cx="9807892" cy="96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solidFill>
                <a:schemeClr val="tx1">
                  <a:lumMod val="75000"/>
                  <a:lumOff val="25000"/>
                </a:schemeClr>
              </a:solidFill>
            </a:rPr>
            <a:t>In this population, polypharmacy and indiscriminate use of antibiotics enhance the risk of drugs interaction and resistance (European Centre for Disease Prevention and Control [ECDC], 2023).</a:t>
          </a:r>
          <a:br>
            <a:rPr lang="en-US" sz="1800" b="0" i="0" kern="1200" dirty="0">
              <a:solidFill>
                <a:schemeClr val="tx1">
                  <a:lumMod val="75000"/>
                  <a:lumOff val="25000"/>
                </a:schemeClr>
              </a:solidFill>
            </a:rPr>
          </a:br>
          <a:endParaRPr lang="en-IN" sz="1800" kern="1200" dirty="0">
            <a:solidFill>
              <a:schemeClr val="tx1">
                <a:lumMod val="75000"/>
                <a:lumOff val="25000"/>
              </a:schemeClr>
            </a:solidFill>
          </a:endParaRPr>
        </a:p>
      </dsp:txBody>
      <dsp:txXfrm>
        <a:off x="0" y="1924421"/>
        <a:ext cx="9807892" cy="961917"/>
      </dsp:txXfrm>
    </dsp:sp>
    <dsp:sp modelId="{DC35E9B2-3FC4-4A2E-A133-0B2AA287B83A}">
      <dsp:nvSpPr>
        <dsp:cNvPr id="0" name=""/>
        <dsp:cNvSpPr/>
      </dsp:nvSpPr>
      <dsp:spPr>
        <a:xfrm>
          <a:off x="0" y="2886338"/>
          <a:ext cx="98078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2709AC5-4E9B-4557-BBB7-76F1D6DABB0E}">
      <dsp:nvSpPr>
        <dsp:cNvPr id="0" name=""/>
        <dsp:cNvSpPr/>
      </dsp:nvSpPr>
      <dsp:spPr>
        <a:xfrm>
          <a:off x="0" y="2886338"/>
          <a:ext cx="9807892" cy="96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US" sz="1800" b="0" i="0" kern="1200" dirty="0">
              <a:solidFill>
                <a:schemeClr val="tx1">
                  <a:lumMod val="75000"/>
                  <a:lumOff val="25000"/>
                </a:schemeClr>
              </a:solidFill>
            </a:rPr>
            <a:t>The primary change agents in stewardship include healthcare professionals (HCPs) who ought to implement necessary changes to achieve AMR outcomes through proper prescribing, infection prevention, and patient education (World Health Organization [WHO], 2023).</a:t>
          </a:r>
          <a:br>
            <a:rPr lang="en-US" sz="1800" b="0" i="0" kern="1200" dirty="0">
              <a:solidFill>
                <a:schemeClr val="tx1">
                  <a:lumMod val="75000"/>
                  <a:lumOff val="25000"/>
                </a:schemeClr>
              </a:solidFill>
            </a:rPr>
          </a:br>
          <a:endParaRPr lang="en-IN" sz="1800" kern="1200" dirty="0">
            <a:solidFill>
              <a:schemeClr val="tx1">
                <a:lumMod val="75000"/>
                <a:lumOff val="25000"/>
              </a:schemeClr>
            </a:solidFill>
          </a:endParaRPr>
        </a:p>
      </dsp:txBody>
      <dsp:txXfrm>
        <a:off x="0" y="2886338"/>
        <a:ext cx="9807892" cy="961917"/>
      </dsp:txXfrm>
    </dsp:sp>
    <dsp:sp modelId="{E9A303D6-EB0C-4848-8FFA-904AEB4660A7}">
      <dsp:nvSpPr>
        <dsp:cNvPr id="0" name=""/>
        <dsp:cNvSpPr/>
      </dsp:nvSpPr>
      <dsp:spPr>
        <a:xfrm>
          <a:off x="0" y="3848255"/>
          <a:ext cx="98078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D598AD3-BA0D-4D5E-8AD9-CFDB4F40B6F9}">
      <dsp:nvSpPr>
        <dsp:cNvPr id="0" name=""/>
        <dsp:cNvSpPr/>
      </dsp:nvSpPr>
      <dsp:spPr>
        <a:xfrm>
          <a:off x="0" y="3848255"/>
          <a:ext cx="9807892" cy="961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solidFill>
                <a:schemeClr val="tx1">
                  <a:lumMod val="75000"/>
                  <a:lumOff val="25000"/>
                </a:schemeClr>
              </a:solidFill>
            </a:rPr>
            <a:t>Research importance: finding best practices all over the globe will allow creating evidence-based and context-driven stewardship models that can safeguard older adults and enhance clinical outcomes (O’Neill, 2016).</a:t>
          </a:r>
          <a:endParaRPr lang="en-IN" sz="1800" kern="1200" dirty="0">
            <a:solidFill>
              <a:schemeClr val="tx1">
                <a:lumMod val="75000"/>
                <a:lumOff val="25000"/>
              </a:schemeClr>
            </a:solidFill>
          </a:endParaRPr>
        </a:p>
      </dsp:txBody>
      <dsp:txXfrm>
        <a:off x="0" y="3848255"/>
        <a:ext cx="9807892" cy="961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C28DF-72C1-44EA-81B4-751BEEE90220}">
      <dsp:nvSpPr>
        <dsp:cNvPr id="0" name=""/>
        <dsp:cNvSpPr/>
      </dsp:nvSpPr>
      <dsp:spPr>
        <a:xfrm>
          <a:off x="0" y="1133286"/>
          <a:ext cx="8915400" cy="151104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A9BEF-E0FE-4DBD-A5C6-040CDBF23F2F}">
      <dsp:nvSpPr>
        <dsp:cNvPr id="0" name=""/>
        <dsp:cNvSpPr/>
      </dsp:nvSpPr>
      <dsp:spPr>
        <a:xfrm>
          <a:off x="97" y="0"/>
          <a:ext cx="3913982" cy="1511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US" sz="2400" b="1" i="0" kern="1200" dirty="0">
              <a:solidFill>
                <a:schemeClr val="tx1"/>
              </a:solidFill>
            </a:rPr>
            <a:t>Research Question</a:t>
          </a:r>
          <a:endParaRPr lang="en-IN" sz="2400" kern="1200" dirty="0">
            <a:solidFill>
              <a:schemeClr val="tx1"/>
            </a:solidFill>
          </a:endParaRPr>
        </a:p>
      </dsp:txBody>
      <dsp:txXfrm>
        <a:off x="97" y="0"/>
        <a:ext cx="3913982" cy="1511048"/>
      </dsp:txXfrm>
    </dsp:sp>
    <dsp:sp modelId="{7E3B7A19-F06F-4715-BD93-353A23438E61}">
      <dsp:nvSpPr>
        <dsp:cNvPr id="0" name=""/>
        <dsp:cNvSpPr/>
      </dsp:nvSpPr>
      <dsp:spPr>
        <a:xfrm>
          <a:off x="1768208" y="1699929"/>
          <a:ext cx="377762" cy="3777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C7EF48-910A-469B-A80D-275995EF3E43}">
      <dsp:nvSpPr>
        <dsp:cNvPr id="0" name=""/>
        <dsp:cNvSpPr/>
      </dsp:nvSpPr>
      <dsp:spPr>
        <a:xfrm>
          <a:off x="4109779" y="2266573"/>
          <a:ext cx="3913982" cy="1511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0" i="0" kern="1200" dirty="0"/>
            <a:t>How can the practices of antibiotic stewardship in healthcare professionals around the world be reinforced to lower the frequency of antimicrobial resistance and enhance infection outcomes in older adults (aged 60+)?</a:t>
          </a:r>
          <a:br>
            <a:rPr lang="en-US" sz="1800" kern="1200" dirty="0"/>
          </a:br>
          <a:br>
            <a:rPr lang="en-US" sz="1800" kern="1200" dirty="0"/>
          </a:br>
          <a:endParaRPr lang="en-IN" sz="1800" b="0" kern="1200" dirty="0">
            <a:solidFill>
              <a:schemeClr val="tx1">
                <a:lumMod val="75000"/>
                <a:lumOff val="25000"/>
              </a:schemeClr>
            </a:solidFill>
          </a:endParaRPr>
        </a:p>
      </dsp:txBody>
      <dsp:txXfrm>
        <a:off x="4109779" y="2266573"/>
        <a:ext cx="3913982" cy="1511048"/>
      </dsp:txXfrm>
    </dsp:sp>
    <dsp:sp modelId="{F178CE11-A98D-409B-A3B1-43EAC2860213}">
      <dsp:nvSpPr>
        <dsp:cNvPr id="0" name=""/>
        <dsp:cNvSpPr/>
      </dsp:nvSpPr>
      <dsp:spPr>
        <a:xfrm>
          <a:off x="5877889" y="1699929"/>
          <a:ext cx="377762" cy="37776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4DD36-7B27-4F29-A8AC-D91B60A889B3}">
      <dsp:nvSpPr>
        <dsp:cNvPr id="0" name=""/>
        <dsp:cNvSpPr/>
      </dsp:nvSpPr>
      <dsp:spPr>
        <a:xfrm>
          <a:off x="0" y="44612"/>
          <a:ext cx="10395268" cy="733316"/>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effectLst>
                <a:outerShdw blurRad="38100" dist="38100" dir="2700000" algn="tl">
                  <a:srgbClr val="000000">
                    <a:alpha val="43137"/>
                  </a:srgbClr>
                </a:outerShdw>
              </a:effectLst>
            </a:rPr>
            <a:t>Aim</a:t>
          </a:r>
          <a:endParaRPr lang="en-IN" sz="2000" kern="1200" dirty="0">
            <a:effectLst>
              <a:outerShdw blurRad="38100" dist="38100" dir="2700000" algn="tl">
                <a:srgbClr val="000000">
                  <a:alpha val="43137"/>
                </a:srgbClr>
              </a:outerShdw>
            </a:effectLst>
          </a:endParaRPr>
        </a:p>
      </dsp:txBody>
      <dsp:txXfrm>
        <a:off x="35798" y="80410"/>
        <a:ext cx="10323672" cy="661720"/>
      </dsp:txXfrm>
    </dsp:sp>
    <dsp:sp modelId="{1D6C06AF-50F3-4F97-B1F7-95BA4BA97415}">
      <dsp:nvSpPr>
        <dsp:cNvPr id="0" name=""/>
        <dsp:cNvSpPr/>
      </dsp:nvSpPr>
      <dsp:spPr>
        <a:xfrm>
          <a:off x="0" y="777929"/>
          <a:ext cx="10395268"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050"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US" sz="1800" b="0" i="0" kern="1200" dirty="0"/>
            <a:t>To critically assess the current practice of antimicrobial stewardship among medical professionals around the world and define the effective interventions to manage the antimicrobial resistance and enhance the outcome in older adults.</a:t>
          </a:r>
          <a:endParaRPr lang="en-IN" sz="1800" kern="1200" dirty="0"/>
        </a:p>
      </dsp:txBody>
      <dsp:txXfrm>
        <a:off x="0" y="777929"/>
        <a:ext cx="10395268" cy="1076400"/>
      </dsp:txXfrm>
    </dsp:sp>
    <dsp:sp modelId="{DDA6B793-F4E9-4219-A410-59036F645729}">
      <dsp:nvSpPr>
        <dsp:cNvPr id="0" name=""/>
        <dsp:cNvSpPr/>
      </dsp:nvSpPr>
      <dsp:spPr>
        <a:xfrm>
          <a:off x="0" y="1733603"/>
          <a:ext cx="10395268" cy="688903"/>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b="1" kern="1200" dirty="0">
              <a:effectLst>
                <a:outerShdw blurRad="38100" dist="38100" dir="2700000" algn="tl">
                  <a:srgbClr val="000000">
                    <a:alpha val="43137"/>
                  </a:srgbClr>
                </a:outerShdw>
              </a:effectLst>
            </a:rPr>
            <a:t>Objectives</a:t>
          </a:r>
          <a:endParaRPr lang="en-IN" sz="2000" kern="1200" dirty="0">
            <a:effectLst>
              <a:outerShdw blurRad="38100" dist="38100" dir="2700000" algn="tl">
                <a:srgbClr val="000000">
                  <a:alpha val="43137"/>
                </a:srgbClr>
              </a:outerShdw>
            </a:effectLst>
          </a:endParaRPr>
        </a:p>
      </dsp:txBody>
      <dsp:txXfrm>
        <a:off x="33629" y="1767232"/>
        <a:ext cx="10328010" cy="621645"/>
      </dsp:txXfrm>
    </dsp:sp>
    <dsp:sp modelId="{44880C3D-49CD-4645-AD80-B80EF166A804}">
      <dsp:nvSpPr>
        <dsp:cNvPr id="0" name=""/>
        <dsp:cNvSpPr/>
      </dsp:nvSpPr>
      <dsp:spPr>
        <a:xfrm>
          <a:off x="0" y="2543233"/>
          <a:ext cx="10395268" cy="228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050"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en-US" sz="1800" kern="1200" dirty="0"/>
            <a:t>To examine current antimicrobial stewardship interventions used by medical workers in various regions of the globe (e.g., Europe, North America, and Sub-Saharan Africa).</a:t>
          </a:r>
          <a:endParaRPr lang="en-IN" sz="1800" kern="1200" dirty="0"/>
        </a:p>
        <a:p>
          <a:pPr marL="171450" lvl="1" indent="-171450" algn="just" defTabSz="800100">
            <a:lnSpc>
              <a:spcPct val="90000"/>
            </a:lnSpc>
            <a:spcBef>
              <a:spcPct val="0"/>
            </a:spcBef>
            <a:spcAft>
              <a:spcPct val="20000"/>
            </a:spcAft>
            <a:buChar char="•"/>
          </a:pPr>
          <a:endParaRPr lang="en-IN" sz="1800" kern="1200" dirty="0"/>
        </a:p>
        <a:p>
          <a:pPr marL="171450" lvl="1" indent="-171450" algn="just" defTabSz="800100">
            <a:lnSpc>
              <a:spcPct val="90000"/>
            </a:lnSpc>
            <a:spcBef>
              <a:spcPct val="0"/>
            </a:spcBef>
            <a:spcAft>
              <a:spcPct val="20000"/>
            </a:spcAft>
            <a:buChar char="•"/>
          </a:pPr>
          <a:r>
            <a:rPr lang="en-US" sz="1800" kern="1200" dirty="0"/>
            <a:t>To determine the barriers and the facilitators to the effective prescribing of antibiotics, infection prevention, and stewardship of older adults by healthcare professionals treating older adults.</a:t>
          </a:r>
          <a:endParaRPr lang="en-IN" sz="1800" kern="1200" dirty="0"/>
        </a:p>
        <a:p>
          <a:pPr marL="171450" lvl="1" indent="-171450" algn="just" defTabSz="800100">
            <a:lnSpc>
              <a:spcPct val="90000"/>
            </a:lnSpc>
            <a:spcBef>
              <a:spcPct val="0"/>
            </a:spcBef>
            <a:spcAft>
              <a:spcPct val="20000"/>
            </a:spcAft>
            <a:buChar char="•"/>
          </a:pPr>
          <a:endParaRPr lang="en-IN" sz="1800" kern="1200" dirty="0"/>
        </a:p>
        <a:p>
          <a:pPr marL="171450" lvl="1" indent="-171450" algn="just" defTabSz="800100">
            <a:lnSpc>
              <a:spcPct val="90000"/>
            </a:lnSpc>
            <a:spcBef>
              <a:spcPct val="0"/>
            </a:spcBef>
            <a:spcAft>
              <a:spcPct val="20000"/>
            </a:spcAft>
            <a:buChar char="•"/>
          </a:pPr>
          <a:r>
            <a:rPr lang="en-US" sz="1800" kern="1200" dirty="0"/>
            <a:t>To propose evidence-based and contextualized measures to enhance the development of stewardship training, policy integration and patient safety in healthcare systems dealing with antimicrobial resistance.</a:t>
          </a:r>
          <a:endParaRPr lang="en-IN" sz="1800" kern="1200" dirty="0"/>
        </a:p>
      </dsp:txBody>
      <dsp:txXfrm>
        <a:off x="0" y="2543233"/>
        <a:ext cx="10395268" cy="2287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01CD1-3F29-498E-B616-348C7740F66A}">
      <dsp:nvSpPr>
        <dsp:cNvPr id="0" name=""/>
        <dsp:cNvSpPr/>
      </dsp:nvSpPr>
      <dsp:spPr>
        <a:xfrm>
          <a:off x="132" y="8292"/>
          <a:ext cx="3279346" cy="918000"/>
        </a:xfrm>
        <a:prstGeom prst="chevr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b="1" i="0" kern="1200" dirty="0">
              <a:effectLst>
                <a:outerShdw blurRad="38100" dist="38100" dir="2700000" algn="tl">
                  <a:srgbClr val="000000">
                    <a:alpha val="43137"/>
                  </a:srgbClr>
                </a:outerShdw>
              </a:effectLst>
            </a:rPr>
            <a:t> Increased Vulnerability</a:t>
          </a:r>
          <a:endParaRPr lang="en-IN" sz="2000" kern="1200" dirty="0">
            <a:effectLst>
              <a:outerShdw blurRad="38100" dist="38100" dir="2700000" algn="tl">
                <a:srgbClr val="000000">
                  <a:alpha val="43137"/>
                </a:srgbClr>
              </a:outerShdw>
            </a:effectLst>
          </a:endParaRPr>
        </a:p>
      </dsp:txBody>
      <dsp:txXfrm>
        <a:off x="459132" y="8292"/>
        <a:ext cx="2361346" cy="918000"/>
      </dsp:txXfrm>
    </dsp:sp>
    <dsp:sp modelId="{1E8E4072-573A-41B7-A2D2-333B37DD3DBE}">
      <dsp:nvSpPr>
        <dsp:cNvPr id="0" name=""/>
        <dsp:cNvSpPr/>
      </dsp:nvSpPr>
      <dsp:spPr>
        <a:xfrm>
          <a:off x="132" y="1041042"/>
          <a:ext cx="2623477" cy="300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solidFill>
                <a:schemeClr val="tx1">
                  <a:lumMod val="75000"/>
                  <a:lumOff val="25000"/>
                </a:schemeClr>
              </a:solidFill>
            </a:rPr>
            <a:t>Older adults (60+) are at increased risk of infection because of the immunity weakening, long-term illnesses, and frequent </a:t>
          </a:r>
          <a:r>
            <a:rPr lang="en-US" sz="1800" b="0" i="0" kern="1200" dirty="0" err="1">
              <a:solidFill>
                <a:schemeClr val="tx1">
                  <a:lumMod val="75000"/>
                  <a:lumOff val="25000"/>
                </a:schemeClr>
              </a:solidFill>
            </a:rPr>
            <a:t>hospitalisation</a:t>
          </a:r>
          <a:r>
            <a:rPr lang="en-US" sz="1800" b="0" i="0" kern="1200" dirty="0">
              <a:solidFill>
                <a:schemeClr val="tx1">
                  <a:lumMod val="75000"/>
                  <a:lumOff val="25000"/>
                </a:schemeClr>
              </a:solidFill>
            </a:rPr>
            <a:t> (Naylor et al., 2023).</a:t>
          </a:r>
          <a:endParaRPr lang="en-IN" sz="1800" kern="1200" dirty="0">
            <a:solidFill>
              <a:schemeClr val="tx1">
                <a:lumMod val="75000"/>
                <a:lumOff val="25000"/>
              </a:schemeClr>
            </a:solidFill>
          </a:endParaRPr>
        </a:p>
        <a:p>
          <a:pPr marL="171450" lvl="1" indent="-171450" algn="l" defTabSz="800100">
            <a:lnSpc>
              <a:spcPct val="90000"/>
            </a:lnSpc>
            <a:spcBef>
              <a:spcPct val="0"/>
            </a:spcBef>
            <a:spcAft>
              <a:spcPct val="15000"/>
            </a:spcAft>
            <a:buChar char="•"/>
          </a:pPr>
          <a:r>
            <a:rPr lang="en-US" sz="1800" b="0" i="0" kern="1200" dirty="0">
              <a:solidFill>
                <a:schemeClr val="tx1">
                  <a:lumMod val="75000"/>
                  <a:lumOff val="25000"/>
                </a:schemeClr>
              </a:solidFill>
            </a:rPr>
            <a:t>Ordinary infections: wound, respiratory, and urinary tract infections (WHO, 2023).</a:t>
          </a:r>
          <a:endParaRPr lang="en-IN" sz="1800" kern="1200" dirty="0">
            <a:solidFill>
              <a:schemeClr val="tx1">
                <a:lumMod val="75000"/>
                <a:lumOff val="25000"/>
              </a:schemeClr>
            </a:solidFill>
          </a:endParaRPr>
        </a:p>
      </dsp:txBody>
      <dsp:txXfrm>
        <a:off x="132" y="1041042"/>
        <a:ext cx="2623477" cy="3007406"/>
      </dsp:txXfrm>
    </dsp:sp>
    <dsp:sp modelId="{C8691009-28D6-4B86-8534-825669F55DC1}">
      <dsp:nvSpPr>
        <dsp:cNvPr id="0" name=""/>
        <dsp:cNvSpPr/>
      </dsp:nvSpPr>
      <dsp:spPr>
        <a:xfrm>
          <a:off x="3063479" y="8292"/>
          <a:ext cx="3279346" cy="918000"/>
        </a:xfrm>
        <a:prstGeom prst="chevr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b="1" i="0" kern="1200" dirty="0">
              <a:effectLst>
                <a:outerShdw blurRad="38100" dist="38100" dir="2700000" algn="tl">
                  <a:srgbClr val="000000">
                    <a:alpha val="43137"/>
                  </a:srgbClr>
                </a:outerShdw>
              </a:effectLst>
            </a:rPr>
            <a:t>Clinical Consequences</a:t>
          </a:r>
          <a:endParaRPr lang="en-IN" sz="2000" kern="1200" dirty="0">
            <a:effectLst>
              <a:outerShdw blurRad="38100" dist="38100" dir="2700000" algn="tl">
                <a:srgbClr val="000000">
                  <a:alpha val="43137"/>
                </a:srgbClr>
              </a:outerShdw>
            </a:effectLst>
          </a:endParaRPr>
        </a:p>
      </dsp:txBody>
      <dsp:txXfrm>
        <a:off x="3522479" y="8292"/>
        <a:ext cx="2361346" cy="918000"/>
      </dsp:txXfrm>
    </dsp:sp>
    <dsp:sp modelId="{20E49F22-827A-49FD-81E8-FD0284C3B6BB}">
      <dsp:nvSpPr>
        <dsp:cNvPr id="0" name=""/>
        <dsp:cNvSpPr/>
      </dsp:nvSpPr>
      <dsp:spPr>
        <a:xfrm>
          <a:off x="3063479" y="1041042"/>
          <a:ext cx="2623477" cy="300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solidFill>
                <a:schemeClr val="tx1">
                  <a:lumMod val="75000"/>
                  <a:lumOff val="25000"/>
                </a:schemeClr>
              </a:solidFill>
            </a:rPr>
            <a:t>Increased mortality and morbidity due to the multidrug-resistant organisms (CDC, 2022).</a:t>
          </a:r>
          <a:endParaRPr lang="en-IN" sz="1800" kern="1200" dirty="0">
            <a:solidFill>
              <a:schemeClr val="tx1">
                <a:lumMod val="75000"/>
                <a:lumOff val="25000"/>
              </a:schemeClr>
            </a:solidFill>
          </a:endParaRPr>
        </a:p>
        <a:p>
          <a:pPr marL="171450" lvl="1" indent="-171450" algn="l" defTabSz="800100">
            <a:lnSpc>
              <a:spcPct val="90000"/>
            </a:lnSpc>
            <a:spcBef>
              <a:spcPct val="0"/>
            </a:spcBef>
            <a:spcAft>
              <a:spcPct val="15000"/>
            </a:spcAft>
            <a:buChar char="•"/>
          </a:pPr>
          <a:r>
            <a:rPr lang="en-US" sz="1800" b="0" i="0" kern="1200" dirty="0">
              <a:solidFill>
                <a:schemeClr val="tx1">
                  <a:lumMod val="75000"/>
                  <a:lumOff val="25000"/>
                </a:schemeClr>
              </a:solidFill>
            </a:rPr>
            <a:t>Readmissions and long hospital stay raise the cost of healthcare (Cassini et al., 2019).</a:t>
          </a:r>
          <a:endParaRPr lang="en-IN" sz="1800" kern="1200" dirty="0">
            <a:solidFill>
              <a:schemeClr val="tx1">
                <a:lumMod val="75000"/>
                <a:lumOff val="25000"/>
              </a:schemeClr>
            </a:solidFill>
          </a:endParaRPr>
        </a:p>
      </dsp:txBody>
      <dsp:txXfrm>
        <a:off x="3063479" y="1041042"/>
        <a:ext cx="2623477" cy="3007406"/>
      </dsp:txXfrm>
    </dsp:sp>
    <dsp:sp modelId="{E0587B24-D089-4A17-8F99-A2A0C1F860FA}">
      <dsp:nvSpPr>
        <dsp:cNvPr id="0" name=""/>
        <dsp:cNvSpPr/>
      </dsp:nvSpPr>
      <dsp:spPr>
        <a:xfrm>
          <a:off x="6126825" y="8292"/>
          <a:ext cx="3279346" cy="918000"/>
        </a:xfrm>
        <a:prstGeom prst="chevr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b="1" i="0" kern="1200" dirty="0"/>
            <a:t> </a:t>
          </a:r>
          <a:r>
            <a:rPr lang="en-US" sz="2000" b="1" i="0" kern="1200" dirty="0">
              <a:effectLst>
                <a:outerShdw blurRad="38100" dist="38100" dir="2700000" algn="tl">
                  <a:srgbClr val="000000">
                    <a:alpha val="43137"/>
                  </a:srgbClr>
                </a:outerShdw>
              </a:effectLst>
            </a:rPr>
            <a:t>Practice Implications in Healthcare</a:t>
          </a:r>
          <a:endParaRPr lang="en-IN" sz="2000" kern="1200" dirty="0">
            <a:effectLst>
              <a:outerShdw blurRad="38100" dist="38100" dir="2700000" algn="tl">
                <a:srgbClr val="000000">
                  <a:alpha val="43137"/>
                </a:srgbClr>
              </a:outerShdw>
            </a:effectLst>
          </a:endParaRPr>
        </a:p>
      </dsp:txBody>
      <dsp:txXfrm>
        <a:off x="6585825" y="8292"/>
        <a:ext cx="2361346" cy="918000"/>
      </dsp:txXfrm>
    </dsp:sp>
    <dsp:sp modelId="{AE320551-B869-43EC-9CF7-E7953A5A1BDB}">
      <dsp:nvSpPr>
        <dsp:cNvPr id="0" name=""/>
        <dsp:cNvSpPr/>
      </dsp:nvSpPr>
      <dsp:spPr>
        <a:xfrm>
          <a:off x="6126825" y="1041042"/>
          <a:ext cx="2623477" cy="300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US" sz="1600" b="0" i="0" kern="1200" dirty="0">
              <a:solidFill>
                <a:schemeClr val="tx1">
                  <a:lumMod val="75000"/>
                  <a:lumOff val="25000"/>
                </a:schemeClr>
              </a:solidFill>
            </a:rPr>
            <a:t>Late effect of the treatment and more frequent use of the last-line antibiotics.</a:t>
          </a:r>
          <a:endParaRPr lang="en-IN" sz="1600" kern="1200" dirty="0">
            <a:solidFill>
              <a:schemeClr val="tx1">
                <a:lumMod val="75000"/>
                <a:lumOff val="25000"/>
              </a:schemeClr>
            </a:solidFill>
          </a:endParaRPr>
        </a:p>
        <a:p>
          <a:pPr marL="171450" lvl="1" indent="-171450" algn="l" defTabSz="711200">
            <a:lnSpc>
              <a:spcPct val="90000"/>
            </a:lnSpc>
            <a:spcBef>
              <a:spcPct val="0"/>
            </a:spcBef>
            <a:spcAft>
              <a:spcPct val="15000"/>
            </a:spcAft>
            <a:buChar char="•"/>
          </a:pPr>
          <a:r>
            <a:rPr lang="en-US" sz="1600" b="0" i="0" kern="1200" dirty="0">
              <a:solidFill>
                <a:schemeClr val="tx1">
                  <a:lumMod val="75000"/>
                  <a:lumOff val="25000"/>
                </a:schemeClr>
              </a:solidFill>
            </a:rPr>
            <a:t>Sense of greater accountability among medical professionals in order to decrease improper use of antibiotics (ECDC, 2023).</a:t>
          </a:r>
          <a:endParaRPr lang="en-IN" sz="1600" kern="1200" dirty="0">
            <a:solidFill>
              <a:schemeClr val="tx1">
                <a:lumMod val="75000"/>
                <a:lumOff val="25000"/>
              </a:schemeClr>
            </a:solidFill>
          </a:endParaRPr>
        </a:p>
        <a:p>
          <a:pPr marL="171450" lvl="1" indent="-171450" algn="l" defTabSz="711200">
            <a:lnSpc>
              <a:spcPct val="90000"/>
            </a:lnSpc>
            <a:spcBef>
              <a:spcPct val="0"/>
            </a:spcBef>
            <a:spcAft>
              <a:spcPct val="15000"/>
            </a:spcAft>
            <a:buChar char="•"/>
          </a:pPr>
          <a:r>
            <a:rPr lang="en-US" sz="1600" b="0" i="0" kern="1200" dirty="0">
              <a:solidFill>
                <a:schemeClr val="tx1">
                  <a:lumMod val="75000"/>
                  <a:lumOff val="25000"/>
                </a:schemeClr>
              </a:solidFill>
            </a:rPr>
            <a:t>Learning and compliance with evidence-based practices that are critical to safeguard elderly people</a:t>
          </a:r>
          <a:r>
            <a:rPr lang="en-US" sz="1600" b="0" i="0" kern="1200" dirty="0"/>
            <a:t>.</a:t>
          </a:r>
          <a:endParaRPr lang="en-IN" sz="1600" kern="1200" dirty="0"/>
        </a:p>
      </dsp:txBody>
      <dsp:txXfrm>
        <a:off x="6126825" y="1041042"/>
        <a:ext cx="2623477" cy="3007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20BA4-1CA0-4183-88C0-492EB8D811BB}">
      <dsp:nvSpPr>
        <dsp:cNvPr id="0" name=""/>
        <dsp:cNvSpPr/>
      </dsp:nvSpPr>
      <dsp:spPr>
        <a:xfrm>
          <a:off x="0" y="211758"/>
          <a:ext cx="9731141" cy="26019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55245" tIns="291592" rIns="755245" bIns="113792" numCol="1" spcCol="1270" anchor="t" anchorCtr="0">
          <a:noAutofit/>
        </a:bodyPr>
        <a:lstStyle/>
        <a:p>
          <a:pPr marL="171450" lvl="1" indent="-171450" algn="l" defTabSz="711200">
            <a:lnSpc>
              <a:spcPct val="90000"/>
            </a:lnSpc>
            <a:spcBef>
              <a:spcPct val="0"/>
            </a:spcBef>
            <a:spcAft>
              <a:spcPct val="15000"/>
            </a:spcAft>
            <a:buChar char="•"/>
          </a:pPr>
          <a:r>
            <a:rPr lang="en-US" sz="1600" b="0" i="0" kern="1200"/>
            <a:t>Embrace evidence-based antibiotic drug prescriptions tailored to the elderly (WHO, 2023).</a:t>
          </a:r>
          <a:endParaRPr lang="en-IN" sz="1600" kern="1200" dirty="0"/>
        </a:p>
        <a:p>
          <a:pPr marL="171450" lvl="1" indent="-171450" algn="l" defTabSz="711200">
            <a:lnSpc>
              <a:spcPct val="90000"/>
            </a:lnSpc>
            <a:spcBef>
              <a:spcPct val="0"/>
            </a:spcBef>
            <a:spcAft>
              <a:spcPct val="15000"/>
            </a:spcAft>
            <a:buChar char="•"/>
          </a:pPr>
          <a:r>
            <a:rPr lang="en-US" sz="1600" b="0" i="0" kern="1200"/>
            <a:t>Conduct frequent audit and feedback to increase compliance with the policies on stewardship (ECDC, 2023).</a:t>
          </a:r>
          <a:endParaRPr lang="en-IN" sz="1600" kern="1200" dirty="0"/>
        </a:p>
        <a:p>
          <a:pPr marL="171450" lvl="1" indent="-171450" algn="l" defTabSz="711200">
            <a:lnSpc>
              <a:spcPct val="90000"/>
            </a:lnSpc>
            <a:spcBef>
              <a:spcPct val="0"/>
            </a:spcBef>
            <a:spcAft>
              <a:spcPct val="15000"/>
            </a:spcAft>
            <a:buChar char="•"/>
          </a:pPr>
          <a:r>
            <a:rPr lang="en-US" sz="1600" b="0" i="0" kern="1200"/>
            <a:t>Promote the interdisciplinary collaboration of the doctors, nurses, and pharmacists and cosmic custodianship (Charani et al., 2019).</a:t>
          </a:r>
          <a:endParaRPr lang="en-IN" sz="1600" kern="1200" dirty="0"/>
        </a:p>
        <a:p>
          <a:pPr marL="171450" lvl="1" indent="-171450" algn="l" defTabSz="711200">
            <a:lnSpc>
              <a:spcPct val="90000"/>
            </a:lnSpc>
            <a:spcBef>
              <a:spcPct val="0"/>
            </a:spcBef>
            <a:spcAft>
              <a:spcPct val="15000"/>
            </a:spcAft>
            <a:buChar char="•"/>
          </a:pPr>
          <a:r>
            <a:rPr lang="en-US" sz="1600" b="0" i="0" kern="1200"/>
            <a:t>Offer additional education and awareness to both health workers and patients regarding the dangers of AMR and the safe usage of antibiotics (CDC, 2022).</a:t>
          </a:r>
          <a:endParaRPr lang="en-IN" sz="1600" kern="1200" dirty="0"/>
        </a:p>
        <a:p>
          <a:pPr marL="171450" lvl="1" indent="-171450" algn="l" defTabSz="711200">
            <a:lnSpc>
              <a:spcPct val="90000"/>
            </a:lnSpc>
            <a:spcBef>
              <a:spcPct val="0"/>
            </a:spcBef>
            <a:spcAft>
              <a:spcPct val="15000"/>
            </a:spcAft>
            <a:buChar char="•"/>
          </a:pPr>
          <a:r>
            <a:rPr lang="en-US" sz="1600" b="0" i="0" kern="1200"/>
            <a:t>Integrate the digital decision-support systems of real-time resistance monitoring and prescribing (OECD, 2022).</a:t>
          </a:r>
          <a:endParaRPr lang="en-IN" sz="1600" kern="1200" dirty="0"/>
        </a:p>
      </dsp:txBody>
      <dsp:txXfrm>
        <a:off x="0" y="211758"/>
        <a:ext cx="9731141" cy="2601900"/>
      </dsp:txXfrm>
    </dsp:sp>
    <dsp:sp modelId="{80D1C56E-0AF2-4D20-91F0-E8B7E35BE695}">
      <dsp:nvSpPr>
        <dsp:cNvPr id="0" name=""/>
        <dsp:cNvSpPr/>
      </dsp:nvSpPr>
      <dsp:spPr>
        <a:xfrm>
          <a:off x="486557" y="26226"/>
          <a:ext cx="6811798"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7470" tIns="0" rIns="257470" bIns="0" numCol="1" spcCol="1270" anchor="ctr" anchorCtr="0">
          <a:noAutofit/>
        </a:bodyPr>
        <a:lstStyle/>
        <a:p>
          <a:pPr marL="0" lvl="0" indent="0" algn="l" defTabSz="622300">
            <a:lnSpc>
              <a:spcPct val="90000"/>
            </a:lnSpc>
            <a:spcBef>
              <a:spcPct val="0"/>
            </a:spcBef>
            <a:spcAft>
              <a:spcPct val="35000"/>
            </a:spcAft>
            <a:buNone/>
          </a:pPr>
          <a:r>
            <a:rPr lang="en-US" sz="1400" b="1" i="0" kern="1200" dirty="0">
              <a:effectLst>
                <a:outerShdw blurRad="38100" dist="38100" dir="2700000" algn="tl">
                  <a:srgbClr val="000000">
                    <a:alpha val="43137"/>
                  </a:srgbClr>
                </a:outerShdw>
              </a:effectLst>
            </a:rPr>
            <a:t>Critical instructions to consider by healthcare workers</a:t>
          </a:r>
          <a:endParaRPr lang="en-IN" sz="1400" kern="1200" dirty="0">
            <a:effectLst>
              <a:outerShdw blurRad="38100" dist="38100" dir="2700000" algn="tl">
                <a:srgbClr val="000000">
                  <a:alpha val="43137"/>
                </a:srgbClr>
              </a:outerShdw>
            </a:effectLst>
          </a:endParaRPr>
        </a:p>
      </dsp:txBody>
      <dsp:txXfrm>
        <a:off x="506732" y="46401"/>
        <a:ext cx="6771448" cy="372930"/>
      </dsp:txXfrm>
    </dsp:sp>
    <dsp:sp modelId="{E93798D5-73C0-41DD-B334-5E518006FE1A}">
      <dsp:nvSpPr>
        <dsp:cNvPr id="0" name=""/>
        <dsp:cNvSpPr/>
      </dsp:nvSpPr>
      <dsp:spPr>
        <a:xfrm>
          <a:off x="0" y="3117006"/>
          <a:ext cx="9731141" cy="16317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55245" tIns="291592" rIns="755245" bIns="113792" numCol="1" spcCol="1270" anchor="t" anchorCtr="0">
          <a:noAutofit/>
        </a:bodyPr>
        <a:lstStyle/>
        <a:p>
          <a:pPr marL="171450" lvl="1" indent="-171450" algn="l" defTabSz="711200">
            <a:lnSpc>
              <a:spcPct val="90000"/>
            </a:lnSpc>
            <a:spcBef>
              <a:spcPct val="0"/>
            </a:spcBef>
            <a:spcAft>
              <a:spcPct val="15000"/>
            </a:spcAft>
            <a:buChar char="•"/>
          </a:pPr>
          <a:r>
            <a:rPr lang="en-US" sz="1600" b="0" i="0" kern="1200"/>
            <a:t>AMR is more prevalent among the elderly; the care provider is the most important factor.</a:t>
          </a:r>
          <a:endParaRPr lang="en-IN" sz="1600" kern="1200" dirty="0"/>
        </a:p>
        <a:p>
          <a:pPr marL="171450" lvl="1" indent="-171450" algn="l" defTabSz="711200">
            <a:lnSpc>
              <a:spcPct val="90000"/>
            </a:lnSpc>
            <a:spcBef>
              <a:spcPct val="0"/>
            </a:spcBef>
            <a:spcAft>
              <a:spcPct val="15000"/>
            </a:spcAft>
            <a:buChar char="•"/>
          </a:pPr>
          <a:r>
            <a:rPr lang="en-US" sz="1600" b="0" i="0" kern="1200"/>
            <a:t>It is also found to reduce resistance and increase outcomes by structured programmes, training and monitoring in accordance with best practices throughout the world.</a:t>
          </a:r>
          <a:endParaRPr lang="en-IN" sz="1600" kern="1200" dirty="0"/>
        </a:p>
        <a:p>
          <a:pPr marL="171450" lvl="1" indent="-171450" algn="l" defTabSz="711200">
            <a:lnSpc>
              <a:spcPct val="90000"/>
            </a:lnSpc>
            <a:spcBef>
              <a:spcPct val="0"/>
            </a:spcBef>
            <a:spcAft>
              <a:spcPct val="15000"/>
            </a:spcAft>
            <a:buChar char="•"/>
          </a:pPr>
          <a:r>
            <a:rPr lang="en-US" sz="1600" b="0" i="0" kern="1200"/>
            <a:t>The types of targeted interventions are not restricted regionally; hence, they can be used to protect the endangered populations and establish strong public-health </a:t>
          </a:r>
          <a:r>
            <a:rPr lang="en-US" sz="1500" b="0" i="0" kern="1200"/>
            <a:t>infrastructures.</a:t>
          </a:r>
          <a:endParaRPr lang="en-IN" sz="1500" kern="1200" dirty="0"/>
        </a:p>
      </dsp:txBody>
      <dsp:txXfrm>
        <a:off x="0" y="3117006"/>
        <a:ext cx="9731141" cy="1631700"/>
      </dsp:txXfrm>
    </dsp:sp>
    <dsp:sp modelId="{9BBEB18C-864D-460C-AC6D-B5FC0D4A86A5}">
      <dsp:nvSpPr>
        <dsp:cNvPr id="0" name=""/>
        <dsp:cNvSpPr/>
      </dsp:nvSpPr>
      <dsp:spPr>
        <a:xfrm>
          <a:off x="486557" y="2910366"/>
          <a:ext cx="6811798"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7470" tIns="0" rIns="257470" bIns="0" numCol="1" spcCol="1270" anchor="ctr" anchorCtr="0">
          <a:noAutofit/>
        </a:bodyPr>
        <a:lstStyle/>
        <a:p>
          <a:pPr marL="0" lvl="0" indent="0" algn="l" defTabSz="622300">
            <a:lnSpc>
              <a:spcPct val="90000"/>
            </a:lnSpc>
            <a:spcBef>
              <a:spcPct val="0"/>
            </a:spcBef>
            <a:spcAft>
              <a:spcPct val="35000"/>
            </a:spcAft>
            <a:buNone/>
          </a:pPr>
          <a:r>
            <a:rPr lang="en-US" sz="1400" b="1" i="0" kern="1200" dirty="0">
              <a:effectLst>
                <a:outerShdw blurRad="38100" dist="38100" dir="2700000" algn="tl">
                  <a:srgbClr val="000000">
                    <a:alpha val="43137"/>
                  </a:srgbClr>
                </a:outerShdw>
              </a:effectLst>
            </a:rPr>
            <a:t>Conclusion:</a:t>
          </a:r>
          <a:endParaRPr lang="en-IN" sz="1400" kern="1200" dirty="0">
            <a:effectLst>
              <a:outerShdw blurRad="38100" dist="38100" dir="2700000" algn="tl">
                <a:srgbClr val="000000">
                  <a:alpha val="43137"/>
                </a:srgbClr>
              </a:outerShdw>
            </a:effectLst>
          </a:endParaRPr>
        </a:p>
      </dsp:txBody>
      <dsp:txXfrm>
        <a:off x="506732" y="2930541"/>
        <a:ext cx="6771448" cy="3729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E48A8-9887-4A68-8C19-B90DC5805CFA}" type="datetimeFigureOut">
              <a:rPr lang="en-IN" smtClean="0"/>
              <a:t>13-10-2025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B1C9FD-D677-4670-B960-DDB3BC4549DA}" type="slidenum">
              <a:rPr lang="en-IN" smtClean="0"/>
              <a:t>‹#›</a:t>
            </a:fld>
            <a:endParaRPr lang="en-IN"/>
          </a:p>
        </p:txBody>
      </p:sp>
    </p:spTree>
    <p:extLst>
      <p:ext uri="{BB962C8B-B14F-4D97-AF65-F5344CB8AC3E}">
        <p14:creationId xmlns:p14="http://schemas.microsoft.com/office/powerpoint/2010/main" val="3594218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172B4D"/>
                </a:solidFill>
                <a:effectLst/>
                <a:latin typeface="Open Sans" panose="020B0606030504020204" pitchFamily="34" charset="0"/>
              </a:rPr>
              <a:t>Hello everyone, </a:t>
            </a:r>
            <a:r>
              <a:rPr lang="en-US" b="0" i="0" dirty="0">
                <a:solidFill>
                  <a:srgbClr val="172B4D"/>
                </a:solidFill>
                <a:effectLst/>
                <a:latin typeface="Open Sans" panose="020B0606030504020204" pitchFamily="34" charset="0"/>
              </a:rPr>
              <a:t>This presentation is devoted to the issue of antimicrobial resistance, a worldwide health emergency that kills around 1.27 million people every year, and millions more people are indirectly affected by this disease (WHO, 2023). The elderly people, aged 60 or older, are more susceptible because of depressed immune systems, experiencing multiple chronic illnesses and taking various medications, which makes them more likely to get infected and lead to poor outcomes (CDC, 2022). Superior healthcare practitioners such as doctors, nurses and pharmacists are instrumental in the fight against AMR. They have the duty of prescribing evidence-based, supervising the use of antibiotics, and educating the patients to avoid misuse. In this presentation, the global practice of stewardship will be analyzed, high misuse and organized programs compared, obstacles and facilitator discussed and the specifications of improving antibiotic stewardship and protecting older adults are advised.</a:t>
            </a: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1</a:t>
            </a:fld>
            <a:endParaRPr lang="en-IN"/>
          </a:p>
        </p:txBody>
      </p:sp>
    </p:spTree>
    <p:extLst>
      <p:ext uri="{BB962C8B-B14F-4D97-AF65-F5344CB8AC3E}">
        <p14:creationId xmlns:p14="http://schemas.microsoft.com/office/powerpoint/2010/main" val="2213795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Antimicrobial resistance constitutes a significant health concern in the world. Directly, AMR is the cause of death in about 1.27 million people each year, and it has led to almost 4.95 million deaths in terms of indirect impacts (WHO, 2023; The Lancet, 2024). Old people, especially those with ages of 60 years and over, suffer disproportionately. The age group is vulnerable because AMR-related deaths have grown by 80 since 1990 (The Lancet, 2024).</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AMR has a huge economic cost in addition to health outcomes. Global economy Resistant infections or infections that are tough to treat may cost the world economy as much as 3.4 trillion because of extended hospitalization, extra therapy, and lost productivity (Reuters, 2024). The reason behind why older adults and healthcare practices are important to focus on minimize the AMR impact is highlighted in this slide.</a:t>
            </a:r>
            <a:br>
              <a:rPr lang="en-US" b="0" i="0" dirty="0">
                <a:solidFill>
                  <a:srgbClr val="172B4D"/>
                </a:solidFill>
                <a:effectLst/>
                <a:latin typeface="Open Sans" panose="020B0606030504020204" pitchFamily="34" charset="0"/>
              </a:rPr>
            </a:b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2</a:t>
            </a:fld>
            <a:endParaRPr lang="en-IN"/>
          </a:p>
        </p:txBody>
      </p:sp>
    </p:spTree>
    <p:extLst>
      <p:ext uri="{BB962C8B-B14F-4D97-AF65-F5344CB8AC3E}">
        <p14:creationId xmlns:p14="http://schemas.microsoft.com/office/powerpoint/2010/main" val="4114986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Aging is an especially susceptible population to infections because of the compromised immunity, numerous chronic diseases, and repeated hospitalization (CDC, 2022). The risk of drug interactions is further facilitated by polypharmacy, common in this age group, that leads to antimicrobial resistance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healthcare professionals, such as the doctors, nurses, and pharmacists have a very big role to play in the reduction of AMR. Their patient education, compliance with stewardship programs, and prescribing patterns may have a direct impact. Although the world is at work, the global efforts make the difference in access to healthcare, the capacity to diagnose, and the implementation of stewardship system such that older adults are at increased risk in certain parts of the world. To improve health and patient outcomes in the population, it is crucial to address these gaps.</a:t>
            </a:r>
            <a:br>
              <a:rPr lang="en-US" b="0" i="0" dirty="0">
                <a:solidFill>
                  <a:srgbClr val="172B4D"/>
                </a:solidFill>
                <a:effectLst/>
                <a:latin typeface="Open Sans" panose="020B0606030504020204" pitchFamily="34" charset="0"/>
              </a:rPr>
            </a:b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3</a:t>
            </a:fld>
            <a:endParaRPr lang="en-IN"/>
          </a:p>
        </p:txBody>
      </p:sp>
    </p:spTree>
    <p:extLst>
      <p:ext uri="{BB962C8B-B14F-4D97-AF65-F5344CB8AC3E}">
        <p14:creationId xmlns:p14="http://schemas.microsoft.com/office/powerpoint/2010/main" val="2904172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This study aims at enhancing the stewardship of antibiotics in health care providers to ensure reduction in antimicrobial resistance (AMR) and better health outcomes in older adults aged 60 and above.</a:t>
            </a:r>
            <a:r>
              <a:rPr lang="en-US" b="0" i="0" dirty="0">
                <a:effectLst/>
                <a:latin typeface="ui-sans-serif"/>
              </a:rPr>
              <a:t> </a:t>
            </a:r>
            <a:br>
              <a:rPr lang="en-US" dirty="0"/>
            </a:br>
            <a:endParaRPr lang="en-IN" b="1" dirty="0"/>
          </a:p>
        </p:txBody>
      </p:sp>
      <p:sp>
        <p:nvSpPr>
          <p:cNvPr id="4" name="Slide Number Placeholder 3"/>
          <p:cNvSpPr>
            <a:spLocks noGrp="1"/>
          </p:cNvSpPr>
          <p:nvPr>
            <p:ph type="sldNum" sz="quarter" idx="5"/>
          </p:nvPr>
        </p:nvSpPr>
        <p:spPr/>
        <p:txBody>
          <a:bodyPr/>
          <a:lstStyle/>
          <a:p>
            <a:fld id="{77B1C9FD-D677-4670-B960-DDB3BC4549DA}" type="slidenum">
              <a:rPr lang="en-IN" smtClean="0"/>
              <a:t>4</a:t>
            </a:fld>
            <a:endParaRPr lang="en-IN"/>
          </a:p>
        </p:txBody>
      </p:sp>
    </p:spTree>
    <p:extLst>
      <p:ext uri="{BB962C8B-B14F-4D97-AF65-F5344CB8AC3E}">
        <p14:creationId xmlns:p14="http://schemas.microsoft.com/office/powerpoint/2010/main" val="789837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11111"/>
                </a:solidFill>
                <a:effectLst/>
                <a:latin typeface="ui-sans-serif"/>
              </a:rPr>
              <a:t>It is hoped that a critical analysis of existing stewardship strategies globally might be carried out and effective, evidence-based interventions pinpointed.</a:t>
            </a:r>
            <a:r>
              <a:rPr lang="en-US" b="0" i="0" dirty="0">
                <a:effectLst/>
                <a:latin typeface="ui-sans-serif"/>
              </a:rPr>
              <a:t> </a:t>
            </a:r>
            <a:r>
              <a:rPr lang="en-US" b="0" i="0" dirty="0">
                <a:solidFill>
                  <a:srgbClr val="111111"/>
                </a:solidFill>
                <a:effectLst/>
                <a:latin typeface="ui-sans-serif"/>
              </a:rPr>
              <a:t>The former goal examines the interventions currently implemented at various parts of the world to understand the success of the interventions.</a:t>
            </a:r>
            <a:r>
              <a:rPr lang="en-US" b="0" i="0" dirty="0">
                <a:effectLst/>
                <a:latin typeface="ui-sans-serif"/>
              </a:rPr>
              <a:t> </a:t>
            </a:r>
            <a:r>
              <a:rPr lang="en-US" b="0" i="0" dirty="0">
                <a:solidFill>
                  <a:srgbClr val="111111"/>
                </a:solidFill>
                <a:effectLst/>
                <a:latin typeface="ui-sans-serif"/>
              </a:rPr>
              <a:t>The second assesses obstacles and enablers that affect prescribing and infection control, e.g. lack of diagnostics, staff training gaps, patient expectations.</a:t>
            </a:r>
            <a:r>
              <a:rPr lang="en-US" b="0" i="0" dirty="0">
                <a:effectLst/>
                <a:latin typeface="ui-sans-serif"/>
              </a:rPr>
              <a:t> </a:t>
            </a:r>
            <a:r>
              <a:rPr lang="en-US" b="0" i="0" dirty="0">
                <a:solidFill>
                  <a:srgbClr val="111111"/>
                </a:solidFill>
                <a:effectLst/>
                <a:latin typeface="ui-sans-serif"/>
              </a:rPr>
              <a:t>The third one suggests context-specific policies to enhance stewardship education, policy integration, and patient safety in health systems.</a:t>
            </a:r>
            <a:endParaRPr lang="en-US" b="0" i="0" dirty="0">
              <a:effectLst/>
              <a:latin typeface="ui-sans-serif"/>
            </a:endParaRPr>
          </a:p>
          <a:p>
            <a:br>
              <a:rPr lang="en-US" dirty="0"/>
            </a:b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5</a:t>
            </a:fld>
            <a:endParaRPr lang="en-IN"/>
          </a:p>
        </p:txBody>
      </p:sp>
    </p:spTree>
    <p:extLst>
      <p:ext uri="{BB962C8B-B14F-4D97-AF65-F5344CB8AC3E}">
        <p14:creationId xmlns:p14="http://schemas.microsoft.com/office/powerpoint/2010/main" val="2950503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This slide is comparing the practices of antimicrobial stewardship around the world.</a:t>
            </a:r>
            <a:r>
              <a:rPr lang="en-US" b="0" i="0" dirty="0">
                <a:effectLst/>
                <a:latin typeface="ui-sans-serif"/>
              </a:rPr>
              <a:t> </a:t>
            </a:r>
            <a:r>
              <a:rPr lang="en-US" b="0" i="0" dirty="0">
                <a:solidFill>
                  <a:srgbClr val="111111"/>
                </a:solidFill>
                <a:effectLst/>
                <a:latin typeface="ui-sans-serif"/>
              </a:rPr>
              <a:t>Organized jurisdictions, like Europe and North America, have made national stewardship programs, like prescribing audits, infection control policies, and continuous healthcare worker education (WHO, 2023; OECD, 2021).</a:t>
            </a:r>
            <a:r>
              <a:rPr lang="en-US" b="0" i="0" dirty="0">
                <a:effectLst/>
                <a:latin typeface="ui-sans-serif"/>
              </a:rPr>
              <a:t> </a:t>
            </a:r>
            <a:r>
              <a:rPr lang="en-US" b="0" i="0" dirty="0">
                <a:solidFill>
                  <a:srgbClr val="111111"/>
                </a:solidFill>
                <a:effectLst/>
                <a:latin typeface="ui-sans-serif"/>
              </a:rPr>
              <a:t>monitoring and feedback systems in support of these strategies result in a decrease of AMR rates and outcomes, especially in vulnerable groups such as older adults.</a:t>
            </a:r>
            <a:r>
              <a:rPr lang="en-US" b="0" i="0" dirty="0">
                <a:effectLst/>
                <a:latin typeface="ui-sans-serif"/>
              </a:rPr>
              <a:t> </a:t>
            </a:r>
            <a:r>
              <a:rPr lang="en-US" b="0" i="0" dirty="0">
                <a:solidFill>
                  <a:srgbClr val="111111"/>
                </a:solidFill>
                <a:effectLst/>
                <a:latin typeface="ui-sans-serif"/>
              </a:rPr>
              <a:t>Conversely, other areas, such as South-East Asia and Sub-Saharan Africa, experience issues with over-the-counter sale of antibiotics, the lack of diagnostic resources, under-training of medical workers, and the weak implementation of the policies (The Lancet, 2024).</a:t>
            </a:r>
            <a:r>
              <a:rPr lang="en-US" b="0" i="0" dirty="0">
                <a:effectLst/>
                <a:latin typeface="ui-sans-serif"/>
              </a:rPr>
              <a:t> </a:t>
            </a:r>
            <a:r>
              <a:rPr lang="en-US" b="0" i="0" dirty="0">
                <a:solidFill>
                  <a:srgbClr val="111111"/>
                </a:solidFill>
                <a:effectLst/>
                <a:latin typeface="ui-sans-serif"/>
              </a:rPr>
              <a:t>All these lead to increased antimicrobial resistance rates and the necessity to engage in worldwide collaboration and implement the best practices.</a:t>
            </a: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6</a:t>
            </a:fld>
            <a:endParaRPr lang="en-IN"/>
          </a:p>
        </p:txBody>
      </p:sp>
    </p:spTree>
    <p:extLst>
      <p:ext uri="{BB962C8B-B14F-4D97-AF65-F5344CB8AC3E}">
        <p14:creationId xmlns:p14="http://schemas.microsoft.com/office/powerpoint/2010/main" val="4117875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elderly, especially those that are 60 and above are the most affected by antimicrobial resistance.</a:t>
            </a:r>
            <a:r>
              <a:rPr lang="en-US" b="0" i="0" dirty="0">
                <a:effectLst/>
                <a:latin typeface="ui-sans-serif"/>
              </a:rPr>
              <a:t> </a:t>
            </a:r>
            <a:r>
              <a:rPr lang="en-US" b="0" i="0" dirty="0">
                <a:solidFill>
                  <a:srgbClr val="111111"/>
                </a:solidFill>
                <a:effectLst/>
                <a:latin typeface="ui-sans-serif"/>
              </a:rPr>
              <a:t>Their immune systems are weakened, they have chronic conditions, and they are often hospitalized, which makes them more vulnerable to getting infections (CDC, 2022).</a:t>
            </a:r>
            <a:r>
              <a:rPr lang="en-US" b="0" i="0" dirty="0">
                <a:effectLst/>
                <a:latin typeface="ui-sans-serif"/>
              </a:rPr>
              <a:t> </a:t>
            </a:r>
            <a:r>
              <a:rPr lang="en-US" b="0" i="0" dirty="0">
                <a:solidFill>
                  <a:srgbClr val="111111"/>
                </a:solidFill>
                <a:effectLst/>
                <a:latin typeface="ui-sans-serif"/>
              </a:rPr>
              <a:t>The mortality rates in this age group are significantly high because of resistant infection (The Lancet, 2024).</a:t>
            </a:r>
            <a:r>
              <a:rPr lang="en-US" b="0" i="0" dirty="0">
                <a:effectLst/>
                <a:latin typeface="ui-sans-serif"/>
              </a:rPr>
              <a:t> </a:t>
            </a:r>
            <a:r>
              <a:rPr lang="en-US" b="0" i="0" dirty="0">
                <a:solidFill>
                  <a:srgbClr val="111111"/>
                </a:solidFill>
                <a:effectLst/>
                <a:latin typeface="ui-sans-serif"/>
              </a:rPr>
              <a:t>Besides affecting their health, older adults have prolonged hospitalization and increased health expenses as they require more intricate procedures (WHO, 2023).</a:t>
            </a:r>
            <a:r>
              <a:rPr lang="en-US" b="0" i="0" dirty="0">
                <a:effectLst/>
                <a:latin typeface="ui-sans-serif"/>
              </a:rPr>
              <a:t> </a:t>
            </a:r>
            <a:r>
              <a:rPr lang="en-US" b="0" i="0" dirty="0">
                <a:solidFill>
                  <a:srgbClr val="111111"/>
                </a:solidFill>
                <a:effectLst/>
                <a:latin typeface="ui-sans-serif"/>
              </a:rPr>
              <a:t>The decreased efficacy of first-line antibiotics usually necessitates second-line or combination therapies, which could be less effective and otherwise have increased side effects.</a:t>
            </a:r>
            <a:r>
              <a:rPr lang="en-US" b="0" i="0" dirty="0">
                <a:effectLst/>
                <a:latin typeface="ui-sans-serif"/>
              </a:rPr>
              <a:t> </a:t>
            </a:r>
            <a:r>
              <a:rPr lang="en-US" b="0" i="0" dirty="0">
                <a:solidFill>
                  <a:srgbClr val="111111"/>
                </a:solidFill>
                <a:effectLst/>
                <a:latin typeface="ui-sans-serif"/>
              </a:rPr>
              <a:t>Altogether, AMR is a serious threat to the quality of life and patient outcomes in the elderly, and specific stewardship interventions are essential.</a:t>
            </a: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7</a:t>
            </a:fld>
            <a:endParaRPr lang="en-IN"/>
          </a:p>
        </p:txBody>
      </p:sp>
    </p:spTree>
    <p:extLst>
      <p:ext uri="{BB962C8B-B14F-4D97-AF65-F5344CB8AC3E}">
        <p14:creationId xmlns:p14="http://schemas.microsoft.com/office/powerpoint/2010/main" val="3974162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is based on an ethical secondary analysis methodology, which entails the utilization of public international data on WHO, CDC, and ECDC. Since there are no key participants, there are no chances of breach of confidentiality.</a:t>
            </a:r>
          </a:p>
          <a:p>
            <a:endParaRPr lang="en-US" dirty="0"/>
          </a:p>
          <a:p>
            <a:r>
              <a:rPr lang="en-US" dirty="0"/>
              <a:t>All the data are considered to be publicly accessible and referenced to the full extent, which is in line with GDPR and ethics standards of the university (NHS England, 2024; BPS, 2021).</a:t>
            </a:r>
          </a:p>
          <a:p>
            <a:endParaRPr lang="en-US" dirty="0"/>
          </a:p>
          <a:p>
            <a:r>
              <a:rPr lang="en-US" dirty="0"/>
              <a:t>Cultural and contextual sensitivity was also observed during the analysis of international data, given that the stewardship systems and healthcare practices vary across different cultures (Mendelson et al., 2021). This preserves ethical uprightness and professional consciousness during the research.</a:t>
            </a: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8</a:t>
            </a:fld>
            <a:endParaRPr lang="en-IN"/>
          </a:p>
        </p:txBody>
      </p:sp>
    </p:spTree>
    <p:extLst>
      <p:ext uri="{BB962C8B-B14F-4D97-AF65-F5344CB8AC3E}">
        <p14:creationId xmlns:p14="http://schemas.microsoft.com/office/powerpoint/2010/main" val="2061491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11111"/>
                </a:solidFill>
                <a:effectLst/>
                <a:latin typeface="ui-sans-serif"/>
              </a:rPr>
              <a:t>In an attempt to deal with the problem of antimicrobial resistance, there are a number of recommendations that are paramount.</a:t>
            </a:r>
            <a:r>
              <a:rPr lang="en-US" b="0" i="0" dirty="0">
                <a:effectLst/>
                <a:latin typeface="ui-sans-serif"/>
              </a:rPr>
              <a:t> </a:t>
            </a:r>
            <a:r>
              <a:rPr lang="en-US" b="0" i="0" dirty="0">
                <a:solidFill>
                  <a:srgbClr val="111111"/>
                </a:solidFill>
                <a:effectLst/>
                <a:latin typeface="ui-sans-serif"/>
              </a:rPr>
              <a:t>To begin with, by adopting evidence-based prescribing guidelines, it is possible to make sure that the usage of antibiotics is adequate and justified (WHO, 2023).</a:t>
            </a:r>
            <a:r>
              <a:rPr lang="en-US" b="0" i="0" dirty="0">
                <a:effectLst/>
                <a:latin typeface="ui-sans-serif"/>
              </a:rPr>
              <a:t> </a:t>
            </a:r>
            <a:r>
              <a:rPr lang="en-US" b="0" i="0" dirty="0">
                <a:solidFill>
                  <a:srgbClr val="111111"/>
                </a:solidFill>
                <a:effectLst/>
                <a:latin typeface="ui-sans-serif"/>
              </a:rPr>
              <a:t>Consistent audits and feedback can assist healthcare workers to comply with these principles and enhance the prescribing practice (OECD, 2021).</a:t>
            </a:r>
            <a:r>
              <a:rPr lang="en-US" b="0" i="0" dirty="0">
                <a:effectLst/>
                <a:latin typeface="ui-sans-serif"/>
              </a:rPr>
              <a:t> </a:t>
            </a:r>
            <a:r>
              <a:rPr lang="en-US" b="0" i="0" dirty="0">
                <a:solidFill>
                  <a:srgbClr val="111111"/>
                </a:solidFill>
                <a:effectLst/>
                <a:latin typeface="ui-sans-serif"/>
              </a:rPr>
              <a:t>The practice of stewardship is further enhanced by the interdisciplinary collaboration of health teams, whereas awareness among healthcare workers and patients about AMR and responsible use of antibiotics is increased by education.</a:t>
            </a:r>
            <a:r>
              <a:rPr lang="en-US" b="0" i="0" dirty="0">
                <a:effectLst/>
                <a:latin typeface="ui-sans-serif"/>
              </a:rPr>
              <a:t> </a:t>
            </a:r>
            <a:r>
              <a:rPr lang="en-US" b="0" i="0" dirty="0">
                <a:solidFill>
                  <a:srgbClr val="111111"/>
                </a:solidFill>
                <a:effectLst/>
                <a:latin typeface="ui-sans-serif"/>
              </a:rPr>
              <a:t>Lastly, the adoption of digital decision-support can help the clinician make the right choice of antibiotic and dose, minimizing medication errors and resistance.</a:t>
            </a:r>
            <a:r>
              <a:rPr lang="en-US" b="0" i="0" dirty="0">
                <a:effectLst/>
                <a:latin typeface="ui-sans-serif"/>
              </a:rPr>
              <a:t> </a:t>
            </a:r>
            <a:r>
              <a:rPr lang="en-US" b="0" i="0" dirty="0">
                <a:solidFill>
                  <a:srgbClr val="111111"/>
                </a:solidFill>
                <a:effectLst/>
                <a:latin typeface="ui-sans-serif"/>
              </a:rPr>
              <a:t>Finally, structured stewardship programs were found to lessen resistance and enhance clinical outcomes as well as safeguard older adults.</a:t>
            </a:r>
            <a:r>
              <a:rPr lang="en-US" b="0" i="0" dirty="0">
                <a:effectLst/>
                <a:latin typeface="ui-sans-serif"/>
              </a:rPr>
              <a:t> </a:t>
            </a:r>
            <a:r>
              <a:rPr lang="en-US" b="0" i="0" dirty="0">
                <a:solidFill>
                  <a:srgbClr val="111111"/>
                </a:solidFill>
                <a:effectLst/>
                <a:latin typeface="ui-sans-serif"/>
              </a:rPr>
              <a:t>The extensive implementation of such best practices around the world will empower the health systems of the people and protect vulnerable groups.</a:t>
            </a:r>
            <a:r>
              <a:rPr lang="en-US" b="0" i="0" dirty="0">
                <a:effectLst/>
                <a:latin typeface="ui-sans-serif"/>
              </a:rPr>
              <a:t> </a:t>
            </a:r>
          </a:p>
          <a:p>
            <a:br>
              <a:rPr lang="en-US" dirty="0"/>
            </a:br>
            <a:endParaRPr lang="en-IN" dirty="0"/>
          </a:p>
        </p:txBody>
      </p:sp>
      <p:sp>
        <p:nvSpPr>
          <p:cNvPr id="4" name="Slide Number Placeholder 3"/>
          <p:cNvSpPr>
            <a:spLocks noGrp="1"/>
          </p:cNvSpPr>
          <p:nvPr>
            <p:ph type="sldNum" sz="quarter" idx="5"/>
          </p:nvPr>
        </p:nvSpPr>
        <p:spPr/>
        <p:txBody>
          <a:bodyPr/>
          <a:lstStyle/>
          <a:p>
            <a:fld id="{77B1C9FD-D677-4670-B960-DDB3BC4549DA}" type="slidenum">
              <a:rPr lang="en-IN" smtClean="0"/>
              <a:t>9</a:t>
            </a:fld>
            <a:endParaRPr lang="en-IN"/>
          </a:p>
        </p:txBody>
      </p:sp>
    </p:spTree>
    <p:extLst>
      <p:ext uri="{BB962C8B-B14F-4D97-AF65-F5344CB8AC3E}">
        <p14:creationId xmlns:p14="http://schemas.microsoft.com/office/powerpoint/2010/main" val="2116585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0224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6484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6437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172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1338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1767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9390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453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932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440528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74598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595560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529706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11383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9148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8307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BE451C3-0FF4-47C4-B829-773ADF60F88C}" type="datetimeFigureOut">
              <a:rPr lang="en-US" smtClean="0"/>
              <a:t>10/13/2025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6971285"/>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cdc.gov/antimicrobial-resistance" TargetMode="External"/><Relationship Id="rId7" Type="http://schemas.openxmlformats.org/officeDocument/2006/relationships/hyperlink" Target="https://doi.org/10.1016/S0140-6736(19)33119-3" TargetMode="External"/><Relationship Id="rId2" Type="http://schemas.openxmlformats.org/officeDocument/2006/relationships/hyperlink" Target="https://www.who.int/news-room/fact-sheets/detail/antimicrobial-resistance" TargetMode="External"/><Relationship Id="rId1" Type="http://schemas.openxmlformats.org/officeDocument/2006/relationships/slideLayout" Target="../slideLayouts/slideLayout2.xml"/><Relationship Id="rId6" Type="http://schemas.openxmlformats.org/officeDocument/2006/relationships/hyperlink" Target="https://doi.org/10.1016/S1473-3099(21)00069-0" TargetMode="External"/><Relationship Id="rId5" Type="http://schemas.openxmlformats.org/officeDocument/2006/relationships/hyperlink" Target="https://doi.org/10.1016/j.cmi.2019.06.031" TargetMode="External"/><Relationship Id="rId4" Type="http://schemas.openxmlformats.org/officeDocument/2006/relationships/hyperlink" Target="https://www.ecdc.europa.eu/en/publications-dat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oecd.org/health/AMR-in-health-care.htm" TargetMode="External"/><Relationship Id="rId2" Type="http://schemas.openxmlformats.org/officeDocument/2006/relationships/hyperlink" Target="https://www.thelancet.com/journals/lancet/article/PIIS0140-6736(24)01867-1/fulltext" TargetMode="External"/><Relationship Id="rId1" Type="http://schemas.openxmlformats.org/officeDocument/2006/relationships/slideLayout" Target="../slideLayouts/slideLayout2.xml"/><Relationship Id="rId6" Type="http://schemas.openxmlformats.org/officeDocument/2006/relationships/hyperlink" Target="https://www.bmj.com/content/370/bmj.m3371" TargetMode="External"/><Relationship Id="rId5" Type="http://schemas.openxmlformats.org/officeDocument/2006/relationships/hyperlink" Target="https://doi.org/10.1016/j.jhin.2020.09.011" TargetMode="External"/><Relationship Id="rId4" Type="http://schemas.openxmlformats.org/officeDocument/2006/relationships/hyperlink" Target="https://www.gov.uk/government/publications/espaur-report-2024"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worldbank.org/en/topic/health/publication/drug-resistant-infections" TargetMode="External"/><Relationship Id="rId2" Type="http://schemas.openxmlformats.org/officeDocument/2006/relationships/hyperlink" Target="https://amr-review.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000" r="-1000" b="-1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4970-C7E2-4D79-BD11-2FA16B3003BC}"/>
              </a:ext>
            </a:extLst>
          </p:cNvPr>
          <p:cNvSpPr>
            <a:spLocks noGrp="1"/>
          </p:cNvSpPr>
          <p:nvPr>
            <p:ph type="ctrTitle"/>
          </p:nvPr>
        </p:nvSpPr>
        <p:spPr>
          <a:xfrm>
            <a:off x="1522788" y="0"/>
            <a:ext cx="9146423" cy="1860927"/>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ctr"/>
            <a:r>
              <a:rPr lang="en-IN"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Combating Antimicrobial Resistance Among Healthcare Workers and Older Adults</a:t>
            </a:r>
            <a:br>
              <a:rPr lang="en-IN"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br>
            <a:endParaRPr lang="en-IN" sz="3200" b="1"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9762CBCE-1AE0-4250-A8CF-44E912DBC34D}"/>
              </a:ext>
            </a:extLst>
          </p:cNvPr>
          <p:cNvSpPr>
            <a:spLocks noGrp="1"/>
          </p:cNvSpPr>
          <p:nvPr>
            <p:ph type="subTitle" idx="1"/>
          </p:nvPr>
        </p:nvSpPr>
        <p:spPr>
          <a:xfrm>
            <a:off x="201050" y="5332287"/>
            <a:ext cx="4963427" cy="1525713"/>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r>
              <a:rPr lang="en-IN" sz="1800" b="1" dirty="0">
                <a:solidFill>
                  <a:schemeClr val="bg1"/>
                </a:solidFill>
                <a:effectLst/>
                <a:latin typeface="Times New Roman" panose="02020603050405020304" pitchFamily="18" charset="0"/>
                <a:ea typeface="Times New Roman" panose="02020603050405020304" pitchFamily="18" charset="0"/>
              </a:rPr>
              <a:t>Student Name: Krina Bharatbhai Patel</a:t>
            </a:r>
            <a:br>
              <a:rPr lang="en-IN" sz="1800" b="1" dirty="0">
                <a:solidFill>
                  <a:schemeClr val="bg1"/>
                </a:solidFill>
                <a:effectLst/>
                <a:latin typeface="Times New Roman" panose="02020603050405020304" pitchFamily="18" charset="0"/>
                <a:ea typeface="Times New Roman" panose="02020603050405020304" pitchFamily="18" charset="0"/>
              </a:rPr>
            </a:br>
            <a:r>
              <a:rPr lang="en-IN" sz="1800" b="1" dirty="0">
                <a:solidFill>
                  <a:schemeClr val="bg1"/>
                </a:solidFill>
                <a:effectLst/>
                <a:latin typeface="Times New Roman" panose="02020603050405020304" pitchFamily="18" charset="0"/>
                <a:ea typeface="Times New Roman" panose="02020603050405020304" pitchFamily="18" charset="0"/>
              </a:rPr>
              <a:t>Student Number: 2430442</a:t>
            </a:r>
            <a:br>
              <a:rPr lang="en-IN" sz="1800" b="1" dirty="0">
                <a:solidFill>
                  <a:schemeClr val="bg1"/>
                </a:solidFill>
                <a:effectLst/>
                <a:latin typeface="Times New Roman" panose="02020603050405020304" pitchFamily="18" charset="0"/>
                <a:ea typeface="Times New Roman" panose="02020603050405020304" pitchFamily="18" charset="0"/>
              </a:rPr>
            </a:br>
            <a:r>
              <a:rPr lang="en-IN" sz="1800" b="1" dirty="0">
                <a:solidFill>
                  <a:schemeClr val="bg1"/>
                </a:solidFill>
                <a:effectLst/>
                <a:latin typeface="Times New Roman" panose="02020603050405020304" pitchFamily="18" charset="0"/>
                <a:ea typeface="Times New Roman" panose="02020603050405020304" pitchFamily="18" charset="0"/>
              </a:rPr>
              <a:t>Supervisor: Dr Zeno Leung</a:t>
            </a:r>
            <a:br>
              <a:rPr lang="en-IN" sz="1800" b="1" dirty="0">
                <a:solidFill>
                  <a:schemeClr val="bg1"/>
                </a:solidFill>
                <a:effectLst/>
                <a:latin typeface="Times New Roman" panose="02020603050405020304" pitchFamily="18" charset="0"/>
                <a:ea typeface="Times New Roman" panose="02020603050405020304" pitchFamily="18" charset="0"/>
              </a:rPr>
            </a:br>
            <a:r>
              <a:rPr lang="en-IN" sz="1800" b="1" dirty="0">
                <a:solidFill>
                  <a:schemeClr val="bg1"/>
                </a:solidFill>
                <a:effectLst/>
                <a:latin typeface="Times New Roman" panose="02020603050405020304" pitchFamily="18" charset="0"/>
                <a:ea typeface="Times New Roman" panose="02020603050405020304" pitchFamily="18" charset="0"/>
              </a:rPr>
              <a:t>Programme: MSc / Level 7 Public Health And Social Care Practice</a:t>
            </a:r>
            <a:br>
              <a:rPr lang="en-IN" sz="1800" b="1" dirty="0">
                <a:solidFill>
                  <a:schemeClr val="bg1"/>
                </a:solidFill>
                <a:effectLst/>
                <a:latin typeface="Times New Roman" panose="02020603050405020304" pitchFamily="18" charset="0"/>
                <a:ea typeface="Times New Roman" panose="02020603050405020304" pitchFamily="18" charset="0"/>
              </a:rPr>
            </a:br>
            <a:r>
              <a:rPr lang="en-IN" sz="1800" b="1" dirty="0">
                <a:solidFill>
                  <a:schemeClr val="bg1"/>
                </a:solidFill>
                <a:effectLst/>
                <a:latin typeface="Times New Roman" panose="02020603050405020304" pitchFamily="18" charset="0"/>
                <a:ea typeface="Times New Roman" panose="02020603050405020304" pitchFamily="18" charset="0"/>
              </a:rPr>
              <a:t>Module: LCHS7008 – Practice-based Research (Component 1)</a:t>
            </a:r>
            <a:endParaRPr lang="en-IN" dirty="0"/>
          </a:p>
        </p:txBody>
      </p:sp>
    </p:spTree>
    <p:extLst>
      <p:ext uri="{BB962C8B-B14F-4D97-AF65-F5344CB8AC3E}">
        <p14:creationId xmlns:p14="http://schemas.microsoft.com/office/powerpoint/2010/main" val="3268213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8000"/>
            <a:lum/>
          </a:blip>
          <a:srcRect/>
          <a:stretch>
            <a:fillRect l="1000" t="-1000" r="-8000" b="-3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CCEBF-2F7C-4011-926C-50EE9CDB0AB6}"/>
              </a:ext>
            </a:extLst>
          </p:cNvPr>
          <p:cNvSpPr>
            <a:spLocks noGrp="1"/>
          </p:cNvSpPr>
          <p:nvPr>
            <p:ph type="title"/>
          </p:nvPr>
        </p:nvSpPr>
        <p:spPr>
          <a:xfrm>
            <a:off x="1640155" y="541226"/>
            <a:ext cx="8911687" cy="1280890"/>
          </a:xfrm>
        </p:spPr>
        <p:txBody>
          <a:bodyPr>
            <a:noAutofit/>
          </a:bodyPr>
          <a:lstStyle/>
          <a:p>
            <a:pPr algn="ctr"/>
            <a:r>
              <a:rPr lang="en-US" b="1" u="sng" dirty="0">
                <a:solidFill>
                  <a:srgbClr val="54993D"/>
                </a:solidFill>
                <a:ea typeface="Calibri Light" panose="020F0302020204030204" pitchFamily="34" charset="0"/>
                <a:cs typeface="Calibri Light" panose="020F0302020204030204" pitchFamily="34" charset="0"/>
              </a:rPr>
              <a:t>Prevalence and Global Burden of Antimicrobial Resistance Among Older Adults </a:t>
            </a:r>
            <a:br>
              <a:rPr lang="en-US" b="1" u="sng" dirty="0">
                <a:solidFill>
                  <a:schemeClr val="accent1">
                    <a:lumMod val="75000"/>
                  </a:schemeClr>
                </a:solidFill>
                <a:latin typeface="Calibri Light" panose="020F0302020204030204" pitchFamily="34" charset="0"/>
                <a:ea typeface="Calibri Light" panose="020F0302020204030204" pitchFamily="34" charset="0"/>
                <a:cs typeface="Calibri Light" panose="020F0302020204030204" pitchFamily="34" charset="0"/>
              </a:rPr>
            </a:br>
            <a:endParaRPr lang="en-IN" b="1" u="sng" dirty="0">
              <a:solidFill>
                <a:schemeClr val="accent1">
                  <a:lumMod val="75000"/>
                </a:schemeClr>
              </a:solidFill>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D3A1A9E6-9773-4FA2-8585-24E3083CAA81}"/>
              </a:ext>
            </a:extLst>
          </p:cNvPr>
          <p:cNvSpPr>
            <a:spLocks noGrp="1"/>
          </p:cNvSpPr>
          <p:nvPr>
            <p:ph idx="1"/>
          </p:nvPr>
        </p:nvSpPr>
        <p:spPr>
          <a:xfrm>
            <a:off x="710665" y="2464067"/>
            <a:ext cx="10770669" cy="4042610"/>
          </a:xfrm>
        </p:spPr>
        <p:txBody>
          <a:bodyPr>
            <a:noAutofit/>
          </a:bodyPr>
          <a:lstStyle/>
          <a:p>
            <a:pPr algn="just">
              <a:buFont typeface="Arial" panose="020B0604020202020204" pitchFamily="34" charset="0"/>
              <a:buChar char="•"/>
            </a:pPr>
            <a:r>
              <a:rPr lang="en-US" b="0" i="0" dirty="0">
                <a:effectLst/>
              </a:rPr>
              <a:t>The rate of infections and hospitalization in older adults (those 60 years and older) is considered to be 23 times greater and lasted longer than in younger adults (World Health Organization [WHO], 2023).</a:t>
            </a:r>
          </a:p>
          <a:p>
            <a:pPr algn="just">
              <a:buFont typeface="Arial" panose="020B0604020202020204" pitchFamily="34" charset="0"/>
              <a:buChar char="•"/>
            </a:pPr>
            <a:r>
              <a:rPr lang="en-US" b="0" i="0" dirty="0">
                <a:effectLst/>
              </a:rPr>
              <a:t>Each year, resistant infections result in more than 1.3 million deaths worldwide and most of them occur in patients aged 60+ (Centers for Disease Control and Prevention [CDC], 2022).</a:t>
            </a:r>
          </a:p>
          <a:p>
            <a:pPr algn="just">
              <a:buFont typeface="Arial" panose="020B0604020202020204" pitchFamily="34" charset="0"/>
              <a:buChar char="•"/>
            </a:pPr>
            <a:r>
              <a:rPr lang="en-US" b="0" i="0" dirty="0">
                <a:effectLst/>
              </a:rPr>
              <a:t>In long-term care </a:t>
            </a:r>
            <a:r>
              <a:rPr lang="en-US" b="0" i="0" dirty="0" err="1">
                <a:effectLst/>
              </a:rPr>
              <a:t>centres</a:t>
            </a:r>
            <a:r>
              <a:rPr lang="en-US" b="0" i="0" dirty="0">
                <a:effectLst/>
              </a:rPr>
              <a:t>, one in five residents are prescribed at least one antibiotic every year, with an annual figure of 40% of these prescriptions not appropriate (European Centre for Disease Prevention and Control [ECDC], 2023).</a:t>
            </a:r>
          </a:p>
          <a:p>
            <a:pPr algn="just">
              <a:buFont typeface="Arial" panose="020B0604020202020204" pitchFamily="34" charset="0"/>
              <a:buChar char="•"/>
            </a:pPr>
            <a:r>
              <a:rPr lang="en-US" b="0" i="0" dirty="0">
                <a:effectLst/>
              </a:rPr>
              <a:t>Areas where antibiotic abuse is common (e.g., South-East Asia, Sub-Saharan Africa) document an increased rate of resistance pathogen development of MRSA and ESBL-producing Enterobacteriaceae in older patients (O’Neill, 2016; WHO, 2023).</a:t>
            </a:r>
          </a:p>
          <a:p>
            <a:pPr algn="just">
              <a:buFont typeface="Arial" panose="020B0604020202020204" pitchFamily="34" charset="0"/>
              <a:buChar char="•"/>
            </a:pPr>
            <a:r>
              <a:rPr lang="en-US" b="0" i="0" dirty="0">
                <a:effectLst/>
              </a:rPr>
              <a:t>Europe and North America Structured stewardship </a:t>
            </a:r>
            <a:r>
              <a:rPr lang="en-US" b="0" i="0" dirty="0" err="1">
                <a:effectLst/>
              </a:rPr>
              <a:t>programmes</a:t>
            </a:r>
            <a:r>
              <a:rPr lang="en-US" b="0" i="0" dirty="0">
                <a:effectLst/>
              </a:rPr>
              <a:t> have resulted in decreases in </a:t>
            </a:r>
            <a:r>
              <a:rPr lang="en-US" b="0" i="0" dirty="0" err="1">
                <a:effectLst/>
              </a:rPr>
              <a:t>Clostridioides</a:t>
            </a:r>
            <a:r>
              <a:rPr lang="en-US" b="0" i="0" dirty="0">
                <a:effectLst/>
              </a:rPr>
              <a:t> difficile infections, as well as reduced AMR-related mortality in older adults, which are measurable (ECDC</a:t>
            </a:r>
            <a:r>
              <a:rPr lang="en-US" b="0" i="0" dirty="0">
                <a:solidFill>
                  <a:schemeClr val="tx1"/>
                </a:solidFill>
                <a:effectLst/>
              </a:rPr>
              <a:t>, 2023).</a:t>
            </a:r>
            <a:endParaRPr lang="en-IN" dirty="0">
              <a:solidFill>
                <a:schemeClr val="tx1"/>
              </a:solidFill>
            </a:endParaRPr>
          </a:p>
        </p:txBody>
      </p:sp>
    </p:spTree>
    <p:extLst>
      <p:ext uri="{BB962C8B-B14F-4D97-AF65-F5344CB8AC3E}">
        <p14:creationId xmlns:p14="http://schemas.microsoft.com/office/powerpoint/2010/main" val="1485482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C95F4-03D1-4C88-8384-B90F8DC4E3C5}"/>
              </a:ext>
            </a:extLst>
          </p:cNvPr>
          <p:cNvSpPr>
            <a:spLocks noGrp="1"/>
          </p:cNvSpPr>
          <p:nvPr>
            <p:ph type="title"/>
          </p:nvPr>
        </p:nvSpPr>
        <p:spPr>
          <a:xfrm>
            <a:off x="1640156" y="695230"/>
            <a:ext cx="8911687" cy="1280890"/>
          </a:xfrm>
        </p:spPr>
        <p:txBody>
          <a:bodyPr>
            <a:normAutofit/>
          </a:bodyPr>
          <a:lstStyle/>
          <a:p>
            <a:pPr algn="ctr"/>
            <a:r>
              <a:rPr lang="en-IN" b="1" u="sng" dirty="0">
                <a:solidFill>
                  <a:srgbClr val="54993D"/>
                </a:solidFill>
                <a:latin typeface="+mn-lt"/>
                <a:ea typeface="Calibri Light" panose="020F0302020204030204" pitchFamily="34" charset="0"/>
                <a:cs typeface="Calibri Light" panose="020F0302020204030204" pitchFamily="34" charset="0"/>
              </a:rPr>
              <a:t>Rationale</a:t>
            </a:r>
            <a:r>
              <a:rPr lang="en-IN" b="1" u="sng" dirty="0">
                <a:solidFill>
                  <a:schemeClr val="accent1">
                    <a:lumMod val="75000"/>
                  </a:schemeClr>
                </a:solidFill>
                <a:latin typeface="+mn-lt"/>
                <a:ea typeface="Calibri Light" panose="020F0302020204030204" pitchFamily="34" charset="0"/>
                <a:cs typeface="Calibri Light" panose="020F0302020204030204" pitchFamily="34" charset="0"/>
              </a:rPr>
              <a:t> </a:t>
            </a:r>
          </a:p>
        </p:txBody>
      </p:sp>
      <p:graphicFrame>
        <p:nvGraphicFramePr>
          <p:cNvPr id="5" name="Content Placeholder 4">
            <a:extLst>
              <a:ext uri="{FF2B5EF4-FFF2-40B4-BE49-F238E27FC236}">
                <a16:creationId xmlns:a16="http://schemas.microsoft.com/office/drawing/2014/main" id="{C5B2273D-ECEA-4D58-9C69-A6E58D1E30CA}"/>
              </a:ext>
            </a:extLst>
          </p:cNvPr>
          <p:cNvGraphicFramePr>
            <a:graphicFrameLocks noGrp="1"/>
          </p:cNvGraphicFramePr>
          <p:nvPr>
            <p:ph idx="1"/>
            <p:extLst>
              <p:ext uri="{D42A27DB-BD31-4B8C-83A1-F6EECF244321}">
                <p14:modId xmlns:p14="http://schemas.microsoft.com/office/powerpoint/2010/main" val="68409083"/>
              </p:ext>
            </p:extLst>
          </p:nvPr>
        </p:nvGraphicFramePr>
        <p:xfrm>
          <a:off x="1696720" y="1905000"/>
          <a:ext cx="9807892" cy="4810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444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AC66-390D-4147-A105-E6744FF9337C}"/>
              </a:ext>
            </a:extLst>
          </p:cNvPr>
          <p:cNvSpPr>
            <a:spLocks noGrp="1"/>
          </p:cNvSpPr>
          <p:nvPr>
            <p:ph type="title"/>
          </p:nvPr>
        </p:nvSpPr>
        <p:spPr>
          <a:xfrm>
            <a:off x="1732534" y="791483"/>
            <a:ext cx="8911687" cy="1280890"/>
          </a:xfrm>
        </p:spPr>
        <p:txBody>
          <a:bodyPr>
            <a:normAutofit/>
          </a:bodyPr>
          <a:lstStyle/>
          <a:p>
            <a:pPr algn="ctr"/>
            <a:r>
              <a:rPr lang="en-IN" b="1" u="sng" dirty="0">
                <a:solidFill>
                  <a:srgbClr val="54993D"/>
                </a:solidFill>
                <a:ea typeface="Calibri Light" panose="020F0302020204030204" pitchFamily="34" charset="0"/>
                <a:cs typeface="Calibri Light" panose="020F0302020204030204" pitchFamily="34" charset="0"/>
              </a:rPr>
              <a:t>Research Question</a:t>
            </a:r>
          </a:p>
        </p:txBody>
      </p:sp>
      <p:graphicFrame>
        <p:nvGraphicFramePr>
          <p:cNvPr id="15" name="Content Placeholder 14">
            <a:extLst>
              <a:ext uri="{FF2B5EF4-FFF2-40B4-BE49-F238E27FC236}">
                <a16:creationId xmlns:a16="http://schemas.microsoft.com/office/drawing/2014/main" id="{761FF0E1-6DAA-4123-B84A-C3A4CD469A64}"/>
              </a:ext>
            </a:extLst>
          </p:cNvPr>
          <p:cNvGraphicFramePr>
            <a:graphicFrameLocks noGrp="1"/>
          </p:cNvGraphicFramePr>
          <p:nvPr>
            <p:ph idx="1"/>
            <p:extLst>
              <p:ext uri="{D42A27DB-BD31-4B8C-83A1-F6EECF244321}">
                <p14:modId xmlns:p14="http://schemas.microsoft.com/office/powerpoint/2010/main" val="473580907"/>
              </p:ext>
            </p:extLst>
          </p:nvPr>
        </p:nvGraphicFramePr>
        <p:xfrm>
          <a:off x="2092412" y="2360015"/>
          <a:ext cx="8915400" cy="37776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78571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6BDD0-0CF3-4D34-A789-B40F9576CC87}"/>
              </a:ext>
            </a:extLst>
          </p:cNvPr>
          <p:cNvSpPr>
            <a:spLocks noGrp="1"/>
          </p:cNvSpPr>
          <p:nvPr>
            <p:ph type="title"/>
          </p:nvPr>
        </p:nvSpPr>
        <p:spPr>
          <a:xfrm>
            <a:off x="2050860" y="243246"/>
            <a:ext cx="8642143" cy="1010337"/>
          </a:xfrm>
        </p:spPr>
        <p:txBody>
          <a:bodyPr>
            <a:normAutofit fontScale="90000"/>
          </a:bodyPr>
          <a:lstStyle/>
          <a:p>
            <a:pPr algn="ctr"/>
            <a:br>
              <a:rPr lang="en-IN" sz="3200" b="1" u="sng" dirty="0">
                <a:solidFill>
                  <a:srgbClr val="A53010"/>
                </a:solidFill>
                <a:effectLst>
                  <a:outerShdw blurRad="38100" dist="38100" dir="2700000" algn="tl">
                    <a:srgbClr val="000000">
                      <a:alpha val="43137"/>
                    </a:srgbClr>
                  </a:outerShdw>
                </a:effectLst>
                <a:latin typeface="Calibri Light" panose="020F0302020204030204" pitchFamily="34" charset="0"/>
                <a:ea typeface="Calibri Light" panose="020F0302020204030204" pitchFamily="34" charset="0"/>
                <a:cs typeface="Calibri Light" panose="020F0302020204030204" pitchFamily="34" charset="0"/>
              </a:rPr>
            </a:br>
            <a:r>
              <a:rPr lang="en-IN" sz="4000" b="1" u="sng" dirty="0">
                <a:solidFill>
                  <a:srgbClr val="54993D"/>
                </a:solidFill>
                <a:ea typeface="Calibri Light" panose="020F0302020204030204" pitchFamily="34" charset="0"/>
                <a:cs typeface="Calibri Light" panose="020F0302020204030204" pitchFamily="34" charset="0"/>
              </a:rPr>
              <a:t>Objectives &amp; Aim</a:t>
            </a:r>
            <a:br>
              <a:rPr lang="en-IN" b="1" dirty="0">
                <a:solidFill>
                  <a:schemeClr val="accent1">
                    <a:lumMod val="75000"/>
                  </a:schemeClr>
                </a:solidFill>
              </a:rPr>
            </a:br>
            <a:endParaRPr lang="en-IN" dirty="0">
              <a:solidFill>
                <a:schemeClr val="accent1">
                  <a:lumMod val="75000"/>
                </a:schemeClr>
              </a:solidFill>
            </a:endParaRPr>
          </a:p>
        </p:txBody>
      </p:sp>
      <p:graphicFrame>
        <p:nvGraphicFramePr>
          <p:cNvPr id="5" name="Content Placeholder 4">
            <a:extLst>
              <a:ext uri="{FF2B5EF4-FFF2-40B4-BE49-F238E27FC236}">
                <a16:creationId xmlns:a16="http://schemas.microsoft.com/office/drawing/2014/main" id="{6DC861B0-509C-4825-AE6E-9A8DA0644997}"/>
              </a:ext>
            </a:extLst>
          </p:cNvPr>
          <p:cNvGraphicFramePr>
            <a:graphicFrameLocks noGrp="1"/>
          </p:cNvGraphicFramePr>
          <p:nvPr>
            <p:ph idx="1"/>
            <p:extLst>
              <p:ext uri="{D42A27DB-BD31-4B8C-83A1-F6EECF244321}">
                <p14:modId xmlns:p14="http://schemas.microsoft.com/office/powerpoint/2010/main" val="434844598"/>
              </p:ext>
            </p:extLst>
          </p:nvPr>
        </p:nvGraphicFramePr>
        <p:xfrm>
          <a:off x="1174298" y="1739558"/>
          <a:ext cx="10395268" cy="4875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2342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B9FD-1210-43A2-9DD7-0FBAC97C76BD}"/>
              </a:ext>
            </a:extLst>
          </p:cNvPr>
          <p:cNvSpPr>
            <a:spLocks noGrp="1"/>
          </p:cNvSpPr>
          <p:nvPr>
            <p:ph type="title"/>
          </p:nvPr>
        </p:nvSpPr>
        <p:spPr>
          <a:xfrm>
            <a:off x="1719165" y="573310"/>
            <a:ext cx="8911687" cy="1280890"/>
          </a:xfrm>
        </p:spPr>
        <p:txBody>
          <a:bodyPr>
            <a:normAutofit fontScale="90000"/>
          </a:bodyPr>
          <a:lstStyle/>
          <a:p>
            <a:pPr algn="ctr"/>
            <a:r>
              <a:rPr lang="en-US" sz="4000" b="1" u="sng" dirty="0">
                <a:solidFill>
                  <a:srgbClr val="54993D"/>
                </a:solidFill>
              </a:rPr>
              <a:t>Global Comparison of Antibiotic Stewardship Practices</a:t>
            </a:r>
            <a:br>
              <a:rPr lang="en-US" u="sng" dirty="0">
                <a:solidFill>
                  <a:srgbClr val="A53010"/>
                </a:solidFill>
              </a:rPr>
            </a:br>
            <a:endParaRPr lang="en-IN" u="sng" dirty="0">
              <a:solidFill>
                <a:srgbClr val="A53010"/>
              </a:solidFill>
            </a:endParaRPr>
          </a:p>
        </p:txBody>
      </p:sp>
      <p:sp>
        <p:nvSpPr>
          <p:cNvPr id="3" name="Content Placeholder 2">
            <a:extLst>
              <a:ext uri="{FF2B5EF4-FFF2-40B4-BE49-F238E27FC236}">
                <a16:creationId xmlns:a16="http://schemas.microsoft.com/office/drawing/2014/main" id="{2AB436B3-3F5C-49CA-9520-76D0F3BFD566}"/>
              </a:ext>
            </a:extLst>
          </p:cNvPr>
          <p:cNvSpPr>
            <a:spLocks noGrp="1"/>
          </p:cNvSpPr>
          <p:nvPr>
            <p:ph idx="1"/>
          </p:nvPr>
        </p:nvSpPr>
        <p:spPr>
          <a:xfrm>
            <a:off x="5447898" y="2311667"/>
            <a:ext cx="6653479" cy="4546333"/>
          </a:xfrm>
        </p:spPr>
        <p:txBody>
          <a:bodyPr>
            <a:normAutofit fontScale="92500" lnSpcReduction="10000"/>
          </a:bodyPr>
          <a:lstStyle/>
          <a:p>
            <a:pPr marL="0" lvl="0" indent="0" algn="just">
              <a:buNone/>
            </a:pPr>
            <a:r>
              <a:rPr lang="en-US" sz="1900" b="1" dirty="0">
                <a:latin typeface="Calibri" panose="020F0502020204030204" pitchFamily="34" charset="0"/>
                <a:ea typeface="Calibri" panose="020F0502020204030204" pitchFamily="34" charset="0"/>
                <a:cs typeface="Calibri" panose="020F0502020204030204" pitchFamily="34" charset="0"/>
              </a:rPr>
              <a:t>Regions with Structured Stewardship (Europe &amp; North America)</a:t>
            </a:r>
          </a:p>
          <a:p>
            <a:pPr lvl="0" algn="just">
              <a:buFont typeface="Arial" panose="020B0604020202020204" pitchFamily="34" charset="0"/>
              <a:buChar char="•"/>
            </a:pPr>
            <a:r>
              <a:rPr lang="en-US" sz="1900" b="0" i="0" dirty="0"/>
              <a:t>Prescription and national stewardship programs auditing (WHO, 2023).</a:t>
            </a:r>
          </a:p>
          <a:p>
            <a:pPr lvl="0" algn="just">
              <a:buFont typeface="Arial" panose="020B0604020202020204" pitchFamily="34" charset="0"/>
              <a:buChar char="•"/>
            </a:pPr>
            <a:r>
              <a:rPr lang="en-US" sz="1900" b="0" i="0" dirty="0"/>
              <a:t>Infection control and often trained (OECD, 2021).</a:t>
            </a:r>
            <a:endParaRPr lang="en-IN" sz="1900" dirty="0"/>
          </a:p>
          <a:p>
            <a:pPr lvl="0" algn="just">
              <a:buFont typeface="Arial" panose="020B0604020202020204" pitchFamily="34" charset="0"/>
              <a:buChar char="•"/>
            </a:pPr>
            <a:r>
              <a:rPr lang="en-US" sz="1900" b="0" i="0" dirty="0"/>
              <a:t>Feedback and compliance mechanisms.</a:t>
            </a:r>
            <a:endParaRPr lang="en-IN" sz="1900" dirty="0"/>
          </a:p>
          <a:p>
            <a:pPr lvl="0" algn="just">
              <a:buFont typeface="Arial" panose="020B0604020202020204" pitchFamily="34" charset="0"/>
              <a:buChar char="•"/>
            </a:pPr>
            <a:r>
              <a:rPr lang="en-US" sz="1900" b="0" i="0" dirty="0"/>
              <a:t>Reduced AMR rates and better patient outcomes.</a:t>
            </a:r>
            <a:endParaRPr lang="en-IN" sz="1900" dirty="0"/>
          </a:p>
          <a:p>
            <a:pPr marL="0" lvl="0" indent="0" algn="just">
              <a:buNone/>
            </a:pPr>
            <a:r>
              <a:rPr lang="en-US" sz="1900" b="1" dirty="0">
                <a:latin typeface="Calibri" panose="020F0502020204030204" pitchFamily="34" charset="0"/>
                <a:ea typeface="Calibri" panose="020F0502020204030204" pitchFamily="34" charset="0"/>
                <a:cs typeface="Calibri" panose="020F0502020204030204" pitchFamily="34" charset="0"/>
              </a:rPr>
              <a:t>Regions with High Antibiotic Misuse (South-East Asia &amp; Sub-Saharan Africa)</a:t>
            </a:r>
          </a:p>
          <a:p>
            <a:pPr lvl="0" algn="just">
              <a:buFont typeface="Arial" panose="020B0604020202020204" pitchFamily="34" charset="0"/>
              <a:buChar char="•"/>
            </a:pPr>
            <a:r>
              <a:rPr lang="en-US" sz="1900" b="0" i="0" dirty="0"/>
              <a:t>OTC selling antibiotics (The Lancet, 2024)</a:t>
            </a:r>
            <a:endParaRPr lang="en-IN" sz="1900" dirty="0"/>
          </a:p>
          <a:p>
            <a:pPr lvl="0" algn="just">
              <a:buFont typeface="Arial" panose="020B0604020202020204" pitchFamily="34" charset="0"/>
              <a:buChar char="•"/>
            </a:pPr>
            <a:r>
              <a:rPr lang="en-US" sz="1900" b="0" i="0" dirty="0"/>
              <a:t>Poor diagnostic centers and laboratories.</a:t>
            </a:r>
          </a:p>
          <a:p>
            <a:pPr lvl="0" algn="just">
              <a:buFont typeface="Arial" panose="020B0604020202020204" pitchFamily="34" charset="0"/>
              <a:buChar char="•"/>
            </a:pPr>
            <a:r>
              <a:rPr lang="en-US" sz="1900" b="0" i="0" dirty="0"/>
              <a:t>This is because of the low knowledge and education of the medical professionals.</a:t>
            </a:r>
          </a:p>
          <a:p>
            <a:pPr lvl="0" algn="just">
              <a:buFont typeface="Arial" panose="020B0604020202020204" pitchFamily="34" charset="0"/>
              <a:buChar char="•"/>
            </a:pPr>
            <a:r>
              <a:rPr lang="en-US" sz="1900" b="0" i="0" dirty="0"/>
              <a:t>Lack of proper implementation of policies and rules.</a:t>
            </a:r>
            <a:endParaRPr lang="en-IN" sz="1900" dirty="0"/>
          </a:p>
        </p:txBody>
      </p:sp>
      <p:pic>
        <p:nvPicPr>
          <p:cNvPr id="5" name="Picture 4">
            <a:extLst>
              <a:ext uri="{FF2B5EF4-FFF2-40B4-BE49-F238E27FC236}">
                <a16:creationId xmlns:a16="http://schemas.microsoft.com/office/drawing/2014/main" id="{FA25F281-8566-442F-9A27-468739AF5C74}"/>
              </a:ext>
            </a:extLst>
          </p:cNvPr>
          <p:cNvPicPr>
            <a:picLocks noChangeAspect="1"/>
          </p:cNvPicPr>
          <p:nvPr/>
        </p:nvPicPr>
        <p:blipFill>
          <a:blip r:embed="rId3"/>
          <a:stretch>
            <a:fillRect/>
          </a:stretch>
        </p:blipFill>
        <p:spPr>
          <a:xfrm>
            <a:off x="518309" y="2265948"/>
            <a:ext cx="4564232" cy="41452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759493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47B5A-6B3E-487F-A60D-8948A7B8629B}"/>
              </a:ext>
            </a:extLst>
          </p:cNvPr>
          <p:cNvSpPr>
            <a:spLocks noGrp="1"/>
          </p:cNvSpPr>
          <p:nvPr>
            <p:ph type="title"/>
          </p:nvPr>
        </p:nvSpPr>
        <p:spPr>
          <a:xfrm>
            <a:off x="2098307" y="698973"/>
            <a:ext cx="8911687" cy="1280890"/>
          </a:xfrm>
        </p:spPr>
        <p:txBody>
          <a:bodyPr>
            <a:normAutofit/>
          </a:bodyPr>
          <a:lstStyle/>
          <a:p>
            <a:pPr algn="ctr"/>
            <a:r>
              <a:rPr lang="en-IN" b="1" u="sng" dirty="0">
                <a:solidFill>
                  <a:srgbClr val="54993D"/>
                </a:solidFill>
              </a:rPr>
              <a:t>Research Impact on Older Adults</a:t>
            </a:r>
          </a:p>
        </p:txBody>
      </p:sp>
      <p:graphicFrame>
        <p:nvGraphicFramePr>
          <p:cNvPr id="8" name="Content Placeholder 7">
            <a:extLst>
              <a:ext uri="{FF2B5EF4-FFF2-40B4-BE49-F238E27FC236}">
                <a16:creationId xmlns:a16="http://schemas.microsoft.com/office/drawing/2014/main" id="{26F59F15-673E-43C2-900F-A2CD5D01B9D0}"/>
              </a:ext>
            </a:extLst>
          </p:cNvPr>
          <p:cNvGraphicFramePr>
            <a:graphicFrameLocks noGrp="1"/>
          </p:cNvGraphicFramePr>
          <p:nvPr>
            <p:ph idx="1"/>
            <p:extLst>
              <p:ext uri="{D42A27DB-BD31-4B8C-83A1-F6EECF244321}">
                <p14:modId xmlns:p14="http://schemas.microsoft.com/office/powerpoint/2010/main" val="2157435747"/>
              </p:ext>
            </p:extLst>
          </p:nvPr>
        </p:nvGraphicFramePr>
        <p:xfrm>
          <a:off x="2098307" y="2177148"/>
          <a:ext cx="9406305" cy="4056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8093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19B2-2419-4FF1-807D-CADAA2846808}"/>
              </a:ext>
            </a:extLst>
          </p:cNvPr>
          <p:cNvSpPr>
            <a:spLocks noGrp="1"/>
          </p:cNvSpPr>
          <p:nvPr>
            <p:ph type="title"/>
          </p:nvPr>
        </p:nvSpPr>
        <p:spPr/>
        <p:txBody>
          <a:bodyPr/>
          <a:lstStyle/>
          <a:p>
            <a:r>
              <a:rPr lang="en-IN" b="1" u="sng" dirty="0">
                <a:solidFill>
                  <a:srgbClr val="54993D"/>
                </a:solidFill>
              </a:rPr>
              <a:t>Ethical and Methodological Considerations</a:t>
            </a:r>
          </a:p>
        </p:txBody>
      </p:sp>
      <p:sp>
        <p:nvSpPr>
          <p:cNvPr id="3" name="Content Placeholder 2">
            <a:extLst>
              <a:ext uri="{FF2B5EF4-FFF2-40B4-BE49-F238E27FC236}">
                <a16:creationId xmlns:a16="http://schemas.microsoft.com/office/drawing/2014/main" id="{BC41AAAC-5636-47F8-BA89-062D37DB94B1}"/>
              </a:ext>
            </a:extLst>
          </p:cNvPr>
          <p:cNvSpPr>
            <a:spLocks noGrp="1"/>
          </p:cNvSpPr>
          <p:nvPr>
            <p:ph idx="1"/>
          </p:nvPr>
        </p:nvSpPr>
        <p:spPr>
          <a:xfrm>
            <a:off x="1116458" y="1450368"/>
            <a:ext cx="11075542" cy="5325439"/>
          </a:xfrm>
        </p:spPr>
        <p:txBody>
          <a:bodyPr>
            <a:noAutofit/>
          </a:bodyPr>
          <a:lstStyle/>
          <a:p>
            <a:pPr marL="0" indent="0">
              <a:buNone/>
            </a:pPr>
            <a:r>
              <a:rPr lang="en-US" b="1" dirty="0"/>
              <a:t>Methodology</a:t>
            </a:r>
          </a:p>
          <a:p>
            <a:pPr>
              <a:buFont typeface="Arial" panose="020B0604020202020204" pitchFamily="34" charset="0"/>
              <a:buChar char="•"/>
            </a:pPr>
            <a:r>
              <a:rPr lang="en-US" dirty="0"/>
              <a:t>Secondary analysis of the information gathered worldwide and reports provided by credible </a:t>
            </a:r>
            <a:r>
              <a:rPr lang="en-US" dirty="0" err="1"/>
              <a:t>organisations</a:t>
            </a:r>
            <a:r>
              <a:rPr lang="en-US" dirty="0"/>
              <a:t> (World Health Organization, 2023; Centers for Disease Control and Prevention, 2022; European Centre for Disease Prevention and Control, 2023).</a:t>
            </a:r>
          </a:p>
          <a:p>
            <a:pPr>
              <a:buFont typeface="Arial" panose="020B0604020202020204" pitchFamily="34" charset="0"/>
              <a:buChar char="•"/>
            </a:pPr>
            <a:r>
              <a:rPr lang="en-US" dirty="0"/>
              <a:t>Comparative evaluation of the antibiotic stewardship at the regional levels.</a:t>
            </a:r>
          </a:p>
          <a:p>
            <a:pPr>
              <a:buFont typeface="Arial" panose="020B0604020202020204" pitchFamily="34" charset="0"/>
              <a:buChar char="•"/>
            </a:pPr>
            <a:r>
              <a:rPr lang="en-US" dirty="0"/>
              <a:t>None of the primary data gathering or participant participation.</a:t>
            </a:r>
          </a:p>
          <a:p>
            <a:pPr marL="0" indent="0">
              <a:buNone/>
            </a:pPr>
            <a:r>
              <a:rPr lang="en-US" b="1" dirty="0"/>
              <a:t>Ethical Principles</a:t>
            </a:r>
          </a:p>
          <a:p>
            <a:pPr>
              <a:buFont typeface="Arial" panose="020B0604020202020204" pitchFamily="34" charset="0"/>
              <a:buChar char="•"/>
            </a:pPr>
            <a:r>
              <a:rPr lang="en-US" dirty="0"/>
              <a:t>Utilises anonymised data, which is publicly available- does not violate GDPR and university ethics policy (NHS England, 2024).</a:t>
            </a:r>
          </a:p>
          <a:p>
            <a:pPr>
              <a:buFont typeface="Arial" panose="020B0604020202020204" pitchFamily="34" charset="0"/>
              <a:buChar char="•"/>
            </a:pPr>
            <a:r>
              <a:rPr lang="en-US" dirty="0"/>
              <a:t>The transparency was guaranteed by proper sourcing and Harvard reference (British Psychological Society, 2021).</a:t>
            </a:r>
          </a:p>
          <a:p>
            <a:pPr>
              <a:buFont typeface="Arial" panose="020B0604020202020204" pitchFamily="34" charset="0"/>
              <a:buChar char="•"/>
            </a:pPr>
            <a:r>
              <a:rPr lang="en-US" dirty="0"/>
              <a:t>Being objective and balanced in interpretation of findings.</a:t>
            </a:r>
          </a:p>
          <a:p>
            <a:pPr marL="0" indent="0">
              <a:buNone/>
            </a:pPr>
            <a:r>
              <a:rPr lang="en-US" b="1" dirty="0"/>
              <a:t>Cultural Sensitivity</a:t>
            </a:r>
          </a:p>
          <a:p>
            <a:pPr>
              <a:buFont typeface="Arial" panose="020B0604020202020204" pitchFamily="34" charset="0"/>
              <a:buChar char="•"/>
            </a:pPr>
            <a:r>
              <a:rPr lang="en-US" dirty="0"/>
              <a:t>Identifies regional healthcare, resource and prescribing differences (Mendelson et al., 2021).</a:t>
            </a:r>
          </a:p>
          <a:p>
            <a:pPr>
              <a:buFont typeface="Arial" panose="020B0604020202020204" pitchFamily="34" charset="0"/>
              <a:buChar char="•"/>
            </a:pPr>
            <a:r>
              <a:rPr lang="en-US" dirty="0"/>
              <a:t>Enhances ethical responsibility and professionalism in international research in the field of public-health.</a:t>
            </a:r>
            <a:endParaRPr lang="en-IN" dirty="0"/>
          </a:p>
        </p:txBody>
      </p:sp>
    </p:spTree>
    <p:extLst>
      <p:ext uri="{BB962C8B-B14F-4D97-AF65-F5344CB8AC3E}">
        <p14:creationId xmlns:p14="http://schemas.microsoft.com/office/powerpoint/2010/main" val="3897733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6779-B047-4ADB-91FD-ADD50A69CBC8}"/>
              </a:ext>
            </a:extLst>
          </p:cNvPr>
          <p:cNvSpPr>
            <a:spLocks noGrp="1"/>
          </p:cNvSpPr>
          <p:nvPr>
            <p:ph type="title"/>
          </p:nvPr>
        </p:nvSpPr>
        <p:spPr>
          <a:xfrm>
            <a:off x="1966511" y="585074"/>
            <a:ext cx="8911687" cy="1280890"/>
          </a:xfrm>
        </p:spPr>
        <p:txBody>
          <a:bodyPr>
            <a:normAutofit/>
          </a:bodyPr>
          <a:lstStyle/>
          <a:p>
            <a:pPr algn="ctr"/>
            <a:r>
              <a:rPr lang="en-IN" b="1" u="sng" dirty="0">
                <a:solidFill>
                  <a:srgbClr val="54993D"/>
                </a:solidFill>
                <a:latin typeface="Calibri" panose="020F0502020204030204" pitchFamily="34" charset="0"/>
                <a:ea typeface="Calibri" panose="020F0502020204030204" pitchFamily="34" charset="0"/>
                <a:cs typeface="Calibri" panose="020F0502020204030204" pitchFamily="34" charset="0"/>
              </a:rPr>
              <a:t>Recommendations &amp; Conclusion</a:t>
            </a:r>
          </a:p>
        </p:txBody>
      </p:sp>
      <p:graphicFrame>
        <p:nvGraphicFramePr>
          <p:cNvPr id="5" name="Content Placeholder 4">
            <a:extLst>
              <a:ext uri="{FF2B5EF4-FFF2-40B4-BE49-F238E27FC236}">
                <a16:creationId xmlns:a16="http://schemas.microsoft.com/office/drawing/2014/main" id="{96A86C53-A543-47D1-9BC5-EEAFAC6055D4}"/>
              </a:ext>
            </a:extLst>
          </p:cNvPr>
          <p:cNvGraphicFramePr>
            <a:graphicFrameLocks noGrp="1"/>
          </p:cNvGraphicFramePr>
          <p:nvPr>
            <p:ph idx="1"/>
            <p:extLst>
              <p:ext uri="{D42A27DB-BD31-4B8C-83A1-F6EECF244321}">
                <p14:modId xmlns:p14="http://schemas.microsoft.com/office/powerpoint/2010/main" val="4012047678"/>
              </p:ext>
            </p:extLst>
          </p:nvPr>
        </p:nvGraphicFramePr>
        <p:xfrm>
          <a:off x="1773471" y="1673993"/>
          <a:ext cx="9731141" cy="4774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16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6BE45-CC54-4B44-9DD8-4BECB0BF8849}"/>
              </a:ext>
            </a:extLst>
          </p:cNvPr>
          <p:cNvSpPr>
            <a:spLocks noGrp="1"/>
          </p:cNvSpPr>
          <p:nvPr>
            <p:ph type="title"/>
          </p:nvPr>
        </p:nvSpPr>
        <p:spPr/>
        <p:txBody>
          <a:bodyPr>
            <a:normAutofit/>
          </a:bodyPr>
          <a:lstStyle/>
          <a:p>
            <a:pPr algn="ctr"/>
            <a:r>
              <a:rPr lang="en-IN" b="1" u="sng" dirty="0">
                <a:solidFill>
                  <a:schemeClr val="accent1">
                    <a:lumMod val="75000"/>
                  </a:schemeClr>
                </a:solidFill>
                <a:effectLst/>
                <a:latin typeface="Calibri" panose="020F0502020204030204" pitchFamily="34" charset="0"/>
                <a:ea typeface="Calibri" panose="020F0502020204030204" pitchFamily="34" charset="0"/>
                <a:cs typeface="Calibri" panose="020F0502020204030204" pitchFamily="34" charset="0"/>
              </a:rPr>
              <a:t>References </a:t>
            </a:r>
            <a:endParaRPr lang="en-IN" b="1" u="sng"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85380A7-75B3-4CA2-80BC-88371E8D0D70}"/>
              </a:ext>
            </a:extLst>
          </p:cNvPr>
          <p:cNvSpPr>
            <a:spLocks noGrp="1"/>
          </p:cNvSpPr>
          <p:nvPr>
            <p:ph idx="1"/>
          </p:nvPr>
        </p:nvSpPr>
        <p:spPr>
          <a:xfrm>
            <a:off x="1118903" y="1449489"/>
            <a:ext cx="10929259" cy="5245769"/>
          </a:xfrm>
        </p:spPr>
        <p:txBody>
          <a:bodyPr>
            <a:noAutofit/>
          </a:bodyPr>
          <a:lstStyle/>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World Health Organization (WHO)</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Antimicrobial resistance: fact sheet.</a:t>
            </a:r>
            <a:r>
              <a:rPr lang="en-IN" sz="1800" dirty="0">
                <a:effectLst/>
                <a:latin typeface="Times New Roman" panose="02020603050405020304" pitchFamily="18" charset="0"/>
                <a:ea typeface="Times New Roman" panose="02020603050405020304" pitchFamily="18" charset="0"/>
              </a:rPr>
              <a:t> Geneva: WHO.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2"/>
              </a:rPr>
              <a:t>https://www.who.int/news-room/fact-sheets/detail/antimicrobial-resistance</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err="1">
                <a:effectLst/>
                <a:latin typeface="Times New Roman" panose="02020603050405020304" pitchFamily="18" charset="0"/>
                <a:ea typeface="Times New Roman" panose="02020603050405020304" pitchFamily="18" charset="0"/>
              </a:rPr>
              <a:t>Centers</a:t>
            </a:r>
            <a:r>
              <a:rPr lang="en-IN" sz="1800" b="1" dirty="0">
                <a:effectLst/>
                <a:latin typeface="Times New Roman" panose="02020603050405020304" pitchFamily="18" charset="0"/>
                <a:ea typeface="Times New Roman" panose="02020603050405020304" pitchFamily="18" charset="0"/>
              </a:rPr>
              <a:t> for Disease Control and Prevention (CDC)</a:t>
            </a:r>
            <a:r>
              <a:rPr lang="en-IN" sz="1800" dirty="0">
                <a:effectLst/>
                <a:latin typeface="Times New Roman" panose="02020603050405020304" pitchFamily="18" charset="0"/>
                <a:ea typeface="Times New Roman" panose="02020603050405020304" pitchFamily="18" charset="0"/>
              </a:rPr>
              <a:t> (2022) </a:t>
            </a:r>
            <a:r>
              <a:rPr lang="en-IN" sz="1800" i="1" dirty="0">
                <a:effectLst/>
                <a:latin typeface="Times New Roman" panose="02020603050405020304" pitchFamily="18" charset="0"/>
                <a:ea typeface="Times New Roman" panose="02020603050405020304" pitchFamily="18" charset="0"/>
              </a:rPr>
              <a:t>Antibiotic resistance threats in the United States.</a:t>
            </a:r>
            <a:r>
              <a:rPr lang="en-IN" sz="1800" dirty="0">
                <a:effectLst/>
                <a:latin typeface="Times New Roman" panose="02020603050405020304" pitchFamily="18" charset="0"/>
                <a:ea typeface="Times New Roman" panose="02020603050405020304" pitchFamily="18" charset="0"/>
              </a:rPr>
              <a:t> Atlanta: CDC.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3"/>
              </a:rPr>
              <a:t>https://www.cdc.gov/antimicrobial-resistance</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European Centre for Disease Prevention and Control (ECDC)</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Annual epidemiological report on antimicrobial resistance in Europe 2023.</a:t>
            </a:r>
            <a:r>
              <a:rPr lang="en-IN" sz="1800" dirty="0">
                <a:effectLst/>
                <a:latin typeface="Times New Roman" panose="02020603050405020304" pitchFamily="18" charset="0"/>
                <a:ea typeface="Times New Roman" panose="02020603050405020304" pitchFamily="18" charset="0"/>
              </a:rPr>
              <a:t> Stockholm: ECDC.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4"/>
              </a:rPr>
              <a:t>https://www.ecdc.europa.eu/en/publications-data</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err="1">
                <a:effectLst/>
                <a:latin typeface="Times New Roman" panose="02020603050405020304" pitchFamily="18" charset="0"/>
                <a:ea typeface="Times New Roman" panose="02020603050405020304" pitchFamily="18" charset="0"/>
              </a:rPr>
              <a:t>Magiorakos</a:t>
            </a:r>
            <a:r>
              <a:rPr lang="en-IN" sz="1800" b="1" dirty="0">
                <a:effectLst/>
                <a:latin typeface="Times New Roman" panose="02020603050405020304" pitchFamily="18" charset="0"/>
                <a:ea typeface="Times New Roman" panose="02020603050405020304" pitchFamily="18" charset="0"/>
              </a:rPr>
              <a:t>, A.P., Srinivasan, A., Carey, R.B. and </a:t>
            </a:r>
            <a:r>
              <a:rPr lang="en-IN" sz="1800" b="1" dirty="0" err="1">
                <a:effectLst/>
                <a:latin typeface="Times New Roman" panose="02020603050405020304" pitchFamily="18" charset="0"/>
                <a:ea typeface="Times New Roman" panose="02020603050405020304" pitchFamily="18" charset="0"/>
              </a:rPr>
              <a:t>Carmeli</a:t>
            </a:r>
            <a:r>
              <a:rPr lang="en-IN" sz="1800" b="1" dirty="0">
                <a:effectLst/>
                <a:latin typeface="Times New Roman" panose="02020603050405020304" pitchFamily="18" charset="0"/>
                <a:ea typeface="Times New Roman" panose="02020603050405020304" pitchFamily="18" charset="0"/>
              </a:rPr>
              <a:t>, Y.</a:t>
            </a:r>
            <a:r>
              <a:rPr lang="en-IN" sz="1800" dirty="0">
                <a:effectLst/>
                <a:latin typeface="Times New Roman" panose="02020603050405020304" pitchFamily="18" charset="0"/>
                <a:ea typeface="Times New Roman" panose="02020603050405020304" pitchFamily="18" charset="0"/>
              </a:rPr>
              <a:t> (2019) ‘Antimicrobial resistance: global priorities for older adults’, </a:t>
            </a:r>
            <a:r>
              <a:rPr lang="en-IN" sz="1800" i="1" dirty="0">
                <a:effectLst/>
                <a:latin typeface="Times New Roman" panose="02020603050405020304" pitchFamily="18" charset="0"/>
                <a:ea typeface="Times New Roman" panose="02020603050405020304" pitchFamily="18" charset="0"/>
              </a:rPr>
              <a:t>Clinical Microbiology and Infection</a:t>
            </a:r>
            <a:r>
              <a:rPr lang="en-IN" sz="1800" dirty="0">
                <a:effectLst/>
                <a:latin typeface="Times New Roman" panose="02020603050405020304" pitchFamily="18" charset="0"/>
                <a:ea typeface="Times New Roman" panose="02020603050405020304" pitchFamily="18" charset="0"/>
              </a:rPr>
              <a:t>, 25(12), pp. 1491–1501.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5"/>
              </a:rPr>
              <a:t>https://doi.org/10.1016/j.cmi.2019.06.031</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Mendelson, M., </a:t>
            </a:r>
            <a:r>
              <a:rPr lang="en-IN" sz="1800" b="1" dirty="0" err="1">
                <a:effectLst/>
                <a:latin typeface="Times New Roman" panose="02020603050405020304" pitchFamily="18" charset="0"/>
                <a:ea typeface="Times New Roman" panose="02020603050405020304" pitchFamily="18" charset="0"/>
              </a:rPr>
              <a:t>Matsoso</a:t>
            </a:r>
            <a:r>
              <a:rPr lang="en-IN" sz="1800" b="1" dirty="0">
                <a:effectLst/>
                <a:latin typeface="Times New Roman" panose="02020603050405020304" pitchFamily="18" charset="0"/>
                <a:ea typeface="Times New Roman" panose="02020603050405020304" pitchFamily="18" charset="0"/>
              </a:rPr>
              <a:t>, M.P., Brink, A. and Venter, F.</a:t>
            </a:r>
            <a:r>
              <a:rPr lang="en-IN" sz="1800" dirty="0">
                <a:effectLst/>
                <a:latin typeface="Times New Roman" panose="02020603050405020304" pitchFamily="18" charset="0"/>
                <a:ea typeface="Times New Roman" panose="02020603050405020304" pitchFamily="18" charset="0"/>
              </a:rPr>
              <a:t> (2021) ‘Antimicrobial stewardship in low- and middle-income countries’, </a:t>
            </a:r>
            <a:r>
              <a:rPr lang="en-IN" sz="1800" i="1" dirty="0">
                <a:effectLst/>
                <a:latin typeface="Times New Roman" panose="02020603050405020304" pitchFamily="18" charset="0"/>
                <a:ea typeface="Times New Roman" panose="02020603050405020304" pitchFamily="18" charset="0"/>
              </a:rPr>
              <a:t>The Lancet Infectious Diseases</a:t>
            </a:r>
            <a:r>
              <a:rPr lang="en-IN" sz="1800" dirty="0">
                <a:effectLst/>
                <a:latin typeface="Times New Roman" panose="02020603050405020304" pitchFamily="18" charset="0"/>
                <a:ea typeface="Times New Roman" panose="02020603050405020304" pitchFamily="18" charset="0"/>
              </a:rPr>
              <a:t>, 21(9), pp. e229–e238.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6"/>
              </a:rPr>
              <a:t>https://doi.org/10.1016/S1473-3099(21)00069-0</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Laxminarayan, R., Sridhar, D., Blaser, M. and Wang, M.</a:t>
            </a:r>
            <a:r>
              <a:rPr lang="en-IN" sz="1800" dirty="0">
                <a:effectLst/>
                <a:latin typeface="Times New Roman" panose="02020603050405020304" pitchFamily="18" charset="0"/>
                <a:ea typeface="Times New Roman" panose="02020603050405020304" pitchFamily="18" charset="0"/>
              </a:rPr>
              <a:t> (2020) ‘Access to effective antimicrobials: a worldwide challenge’, </a:t>
            </a:r>
            <a:r>
              <a:rPr lang="en-IN" sz="1800" i="1" dirty="0">
                <a:effectLst/>
                <a:latin typeface="Times New Roman" panose="02020603050405020304" pitchFamily="18" charset="0"/>
                <a:ea typeface="Times New Roman" panose="02020603050405020304" pitchFamily="18" charset="0"/>
              </a:rPr>
              <a:t>The Lancet</a:t>
            </a:r>
            <a:r>
              <a:rPr lang="en-IN" sz="1800" dirty="0">
                <a:effectLst/>
                <a:latin typeface="Times New Roman" panose="02020603050405020304" pitchFamily="18" charset="0"/>
                <a:ea typeface="Times New Roman" panose="02020603050405020304" pitchFamily="18" charset="0"/>
              </a:rPr>
              <a:t>, 395(10229), pp. 102–114.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7"/>
              </a:rPr>
              <a:t>https://doi.org/10.1016/S0140-6736(19)33119-3</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endParaRPr lang="en-IN"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95317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8A07DD-82F4-4396-B873-4F9A4094112A}"/>
              </a:ext>
            </a:extLst>
          </p:cNvPr>
          <p:cNvSpPr>
            <a:spLocks noGrp="1"/>
          </p:cNvSpPr>
          <p:nvPr>
            <p:ph idx="1"/>
          </p:nvPr>
        </p:nvSpPr>
        <p:spPr>
          <a:xfrm>
            <a:off x="914399" y="1373204"/>
            <a:ext cx="11052225" cy="3777622"/>
          </a:xfrm>
        </p:spPr>
        <p:txBody>
          <a:bodyPr>
            <a:noAutofit/>
          </a:bodyPr>
          <a:lstStyle/>
          <a:p>
            <a:pPr>
              <a:buFont typeface="Arial" panose="020B0604020202020204" pitchFamily="34" charset="0"/>
              <a:buChar char="•"/>
            </a:pPr>
            <a:r>
              <a:rPr lang="en-IN" b="1" dirty="0">
                <a:effectLst/>
                <a:latin typeface="Times New Roman" panose="02020603050405020304" pitchFamily="18" charset="0"/>
                <a:ea typeface="Times New Roman" panose="02020603050405020304" pitchFamily="18" charset="0"/>
              </a:rPr>
              <a:t>The Lancet</a:t>
            </a:r>
            <a:r>
              <a:rPr lang="en-IN" dirty="0">
                <a:effectLst/>
                <a:latin typeface="Times New Roman" panose="02020603050405020304" pitchFamily="18" charset="0"/>
                <a:ea typeface="Times New Roman" panose="02020603050405020304" pitchFamily="18" charset="0"/>
              </a:rPr>
              <a:t> (2024) </a:t>
            </a:r>
            <a:r>
              <a:rPr lang="en-IN" i="1" dirty="0">
                <a:effectLst/>
                <a:latin typeface="Times New Roman" panose="02020603050405020304" pitchFamily="18" charset="0"/>
                <a:ea typeface="Times New Roman" panose="02020603050405020304" pitchFamily="18" charset="0"/>
              </a:rPr>
              <a:t>Global burden of bacterial antimicrobial resistance 1990–2021.</a:t>
            </a:r>
            <a:r>
              <a:rPr lang="en-IN" dirty="0">
                <a:effectLst/>
                <a:latin typeface="Times New Roman" panose="02020603050405020304" pitchFamily="18" charset="0"/>
                <a:ea typeface="Times New Roman" panose="02020603050405020304" pitchFamily="18" charset="0"/>
              </a:rPr>
              <a:t> Available at: </a:t>
            </a:r>
            <a:r>
              <a:rPr lang="en-IN" u="sng" dirty="0">
                <a:solidFill>
                  <a:srgbClr val="0000FF"/>
                </a:solidFill>
                <a:effectLst/>
                <a:latin typeface="Times New Roman" panose="02020603050405020304" pitchFamily="18" charset="0"/>
                <a:ea typeface="Times New Roman" panose="02020603050405020304" pitchFamily="18" charset="0"/>
                <a:hlinkClick r:id="rId2"/>
              </a:rPr>
              <a:t>https://www.thelancet.com/journals/lancet/article/PIIS0140-6736(24)01867-1/fulltext</a:t>
            </a:r>
            <a:r>
              <a:rPr lang="en-IN"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b="1" dirty="0">
                <a:effectLst/>
                <a:latin typeface="Times New Roman" panose="02020603050405020304" pitchFamily="18" charset="0"/>
                <a:ea typeface="Times New Roman" panose="02020603050405020304" pitchFamily="18" charset="0"/>
              </a:rPr>
              <a:t>Organisation for Economic Co-operation and Development (OECD)</a:t>
            </a:r>
            <a:r>
              <a:rPr lang="en-IN" dirty="0">
                <a:effectLst/>
                <a:latin typeface="Times New Roman" panose="02020603050405020304" pitchFamily="18" charset="0"/>
                <a:ea typeface="Times New Roman" panose="02020603050405020304" pitchFamily="18" charset="0"/>
              </a:rPr>
              <a:t> (2021) </a:t>
            </a:r>
            <a:r>
              <a:rPr lang="en-IN" i="1" dirty="0">
                <a:effectLst/>
                <a:latin typeface="Times New Roman" panose="02020603050405020304" pitchFamily="18" charset="0"/>
                <a:ea typeface="Times New Roman" panose="02020603050405020304" pitchFamily="18" charset="0"/>
              </a:rPr>
              <a:t>Antimicrobial resistance in health care: the role of healthcare professionals.</a:t>
            </a:r>
            <a:r>
              <a:rPr lang="en-IN" dirty="0">
                <a:effectLst/>
                <a:latin typeface="Times New Roman" panose="02020603050405020304" pitchFamily="18" charset="0"/>
                <a:ea typeface="Times New Roman" panose="02020603050405020304" pitchFamily="18" charset="0"/>
              </a:rPr>
              <a:t> Paris: OECD. Available at: </a:t>
            </a:r>
            <a:r>
              <a:rPr lang="en-IN" u="sng" dirty="0">
                <a:solidFill>
                  <a:srgbClr val="0000FF"/>
                </a:solidFill>
                <a:effectLst/>
                <a:latin typeface="Times New Roman" panose="02020603050405020304" pitchFamily="18" charset="0"/>
                <a:ea typeface="Times New Roman" panose="02020603050405020304" pitchFamily="18" charset="0"/>
                <a:hlinkClick r:id="rId3"/>
              </a:rPr>
              <a:t>https://www.oecd.org/health/AMR-in-health-care.htm</a:t>
            </a:r>
            <a:r>
              <a:rPr lang="en-IN"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b="1" dirty="0">
                <a:effectLst/>
                <a:latin typeface="Times New Roman" panose="02020603050405020304" pitchFamily="18" charset="0"/>
                <a:ea typeface="Times New Roman" panose="02020603050405020304" pitchFamily="18" charset="0"/>
              </a:rPr>
              <a:t>National Health Service (NHS England)</a:t>
            </a:r>
            <a:r>
              <a:rPr lang="en-IN" dirty="0">
                <a:effectLst/>
                <a:latin typeface="Times New Roman" panose="02020603050405020304" pitchFamily="18" charset="0"/>
                <a:ea typeface="Times New Roman" panose="02020603050405020304" pitchFamily="18" charset="0"/>
              </a:rPr>
              <a:t> (2024) </a:t>
            </a:r>
            <a:r>
              <a:rPr lang="en-IN" i="1" dirty="0">
                <a:effectLst/>
                <a:latin typeface="Times New Roman" panose="02020603050405020304" pitchFamily="18" charset="0"/>
                <a:ea typeface="Times New Roman" panose="02020603050405020304" pitchFamily="18" charset="0"/>
              </a:rPr>
              <a:t>Antimicrobial resistance: infection prevention and control guidance for healthcare providers.</a:t>
            </a:r>
            <a:r>
              <a:rPr lang="en-IN" dirty="0">
                <a:effectLst/>
                <a:latin typeface="Times New Roman" panose="02020603050405020304" pitchFamily="18" charset="0"/>
                <a:ea typeface="Times New Roman" panose="02020603050405020304" pitchFamily="18" charset="0"/>
              </a:rPr>
              <a:t> London: NHS England.</a:t>
            </a:r>
          </a:p>
          <a:p>
            <a:pPr>
              <a:buFont typeface="Arial" panose="020B0604020202020204" pitchFamily="34" charset="0"/>
              <a:buChar char="•"/>
            </a:pPr>
            <a:r>
              <a:rPr lang="en-IN" b="1" dirty="0">
                <a:effectLst/>
                <a:latin typeface="Times New Roman" panose="02020603050405020304" pitchFamily="18" charset="0"/>
                <a:ea typeface="Times New Roman" panose="02020603050405020304" pitchFamily="18" charset="0"/>
              </a:rPr>
              <a:t>United Kingdom Health Security Agency (UKHSA)</a:t>
            </a:r>
            <a:r>
              <a:rPr lang="en-IN" dirty="0">
                <a:effectLst/>
                <a:latin typeface="Times New Roman" panose="02020603050405020304" pitchFamily="18" charset="0"/>
                <a:ea typeface="Times New Roman" panose="02020603050405020304" pitchFamily="18" charset="0"/>
              </a:rPr>
              <a:t> (2024) </a:t>
            </a:r>
            <a:r>
              <a:rPr lang="en-IN" i="1" dirty="0">
                <a:effectLst/>
                <a:latin typeface="Times New Roman" panose="02020603050405020304" pitchFamily="18" charset="0"/>
                <a:ea typeface="Times New Roman" panose="02020603050405020304" pitchFamily="18" charset="0"/>
              </a:rPr>
              <a:t>English surveillance programme for antimicrobial utilisation and resistance (ESPAUR) report 2024.</a:t>
            </a:r>
            <a:r>
              <a:rPr lang="en-IN" dirty="0">
                <a:effectLst/>
                <a:latin typeface="Times New Roman" panose="02020603050405020304" pitchFamily="18" charset="0"/>
                <a:ea typeface="Times New Roman" panose="02020603050405020304" pitchFamily="18" charset="0"/>
              </a:rPr>
              <a:t> London: UKHSA. Available at: </a:t>
            </a:r>
            <a:r>
              <a:rPr lang="en-IN" u="sng" dirty="0">
                <a:solidFill>
                  <a:srgbClr val="0000FF"/>
                </a:solidFill>
                <a:effectLst/>
                <a:latin typeface="Times New Roman" panose="02020603050405020304" pitchFamily="18" charset="0"/>
                <a:ea typeface="Times New Roman" panose="02020603050405020304" pitchFamily="18" charset="0"/>
                <a:hlinkClick r:id="rId4"/>
              </a:rPr>
              <a:t>https://www.gov.uk/government/publications/espaur-report-2024</a:t>
            </a:r>
            <a:r>
              <a:rPr lang="en-IN"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b="1" dirty="0" err="1">
                <a:effectLst/>
                <a:latin typeface="Times New Roman" panose="02020603050405020304" pitchFamily="18" charset="0"/>
                <a:ea typeface="Times New Roman" panose="02020603050405020304" pitchFamily="18" charset="0"/>
              </a:rPr>
              <a:t>Pittet</a:t>
            </a:r>
            <a:r>
              <a:rPr lang="en-IN" b="1" dirty="0">
                <a:effectLst/>
                <a:latin typeface="Times New Roman" panose="02020603050405020304" pitchFamily="18" charset="0"/>
                <a:ea typeface="Times New Roman" panose="02020603050405020304" pitchFamily="18" charset="0"/>
              </a:rPr>
              <a:t>, D., </a:t>
            </a:r>
            <a:r>
              <a:rPr lang="en-IN" b="1" dirty="0" err="1">
                <a:effectLst/>
                <a:latin typeface="Times New Roman" panose="02020603050405020304" pitchFamily="18" charset="0"/>
                <a:ea typeface="Times New Roman" panose="02020603050405020304" pitchFamily="18" charset="0"/>
              </a:rPr>
              <a:t>Allegranzi</a:t>
            </a:r>
            <a:r>
              <a:rPr lang="en-IN" b="1" dirty="0">
                <a:effectLst/>
                <a:latin typeface="Times New Roman" panose="02020603050405020304" pitchFamily="18" charset="0"/>
                <a:ea typeface="Times New Roman" panose="02020603050405020304" pitchFamily="18" charset="0"/>
              </a:rPr>
              <a:t>, B. and </a:t>
            </a:r>
            <a:r>
              <a:rPr lang="en-IN" b="1" dirty="0" err="1">
                <a:effectLst/>
                <a:latin typeface="Times New Roman" panose="02020603050405020304" pitchFamily="18" charset="0"/>
                <a:ea typeface="Times New Roman" panose="02020603050405020304" pitchFamily="18" charset="0"/>
              </a:rPr>
              <a:t>Storr</a:t>
            </a:r>
            <a:r>
              <a:rPr lang="en-IN" b="1" dirty="0">
                <a:effectLst/>
                <a:latin typeface="Times New Roman" panose="02020603050405020304" pitchFamily="18" charset="0"/>
                <a:ea typeface="Times New Roman" panose="02020603050405020304" pitchFamily="18" charset="0"/>
              </a:rPr>
              <a:t>, J.</a:t>
            </a:r>
            <a:r>
              <a:rPr lang="en-IN" dirty="0">
                <a:effectLst/>
                <a:latin typeface="Times New Roman" panose="02020603050405020304" pitchFamily="18" charset="0"/>
                <a:ea typeface="Times New Roman" panose="02020603050405020304" pitchFamily="18" charset="0"/>
              </a:rPr>
              <a:t> (2021) ‘Infection prevention and control measures for antimicrobial resistance in older adults’, </a:t>
            </a:r>
            <a:r>
              <a:rPr lang="en-IN" i="1" dirty="0">
                <a:effectLst/>
                <a:latin typeface="Times New Roman" panose="02020603050405020304" pitchFamily="18" charset="0"/>
                <a:ea typeface="Times New Roman" panose="02020603050405020304" pitchFamily="18" charset="0"/>
              </a:rPr>
              <a:t>Journal of Hospital Infection</a:t>
            </a:r>
            <a:r>
              <a:rPr lang="en-IN" dirty="0">
                <a:effectLst/>
                <a:latin typeface="Times New Roman" panose="02020603050405020304" pitchFamily="18" charset="0"/>
                <a:ea typeface="Times New Roman" panose="02020603050405020304" pitchFamily="18" charset="0"/>
              </a:rPr>
              <a:t>, 107, pp. 1–10. Available at: </a:t>
            </a:r>
            <a:r>
              <a:rPr lang="en-IN" u="sng" dirty="0">
                <a:solidFill>
                  <a:srgbClr val="0000FF"/>
                </a:solidFill>
                <a:effectLst/>
                <a:latin typeface="Times New Roman" panose="02020603050405020304" pitchFamily="18" charset="0"/>
                <a:ea typeface="Times New Roman" panose="02020603050405020304" pitchFamily="18" charset="0"/>
                <a:hlinkClick r:id="rId5"/>
              </a:rPr>
              <a:t>https://doi.org/10.1016/j.jhin.2020.09.011</a:t>
            </a:r>
            <a:r>
              <a:rPr lang="en-IN"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b="1" dirty="0" err="1">
                <a:effectLst/>
                <a:latin typeface="Times New Roman" panose="02020603050405020304" pitchFamily="18" charset="0"/>
                <a:ea typeface="Times New Roman" panose="02020603050405020304" pitchFamily="18" charset="0"/>
              </a:rPr>
              <a:t>Dyar</a:t>
            </a:r>
            <a:r>
              <a:rPr lang="en-IN" b="1" dirty="0">
                <a:effectLst/>
                <a:latin typeface="Times New Roman" panose="02020603050405020304" pitchFamily="18" charset="0"/>
                <a:ea typeface="Times New Roman" panose="02020603050405020304" pitchFamily="18" charset="0"/>
              </a:rPr>
              <a:t>, O.J., Huttner, B., Schouten, J. and </a:t>
            </a:r>
            <a:r>
              <a:rPr lang="en-IN" b="1" dirty="0" err="1">
                <a:effectLst/>
                <a:latin typeface="Times New Roman" panose="02020603050405020304" pitchFamily="18" charset="0"/>
                <a:ea typeface="Times New Roman" panose="02020603050405020304" pitchFamily="18" charset="0"/>
              </a:rPr>
              <a:t>Pulcini</a:t>
            </a:r>
            <a:r>
              <a:rPr lang="en-IN" b="1" dirty="0">
                <a:effectLst/>
                <a:latin typeface="Times New Roman" panose="02020603050405020304" pitchFamily="18" charset="0"/>
                <a:ea typeface="Times New Roman" panose="02020603050405020304" pitchFamily="18" charset="0"/>
              </a:rPr>
              <a:t>, C.</a:t>
            </a:r>
            <a:r>
              <a:rPr lang="en-IN" dirty="0">
                <a:effectLst/>
                <a:latin typeface="Times New Roman" panose="02020603050405020304" pitchFamily="18" charset="0"/>
                <a:ea typeface="Times New Roman" panose="02020603050405020304" pitchFamily="18" charset="0"/>
              </a:rPr>
              <a:t> (2020) ‘Strategies to improve antibiotic prescribing in healthcare settings’, </a:t>
            </a:r>
            <a:r>
              <a:rPr lang="en-IN" i="1" dirty="0">
                <a:effectLst/>
                <a:latin typeface="Times New Roman" panose="02020603050405020304" pitchFamily="18" charset="0"/>
                <a:ea typeface="Times New Roman" panose="02020603050405020304" pitchFamily="18" charset="0"/>
              </a:rPr>
              <a:t>BMJ</a:t>
            </a:r>
            <a:r>
              <a:rPr lang="en-IN" dirty="0">
                <a:effectLst/>
                <a:latin typeface="Times New Roman" panose="02020603050405020304" pitchFamily="18" charset="0"/>
                <a:ea typeface="Times New Roman" panose="02020603050405020304" pitchFamily="18" charset="0"/>
              </a:rPr>
              <a:t>, 370, m3371. Available at: </a:t>
            </a:r>
            <a:r>
              <a:rPr lang="en-IN" u="sng" dirty="0">
                <a:solidFill>
                  <a:srgbClr val="0000FF"/>
                </a:solidFill>
                <a:effectLst/>
                <a:latin typeface="Times New Roman" panose="02020603050405020304" pitchFamily="18" charset="0"/>
                <a:ea typeface="Times New Roman" panose="02020603050405020304" pitchFamily="18" charset="0"/>
                <a:hlinkClick r:id="rId6"/>
              </a:rPr>
              <a:t>https://www.bmj.com/content/370/bmj.m3371</a:t>
            </a:r>
            <a:r>
              <a:rPr lang="en-IN"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endParaRPr lang="en-IN" dirty="0"/>
          </a:p>
        </p:txBody>
      </p:sp>
    </p:spTree>
    <p:extLst>
      <p:ext uri="{BB962C8B-B14F-4D97-AF65-F5344CB8AC3E}">
        <p14:creationId xmlns:p14="http://schemas.microsoft.com/office/powerpoint/2010/main" val="218564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DD15E7-D1D9-4314-AFC5-C0A60353A6AD}"/>
              </a:ext>
            </a:extLst>
          </p:cNvPr>
          <p:cNvSpPr>
            <a:spLocks noGrp="1"/>
          </p:cNvSpPr>
          <p:nvPr>
            <p:ph idx="1"/>
          </p:nvPr>
        </p:nvSpPr>
        <p:spPr>
          <a:xfrm>
            <a:off x="1848067" y="1873718"/>
            <a:ext cx="8915400" cy="3777622"/>
          </a:xfrm>
        </p:spPr>
        <p:txBody>
          <a:bodyPr/>
          <a:lstStyle/>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O’Neill, J.</a:t>
            </a:r>
            <a:r>
              <a:rPr lang="en-IN" sz="1800" dirty="0">
                <a:effectLst/>
                <a:latin typeface="Times New Roman" panose="02020603050405020304" pitchFamily="18" charset="0"/>
                <a:ea typeface="Times New Roman" panose="02020603050405020304" pitchFamily="18" charset="0"/>
              </a:rPr>
              <a:t> (2022) </a:t>
            </a:r>
            <a:r>
              <a:rPr lang="en-IN" sz="1800" i="1" dirty="0">
                <a:effectLst/>
                <a:latin typeface="Times New Roman" panose="02020603050405020304" pitchFamily="18" charset="0"/>
                <a:ea typeface="Times New Roman" panose="02020603050405020304" pitchFamily="18" charset="0"/>
              </a:rPr>
              <a:t>Tackling drug-resistant infections globally: final report and recommendations.</a:t>
            </a:r>
            <a:r>
              <a:rPr lang="en-IN" sz="1800" dirty="0">
                <a:effectLst/>
                <a:latin typeface="Times New Roman" panose="02020603050405020304" pitchFamily="18" charset="0"/>
                <a:ea typeface="Times New Roman" panose="02020603050405020304" pitchFamily="18" charset="0"/>
              </a:rPr>
              <a:t> London: Review on Antimicrobial Resistance.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2"/>
              </a:rPr>
              <a:t>https://amr-review.org</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British Psychological Society (BPS)</a:t>
            </a:r>
            <a:r>
              <a:rPr lang="en-IN" sz="1800" dirty="0">
                <a:effectLst/>
                <a:latin typeface="Times New Roman" panose="02020603050405020304" pitchFamily="18" charset="0"/>
                <a:ea typeface="Times New Roman" panose="02020603050405020304" pitchFamily="18" charset="0"/>
              </a:rPr>
              <a:t> (2021) </a:t>
            </a:r>
            <a:r>
              <a:rPr lang="en-IN" sz="1800" i="1" dirty="0">
                <a:effectLst/>
                <a:latin typeface="Times New Roman" panose="02020603050405020304" pitchFamily="18" charset="0"/>
                <a:ea typeface="Times New Roman" panose="02020603050405020304" pitchFamily="18" charset="0"/>
              </a:rPr>
              <a:t>Code of human research ethics.</a:t>
            </a:r>
            <a:r>
              <a:rPr lang="en-IN" sz="1800" dirty="0">
                <a:effectLst/>
                <a:latin typeface="Times New Roman" panose="02020603050405020304" pitchFamily="18" charset="0"/>
                <a:ea typeface="Times New Roman" panose="02020603050405020304" pitchFamily="18" charset="0"/>
              </a:rPr>
              <a:t> London: BPS.</a:t>
            </a:r>
          </a:p>
          <a:p>
            <a:pPr>
              <a:buFont typeface="Arial" panose="020B0604020202020204" pitchFamily="34" charset="0"/>
              <a:buChar char="•"/>
            </a:pPr>
            <a:r>
              <a:rPr lang="en-IN" sz="1800" b="1" dirty="0">
                <a:effectLst/>
                <a:latin typeface="Times New Roman" panose="02020603050405020304" pitchFamily="18" charset="0"/>
                <a:ea typeface="Times New Roman" panose="02020603050405020304" pitchFamily="18" charset="0"/>
              </a:rPr>
              <a:t>World Bank</a:t>
            </a:r>
            <a:r>
              <a:rPr lang="en-IN" sz="1800" dirty="0">
                <a:effectLst/>
                <a:latin typeface="Times New Roman" panose="02020603050405020304" pitchFamily="18" charset="0"/>
                <a:ea typeface="Times New Roman" panose="02020603050405020304" pitchFamily="18" charset="0"/>
              </a:rPr>
              <a:t> (2021) </a:t>
            </a:r>
            <a:r>
              <a:rPr lang="en-IN" sz="1800" i="1" dirty="0">
                <a:effectLst/>
                <a:latin typeface="Times New Roman" panose="02020603050405020304" pitchFamily="18" charset="0"/>
                <a:ea typeface="Times New Roman" panose="02020603050405020304" pitchFamily="18" charset="0"/>
              </a:rPr>
              <a:t>Drug-resistant infections: a threat to global health security.</a:t>
            </a:r>
            <a:r>
              <a:rPr lang="en-IN" sz="1800" dirty="0">
                <a:effectLst/>
                <a:latin typeface="Times New Roman" panose="02020603050405020304" pitchFamily="18" charset="0"/>
                <a:ea typeface="Times New Roman" panose="02020603050405020304" pitchFamily="18" charset="0"/>
              </a:rPr>
              <a:t> Washington, DC: World Bank.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3"/>
              </a:rPr>
              <a:t>https://www.worldbank.org/en/topic/health/publication/drug-resistant-infections</a:t>
            </a:r>
            <a:r>
              <a:rPr lang="en-IN" sz="1800" dirty="0">
                <a:effectLst/>
                <a:latin typeface="Times New Roman" panose="02020603050405020304" pitchFamily="18" charset="0"/>
                <a:ea typeface="Times New Roman" panose="02020603050405020304" pitchFamily="18" charset="0"/>
              </a:rPr>
              <a:t> (Accessed: 10 October 2025).</a:t>
            </a:r>
          </a:p>
          <a:p>
            <a:pPr>
              <a:buFont typeface="Arial" panose="020B0604020202020204" pitchFamily="34" charset="0"/>
              <a:buChar char="•"/>
            </a:pPr>
            <a:endParaRPr lang="en-IN" dirty="0"/>
          </a:p>
        </p:txBody>
      </p:sp>
    </p:spTree>
    <p:extLst>
      <p:ext uri="{BB962C8B-B14F-4D97-AF65-F5344CB8AC3E}">
        <p14:creationId xmlns:p14="http://schemas.microsoft.com/office/powerpoint/2010/main" val="557933058"/>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427</TotalTime>
  <Words>3131</Words>
  <Application>Microsoft Office PowerPoint</Application>
  <PresentationFormat>Widescreen</PresentationFormat>
  <Paragraphs>109</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Open Sans</vt:lpstr>
      <vt:lpstr>Times New Roman</vt:lpstr>
      <vt:lpstr>ui-sans-serif</vt:lpstr>
      <vt:lpstr>Wingdings 3</vt:lpstr>
      <vt:lpstr>Wisp</vt:lpstr>
      <vt:lpstr>Combating Antimicrobial Resistance Among Healthcare Workers and Older Adults </vt:lpstr>
      <vt:lpstr>Prevalence and Global Burden of Antimicrobial Resistance Among Older Adults  </vt:lpstr>
      <vt:lpstr>Rationale </vt:lpstr>
      <vt:lpstr>Research Question</vt:lpstr>
      <vt:lpstr> Objectives &amp; Aim </vt:lpstr>
      <vt:lpstr>Global Comparison of Antibiotic Stewardship Practices </vt:lpstr>
      <vt:lpstr>Research Impact on Older Adults</vt:lpstr>
      <vt:lpstr>Ethical and Methodological Considerations</vt:lpstr>
      <vt:lpstr>Recommendations &amp; 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Jeet Navinbhai Patel (2430947)</dc:creator>
  <cp:lastModifiedBy>Jeet Navinbhai Patel (2430947)</cp:lastModifiedBy>
  <cp:revision>60</cp:revision>
  <dcterms:created xsi:type="dcterms:W3CDTF">2025-10-10T21:06:32Z</dcterms:created>
  <dcterms:modified xsi:type="dcterms:W3CDTF">2025-10-13T00:46:07Z</dcterms:modified>
</cp:coreProperties>
</file>