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67" r:id="rId7"/>
    <p:sldId id="262" r:id="rId8"/>
    <p:sldId id="270" r:id="rId9"/>
    <p:sldId id="265" r:id="rId10"/>
    <p:sldId id="259" r:id="rId11"/>
    <p:sldId id="264" r:id="rId12"/>
    <p:sldId id="268"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3" autoAdjust="0"/>
    <p:restoredTop sz="94660"/>
  </p:normalViewPr>
  <p:slideViewPr>
    <p:cSldViewPr snapToGrid="0">
      <p:cViewPr varScale="1">
        <p:scale>
          <a:sx n="160" d="100"/>
          <a:sy n="160" d="100"/>
        </p:scale>
        <p:origin x="114"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D2411-D6BB-4E1C-AD0B-4E15275099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D1CBDD-B6F1-4F2E-ADE0-3B302FC64B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911367-1756-4730-BCA2-3C51C598045E}"/>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DADCDF66-046C-4710-B81D-9B596D5F69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3F37EE-6CE0-42D1-BE79-628A9D821CF2}"/>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1882836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755BC-F06C-4039-A805-6F55192175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01ACAB-152E-4FB5-8A97-615339B5ED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830E5D-642E-42A7-B122-497602800D30}"/>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B7D56E13-DF19-4F9A-94CF-F99E7A85EE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99F7D0-60A3-4897-B479-B2C82FFCB1BD}"/>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73460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A2315-C8DB-4991-9226-1A8A1B6442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08E252-7EB7-4A33-9E36-3FBF2B441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C28499-7F6D-4AAE-8A01-6B73D7863001}"/>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19BEE196-7A41-437A-804E-C33810B9E2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97FA05-C5D9-41A3-9479-8B4AB261AC0E}"/>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2869747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87681-2C36-4728-8A03-8E7EDD0BA7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B1D93F-2BD5-40D0-852F-12701D2E04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8BB617-1EF5-41D7-A111-1C6D0C845A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93B79A-3BF0-4D97-A81B-5CCFFE3D5090}"/>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6" name="Footer Placeholder 5">
            <a:extLst>
              <a:ext uri="{FF2B5EF4-FFF2-40B4-BE49-F238E27FC236}">
                <a16:creationId xmlns:a16="http://schemas.microsoft.com/office/drawing/2014/main" id="{8E07AA30-DABF-4FD4-A463-43163D12BF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E3D940-7CD3-4F5D-B4E4-A55D3E4D7B4C}"/>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1504570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A2C0C-840F-42B4-9EE5-B71809C50B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E95A7C-905C-4DD5-B540-07F936D50F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8D649A-FB7A-4954-87B5-6D0028E2F4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382754-0CF1-414C-9C8C-D0808E35C6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D03177-2695-4862-84A4-34E7356162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110CBA-D13C-4F80-A798-BF53E5CB8C1A}"/>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8" name="Footer Placeholder 7">
            <a:extLst>
              <a:ext uri="{FF2B5EF4-FFF2-40B4-BE49-F238E27FC236}">
                <a16:creationId xmlns:a16="http://schemas.microsoft.com/office/drawing/2014/main" id="{53224B51-C9B1-457A-A761-69E9434916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AF4C6E-EDAB-4C52-BBA9-AA1D3090CE4F}"/>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219360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B162F-AA85-40B2-8F8C-89335709E6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E035A7-2631-4BF0-B257-29312EAB04B0}"/>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4" name="Footer Placeholder 3">
            <a:extLst>
              <a:ext uri="{FF2B5EF4-FFF2-40B4-BE49-F238E27FC236}">
                <a16:creationId xmlns:a16="http://schemas.microsoft.com/office/drawing/2014/main" id="{D7112F4D-594B-4B40-B2ED-9D50EF969C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910DD0-3CA0-4C35-B426-1C6C6B593CB5}"/>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952457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45082D-F8D0-4C08-BFFC-004DF75D7F6D}"/>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3" name="Footer Placeholder 2">
            <a:extLst>
              <a:ext uri="{FF2B5EF4-FFF2-40B4-BE49-F238E27FC236}">
                <a16:creationId xmlns:a16="http://schemas.microsoft.com/office/drawing/2014/main" id="{B7F9B189-AA16-41E7-AAFF-0C9FE60E60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9E4828-EC3F-4A23-8A67-C2AC4756C9D6}"/>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83174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9E2CD-2AE7-4402-A1C4-2B9BAC8DD3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7753CF-A313-4BCE-9A16-C60A97AD98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8E956E-BDA3-4B3F-B524-799E52C3C1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53CA00-081D-44C6-9ADB-E7C6E87CB376}"/>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6" name="Footer Placeholder 5">
            <a:extLst>
              <a:ext uri="{FF2B5EF4-FFF2-40B4-BE49-F238E27FC236}">
                <a16:creationId xmlns:a16="http://schemas.microsoft.com/office/drawing/2014/main" id="{08B6A284-1B19-4D83-80F8-D7DCEB8291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FB3082-5C17-46CD-BF2C-297C948E272E}"/>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42583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44F35-5629-4345-8C51-C9AE33CF9C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EC8CDC-9E8A-4B49-880F-3B6CF2D257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5E9066-0369-4CA0-A513-CD9F34D4D7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9451B9-A6DC-4CEC-A93A-0CDED792BCC1}"/>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6" name="Footer Placeholder 5">
            <a:extLst>
              <a:ext uri="{FF2B5EF4-FFF2-40B4-BE49-F238E27FC236}">
                <a16:creationId xmlns:a16="http://schemas.microsoft.com/office/drawing/2014/main" id="{25C30E17-66E5-4C5A-9172-A66524DA2C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1DAA64-5725-4B19-8F43-4877C8CA610F}"/>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4151075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A2812-38CB-4664-A2EB-C5E5C087C2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AE3F0F-B826-4171-A5EE-E29A57C066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5B2512-D991-4A6D-B589-14EED680DD1C}"/>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4822E9FC-4065-4DC0-BBAA-4F8FB47D4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B10ECE-CB80-46D6-AC79-5C138827E07A}"/>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2951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56B601-1581-4AB2-B017-D0A7747389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658D6A-1176-4DA3-84D0-A3258CDE863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3B8A4A-9C74-4F19-9CDD-112761A66EEF}"/>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2A2F9E28-BC78-4E0B-BEB8-C612960837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F3E777-B47B-4BAE-B39D-6AB48E8A939D}"/>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451080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8B7D18-91A7-43E8-85B9-4C95FF6D8B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CD0225-EE14-4C49-B62E-3B326C7C79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479E8F-CD27-4425-9A67-FCB510F33A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660A16FC-3059-4B9A-A345-C9AECC7D47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7388BA0-11F7-45B2-9799-AA8FC6B77C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E09FA2-26D8-4888-B5BF-0E4C1C34407D}" type="slidenum">
              <a:rPr lang="en-GB" smtClean="0"/>
              <a:t>‹#›</a:t>
            </a:fld>
            <a:endParaRPr lang="en-GB"/>
          </a:p>
        </p:txBody>
      </p:sp>
    </p:spTree>
    <p:extLst>
      <p:ext uri="{BB962C8B-B14F-4D97-AF65-F5344CB8AC3E}">
        <p14:creationId xmlns:p14="http://schemas.microsoft.com/office/powerpoint/2010/main" val="2107716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81C9BB-9273-4BE2-8997-6D532D40D10B}"/>
              </a:ext>
            </a:extLst>
          </p:cNvPr>
          <p:cNvSpPr>
            <a:spLocks noGrp="1"/>
          </p:cNvSpPr>
          <p:nvPr>
            <p:ph type="ctrTitle"/>
          </p:nvPr>
        </p:nvSpPr>
        <p:spPr>
          <a:xfrm>
            <a:off x="5206995" y="641041"/>
            <a:ext cx="6124576" cy="3005494"/>
          </a:xfrm>
        </p:spPr>
        <p:txBody>
          <a:bodyPr>
            <a:normAutofit/>
          </a:bodyPr>
          <a:lstStyle/>
          <a:p>
            <a:pPr algn="r"/>
            <a:r>
              <a:rPr lang="en-GB" sz="7200" dirty="0">
                <a:solidFill>
                  <a:schemeClr val="bg1"/>
                </a:solidFill>
              </a:rPr>
              <a:t>Object analysis: Iron Ring </a:t>
            </a:r>
          </a:p>
        </p:txBody>
      </p:sp>
      <p:sp>
        <p:nvSpPr>
          <p:cNvPr id="43" name="Freeform: Shape 42">
            <a:extLst>
              <a:ext uri="{FF2B5EF4-FFF2-40B4-BE49-F238E27FC236}">
                <a16:creationId xmlns:a16="http://schemas.microsoft.com/office/drawing/2014/main" id="{E253338B-EC15-4112-B0AA-4135021E9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5" name="Group 44">
            <a:extLst>
              <a:ext uri="{FF2B5EF4-FFF2-40B4-BE49-F238E27FC236}">
                <a16:creationId xmlns:a16="http://schemas.microsoft.com/office/drawing/2014/main" id="{431899EE-49A4-469F-BDB5-0A178C5510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46" name="Freeform: Shape 45">
              <a:extLst>
                <a:ext uri="{FF2B5EF4-FFF2-40B4-BE49-F238E27FC236}">
                  <a16:creationId xmlns:a16="http://schemas.microsoft.com/office/drawing/2014/main" id="{463E0550-0AFD-458E-A821-787F4CB6F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46">
              <a:extLst>
                <a:ext uri="{FF2B5EF4-FFF2-40B4-BE49-F238E27FC236}">
                  <a16:creationId xmlns:a16="http://schemas.microsoft.com/office/drawing/2014/main" id="{9BC5702A-BA45-4A2C-99DC-525993A9C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7" name="TextBox 6">
            <a:extLst>
              <a:ext uri="{FF2B5EF4-FFF2-40B4-BE49-F238E27FC236}">
                <a16:creationId xmlns:a16="http://schemas.microsoft.com/office/drawing/2014/main" id="{823B6E23-1FD4-4EAA-9846-7A4F3A4D5D00}"/>
              </a:ext>
            </a:extLst>
          </p:cNvPr>
          <p:cNvSpPr txBox="1"/>
          <p:nvPr/>
        </p:nvSpPr>
        <p:spPr>
          <a:xfrm>
            <a:off x="5441249" y="3930732"/>
            <a:ext cx="6572992" cy="1477328"/>
          </a:xfrm>
          <a:prstGeom prst="rect">
            <a:avLst/>
          </a:prstGeom>
          <a:noFill/>
        </p:spPr>
        <p:txBody>
          <a:bodyPr wrap="square" rtlCol="0">
            <a:spAutoFit/>
          </a:bodyPr>
          <a:lstStyle/>
          <a:p>
            <a:pPr algn="r"/>
            <a:r>
              <a:rPr lang="en-GB" dirty="0">
                <a:solidFill>
                  <a:schemeClr val="bg1"/>
                </a:solidFill>
              </a:rPr>
              <a:t>Jack Glascott </a:t>
            </a:r>
          </a:p>
          <a:p>
            <a:pPr algn="r"/>
            <a:r>
              <a:rPr lang="en-GB" dirty="0">
                <a:solidFill>
                  <a:schemeClr val="bg1"/>
                </a:solidFill>
              </a:rPr>
              <a:t>– 1901783</a:t>
            </a:r>
          </a:p>
          <a:p>
            <a:pPr algn="r"/>
            <a:r>
              <a:rPr lang="en-GB" dirty="0">
                <a:solidFill>
                  <a:schemeClr val="bg1"/>
                </a:solidFill>
              </a:rPr>
              <a:t>Level 6</a:t>
            </a:r>
          </a:p>
          <a:p>
            <a:pPr algn="r"/>
            <a:r>
              <a:rPr lang="en-GB" dirty="0">
                <a:solidFill>
                  <a:schemeClr val="bg1"/>
                </a:solidFill>
              </a:rPr>
              <a:t>Entanglements: Exploring Interactions between the Aegean and the Near East (HPAH5010, HPAH6010)</a:t>
            </a:r>
          </a:p>
        </p:txBody>
      </p:sp>
      <p:pic>
        <p:nvPicPr>
          <p:cNvPr id="9" name="Picture 8">
            <a:extLst>
              <a:ext uri="{FF2B5EF4-FFF2-40B4-BE49-F238E27FC236}">
                <a16:creationId xmlns:a16="http://schemas.microsoft.com/office/drawing/2014/main" id="{0C81DB75-1C68-41B5-81BB-34E9B19125BD}"/>
              </a:ext>
            </a:extLst>
          </p:cNvPr>
          <p:cNvPicPr>
            <a:picLocks noChangeAspect="1"/>
          </p:cNvPicPr>
          <p:nvPr/>
        </p:nvPicPr>
        <p:blipFill rotWithShape="1">
          <a:blip r:embed="rId3"/>
          <a:srcRect l="32745" t="14992" r="32105" b="4664"/>
          <a:stretch/>
        </p:blipFill>
        <p:spPr>
          <a:xfrm>
            <a:off x="197929" y="1122830"/>
            <a:ext cx="3628465" cy="4000500"/>
          </a:xfrm>
          <a:prstGeom prst="rect">
            <a:avLst/>
          </a:prstGeom>
        </p:spPr>
      </p:pic>
    </p:spTree>
    <p:extLst>
      <p:ext uri="{BB962C8B-B14F-4D97-AF65-F5344CB8AC3E}">
        <p14:creationId xmlns:p14="http://schemas.microsoft.com/office/powerpoint/2010/main" val="379611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835024" y="841376"/>
            <a:ext cx="4830283" cy="5632169"/>
          </a:xfrm>
        </p:spPr>
        <p:txBody>
          <a:bodyPr>
            <a:normAutofit/>
          </a:bodyPr>
          <a:lstStyle/>
          <a:p>
            <a:pPr algn="l"/>
            <a:r>
              <a:rPr lang="en-GB" sz="1400" dirty="0">
                <a:solidFill>
                  <a:schemeClr val="bg1"/>
                </a:solidFill>
              </a:rPr>
              <a:t>Object: bracelet</a:t>
            </a:r>
          </a:p>
          <a:p>
            <a:pPr algn="l"/>
            <a:r>
              <a:rPr lang="en-GB" sz="1400" dirty="0">
                <a:solidFill>
                  <a:schemeClr val="bg1"/>
                </a:solidFill>
              </a:rPr>
              <a:t>Acquisition by the British Museum</a:t>
            </a:r>
          </a:p>
          <a:p>
            <a:pPr algn="l"/>
            <a:r>
              <a:rPr lang="en-GB" sz="1400" dirty="0">
                <a:solidFill>
                  <a:schemeClr val="bg1"/>
                </a:solidFill>
              </a:rPr>
              <a:t>Museum number: 1898, 1201.32</a:t>
            </a:r>
          </a:p>
          <a:p>
            <a:pPr algn="l"/>
            <a:r>
              <a:rPr lang="en-GB" sz="1400" dirty="0">
                <a:solidFill>
                  <a:schemeClr val="bg1"/>
                </a:solidFill>
              </a:rPr>
              <a:t>Description: silver bracelet composed of a rounded hoop tapering the ends, which over lap at the top and are twisted around the hoop in spiral wires; between the spirals is placed a prism of gold that is not broken off</a:t>
            </a:r>
          </a:p>
          <a:p>
            <a:pPr algn="l"/>
            <a:r>
              <a:rPr lang="en-GB" sz="1400" dirty="0">
                <a:solidFill>
                  <a:schemeClr val="bg1"/>
                </a:solidFill>
              </a:rPr>
              <a:t>Material: iron</a:t>
            </a:r>
          </a:p>
          <a:p>
            <a:pPr algn="l"/>
            <a:r>
              <a:rPr lang="en-GB" sz="1400" dirty="0">
                <a:solidFill>
                  <a:schemeClr val="bg1"/>
                </a:solidFill>
              </a:rPr>
              <a:t>Dimensions:</a:t>
            </a:r>
          </a:p>
          <a:p>
            <a:pPr marL="285750" indent="-285750" algn="l">
              <a:buFontTx/>
              <a:buChar char="-"/>
            </a:pPr>
            <a:r>
              <a:rPr lang="en-GB" sz="1400" dirty="0">
                <a:solidFill>
                  <a:schemeClr val="bg1"/>
                </a:solidFill>
              </a:rPr>
              <a:t>diameter: 5.40 cm</a:t>
            </a:r>
          </a:p>
          <a:p>
            <a:pPr marL="285750" indent="-285750" algn="l">
              <a:buFontTx/>
              <a:buChar char="-"/>
            </a:pPr>
            <a:r>
              <a:rPr lang="en-GB" sz="1400" dirty="0">
                <a:solidFill>
                  <a:schemeClr val="bg1"/>
                </a:solidFill>
              </a:rPr>
              <a:t>Weight: 23 g</a:t>
            </a:r>
          </a:p>
          <a:p>
            <a:pPr marL="285750" indent="-285750" algn="l">
              <a:buFontTx/>
              <a:buChar char="-"/>
            </a:pPr>
            <a:r>
              <a:rPr lang="en-GB" sz="1400" dirty="0">
                <a:solidFill>
                  <a:schemeClr val="bg1"/>
                </a:solidFill>
              </a:rPr>
              <a:t>Thickness: 1 cm</a:t>
            </a:r>
          </a:p>
          <a:p>
            <a:pPr algn="l"/>
            <a:r>
              <a:rPr lang="en-GB" sz="1400" dirty="0">
                <a:solidFill>
                  <a:schemeClr val="bg1"/>
                </a:solidFill>
              </a:rPr>
              <a:t>Iron value </a:t>
            </a:r>
          </a:p>
          <a:p>
            <a:pPr algn="l"/>
            <a:r>
              <a:rPr lang="en-GB" sz="1400" dirty="0">
                <a:solidFill>
                  <a:schemeClr val="bg1"/>
                </a:solidFill>
              </a:rPr>
              <a:t>Origen: Cyprus (Larnka)</a:t>
            </a:r>
          </a:p>
          <a:p>
            <a:pPr algn="l"/>
            <a:r>
              <a:rPr lang="en-GB" sz="1400" dirty="0">
                <a:solidFill>
                  <a:schemeClr val="bg1"/>
                </a:solidFill>
              </a:rPr>
              <a:t>Found in: </a:t>
            </a:r>
            <a:r>
              <a:rPr lang="en-GB" sz="1400" dirty="0" err="1">
                <a:solidFill>
                  <a:schemeClr val="bg1"/>
                </a:solidFill>
              </a:rPr>
              <a:t>maroni</a:t>
            </a:r>
            <a:endParaRPr lang="en-GB" sz="1400" dirty="0">
              <a:solidFill>
                <a:schemeClr val="bg1"/>
              </a:solidFill>
            </a:endParaRPr>
          </a:p>
          <a:p>
            <a:pPr algn="l"/>
            <a:r>
              <a:rPr lang="en-GB" sz="1400" dirty="0">
                <a:solidFill>
                  <a:schemeClr val="bg1"/>
                </a:solidFill>
              </a:rPr>
              <a:t>Culture/periods: Late Bronze Age</a:t>
            </a:r>
          </a:p>
          <a:p>
            <a:pPr algn="l"/>
            <a:r>
              <a:rPr lang="en-GB" sz="1400" dirty="0">
                <a:solidFill>
                  <a:schemeClr val="bg1"/>
                </a:solidFill>
              </a:rPr>
              <a:t>Production: 1650 BC – 1200 BC</a:t>
            </a:r>
          </a:p>
          <a:p>
            <a:pPr algn="l"/>
            <a:endParaRPr lang="en-GB" sz="600" dirty="0">
              <a:solidFill>
                <a:schemeClr val="bg1"/>
              </a:solidFill>
            </a:endParaRPr>
          </a:p>
        </p:txBody>
      </p:sp>
      <p:grpSp>
        <p:nvGrpSpPr>
          <p:cNvPr id="63" name="Group 62">
            <a:extLst>
              <a:ext uri="{FF2B5EF4-FFF2-40B4-BE49-F238E27FC236}">
                <a16:creationId xmlns:a16="http://schemas.microsoft.com/office/drawing/2014/main" id="{9523617D-D84A-4054-95AA-9F89131D5F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64" name="Group 63">
              <a:extLst>
                <a:ext uri="{FF2B5EF4-FFF2-40B4-BE49-F238E27FC236}">
                  <a16:creationId xmlns:a16="http://schemas.microsoft.com/office/drawing/2014/main" id="{AB43C5D0-A5EA-4427-B537-1D236BB7AF5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68" name="Freeform: Shape 67">
                <a:extLst>
                  <a:ext uri="{FF2B5EF4-FFF2-40B4-BE49-F238E27FC236}">
                    <a16:creationId xmlns:a16="http://schemas.microsoft.com/office/drawing/2014/main" id="{70FA4045-2CBD-47E7-B0D7-2F5619C9A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9" name="Freeform: Shape 68">
                <a:extLst>
                  <a:ext uri="{FF2B5EF4-FFF2-40B4-BE49-F238E27FC236}">
                    <a16:creationId xmlns:a16="http://schemas.microsoft.com/office/drawing/2014/main" id="{41DFCB8A-0C16-4BF4-89D1-2A93FDA13D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65" name="Group 64">
              <a:extLst>
                <a:ext uri="{FF2B5EF4-FFF2-40B4-BE49-F238E27FC236}">
                  <a16:creationId xmlns:a16="http://schemas.microsoft.com/office/drawing/2014/main" id="{7EC88587-B5AF-448E-9735-D9A2946AEF3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66" name="Freeform: Shape 65">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Freeform: Shape 66">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9" name="Picture 8">
            <a:extLst>
              <a:ext uri="{FF2B5EF4-FFF2-40B4-BE49-F238E27FC236}">
                <a16:creationId xmlns:a16="http://schemas.microsoft.com/office/drawing/2014/main" id="{6447434F-63E6-4929-B25E-1ADC1CBD1216}"/>
              </a:ext>
            </a:extLst>
          </p:cNvPr>
          <p:cNvPicPr>
            <a:picLocks noChangeAspect="1"/>
          </p:cNvPicPr>
          <p:nvPr/>
        </p:nvPicPr>
        <p:blipFill>
          <a:blip r:embed="rId3"/>
          <a:stretch>
            <a:fillRect/>
          </a:stretch>
        </p:blipFill>
        <p:spPr>
          <a:xfrm>
            <a:off x="7073085" y="1249297"/>
            <a:ext cx="3040516" cy="3346609"/>
          </a:xfrm>
          <a:prstGeom prst="rect">
            <a:avLst/>
          </a:prstGeom>
          <a:effectLst>
            <a:softEdge rad="228600"/>
          </a:effectLst>
        </p:spPr>
      </p:pic>
    </p:spTree>
    <p:extLst>
      <p:ext uri="{BB962C8B-B14F-4D97-AF65-F5344CB8AC3E}">
        <p14:creationId xmlns:p14="http://schemas.microsoft.com/office/powerpoint/2010/main" val="2456578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 name="Rectangle 122">
            <a:extLst>
              <a:ext uri="{FF2B5EF4-FFF2-40B4-BE49-F238E27FC236}">
                <a16:creationId xmlns:a16="http://schemas.microsoft.com/office/drawing/2014/main" id="{605494DE-B078-4D87-BB01-C84320618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a:extLst>
              <a:ext uri="{FF2B5EF4-FFF2-40B4-BE49-F238E27FC236}">
                <a16:creationId xmlns:a16="http://schemas.microsoft.com/office/drawing/2014/main" id="{9A0576B0-CD8C-4661-95C8-A9F2CE7CD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4724288" cy="6861324"/>
          </a:xfrm>
          <a:prstGeom prst="rect">
            <a:avLst/>
          </a:prstGeom>
          <a:solidFill>
            <a:srgbClr val="000000">
              <a:alpha val="8039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Shape 126">
            <a:extLst>
              <a:ext uri="{FF2B5EF4-FFF2-40B4-BE49-F238E27FC236}">
                <a16:creationId xmlns:a16="http://schemas.microsoft.com/office/drawing/2014/main" id="{3FF60E2B-3919-423C-B1FF-56CDE6681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19042"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rgbClr val="000000">
              <a:alpha val="3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57F1E163-DDC0-4442-BC8E-A96AA9C7701C}"/>
              </a:ext>
            </a:extLst>
          </p:cNvPr>
          <p:cNvSpPr txBox="1"/>
          <p:nvPr/>
        </p:nvSpPr>
        <p:spPr>
          <a:xfrm>
            <a:off x="804672" y="1122363"/>
            <a:ext cx="3308130" cy="23876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600" kern="1200">
                <a:solidFill>
                  <a:srgbClr val="FFFFFF"/>
                </a:solidFill>
                <a:latin typeface="+mj-lt"/>
                <a:ea typeface="+mj-ea"/>
                <a:cs typeface="+mj-cs"/>
              </a:rPr>
              <a:t>Fig. 1. Late Bronze Age Cyprus: sites, (modern) towns, and other areas mentioned in the text (modified from Knapp, 2008)</a:t>
            </a:r>
          </a:p>
        </p:txBody>
      </p:sp>
      <p:pic>
        <p:nvPicPr>
          <p:cNvPr id="7" name="Picture 6">
            <a:extLst>
              <a:ext uri="{FF2B5EF4-FFF2-40B4-BE49-F238E27FC236}">
                <a16:creationId xmlns:a16="http://schemas.microsoft.com/office/drawing/2014/main" id="{336FA525-8184-4351-BB4C-F8D108B16D5B}"/>
              </a:ext>
            </a:extLst>
          </p:cNvPr>
          <p:cNvPicPr>
            <a:picLocks noChangeAspect="1"/>
          </p:cNvPicPr>
          <p:nvPr/>
        </p:nvPicPr>
        <p:blipFill>
          <a:blip r:embed="rId2"/>
          <a:stretch>
            <a:fillRect/>
          </a:stretch>
        </p:blipFill>
        <p:spPr>
          <a:xfrm>
            <a:off x="5320996" y="1436911"/>
            <a:ext cx="6274296" cy="3984177"/>
          </a:xfrm>
          <a:prstGeom prst="rect">
            <a:avLst/>
          </a:prstGeom>
        </p:spPr>
      </p:pic>
    </p:spTree>
    <p:extLst>
      <p:ext uri="{BB962C8B-B14F-4D97-AF65-F5344CB8AC3E}">
        <p14:creationId xmlns:p14="http://schemas.microsoft.com/office/powerpoint/2010/main" val="3859873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6" name="Rectangle 115">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523890" y="400361"/>
            <a:ext cx="5041075" cy="6151407"/>
          </a:xfrm>
        </p:spPr>
        <p:txBody>
          <a:bodyPr vert="horz" lIns="91440" tIns="45720" rIns="91440" bIns="45720" rtlCol="0">
            <a:normAutofit/>
          </a:bodyPr>
          <a:lstStyle/>
          <a:p>
            <a:pPr marL="171450" indent="-171450" algn="l">
              <a:buFont typeface="Arial" panose="020B0604020202020204" pitchFamily="34" charset="0"/>
              <a:buChar char="•"/>
            </a:pPr>
            <a:r>
              <a:rPr lang="en-GB" sz="1000" kern="1200" dirty="0">
                <a:solidFill>
                  <a:schemeClr val="bg1"/>
                </a:solidFill>
                <a:latin typeface="+mn-lt"/>
                <a:ea typeface="+mn-ea"/>
                <a:cs typeface="+mn-cs"/>
              </a:rPr>
              <a:t>To a different extent, the Minoans, the later Mycenaeans, had been investors and therefore could have treated silver a lot. Hence, we see a large amount of early Greek silver earrings from archaeological sites on the Greek mainland, Crete, and Cyprus. The Phoenicians have performed a unique position withinside the improvement of the Mediterranean civilizations via their colonization and change with all corners of the area. It changed into the Phoenicians who commenced the take advantage of the Spanish silver deposits and distribution in the classical world. Their incentives pulled silver from its specific and uncommon repute, and its availability rose to ranges by no means visible before</a:t>
            </a:r>
          </a:p>
          <a:p>
            <a:pPr marL="171450" indent="-171450" algn="l">
              <a:buFont typeface="Arial" panose="020B0604020202020204" pitchFamily="34" charset="0"/>
              <a:buChar char="•"/>
            </a:pPr>
            <a:r>
              <a:rPr lang="en-GB" sz="1000" dirty="0">
                <a:solidFill>
                  <a:schemeClr val="bg1"/>
                </a:solidFill>
              </a:rPr>
              <a:t>Gold is similar and has great value and meaning both in its usage and its presence in objects. This is exacerbated by the origin of this artifact from Cyprus. As a non originated material from the region</a:t>
            </a:r>
          </a:p>
          <a:p>
            <a:pPr marL="171450" indent="-171450" algn="l">
              <a:buFont typeface="Arial" panose="020B0604020202020204" pitchFamily="34" charset="0"/>
              <a:buChar char="•"/>
            </a:pPr>
            <a:r>
              <a:rPr lang="en-GB" sz="1000" dirty="0">
                <a:solidFill>
                  <a:schemeClr val="bg1"/>
                </a:solidFill>
              </a:rPr>
              <a:t>This value can also be observed though the presentation of the bronze and more </a:t>
            </a:r>
            <a:r>
              <a:rPr lang="en-GB" sz="1000" dirty="0" err="1">
                <a:solidFill>
                  <a:schemeClr val="bg1"/>
                </a:solidFill>
              </a:rPr>
              <a:t>numarous</a:t>
            </a:r>
            <a:r>
              <a:rPr lang="en-GB" sz="1000" dirty="0">
                <a:solidFill>
                  <a:schemeClr val="bg1"/>
                </a:solidFill>
              </a:rPr>
              <a:t> example of a bracelet seen in a similar area</a:t>
            </a:r>
          </a:p>
          <a:p>
            <a:pPr algn="l"/>
            <a:endParaRPr lang="en-US" sz="1000" kern="1200" dirty="0">
              <a:solidFill>
                <a:schemeClr val="bg1"/>
              </a:solidFill>
              <a:latin typeface="+mn-lt"/>
              <a:ea typeface="+mn-ea"/>
              <a:cs typeface="+mn-cs"/>
            </a:endParaRPr>
          </a:p>
        </p:txBody>
      </p:sp>
      <p:sp>
        <p:nvSpPr>
          <p:cNvPr id="118" name="Rectangle 117">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1BB9C66-CC6A-40B3-9B59-CDB97129F55F}"/>
              </a:ext>
            </a:extLst>
          </p:cNvPr>
          <p:cNvSpPr txBox="1"/>
          <p:nvPr/>
        </p:nvSpPr>
        <p:spPr>
          <a:xfrm>
            <a:off x="6550181" y="134759"/>
            <a:ext cx="3837158" cy="369332"/>
          </a:xfrm>
          <a:prstGeom prst="rect">
            <a:avLst/>
          </a:prstGeom>
          <a:noFill/>
        </p:spPr>
        <p:txBody>
          <a:bodyPr wrap="square" rtlCol="0">
            <a:spAutoFit/>
          </a:bodyPr>
          <a:lstStyle/>
          <a:p>
            <a:pPr algn="ctr">
              <a:spcAft>
                <a:spcPts val="600"/>
              </a:spcAft>
            </a:pPr>
            <a:r>
              <a:rPr lang="en-GB" dirty="0">
                <a:solidFill>
                  <a:schemeClr val="bg1"/>
                </a:solidFill>
              </a:rPr>
              <a:t>value</a:t>
            </a:r>
          </a:p>
        </p:txBody>
      </p:sp>
      <p:pic>
        <p:nvPicPr>
          <p:cNvPr id="7" name="Picture 6">
            <a:extLst>
              <a:ext uri="{FF2B5EF4-FFF2-40B4-BE49-F238E27FC236}">
                <a16:creationId xmlns:a16="http://schemas.microsoft.com/office/drawing/2014/main" id="{A2243422-9BB5-4468-A5DB-8283D4239ED0}"/>
              </a:ext>
            </a:extLst>
          </p:cNvPr>
          <p:cNvPicPr>
            <a:picLocks noChangeAspect="1"/>
          </p:cNvPicPr>
          <p:nvPr/>
        </p:nvPicPr>
        <p:blipFill>
          <a:blip r:embed="rId2"/>
          <a:stretch>
            <a:fillRect/>
          </a:stretch>
        </p:blipFill>
        <p:spPr>
          <a:xfrm>
            <a:off x="6234112" y="638849"/>
            <a:ext cx="2315765" cy="2548896"/>
          </a:xfrm>
          <a:prstGeom prst="rect">
            <a:avLst/>
          </a:prstGeom>
          <a:effectLst>
            <a:softEdge rad="152400"/>
          </a:effectLst>
        </p:spPr>
      </p:pic>
      <p:pic>
        <p:nvPicPr>
          <p:cNvPr id="2" name="Picture 1">
            <a:extLst>
              <a:ext uri="{FF2B5EF4-FFF2-40B4-BE49-F238E27FC236}">
                <a16:creationId xmlns:a16="http://schemas.microsoft.com/office/drawing/2014/main" id="{9CB606B0-D9CA-49EC-B7DD-A4836526ED82}"/>
              </a:ext>
            </a:extLst>
          </p:cNvPr>
          <p:cNvPicPr>
            <a:picLocks noChangeAspect="1"/>
          </p:cNvPicPr>
          <p:nvPr/>
        </p:nvPicPr>
        <p:blipFill>
          <a:blip r:embed="rId3"/>
          <a:stretch>
            <a:fillRect/>
          </a:stretch>
        </p:blipFill>
        <p:spPr>
          <a:xfrm>
            <a:off x="8657969" y="3429000"/>
            <a:ext cx="2551959" cy="2401018"/>
          </a:xfrm>
          <a:prstGeom prst="rect">
            <a:avLst/>
          </a:prstGeom>
        </p:spPr>
      </p:pic>
    </p:spTree>
    <p:extLst>
      <p:ext uri="{BB962C8B-B14F-4D97-AF65-F5344CB8AC3E}">
        <p14:creationId xmlns:p14="http://schemas.microsoft.com/office/powerpoint/2010/main" val="2818516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BB9C66-CC6A-40B3-9B59-CDB97129F55F}"/>
              </a:ext>
            </a:extLst>
          </p:cNvPr>
          <p:cNvSpPr txBox="1"/>
          <p:nvPr/>
        </p:nvSpPr>
        <p:spPr>
          <a:xfrm>
            <a:off x="704209" y="635069"/>
            <a:ext cx="4509236" cy="113913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a:solidFill>
                  <a:schemeClr val="tx1"/>
                </a:solidFill>
                <a:latin typeface="+mj-lt"/>
                <a:ea typeface="+mj-ea"/>
                <a:cs typeface="+mj-cs"/>
              </a:rPr>
              <a:t>value</a:t>
            </a: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720992" y="1941362"/>
            <a:ext cx="4492454" cy="2419097"/>
          </a:xfrm>
        </p:spPr>
        <p:txBody>
          <a:bodyPr vert="horz" lIns="91440" tIns="45720" rIns="91440" bIns="45720" rtlCol="0" anchor="t">
            <a:normAutofit/>
          </a:bodyPr>
          <a:lstStyle/>
          <a:p>
            <a:pPr marL="171450" indent="-228600" algn="l">
              <a:buFont typeface="Arial" panose="020B0604020202020204" pitchFamily="34" charset="0"/>
              <a:buChar char="•"/>
            </a:pPr>
            <a:r>
              <a:rPr lang="en-US" sz="600"/>
              <a:t>The jewellery of this era indicates the talent of the Cypriot craftsman and goldsmith in combining Aegean factors with oriental and nearby traditions. Frontlets, diadems, mouthpieces, even jewellery, of oriental shape is adorned with embossed or stamped motifs of Aegean origin: figures of 8 formed shields, spirals, rosettes, sphinxes in addition to bulls or bull’s heads, a Cypro-Aegean inspiration. </a:t>
            </a:r>
          </a:p>
          <a:p>
            <a:pPr marL="171450" indent="-228600" algn="l">
              <a:buFont typeface="Arial" panose="020B0604020202020204" pitchFamily="34" charset="0"/>
              <a:buChar char="•"/>
            </a:pPr>
            <a:r>
              <a:rPr lang="en-US" sz="600"/>
              <a:t>There is the elongated boat-formed ear-ring of oriental origin, the crescent-formed ear-ring with overlapping ends simple or with a pendant of globules below, an aggregate of Near Eastern and Cretan factors, the ear-ring withinside the form of a bull’s head, a Cypriot invention. In the jewellery of this era, there are fantastic examples of granulated decoration: at the gold pendant withinside the form of a pomegranate from Enkomi and on jewellery located in tombs at Kalavassos, Kouklia “Evreti” and withinside the Hala Sultan Tekke hoard.</a:t>
            </a:r>
          </a:p>
          <a:p>
            <a:pPr marL="171450" indent="-228600" algn="l">
              <a:buFont typeface="Arial" panose="020B0604020202020204" pitchFamily="34" charset="0"/>
              <a:buChar char="•"/>
            </a:pPr>
            <a:r>
              <a:rPr lang="en-US" sz="600"/>
              <a:t>The readorning fixtures and apparel exercise with gold mountings include one from the preceding period. Gold mountings with perforated edges have been sewn onto clothes, unperforated mountings with embossed multi-petalled rosettes have been probably caught on perishable material. The rectangular gold mounting plaques with embossed heads or the parent of a nude goddess located in a tomb at Lapithos across the cranium of a woman skeleton endorse that they fashioned a part of a headdress.</a:t>
            </a:r>
          </a:p>
          <a:p>
            <a:pPr marL="171450" indent="-228600" algn="l">
              <a:buFont typeface="Arial" panose="020B0604020202020204" pitchFamily="34" charset="0"/>
              <a:buChar char="•"/>
            </a:pPr>
            <a:r>
              <a:rPr lang="en-US" sz="600"/>
              <a:t>They have been bolstered with bronze cord via their folded edges and have been then sewn onto different material, as cautioned through the perforations at every corner. The maximum distinguished examples located up to now in Cyprus are the gold square plaques determined in a tomb at Kouklia “Skales” and in the object of this analysis.</a:t>
            </a:r>
          </a:p>
          <a:p>
            <a:pPr marL="171450" indent="-228600" algn="l">
              <a:buFont typeface="Arial" panose="020B0604020202020204" pitchFamily="34" charset="0"/>
              <a:buChar char="•"/>
            </a:pPr>
            <a:r>
              <a:rPr lang="en-US" sz="600"/>
              <a:t>Another theme of Cypriot jewellery is that of spirals seen on most of the metal work especially jewellery</a:t>
            </a:r>
          </a:p>
          <a:p>
            <a:pPr indent="-228600" algn="l">
              <a:buFont typeface="Arial" panose="020B0604020202020204" pitchFamily="34" charset="0"/>
              <a:buChar char="•"/>
            </a:pPr>
            <a:endParaRPr lang="en-US" sz="600"/>
          </a:p>
        </p:txBody>
      </p:sp>
      <p:sp>
        <p:nvSpPr>
          <p:cNvPr id="123" name="Freeform: Shape 122">
            <a:extLst>
              <a:ext uri="{FF2B5EF4-FFF2-40B4-BE49-F238E27FC236}">
                <a16:creationId xmlns:a16="http://schemas.microsoft.com/office/drawing/2014/main" id="{3A45B268-BBDB-4EC6-A664-CED7BF60D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4207" y="361702"/>
            <a:ext cx="1691640" cy="1691640"/>
          </a:xfrm>
          <a:custGeom>
            <a:avLst/>
            <a:gdLst>
              <a:gd name="connsiteX0" fmla="*/ 845820 w 1691640"/>
              <a:gd name="connsiteY0" fmla="*/ 0 h 1691640"/>
              <a:gd name="connsiteX1" fmla="*/ 1691640 w 1691640"/>
              <a:gd name="connsiteY1" fmla="*/ 845820 h 1691640"/>
              <a:gd name="connsiteX2" fmla="*/ 845820 w 1691640"/>
              <a:gd name="connsiteY2" fmla="*/ 1691640 h 1691640"/>
              <a:gd name="connsiteX3" fmla="*/ 0 w 1691640"/>
              <a:gd name="connsiteY3" fmla="*/ 845820 h 1691640"/>
              <a:gd name="connsiteX4" fmla="*/ 845820 w 1691640"/>
              <a:gd name="connsiteY4" fmla="*/ 0 h 1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1640" h="1691640">
                <a:moveTo>
                  <a:pt x="845820" y="0"/>
                </a:moveTo>
                <a:cubicBezTo>
                  <a:pt x="1312954" y="0"/>
                  <a:pt x="1691640" y="378686"/>
                  <a:pt x="1691640" y="845820"/>
                </a:cubicBezTo>
                <a:cubicBezTo>
                  <a:pt x="1691640" y="1312954"/>
                  <a:pt x="1312954" y="1691640"/>
                  <a:pt x="845820" y="1691640"/>
                </a:cubicBezTo>
                <a:cubicBezTo>
                  <a:pt x="378687" y="1691640"/>
                  <a:pt x="0" y="1312954"/>
                  <a:pt x="0" y="845820"/>
                </a:cubicBezTo>
                <a:cubicBezTo>
                  <a:pt x="0" y="378686"/>
                  <a:pt x="378687" y="0"/>
                  <a:pt x="84582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5" name="Oval 124">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221486F-D298-4944-A249-78BDB3B2E330}"/>
              </a:ext>
            </a:extLst>
          </p:cNvPr>
          <p:cNvPicPr>
            <a:picLocks noChangeAspect="1"/>
          </p:cNvPicPr>
          <p:nvPr/>
        </p:nvPicPr>
        <p:blipFill>
          <a:blip r:embed="rId2"/>
          <a:stretch>
            <a:fillRect/>
          </a:stretch>
        </p:blipFill>
        <p:spPr>
          <a:xfrm>
            <a:off x="6341843" y="696037"/>
            <a:ext cx="434007" cy="1017204"/>
          </a:xfrm>
          <a:prstGeom prst="rect">
            <a:avLst/>
          </a:prstGeom>
          <a:effectLst>
            <a:softEdge rad="50800"/>
          </a:effectLst>
        </p:spPr>
      </p:pic>
      <p:sp>
        <p:nvSpPr>
          <p:cNvPr id="127" name="Freeform: Shape 126">
            <a:extLst>
              <a:ext uri="{FF2B5EF4-FFF2-40B4-BE49-F238E27FC236}">
                <a16:creationId xmlns:a16="http://schemas.microsoft.com/office/drawing/2014/main" id="{B78B55DD-3C55-4B94-9031-4F3723BD43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8624" y="2"/>
            <a:ext cx="3913376" cy="3281569"/>
          </a:xfrm>
          <a:custGeom>
            <a:avLst/>
            <a:gdLst>
              <a:gd name="connsiteX0" fmla="*/ 267865 w 3913376"/>
              <a:gd name="connsiteY0" fmla="*/ 0 h 3281569"/>
              <a:gd name="connsiteX1" fmla="*/ 3913376 w 3913376"/>
              <a:gd name="connsiteY1" fmla="*/ 0 h 3281569"/>
              <a:gd name="connsiteX2" fmla="*/ 3913376 w 3913376"/>
              <a:gd name="connsiteY2" fmla="*/ 2499938 h 3281569"/>
              <a:gd name="connsiteX3" fmla="*/ 3794714 w 3913376"/>
              <a:gd name="connsiteY3" fmla="*/ 2630499 h 3281569"/>
              <a:gd name="connsiteX4" fmla="*/ 2222892 w 3913376"/>
              <a:gd name="connsiteY4" fmla="*/ 3281569 h 3281569"/>
              <a:gd name="connsiteX5" fmla="*/ 0 w 3913376"/>
              <a:gd name="connsiteY5" fmla="*/ 1058677 h 3281569"/>
              <a:gd name="connsiteX6" fmla="*/ 174686 w 3913376"/>
              <a:gd name="connsiteY6" fmla="*/ 193427 h 3281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9" name="Freeform: Shape 128">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39294F-20BF-497E-BC35-EA63CFF8D21E}"/>
              </a:ext>
            </a:extLst>
          </p:cNvPr>
          <p:cNvPicPr>
            <a:picLocks noChangeAspect="1"/>
          </p:cNvPicPr>
          <p:nvPr/>
        </p:nvPicPr>
        <p:blipFill rotWithShape="1">
          <a:blip r:embed="rId3"/>
          <a:srcRect l="39222" t="13387" r="40791" b="13960"/>
          <a:stretch/>
        </p:blipFill>
        <p:spPr>
          <a:xfrm>
            <a:off x="9835802" y="337711"/>
            <a:ext cx="1261783" cy="2213034"/>
          </a:xfrm>
          <a:prstGeom prst="rect">
            <a:avLst/>
          </a:prstGeom>
          <a:effectLst>
            <a:softEdge rad="152400"/>
          </a:effectLst>
        </p:spPr>
      </p:pic>
      <p:sp>
        <p:nvSpPr>
          <p:cNvPr id="131" name="Freeform: Shape 130">
            <a:extLst>
              <a:ext uri="{FF2B5EF4-FFF2-40B4-BE49-F238E27FC236}">
                <a16:creationId xmlns:a16="http://schemas.microsoft.com/office/drawing/2014/main" id="{42D9BB05-ED63-4148-87AB-82720ACC3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18614" y="4769536"/>
            <a:ext cx="3950208" cy="2088462"/>
          </a:xfrm>
          <a:custGeom>
            <a:avLst/>
            <a:gdLst>
              <a:gd name="connsiteX0" fmla="*/ 1975104 w 3950208"/>
              <a:gd name="connsiteY0" fmla="*/ 0 h 2088462"/>
              <a:gd name="connsiteX1" fmla="*/ 3950208 w 3950208"/>
              <a:gd name="connsiteY1" fmla="*/ 1975104 h 2088462"/>
              <a:gd name="connsiteX2" fmla="*/ 3944484 w 3950208"/>
              <a:gd name="connsiteY2" fmla="*/ 2088462 h 2088462"/>
              <a:gd name="connsiteX3" fmla="*/ 5724 w 3950208"/>
              <a:gd name="connsiteY3" fmla="*/ 2088462 h 2088462"/>
              <a:gd name="connsiteX4" fmla="*/ 0 w 3950208"/>
              <a:gd name="connsiteY4" fmla="*/ 1975104 h 2088462"/>
              <a:gd name="connsiteX5" fmla="*/ 1975104 w 3950208"/>
              <a:gd name="connsiteY5" fmla="*/ 0 h 2088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3" name="Freeform: Shape 132">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5" name="Freeform: Shape 134">
            <a:extLst>
              <a:ext uri="{FF2B5EF4-FFF2-40B4-BE49-F238E27FC236}">
                <a16:creationId xmlns:a16="http://schemas.microsoft.com/office/drawing/2014/main" id="{5B00B48C-8AA7-4128-AD60-76349F0CEC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6020" y="2715337"/>
            <a:ext cx="2743200" cy="2743200"/>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1371600 h 2743200"/>
              <a:gd name="connsiteX4" fmla="*/ 1371600 w 2743200"/>
              <a:gd name="connsiteY4" fmla="*/ 0 h 274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743200">
                <a:moveTo>
                  <a:pt x="1371600" y="0"/>
                </a:moveTo>
                <a:cubicBezTo>
                  <a:pt x="2129114" y="0"/>
                  <a:pt x="2743200" y="614087"/>
                  <a:pt x="2743200" y="1371600"/>
                </a:cubicBezTo>
                <a:cubicBezTo>
                  <a:pt x="2743200" y="2129114"/>
                  <a:pt x="2129114" y="2743200"/>
                  <a:pt x="1371600" y="2743200"/>
                </a:cubicBezTo>
                <a:cubicBezTo>
                  <a:pt x="614087" y="2743200"/>
                  <a:pt x="0" y="2129114"/>
                  <a:pt x="0" y="1371600"/>
                </a:cubicBezTo>
                <a:cubicBezTo>
                  <a:pt x="0" y="614087"/>
                  <a:pt x="614087" y="0"/>
                  <a:pt x="137160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7" name="Oval 136">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Shape, circle&#10;&#10;Description automatically generated">
            <a:extLst>
              <a:ext uri="{FF2B5EF4-FFF2-40B4-BE49-F238E27FC236}">
                <a16:creationId xmlns:a16="http://schemas.microsoft.com/office/drawing/2014/main" id="{A2243422-9BB5-4468-A5DB-8283D4239ED0}"/>
              </a:ext>
            </a:extLst>
          </p:cNvPr>
          <p:cNvPicPr>
            <a:picLocks noChangeAspect="1"/>
          </p:cNvPicPr>
          <p:nvPr/>
        </p:nvPicPr>
        <p:blipFill>
          <a:blip r:embed="rId4"/>
          <a:stretch>
            <a:fillRect/>
          </a:stretch>
        </p:blipFill>
        <p:spPr>
          <a:xfrm>
            <a:off x="6504779" y="3261826"/>
            <a:ext cx="1497576" cy="1650222"/>
          </a:xfrm>
          <a:prstGeom prst="rect">
            <a:avLst/>
          </a:prstGeom>
          <a:effectLst>
            <a:softEdge rad="63500"/>
          </a:effectLst>
        </p:spPr>
      </p:pic>
      <p:pic>
        <p:nvPicPr>
          <p:cNvPr id="6" name="Picture 5">
            <a:extLst>
              <a:ext uri="{FF2B5EF4-FFF2-40B4-BE49-F238E27FC236}">
                <a16:creationId xmlns:a16="http://schemas.microsoft.com/office/drawing/2014/main" id="{C06FD7C7-CE22-4861-80D0-A74354F4B234}"/>
              </a:ext>
            </a:extLst>
          </p:cNvPr>
          <p:cNvPicPr>
            <a:picLocks noChangeAspect="1"/>
          </p:cNvPicPr>
          <p:nvPr/>
        </p:nvPicPr>
        <p:blipFill rotWithShape="1">
          <a:blip r:embed="rId5"/>
          <a:srcRect l="36646" t="4247" r="37620" b="6801"/>
          <a:stretch/>
        </p:blipFill>
        <p:spPr>
          <a:xfrm>
            <a:off x="3356551" y="5356746"/>
            <a:ext cx="779517" cy="1300086"/>
          </a:xfrm>
          <a:prstGeom prst="rect">
            <a:avLst/>
          </a:prstGeom>
          <a:effectLst>
            <a:softEdge rad="63500"/>
          </a:effectLst>
        </p:spPr>
      </p:pic>
      <p:sp>
        <p:nvSpPr>
          <p:cNvPr id="139" name="Freeform: Shape 138">
            <a:extLst>
              <a:ext uri="{FF2B5EF4-FFF2-40B4-BE49-F238E27FC236}">
                <a16:creationId xmlns:a16="http://schemas.microsoft.com/office/drawing/2014/main" id="{0760511E-86BF-4340-9949-CECB774FAC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09416" y="4131546"/>
            <a:ext cx="3178912" cy="2726454"/>
          </a:xfrm>
          <a:custGeom>
            <a:avLst/>
            <a:gdLst>
              <a:gd name="connsiteX0" fmla="*/ 1837818 w 3178912"/>
              <a:gd name="connsiteY0" fmla="*/ 0 h 2726454"/>
              <a:gd name="connsiteX1" fmla="*/ 3137352 w 3178912"/>
              <a:gd name="connsiteY1" fmla="*/ 538285 h 2726454"/>
              <a:gd name="connsiteX2" fmla="*/ 3178912 w 3178912"/>
              <a:gd name="connsiteY2" fmla="*/ 584013 h 2726454"/>
              <a:gd name="connsiteX3" fmla="*/ 3178912 w 3178912"/>
              <a:gd name="connsiteY3" fmla="*/ 2726454 h 2726454"/>
              <a:gd name="connsiteX4" fmla="*/ 229483 w 3178912"/>
              <a:gd name="connsiteY4" fmla="*/ 2726454 h 2726454"/>
              <a:gd name="connsiteX5" fmla="*/ 221815 w 3178912"/>
              <a:gd name="connsiteY5" fmla="*/ 2713832 h 2726454"/>
              <a:gd name="connsiteX6" fmla="*/ 0 w 3178912"/>
              <a:gd name="connsiteY6" fmla="*/ 1837818 h 2726454"/>
              <a:gd name="connsiteX7" fmla="*/ 1837818 w 3178912"/>
              <a:gd name="connsiteY7" fmla="*/ 0 h 2726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1" name="Freeform: Shape 140">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Picture 7" descr="A gold ring on a white surface&#10;&#10;Description automatically generated with medium confidence">
            <a:extLst>
              <a:ext uri="{FF2B5EF4-FFF2-40B4-BE49-F238E27FC236}">
                <a16:creationId xmlns:a16="http://schemas.microsoft.com/office/drawing/2014/main" id="{6C847B92-B967-499E-B637-15065136B527}"/>
              </a:ext>
            </a:extLst>
          </p:cNvPr>
          <p:cNvPicPr>
            <a:picLocks noChangeAspect="1"/>
          </p:cNvPicPr>
          <p:nvPr/>
        </p:nvPicPr>
        <p:blipFill rotWithShape="1">
          <a:blip r:embed="rId6"/>
          <a:srcRect l="41050" t="9903" r="40957" b="6525"/>
          <a:stretch/>
        </p:blipFill>
        <p:spPr>
          <a:xfrm>
            <a:off x="10355542" y="4773845"/>
            <a:ext cx="779291" cy="1746444"/>
          </a:xfrm>
          <a:prstGeom prst="rect">
            <a:avLst/>
          </a:prstGeom>
          <a:effectLst>
            <a:softEdge rad="38100"/>
          </a:effectLst>
        </p:spPr>
      </p:pic>
    </p:spTree>
    <p:extLst>
      <p:ext uri="{BB962C8B-B14F-4D97-AF65-F5344CB8AC3E}">
        <p14:creationId xmlns:p14="http://schemas.microsoft.com/office/powerpoint/2010/main" val="192230468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5F18414D-1626-4996-AACB-23D3DE45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a:extLst>
              <a:ext uri="{FF2B5EF4-FFF2-40B4-BE49-F238E27FC236}">
                <a16:creationId xmlns:a16="http://schemas.microsoft.com/office/drawing/2014/main" id="{35179071-30EA-4942-81D9-B2E44E02C008}"/>
              </a:ext>
            </a:extLst>
          </p:cNvPr>
          <p:cNvPicPr>
            <a:picLocks noChangeAspect="1"/>
          </p:cNvPicPr>
          <p:nvPr/>
        </p:nvPicPr>
        <p:blipFill>
          <a:blip r:embed="rId2"/>
          <a:stretch>
            <a:fillRect/>
          </a:stretch>
        </p:blipFill>
        <p:spPr>
          <a:xfrm>
            <a:off x="8066713" y="442984"/>
            <a:ext cx="3389670" cy="3535986"/>
          </a:xfrm>
          <a:prstGeom prst="rect">
            <a:avLst/>
          </a:prstGeom>
        </p:spPr>
      </p:pic>
      <p:cxnSp>
        <p:nvCxnSpPr>
          <p:cNvPr id="63" name="Straight Connector 62">
            <a:extLst>
              <a:ext uri="{FF2B5EF4-FFF2-40B4-BE49-F238E27FC236}">
                <a16:creationId xmlns:a16="http://schemas.microsoft.com/office/drawing/2014/main" id="{07A9243D-8FC3-4B36-874B-55906B03F48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3209925"/>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5" name="Rectangle 64">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91178051-795D-4618-91A2-CB3411144BEA}"/>
              </a:ext>
            </a:extLst>
          </p:cNvPr>
          <p:cNvPicPr>
            <a:picLocks noChangeAspect="1"/>
          </p:cNvPicPr>
          <p:nvPr/>
        </p:nvPicPr>
        <p:blipFill rotWithShape="1">
          <a:blip r:embed="rId3"/>
          <a:srcRect l="17978" t="14969" r="17555" b="6641"/>
          <a:stretch/>
        </p:blipFill>
        <p:spPr>
          <a:xfrm>
            <a:off x="7632700" y="4094163"/>
            <a:ext cx="4146550" cy="2646363"/>
          </a:xfrm>
          <a:prstGeom prst="rect">
            <a:avLst/>
          </a:prstGeom>
        </p:spPr>
      </p:pic>
      <p:sp>
        <p:nvSpPr>
          <p:cNvPr id="9" name="TextBox 8">
            <a:extLst>
              <a:ext uri="{FF2B5EF4-FFF2-40B4-BE49-F238E27FC236}">
                <a16:creationId xmlns:a16="http://schemas.microsoft.com/office/drawing/2014/main" id="{4277AA49-50E0-4D66-BC25-DEA99193875D}"/>
              </a:ext>
            </a:extLst>
          </p:cNvPr>
          <p:cNvSpPr txBox="1"/>
          <p:nvPr/>
        </p:nvSpPr>
        <p:spPr>
          <a:xfrm>
            <a:off x="7632700" y="6211888"/>
            <a:ext cx="4146550" cy="528638"/>
          </a:xfrm>
          <a:prstGeom prst="rect">
            <a:avLst/>
          </a:prstGeom>
          <a:solidFill>
            <a:srgbClr val="000000">
              <a:alpha val="50000"/>
            </a:srgbClr>
          </a:solidFill>
          <a:ln>
            <a:noFill/>
          </a:ln>
        </p:spPr>
        <p:txBody>
          <a:bodyPr wrap="square" rtlCol="0" anchor="ctr">
            <a:noAutofit/>
          </a:bodyPr>
          <a:lstStyle/>
          <a:p>
            <a:pPr algn="ctr">
              <a:spcAft>
                <a:spcPts val="600"/>
              </a:spcAft>
            </a:pPr>
            <a:r>
              <a:rPr lang="en-GB" sz="1200">
                <a:solidFill>
                  <a:srgbClr val="FFFFFF"/>
                </a:solidFill>
              </a:rPr>
              <a:t>An example of a hybridised of a standardised form of a knife for trade but from iron </a:t>
            </a: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255495" y="700346"/>
            <a:ext cx="5840506" cy="5775861"/>
          </a:xfrm>
        </p:spPr>
        <p:txBody>
          <a:bodyPr>
            <a:normAutofit/>
          </a:bodyPr>
          <a:lstStyle/>
          <a:p>
            <a:pPr marL="285750" indent="-285750" algn="l">
              <a:buFont typeface="Arial" panose="020B0604020202020204" pitchFamily="34" charset="0"/>
              <a:buChar char="•"/>
            </a:pPr>
            <a:r>
              <a:rPr lang="en-GB" sz="1500" dirty="0">
                <a:solidFill>
                  <a:schemeClr val="bg1"/>
                </a:solidFill>
              </a:rPr>
              <a:t>To conceptualise cultural Hybridisation in archaeology, Instead of Maran, </a:t>
            </a:r>
            <a:r>
              <a:rPr lang="en-GB" sz="1500" dirty="0" err="1">
                <a:solidFill>
                  <a:schemeClr val="bg1"/>
                </a:solidFill>
              </a:rPr>
              <a:t>Stockhammer’s</a:t>
            </a:r>
            <a:r>
              <a:rPr lang="en-GB" sz="1500" dirty="0">
                <a:solidFill>
                  <a:schemeClr val="bg1"/>
                </a:solidFill>
              </a:rPr>
              <a:t> basis for his theoretical approach is exploring the term Hybridisation. A multi-disciplinary focus can be applied for a comprehensive understanding. (Bhabha, 1994). </a:t>
            </a:r>
          </a:p>
          <a:p>
            <a:pPr marL="285750" indent="-285750" algn="l">
              <a:buFont typeface="Arial" panose="020B0604020202020204" pitchFamily="34" charset="0"/>
              <a:buChar char="•"/>
            </a:pPr>
            <a:r>
              <a:rPr lang="en-GB" sz="1500" dirty="0">
                <a:solidFill>
                  <a:schemeClr val="bg1"/>
                </a:solidFill>
              </a:rPr>
              <a:t>‘The </a:t>
            </a:r>
            <a:r>
              <a:rPr lang="en-GB" sz="1500" dirty="0" err="1">
                <a:solidFill>
                  <a:schemeClr val="bg1"/>
                </a:solidFill>
              </a:rPr>
              <a:t>Enkomi</a:t>
            </a:r>
            <a:r>
              <a:rPr lang="en-GB" sz="1500" dirty="0">
                <a:solidFill>
                  <a:schemeClr val="bg1"/>
                </a:solidFill>
              </a:rPr>
              <a:t> metalworking dispersion, the emergence of houses where previously the Fortress stood, and the contemporaneous proliferation of newly established prestigious town houses suggests that the LC IIIA represents the culmination of a long-term trend towards the dissolution of central control of metals’ (Pickles &amp; </a:t>
            </a:r>
            <a:r>
              <a:rPr lang="en-GB" sz="1500" dirty="0" err="1">
                <a:solidFill>
                  <a:schemeClr val="bg1"/>
                </a:solidFill>
              </a:rPr>
              <a:t>Peltenburg</a:t>
            </a:r>
            <a:r>
              <a:rPr lang="en-GB" sz="1500" dirty="0">
                <a:solidFill>
                  <a:schemeClr val="bg1"/>
                </a:solidFill>
              </a:rPr>
              <a:t> 1998)</a:t>
            </a:r>
          </a:p>
          <a:p>
            <a:pPr marL="285750" indent="-285750" algn="l">
              <a:buFont typeface="Arial" panose="020B0604020202020204" pitchFamily="34" charset="0"/>
              <a:buChar char="•"/>
            </a:pPr>
            <a:endParaRPr lang="en-GB" sz="1500" dirty="0">
              <a:solidFill>
                <a:schemeClr val="bg1"/>
              </a:solidFill>
            </a:endParaRPr>
          </a:p>
          <a:p>
            <a:pPr marL="285750" indent="-285750" algn="l">
              <a:buFont typeface="Arial" panose="020B0604020202020204" pitchFamily="34" charset="0"/>
              <a:buChar char="•"/>
            </a:pPr>
            <a:r>
              <a:rPr lang="en-GB" sz="1500" dirty="0">
                <a:solidFill>
                  <a:schemeClr val="bg1"/>
                </a:solidFill>
              </a:rPr>
              <a:t>This indicates a good framework for viewing the interconnected and intertwined world, especially for cultural exchanges within the Mediterranean and Aegean, allowing for a broader interpretation of both materials and their associated interactions. </a:t>
            </a:r>
          </a:p>
          <a:p>
            <a:pPr marL="285750" indent="-285750" algn="l">
              <a:buFont typeface="Arial" panose="020B0604020202020204" pitchFamily="34" charset="0"/>
              <a:buChar char="•"/>
            </a:pPr>
            <a:r>
              <a:rPr lang="en-GB" sz="1500" dirty="0">
                <a:solidFill>
                  <a:schemeClr val="bg1"/>
                </a:solidFill>
              </a:rPr>
              <a:t>Objects, particularly those invested with exceptional value, as evident from the number of resources, energy, and time allocated to luxury production, can act as participants in the definition of relations utilising the symbolic encoding ascribed to them by their human counterparts. Feldman expands that what has been called “internationalism” were directed internally and were intentionally chosen for their symbolic potential; thus, their cultural origin served an essential function in contributing to the reading of the imagery within its new context. </a:t>
            </a:r>
          </a:p>
          <a:p>
            <a:pPr algn="l"/>
            <a:endParaRPr lang="en-GB" sz="500" dirty="0">
              <a:solidFill>
                <a:schemeClr val="bg1"/>
              </a:solidFill>
            </a:endParaRPr>
          </a:p>
          <a:p>
            <a:pPr algn="l"/>
            <a:endParaRPr lang="en-GB" sz="500" dirty="0">
              <a:solidFill>
                <a:schemeClr val="bg1"/>
              </a:solidFill>
            </a:endParaRPr>
          </a:p>
        </p:txBody>
      </p:sp>
      <p:sp>
        <p:nvSpPr>
          <p:cNvPr id="7" name="TextBox 6">
            <a:extLst>
              <a:ext uri="{FF2B5EF4-FFF2-40B4-BE49-F238E27FC236}">
                <a16:creationId xmlns:a16="http://schemas.microsoft.com/office/drawing/2014/main" id="{2992B9EE-A30D-42B3-8212-4A697BA6F29E}"/>
              </a:ext>
            </a:extLst>
          </p:cNvPr>
          <p:cNvSpPr txBox="1"/>
          <p:nvPr/>
        </p:nvSpPr>
        <p:spPr>
          <a:xfrm>
            <a:off x="7632700" y="3484563"/>
            <a:ext cx="4146550" cy="528638"/>
          </a:xfrm>
          <a:prstGeom prst="rect">
            <a:avLst/>
          </a:prstGeom>
          <a:solidFill>
            <a:srgbClr val="000000">
              <a:alpha val="50000"/>
            </a:srgbClr>
          </a:solidFill>
          <a:ln>
            <a:noFill/>
          </a:ln>
        </p:spPr>
        <p:txBody>
          <a:bodyPr wrap="square" rtlCol="0" anchor="ctr">
            <a:noAutofit/>
          </a:bodyPr>
          <a:lstStyle/>
          <a:p>
            <a:pPr algn="ctr">
              <a:spcAft>
                <a:spcPts val="600"/>
              </a:spcAft>
            </a:pPr>
            <a:r>
              <a:rPr lang="en-GB" sz="1200" dirty="0">
                <a:solidFill>
                  <a:srgbClr val="FFFFFF"/>
                </a:solidFill>
              </a:rPr>
              <a:t>An example of a levant finger ring form about the same time and the same for of iron</a:t>
            </a:r>
          </a:p>
        </p:txBody>
      </p:sp>
      <p:sp>
        <p:nvSpPr>
          <p:cNvPr id="11" name="TextBox 10">
            <a:extLst>
              <a:ext uri="{FF2B5EF4-FFF2-40B4-BE49-F238E27FC236}">
                <a16:creationId xmlns:a16="http://schemas.microsoft.com/office/drawing/2014/main" id="{1E14EC06-E87F-4C30-A1B8-94080AC4A59E}"/>
              </a:ext>
            </a:extLst>
          </p:cNvPr>
          <p:cNvSpPr txBox="1"/>
          <p:nvPr/>
        </p:nvSpPr>
        <p:spPr>
          <a:xfrm>
            <a:off x="5576147" y="115193"/>
            <a:ext cx="1882354" cy="369332"/>
          </a:xfrm>
          <a:prstGeom prst="rect">
            <a:avLst/>
          </a:prstGeom>
          <a:noFill/>
        </p:spPr>
        <p:txBody>
          <a:bodyPr wrap="square">
            <a:spAutoFit/>
          </a:bodyPr>
          <a:lstStyle/>
          <a:p>
            <a:r>
              <a:rPr lang="en-GB" dirty="0">
                <a:solidFill>
                  <a:schemeClr val="bg1"/>
                </a:solidFill>
              </a:rPr>
              <a:t>Hybridisation</a:t>
            </a:r>
            <a:endParaRPr lang="en-GB" dirty="0"/>
          </a:p>
        </p:txBody>
      </p:sp>
    </p:spTree>
    <p:extLst>
      <p:ext uri="{BB962C8B-B14F-4D97-AF65-F5344CB8AC3E}">
        <p14:creationId xmlns:p14="http://schemas.microsoft.com/office/powerpoint/2010/main" val="3288800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728663" y="699246"/>
            <a:ext cx="4505552" cy="5321543"/>
          </a:xfrm>
        </p:spPr>
        <p:txBody>
          <a:bodyPr>
            <a:normAutofit/>
          </a:bodyPr>
          <a:lstStyle/>
          <a:p>
            <a:pPr marL="285750" indent="-285750" algn="l">
              <a:buFont typeface="Arial" panose="020B0604020202020204" pitchFamily="34" charset="0"/>
              <a:buChar char="•"/>
            </a:pPr>
            <a:r>
              <a:rPr lang="en-GB" sz="1400" dirty="0">
                <a:solidFill>
                  <a:schemeClr val="bg1"/>
                </a:solidFill>
              </a:rPr>
              <a:t>The transformative model of metallurgy and created value through representation</a:t>
            </a:r>
          </a:p>
          <a:p>
            <a:pPr marL="285750" indent="-285750" algn="l">
              <a:buFont typeface="Arial" panose="020B0604020202020204" pitchFamily="34" charset="0"/>
              <a:buChar char="•"/>
            </a:pPr>
            <a:r>
              <a:rPr lang="en-GB" sz="1400" dirty="0">
                <a:solidFill>
                  <a:schemeClr val="bg1"/>
                </a:solidFill>
              </a:rPr>
              <a:t>Economic papers from 1974 often focused on the development of treading connections and capitalism working with long-distance trade, this subject related massively to this object. •Areas, especially those who focus on the innovation and trade of metals, become increasingly interconnected and reliant on trade due to lacking resources, leading to innovation in culture and exacerbating conflict and change, all creating ’a large scale interregional exchange system.’ </a:t>
            </a:r>
          </a:p>
          <a:p>
            <a:pPr marL="285750" indent="-285750" algn="l">
              <a:buFont typeface="Arial" panose="020B0604020202020204" pitchFamily="34" charset="0"/>
              <a:buChar char="•"/>
            </a:pPr>
            <a:r>
              <a:rPr lang="en-GB" sz="1400" dirty="0">
                <a:solidFill>
                  <a:schemeClr val="bg1"/>
                </a:solidFill>
              </a:rPr>
              <a:t>The emotions of communities alongside writing in taxation this accumulation of surplus specialist crop production for elite consumption to the periphery itself providing raw materials to the core overall becoming ’a large scale into relational exchange system (stein, 1998)</a:t>
            </a:r>
          </a:p>
          <a:p>
            <a:pPr marL="285750" indent="-285750" algn="l">
              <a:buFont typeface="Arial" panose="020B0604020202020204" pitchFamily="34" charset="0"/>
              <a:buChar char="•"/>
            </a:pPr>
            <a:r>
              <a:rPr lang="en-GB" sz="1400" dirty="0">
                <a:solidFill>
                  <a:schemeClr val="bg1"/>
                </a:solidFill>
              </a:rPr>
              <a:t>creating a social and cultural connection with control over state control of material and production closer to their nerve centre, leaving the raw materials sticks with no uses. Core, as termed, is often the centre of the political and governmental body structuring and directing other facets of society. It must also be one of the prominent trade directors outside of the state itself.</a:t>
            </a:r>
          </a:p>
        </p:txBody>
      </p:sp>
      <p:sp>
        <p:nvSpPr>
          <p:cNvPr id="63" name="Freeform: Shape 62">
            <a:extLst>
              <a:ext uri="{FF2B5EF4-FFF2-40B4-BE49-F238E27FC236}">
                <a16:creationId xmlns:a16="http://schemas.microsoft.com/office/drawing/2014/main" id="{0277405F-0B4F-4418-B773-1B38814125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30421" y="226893"/>
            <a:ext cx="5968658" cy="6085007"/>
          </a:xfrm>
          <a:custGeom>
            <a:avLst/>
            <a:gdLst>
              <a:gd name="connsiteX0" fmla="*/ 0 w 5968658"/>
              <a:gd name="connsiteY0" fmla="*/ 0 h 6085007"/>
              <a:gd name="connsiteX1" fmla="*/ 3557919 w 5968658"/>
              <a:gd name="connsiteY1" fmla="*/ 0 h 6085007"/>
              <a:gd name="connsiteX2" fmla="*/ 3557919 w 5968658"/>
              <a:gd name="connsiteY2" fmla="*/ 2195749 h 6085007"/>
              <a:gd name="connsiteX3" fmla="*/ 5968658 w 5968658"/>
              <a:gd name="connsiteY3" fmla="*/ 2195749 h 6085007"/>
              <a:gd name="connsiteX4" fmla="*/ 5968658 w 5968658"/>
              <a:gd name="connsiteY4" fmla="*/ 6085007 h 6085007"/>
              <a:gd name="connsiteX5" fmla="*/ 2058230 w 5968658"/>
              <a:gd name="connsiteY5" fmla="*/ 6085007 h 6085007"/>
              <a:gd name="connsiteX6" fmla="*/ 2058230 w 5968658"/>
              <a:gd name="connsiteY6" fmla="*/ 3538657 h 6085007"/>
              <a:gd name="connsiteX7" fmla="*/ 0 w 5968658"/>
              <a:gd name="connsiteY7" fmla="*/ 3538657 h 608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68658" h="6085007">
                <a:moveTo>
                  <a:pt x="0" y="0"/>
                </a:moveTo>
                <a:lnTo>
                  <a:pt x="3557919" y="0"/>
                </a:lnTo>
                <a:lnTo>
                  <a:pt x="3557919" y="2195749"/>
                </a:lnTo>
                <a:lnTo>
                  <a:pt x="5968658" y="2195749"/>
                </a:lnTo>
                <a:lnTo>
                  <a:pt x="5968658" y="6085007"/>
                </a:lnTo>
                <a:lnTo>
                  <a:pt x="2058230" y="6085007"/>
                </a:lnTo>
                <a:lnTo>
                  <a:pt x="2058230" y="3538657"/>
                </a:lnTo>
                <a:lnTo>
                  <a:pt x="0" y="3538657"/>
                </a:lnTo>
                <a:close/>
              </a:path>
            </a:pathLst>
          </a:custGeom>
          <a:solidFill>
            <a:schemeClr val="tx1">
              <a:lumMod val="95000"/>
              <a:lumOff val="5000"/>
            </a:schemeClr>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46975FC9-391B-4C2C-8799-6A168C07946D}"/>
              </a:ext>
            </a:extLst>
          </p:cNvPr>
          <p:cNvPicPr>
            <a:picLocks noChangeAspect="1"/>
          </p:cNvPicPr>
          <p:nvPr/>
        </p:nvPicPr>
        <p:blipFill>
          <a:blip r:embed="rId2"/>
          <a:stretch>
            <a:fillRect/>
          </a:stretch>
        </p:blipFill>
        <p:spPr>
          <a:xfrm>
            <a:off x="7839805" y="2923080"/>
            <a:ext cx="3408121" cy="2888382"/>
          </a:xfrm>
          <a:prstGeom prst="rect">
            <a:avLst/>
          </a:prstGeom>
        </p:spPr>
      </p:pic>
      <p:pic>
        <p:nvPicPr>
          <p:cNvPr id="7" name="Picture 6">
            <a:extLst>
              <a:ext uri="{FF2B5EF4-FFF2-40B4-BE49-F238E27FC236}">
                <a16:creationId xmlns:a16="http://schemas.microsoft.com/office/drawing/2014/main" id="{4149791A-66C4-4120-A830-A7C58B4EAFC2}"/>
              </a:ext>
            </a:extLst>
          </p:cNvPr>
          <p:cNvPicPr>
            <a:picLocks noChangeAspect="1"/>
          </p:cNvPicPr>
          <p:nvPr/>
        </p:nvPicPr>
        <p:blipFill>
          <a:blip r:embed="rId3"/>
          <a:stretch>
            <a:fillRect/>
          </a:stretch>
        </p:blipFill>
        <p:spPr>
          <a:xfrm>
            <a:off x="5756393" y="831480"/>
            <a:ext cx="3105975" cy="2329481"/>
          </a:xfrm>
          <a:prstGeom prst="rect">
            <a:avLst/>
          </a:prstGeom>
        </p:spPr>
      </p:pic>
      <p:sp>
        <p:nvSpPr>
          <p:cNvPr id="8" name="TextBox 7">
            <a:extLst>
              <a:ext uri="{FF2B5EF4-FFF2-40B4-BE49-F238E27FC236}">
                <a16:creationId xmlns:a16="http://schemas.microsoft.com/office/drawing/2014/main" id="{7A9ABD79-C425-4D1A-8F37-031A4D059B08}"/>
              </a:ext>
            </a:extLst>
          </p:cNvPr>
          <p:cNvSpPr txBox="1"/>
          <p:nvPr/>
        </p:nvSpPr>
        <p:spPr>
          <a:xfrm>
            <a:off x="692921" y="118753"/>
            <a:ext cx="4211588" cy="369332"/>
          </a:xfrm>
          <a:prstGeom prst="rect">
            <a:avLst/>
          </a:prstGeom>
          <a:noFill/>
        </p:spPr>
        <p:txBody>
          <a:bodyPr wrap="square" rtlCol="0">
            <a:spAutoFit/>
          </a:bodyPr>
          <a:lstStyle/>
          <a:p>
            <a:pPr algn="ctr"/>
            <a:r>
              <a:rPr lang="en-GB">
                <a:solidFill>
                  <a:schemeClr val="bg1"/>
                </a:solidFill>
              </a:rPr>
              <a:t>Gift exchange</a:t>
            </a:r>
            <a:endParaRPr lang="en-GB" dirty="0">
              <a:solidFill>
                <a:schemeClr val="bg1"/>
              </a:solidFill>
            </a:endParaRPr>
          </a:p>
        </p:txBody>
      </p:sp>
    </p:spTree>
    <p:extLst>
      <p:ext uri="{BB962C8B-B14F-4D97-AF65-F5344CB8AC3E}">
        <p14:creationId xmlns:p14="http://schemas.microsoft.com/office/powerpoint/2010/main" val="124855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A560E83-2BA7-4843-BD16-8A0EED455060}"/>
              </a:ext>
            </a:extLst>
          </p:cNvPr>
          <p:cNvSpPr txBox="1"/>
          <p:nvPr/>
        </p:nvSpPr>
        <p:spPr>
          <a:xfrm>
            <a:off x="5804761" y="6613215"/>
            <a:ext cx="3118104" cy="24478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1000" kern="1200" dirty="0">
                <a:solidFill>
                  <a:schemeClr val="tx1"/>
                </a:solidFill>
                <a:latin typeface="+mj-lt"/>
                <a:ea typeface="+mj-ea"/>
                <a:cs typeface="+mj-cs"/>
              </a:rPr>
              <a:t>Cast Silver Engraved Armlet Found on </a:t>
            </a:r>
            <a:r>
              <a:rPr lang="en-US" sz="1000" kern="1200" dirty="0" err="1">
                <a:solidFill>
                  <a:schemeClr val="tx1"/>
                </a:solidFill>
                <a:latin typeface="+mj-lt"/>
                <a:ea typeface="+mj-ea"/>
                <a:cs typeface="+mj-cs"/>
              </a:rPr>
              <a:t>Cyrpus</a:t>
            </a:r>
            <a:r>
              <a:rPr lang="en-US" sz="1000" kern="1200" dirty="0">
                <a:solidFill>
                  <a:schemeClr val="tx1"/>
                </a:solidFill>
                <a:latin typeface="+mj-lt"/>
                <a:ea typeface="+mj-ea"/>
                <a:cs typeface="+mj-cs"/>
              </a:rPr>
              <a:t>, c.1000 BC.</a:t>
            </a: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266131" y="1661173"/>
            <a:ext cx="5125017" cy="3403029"/>
          </a:xfrm>
        </p:spPr>
        <p:txBody>
          <a:bodyPr vert="horz" lIns="91440" tIns="45720" rIns="91440" bIns="45720" rtlCol="0" anchor="t">
            <a:normAutofit/>
          </a:bodyPr>
          <a:lstStyle/>
          <a:p>
            <a:pPr marL="285750" indent="-228600" algn="l">
              <a:buFont typeface="Arial" panose="020B0604020202020204" pitchFamily="34" charset="0"/>
              <a:buChar char="•"/>
            </a:pPr>
            <a:r>
              <a:rPr lang="en-US" sz="1000" dirty="0"/>
              <a:t>Objects made out of these valued substances carried over distance distances create value for the object, and whilst agency baby within the material and the object itself, there is also an agency of the creator been placed with the object forming an intellectual relationship of the world itself (</a:t>
            </a:r>
            <a:r>
              <a:rPr lang="en-US" sz="1000" dirty="0" err="1"/>
              <a:t>Gell</a:t>
            </a:r>
            <a:r>
              <a:rPr lang="en-US" sz="1000" dirty="0"/>
              <a:t>, 1992).</a:t>
            </a:r>
          </a:p>
          <a:p>
            <a:pPr marL="285750" indent="-228600" algn="l">
              <a:buFont typeface="Arial" panose="020B0604020202020204" pitchFamily="34" charset="0"/>
              <a:buChar char="•"/>
            </a:pPr>
            <a:r>
              <a:rPr lang="en-US" sz="1000" dirty="0"/>
              <a:t>Objects, particularly those invested with exceptional value, as evident from the number of resources, energy, and time allocated to luxury production, can act as participants in the definition of relations utilizing the symbolic encoding ascribed to them by their human counterparts. </a:t>
            </a:r>
          </a:p>
          <a:p>
            <a:pPr marL="285750" indent="-228600" algn="l">
              <a:buFont typeface="Arial" panose="020B0604020202020204" pitchFamily="34" charset="0"/>
              <a:buChar char="•"/>
            </a:pPr>
            <a:r>
              <a:rPr lang="en-US" sz="1000" dirty="0"/>
              <a:t>Feldman expands that what has been called "internationalism" were directed internally and were intentionally chosen for their symbolic potential; thus, their cultural origin served a vital function in contributing to the reading of the imagery within its new context. If not seen in the design, internationalism can be viewed in the shape and material used like finance in Egypt and greater use of ivory for the near east. A precious material like iron, this internationalism is reflected in its presentence in a designed and warn object (</a:t>
            </a:r>
            <a:r>
              <a:rPr lang="en-US" sz="1000" dirty="0" err="1"/>
              <a:t>Gell</a:t>
            </a:r>
            <a:r>
              <a:rPr lang="en-US" sz="1000" dirty="0"/>
              <a:t>, 1992). </a:t>
            </a:r>
          </a:p>
          <a:p>
            <a:pPr marL="285750" indent="-228600" algn="l">
              <a:buFont typeface="Arial" panose="020B0604020202020204" pitchFamily="34" charset="0"/>
              <a:buChar char="•"/>
            </a:pPr>
            <a:r>
              <a:rPr lang="en-US" sz="1000" dirty="0"/>
              <a:t>However, another set of values is the difficulty it is to obtain object control access to specific material is accruing material wealth for the potential value of the object to others when disseminating it for a specific price for specific pieces of a certain level of skill and their associations with religion and temples allows for a greater sense of value between objects trade. </a:t>
            </a:r>
          </a:p>
          <a:p>
            <a:pPr indent="-228600" algn="l">
              <a:buFont typeface="Arial" panose="020B0604020202020204" pitchFamily="34" charset="0"/>
              <a:buChar char="•"/>
            </a:pPr>
            <a:endParaRPr lang="en-US" sz="1000" dirty="0"/>
          </a:p>
        </p:txBody>
      </p:sp>
      <p:sp>
        <p:nvSpPr>
          <p:cNvPr id="68" name="Oval 67">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Freeform: Shape 69">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075B0897-F123-4B6B-99EF-51C87451B2C5}"/>
              </a:ext>
            </a:extLst>
          </p:cNvPr>
          <p:cNvPicPr>
            <a:picLocks noChangeAspect="1"/>
          </p:cNvPicPr>
          <p:nvPr/>
        </p:nvPicPr>
        <p:blipFill rotWithShape="1">
          <a:blip r:embed="rId2"/>
          <a:srcRect t="9070" b="181"/>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10" name="Picture 9">
            <a:extLst>
              <a:ext uri="{FF2B5EF4-FFF2-40B4-BE49-F238E27FC236}">
                <a16:creationId xmlns:a16="http://schemas.microsoft.com/office/drawing/2014/main" id="{AB106FA6-5AF4-47CF-B600-EB7CEE5D8CDB}"/>
              </a:ext>
            </a:extLst>
          </p:cNvPr>
          <p:cNvPicPr>
            <a:picLocks noChangeAspect="1"/>
          </p:cNvPicPr>
          <p:nvPr/>
        </p:nvPicPr>
        <p:blipFill rotWithShape="1">
          <a:blip r:embed="rId3"/>
          <a:srcRect l="23123" r="21046" b="3"/>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72" name="Freeform: Shape 71">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A3F435C2-674D-42E3-91F3-940353582BFD}"/>
              </a:ext>
            </a:extLst>
          </p:cNvPr>
          <p:cNvPicPr>
            <a:picLocks noChangeAspect="1"/>
          </p:cNvPicPr>
          <p:nvPr/>
        </p:nvPicPr>
        <p:blipFill rotWithShape="1">
          <a:blip r:embed="rId4"/>
          <a:srcRect l="17703" r="19774" b="1"/>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p:spPr>
      </p:pic>
    </p:spTree>
    <p:extLst>
      <p:ext uri="{BB962C8B-B14F-4D97-AF65-F5344CB8AC3E}">
        <p14:creationId xmlns:p14="http://schemas.microsoft.com/office/powerpoint/2010/main" val="3403414809"/>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76" name="Rectangle 69">
            <a:extLst>
              <a:ext uri="{FF2B5EF4-FFF2-40B4-BE49-F238E27FC236}">
                <a16:creationId xmlns:a16="http://schemas.microsoft.com/office/drawing/2014/main" id="{DA3C47C2-33A2-44B2-BEAB-FEB679075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3324"/>
            <a:ext cx="12192000" cy="6861324"/>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Freeform 3">
            <a:extLst>
              <a:ext uri="{FF2B5EF4-FFF2-40B4-BE49-F238E27FC236}">
                <a16:creationId xmlns:a16="http://schemas.microsoft.com/office/drawing/2014/main" id="{AD182BA8-54AD-4D9F-8264-B0FA8BB47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46925"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Freeform 16">
            <a:extLst>
              <a:ext uri="{FF2B5EF4-FFF2-40B4-BE49-F238E27FC236}">
                <a16:creationId xmlns:a16="http://schemas.microsoft.com/office/drawing/2014/main" id="{4ED83379-0499-45E1-AB78-6AA230F96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9"/>
            <a:ext cx="9324977" cy="6858479"/>
          </a:xfrm>
          <a:custGeom>
            <a:avLst/>
            <a:gdLst>
              <a:gd name="connsiteX0" fmla="*/ 1246925 w 9324977"/>
              <a:gd name="connsiteY0" fmla="*/ 0 h 6858479"/>
              <a:gd name="connsiteX1" fmla="*/ 5076797 w 9324977"/>
              <a:gd name="connsiteY1" fmla="*/ 0 h 6858479"/>
              <a:gd name="connsiteX2" fmla="*/ 6143025 w 9324977"/>
              <a:gd name="connsiteY2" fmla="*/ 0 h 6858479"/>
              <a:gd name="connsiteX3" fmla="*/ 6148602 w 9324977"/>
              <a:gd name="connsiteY3" fmla="*/ 0 h 6858479"/>
              <a:gd name="connsiteX4" fmla="*/ 9324977 w 9324977"/>
              <a:gd name="connsiteY4" fmla="*/ 6858478 h 6858479"/>
              <a:gd name="connsiteX5" fmla="*/ 3359025 w 9324977"/>
              <a:gd name="connsiteY5" fmla="*/ 6858478 h 6858479"/>
              <a:gd name="connsiteX6" fmla="*/ 3359025 w 9324977"/>
              <a:gd name="connsiteY6" fmla="*/ 6858479 h 6858479"/>
              <a:gd name="connsiteX7" fmla="*/ 0 w 9324977"/>
              <a:gd name="connsiteY7" fmla="*/ 6858479 h 6858479"/>
              <a:gd name="connsiteX8" fmla="*/ 0 w 9324977"/>
              <a:gd name="connsiteY8" fmla="*/ 479 h 6858479"/>
              <a:gd name="connsiteX9" fmla="*/ 1246925 w 9324977"/>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24977" h="6858479">
                <a:moveTo>
                  <a:pt x="1246925" y="0"/>
                </a:moveTo>
                <a:lnTo>
                  <a:pt x="5076797" y="0"/>
                </a:lnTo>
                <a:lnTo>
                  <a:pt x="6143025" y="0"/>
                </a:lnTo>
                <a:lnTo>
                  <a:pt x="6148602" y="0"/>
                </a:lnTo>
                <a:lnTo>
                  <a:pt x="9324977" y="6858478"/>
                </a:lnTo>
                <a:lnTo>
                  <a:pt x="3359025" y="6858478"/>
                </a:lnTo>
                <a:lnTo>
                  <a:pt x="3359025" y="6858479"/>
                </a:lnTo>
                <a:lnTo>
                  <a:pt x="0" y="6858479"/>
                </a:lnTo>
                <a:lnTo>
                  <a:pt x="0" y="479"/>
                </a:lnTo>
                <a:lnTo>
                  <a:pt x="124692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804672" y="3719618"/>
            <a:ext cx="4167376" cy="1155525"/>
          </a:xfrm>
        </p:spPr>
        <p:txBody>
          <a:bodyPr anchor="t">
            <a:normAutofit/>
          </a:bodyPr>
          <a:lstStyle/>
          <a:p>
            <a:pPr algn="l"/>
            <a:r>
              <a:rPr lang="en-GB" sz="2000"/>
              <a:t>Questions?</a:t>
            </a:r>
          </a:p>
        </p:txBody>
      </p:sp>
    </p:spTree>
    <p:extLst>
      <p:ext uri="{BB962C8B-B14F-4D97-AF65-F5344CB8AC3E}">
        <p14:creationId xmlns:p14="http://schemas.microsoft.com/office/powerpoint/2010/main" val="3376186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C7FAE6E8-1D9E-4905-AAFE-978D331822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319088" y="176863"/>
            <a:ext cx="11400771" cy="6612408"/>
          </a:xfrm>
        </p:spPr>
        <p:txBody>
          <a:bodyPr>
            <a:normAutofit/>
          </a:bodyPr>
          <a:lstStyle/>
          <a:p>
            <a:pPr algn="l"/>
            <a:r>
              <a:rPr lang="en-GB" sz="1000" dirty="0">
                <a:solidFill>
                  <a:schemeClr val="bg1"/>
                </a:solidFill>
              </a:rPr>
              <a:t>Bibliography</a:t>
            </a:r>
          </a:p>
          <a:p>
            <a:pPr algn="l"/>
            <a:r>
              <a:rPr lang="en-GB" sz="1000" dirty="0" err="1">
                <a:solidFill>
                  <a:schemeClr val="bg1"/>
                </a:solidFill>
              </a:rPr>
              <a:t>Åström</a:t>
            </a:r>
            <a:r>
              <a:rPr lang="en-GB" sz="1000" dirty="0">
                <a:solidFill>
                  <a:schemeClr val="bg1"/>
                </a:solidFill>
              </a:rPr>
              <a:t>, P. 1972 ‘The Swedish Cyprus Expedition. Vol. IV. Part 1D. The Late Cypriot Bronze Age. Other arts and crafts’ SCE IV/1D, Swedish Cyprus Expedition, Lund</a:t>
            </a:r>
          </a:p>
          <a:p>
            <a:pPr algn="l"/>
            <a:r>
              <a:rPr lang="en-GB" sz="1000" dirty="0" err="1">
                <a:solidFill>
                  <a:schemeClr val="bg1"/>
                </a:solidFill>
              </a:rPr>
              <a:t>Åström</a:t>
            </a:r>
            <a:r>
              <a:rPr lang="en-GB" sz="1000" dirty="0">
                <a:solidFill>
                  <a:schemeClr val="bg1"/>
                </a:solidFill>
              </a:rPr>
              <a:t>, P. Bailey, D. </a:t>
            </a:r>
            <a:r>
              <a:rPr lang="en-GB" sz="1000" dirty="0" err="1">
                <a:solidFill>
                  <a:schemeClr val="bg1"/>
                </a:solidFill>
              </a:rPr>
              <a:t>Karageorghis</a:t>
            </a:r>
            <a:r>
              <a:rPr lang="en-GB" sz="1000" dirty="0">
                <a:solidFill>
                  <a:schemeClr val="bg1"/>
                </a:solidFill>
              </a:rPr>
              <a:t>. 1976. </a:t>
            </a:r>
            <a:r>
              <a:rPr lang="en-GB" sz="1000" dirty="0" err="1">
                <a:solidFill>
                  <a:schemeClr val="bg1"/>
                </a:solidFill>
              </a:rPr>
              <a:t>Hala</a:t>
            </a:r>
            <a:r>
              <a:rPr lang="en-GB" sz="1000" dirty="0">
                <a:solidFill>
                  <a:schemeClr val="bg1"/>
                </a:solidFill>
              </a:rPr>
              <a:t> Sultan Tekke I. Excavations 1897-1971, (SIMA XLV:1), P. </a:t>
            </a:r>
            <a:r>
              <a:rPr lang="en-GB" sz="1000" dirty="0" err="1">
                <a:solidFill>
                  <a:schemeClr val="bg1"/>
                </a:solidFill>
              </a:rPr>
              <a:t>Åström</a:t>
            </a:r>
            <a:r>
              <a:rPr lang="en-GB" sz="1000" dirty="0">
                <a:solidFill>
                  <a:schemeClr val="bg1"/>
                </a:solidFill>
              </a:rPr>
              <a:t>, </a:t>
            </a:r>
            <a:r>
              <a:rPr lang="en-GB" sz="1000" dirty="0" err="1">
                <a:solidFill>
                  <a:schemeClr val="bg1"/>
                </a:solidFill>
              </a:rPr>
              <a:t>Göteborg</a:t>
            </a:r>
            <a:r>
              <a:rPr lang="en-GB" sz="1000" dirty="0">
                <a:solidFill>
                  <a:schemeClr val="bg1"/>
                </a:solidFill>
              </a:rPr>
              <a:t> </a:t>
            </a:r>
            <a:r>
              <a:rPr lang="en-GB" sz="1000" dirty="0" err="1">
                <a:solidFill>
                  <a:schemeClr val="bg1"/>
                </a:solidFill>
              </a:rPr>
              <a:t>avalible</a:t>
            </a:r>
            <a:r>
              <a:rPr lang="en-GB" sz="1000" dirty="0">
                <a:solidFill>
                  <a:schemeClr val="bg1"/>
                </a:solidFill>
              </a:rPr>
              <a:t> at: ’https://www.britishmuseum.org/collection/object/G_1898-1201-246’ [accessed: 06/03/2022]</a:t>
            </a:r>
          </a:p>
          <a:p>
            <a:pPr algn="l"/>
            <a:r>
              <a:rPr lang="en-GB" sz="1000" dirty="0">
                <a:solidFill>
                  <a:schemeClr val="bg1"/>
                </a:solidFill>
              </a:rPr>
              <a:t>Bhabha, H, K. 1994. ‘The Location of Culture’. London: Routledge</a:t>
            </a:r>
          </a:p>
          <a:p>
            <a:pPr algn="l"/>
            <a:r>
              <a:rPr lang="en-GB" sz="1000" dirty="0">
                <a:solidFill>
                  <a:schemeClr val="bg1"/>
                </a:solidFill>
              </a:rPr>
              <a:t>Knapp, A. 2013. ‘Revolution Within Evolution: The Emergence of a ‘Secondary State’ on Protohistoric Bronze Age Cyprus, Levant, 10.1179/0075891413Z.00000000015, 45, 1, (19-44).</a:t>
            </a:r>
          </a:p>
          <a:p>
            <a:pPr algn="l"/>
            <a:r>
              <a:rPr lang="en-GB" sz="1000" dirty="0">
                <a:solidFill>
                  <a:schemeClr val="bg1"/>
                </a:solidFill>
              </a:rPr>
              <a:t>Knapp, A. Bernard, and John F. Cherry. Provenance Studies and Bronze Age Cyprus: Production, Exchange, and Politico-Economic Change. Monographs in World Archaeology, no. 21. Madison, Wis.: Prehistory Press, 1994. (This scientifically based study provides the most comprehensive overview available on "provenance" [origins] on Cypriot pottery, metals, and </a:t>
            </a:r>
            <a:r>
              <a:rPr lang="en-GB" sz="1000" dirty="0" err="1">
                <a:solidFill>
                  <a:schemeClr val="bg1"/>
                </a:solidFill>
              </a:rPr>
              <a:t>oxhide</a:t>
            </a:r>
            <a:r>
              <a:rPr lang="en-GB" sz="1000" dirty="0">
                <a:solidFill>
                  <a:schemeClr val="bg1"/>
                </a:solidFill>
              </a:rPr>
              <a:t> ingots, together with a lengthy discussion of Bronze Age trade.)</a:t>
            </a:r>
          </a:p>
          <a:p>
            <a:pPr algn="l"/>
            <a:r>
              <a:rPr lang="en-GB" sz="1000" dirty="0">
                <a:solidFill>
                  <a:schemeClr val="bg1"/>
                </a:solidFill>
              </a:rPr>
              <a:t>Muhly, J.D. 2006. Texts and technology. ‘The beginnings of iron metallurgy in the eastern Mediterranean’. Ancient Greek Technology: Proceedings of the 2nd International Conference, Athens, October 17-21, 2005. 19-31. </a:t>
            </a:r>
          </a:p>
          <a:p>
            <a:pPr algn="l"/>
            <a:r>
              <a:rPr lang="en-GB" sz="1000" dirty="0">
                <a:solidFill>
                  <a:schemeClr val="bg1"/>
                </a:solidFill>
              </a:rPr>
              <a:t>Muhly, James D. "The Nature of Trade in the Late Bronze Age Eastern Mediterranean: The Organization of the Metals Trade and the Role of Cyprus." In Early Metallurgy in Cyprus, 4000–500b.c. Edited by James D. Muhly, Robert </a:t>
            </a:r>
            <a:r>
              <a:rPr lang="en-GB" sz="1000" dirty="0" err="1">
                <a:solidFill>
                  <a:schemeClr val="bg1"/>
                </a:solidFill>
              </a:rPr>
              <a:t>Maddin</a:t>
            </a:r>
            <a:r>
              <a:rPr lang="en-GB" sz="1000" dirty="0">
                <a:solidFill>
                  <a:schemeClr val="bg1"/>
                </a:solidFill>
              </a:rPr>
              <a:t>, and </a:t>
            </a:r>
            <a:r>
              <a:rPr lang="en-GB" sz="1000" dirty="0" err="1">
                <a:solidFill>
                  <a:schemeClr val="bg1"/>
                </a:solidFill>
              </a:rPr>
              <a:t>Vassos</a:t>
            </a:r>
            <a:r>
              <a:rPr lang="en-GB" sz="1000" dirty="0">
                <a:solidFill>
                  <a:schemeClr val="bg1"/>
                </a:solidFill>
              </a:rPr>
              <a:t> </a:t>
            </a:r>
            <a:r>
              <a:rPr lang="en-GB" sz="1000" dirty="0" err="1">
                <a:solidFill>
                  <a:schemeClr val="bg1"/>
                </a:solidFill>
              </a:rPr>
              <a:t>Karageorghis</a:t>
            </a:r>
            <a:r>
              <a:rPr lang="en-GB" sz="1000" dirty="0">
                <a:solidFill>
                  <a:schemeClr val="bg1"/>
                </a:solidFill>
              </a:rPr>
              <a:t>, pp. 251–266. Nicosia: </a:t>
            </a:r>
            <a:r>
              <a:rPr lang="en-GB" sz="1000" dirty="0" err="1">
                <a:solidFill>
                  <a:schemeClr val="bg1"/>
                </a:solidFill>
              </a:rPr>
              <a:t>Pierides</a:t>
            </a:r>
            <a:r>
              <a:rPr lang="en-GB" sz="1000" dirty="0">
                <a:solidFill>
                  <a:schemeClr val="bg1"/>
                </a:solidFill>
              </a:rPr>
              <a:t> Foundation, 1982.</a:t>
            </a:r>
          </a:p>
          <a:p>
            <a:pPr algn="l"/>
            <a:r>
              <a:rPr lang="en-GB" sz="1000" dirty="0" err="1">
                <a:solidFill>
                  <a:schemeClr val="bg1"/>
                </a:solidFill>
              </a:rPr>
              <a:t>Myres</a:t>
            </a:r>
            <a:r>
              <a:rPr lang="en-GB" sz="1000" dirty="0">
                <a:solidFill>
                  <a:schemeClr val="bg1"/>
                </a:solidFill>
              </a:rPr>
              <a:t>, John L. 1914. Handbook of the </a:t>
            </a:r>
            <a:r>
              <a:rPr lang="en-GB" sz="1000" dirty="0" err="1">
                <a:solidFill>
                  <a:schemeClr val="bg1"/>
                </a:solidFill>
              </a:rPr>
              <a:t>Cesnola</a:t>
            </a:r>
            <a:r>
              <a:rPr lang="en-GB" sz="1000" dirty="0">
                <a:solidFill>
                  <a:schemeClr val="bg1"/>
                </a:solidFill>
              </a:rPr>
              <a:t> Collection of Antiquities from Cyprus. no. 4871, New York: The Metropolitan Museum of Art.</a:t>
            </a:r>
          </a:p>
          <a:p>
            <a:pPr algn="l"/>
            <a:r>
              <a:rPr lang="en-GB" sz="1000" dirty="0" err="1">
                <a:solidFill>
                  <a:schemeClr val="bg1"/>
                </a:solidFill>
              </a:rPr>
              <a:t>Niemeier</a:t>
            </a:r>
            <a:r>
              <a:rPr lang="en-GB" sz="1000" dirty="0">
                <a:solidFill>
                  <a:schemeClr val="bg1"/>
                </a:solidFill>
              </a:rPr>
              <a:t> Wolf-Dietrich, and Barbara </a:t>
            </a:r>
            <a:r>
              <a:rPr lang="en-GB" sz="1000" dirty="0" err="1">
                <a:solidFill>
                  <a:schemeClr val="bg1"/>
                </a:solidFill>
              </a:rPr>
              <a:t>Niemeier</a:t>
            </a:r>
            <a:r>
              <a:rPr lang="en-GB" sz="1000" dirty="0">
                <a:solidFill>
                  <a:schemeClr val="bg1"/>
                </a:solidFill>
              </a:rPr>
              <a:t>. "Minoan Frescoes in the Eastern Mediterranean." In The Aegean and the Orient in the Second Millennium. Edited by Eric H. Cline and Diane Harris-Cline, pp. 281–289. </a:t>
            </a:r>
            <a:r>
              <a:rPr lang="en-GB" sz="1000" dirty="0" err="1">
                <a:solidFill>
                  <a:schemeClr val="bg1"/>
                </a:solidFill>
              </a:rPr>
              <a:t>Aegaeum</a:t>
            </a:r>
            <a:r>
              <a:rPr lang="en-GB" sz="1000" dirty="0">
                <a:solidFill>
                  <a:schemeClr val="bg1"/>
                </a:solidFill>
              </a:rPr>
              <a:t> 18. Liège, Belgium: Université de Liège, 1998.</a:t>
            </a:r>
          </a:p>
          <a:p>
            <a:pPr algn="l"/>
            <a:r>
              <a:rPr lang="en-GB" sz="1000" dirty="0" err="1">
                <a:solidFill>
                  <a:schemeClr val="bg1"/>
                </a:solidFill>
              </a:rPr>
              <a:t>Peltenburg</a:t>
            </a:r>
            <a:r>
              <a:rPr lang="en-GB" sz="1000" dirty="0">
                <a:solidFill>
                  <a:schemeClr val="bg1"/>
                </a:solidFill>
              </a:rPr>
              <a:t>, E. 2012. KING KUŠMEŠUŠA AND THE DECENTRALISED POLITICAL STRUCTURE OF LATE BRONZE AGE CYPRUS. British School at Athens Studies, 20, 345–351. http://www.jstor.org/stable/23541218</a:t>
            </a:r>
          </a:p>
          <a:p>
            <a:pPr algn="l"/>
            <a:r>
              <a:rPr lang="en-GB" sz="1000" dirty="0">
                <a:solidFill>
                  <a:schemeClr val="bg1"/>
                </a:solidFill>
              </a:rPr>
              <a:t>Richter, Gisela M. A. 1915. Greek, Etruscan and Roman Bronzes. no. 1123, p. 338, New York: </a:t>
            </a:r>
            <a:r>
              <a:rPr lang="en-GB" sz="1000" dirty="0" err="1">
                <a:solidFill>
                  <a:schemeClr val="bg1"/>
                </a:solidFill>
              </a:rPr>
              <a:t>Gilliss</a:t>
            </a:r>
            <a:r>
              <a:rPr lang="en-GB" sz="1000" dirty="0">
                <a:solidFill>
                  <a:schemeClr val="bg1"/>
                </a:solidFill>
              </a:rPr>
              <a:t> Press</a:t>
            </a:r>
          </a:p>
          <a:p>
            <a:pPr algn="l"/>
            <a:r>
              <a:rPr lang="en-GB" sz="1000" dirty="0">
                <a:solidFill>
                  <a:schemeClr val="bg1"/>
                </a:solidFill>
              </a:rPr>
              <a:t>The Goldschmidt Conference is the World's main geochemistry conference. It is hosted alternately by the European Association of Geochemistry (Europe) and the Geochemical Society (USA). The 2021 conference (virtual) takes place from 4-9 July,</a:t>
            </a:r>
          </a:p>
          <a:p>
            <a:pPr algn="l"/>
            <a:r>
              <a:rPr lang="en-GB" sz="1000" dirty="0">
                <a:solidFill>
                  <a:schemeClr val="bg1"/>
                </a:solidFill>
              </a:rPr>
              <a:t>Thompson, C. M. 2003. ‘sealed silver in iron age </a:t>
            </a:r>
            <a:r>
              <a:rPr lang="en-GB" sz="1000" dirty="0" err="1">
                <a:solidFill>
                  <a:schemeClr val="bg1"/>
                </a:solidFill>
              </a:rPr>
              <a:t>Cisjordan</a:t>
            </a:r>
            <a:r>
              <a:rPr lang="en-GB" sz="1000" dirty="0">
                <a:solidFill>
                  <a:schemeClr val="bg1"/>
                </a:solidFill>
              </a:rPr>
              <a:t> and the invention of coinage’, OJA 22, 67-107.</a:t>
            </a:r>
          </a:p>
          <a:p>
            <a:pPr algn="l"/>
            <a:endParaRPr lang="en-GB" sz="1000" dirty="0">
              <a:solidFill>
                <a:schemeClr val="bg1"/>
              </a:solidFill>
            </a:endParaRPr>
          </a:p>
        </p:txBody>
      </p:sp>
      <p:grpSp>
        <p:nvGrpSpPr>
          <p:cNvPr id="54" name="Group 53">
            <a:extLst>
              <a:ext uri="{FF2B5EF4-FFF2-40B4-BE49-F238E27FC236}">
                <a16:creationId xmlns:a16="http://schemas.microsoft.com/office/drawing/2014/main" id="{5F9D1CBF-A219-4C01-85A0-9DF6151EE2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79015" y="0"/>
            <a:ext cx="712985" cy="6858000"/>
            <a:chOff x="11479015" y="0"/>
            <a:chExt cx="712985" cy="6858000"/>
          </a:xfrm>
          <a:effectLst>
            <a:outerShdw blurRad="381000" dist="152400" dir="10800000" algn="ctr" rotWithShape="0">
              <a:schemeClr val="bg1">
                <a:alpha val="10000"/>
              </a:schemeClr>
            </a:outerShdw>
          </a:effectLst>
        </p:grpSpPr>
        <p:sp>
          <p:nvSpPr>
            <p:cNvPr id="55" name="Freeform: Shape 54">
              <a:extLst>
                <a:ext uri="{FF2B5EF4-FFF2-40B4-BE49-F238E27FC236}">
                  <a16:creationId xmlns:a16="http://schemas.microsoft.com/office/drawing/2014/main" id="{D9FC63AB-02B8-4DDD-8778-397188A37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8" y="0"/>
              <a:ext cx="712982" cy="6858000"/>
            </a:xfrm>
            <a:custGeom>
              <a:avLst/>
              <a:gdLst>
                <a:gd name="connsiteX0" fmla="*/ 280560 w 712982"/>
                <a:gd name="connsiteY0" fmla="*/ 0 h 6858000"/>
                <a:gd name="connsiteX1" fmla="*/ 712982 w 712982"/>
                <a:gd name="connsiteY1" fmla="*/ 0 h 6858000"/>
                <a:gd name="connsiteX2" fmla="*/ 712982 w 712982"/>
                <a:gd name="connsiteY2" fmla="*/ 6858000 h 6858000"/>
                <a:gd name="connsiteX3" fmla="*/ 372527 w 712982"/>
                <a:gd name="connsiteY3" fmla="*/ 6858000 h 6858000"/>
                <a:gd name="connsiteX4" fmla="*/ 372901 w 712982"/>
                <a:gd name="connsiteY4" fmla="*/ 6835810 h 6858000"/>
                <a:gd name="connsiteX5" fmla="*/ 363017 w 712982"/>
                <a:gd name="connsiteY5" fmla="*/ 6518145 h 6858000"/>
                <a:gd name="connsiteX6" fmla="*/ 310498 w 712982"/>
                <a:gd name="connsiteY6" fmla="*/ 6393936 h 6858000"/>
                <a:gd name="connsiteX7" fmla="*/ 305420 w 712982"/>
                <a:gd name="connsiteY7" fmla="*/ 6355564 h 6858000"/>
                <a:gd name="connsiteX8" fmla="*/ 311030 w 712982"/>
                <a:gd name="connsiteY8" fmla="*/ 6267729 h 6858000"/>
                <a:gd name="connsiteX9" fmla="*/ 281440 w 712982"/>
                <a:gd name="connsiteY9" fmla="*/ 6090959 h 6858000"/>
                <a:gd name="connsiteX10" fmla="*/ 258928 w 712982"/>
                <a:gd name="connsiteY10" fmla="*/ 6026981 h 6858000"/>
                <a:gd name="connsiteX11" fmla="*/ 245105 w 712982"/>
                <a:gd name="connsiteY11" fmla="*/ 5991615 h 6858000"/>
                <a:gd name="connsiteX12" fmla="*/ 197441 w 712982"/>
                <a:gd name="connsiteY12" fmla="*/ 5807458 h 6858000"/>
                <a:gd name="connsiteX13" fmla="*/ 159115 w 712982"/>
                <a:gd name="connsiteY13" fmla="*/ 5727356 h 6858000"/>
                <a:gd name="connsiteX14" fmla="*/ 152306 w 712982"/>
                <a:gd name="connsiteY14" fmla="*/ 5705270 h 6858000"/>
                <a:gd name="connsiteX15" fmla="*/ 150939 w 712982"/>
                <a:gd name="connsiteY15" fmla="*/ 5580441 h 6858000"/>
                <a:gd name="connsiteX16" fmla="*/ 187956 w 712982"/>
                <a:gd name="connsiteY16" fmla="*/ 5482729 h 6858000"/>
                <a:gd name="connsiteX17" fmla="*/ 201902 w 712982"/>
                <a:gd name="connsiteY17" fmla="*/ 5463053 h 6858000"/>
                <a:gd name="connsiteX18" fmla="*/ 168174 w 712982"/>
                <a:gd name="connsiteY18" fmla="*/ 5205662 h 6858000"/>
                <a:gd name="connsiteX19" fmla="*/ 157186 w 712982"/>
                <a:gd name="connsiteY19" fmla="*/ 5166766 h 6858000"/>
                <a:gd name="connsiteX20" fmla="*/ 163999 w 712982"/>
                <a:gd name="connsiteY20" fmla="*/ 4972256 h 6858000"/>
                <a:gd name="connsiteX21" fmla="*/ 163388 w 712982"/>
                <a:gd name="connsiteY21" fmla="*/ 4915833 h 6858000"/>
                <a:gd name="connsiteX22" fmla="*/ 166361 w 712982"/>
                <a:gd name="connsiteY22" fmla="*/ 4712964 h 6858000"/>
                <a:gd name="connsiteX23" fmla="*/ 140122 w 712982"/>
                <a:gd name="connsiteY23" fmla="*/ 4687152 h 6858000"/>
                <a:gd name="connsiteX24" fmla="*/ 73058 w 712982"/>
                <a:gd name="connsiteY24" fmla="*/ 4611951 h 6858000"/>
                <a:gd name="connsiteX25" fmla="*/ 3979 w 712982"/>
                <a:gd name="connsiteY25" fmla="*/ 4456771 h 6858000"/>
                <a:gd name="connsiteX26" fmla="*/ 2091 w 712982"/>
                <a:gd name="connsiteY26" fmla="*/ 4412781 h 6858000"/>
                <a:gd name="connsiteX27" fmla="*/ 75905 w 712982"/>
                <a:gd name="connsiteY27" fmla="*/ 4292897 h 6858000"/>
                <a:gd name="connsiteX28" fmla="*/ 104434 w 712982"/>
                <a:gd name="connsiteY28" fmla="*/ 4235333 h 6858000"/>
                <a:gd name="connsiteX29" fmla="*/ 151065 w 712982"/>
                <a:gd name="connsiteY29" fmla="*/ 4075686 h 6858000"/>
                <a:gd name="connsiteX30" fmla="*/ 161243 w 712982"/>
                <a:gd name="connsiteY30" fmla="*/ 4061695 h 6858000"/>
                <a:gd name="connsiteX31" fmla="*/ 286285 w 712982"/>
                <a:gd name="connsiteY31" fmla="*/ 3933862 h 6858000"/>
                <a:gd name="connsiteX32" fmla="*/ 306926 w 712982"/>
                <a:gd name="connsiteY32" fmla="*/ 3905847 h 6858000"/>
                <a:gd name="connsiteX33" fmla="*/ 340015 w 712982"/>
                <a:gd name="connsiteY33" fmla="*/ 3871199 h 6858000"/>
                <a:gd name="connsiteX34" fmla="*/ 400111 w 712982"/>
                <a:gd name="connsiteY34" fmla="*/ 3767743 h 6858000"/>
                <a:gd name="connsiteX35" fmla="*/ 409694 w 712982"/>
                <a:gd name="connsiteY35" fmla="*/ 3646690 h 6858000"/>
                <a:gd name="connsiteX36" fmla="*/ 428447 w 712982"/>
                <a:gd name="connsiteY36" fmla="*/ 3499752 h 6858000"/>
                <a:gd name="connsiteX37" fmla="*/ 445033 w 712982"/>
                <a:gd name="connsiteY37" fmla="*/ 3437349 h 6858000"/>
                <a:gd name="connsiteX38" fmla="*/ 471431 w 712982"/>
                <a:gd name="connsiteY38" fmla="*/ 3272018 h 6858000"/>
                <a:gd name="connsiteX39" fmla="*/ 495919 w 712982"/>
                <a:gd name="connsiteY39" fmla="*/ 3153432 h 6858000"/>
                <a:gd name="connsiteX40" fmla="*/ 499541 w 712982"/>
                <a:gd name="connsiteY40" fmla="*/ 2985907 h 6858000"/>
                <a:gd name="connsiteX41" fmla="*/ 491640 w 712982"/>
                <a:gd name="connsiteY41" fmla="*/ 2905697 h 6858000"/>
                <a:gd name="connsiteX42" fmla="*/ 586592 w 712982"/>
                <a:gd name="connsiteY42" fmla="*/ 2746325 h 6858000"/>
                <a:gd name="connsiteX43" fmla="*/ 647211 w 712982"/>
                <a:gd name="connsiteY43" fmla="*/ 2620857 h 6858000"/>
                <a:gd name="connsiteX44" fmla="*/ 598120 w 712982"/>
                <a:gd name="connsiteY44" fmla="*/ 2501248 h 6858000"/>
                <a:gd name="connsiteX45" fmla="*/ 560897 w 712982"/>
                <a:gd name="connsiteY45" fmla="*/ 2471368 h 6858000"/>
                <a:gd name="connsiteX46" fmla="*/ 506928 w 712982"/>
                <a:gd name="connsiteY46" fmla="*/ 2272389 h 6858000"/>
                <a:gd name="connsiteX47" fmla="*/ 474122 w 712982"/>
                <a:gd name="connsiteY47" fmla="*/ 1983284 h 6858000"/>
                <a:gd name="connsiteX48" fmla="*/ 349180 w 712982"/>
                <a:gd name="connsiteY48" fmla="*/ 1510207 h 6858000"/>
                <a:gd name="connsiteX49" fmla="*/ 306451 w 712982"/>
                <a:gd name="connsiteY49" fmla="*/ 1430003 h 6858000"/>
                <a:gd name="connsiteX50" fmla="*/ 287747 w 712982"/>
                <a:gd name="connsiteY50" fmla="*/ 1336633 h 6858000"/>
                <a:gd name="connsiteX51" fmla="*/ 304326 w 712982"/>
                <a:gd name="connsiteY51" fmla="*/ 1298229 h 6858000"/>
                <a:gd name="connsiteX52" fmla="*/ 317671 w 712982"/>
                <a:gd name="connsiteY52" fmla="*/ 1136667 h 6858000"/>
                <a:gd name="connsiteX53" fmla="*/ 314959 w 712982"/>
                <a:gd name="connsiteY53" fmla="*/ 1106522 h 6858000"/>
                <a:gd name="connsiteX54" fmla="*/ 290675 w 712982"/>
                <a:gd name="connsiteY54" fmla="*/ 1004980 h 6858000"/>
                <a:gd name="connsiteX55" fmla="*/ 272712 w 712982"/>
                <a:gd name="connsiteY55" fmla="*/ 910357 h 6858000"/>
                <a:gd name="connsiteX56" fmla="*/ 270963 w 712982"/>
                <a:gd name="connsiteY56" fmla="*/ 667028 h 6858000"/>
                <a:gd name="connsiteX57" fmla="*/ 244986 w 712982"/>
                <a:gd name="connsiteY57" fmla="*/ 483131 h 6858000"/>
                <a:gd name="connsiteX58" fmla="*/ 241465 w 712982"/>
                <a:gd name="connsiteY58" fmla="*/ 397465 h 6858000"/>
                <a:gd name="connsiteX59" fmla="*/ 244890 w 712982"/>
                <a:gd name="connsiteY59" fmla="*/ 348507 h 6858000"/>
                <a:gd name="connsiteX60" fmla="*/ 293439 w 712982"/>
                <a:gd name="connsiteY60" fmla="*/ 233141 h 6858000"/>
                <a:gd name="connsiteX61" fmla="*/ 300513 w 712982"/>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2" h="6858000">
                  <a:moveTo>
                    <a:pt x="280560" y="0"/>
                  </a:moveTo>
                  <a:lnTo>
                    <a:pt x="712982" y="0"/>
                  </a:lnTo>
                  <a:lnTo>
                    <a:pt x="712982"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6" name="Freeform: Shape 55">
              <a:extLst>
                <a:ext uri="{FF2B5EF4-FFF2-40B4-BE49-F238E27FC236}">
                  <a16:creationId xmlns:a16="http://schemas.microsoft.com/office/drawing/2014/main" id="{AC0AB7ED-D983-4149-A166-B31B71163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5" y="0"/>
              <a:ext cx="712985" cy="6858000"/>
            </a:xfrm>
            <a:custGeom>
              <a:avLst/>
              <a:gdLst>
                <a:gd name="connsiteX0" fmla="*/ 280560 w 712985"/>
                <a:gd name="connsiteY0" fmla="*/ 0 h 6858000"/>
                <a:gd name="connsiteX1" fmla="*/ 712985 w 712985"/>
                <a:gd name="connsiteY1" fmla="*/ 0 h 6858000"/>
                <a:gd name="connsiteX2" fmla="*/ 712985 w 712985"/>
                <a:gd name="connsiteY2" fmla="*/ 6858000 h 6858000"/>
                <a:gd name="connsiteX3" fmla="*/ 372527 w 712985"/>
                <a:gd name="connsiteY3" fmla="*/ 6858000 h 6858000"/>
                <a:gd name="connsiteX4" fmla="*/ 372901 w 712985"/>
                <a:gd name="connsiteY4" fmla="*/ 6835810 h 6858000"/>
                <a:gd name="connsiteX5" fmla="*/ 363017 w 712985"/>
                <a:gd name="connsiteY5" fmla="*/ 6518145 h 6858000"/>
                <a:gd name="connsiteX6" fmla="*/ 310498 w 712985"/>
                <a:gd name="connsiteY6" fmla="*/ 6393936 h 6858000"/>
                <a:gd name="connsiteX7" fmla="*/ 305420 w 712985"/>
                <a:gd name="connsiteY7" fmla="*/ 6355564 h 6858000"/>
                <a:gd name="connsiteX8" fmla="*/ 311030 w 712985"/>
                <a:gd name="connsiteY8" fmla="*/ 6267729 h 6858000"/>
                <a:gd name="connsiteX9" fmla="*/ 281440 w 712985"/>
                <a:gd name="connsiteY9" fmla="*/ 6090959 h 6858000"/>
                <a:gd name="connsiteX10" fmla="*/ 258928 w 712985"/>
                <a:gd name="connsiteY10" fmla="*/ 6026981 h 6858000"/>
                <a:gd name="connsiteX11" fmla="*/ 245105 w 712985"/>
                <a:gd name="connsiteY11" fmla="*/ 5991615 h 6858000"/>
                <a:gd name="connsiteX12" fmla="*/ 197441 w 712985"/>
                <a:gd name="connsiteY12" fmla="*/ 5807458 h 6858000"/>
                <a:gd name="connsiteX13" fmla="*/ 159115 w 712985"/>
                <a:gd name="connsiteY13" fmla="*/ 5727356 h 6858000"/>
                <a:gd name="connsiteX14" fmla="*/ 152306 w 712985"/>
                <a:gd name="connsiteY14" fmla="*/ 5705270 h 6858000"/>
                <a:gd name="connsiteX15" fmla="*/ 150939 w 712985"/>
                <a:gd name="connsiteY15" fmla="*/ 5580441 h 6858000"/>
                <a:gd name="connsiteX16" fmla="*/ 187956 w 712985"/>
                <a:gd name="connsiteY16" fmla="*/ 5482729 h 6858000"/>
                <a:gd name="connsiteX17" fmla="*/ 201902 w 712985"/>
                <a:gd name="connsiteY17" fmla="*/ 5463053 h 6858000"/>
                <a:gd name="connsiteX18" fmla="*/ 168174 w 712985"/>
                <a:gd name="connsiteY18" fmla="*/ 5205662 h 6858000"/>
                <a:gd name="connsiteX19" fmla="*/ 157186 w 712985"/>
                <a:gd name="connsiteY19" fmla="*/ 5166766 h 6858000"/>
                <a:gd name="connsiteX20" fmla="*/ 163999 w 712985"/>
                <a:gd name="connsiteY20" fmla="*/ 4972256 h 6858000"/>
                <a:gd name="connsiteX21" fmla="*/ 163388 w 712985"/>
                <a:gd name="connsiteY21" fmla="*/ 4915833 h 6858000"/>
                <a:gd name="connsiteX22" fmla="*/ 166361 w 712985"/>
                <a:gd name="connsiteY22" fmla="*/ 4712964 h 6858000"/>
                <a:gd name="connsiteX23" fmla="*/ 140122 w 712985"/>
                <a:gd name="connsiteY23" fmla="*/ 4687152 h 6858000"/>
                <a:gd name="connsiteX24" fmla="*/ 73058 w 712985"/>
                <a:gd name="connsiteY24" fmla="*/ 4611951 h 6858000"/>
                <a:gd name="connsiteX25" fmla="*/ 3979 w 712985"/>
                <a:gd name="connsiteY25" fmla="*/ 4456771 h 6858000"/>
                <a:gd name="connsiteX26" fmla="*/ 2091 w 712985"/>
                <a:gd name="connsiteY26" fmla="*/ 4412781 h 6858000"/>
                <a:gd name="connsiteX27" fmla="*/ 75905 w 712985"/>
                <a:gd name="connsiteY27" fmla="*/ 4292897 h 6858000"/>
                <a:gd name="connsiteX28" fmla="*/ 104434 w 712985"/>
                <a:gd name="connsiteY28" fmla="*/ 4235333 h 6858000"/>
                <a:gd name="connsiteX29" fmla="*/ 151065 w 712985"/>
                <a:gd name="connsiteY29" fmla="*/ 4075686 h 6858000"/>
                <a:gd name="connsiteX30" fmla="*/ 161243 w 712985"/>
                <a:gd name="connsiteY30" fmla="*/ 4061695 h 6858000"/>
                <a:gd name="connsiteX31" fmla="*/ 286285 w 712985"/>
                <a:gd name="connsiteY31" fmla="*/ 3933862 h 6858000"/>
                <a:gd name="connsiteX32" fmla="*/ 306926 w 712985"/>
                <a:gd name="connsiteY32" fmla="*/ 3905847 h 6858000"/>
                <a:gd name="connsiteX33" fmla="*/ 340015 w 712985"/>
                <a:gd name="connsiteY33" fmla="*/ 3871199 h 6858000"/>
                <a:gd name="connsiteX34" fmla="*/ 400111 w 712985"/>
                <a:gd name="connsiteY34" fmla="*/ 3767743 h 6858000"/>
                <a:gd name="connsiteX35" fmla="*/ 409694 w 712985"/>
                <a:gd name="connsiteY35" fmla="*/ 3646690 h 6858000"/>
                <a:gd name="connsiteX36" fmla="*/ 428447 w 712985"/>
                <a:gd name="connsiteY36" fmla="*/ 3499752 h 6858000"/>
                <a:gd name="connsiteX37" fmla="*/ 445033 w 712985"/>
                <a:gd name="connsiteY37" fmla="*/ 3437349 h 6858000"/>
                <a:gd name="connsiteX38" fmla="*/ 471431 w 712985"/>
                <a:gd name="connsiteY38" fmla="*/ 3272018 h 6858000"/>
                <a:gd name="connsiteX39" fmla="*/ 495919 w 712985"/>
                <a:gd name="connsiteY39" fmla="*/ 3153432 h 6858000"/>
                <a:gd name="connsiteX40" fmla="*/ 499541 w 712985"/>
                <a:gd name="connsiteY40" fmla="*/ 2985907 h 6858000"/>
                <a:gd name="connsiteX41" fmla="*/ 491640 w 712985"/>
                <a:gd name="connsiteY41" fmla="*/ 2905697 h 6858000"/>
                <a:gd name="connsiteX42" fmla="*/ 586592 w 712985"/>
                <a:gd name="connsiteY42" fmla="*/ 2746325 h 6858000"/>
                <a:gd name="connsiteX43" fmla="*/ 647211 w 712985"/>
                <a:gd name="connsiteY43" fmla="*/ 2620857 h 6858000"/>
                <a:gd name="connsiteX44" fmla="*/ 598120 w 712985"/>
                <a:gd name="connsiteY44" fmla="*/ 2501248 h 6858000"/>
                <a:gd name="connsiteX45" fmla="*/ 560897 w 712985"/>
                <a:gd name="connsiteY45" fmla="*/ 2471368 h 6858000"/>
                <a:gd name="connsiteX46" fmla="*/ 506928 w 712985"/>
                <a:gd name="connsiteY46" fmla="*/ 2272389 h 6858000"/>
                <a:gd name="connsiteX47" fmla="*/ 474122 w 712985"/>
                <a:gd name="connsiteY47" fmla="*/ 1983284 h 6858000"/>
                <a:gd name="connsiteX48" fmla="*/ 349180 w 712985"/>
                <a:gd name="connsiteY48" fmla="*/ 1510207 h 6858000"/>
                <a:gd name="connsiteX49" fmla="*/ 306451 w 712985"/>
                <a:gd name="connsiteY49" fmla="*/ 1430003 h 6858000"/>
                <a:gd name="connsiteX50" fmla="*/ 287747 w 712985"/>
                <a:gd name="connsiteY50" fmla="*/ 1336633 h 6858000"/>
                <a:gd name="connsiteX51" fmla="*/ 304326 w 712985"/>
                <a:gd name="connsiteY51" fmla="*/ 1298229 h 6858000"/>
                <a:gd name="connsiteX52" fmla="*/ 317671 w 712985"/>
                <a:gd name="connsiteY52" fmla="*/ 1136667 h 6858000"/>
                <a:gd name="connsiteX53" fmla="*/ 314959 w 712985"/>
                <a:gd name="connsiteY53" fmla="*/ 1106522 h 6858000"/>
                <a:gd name="connsiteX54" fmla="*/ 290675 w 712985"/>
                <a:gd name="connsiteY54" fmla="*/ 1004980 h 6858000"/>
                <a:gd name="connsiteX55" fmla="*/ 272712 w 712985"/>
                <a:gd name="connsiteY55" fmla="*/ 910357 h 6858000"/>
                <a:gd name="connsiteX56" fmla="*/ 270963 w 712985"/>
                <a:gd name="connsiteY56" fmla="*/ 667028 h 6858000"/>
                <a:gd name="connsiteX57" fmla="*/ 244986 w 712985"/>
                <a:gd name="connsiteY57" fmla="*/ 483131 h 6858000"/>
                <a:gd name="connsiteX58" fmla="*/ 241465 w 712985"/>
                <a:gd name="connsiteY58" fmla="*/ 397465 h 6858000"/>
                <a:gd name="connsiteX59" fmla="*/ 244890 w 712985"/>
                <a:gd name="connsiteY59" fmla="*/ 348507 h 6858000"/>
                <a:gd name="connsiteX60" fmla="*/ 293439 w 712985"/>
                <a:gd name="connsiteY60" fmla="*/ 233141 h 6858000"/>
                <a:gd name="connsiteX61" fmla="*/ 300513 w 712985"/>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5" h="6858000">
                  <a:moveTo>
                    <a:pt x="280560" y="0"/>
                  </a:moveTo>
                  <a:lnTo>
                    <a:pt x="712985" y="0"/>
                  </a:lnTo>
                  <a:lnTo>
                    <a:pt x="712985"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9673376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A5E45391F8BD34FB7D463C99A8F0495" ma:contentTypeVersion="4" ma:contentTypeDescription="Create a new document." ma:contentTypeScope="" ma:versionID="948130481a52a770bbec10e268b2d8ae">
  <xsd:schema xmlns:xsd="http://www.w3.org/2001/XMLSchema" xmlns:xs="http://www.w3.org/2001/XMLSchema" xmlns:p="http://schemas.microsoft.com/office/2006/metadata/properties" xmlns:ns3="c38315e3-25b9-4e4c-8ca2-1116979878aa" targetNamespace="http://schemas.microsoft.com/office/2006/metadata/properties" ma:root="true" ma:fieldsID="d630e1b5e1be604a388bffc76c3b79b2" ns3:_="">
    <xsd:import namespace="c38315e3-25b9-4e4c-8ca2-1116979878a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8315e3-25b9-4e4c-8ca2-1116979878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B107EF0-0230-4432-B4E9-D7D53DD11A89}">
  <ds:schemaRefs>
    <ds:schemaRef ds:uri="http://schemas.microsoft.com/sharepoint/v3/contenttype/forms"/>
  </ds:schemaRefs>
</ds:datastoreItem>
</file>

<file path=customXml/itemProps2.xml><?xml version="1.0" encoding="utf-8"?>
<ds:datastoreItem xmlns:ds="http://schemas.openxmlformats.org/officeDocument/2006/customXml" ds:itemID="{A1925BF2-3161-41BD-B784-83B4C0925CE7}">
  <ds:schemaRefs>
    <ds:schemaRef ds:uri="http://schemas.microsoft.com/office/2006/metadata/properties"/>
    <ds:schemaRef ds:uri="http://purl.org/dc/dcmitype/"/>
    <ds:schemaRef ds:uri="http://schemas.microsoft.com/office/2006/documentManagement/types"/>
    <ds:schemaRef ds:uri="c38315e3-25b9-4e4c-8ca2-1116979878aa"/>
    <ds:schemaRef ds:uri="http://purl.org/dc/elements/1.1/"/>
    <ds:schemaRef ds:uri="http://purl.org/dc/term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98D3D1B-71D7-44BC-8933-1F40C4D4E6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8315e3-25b9-4e4c-8ca2-1116979878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4162</TotalTime>
  <Words>1960</Words>
  <Application>Microsoft Office PowerPoint</Application>
  <PresentationFormat>Widescreen</PresentationFormat>
  <Paragraphs>63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Object analysis: Iron Ring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Glascott</dc:creator>
  <cp:lastModifiedBy>Jack Glascott</cp:lastModifiedBy>
  <cp:revision>7</cp:revision>
  <dcterms:created xsi:type="dcterms:W3CDTF">2022-02-24T02:24:30Z</dcterms:created>
  <dcterms:modified xsi:type="dcterms:W3CDTF">2022-03-11T23:54:42Z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0x010100BA5E45391F8BD34FB7D463C99A8F0495</vt:lpwstr>
  </property>
</Properties>
</file>