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2"/>
  </p:notesMasterIdLst>
  <p:sldIdLst>
    <p:sldId id="270" r:id="rId5"/>
    <p:sldId id="284" r:id="rId6"/>
    <p:sldId id="318" r:id="rId7"/>
    <p:sldId id="312" r:id="rId8"/>
    <p:sldId id="319" r:id="rId9"/>
    <p:sldId id="316" r:id="rId10"/>
    <p:sldId id="320" r:id="rId11"/>
    <p:sldId id="321" r:id="rId12"/>
    <p:sldId id="290" r:id="rId13"/>
    <p:sldId id="291" r:id="rId14"/>
    <p:sldId id="299" r:id="rId15"/>
    <p:sldId id="268" r:id="rId16"/>
    <p:sldId id="306" r:id="rId17"/>
    <p:sldId id="289" r:id="rId18"/>
    <p:sldId id="317" r:id="rId19"/>
    <p:sldId id="302" r:id="rId20"/>
    <p:sldId id="309" r:id="rId21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70"/>
            <p14:sldId id="284"/>
            <p14:sldId id="318"/>
            <p14:sldId id="312"/>
            <p14:sldId id="319"/>
            <p14:sldId id="316"/>
            <p14:sldId id="320"/>
            <p14:sldId id="321"/>
            <p14:sldId id="290"/>
            <p14:sldId id="291"/>
            <p14:sldId id="299"/>
            <p14:sldId id="268"/>
            <p14:sldId id="306"/>
            <p14:sldId id="289"/>
            <p14:sldId id="317"/>
            <p14:sldId id="302"/>
            <p14:sldId id="30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FB7920-5B86-44EE-B6E1-B35323313C15}" v="2" dt="2020-09-22T10:00:52.4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660"/>
  </p:normalViewPr>
  <p:slideViewPr>
    <p:cSldViewPr snapToGrid="0">
      <p:cViewPr>
        <p:scale>
          <a:sx n="64" d="100"/>
          <a:sy n="64" d="100"/>
        </p:scale>
        <p:origin x="147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FFB7920-5B86-44EE-B6E1-B35323313C15}"/>
    <pc:docChg chg="undo custSel modSld">
      <pc:chgData name="James Williams" userId="c957a50b-491f-4d94-b4bc-52aca3e2340d" providerId="ADAL" clId="{2FFB7920-5B86-44EE-B6E1-B35323313C15}" dt="2020-09-22T10:00:58.066" v="210" actId="478"/>
      <pc:docMkLst>
        <pc:docMk/>
      </pc:docMkLst>
      <pc:sldChg chg="addSp modSp mod">
        <pc:chgData name="James Williams" userId="c957a50b-491f-4d94-b4bc-52aca3e2340d" providerId="ADAL" clId="{2FFB7920-5B86-44EE-B6E1-B35323313C15}" dt="2020-09-22T09:39:25.392" v="75" actId="20577"/>
        <pc:sldMkLst>
          <pc:docMk/>
          <pc:sldMk cId="3285734299" sldId="279"/>
        </pc:sldMkLst>
        <pc:spChg chg="add mod">
          <ac:chgData name="James Williams" userId="c957a50b-491f-4d94-b4bc-52aca3e2340d" providerId="ADAL" clId="{2FFB7920-5B86-44EE-B6E1-B35323313C15}" dt="2020-09-22T09:35:57.950" v="43" actId="1076"/>
          <ac:spMkLst>
            <pc:docMk/>
            <pc:sldMk cId="3285734299" sldId="279"/>
            <ac:spMk id="2" creationId="{78505289-923B-4162-897E-F588058E5D69}"/>
          </ac:spMkLst>
        </pc:spChg>
        <pc:spChg chg="mod">
          <ac:chgData name="James Williams" userId="c957a50b-491f-4d94-b4bc-52aca3e2340d" providerId="ADAL" clId="{2FFB7920-5B86-44EE-B6E1-B35323313C15}" dt="2020-09-22T09:39:25.392" v="75" actId="20577"/>
          <ac:spMkLst>
            <pc:docMk/>
            <pc:sldMk cId="3285734299" sldId="279"/>
            <ac:spMk id="4" creationId="{0833C173-4216-4B13-AEB2-DD282EBE7E44}"/>
          </ac:spMkLst>
        </pc:spChg>
        <pc:spChg chg="mod">
          <ac:chgData name="James Williams" userId="c957a50b-491f-4d94-b4bc-52aca3e2340d" providerId="ADAL" clId="{2FFB7920-5B86-44EE-B6E1-B35323313C15}" dt="2020-09-22T09:35:43.487" v="41" actId="20577"/>
          <ac:spMkLst>
            <pc:docMk/>
            <pc:sldMk cId="3285734299" sldId="279"/>
            <ac:spMk id="21" creationId="{BB38A1E2-3BDC-4484-999A-5C61E8E1B2CC}"/>
          </ac:spMkLst>
        </pc:spChg>
      </pc:sldChg>
      <pc:sldChg chg="addSp delSp modSp mod">
        <pc:chgData name="James Williams" userId="c957a50b-491f-4d94-b4bc-52aca3e2340d" providerId="ADAL" clId="{2FFB7920-5B86-44EE-B6E1-B35323313C15}" dt="2020-09-22T10:00:58.066" v="210" actId="478"/>
        <pc:sldMkLst>
          <pc:docMk/>
          <pc:sldMk cId="2110399098" sldId="291"/>
        </pc:sldMkLst>
        <pc:spChg chg="del mod">
          <ac:chgData name="James Williams" userId="c957a50b-491f-4d94-b4bc-52aca3e2340d" providerId="ADAL" clId="{2FFB7920-5B86-44EE-B6E1-B35323313C15}" dt="2020-09-22T10:00:50.902" v="208" actId="478"/>
          <ac:spMkLst>
            <pc:docMk/>
            <pc:sldMk cId="2110399098" sldId="291"/>
            <ac:spMk id="4" creationId="{0833C173-4216-4B13-AEB2-DD282EBE7E44}"/>
          </ac:spMkLst>
        </pc:spChg>
        <pc:spChg chg="add del mod">
          <ac:chgData name="James Williams" userId="c957a50b-491f-4d94-b4bc-52aca3e2340d" providerId="ADAL" clId="{2FFB7920-5B86-44EE-B6E1-B35323313C15}" dt="2020-09-22T10:00:58.066" v="210" actId="478"/>
          <ac:spMkLst>
            <pc:docMk/>
            <pc:sldMk cId="2110399098" sldId="291"/>
            <ac:spMk id="5" creationId="{04DB1F18-38FD-4F3E-B816-196957C2EFD9}"/>
          </ac:spMkLst>
        </pc:spChg>
        <pc:spChg chg="add mod">
          <ac:chgData name="James Williams" userId="c957a50b-491f-4d94-b4bc-52aca3e2340d" providerId="ADAL" clId="{2FFB7920-5B86-44EE-B6E1-B35323313C15}" dt="2020-09-22T10:00:52.447" v="209"/>
          <ac:spMkLst>
            <pc:docMk/>
            <pc:sldMk cId="2110399098" sldId="291"/>
            <ac:spMk id="7" creationId="{677AE73A-B26D-4882-BF0B-0835D6A911B4}"/>
          </ac:spMkLst>
        </pc:spChg>
        <pc:spChg chg="mod">
          <ac:chgData name="James Williams" userId="c957a50b-491f-4d94-b4bc-52aca3e2340d" providerId="ADAL" clId="{2FFB7920-5B86-44EE-B6E1-B35323313C15}" dt="2020-09-22T09:48:03.230" v="207" actId="404"/>
          <ac:spMkLst>
            <pc:docMk/>
            <pc:sldMk cId="2110399098" sldId="291"/>
            <ac:spMk id="21" creationId="{BB38A1E2-3BDC-4484-999A-5C61E8E1B2CC}"/>
          </ac:spMkLst>
        </pc:spChg>
      </pc:sldChg>
      <pc:sldChg chg="modSp mod">
        <pc:chgData name="James Williams" userId="c957a50b-491f-4d94-b4bc-52aca3e2340d" providerId="ADAL" clId="{2FFB7920-5B86-44EE-B6E1-B35323313C15}" dt="2020-09-22T09:41:24.342" v="115" actId="20577"/>
        <pc:sldMkLst>
          <pc:docMk/>
          <pc:sldMk cId="503530117" sldId="296"/>
        </pc:sldMkLst>
        <pc:spChg chg="mod">
          <ac:chgData name="James Williams" userId="c957a50b-491f-4d94-b4bc-52aca3e2340d" providerId="ADAL" clId="{2FFB7920-5B86-44EE-B6E1-B35323313C15}" dt="2020-09-22T09:41:24.342" v="115" actId="20577"/>
          <ac:spMkLst>
            <pc:docMk/>
            <pc:sldMk cId="503530117" sldId="296"/>
            <ac:spMk id="4" creationId="{0833C173-4216-4B13-AEB2-DD282EBE7E4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21/02/2021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at.xula.edu/food/brightspace-tip-60-eportfolio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results?search_query=how+to+use+word+for+referencin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essentials/refworks/" TargetMode="External"/><Relationship Id="rId7" Type="http://schemas.openxmlformats.org/officeDocument/2006/relationships/hyperlink" Target="mailto:emily.hywel@uwtsd.ac.uk" TargetMode="External"/><Relationship Id="rId2" Type="http://schemas.openxmlformats.org/officeDocument/2006/relationships/hyperlink" Target="https://www.youtube.com/watch?v=J5905oxj02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wtsd.ac.uk/library/help-and-support/llr-staff/emily-hywel/" TargetMode="External"/><Relationship Id="rId5" Type="http://schemas.openxmlformats.org/officeDocument/2006/relationships/hyperlink" Target="https://www.youtube.com/channel/UCzmTj_AGeY59VoNv-0SvcCg" TargetMode="External"/><Relationship Id="rId4" Type="http://schemas.openxmlformats.org/officeDocument/2006/relationships/hyperlink" Target="https://uwtsd.ac.uk/library/infoskills/managing-your-research-with-refwork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channel/UCzmTj_AGeY59VoNv-0SvcCg" TargetMode="External"/><Relationship Id="rId2" Type="http://schemas.openxmlformats.org/officeDocument/2006/relationships/hyperlink" Target="https://uwtsd.ac.uk/library/student-essentials/refworks/" TargetMode="External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www.uwtsd.ac.uk/library/help-and-support/llr-staff/emily-hywel/" TargetMode="External"/><Relationship Id="rId4" Type="http://schemas.openxmlformats.org/officeDocument/2006/relationships/hyperlink" Target="https://uwtsd.ac.uk/library/infoskills/managing-your-research-with-refworks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hyperlink" Target="http://clamorworld.com/hyderabads-high-on-tea-with-international-tea-day-today/" TargetMode="External"/><Relationship Id="rId7" Type="http://schemas.openxmlformats.org/officeDocument/2006/relationships/hyperlink" Target="https://en.wikipedia.org/wiki/Yin_and_yang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hyperlink" Target="http://whilehewasnapping.com/2016/01/how-to-make-a-snack-stadium-for-the-big-game/" TargetMode="External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image" Target="../media/image9.jpg"/><Relationship Id="rId9" Type="http://schemas.openxmlformats.org/officeDocument/2006/relationships/hyperlink" Target="https://creativecommons.org/licenses/by/3.0/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cs typeface="Calibri Light"/>
              </a:rPr>
              <a:t>L4: Learning in the 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255" y="4714827"/>
            <a:ext cx="4556632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dirty="0"/>
              <a:t>The foundations for success.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Support Tutorial 5. Assignment Task 3.</a:t>
            </a:r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E59D016-A01A-4AC7-A9BB-2E4004751B8F}"/>
              </a:ext>
            </a:extLst>
          </p:cNvPr>
          <p:cNvSpPr txBox="1">
            <a:spLocks/>
          </p:cNvSpPr>
          <p:nvPr/>
        </p:nvSpPr>
        <p:spPr>
          <a:xfrm>
            <a:off x="467821" y="901940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/>
              <a:t>New L4 Online Learning module.</a:t>
            </a:r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353" y="80066"/>
            <a:ext cx="9861712" cy="1454051"/>
          </a:xfrm>
        </p:spPr>
        <p:txBody>
          <a:bodyPr>
            <a:noAutofit/>
          </a:bodyPr>
          <a:lstStyle/>
          <a:p>
            <a:r>
              <a:rPr lang="en-GB" sz="4900" b="1" u="sng" dirty="0">
                <a:solidFill>
                  <a:schemeClr val="tx2"/>
                </a:solidFill>
              </a:rPr>
              <a:t>Assignment 1: Task 2 (a).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537" y="1301770"/>
            <a:ext cx="11000926" cy="5052686"/>
          </a:xfrm>
        </p:spPr>
        <p:txBody>
          <a:bodyPr anchor="t">
            <a:noAutofit/>
          </a:bodyPr>
          <a:lstStyle/>
          <a:p>
            <a:pPr marL="357188" lvl="1" indent="-285750">
              <a:lnSpc>
                <a:spcPct val="115000"/>
              </a:lnSpc>
              <a:spcAft>
                <a:spcPts val="0"/>
              </a:spcAft>
              <a:buFont typeface="+mj-lt"/>
              <a:buAutoNum type="alphaLcParenR"/>
            </a:pP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Create an Online e-portfolio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with a page/section for each Assignment task answer.</a:t>
            </a:r>
            <a:endParaRPr lang="en-GB" sz="2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Choose a platform to create your Online e-portfolio: </a:t>
            </a:r>
          </a:p>
          <a:p>
            <a:pPr lvl="1">
              <a:lnSpc>
                <a:spcPct val="115000"/>
              </a:lnSpc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E.g. a free Online Website builder such as Google Sites, </a:t>
            </a:r>
            <a:r>
              <a:rPr lang="en-GB" sz="28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Wix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, Weebly, a free e-Portfolio builder or an Office 365 App. such as OneNote, or GitHub.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49683">
            <a:off x="7824779" y="2990737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7631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9715163" cy="1454051"/>
          </a:xfrm>
        </p:spPr>
        <p:txBody>
          <a:bodyPr>
            <a:noAutofit/>
          </a:bodyPr>
          <a:lstStyle/>
          <a:p>
            <a:r>
              <a:rPr lang="en-US" sz="5400" b="1" u="sng" kern="1200" dirty="0">
                <a:solidFill>
                  <a:schemeClr val="tx1"/>
                </a:solidFill>
              </a:rPr>
              <a:t>La</a:t>
            </a:r>
            <a:r>
              <a:rPr lang="en-US" sz="5400" b="1" u="sng" dirty="0"/>
              <a:t>st</a:t>
            </a:r>
            <a:r>
              <a:rPr lang="en-US" sz="54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week - Assignment 1 task 2(b).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926" y="1496527"/>
            <a:ext cx="10884148" cy="5088104"/>
          </a:xfrm>
        </p:spPr>
        <p:txBody>
          <a:bodyPr anchor="t">
            <a:noAutofit/>
          </a:bodyPr>
          <a:lstStyle/>
          <a:p>
            <a:pPr>
              <a:lnSpc>
                <a:spcPct val="115000"/>
              </a:lnSpc>
            </a:pPr>
            <a:r>
              <a:rPr lang="en-GB" b="1" dirty="0">
                <a:ea typeface="Times New Roman" panose="02020603050405020304" pitchFamily="18" charset="0"/>
                <a:cs typeface="Arial" panose="020B0604020202020204" pitchFamily="34" charset="0"/>
              </a:rPr>
              <a:t>Assignment 1, Task 2(b).</a:t>
            </a:r>
            <a:endParaRPr lang="en-GB" b="1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arenR"/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Creation of an E-Portfolio template </a:t>
            </a:r>
            <a:r>
              <a:rPr lang="en-GB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and Video Presentation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+mj-lt"/>
              <a:buAutoNum type="alphaLcParenR"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Finish the Online e-portfolio template with a page/section for each Assignment task answer.</a:t>
            </a:r>
            <a:endParaRPr lang="en-GB" sz="2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+mj-lt"/>
              <a:buAutoNum type="alphaLcParenR"/>
            </a:pP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Produce a Video presentation showing your e-portfolio template (1-2 minutes)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0"/>
              </a:spcAft>
              <a:buNone/>
            </a:pP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49683">
            <a:off x="7824779" y="2990737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664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70" y="150324"/>
            <a:ext cx="9098464" cy="1108850"/>
          </a:xfrm>
          <a:solidFill>
            <a:schemeClr val="tx1">
              <a:lumMod val="85000"/>
            </a:schemeClr>
          </a:solidFill>
        </p:spPr>
        <p:txBody>
          <a:bodyPr>
            <a:noAutofit/>
          </a:bodyPr>
          <a:lstStyle/>
          <a:p>
            <a:r>
              <a:rPr lang="en-GB" sz="6000" b="1" u="sng" dirty="0">
                <a:solidFill>
                  <a:schemeClr val="tx1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Bg </a:t>
            </a:r>
            <a:r>
              <a:rPr lang="en-GB" b="1" u="sng" dirty="0">
                <a:solidFill>
                  <a:schemeClr val="tx1">
                    <a:lumMod val="50000"/>
                  </a:schemeClr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tips. Creating a Video presentation:</a:t>
            </a:r>
            <a:endParaRPr lang="en-GB" b="1" u="sng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283" y="1294592"/>
            <a:ext cx="10884148" cy="5052686"/>
          </a:xfrm>
        </p:spPr>
        <p:txBody>
          <a:bodyPr anchor="t">
            <a:noAutofit/>
          </a:bodyPr>
          <a:lstStyle/>
          <a:p>
            <a:pPr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PowerPoint and YouTube can be used to create our Video presentation to answer Task 2(b).</a:t>
            </a: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Please note other technologies can be used if preferred (e.g. such as MS Sway or Adobe Spark).</a:t>
            </a: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Whichever method is chosen, make sure the tutors can easily view the video online. </a:t>
            </a: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Please make sure the video is streamed over the cloud and 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NOT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via download as video file sizes can be very large and PowerPoint slides do not include video timings.</a:t>
            </a: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following step-by-step guide can be used to help you easily create a video presentation. Please also use online tutorials for further assistance if needed.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1. Create PowerPoint slides.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2. Voice over slides: Record yourself delivering the slides.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Goto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Slide Show &gt; Record Slideshow.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 File: Export: Create a Video.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4. Upload to e.g.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Youtube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*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as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unlisted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), Vimeo or Other.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5. Include video / video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url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your e-portfolio.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* IMPORTANT: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allow the markers to view the video online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set the video to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but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unlisted.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5342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10522411" cy="1454051"/>
          </a:xfrm>
        </p:spPr>
        <p:txBody>
          <a:bodyPr>
            <a:noAutofit/>
          </a:bodyPr>
          <a:lstStyle/>
          <a:p>
            <a:r>
              <a:rPr lang="en-US" sz="4400" b="1" u="sng" kern="1200" dirty="0">
                <a:solidFill>
                  <a:schemeClr val="tx1"/>
                </a:solidFill>
              </a:rPr>
              <a:t>La</a:t>
            </a:r>
            <a:r>
              <a:rPr lang="en-US" sz="4400" b="1" u="sng" dirty="0"/>
              <a:t>st</a:t>
            </a:r>
            <a:r>
              <a:rPr lang="en-US" sz="44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week - </a:t>
            </a:r>
            <a:r>
              <a:rPr lang="en-GB" b="1" u="sng" dirty="0">
                <a:ea typeface="Times New Roman" panose="02020603050405020304" pitchFamily="18" charset="0"/>
                <a:cs typeface="Arial" panose="020B0604020202020204" pitchFamily="34" charset="0"/>
              </a:rPr>
              <a:t>E-portfolio</a:t>
            </a:r>
            <a:br>
              <a:rPr lang="en-GB" b="1" u="sng" dirty="0">
                <a:solidFill>
                  <a:schemeClr val="tx2"/>
                </a:solidFill>
              </a:rPr>
            </a:br>
            <a:endParaRPr lang="en-GB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283" y="1294592"/>
            <a:ext cx="10884148" cy="5052686"/>
          </a:xfrm>
        </p:spPr>
        <p:txBody>
          <a:bodyPr anchor="t">
            <a:noAutofit/>
          </a:bodyPr>
          <a:lstStyle/>
          <a:p>
            <a:pPr>
              <a:lnSpc>
                <a:spcPct val="115000"/>
              </a:lnSpc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After creating your e-portfolio, you can include your answers to task 1(Summary, Score &amp; Grade) and Task 2b (Video) in </a:t>
            </a:r>
            <a:r>
              <a:rPr lang="en-GB" dirty="0"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e-portfolio.</a:t>
            </a: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13" name="Picture 12" descr="A picture containing text&#10;&#10;Description automatically generated">
            <a:extLst>
              <a:ext uri="{FF2B5EF4-FFF2-40B4-BE49-F238E27FC236}">
                <a16:creationId xmlns:a16="http://schemas.microsoft.com/office/drawing/2014/main" id="{D0AE69C2-A9FE-4BF6-93EC-FF881F2E30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8150" b="7427"/>
          <a:stretch/>
        </p:blipFill>
        <p:spPr>
          <a:xfrm>
            <a:off x="6655632" y="2896315"/>
            <a:ext cx="5239557" cy="30131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C20545A-A05C-40DB-966D-EBE7E0ADBC7A}"/>
              </a:ext>
            </a:extLst>
          </p:cNvPr>
          <p:cNvSpPr txBox="1"/>
          <p:nvPr/>
        </p:nvSpPr>
        <p:spPr>
          <a:xfrm>
            <a:off x="7789863" y="6021511"/>
            <a:ext cx="3088344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" dirty="0">
                <a:hlinkClick r:id="rId3" tooltip="https://cat.xula.edu/food/brightspace-tip-60-eportfolios/"/>
              </a:rPr>
              <a:t>This Photo</a:t>
            </a:r>
            <a:r>
              <a:rPr lang="en-GB" sz="600" dirty="0"/>
              <a:t> by Unknown Author is licensed under </a:t>
            </a:r>
            <a:r>
              <a:rPr lang="en-GB" sz="600" dirty="0">
                <a:hlinkClick r:id="rId4" tooltip="https://creativecommons.org/licenses/by-nc-sa/3.0/"/>
              </a:rPr>
              <a:t>CC BY-SA-NC</a:t>
            </a:r>
            <a:endParaRPr lang="en-GB" sz="600" dirty="0"/>
          </a:p>
        </p:txBody>
      </p:sp>
    </p:spTree>
    <p:extLst>
      <p:ext uri="{BB962C8B-B14F-4D97-AF65-F5344CB8AC3E}">
        <p14:creationId xmlns:p14="http://schemas.microsoft.com/office/powerpoint/2010/main" val="2935079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548" y="88474"/>
            <a:ext cx="10522411" cy="1454051"/>
          </a:xfrm>
        </p:spPr>
        <p:txBody>
          <a:bodyPr>
            <a:noAutofit/>
          </a:bodyPr>
          <a:lstStyle/>
          <a:p>
            <a:r>
              <a:rPr lang="en-US" b="1" u="sng" dirty="0"/>
              <a:t>This week: Assignment Task 3 -</a:t>
            </a:r>
            <a:br>
              <a:rPr lang="en-US" b="1" u="sng" dirty="0"/>
            </a:br>
            <a:r>
              <a:rPr lang="en-GB" b="1" u="sng" dirty="0"/>
              <a:t>Automatic Referencing Manager.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548" y="1559239"/>
            <a:ext cx="10884148" cy="5052686"/>
          </a:xfrm>
        </p:spPr>
        <p:txBody>
          <a:bodyPr anchor="t">
            <a:no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b="1" dirty="0"/>
              <a:t>Task 3 = Automatic Referencing tool: </a:t>
            </a:r>
          </a:p>
          <a:p>
            <a:pPr>
              <a:lnSpc>
                <a:spcPct val="115000"/>
              </a:lnSpc>
            </a:pPr>
            <a:r>
              <a:rPr lang="en-GB" dirty="0"/>
              <a:t>Document the use of an </a:t>
            </a:r>
            <a:r>
              <a:rPr lang="en-GB" b="1" dirty="0"/>
              <a:t>Automatic Referencing tool </a:t>
            </a:r>
            <a:r>
              <a:rPr lang="en-GB" dirty="0"/>
              <a:t>(such as </a:t>
            </a:r>
            <a:r>
              <a:rPr lang="en-GB" dirty="0" err="1"/>
              <a:t>Refworks</a:t>
            </a:r>
            <a:r>
              <a:rPr lang="en-GB" dirty="0"/>
              <a:t>, EndNote, Mendeley or Zotero) using screenshots with brief accompanying narration.</a:t>
            </a:r>
          </a:p>
          <a:p>
            <a:pPr>
              <a:lnSpc>
                <a:spcPct val="115000"/>
              </a:lnSpc>
            </a:pPr>
            <a:r>
              <a:rPr lang="en-GB" dirty="0"/>
              <a:t>No more than 200 words. </a:t>
            </a:r>
          </a:p>
          <a:p>
            <a:pPr>
              <a:lnSpc>
                <a:spcPct val="115000"/>
              </a:lnSpc>
            </a:pPr>
            <a:r>
              <a:rPr lang="en-GB" dirty="0"/>
              <a:t>Reference 4 sources.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7328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548" y="88474"/>
            <a:ext cx="10522411" cy="1454051"/>
          </a:xfrm>
        </p:spPr>
        <p:txBody>
          <a:bodyPr>
            <a:noAutofit/>
          </a:bodyPr>
          <a:lstStyle/>
          <a:p>
            <a:r>
              <a:rPr lang="en-GB" b="1" u="sng" dirty="0"/>
              <a:t>Automatic Referencing Managers.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548" y="1559239"/>
            <a:ext cx="10884148" cy="5052686"/>
          </a:xfrm>
        </p:spPr>
        <p:txBody>
          <a:bodyPr anchor="t">
            <a:noAutofit/>
          </a:bodyPr>
          <a:lstStyle/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case you haven’t used word to insert references into your assignments,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click-here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select and watch a short tutorial.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Word is very helpful as it formats the Reference list for you, however you still need to manually type in the details into word.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There are many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Automatic Referencing Managers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will save your reference source information at the click of a mouse, insert your citations and automatically create a Reference list for you. 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There are many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choose from e.g.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Zotero, EndNote, Mendeley or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Refworks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University subscribes to RefWorks and all students are able to use it for free, while they are a student and after they graduate.</a:t>
            </a:r>
          </a:p>
          <a:p>
            <a:pPr marL="0" indent="0">
              <a:buNone/>
            </a:pP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00071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548" y="88474"/>
            <a:ext cx="10522411" cy="1454051"/>
          </a:xfrm>
        </p:spPr>
        <p:txBody>
          <a:bodyPr>
            <a:noAutofit/>
          </a:bodyPr>
          <a:lstStyle/>
          <a:p>
            <a:r>
              <a:rPr lang="en-GB" sz="4800" b="1" u="sng" dirty="0"/>
              <a:t>RefWorks in 3 easy steps: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722" y="1257712"/>
            <a:ext cx="10884148" cy="5052686"/>
          </a:xfrm>
        </p:spPr>
        <p:txBody>
          <a:bodyPr anchor="t">
            <a:noAutofit/>
          </a:bodyPr>
          <a:lstStyle/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For a brief overview of RefWorks 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click-here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To r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egister to use RefWorks click here: </a:t>
            </a:r>
          </a:p>
          <a:p>
            <a:pPr marL="1028700" lvl="1" indent="-342900">
              <a:lnSpc>
                <a:spcPct val="100000"/>
              </a:lnSpc>
              <a:spcBef>
                <a:spcPts val="600"/>
              </a:spcBef>
            </a:pPr>
            <a:r>
              <a:rPr lang="en-GB" sz="2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https://uwtsd.ac.uk/library/student-essentials/refworks/</a:t>
            </a:r>
            <a:r>
              <a:rPr lang="en-GB" sz="2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To view the UWTSD Library 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Tutorial on using RefWorks click here:  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https://uwtsd.ac.uk/library/infoskills/managing-your-research-with-refworks/</a:t>
            </a: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Or: to view RefWorks YouTube tutorial videos 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click-here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. These are used in the UWTSD tutorial.</a:t>
            </a:r>
          </a:p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For additional help and support you can contact your Library support rep. 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Emily Hywel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b="0" i="0" u="sng" dirty="0">
                <a:solidFill>
                  <a:srgbClr val="2E2EFF"/>
                </a:solidFill>
                <a:effectLst/>
                <a:hlinkClick r:id="rId7"/>
              </a:rPr>
              <a:t>emily.hywel@uwtsd.ac.uk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08416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815442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60162" y="2291415"/>
            <a:ext cx="2728198" cy="272819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20673" y="2257819"/>
            <a:ext cx="5815045" cy="26589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200" dirty="0"/>
              <a:t>THE KEY TO SUCCESS FOR THIS MODULE IS TO MAKE </a:t>
            </a:r>
            <a:r>
              <a:rPr lang="en-US" sz="3200" b="1" dirty="0"/>
              <a:t>WEEKLY PROGRESS. </a:t>
            </a:r>
          </a:p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200" dirty="0"/>
              <a:t>Don’t leave it until last minute.</a:t>
            </a:r>
          </a:p>
        </p:txBody>
      </p:sp>
    </p:spTree>
    <p:extLst>
      <p:ext uri="{BB962C8B-B14F-4D97-AF65-F5344CB8AC3E}">
        <p14:creationId xmlns:p14="http://schemas.microsoft.com/office/powerpoint/2010/main" val="4112912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C3846A5-A498-4C9E-B4DC-13532657D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506" y="643467"/>
            <a:ext cx="1128382" cy="847206"/>
            <a:chOff x="8183879" y="1000124"/>
            <a:chExt cx="1562267" cy="1172973"/>
          </a:xfrm>
        </p:grpSpPr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8A845FC1-FE68-40DE-B785-AA0F3DBD6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C26048ED-7A92-4694-A168-2C6C5C0D6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662A3FAA-D056-4098-8115-EA61EAF06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7645" y="839534"/>
            <a:ext cx="6781601" cy="5652388"/>
          </a:xfrm>
          <a:custGeom>
            <a:avLst/>
            <a:gdLst>
              <a:gd name="connsiteX0" fmla="*/ 2768595 w 4574113"/>
              <a:gd name="connsiteY0" fmla="*/ 2476119 h 3812472"/>
              <a:gd name="connsiteX1" fmla="*/ 3374676 w 4574113"/>
              <a:gd name="connsiteY1" fmla="*/ 2476119 h 3812472"/>
              <a:gd name="connsiteX2" fmla="*/ 3403209 w 4574113"/>
              <a:gd name="connsiteY2" fmla="*/ 2479909 h 3812472"/>
              <a:gd name="connsiteX3" fmla="*/ 3422833 w 4574113"/>
              <a:gd name="connsiteY3" fmla="*/ 2488137 h 3812472"/>
              <a:gd name="connsiteX4" fmla="*/ 3410840 w 4574113"/>
              <a:gd name="connsiteY4" fmla="*/ 2508879 h 3812472"/>
              <a:gd name="connsiteX5" fmla="*/ 2985934 w 4574113"/>
              <a:gd name="connsiteY5" fmla="*/ 3243764 h 3812472"/>
              <a:gd name="connsiteX6" fmla="*/ 2732784 w 4574113"/>
              <a:gd name="connsiteY6" fmla="*/ 3390890 h 3812472"/>
              <a:gd name="connsiteX7" fmla="*/ 2529297 w 4574113"/>
              <a:gd name="connsiteY7" fmla="*/ 3390890 h 3812472"/>
              <a:gd name="connsiteX8" fmla="*/ 2505559 w 4574113"/>
              <a:gd name="connsiteY8" fmla="*/ 3390890 h 3812472"/>
              <a:gd name="connsiteX9" fmla="*/ 2482907 w 4574113"/>
              <a:gd name="connsiteY9" fmla="*/ 3351884 h 3812472"/>
              <a:gd name="connsiteX10" fmla="*/ 2371959 w 4574113"/>
              <a:gd name="connsiteY10" fmla="*/ 3160822 h 3812472"/>
              <a:gd name="connsiteX11" fmla="*/ 2371959 w 4574113"/>
              <a:gd name="connsiteY11" fmla="*/ 3053878 h 3812472"/>
              <a:gd name="connsiteX12" fmla="*/ 2675654 w 4574113"/>
              <a:gd name="connsiteY12" fmla="*/ 2530895 h 3812472"/>
              <a:gd name="connsiteX13" fmla="*/ 2768595 w 4574113"/>
              <a:gd name="connsiteY13" fmla="*/ 2476119 h 3812472"/>
              <a:gd name="connsiteX14" fmla="*/ 3909778 w 4574113"/>
              <a:gd name="connsiteY14" fmla="*/ 676847 h 3812472"/>
              <a:gd name="connsiteX15" fmla="*/ 4305516 w 4574113"/>
              <a:gd name="connsiteY15" fmla="*/ 676847 h 3812472"/>
              <a:gd name="connsiteX16" fmla="*/ 4367056 w 4574113"/>
              <a:gd name="connsiteY16" fmla="*/ 712612 h 3812472"/>
              <a:gd name="connsiteX17" fmla="*/ 4564498 w 4574113"/>
              <a:gd name="connsiteY17" fmla="*/ 1054092 h 3812472"/>
              <a:gd name="connsiteX18" fmla="*/ 4564498 w 4574113"/>
              <a:gd name="connsiteY18" fmla="*/ 1123921 h 3812472"/>
              <a:gd name="connsiteX19" fmla="*/ 4367056 w 4574113"/>
              <a:gd name="connsiteY19" fmla="*/ 1465401 h 3812472"/>
              <a:gd name="connsiteX20" fmla="*/ 4305516 w 4574113"/>
              <a:gd name="connsiteY20" fmla="*/ 1501167 h 3812472"/>
              <a:gd name="connsiteX21" fmla="*/ 3909778 w 4574113"/>
              <a:gd name="connsiteY21" fmla="*/ 1501167 h 3812472"/>
              <a:gd name="connsiteX22" fmla="*/ 3849091 w 4574113"/>
              <a:gd name="connsiteY22" fmla="*/ 1465401 h 3812472"/>
              <a:gd name="connsiteX23" fmla="*/ 3650795 w 4574113"/>
              <a:gd name="connsiteY23" fmla="*/ 1123921 h 3812472"/>
              <a:gd name="connsiteX24" fmla="*/ 3650795 w 4574113"/>
              <a:gd name="connsiteY24" fmla="*/ 1054092 h 3812472"/>
              <a:gd name="connsiteX25" fmla="*/ 3849091 w 4574113"/>
              <a:gd name="connsiteY25" fmla="*/ 712612 h 3812472"/>
              <a:gd name="connsiteX26" fmla="*/ 3909778 w 4574113"/>
              <a:gd name="connsiteY26" fmla="*/ 676847 h 3812472"/>
              <a:gd name="connsiteX27" fmla="*/ 1104892 w 4574113"/>
              <a:gd name="connsiteY27" fmla="*/ 0 h 3812472"/>
              <a:gd name="connsiteX28" fmla="*/ 2732784 w 4574113"/>
              <a:gd name="connsiteY28" fmla="*/ 0 h 3812472"/>
              <a:gd name="connsiteX29" fmla="*/ 2985934 w 4574113"/>
              <a:gd name="connsiteY29" fmla="*/ 147125 h 3812472"/>
              <a:gd name="connsiteX30" fmla="*/ 3798122 w 4574113"/>
              <a:gd name="connsiteY30" fmla="*/ 1551823 h 3812472"/>
              <a:gd name="connsiteX31" fmla="*/ 3798122 w 4574113"/>
              <a:gd name="connsiteY31" fmla="*/ 1839068 h 3812472"/>
              <a:gd name="connsiteX32" fmla="*/ 3496551 w 4574113"/>
              <a:gd name="connsiteY32" fmla="*/ 2360642 h 3812472"/>
              <a:gd name="connsiteX33" fmla="*/ 3471135 w 4574113"/>
              <a:gd name="connsiteY33" fmla="*/ 2404597 h 3812472"/>
              <a:gd name="connsiteX34" fmla="*/ 3472029 w 4574113"/>
              <a:gd name="connsiteY34" fmla="*/ 2404972 h 3812472"/>
              <a:gd name="connsiteX35" fmla="*/ 3516881 w 4574113"/>
              <a:gd name="connsiteY35" fmla="*/ 2450209 h 3812472"/>
              <a:gd name="connsiteX36" fmla="*/ 3857970 w 4574113"/>
              <a:gd name="connsiteY36" fmla="*/ 3040131 h 3812472"/>
              <a:gd name="connsiteX37" fmla="*/ 3857970 w 4574113"/>
              <a:gd name="connsiteY37" fmla="*/ 3160764 h 3812472"/>
              <a:gd name="connsiteX38" fmla="*/ 3516881 w 4574113"/>
              <a:gd name="connsiteY38" fmla="*/ 3750684 h 3812472"/>
              <a:gd name="connsiteX39" fmla="*/ 3410567 w 4574113"/>
              <a:gd name="connsiteY39" fmla="*/ 3812472 h 3812472"/>
              <a:gd name="connsiteX40" fmla="*/ 2726911 w 4574113"/>
              <a:gd name="connsiteY40" fmla="*/ 3812472 h 3812472"/>
              <a:gd name="connsiteX41" fmla="*/ 2622074 w 4574113"/>
              <a:gd name="connsiteY41" fmla="*/ 3750684 h 3812472"/>
              <a:gd name="connsiteX42" fmla="*/ 2438330 w 4574113"/>
              <a:gd name="connsiteY42" fmla="*/ 3434265 h 3812472"/>
              <a:gd name="connsiteX43" fmla="*/ 2417573 w 4574113"/>
              <a:gd name="connsiteY43" fmla="*/ 3398519 h 3812472"/>
              <a:gd name="connsiteX44" fmla="*/ 2433905 w 4574113"/>
              <a:gd name="connsiteY44" fmla="*/ 3398519 h 3812472"/>
              <a:gd name="connsiteX45" fmla="*/ 2511101 w 4574113"/>
              <a:gd name="connsiteY45" fmla="*/ 3398519 h 3812472"/>
              <a:gd name="connsiteX46" fmla="*/ 2544636 w 4574113"/>
              <a:gd name="connsiteY46" fmla="*/ 3456269 h 3812472"/>
              <a:gd name="connsiteX47" fmla="*/ 2672757 w 4574113"/>
              <a:gd name="connsiteY47" fmla="*/ 3676902 h 3812472"/>
              <a:gd name="connsiteX48" fmla="*/ 2765699 w 4574113"/>
              <a:gd name="connsiteY48" fmla="*/ 3731679 h 3812472"/>
              <a:gd name="connsiteX49" fmla="*/ 3371780 w 4574113"/>
              <a:gd name="connsiteY49" fmla="*/ 3731679 h 3812472"/>
              <a:gd name="connsiteX50" fmla="*/ 3466029 w 4574113"/>
              <a:gd name="connsiteY50" fmla="*/ 3676902 h 3812472"/>
              <a:gd name="connsiteX51" fmla="*/ 3768415 w 4574113"/>
              <a:gd name="connsiteY51" fmla="*/ 3153920 h 3812472"/>
              <a:gd name="connsiteX52" fmla="*/ 3768415 w 4574113"/>
              <a:gd name="connsiteY52" fmla="*/ 3046975 h 3812472"/>
              <a:gd name="connsiteX53" fmla="*/ 3466029 w 4574113"/>
              <a:gd name="connsiteY53" fmla="*/ 2523992 h 3812472"/>
              <a:gd name="connsiteX54" fmla="*/ 3426268 w 4574113"/>
              <a:gd name="connsiteY54" fmla="*/ 2483888 h 3812472"/>
              <a:gd name="connsiteX55" fmla="*/ 3421667 w 4574113"/>
              <a:gd name="connsiteY55" fmla="*/ 2481960 h 3812472"/>
              <a:gd name="connsiteX56" fmla="*/ 3446331 w 4574113"/>
              <a:gd name="connsiteY56" fmla="*/ 2439303 h 3812472"/>
              <a:gd name="connsiteX57" fmla="*/ 3464674 w 4574113"/>
              <a:gd name="connsiteY57" fmla="*/ 2407578 h 3812472"/>
              <a:gd name="connsiteX58" fmla="*/ 3445649 w 4574113"/>
              <a:gd name="connsiteY58" fmla="*/ 2399601 h 3812472"/>
              <a:gd name="connsiteX59" fmla="*/ 3413464 w 4574113"/>
              <a:gd name="connsiteY59" fmla="*/ 2395325 h 3812472"/>
              <a:gd name="connsiteX60" fmla="*/ 2729808 w 4574113"/>
              <a:gd name="connsiteY60" fmla="*/ 2395325 h 3812472"/>
              <a:gd name="connsiteX61" fmla="*/ 2624971 w 4574113"/>
              <a:gd name="connsiteY61" fmla="*/ 2457112 h 3812472"/>
              <a:gd name="connsiteX62" fmla="*/ 2282405 w 4574113"/>
              <a:gd name="connsiteY62" fmla="*/ 3047034 h 3812472"/>
              <a:gd name="connsiteX63" fmla="*/ 2282405 w 4574113"/>
              <a:gd name="connsiteY63" fmla="*/ 3167666 h 3812472"/>
              <a:gd name="connsiteX64" fmla="*/ 2395478 w 4574113"/>
              <a:gd name="connsiteY64" fmla="*/ 3362386 h 3812472"/>
              <a:gd name="connsiteX65" fmla="*/ 2412031 w 4574113"/>
              <a:gd name="connsiteY65" fmla="*/ 3390890 h 3812472"/>
              <a:gd name="connsiteX66" fmla="*/ 2335350 w 4574113"/>
              <a:gd name="connsiteY66" fmla="*/ 3390890 h 3812472"/>
              <a:gd name="connsiteX67" fmla="*/ 1104892 w 4574113"/>
              <a:gd name="connsiteY67" fmla="*/ 3390890 h 3812472"/>
              <a:gd name="connsiteX68" fmla="*/ 855258 w 4574113"/>
              <a:gd name="connsiteY68" fmla="*/ 3243764 h 3812472"/>
              <a:gd name="connsiteX69" fmla="*/ 39555 w 4574113"/>
              <a:gd name="connsiteY69" fmla="*/ 1839068 h 3812472"/>
              <a:gd name="connsiteX70" fmla="*/ 39555 w 4574113"/>
              <a:gd name="connsiteY70" fmla="*/ 1551823 h 3812472"/>
              <a:gd name="connsiteX71" fmla="*/ 855258 w 4574113"/>
              <a:gd name="connsiteY71" fmla="*/ 147125 h 3812472"/>
              <a:gd name="connsiteX72" fmla="*/ 1104892 w 4574113"/>
              <a:gd name="connsiteY72" fmla="*/ 0 h 38124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4574113" h="3812472">
                <a:moveTo>
                  <a:pt x="2768595" y="2476119"/>
                </a:moveTo>
                <a:cubicBezTo>
                  <a:pt x="2768595" y="2476119"/>
                  <a:pt x="2768595" y="2476119"/>
                  <a:pt x="3374676" y="2476119"/>
                </a:cubicBezTo>
                <a:cubicBezTo>
                  <a:pt x="3384493" y="2476119"/>
                  <a:pt x="3394066" y="2477423"/>
                  <a:pt x="3403209" y="2479909"/>
                </a:cubicBezTo>
                <a:lnTo>
                  <a:pt x="3422833" y="2488137"/>
                </a:lnTo>
                <a:lnTo>
                  <a:pt x="3410840" y="2508879"/>
                </a:lnTo>
                <a:cubicBezTo>
                  <a:pt x="3302401" y="2696426"/>
                  <a:pt x="3163600" y="2936487"/>
                  <a:pt x="2985934" y="3243764"/>
                </a:cubicBezTo>
                <a:cubicBezTo>
                  <a:pt x="2933195" y="3334842"/>
                  <a:pt x="2838263" y="3390890"/>
                  <a:pt x="2732784" y="3390890"/>
                </a:cubicBezTo>
                <a:cubicBezTo>
                  <a:pt x="2732784" y="3390890"/>
                  <a:pt x="2732784" y="3390890"/>
                  <a:pt x="2529297" y="3390890"/>
                </a:cubicBezTo>
                <a:lnTo>
                  <a:pt x="2505559" y="3390890"/>
                </a:lnTo>
                <a:lnTo>
                  <a:pt x="2482907" y="3351884"/>
                </a:lnTo>
                <a:cubicBezTo>
                  <a:pt x="2451367" y="3297569"/>
                  <a:pt x="2414666" y="3234367"/>
                  <a:pt x="2371959" y="3160822"/>
                </a:cubicBezTo>
                <a:cubicBezTo>
                  <a:pt x="2352324" y="3128217"/>
                  <a:pt x="2352324" y="3086483"/>
                  <a:pt x="2371959" y="3053878"/>
                </a:cubicBezTo>
                <a:cubicBezTo>
                  <a:pt x="2371959" y="3053878"/>
                  <a:pt x="2371959" y="3053878"/>
                  <a:pt x="2675654" y="2530895"/>
                </a:cubicBezTo>
                <a:cubicBezTo>
                  <a:pt x="2693981" y="2496986"/>
                  <a:pt x="2730633" y="2476119"/>
                  <a:pt x="2768595" y="2476119"/>
                </a:cubicBezTo>
                <a:close/>
                <a:moveTo>
                  <a:pt x="3909778" y="676847"/>
                </a:moveTo>
                <a:cubicBezTo>
                  <a:pt x="3909778" y="676847"/>
                  <a:pt x="3909778" y="676847"/>
                  <a:pt x="4305516" y="676847"/>
                </a:cubicBezTo>
                <a:cubicBezTo>
                  <a:pt x="4331158" y="676847"/>
                  <a:pt x="4354235" y="690472"/>
                  <a:pt x="4367056" y="712612"/>
                </a:cubicBezTo>
                <a:cubicBezTo>
                  <a:pt x="4367056" y="712612"/>
                  <a:pt x="4367056" y="712612"/>
                  <a:pt x="4564498" y="1054092"/>
                </a:cubicBezTo>
                <a:cubicBezTo>
                  <a:pt x="4577319" y="1075382"/>
                  <a:pt x="4577319" y="1102632"/>
                  <a:pt x="4564498" y="1123921"/>
                </a:cubicBezTo>
                <a:cubicBezTo>
                  <a:pt x="4564498" y="1123921"/>
                  <a:pt x="4564498" y="1123921"/>
                  <a:pt x="4367056" y="1465401"/>
                </a:cubicBezTo>
                <a:cubicBezTo>
                  <a:pt x="4354235" y="1487542"/>
                  <a:pt x="4331158" y="1501167"/>
                  <a:pt x="4305516" y="1501167"/>
                </a:cubicBezTo>
                <a:cubicBezTo>
                  <a:pt x="4305516" y="1501167"/>
                  <a:pt x="4305516" y="1501167"/>
                  <a:pt x="3909778" y="1501167"/>
                </a:cubicBezTo>
                <a:cubicBezTo>
                  <a:pt x="3884990" y="1501167"/>
                  <a:pt x="3861058" y="1487542"/>
                  <a:pt x="3849091" y="1465401"/>
                </a:cubicBezTo>
                <a:cubicBezTo>
                  <a:pt x="3849091" y="1465401"/>
                  <a:pt x="3849091" y="1465401"/>
                  <a:pt x="3650795" y="1123921"/>
                </a:cubicBezTo>
                <a:cubicBezTo>
                  <a:pt x="3637974" y="1102632"/>
                  <a:pt x="3637974" y="1075382"/>
                  <a:pt x="3650795" y="1054092"/>
                </a:cubicBezTo>
                <a:cubicBezTo>
                  <a:pt x="3650795" y="1054092"/>
                  <a:pt x="3650795" y="1054092"/>
                  <a:pt x="3849091" y="712612"/>
                </a:cubicBezTo>
                <a:cubicBezTo>
                  <a:pt x="3861058" y="690472"/>
                  <a:pt x="3884990" y="676847"/>
                  <a:pt x="3909778" y="676847"/>
                </a:cubicBezTo>
                <a:close/>
                <a:moveTo>
                  <a:pt x="1104892" y="0"/>
                </a:moveTo>
                <a:cubicBezTo>
                  <a:pt x="1104892" y="0"/>
                  <a:pt x="1104892" y="0"/>
                  <a:pt x="2732784" y="0"/>
                </a:cubicBezTo>
                <a:cubicBezTo>
                  <a:pt x="2838263" y="0"/>
                  <a:pt x="2933195" y="56047"/>
                  <a:pt x="2985934" y="147125"/>
                </a:cubicBezTo>
                <a:cubicBezTo>
                  <a:pt x="2985934" y="147125"/>
                  <a:pt x="2985934" y="147125"/>
                  <a:pt x="3798122" y="1551823"/>
                </a:cubicBezTo>
                <a:cubicBezTo>
                  <a:pt x="3850862" y="1639397"/>
                  <a:pt x="3850862" y="1751493"/>
                  <a:pt x="3798122" y="1839068"/>
                </a:cubicBezTo>
                <a:cubicBezTo>
                  <a:pt x="3798122" y="1839068"/>
                  <a:pt x="3798122" y="1839068"/>
                  <a:pt x="3496551" y="2360642"/>
                </a:cubicBezTo>
                <a:lnTo>
                  <a:pt x="3471135" y="2404597"/>
                </a:lnTo>
                <a:lnTo>
                  <a:pt x="3472029" y="2404972"/>
                </a:lnTo>
                <a:cubicBezTo>
                  <a:pt x="3490302" y="2415638"/>
                  <a:pt x="3505806" y="2431084"/>
                  <a:pt x="3516881" y="2450209"/>
                </a:cubicBezTo>
                <a:cubicBezTo>
                  <a:pt x="3516881" y="2450209"/>
                  <a:pt x="3516881" y="2450209"/>
                  <a:pt x="3857970" y="3040131"/>
                </a:cubicBezTo>
                <a:cubicBezTo>
                  <a:pt x="3880120" y="3076909"/>
                  <a:pt x="3880120" y="3123985"/>
                  <a:pt x="3857970" y="3160764"/>
                </a:cubicBezTo>
                <a:cubicBezTo>
                  <a:pt x="3857970" y="3160764"/>
                  <a:pt x="3857970" y="3160764"/>
                  <a:pt x="3516881" y="3750684"/>
                </a:cubicBezTo>
                <a:cubicBezTo>
                  <a:pt x="3494732" y="3788933"/>
                  <a:pt x="3454864" y="3812472"/>
                  <a:pt x="3410567" y="3812472"/>
                </a:cubicBezTo>
                <a:cubicBezTo>
                  <a:pt x="3410567" y="3812472"/>
                  <a:pt x="3410567" y="3812472"/>
                  <a:pt x="2726911" y="3812472"/>
                </a:cubicBezTo>
                <a:cubicBezTo>
                  <a:pt x="2684090" y="3812472"/>
                  <a:pt x="2642747" y="3788933"/>
                  <a:pt x="2622074" y="3750684"/>
                </a:cubicBezTo>
                <a:cubicBezTo>
                  <a:pt x="2622074" y="3750684"/>
                  <a:pt x="2622074" y="3750684"/>
                  <a:pt x="2438330" y="3434265"/>
                </a:cubicBezTo>
                <a:lnTo>
                  <a:pt x="2417573" y="3398519"/>
                </a:lnTo>
                <a:lnTo>
                  <a:pt x="2433905" y="3398519"/>
                </a:lnTo>
                <a:lnTo>
                  <a:pt x="2511101" y="3398519"/>
                </a:lnTo>
                <a:lnTo>
                  <a:pt x="2544636" y="3456269"/>
                </a:lnTo>
                <a:cubicBezTo>
                  <a:pt x="2672757" y="3676902"/>
                  <a:pt x="2672757" y="3676902"/>
                  <a:pt x="2672757" y="3676902"/>
                </a:cubicBezTo>
                <a:cubicBezTo>
                  <a:pt x="2691084" y="3710811"/>
                  <a:pt x="2727737" y="3731679"/>
                  <a:pt x="2765699" y="3731679"/>
                </a:cubicBezTo>
                <a:cubicBezTo>
                  <a:pt x="3371780" y="3731679"/>
                  <a:pt x="3371780" y="3731679"/>
                  <a:pt x="3371780" y="3731679"/>
                </a:cubicBezTo>
                <a:cubicBezTo>
                  <a:pt x="3411050" y="3731679"/>
                  <a:pt x="3446394" y="3710811"/>
                  <a:pt x="3466029" y="3676902"/>
                </a:cubicBezTo>
                <a:cubicBezTo>
                  <a:pt x="3768415" y="3153920"/>
                  <a:pt x="3768415" y="3153920"/>
                  <a:pt x="3768415" y="3153920"/>
                </a:cubicBezTo>
                <a:cubicBezTo>
                  <a:pt x="3788051" y="3121314"/>
                  <a:pt x="3788051" y="3079580"/>
                  <a:pt x="3768415" y="3046975"/>
                </a:cubicBezTo>
                <a:cubicBezTo>
                  <a:pt x="3466029" y="2523992"/>
                  <a:pt x="3466029" y="2523992"/>
                  <a:pt x="3466029" y="2523992"/>
                </a:cubicBezTo>
                <a:cubicBezTo>
                  <a:pt x="3456211" y="2507037"/>
                  <a:pt x="3442467" y="2493343"/>
                  <a:pt x="3426268" y="2483888"/>
                </a:cubicBezTo>
                <a:lnTo>
                  <a:pt x="3421667" y="2481960"/>
                </a:lnTo>
                <a:lnTo>
                  <a:pt x="3446331" y="2439303"/>
                </a:lnTo>
                <a:lnTo>
                  <a:pt x="3464674" y="2407578"/>
                </a:lnTo>
                <a:lnTo>
                  <a:pt x="3445649" y="2399601"/>
                </a:lnTo>
                <a:cubicBezTo>
                  <a:pt x="3435335" y="2396796"/>
                  <a:pt x="3424538" y="2395325"/>
                  <a:pt x="3413464" y="2395325"/>
                </a:cubicBezTo>
                <a:cubicBezTo>
                  <a:pt x="2729808" y="2395325"/>
                  <a:pt x="2729808" y="2395325"/>
                  <a:pt x="2729808" y="2395325"/>
                </a:cubicBezTo>
                <a:cubicBezTo>
                  <a:pt x="2686987" y="2395325"/>
                  <a:pt x="2645644" y="2418863"/>
                  <a:pt x="2624971" y="2457112"/>
                </a:cubicBezTo>
                <a:cubicBezTo>
                  <a:pt x="2282405" y="3047034"/>
                  <a:pt x="2282405" y="3047034"/>
                  <a:pt x="2282405" y="3047034"/>
                </a:cubicBezTo>
                <a:cubicBezTo>
                  <a:pt x="2260256" y="3083811"/>
                  <a:pt x="2260256" y="3130887"/>
                  <a:pt x="2282405" y="3167666"/>
                </a:cubicBezTo>
                <a:cubicBezTo>
                  <a:pt x="2325225" y="3241406"/>
                  <a:pt x="2362693" y="3305929"/>
                  <a:pt x="2395478" y="3362386"/>
                </a:cubicBezTo>
                <a:lnTo>
                  <a:pt x="2412031" y="3390890"/>
                </a:lnTo>
                <a:lnTo>
                  <a:pt x="2335350" y="3390890"/>
                </a:lnTo>
                <a:cubicBezTo>
                  <a:pt x="2096889" y="3390890"/>
                  <a:pt x="1715352" y="3390890"/>
                  <a:pt x="1104892" y="3390890"/>
                </a:cubicBezTo>
                <a:cubicBezTo>
                  <a:pt x="1002929" y="3390890"/>
                  <a:pt x="904482" y="3334842"/>
                  <a:pt x="855258" y="3243764"/>
                </a:cubicBezTo>
                <a:cubicBezTo>
                  <a:pt x="855258" y="3243764"/>
                  <a:pt x="855258" y="3243764"/>
                  <a:pt x="39555" y="1839068"/>
                </a:cubicBezTo>
                <a:cubicBezTo>
                  <a:pt x="-13185" y="1751493"/>
                  <a:pt x="-13185" y="1639397"/>
                  <a:pt x="39555" y="1551823"/>
                </a:cubicBezTo>
                <a:cubicBezTo>
                  <a:pt x="39555" y="1551823"/>
                  <a:pt x="39555" y="1551823"/>
                  <a:pt x="855258" y="147125"/>
                </a:cubicBezTo>
                <a:cubicBezTo>
                  <a:pt x="904482" y="56047"/>
                  <a:pt x="1002929" y="0"/>
                  <a:pt x="1104892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6209382" y="2096162"/>
            <a:ext cx="3894161" cy="26578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Next:</a:t>
            </a: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2163887" y="577741"/>
            <a:ext cx="4199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u="sng" dirty="0">
                <a:latin typeface="+mj-lt"/>
              </a:rPr>
              <a:t>Next step</a:t>
            </a:r>
            <a:r>
              <a:rPr lang="en-US" sz="4400" b="1" u="sng" kern="1200" dirty="0">
                <a:latin typeface="+mj-lt"/>
                <a:ea typeface="+mj-ea"/>
                <a:cs typeface="+mj-cs"/>
              </a:rPr>
              <a:t>:</a:t>
            </a:r>
            <a:endParaRPr lang="en-GB" sz="4400" b="1" u="sng" dirty="0"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3E50CA-1411-4BD2-8CE1-6D17B5EE54B9}"/>
              </a:ext>
            </a:extLst>
          </p:cNvPr>
          <p:cNvSpPr txBox="1"/>
          <p:nvPr/>
        </p:nvSpPr>
        <p:spPr>
          <a:xfrm>
            <a:off x="358509" y="5053792"/>
            <a:ext cx="562058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rgbClr val="FF0000"/>
                </a:solidFill>
                <a:highlight>
                  <a:srgbClr val="FFFF00"/>
                </a:highlight>
              </a:rPr>
              <a:t>Schedule in your diary /\.</a:t>
            </a:r>
          </a:p>
          <a:p>
            <a:endParaRPr lang="en-GB" sz="4000" dirty="0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77AE73A-B26D-4882-BF0B-0835D6A911B4}"/>
              </a:ext>
            </a:extLst>
          </p:cNvPr>
          <p:cNvSpPr txBox="1">
            <a:spLocks/>
          </p:cNvSpPr>
          <p:nvPr/>
        </p:nvSpPr>
        <p:spPr>
          <a:xfrm>
            <a:off x="1035506" y="1599008"/>
            <a:ext cx="9577530" cy="3497648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19138" indent="-547688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Register to use RefWorks </a:t>
            </a: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here</a:t>
            </a: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719138" indent="-547688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Complete RefWorks tutorial </a:t>
            </a: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here</a:t>
            </a: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</a:rPr>
              <a:t> (or </a:t>
            </a: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here</a:t>
            </a: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1176338" lvl="1" indent="-547688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</a:rPr>
              <a:t>If extra support is needed, </a:t>
            </a: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click-here</a:t>
            </a: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719138" indent="-547688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Complete task 3: </a:t>
            </a: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</a:rPr>
              <a:t>As you practice and complete the above tutorials, take some screenshots and makes some notes to document the use RefWorks. </a:t>
            </a:r>
          </a:p>
          <a:p>
            <a:pPr marL="1714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dirty="0">
                <a:cs typeface="Times New Roman" panose="02020603050405020304" pitchFamily="18" charset="0"/>
              </a:rPr>
              <a:t>Tip: When you complete Task 3, </a:t>
            </a:r>
            <a:r>
              <a:rPr lang="en-GB" sz="2400" dirty="0"/>
              <a:t>include your answer in your e-portfolio.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03990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Register.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3E02-BC8B-4FF6-B744-2254AEFA2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Save / Download participant list from teams.</a:t>
            </a:r>
          </a:p>
        </p:txBody>
      </p:sp>
    </p:spTree>
    <p:extLst>
      <p:ext uri="{BB962C8B-B14F-4D97-AF65-F5344CB8AC3E}">
        <p14:creationId xmlns:p14="http://schemas.microsoft.com/office/powerpoint/2010/main" val="29612666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Q&amp;A.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If time: Student Social. </a:t>
            </a:r>
            <a:b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(Chat &amp; Support each other)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09" y="2960716"/>
            <a:ext cx="4192709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dirty="0"/>
              <a:t>Archive slides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3416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8">
            <a:extLst>
              <a:ext uri="{FF2B5EF4-FFF2-40B4-BE49-F238E27FC236}">
                <a16:creationId xmlns:a16="http://schemas.microsoft.com/office/drawing/2014/main" id="{A6B42B9F-F674-4D7F-AEFD-F5DC47A70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52826B-5794-4D70-842A-5A115E95FB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76"/>
          <a:stretch/>
        </p:blipFill>
        <p:spPr>
          <a:xfrm>
            <a:off x="-1" y="6"/>
            <a:ext cx="3922776" cy="3937609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75C4987-9329-4603-9A3B-80DA7BB5179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3914" r="14108" b="1"/>
          <a:stretch/>
        </p:blipFill>
        <p:spPr>
          <a:xfrm>
            <a:off x="4131633" y="10"/>
            <a:ext cx="3922776" cy="3937599"/>
          </a:xfrm>
          <a:prstGeom prst="rect">
            <a:avLst/>
          </a:prstGeom>
        </p:spPr>
      </p:pic>
      <p:sp useBgFill="1">
        <p:nvSpPr>
          <p:cNvPr id="27" name="Rectangle 20">
            <a:extLst>
              <a:ext uri="{FF2B5EF4-FFF2-40B4-BE49-F238E27FC236}">
                <a16:creationId xmlns:a16="http://schemas.microsoft.com/office/drawing/2014/main" id="{E677BBB0-8A66-4619-B31B-5097655C5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7784" y="4215384"/>
            <a:ext cx="7475146" cy="2093976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1DCB74-CD2E-4C5D-B09C-2C753632D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325" y="4462819"/>
            <a:ext cx="2869683" cy="16083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/>
              <a:t>Don’t forget:</a:t>
            </a:r>
          </a:p>
        </p:txBody>
      </p:sp>
      <p:sp>
        <p:nvSpPr>
          <p:cNvPr id="28" name="Rectangle 22">
            <a:extLst>
              <a:ext uri="{FF2B5EF4-FFF2-40B4-BE49-F238E27FC236}">
                <a16:creationId xmlns:a16="http://schemas.microsoft.com/office/drawing/2014/main" id="{FB56C437-7CF8-4D2B-8C62-6F9CEA561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88F414E-1A16-495F-8EF5-F55A4207EE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92282" y="525322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C1DF56D9-BDD7-49B1-953D-5948E4A5B0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1633" y="4464872"/>
            <a:ext cx="3712464" cy="1608383"/>
          </a:xfrm>
        </p:spPr>
        <p:txBody>
          <a:bodyPr anchor="ctr">
            <a:normAutofit/>
          </a:bodyPr>
          <a:lstStyle/>
          <a:p>
            <a:r>
              <a:rPr lang="en-US" sz="1800" dirty="0"/>
              <a:t>Fav. Drink &amp; Snacks.</a:t>
            </a:r>
            <a:endParaRPr lang="en-US" sz="1700" dirty="0"/>
          </a:p>
        </p:txBody>
      </p:sp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70E1BC7A-49F0-4CA9-8F61-848BEBC547E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4218" r="33606" b="-3"/>
          <a:stretch/>
        </p:blipFill>
        <p:spPr>
          <a:xfrm>
            <a:off x="8269224" y="-6"/>
            <a:ext cx="3922776" cy="6309360"/>
          </a:xfrm>
          <a:prstGeom prst="rect">
            <a:avLst/>
          </a:pr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2D1C23-75AB-4C3B-8DDF-AEBC693E9E88}"/>
              </a:ext>
            </a:extLst>
          </p:cNvPr>
          <p:cNvSpPr txBox="1"/>
          <p:nvPr/>
        </p:nvSpPr>
        <p:spPr>
          <a:xfrm>
            <a:off x="5595081" y="3737554"/>
            <a:ext cx="24593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whilehewasnapping.com/2016/01/how-to-make-a-snack-stadium-for-the-big-gam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0F0019-0B59-4D4F-A163-9535918816F7}"/>
              </a:ext>
            </a:extLst>
          </p:cNvPr>
          <p:cNvSpPr txBox="1"/>
          <p:nvPr/>
        </p:nvSpPr>
        <p:spPr>
          <a:xfrm>
            <a:off x="1735958" y="3737560"/>
            <a:ext cx="21868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clamorworld.com/hyderabads-high-on-tea-with-international-tea-day-toda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1EAE16-CA78-4AB1-A8AD-4D38A99F4BB9}"/>
              </a:ext>
            </a:extLst>
          </p:cNvPr>
          <p:cNvSpPr txBox="1"/>
          <p:nvPr/>
        </p:nvSpPr>
        <p:spPr>
          <a:xfrm>
            <a:off x="9884958" y="6109299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en.wikipedia.org/wiki/Yin_and_ya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5007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C3846A5-A498-4C9E-B4DC-13532657D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506" y="643467"/>
            <a:ext cx="1128382" cy="847206"/>
            <a:chOff x="8183879" y="1000124"/>
            <a:chExt cx="1562267" cy="1172973"/>
          </a:xfrm>
        </p:grpSpPr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8A845FC1-FE68-40DE-B785-AA0F3DBD6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C26048ED-7A92-4694-A168-2C6C5C0D6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662A3FAA-D056-4098-8115-EA61EAF06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7645" y="839534"/>
            <a:ext cx="6781601" cy="5652388"/>
          </a:xfrm>
          <a:custGeom>
            <a:avLst/>
            <a:gdLst>
              <a:gd name="connsiteX0" fmla="*/ 2768595 w 4574113"/>
              <a:gd name="connsiteY0" fmla="*/ 2476119 h 3812472"/>
              <a:gd name="connsiteX1" fmla="*/ 3374676 w 4574113"/>
              <a:gd name="connsiteY1" fmla="*/ 2476119 h 3812472"/>
              <a:gd name="connsiteX2" fmla="*/ 3403209 w 4574113"/>
              <a:gd name="connsiteY2" fmla="*/ 2479909 h 3812472"/>
              <a:gd name="connsiteX3" fmla="*/ 3422833 w 4574113"/>
              <a:gd name="connsiteY3" fmla="*/ 2488137 h 3812472"/>
              <a:gd name="connsiteX4" fmla="*/ 3410840 w 4574113"/>
              <a:gd name="connsiteY4" fmla="*/ 2508879 h 3812472"/>
              <a:gd name="connsiteX5" fmla="*/ 2985934 w 4574113"/>
              <a:gd name="connsiteY5" fmla="*/ 3243764 h 3812472"/>
              <a:gd name="connsiteX6" fmla="*/ 2732784 w 4574113"/>
              <a:gd name="connsiteY6" fmla="*/ 3390890 h 3812472"/>
              <a:gd name="connsiteX7" fmla="*/ 2529297 w 4574113"/>
              <a:gd name="connsiteY7" fmla="*/ 3390890 h 3812472"/>
              <a:gd name="connsiteX8" fmla="*/ 2505559 w 4574113"/>
              <a:gd name="connsiteY8" fmla="*/ 3390890 h 3812472"/>
              <a:gd name="connsiteX9" fmla="*/ 2482907 w 4574113"/>
              <a:gd name="connsiteY9" fmla="*/ 3351884 h 3812472"/>
              <a:gd name="connsiteX10" fmla="*/ 2371959 w 4574113"/>
              <a:gd name="connsiteY10" fmla="*/ 3160822 h 3812472"/>
              <a:gd name="connsiteX11" fmla="*/ 2371959 w 4574113"/>
              <a:gd name="connsiteY11" fmla="*/ 3053878 h 3812472"/>
              <a:gd name="connsiteX12" fmla="*/ 2675654 w 4574113"/>
              <a:gd name="connsiteY12" fmla="*/ 2530895 h 3812472"/>
              <a:gd name="connsiteX13" fmla="*/ 2768595 w 4574113"/>
              <a:gd name="connsiteY13" fmla="*/ 2476119 h 3812472"/>
              <a:gd name="connsiteX14" fmla="*/ 3909778 w 4574113"/>
              <a:gd name="connsiteY14" fmla="*/ 676847 h 3812472"/>
              <a:gd name="connsiteX15" fmla="*/ 4305516 w 4574113"/>
              <a:gd name="connsiteY15" fmla="*/ 676847 h 3812472"/>
              <a:gd name="connsiteX16" fmla="*/ 4367056 w 4574113"/>
              <a:gd name="connsiteY16" fmla="*/ 712612 h 3812472"/>
              <a:gd name="connsiteX17" fmla="*/ 4564498 w 4574113"/>
              <a:gd name="connsiteY17" fmla="*/ 1054092 h 3812472"/>
              <a:gd name="connsiteX18" fmla="*/ 4564498 w 4574113"/>
              <a:gd name="connsiteY18" fmla="*/ 1123921 h 3812472"/>
              <a:gd name="connsiteX19" fmla="*/ 4367056 w 4574113"/>
              <a:gd name="connsiteY19" fmla="*/ 1465401 h 3812472"/>
              <a:gd name="connsiteX20" fmla="*/ 4305516 w 4574113"/>
              <a:gd name="connsiteY20" fmla="*/ 1501167 h 3812472"/>
              <a:gd name="connsiteX21" fmla="*/ 3909778 w 4574113"/>
              <a:gd name="connsiteY21" fmla="*/ 1501167 h 3812472"/>
              <a:gd name="connsiteX22" fmla="*/ 3849091 w 4574113"/>
              <a:gd name="connsiteY22" fmla="*/ 1465401 h 3812472"/>
              <a:gd name="connsiteX23" fmla="*/ 3650795 w 4574113"/>
              <a:gd name="connsiteY23" fmla="*/ 1123921 h 3812472"/>
              <a:gd name="connsiteX24" fmla="*/ 3650795 w 4574113"/>
              <a:gd name="connsiteY24" fmla="*/ 1054092 h 3812472"/>
              <a:gd name="connsiteX25" fmla="*/ 3849091 w 4574113"/>
              <a:gd name="connsiteY25" fmla="*/ 712612 h 3812472"/>
              <a:gd name="connsiteX26" fmla="*/ 3909778 w 4574113"/>
              <a:gd name="connsiteY26" fmla="*/ 676847 h 3812472"/>
              <a:gd name="connsiteX27" fmla="*/ 1104892 w 4574113"/>
              <a:gd name="connsiteY27" fmla="*/ 0 h 3812472"/>
              <a:gd name="connsiteX28" fmla="*/ 2732784 w 4574113"/>
              <a:gd name="connsiteY28" fmla="*/ 0 h 3812472"/>
              <a:gd name="connsiteX29" fmla="*/ 2985934 w 4574113"/>
              <a:gd name="connsiteY29" fmla="*/ 147125 h 3812472"/>
              <a:gd name="connsiteX30" fmla="*/ 3798122 w 4574113"/>
              <a:gd name="connsiteY30" fmla="*/ 1551823 h 3812472"/>
              <a:gd name="connsiteX31" fmla="*/ 3798122 w 4574113"/>
              <a:gd name="connsiteY31" fmla="*/ 1839068 h 3812472"/>
              <a:gd name="connsiteX32" fmla="*/ 3496551 w 4574113"/>
              <a:gd name="connsiteY32" fmla="*/ 2360642 h 3812472"/>
              <a:gd name="connsiteX33" fmla="*/ 3471135 w 4574113"/>
              <a:gd name="connsiteY33" fmla="*/ 2404597 h 3812472"/>
              <a:gd name="connsiteX34" fmla="*/ 3472029 w 4574113"/>
              <a:gd name="connsiteY34" fmla="*/ 2404972 h 3812472"/>
              <a:gd name="connsiteX35" fmla="*/ 3516881 w 4574113"/>
              <a:gd name="connsiteY35" fmla="*/ 2450209 h 3812472"/>
              <a:gd name="connsiteX36" fmla="*/ 3857970 w 4574113"/>
              <a:gd name="connsiteY36" fmla="*/ 3040131 h 3812472"/>
              <a:gd name="connsiteX37" fmla="*/ 3857970 w 4574113"/>
              <a:gd name="connsiteY37" fmla="*/ 3160764 h 3812472"/>
              <a:gd name="connsiteX38" fmla="*/ 3516881 w 4574113"/>
              <a:gd name="connsiteY38" fmla="*/ 3750684 h 3812472"/>
              <a:gd name="connsiteX39" fmla="*/ 3410567 w 4574113"/>
              <a:gd name="connsiteY39" fmla="*/ 3812472 h 3812472"/>
              <a:gd name="connsiteX40" fmla="*/ 2726911 w 4574113"/>
              <a:gd name="connsiteY40" fmla="*/ 3812472 h 3812472"/>
              <a:gd name="connsiteX41" fmla="*/ 2622074 w 4574113"/>
              <a:gd name="connsiteY41" fmla="*/ 3750684 h 3812472"/>
              <a:gd name="connsiteX42" fmla="*/ 2438330 w 4574113"/>
              <a:gd name="connsiteY42" fmla="*/ 3434265 h 3812472"/>
              <a:gd name="connsiteX43" fmla="*/ 2417573 w 4574113"/>
              <a:gd name="connsiteY43" fmla="*/ 3398519 h 3812472"/>
              <a:gd name="connsiteX44" fmla="*/ 2433905 w 4574113"/>
              <a:gd name="connsiteY44" fmla="*/ 3398519 h 3812472"/>
              <a:gd name="connsiteX45" fmla="*/ 2511101 w 4574113"/>
              <a:gd name="connsiteY45" fmla="*/ 3398519 h 3812472"/>
              <a:gd name="connsiteX46" fmla="*/ 2544636 w 4574113"/>
              <a:gd name="connsiteY46" fmla="*/ 3456269 h 3812472"/>
              <a:gd name="connsiteX47" fmla="*/ 2672757 w 4574113"/>
              <a:gd name="connsiteY47" fmla="*/ 3676902 h 3812472"/>
              <a:gd name="connsiteX48" fmla="*/ 2765699 w 4574113"/>
              <a:gd name="connsiteY48" fmla="*/ 3731679 h 3812472"/>
              <a:gd name="connsiteX49" fmla="*/ 3371780 w 4574113"/>
              <a:gd name="connsiteY49" fmla="*/ 3731679 h 3812472"/>
              <a:gd name="connsiteX50" fmla="*/ 3466029 w 4574113"/>
              <a:gd name="connsiteY50" fmla="*/ 3676902 h 3812472"/>
              <a:gd name="connsiteX51" fmla="*/ 3768415 w 4574113"/>
              <a:gd name="connsiteY51" fmla="*/ 3153920 h 3812472"/>
              <a:gd name="connsiteX52" fmla="*/ 3768415 w 4574113"/>
              <a:gd name="connsiteY52" fmla="*/ 3046975 h 3812472"/>
              <a:gd name="connsiteX53" fmla="*/ 3466029 w 4574113"/>
              <a:gd name="connsiteY53" fmla="*/ 2523992 h 3812472"/>
              <a:gd name="connsiteX54" fmla="*/ 3426268 w 4574113"/>
              <a:gd name="connsiteY54" fmla="*/ 2483888 h 3812472"/>
              <a:gd name="connsiteX55" fmla="*/ 3421667 w 4574113"/>
              <a:gd name="connsiteY55" fmla="*/ 2481960 h 3812472"/>
              <a:gd name="connsiteX56" fmla="*/ 3446331 w 4574113"/>
              <a:gd name="connsiteY56" fmla="*/ 2439303 h 3812472"/>
              <a:gd name="connsiteX57" fmla="*/ 3464674 w 4574113"/>
              <a:gd name="connsiteY57" fmla="*/ 2407578 h 3812472"/>
              <a:gd name="connsiteX58" fmla="*/ 3445649 w 4574113"/>
              <a:gd name="connsiteY58" fmla="*/ 2399601 h 3812472"/>
              <a:gd name="connsiteX59" fmla="*/ 3413464 w 4574113"/>
              <a:gd name="connsiteY59" fmla="*/ 2395325 h 3812472"/>
              <a:gd name="connsiteX60" fmla="*/ 2729808 w 4574113"/>
              <a:gd name="connsiteY60" fmla="*/ 2395325 h 3812472"/>
              <a:gd name="connsiteX61" fmla="*/ 2624971 w 4574113"/>
              <a:gd name="connsiteY61" fmla="*/ 2457112 h 3812472"/>
              <a:gd name="connsiteX62" fmla="*/ 2282405 w 4574113"/>
              <a:gd name="connsiteY62" fmla="*/ 3047034 h 3812472"/>
              <a:gd name="connsiteX63" fmla="*/ 2282405 w 4574113"/>
              <a:gd name="connsiteY63" fmla="*/ 3167666 h 3812472"/>
              <a:gd name="connsiteX64" fmla="*/ 2395478 w 4574113"/>
              <a:gd name="connsiteY64" fmla="*/ 3362386 h 3812472"/>
              <a:gd name="connsiteX65" fmla="*/ 2412031 w 4574113"/>
              <a:gd name="connsiteY65" fmla="*/ 3390890 h 3812472"/>
              <a:gd name="connsiteX66" fmla="*/ 2335350 w 4574113"/>
              <a:gd name="connsiteY66" fmla="*/ 3390890 h 3812472"/>
              <a:gd name="connsiteX67" fmla="*/ 1104892 w 4574113"/>
              <a:gd name="connsiteY67" fmla="*/ 3390890 h 3812472"/>
              <a:gd name="connsiteX68" fmla="*/ 855258 w 4574113"/>
              <a:gd name="connsiteY68" fmla="*/ 3243764 h 3812472"/>
              <a:gd name="connsiteX69" fmla="*/ 39555 w 4574113"/>
              <a:gd name="connsiteY69" fmla="*/ 1839068 h 3812472"/>
              <a:gd name="connsiteX70" fmla="*/ 39555 w 4574113"/>
              <a:gd name="connsiteY70" fmla="*/ 1551823 h 3812472"/>
              <a:gd name="connsiteX71" fmla="*/ 855258 w 4574113"/>
              <a:gd name="connsiteY71" fmla="*/ 147125 h 3812472"/>
              <a:gd name="connsiteX72" fmla="*/ 1104892 w 4574113"/>
              <a:gd name="connsiteY72" fmla="*/ 0 h 38124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4574113" h="3812472">
                <a:moveTo>
                  <a:pt x="2768595" y="2476119"/>
                </a:moveTo>
                <a:cubicBezTo>
                  <a:pt x="2768595" y="2476119"/>
                  <a:pt x="2768595" y="2476119"/>
                  <a:pt x="3374676" y="2476119"/>
                </a:cubicBezTo>
                <a:cubicBezTo>
                  <a:pt x="3384493" y="2476119"/>
                  <a:pt x="3394066" y="2477423"/>
                  <a:pt x="3403209" y="2479909"/>
                </a:cubicBezTo>
                <a:lnTo>
                  <a:pt x="3422833" y="2488137"/>
                </a:lnTo>
                <a:lnTo>
                  <a:pt x="3410840" y="2508879"/>
                </a:lnTo>
                <a:cubicBezTo>
                  <a:pt x="3302401" y="2696426"/>
                  <a:pt x="3163600" y="2936487"/>
                  <a:pt x="2985934" y="3243764"/>
                </a:cubicBezTo>
                <a:cubicBezTo>
                  <a:pt x="2933195" y="3334842"/>
                  <a:pt x="2838263" y="3390890"/>
                  <a:pt x="2732784" y="3390890"/>
                </a:cubicBezTo>
                <a:cubicBezTo>
                  <a:pt x="2732784" y="3390890"/>
                  <a:pt x="2732784" y="3390890"/>
                  <a:pt x="2529297" y="3390890"/>
                </a:cubicBezTo>
                <a:lnTo>
                  <a:pt x="2505559" y="3390890"/>
                </a:lnTo>
                <a:lnTo>
                  <a:pt x="2482907" y="3351884"/>
                </a:lnTo>
                <a:cubicBezTo>
                  <a:pt x="2451367" y="3297569"/>
                  <a:pt x="2414666" y="3234367"/>
                  <a:pt x="2371959" y="3160822"/>
                </a:cubicBezTo>
                <a:cubicBezTo>
                  <a:pt x="2352324" y="3128217"/>
                  <a:pt x="2352324" y="3086483"/>
                  <a:pt x="2371959" y="3053878"/>
                </a:cubicBezTo>
                <a:cubicBezTo>
                  <a:pt x="2371959" y="3053878"/>
                  <a:pt x="2371959" y="3053878"/>
                  <a:pt x="2675654" y="2530895"/>
                </a:cubicBezTo>
                <a:cubicBezTo>
                  <a:pt x="2693981" y="2496986"/>
                  <a:pt x="2730633" y="2476119"/>
                  <a:pt x="2768595" y="2476119"/>
                </a:cubicBezTo>
                <a:close/>
                <a:moveTo>
                  <a:pt x="3909778" y="676847"/>
                </a:moveTo>
                <a:cubicBezTo>
                  <a:pt x="3909778" y="676847"/>
                  <a:pt x="3909778" y="676847"/>
                  <a:pt x="4305516" y="676847"/>
                </a:cubicBezTo>
                <a:cubicBezTo>
                  <a:pt x="4331158" y="676847"/>
                  <a:pt x="4354235" y="690472"/>
                  <a:pt x="4367056" y="712612"/>
                </a:cubicBezTo>
                <a:cubicBezTo>
                  <a:pt x="4367056" y="712612"/>
                  <a:pt x="4367056" y="712612"/>
                  <a:pt x="4564498" y="1054092"/>
                </a:cubicBezTo>
                <a:cubicBezTo>
                  <a:pt x="4577319" y="1075382"/>
                  <a:pt x="4577319" y="1102632"/>
                  <a:pt x="4564498" y="1123921"/>
                </a:cubicBezTo>
                <a:cubicBezTo>
                  <a:pt x="4564498" y="1123921"/>
                  <a:pt x="4564498" y="1123921"/>
                  <a:pt x="4367056" y="1465401"/>
                </a:cubicBezTo>
                <a:cubicBezTo>
                  <a:pt x="4354235" y="1487542"/>
                  <a:pt x="4331158" y="1501167"/>
                  <a:pt x="4305516" y="1501167"/>
                </a:cubicBezTo>
                <a:cubicBezTo>
                  <a:pt x="4305516" y="1501167"/>
                  <a:pt x="4305516" y="1501167"/>
                  <a:pt x="3909778" y="1501167"/>
                </a:cubicBezTo>
                <a:cubicBezTo>
                  <a:pt x="3884990" y="1501167"/>
                  <a:pt x="3861058" y="1487542"/>
                  <a:pt x="3849091" y="1465401"/>
                </a:cubicBezTo>
                <a:cubicBezTo>
                  <a:pt x="3849091" y="1465401"/>
                  <a:pt x="3849091" y="1465401"/>
                  <a:pt x="3650795" y="1123921"/>
                </a:cubicBezTo>
                <a:cubicBezTo>
                  <a:pt x="3637974" y="1102632"/>
                  <a:pt x="3637974" y="1075382"/>
                  <a:pt x="3650795" y="1054092"/>
                </a:cubicBezTo>
                <a:cubicBezTo>
                  <a:pt x="3650795" y="1054092"/>
                  <a:pt x="3650795" y="1054092"/>
                  <a:pt x="3849091" y="712612"/>
                </a:cubicBezTo>
                <a:cubicBezTo>
                  <a:pt x="3861058" y="690472"/>
                  <a:pt x="3884990" y="676847"/>
                  <a:pt x="3909778" y="676847"/>
                </a:cubicBezTo>
                <a:close/>
                <a:moveTo>
                  <a:pt x="1104892" y="0"/>
                </a:moveTo>
                <a:cubicBezTo>
                  <a:pt x="1104892" y="0"/>
                  <a:pt x="1104892" y="0"/>
                  <a:pt x="2732784" y="0"/>
                </a:cubicBezTo>
                <a:cubicBezTo>
                  <a:pt x="2838263" y="0"/>
                  <a:pt x="2933195" y="56047"/>
                  <a:pt x="2985934" y="147125"/>
                </a:cubicBezTo>
                <a:cubicBezTo>
                  <a:pt x="2985934" y="147125"/>
                  <a:pt x="2985934" y="147125"/>
                  <a:pt x="3798122" y="1551823"/>
                </a:cubicBezTo>
                <a:cubicBezTo>
                  <a:pt x="3850862" y="1639397"/>
                  <a:pt x="3850862" y="1751493"/>
                  <a:pt x="3798122" y="1839068"/>
                </a:cubicBezTo>
                <a:cubicBezTo>
                  <a:pt x="3798122" y="1839068"/>
                  <a:pt x="3798122" y="1839068"/>
                  <a:pt x="3496551" y="2360642"/>
                </a:cubicBezTo>
                <a:lnTo>
                  <a:pt x="3471135" y="2404597"/>
                </a:lnTo>
                <a:lnTo>
                  <a:pt x="3472029" y="2404972"/>
                </a:lnTo>
                <a:cubicBezTo>
                  <a:pt x="3490302" y="2415638"/>
                  <a:pt x="3505806" y="2431084"/>
                  <a:pt x="3516881" y="2450209"/>
                </a:cubicBezTo>
                <a:cubicBezTo>
                  <a:pt x="3516881" y="2450209"/>
                  <a:pt x="3516881" y="2450209"/>
                  <a:pt x="3857970" y="3040131"/>
                </a:cubicBezTo>
                <a:cubicBezTo>
                  <a:pt x="3880120" y="3076909"/>
                  <a:pt x="3880120" y="3123985"/>
                  <a:pt x="3857970" y="3160764"/>
                </a:cubicBezTo>
                <a:cubicBezTo>
                  <a:pt x="3857970" y="3160764"/>
                  <a:pt x="3857970" y="3160764"/>
                  <a:pt x="3516881" y="3750684"/>
                </a:cubicBezTo>
                <a:cubicBezTo>
                  <a:pt x="3494732" y="3788933"/>
                  <a:pt x="3454864" y="3812472"/>
                  <a:pt x="3410567" y="3812472"/>
                </a:cubicBezTo>
                <a:cubicBezTo>
                  <a:pt x="3410567" y="3812472"/>
                  <a:pt x="3410567" y="3812472"/>
                  <a:pt x="2726911" y="3812472"/>
                </a:cubicBezTo>
                <a:cubicBezTo>
                  <a:pt x="2684090" y="3812472"/>
                  <a:pt x="2642747" y="3788933"/>
                  <a:pt x="2622074" y="3750684"/>
                </a:cubicBezTo>
                <a:cubicBezTo>
                  <a:pt x="2622074" y="3750684"/>
                  <a:pt x="2622074" y="3750684"/>
                  <a:pt x="2438330" y="3434265"/>
                </a:cubicBezTo>
                <a:lnTo>
                  <a:pt x="2417573" y="3398519"/>
                </a:lnTo>
                <a:lnTo>
                  <a:pt x="2433905" y="3398519"/>
                </a:lnTo>
                <a:lnTo>
                  <a:pt x="2511101" y="3398519"/>
                </a:lnTo>
                <a:lnTo>
                  <a:pt x="2544636" y="3456269"/>
                </a:lnTo>
                <a:cubicBezTo>
                  <a:pt x="2672757" y="3676902"/>
                  <a:pt x="2672757" y="3676902"/>
                  <a:pt x="2672757" y="3676902"/>
                </a:cubicBezTo>
                <a:cubicBezTo>
                  <a:pt x="2691084" y="3710811"/>
                  <a:pt x="2727737" y="3731679"/>
                  <a:pt x="2765699" y="3731679"/>
                </a:cubicBezTo>
                <a:cubicBezTo>
                  <a:pt x="3371780" y="3731679"/>
                  <a:pt x="3371780" y="3731679"/>
                  <a:pt x="3371780" y="3731679"/>
                </a:cubicBezTo>
                <a:cubicBezTo>
                  <a:pt x="3411050" y="3731679"/>
                  <a:pt x="3446394" y="3710811"/>
                  <a:pt x="3466029" y="3676902"/>
                </a:cubicBezTo>
                <a:cubicBezTo>
                  <a:pt x="3768415" y="3153920"/>
                  <a:pt x="3768415" y="3153920"/>
                  <a:pt x="3768415" y="3153920"/>
                </a:cubicBezTo>
                <a:cubicBezTo>
                  <a:pt x="3788051" y="3121314"/>
                  <a:pt x="3788051" y="3079580"/>
                  <a:pt x="3768415" y="3046975"/>
                </a:cubicBezTo>
                <a:cubicBezTo>
                  <a:pt x="3466029" y="2523992"/>
                  <a:pt x="3466029" y="2523992"/>
                  <a:pt x="3466029" y="2523992"/>
                </a:cubicBezTo>
                <a:cubicBezTo>
                  <a:pt x="3456211" y="2507037"/>
                  <a:pt x="3442467" y="2493343"/>
                  <a:pt x="3426268" y="2483888"/>
                </a:cubicBezTo>
                <a:lnTo>
                  <a:pt x="3421667" y="2481960"/>
                </a:lnTo>
                <a:lnTo>
                  <a:pt x="3446331" y="2439303"/>
                </a:lnTo>
                <a:lnTo>
                  <a:pt x="3464674" y="2407578"/>
                </a:lnTo>
                <a:lnTo>
                  <a:pt x="3445649" y="2399601"/>
                </a:lnTo>
                <a:cubicBezTo>
                  <a:pt x="3435335" y="2396796"/>
                  <a:pt x="3424538" y="2395325"/>
                  <a:pt x="3413464" y="2395325"/>
                </a:cubicBezTo>
                <a:cubicBezTo>
                  <a:pt x="2729808" y="2395325"/>
                  <a:pt x="2729808" y="2395325"/>
                  <a:pt x="2729808" y="2395325"/>
                </a:cubicBezTo>
                <a:cubicBezTo>
                  <a:pt x="2686987" y="2395325"/>
                  <a:pt x="2645644" y="2418863"/>
                  <a:pt x="2624971" y="2457112"/>
                </a:cubicBezTo>
                <a:cubicBezTo>
                  <a:pt x="2282405" y="3047034"/>
                  <a:pt x="2282405" y="3047034"/>
                  <a:pt x="2282405" y="3047034"/>
                </a:cubicBezTo>
                <a:cubicBezTo>
                  <a:pt x="2260256" y="3083811"/>
                  <a:pt x="2260256" y="3130887"/>
                  <a:pt x="2282405" y="3167666"/>
                </a:cubicBezTo>
                <a:cubicBezTo>
                  <a:pt x="2325225" y="3241406"/>
                  <a:pt x="2362693" y="3305929"/>
                  <a:pt x="2395478" y="3362386"/>
                </a:cubicBezTo>
                <a:lnTo>
                  <a:pt x="2412031" y="3390890"/>
                </a:lnTo>
                <a:lnTo>
                  <a:pt x="2335350" y="3390890"/>
                </a:lnTo>
                <a:cubicBezTo>
                  <a:pt x="2096889" y="3390890"/>
                  <a:pt x="1715352" y="3390890"/>
                  <a:pt x="1104892" y="3390890"/>
                </a:cubicBezTo>
                <a:cubicBezTo>
                  <a:pt x="1002929" y="3390890"/>
                  <a:pt x="904482" y="3334842"/>
                  <a:pt x="855258" y="3243764"/>
                </a:cubicBezTo>
                <a:cubicBezTo>
                  <a:pt x="855258" y="3243764"/>
                  <a:pt x="855258" y="3243764"/>
                  <a:pt x="39555" y="1839068"/>
                </a:cubicBezTo>
                <a:cubicBezTo>
                  <a:pt x="-13185" y="1751493"/>
                  <a:pt x="-13185" y="1639397"/>
                  <a:pt x="39555" y="1551823"/>
                </a:cubicBezTo>
                <a:cubicBezTo>
                  <a:pt x="39555" y="1551823"/>
                  <a:pt x="39555" y="1551823"/>
                  <a:pt x="855258" y="147125"/>
                </a:cubicBezTo>
                <a:cubicBezTo>
                  <a:pt x="904482" y="56047"/>
                  <a:pt x="1002929" y="0"/>
                  <a:pt x="1104892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6209382" y="2096162"/>
            <a:ext cx="3894161" cy="26578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Next:</a:t>
            </a: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77AE73A-B26D-4882-BF0B-0835D6A911B4}"/>
              </a:ext>
            </a:extLst>
          </p:cNvPr>
          <p:cNvSpPr txBox="1">
            <a:spLocks/>
          </p:cNvSpPr>
          <p:nvPr/>
        </p:nvSpPr>
        <p:spPr>
          <a:xfrm>
            <a:off x="1035506" y="1730084"/>
            <a:ext cx="9260759" cy="3234822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925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500" b="1" u="sng" dirty="0"/>
              <a:t>Assignment 1 - Tasks 1 and 4.</a:t>
            </a:r>
            <a:endParaRPr lang="en-US" sz="3500" b="1" u="sng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pPr marL="742950" indent="-571500">
              <a:buFont typeface="Arial" panose="020B0604020202020204" pitchFamily="34" charset="0"/>
              <a:buChar char="•"/>
            </a:pPr>
            <a:r>
              <a:rPr lang="en-US" sz="2800" dirty="0"/>
              <a:t>The time to complete these tasks takes longer due to the Online learning content.</a:t>
            </a:r>
          </a:p>
          <a:p>
            <a:pPr marL="742950" indent="-571500">
              <a:buFont typeface="Arial" panose="020B0604020202020204" pitchFamily="34" charset="0"/>
              <a:buChar char="•"/>
            </a:pPr>
            <a:r>
              <a:rPr lang="en-US" sz="2800" dirty="0"/>
              <a:t>Tasks 2 and 3 do not include the Online learning content and will take less time.</a:t>
            </a:r>
          </a:p>
          <a:p>
            <a:pPr marL="742950" indent="-571500">
              <a:buFont typeface="Arial" panose="020B0604020202020204" pitchFamily="34" charset="0"/>
              <a:buChar char="•"/>
            </a:pPr>
            <a:r>
              <a:rPr lang="en-US" sz="2800" dirty="0"/>
              <a:t>If you are short on time. Focus on the Assignment task more so than the activities. If you have time, complete both.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2163888" y="577741"/>
            <a:ext cx="100281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Tip:</a:t>
            </a:r>
          </a:p>
        </p:txBody>
      </p:sp>
    </p:spTree>
    <p:extLst>
      <p:ext uri="{BB962C8B-B14F-4D97-AF65-F5344CB8AC3E}">
        <p14:creationId xmlns:p14="http://schemas.microsoft.com/office/powerpoint/2010/main" val="37502960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943</Words>
  <Application>Microsoft Office PowerPoint</Application>
  <PresentationFormat>Widescreen</PresentationFormat>
  <Paragraphs>70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L4: Learning in the Digital Era</vt:lpstr>
      <vt:lpstr>Assignment 1: Task 2 (a).</vt:lpstr>
      <vt:lpstr>Last week - Assignment 1 task 2(b). </vt:lpstr>
      <vt:lpstr>Bg tips. Creating a Video presentation:</vt:lpstr>
      <vt:lpstr>Last week - E-portfolio </vt:lpstr>
      <vt:lpstr>This week: Assignment Task 3 - Automatic Referencing Manager.</vt:lpstr>
      <vt:lpstr>Automatic Referencing Managers.</vt:lpstr>
      <vt:lpstr>RefWorks in 3 easy steps:</vt:lpstr>
      <vt:lpstr>The Key to Success</vt:lpstr>
      <vt:lpstr>PowerPoint Presentation</vt:lpstr>
      <vt:lpstr>Register.</vt:lpstr>
      <vt:lpstr> Questions.</vt:lpstr>
      <vt:lpstr>If time: Student Social.  (Chat &amp; Support each other)</vt:lpstr>
      <vt:lpstr>The End.</vt:lpstr>
      <vt:lpstr>Archive slides.</vt:lpstr>
      <vt:lpstr>Don’t forget: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75</cp:revision>
  <dcterms:created xsi:type="dcterms:W3CDTF">2020-10-05T12:45:17Z</dcterms:created>
  <dcterms:modified xsi:type="dcterms:W3CDTF">2021-02-21T18:26:31Z</dcterms:modified>
</cp:coreProperties>
</file>