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662" r:id="rId5"/>
    <p:sldId id="279" r:id="rId6"/>
    <p:sldId id="263" r:id="rId7"/>
    <p:sldId id="451" r:id="rId8"/>
    <p:sldId id="445" r:id="rId9"/>
    <p:sldId id="369" r:id="rId10"/>
    <p:sldId id="379" r:id="rId11"/>
    <p:sldId id="446" r:id="rId12"/>
    <p:sldId id="358" r:id="rId13"/>
    <p:sldId id="443" r:id="rId14"/>
    <p:sldId id="454" r:id="rId15"/>
    <p:sldId id="651" r:id="rId16"/>
    <p:sldId id="260" r:id="rId17"/>
    <p:sldId id="264" r:id="rId18"/>
    <p:sldId id="338" r:id="rId19"/>
    <p:sldId id="341" r:id="rId20"/>
    <p:sldId id="658" r:id="rId21"/>
    <p:sldId id="287" r:id="rId22"/>
    <p:sldId id="458" r:id="rId23"/>
    <p:sldId id="266" r:id="rId24"/>
    <p:sldId id="659" r:id="rId25"/>
    <p:sldId id="655" r:id="rId26"/>
    <p:sldId id="464" r:id="rId27"/>
    <p:sldId id="654" r:id="rId28"/>
    <p:sldId id="660" r:id="rId29"/>
    <p:sldId id="269" r:id="rId30"/>
    <p:sldId id="459" r:id="rId31"/>
    <p:sldId id="284" r:id="rId32"/>
    <p:sldId id="457" r:id="rId33"/>
    <p:sldId id="361" r:id="rId34"/>
    <p:sldId id="664" r:id="rId35"/>
    <p:sldId id="665" r:id="rId36"/>
    <p:sldId id="273" r:id="rId37"/>
    <p:sldId id="336" r:id="rId38"/>
    <p:sldId id="666" r:id="rId39"/>
    <p:sldId id="652" r:id="rId40"/>
    <p:sldId id="657" r:id="rId41"/>
    <p:sldId id="257" r:id="rId42"/>
    <p:sldId id="286" r:id="rId43"/>
    <p:sldId id="323" r:id="rId44"/>
    <p:sldId id="322" r:id="rId45"/>
    <p:sldId id="66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4BFF1-7210-F7F7-B65F-FC90A643ACD0}" v="55" dt="2025-11-26T16:35:20.849"/>
    <p1510:client id="{4EC0B5E8-387F-44B4-A93D-D3F1408CB3EB}" v="50" dt="2025-11-26T14:56:25.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96395" autoAdjust="0"/>
  </p:normalViewPr>
  <p:slideViewPr>
    <p:cSldViewPr snapToGrid="0" showGuides="1">
      <p:cViewPr varScale="1">
        <p:scale>
          <a:sx n="83" d="100"/>
          <a:sy n="83" d="100"/>
        </p:scale>
        <p:origin x="264" y="5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1BB4BFF1-7210-F7F7-B65F-FC90A643ACD0}"/>
    <pc:docChg chg="addSld delSld modSld">
      <pc:chgData name="Lisa Ellis" userId="S::l.ellis@uwtsd.ac.uk::1e3b8b31-18a3-40b3-8e12-8230c5071370" providerId="AD" clId="Web-{1BB4BFF1-7210-F7F7-B65F-FC90A643ACD0}" dt="2025-11-26T16:35:20.849" v="44"/>
      <pc:docMkLst>
        <pc:docMk/>
      </pc:docMkLst>
      <pc:sldChg chg="add">
        <pc:chgData name="Lisa Ellis" userId="S::l.ellis@uwtsd.ac.uk::1e3b8b31-18a3-40b3-8e12-8230c5071370" providerId="AD" clId="Web-{1BB4BFF1-7210-F7F7-B65F-FC90A643ACD0}" dt="2025-11-26T16:35:20.849" v="44"/>
        <pc:sldMkLst>
          <pc:docMk/>
          <pc:sldMk cId="3875968206" sldId="257"/>
        </pc:sldMkLst>
      </pc:sldChg>
      <pc:sldChg chg="del">
        <pc:chgData name="Lisa Ellis" userId="S::l.ellis@uwtsd.ac.uk::1e3b8b31-18a3-40b3-8e12-8230c5071370" providerId="AD" clId="Web-{1BB4BFF1-7210-F7F7-B65F-FC90A643ACD0}" dt="2025-11-26T16:26:47.345" v="2"/>
        <pc:sldMkLst>
          <pc:docMk/>
          <pc:sldMk cId="4231305412" sldId="261"/>
        </pc:sldMkLst>
      </pc:sldChg>
      <pc:sldChg chg="add">
        <pc:chgData name="Lisa Ellis" userId="S::l.ellis@uwtsd.ac.uk::1e3b8b31-18a3-40b3-8e12-8230c5071370" providerId="AD" clId="Web-{1BB4BFF1-7210-F7F7-B65F-FC90A643ACD0}" dt="2025-11-26T16:25:16.418" v="0"/>
        <pc:sldMkLst>
          <pc:docMk/>
          <pc:sldMk cId="3249243452" sldId="263"/>
        </pc:sldMkLst>
      </pc:sldChg>
      <pc:sldChg chg="modSp add">
        <pc:chgData name="Lisa Ellis" userId="S::l.ellis@uwtsd.ac.uk::1e3b8b31-18a3-40b3-8e12-8230c5071370" providerId="AD" clId="Web-{1BB4BFF1-7210-F7F7-B65F-FC90A643ACD0}" dt="2025-11-26T16:33:23.446" v="38" actId="20577"/>
        <pc:sldMkLst>
          <pc:docMk/>
          <pc:sldMk cId="2642763568" sldId="361"/>
        </pc:sldMkLst>
        <pc:spChg chg="mod">
          <ac:chgData name="Lisa Ellis" userId="S::l.ellis@uwtsd.ac.uk::1e3b8b31-18a3-40b3-8e12-8230c5071370" providerId="AD" clId="Web-{1BB4BFF1-7210-F7F7-B65F-FC90A643ACD0}" dt="2025-11-26T16:32:35.274" v="21" actId="14100"/>
          <ac:spMkLst>
            <pc:docMk/>
            <pc:sldMk cId="2642763568" sldId="361"/>
            <ac:spMk id="2" creationId="{A79610B0-90C7-DA06-C1B1-98ADBFA6FF72}"/>
          </ac:spMkLst>
        </pc:spChg>
        <pc:spChg chg="mod">
          <ac:chgData name="Lisa Ellis" userId="S::l.ellis@uwtsd.ac.uk::1e3b8b31-18a3-40b3-8e12-8230c5071370" providerId="AD" clId="Web-{1BB4BFF1-7210-F7F7-B65F-FC90A643ACD0}" dt="2025-11-26T16:32:23.617" v="17" actId="20577"/>
          <ac:spMkLst>
            <pc:docMk/>
            <pc:sldMk cId="2642763568" sldId="361"/>
            <ac:spMk id="3" creationId="{1F2AA260-403A-F7B4-A175-3FAEF9517C19}"/>
          </ac:spMkLst>
        </pc:spChg>
        <pc:spChg chg="mod">
          <ac:chgData name="Lisa Ellis" userId="S::l.ellis@uwtsd.ac.uk::1e3b8b31-18a3-40b3-8e12-8230c5071370" providerId="AD" clId="Web-{1BB4BFF1-7210-F7F7-B65F-FC90A643ACD0}" dt="2025-11-26T16:33:23.446" v="38" actId="20577"/>
          <ac:spMkLst>
            <pc:docMk/>
            <pc:sldMk cId="2642763568" sldId="361"/>
            <ac:spMk id="15" creationId="{BF381289-61B7-A0A9-EC1E-0C3FBBC5ED20}"/>
          </ac:spMkLst>
        </pc:spChg>
      </pc:sldChg>
      <pc:sldChg chg="add">
        <pc:chgData name="Lisa Ellis" userId="S::l.ellis@uwtsd.ac.uk::1e3b8b31-18a3-40b3-8e12-8230c5071370" providerId="AD" clId="Web-{1BB4BFF1-7210-F7F7-B65F-FC90A643ACD0}" dt="2025-11-26T16:26:08.968" v="1"/>
        <pc:sldMkLst>
          <pc:docMk/>
          <pc:sldMk cId="1456919851" sldId="454"/>
        </pc:sldMkLst>
      </pc:sldChg>
      <pc:sldChg chg="modSp">
        <pc:chgData name="Lisa Ellis" userId="S::l.ellis@uwtsd.ac.uk::1e3b8b31-18a3-40b3-8e12-8230c5071370" providerId="AD" clId="Web-{1BB4BFF1-7210-F7F7-B65F-FC90A643ACD0}" dt="2025-11-26T16:28:47.550" v="7" actId="20577"/>
        <pc:sldMkLst>
          <pc:docMk/>
          <pc:sldMk cId="2233925295" sldId="464"/>
        </pc:sldMkLst>
        <pc:spChg chg="mod">
          <ac:chgData name="Lisa Ellis" userId="S::l.ellis@uwtsd.ac.uk::1e3b8b31-18a3-40b3-8e12-8230c5071370" providerId="AD" clId="Web-{1BB4BFF1-7210-F7F7-B65F-FC90A643ACD0}" dt="2025-11-26T16:28:47.550" v="7" actId="20577"/>
          <ac:spMkLst>
            <pc:docMk/>
            <pc:sldMk cId="2233925295" sldId="464"/>
            <ac:spMk id="2" creationId="{55473D7C-933D-6011-2E75-D0E817737C3A}"/>
          </ac:spMkLst>
        </pc:spChg>
      </pc:sldChg>
      <pc:sldChg chg="add">
        <pc:chgData name="Lisa Ellis" userId="S::l.ellis@uwtsd.ac.uk::1e3b8b31-18a3-40b3-8e12-8230c5071370" providerId="AD" clId="Web-{1BB4BFF1-7210-F7F7-B65F-FC90A643ACD0}" dt="2025-11-26T16:27:06.908" v="3"/>
        <pc:sldMkLst>
          <pc:docMk/>
          <pc:sldMk cId="1108116797" sldId="651"/>
        </pc:sldMkLst>
      </pc:sldChg>
      <pc:sldChg chg="del">
        <pc:chgData name="Lisa Ellis" userId="S::l.ellis@uwtsd.ac.uk::1e3b8b31-18a3-40b3-8e12-8230c5071370" providerId="AD" clId="Web-{1BB4BFF1-7210-F7F7-B65F-FC90A643ACD0}" dt="2025-11-26T16:34:58.502" v="43"/>
        <pc:sldMkLst>
          <pc:docMk/>
          <pc:sldMk cId="2870707948" sldId="653"/>
        </pc:sldMkLst>
      </pc:sldChg>
      <pc:sldChg chg="add">
        <pc:chgData name="Lisa Ellis" userId="S::l.ellis@uwtsd.ac.uk::1e3b8b31-18a3-40b3-8e12-8230c5071370" providerId="AD" clId="Web-{1BB4BFF1-7210-F7F7-B65F-FC90A643ACD0}" dt="2025-11-26T16:29:41.707" v="8"/>
        <pc:sldMkLst>
          <pc:docMk/>
          <pc:sldMk cId="2562505557" sldId="654"/>
        </pc:sldMkLst>
      </pc:sldChg>
      <pc:sldChg chg="add">
        <pc:chgData name="Lisa Ellis" userId="S::l.ellis@uwtsd.ac.uk::1e3b8b31-18a3-40b3-8e12-8230c5071370" providerId="AD" clId="Web-{1BB4BFF1-7210-F7F7-B65F-FC90A643ACD0}" dt="2025-11-26T16:28:08.815" v="4"/>
        <pc:sldMkLst>
          <pc:docMk/>
          <pc:sldMk cId="2344834127" sldId="655"/>
        </pc:sldMkLst>
      </pc:sldChg>
      <pc:sldChg chg="del">
        <pc:chgData name="Lisa Ellis" userId="S::l.ellis@uwtsd.ac.uk::1e3b8b31-18a3-40b3-8e12-8230c5071370" providerId="AD" clId="Web-{1BB4BFF1-7210-F7F7-B65F-FC90A643ACD0}" dt="2025-11-26T16:34:37.859" v="41"/>
        <pc:sldMkLst>
          <pc:docMk/>
          <pc:sldMk cId="665290067" sldId="661"/>
        </pc:sldMkLst>
      </pc:sldChg>
      <pc:sldChg chg="add">
        <pc:chgData name="Lisa Ellis" userId="S::l.ellis@uwtsd.ac.uk::1e3b8b31-18a3-40b3-8e12-8230c5071370" providerId="AD" clId="Web-{1BB4BFF1-7210-F7F7-B65F-FC90A643ACD0}" dt="2025-11-26T16:33:46.947" v="39"/>
        <pc:sldMkLst>
          <pc:docMk/>
          <pc:sldMk cId="3886094911" sldId="664"/>
        </pc:sldMkLst>
      </pc:sldChg>
      <pc:sldChg chg="add">
        <pc:chgData name="Lisa Ellis" userId="S::l.ellis@uwtsd.ac.uk::1e3b8b31-18a3-40b3-8e12-8230c5071370" providerId="AD" clId="Web-{1BB4BFF1-7210-F7F7-B65F-FC90A643ACD0}" dt="2025-11-26T16:34:00.744" v="40"/>
        <pc:sldMkLst>
          <pc:docMk/>
          <pc:sldMk cId="1203478991" sldId="665"/>
        </pc:sldMkLst>
      </pc:sldChg>
      <pc:sldChg chg="add">
        <pc:chgData name="Lisa Ellis" userId="S::l.ellis@uwtsd.ac.uk::1e3b8b31-18a3-40b3-8e12-8230c5071370" providerId="AD" clId="Web-{1BB4BFF1-7210-F7F7-B65F-FC90A643ACD0}" dt="2025-11-26T16:34:55.830" v="42"/>
        <pc:sldMkLst>
          <pc:docMk/>
          <pc:sldMk cId="3271315403" sldId="666"/>
        </pc:sldMkLst>
      </pc:sldChg>
    </pc:docChg>
  </pc:docChgLst>
  <pc:docChgLst>
    <pc:chgData name="Lisa Ellis" userId="1e3b8b31-18a3-40b3-8e12-8230c5071370" providerId="ADAL" clId="{563BA9DA-5175-456B-8E08-B93023433B20}"/>
    <pc:docChg chg="custSel addSld delSld modSld sldOrd">
      <pc:chgData name="Lisa Ellis" userId="1e3b8b31-18a3-40b3-8e12-8230c5071370" providerId="ADAL" clId="{563BA9DA-5175-456B-8E08-B93023433B20}" dt="2025-11-26T14:56:25.704" v="807"/>
      <pc:docMkLst>
        <pc:docMk/>
      </pc:docMkLst>
      <pc:sldChg chg="addSp delSp modSp del">
        <pc:chgData name="Lisa Ellis" userId="1e3b8b31-18a3-40b3-8e12-8230c5071370" providerId="ADAL" clId="{563BA9DA-5175-456B-8E08-B93023433B20}" dt="2025-11-26T13:17:59.765" v="200" actId="2696"/>
        <pc:sldMkLst>
          <pc:docMk/>
          <pc:sldMk cId="532452935" sldId="256"/>
        </pc:sldMkLst>
        <pc:spChg chg="del">
          <ac:chgData name="Lisa Ellis" userId="1e3b8b31-18a3-40b3-8e12-8230c5071370" providerId="ADAL" clId="{563BA9DA-5175-456B-8E08-B93023433B20}" dt="2025-11-26T09:04:47.616" v="0"/>
          <ac:spMkLst>
            <pc:docMk/>
            <pc:sldMk cId="532452935" sldId="256"/>
            <ac:spMk id="2" creationId="{5A4F44FE-3B99-0253-CAF6-63613A932702}"/>
          </ac:spMkLst>
        </pc:spChg>
        <pc:picChg chg="add mod">
          <ac:chgData name="Lisa Ellis" userId="1e3b8b31-18a3-40b3-8e12-8230c5071370" providerId="ADAL" clId="{563BA9DA-5175-456B-8E08-B93023433B20}" dt="2025-11-26T09:04:47.616" v="0"/>
          <ac:picMkLst>
            <pc:docMk/>
            <pc:sldMk cId="532452935" sldId="256"/>
            <ac:picMk id="1026" creationId="{DC12399D-529F-2CCA-6F28-75D51057BE19}"/>
          </ac:picMkLst>
        </pc:picChg>
      </pc:sldChg>
      <pc:sldChg chg="add ord">
        <pc:chgData name="Lisa Ellis" userId="1e3b8b31-18a3-40b3-8e12-8230c5071370" providerId="ADAL" clId="{563BA9DA-5175-456B-8E08-B93023433B20}" dt="2025-11-26T09:08:44.086" v="7"/>
        <pc:sldMkLst>
          <pc:docMk/>
          <pc:sldMk cId="3612459316" sldId="260"/>
        </pc:sldMkLst>
      </pc:sldChg>
      <pc:sldChg chg="add">
        <pc:chgData name="Lisa Ellis" userId="1e3b8b31-18a3-40b3-8e12-8230c5071370" providerId="ADAL" clId="{563BA9DA-5175-456B-8E08-B93023433B20}" dt="2025-11-26T09:09:00.683" v="8"/>
        <pc:sldMkLst>
          <pc:docMk/>
          <pc:sldMk cId="4231305412" sldId="261"/>
        </pc:sldMkLst>
      </pc:sldChg>
      <pc:sldChg chg="add">
        <pc:chgData name="Lisa Ellis" userId="1e3b8b31-18a3-40b3-8e12-8230c5071370" providerId="ADAL" clId="{563BA9DA-5175-456B-8E08-B93023433B20}" dt="2025-11-26T09:18:46.096" v="11"/>
        <pc:sldMkLst>
          <pc:docMk/>
          <pc:sldMk cId="3742646298" sldId="264"/>
        </pc:sldMkLst>
      </pc:sldChg>
      <pc:sldChg chg="add">
        <pc:chgData name="Lisa Ellis" userId="1e3b8b31-18a3-40b3-8e12-8230c5071370" providerId="ADAL" clId="{563BA9DA-5175-456B-8E08-B93023433B20}" dt="2025-11-26T09:27:39.506" v="19"/>
        <pc:sldMkLst>
          <pc:docMk/>
          <pc:sldMk cId="2970366845" sldId="266"/>
        </pc:sldMkLst>
      </pc:sldChg>
      <pc:sldChg chg="modSp add mod">
        <pc:chgData name="Lisa Ellis" userId="1e3b8b31-18a3-40b3-8e12-8230c5071370" providerId="ADAL" clId="{563BA9DA-5175-456B-8E08-B93023433B20}" dt="2025-11-26T09:45:59.969" v="87" actId="20577"/>
        <pc:sldMkLst>
          <pc:docMk/>
          <pc:sldMk cId="798805302" sldId="269"/>
        </pc:sldMkLst>
        <pc:spChg chg="mod">
          <ac:chgData name="Lisa Ellis" userId="1e3b8b31-18a3-40b3-8e12-8230c5071370" providerId="ADAL" clId="{563BA9DA-5175-456B-8E08-B93023433B20}" dt="2025-11-26T09:45:59.969" v="87" actId="20577"/>
          <ac:spMkLst>
            <pc:docMk/>
            <pc:sldMk cId="798805302" sldId="269"/>
            <ac:spMk id="2" creationId="{D84D28DA-0DB6-4E34-82AF-C1D51C98A4A5}"/>
          </ac:spMkLst>
        </pc:spChg>
      </pc:sldChg>
      <pc:sldChg chg="modSp add mod">
        <pc:chgData name="Lisa Ellis" userId="1e3b8b31-18a3-40b3-8e12-8230c5071370" providerId="ADAL" clId="{563BA9DA-5175-456B-8E08-B93023433B20}" dt="2025-11-26T14:46:53.450" v="798" actId="20577"/>
        <pc:sldMkLst>
          <pc:docMk/>
          <pc:sldMk cId="2405194467" sldId="273"/>
        </pc:sldMkLst>
        <pc:spChg chg="mod">
          <ac:chgData name="Lisa Ellis" userId="1e3b8b31-18a3-40b3-8e12-8230c5071370" providerId="ADAL" clId="{563BA9DA-5175-456B-8E08-B93023433B20}" dt="2025-11-26T14:46:53.450" v="798" actId="20577"/>
          <ac:spMkLst>
            <pc:docMk/>
            <pc:sldMk cId="2405194467" sldId="273"/>
            <ac:spMk id="6" creationId="{8EA25130-E6E9-4C65-AADF-A9CA0BD4DDD4}"/>
          </ac:spMkLst>
        </pc:spChg>
        <pc:picChg chg="mod">
          <ac:chgData name="Lisa Ellis" userId="1e3b8b31-18a3-40b3-8e12-8230c5071370" providerId="ADAL" clId="{563BA9DA-5175-456B-8E08-B93023433B20}" dt="2025-11-26T14:46:40.086" v="788" actId="1076"/>
          <ac:picMkLst>
            <pc:docMk/>
            <pc:sldMk cId="2405194467" sldId="273"/>
            <ac:picMk id="2" creationId="{EB18924D-74BA-49DB-8E9B-609CA91858E3}"/>
          </ac:picMkLst>
        </pc:picChg>
      </pc:sldChg>
      <pc:sldChg chg="add del">
        <pc:chgData name="Lisa Ellis" userId="1e3b8b31-18a3-40b3-8e12-8230c5071370" providerId="ADAL" clId="{563BA9DA-5175-456B-8E08-B93023433B20}" dt="2025-11-26T09:19:20.200" v="13" actId="47"/>
        <pc:sldMkLst>
          <pc:docMk/>
          <pc:sldMk cId="150433127" sldId="275"/>
        </pc:sldMkLst>
      </pc:sldChg>
      <pc:sldChg chg="add">
        <pc:chgData name="Lisa Ellis" userId="1e3b8b31-18a3-40b3-8e12-8230c5071370" providerId="ADAL" clId="{563BA9DA-5175-456B-8E08-B93023433B20}" dt="2025-11-26T09:05:15.256" v="1"/>
        <pc:sldMkLst>
          <pc:docMk/>
          <pc:sldMk cId="3245528595" sldId="279"/>
        </pc:sldMkLst>
      </pc:sldChg>
      <pc:sldChg chg="addSp modSp add mod">
        <pc:chgData name="Lisa Ellis" userId="1e3b8b31-18a3-40b3-8e12-8230c5071370" providerId="ADAL" clId="{563BA9DA-5175-456B-8E08-B93023433B20}" dt="2025-11-26T13:27:25.800" v="584" actId="20577"/>
        <pc:sldMkLst>
          <pc:docMk/>
          <pc:sldMk cId="3312394532" sldId="284"/>
        </pc:sldMkLst>
        <pc:spChg chg="mod">
          <ac:chgData name="Lisa Ellis" userId="1e3b8b31-18a3-40b3-8e12-8230c5071370" providerId="ADAL" clId="{563BA9DA-5175-456B-8E08-B93023433B20}" dt="2025-11-26T13:25:43.730" v="486" actId="1076"/>
          <ac:spMkLst>
            <pc:docMk/>
            <pc:sldMk cId="3312394532" sldId="284"/>
            <ac:spMk id="2" creationId="{A545FB40-0767-4DA7-9D52-ADAF5921D0C1}"/>
          </ac:spMkLst>
        </pc:spChg>
        <pc:spChg chg="add mod">
          <ac:chgData name="Lisa Ellis" userId="1e3b8b31-18a3-40b3-8e12-8230c5071370" providerId="ADAL" clId="{563BA9DA-5175-456B-8E08-B93023433B20}" dt="2025-11-26T13:27:25.800" v="584" actId="20577"/>
          <ac:spMkLst>
            <pc:docMk/>
            <pc:sldMk cId="3312394532" sldId="284"/>
            <ac:spMk id="4" creationId="{4408B705-D789-5D8D-8E23-C0A4ACB318DF}"/>
          </ac:spMkLst>
        </pc:spChg>
        <pc:spChg chg="mod">
          <ac:chgData name="Lisa Ellis" userId="1e3b8b31-18a3-40b3-8e12-8230c5071370" providerId="ADAL" clId="{563BA9DA-5175-456B-8E08-B93023433B20}" dt="2025-11-26T13:25:50.873" v="488" actId="1076"/>
          <ac:spMkLst>
            <pc:docMk/>
            <pc:sldMk cId="3312394532" sldId="284"/>
            <ac:spMk id="8" creationId="{722B0968-3F33-4D5E-883A-0D148BC00CA0}"/>
          </ac:spMkLst>
        </pc:spChg>
      </pc:sldChg>
      <pc:sldChg chg="add">
        <pc:chgData name="Lisa Ellis" userId="1e3b8b31-18a3-40b3-8e12-8230c5071370" providerId="ADAL" clId="{563BA9DA-5175-456B-8E08-B93023433B20}" dt="2025-11-26T14:56:25.704" v="807"/>
        <pc:sldMkLst>
          <pc:docMk/>
          <pc:sldMk cId="2438988083" sldId="286"/>
        </pc:sldMkLst>
      </pc:sldChg>
      <pc:sldChg chg="add">
        <pc:chgData name="Lisa Ellis" userId="1e3b8b31-18a3-40b3-8e12-8230c5071370" providerId="ADAL" clId="{563BA9DA-5175-456B-8E08-B93023433B20}" dt="2025-11-26T09:41:18.701" v="54"/>
        <pc:sldMkLst>
          <pc:docMk/>
          <pc:sldMk cId="3753370271" sldId="287"/>
        </pc:sldMkLst>
      </pc:sldChg>
      <pc:sldChg chg="add">
        <pc:chgData name="Lisa Ellis" userId="1e3b8b31-18a3-40b3-8e12-8230c5071370" providerId="ADAL" clId="{563BA9DA-5175-456B-8E08-B93023433B20}" dt="2025-11-26T14:44:44.221" v="778"/>
        <pc:sldMkLst>
          <pc:docMk/>
          <pc:sldMk cId="3632797232" sldId="322"/>
        </pc:sldMkLst>
      </pc:sldChg>
      <pc:sldChg chg="add">
        <pc:chgData name="Lisa Ellis" userId="1e3b8b31-18a3-40b3-8e12-8230c5071370" providerId="ADAL" clId="{563BA9DA-5175-456B-8E08-B93023433B20}" dt="2025-11-26T14:44:33.900" v="777"/>
        <pc:sldMkLst>
          <pc:docMk/>
          <pc:sldMk cId="2195710157" sldId="323"/>
        </pc:sldMkLst>
      </pc:sldChg>
      <pc:sldChg chg="modSp add mod">
        <pc:chgData name="Lisa Ellis" userId="1e3b8b31-18a3-40b3-8e12-8230c5071370" providerId="ADAL" clId="{563BA9DA-5175-456B-8E08-B93023433B20}" dt="2025-11-26T14:56:02.658" v="806" actId="20577"/>
        <pc:sldMkLst>
          <pc:docMk/>
          <pc:sldMk cId="1805027631" sldId="336"/>
        </pc:sldMkLst>
        <pc:spChg chg="mod">
          <ac:chgData name="Lisa Ellis" userId="1e3b8b31-18a3-40b3-8e12-8230c5071370" providerId="ADAL" clId="{563BA9DA-5175-456B-8E08-B93023433B20}" dt="2025-11-26T09:48:33.004" v="191" actId="20577"/>
          <ac:spMkLst>
            <pc:docMk/>
            <pc:sldMk cId="1805027631" sldId="336"/>
            <ac:spMk id="7" creationId="{7EB3D775-0301-E160-8F23-F9458172A4EE}"/>
          </ac:spMkLst>
        </pc:spChg>
        <pc:spChg chg="mod">
          <ac:chgData name="Lisa Ellis" userId="1e3b8b31-18a3-40b3-8e12-8230c5071370" providerId="ADAL" clId="{563BA9DA-5175-456B-8E08-B93023433B20}" dt="2025-11-26T14:56:02.658" v="806" actId="20577"/>
          <ac:spMkLst>
            <pc:docMk/>
            <pc:sldMk cId="1805027631" sldId="336"/>
            <ac:spMk id="10" creationId="{122EEB50-7643-3C45-87B5-367F3DCBADB9}"/>
          </ac:spMkLst>
        </pc:spChg>
      </pc:sldChg>
      <pc:sldChg chg="add">
        <pc:chgData name="Lisa Ellis" userId="1e3b8b31-18a3-40b3-8e12-8230c5071370" providerId="ADAL" clId="{563BA9DA-5175-456B-8E08-B93023433B20}" dt="2025-11-26T09:19:17.935" v="12"/>
        <pc:sldMkLst>
          <pc:docMk/>
          <pc:sldMk cId="2083920938" sldId="338"/>
        </pc:sldMkLst>
      </pc:sldChg>
      <pc:sldChg chg="add">
        <pc:chgData name="Lisa Ellis" userId="1e3b8b31-18a3-40b3-8e12-8230c5071370" providerId="ADAL" clId="{563BA9DA-5175-456B-8E08-B93023433B20}" dt="2025-11-26T09:19:33.205" v="14"/>
        <pc:sldMkLst>
          <pc:docMk/>
          <pc:sldMk cId="393889268" sldId="341"/>
        </pc:sldMkLst>
      </pc:sldChg>
      <pc:sldChg chg="add">
        <pc:chgData name="Lisa Ellis" userId="1e3b8b31-18a3-40b3-8e12-8230c5071370" providerId="ADAL" clId="{563BA9DA-5175-456B-8E08-B93023433B20}" dt="2025-11-26T09:07:44.917" v="3"/>
        <pc:sldMkLst>
          <pc:docMk/>
          <pc:sldMk cId="3049819953" sldId="358"/>
        </pc:sldMkLst>
      </pc:sldChg>
      <pc:sldChg chg="add ord">
        <pc:chgData name="Lisa Ellis" userId="1e3b8b31-18a3-40b3-8e12-8230c5071370" providerId="ADAL" clId="{563BA9DA-5175-456B-8E08-B93023433B20}" dt="2025-11-26T13:20:08.539" v="207"/>
        <pc:sldMkLst>
          <pc:docMk/>
          <pc:sldMk cId="3134333169" sldId="369"/>
        </pc:sldMkLst>
      </pc:sldChg>
      <pc:sldChg chg="add ord">
        <pc:chgData name="Lisa Ellis" userId="1e3b8b31-18a3-40b3-8e12-8230c5071370" providerId="ADAL" clId="{563BA9DA-5175-456B-8E08-B93023433B20}" dt="2025-11-26T13:20:11.608" v="209"/>
        <pc:sldMkLst>
          <pc:docMk/>
          <pc:sldMk cId="4128699949" sldId="379"/>
        </pc:sldMkLst>
      </pc:sldChg>
      <pc:sldChg chg="add">
        <pc:chgData name="Lisa Ellis" userId="1e3b8b31-18a3-40b3-8e12-8230c5071370" providerId="ADAL" clId="{563BA9DA-5175-456B-8E08-B93023433B20}" dt="2025-11-26T09:08:05.266" v="4"/>
        <pc:sldMkLst>
          <pc:docMk/>
          <pc:sldMk cId="3766868976" sldId="443"/>
        </pc:sldMkLst>
      </pc:sldChg>
      <pc:sldChg chg="add">
        <pc:chgData name="Lisa Ellis" userId="1e3b8b31-18a3-40b3-8e12-8230c5071370" providerId="ADAL" clId="{563BA9DA-5175-456B-8E08-B93023433B20}" dt="2025-11-26T13:18:54.185" v="201"/>
        <pc:sldMkLst>
          <pc:docMk/>
          <pc:sldMk cId="2377301184" sldId="445"/>
        </pc:sldMkLst>
      </pc:sldChg>
      <pc:sldChg chg="add ord">
        <pc:chgData name="Lisa Ellis" userId="1e3b8b31-18a3-40b3-8e12-8230c5071370" providerId="ADAL" clId="{563BA9DA-5175-456B-8E08-B93023433B20}" dt="2025-11-26T13:20:20.146" v="211"/>
        <pc:sldMkLst>
          <pc:docMk/>
          <pc:sldMk cId="3651393680" sldId="446"/>
        </pc:sldMkLst>
      </pc:sldChg>
      <pc:sldChg chg="add">
        <pc:chgData name="Lisa Ellis" userId="1e3b8b31-18a3-40b3-8e12-8230c5071370" providerId="ADAL" clId="{563BA9DA-5175-456B-8E08-B93023433B20}" dt="2025-11-26T09:07:30.222" v="2"/>
        <pc:sldMkLst>
          <pc:docMk/>
          <pc:sldMk cId="4247881247" sldId="451"/>
        </pc:sldMkLst>
      </pc:sldChg>
      <pc:sldChg chg="modSp add mod">
        <pc:chgData name="Lisa Ellis" userId="1e3b8b31-18a3-40b3-8e12-8230c5071370" providerId="ADAL" clId="{563BA9DA-5175-456B-8E08-B93023433B20}" dt="2025-11-26T13:28:49.265" v="605" actId="20577"/>
        <pc:sldMkLst>
          <pc:docMk/>
          <pc:sldMk cId="536689185" sldId="457"/>
        </pc:sldMkLst>
        <pc:spChg chg="mod">
          <ac:chgData name="Lisa Ellis" userId="1e3b8b31-18a3-40b3-8e12-8230c5071370" providerId="ADAL" clId="{563BA9DA-5175-456B-8E08-B93023433B20}" dt="2025-11-26T13:28:49.265" v="605" actId="20577"/>
          <ac:spMkLst>
            <pc:docMk/>
            <pc:sldMk cId="536689185" sldId="457"/>
            <ac:spMk id="2" creationId="{FCEEFD48-E017-9617-9C8D-A012FA2DC374}"/>
          </ac:spMkLst>
        </pc:spChg>
      </pc:sldChg>
      <pc:sldChg chg="add">
        <pc:chgData name="Lisa Ellis" userId="1e3b8b31-18a3-40b3-8e12-8230c5071370" providerId="ADAL" clId="{563BA9DA-5175-456B-8E08-B93023433B20}" dt="2025-11-26T09:24:35.774" v="16"/>
        <pc:sldMkLst>
          <pc:docMk/>
          <pc:sldMk cId="3899781690" sldId="458"/>
        </pc:sldMkLst>
      </pc:sldChg>
      <pc:sldChg chg="add">
        <pc:chgData name="Lisa Ellis" userId="1e3b8b31-18a3-40b3-8e12-8230c5071370" providerId="ADAL" clId="{563BA9DA-5175-456B-8E08-B93023433B20}" dt="2025-11-26T09:46:22.669" v="88"/>
        <pc:sldMkLst>
          <pc:docMk/>
          <pc:sldMk cId="851519725" sldId="459"/>
        </pc:sldMkLst>
      </pc:sldChg>
      <pc:sldChg chg="addSp delSp modSp add mod">
        <pc:chgData name="Lisa Ellis" userId="1e3b8b31-18a3-40b3-8e12-8230c5071370" providerId="ADAL" clId="{563BA9DA-5175-456B-8E08-B93023433B20}" dt="2025-11-26T09:40:30.427" v="52" actId="1076"/>
        <pc:sldMkLst>
          <pc:docMk/>
          <pc:sldMk cId="2233925295" sldId="464"/>
        </pc:sldMkLst>
        <pc:picChg chg="del">
          <ac:chgData name="Lisa Ellis" userId="1e3b8b31-18a3-40b3-8e12-8230c5071370" providerId="ADAL" clId="{563BA9DA-5175-456B-8E08-B93023433B20}" dt="2025-11-26T09:37:58.576" v="45" actId="478"/>
          <ac:picMkLst>
            <pc:docMk/>
            <pc:sldMk cId="2233925295" sldId="464"/>
            <ac:picMk id="4" creationId="{438B98E6-58C5-F8BA-B0A1-F7473F1DAAE9}"/>
          </ac:picMkLst>
        </pc:picChg>
        <pc:picChg chg="add mod">
          <ac:chgData name="Lisa Ellis" userId="1e3b8b31-18a3-40b3-8e12-8230c5071370" providerId="ADAL" clId="{563BA9DA-5175-456B-8E08-B93023433B20}" dt="2025-11-26T09:40:30.427" v="52" actId="1076"/>
          <ac:picMkLst>
            <pc:docMk/>
            <pc:sldMk cId="2233925295" sldId="464"/>
            <ac:picMk id="7" creationId="{E3462CAD-6B4A-19CA-120A-28582A49D601}"/>
          </ac:picMkLst>
        </pc:picChg>
      </pc:sldChg>
      <pc:sldChg chg="delSp add del mod">
        <pc:chgData name="Lisa Ellis" userId="1e3b8b31-18a3-40b3-8e12-8230c5071370" providerId="ADAL" clId="{563BA9DA-5175-456B-8E08-B93023433B20}" dt="2025-11-26T09:36:35.432" v="43" actId="2696"/>
        <pc:sldMkLst>
          <pc:docMk/>
          <pc:sldMk cId="4170769143" sldId="469"/>
        </pc:sldMkLst>
        <pc:picChg chg="del">
          <ac:chgData name="Lisa Ellis" userId="1e3b8b31-18a3-40b3-8e12-8230c5071370" providerId="ADAL" clId="{563BA9DA-5175-456B-8E08-B93023433B20}" dt="2025-11-26T09:35:31.383" v="31" actId="478"/>
          <ac:picMkLst>
            <pc:docMk/>
            <pc:sldMk cId="4170769143" sldId="469"/>
            <ac:picMk id="3" creationId="{5E107C8A-AEDE-ACDC-289A-B35550FDD608}"/>
          </ac:picMkLst>
        </pc:picChg>
      </pc:sldChg>
      <pc:sldChg chg="modSp add mod">
        <pc:chgData name="Lisa Ellis" userId="1e3b8b31-18a3-40b3-8e12-8230c5071370" providerId="ADAL" clId="{563BA9DA-5175-456B-8E08-B93023433B20}" dt="2025-11-26T14:42:59.533" v="776" actId="6549"/>
        <pc:sldMkLst>
          <pc:docMk/>
          <pc:sldMk cId="3884145629" sldId="652"/>
        </pc:sldMkLst>
        <pc:spChg chg="mod">
          <ac:chgData name="Lisa Ellis" userId="1e3b8b31-18a3-40b3-8e12-8230c5071370" providerId="ADAL" clId="{563BA9DA-5175-456B-8E08-B93023433B20}" dt="2025-11-26T14:42:59.533" v="776" actId="6549"/>
          <ac:spMkLst>
            <pc:docMk/>
            <pc:sldMk cId="3884145629" sldId="652"/>
            <ac:spMk id="2" creationId="{7B3A6CEE-EB32-9185-08F8-77D7AB64CE53}"/>
          </ac:spMkLst>
        </pc:spChg>
      </pc:sldChg>
      <pc:sldChg chg="modSp add mod">
        <pc:chgData name="Lisa Ellis" userId="1e3b8b31-18a3-40b3-8e12-8230c5071370" providerId="ADAL" clId="{563BA9DA-5175-456B-8E08-B93023433B20}" dt="2025-11-26T14:42:12.252" v="745" actId="20577"/>
        <pc:sldMkLst>
          <pc:docMk/>
          <pc:sldMk cId="2870707948" sldId="653"/>
        </pc:sldMkLst>
        <pc:spChg chg="mod">
          <ac:chgData name="Lisa Ellis" userId="1e3b8b31-18a3-40b3-8e12-8230c5071370" providerId="ADAL" clId="{563BA9DA-5175-456B-8E08-B93023433B20}" dt="2025-11-26T14:42:12.252" v="745" actId="20577"/>
          <ac:spMkLst>
            <pc:docMk/>
            <pc:sldMk cId="2870707948" sldId="653"/>
            <ac:spMk id="2" creationId="{419DCD14-960C-67C3-F349-6CD0FDFA479D}"/>
          </ac:spMkLst>
        </pc:spChg>
        <pc:spChg chg="mod">
          <ac:chgData name="Lisa Ellis" userId="1e3b8b31-18a3-40b3-8e12-8230c5071370" providerId="ADAL" clId="{563BA9DA-5175-456B-8E08-B93023433B20}" dt="2025-11-26T14:42:04.122" v="737" actId="20577"/>
          <ac:spMkLst>
            <pc:docMk/>
            <pc:sldMk cId="2870707948" sldId="653"/>
            <ac:spMk id="6" creationId="{864CD561-48BE-FDFA-E160-4E9756FA7BF0}"/>
          </ac:spMkLst>
        </pc:spChg>
        <pc:spChg chg="mod">
          <ac:chgData name="Lisa Ellis" userId="1e3b8b31-18a3-40b3-8e12-8230c5071370" providerId="ADAL" clId="{563BA9DA-5175-456B-8E08-B93023433B20}" dt="2025-11-26T14:41:54.368" v="729" actId="1076"/>
          <ac:spMkLst>
            <pc:docMk/>
            <pc:sldMk cId="2870707948" sldId="653"/>
            <ac:spMk id="7" creationId="{708F17F0-B629-88A2-37BC-3B3C98BE30E7}"/>
          </ac:spMkLst>
        </pc:spChg>
        <pc:picChg chg="mod">
          <ac:chgData name="Lisa Ellis" userId="1e3b8b31-18a3-40b3-8e12-8230c5071370" providerId="ADAL" clId="{563BA9DA-5175-456B-8E08-B93023433B20}" dt="2025-11-26T14:41:14.605" v="678" actId="1076"/>
          <ac:picMkLst>
            <pc:docMk/>
            <pc:sldMk cId="2870707948" sldId="653"/>
            <ac:picMk id="4" creationId="{06D73EAF-5433-D7C4-1201-6D54BAFD662A}"/>
          </ac:picMkLst>
        </pc:picChg>
      </pc:sldChg>
      <pc:sldChg chg="modSp add del mod">
        <pc:chgData name="Lisa Ellis" userId="1e3b8b31-18a3-40b3-8e12-8230c5071370" providerId="ADAL" clId="{563BA9DA-5175-456B-8E08-B93023433B20}" dt="2025-11-26T09:40:38.899" v="53" actId="2696"/>
        <pc:sldMkLst>
          <pc:docMk/>
          <pc:sldMk cId="2344834127" sldId="655"/>
        </pc:sldMkLst>
        <pc:spChg chg="mod">
          <ac:chgData name="Lisa Ellis" userId="1e3b8b31-18a3-40b3-8e12-8230c5071370" providerId="ADAL" clId="{563BA9DA-5175-456B-8E08-B93023433B20}" dt="2025-11-26T09:33:31.463" v="29" actId="20577"/>
          <ac:spMkLst>
            <pc:docMk/>
            <pc:sldMk cId="2344834127" sldId="655"/>
            <ac:spMk id="11" creationId="{A7F274E7-A399-5D55-BBB4-5E356BF199D0}"/>
          </ac:spMkLst>
        </pc:spChg>
      </pc:sldChg>
      <pc:sldChg chg="modSp add mod">
        <pc:chgData name="Lisa Ellis" userId="1e3b8b31-18a3-40b3-8e12-8230c5071370" providerId="ADAL" clId="{563BA9DA-5175-456B-8E08-B93023433B20}" dt="2025-11-26T14:40:24.960" v="629" actId="20577"/>
        <pc:sldMkLst>
          <pc:docMk/>
          <pc:sldMk cId="2049094135" sldId="657"/>
        </pc:sldMkLst>
        <pc:spChg chg="mod">
          <ac:chgData name="Lisa Ellis" userId="1e3b8b31-18a3-40b3-8e12-8230c5071370" providerId="ADAL" clId="{563BA9DA-5175-456B-8E08-B93023433B20}" dt="2025-11-26T14:40:24.960" v="629" actId="20577"/>
          <ac:spMkLst>
            <pc:docMk/>
            <pc:sldMk cId="2049094135" sldId="657"/>
            <ac:spMk id="2" creationId="{43C56424-351B-F77F-0BC7-0FE537205E61}"/>
          </ac:spMkLst>
        </pc:spChg>
      </pc:sldChg>
      <pc:sldChg chg="add del">
        <pc:chgData name="Lisa Ellis" userId="1e3b8b31-18a3-40b3-8e12-8230c5071370" providerId="ADAL" clId="{563BA9DA-5175-456B-8E08-B93023433B20}" dt="2025-11-26T09:27:43.060" v="20" actId="47"/>
        <pc:sldMkLst>
          <pc:docMk/>
          <pc:sldMk cId="3609263100" sldId="657"/>
        </pc:sldMkLst>
      </pc:sldChg>
      <pc:sldChg chg="add">
        <pc:chgData name="Lisa Ellis" userId="1e3b8b31-18a3-40b3-8e12-8230c5071370" providerId="ADAL" clId="{563BA9DA-5175-456B-8E08-B93023433B20}" dt="2025-11-26T09:24:07.756" v="15"/>
        <pc:sldMkLst>
          <pc:docMk/>
          <pc:sldMk cId="3224968614" sldId="658"/>
        </pc:sldMkLst>
      </pc:sldChg>
      <pc:sldChg chg="add">
        <pc:chgData name="Lisa Ellis" userId="1e3b8b31-18a3-40b3-8e12-8230c5071370" providerId="ADAL" clId="{563BA9DA-5175-456B-8E08-B93023433B20}" dt="2025-11-26T09:25:35.351" v="17"/>
        <pc:sldMkLst>
          <pc:docMk/>
          <pc:sldMk cId="460622367" sldId="659"/>
        </pc:sldMkLst>
      </pc:sldChg>
      <pc:sldChg chg="addSp modSp add mod ord">
        <pc:chgData name="Lisa Ellis" userId="1e3b8b31-18a3-40b3-8e12-8230c5071370" providerId="ADAL" clId="{563BA9DA-5175-456B-8E08-B93023433B20}" dt="2025-11-26T09:45:46.263" v="70" actId="1076"/>
        <pc:sldMkLst>
          <pc:docMk/>
          <pc:sldMk cId="3366354742" sldId="660"/>
        </pc:sldMkLst>
        <pc:spChg chg="add mod">
          <ac:chgData name="Lisa Ellis" userId="1e3b8b31-18a3-40b3-8e12-8230c5071370" providerId="ADAL" clId="{563BA9DA-5175-456B-8E08-B93023433B20}" dt="2025-11-26T09:45:18.238" v="64" actId="1076"/>
          <ac:spMkLst>
            <pc:docMk/>
            <pc:sldMk cId="3366354742" sldId="660"/>
            <ac:spMk id="4" creationId="{ACCCD576-B8FE-55A0-159D-DD4986EC23BE}"/>
          </ac:spMkLst>
        </pc:spChg>
        <pc:spChg chg="add mod">
          <ac:chgData name="Lisa Ellis" userId="1e3b8b31-18a3-40b3-8e12-8230c5071370" providerId="ADAL" clId="{563BA9DA-5175-456B-8E08-B93023433B20}" dt="2025-11-26T09:45:46.263" v="70" actId="1076"/>
          <ac:spMkLst>
            <pc:docMk/>
            <pc:sldMk cId="3366354742" sldId="660"/>
            <ac:spMk id="7" creationId="{7614D7D9-D314-96D8-A954-C0304D64F498}"/>
          </ac:spMkLst>
        </pc:spChg>
        <pc:picChg chg="mod">
          <ac:chgData name="Lisa Ellis" userId="1e3b8b31-18a3-40b3-8e12-8230c5071370" providerId="ADAL" clId="{563BA9DA-5175-456B-8E08-B93023433B20}" dt="2025-11-26T09:45:20.182" v="65" actId="1076"/>
          <ac:picMkLst>
            <pc:docMk/>
            <pc:sldMk cId="3366354742" sldId="660"/>
            <ac:picMk id="3" creationId="{5E107C8A-AEDE-ACDC-289A-B35550FDD608}"/>
          </ac:picMkLst>
        </pc:picChg>
        <pc:picChg chg="add mod">
          <ac:chgData name="Lisa Ellis" userId="1e3b8b31-18a3-40b3-8e12-8230c5071370" providerId="ADAL" clId="{563BA9DA-5175-456B-8E08-B93023433B20}" dt="2025-11-26T09:45:25.926" v="67" actId="339"/>
          <ac:picMkLst>
            <pc:docMk/>
            <pc:sldMk cId="3366354742" sldId="660"/>
            <ac:picMk id="6" creationId="{0ABAE5AE-F7FB-E63F-0D43-4AA8ACBB83BD}"/>
          </ac:picMkLst>
        </pc:picChg>
      </pc:sldChg>
      <pc:sldChg chg="modSp add mod">
        <pc:chgData name="Lisa Ellis" userId="1e3b8b31-18a3-40b3-8e12-8230c5071370" providerId="ADAL" clId="{563BA9DA-5175-456B-8E08-B93023433B20}" dt="2025-11-26T13:30:01.062" v="625" actId="20577"/>
        <pc:sldMkLst>
          <pc:docMk/>
          <pc:sldMk cId="665290067" sldId="661"/>
        </pc:sldMkLst>
        <pc:spChg chg="mod">
          <ac:chgData name="Lisa Ellis" userId="1e3b8b31-18a3-40b3-8e12-8230c5071370" providerId="ADAL" clId="{563BA9DA-5175-456B-8E08-B93023433B20}" dt="2025-11-26T13:28:57.241" v="606" actId="6549"/>
          <ac:spMkLst>
            <pc:docMk/>
            <pc:sldMk cId="665290067" sldId="661"/>
            <ac:spMk id="2" creationId="{45110A59-B5E7-D399-10B2-AE545CBC8448}"/>
          </ac:spMkLst>
        </pc:spChg>
        <pc:spChg chg="mod">
          <ac:chgData name="Lisa Ellis" userId="1e3b8b31-18a3-40b3-8e12-8230c5071370" providerId="ADAL" clId="{563BA9DA-5175-456B-8E08-B93023433B20}" dt="2025-11-26T13:29:39.327" v="611" actId="1076"/>
          <ac:spMkLst>
            <pc:docMk/>
            <pc:sldMk cId="665290067" sldId="661"/>
            <ac:spMk id="3" creationId="{2EC820AA-0CBD-5C42-67CC-BC0288C51177}"/>
          </ac:spMkLst>
        </pc:spChg>
        <pc:spChg chg="mod">
          <ac:chgData name="Lisa Ellis" userId="1e3b8b31-18a3-40b3-8e12-8230c5071370" providerId="ADAL" clId="{563BA9DA-5175-456B-8E08-B93023433B20}" dt="2025-11-26T13:29:44.102" v="613" actId="1076"/>
          <ac:spMkLst>
            <pc:docMk/>
            <pc:sldMk cId="665290067" sldId="661"/>
            <ac:spMk id="4" creationId="{B54E1D44-B0C2-C909-AC43-2B4BD6501355}"/>
          </ac:spMkLst>
        </pc:spChg>
        <pc:spChg chg="mod">
          <ac:chgData name="Lisa Ellis" userId="1e3b8b31-18a3-40b3-8e12-8230c5071370" providerId="ADAL" clId="{563BA9DA-5175-456B-8E08-B93023433B20}" dt="2025-11-26T13:30:01.062" v="625" actId="20577"/>
          <ac:spMkLst>
            <pc:docMk/>
            <pc:sldMk cId="665290067" sldId="661"/>
            <ac:spMk id="6" creationId="{CF789580-B3B7-FC99-CC34-508E8C54588B}"/>
          </ac:spMkLst>
        </pc:spChg>
      </pc:sldChg>
      <pc:sldChg chg="modSp add mod">
        <pc:chgData name="Lisa Ellis" userId="1e3b8b31-18a3-40b3-8e12-8230c5071370" providerId="ADAL" clId="{563BA9DA-5175-456B-8E08-B93023433B20}" dt="2025-11-26T13:17:52.976" v="199" actId="20577"/>
        <pc:sldMkLst>
          <pc:docMk/>
          <pc:sldMk cId="3799625505" sldId="662"/>
        </pc:sldMkLst>
        <pc:spChg chg="mod">
          <ac:chgData name="Lisa Ellis" userId="1e3b8b31-18a3-40b3-8e12-8230c5071370" providerId="ADAL" clId="{563BA9DA-5175-456B-8E08-B93023433B20}" dt="2025-11-26T13:17:52.976" v="199" actId="20577"/>
          <ac:spMkLst>
            <pc:docMk/>
            <pc:sldMk cId="3799625505" sldId="662"/>
            <ac:spMk id="4" creationId="{00000000-0000-0000-0000-000000000000}"/>
          </ac:spMkLst>
        </pc:spChg>
      </pc:sldChg>
      <pc:sldChg chg="new">
        <pc:chgData name="Lisa Ellis" userId="1e3b8b31-18a3-40b3-8e12-8230c5071370" providerId="ADAL" clId="{563BA9DA-5175-456B-8E08-B93023433B20}" dt="2025-11-26T14:44:55.663" v="779" actId="680"/>
        <pc:sldMkLst>
          <pc:docMk/>
          <pc:sldMk cId="1009582093" sldId="663"/>
        </pc:sldMkLst>
      </pc:sldChg>
      <pc:sldChg chg="modSp new del mod">
        <pc:chgData name="Lisa Ellis" userId="1e3b8b31-18a3-40b3-8e12-8230c5071370" providerId="ADAL" clId="{563BA9DA-5175-456B-8E08-B93023433B20}" dt="2025-11-26T13:24:17.075" v="353" actId="2696"/>
        <pc:sldMkLst>
          <pc:docMk/>
          <pc:sldMk cId="3060257078" sldId="663"/>
        </pc:sldMkLst>
        <pc:spChg chg="mod">
          <ac:chgData name="Lisa Ellis" userId="1e3b8b31-18a3-40b3-8e12-8230c5071370" providerId="ADAL" clId="{563BA9DA-5175-456B-8E08-B93023433B20}" dt="2025-11-26T13:22:36.880" v="233" actId="20577"/>
          <ac:spMkLst>
            <pc:docMk/>
            <pc:sldMk cId="3060257078" sldId="663"/>
            <ac:spMk id="2" creationId="{CB3A4CDB-87FC-04CA-71A0-433C16CEBF14}"/>
          </ac:spMkLst>
        </pc:spChg>
        <pc:spChg chg="mod">
          <ac:chgData name="Lisa Ellis" userId="1e3b8b31-18a3-40b3-8e12-8230c5071370" providerId="ADAL" clId="{563BA9DA-5175-456B-8E08-B93023433B20}" dt="2025-11-26T13:23:42.427" v="351" actId="20577"/>
          <ac:spMkLst>
            <pc:docMk/>
            <pc:sldMk cId="3060257078" sldId="663"/>
            <ac:spMk id="3" creationId="{8047BB17-52DB-BCBC-952D-9753FA4F861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E6000-B0A0-476B-9CCF-991793A746DD}" type="doc">
      <dgm:prSet loTypeId="urn:microsoft.com/office/officeart/2005/8/layout/cycle7" loCatId="cycle" qsTypeId="urn:microsoft.com/office/officeart/2005/8/quickstyle/simple1" qsCatId="simple" csTypeId="urn:microsoft.com/office/officeart/2005/8/colors/colorful1" csCatId="colorful" phldr="1"/>
      <dgm:spPr/>
      <dgm:t>
        <a:bodyPr/>
        <a:lstStyle/>
        <a:p>
          <a:endParaRPr lang="en-GB"/>
        </a:p>
      </dgm:t>
    </dgm:pt>
    <dgm:pt modelId="{C264D220-E88D-40BC-8BA1-7E92EB5B563E}">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Encyclopaedia/ Indices / Thesauri</a:t>
          </a:r>
        </a:p>
      </dgm:t>
    </dgm:pt>
    <dgm:pt modelId="{CD78D0AF-BB88-4207-A592-3965CC16B18B}" type="parTrans" cxnId="{C3376AF9-F3A5-441C-89B6-ED37A306D7FC}">
      <dgm:prSet/>
      <dgm:spPr/>
      <dgm:t>
        <a:bodyPr/>
        <a:lstStyle/>
        <a:p>
          <a:endParaRPr lang="en-GB"/>
        </a:p>
      </dgm:t>
    </dgm:pt>
    <dgm:pt modelId="{F6A469D9-5774-455D-B66D-B150E420CFDC}" type="sibTrans" cxnId="{C3376AF9-F3A5-441C-89B6-ED37A306D7FC}">
      <dgm:prSet/>
      <dgm:spPr/>
      <dgm:t>
        <a:bodyPr/>
        <a:lstStyle/>
        <a:p>
          <a:endParaRPr lang="en-GB"/>
        </a:p>
      </dgm:t>
    </dgm:pt>
    <dgm:pt modelId="{8DA3CEEF-4E03-4485-AE5D-07C14E8ED82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Books (Monographs)</a:t>
          </a:r>
        </a:p>
      </dgm:t>
    </dgm:pt>
    <dgm:pt modelId="{C27033C0-4489-4646-8CBE-CEF0598ACAF5}" type="parTrans" cxnId="{94C11605-2C3A-4B95-A69F-C42B9976E912}">
      <dgm:prSet/>
      <dgm:spPr/>
      <dgm:t>
        <a:bodyPr/>
        <a:lstStyle/>
        <a:p>
          <a:endParaRPr lang="en-GB"/>
        </a:p>
      </dgm:t>
    </dgm:pt>
    <dgm:pt modelId="{A9DB3A85-617D-44B2-AD50-3992F876726E}" type="sibTrans" cxnId="{94C11605-2C3A-4B95-A69F-C42B9976E912}">
      <dgm:prSet/>
      <dgm:spPr/>
      <dgm:t>
        <a:bodyPr/>
        <a:lstStyle/>
        <a:p>
          <a:endParaRPr lang="en-GB"/>
        </a:p>
      </dgm:t>
    </dgm:pt>
    <dgm:pt modelId="{3F631AEF-2066-4B93-B5D3-F09C9442ED88}">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Specialist documentation</a:t>
          </a:r>
        </a:p>
      </dgm:t>
    </dgm:pt>
    <dgm:pt modelId="{B10F1B8A-E93F-4607-B8A5-7F8ECCCA17B9}" type="parTrans" cxnId="{D08B8ABA-1D3E-44AD-9A1B-E53CF813BF43}">
      <dgm:prSet/>
      <dgm:spPr/>
      <dgm:t>
        <a:bodyPr/>
        <a:lstStyle/>
        <a:p>
          <a:endParaRPr lang="en-GB"/>
        </a:p>
      </dgm:t>
    </dgm:pt>
    <dgm:pt modelId="{D61C41F5-E757-4D78-A23B-8B19BB9F259E}" type="sibTrans" cxnId="{D08B8ABA-1D3E-44AD-9A1B-E53CF813BF43}">
      <dgm:prSet/>
      <dgm:spPr/>
      <dgm:t>
        <a:bodyPr/>
        <a:lstStyle/>
        <a:p>
          <a:endParaRPr lang="en-GB"/>
        </a:p>
      </dgm:t>
    </dgm:pt>
    <dgm:pt modelId="{55ABFA88-2BB5-413D-B670-DB3BEFC1C3D8}">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Newspapers/Media Sources</a:t>
          </a:r>
        </a:p>
      </dgm:t>
    </dgm:pt>
    <dgm:pt modelId="{9B847D50-0987-4079-80E3-E8C32CDA4E68}" type="parTrans" cxnId="{1AA17DA4-4175-463E-9B76-AB6292F4B44C}">
      <dgm:prSet/>
      <dgm:spPr/>
      <dgm:t>
        <a:bodyPr/>
        <a:lstStyle/>
        <a:p>
          <a:endParaRPr lang="en-GB"/>
        </a:p>
      </dgm:t>
    </dgm:pt>
    <dgm:pt modelId="{B9CEF431-9E47-4BC2-A674-D3043258560A}" type="sibTrans" cxnId="{1AA17DA4-4175-463E-9B76-AB6292F4B44C}">
      <dgm:prSet/>
      <dgm:spPr/>
      <dgm:t>
        <a:bodyPr/>
        <a:lstStyle/>
        <a:p>
          <a:endParaRPr lang="en-GB"/>
        </a:p>
      </dgm:t>
    </dgm:pt>
    <dgm:pt modelId="{0C7FA2F5-B0E6-4D41-A256-1B5C0D85D1DB}">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Articles from academic journals</a:t>
          </a:r>
        </a:p>
      </dgm:t>
    </dgm:pt>
    <dgm:pt modelId="{75024A59-FC31-4745-8A1D-9AE212C3D0E5}" type="parTrans" cxnId="{DAE2F2EB-E8CA-43EE-AA56-84DC32BEDA38}">
      <dgm:prSet/>
      <dgm:spPr/>
      <dgm:t>
        <a:bodyPr/>
        <a:lstStyle/>
        <a:p>
          <a:endParaRPr lang="en-GB"/>
        </a:p>
      </dgm:t>
    </dgm:pt>
    <dgm:pt modelId="{DEB71036-B01C-4D5F-BA9B-47AA6F7E2B4A}" type="sibTrans" cxnId="{DAE2F2EB-E8CA-43EE-AA56-84DC32BEDA38}">
      <dgm:prSet/>
      <dgm:spPr/>
      <dgm:t>
        <a:bodyPr/>
        <a:lstStyle/>
        <a:p>
          <a:endParaRPr lang="en-GB"/>
        </a:p>
      </dgm:t>
    </dgm:pt>
    <dgm:pt modelId="{CE2E1259-2F29-4088-8011-91ED6C22985F}">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Information found on the open web</a:t>
          </a:r>
        </a:p>
      </dgm:t>
    </dgm:pt>
    <dgm:pt modelId="{50CFA215-DB2A-483F-A46D-05C7D19BF76D}" type="parTrans" cxnId="{88BEB954-E60D-4BE9-860D-CBE517A24F2A}">
      <dgm:prSet/>
      <dgm:spPr/>
      <dgm:t>
        <a:bodyPr/>
        <a:lstStyle/>
        <a:p>
          <a:endParaRPr lang="en-GB"/>
        </a:p>
      </dgm:t>
    </dgm:pt>
    <dgm:pt modelId="{8FC5C890-77F5-4494-94CA-6F5351C85F76}" type="sibTrans" cxnId="{88BEB954-E60D-4BE9-860D-CBE517A24F2A}">
      <dgm:prSet/>
      <dgm:spPr/>
      <dgm:t>
        <a:bodyPr/>
        <a:lstStyle/>
        <a:p>
          <a:endParaRPr lang="en-GB"/>
        </a:p>
      </dgm:t>
    </dgm:pt>
    <dgm:pt modelId="{E3FE9BDE-455D-4EA3-BD09-FF97CB3447DB}" type="pres">
      <dgm:prSet presAssocID="{6EFE6000-B0A0-476B-9CCF-991793A746DD}" presName="Name0" presStyleCnt="0">
        <dgm:presLayoutVars>
          <dgm:dir/>
          <dgm:resizeHandles val="exact"/>
        </dgm:presLayoutVars>
      </dgm:prSet>
      <dgm:spPr/>
    </dgm:pt>
    <dgm:pt modelId="{62CA944A-5BE0-46A9-9091-FEB119498ECA}" type="pres">
      <dgm:prSet presAssocID="{C264D220-E88D-40BC-8BA1-7E92EB5B563E}" presName="node" presStyleLbl="node1" presStyleIdx="0" presStyleCnt="6" custRadScaleRad="99601" custRadScaleInc="3169">
        <dgm:presLayoutVars>
          <dgm:bulletEnabled val="1"/>
        </dgm:presLayoutVars>
      </dgm:prSet>
      <dgm:spPr/>
    </dgm:pt>
    <dgm:pt modelId="{63F89BE1-BDD1-4D57-86B0-8846999E12A8}" type="pres">
      <dgm:prSet presAssocID="{F6A469D9-5774-455D-B66D-B150E420CFDC}" presName="sibTrans" presStyleLbl="sibTrans2D1" presStyleIdx="0" presStyleCnt="6"/>
      <dgm:spPr/>
    </dgm:pt>
    <dgm:pt modelId="{B3AB521E-3C43-4A03-87CD-B35B36CE986A}" type="pres">
      <dgm:prSet presAssocID="{F6A469D9-5774-455D-B66D-B150E420CFDC}" presName="connectorText" presStyleLbl="sibTrans2D1" presStyleIdx="0" presStyleCnt="6"/>
      <dgm:spPr/>
    </dgm:pt>
    <dgm:pt modelId="{00B4D70B-0220-4EE7-9A21-23979DF0DEF2}" type="pres">
      <dgm:prSet presAssocID="{8DA3CEEF-4E03-4485-AE5D-07C14E8ED82A}" presName="node" presStyleLbl="node1" presStyleIdx="1" presStyleCnt="6" custRadScaleRad="100078" custRadScaleInc="18701">
        <dgm:presLayoutVars>
          <dgm:bulletEnabled val="1"/>
        </dgm:presLayoutVars>
      </dgm:prSet>
      <dgm:spPr/>
    </dgm:pt>
    <dgm:pt modelId="{364CBA91-71A0-4E5F-99D0-B7E98D1A74D1}" type="pres">
      <dgm:prSet presAssocID="{A9DB3A85-617D-44B2-AD50-3992F876726E}" presName="sibTrans" presStyleLbl="sibTrans2D1" presStyleIdx="1" presStyleCnt="6"/>
      <dgm:spPr/>
    </dgm:pt>
    <dgm:pt modelId="{DE46BD03-B082-4901-8BA9-0C839C4B5BFA}" type="pres">
      <dgm:prSet presAssocID="{A9DB3A85-617D-44B2-AD50-3992F876726E}" presName="connectorText" presStyleLbl="sibTrans2D1" presStyleIdx="1" presStyleCnt="6"/>
      <dgm:spPr/>
    </dgm:pt>
    <dgm:pt modelId="{028AE3D2-DF24-435A-B706-B87AF9949F73}" type="pres">
      <dgm:prSet presAssocID="{0C7FA2F5-B0E6-4D41-A256-1B5C0D85D1DB}" presName="node" presStyleLbl="node1" presStyleIdx="2" presStyleCnt="6" custRadScaleRad="102602" custRadScaleInc="-14052">
        <dgm:presLayoutVars>
          <dgm:bulletEnabled val="1"/>
        </dgm:presLayoutVars>
      </dgm:prSet>
      <dgm:spPr/>
    </dgm:pt>
    <dgm:pt modelId="{043F456B-9B7D-450F-B085-C0C8864015A4}" type="pres">
      <dgm:prSet presAssocID="{DEB71036-B01C-4D5F-BA9B-47AA6F7E2B4A}" presName="sibTrans" presStyleLbl="sibTrans2D1" presStyleIdx="2" presStyleCnt="6" custLinFactNeighborX="12702" custLinFactNeighborY="31166"/>
      <dgm:spPr/>
    </dgm:pt>
    <dgm:pt modelId="{7D568D47-14C0-4E46-9184-F4228E00DFD1}" type="pres">
      <dgm:prSet presAssocID="{DEB71036-B01C-4D5F-BA9B-47AA6F7E2B4A}" presName="connectorText" presStyleLbl="sibTrans2D1" presStyleIdx="2" presStyleCnt="6"/>
      <dgm:spPr/>
    </dgm:pt>
    <dgm:pt modelId="{D802FF3F-A063-4C5B-AC40-C5DF7412C641}" type="pres">
      <dgm:prSet presAssocID="{55ABFA88-2BB5-413D-B670-DB3BEFC1C3D8}" presName="node" presStyleLbl="node1" presStyleIdx="3" presStyleCnt="6">
        <dgm:presLayoutVars>
          <dgm:bulletEnabled val="1"/>
        </dgm:presLayoutVars>
      </dgm:prSet>
      <dgm:spPr/>
    </dgm:pt>
    <dgm:pt modelId="{5D1D5594-71BF-47C9-A6E7-4832D2B205AE}" type="pres">
      <dgm:prSet presAssocID="{B9CEF431-9E47-4BC2-A674-D3043258560A}" presName="sibTrans" presStyleLbl="sibTrans2D1" presStyleIdx="3" presStyleCnt="6" custLinFactNeighborX="-7409" custLinFactNeighborY="38959"/>
      <dgm:spPr/>
    </dgm:pt>
    <dgm:pt modelId="{F00A1455-C83A-4026-AEF9-AF68C46DFBE6}" type="pres">
      <dgm:prSet presAssocID="{B9CEF431-9E47-4BC2-A674-D3043258560A}" presName="connectorText" presStyleLbl="sibTrans2D1" presStyleIdx="3" presStyleCnt="6"/>
      <dgm:spPr/>
    </dgm:pt>
    <dgm:pt modelId="{125A4995-2E74-44A6-998C-BB60CA9F6273}" type="pres">
      <dgm:prSet presAssocID="{3F631AEF-2066-4B93-B5D3-F09C9442ED88}" presName="node" presStyleLbl="node1" presStyleIdx="4" presStyleCnt="6" custRadScaleRad="104353" custRadScaleInc="19758">
        <dgm:presLayoutVars>
          <dgm:bulletEnabled val="1"/>
        </dgm:presLayoutVars>
      </dgm:prSet>
      <dgm:spPr/>
    </dgm:pt>
    <dgm:pt modelId="{A47E8624-3C92-4B05-8A95-A43BAD487091}" type="pres">
      <dgm:prSet presAssocID="{D61C41F5-E757-4D78-A23B-8B19BB9F259E}" presName="sibTrans" presStyleLbl="sibTrans2D1" presStyleIdx="4" presStyleCnt="6"/>
      <dgm:spPr/>
    </dgm:pt>
    <dgm:pt modelId="{653D4AD6-C7E7-423C-BFDB-66F54B55E5B3}" type="pres">
      <dgm:prSet presAssocID="{D61C41F5-E757-4D78-A23B-8B19BB9F259E}" presName="connectorText" presStyleLbl="sibTrans2D1" presStyleIdx="4" presStyleCnt="6"/>
      <dgm:spPr/>
    </dgm:pt>
    <dgm:pt modelId="{5847A9D1-702D-4006-B96D-CAB48ECBEAD8}" type="pres">
      <dgm:prSet presAssocID="{CE2E1259-2F29-4088-8011-91ED6C22985F}" presName="node" presStyleLbl="node1" presStyleIdx="5" presStyleCnt="6" custRadScaleRad="105465" custRadScaleInc="-21506">
        <dgm:presLayoutVars>
          <dgm:bulletEnabled val="1"/>
        </dgm:presLayoutVars>
      </dgm:prSet>
      <dgm:spPr/>
    </dgm:pt>
    <dgm:pt modelId="{AECDF5C4-0598-4208-8845-FE9636222C1E}" type="pres">
      <dgm:prSet presAssocID="{8FC5C890-77F5-4494-94CA-6F5351C85F76}" presName="sibTrans" presStyleLbl="sibTrans2D1" presStyleIdx="5" presStyleCnt="6"/>
      <dgm:spPr/>
    </dgm:pt>
    <dgm:pt modelId="{521C2FE0-FA11-48E9-BBB7-AF22A7F972F3}" type="pres">
      <dgm:prSet presAssocID="{8FC5C890-77F5-4494-94CA-6F5351C85F76}" presName="connectorText" presStyleLbl="sibTrans2D1" presStyleIdx="5" presStyleCnt="6"/>
      <dgm:spPr/>
    </dgm:pt>
  </dgm:ptLst>
  <dgm:cxnLst>
    <dgm:cxn modelId="{94C11605-2C3A-4B95-A69F-C42B9976E912}" srcId="{6EFE6000-B0A0-476B-9CCF-991793A746DD}" destId="{8DA3CEEF-4E03-4485-AE5D-07C14E8ED82A}" srcOrd="1" destOrd="0" parTransId="{C27033C0-4489-4646-8CBE-CEF0598ACAF5}" sibTransId="{A9DB3A85-617D-44B2-AD50-3992F876726E}"/>
    <dgm:cxn modelId="{B67D5C0E-3B83-49DC-BF1C-2351F315E186}" type="presOf" srcId="{DEB71036-B01C-4D5F-BA9B-47AA6F7E2B4A}" destId="{7D568D47-14C0-4E46-9184-F4228E00DFD1}" srcOrd="1" destOrd="0" presId="urn:microsoft.com/office/officeart/2005/8/layout/cycle7"/>
    <dgm:cxn modelId="{53C8BF11-EE60-4ADC-8447-DC63DD7AA239}" type="presOf" srcId="{D61C41F5-E757-4D78-A23B-8B19BB9F259E}" destId="{A47E8624-3C92-4B05-8A95-A43BAD487091}" srcOrd="0" destOrd="0" presId="urn:microsoft.com/office/officeart/2005/8/layout/cycle7"/>
    <dgm:cxn modelId="{86C9D711-F4C3-4E7C-AB33-479186B62393}" type="presOf" srcId="{F6A469D9-5774-455D-B66D-B150E420CFDC}" destId="{B3AB521E-3C43-4A03-87CD-B35B36CE986A}" srcOrd="1" destOrd="0" presId="urn:microsoft.com/office/officeart/2005/8/layout/cycle7"/>
    <dgm:cxn modelId="{91B0BA31-DC4D-4C48-851C-26563449BAA6}" type="presOf" srcId="{B9CEF431-9E47-4BC2-A674-D3043258560A}" destId="{5D1D5594-71BF-47C9-A6E7-4832D2B205AE}" srcOrd="0" destOrd="0" presId="urn:microsoft.com/office/officeart/2005/8/layout/cycle7"/>
    <dgm:cxn modelId="{8E49823E-4E0B-4B8F-B2AF-F1B5CF3AD615}" type="presOf" srcId="{6EFE6000-B0A0-476B-9CCF-991793A746DD}" destId="{E3FE9BDE-455D-4EA3-BD09-FF97CB3447DB}" srcOrd="0" destOrd="0" presId="urn:microsoft.com/office/officeart/2005/8/layout/cycle7"/>
    <dgm:cxn modelId="{CE9A124A-1228-4D3F-84CB-866BA18FD716}" type="presOf" srcId="{8FC5C890-77F5-4494-94CA-6F5351C85F76}" destId="{AECDF5C4-0598-4208-8845-FE9636222C1E}" srcOrd="0" destOrd="0" presId="urn:microsoft.com/office/officeart/2005/8/layout/cycle7"/>
    <dgm:cxn modelId="{368ABA6C-BF24-43D4-B344-D67BC1ECC90F}" type="presOf" srcId="{F6A469D9-5774-455D-B66D-B150E420CFDC}" destId="{63F89BE1-BDD1-4D57-86B0-8846999E12A8}" srcOrd="0" destOrd="0" presId="urn:microsoft.com/office/officeart/2005/8/layout/cycle7"/>
    <dgm:cxn modelId="{88BEB954-E60D-4BE9-860D-CBE517A24F2A}" srcId="{6EFE6000-B0A0-476B-9CCF-991793A746DD}" destId="{CE2E1259-2F29-4088-8011-91ED6C22985F}" srcOrd="5" destOrd="0" parTransId="{50CFA215-DB2A-483F-A46D-05C7D19BF76D}" sibTransId="{8FC5C890-77F5-4494-94CA-6F5351C85F76}"/>
    <dgm:cxn modelId="{CC2B007B-BB16-423F-A0A6-BCAAD5C8A0FA}" type="presOf" srcId="{55ABFA88-2BB5-413D-B670-DB3BEFC1C3D8}" destId="{D802FF3F-A063-4C5B-AC40-C5DF7412C641}" srcOrd="0" destOrd="0" presId="urn:microsoft.com/office/officeart/2005/8/layout/cycle7"/>
    <dgm:cxn modelId="{869F6F7D-4E96-4A0C-8FEE-1FC305A778BB}" type="presOf" srcId="{C264D220-E88D-40BC-8BA1-7E92EB5B563E}" destId="{62CA944A-5BE0-46A9-9091-FEB119498ECA}" srcOrd="0" destOrd="0" presId="urn:microsoft.com/office/officeart/2005/8/layout/cycle7"/>
    <dgm:cxn modelId="{FCC63B8F-94E5-4F53-9106-36A3B1B10533}" type="presOf" srcId="{CE2E1259-2F29-4088-8011-91ED6C22985F}" destId="{5847A9D1-702D-4006-B96D-CAB48ECBEAD8}" srcOrd="0" destOrd="0" presId="urn:microsoft.com/office/officeart/2005/8/layout/cycle7"/>
    <dgm:cxn modelId="{1AA17DA4-4175-463E-9B76-AB6292F4B44C}" srcId="{6EFE6000-B0A0-476B-9CCF-991793A746DD}" destId="{55ABFA88-2BB5-413D-B670-DB3BEFC1C3D8}" srcOrd="3" destOrd="0" parTransId="{9B847D50-0987-4079-80E3-E8C32CDA4E68}" sibTransId="{B9CEF431-9E47-4BC2-A674-D3043258560A}"/>
    <dgm:cxn modelId="{FBDFD4A6-7D71-4A9D-A2C1-7E8F82D0A4CC}" type="presOf" srcId="{D61C41F5-E757-4D78-A23B-8B19BB9F259E}" destId="{653D4AD6-C7E7-423C-BFDB-66F54B55E5B3}" srcOrd="1" destOrd="0" presId="urn:microsoft.com/office/officeart/2005/8/layout/cycle7"/>
    <dgm:cxn modelId="{80EF6AB1-B4D8-45BD-9FC1-D3449697616A}" type="presOf" srcId="{B9CEF431-9E47-4BC2-A674-D3043258560A}" destId="{F00A1455-C83A-4026-AEF9-AF68C46DFBE6}" srcOrd="1" destOrd="0" presId="urn:microsoft.com/office/officeart/2005/8/layout/cycle7"/>
    <dgm:cxn modelId="{D08B8ABA-1D3E-44AD-9A1B-E53CF813BF43}" srcId="{6EFE6000-B0A0-476B-9CCF-991793A746DD}" destId="{3F631AEF-2066-4B93-B5D3-F09C9442ED88}" srcOrd="4" destOrd="0" parTransId="{B10F1B8A-E93F-4607-B8A5-7F8ECCCA17B9}" sibTransId="{D61C41F5-E757-4D78-A23B-8B19BB9F259E}"/>
    <dgm:cxn modelId="{7ED44CC0-0A6B-411C-A72D-DFF3AB342036}" type="presOf" srcId="{8DA3CEEF-4E03-4485-AE5D-07C14E8ED82A}" destId="{00B4D70B-0220-4EE7-9A21-23979DF0DEF2}" srcOrd="0" destOrd="0" presId="urn:microsoft.com/office/officeart/2005/8/layout/cycle7"/>
    <dgm:cxn modelId="{F9402FCA-0D1E-4EF6-9937-FB1083F3A988}" type="presOf" srcId="{8FC5C890-77F5-4494-94CA-6F5351C85F76}" destId="{521C2FE0-FA11-48E9-BBB7-AF22A7F972F3}" srcOrd="1" destOrd="0" presId="urn:microsoft.com/office/officeart/2005/8/layout/cycle7"/>
    <dgm:cxn modelId="{04655DD0-5ACD-40C8-A884-45C5C10EE1B7}" type="presOf" srcId="{A9DB3A85-617D-44B2-AD50-3992F876726E}" destId="{364CBA91-71A0-4E5F-99D0-B7E98D1A74D1}" srcOrd="0" destOrd="0" presId="urn:microsoft.com/office/officeart/2005/8/layout/cycle7"/>
    <dgm:cxn modelId="{ABF227E6-62A6-4512-98E5-81E1DD4A3B04}" type="presOf" srcId="{A9DB3A85-617D-44B2-AD50-3992F876726E}" destId="{DE46BD03-B082-4901-8BA9-0C839C4B5BFA}" srcOrd="1" destOrd="0" presId="urn:microsoft.com/office/officeart/2005/8/layout/cycle7"/>
    <dgm:cxn modelId="{CEE85AE6-1267-4FDF-8325-19726770B4CA}" type="presOf" srcId="{DEB71036-B01C-4D5F-BA9B-47AA6F7E2B4A}" destId="{043F456B-9B7D-450F-B085-C0C8864015A4}" srcOrd="0" destOrd="0" presId="urn:microsoft.com/office/officeart/2005/8/layout/cycle7"/>
    <dgm:cxn modelId="{DAE2F2EB-E8CA-43EE-AA56-84DC32BEDA38}" srcId="{6EFE6000-B0A0-476B-9CCF-991793A746DD}" destId="{0C7FA2F5-B0E6-4D41-A256-1B5C0D85D1DB}" srcOrd="2" destOrd="0" parTransId="{75024A59-FC31-4745-8A1D-9AE212C3D0E5}" sibTransId="{DEB71036-B01C-4D5F-BA9B-47AA6F7E2B4A}"/>
    <dgm:cxn modelId="{FC1717EF-8902-42DF-A8E3-9531C409DC4B}" type="presOf" srcId="{0C7FA2F5-B0E6-4D41-A256-1B5C0D85D1DB}" destId="{028AE3D2-DF24-435A-B706-B87AF9949F73}" srcOrd="0" destOrd="0" presId="urn:microsoft.com/office/officeart/2005/8/layout/cycle7"/>
    <dgm:cxn modelId="{D70F6DEF-E523-4263-8607-B2DB9C3CBAE7}" type="presOf" srcId="{3F631AEF-2066-4B93-B5D3-F09C9442ED88}" destId="{125A4995-2E74-44A6-998C-BB60CA9F6273}" srcOrd="0" destOrd="0" presId="urn:microsoft.com/office/officeart/2005/8/layout/cycle7"/>
    <dgm:cxn modelId="{C3376AF9-F3A5-441C-89B6-ED37A306D7FC}" srcId="{6EFE6000-B0A0-476B-9CCF-991793A746DD}" destId="{C264D220-E88D-40BC-8BA1-7E92EB5B563E}" srcOrd="0" destOrd="0" parTransId="{CD78D0AF-BB88-4207-A592-3965CC16B18B}" sibTransId="{F6A469D9-5774-455D-B66D-B150E420CFDC}"/>
    <dgm:cxn modelId="{64AE0B8E-5AB3-4556-AF4A-AD04552BD205}" type="presParOf" srcId="{E3FE9BDE-455D-4EA3-BD09-FF97CB3447DB}" destId="{62CA944A-5BE0-46A9-9091-FEB119498ECA}" srcOrd="0" destOrd="0" presId="urn:microsoft.com/office/officeart/2005/8/layout/cycle7"/>
    <dgm:cxn modelId="{E2DFCF47-2860-4366-8EFC-E791BA1D8415}" type="presParOf" srcId="{E3FE9BDE-455D-4EA3-BD09-FF97CB3447DB}" destId="{63F89BE1-BDD1-4D57-86B0-8846999E12A8}" srcOrd="1" destOrd="0" presId="urn:microsoft.com/office/officeart/2005/8/layout/cycle7"/>
    <dgm:cxn modelId="{84D38BFF-2632-414A-ADE7-01BA9D5C5D49}" type="presParOf" srcId="{63F89BE1-BDD1-4D57-86B0-8846999E12A8}" destId="{B3AB521E-3C43-4A03-87CD-B35B36CE986A}" srcOrd="0" destOrd="0" presId="urn:microsoft.com/office/officeart/2005/8/layout/cycle7"/>
    <dgm:cxn modelId="{0F7F9CA3-3B12-490E-A017-BCDCDD86A4E3}" type="presParOf" srcId="{E3FE9BDE-455D-4EA3-BD09-FF97CB3447DB}" destId="{00B4D70B-0220-4EE7-9A21-23979DF0DEF2}" srcOrd="2" destOrd="0" presId="urn:microsoft.com/office/officeart/2005/8/layout/cycle7"/>
    <dgm:cxn modelId="{5F4C60BE-6470-4A26-B8F4-9BDB8B769BD8}" type="presParOf" srcId="{E3FE9BDE-455D-4EA3-BD09-FF97CB3447DB}" destId="{364CBA91-71A0-4E5F-99D0-B7E98D1A74D1}" srcOrd="3" destOrd="0" presId="urn:microsoft.com/office/officeart/2005/8/layout/cycle7"/>
    <dgm:cxn modelId="{BECC4B92-7142-44FD-BE70-58D451B4FB1B}" type="presParOf" srcId="{364CBA91-71A0-4E5F-99D0-B7E98D1A74D1}" destId="{DE46BD03-B082-4901-8BA9-0C839C4B5BFA}" srcOrd="0" destOrd="0" presId="urn:microsoft.com/office/officeart/2005/8/layout/cycle7"/>
    <dgm:cxn modelId="{4D910277-2D11-4E29-815E-D42133584408}" type="presParOf" srcId="{E3FE9BDE-455D-4EA3-BD09-FF97CB3447DB}" destId="{028AE3D2-DF24-435A-B706-B87AF9949F73}" srcOrd="4" destOrd="0" presId="urn:microsoft.com/office/officeart/2005/8/layout/cycle7"/>
    <dgm:cxn modelId="{CF69EF3D-27A8-455F-A574-E70C8A9AE0BB}" type="presParOf" srcId="{E3FE9BDE-455D-4EA3-BD09-FF97CB3447DB}" destId="{043F456B-9B7D-450F-B085-C0C8864015A4}" srcOrd="5" destOrd="0" presId="urn:microsoft.com/office/officeart/2005/8/layout/cycle7"/>
    <dgm:cxn modelId="{39F3BD5C-3D81-4996-B889-49A532B897FB}" type="presParOf" srcId="{043F456B-9B7D-450F-B085-C0C8864015A4}" destId="{7D568D47-14C0-4E46-9184-F4228E00DFD1}" srcOrd="0" destOrd="0" presId="urn:microsoft.com/office/officeart/2005/8/layout/cycle7"/>
    <dgm:cxn modelId="{370EB823-D4B6-4B7D-85A8-DA56419BA1A8}" type="presParOf" srcId="{E3FE9BDE-455D-4EA3-BD09-FF97CB3447DB}" destId="{D802FF3F-A063-4C5B-AC40-C5DF7412C641}" srcOrd="6" destOrd="0" presId="urn:microsoft.com/office/officeart/2005/8/layout/cycle7"/>
    <dgm:cxn modelId="{83975245-6CBD-43E8-9365-A76CBFF942EC}" type="presParOf" srcId="{E3FE9BDE-455D-4EA3-BD09-FF97CB3447DB}" destId="{5D1D5594-71BF-47C9-A6E7-4832D2B205AE}" srcOrd="7" destOrd="0" presId="urn:microsoft.com/office/officeart/2005/8/layout/cycle7"/>
    <dgm:cxn modelId="{EB59883D-AB92-43F3-886F-42F964FC7C9F}" type="presParOf" srcId="{5D1D5594-71BF-47C9-A6E7-4832D2B205AE}" destId="{F00A1455-C83A-4026-AEF9-AF68C46DFBE6}" srcOrd="0" destOrd="0" presId="urn:microsoft.com/office/officeart/2005/8/layout/cycle7"/>
    <dgm:cxn modelId="{6970F65D-9F73-4222-B5EF-9537BCD4C297}" type="presParOf" srcId="{E3FE9BDE-455D-4EA3-BD09-FF97CB3447DB}" destId="{125A4995-2E74-44A6-998C-BB60CA9F6273}" srcOrd="8" destOrd="0" presId="urn:microsoft.com/office/officeart/2005/8/layout/cycle7"/>
    <dgm:cxn modelId="{3BB1C710-1268-4D12-980E-4FB50FA0A682}" type="presParOf" srcId="{E3FE9BDE-455D-4EA3-BD09-FF97CB3447DB}" destId="{A47E8624-3C92-4B05-8A95-A43BAD487091}" srcOrd="9" destOrd="0" presId="urn:microsoft.com/office/officeart/2005/8/layout/cycle7"/>
    <dgm:cxn modelId="{95865D8A-2022-43A3-B2DF-FBC3BB79F0AF}" type="presParOf" srcId="{A47E8624-3C92-4B05-8A95-A43BAD487091}" destId="{653D4AD6-C7E7-423C-BFDB-66F54B55E5B3}" srcOrd="0" destOrd="0" presId="urn:microsoft.com/office/officeart/2005/8/layout/cycle7"/>
    <dgm:cxn modelId="{E9DC1DB2-5ACA-4D6F-83FF-A46A8D4BB6B4}" type="presParOf" srcId="{E3FE9BDE-455D-4EA3-BD09-FF97CB3447DB}" destId="{5847A9D1-702D-4006-B96D-CAB48ECBEAD8}" srcOrd="10" destOrd="0" presId="urn:microsoft.com/office/officeart/2005/8/layout/cycle7"/>
    <dgm:cxn modelId="{EACEB302-4E3C-40BE-8A5F-536303D98240}" type="presParOf" srcId="{E3FE9BDE-455D-4EA3-BD09-FF97CB3447DB}" destId="{AECDF5C4-0598-4208-8845-FE9636222C1E}" srcOrd="11" destOrd="0" presId="urn:microsoft.com/office/officeart/2005/8/layout/cycle7"/>
    <dgm:cxn modelId="{66BFFD96-235E-4A6D-B5DF-D35E0FBDEF8E}" type="presParOf" srcId="{AECDF5C4-0598-4208-8845-FE9636222C1E}" destId="{521C2FE0-FA11-48E9-BBB7-AF22A7F972F3}"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A944A-5BE0-46A9-9091-FEB119498ECA}">
      <dsp:nvSpPr>
        <dsp:cNvPr id="0" name=""/>
        <dsp:cNvSpPr/>
      </dsp:nvSpPr>
      <dsp:spPr>
        <a:xfrm>
          <a:off x="5246053" y="10592"/>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Encyclopaedia/ Indices / Thesauri</a:t>
          </a:r>
        </a:p>
      </dsp:txBody>
      <dsp:txXfrm>
        <a:off x="5264890" y="29429"/>
        <a:ext cx="1248628" cy="605477"/>
      </dsp:txXfrm>
    </dsp:sp>
    <dsp:sp modelId="{63F89BE1-BDD1-4D57-86B0-8846999E12A8}">
      <dsp:nvSpPr>
        <dsp:cNvPr id="0" name=""/>
        <dsp:cNvSpPr/>
      </dsp:nvSpPr>
      <dsp:spPr>
        <a:xfrm rot="1983855">
          <a:off x="6424981" y="838326"/>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492512" y="883346"/>
        <a:ext cx="694174" cy="135062"/>
      </dsp:txXfrm>
    </dsp:sp>
    <dsp:sp modelId="{00B4D70B-0220-4EE7-9A21-23979DF0DEF2}">
      <dsp:nvSpPr>
        <dsp:cNvPr id="0" name=""/>
        <dsp:cNvSpPr/>
      </dsp:nvSpPr>
      <dsp:spPr>
        <a:xfrm>
          <a:off x="7146843" y="1248012"/>
          <a:ext cx="1286302" cy="643151"/>
        </a:xfrm>
        <a:prstGeom prst="roundRect">
          <a:avLst>
            <a:gd name="adj" fmla="val 10000"/>
          </a:avLst>
        </a:prstGeom>
        <a:solidFill>
          <a:schemeClr val="accent3">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Books (Monographs)</a:t>
          </a:r>
        </a:p>
      </dsp:txBody>
      <dsp:txXfrm>
        <a:off x="7165680" y="1266849"/>
        <a:ext cx="1248628" cy="605477"/>
      </dsp:txXfrm>
    </dsp:sp>
    <dsp:sp modelId="{364CBA91-71A0-4E5F-99D0-B7E98D1A74D1}">
      <dsp:nvSpPr>
        <dsp:cNvPr id="0" name=""/>
        <dsp:cNvSpPr/>
      </dsp:nvSpPr>
      <dsp:spPr>
        <a:xfrm rot="5350418">
          <a:off x="7388542" y="2369864"/>
          <a:ext cx="829236" cy="225102"/>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7456073" y="2414884"/>
        <a:ext cx="694174" cy="135062"/>
      </dsp:txXfrm>
    </dsp:sp>
    <dsp:sp modelId="{028AE3D2-DF24-435A-B706-B87AF9949F73}">
      <dsp:nvSpPr>
        <dsp:cNvPr id="0" name=""/>
        <dsp:cNvSpPr/>
      </dsp:nvSpPr>
      <dsp:spPr>
        <a:xfrm>
          <a:off x="7173176" y="3073667"/>
          <a:ext cx="1286302" cy="643151"/>
        </a:xfrm>
        <a:prstGeom prst="roundRect">
          <a:avLst>
            <a:gd name="adj" fmla="val 10000"/>
          </a:avLst>
        </a:prstGeom>
        <a:solidFill>
          <a:schemeClr val="accent4">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Articles from academic journals</a:t>
          </a:r>
        </a:p>
      </dsp:txBody>
      <dsp:txXfrm>
        <a:off x="7192013" y="3092504"/>
        <a:ext cx="1248628" cy="605477"/>
      </dsp:txXfrm>
    </dsp:sp>
    <dsp:sp modelId="{043F456B-9B7D-450F-B085-C0C8864015A4}">
      <dsp:nvSpPr>
        <dsp:cNvPr id="0" name=""/>
        <dsp:cNvSpPr/>
      </dsp:nvSpPr>
      <dsp:spPr>
        <a:xfrm rot="8943883">
          <a:off x="6525927" y="3940851"/>
          <a:ext cx="829236" cy="225102"/>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6593458" y="3985871"/>
        <a:ext cx="694174" cy="135062"/>
      </dsp:txXfrm>
    </dsp:sp>
    <dsp:sp modelId="{D802FF3F-A063-4C5B-AC40-C5DF7412C641}">
      <dsp:nvSpPr>
        <dsp:cNvPr id="0" name=""/>
        <dsp:cNvSpPr/>
      </dsp:nvSpPr>
      <dsp:spPr>
        <a:xfrm>
          <a:off x="5210953" y="4249675"/>
          <a:ext cx="1286302" cy="643151"/>
        </a:xfrm>
        <a:prstGeom prst="roundRect">
          <a:avLst>
            <a:gd name="adj" fmla="val 10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Newspapers/Media Sources</a:t>
          </a:r>
        </a:p>
      </dsp:txBody>
      <dsp:txXfrm>
        <a:off x="5229790" y="4268512"/>
        <a:ext cx="1248628" cy="605477"/>
      </dsp:txXfrm>
    </dsp:sp>
    <dsp:sp modelId="{5D1D5594-71BF-47C9-A6E7-4832D2B205AE}">
      <dsp:nvSpPr>
        <dsp:cNvPr id="0" name=""/>
        <dsp:cNvSpPr/>
      </dsp:nvSpPr>
      <dsp:spPr>
        <a:xfrm rot="12664944">
          <a:off x="4366239" y="3936459"/>
          <a:ext cx="829236" cy="225102"/>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433770" y="3981479"/>
        <a:ext cx="694174" cy="135062"/>
      </dsp:txXfrm>
    </dsp:sp>
    <dsp:sp modelId="{125A4995-2E74-44A6-998C-BB60CA9F6273}">
      <dsp:nvSpPr>
        <dsp:cNvPr id="0" name=""/>
        <dsp:cNvSpPr/>
      </dsp:nvSpPr>
      <dsp:spPr>
        <a:xfrm>
          <a:off x="3187335" y="3029798"/>
          <a:ext cx="1286302" cy="643151"/>
        </a:xfrm>
        <a:prstGeom prst="roundRect">
          <a:avLst>
            <a:gd name="adj" fmla="val 10000"/>
          </a:avLst>
        </a:prstGeom>
        <a:solidFill>
          <a:schemeClr val="accent6">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Specialist documentation</a:t>
          </a:r>
        </a:p>
      </dsp:txBody>
      <dsp:txXfrm>
        <a:off x="3206172" y="3048635"/>
        <a:ext cx="1248628" cy="605477"/>
      </dsp:txXfrm>
    </dsp:sp>
    <dsp:sp modelId="{A47E8624-3C92-4B05-8A95-A43BAD487091}">
      <dsp:nvSpPr>
        <dsp:cNvPr id="0" name=""/>
        <dsp:cNvSpPr/>
      </dsp:nvSpPr>
      <dsp:spPr>
        <a:xfrm rot="16142981">
          <a:off x="3400947" y="2339336"/>
          <a:ext cx="829236" cy="225102"/>
        </a:xfrm>
        <a:prstGeom prst="lef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468478" y="2384356"/>
        <a:ext cx="694174" cy="135062"/>
      </dsp:txXfrm>
    </dsp:sp>
    <dsp:sp modelId="{5847A9D1-702D-4006-B96D-CAB48ECBEAD8}">
      <dsp:nvSpPr>
        <dsp:cNvPr id="0" name=""/>
        <dsp:cNvSpPr/>
      </dsp:nvSpPr>
      <dsp:spPr>
        <a:xfrm>
          <a:off x="3157494" y="1230827"/>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Information found on the open web</a:t>
          </a:r>
        </a:p>
      </dsp:txBody>
      <dsp:txXfrm>
        <a:off x="3176331" y="1249664"/>
        <a:ext cx="1248628" cy="605477"/>
      </dsp:txXfrm>
    </dsp:sp>
    <dsp:sp modelId="{AECDF5C4-0598-4208-8845-FE9636222C1E}">
      <dsp:nvSpPr>
        <dsp:cNvPr id="0" name=""/>
        <dsp:cNvSpPr/>
      </dsp:nvSpPr>
      <dsp:spPr>
        <a:xfrm rot="19782271">
          <a:off x="4430306" y="829734"/>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497837" y="874754"/>
        <a:ext cx="694174" cy="135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8DC8FAB-9193-4917-940F-11B4F49F5C7D}" type="slidenum">
              <a:rPr lang="en-GB" smtClean="0"/>
              <a:t>5</a:t>
            </a:fld>
            <a:endParaRPr lang="en-GB"/>
          </a:p>
        </p:txBody>
      </p:sp>
    </p:spTree>
    <p:extLst>
      <p:ext uri="{BB962C8B-B14F-4D97-AF65-F5344CB8AC3E}">
        <p14:creationId xmlns:p14="http://schemas.microsoft.com/office/powerpoint/2010/main" val="406652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895607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439342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32</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BD4D17F9-FBF4-D858-64DE-4DC46673864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26D798D-8F29-73F9-59CB-AD2CBA38F525}"/>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82103AC-934C-FD18-1B6F-74B512CC7DB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en.wikipedia.org/wiki/Library_anxiety" TargetMode="Externa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13.xml"/><Relationship Id="rId4" Type="http://schemas.openxmlformats.org/officeDocument/2006/relationships/hyperlink" Target="https://new.express.adobe.com/webpage/Hq1eFsKTCVmW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section.php?id=152563" TargetMode="External"/><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hyperlink" Target="https://hapgood.us/2019/06/19/sift-the-four-moves/" TargetMode="External"/><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hyperlink" Target="https://moodle.uwtsd.ac.uk/course/view.php?id=10932" TargetMode="External"/><Relationship Id="rId1" Type="http://schemas.openxmlformats.org/officeDocument/2006/relationships/slideLayout" Target="../slideLayouts/slideLayout10.xml"/><Relationship Id="rId6" Type="http://schemas.openxmlformats.org/officeDocument/2006/relationships/image" Target="../media/image23.png"/><Relationship Id="rId5" Type="http://schemas.openxmlformats.org/officeDocument/2006/relationships/hyperlink" Target="https://moodle.uwtsd.ac.uk/mod/page/view.php?id=475599" TargetMode="External"/><Relationship Id="rId4" Type="http://schemas.openxmlformats.org/officeDocument/2006/relationships/hyperlink" Target="https://whelf-uwtsd.alma.exlibrisgroup.com/leganto/public/44WHELF_UWTSD/lists/8327240770002421?auth=SA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moodle.uwtsd.ac.uk/course/view.php?id=10932" TargetMode="External"/><Relationship Id="rId1" Type="http://schemas.openxmlformats.org/officeDocument/2006/relationships/slideLayout" Target="../slideLayouts/slideLayout10.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hwb.uwtsd.ac.uk/"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0.xml"/><Relationship Id="rId4" Type="http://schemas.openxmlformats.org/officeDocument/2006/relationships/hyperlink" Target="https://digitalservices.uwtsd.ac.uk/librar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29.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discovery/dbsearch?vid=44WHELF_UWTSD%3A44WHELF_UWTSD_VU1" TargetMode="External"/><Relationship Id="rId2" Type="http://schemas.openxmlformats.org/officeDocument/2006/relationships/image" Target="../media/image30.png"/><Relationship Id="rId1" Type="http://schemas.openxmlformats.org/officeDocument/2006/relationships/slideLayout" Target="../slideLayouts/slideLayout10.xm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digitalservices.uwtsd.ac.uk/library/"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search?query=any,contains,%22Criminal%20justice%22&amp;tab=Everything&amp;search_scope=MyInst_and_CI&amp;vid=44WHELF_UWTSD:44WHELF_UWTSD_VU1&amp;facet=searchcreationdate,include,2018%7C,%7C2025,lk&amp;mfacet=topic,include,Great%20Britain,1,lk&amp;lang=en&amp;offset=0" TargetMode="External"/><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311960202421" TargetMode="External"/><Relationship Id="rId2" Type="http://schemas.openxmlformats.org/officeDocument/2006/relationships/hyperlink" Target="https://librarysearch.uwtsd.ac.uk/permalink/44WHELF_UWTSD/igoone/cdi_doaj_primary_oai_doaj_org_article_8117b997adf348b7b9ddd83ebb638329" TargetMode="External"/><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5.png"/><Relationship Id="rId1" Type="http://schemas.openxmlformats.org/officeDocument/2006/relationships/slideLayout" Target="../slideLayouts/slideLayout17.xml"/><Relationship Id="rId4" Type="http://schemas.openxmlformats.org/officeDocument/2006/relationships/hyperlink" Target="https://moodle.uwtsd.ac.uk/mod/page/view.php?id=47560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37.sv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39.sv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librarysearch.uwtsd.ac.uk/discovery/search?query=sub,contains,Police%20OR%20Policing,AND&amp;query=sub,contains,leadership,AND&amp;query=title,contains,leader*%20OR%20Police%20OR%20policing,AND&amp;query=any,contains,%22United%20Kingdom%22%20OR%20UK%20OR%20Wales%20OR%20England,AND&amp;tab=Everything&amp;search_scope=Search_ELEC&amp;sortby=rank&amp;vid=44WHELF_UWTSD:44WHELF_UWTSD_VU1&amp;lang=en&amp;mode=advanced&amp;offset=0&amp;facet=searchcreationdate,include,2020%7C,%7C2025,lk" TargetMode="External"/><Relationship Id="rId1" Type="http://schemas.openxmlformats.org/officeDocument/2006/relationships/slideLayout" Target="../slideLayouts/slideLayout9.xml"/><Relationship Id="rId4" Type="http://schemas.openxmlformats.org/officeDocument/2006/relationships/hyperlink" Target="https://digitalservices.uwtsd.ac.uk/library/"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41.png"/><Relationship Id="rId4" Type="http://schemas.openxmlformats.org/officeDocument/2006/relationships/hyperlink" Target="https://librarysearch.uwtsd.ac.uk/discovery/search?query=sub,contains,%22coercive%20control%22%20OR%20%22domestic%20abuse%22%20OR%20%22family%20violence%22,AND&amp;query=title,contains,Crim*,AND&amp;query=any,contains,Great%20Britain%20OR%20United%20Kingdom%20OR%20UK%20OR%20England%20OR%20Wales,AND&amp;tab=Everything&amp;search_scope=Search_ELEC&amp;vid=44WHELF_UWTSD:44WHELF_UWTSD_VU1&amp;facet=searchcreationdate,include,2016%7C,%7C2025,lk&amp;lang=en&amp;mode=advanced&amp;offset=0"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scholar.google.com/scholar?as_ylo=2021&amp;q=%22coercive+control%22+OR+%22domestic+abuse%22+OR+%22family+violence%22+Crim*+Great+Britain+OR+United+Kingdom+OR+UK+OR+England+OR+Wales&amp;hl=en&amp;as_sdt=0,5" TargetMode="External"/><Relationship Id="rId2" Type="http://schemas.openxmlformats.org/officeDocument/2006/relationships/image" Target="../media/image43.png"/><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digitalservices.uwtsd.ac.uk/library/academic-and-infoskills/resources-for-research/"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361956202421" TargetMode="External"/><Relationship Id="rId13" Type="http://schemas.openxmlformats.org/officeDocument/2006/relationships/hyperlink" Target="https://data.police.uk/"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475802402421" TargetMode="External"/><Relationship Id="rId12" Type="http://schemas.openxmlformats.org/officeDocument/2006/relationships/hyperlink" Target="https://ukdataservice.ac.uk/find-data/browse/crime/" TargetMode="External"/><Relationship Id="rId2" Type="http://schemas.openxmlformats.org/officeDocument/2006/relationships/hyperlink" Target="https://librarysearch.uwtsd.ac.uk/permalink/44WHELF_UWTSD/ra52dq/alma991001153613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62659402421" TargetMode="External"/><Relationship Id="rId11" Type="http://schemas.openxmlformats.org/officeDocument/2006/relationships/hyperlink" Target="https://www.ons.gov.uk/peoplepopulationandcommunity/crimeandjustice" TargetMode="External"/><Relationship Id="rId5" Type="http://schemas.openxmlformats.org/officeDocument/2006/relationships/hyperlink" Target="https://librarysearch.uwtsd.ac.uk/permalink/44WHELF_UWTSD/ra52dq/alma9925947402421" TargetMode="External"/><Relationship Id="rId15" Type="http://schemas.openxmlformats.org/officeDocument/2006/relationships/hyperlink" Target="https://www.college.police.uk/" TargetMode="External"/><Relationship Id="rId10" Type="http://schemas.openxmlformats.org/officeDocument/2006/relationships/hyperlink" Target="https://librarysearch.uwtsd.ac.uk/permalink/44WHELF_UWTSD/ra52dq/alma99100436002502421" TargetMode="External"/><Relationship Id="rId4" Type="http://schemas.openxmlformats.org/officeDocument/2006/relationships/hyperlink" Target="https://librarysearch.uwtsd.ac.uk/permalink/44WHELF_UWTSD/ra52dq/alma99100224559102421" TargetMode="External"/><Relationship Id="rId9" Type="http://schemas.openxmlformats.org/officeDocument/2006/relationships/hyperlink" Target="https://librarysearch.uwtsd.ac.uk/permalink/44WHELF_UWTSD/11c0l68/alma99100478702502421" TargetMode="External"/><Relationship Id="rId14" Type="http://schemas.openxmlformats.org/officeDocument/2006/relationships/hyperlink" Target="https://www.police.uk/"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78702502421" TargetMode="External"/><Relationship Id="rId3"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53786%7CUnknown%7CTWFpbGZsb3d8eyJWIjoiMC4wLjAwMDAiLCJQIjoiV2luMzIiLCJBTiI6Ik1haWwiLCJXVCI6Mn0%3D%7C1000&amp;sdata=5f3%2FpZdVgQr%2BGYafULPhWfbRtPBnGgvg6mB8ZxFZWOM%3D&amp;reserved=0" TargetMode="External"/><Relationship Id="rId7" Type="http://schemas.openxmlformats.org/officeDocument/2006/relationships/hyperlink" Target="https://eur01.safelinks.protection.outlook.com/?url=https%3A%2F%2Flibrarysearch.uwtsd.ac.uk%2Fpermalink%2F44WHELF_UWTSD%2Fupgrip%2Falma99100134316902421&amp;data=04%7C01%7Cl.ellis%40uwtsd.ac.uk%7C247650e15f134b130d7708d9a4fb8eaa%7C4e0f11f9046e45059cb8db2152311e21%7C0%7C0%7C637722222611683767%7CUnknown%7CTWFpbGZsb3d8eyJWIjoiMC4wLjAwMDAiLCJQIjoiV2luMzIiLCJBTiI6Ik1haWwiLCJXVCI6Mn0%3D%7C1000&amp;sdata=Kg%2BvGsPKrnVW1TzuZDnQONLM8GiLA%2FEv6J57uk%2FezyA%3D&amp;reserved=0" TargetMode="External"/><Relationship Id="rId2" Type="http://schemas.openxmlformats.org/officeDocument/2006/relationships/hyperlink" Target="https://eur01.safelinks.protection.outlook.com/?url=https%3A%2F%2Flibrarysearch.uwtsd.ac.uk%2Fpermalink%2F44WHELF_UWTSD%2F11c0l68%2Falma99100104244602421&amp;data=04%7C01%7Cl.ellis%40uwtsd.ac.uk%7C247650e15f134b130d7708d9a4fb8eaa%7C4e0f11f9046e45059cb8db2152311e21%7C0%7C0%7C637722222611643797%7CUnknown%7CTWFpbGZsb3d8eyJWIjoiMC4wLjAwMDAiLCJQIjoiV2luMzIiLCJBTiI6Ik1haWwiLCJXVCI6Mn0%3D%7C1000&amp;sdata=CvDC%2Be423o03%2FrPQVueCber3L4SHUEchGu6i1FUcWRo%3D&amp;reserved=0" TargetMode="Externa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librarysearch.uwtsd.ac.uk%2Fpermalink%2F44WHELF_UWTSD%2F11c0l68%2Falma99100104243002421&amp;data=04%7C01%7Cl.ellis%40uwtsd.ac.uk%7C247650e15f134b130d7708d9a4fb8eaa%7C4e0f11f9046e45059cb8db2152311e21%7C0%7C0%7C637722222611673773%7CUnknown%7CTWFpbGZsb3d8eyJWIjoiMC4wLjAwMDAiLCJQIjoiV2luMzIiLCJBTiI6Ik1haWwiLCJXVCI6Mn0%3D%7C1000&amp;sdata=e9y7ga89VyDb7iUehKlv1jVOa6UDQmHbdvs3CNYkxT8%3D&amp;reserved=0" TargetMode="External"/><Relationship Id="rId5" Type="http://schemas.openxmlformats.org/officeDocument/2006/relationships/hyperlink" Target="https://eur01.safelinks.protection.outlook.com/?url=https%3A%2F%2Flibrarysearch.uwtsd.ac.uk%2Fpermalink%2F44WHELF_UWTSD%2F11c0l68%2Falma99100152649802421&amp;data=04%7C01%7Cl.ellis%40uwtsd.ac.uk%7C247650e15f134b130d7708d9a4fb8eaa%7C4e0f11f9046e45059cb8db2152311e21%7C0%7C0%7C637722222611663779%7CUnknown%7CTWFpbGZsb3d8eyJWIjoiMC4wLjAwMDAiLCJQIjoiV2luMzIiLCJBTiI6Ik1haWwiLCJXVCI6Mn0%3D%7C1000&amp;sdata=P6QiFUL%2BHRkhLFi9y13IpA%2FzYtZPBsSZXDEhoBXpWbs%3D&amp;reserved=0" TargetMode="External"/><Relationship Id="rId4"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63779%7CUnknown%7CTWFpbGZsb3d8eyJWIjoiMC4wLjAwMDAiLCJQIjoiV2luMzIiLCJBTiI6Ik1haWwiLCJXVCI6Mn0%3D%7C1000&amp;sdata=tben8DIaxV9G8iNYiOge8Ma7kMmDEKbp9cihULZ4Vnw%3D&amp;reserved=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igitalservices.uwtsd.ac.uk/library/need-more/"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49.jpeg"/></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hyperlink" Target="https://moodle.uwtsd.ac.uk/mod/scorm/player.php?a=7714&amp;currentorg=articulate_rise&amp;scoid=16961&amp;sesskey=oX2GOodlen&amp;display=popup&amp;mode=normal" TargetMode="External"/><Relationship Id="rId4" Type="http://schemas.openxmlformats.org/officeDocument/2006/relationships/hyperlink" Target="https://moodle.uwtsd.ac.uk/course/section.php?id=193465"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hyperlink" Target="https://www.college.police.uk/library/search" TargetMode="External"/><Relationship Id="rId2" Type="http://schemas.openxmlformats.org/officeDocument/2006/relationships/image" Target="../media/image53.png"/><Relationship Id="rId1" Type="http://schemas.openxmlformats.org/officeDocument/2006/relationships/slideLayout" Target="../slideLayouts/slideLayout10.xml"/><Relationship Id="rId4" Type="http://schemas.openxmlformats.org/officeDocument/2006/relationships/hyperlink" Target="https://raindrop.io/nplibrary"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7" Type="http://schemas.openxmlformats.org/officeDocument/2006/relationships/image" Target="../media/image54.jpe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15.xml"/><Relationship Id="rId6" Type="http://schemas.openxmlformats.org/officeDocument/2006/relationships/hyperlink" Target="https://digitalservices.uwtsd.ac.uk/library/using-our-libraries/troubleshooting/" TargetMode="External"/><Relationship Id="rId5" Type="http://schemas.openxmlformats.org/officeDocument/2006/relationships/hyperlink" Target="https://digitalservices.uwtsd.ac.uk/library/using-our-libraries/locating-physical-resources/" TargetMode="External"/><Relationship Id="rId4" Type="http://schemas.openxmlformats.org/officeDocument/2006/relationships/hyperlink" Target="https://www.youtube.com/playlist?list=PL8VCrbt1ecOQowwz2oxP4SmV0q3gWXw0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55.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10" Type="http://schemas.microsoft.com/office/2007/relationships/hdphoto" Target="../media/hdphoto2.wdp"/><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9" Type="http://schemas.openxmlformats.org/officeDocument/2006/relationships/image" Target="../media/image5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724190"/>
            <a:ext cx="5435249" cy="1046857"/>
          </a:xfrm>
        </p:spPr>
        <p:txBody>
          <a:bodyPr vert="horz" lIns="91440" tIns="45720" rIns="91440" bIns="45720" rtlCol="0" anchor="t">
            <a:normAutofit fontScale="85000" lnSpcReduction="20000"/>
          </a:bodyPr>
          <a:lstStyle/>
          <a:p>
            <a:r>
              <a:rPr lang="en-GB" dirty="0">
                <a:latin typeface="Calibri"/>
                <a:ea typeface="Calibri"/>
                <a:cs typeface="Calibri"/>
              </a:rPr>
              <a:t>Finding and using the library resources</a:t>
            </a:r>
          </a:p>
          <a:p>
            <a:r>
              <a:rPr lang="en-GB" dirty="0">
                <a:latin typeface="Calibri"/>
                <a:ea typeface="Calibri"/>
                <a:cs typeface="Calibri"/>
              </a:rPr>
              <a:t>Lisa Ellis (IMH Librarian)</a:t>
            </a:r>
            <a:endParaRPr lang="en-US" dirty="0"/>
          </a:p>
          <a:p>
            <a:r>
              <a:rPr lang="en-GB" dirty="0">
                <a:latin typeface="Calibri"/>
                <a:ea typeface="Calibri"/>
                <a:cs typeface="Calibri"/>
              </a:rPr>
              <a:t>September 2025</a:t>
            </a:r>
          </a:p>
        </p:txBody>
      </p:sp>
      <p:sp>
        <p:nvSpPr>
          <p:cNvPr id="4" name="Title 3"/>
          <p:cNvSpPr>
            <a:spLocks noGrp="1"/>
          </p:cNvSpPr>
          <p:nvPr>
            <p:ph type="title"/>
          </p:nvPr>
        </p:nvSpPr>
        <p:spPr>
          <a:xfrm>
            <a:off x="6367977" y="1822623"/>
            <a:ext cx="5446198" cy="2225400"/>
          </a:xfrm>
        </p:spPr>
        <p:txBody>
          <a:bodyPr/>
          <a:lstStyle/>
          <a:p>
            <a:r>
              <a:rPr lang="en-GB" dirty="0"/>
              <a:t>Introduction to the online library.</a:t>
            </a:r>
            <a:br>
              <a:rPr lang="en-GB" dirty="0"/>
            </a:br>
            <a:endParaRPr lang="en-GB" dirty="0"/>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dirty="0"/>
              <a:t>Academic Liaison Librarian (ALL)</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9402552" y="1661835"/>
            <a:ext cx="2038635" cy="2098023"/>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967798" y="1717424"/>
            <a:ext cx="7609550" cy="1569660"/>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2"/>
                </a:solidFill>
                <a:latin typeface="Calibri"/>
                <a:cs typeface="Arial"/>
              </a:rPr>
              <a:t>Lisa Ellis </a:t>
            </a:r>
            <a:endParaRPr lang="en-GB" sz="3200" b="1">
              <a:solidFill>
                <a:schemeClr val="accent2"/>
              </a:solidFill>
              <a:latin typeface="Calibri"/>
              <a:ea typeface="Calibri"/>
              <a:cs typeface="Arial"/>
            </a:endParaRPr>
          </a:p>
          <a:p>
            <a:r>
              <a:rPr lang="en-GB" sz="3200" dirty="0">
                <a:latin typeface="Calibri"/>
                <a:cs typeface="Arial"/>
              </a:rPr>
              <a:t>Institute of Management &amp; Health (IMH)</a:t>
            </a:r>
            <a:endParaRPr lang="en-GB" sz="3200" dirty="0">
              <a:latin typeface="Calibri"/>
              <a:ea typeface="Calibri"/>
              <a:cs typeface="Arial"/>
            </a:endParaRPr>
          </a:p>
          <a:p>
            <a:r>
              <a:rPr lang="en-GB" sz="3200" b="1" dirty="0">
                <a:latin typeface="Calibri"/>
                <a:cs typeface="Arial"/>
              </a:rPr>
              <a:t>Email:  </a:t>
            </a:r>
            <a:r>
              <a:rPr lang="en-GB" sz="3200" dirty="0">
                <a:latin typeface="Calibri"/>
                <a:cs typeface="Arial"/>
                <a:hlinkClick r:id="rId3">
                  <a:extLst>
                    <a:ext uri="{A12FA001-AC4F-418D-AE19-62706E023703}">
                      <ahyp:hlinkClr xmlns:ahyp="http://schemas.microsoft.com/office/drawing/2018/hyperlinkcolor" val="tx"/>
                    </a:ext>
                  </a:extLst>
                </a:hlinkClick>
              </a:rPr>
              <a:t>l.ellis@uwtsd.ac.uk</a:t>
            </a:r>
            <a:endParaRPr lang="en-GB" sz="3200" dirty="0">
              <a:latin typeface="Calibri"/>
              <a:ea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967798" y="4852174"/>
            <a:ext cx="10988956"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2"/>
                </a:solidFill>
                <a:latin typeface="Calibri"/>
                <a:ea typeface="+mn-lt"/>
                <a:cs typeface="+mn-lt"/>
              </a:rPr>
              <a:t>ONSITE: </a:t>
            </a:r>
            <a:r>
              <a:rPr lang="en-GB" sz="3200" b="1" dirty="0">
                <a:latin typeface="Calibri"/>
                <a:ea typeface="+mn-lt"/>
                <a:cs typeface="+mn-lt"/>
              </a:rPr>
              <a:t>Swansea Campus (Y Fforwm)</a:t>
            </a:r>
            <a:r>
              <a:rPr lang="en-US" sz="3200" b="1" dirty="0">
                <a:latin typeface="Calibri"/>
                <a:cs typeface="Calibri Light"/>
              </a:rPr>
              <a:t> </a:t>
            </a:r>
            <a:r>
              <a:rPr lang="en-US" sz="3200" dirty="0">
                <a:latin typeface="Calibri"/>
                <a:cs typeface="Calibri Light"/>
              </a:rPr>
              <a:t>usually </a:t>
            </a:r>
            <a:r>
              <a:rPr lang="en-US" sz="3200" dirty="0">
                <a:latin typeface="Calibri"/>
                <a:ea typeface="Calibri"/>
                <a:cs typeface="Calibri"/>
              </a:rPr>
              <a:t>3 days per week </a:t>
            </a:r>
            <a:endParaRPr lang="en-GB" sz="3200">
              <a:ea typeface="Calibri Light"/>
              <a:cs typeface="Calibri Light"/>
            </a:endParaRPr>
          </a:p>
          <a:p>
            <a:r>
              <a:rPr lang="en-GB" sz="3200" b="1" dirty="0">
                <a:solidFill>
                  <a:schemeClr val="accent2"/>
                </a:solidFill>
                <a:latin typeface="Calibri"/>
                <a:cs typeface="Calibri Light"/>
              </a:rPr>
              <a:t>ONLINE:</a:t>
            </a:r>
            <a:r>
              <a:rPr lang="en-GB" sz="3200" b="1" dirty="0">
                <a:latin typeface="Calibri"/>
                <a:cs typeface="Calibri Light"/>
              </a:rPr>
              <a:t> </a:t>
            </a:r>
            <a:r>
              <a:rPr lang="en-GB" sz="3200" dirty="0">
                <a:latin typeface="Calibri"/>
                <a:cs typeface="Calibri Light"/>
              </a:rPr>
              <a:t>Monday to Friday, 9am - 4:30pm</a:t>
            </a:r>
            <a:endParaRPr lang="en-GB" sz="32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a:cxnSpLocks/>
          </p:cNvCxnSpPr>
          <p:nvPr/>
        </p:nvCxnSpPr>
        <p:spPr>
          <a:xfrm flipV="1">
            <a:off x="2642250" y="4317334"/>
            <a:ext cx="6904137" cy="24982"/>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698242" y="252284"/>
            <a:ext cx="10795518" cy="1003916"/>
          </a:xfrm>
        </p:spPr>
        <p:txBody>
          <a:bodyPr anchor="ctr">
            <a:normAutofit/>
          </a:bodyPr>
          <a:lstStyle/>
          <a:p>
            <a:r>
              <a:rPr lang="en-GB"/>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519963" y="1626769"/>
            <a:ext cx="5823328" cy="4574040"/>
          </a:xfrm>
        </p:spPr>
        <p:txBody>
          <a:bodyPr vert="horz" lIns="91440" tIns="45720" rIns="91440" bIns="45720" rtlCol="0" anchor="t">
            <a:normAutofit/>
          </a:bodyPr>
          <a:lstStyle/>
          <a:p>
            <a:pPr marL="0" indent="0">
              <a:buNone/>
            </a:pPr>
            <a:r>
              <a:rPr lang="en-GB" sz="2200">
                <a:latin typeface="Calibri"/>
                <a:ea typeface="Calibri"/>
                <a:cs typeface="Calibri"/>
                <a:hlinkClick r:id="rId2"/>
              </a:rPr>
              <a:t>Library anxiety </a:t>
            </a:r>
            <a:r>
              <a:rPr lang="en-GB" sz="2200">
                <a:latin typeface="Calibri"/>
                <a:ea typeface="Calibri"/>
                <a:cs typeface="Calibri"/>
              </a:rPr>
              <a:t>is a recognised phenomenon and affects a significant number of students, (particularly those returning to Higher Education after a long time, or for the first time). </a:t>
            </a:r>
          </a:p>
          <a:p>
            <a:pPr marL="0" indent="0">
              <a:buNone/>
            </a:pPr>
            <a:r>
              <a:rPr lang="en-GB" sz="2200">
                <a:latin typeface="Calibri" panose="020F0502020204030204" pitchFamily="34" charset="0"/>
                <a:ea typeface="Calibri" panose="020F0502020204030204" pitchFamily="34" charset="0"/>
                <a:cs typeface="Calibri" panose="020F0502020204030204" pitchFamily="34" charset="0"/>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Anxious.</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Overwhelmed.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Inferior or intimidated.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3" cstate="print">
            <a:extLst>
              <a:ext uri="{28A0092B-C50C-407E-A947-70E740481C1C}">
                <a14:useLocalDpi xmlns:a14="http://schemas.microsoft.com/office/drawing/2010/main" val="0"/>
              </a:ext>
            </a:extLst>
          </a:blip>
          <a:srcRect l="22620" r="-1" b="-1"/>
          <a:stretch>
            <a:fillRect/>
          </a:stretch>
        </p:blipFill>
        <p:spPr>
          <a:xfrm>
            <a:off x="6559312" y="1482995"/>
            <a:ext cx="5302509" cy="457404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49243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p:txBody>
          <a:bodyPr/>
          <a:lstStyle/>
          <a:p>
            <a:r>
              <a:rPr lang="en-GB" dirty="0"/>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246392" y="1329392"/>
            <a:ext cx="11492969"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2">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2">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2">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2">
                  <a:extLst>
                    <a:ext uri="{A12FA001-AC4F-418D-AE19-62706E023703}">
                      <ahyp:hlinkClr xmlns:ahyp="http://schemas.microsoft.com/office/drawing/2018/hyperlinkcolor" val="tx"/>
                    </a:ext>
                  </a:extLst>
                </a:hlinkClick>
              </a:rPr>
              <a:t> </a:t>
            </a:r>
            <a:r>
              <a:rPr lang="en-GB" sz="2400" dirty="0">
                <a:latin typeface="Calibri"/>
                <a:ea typeface="Calibri"/>
                <a:cs typeface="Calibri"/>
                <a:hlinkClick r:id="rId2">
                  <a:extLst>
                    <a:ext uri="{A12FA001-AC4F-418D-AE19-62706E023703}">
                      <ahyp:hlinkClr xmlns:ahyp="http://schemas.microsoft.com/office/drawing/2018/hyperlinkcolor" val="tx"/>
                    </a:ext>
                  </a:extLst>
                </a:hlinkClick>
              </a:rPr>
              <a:t>i</a:t>
            </a:r>
            <a:r>
              <a:rPr lang="en-GB" sz="2400" dirty="0">
                <a:latin typeface="Calibri"/>
                <a:ea typeface="Calibri"/>
                <a:cs typeface="Calibri"/>
              </a:rPr>
              <a:t>s designed to create opportunities for you to:</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Develop your transferable academic and information skills.</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25"/>
          <a:stretch>
            <a:fillRect/>
          </a:stretch>
        </p:blipFill>
        <p:spPr bwMode="auto">
          <a:xfrm>
            <a:off x="8954218" y="2671273"/>
            <a:ext cx="3140113" cy="298132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1078084" y="3668494"/>
            <a:ext cx="7134513"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9981262" y="5848128"/>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4"/>
              </a:rPr>
              <a:t>Online Link</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881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66234" y="1404556"/>
            <a:ext cx="3670481" cy="4225631"/>
          </a:xfrm>
        </p:spPr>
        <p:txBody>
          <a:bodyPr vert="horz" lIns="91440" tIns="45720" rIns="91440" bIns="45720" rtlCol="0" anchor="t">
            <a:normAutofit/>
          </a:bodyPr>
          <a:lstStyle/>
          <a:p>
            <a:r>
              <a:rPr lang="en-US" i="0" dirty="0">
                <a:ea typeface="Calibri Light"/>
                <a:cs typeface="Calibri Light"/>
              </a:rPr>
              <a:t>Information is everywhere. </a:t>
            </a:r>
          </a:p>
          <a:p>
            <a:endParaRPr lang="en-US" dirty="0">
              <a:ea typeface="Calibri Light"/>
              <a:cs typeface="Calibri Light"/>
            </a:endParaRPr>
          </a:p>
          <a:p>
            <a:r>
              <a:rPr lang="en-US" i="0" dirty="0">
                <a:ea typeface="Calibri Light"/>
                <a:cs typeface="Calibri Light"/>
              </a:rPr>
              <a:t>Choosing the </a:t>
            </a:r>
            <a:r>
              <a:rPr lang="en-US" dirty="0">
                <a:ea typeface="Calibri Light"/>
                <a:cs typeface="Calibri Light"/>
              </a:rPr>
              <a:t>right information</a:t>
            </a:r>
            <a:r>
              <a:rPr lang="en-US" i="0" dirty="0">
                <a:ea typeface="Calibri Light"/>
                <a:cs typeface="Calibri Light"/>
              </a:rPr>
              <a:t> is an essential academic skill!</a:t>
            </a:r>
          </a:p>
        </p:txBody>
      </p:sp>
      <p:sp>
        <p:nvSpPr>
          <p:cNvPr id="2" name="TextBox 1">
            <a:extLst>
              <a:ext uri="{FF2B5EF4-FFF2-40B4-BE49-F238E27FC236}">
                <a16:creationId xmlns:a16="http://schemas.microsoft.com/office/drawing/2014/main" id="{B76ACF80-6D6E-694D-FD98-BCFCE41D0F54}"/>
              </a:ext>
            </a:extLst>
          </p:cNvPr>
          <p:cNvSpPr txBox="1"/>
          <p:nvPr/>
        </p:nvSpPr>
        <p:spPr>
          <a:xfrm>
            <a:off x="6343291" y="483338"/>
            <a:ext cx="5848709" cy="1834158"/>
          </a:xfrm>
          <a:prstGeom prst="leftArrow">
            <a:avLst/>
          </a:prstGeom>
          <a:solidFill>
            <a:schemeClr val="bg1"/>
          </a:solidFill>
          <a:ln w="38100">
            <a:solidFill>
              <a:schemeClr val="tx1"/>
            </a:solidFill>
          </a:ln>
        </p:spPr>
        <p:txBody>
          <a:bodyPr wrap="square" rtlCol="0">
            <a:spAutoFit/>
          </a:bodyPr>
          <a:lstStyle/>
          <a:p>
            <a:endParaRPr lang="en-GB" b="1"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Infoskills Unit Link: </a:t>
            </a:r>
            <a:r>
              <a:rPr lang="en-GB" b="1"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Finding and Using Information</a:t>
            </a:r>
            <a:endParaRPr lang="en-GB" b="1" dirty="0">
              <a:latin typeface="Calibri" panose="020F0502020204030204" pitchFamily="34" charset="0"/>
              <a:ea typeface="Calibri" panose="020F0502020204030204" pitchFamily="34" charset="0"/>
              <a:cs typeface="Calibri" panose="020F0502020204030204" pitchFamily="34" charset="0"/>
            </a:endParaRPr>
          </a:p>
          <a:p>
            <a:endParaRPr lang="en-US"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77301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p:cNvGraphicFramePr>
            <a:graphicFrameLocks/>
          </p:cNvGraphicFramePr>
          <p:nvPr/>
        </p:nvGraphicFramePr>
        <p:xfrm>
          <a:off x="-29063" y="1293675"/>
          <a:ext cx="11708210" cy="48946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6852452" y="1480495"/>
            <a:ext cx="3519624" cy="461665"/>
          </a:xfrm>
          <a:prstGeom prst="rect">
            <a:avLst/>
          </a:prstGeom>
          <a:noFill/>
        </p:spPr>
        <p:txBody>
          <a:bodyPr wrap="square" lIns="91440" tIns="45720" rIns="91440" bIns="45720" rtlCol="0" anchor="t">
            <a:spAutoFit/>
          </a:bodyPr>
          <a:lstStyle/>
          <a:p>
            <a:r>
              <a:rPr lang="en-GB" sz="2400" dirty="0">
                <a:latin typeface="Calibri"/>
                <a:ea typeface="Calibri"/>
                <a:cs typeface="Calibri"/>
              </a:rPr>
              <a:t>Understanding key terms</a:t>
            </a:r>
          </a:p>
        </p:txBody>
      </p:sp>
      <p:sp>
        <p:nvSpPr>
          <p:cNvPr id="4" name="TextBox 3"/>
          <p:cNvSpPr txBox="1"/>
          <p:nvPr/>
        </p:nvSpPr>
        <p:spPr>
          <a:xfrm>
            <a:off x="8736340" y="2357551"/>
            <a:ext cx="3334597" cy="1200329"/>
          </a:xfrm>
          <a:prstGeom prst="rect">
            <a:avLst/>
          </a:prstGeom>
          <a:noFill/>
        </p:spPr>
        <p:txBody>
          <a:bodyPr wrap="square" lIns="91440" tIns="45720" rIns="91440" bIns="45720" rtlCol="0" anchor="t">
            <a:spAutoFit/>
          </a:bodyPr>
          <a:lstStyle/>
          <a:p>
            <a:r>
              <a:rPr lang="en-GB" sz="2400" dirty="0">
                <a:latin typeface="Calibri"/>
                <a:ea typeface="Calibri"/>
                <a:cs typeface="Calibri"/>
              </a:rPr>
              <a:t>Background and in-depth information, on</a:t>
            </a:r>
          </a:p>
          <a:p>
            <a:r>
              <a:rPr lang="en-GB" sz="2400" dirty="0">
                <a:latin typeface="Calibri"/>
                <a:ea typeface="Calibri"/>
                <a:cs typeface="Calibri"/>
              </a:rPr>
              <a:t>a specific subject</a:t>
            </a:r>
          </a:p>
        </p:txBody>
      </p:sp>
      <p:sp>
        <p:nvSpPr>
          <p:cNvPr id="5" name="TextBox 4"/>
          <p:cNvSpPr txBox="1"/>
          <p:nvPr/>
        </p:nvSpPr>
        <p:spPr>
          <a:xfrm>
            <a:off x="8612264" y="4244634"/>
            <a:ext cx="3519624" cy="1200329"/>
          </a:xfrm>
          <a:prstGeom prst="rect">
            <a:avLst/>
          </a:prstGeom>
          <a:noFill/>
        </p:spPr>
        <p:txBody>
          <a:bodyPr wrap="square" lIns="91440" tIns="45720" rIns="91440" bIns="45720" rtlCol="0" anchor="t">
            <a:spAutoFit/>
          </a:bodyPr>
          <a:lstStyle/>
          <a:p>
            <a:r>
              <a:rPr lang="en-GB" sz="2400" dirty="0">
                <a:latin typeface="Calibri"/>
                <a:ea typeface="Calibri Light"/>
                <a:cs typeface="Calibri Light"/>
              </a:rPr>
              <a:t>Recent research, in-depth on a specific topic within a subject.</a:t>
            </a:r>
          </a:p>
        </p:txBody>
      </p:sp>
      <p:sp>
        <p:nvSpPr>
          <p:cNvPr id="6" name="TextBox 5"/>
          <p:cNvSpPr txBox="1"/>
          <p:nvPr/>
        </p:nvSpPr>
        <p:spPr>
          <a:xfrm>
            <a:off x="6851444" y="5727568"/>
            <a:ext cx="5219493" cy="461665"/>
          </a:xfrm>
          <a:prstGeom prst="rect">
            <a:avLst/>
          </a:prstGeom>
          <a:noFill/>
        </p:spPr>
        <p:txBody>
          <a:bodyPr wrap="square" lIns="91440" tIns="45720" rIns="91440" bIns="45720" rtlCol="0" anchor="t">
            <a:spAutoFit/>
          </a:bodyPr>
          <a:lstStyle/>
          <a:p>
            <a:r>
              <a:rPr lang="en-GB" sz="2400" dirty="0">
                <a:latin typeface="Calibri"/>
                <a:ea typeface="Calibri Light"/>
                <a:cs typeface="Calibri Light"/>
              </a:rPr>
              <a:t>How a topic is discussed in the media</a:t>
            </a:r>
            <a:endParaRPr lang="en-US" sz="2400">
              <a:latin typeface="Calibri"/>
              <a:ea typeface="Calibri"/>
              <a:cs typeface="Calibri"/>
            </a:endParaRPr>
          </a:p>
        </p:txBody>
      </p:sp>
      <p:sp>
        <p:nvSpPr>
          <p:cNvPr id="7" name="TextBox 6"/>
          <p:cNvSpPr txBox="1"/>
          <p:nvPr/>
        </p:nvSpPr>
        <p:spPr>
          <a:xfrm>
            <a:off x="230293" y="4897164"/>
            <a:ext cx="3123659" cy="830997"/>
          </a:xfrm>
          <a:prstGeom prst="rect">
            <a:avLst/>
          </a:prstGeom>
          <a:noFill/>
        </p:spPr>
        <p:txBody>
          <a:bodyPr wrap="square" lIns="91440" tIns="45720" rIns="91440" bIns="45720" rtlCol="0" anchor="t">
            <a:spAutoFit/>
          </a:bodyPr>
          <a:lstStyle/>
          <a:p>
            <a:r>
              <a:rPr lang="en-GB" sz="2400" dirty="0">
                <a:latin typeface="Calibri"/>
                <a:ea typeface="Calibri"/>
                <a:cs typeface="Calibri"/>
              </a:rPr>
              <a:t>Legislation? Statistics? </a:t>
            </a:r>
          </a:p>
          <a:p>
            <a:r>
              <a:rPr lang="en-GB" sz="2400" dirty="0">
                <a:latin typeface="Calibri"/>
                <a:ea typeface="Calibri"/>
                <a:cs typeface="Calibri"/>
              </a:rPr>
              <a:t>Official publications? </a:t>
            </a:r>
          </a:p>
        </p:txBody>
      </p:sp>
      <p:sp>
        <p:nvSpPr>
          <p:cNvPr id="8" name="TextBox 7"/>
          <p:cNvSpPr txBox="1"/>
          <p:nvPr/>
        </p:nvSpPr>
        <p:spPr>
          <a:xfrm>
            <a:off x="759512" y="1945580"/>
            <a:ext cx="2132250" cy="461665"/>
          </a:xfrm>
          <a:prstGeom prst="rect">
            <a:avLst/>
          </a:prstGeom>
          <a:noFill/>
        </p:spPr>
        <p:txBody>
          <a:bodyPr wrap="none" lIns="91440" tIns="45720" rIns="91440" bIns="45720" rtlCol="0" anchor="t">
            <a:spAutoFit/>
          </a:bodyPr>
          <a:lstStyle/>
          <a:p>
            <a:r>
              <a:rPr lang="en-GB" sz="2400" dirty="0">
                <a:latin typeface="Calibri"/>
                <a:ea typeface="Calibri"/>
                <a:cs typeface="Calibri"/>
              </a:rPr>
              <a:t>Grey Literature </a:t>
            </a:r>
          </a:p>
        </p:txBody>
      </p:sp>
      <p:sp>
        <p:nvSpPr>
          <p:cNvPr id="10" name="Oval 9"/>
          <p:cNvSpPr/>
          <p:nvPr/>
        </p:nvSpPr>
        <p:spPr>
          <a:xfrm>
            <a:off x="4924043" y="2881845"/>
            <a:ext cx="1800200" cy="1718900"/>
          </a:xfrm>
          <a:prstGeom prst="ellipse">
            <a:avLst/>
          </a:prstGeom>
          <a:solidFill>
            <a:srgbClr val="0070C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dirty="0">
                <a:latin typeface="Calibri"/>
                <a:ea typeface="Calibri"/>
                <a:cs typeface="Calibri"/>
              </a:rPr>
              <a:t>Types of material</a:t>
            </a:r>
          </a:p>
        </p:txBody>
      </p:sp>
      <p:sp>
        <p:nvSpPr>
          <p:cNvPr id="11" name="Title 10">
            <a:extLst>
              <a:ext uri="{FF2B5EF4-FFF2-40B4-BE49-F238E27FC236}">
                <a16:creationId xmlns:a16="http://schemas.microsoft.com/office/drawing/2014/main" id="{1C0F453C-0F68-B667-752F-A2E0B8307AA1}"/>
              </a:ext>
            </a:extLst>
          </p:cNvPr>
          <p:cNvSpPr>
            <a:spLocks noGrp="1"/>
          </p:cNvSpPr>
          <p:nvPr>
            <p:ph type="title"/>
          </p:nvPr>
        </p:nvSpPr>
        <p:spPr>
          <a:xfrm>
            <a:off x="137410" y="236455"/>
            <a:ext cx="10678259" cy="751480"/>
          </a:xfrm>
        </p:spPr>
        <p:txBody>
          <a:bodyPr>
            <a:normAutofit/>
          </a:bodyPr>
          <a:lstStyle/>
          <a:p>
            <a:r>
              <a:rPr lang="en-GB" sz="4000" dirty="0"/>
              <a:t>Types of information </a:t>
            </a:r>
          </a:p>
        </p:txBody>
      </p:sp>
      <p:sp>
        <p:nvSpPr>
          <p:cNvPr id="9" name="Slide Number Placeholder 8">
            <a:extLst>
              <a:ext uri="{FF2B5EF4-FFF2-40B4-BE49-F238E27FC236}">
                <a16:creationId xmlns:a16="http://schemas.microsoft.com/office/drawing/2014/main" id="{037F40B3-1E11-2B13-7811-2067F773E618}"/>
              </a:ext>
            </a:extLst>
          </p:cNvPr>
          <p:cNvSpPr>
            <a:spLocks noGrp="1"/>
          </p:cNvSpPr>
          <p:nvPr>
            <p:ph type="sldNum" sz="quarter" idx="4294967295"/>
          </p:nvPr>
        </p:nvSpPr>
        <p:spPr>
          <a:xfrm>
            <a:off x="9448800" y="6356350"/>
            <a:ext cx="2743200" cy="365125"/>
          </a:xfrm>
          <a:prstGeom prst="rect">
            <a:avLst/>
          </a:prstGeom>
        </p:spPr>
        <p:txBody>
          <a:bodyPr/>
          <a:lstStyle/>
          <a:p>
            <a:fld id="{C59C49BE-C281-4121-9303-AB9B2EACC87E}" type="slidenum">
              <a:rPr lang="en-GB" smtClean="0"/>
              <a:t>6</a:t>
            </a:fld>
            <a:endParaRPr lang="en-GB"/>
          </a:p>
        </p:txBody>
      </p:sp>
    </p:spTree>
    <p:custDataLst>
      <p:tags r:id="rId1"/>
    </p:custDataLst>
    <p:extLst>
      <p:ext uri="{BB962C8B-B14F-4D97-AF65-F5344CB8AC3E}">
        <p14:creationId xmlns:p14="http://schemas.microsoft.com/office/powerpoint/2010/main" val="3134333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156B-7ED2-A4A5-617C-D5B6666A8CAE}"/>
              </a:ext>
            </a:extLst>
          </p:cNvPr>
          <p:cNvSpPr>
            <a:spLocks noGrp="1"/>
          </p:cNvSpPr>
          <p:nvPr>
            <p:ph type="title"/>
          </p:nvPr>
        </p:nvSpPr>
        <p:spPr>
          <a:xfrm>
            <a:off x="67340" y="189739"/>
            <a:ext cx="12408194" cy="1003916"/>
          </a:xfrm>
        </p:spPr>
        <p:txBody>
          <a:bodyPr>
            <a:normAutofit/>
          </a:bodyPr>
          <a:lstStyle/>
          <a:p>
            <a:r>
              <a:rPr lang="en-GB" dirty="0">
                <a:latin typeface="Calibri"/>
                <a:cs typeface="Calibri"/>
              </a:rPr>
              <a:t>Where to begin searching for academic information.</a:t>
            </a:r>
            <a:endParaRPr lang="en-GB" dirty="0"/>
          </a:p>
        </p:txBody>
      </p:sp>
      <p:pic>
        <p:nvPicPr>
          <p:cNvPr id="5" name="Picture 4">
            <a:extLst>
              <a:ext uri="{FF2B5EF4-FFF2-40B4-BE49-F238E27FC236}">
                <a16:creationId xmlns:a16="http://schemas.microsoft.com/office/drawing/2014/main" id="{BAF94009-3061-4905-4E27-E2928B965E86}"/>
              </a:ext>
            </a:extLst>
          </p:cNvPr>
          <p:cNvPicPr>
            <a:picLocks noChangeAspect="1"/>
          </p:cNvPicPr>
          <p:nvPr/>
        </p:nvPicPr>
        <p:blipFill>
          <a:blip r:embed="rId3"/>
          <a:stretch>
            <a:fillRect/>
          </a:stretch>
        </p:blipFill>
        <p:spPr>
          <a:xfrm>
            <a:off x="742537" y="1581260"/>
            <a:ext cx="5172075" cy="2162175"/>
          </a:xfrm>
          <a:prstGeom prst="rect">
            <a:avLst/>
          </a:prstGeom>
        </p:spPr>
      </p:pic>
      <p:pic>
        <p:nvPicPr>
          <p:cNvPr id="7" name="Picture 6">
            <a:extLst>
              <a:ext uri="{FF2B5EF4-FFF2-40B4-BE49-F238E27FC236}">
                <a16:creationId xmlns:a16="http://schemas.microsoft.com/office/drawing/2014/main" id="{14E91C9E-1B7B-4A3F-4681-C78BB0A0CA4E}"/>
              </a:ext>
            </a:extLst>
          </p:cNvPr>
          <p:cNvPicPr>
            <a:picLocks noChangeAspect="1"/>
          </p:cNvPicPr>
          <p:nvPr/>
        </p:nvPicPr>
        <p:blipFill>
          <a:blip r:embed="rId4"/>
          <a:stretch>
            <a:fillRect/>
          </a:stretch>
        </p:blipFill>
        <p:spPr>
          <a:xfrm>
            <a:off x="5914612" y="1676510"/>
            <a:ext cx="5191125" cy="2066925"/>
          </a:xfrm>
          <a:prstGeom prst="rect">
            <a:avLst/>
          </a:prstGeom>
        </p:spPr>
      </p:pic>
      <p:pic>
        <p:nvPicPr>
          <p:cNvPr id="4" name="Picture 3">
            <a:extLst>
              <a:ext uri="{FF2B5EF4-FFF2-40B4-BE49-F238E27FC236}">
                <a16:creationId xmlns:a16="http://schemas.microsoft.com/office/drawing/2014/main" id="{27170701-9040-6B38-EDAC-AD00F69E3F7A}"/>
              </a:ext>
            </a:extLst>
          </p:cNvPr>
          <p:cNvPicPr>
            <a:picLocks noChangeAspect="1"/>
          </p:cNvPicPr>
          <p:nvPr/>
        </p:nvPicPr>
        <p:blipFill>
          <a:blip r:embed="rId5"/>
          <a:stretch>
            <a:fillRect/>
          </a:stretch>
        </p:blipFill>
        <p:spPr>
          <a:xfrm>
            <a:off x="5914612" y="3743435"/>
            <a:ext cx="5324475" cy="2409825"/>
          </a:xfrm>
          <a:prstGeom prst="rect">
            <a:avLst/>
          </a:prstGeom>
        </p:spPr>
      </p:pic>
      <p:pic>
        <p:nvPicPr>
          <p:cNvPr id="8" name="Picture 7">
            <a:extLst>
              <a:ext uri="{FF2B5EF4-FFF2-40B4-BE49-F238E27FC236}">
                <a16:creationId xmlns:a16="http://schemas.microsoft.com/office/drawing/2014/main" id="{9DE417AB-C5DD-BC61-A80F-5E613B294462}"/>
              </a:ext>
            </a:extLst>
          </p:cNvPr>
          <p:cNvPicPr>
            <a:picLocks noChangeAspect="1"/>
          </p:cNvPicPr>
          <p:nvPr/>
        </p:nvPicPr>
        <p:blipFill>
          <a:blip r:embed="rId6"/>
          <a:stretch>
            <a:fillRect/>
          </a:stretch>
        </p:blipFill>
        <p:spPr>
          <a:xfrm>
            <a:off x="742536" y="3743435"/>
            <a:ext cx="5172076" cy="2400300"/>
          </a:xfrm>
          <a:prstGeom prst="rect">
            <a:avLst/>
          </a:prstGeom>
        </p:spPr>
      </p:pic>
    </p:spTree>
    <p:extLst>
      <p:ext uri="{BB962C8B-B14F-4D97-AF65-F5344CB8AC3E}">
        <p14:creationId xmlns:p14="http://schemas.microsoft.com/office/powerpoint/2010/main" val="412869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251256" y="1556971"/>
            <a:ext cx="7054757" cy="780249"/>
          </a:xfrm>
        </p:spPr>
        <p:txBody>
          <a:bodyPr>
            <a:normAutofit/>
          </a:bodyPr>
          <a:lstStyle/>
          <a:p>
            <a:pPr marL="0" indent="0">
              <a:buNone/>
            </a:pPr>
            <a:r>
              <a:rPr lang="en-GB" sz="2000" b="1" dirty="0">
                <a:latin typeface="Calibri" panose="020F0502020204030204" pitchFamily="34" charset="0"/>
                <a:cs typeface="Calibri" panose="020F0502020204030204" pitchFamily="34" charset="0"/>
              </a:rPr>
              <a:t>Consider </a:t>
            </a:r>
            <a:r>
              <a:rPr lang="en-GB" sz="20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000" b="1" dirty="0">
                <a:latin typeface="Calibri" panose="020F0502020204030204" pitchFamily="34" charset="0"/>
                <a:cs typeface="Calibri" panose="020F0502020204030204" pitchFamily="34" charset="0"/>
              </a:rPr>
              <a:t>Apply</a:t>
            </a:r>
            <a:r>
              <a:rPr lang="en-GB" sz="2000" dirty="0">
                <a:latin typeface="Calibri" panose="020F0502020204030204" pitchFamily="34" charset="0"/>
                <a:cs typeface="Calibri" panose="020F0502020204030204" pitchFamily="34" charset="0"/>
              </a:rPr>
              <a:t> critical thinking and reasoning using the </a:t>
            </a:r>
            <a:r>
              <a:rPr lang="en-GB" sz="2000" dirty="0">
                <a:solidFill>
                  <a:schemeClr val="accent2"/>
                </a:solidFill>
                <a:latin typeface="Calibri" panose="020F0502020204030204" pitchFamily="34" charset="0"/>
                <a:cs typeface="Calibri" panose="020F0502020204030204" pitchFamily="34" charset="0"/>
              </a:rPr>
              <a:t>CRAAP</a:t>
            </a:r>
            <a:r>
              <a:rPr lang="en-GB" sz="2000" dirty="0">
                <a:latin typeface="Calibri" panose="020F0502020204030204" pitchFamily="34" charset="0"/>
                <a:cs typeface="Calibri" panose="020F0502020204030204" pitchFamily="34" charset="0"/>
              </a:rPr>
              <a:t> test or </a:t>
            </a:r>
            <a:r>
              <a:rPr lang="en-GB" sz="2000" dirty="0">
                <a:solidFill>
                  <a:schemeClr val="accent2"/>
                </a:solidFill>
                <a:latin typeface="Calibri" panose="020F0502020204030204" pitchFamily="34" charset="0"/>
                <a:cs typeface="Calibri" panose="020F0502020204030204" pitchFamily="34" charset="0"/>
              </a:rPr>
              <a:t>SIFT. </a:t>
            </a:r>
          </a:p>
        </p:txBody>
      </p:sp>
      <p:grpSp>
        <p:nvGrpSpPr>
          <p:cNvPr id="6" name="Group 5">
            <a:extLst>
              <a:ext uri="{FF2B5EF4-FFF2-40B4-BE49-F238E27FC236}">
                <a16:creationId xmlns:a16="http://schemas.microsoft.com/office/drawing/2014/main" id="{8A9E2B70-896C-D70A-1D3D-A3F8E90307BD}"/>
              </a:ext>
            </a:extLst>
          </p:cNvPr>
          <p:cNvGrpSpPr/>
          <p:nvPr/>
        </p:nvGrpSpPr>
        <p:grpSpPr>
          <a:xfrm>
            <a:off x="1042409" y="3029018"/>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elevance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uthority</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7666800" y="3190016"/>
            <a:ext cx="426054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nvestigate</a:t>
              </a:r>
              <a:endParaRPr lang="en-GB" sz="24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ind</a:t>
              </a:r>
              <a:r>
                <a:rPr lang="en-GB" sz="2400" dirty="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21" name="TextBox 20">
            <a:extLst>
              <a:ext uri="{FF2B5EF4-FFF2-40B4-BE49-F238E27FC236}">
                <a16:creationId xmlns:a16="http://schemas.microsoft.com/office/drawing/2014/main" id="{370B6580-93DC-98A3-DB7E-3B5333E767A2}"/>
              </a:ext>
            </a:extLst>
          </p:cNvPr>
          <p:cNvSpPr txBox="1"/>
          <p:nvPr/>
        </p:nvSpPr>
        <p:spPr>
          <a:xfrm>
            <a:off x="10727197" y="5891340"/>
            <a:ext cx="1533126" cy="369332"/>
          </a:xfrm>
          <a:prstGeom prst="rect">
            <a:avLst/>
          </a:prstGeom>
          <a:noFill/>
        </p:spPr>
        <p:txBody>
          <a:bodyPr wrap="square" rtlCol="0">
            <a:spAutoFit/>
          </a:bodyPr>
          <a:lstStyle/>
          <a:p>
            <a:r>
              <a:rPr lang="en-GB" dirty="0">
                <a:hlinkClick r:id="rId3"/>
              </a:rPr>
              <a:t>Mike Caulfield</a:t>
            </a:r>
            <a:endParaRPr lang="en-GB" dirty="0"/>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4"/>
          <a:stretch>
            <a:fillRect/>
          </a:stretch>
        </p:blipFill>
        <p:spPr>
          <a:xfrm>
            <a:off x="2809861" y="3190016"/>
            <a:ext cx="4496152" cy="2540326"/>
          </a:xfrm>
          <a:prstGeom prst="rect">
            <a:avLst/>
          </a:prstGeom>
        </p:spPr>
      </p:pic>
      <p:sp>
        <p:nvSpPr>
          <p:cNvPr id="4" name="TextBox 3">
            <a:extLst>
              <a:ext uri="{FF2B5EF4-FFF2-40B4-BE49-F238E27FC236}">
                <a16:creationId xmlns:a16="http://schemas.microsoft.com/office/drawing/2014/main" id="{B5AAFCF7-3A45-4B67-7B5F-5367DA4B4B66}"/>
              </a:ext>
            </a:extLst>
          </p:cNvPr>
          <p:cNvSpPr txBox="1"/>
          <p:nvPr/>
        </p:nvSpPr>
        <p:spPr>
          <a:xfrm>
            <a:off x="7596996" y="133939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Infoskills Unit Link: </a:t>
            </a:r>
            <a:r>
              <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Evaluating Information</a:t>
            </a:r>
          </a:p>
          <a:p>
            <a:r>
              <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164514" y="2444214"/>
            <a:ext cx="5074998" cy="2481719"/>
          </a:xfrm>
        </p:spPr>
        <p:txBody>
          <a:bodyPr>
            <a:noAutofit/>
          </a:bodyPr>
          <a:lstStyle/>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a:t>
            </a:r>
            <a:r>
              <a:rPr lang="en-GB" sz="2400" dirty="0">
                <a:latin typeface="Calibri" panose="020F0502020204030204" pitchFamily="34" charset="0"/>
                <a:ea typeface="Calibri" panose="020F0502020204030204" pitchFamily="34" charset="0"/>
                <a:cs typeface="Calibri" panose="020F0502020204030204" pitchFamily="34" charset="0"/>
              </a:rPr>
              <a:t> </a:t>
            </a:r>
            <a:r>
              <a:rPr lang="en-GB" sz="2400" b="1" dirty="0">
                <a:latin typeface="Calibri" panose="020F0502020204030204" pitchFamily="34" charset="0"/>
                <a:ea typeface="Calibri" panose="020F0502020204030204" pitchFamily="34" charset="0"/>
                <a:cs typeface="Calibri" panose="020F0502020204030204" pitchFamily="34" charset="0"/>
              </a:rPr>
              <a:t>Where to Find Them:</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On your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hlinkClick r:id="rId2"/>
              </a:rPr>
              <a:t>Moodle</a:t>
            </a:r>
            <a:r>
              <a:rPr lang="en-GB" b="1" dirty="0">
                <a:latin typeface="Calibri" panose="020F0502020204030204" pitchFamily="34" charset="0"/>
                <a:ea typeface="Calibri" panose="020F0502020204030204" pitchFamily="34" charset="0"/>
                <a:cs typeface="Calibri" panose="020F0502020204030204" pitchFamily="34" charset="0"/>
                <a:hlinkClick r:id="rId2"/>
              </a:rPr>
              <a:t> </a:t>
            </a:r>
            <a:r>
              <a:rPr lang="en-GB" dirty="0">
                <a:latin typeface="Calibri" panose="020F0502020204030204" pitchFamily="34" charset="0"/>
                <a:ea typeface="Calibri" panose="020F0502020204030204" pitchFamily="34" charset="0"/>
                <a:cs typeface="Calibri" panose="020F0502020204030204" pitchFamily="34" charset="0"/>
              </a:rPr>
              <a:t>course pages</a:t>
            </a:r>
            <a:r>
              <a:rPr lang="en-GB" b="1" dirty="0">
                <a:latin typeface="Calibri" panose="020F0502020204030204" pitchFamily="34" charset="0"/>
                <a:ea typeface="Calibri" panose="020F0502020204030204" pitchFamily="34" charset="0"/>
                <a:cs typeface="Calibri" panose="020F0502020204030204" pitchFamily="34" charset="0"/>
              </a:rPr>
              <a:t>.</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Or through the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hlinkClick r:id="rId3"/>
              </a:rPr>
              <a:t>Library website</a:t>
            </a:r>
            <a:r>
              <a:rPr lang="en-GB" b="1" dirty="0">
                <a:latin typeface="Calibri" panose="020F0502020204030204" pitchFamily="34" charset="0"/>
                <a:ea typeface="Calibri" panose="020F0502020204030204" pitchFamily="34" charset="0"/>
                <a:cs typeface="Calibri" panose="020F0502020204030204" pitchFamily="34" charset="0"/>
                <a:hlinkClick r:id="rId3"/>
              </a:rPr>
              <a:t>.</a:t>
            </a:r>
            <a:endParaRPr lang="en-GB" b="1"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 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64514" y="1421361"/>
            <a:ext cx="6874641" cy="1200329"/>
          </a:xfrm>
          <a:prstGeom prst="rect">
            <a:avLst/>
          </a:prstGeom>
          <a:noFill/>
        </p:spPr>
        <p:txBody>
          <a:bodyPr wrap="square">
            <a:sp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Your lecturers have already selected  key books, articles, and materials to begin your research- and they’re all in </a:t>
            </a:r>
            <a:r>
              <a:rPr lang="en-GB" sz="2400" dirty="0">
                <a:latin typeface="Calibri" panose="020F0502020204030204" pitchFamily="34" charset="0"/>
                <a:ea typeface="Calibri" panose="020F0502020204030204" pitchFamily="34" charset="0"/>
                <a:cs typeface="Calibri" panose="020F0502020204030204" pitchFamily="34" charset="0"/>
                <a:hlinkClick r:id="rId4"/>
              </a:rPr>
              <a:t>one place</a:t>
            </a:r>
            <a:r>
              <a:rPr lang="en-GB" sz="2400" dirty="0">
                <a:latin typeface="Calibri" panose="020F0502020204030204" pitchFamily="34" charset="0"/>
                <a:ea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4C0E654F-B671-3A9F-4219-525883B430EC}"/>
              </a:ext>
            </a:extLst>
          </p:cNvPr>
          <p:cNvSpPr txBox="1"/>
          <p:nvPr/>
        </p:nvSpPr>
        <p:spPr>
          <a:xfrm>
            <a:off x="289194" y="5727426"/>
            <a:ext cx="5189079" cy="400110"/>
          </a:xfrm>
          <a:prstGeom prst="rect">
            <a:avLst/>
          </a:prstGeom>
          <a:noFill/>
        </p:spPr>
        <p:txBody>
          <a:bodyPr wrap="square" rtlCol="0">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3" name="TextBox 2">
            <a:extLst>
              <a:ext uri="{FF2B5EF4-FFF2-40B4-BE49-F238E27FC236}">
                <a16:creationId xmlns:a16="http://schemas.microsoft.com/office/drawing/2014/main" id="{34879F13-B22F-7ED1-7604-22A1F044EFFC}"/>
              </a:ext>
            </a:extLst>
          </p:cNvPr>
          <p:cNvSpPr txBox="1"/>
          <p:nvPr/>
        </p:nvSpPr>
        <p:spPr>
          <a:xfrm>
            <a:off x="7596996" y="133939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Infoskills Unit Link: </a:t>
            </a:r>
            <a:r>
              <a:rPr lang="en-GB" b="1" dirty="0">
                <a:latin typeface="Calibri" panose="020F0502020204030204" pitchFamily="34" charset="0"/>
                <a:ea typeface="Calibri" panose="020F0502020204030204" pitchFamily="34" charset="0"/>
                <a:cs typeface="Calibri" panose="020F0502020204030204" pitchFamily="34" charset="0"/>
                <a:hlinkClick r:id="rId5"/>
              </a:rPr>
              <a:t>Identifying Information</a:t>
            </a:r>
            <a:endPar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 </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6"/>
          <a:stretch>
            <a:fillRect/>
          </a:stretch>
        </p:blipFill>
        <p:spPr>
          <a:xfrm>
            <a:off x="5258147" y="2804030"/>
            <a:ext cx="6769339" cy="31740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49819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Your online resource list on Moodle...</a:t>
            </a:r>
          </a:p>
        </p:txBody>
      </p:sp>
      <p:sp>
        <p:nvSpPr>
          <p:cNvPr id="9" name="TextBox 8">
            <a:extLst>
              <a:ext uri="{FF2B5EF4-FFF2-40B4-BE49-F238E27FC236}">
                <a16:creationId xmlns:a16="http://schemas.microsoft.com/office/drawing/2014/main" id="{2E46BCAE-3EB5-D342-D5EC-C9527748EF8E}"/>
              </a:ext>
            </a:extLst>
          </p:cNvPr>
          <p:cNvSpPr txBox="1"/>
          <p:nvPr/>
        </p:nvSpPr>
        <p:spPr>
          <a:xfrm>
            <a:off x="343961" y="5730632"/>
            <a:ext cx="1119682" cy="379629"/>
          </a:xfrm>
          <a:prstGeom prst="rect">
            <a:avLst/>
          </a:prstGeom>
          <a:noFill/>
        </p:spPr>
        <p:txBody>
          <a:bodyPr wrap="square" lIns="91440" tIns="45720" rIns="91440" bIns="45720" rtlCol="0" anchor="t">
            <a:spAutoFit/>
          </a:bodyPr>
          <a:lstStyle/>
          <a:p>
            <a:r>
              <a:rPr lang="en-GB" dirty="0">
                <a:hlinkClick r:id="rId2"/>
              </a:rPr>
              <a:t>Moodle</a:t>
            </a:r>
            <a:endParaRPr lang="en-US" dirty="0"/>
          </a:p>
        </p:txBody>
      </p:sp>
      <p:sp>
        <p:nvSpPr>
          <p:cNvPr id="15" name="TextBox 14">
            <a:extLst>
              <a:ext uri="{FF2B5EF4-FFF2-40B4-BE49-F238E27FC236}">
                <a16:creationId xmlns:a16="http://schemas.microsoft.com/office/drawing/2014/main" id="{CA454213-152A-A328-1D4C-ECDDE6600F26}"/>
              </a:ext>
            </a:extLst>
          </p:cNvPr>
          <p:cNvSpPr txBox="1"/>
          <p:nvPr/>
        </p:nvSpPr>
        <p:spPr>
          <a:xfrm>
            <a:off x="10321493" y="2777045"/>
            <a:ext cx="1468331" cy="923330"/>
          </a:xfrm>
          <a:prstGeom prst="rect">
            <a:avLst/>
          </a:prstGeom>
          <a:noFill/>
        </p:spPr>
        <p:txBody>
          <a:bodyPr wrap="square" rtlCol="0">
            <a:spAutoFit/>
          </a:bodyPr>
          <a:lstStyle/>
          <a:p>
            <a:r>
              <a:rPr lang="en-GB" dirty="0">
                <a:latin typeface="Calibri "/>
              </a:rPr>
              <a:t>Click on block drawer to display list.</a:t>
            </a:r>
            <a:endParaRPr lang="en-US" dirty="0">
              <a:latin typeface="Calibri "/>
            </a:endParaRPr>
          </a:p>
        </p:txBody>
      </p:sp>
      <p:sp>
        <p:nvSpPr>
          <p:cNvPr id="16" name="Arrow: Down 15">
            <a:extLst>
              <a:ext uri="{FF2B5EF4-FFF2-40B4-BE49-F238E27FC236}">
                <a16:creationId xmlns:a16="http://schemas.microsoft.com/office/drawing/2014/main" id="{3D7F777F-7E39-9098-EDF3-153FFD3CD12F}"/>
              </a:ext>
            </a:extLst>
          </p:cNvPr>
          <p:cNvSpPr/>
          <p:nvPr/>
        </p:nvSpPr>
        <p:spPr>
          <a:xfrm rot="3134754">
            <a:off x="10598018" y="3596210"/>
            <a:ext cx="269272" cy="904929"/>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7898418F-34FF-0828-0A67-C31C3AE6CB06}"/>
              </a:ext>
            </a:extLst>
          </p:cNvPr>
          <p:cNvSpPr/>
          <p:nvPr/>
        </p:nvSpPr>
        <p:spPr>
          <a:xfrm rot="6994030">
            <a:off x="10598019" y="1954362"/>
            <a:ext cx="269272" cy="904929"/>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F897DD9-0D3D-819D-7251-ECCFA8E848FA}"/>
              </a:ext>
            </a:extLst>
          </p:cNvPr>
          <p:cNvSpPr txBox="1"/>
          <p:nvPr/>
        </p:nvSpPr>
        <p:spPr>
          <a:xfrm>
            <a:off x="10662096" y="4800939"/>
            <a:ext cx="1468331" cy="1200329"/>
          </a:xfrm>
          <a:prstGeom prst="rect">
            <a:avLst/>
          </a:prstGeom>
          <a:noFill/>
        </p:spPr>
        <p:txBody>
          <a:bodyPr wrap="square" rtlCol="0">
            <a:spAutoFit/>
          </a:bodyPr>
          <a:lstStyle/>
          <a:p>
            <a:r>
              <a:rPr lang="en-GB" dirty="0">
                <a:latin typeface="Calibri "/>
              </a:rPr>
              <a:t>Click hyperlink to access your list.</a:t>
            </a:r>
            <a:endParaRPr lang="en-US" dirty="0">
              <a:latin typeface="Calibri "/>
            </a:endParaRPr>
          </a:p>
        </p:txBody>
      </p:sp>
      <p:pic>
        <p:nvPicPr>
          <p:cNvPr id="4" name="Picture 3">
            <a:extLst>
              <a:ext uri="{FF2B5EF4-FFF2-40B4-BE49-F238E27FC236}">
                <a16:creationId xmlns:a16="http://schemas.microsoft.com/office/drawing/2014/main" id="{A2A232C9-14E6-FF5B-50D9-F85543CA1493}"/>
              </a:ext>
            </a:extLst>
          </p:cNvPr>
          <p:cNvPicPr>
            <a:picLocks noChangeAspect="1"/>
          </p:cNvPicPr>
          <p:nvPr/>
        </p:nvPicPr>
        <p:blipFill>
          <a:blip r:embed="rId3"/>
          <a:stretch>
            <a:fillRect/>
          </a:stretch>
        </p:blipFill>
        <p:spPr>
          <a:xfrm>
            <a:off x="10164781" y="1784664"/>
            <a:ext cx="313425" cy="311418"/>
          </a:xfrm>
          <a:prstGeom prst="rect">
            <a:avLst/>
          </a:prstGeom>
        </p:spPr>
      </p:pic>
      <p:pic>
        <p:nvPicPr>
          <p:cNvPr id="6" name="Picture 5">
            <a:extLst>
              <a:ext uri="{FF2B5EF4-FFF2-40B4-BE49-F238E27FC236}">
                <a16:creationId xmlns:a16="http://schemas.microsoft.com/office/drawing/2014/main" id="{59FDD646-5E95-FCC5-453D-A77657D5C19B}"/>
              </a:ext>
            </a:extLst>
          </p:cNvPr>
          <p:cNvPicPr>
            <a:picLocks noChangeAspect="1"/>
          </p:cNvPicPr>
          <p:nvPr/>
        </p:nvPicPr>
        <p:blipFill>
          <a:blip r:embed="rId4"/>
          <a:stretch>
            <a:fillRect/>
          </a:stretch>
        </p:blipFill>
        <p:spPr>
          <a:xfrm>
            <a:off x="2025070" y="1784664"/>
            <a:ext cx="8141860" cy="4223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8439A619-D705-2E83-DA38-A1D78A8A76D1}"/>
              </a:ext>
            </a:extLst>
          </p:cNvPr>
          <p:cNvSpPr/>
          <p:nvPr/>
        </p:nvSpPr>
        <p:spPr>
          <a:xfrm>
            <a:off x="8261617" y="3700375"/>
            <a:ext cx="1802534" cy="136620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698242" y="252284"/>
            <a:ext cx="10795518" cy="1003916"/>
          </a:xfrm>
        </p:spPr>
        <p:txBody>
          <a:bodyPr/>
          <a:lstStyle/>
          <a:p>
            <a:r>
              <a:rPr lang="en-US"/>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333645" y="2065515"/>
            <a:ext cx="3328983"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2"/>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3"/>
          <a:stretch>
            <a:fillRect/>
          </a:stretch>
        </p:blipFill>
        <p:spPr>
          <a:xfrm>
            <a:off x="3871585" y="1428200"/>
            <a:ext cx="8066567" cy="4275113"/>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268732" y="3265844"/>
            <a:ext cx="1393896" cy="914400"/>
          </a:xfrm>
          <a:prstGeom prst="right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333645" y="5875313"/>
            <a:ext cx="10898823" cy="369332"/>
          </a:xfrm>
          <a:prstGeom prst="rect">
            <a:avLst/>
          </a:prstGeom>
          <a:noFill/>
        </p:spPr>
        <p:txBody>
          <a:bodyPr wrap="square" rtlCol="0">
            <a:spAutoFit/>
          </a:bodyPr>
          <a:lstStyle/>
          <a:p>
            <a:r>
              <a:rPr lang="en-GB" b="1">
                <a:solidFill>
                  <a:schemeClr val="accent2"/>
                </a:solidFill>
                <a:latin typeface="Arial" panose="020B0604020202020204" pitchFamily="34" charset="0"/>
                <a:cs typeface="Arial" panose="020B0604020202020204" pitchFamily="34" charset="0"/>
              </a:rPr>
              <a:t>Note:</a:t>
            </a:r>
            <a:r>
              <a:rPr lang="en-GB" b="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3870413" y="3489575"/>
            <a:ext cx="1684998" cy="914400"/>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6919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BD31-F26C-1083-F17D-24AB32C78397}"/>
              </a:ext>
            </a:extLst>
          </p:cNvPr>
          <p:cNvSpPr>
            <a:spLocks noGrp="1"/>
          </p:cNvSpPr>
          <p:nvPr>
            <p:ph type="title"/>
          </p:nvPr>
        </p:nvSpPr>
        <p:spPr>
          <a:xfrm>
            <a:off x="698242" y="252284"/>
            <a:ext cx="10795518" cy="1003916"/>
          </a:xfrm>
        </p:spPr>
        <p:txBody>
          <a:bodyPr anchor="ctr">
            <a:normAutofit/>
          </a:bodyPr>
          <a:lstStyle/>
          <a:p>
            <a:r>
              <a:rPr lang="en-GB"/>
              <a:t>Explore, Click, and Scroll…</a:t>
            </a:r>
            <a:endParaRPr lang="en-US"/>
          </a:p>
        </p:txBody>
      </p:sp>
      <p:pic>
        <p:nvPicPr>
          <p:cNvPr id="7" name="Picture 6" descr="A person sitting on a couch&#10;&#10;AI-generated content may be incorrect.">
            <a:extLst>
              <a:ext uri="{FF2B5EF4-FFF2-40B4-BE49-F238E27FC236}">
                <a16:creationId xmlns:a16="http://schemas.microsoft.com/office/drawing/2014/main" id="{E024A34E-366C-6941-CB99-37472923558A}"/>
              </a:ext>
            </a:extLst>
          </p:cNvPr>
          <p:cNvPicPr>
            <a:picLocks noChangeAspect="1"/>
          </p:cNvPicPr>
          <p:nvPr/>
        </p:nvPicPr>
        <p:blipFill>
          <a:blip r:embed="rId2"/>
          <a:stretch>
            <a:fillRect/>
          </a:stretch>
        </p:blipFill>
        <p:spPr>
          <a:xfrm>
            <a:off x="160957" y="2544984"/>
            <a:ext cx="6452628" cy="350054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4" name="Content Placeholder 3">
            <a:extLst>
              <a:ext uri="{FF2B5EF4-FFF2-40B4-BE49-F238E27FC236}">
                <a16:creationId xmlns:a16="http://schemas.microsoft.com/office/drawing/2014/main" id="{5C0C8CA5-2AF1-7212-56C9-176BCE01D83D}"/>
              </a:ext>
            </a:extLst>
          </p:cNvPr>
          <p:cNvPicPr>
            <a:picLocks noGrp="1" noChangeAspect="1"/>
          </p:cNvPicPr>
          <p:nvPr>
            <p:ph sz="quarter" idx="10"/>
          </p:nvPr>
        </p:nvPicPr>
        <p:blipFill>
          <a:blip r:embed="rId3"/>
          <a:stretch>
            <a:fillRect/>
          </a:stretch>
        </p:blipFill>
        <p:spPr>
          <a:xfrm>
            <a:off x="7047419" y="1622567"/>
            <a:ext cx="4983623" cy="442296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2">
            <a:extLst>
              <a:ext uri="{FF2B5EF4-FFF2-40B4-BE49-F238E27FC236}">
                <a16:creationId xmlns:a16="http://schemas.microsoft.com/office/drawing/2014/main" id="{1A9D5784-1906-6AF4-BCA9-748F46DE380B}"/>
              </a:ext>
            </a:extLst>
          </p:cNvPr>
          <p:cNvSpPr txBox="1"/>
          <p:nvPr/>
        </p:nvSpPr>
        <p:spPr>
          <a:xfrm>
            <a:off x="160957" y="1622568"/>
            <a:ext cx="6228272"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a:latin typeface="Arial" panose="020B0604020202020204" pitchFamily="34" charset="0"/>
                <a:cs typeface="Arial" panose="020B0604020202020204" pitchFamily="34" charset="0"/>
                <a:hlinkClick r:id="rId4"/>
              </a:rPr>
              <a:t>https://digitalservices.uwtsd.ac.uk/library/</a:t>
            </a:r>
            <a:r>
              <a:rPr lang="en-GB"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0811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dirty="0">
                <a:latin typeface="Calibri"/>
                <a:cs typeface="Calibri"/>
              </a:rPr>
              <a:t>A literature review is a critical part of academic writing which involves surveying scholarly or academic sources on a specific topic.</a:t>
            </a:r>
            <a:endParaRPr lang="en-US" sz="2400" dirty="0">
              <a:latin typeface="Calibri"/>
              <a:ea typeface="Calibri"/>
              <a:cs typeface="Calibri"/>
            </a:endParaRPr>
          </a:p>
          <a:p>
            <a:pPr marL="0" indent="0">
              <a:buNone/>
            </a:pPr>
            <a:endParaRPr lang="en-GB" sz="2400" dirty="0">
              <a:latin typeface="Calibri"/>
              <a:cs typeface="Calibri"/>
            </a:endParaRPr>
          </a:p>
          <a:p>
            <a:pPr marL="0" indent="0">
              <a:buNone/>
            </a:pPr>
            <a:r>
              <a:rPr lang="en-GB" sz="2400" dirty="0">
                <a:latin typeface="Calibri"/>
                <a:cs typeface="Calibri"/>
              </a:rPr>
              <a:t>It provides an overview of current knowledge, allowing the identification of relevant theories, methods and gaps in the existing research. </a:t>
            </a:r>
            <a:endParaRPr lang="en-US" sz="2400" dirty="0">
              <a:latin typeface="Calibri"/>
              <a:ea typeface="Calibri"/>
              <a:cs typeface="Calibri"/>
            </a:endParaRPr>
          </a:p>
          <a:p>
            <a:pPr marL="0" indent="0">
              <a:buNone/>
            </a:pPr>
            <a:endParaRPr lang="en-GB" sz="2400" dirty="0">
              <a:latin typeface="Calibri"/>
              <a:cs typeface="Calibri"/>
            </a:endParaRPr>
          </a:p>
          <a:p>
            <a:pPr marL="0" indent="0">
              <a:buNone/>
            </a:pPr>
            <a:r>
              <a:rPr lang="en-GB" sz="2400" dirty="0">
                <a:latin typeface="Calibri"/>
                <a:cs typeface="Calibri"/>
              </a:rPr>
              <a:t>Even if you do not need to include a literature review in your work, you will still need to explore the literature on your topic. </a:t>
            </a:r>
          </a:p>
          <a:p>
            <a:pPr marL="0" indent="0">
              <a:buNone/>
            </a:pPr>
            <a:endParaRPr lang="en-GB" dirty="0">
              <a:latin typeface="Calibri"/>
              <a:cs typeface="Calibri"/>
            </a:endParaRPr>
          </a:p>
          <a:p>
            <a:pPr marL="0" indent="0">
              <a:buNone/>
            </a:pPr>
            <a:endParaRPr lang="en-US" dirty="0">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p:txBody>
          <a:bodyPr/>
          <a:lstStyle/>
          <a:p>
            <a:r>
              <a:rPr lang="en-GB"/>
              <a:t>Library Discovery Tool</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2"/>
          <a:stretch>
            <a:fillRect/>
          </a:stretch>
        </p:blipFill>
        <p:spPr>
          <a:xfrm>
            <a:off x="1015041" y="274876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376685" y="1404508"/>
            <a:ext cx="7007526" cy="1107996"/>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rPr>
              <a:t>Use the library discovery tool to search across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589471" y="4848951"/>
            <a:ext cx="11013058" cy="1384995"/>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3"/>
              </a:rPr>
              <a:t>specialised databases </a:t>
            </a:r>
            <a:r>
              <a:rPr lang="en-GB" sz="2000">
                <a:latin typeface="Calibri"/>
                <a:ea typeface="Calibri"/>
                <a:cs typeface="Calibri"/>
              </a:rPr>
              <a:t>will need to be searched individually. You can find out more in the </a:t>
            </a:r>
            <a:r>
              <a:rPr lang="en-GB" sz="2000">
                <a:latin typeface="Calibri"/>
                <a:ea typeface="Calibri"/>
                <a:cs typeface="Calibri"/>
                <a:hlinkClick r:id="rId4"/>
              </a:rPr>
              <a:t>‘finding and using specialised information</a:t>
            </a:r>
            <a:r>
              <a:rPr lang="en-GB" sz="2000">
                <a:latin typeface="Calibri"/>
                <a:ea typeface="Calibri"/>
                <a:cs typeface="Calibri"/>
              </a:rPr>
              <a:t>’ section in Moodle.</a:t>
            </a:r>
          </a:p>
        </p:txBody>
      </p:sp>
      <p:sp>
        <p:nvSpPr>
          <p:cNvPr id="10" name="TextBox 9">
            <a:extLst>
              <a:ext uri="{FF2B5EF4-FFF2-40B4-BE49-F238E27FC236}">
                <a16:creationId xmlns:a16="http://schemas.microsoft.com/office/drawing/2014/main" id="{52488182-7D44-252E-8088-BADBD488085E}"/>
              </a:ext>
            </a:extLst>
          </p:cNvPr>
          <p:cNvSpPr txBox="1"/>
          <p:nvPr/>
        </p:nvSpPr>
        <p:spPr>
          <a:xfrm>
            <a:off x="7194431" y="1316551"/>
            <a:ext cx="4997569" cy="1283910"/>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b="1" err="1">
                <a:latin typeface="Calibri"/>
                <a:ea typeface="Calibri"/>
                <a:cs typeface="Calibri"/>
              </a:rPr>
              <a:t>Infoskills</a:t>
            </a:r>
            <a:r>
              <a:rPr lang="en-GB" b="1">
                <a:latin typeface="Calibri"/>
                <a:ea typeface="Calibri"/>
                <a:cs typeface="Calibri"/>
              </a:rPr>
              <a:t> Unit Link: </a:t>
            </a:r>
            <a:r>
              <a:rPr lang="en-GB" b="1">
                <a:latin typeface="Calibri"/>
                <a:ea typeface="Calibri"/>
                <a:cs typeface="Calibri"/>
                <a:hlinkClick r:id="rId4"/>
              </a:rPr>
              <a:t>Searching for Information</a:t>
            </a:r>
            <a:endParaRPr lang="en-GB">
              <a:latin typeface="Calibri"/>
              <a:ea typeface="Calibri"/>
              <a:cs typeface="Calibri"/>
              <a:hlinkClick r:id="" action="ppaction://noaction">
                <a:extLst>
                  <a:ext uri="{A12FA001-AC4F-418D-AE19-62706E023703}">
                    <ahyp:hlinkClr xmlns:ahyp="http://schemas.microsoft.com/office/drawing/2018/hyperlinkcolor" val="tx"/>
                  </a:ext>
                </a:extLst>
              </a:hlinkClick>
            </a:endParaRPr>
          </a:p>
          <a:p>
            <a:endParaRPr lang="en-GB">
              <a:latin typeface="Calibri"/>
              <a:ea typeface="Calibri"/>
              <a:cs typeface="Calibri"/>
            </a:endParaRPr>
          </a:p>
        </p:txBody>
      </p:sp>
    </p:spTree>
    <p:extLst>
      <p:ext uri="{BB962C8B-B14F-4D97-AF65-F5344CB8AC3E}">
        <p14:creationId xmlns:p14="http://schemas.microsoft.com/office/powerpoint/2010/main" val="3742646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A6A6287-F354-3C7E-9DA6-416C78EC5088}"/>
              </a:ext>
            </a:extLst>
          </p:cNvPr>
          <p:cNvPicPr>
            <a:picLocks noChangeAspect="1"/>
          </p:cNvPicPr>
          <p:nvPr/>
        </p:nvPicPr>
        <p:blipFill>
          <a:blip r:embed="rId3"/>
          <a:stretch>
            <a:fillRect/>
          </a:stretch>
        </p:blipFill>
        <p:spPr>
          <a:xfrm>
            <a:off x="4985796" y="1478243"/>
            <a:ext cx="7058149" cy="44794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192317" y="1813790"/>
            <a:ext cx="3992775" cy="4154984"/>
          </a:xfrm>
          <a:prstGeom prst="rect">
            <a:avLst/>
          </a:prstGeom>
          <a:noFill/>
        </p:spPr>
        <p:txBody>
          <a:bodyPr wrap="square" rtlCol="0">
            <a:spAutoFit/>
          </a:bodyPr>
          <a:lstStyle/>
          <a:p>
            <a:pPr marL="457200" indent="-457200">
              <a:buFont typeface="Arial" panose="020B0604020202020204" pitchFamily="34" charset="0"/>
              <a:buChar char="•"/>
            </a:pPr>
            <a:r>
              <a:rPr lang="en-GB" sz="2200" dirty="0">
                <a:latin typeface="Calibri" panose="020F0502020204030204" pitchFamily="34" charset="0"/>
                <a:cs typeface="Calibri" panose="020F0502020204030204" pitchFamily="34" charset="0"/>
              </a:rPr>
              <a:t>Sign in with your university username and password.</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dirty="0">
                <a:latin typeface="Calibri" panose="020F0502020204030204" pitchFamily="34" charset="0"/>
                <a:cs typeface="Calibri" panose="020F0502020204030204" pitchFamily="34" charset="0"/>
              </a:rPr>
              <a:t>Browse latest additions to the library.</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dirty="0">
                <a:latin typeface="Calibri" panose="020F0502020204030204" pitchFamily="34" charset="0"/>
                <a:cs typeface="Calibri" panose="020F0502020204030204" pitchFamily="34" charset="0"/>
              </a:rPr>
              <a:t>Links to Online Resource List; Databases search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dirty="0">
                <a:latin typeface="Calibri" panose="020F0502020204030204" pitchFamily="34" charset="0"/>
                <a:cs typeface="Calibri" panose="020F0502020204030204" pitchFamily="34" charset="0"/>
              </a:rPr>
              <a:t>Links to library essential services and ways of contact us. </a:t>
            </a:r>
          </a:p>
        </p:txBody>
      </p:sp>
      <p:sp>
        <p:nvSpPr>
          <p:cNvPr id="8" name="Rectangle 7">
            <a:extLst>
              <a:ext uri="{FF2B5EF4-FFF2-40B4-BE49-F238E27FC236}">
                <a16:creationId xmlns:a16="http://schemas.microsoft.com/office/drawing/2014/main" id="{0CFA0832-210A-B8B9-8398-72CC58775F2A}"/>
              </a:ext>
            </a:extLst>
          </p:cNvPr>
          <p:cNvSpPr/>
          <p:nvPr/>
        </p:nvSpPr>
        <p:spPr>
          <a:xfrm>
            <a:off x="5110093" y="2645838"/>
            <a:ext cx="1465946"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1A754D3-1BC3-B40D-D05C-D6C54E1A4977}"/>
              </a:ext>
            </a:extLst>
          </p:cNvPr>
          <p:cNvSpPr/>
          <p:nvPr/>
        </p:nvSpPr>
        <p:spPr>
          <a:xfrm>
            <a:off x="11530841" y="1481104"/>
            <a:ext cx="513104" cy="4064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F23AA1-022B-DE24-F79A-7ED30553761B}"/>
              </a:ext>
            </a:extLst>
          </p:cNvPr>
          <p:cNvSpPr/>
          <p:nvPr/>
        </p:nvSpPr>
        <p:spPr>
          <a:xfrm>
            <a:off x="8586844" y="2700479"/>
            <a:ext cx="1465946" cy="188835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9006084-E7A0-B8AA-585A-CF56F0CBBBBB}"/>
              </a:ext>
            </a:extLst>
          </p:cNvPr>
          <p:cNvSpPr/>
          <p:nvPr/>
        </p:nvSpPr>
        <p:spPr>
          <a:xfrm>
            <a:off x="8604667" y="4673520"/>
            <a:ext cx="1430299" cy="36498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688006D-7D0F-0AD1-F2BC-A1472D2044CC}"/>
              </a:ext>
            </a:extLst>
          </p:cNvPr>
          <p:cNvSpPr/>
          <p:nvPr/>
        </p:nvSpPr>
        <p:spPr>
          <a:xfrm>
            <a:off x="5110093" y="5216324"/>
            <a:ext cx="2485598" cy="7413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9E3B32D-1FEC-3FD3-A113-D49C1C707522}"/>
              </a:ext>
            </a:extLst>
          </p:cNvPr>
          <p:cNvSpPr/>
          <p:nvPr/>
        </p:nvSpPr>
        <p:spPr>
          <a:xfrm>
            <a:off x="6373254" y="1478243"/>
            <a:ext cx="3303679" cy="406457"/>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485F881-D351-8E81-FAD2-7587DB9C0DD7}"/>
              </a:ext>
            </a:extLst>
          </p:cNvPr>
          <p:cNvSpPr/>
          <p:nvPr/>
        </p:nvSpPr>
        <p:spPr>
          <a:xfrm>
            <a:off x="11107680" y="5211603"/>
            <a:ext cx="808360" cy="69496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6291B09-5970-6934-202F-BCE6CDB2E7D0}"/>
              </a:ext>
            </a:extLst>
          </p:cNvPr>
          <p:cNvSpPr txBox="1"/>
          <p:nvPr/>
        </p:nvSpPr>
        <p:spPr>
          <a:xfrm>
            <a:off x="230069" y="1351934"/>
            <a:ext cx="465099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https://digitalservices.uwtsd.ac.uk/library/</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8392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a:xfrm>
            <a:off x="698241" y="250659"/>
            <a:ext cx="10795518" cy="1003916"/>
          </a:xfrm>
        </p:spPr>
        <p:txBody>
          <a:bodyPr/>
          <a:lstStyle/>
          <a:p>
            <a:r>
              <a:rPr lang="en-GB" dirty="0"/>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157867" y="3502348"/>
            <a:ext cx="3137424"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Save </a:t>
            </a:r>
            <a:r>
              <a:rPr lang="en-GB" sz="2000" dirty="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157867" y="4356929"/>
            <a:ext cx="3189182" cy="1323439"/>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Set</a:t>
            </a:r>
            <a:r>
              <a:rPr lang="en-GB" sz="2000" dirty="0">
                <a:latin typeface="Calibri"/>
                <a:ea typeface="Calibri"/>
                <a:cs typeface="Calibri"/>
              </a:rPr>
              <a:t> alerts.</a:t>
            </a:r>
          </a:p>
          <a:p>
            <a:pPr marL="342900" indent="-342900">
              <a:buFont typeface="Arial" panose="020B0604020202020204" pitchFamily="34" charset="0"/>
              <a:buChar char="•"/>
            </a:pPr>
            <a:endParaRPr lang="en-GB" sz="2000" dirty="0">
              <a:latin typeface="Calibri"/>
              <a:ea typeface="Calibri"/>
              <a:cs typeface="Calibri"/>
            </a:endParaRPr>
          </a:p>
          <a:p>
            <a:pPr marL="342900" indent="-342900">
              <a:buFont typeface="Arial" panose="020B0604020202020204" pitchFamily="34" charset="0"/>
              <a:buChar char="•"/>
            </a:pPr>
            <a:r>
              <a:rPr lang="en-GB" sz="2000" b="1" dirty="0">
                <a:solidFill>
                  <a:schemeClr val="accent2"/>
                </a:solidFill>
                <a:latin typeface="Calibri"/>
                <a:ea typeface="Calibri"/>
                <a:cs typeface="Calibri"/>
              </a:rPr>
              <a:t>Note</a:t>
            </a:r>
            <a:r>
              <a:rPr lang="en-GB" sz="2000" dirty="0">
                <a:latin typeface="Calibri"/>
                <a:ea typeface="Calibri"/>
                <a:cs typeface="Calibri"/>
              </a:rPr>
              <a:t> the databases your results appear in.</a:t>
            </a:r>
          </a:p>
        </p:txBody>
      </p:sp>
      <p:sp>
        <p:nvSpPr>
          <p:cNvPr id="7" name="TextBox 6">
            <a:extLst>
              <a:ext uri="{FF2B5EF4-FFF2-40B4-BE49-F238E27FC236}">
                <a16:creationId xmlns:a16="http://schemas.microsoft.com/office/drawing/2014/main" id="{018C2251-BA59-6AFF-ACC7-20447BBCC176}"/>
              </a:ext>
            </a:extLst>
          </p:cNvPr>
          <p:cNvSpPr txBox="1"/>
          <p:nvPr/>
        </p:nvSpPr>
        <p:spPr>
          <a:xfrm>
            <a:off x="157867" y="2647767"/>
            <a:ext cx="3229439"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Use</a:t>
            </a:r>
            <a:r>
              <a:rPr lang="en-GB" sz="2000" dirty="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157867" y="1968218"/>
            <a:ext cx="3482479"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Explore</a:t>
            </a:r>
            <a:r>
              <a:rPr lang="en-GB" sz="2000" dirty="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149890"/>
            <a:ext cx="1171746" cy="54207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157867" y="1353980"/>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Sign in.</a:t>
            </a:r>
            <a:endParaRPr lang="en-GB" sz="2000" dirty="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889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35FF7-2F79-E351-66E8-468DF398E196}"/>
              </a:ext>
            </a:extLst>
          </p:cNvPr>
          <p:cNvSpPr>
            <a:spLocks noGrp="1"/>
          </p:cNvSpPr>
          <p:nvPr>
            <p:ph type="title"/>
          </p:nvPr>
        </p:nvSpPr>
        <p:spPr/>
        <p:txBody>
          <a:bodyPr/>
          <a:lstStyle/>
          <a:p>
            <a:r>
              <a:rPr lang="en-GB" dirty="0"/>
              <a:t>Basic Search</a:t>
            </a:r>
            <a:endParaRPr lang="en-US" dirty="0"/>
          </a:p>
        </p:txBody>
      </p:sp>
      <p:pic>
        <p:nvPicPr>
          <p:cNvPr id="4" name="Picture 3">
            <a:extLst>
              <a:ext uri="{FF2B5EF4-FFF2-40B4-BE49-F238E27FC236}">
                <a16:creationId xmlns:a16="http://schemas.microsoft.com/office/drawing/2014/main" id="{19155833-9062-9A00-3F81-F1C6F70E6DDC}"/>
              </a:ext>
            </a:extLst>
          </p:cNvPr>
          <p:cNvPicPr>
            <a:picLocks noChangeAspect="1"/>
          </p:cNvPicPr>
          <p:nvPr/>
        </p:nvPicPr>
        <p:blipFill>
          <a:blip r:embed="rId2"/>
          <a:stretch>
            <a:fillRect/>
          </a:stretch>
        </p:blipFill>
        <p:spPr>
          <a:xfrm>
            <a:off x="4679938" y="1334216"/>
            <a:ext cx="7125005" cy="48624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CFD0415-6335-1A29-6CFF-D024883BD05A}"/>
              </a:ext>
            </a:extLst>
          </p:cNvPr>
          <p:cNvSpPr txBox="1"/>
          <p:nvPr/>
        </p:nvSpPr>
        <p:spPr>
          <a:xfrm>
            <a:off x="285542" y="1716121"/>
            <a:ext cx="4221193"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Quotation marks used to search for phrase.</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Date and subject filters applied.</a:t>
            </a:r>
          </a:p>
          <a:p>
            <a:pPr marL="285750" indent="-285750">
              <a:buFont typeface="Arial" panose="020B0604020202020204" pitchFamily="34" charset="0"/>
              <a:buChar char="•"/>
            </a:pPr>
            <a:endParaRPr lang="en-GB" sz="2400" dirty="0">
              <a:latin typeface="Calibri"/>
              <a:ea typeface="Calibri"/>
              <a:cs typeface="Calibri"/>
            </a:endParaRPr>
          </a:p>
          <a:p>
            <a:pPr marL="285750" indent="-285750">
              <a:buFont typeface="Arial" panose="020B0604020202020204" pitchFamily="34" charset="0"/>
              <a:buChar char="•"/>
            </a:pPr>
            <a:r>
              <a:rPr lang="en-GB" sz="2400" dirty="0">
                <a:latin typeface="Calibri"/>
                <a:ea typeface="Calibri"/>
                <a:cs typeface="Calibri"/>
              </a:rPr>
              <a:t>Use key words only.</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953117A-2DB5-DCD1-C7DD-15B603186EFB}"/>
              </a:ext>
            </a:extLst>
          </p:cNvPr>
          <p:cNvSpPr txBox="1"/>
          <p:nvPr/>
        </p:nvSpPr>
        <p:spPr>
          <a:xfrm>
            <a:off x="438815" y="5051921"/>
            <a:ext cx="3914649" cy="738664"/>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hlinkClick r:id="rId3"/>
              </a:rPr>
              <a:t>Link to example shown.</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4968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5" name="TextBox 4">
            <a:extLst>
              <a:ext uri="{FF2B5EF4-FFF2-40B4-BE49-F238E27FC236}">
                <a16:creationId xmlns:a16="http://schemas.microsoft.com/office/drawing/2014/main" id="{8C09ADBC-A637-BA5C-F0D4-C4BE78615DB1}"/>
              </a:ext>
            </a:extLst>
          </p:cNvPr>
          <p:cNvSpPr txBox="1"/>
          <p:nvPr/>
        </p:nvSpPr>
        <p:spPr>
          <a:xfrm>
            <a:off x="10849974" y="5620852"/>
            <a:ext cx="83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2"/>
              </a:rPr>
              <a:t>Link</a:t>
            </a:r>
            <a:endParaRPr lang="en-GB" sz="2400" dirty="0">
              <a:hlinkClick r:id="rId3"/>
            </a:endParaRPr>
          </a:p>
        </p:txBody>
      </p:sp>
      <p:sp>
        <p:nvSpPr>
          <p:cNvPr id="9" name="TextBox 8">
            <a:extLst>
              <a:ext uri="{FF2B5EF4-FFF2-40B4-BE49-F238E27FC236}">
                <a16:creationId xmlns:a16="http://schemas.microsoft.com/office/drawing/2014/main" id="{E7292C90-78B8-A7C7-8020-59262A265A90}"/>
              </a:ext>
            </a:extLst>
          </p:cNvPr>
          <p:cNvSpPr txBox="1"/>
          <p:nvPr/>
        </p:nvSpPr>
        <p:spPr>
          <a:xfrm>
            <a:off x="177961" y="2272907"/>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Calibri Light"/>
                <a:cs typeface="Calibri Light"/>
              </a:rPr>
              <a:t>Example 1</a:t>
            </a:r>
            <a:r>
              <a:rPr lang="en-GB" sz="2400" dirty="0">
                <a:ea typeface="Calibri Light"/>
                <a:cs typeface="Calibri Light"/>
              </a:rPr>
              <a:t>: </a:t>
            </a:r>
            <a:endParaRPr lang="en-US" dirty="0"/>
          </a:p>
          <a:p>
            <a:r>
              <a:rPr lang="en-GB" sz="2400" dirty="0">
                <a:latin typeface="Calibri "/>
                <a:ea typeface="Calibri Light"/>
                <a:cs typeface="Calibri Light"/>
              </a:rPr>
              <a:t>Subject headings are hyperlinked and can provide different  results.</a:t>
            </a:r>
            <a:r>
              <a:rPr lang="en-GB" sz="2400" dirty="0">
                <a:ea typeface="Calibri Light"/>
                <a:cs typeface="Calibri Light"/>
              </a:rPr>
              <a:t> </a:t>
            </a:r>
          </a:p>
        </p:txBody>
      </p:sp>
      <p:pic>
        <p:nvPicPr>
          <p:cNvPr id="4" name="Picture 3">
            <a:extLst>
              <a:ext uri="{FF2B5EF4-FFF2-40B4-BE49-F238E27FC236}">
                <a16:creationId xmlns:a16="http://schemas.microsoft.com/office/drawing/2014/main" id="{D36523FD-8DA6-046B-A997-B97C97FBEEB8}"/>
              </a:ext>
            </a:extLst>
          </p:cNvPr>
          <p:cNvPicPr>
            <a:picLocks noChangeAspect="1"/>
          </p:cNvPicPr>
          <p:nvPr/>
        </p:nvPicPr>
        <p:blipFill>
          <a:blip r:embed="rId4"/>
          <a:stretch>
            <a:fillRect/>
          </a:stretch>
        </p:blipFill>
        <p:spPr>
          <a:xfrm>
            <a:off x="3099815" y="1532242"/>
            <a:ext cx="8645602" cy="38718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753370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7465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8" name="TextBox 7">
            <a:extLst>
              <a:ext uri="{FF2B5EF4-FFF2-40B4-BE49-F238E27FC236}">
                <a16:creationId xmlns:a16="http://schemas.microsoft.com/office/drawing/2014/main" id="{3ED733B2-2422-48FB-40AE-1EFE8E1002FF}"/>
              </a:ext>
            </a:extLst>
          </p:cNvPr>
          <p:cNvSpPr txBox="1"/>
          <p:nvPr/>
        </p:nvSpPr>
        <p:spPr>
          <a:xfrm>
            <a:off x="6630551" y="5759011"/>
            <a:ext cx="5561449" cy="91707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400" b="1" err="1">
                <a:latin typeface="Calibri"/>
                <a:ea typeface="Calibri"/>
                <a:cs typeface="Calibri"/>
              </a:rPr>
              <a:t>Infoskills</a:t>
            </a:r>
            <a:r>
              <a:rPr lang="en-GB" sz="2400" b="1" dirty="0">
                <a:latin typeface="Calibri"/>
                <a:ea typeface="Calibri"/>
                <a:cs typeface="Calibri"/>
              </a:rPr>
              <a:t> Unit Link: </a:t>
            </a:r>
            <a:r>
              <a:rPr lang="en-GB" sz="2400" b="1" dirty="0">
                <a:latin typeface="Calibri"/>
                <a:ea typeface="Calibri"/>
                <a:cs typeface="Calibri"/>
                <a:hlinkClick r:id="rId4"/>
              </a:rPr>
              <a:t>Advanced Searching</a:t>
            </a:r>
            <a:r>
              <a:rPr lang="en-GB" sz="2400" dirty="0">
                <a:latin typeface="Calibri"/>
                <a:ea typeface="Calibri"/>
                <a:cs typeface="Calibri"/>
                <a:hlinkClick r:id="rId4">
                  <a:extLst>
                    <a:ext uri="{A12FA001-AC4F-418D-AE19-62706E023703}">
                      <ahyp:hlinkClr xmlns:ahyp="http://schemas.microsoft.com/office/drawing/2018/hyperlinkcolor" val="tx"/>
                    </a:ext>
                  </a:extLst>
                </a:hlinkClick>
              </a:rPr>
              <a:t> </a:t>
            </a:r>
            <a:endParaRPr lang="en-GB" sz="2400"/>
          </a:p>
        </p:txBody>
      </p:sp>
    </p:spTree>
    <p:extLst>
      <p:ext uri="{BB962C8B-B14F-4D97-AF65-F5344CB8AC3E}">
        <p14:creationId xmlns:p14="http://schemas.microsoft.com/office/powerpoint/2010/main" val="3899781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solidFill>
                  <a:schemeClr val="accent2"/>
                </a:solidFill>
                <a:latin typeface="Calibri"/>
                <a:cs typeface="Calibri"/>
              </a:rPr>
              <a:t>: </a:t>
            </a:r>
            <a:r>
              <a:rPr lang="en-GB" sz="2800" dirty="0">
                <a:latin typeface="Calibri"/>
                <a:cs typeface="Calibri"/>
              </a:rPr>
              <a:t>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solidFill>
                  <a:schemeClr val="accent2"/>
                </a:solidFill>
                <a:latin typeface="Calibri"/>
                <a:cs typeface="Calibri"/>
              </a:rPr>
              <a:t>: </a:t>
            </a:r>
            <a:r>
              <a:rPr lang="en-GB" sz="2800" dirty="0">
                <a:latin typeface="Calibri"/>
                <a:cs typeface="Calibri"/>
              </a:rPr>
              <a:t>Search for a phrase in quotations “Criminal Justice”</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solidFill>
                  <a:schemeClr val="accent2"/>
                </a:solidFill>
                <a:latin typeface="Calibri"/>
                <a:cs typeface="Calibri"/>
              </a:rPr>
              <a:t>: </a:t>
            </a:r>
            <a:r>
              <a:rPr lang="en-GB" sz="2800" dirty="0">
                <a:latin typeface="Calibri"/>
                <a:cs typeface="Calibri"/>
              </a:rPr>
              <a:t>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400" b="1" dirty="0">
                <a:solidFill>
                  <a:schemeClr val="accent2"/>
                </a:solidFill>
                <a:latin typeface="Calibri" panose="020F0502020204030204" pitchFamily="34" charset="0"/>
                <a:cs typeface="Calibri" panose="020F0502020204030204" pitchFamily="34" charset="0"/>
              </a:rPr>
              <a:t>Wildcards:</a:t>
            </a:r>
            <a:r>
              <a:rPr lang="en-GB" sz="2400" dirty="0">
                <a:solidFill>
                  <a:schemeClr val="accent2"/>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Locate alternative (American)spellings. E</a:t>
            </a:r>
            <a:r>
              <a:rPr lang="en-GB" sz="2400" dirty="0">
                <a:latin typeface="Calibri"/>
                <a:ea typeface="Calibri"/>
                <a:cs typeface="Calibri"/>
              </a:rPr>
              <a:t>.g. </a:t>
            </a:r>
            <a:r>
              <a:rPr lang="en-GB" sz="2400" dirty="0" err="1">
                <a:latin typeface="Calibri"/>
                <a:ea typeface="Calibri"/>
                <a:cs typeface="Calibri"/>
              </a:rPr>
              <a:t>Organi?ation</a:t>
            </a:r>
            <a:r>
              <a:rPr lang="en-GB" sz="2400" dirty="0">
                <a:latin typeface="Calibri"/>
                <a:ea typeface="Calibri"/>
                <a:cs typeface="Calibri"/>
              </a:rPr>
              <a:t> will find organisation / organization (</a:t>
            </a:r>
            <a:r>
              <a:rPr lang="en-GB" sz="2400" dirty="0">
                <a:latin typeface="Calibri" panose="020F0502020204030204" pitchFamily="34" charset="0"/>
                <a:ea typeface="Calibri"/>
                <a:cs typeface="Calibri" panose="020F0502020204030204" pitchFamily="34" charset="0"/>
              </a:rPr>
              <a:t>c</a:t>
            </a:r>
            <a:r>
              <a:rPr lang="en-GB" sz="2400" dirty="0">
                <a:latin typeface="Calibri" panose="020F0502020204030204" pitchFamily="34" charset="0"/>
                <a:cs typeface="Calibri" panose="020F0502020204030204" pitchFamily="34" charset="0"/>
              </a:rPr>
              <a:t>heck the individual database to confirm which symbol they use, e.g. #?*).</a:t>
            </a:r>
            <a:endParaRPr lang="en-GB" sz="2400" dirty="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757130"/>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a:t>
            </a:r>
            <a:r>
              <a:rPr lang="en-GB" sz="2400" dirty="0" err="1">
                <a:latin typeface="Calibri"/>
                <a:ea typeface="Calibri"/>
                <a:cs typeface="Calibri"/>
              </a:rPr>
              <a:t>crimin</a:t>
            </a:r>
            <a:r>
              <a:rPr lang="en-GB" sz="2400" dirty="0">
                <a:latin typeface="Calibri"/>
                <a:ea typeface="Calibri"/>
                <a:cs typeface="Calibri"/>
              </a:rPr>
              <a:t>* will find criminal, criminals, criminology, criminality, criminologist…</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 ): </a:t>
            </a:r>
            <a:r>
              <a:rPr lang="en-GB" sz="2400" dirty="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dirty="0">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60622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7F274E7-A399-5D55-BBB4-5E356BF199D0}"/>
              </a:ext>
            </a:extLst>
          </p:cNvPr>
          <p:cNvSpPr txBox="1"/>
          <p:nvPr/>
        </p:nvSpPr>
        <p:spPr>
          <a:xfrm>
            <a:off x="312930" y="2149911"/>
            <a:ext cx="4655885" cy="4060483"/>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Explore drop down options.</a:t>
            </a:r>
          </a:p>
          <a:p>
            <a:pPr marL="285750" indent="-285750">
              <a:lnSpc>
                <a:spcPct val="90000"/>
              </a:lnSpc>
              <a:spcBef>
                <a:spcPts val="10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Use filters to refine.</a:t>
            </a:r>
          </a:p>
          <a:p>
            <a:pPr marL="285750" indent="-285750">
              <a:lnSpc>
                <a:spcPct val="90000"/>
              </a:lnSpc>
              <a:spcBef>
                <a:spcPts val="10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Use Boolean operators, wildcards and truncation.</a:t>
            </a:r>
          </a:p>
          <a:p>
            <a:pPr marL="285750" indent="-285750">
              <a:lnSpc>
                <a:spcPct val="90000"/>
              </a:lnSpc>
              <a:spcBef>
                <a:spcPts val="10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Save query / items to </a:t>
            </a:r>
            <a:r>
              <a:rPr lang="en-US" sz="2400" err="1">
                <a:latin typeface="Calibri" panose="020F0502020204030204" pitchFamily="34" charset="0"/>
                <a:ea typeface="Calibri" panose="020F0502020204030204" pitchFamily="34" charset="0"/>
                <a:cs typeface="Calibri" panose="020F0502020204030204" pitchFamily="34" charset="0"/>
              </a:rPr>
              <a:t>favourites</a:t>
            </a:r>
            <a:r>
              <a:rPr lang="en-US" sz="2400">
                <a:latin typeface="Calibri" panose="020F0502020204030204" pitchFamily="34" charset="0"/>
                <a:ea typeface="Calibri" panose="020F0502020204030204" pitchFamily="34" charset="0"/>
                <a:cs typeface="Calibri" panose="020F0502020204030204" pitchFamily="34" charset="0"/>
              </a:rPr>
              <a:t> in library or reading list.</a:t>
            </a:r>
          </a:p>
          <a:p>
            <a:pPr marL="285750" indent="-285750">
              <a:lnSpc>
                <a:spcPct val="90000"/>
              </a:lnSpc>
              <a:spcBef>
                <a:spcPts val="10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Bef>
                <a:spcPts val="10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Use arrows to find ‘cited by’ and ‘cited in’.</a:t>
            </a:r>
          </a:p>
          <a:p>
            <a:pPr marL="228600" indent="-228600">
              <a:lnSpc>
                <a:spcPct val="90000"/>
              </a:lnSpc>
              <a:spcBef>
                <a:spcPts val="1000"/>
              </a:spcBef>
              <a:buFont typeface="Wingdings" panose="05000000000000000000" pitchFamily="2" charset="2"/>
              <a:buChar char="§"/>
            </a:pPr>
            <a:endParaRPr lang="en-US"/>
          </a:p>
        </p:txBody>
      </p:sp>
      <p:sp>
        <p:nvSpPr>
          <p:cNvPr id="19" name="TextBox 18">
            <a:extLst>
              <a:ext uri="{FF2B5EF4-FFF2-40B4-BE49-F238E27FC236}">
                <a16:creationId xmlns:a16="http://schemas.microsoft.com/office/drawing/2014/main" id="{2E0578DD-945F-8AD6-324B-643095857548}"/>
              </a:ext>
            </a:extLst>
          </p:cNvPr>
          <p:cNvSpPr txBox="1"/>
          <p:nvPr/>
        </p:nvSpPr>
        <p:spPr>
          <a:xfrm>
            <a:off x="8168229" y="5793946"/>
            <a:ext cx="2942595" cy="513104"/>
          </a:xfrm>
          <a:prstGeom prst="rect">
            <a:avLst/>
          </a:prstGeom>
        </p:spPr>
        <p:txBody>
          <a:bodyPr vert="horz" lIns="91440" tIns="45720" rIns="91440" bIns="45720" rtlCol="0" anchor="b">
            <a:normAutofit/>
          </a:bodyPr>
          <a:lstStyle/>
          <a:p>
            <a:pPr>
              <a:lnSpc>
                <a:spcPct val="90000"/>
              </a:lnSpc>
              <a:spcBef>
                <a:spcPts val="1000"/>
              </a:spcBef>
            </a:pPr>
            <a:r>
              <a:rPr lang="en-US" sz="2400" b="1" kern="1200">
                <a:latin typeface="+mn-lt"/>
                <a:ea typeface="+mn-ea"/>
                <a:cs typeface="+mn-cs"/>
                <a:hlinkClick r:id="rId2">
                  <a:extLst>
                    <a:ext uri="{A12FA001-AC4F-418D-AE19-62706E023703}">
                      <ahyp:hlinkClr xmlns:ahyp="http://schemas.microsoft.com/office/drawing/2018/hyperlinkcolor" val="tx"/>
                    </a:ext>
                  </a:extLst>
                </a:hlinkClick>
              </a:rPr>
              <a:t>Link to search result</a:t>
            </a:r>
            <a:endParaRPr lang="en-US" sz="2400" b="1" kern="1200">
              <a:latin typeface="+mn-lt"/>
              <a:ea typeface="+mn-ea"/>
              <a:cs typeface="+mn-cs"/>
            </a:endParaRPr>
          </a:p>
        </p:txBody>
      </p:sp>
      <p:sp>
        <p:nvSpPr>
          <p:cNvPr id="5" name="Title 4">
            <a:extLst>
              <a:ext uri="{FF2B5EF4-FFF2-40B4-BE49-F238E27FC236}">
                <a16:creationId xmlns:a16="http://schemas.microsoft.com/office/drawing/2014/main" id="{F2A84021-6180-7ADD-3237-5A28544432E2}"/>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Use Advanced Search</a:t>
            </a:r>
            <a:endParaRPr lang="en-US"/>
          </a:p>
        </p:txBody>
      </p:sp>
      <p:pic>
        <p:nvPicPr>
          <p:cNvPr id="3" name="Picture 2">
            <a:extLst>
              <a:ext uri="{FF2B5EF4-FFF2-40B4-BE49-F238E27FC236}">
                <a16:creationId xmlns:a16="http://schemas.microsoft.com/office/drawing/2014/main" id="{BEFDAA77-2DAA-CAD6-8A3F-DED5411DA2B9}"/>
              </a:ext>
            </a:extLst>
          </p:cNvPr>
          <p:cNvPicPr>
            <a:picLocks noChangeAspect="1"/>
          </p:cNvPicPr>
          <p:nvPr/>
        </p:nvPicPr>
        <p:blipFill>
          <a:blip r:embed="rId3"/>
          <a:stretch>
            <a:fillRect/>
          </a:stretch>
        </p:blipFill>
        <p:spPr>
          <a:xfrm>
            <a:off x="5928852" y="1619736"/>
            <a:ext cx="5739581" cy="404448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BB6B8379-1126-D807-A389-AE117C00C9E6}"/>
              </a:ext>
            </a:extLst>
          </p:cNvPr>
          <p:cNvSpPr txBox="1"/>
          <p:nvPr/>
        </p:nvSpPr>
        <p:spPr>
          <a:xfrm>
            <a:off x="634518" y="138886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4"/>
              </a:rPr>
              <a:t>https://digitalservices.uwtsd.ac.uk/library/</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44834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dirty="0"/>
              <a:t>Further example</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1" y="1343096"/>
            <a:ext cx="5106621" cy="409342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Tips</a:t>
            </a:r>
          </a:p>
          <a:p>
            <a:endParaRPr lang="en-GB" sz="20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Add in further keywords (with </a:t>
            </a:r>
            <a:r>
              <a:rPr lang="en-GB" sz="2000" b="1" dirty="0">
                <a:latin typeface="Calibri" panose="020F0502020204030204" pitchFamily="34" charset="0"/>
                <a:cs typeface="Calibri" panose="020F0502020204030204" pitchFamily="34" charset="0"/>
              </a:rPr>
              <a:t>OR</a:t>
            </a:r>
            <a:r>
              <a:rPr lang="en-GB" sz="2000" dirty="0">
                <a:latin typeface="Calibri" panose="020F0502020204030204" pitchFamily="34" charset="0"/>
                <a:cs typeface="Calibri" panose="020F0502020204030204" pitchFamily="34" charset="0"/>
              </a:rPr>
              <a:t>) to expand, or (</a:t>
            </a:r>
            <a:r>
              <a:rPr lang="en-GB" sz="2000" b="1" dirty="0">
                <a:latin typeface="Calibri" panose="020F0502020204030204" pitchFamily="34" charset="0"/>
                <a:cs typeface="Calibri" panose="020F0502020204030204" pitchFamily="34" charset="0"/>
              </a:rPr>
              <a:t>AND</a:t>
            </a:r>
            <a:r>
              <a:rPr lang="en-GB" sz="2000" dirty="0">
                <a:latin typeface="Calibri" panose="020F0502020204030204" pitchFamily="34" charset="0"/>
                <a:cs typeface="Calibri" panose="020F0502020204030204" pitchFamily="34" charset="0"/>
              </a:rPr>
              <a:t> to) narrow down results.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the section on </a:t>
            </a:r>
            <a:r>
              <a:rPr lang="en-GB" sz="2000" dirty="0">
                <a:latin typeface="Calibri" panose="020F0502020204030204" pitchFamily="34" charset="0"/>
                <a:cs typeface="Calibri" panose="020F0502020204030204" pitchFamily="34" charset="0"/>
                <a:hlinkClick r:id="rId3"/>
              </a:rPr>
              <a:t>advanced searching in our Infoskills unit.</a:t>
            </a:r>
            <a:endParaRPr lang="en-GB" sz="20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2494351-7943-CE8D-592C-270581E8B40E}"/>
              </a:ext>
            </a:extLst>
          </p:cNvPr>
          <p:cNvSpPr txBox="1"/>
          <p:nvPr/>
        </p:nvSpPr>
        <p:spPr>
          <a:xfrm>
            <a:off x="1564417" y="5747968"/>
            <a:ext cx="226074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4"/>
              </a:rPr>
              <a:t>Library example result</a:t>
            </a:r>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E3462CAD-6B4A-19CA-120A-28582A49D601}"/>
              </a:ext>
            </a:extLst>
          </p:cNvPr>
          <p:cNvPicPr>
            <a:picLocks noChangeAspect="1"/>
          </p:cNvPicPr>
          <p:nvPr/>
        </p:nvPicPr>
        <p:blipFill>
          <a:blip r:embed="rId5"/>
          <a:stretch>
            <a:fillRect/>
          </a:stretch>
        </p:blipFill>
        <p:spPr>
          <a:xfrm>
            <a:off x="5384206" y="1438790"/>
            <a:ext cx="6721731" cy="43091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a:p>
            <a:pPr marL="285750" indent="-285750">
              <a:buFont typeface="Arial"/>
              <a:buChar char="•"/>
            </a:pPr>
            <a:endParaRPr lang="en-GB" sz="2400">
              <a:latin typeface="Calibri"/>
              <a:ea typeface="Calibri"/>
              <a:cs typeface="Calibri"/>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4DA92-8E25-FB6B-F292-04835AA0F11B}"/>
              </a:ext>
            </a:extLst>
          </p:cNvPr>
          <p:cNvSpPr>
            <a:spLocks noGrp="1"/>
          </p:cNvSpPr>
          <p:nvPr>
            <p:ph type="title"/>
          </p:nvPr>
        </p:nvSpPr>
        <p:spPr/>
        <p:txBody>
          <a:bodyPr/>
          <a:lstStyle/>
          <a:p>
            <a:r>
              <a:rPr lang="en-GB" dirty="0"/>
              <a:t>Export Search to Google Scholar</a:t>
            </a:r>
          </a:p>
        </p:txBody>
      </p:sp>
      <p:pic>
        <p:nvPicPr>
          <p:cNvPr id="3" name="Picture 2" descr="A screenshot of a computer&#10;&#10;AI-generated content may be incorrect.">
            <a:extLst>
              <a:ext uri="{FF2B5EF4-FFF2-40B4-BE49-F238E27FC236}">
                <a16:creationId xmlns:a16="http://schemas.microsoft.com/office/drawing/2014/main" id="{5E107C8A-AEDE-ACDC-289A-B35550FDD608}"/>
              </a:ext>
            </a:extLst>
          </p:cNvPr>
          <p:cNvPicPr>
            <a:picLocks noChangeAspect="1"/>
          </p:cNvPicPr>
          <p:nvPr/>
        </p:nvPicPr>
        <p:blipFill>
          <a:blip r:embed="rId2"/>
          <a:stretch>
            <a:fillRect/>
          </a:stretch>
        </p:blipFill>
        <p:spPr>
          <a:xfrm>
            <a:off x="5386087" y="1481974"/>
            <a:ext cx="5754449" cy="45142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ACCCD576-B8FE-55A0-159D-DD4986EC23BE}"/>
              </a:ext>
            </a:extLst>
          </p:cNvPr>
          <p:cNvSpPr txBox="1"/>
          <p:nvPr/>
        </p:nvSpPr>
        <p:spPr>
          <a:xfrm>
            <a:off x="11313223" y="5661614"/>
            <a:ext cx="1038444" cy="461665"/>
          </a:xfrm>
          <a:prstGeom prst="rect">
            <a:avLst/>
          </a:prstGeom>
          <a:noFill/>
        </p:spPr>
        <p:txBody>
          <a:bodyPr wrap="square" rtlCol="0">
            <a:spAutoFit/>
          </a:bodyPr>
          <a:lstStyle/>
          <a:p>
            <a:r>
              <a:rPr lang="en-GB" sz="2400" dirty="0">
                <a:latin typeface="Calibri "/>
                <a:hlinkClick r:id="rId3"/>
              </a:rPr>
              <a:t>Link</a:t>
            </a:r>
            <a:endParaRPr lang="en-US" sz="2400" dirty="0">
              <a:latin typeface="Calibri "/>
            </a:endParaRPr>
          </a:p>
        </p:txBody>
      </p:sp>
      <p:pic>
        <p:nvPicPr>
          <p:cNvPr id="6" name="Picture 5">
            <a:extLst>
              <a:ext uri="{FF2B5EF4-FFF2-40B4-BE49-F238E27FC236}">
                <a16:creationId xmlns:a16="http://schemas.microsoft.com/office/drawing/2014/main" id="{0ABAE5AE-F7FB-E63F-0D43-4AA8ACBB83BD}"/>
              </a:ext>
            </a:extLst>
          </p:cNvPr>
          <p:cNvPicPr>
            <a:picLocks noChangeAspect="1"/>
          </p:cNvPicPr>
          <p:nvPr/>
        </p:nvPicPr>
        <p:blipFill>
          <a:blip r:embed="rId4"/>
          <a:stretch>
            <a:fillRect/>
          </a:stretch>
        </p:blipFill>
        <p:spPr>
          <a:xfrm>
            <a:off x="509184" y="1438103"/>
            <a:ext cx="2345901" cy="45581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Arrow: Right 6">
            <a:extLst>
              <a:ext uri="{FF2B5EF4-FFF2-40B4-BE49-F238E27FC236}">
                <a16:creationId xmlns:a16="http://schemas.microsoft.com/office/drawing/2014/main" id="{7614D7D9-D314-96D8-A954-C0304D64F498}"/>
              </a:ext>
            </a:extLst>
          </p:cNvPr>
          <p:cNvSpPr/>
          <p:nvPr/>
        </p:nvSpPr>
        <p:spPr>
          <a:xfrm>
            <a:off x="3631382" y="4982095"/>
            <a:ext cx="978408" cy="4846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63547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Linking Google Scholar to the library </a:t>
            </a:r>
            <a:endParaRPr lang="en-US" sz="3600" dirty="0">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82563" y="1924167"/>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
                <a:cs typeface="Calibri"/>
              </a:rPr>
              <a:t>Search for Google Scholar</a:t>
            </a:r>
            <a:endParaRPr lang="en-US" dirty="0">
              <a:latin typeface="Calibri "/>
              <a:cs typeface="Calibri"/>
            </a:endParaRPr>
          </a:p>
          <a:p>
            <a:pPr marL="342900" indent="-342900">
              <a:buFont typeface="Arial" panose="05000000000000000000" pitchFamily="2" charset="2"/>
              <a:buChar char="•"/>
            </a:pPr>
            <a:r>
              <a:rPr lang="en-US" sz="2000" dirty="0">
                <a:latin typeface="Calibri "/>
                <a:cs typeface="Calibri"/>
              </a:rPr>
              <a:t>Click on site</a:t>
            </a:r>
          </a:p>
          <a:p>
            <a:pPr marL="342900" indent="-342900">
              <a:buFont typeface="Arial" panose="05000000000000000000" pitchFamily="2" charset="2"/>
              <a:buChar char="•"/>
            </a:pPr>
            <a:r>
              <a:rPr lang="en-US" sz="2000" dirty="0">
                <a:latin typeface="Calibri "/>
                <a:cs typeface="Calibri"/>
              </a:rPr>
              <a:t>Click on 3 lines (top left of page)</a:t>
            </a:r>
          </a:p>
          <a:p>
            <a:pPr marL="342900" indent="-342900">
              <a:buFont typeface="Arial" panose="05000000000000000000" pitchFamily="2" charset="2"/>
              <a:buChar char="•"/>
            </a:pPr>
            <a:r>
              <a:rPr lang="en-US" sz="2000" dirty="0">
                <a:latin typeface="Calibri "/>
                <a:cs typeface="Calibri"/>
              </a:rPr>
              <a:t>Choose settings</a:t>
            </a:r>
          </a:p>
          <a:p>
            <a:pPr marL="342900" indent="-342900">
              <a:buFont typeface="Arial" panose="05000000000000000000" pitchFamily="2" charset="2"/>
              <a:buChar char="•"/>
            </a:pPr>
            <a:r>
              <a:rPr lang="en-US" sz="2000" dirty="0">
                <a:latin typeface="Calibri "/>
                <a:cs typeface="Calibri"/>
              </a:rPr>
              <a:t>Click library links</a:t>
            </a:r>
          </a:p>
          <a:p>
            <a:pPr marL="342900" indent="-342900">
              <a:buFont typeface="Arial" panose="05000000000000000000" pitchFamily="2" charset="2"/>
              <a:buChar char="•"/>
            </a:pPr>
            <a:r>
              <a:rPr lang="en-US" sz="2000" dirty="0">
                <a:latin typeface="Calibri "/>
                <a:cs typeface="Calibri"/>
              </a:rPr>
              <a:t>Type in UW Trinity </a:t>
            </a:r>
          </a:p>
          <a:p>
            <a:pPr marL="342900" indent="-342900">
              <a:buFont typeface="Arial" panose="05000000000000000000" pitchFamily="2" charset="2"/>
              <a:buChar char="•"/>
            </a:pPr>
            <a:r>
              <a:rPr lang="en-US" sz="2000" dirty="0">
                <a:latin typeface="Calibri "/>
                <a:cs typeface="Calibri"/>
              </a:rPr>
              <a:t>Click search</a:t>
            </a:r>
          </a:p>
          <a:p>
            <a:pPr marL="342900" indent="-342900">
              <a:buFont typeface="Arial" panose="05000000000000000000" pitchFamily="2" charset="2"/>
              <a:buChar char="•"/>
            </a:pPr>
            <a:r>
              <a:rPr lang="en-US" sz="2000" dirty="0">
                <a:latin typeface="Calibri "/>
                <a:cs typeface="Calibri"/>
              </a:rPr>
              <a:t>Tick the box with View it @ UWTSD</a:t>
            </a:r>
          </a:p>
          <a:p>
            <a:pPr marL="342900" indent="-342900">
              <a:buFont typeface="Arial" panose="05000000000000000000" pitchFamily="2" charset="2"/>
              <a:buChar char="•"/>
            </a:pPr>
            <a:r>
              <a:rPr lang="en-US" sz="2000" dirty="0">
                <a:latin typeface="Calibri "/>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389702" y="1622259"/>
            <a:ext cx="4842393" cy="4562134"/>
          </a:xfrm>
        </p:spPr>
        <p:txBody>
          <a:bodyPr vert="horz" lIns="91440" tIns="45720" rIns="91440" bIns="45720" rtlCol="0" anchor="t">
            <a:normAutofit/>
          </a:bodyPr>
          <a:lstStyle/>
          <a:p>
            <a:pPr marL="0" indent="0">
              <a:buNone/>
            </a:pPr>
            <a:r>
              <a:rPr lang="en-GB" dirty="0">
                <a:latin typeface="Calibri "/>
                <a:cs typeface="Calibri Light"/>
                <a:hlinkClick r:id="rId2"/>
              </a:rPr>
              <a:t>LibKey Nomad:</a:t>
            </a:r>
            <a:endParaRPr lang="en-GB" dirty="0">
              <a:latin typeface="Calibri "/>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dirty="0">
              <a:latin typeface="Calibri"/>
              <a:ea typeface="+mn-lt"/>
              <a:cs typeface="Calibri"/>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:Resources for Research</a:t>
            </a:r>
            <a:endParaRPr lang="en-US" dirty="0"/>
          </a:p>
        </p:txBody>
      </p:sp>
    </p:spTree>
    <p:extLst>
      <p:ext uri="{BB962C8B-B14F-4D97-AF65-F5344CB8AC3E}">
        <p14:creationId xmlns:p14="http://schemas.microsoft.com/office/powerpoint/2010/main" val="851519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516024" y="1384676"/>
            <a:ext cx="11337925" cy="992187"/>
          </a:xfrm>
        </p:spPr>
        <p:txBody>
          <a:bodyPr vert="horz" lIns="91440" tIns="45720" rIns="91440" bIns="45720" rtlCol="0" anchor="t">
            <a:normAutofit/>
          </a:bodyPr>
          <a:lstStyle/>
          <a:p>
            <a:pPr marL="0" indent="0">
              <a:buNone/>
            </a:pPr>
            <a:r>
              <a:rPr lang="en-GB" sz="2400" dirty="0">
                <a:latin typeface="Calibri"/>
                <a:cs typeface="Calibri Light"/>
              </a:rPr>
              <a:t>The library catalogue searches most of our databases when it performs a search,   </a:t>
            </a:r>
          </a:p>
          <a:p>
            <a:pPr marL="0" indent="0">
              <a:buNone/>
            </a:pPr>
            <a:r>
              <a:rPr lang="en-GB" sz="2400" dirty="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1529656" y="2505339"/>
            <a:ext cx="4466592"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a:cs typeface="Calibri Light"/>
              </a:rPr>
              <a:t>More specialised content – fewer, more relevant results</a:t>
            </a:r>
          </a:p>
          <a:p>
            <a:pPr marL="342900" indent="-342900">
              <a:buFont typeface="Arial"/>
              <a:buChar char="•"/>
            </a:pPr>
            <a:endParaRPr lang="en-GB" sz="2400" dirty="0">
              <a:latin typeface="Calibri"/>
              <a:cs typeface="Calibri Light"/>
            </a:endParaRPr>
          </a:p>
          <a:p>
            <a:pPr marL="342900" indent="-342900">
              <a:buFont typeface="Arial"/>
              <a:buChar char="•"/>
            </a:pPr>
            <a:r>
              <a:rPr lang="en-GB" sz="2400" dirty="0">
                <a:latin typeface="Calibri"/>
                <a:cs typeface="Calibri"/>
              </a:rPr>
              <a:t>More controlled indexing – filter results in greater detail</a:t>
            </a:r>
            <a:endParaRPr lang="en-GB" sz="2400" dirty="0">
              <a:latin typeface="Calibri"/>
              <a:cs typeface="Calibri Light"/>
            </a:endParaRP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594764" y="2632472"/>
            <a:ext cx="5063835" cy="33968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Content Placeholder 1">
            <a:extLst>
              <a:ext uri="{FF2B5EF4-FFF2-40B4-BE49-F238E27FC236}">
                <a16:creationId xmlns:a16="http://schemas.microsoft.com/office/drawing/2014/main" id="{4408B705-D789-5D8D-8E23-C0A4ACB318DF}"/>
              </a:ext>
            </a:extLst>
          </p:cNvPr>
          <p:cNvSpPr txBox="1">
            <a:spLocks/>
          </p:cNvSpPr>
          <p:nvPr/>
        </p:nvSpPr>
        <p:spPr>
          <a:xfrm>
            <a:off x="516024" y="4686939"/>
            <a:ext cx="5452484" cy="1403519"/>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600" b="1" dirty="0">
                <a:solidFill>
                  <a:srgbClr val="FF0000"/>
                </a:solidFill>
                <a:latin typeface="Calibri"/>
                <a:cs typeface="Calibri Light"/>
              </a:rPr>
              <a:t>Tip: </a:t>
            </a:r>
          </a:p>
          <a:p>
            <a:pPr marL="0" indent="0">
              <a:buFont typeface="Wingdings" panose="05000000000000000000" pitchFamily="2" charset="2"/>
              <a:buNone/>
            </a:pPr>
            <a:r>
              <a:rPr lang="en-GB" sz="2600" dirty="0">
                <a:latin typeface="Calibri"/>
                <a:cs typeface="Calibri Light"/>
              </a:rPr>
              <a:t>Note the key databases your results appear in from your initial library search results.</a:t>
            </a:r>
          </a:p>
        </p:txBody>
      </p:sp>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normAutofit/>
          </a:bodyPr>
          <a:lstStyle/>
          <a:p>
            <a:r>
              <a:rPr lang="en-GB" dirty="0"/>
              <a:t>Examples of databases to explore</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765426"/>
            <a:ext cx="5549245" cy="4441410"/>
          </a:xfrm>
        </p:spPr>
        <p:txBody>
          <a:bodyPr vert="horz" lIns="91440" tIns="45720" rIns="91440" bIns="45720" rtlCol="0" anchor="t">
            <a:normAutofit/>
          </a:bodyPr>
          <a:lstStyle/>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2"/>
              </a:rPr>
              <a:t>Academic Source Premier</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ProQuest</a:t>
            </a:r>
            <a:r>
              <a:rPr lang="en-GB" dirty="0">
                <a:latin typeface="Calibri" panose="020F0502020204030204" pitchFamily="34" charset="0"/>
                <a:cs typeface="Calibri" panose="020F0502020204030204" pitchFamily="34" charset="0"/>
              </a:rPr>
              <a:t> </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Psych Articles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6"/>
              </a:rPr>
              <a:t>Taylor and Francis Journals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Lexis Plus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8"/>
              </a:rPr>
              <a:t>Box of Broadcasts – </a:t>
            </a:r>
            <a:r>
              <a:rPr lang="en-GB" dirty="0" err="1">
                <a:latin typeface="Calibri"/>
                <a:ea typeface="Calibri"/>
                <a:cs typeface="Calibri"/>
                <a:hlinkClick r:id="rId8"/>
              </a:rPr>
              <a:t>BoB</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9"/>
              </a:rPr>
              <a:t>Policing Insight</a:t>
            </a:r>
            <a:endParaRPr lang="en-GB" dirty="0">
              <a:latin typeface="Calibri"/>
              <a:ea typeface="Calibri"/>
              <a:cs typeface="Calibri"/>
            </a:endParaRPr>
          </a:p>
          <a:p>
            <a:pPr>
              <a:buFont typeface="Arial" panose="020B0604020202020204" pitchFamily="34" charset="0"/>
              <a:buChar char="•"/>
            </a:pPr>
            <a:r>
              <a:rPr lang="en-GB" sz="2800" dirty="0">
                <a:latin typeface="Calibri" panose="020F0502020204030204" pitchFamily="34" charset="0"/>
                <a:cs typeface="Calibri" panose="020F0502020204030204" pitchFamily="34" charset="0"/>
                <a:hlinkClick r:id="rId10"/>
              </a:rPr>
              <a:t>Cite Them Right - Referencing</a:t>
            </a:r>
            <a:endParaRPr lang="en-GB" sz="2800" dirty="0">
              <a:latin typeface="Calibri" panose="020F0502020204030204" pitchFamily="34" charset="0"/>
              <a:cs typeface="Calibri" panose="020F0502020204030204" pitchFamily="34" charset="0"/>
            </a:endParaRPr>
          </a:p>
          <a:p>
            <a:pPr marL="0" indent="0">
              <a:buNone/>
            </a:pPr>
            <a:endParaRPr lang="en-GB" dirty="0">
              <a:latin typeface="Calibri"/>
              <a:ea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152049" y="194040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BE64EDF-0BF4-5081-6A85-6E0866B4F0F8}"/>
              </a:ext>
            </a:extLst>
          </p:cNvPr>
          <p:cNvSpPr txBox="1"/>
          <p:nvPr/>
        </p:nvSpPr>
        <p:spPr>
          <a:xfrm>
            <a:off x="6402090" y="1765426"/>
            <a:ext cx="4831175" cy="1815882"/>
          </a:xfrm>
          <a:prstGeom prst="rect">
            <a:avLst/>
          </a:prstGeom>
          <a:noFill/>
        </p:spPr>
        <p:txBody>
          <a:bodyPr wrap="square" lIns="91440" tIns="45720" rIns="91440" bIns="45720" anchor="t">
            <a:spAutoFit/>
          </a:bodyPr>
          <a:lstStyle/>
          <a:p>
            <a:pPr>
              <a:buFont typeface="Arial" panose="020B0604020202020204" pitchFamily="34" charset="0"/>
              <a:buChar char="•"/>
            </a:pPr>
            <a:r>
              <a:rPr lang="en-GB" sz="2800" dirty="0">
                <a:latin typeface="Calibri"/>
                <a:ea typeface="Calibri"/>
                <a:cs typeface="Calibri"/>
                <a:hlinkClick r:id="rId11"/>
              </a:rPr>
              <a:t> Office of National Statistics</a:t>
            </a:r>
            <a:endParaRPr lang="en-GB" sz="2800" dirty="0">
              <a:latin typeface="Calibri"/>
              <a:ea typeface="Calibri"/>
              <a:cs typeface="Calibri"/>
            </a:endParaRPr>
          </a:p>
          <a:p>
            <a:pPr>
              <a:buFont typeface="Arial" panose="020B0604020202020204" pitchFamily="34" charset="0"/>
              <a:buChar char="•"/>
            </a:pPr>
            <a:r>
              <a:rPr lang="en-GB" sz="2800" dirty="0">
                <a:latin typeface="Calibri"/>
                <a:ea typeface="Calibri"/>
                <a:cs typeface="Calibri"/>
                <a:hlinkClick r:id="rId12"/>
              </a:rPr>
              <a:t> </a:t>
            </a:r>
            <a:r>
              <a:rPr lang="en-GB" sz="2800" dirty="0">
                <a:latin typeface="Calibri"/>
                <a:ea typeface="Calibri"/>
                <a:cs typeface="Calibri"/>
                <a:hlinkClick r:id="rId13"/>
              </a:rPr>
              <a:t> Data.police.uk</a:t>
            </a:r>
            <a:endParaRPr lang="en-GB" sz="2800" dirty="0">
              <a:latin typeface="Calibri"/>
              <a:ea typeface="Calibri"/>
              <a:cs typeface="Calibri"/>
            </a:endParaRPr>
          </a:p>
          <a:p>
            <a:pPr>
              <a:buFont typeface="Arial" panose="020B0604020202020204" pitchFamily="34" charset="0"/>
              <a:buChar char="•"/>
            </a:pPr>
            <a:r>
              <a:rPr lang="en-GB" sz="2800" dirty="0">
                <a:latin typeface="Calibri"/>
                <a:cs typeface="Calibri"/>
                <a:hlinkClick r:id="rId14"/>
              </a:rPr>
              <a:t> Police.uk</a:t>
            </a:r>
            <a:endParaRPr lang="en-GB" sz="2800" dirty="0">
              <a:latin typeface="Calibri"/>
              <a:cs typeface="Calibri"/>
            </a:endParaRPr>
          </a:p>
          <a:p>
            <a:pPr>
              <a:buFont typeface="Arial" panose="020B0604020202020204" pitchFamily="34" charset="0"/>
              <a:buChar char="•"/>
            </a:pPr>
            <a:r>
              <a:rPr lang="en-GB" sz="2800" dirty="0">
                <a:latin typeface="Calibri"/>
                <a:cs typeface="Calibri"/>
                <a:hlinkClick r:id="rId15"/>
              </a:rPr>
              <a:t> College of Policing</a:t>
            </a:r>
            <a:endParaRPr lang="en-GB" sz="2800" dirty="0">
              <a:latin typeface="Calibri"/>
              <a:cs typeface="Calibri"/>
            </a:endParaRPr>
          </a:p>
        </p:txBody>
      </p:sp>
    </p:spTree>
    <p:extLst>
      <p:ext uri="{BB962C8B-B14F-4D97-AF65-F5344CB8AC3E}">
        <p14:creationId xmlns:p14="http://schemas.microsoft.com/office/powerpoint/2010/main" val="536689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698242" y="252284"/>
            <a:ext cx="11542278" cy="1003916"/>
          </a:xfrm>
        </p:spPr>
        <p:txBody>
          <a:bodyPr>
            <a:normAutofit fontScale="90000"/>
          </a:bodyPr>
          <a:lstStyle/>
          <a:p>
            <a:r>
              <a:rPr lang="en-GB" dirty="0"/>
              <a:t>Further databases to explore for leadership</a:t>
            </a:r>
          </a:p>
        </p:txBody>
      </p:sp>
      <p:sp>
        <p:nvSpPr>
          <p:cNvPr id="5" name="TextBox 4">
            <a:extLst>
              <a:ext uri="{FF2B5EF4-FFF2-40B4-BE49-F238E27FC236}">
                <a16:creationId xmlns:a16="http://schemas.microsoft.com/office/drawing/2014/main" id="{FF36575C-5639-7146-A7CE-77C6F80DA784}"/>
              </a:ext>
            </a:extLst>
          </p:cNvPr>
          <p:cNvSpPr txBox="1"/>
          <p:nvPr/>
        </p:nvSpPr>
        <p:spPr>
          <a:xfrm>
            <a:off x="5239512" y="3175084"/>
            <a:ext cx="6731718" cy="2723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tin the library catalogue to find the best databases for your topic.</a:t>
            </a:r>
            <a:r>
              <a:rPr lang="en-GB" sz="2000" b="1">
                <a:latin typeface="Calibri"/>
                <a:ea typeface="Calibri Light"/>
                <a:cs typeface="Calibri Light"/>
              </a:rPr>
              <a:t> </a:t>
            </a:r>
            <a:endParaRPr lang="en-US" sz="200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endParaRPr lang="en-US" sz="2000">
              <a:latin typeface="Calibri"/>
              <a:ea typeface="Calibri Light"/>
              <a:cs typeface="Calibri"/>
            </a:endParaRPr>
          </a:p>
          <a:p>
            <a:endParaRPr lang="en-GB" sz="2000" b="1">
              <a:latin typeface="Calibri"/>
              <a:ea typeface="Calibri Light"/>
              <a:cs typeface="Calibri Light"/>
            </a:endParaRPr>
          </a:p>
        </p:txBody>
      </p:sp>
      <p:sp>
        <p:nvSpPr>
          <p:cNvPr id="15" name="Content Placeholder 2">
            <a:extLst>
              <a:ext uri="{FF2B5EF4-FFF2-40B4-BE49-F238E27FC236}">
                <a16:creationId xmlns:a16="http://schemas.microsoft.com/office/drawing/2014/main" id="{BF381289-61B7-A0A9-EC1E-0C3FBBC5ED20}"/>
              </a:ext>
            </a:extLst>
          </p:cNvPr>
          <p:cNvSpPr txBox="1">
            <a:spLocks/>
          </p:cNvSpPr>
          <p:nvPr/>
        </p:nvSpPr>
        <p:spPr>
          <a:xfrm>
            <a:off x="887566" y="3044158"/>
            <a:ext cx="3367720" cy="2973564"/>
          </a:xfrm>
          <a:prstGeom prst="rect">
            <a:avLst/>
          </a:prstGeom>
          <a:ln w="38100">
            <a:solidFill>
              <a:schemeClr val="tx1"/>
            </a:solidFill>
          </a:ln>
        </p:spPr>
        <p:txBody>
          <a:bodyPr lIns="91440" tIns="45720" rIns="91440" bIns="45720" anchor="t"/>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GB" sz="2000" dirty="0">
                <a:latin typeface="Calibri "/>
              </a:rPr>
              <a:t>Business Source Complete</a:t>
            </a:r>
          </a:p>
          <a:p>
            <a:pPr>
              <a:buFont typeface="Arial" panose="020B0604020202020204" pitchFamily="34" charset="0"/>
              <a:buChar char="•"/>
            </a:pPr>
            <a:r>
              <a:rPr lang="en-GB" sz="2000" dirty="0">
                <a:latin typeface="Calibri "/>
              </a:rPr>
              <a:t>Henry Stewart Talks</a:t>
            </a:r>
          </a:p>
          <a:p>
            <a:pPr>
              <a:buFont typeface="Arial" panose="020B0604020202020204" pitchFamily="34" charset="0"/>
              <a:buChar char="•"/>
            </a:pPr>
            <a:r>
              <a:rPr lang="en-GB" sz="2000" dirty="0">
                <a:latin typeface="Calibri "/>
              </a:rPr>
              <a:t>ABI Inform </a:t>
            </a:r>
          </a:p>
          <a:p>
            <a:pPr>
              <a:buFont typeface="Arial" panose="020B0604020202020204" pitchFamily="34" charset="0"/>
              <a:buChar char="•"/>
            </a:pPr>
            <a:r>
              <a:rPr lang="en-GB" sz="2000" dirty="0">
                <a:latin typeface="Calibri "/>
              </a:rPr>
              <a:t>Education Source</a:t>
            </a:r>
          </a:p>
          <a:p>
            <a:pPr>
              <a:buFont typeface="Arial" panose="020B0604020202020204" pitchFamily="34" charset="0"/>
              <a:buChar char="•"/>
            </a:pPr>
            <a:r>
              <a:rPr lang="en-GB" sz="2000" dirty="0">
                <a:latin typeface="Calibri "/>
              </a:rPr>
              <a:t>Google Scholar</a:t>
            </a:r>
            <a:endParaRPr lang="en-GB" sz="2000" dirty="0" err="1">
              <a:latin typeface="Calibri "/>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2215991"/>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 </a:t>
            </a:r>
          </a:p>
          <a:p>
            <a:pPr marL="342900" indent="-342900">
              <a:buFont typeface="Arial" panose="020B0604020202020204" pitchFamily="34" charset="0"/>
              <a:buChar char="•"/>
            </a:pPr>
            <a:r>
              <a:rPr lang="en-GB" sz="2000" dirty="0">
                <a:latin typeface="Calibri "/>
              </a:rPr>
              <a:t>Repeat your search strategy in individual databases. </a:t>
            </a:r>
          </a:p>
          <a:p>
            <a:pPr marL="342900" indent="-342900">
              <a:buFont typeface="Arial" panose="020B0604020202020204" pitchFamily="34" charset="0"/>
              <a:buChar char="•"/>
            </a:pPr>
            <a:r>
              <a:rPr lang="en-GB" sz="2000" dirty="0">
                <a:latin typeface="Calibri "/>
              </a:rPr>
              <a:t>Try some of the following databases for leadership (</a:t>
            </a:r>
            <a:r>
              <a:rPr lang="en-GB" sz="2000" b="1" dirty="0">
                <a:latin typeface="Calibri"/>
                <a:ea typeface="Calibri Light"/>
                <a:cs typeface="Calibri Light"/>
              </a:rPr>
              <a:t>note:</a:t>
            </a:r>
            <a:r>
              <a:rPr lang="en-GB" sz="2000" dirty="0">
                <a:latin typeface="Calibri"/>
                <a:ea typeface="Calibri Light"/>
                <a:cs typeface="Calibri Light"/>
              </a:rPr>
              <a:t> It will depend on your research question and topic). </a:t>
            </a:r>
            <a:endParaRPr lang="en-US" sz="2000" dirty="0">
              <a:latin typeface="Calibri"/>
              <a:ea typeface="Calibri Light"/>
              <a:cs typeface="Calibri"/>
            </a:endParaRPr>
          </a:p>
          <a:p>
            <a:endParaRPr lang="en-GB" sz="2000">
              <a:latin typeface="Calibri "/>
            </a:endParaRPr>
          </a:p>
          <a:p>
            <a:pPr marL="342900" indent="-342900">
              <a:buFont typeface="Arial" panose="020B0604020202020204" pitchFamily="34" charset="0"/>
              <a:buChar char="•"/>
            </a:pPr>
            <a:endParaRPr lang="en-US" sz="2000">
              <a:latin typeface="Calibri "/>
            </a:endParaRPr>
          </a:p>
          <a:p>
            <a:endParaRPr lang="en-US"/>
          </a:p>
        </p:txBody>
      </p:sp>
    </p:spTree>
    <p:extLst>
      <p:ext uri="{BB962C8B-B14F-4D97-AF65-F5344CB8AC3E}">
        <p14:creationId xmlns:p14="http://schemas.microsoft.com/office/powerpoint/2010/main" val="2642763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FDD3B-7B41-3DA7-96F5-C17CC36FA876}"/>
              </a:ext>
            </a:extLst>
          </p:cNvPr>
          <p:cNvSpPr>
            <a:spLocks noGrp="1"/>
          </p:cNvSpPr>
          <p:nvPr>
            <p:ph type="title"/>
          </p:nvPr>
        </p:nvSpPr>
        <p:spPr/>
        <p:txBody>
          <a:bodyPr/>
          <a:lstStyle/>
          <a:p>
            <a:r>
              <a:rPr lang="en-GB"/>
              <a:t>Ejournals: </a:t>
            </a:r>
            <a:r>
              <a:rPr lang="en-GB" err="1"/>
              <a:t>Browzine</a:t>
            </a:r>
            <a:endParaRPr lang="en-US"/>
          </a:p>
        </p:txBody>
      </p:sp>
      <p:pic>
        <p:nvPicPr>
          <p:cNvPr id="4" name="Picture 3">
            <a:extLst>
              <a:ext uri="{FF2B5EF4-FFF2-40B4-BE49-F238E27FC236}">
                <a16:creationId xmlns:a16="http://schemas.microsoft.com/office/drawing/2014/main" id="{3EC525BC-2DD6-8AFA-5950-8A22B1684BCC}"/>
              </a:ext>
            </a:extLst>
          </p:cNvPr>
          <p:cNvPicPr>
            <a:picLocks noChangeAspect="1"/>
          </p:cNvPicPr>
          <p:nvPr/>
        </p:nvPicPr>
        <p:blipFill>
          <a:blip r:embed="rId2"/>
          <a:stretch>
            <a:fillRect/>
          </a:stretch>
        </p:blipFill>
        <p:spPr>
          <a:xfrm>
            <a:off x="3288889" y="1323226"/>
            <a:ext cx="8318239" cy="47383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B276869D-9D27-442E-9E39-1331B3E68754}"/>
              </a:ext>
            </a:extLst>
          </p:cNvPr>
          <p:cNvSpPr txBox="1"/>
          <p:nvPr/>
        </p:nvSpPr>
        <p:spPr>
          <a:xfrm>
            <a:off x="443345" y="2959331"/>
            <a:ext cx="1862051" cy="461665"/>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hlinkClick r:id="rId3"/>
              </a:rPr>
              <a:t>Find Journals</a:t>
            </a:r>
            <a:endParaRPr lang="en-US" sz="24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86094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4ACE-A395-3528-EBAF-55FF90216D34}"/>
              </a:ext>
            </a:extLst>
          </p:cNvPr>
          <p:cNvSpPr>
            <a:spLocks noGrp="1"/>
          </p:cNvSpPr>
          <p:nvPr>
            <p:ph type="title"/>
          </p:nvPr>
        </p:nvSpPr>
        <p:spPr/>
        <p:txBody>
          <a:bodyPr/>
          <a:lstStyle/>
          <a:p>
            <a:r>
              <a:rPr lang="en-GB"/>
              <a:t>Examples of Policing Journals</a:t>
            </a:r>
            <a:endParaRPr lang="en-US"/>
          </a:p>
        </p:txBody>
      </p:sp>
      <p:sp>
        <p:nvSpPr>
          <p:cNvPr id="4" name="TextBox 3">
            <a:extLst>
              <a:ext uri="{FF2B5EF4-FFF2-40B4-BE49-F238E27FC236}">
                <a16:creationId xmlns:a16="http://schemas.microsoft.com/office/drawing/2014/main" id="{229045AF-83D6-D6DC-4F31-2A75580DFEB6}"/>
              </a:ext>
            </a:extLst>
          </p:cNvPr>
          <p:cNvSpPr txBox="1"/>
          <p:nvPr/>
        </p:nvSpPr>
        <p:spPr>
          <a:xfrm>
            <a:off x="612647" y="1518654"/>
            <a:ext cx="7827541" cy="4247317"/>
          </a:xfrm>
          <a:prstGeom prst="rect">
            <a:avLst/>
          </a:prstGeom>
          <a:noFill/>
        </p:spPr>
        <p:txBody>
          <a:bodyPr wrap="square">
            <a:spAutoFit/>
          </a:bodyPr>
          <a:lstStyle/>
          <a:p>
            <a:pPr rtl="0">
              <a:buFont typeface="Arial" panose="020B0604020202020204" pitchFamily="34" charset="0"/>
              <a:buChar char="•"/>
            </a:pPr>
            <a:r>
              <a:rPr lang="en-US">
                <a:solidFill>
                  <a:srgbClr val="000000"/>
                </a:solidFill>
                <a:effectLst/>
                <a:latin typeface="Arial" panose="020B0604020202020204" pitchFamily="34" charset="0"/>
                <a:hlinkClick r:id="rId2"/>
              </a:rPr>
              <a:t>Police Practice and Research</a:t>
            </a:r>
            <a:endParaRPr lang="en-US">
              <a:solidFill>
                <a:srgbClr val="000000"/>
              </a:solidFill>
              <a:effectLst/>
              <a:latin typeface="Arial" panose="020B0604020202020204" pitchFamily="34" charset="0"/>
            </a:endParaRPr>
          </a:p>
          <a:p>
            <a:pPr rtl="0"/>
            <a:endParaRPr lang="en-US">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3"/>
              </a:rPr>
              <a:t>Police Quarterly</a:t>
            </a:r>
            <a:endParaRPr lang="en-US" sz="1800">
              <a:solidFill>
                <a:srgbClr val="000000"/>
              </a:solidFill>
              <a:effectLst/>
              <a:latin typeface="Arial" panose="020B0604020202020204" pitchFamily="34" charset="0"/>
            </a:endParaRPr>
          </a:p>
          <a:p>
            <a:pPr rtl="0"/>
            <a:endParaRPr lang="en-US" sz="1800">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4"/>
              </a:rPr>
              <a:t>Policing: A journal of policy and practice</a:t>
            </a:r>
            <a:endParaRPr lang="en-US" sz="1800">
              <a:solidFill>
                <a:srgbClr val="000000"/>
              </a:solidFill>
              <a:effectLst/>
              <a:latin typeface="Arial" panose="020B0604020202020204" pitchFamily="34" charset="0"/>
            </a:endParaRPr>
          </a:p>
          <a:p>
            <a:pPr rtl="0"/>
            <a:endParaRPr lang="en-US" sz="1800">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5"/>
              </a:rPr>
              <a:t>The Police Journal</a:t>
            </a:r>
            <a:endParaRPr lang="en-US" sz="1800">
              <a:solidFill>
                <a:srgbClr val="000000"/>
              </a:solidFill>
              <a:effectLst/>
              <a:latin typeface="Arial" panose="020B0604020202020204" pitchFamily="34" charset="0"/>
            </a:endParaRPr>
          </a:p>
          <a:p>
            <a:pPr rtl="0"/>
            <a:endParaRPr lang="en-US" sz="1800">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6"/>
              </a:rPr>
              <a:t>The International Journal of Police Science &amp; Management</a:t>
            </a:r>
            <a:endParaRPr lang="en-US" sz="1800">
              <a:solidFill>
                <a:srgbClr val="000000"/>
              </a:solidFill>
              <a:effectLst/>
              <a:latin typeface="Arial" panose="020B0604020202020204" pitchFamily="34" charset="0"/>
            </a:endParaRPr>
          </a:p>
          <a:p>
            <a:pPr rtl="0"/>
            <a:endParaRPr lang="en-US" sz="1800">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7"/>
              </a:rPr>
              <a:t>Policing: An International Journal of Police Strategies &amp; Management</a:t>
            </a:r>
            <a:br>
              <a:rPr lang="en-US" sz="1800">
                <a:solidFill>
                  <a:srgbClr val="000000"/>
                </a:solidFill>
                <a:effectLst/>
                <a:latin typeface="Arial" panose="020B0604020202020204" pitchFamily="34" charset="0"/>
              </a:rPr>
            </a:br>
            <a:endParaRPr lang="en-US" sz="1800">
              <a:solidFill>
                <a:srgbClr val="000000"/>
              </a:solidFill>
              <a:effectLst/>
              <a:latin typeface="Arial" panose="020B0604020202020204" pitchFamily="34" charset="0"/>
            </a:endParaRPr>
          </a:p>
          <a:p>
            <a:pPr rtl="0">
              <a:buFont typeface="Arial" panose="020B0604020202020204" pitchFamily="34" charset="0"/>
              <a:buChar char="•"/>
            </a:pPr>
            <a:r>
              <a:rPr lang="en-US" sz="1800">
                <a:solidFill>
                  <a:srgbClr val="000000"/>
                </a:solidFill>
                <a:effectLst/>
                <a:latin typeface="Arial" panose="020B0604020202020204" pitchFamily="34" charset="0"/>
                <a:hlinkClick r:id="rId8" tooltip="https://librarysearch.uwtsd.ac.uk/permalink/44WHELF_UWTSD/ra52dq/alma99100478702502421"/>
              </a:rPr>
              <a:t>Policing Insight</a:t>
            </a:r>
            <a:endParaRPr lang="en-US" sz="1800">
              <a:solidFill>
                <a:srgbClr val="000000"/>
              </a:solidFill>
              <a:effectLst/>
              <a:latin typeface="Arial" panose="020B0604020202020204" pitchFamily="34" charset="0"/>
            </a:endParaRPr>
          </a:p>
          <a:p>
            <a:pPr rtl="0"/>
            <a:endParaRPr lang="en-US" sz="1800">
              <a:solidFill>
                <a:srgbClr val="000000"/>
              </a:solidFill>
              <a:effectLst/>
              <a:latin typeface="Arial" panose="020B0604020202020204" pitchFamily="34" charset="0"/>
            </a:endParaRPr>
          </a:p>
          <a:p>
            <a:pPr rtl="0">
              <a:buNone/>
            </a:pPr>
            <a:r>
              <a:rPr lang="en-US" sz="1800" b="1">
                <a:solidFill>
                  <a:srgbClr val="000000"/>
                </a:solidFill>
                <a:effectLst/>
                <a:latin typeface="Arial" panose="020B0604020202020204" pitchFamily="34" charset="0"/>
              </a:rPr>
              <a:t>Police Professional (</a:t>
            </a:r>
            <a:r>
              <a:rPr lang="en-US" sz="1800">
                <a:solidFill>
                  <a:srgbClr val="000000"/>
                </a:solidFill>
                <a:effectLst/>
                <a:latin typeface="Arial" panose="020B0604020202020204" pitchFamily="34" charset="0"/>
              </a:rPr>
              <a:t>physical copy only) in Y Fforwm Library in Swansea</a:t>
            </a:r>
          </a:p>
        </p:txBody>
      </p:sp>
      <p:sp>
        <p:nvSpPr>
          <p:cNvPr id="5" name="TextBox 4">
            <a:extLst>
              <a:ext uri="{FF2B5EF4-FFF2-40B4-BE49-F238E27FC236}">
                <a16:creationId xmlns:a16="http://schemas.microsoft.com/office/drawing/2014/main" id="{038346CD-9BFC-37A4-6A31-90DB011BE9FA}"/>
              </a:ext>
            </a:extLst>
          </p:cNvPr>
          <p:cNvSpPr txBox="1"/>
          <p:nvPr/>
        </p:nvSpPr>
        <p:spPr>
          <a:xfrm>
            <a:off x="8676825" y="2372176"/>
            <a:ext cx="3199291" cy="1938992"/>
          </a:xfrm>
          <a:prstGeom prst="rect">
            <a:avLst/>
          </a:prstGeom>
          <a:noFill/>
        </p:spPr>
        <p:txBody>
          <a:bodyPr wrap="square" rtlCol="0">
            <a:spAutoFit/>
          </a:bodyPr>
          <a:lstStyle/>
          <a:p>
            <a:r>
              <a:rPr lang="en-GB" sz="2400">
                <a:solidFill>
                  <a:srgbClr val="FF0000"/>
                </a:solidFill>
                <a:latin typeface="Calibri" panose="020F0502020204030204" pitchFamily="34" charset="0"/>
                <a:ea typeface="Calibri" panose="020F0502020204030204" pitchFamily="34" charset="0"/>
                <a:cs typeface="Calibri" panose="020F0502020204030204" pitchFamily="34" charset="0"/>
              </a:rPr>
              <a:t>N.B. Some topics, e.g. ‘Leadership’ will also be in other journals, e.g. business, education, psychology, etc.</a:t>
            </a:r>
          </a:p>
        </p:txBody>
      </p:sp>
    </p:spTree>
    <p:extLst>
      <p:ext uri="{BB962C8B-B14F-4D97-AF65-F5344CB8AC3E}">
        <p14:creationId xmlns:p14="http://schemas.microsoft.com/office/powerpoint/2010/main" val="12034789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1067333" y="2529307"/>
            <a:ext cx="5028667" cy="2308324"/>
          </a:xfrm>
          <a:prstGeom prst="rect">
            <a:avLst/>
          </a:prstGeom>
          <a:noFill/>
        </p:spPr>
        <p:txBody>
          <a:bodyPr wrap="square" lIns="91440" tIns="45720" rIns="91440" bIns="45720" anchor="t">
            <a:spAutoFit/>
          </a:bodyPr>
          <a:lstStyle/>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request it via our </a:t>
            </a:r>
            <a:r>
              <a:rPr lang="en-GB" sz="2400" dirty="0">
                <a:latin typeface="Arial"/>
                <a:cs typeface="Arial"/>
                <a:hlinkClick r:id="rId3"/>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l="11735" r="11735"/>
          <a:stretch>
            <a:fillRect/>
          </a:stretch>
        </p:blipFill>
        <p:spPr>
          <a:xfrm>
            <a:off x="6550429" y="1370108"/>
            <a:ext cx="5309091" cy="462672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49" b="-755"/>
          <a:stretch>
            <a:fillRect/>
          </a:stretch>
        </p:blipFill>
        <p:spPr>
          <a:xfrm flipH="1">
            <a:off x="2128" y="1279575"/>
            <a:ext cx="4592924"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4899277" y="5244179"/>
            <a:ext cx="6957210" cy="830997"/>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Arial"/>
              </a:rPr>
              <a:t>Always check</a:t>
            </a:r>
            <a:r>
              <a:rPr lang="en-GB" sz="2400" b="1" dirty="0">
                <a:latin typeface="Calibri"/>
                <a:ea typeface="Calibri"/>
                <a:cs typeface="Arial"/>
              </a:rPr>
              <a:t> your assignment brief and with your tutor to confirm if and how use of AI is permitted!</a:t>
            </a:r>
          </a:p>
        </p:txBody>
      </p:sp>
      <p:sp>
        <p:nvSpPr>
          <p:cNvPr id="4" name="TextBox 3">
            <a:extLst>
              <a:ext uri="{FF2B5EF4-FFF2-40B4-BE49-F238E27FC236}">
                <a16:creationId xmlns:a16="http://schemas.microsoft.com/office/drawing/2014/main" id="{5BA43E62-7282-0A8D-17F5-91D49CBFFCCB}"/>
              </a:ext>
            </a:extLst>
          </p:cNvPr>
          <p:cNvSpPr txBox="1"/>
          <p:nvPr/>
        </p:nvSpPr>
        <p:spPr>
          <a:xfrm>
            <a:off x="4898603" y="1552517"/>
            <a:ext cx="6920905" cy="838617"/>
          </a:xfrm>
          <a:prstGeom prst="rect">
            <a:avLst/>
          </a:prstGeom>
          <a:noFill/>
        </p:spPr>
        <p:txBody>
          <a:bodyPr wrap="square" lIns="91440" tIns="45720" rIns="91440" bIns="45720" rtlCol="0" anchor="t">
            <a:spAutoFit/>
          </a:bodyPr>
          <a:lstStyle/>
          <a:p>
            <a:r>
              <a:rPr lang="en-GB" sz="2400" dirty="0">
                <a:latin typeface="Calibri "/>
              </a:rPr>
              <a:t>Know the difference between</a:t>
            </a:r>
            <a:r>
              <a:rPr lang="en-GB" sz="2400" b="1" dirty="0">
                <a:latin typeface="Calibri "/>
              </a:rPr>
              <a:t> </a:t>
            </a:r>
            <a:r>
              <a:rPr lang="en-GB" sz="2400" b="1" dirty="0">
                <a:solidFill>
                  <a:schemeClr val="accent2"/>
                </a:solidFill>
                <a:latin typeface="Calibri "/>
              </a:rPr>
              <a:t>AI enhanced</a:t>
            </a:r>
            <a:r>
              <a:rPr lang="en-GB" sz="2400" b="1" dirty="0">
                <a:latin typeface="Calibri "/>
              </a:rPr>
              <a:t> </a:t>
            </a:r>
            <a:r>
              <a:rPr lang="en-GB" sz="2400" dirty="0">
                <a:latin typeface="Calibri "/>
              </a:rPr>
              <a:t>tools and</a:t>
            </a:r>
            <a:r>
              <a:rPr lang="en-GB" sz="2400" b="1" dirty="0">
                <a:latin typeface="Calibri "/>
              </a:rPr>
              <a:t> </a:t>
            </a:r>
            <a:r>
              <a:rPr lang="en-GB" sz="2400" b="1" dirty="0">
                <a:solidFill>
                  <a:schemeClr val="accent2"/>
                </a:solidFill>
                <a:latin typeface="Calibri "/>
              </a:rPr>
              <a:t>Generative AI</a:t>
            </a:r>
            <a:r>
              <a:rPr lang="en-GB" sz="2400" b="1" dirty="0">
                <a:latin typeface="Calibri "/>
              </a:rPr>
              <a:t> </a:t>
            </a:r>
            <a:r>
              <a:rPr lang="en-GB" sz="2400" dirty="0">
                <a:latin typeface="Calibri "/>
              </a:rPr>
              <a:t>tools! </a:t>
            </a:r>
          </a:p>
        </p:txBody>
      </p:sp>
      <p:sp>
        <p:nvSpPr>
          <p:cNvPr id="7" name="TextBox 6">
            <a:extLst>
              <a:ext uri="{FF2B5EF4-FFF2-40B4-BE49-F238E27FC236}">
                <a16:creationId xmlns:a16="http://schemas.microsoft.com/office/drawing/2014/main" id="{7EB3D775-0301-E160-8F23-F9458172A4EE}"/>
              </a:ext>
            </a:extLst>
          </p:cNvPr>
          <p:cNvSpPr txBox="1"/>
          <p:nvPr/>
        </p:nvSpPr>
        <p:spPr>
          <a:xfrm>
            <a:off x="4957896" y="2437868"/>
            <a:ext cx="6920904" cy="220098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400" b="1" dirty="0">
                <a:latin typeface="Calibri"/>
                <a:ea typeface="Calibri"/>
                <a:cs typeface="Calibri"/>
              </a:rPr>
              <a:t>Infoskills Unit Links: </a:t>
            </a:r>
            <a:r>
              <a:rPr lang="en-GB" sz="2400" b="1" dirty="0">
                <a:latin typeface="Calibri"/>
                <a:ea typeface="Calibri"/>
                <a:cs typeface="Calibri"/>
                <a:hlinkClick r:id="rId4"/>
              </a:rPr>
              <a:t>Generative AI</a:t>
            </a:r>
            <a:r>
              <a:rPr lang="en-GB" sz="2400" b="1" dirty="0">
                <a:latin typeface="Calibri"/>
                <a:ea typeface="Calibri"/>
                <a:cs typeface="Calibri"/>
              </a:rPr>
              <a:t> and </a:t>
            </a:r>
            <a:r>
              <a:rPr lang="en-GB" sz="2400" b="1" dirty="0">
                <a:latin typeface="Calibri"/>
                <a:ea typeface="Calibri"/>
                <a:cs typeface="Calibri"/>
                <a:hlinkClick r:id="rId5"/>
              </a:rPr>
              <a:t>Further Searching Techniques.</a:t>
            </a:r>
            <a:r>
              <a:rPr lang="en-GB" sz="2400" dirty="0">
                <a:latin typeface="Calibri"/>
                <a:ea typeface="Calibri"/>
                <a:cs typeface="Calibri"/>
                <a:hlinkClick r:id="rId5"/>
              </a:rPr>
              <a:t> </a:t>
            </a:r>
            <a:endParaRPr lang="en-GB" sz="2400" dirty="0">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18050276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p:txBody>
          <a:bodyPr/>
          <a:lstStyle/>
          <a:p>
            <a:r>
              <a:rPr lang="en-GB"/>
              <a:t>Primo Research Assistant tool</a:t>
            </a:r>
            <a:endParaRPr lang="en-US"/>
          </a:p>
        </p:txBody>
      </p:sp>
      <p:sp>
        <p:nvSpPr>
          <p:cNvPr id="6" name="TextBox 5">
            <a:extLst>
              <a:ext uri="{FF2B5EF4-FFF2-40B4-BE49-F238E27FC236}">
                <a16:creationId xmlns:a16="http://schemas.microsoft.com/office/drawing/2014/main" id="{864CD561-48BE-FDFA-E160-4E9756FA7BF0}"/>
              </a:ext>
            </a:extLst>
          </p:cNvPr>
          <p:cNvSpPr txBox="1"/>
          <p:nvPr/>
        </p:nvSpPr>
        <p:spPr>
          <a:xfrm>
            <a:off x="1170324" y="4992735"/>
            <a:ext cx="9679061" cy="1015663"/>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Calibri "/>
              </a:rPr>
              <a:t>Use the tool to help locate academic sources, find key words, terms and studies.</a:t>
            </a:r>
          </a:p>
          <a:p>
            <a:pPr marL="342900" indent="-342900">
              <a:buFont typeface="Arial" panose="020B0604020202020204" pitchFamily="34" charset="0"/>
              <a:buChar char="•"/>
            </a:pPr>
            <a:r>
              <a:rPr lang="en-GB" sz="2000">
                <a:latin typeface="Calibri "/>
              </a:rPr>
              <a:t>Do not use the Generative AI summary in your work!</a:t>
            </a:r>
          </a:p>
          <a:p>
            <a:pPr marL="342900" indent="-342900">
              <a:buFont typeface="Arial" panose="020B0604020202020204" pitchFamily="34" charset="0"/>
              <a:buChar char="•"/>
            </a:pPr>
            <a:r>
              <a:rPr lang="en-GB" sz="2000">
                <a:latin typeface="Calibri "/>
              </a:rPr>
              <a:t>You must sign in to use.</a:t>
            </a:r>
            <a:endParaRPr lang="en-US" sz="200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702344" y="575003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2"/>
              </a:rPr>
              <a:t>https://digitalservices.uwtsd.ac.uk/library/</a:t>
            </a:r>
            <a:r>
              <a:rPr lang="en-GB">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EDB6B12E-FCE3-184E-2510-698DA6025362}"/>
              </a:ext>
            </a:extLst>
          </p:cNvPr>
          <p:cNvPicPr>
            <a:picLocks noChangeAspect="1"/>
          </p:cNvPicPr>
          <p:nvPr/>
        </p:nvPicPr>
        <p:blipFill>
          <a:blip r:embed="rId3"/>
          <a:stretch>
            <a:fillRect/>
          </a:stretch>
        </p:blipFill>
        <p:spPr>
          <a:xfrm>
            <a:off x="1235824" y="1616937"/>
            <a:ext cx="9116291" cy="30150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71315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11608158" cy="1003916"/>
          </a:xfrm>
        </p:spPr>
        <p:txBody>
          <a:bodyPr>
            <a:normAutofit/>
          </a:bodyPr>
          <a:lstStyle/>
          <a:p>
            <a:r>
              <a:rPr lang="en-GB" dirty="0">
                <a:latin typeface="Calibri"/>
                <a:ea typeface="Calibri"/>
                <a:cs typeface="Calibri"/>
              </a:rPr>
              <a:t>General good practice for using AI tools</a:t>
            </a:r>
            <a:endParaRPr lang="en-GB"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F28702F-5816-2280-1F9B-81F8C5319859}"/>
              </a:ext>
            </a:extLst>
          </p:cNvPr>
          <p:cNvSpPr txBox="1"/>
          <p:nvPr/>
        </p:nvSpPr>
        <p:spPr>
          <a:xfrm>
            <a:off x="402018" y="1456212"/>
            <a:ext cx="11608159" cy="4524315"/>
          </a:xfrm>
          <a:prstGeom prst="rect">
            <a:avLst/>
          </a:prstGeom>
          <a:noFill/>
        </p:spPr>
        <p:txBody>
          <a:bodyPr wrap="square" lIns="91440" tIns="45720" rIns="91440" bIns="45720" rtlCol="0" anchor="t">
            <a:spAutoFit/>
          </a:bodyPr>
          <a:lstStyle/>
          <a:p>
            <a:r>
              <a:rPr lang="en-GB" sz="2400" b="1" dirty="0">
                <a:latin typeface="Calibri"/>
                <a:ea typeface="Calibri"/>
                <a:cs typeface="Arial"/>
              </a:rPr>
              <a:t>If permitted</a:t>
            </a:r>
            <a:r>
              <a:rPr lang="en-GB" sz="2400" dirty="0">
                <a:latin typeface="Calibri"/>
                <a:ea typeface="Calibri"/>
                <a:cs typeface="Arial"/>
              </a:rPr>
              <a:t>, demonstrate good academic practice by...</a:t>
            </a:r>
            <a:endParaRPr lang="en-GB" sz="2400" dirty="0">
              <a:latin typeface="Calibri"/>
              <a:ea typeface="Calibri"/>
              <a:cs typeface="Arial" panose="020B0604020202020204" pitchFamily="34" charset="0"/>
            </a:endParaRPr>
          </a:p>
          <a:p>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Using AI tools effectively, critically, ethically</a:t>
            </a:r>
            <a:r>
              <a:rPr lang="en-GB" sz="2400" dirty="0">
                <a:latin typeface="Calibri"/>
                <a:ea typeface="Calibri"/>
                <a:cs typeface="Arial"/>
              </a:rPr>
              <a:t> and within permitted guidelines.</a:t>
            </a:r>
          </a:p>
          <a:p>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Being aware of limitations</a:t>
            </a:r>
            <a:r>
              <a:rPr lang="en-GB" sz="2400" b="1" dirty="0">
                <a:latin typeface="Calibri"/>
                <a:ea typeface="Calibri"/>
                <a:cs typeface="Arial"/>
              </a:rPr>
              <a:t>, </a:t>
            </a:r>
            <a:r>
              <a:rPr lang="en-GB" sz="2400" dirty="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Evaluating</a:t>
            </a:r>
            <a:r>
              <a:rPr lang="en-GB" sz="2400" dirty="0">
                <a:latin typeface="Calibri"/>
                <a:ea typeface="Calibri"/>
                <a:cs typeface="Arial"/>
              </a:rPr>
              <a:t> </a:t>
            </a:r>
            <a:r>
              <a:rPr lang="en-GB" sz="2400" b="1" dirty="0">
                <a:latin typeface="Calibri"/>
                <a:ea typeface="Calibri"/>
                <a:cs typeface="Arial"/>
              </a:rPr>
              <a:t>all generated text</a:t>
            </a:r>
            <a:r>
              <a:rPr lang="en-GB" sz="2400" dirty="0">
                <a:latin typeface="Calibri"/>
                <a:ea typeface="Calibri"/>
                <a:cs typeface="Arial"/>
              </a:rPr>
              <a:t> critically.</a:t>
            </a:r>
          </a:p>
          <a:p>
            <a:pPr marL="285750" indent="-285750">
              <a:buFont typeface="Arial" panose="020B0604020202020204" pitchFamily="34" charset="0"/>
              <a:buChar char="•"/>
            </a:pPr>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Acknowledging</a:t>
            </a:r>
            <a:r>
              <a:rPr lang="en-GB" sz="2400" dirty="0">
                <a:solidFill>
                  <a:schemeClr val="accent2"/>
                </a:solidFill>
                <a:latin typeface="Calibri"/>
                <a:ea typeface="Calibri"/>
                <a:cs typeface="Arial"/>
              </a:rPr>
              <a:t> </a:t>
            </a:r>
            <a:r>
              <a:rPr lang="en-GB" sz="2400" dirty="0">
                <a:latin typeface="Calibri"/>
                <a:ea typeface="Calibri"/>
                <a:cs typeface="Arial"/>
              </a:rPr>
              <a:t>any AI use</a:t>
            </a:r>
            <a:r>
              <a:rPr lang="en-GB" sz="2400" dirty="0">
                <a:solidFill>
                  <a:schemeClr val="accent2"/>
                </a:solidFill>
                <a:latin typeface="Calibri"/>
                <a:ea typeface="Calibri"/>
                <a:cs typeface="Arial"/>
              </a:rPr>
              <a:t>.</a:t>
            </a:r>
          </a:p>
          <a:p>
            <a:endParaRPr lang="en-GB" sz="2400" dirty="0">
              <a:solidFill>
                <a:srgbClr val="000000"/>
              </a:solidFill>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Completing</a:t>
            </a:r>
            <a:r>
              <a:rPr lang="en-GB" sz="2400" dirty="0">
                <a:latin typeface="Calibri"/>
                <a:ea typeface="Calibri"/>
                <a:cs typeface="Arial"/>
              </a:rPr>
              <a:t> the AI sections in infoskills and applying the AI CRAAP test to all AI tool use.</a:t>
            </a:r>
          </a:p>
        </p:txBody>
      </p:sp>
    </p:spTree>
    <p:extLst>
      <p:ext uri="{BB962C8B-B14F-4D97-AF65-F5344CB8AC3E}">
        <p14:creationId xmlns:p14="http://schemas.microsoft.com/office/powerpoint/2010/main" val="3884145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698242" y="252284"/>
            <a:ext cx="10795518" cy="1003916"/>
          </a:xfrm>
        </p:spPr>
        <p:txBody>
          <a:bodyPr anchor="b">
            <a:normAutofit/>
          </a:bodyPr>
          <a:lstStyle/>
          <a:p>
            <a:r>
              <a:rPr lang="en-GB" dirty="0"/>
              <a:t>GenAI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2">
            <a:extLst>
              <a:ext uri="{28A0092B-C50C-407E-A947-70E740481C1C}">
                <a14:useLocalDpi xmlns:a14="http://schemas.microsoft.com/office/drawing/2010/main" val="0"/>
              </a:ext>
            </a:extLst>
          </a:blip>
          <a:srcRect t="809"/>
          <a:stretch>
            <a:fillRect/>
          </a:stretch>
        </p:blipFill>
        <p:spPr>
          <a:xfrm>
            <a:off x="1003540" y="1299713"/>
            <a:ext cx="9161253" cy="4902950"/>
          </a:xfr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F3EFE270-3905-E6D5-E3A9-88649CFC904D}"/>
              </a:ext>
            </a:extLst>
          </p:cNvPr>
          <p:cNvSpPr txBox="1"/>
          <p:nvPr/>
        </p:nvSpPr>
        <p:spPr>
          <a:xfrm>
            <a:off x="10386204" y="5054093"/>
            <a:ext cx="1805796" cy="1077218"/>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3"/>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490941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7D7B-C1B0-1544-9692-DB1C9E542D1D}"/>
              </a:ext>
            </a:extLst>
          </p:cNvPr>
          <p:cNvSpPr>
            <a:spLocks noGrp="1"/>
          </p:cNvSpPr>
          <p:nvPr>
            <p:ph type="title"/>
          </p:nvPr>
        </p:nvSpPr>
        <p:spPr/>
        <p:txBody>
          <a:bodyPr/>
          <a:lstStyle/>
          <a:p>
            <a:r>
              <a:rPr lang="en-GB"/>
              <a:t>College of Policing Library</a:t>
            </a:r>
            <a:endParaRPr lang="en-US"/>
          </a:p>
        </p:txBody>
      </p:sp>
      <p:pic>
        <p:nvPicPr>
          <p:cNvPr id="5" name="Picture 4">
            <a:extLst>
              <a:ext uri="{FF2B5EF4-FFF2-40B4-BE49-F238E27FC236}">
                <a16:creationId xmlns:a16="http://schemas.microsoft.com/office/drawing/2014/main" id="{1C9C0240-9409-4E6B-1F61-CE55B093C034}"/>
              </a:ext>
            </a:extLst>
          </p:cNvPr>
          <p:cNvPicPr>
            <a:picLocks noChangeAspect="1"/>
          </p:cNvPicPr>
          <p:nvPr/>
        </p:nvPicPr>
        <p:blipFill>
          <a:blip r:embed="rId2"/>
          <a:stretch>
            <a:fillRect/>
          </a:stretch>
        </p:blipFill>
        <p:spPr>
          <a:xfrm>
            <a:off x="2831869" y="1612670"/>
            <a:ext cx="9155083" cy="43826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38453B1-B1A8-46F5-B92A-6DA6D848E283}"/>
              </a:ext>
            </a:extLst>
          </p:cNvPr>
          <p:cNvSpPr txBox="1"/>
          <p:nvPr/>
        </p:nvSpPr>
        <p:spPr>
          <a:xfrm>
            <a:off x="770313" y="2903913"/>
            <a:ext cx="2322022" cy="1200329"/>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hlinkClick r:id="rId3"/>
              </a:rPr>
              <a:t>Library</a:t>
            </a:r>
            <a:endParaRPr lang="en-GB" sz="2400">
              <a:latin typeface="Calibri" panose="020F0502020204030204" pitchFamily="34" charset="0"/>
              <a:ea typeface="Calibri" panose="020F0502020204030204" pitchFamily="34" charset="0"/>
              <a:cs typeface="Calibri" panose="020F0502020204030204" pitchFamily="34" charset="0"/>
            </a:endParaRPr>
          </a:p>
          <a:p>
            <a:endParaRPr lang="en-GB" sz="2400">
              <a:latin typeface="Calibri" panose="020F0502020204030204" pitchFamily="34" charset="0"/>
              <a:ea typeface="Calibri" panose="020F0502020204030204" pitchFamily="34" charset="0"/>
              <a:cs typeface="Calibri" panose="020F0502020204030204" pitchFamily="34" charset="0"/>
            </a:endParaRPr>
          </a:p>
          <a:p>
            <a:r>
              <a:rPr lang="en-GB" sz="2400">
                <a:latin typeface="Calibri" panose="020F0502020204030204" pitchFamily="34" charset="0"/>
                <a:ea typeface="Calibri" panose="020F0502020204030204" pitchFamily="34" charset="0"/>
                <a:cs typeface="Calibri" panose="020F0502020204030204" pitchFamily="34" charset="0"/>
                <a:hlinkClick r:id="rId4"/>
              </a:rPr>
              <a:t>Reading Lists</a:t>
            </a:r>
            <a:endParaRPr lang="en-US" sz="24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759682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Record by referencing correctly</a:t>
            </a:r>
            <a:endParaRPr lang="en-GB" sz="2000"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Further Useful Resources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1646295"/>
            <a:ext cx="5110627" cy="4236920"/>
          </a:xfrm>
        </p:spPr>
        <p:txBody>
          <a:bodyPr vert="horz" lIns="91440" tIns="45720" rIns="91440" bIns="45720" rtlCol="0" anchor="t">
            <a:normAutofit fontScale="92500" lnSpcReduction="20000"/>
          </a:bodyPr>
          <a:lstStyle/>
          <a:p>
            <a:pPr>
              <a:buFont typeface="Arial" panose="020B0604020202020204" pitchFamily="34" charset="0"/>
              <a:buChar char="•"/>
            </a:pPr>
            <a:r>
              <a:rPr lang="en-GB" dirty="0">
                <a:latin typeface="Calibri"/>
                <a:ea typeface="Calibri"/>
                <a:cs typeface="Calibri"/>
              </a:rPr>
              <a:t> </a:t>
            </a:r>
            <a:r>
              <a:rPr lang="en-GB" sz="2400" dirty="0">
                <a:latin typeface="Calibri"/>
                <a:ea typeface="Calibri"/>
                <a:cs typeface="Calibri"/>
                <a:hlinkClick r:id="rId2"/>
              </a:rPr>
              <a:t>Library study skills resource list</a:t>
            </a:r>
            <a:endParaRPr lang="en-GB" sz="2400" dirty="0">
              <a:latin typeface="Calibri"/>
              <a:ea typeface="Calibri"/>
              <a:cs typeface="Calibri"/>
            </a:endParaRP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3"/>
              </a:rPr>
              <a:t> Library online infoskills</a:t>
            </a:r>
            <a:endParaRPr lang="en-GB" sz="2400" dirty="0">
              <a:latin typeface="Calibri"/>
              <a:ea typeface="Calibri"/>
              <a:cs typeface="Calibri"/>
            </a:endParaRP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 </a:t>
            </a:r>
            <a:r>
              <a:rPr lang="en-GB" sz="2400" dirty="0">
                <a:latin typeface="Calibri"/>
                <a:ea typeface="Calibri"/>
                <a:cs typeface="Calibri"/>
                <a:hlinkClick r:id="rId4"/>
              </a:rPr>
              <a:t>TurnitIn: evaluating sources playlist</a:t>
            </a:r>
            <a:endParaRPr lang="en-GB" sz="2400" dirty="0">
              <a:latin typeface="Calibri"/>
              <a:ea typeface="Calibri"/>
              <a:cs typeface="Calibri"/>
            </a:endParaRP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 </a:t>
            </a:r>
            <a:r>
              <a:rPr lang="en-GB" sz="2400" dirty="0">
                <a:latin typeface="Calibri"/>
                <a:ea typeface="Calibri"/>
                <a:cs typeface="Calibri"/>
                <a:hlinkClick r:id="rId5"/>
              </a:rPr>
              <a:t>Locating physical resources</a:t>
            </a:r>
            <a:r>
              <a:rPr lang="en-GB" sz="2400" dirty="0">
                <a:latin typeface="Calibri"/>
                <a:ea typeface="Calibri"/>
                <a:cs typeface="Calibri"/>
              </a:rPr>
              <a:t> (Stackmap)</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5"/>
              </a:rPr>
              <a:t> Using our libraries</a:t>
            </a:r>
            <a:endParaRPr lang="en-GB" sz="2400" dirty="0">
              <a:latin typeface="Calibri"/>
              <a:ea typeface="Calibri"/>
              <a:cs typeface="Calibri"/>
            </a:endParaRP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6"/>
              </a:rPr>
              <a:t> Troubleshooting</a:t>
            </a:r>
            <a:endParaRPr lang="en-GB" sz="2400" dirty="0">
              <a:latin typeface="Calibri"/>
              <a:ea typeface="Calibri"/>
              <a:cs typeface="Calibri"/>
            </a:endParaRPr>
          </a:p>
          <a:p>
            <a:pPr>
              <a:buFont typeface="Arial" panose="020B0604020202020204" pitchFamily="34" charset="0"/>
              <a:buChar char="•"/>
            </a:pPr>
            <a:endParaRPr lang="en-GB" sz="2400" dirty="0">
              <a:latin typeface="Calibri"/>
              <a:ea typeface="Calibri"/>
              <a:cs typeface="Calibri"/>
            </a:endParaRPr>
          </a:p>
          <a:p>
            <a:endParaRPr lang="en-GB" dirty="0">
              <a:ea typeface="Calibri Light"/>
              <a:cs typeface="Calibri Light"/>
            </a:endParaRPr>
          </a:p>
        </p:txBody>
      </p:sp>
      <p:pic>
        <p:nvPicPr>
          <p:cNvPr id="4" name="Picture 3" descr="Two people collaborating over books">
            <a:extLst>
              <a:ext uri="{FF2B5EF4-FFF2-40B4-BE49-F238E27FC236}">
                <a16:creationId xmlns:a16="http://schemas.microsoft.com/office/drawing/2014/main" id="{5BC902B2-BAFA-47BD-8EE1-68B5F55EF835}"/>
              </a:ext>
            </a:extLst>
          </p:cNvPr>
          <p:cNvPicPr>
            <a:picLocks noChangeAspect="1"/>
          </p:cNvPicPr>
          <p:nvPr/>
        </p:nvPicPr>
        <p:blipFill>
          <a:blip r:embed="rId7" cstate="print">
            <a:extLst>
              <a:ext uri="{28A0092B-C50C-407E-A947-70E740481C1C}">
                <a14:useLocalDpi xmlns:a14="http://schemas.microsoft.com/office/drawing/2010/main" val="0"/>
              </a:ext>
            </a:extLst>
          </a:blip>
          <a:srcRect l="9474" r="13932" b="1"/>
          <a:stretch/>
        </p:blipFill>
        <p:spPr>
          <a:xfrm>
            <a:off x="6383132" y="1266782"/>
            <a:ext cx="5847196" cy="5095666"/>
          </a:xfrm>
          <a:prstGeom prst="rect">
            <a:avLst/>
          </a:prstGeom>
          <a:noFill/>
        </p:spPr>
      </p:pic>
    </p:spTree>
    <p:extLst>
      <p:ext uri="{BB962C8B-B14F-4D97-AF65-F5344CB8AC3E}">
        <p14:creationId xmlns:p14="http://schemas.microsoft.com/office/powerpoint/2010/main" val="21957101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1709052"/>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859657"/>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11139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7908795" y="5095138"/>
            <a:ext cx="1022060" cy="945180"/>
          </a:xfrm>
          <a:prstGeom prst="rect">
            <a:avLst/>
          </a:prstGeom>
        </p:spPr>
      </p:pic>
    </p:spTree>
    <p:extLst>
      <p:ext uri="{BB962C8B-B14F-4D97-AF65-F5344CB8AC3E}">
        <p14:creationId xmlns:p14="http://schemas.microsoft.com/office/powerpoint/2010/main" val="3632797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D48C1BA-A84B-5663-75A6-B94CA8DC3E88}"/>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0457D265-5018-26BA-F3C1-B5C7BA02A13E}"/>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0095820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06DFABF-14E0-4CA8-A527-BDC6401796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http://purl.org/dc/terms/"/>
    <ds:schemaRef ds:uri="61b8a593-e33f-405c-9ec9-a885dee76581"/>
    <ds:schemaRef ds:uri="http://schemas.openxmlformats.org/package/2006/metadata/core-properties"/>
    <ds:schemaRef ds:uri="316f2420-4a0a-4c49-8a81-53a9bcc36554"/>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144</TotalTime>
  <Words>1744</Words>
  <Application>Microsoft Office PowerPoint</Application>
  <PresentationFormat>Widescreen</PresentationFormat>
  <Paragraphs>294</Paragraphs>
  <Slides>42</Slides>
  <Notes>12</Notes>
  <HiddenSlides>0</HiddenSlides>
  <MMClips>1</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Introduction to the online library. </vt:lpstr>
      <vt:lpstr>Academic Liaison Librarian (ALL)</vt:lpstr>
      <vt:lpstr>Library Anxiety</vt:lpstr>
      <vt:lpstr>Sign up to Online Infoskills Tutorials</vt:lpstr>
      <vt:lpstr>PowerPoint Presentation</vt:lpstr>
      <vt:lpstr>Types of information </vt:lpstr>
      <vt:lpstr>Where to begin searching for academic information.</vt:lpstr>
      <vt:lpstr>Evaluating Information</vt:lpstr>
      <vt:lpstr>Online Resource Lists – your shortcut</vt:lpstr>
      <vt:lpstr>Your online resource list on Moodle...</vt:lpstr>
      <vt:lpstr>Library website: Student HWB</vt:lpstr>
      <vt:lpstr>Explore, Click, and Scroll…</vt:lpstr>
      <vt:lpstr>Literature searching</vt:lpstr>
      <vt:lpstr>Library Discovery Tool</vt:lpstr>
      <vt:lpstr>Library Catalogue – Your Library Account.</vt:lpstr>
      <vt:lpstr>Search and save resources</vt:lpstr>
      <vt:lpstr>Basic Search</vt:lpstr>
      <vt:lpstr>Explore options in the record</vt:lpstr>
      <vt:lpstr>PowerPoint Presentation</vt:lpstr>
      <vt:lpstr>Phrase Searching &amp; Terminology</vt:lpstr>
      <vt:lpstr>Truncation and Wildcards</vt:lpstr>
      <vt:lpstr>Use Advanced Search</vt:lpstr>
      <vt:lpstr>Further example</vt:lpstr>
      <vt:lpstr>Tips</vt:lpstr>
      <vt:lpstr>Export Search to Google Scholar</vt:lpstr>
      <vt:lpstr>Linking Google Scholar to the library </vt:lpstr>
      <vt:lpstr>LibKey Nomad</vt:lpstr>
      <vt:lpstr>Searching: Library Search or individual databases?</vt:lpstr>
      <vt:lpstr>Examples of databases to explore</vt:lpstr>
      <vt:lpstr>Further databases to explore for leadership</vt:lpstr>
      <vt:lpstr>Ejournals: Browzine</vt:lpstr>
      <vt:lpstr>Examples of Policing Journals</vt:lpstr>
      <vt:lpstr>Need More?</vt:lpstr>
      <vt:lpstr>What about Artificial Intelligence (AI)?</vt:lpstr>
      <vt:lpstr>Primo Research Assistant tool</vt:lpstr>
      <vt:lpstr>General good practice for using AI tools</vt:lpstr>
      <vt:lpstr>GenAI CRAAP Test</vt:lpstr>
      <vt:lpstr>College of Policing Library</vt:lpstr>
      <vt:lpstr>Summary</vt:lpstr>
      <vt:lpstr>Further Useful Resources</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31</cp:revision>
  <dcterms:created xsi:type="dcterms:W3CDTF">2024-01-22T14:45:26Z</dcterms:created>
  <dcterms:modified xsi:type="dcterms:W3CDTF">2025-11-26T16:35:22Z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