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EA33363-46AA-42F8-AD8E-CACA073DDC3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348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879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045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94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12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073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905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75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223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207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612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33363-46AA-42F8-AD8E-CACA073DDC3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161B37-612F-49D7-812D-AE0F2CC98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04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4FC00-5EC2-4C48-A6F4-58B3FE55F83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Activity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506D2D-A639-4F0B-92AE-82DD66ED85F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5KIOP – Understanding the Link between Individual and Organisational Performance</a:t>
            </a:r>
          </a:p>
        </p:txBody>
      </p:sp>
    </p:spTree>
    <p:extLst>
      <p:ext uri="{BB962C8B-B14F-4D97-AF65-F5344CB8AC3E}">
        <p14:creationId xmlns:p14="http://schemas.microsoft.com/office/powerpoint/2010/main" val="42466870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3F9C7-76B6-43BB-BDAB-4916F6557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to be Produced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03113-B08C-48D5-8EF0-C62F9AF48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Slides (</a:t>
            </a:r>
            <a:r>
              <a:rPr lang="en-GB" dirty="0" err="1"/>
              <a:t>Powerpoint</a:t>
            </a:r>
            <a:r>
              <a:rPr lang="en-GB" dirty="0"/>
              <a:t> or equivalent) with attached notes pages, equating to approximately 3000 words </a:t>
            </a:r>
            <a:r>
              <a:rPr lang="en-GB" b="1" dirty="0"/>
              <a:t>in total</a:t>
            </a:r>
            <a:r>
              <a:rPr lang="en-GB" dirty="0"/>
              <a:t>.  </a:t>
            </a:r>
            <a:br>
              <a:rPr lang="en-GB" dirty="0"/>
            </a:br>
            <a:endParaRPr lang="en-GB" dirty="0"/>
          </a:p>
          <a:p>
            <a:r>
              <a:rPr lang="en-GB" dirty="0"/>
              <a:t>All reference sources should be acknowledged correctly and a bibliography provided where appropriate (these should be excluded from the word count).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Note: You are not required to deliver the presentation for this assessment.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036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EC32B-074E-4385-A4E0-D28678D9E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360728"/>
            <a:ext cx="10972800" cy="524311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Slides</a:t>
            </a:r>
            <a:r>
              <a:rPr lang="en-GB" dirty="0"/>
              <a:t> </a:t>
            </a:r>
          </a:p>
          <a:p>
            <a:r>
              <a:rPr lang="en-GB" dirty="0"/>
              <a:t>Should follow recognised good practice (e.g. not excessive number of slides, uncluttered slides, and appropriate font sizes) and cover key points/areas of the information to be presented.  </a:t>
            </a:r>
          </a:p>
          <a:p>
            <a:r>
              <a:rPr lang="en-GB" dirty="0"/>
              <a:t>A typical presentation structure would include: title slide, aims of presentation, main content areas to be covered, key information points/main content, conclusions/summary slide.</a:t>
            </a:r>
          </a:p>
          <a:p>
            <a:pPr marL="0" indent="0">
              <a:buNone/>
            </a:pPr>
            <a:r>
              <a:rPr lang="en-GB" b="1" dirty="0"/>
              <a:t>Notes pages – use full sentences</a:t>
            </a:r>
            <a:endParaRPr lang="en-GB" dirty="0"/>
          </a:p>
          <a:p>
            <a:r>
              <a:rPr lang="en-GB" dirty="0"/>
              <a:t>The notes pages should develop the key points on the slides and make reference to academic literature, theory or models.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693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BF56D-8822-4E97-B483-2F69D8E9C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64127-1A8A-4AF8-8264-186706FCC5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You have been asked to present information to a group of line-managers which will enhance their knowledge and understanding of </a:t>
            </a:r>
            <a:r>
              <a:rPr lang="en-GB" i="1" dirty="0"/>
              <a:t>managing and improving performance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preparation for the presentation, prepare appropriate slides with related notes pages which expand on key points and make reference to academic literature, theory or models. </a:t>
            </a:r>
          </a:p>
        </p:txBody>
      </p:sp>
    </p:spTree>
    <p:extLst>
      <p:ext uri="{BB962C8B-B14F-4D97-AF65-F5344CB8AC3E}">
        <p14:creationId xmlns:p14="http://schemas.microsoft.com/office/powerpoint/2010/main" val="1363625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FC902-002E-44F8-A10B-02C3A9F71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411061"/>
            <a:ext cx="10972800" cy="510617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Your presentation should cover the following points:</a:t>
            </a:r>
          </a:p>
          <a:p>
            <a:endParaRPr lang="en-GB" dirty="0"/>
          </a:p>
          <a:p>
            <a:pPr marL="514350" indent="-514350">
              <a:buAutoNum type="arabicParenR"/>
            </a:pPr>
            <a:r>
              <a:rPr lang="en-GB" b="1" dirty="0"/>
              <a:t>High Performance Working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A definition and description of HPW</a:t>
            </a:r>
          </a:p>
          <a:p>
            <a:pPr lvl="0"/>
            <a:r>
              <a:rPr lang="en-GB" dirty="0"/>
              <a:t>An evaluation of the link between HPW and organisational performance (i.e. competitive advantage and sustainable performance)</a:t>
            </a:r>
          </a:p>
          <a:p>
            <a:pPr lvl="0"/>
            <a:r>
              <a:rPr lang="en-GB" dirty="0"/>
              <a:t>An evaluation of the link between HPW and employee well-being.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098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5872E-691C-4333-B69B-C2FEDC34D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00473"/>
            <a:ext cx="10972800" cy="81593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High Performance Working (AC 1.1, 1.2, 1.3)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1B38F-CBB8-46DC-9E15-BD7EB7A02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16403"/>
            <a:ext cx="10972800" cy="444616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Define high performance working (HPW) and explain a number of the key components (e.g. clear strategy and effective leadership; employment security; judicious recruitment and selection; extensive training and development; employee involvement and participation, performance review and career development).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Discuss potential or proven links between HPW and positive organisational performance (i.e. competitive advantage and sustainable performance), and between HPW and employee well-being (e.g. engagement, commitment, satisfaction, health, work-life balance), with reference to research and academic opinion.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947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14344-CB38-407D-A945-5A1D702B4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478172"/>
            <a:ext cx="10972800" cy="505017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/>
              <a:t>2) Performance Management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The main stages of the performance management cycle and some key performance management activities.</a:t>
            </a:r>
          </a:p>
          <a:p>
            <a:pPr lvl="0"/>
            <a:r>
              <a:rPr lang="en-GB" dirty="0"/>
              <a:t>An evaluation of how performance management can contribute to: </a:t>
            </a:r>
          </a:p>
          <a:p>
            <a:pPr marL="0" indent="0">
              <a:buNone/>
            </a:pPr>
            <a:r>
              <a:rPr lang="en-GB" dirty="0" err="1"/>
              <a:t>i</a:t>
            </a:r>
            <a:r>
              <a:rPr lang="en-GB" dirty="0"/>
              <a:t>) employee capability and commitment</a:t>
            </a:r>
          </a:p>
          <a:p>
            <a:pPr marL="0" indent="0">
              <a:buNone/>
            </a:pPr>
            <a:r>
              <a:rPr lang="en-GB" dirty="0"/>
              <a:t>ii) recognising and rewarding talent.</a:t>
            </a:r>
          </a:p>
          <a:p>
            <a:pPr lvl="0"/>
            <a:r>
              <a:rPr lang="en-GB" dirty="0"/>
              <a:t>An evaluation of the role of line managers in performance management processes. </a:t>
            </a:r>
          </a:p>
          <a:p>
            <a:pPr lvl="0"/>
            <a:r>
              <a:rPr lang="en-GB" dirty="0"/>
              <a:t>A description of some different ways HR and line managers can work together in performance management processes.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075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3B46B-A35E-4858-86B4-948047779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94377"/>
            <a:ext cx="10972800" cy="778078"/>
          </a:xfrm>
        </p:spPr>
        <p:txBody>
          <a:bodyPr>
            <a:normAutofit/>
          </a:bodyPr>
          <a:lstStyle/>
          <a:p>
            <a:r>
              <a:rPr lang="en-GB" sz="3600" b="1" dirty="0"/>
              <a:t>Performance Management (AC 2.1, 2.2, 3.1, 3.2)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C2C11-950C-4385-8772-07B14D57F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50721"/>
            <a:ext cx="10972800" cy="475655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Define performance management and explain the main stages and some key activities – </a:t>
            </a:r>
          </a:p>
          <a:p>
            <a:pPr marL="0" indent="0">
              <a:buNone/>
            </a:pPr>
            <a:r>
              <a:rPr lang="en-GB" dirty="0"/>
              <a:t>e.g. </a:t>
            </a:r>
          </a:p>
          <a:p>
            <a:pPr marL="0" indent="0">
              <a:buNone/>
            </a:pPr>
            <a:r>
              <a:rPr lang="en-GB" dirty="0"/>
              <a:t>communication of vision and objectives</a:t>
            </a:r>
          </a:p>
          <a:p>
            <a:pPr marL="0" indent="0">
              <a:buNone/>
            </a:pPr>
            <a:r>
              <a:rPr lang="en-GB" dirty="0"/>
              <a:t>setting departmental and individual performance objectives</a:t>
            </a:r>
          </a:p>
          <a:p>
            <a:pPr marL="0" indent="0">
              <a:buNone/>
            </a:pPr>
            <a:r>
              <a:rPr lang="en-GB" dirty="0"/>
              <a:t>measuring performance</a:t>
            </a:r>
          </a:p>
          <a:p>
            <a:pPr marL="0" indent="0">
              <a:buNone/>
            </a:pPr>
            <a:r>
              <a:rPr lang="en-GB" dirty="0"/>
              <a:t>reviewing performance</a:t>
            </a:r>
          </a:p>
          <a:p>
            <a:pPr marL="0" indent="0">
              <a:buNone/>
            </a:pPr>
            <a:r>
              <a:rPr lang="en-GB" dirty="0"/>
              <a:t>identifying training and development needs</a:t>
            </a:r>
          </a:p>
          <a:p>
            <a:pPr marL="0" indent="0">
              <a:buNone/>
            </a:pPr>
            <a:r>
              <a:rPr lang="en-GB" dirty="0"/>
              <a:t>Evaluation</a:t>
            </a:r>
          </a:p>
          <a:p>
            <a:pPr marL="0" indent="0">
              <a:buNone/>
            </a:pPr>
            <a:r>
              <a:rPr lang="en-GB" dirty="0"/>
              <a:t>linking of individual outcomes back to team and organisational outcomes.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77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7EDC3-5FB4-4017-A427-F2558FCEF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671119"/>
            <a:ext cx="10972800" cy="484611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Evaluate how performance management activities can enhance employee capability and commitment.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how performance management activities (such as: agreeing objectives, measuring, assessing, giving feedback, reviewing, identifying learning needs, addressing learning needs) can, themselves, be a means of recognising and rewarding talent in the organisation.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901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B1052-4EFF-42BA-8DFC-60F1F2BD94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478172"/>
            <a:ext cx="10972800" cy="510050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Evaluate, with reference to academic opinion and/or research, the role and importance of line managers in the performance management process.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and give examples of how HR and line managers can work together in performance management processes </a:t>
            </a:r>
          </a:p>
          <a:p>
            <a:pPr marL="0" indent="0">
              <a:buNone/>
            </a:pPr>
            <a:r>
              <a:rPr lang="en-GB" dirty="0"/>
              <a:t>e.g.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HR providing training and support for managers</a:t>
            </a:r>
          </a:p>
          <a:p>
            <a:pPr marL="0" indent="0">
              <a:buNone/>
            </a:pPr>
            <a:r>
              <a:rPr lang="en-GB" dirty="0"/>
              <a:t>HR providing advice on performance issues</a:t>
            </a:r>
          </a:p>
          <a:p>
            <a:pPr marL="0" indent="0">
              <a:buNone/>
            </a:pPr>
            <a:r>
              <a:rPr lang="en-GB" dirty="0"/>
              <a:t>HR supporting line managers in identifying and addressing staff training needs</a:t>
            </a:r>
          </a:p>
          <a:p>
            <a:pPr marL="0" indent="0">
              <a:buNone/>
            </a:pPr>
            <a:r>
              <a:rPr lang="en-GB" dirty="0"/>
              <a:t>HR acting as co-ordinator of process.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422195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44</TotalTime>
  <Words>569</Words>
  <Application>Microsoft Office PowerPoint</Application>
  <PresentationFormat>Widescreen</PresentationFormat>
  <Paragraphs>58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Myriad Pro</vt:lpstr>
      <vt:lpstr>ThemeUWTSD</vt:lpstr>
      <vt:lpstr>Assessment Activity Guidance</vt:lpstr>
      <vt:lpstr>Evidence to be Produced</vt:lpstr>
      <vt:lpstr>PowerPoint Presentation</vt:lpstr>
      <vt:lpstr>The Task</vt:lpstr>
      <vt:lpstr>PowerPoint Presentation</vt:lpstr>
      <vt:lpstr>High Performance Working (AC 1.1, 1.2, 1.3) </vt:lpstr>
      <vt:lpstr>PowerPoint Presentation</vt:lpstr>
      <vt:lpstr>Performance Management (AC 2.1, 2.2, 3.1, 3.2)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5</cp:revision>
  <dcterms:created xsi:type="dcterms:W3CDTF">2019-03-27T12:14:43Z</dcterms:created>
  <dcterms:modified xsi:type="dcterms:W3CDTF">2019-04-02T10:36:22Z</dcterms:modified>
</cp:coreProperties>
</file>