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73" r:id="rId5"/>
    <p:sldId id="263" r:id="rId6"/>
    <p:sldId id="268" r:id="rId7"/>
    <p:sldId id="266" r:id="rId8"/>
    <p:sldId id="275" r:id="rId9"/>
    <p:sldId id="270" r:id="rId10"/>
    <p:sldId id="274" r:id="rId11"/>
    <p:sldId id="262"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295D6-7B90-1816-A43D-6B560661C5DD}" v="84" dt="2023-11-01T02:20:11.982"/>
    <p1510:client id="{323553FF-3484-5B5D-82A3-0F016F11E30D}" v="332" dt="2023-10-16T21:04:18.002"/>
    <p1510:client id="{7F4C3E01-F7B4-A890-500D-7229D1DB1412}" v="16" dt="2023-10-31T07:25:35.896"/>
    <p1510:client id="{D6D81018-896B-E58B-4FFD-203868A042DB}" v="323" dt="2023-11-13T02:50:58.310"/>
    <p1510:client id="{E43933BC-5B9A-C6FB-AFF2-8FC17CD5872E}" v="42" dt="2023-10-19T22:32:24.006"/>
    <p1510:client id="{F5C67ED7-729D-4077-805B-BF1D965329BE}" v="317" dt="2023-11-11T08:41:49.251"/>
    <p1510:client id="{FEDF0FE6-4E0E-4713-B39E-96234D5CB8A4}" v="550" dt="2023-10-16T01:43:00.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url?sa=i&amp;url=https%3A%2F%2Fwww.thesun.co.uk%2Fmoney%2F22259881%2Fvirgin-media-down-again-hundreds-customers-without-internet%2F&amp;psig=AOvVaw3hpdvQ_Z6QUbg2Gwi3kzMk&amp;ust=1697506453650000&amp;source=images&amp;cd=vfe&amp;opi=89978449&amp;ved=0CBAQjRxqFwoTCID1gNu2-YEDFQAAAAAdAAAAABAe" TargetMode="External"/><Relationship Id="rId2" Type="http://schemas.openxmlformats.org/officeDocument/2006/relationships/hyperlink" Target="https://www.tutorialspoint.com/management_concepts/images/knowledge_management_process.jpg" TargetMode="External"/><Relationship Id="rId1" Type="http://schemas.openxmlformats.org/officeDocument/2006/relationships/slideLayout" Target="../slideLayouts/slideLayout2.xml"/><Relationship Id="rId5" Type="http://schemas.openxmlformats.org/officeDocument/2006/relationships/hyperlink" Target="https://content.presspage.com/uploads/2431/800_INC-Tarmac-_1_-_1_-875151.jpg?10000" TargetMode="External"/><Relationship Id="rId4" Type="http://schemas.openxmlformats.org/officeDocument/2006/relationships/hyperlink" Target="https://media-exp1.licdn.com/dms/image/C4D08AQFQgvsJLQIIew/croft-frontend-shrinkToFit1024/0/1618353487031?e=2147483647&amp;v=beta&amp;t=7WH4JkcBntgNUSuQamrjNmNBQSDT8sCt6Skw96NNZb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3B7C5-415D-2794-F9E3-E0542BDEDB5C}"/>
              </a:ext>
            </a:extLst>
          </p:cNvPr>
          <p:cNvSpPr>
            <a:spLocks noGrp="1"/>
          </p:cNvSpPr>
          <p:nvPr>
            <p:ph type="title"/>
          </p:nvPr>
        </p:nvSpPr>
        <p:spPr>
          <a:xfrm>
            <a:off x="755903" y="3428524"/>
            <a:ext cx="10640754" cy="775845"/>
          </a:xfrm>
        </p:spPr>
        <p:txBody>
          <a:bodyPr vert="horz" lIns="91440" tIns="45720" rIns="91440" bIns="45720" rtlCol="0" anchor="b">
            <a:noAutofit/>
          </a:bodyPr>
          <a:lstStyle/>
          <a:p>
            <a:pPr algn="ctr"/>
            <a:r>
              <a:rPr lang="en-US" sz="2000" dirty="0">
                <a:solidFill>
                  <a:schemeClr val="tx2"/>
                </a:solidFill>
                <a:latin typeface="Arial Nova"/>
              </a:rPr>
              <a:t>  </a:t>
            </a:r>
            <a:r>
              <a:rPr lang="en-US" sz="2000" b="1" kern="1200" dirty="0">
                <a:solidFill>
                  <a:schemeClr val="tx2"/>
                </a:solidFill>
                <a:latin typeface="Arial Nova"/>
              </a:rPr>
              <a:t>Knowledge and Information Management skills For the </a:t>
            </a:r>
            <a:r>
              <a:rPr lang="en-US" sz="2000" b="1" dirty="0">
                <a:solidFill>
                  <a:schemeClr val="tx2"/>
                </a:solidFill>
                <a:latin typeface="Arial Nova"/>
              </a:rPr>
              <a:t>Workplace</a:t>
            </a:r>
            <a:br>
              <a:rPr lang="en-US" sz="2000" b="1" dirty="0">
                <a:latin typeface="Arial Nova"/>
              </a:rPr>
            </a:br>
            <a:r>
              <a:rPr lang="en-US" sz="2000" b="1" dirty="0">
                <a:solidFill>
                  <a:schemeClr val="tx2"/>
                </a:solidFill>
                <a:latin typeface="Arial Nova"/>
              </a:rPr>
              <a:t>Charlene</a:t>
            </a:r>
            <a:r>
              <a:rPr lang="en-US" sz="2000" b="1" kern="1200" dirty="0">
                <a:solidFill>
                  <a:schemeClr val="tx2"/>
                </a:solidFill>
                <a:latin typeface="Arial Nova"/>
              </a:rPr>
              <a:t> Johnson </a:t>
            </a:r>
            <a:r>
              <a:rPr lang="en-US" sz="2000" b="1" dirty="0">
                <a:solidFill>
                  <a:schemeClr val="tx2"/>
                </a:solidFill>
                <a:latin typeface="Arial Nova"/>
              </a:rPr>
              <a:t>2131892</a:t>
            </a:r>
            <a:br>
              <a:rPr lang="en-US" sz="2000" b="1" dirty="0">
                <a:latin typeface="Arial Nova"/>
              </a:rPr>
            </a:br>
            <a:r>
              <a:rPr lang="en-US" sz="2000" b="1" dirty="0">
                <a:solidFill>
                  <a:schemeClr val="tx2"/>
                </a:solidFill>
                <a:latin typeface="Arial Nova"/>
              </a:rPr>
              <a:t>Sammual</a:t>
            </a:r>
            <a:r>
              <a:rPr lang="en-US" sz="2000" b="1" kern="1200" dirty="0">
                <a:solidFill>
                  <a:schemeClr val="tx2"/>
                </a:solidFill>
                <a:latin typeface="Arial Nova"/>
              </a:rPr>
              <a:t> Ofori</a:t>
            </a:r>
            <a:endParaRPr lang="en-US" sz="2000" b="1" kern="1200">
              <a:solidFill>
                <a:schemeClr val="tx2"/>
              </a:solidFill>
              <a:latin typeface="Arial Nova"/>
              <a:ea typeface="Calibri Light" panose="020F0302020204030204"/>
              <a:cs typeface="Calibri Light" panose="020F0302020204030204"/>
            </a:endParaRPr>
          </a:p>
          <a:p>
            <a:pPr algn="ctr"/>
            <a:r>
              <a:rPr lang="en-US" sz="2000" b="1" kern="1200" dirty="0">
                <a:solidFill>
                  <a:schemeClr val="tx2"/>
                </a:solidFill>
                <a:latin typeface="Arial Nova"/>
              </a:rPr>
              <a:t>BMSW5106</a:t>
            </a:r>
          </a:p>
          <a:p>
            <a:pPr algn="ctr"/>
            <a:r>
              <a:rPr lang="en-US" sz="2000" b="1" kern="1200" dirty="0">
                <a:solidFill>
                  <a:schemeClr val="tx2"/>
                </a:solidFill>
                <a:latin typeface="Arial Nova"/>
              </a:rPr>
              <a:t>Sept 2023</a:t>
            </a:r>
          </a:p>
          <a:p>
            <a:pPr algn="ctr"/>
            <a:endParaRPr lang="en-US" sz="1000" b="1" kern="1200" dirty="0">
              <a:solidFill>
                <a:schemeClr val="tx2"/>
              </a:solidFill>
              <a:latin typeface="+mj-lt"/>
              <a:ea typeface="Calibri Light"/>
              <a:cs typeface="Calibri Light"/>
            </a:endParaRP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descr="A blue and black sign&#10;&#10;Description automatically generated">
            <a:extLst>
              <a:ext uri="{FF2B5EF4-FFF2-40B4-BE49-F238E27FC236}">
                <a16:creationId xmlns:a16="http://schemas.microsoft.com/office/drawing/2014/main" id="{B1D4FDA0-15D1-6F50-D26F-14B1A92F4152}"/>
              </a:ext>
            </a:extLst>
          </p:cNvPr>
          <p:cNvPicPr>
            <a:picLocks noGrp="1" noChangeAspect="1"/>
          </p:cNvPicPr>
          <p:nvPr>
            <p:ph idx="1"/>
          </p:nvPr>
        </p:nvPicPr>
        <p:blipFill rotWithShape="1">
          <a:blip r:embed="rId2"/>
          <a:srcRect r="1997" b="917"/>
          <a:stretch/>
        </p:blipFill>
        <p:spPr>
          <a:xfrm>
            <a:off x="402984" y="470550"/>
            <a:ext cx="11295636" cy="1543973"/>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E3A8C511-6309-019E-D755-12D188A63A03}"/>
              </a:ext>
            </a:extLst>
          </p:cNvPr>
          <p:cNvSpPr txBox="1"/>
          <p:nvPr/>
        </p:nvSpPr>
        <p:spPr>
          <a:xfrm>
            <a:off x="4940060" y="18115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149968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58E3-AE13-E963-1D87-F6943E0A2C5D}"/>
              </a:ext>
            </a:extLst>
          </p:cNvPr>
          <p:cNvSpPr>
            <a:spLocks noGrp="1"/>
          </p:cNvSpPr>
          <p:nvPr>
            <p:ph type="title"/>
          </p:nvPr>
        </p:nvSpPr>
        <p:spPr>
          <a:xfrm>
            <a:off x="838200" y="365125"/>
            <a:ext cx="10515600" cy="434167"/>
          </a:xfrm>
        </p:spPr>
        <p:txBody>
          <a:bodyPr>
            <a:normAutofit fontScale="90000"/>
          </a:bodyPr>
          <a:lstStyle/>
          <a:p>
            <a:r>
              <a:rPr lang="en-GB" sz="2800" dirty="0">
                <a:latin typeface="Arial Nova"/>
                <a:ea typeface="Calibri Light"/>
                <a:cs typeface="Calibri Light"/>
              </a:rPr>
              <a:t>Table of Content </a:t>
            </a:r>
            <a:endParaRPr lang="en-GB" sz="2800">
              <a:latin typeface="Arial Nova"/>
            </a:endParaRPr>
          </a:p>
        </p:txBody>
      </p:sp>
      <p:sp>
        <p:nvSpPr>
          <p:cNvPr id="6" name="Content Placeholder 5">
            <a:extLst>
              <a:ext uri="{FF2B5EF4-FFF2-40B4-BE49-F238E27FC236}">
                <a16:creationId xmlns:a16="http://schemas.microsoft.com/office/drawing/2014/main" id="{D24FCF2D-AA1C-A70F-F559-CDFBD6F01C19}"/>
              </a:ext>
            </a:extLst>
          </p:cNvPr>
          <p:cNvSpPr>
            <a:spLocks noGrp="1"/>
          </p:cNvSpPr>
          <p:nvPr>
            <p:ph idx="1"/>
          </p:nvPr>
        </p:nvSpPr>
        <p:spPr>
          <a:xfrm>
            <a:off x="838200" y="1264909"/>
            <a:ext cx="10515600" cy="4912054"/>
          </a:xfrm>
        </p:spPr>
        <p:txBody>
          <a:bodyPr vert="horz" lIns="91440" tIns="45720" rIns="91440" bIns="45720" rtlCol="0" anchor="t">
            <a:normAutofit/>
          </a:bodyPr>
          <a:lstStyle/>
          <a:p>
            <a:r>
              <a:rPr lang="en-GB" sz="1800" dirty="0">
                <a:latin typeface="Arial Nova"/>
                <a:ea typeface="Calibri"/>
                <a:cs typeface="Calibri"/>
              </a:rPr>
              <a:t>Introduction ….................................................................................................................Slide3</a:t>
            </a:r>
          </a:p>
          <a:p>
            <a:r>
              <a:rPr lang="en-GB" sz="1800" dirty="0">
                <a:latin typeface="Arial Nova"/>
                <a:ea typeface="Calibri"/>
                <a:cs typeface="Calibri"/>
              </a:rPr>
              <a:t>Knowledge Management …...........................................................................................Slide4</a:t>
            </a:r>
          </a:p>
          <a:p>
            <a:r>
              <a:rPr lang="en-GB" sz="1800" dirty="0">
                <a:latin typeface="Arial Nova"/>
                <a:ea typeface="Calibri"/>
                <a:cs typeface="Calibri"/>
              </a:rPr>
              <a:t>Emirates …........................................................................................................................Slide5</a:t>
            </a:r>
          </a:p>
          <a:p>
            <a:r>
              <a:rPr lang="en-GB" sz="1800" dirty="0">
                <a:latin typeface="Arial Nova"/>
                <a:ea typeface="Calibri"/>
                <a:cs typeface="Calibri"/>
              </a:rPr>
              <a:t>Emirates Swot Analysis …...............................................................................................Slide6</a:t>
            </a:r>
          </a:p>
          <a:p>
            <a:r>
              <a:rPr lang="en-GB" sz="1800" dirty="0">
                <a:latin typeface="Arial Nova"/>
                <a:ea typeface="Calibri"/>
                <a:cs typeface="Calibri"/>
              </a:rPr>
              <a:t>Virgin Media KM …...........................................................................................................Slide7</a:t>
            </a:r>
          </a:p>
          <a:p>
            <a:r>
              <a:rPr lang="en-GB" sz="1800" dirty="0">
                <a:latin typeface="Arial Nova"/>
                <a:ea typeface="Calibri"/>
                <a:cs typeface="Calibri"/>
              </a:rPr>
              <a:t>Virgin Media KM …...........................................................................................................Slide8</a:t>
            </a:r>
          </a:p>
          <a:p>
            <a:r>
              <a:rPr lang="en-GB" sz="1800" dirty="0">
                <a:latin typeface="Arial Nova"/>
                <a:ea typeface="Calibri"/>
                <a:cs typeface="Calibri"/>
              </a:rPr>
              <a:t>Virgin Media Swot Analysis ….........................................................................................Slide9</a:t>
            </a:r>
          </a:p>
          <a:p>
            <a:r>
              <a:rPr lang="en-GB" sz="1800" dirty="0">
                <a:latin typeface="Arial Nova"/>
                <a:ea typeface="Calibri"/>
                <a:cs typeface="Calibri"/>
              </a:rPr>
              <a:t>Conclusion ….....................................................................................................................Slide10</a:t>
            </a:r>
          </a:p>
          <a:p>
            <a:r>
              <a:rPr lang="en-GB" sz="1800" dirty="0">
                <a:latin typeface="Arial Nova"/>
                <a:ea typeface="Calibri"/>
                <a:cs typeface="Calibri"/>
              </a:rPr>
              <a:t>References ….....................................................................................................................Slide11</a:t>
            </a:r>
          </a:p>
        </p:txBody>
      </p:sp>
    </p:spTree>
    <p:extLst>
      <p:ext uri="{BB962C8B-B14F-4D97-AF65-F5344CB8AC3E}">
        <p14:creationId xmlns:p14="http://schemas.microsoft.com/office/powerpoint/2010/main" val="32453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72B3A-8A21-3AC3-1393-122783094F5C}"/>
              </a:ext>
            </a:extLst>
          </p:cNvPr>
          <p:cNvSpPr>
            <a:spLocks noGrp="1"/>
          </p:cNvSpPr>
          <p:nvPr>
            <p:ph type="title"/>
          </p:nvPr>
        </p:nvSpPr>
        <p:spPr>
          <a:xfrm>
            <a:off x="6513788" y="365125"/>
            <a:ext cx="4840010" cy="1807305"/>
          </a:xfrm>
        </p:spPr>
        <p:txBody>
          <a:bodyPr>
            <a:normAutofit/>
          </a:bodyPr>
          <a:lstStyle/>
          <a:p>
            <a:r>
              <a:rPr lang="en-GB">
                <a:latin typeface="Arial Nova"/>
                <a:ea typeface="Calibri Light"/>
                <a:cs typeface="Calibri Light"/>
              </a:rPr>
              <a:t>introduction</a:t>
            </a:r>
            <a:endParaRPr lang="en-GB">
              <a:latin typeface="Arial Nova"/>
            </a:endParaRPr>
          </a:p>
        </p:txBody>
      </p:sp>
      <p:pic>
        <p:nvPicPr>
          <p:cNvPr id="45" name="Picture 44" descr="White puzzle with one red piece">
            <a:extLst>
              <a:ext uri="{FF2B5EF4-FFF2-40B4-BE49-F238E27FC236}">
                <a16:creationId xmlns:a16="http://schemas.microsoft.com/office/drawing/2014/main" id="{1882FA4B-8305-53A1-D570-EFCE01F9D01A}"/>
              </a:ext>
            </a:extLst>
          </p:cNvPr>
          <p:cNvPicPr>
            <a:picLocks noChangeAspect="1"/>
          </p:cNvPicPr>
          <p:nvPr/>
        </p:nvPicPr>
        <p:blipFill rotWithShape="1">
          <a:blip r:embed="rId2"/>
          <a:srcRect l="25696" r="241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5BCEB50-CF16-62F7-47F6-23FB5966F9A3}"/>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latin typeface="Arial Nova"/>
              </a:rPr>
              <a:t>This presentation will analysis the importance of knowledge management in organisations and their response to the changes in the business environment, it is important to understand how organisations knowledge is collected, developed, stored, analysed and mined. The purpose of this presentation is to understand the relevant knowledge management processes required for Emirates Airline and Virgin Media organisational development. </a:t>
            </a:r>
          </a:p>
        </p:txBody>
      </p:sp>
    </p:spTree>
    <p:extLst>
      <p:ext uri="{BB962C8B-B14F-4D97-AF65-F5344CB8AC3E}">
        <p14:creationId xmlns:p14="http://schemas.microsoft.com/office/powerpoint/2010/main" val="1256714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op 10 quotes from Peter Drucker that are relevant today">
            <a:extLst>
              <a:ext uri="{FF2B5EF4-FFF2-40B4-BE49-F238E27FC236}">
                <a16:creationId xmlns:a16="http://schemas.microsoft.com/office/drawing/2014/main" id="{82E22D9C-0DCC-39CD-5258-A27BF8FD4C25}"/>
              </a:ext>
            </a:extLst>
          </p:cNvPr>
          <p:cNvPicPr>
            <a:picLocks noGrp="1" noChangeAspect="1"/>
          </p:cNvPicPr>
          <p:nvPr>
            <p:ph sz="half" idx="1"/>
          </p:nvPr>
        </p:nvPicPr>
        <p:blipFill rotWithShape="1">
          <a:blip r:embed="rId2"/>
          <a:srcRect t="3268" r="-2" b="1107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Content Placeholder 7" descr="Knowledge Management">
            <a:extLst>
              <a:ext uri="{FF2B5EF4-FFF2-40B4-BE49-F238E27FC236}">
                <a16:creationId xmlns:a16="http://schemas.microsoft.com/office/drawing/2014/main" id="{7A6B1631-9F91-9B4F-84B0-AA941A370076}"/>
              </a:ext>
            </a:extLst>
          </p:cNvPr>
          <p:cNvPicPr>
            <a:picLocks noChangeAspect="1"/>
          </p:cNvPicPr>
          <p:nvPr/>
        </p:nvPicPr>
        <p:blipFill rotWithShape="1">
          <a:blip r:embed="rId3"/>
          <a:srcRect t="5068" r="-1" b="13043"/>
          <a:stretch/>
        </p:blipFill>
        <p:spPr>
          <a:xfrm>
            <a:off x="4811139" y="3435499"/>
            <a:ext cx="7380861" cy="34225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0BA267A9-3209-EFFA-EC98-C1D7C73B4F1B}"/>
              </a:ext>
            </a:extLst>
          </p:cNvPr>
          <p:cNvSpPr>
            <a:spLocks noGrp="1"/>
          </p:cNvSpPr>
          <p:nvPr>
            <p:ph type="title"/>
          </p:nvPr>
        </p:nvSpPr>
        <p:spPr>
          <a:xfrm>
            <a:off x="2358" y="83159"/>
            <a:ext cx="5278500" cy="941660"/>
          </a:xfrm>
        </p:spPr>
        <p:txBody>
          <a:bodyPr vert="horz" lIns="91440" tIns="45720" rIns="91440" bIns="45720" rtlCol="0" anchor="ctr">
            <a:normAutofit fontScale="90000"/>
          </a:bodyPr>
          <a:lstStyle/>
          <a:p>
            <a:r>
              <a:rPr lang="en-US" sz="3400" dirty="0">
                <a:latin typeface="Arial Nova"/>
                <a:cs typeface="Calibri Light"/>
              </a:rPr>
              <a:t>What is Knowledge Management?</a:t>
            </a:r>
            <a:endParaRPr lang="en-US" sz="3400" kern="1200">
              <a:latin typeface="Arial Nova"/>
            </a:endParaRPr>
          </a:p>
        </p:txBody>
      </p:sp>
      <p:sp>
        <p:nvSpPr>
          <p:cNvPr id="4" name="Content Placeholder 3">
            <a:extLst>
              <a:ext uri="{FF2B5EF4-FFF2-40B4-BE49-F238E27FC236}">
                <a16:creationId xmlns:a16="http://schemas.microsoft.com/office/drawing/2014/main" id="{9AFF3453-BA4F-F36D-E814-813112F28A7F}"/>
              </a:ext>
            </a:extLst>
          </p:cNvPr>
          <p:cNvSpPr>
            <a:spLocks noGrp="1"/>
          </p:cNvSpPr>
          <p:nvPr>
            <p:ph sz="half" idx="2"/>
          </p:nvPr>
        </p:nvSpPr>
        <p:spPr>
          <a:xfrm>
            <a:off x="59867" y="1146763"/>
            <a:ext cx="5623558" cy="5015822"/>
          </a:xfrm>
        </p:spPr>
        <p:txBody>
          <a:bodyPr vert="horz" lIns="91440" tIns="45720" rIns="91440" bIns="45720" rtlCol="0" anchor="t">
            <a:normAutofit/>
          </a:bodyPr>
          <a:lstStyle/>
          <a:p>
            <a:r>
              <a:rPr lang="en-GB" sz="2000" dirty="0">
                <a:latin typeface="Arial Nova"/>
                <a:cs typeface="Arial"/>
              </a:rPr>
              <a:t>According to Peter Drucker, who created the system in the1980s quote's “one should set goals and then work towards them rather than concentrating on managing processes, and the purpose of Knowledge Management processes in organisation’s is to assist goals,”(Wood &amp; Wood, 2003).</a:t>
            </a:r>
            <a:endParaRPr lang="en-US" sz="2000" dirty="0">
              <a:latin typeface="Arial Nova"/>
              <a:cs typeface="Arial"/>
            </a:endParaRPr>
          </a:p>
          <a:p>
            <a:endParaRPr lang="en-US" sz="2000" dirty="0">
              <a:latin typeface="Arial Nova"/>
              <a:cs typeface="Arial"/>
            </a:endParaRPr>
          </a:p>
          <a:p>
            <a:r>
              <a:rPr lang="en-US" sz="2000" dirty="0">
                <a:latin typeface="Arial Nova"/>
                <a:cs typeface="Calibri"/>
              </a:rPr>
              <a:t>The Knowledge Management is a system that organizations use to capture, store, and mind knowledge it’s a system that continues to store knowledge to improve understanding, this can be for customers and staff </a:t>
            </a:r>
          </a:p>
          <a:p>
            <a:endParaRPr lang="en-US" sz="2000" dirty="0">
              <a:cs typeface="Calibri"/>
            </a:endParaRPr>
          </a:p>
        </p:txBody>
      </p:sp>
    </p:spTree>
    <p:extLst>
      <p:ext uri="{BB962C8B-B14F-4D97-AF65-F5344CB8AC3E}">
        <p14:creationId xmlns:p14="http://schemas.microsoft.com/office/powerpoint/2010/main" val="3518165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9B617-9764-832A-D6D1-5F404E6F71A9}"/>
              </a:ext>
            </a:extLst>
          </p:cNvPr>
          <p:cNvSpPr>
            <a:spLocks noGrp="1"/>
          </p:cNvSpPr>
          <p:nvPr>
            <p:ph type="title"/>
          </p:nvPr>
        </p:nvSpPr>
        <p:spPr>
          <a:xfrm>
            <a:off x="47447" y="5692"/>
            <a:ext cx="6027692" cy="700248"/>
          </a:xfrm>
        </p:spPr>
        <p:txBody>
          <a:bodyPr vert="horz" lIns="91440" tIns="45720" rIns="91440" bIns="45720" rtlCol="0" anchor="ctr">
            <a:normAutofit/>
          </a:bodyPr>
          <a:lstStyle/>
          <a:p>
            <a:r>
              <a:rPr lang="en-US"/>
              <a:t>Emirates</a:t>
            </a:r>
          </a:p>
        </p:txBody>
      </p:sp>
      <p:sp>
        <p:nvSpPr>
          <p:cNvPr id="3" name="Content Placeholder 2">
            <a:extLst>
              <a:ext uri="{FF2B5EF4-FFF2-40B4-BE49-F238E27FC236}">
                <a16:creationId xmlns:a16="http://schemas.microsoft.com/office/drawing/2014/main" id="{A0228981-8221-8172-2177-D65361ED2F2D}"/>
              </a:ext>
            </a:extLst>
          </p:cNvPr>
          <p:cNvSpPr>
            <a:spLocks noGrp="1"/>
          </p:cNvSpPr>
          <p:nvPr>
            <p:ph sz="half" idx="1"/>
          </p:nvPr>
        </p:nvSpPr>
        <p:spPr>
          <a:xfrm>
            <a:off x="162464" y="1139976"/>
            <a:ext cx="5827319" cy="5367666"/>
          </a:xfrm>
        </p:spPr>
        <p:txBody>
          <a:bodyPr vert="horz" lIns="91440" tIns="45720" rIns="91440" bIns="45720" rtlCol="0" anchor="t">
            <a:normAutofit/>
          </a:bodyPr>
          <a:lstStyle/>
          <a:p>
            <a:r>
              <a:rPr lang="en-US" sz="2400" dirty="0">
                <a:latin typeface="Arial Nova"/>
                <a:ea typeface="+mn-lt"/>
                <a:cs typeface="+mn-lt"/>
              </a:rPr>
              <a:t>Emirates knowledge management system possesses various strengths that are crucial in its overall success </a:t>
            </a:r>
          </a:p>
          <a:p>
            <a:endParaRPr lang="en-US" sz="2400" dirty="0">
              <a:latin typeface="Arial Nova"/>
              <a:cs typeface="Calibri"/>
            </a:endParaRPr>
          </a:p>
          <a:p>
            <a:r>
              <a:rPr lang="en-US" sz="2400" dirty="0">
                <a:latin typeface="Arial Nova"/>
                <a:ea typeface="+mn-lt"/>
                <a:cs typeface="+mn-lt"/>
              </a:rPr>
              <a:t>The airlines support center is managed by experts, using the latest technology to manage many forms of communication</a:t>
            </a:r>
            <a:endParaRPr lang="en-US" sz="2400" dirty="0">
              <a:latin typeface="Arial Nova"/>
              <a:cs typeface="Calibri"/>
            </a:endParaRPr>
          </a:p>
          <a:p>
            <a:endParaRPr lang="en-US" sz="2400" dirty="0">
              <a:latin typeface="Arial Nova"/>
              <a:cs typeface="Calibri"/>
            </a:endParaRPr>
          </a:p>
          <a:p>
            <a:r>
              <a:rPr lang="en-US" sz="2400" dirty="0">
                <a:latin typeface="Arial Nova"/>
                <a:ea typeface="+mn-lt"/>
                <a:cs typeface="+mn-lt"/>
              </a:rPr>
              <a:t>which includes emails, apps, phone calls and social media, with the implementation of various channels for customer care,</a:t>
            </a:r>
            <a:endParaRPr lang="en-US" sz="2400" dirty="0">
              <a:latin typeface="Arial Nova"/>
              <a:cs typeface="Calibri"/>
            </a:endParaRPr>
          </a:p>
        </p:txBody>
      </p:sp>
      <p:pic>
        <p:nvPicPr>
          <p:cNvPr id="5" name="Content Placeholder 4" descr="Emirates (@emirates) • Instagram photos and videos">
            <a:extLst>
              <a:ext uri="{FF2B5EF4-FFF2-40B4-BE49-F238E27FC236}">
                <a16:creationId xmlns:a16="http://schemas.microsoft.com/office/drawing/2014/main" id="{9FA67BDD-382E-E9AF-AD42-976D292B5F2A}"/>
              </a:ext>
            </a:extLst>
          </p:cNvPr>
          <p:cNvPicPr>
            <a:picLocks noGrp="1" noChangeAspect="1"/>
          </p:cNvPicPr>
          <p:nvPr>
            <p:ph sz="half" idx="2"/>
          </p:nvPr>
        </p:nvPicPr>
        <p:blipFill rotWithShape="1">
          <a:blip r:embed="rId2"/>
          <a:srcRect t="6791" r="1" b="110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66030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CED2BF1-0DE7-15DB-2ECB-2AE91C170FC5}"/>
              </a:ext>
            </a:extLst>
          </p:cNvPr>
          <p:cNvGraphicFramePr>
            <a:graphicFrameLocks noGrp="1"/>
          </p:cNvGraphicFramePr>
          <p:nvPr>
            <p:extLst>
              <p:ext uri="{D42A27DB-BD31-4B8C-83A1-F6EECF244321}">
                <p14:modId xmlns:p14="http://schemas.microsoft.com/office/powerpoint/2010/main" val="1584946605"/>
              </p:ext>
            </p:extLst>
          </p:nvPr>
        </p:nvGraphicFramePr>
        <p:xfrm>
          <a:off x="643467" y="924722"/>
          <a:ext cx="10905067" cy="5008557"/>
        </p:xfrm>
        <a:graphic>
          <a:graphicData uri="http://schemas.openxmlformats.org/drawingml/2006/table">
            <a:tbl>
              <a:tblPr firstRow="1" bandRow="1">
                <a:tableStyleId>{5C22544A-7EE6-4342-B048-85BDC9FD1C3A}</a:tableStyleId>
              </a:tblPr>
              <a:tblGrid>
                <a:gridCol w="5627953">
                  <a:extLst>
                    <a:ext uri="{9D8B030D-6E8A-4147-A177-3AD203B41FA5}">
                      <a16:colId xmlns:a16="http://schemas.microsoft.com/office/drawing/2014/main" val="162283102"/>
                    </a:ext>
                  </a:extLst>
                </a:gridCol>
                <a:gridCol w="5277114">
                  <a:extLst>
                    <a:ext uri="{9D8B030D-6E8A-4147-A177-3AD203B41FA5}">
                      <a16:colId xmlns:a16="http://schemas.microsoft.com/office/drawing/2014/main" val="3964106696"/>
                    </a:ext>
                  </a:extLst>
                </a:gridCol>
              </a:tblGrid>
              <a:tr h="794440">
                <a:tc>
                  <a:txBody>
                    <a:bodyPr/>
                    <a:lstStyle/>
                    <a:p>
                      <a:r>
                        <a:rPr lang="en-GB" sz="2300">
                          <a:latin typeface="Arial Nova"/>
                        </a:rPr>
                        <a:t>Swot Analysis of Emirates Airline</a:t>
                      </a:r>
                    </a:p>
                    <a:p>
                      <a:pPr lvl="0">
                        <a:buNone/>
                      </a:pPr>
                      <a:r>
                        <a:rPr lang="en-GB" sz="2000" b="0">
                          <a:solidFill>
                            <a:schemeClr val="tx1"/>
                          </a:solidFill>
                          <a:latin typeface="Arial Nova"/>
                        </a:rPr>
                        <a:t>Strengths</a:t>
                      </a:r>
                    </a:p>
                  </a:txBody>
                  <a:tcPr marL="101788" marR="101788" marT="50894" marB="50894">
                    <a:solidFill>
                      <a:schemeClr val="accent4">
                        <a:lumMod val="40000"/>
                        <a:lumOff val="60000"/>
                      </a:schemeClr>
                    </a:solidFill>
                  </a:tcPr>
                </a:tc>
                <a:tc>
                  <a:txBody>
                    <a:bodyPr/>
                    <a:lstStyle/>
                    <a:p>
                      <a:endParaRPr lang="en-GB" sz="2000" b="0">
                        <a:solidFill>
                          <a:schemeClr val="tx1"/>
                        </a:solidFill>
                        <a:latin typeface="Arial Nova"/>
                      </a:endParaRPr>
                    </a:p>
                    <a:p>
                      <a:pPr lvl="0">
                        <a:buNone/>
                      </a:pPr>
                      <a:r>
                        <a:rPr lang="en-GB" sz="2000" b="0">
                          <a:solidFill>
                            <a:schemeClr val="tx1"/>
                          </a:solidFill>
                          <a:latin typeface="Arial Nova"/>
                        </a:rPr>
                        <a:t>WEAKNESSES</a:t>
                      </a:r>
                    </a:p>
                  </a:txBody>
                  <a:tcPr marL="101788" marR="101788" marT="50894" marB="50894">
                    <a:solidFill>
                      <a:schemeClr val="accent4">
                        <a:lumMod val="40000"/>
                        <a:lumOff val="60000"/>
                      </a:schemeClr>
                    </a:solidFill>
                  </a:tcPr>
                </a:tc>
                <a:extLst>
                  <a:ext uri="{0D108BD9-81ED-4DB2-BD59-A6C34878D82A}">
                    <a16:rowId xmlns:a16="http://schemas.microsoft.com/office/drawing/2014/main" val="2508664027"/>
                  </a:ext>
                </a:extLst>
              </a:tr>
              <a:tr h="2259078">
                <a:tc>
                  <a:txBody>
                    <a:bodyPr/>
                    <a:lstStyle/>
                    <a:p>
                      <a:pPr lvl="0" algn="just">
                        <a:lnSpc>
                          <a:spcPct val="100000"/>
                        </a:lnSpc>
                        <a:spcBef>
                          <a:spcPts val="0"/>
                        </a:spcBef>
                        <a:spcAft>
                          <a:spcPts val="0"/>
                        </a:spcAft>
                        <a:buNone/>
                      </a:pPr>
                      <a:endParaRPr lang="en-GB" sz="1300" b="0" i="0" u="sng" strike="noStrike" noProof="0">
                        <a:latin typeface="Calibri"/>
                      </a:endParaRPr>
                    </a:p>
                    <a:p>
                      <a:pPr lvl="0" algn="just">
                        <a:lnSpc>
                          <a:spcPct val="100000"/>
                        </a:lnSpc>
                        <a:spcBef>
                          <a:spcPts val="0"/>
                        </a:spcBef>
                        <a:spcAft>
                          <a:spcPts val="0"/>
                        </a:spcAft>
                        <a:buNone/>
                      </a:pPr>
                      <a:r>
                        <a:rPr lang="en-GB" sz="1800" b="0" i="0" u="none" strike="noStrike" noProof="0">
                          <a:latin typeface="Arial Nova"/>
                        </a:rPr>
                        <a:t>The Knowledge Management system of Emirates smoothly connects with other operational systems, including operational performance trackers and Customer Relationship Management, this enables a comprehensive view of the airline’s operations, and improvements</a:t>
                      </a:r>
                      <a:endParaRPr lang="en-GB" sz="1800">
                        <a:latin typeface="Arial Nova"/>
                      </a:endParaRPr>
                    </a:p>
                    <a:p>
                      <a:pPr lvl="0">
                        <a:buNone/>
                      </a:pPr>
                      <a:endParaRPr lang="en-GB" sz="1800">
                        <a:latin typeface="Arial Nova"/>
                      </a:endParaRPr>
                    </a:p>
                  </a:txBody>
                  <a:tcPr marL="101788" marR="101788" marT="50894" marB="50894"/>
                </a:tc>
                <a:tc>
                  <a:txBody>
                    <a:bodyPr/>
                    <a:lstStyle/>
                    <a:p>
                      <a:pPr lvl="0">
                        <a:buNone/>
                      </a:pPr>
                      <a:r>
                        <a:rPr lang="en-GB" sz="1800" b="0" i="0" u="none" strike="noStrike" noProof="0">
                          <a:solidFill>
                            <a:srgbClr val="000000"/>
                          </a:solidFill>
                          <a:latin typeface="Arial Nova"/>
                        </a:rPr>
                        <a:t>The systems can be difficult for less tech savvy staff to use the airlines system’s interface. This may lead to a decline in staff engagement as well as slower adoption rates.</a:t>
                      </a:r>
                    </a:p>
                  </a:txBody>
                  <a:tcPr marL="101788" marR="101788" marT="50894" marB="50894"/>
                </a:tc>
                <a:extLst>
                  <a:ext uri="{0D108BD9-81ED-4DB2-BD59-A6C34878D82A}">
                    <a16:rowId xmlns:a16="http://schemas.microsoft.com/office/drawing/2014/main" val="3307132872"/>
                  </a:ext>
                </a:extLst>
              </a:tr>
              <a:tr h="443537">
                <a:tc>
                  <a:txBody>
                    <a:bodyPr/>
                    <a:lstStyle/>
                    <a:p>
                      <a:r>
                        <a:rPr lang="en-GB" sz="2000"/>
                        <a:t>OPPURTUNITYS </a:t>
                      </a:r>
                    </a:p>
                  </a:txBody>
                  <a:tcPr marL="101788" marR="101788" marT="50894" marB="50894">
                    <a:solidFill>
                      <a:schemeClr val="accent4">
                        <a:lumMod val="20000"/>
                        <a:lumOff val="80000"/>
                      </a:schemeClr>
                    </a:solidFill>
                  </a:tcPr>
                </a:tc>
                <a:tc>
                  <a:txBody>
                    <a:bodyPr/>
                    <a:lstStyle/>
                    <a:p>
                      <a:r>
                        <a:rPr lang="en-GB" sz="2000">
                          <a:latin typeface="Arial Nova"/>
                        </a:rPr>
                        <a:t>THREATS</a:t>
                      </a:r>
                    </a:p>
                  </a:txBody>
                  <a:tcPr marL="101788" marR="101788" marT="50894" marB="50894">
                    <a:solidFill>
                      <a:schemeClr val="accent4">
                        <a:lumMod val="20000"/>
                        <a:lumOff val="80000"/>
                      </a:schemeClr>
                    </a:solidFill>
                  </a:tcPr>
                </a:tc>
                <a:extLst>
                  <a:ext uri="{0D108BD9-81ED-4DB2-BD59-A6C34878D82A}">
                    <a16:rowId xmlns:a16="http://schemas.microsoft.com/office/drawing/2014/main" val="2581453718"/>
                  </a:ext>
                </a:extLst>
              </a:tr>
              <a:tr h="1511502">
                <a:tc>
                  <a:txBody>
                    <a:bodyPr/>
                    <a:lstStyle/>
                    <a:p>
                      <a:pPr lvl="0">
                        <a:buNone/>
                      </a:pPr>
                      <a:r>
                        <a:rPr lang="en-GB" sz="1800" b="0" i="0" u="none" strike="noStrike" noProof="0">
                          <a:solidFill>
                            <a:srgbClr val="000000"/>
                          </a:solidFill>
                          <a:latin typeface="Arial Nova"/>
                        </a:rPr>
                        <a:t>Emirates airline may capitalise on external expertise by making the knowledge management system more accessible, this may spark original thought and present innovative possibilities</a:t>
                      </a:r>
                    </a:p>
                  </a:txBody>
                  <a:tcPr marL="101788" marR="101788" marT="50894" marB="50894"/>
                </a:tc>
                <a:tc>
                  <a:txBody>
                    <a:bodyPr/>
                    <a:lstStyle/>
                    <a:p>
                      <a:pPr lvl="0">
                        <a:buNone/>
                      </a:pPr>
                      <a:r>
                        <a:rPr lang="en-GB" sz="1800" b="0" i="0" u="none" strike="noStrike" noProof="0">
                          <a:solidFill>
                            <a:srgbClr val="000000"/>
                          </a:solidFill>
                          <a:latin typeface="Arial Nova"/>
                        </a:rPr>
                        <a:t>There is always a chance of data breaches and illegal access, with any digital information system to safeguard confidential data and maintain data integrity, The airline must continually invest in strong cybersecurity solutions.</a:t>
                      </a:r>
                    </a:p>
                  </a:txBody>
                  <a:tcPr marL="101788" marR="101788" marT="50894" marB="50894"/>
                </a:tc>
                <a:extLst>
                  <a:ext uri="{0D108BD9-81ED-4DB2-BD59-A6C34878D82A}">
                    <a16:rowId xmlns:a16="http://schemas.microsoft.com/office/drawing/2014/main" val="4289412892"/>
                  </a:ext>
                </a:extLst>
              </a:tr>
            </a:tbl>
          </a:graphicData>
        </a:graphic>
      </p:graphicFrame>
    </p:spTree>
    <p:extLst>
      <p:ext uri="{BB962C8B-B14F-4D97-AF65-F5344CB8AC3E}">
        <p14:creationId xmlns:p14="http://schemas.microsoft.com/office/powerpoint/2010/main" val="851649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8E749-B6C4-2B3F-54DE-5EA087791496}"/>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200" dirty="0">
                <a:latin typeface="Arial Nova"/>
                <a:cs typeface="Calibri Light"/>
              </a:rPr>
              <a:t>Virgin Media knowledge Management</a:t>
            </a:r>
            <a:endParaRPr lang="en-US" sz="3200">
              <a:latin typeface="Arial Nova"/>
            </a:endParaRPr>
          </a:p>
        </p:txBody>
      </p:sp>
      <p:pic>
        <p:nvPicPr>
          <p:cNvPr id="5" name="Content Placeholder 4" descr="A group of people standing in a line next to an airplane&#10;&#10;Description automatically generated">
            <a:extLst>
              <a:ext uri="{FF2B5EF4-FFF2-40B4-BE49-F238E27FC236}">
                <a16:creationId xmlns:a16="http://schemas.microsoft.com/office/drawing/2014/main" id="{87A9B366-8A0B-F2DD-F929-609538B8FC4C}"/>
              </a:ext>
            </a:extLst>
          </p:cNvPr>
          <p:cNvPicPr>
            <a:picLocks noGrp="1" noChangeAspect="1"/>
          </p:cNvPicPr>
          <p:nvPr>
            <p:ph sz="half" idx="1"/>
          </p:nvPr>
        </p:nvPicPr>
        <p:blipFill rotWithShape="1">
          <a:blip r:embed="rId2"/>
          <a:srcRect t="34211" b="2019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Content Placeholder 3">
            <a:extLst>
              <a:ext uri="{FF2B5EF4-FFF2-40B4-BE49-F238E27FC236}">
                <a16:creationId xmlns:a16="http://schemas.microsoft.com/office/drawing/2014/main" id="{A5BAA870-A026-A2C0-9275-EFEAC91D4005}"/>
              </a:ext>
            </a:extLst>
          </p:cNvPr>
          <p:cNvSpPr>
            <a:spLocks noGrp="1"/>
          </p:cNvSpPr>
          <p:nvPr>
            <p:ph sz="half" idx="2"/>
          </p:nvPr>
        </p:nvSpPr>
        <p:spPr>
          <a:xfrm>
            <a:off x="4223982" y="3752850"/>
            <a:ext cx="7485413" cy="2452687"/>
          </a:xfrm>
        </p:spPr>
        <p:txBody>
          <a:bodyPr vert="horz" lIns="91440" tIns="45720" rIns="91440" bIns="45720" rtlCol="0" anchor="ctr">
            <a:normAutofit/>
          </a:bodyPr>
          <a:lstStyle/>
          <a:p>
            <a:pPr marL="0" indent="0">
              <a:buNone/>
            </a:pPr>
            <a:r>
              <a:rPr lang="en-US" sz="2400" dirty="0">
                <a:latin typeface="Arial Nova"/>
                <a:ea typeface="+mn-lt"/>
                <a:cs typeface="+mn-lt"/>
              </a:rPr>
              <a:t>Virgin Media knowledge management has a complete platform that intends to capture, store, organize, and retrieve crucial information for the organization's operations it conducts as a centralized repository, which help staff have access to current and accurate data at any time when needed, </a:t>
            </a:r>
            <a:endParaRPr lang="en-US" sz="2400">
              <a:latin typeface="Arial Nova"/>
              <a:cs typeface="Calibri"/>
            </a:endParaRPr>
          </a:p>
        </p:txBody>
      </p:sp>
    </p:spTree>
    <p:extLst>
      <p:ext uri="{BB962C8B-B14F-4D97-AF65-F5344CB8AC3E}">
        <p14:creationId xmlns:p14="http://schemas.microsoft.com/office/powerpoint/2010/main" val="1077453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Virgin Media Logo Animation - YouTube">
            <a:extLst>
              <a:ext uri="{FF2B5EF4-FFF2-40B4-BE49-F238E27FC236}">
                <a16:creationId xmlns:a16="http://schemas.microsoft.com/office/drawing/2014/main" id="{9A5A3B15-05CC-2B7F-3339-D0619FFC94F0}"/>
              </a:ext>
            </a:extLst>
          </p:cNvPr>
          <p:cNvPicPr>
            <a:picLocks noGrp="1" noChangeAspect="1"/>
          </p:cNvPicPr>
          <p:nvPr>
            <p:ph sz="half" idx="1"/>
          </p:nvPr>
        </p:nvPicPr>
        <p:blipFill rotWithShape="1">
          <a:blip r:embed="rId2"/>
          <a:srcRect l="13208" r="7480"/>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5F5E93-BB21-E9AF-C94D-A87B3ACFC00E}"/>
              </a:ext>
            </a:extLst>
          </p:cNvPr>
          <p:cNvSpPr>
            <a:spLocks noGrp="1"/>
          </p:cNvSpPr>
          <p:nvPr>
            <p:ph type="title"/>
          </p:nvPr>
        </p:nvSpPr>
        <p:spPr>
          <a:xfrm>
            <a:off x="5892592" y="365125"/>
            <a:ext cx="5461207" cy="720970"/>
          </a:xfrm>
        </p:spPr>
        <p:txBody>
          <a:bodyPr vert="horz" lIns="91440" tIns="45720" rIns="91440" bIns="45720" rtlCol="0" anchor="ctr">
            <a:normAutofit/>
          </a:bodyPr>
          <a:lstStyle/>
          <a:p>
            <a:r>
              <a:rPr lang="en-US" sz="4000" dirty="0">
                <a:cs typeface="Calibri Light"/>
              </a:rPr>
              <a:t>Virgin Media KM</a:t>
            </a:r>
            <a:endParaRPr lang="en-US" sz="4000" dirty="0"/>
          </a:p>
        </p:txBody>
      </p:sp>
      <p:sp>
        <p:nvSpPr>
          <p:cNvPr id="4" name="Content Placeholder 3">
            <a:extLst>
              <a:ext uri="{FF2B5EF4-FFF2-40B4-BE49-F238E27FC236}">
                <a16:creationId xmlns:a16="http://schemas.microsoft.com/office/drawing/2014/main" id="{2F2711A9-841E-071F-320D-0D2F710B08EC}"/>
              </a:ext>
            </a:extLst>
          </p:cNvPr>
          <p:cNvSpPr>
            <a:spLocks noGrp="1"/>
          </p:cNvSpPr>
          <p:nvPr>
            <p:ph sz="half" idx="2"/>
          </p:nvPr>
        </p:nvSpPr>
        <p:spPr>
          <a:xfrm>
            <a:off x="7531610" y="1715334"/>
            <a:ext cx="3822189" cy="4461629"/>
          </a:xfrm>
        </p:spPr>
        <p:txBody>
          <a:bodyPr vert="horz" lIns="91440" tIns="45720" rIns="91440" bIns="45720" rtlCol="0" anchor="t">
            <a:noAutofit/>
          </a:bodyPr>
          <a:lstStyle/>
          <a:p>
            <a:r>
              <a:rPr lang="en-US" sz="2400" dirty="0">
                <a:latin typeface="Arial Nova"/>
                <a:ea typeface="+mn-lt"/>
                <a:cs typeface="+mn-lt"/>
              </a:rPr>
              <a:t>Virgin Media knowledge management has a complete platform that intends to capture, store, organize, and retrieve crucial information for the organization's operations it conducts as a centralized repository, which help staff have access to current and accurate data at any time when needed,</a:t>
            </a:r>
            <a:endParaRPr lang="en-US" sz="2400">
              <a:latin typeface="Arial Nova"/>
              <a:cs typeface="Calibri"/>
            </a:endParaRPr>
          </a:p>
        </p:txBody>
      </p:sp>
    </p:spTree>
    <p:extLst>
      <p:ext uri="{BB962C8B-B14F-4D97-AF65-F5344CB8AC3E}">
        <p14:creationId xmlns:p14="http://schemas.microsoft.com/office/powerpoint/2010/main" val="4000879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CED2BF1-0DE7-15DB-2ECB-2AE91C170FC5}"/>
              </a:ext>
            </a:extLst>
          </p:cNvPr>
          <p:cNvGraphicFramePr>
            <a:graphicFrameLocks noGrp="1"/>
          </p:cNvGraphicFramePr>
          <p:nvPr>
            <p:extLst>
              <p:ext uri="{D42A27DB-BD31-4B8C-83A1-F6EECF244321}">
                <p14:modId xmlns:p14="http://schemas.microsoft.com/office/powerpoint/2010/main" val="4282694864"/>
              </p:ext>
            </p:extLst>
          </p:nvPr>
        </p:nvGraphicFramePr>
        <p:xfrm>
          <a:off x="643467" y="1175103"/>
          <a:ext cx="10905067" cy="4507795"/>
        </p:xfrm>
        <a:graphic>
          <a:graphicData uri="http://schemas.openxmlformats.org/drawingml/2006/table">
            <a:tbl>
              <a:tblPr firstRow="1" bandRow="1">
                <a:tableStyleId>{5C22544A-7EE6-4342-B048-85BDC9FD1C3A}</a:tableStyleId>
              </a:tblPr>
              <a:tblGrid>
                <a:gridCol w="5450062">
                  <a:extLst>
                    <a:ext uri="{9D8B030D-6E8A-4147-A177-3AD203B41FA5}">
                      <a16:colId xmlns:a16="http://schemas.microsoft.com/office/drawing/2014/main" val="162283102"/>
                    </a:ext>
                  </a:extLst>
                </a:gridCol>
                <a:gridCol w="5455005">
                  <a:extLst>
                    <a:ext uri="{9D8B030D-6E8A-4147-A177-3AD203B41FA5}">
                      <a16:colId xmlns:a16="http://schemas.microsoft.com/office/drawing/2014/main" val="3964106696"/>
                    </a:ext>
                  </a:extLst>
                </a:gridCol>
              </a:tblGrid>
              <a:tr h="756319">
                <a:tc>
                  <a:txBody>
                    <a:bodyPr/>
                    <a:lstStyle/>
                    <a:p>
                      <a:r>
                        <a:rPr lang="en-GB" sz="2100">
                          <a:latin typeface="Arial Nova"/>
                        </a:rPr>
                        <a:t>Swot Analysis of Virgin Media</a:t>
                      </a:r>
                    </a:p>
                    <a:p>
                      <a:pPr lvl="0">
                        <a:buNone/>
                      </a:pPr>
                      <a:r>
                        <a:rPr lang="en-GB" sz="2100" b="0">
                          <a:solidFill>
                            <a:schemeClr val="tx1"/>
                          </a:solidFill>
                          <a:latin typeface="Arial Nova"/>
                        </a:rPr>
                        <a:t>Strengths</a:t>
                      </a:r>
                    </a:p>
                  </a:txBody>
                  <a:tcPr marL="94886" marR="94886" marT="47444" marB="47444">
                    <a:solidFill>
                      <a:srgbClr val="FF0000"/>
                    </a:solidFill>
                  </a:tcPr>
                </a:tc>
                <a:tc>
                  <a:txBody>
                    <a:bodyPr/>
                    <a:lstStyle/>
                    <a:p>
                      <a:endParaRPr lang="en-GB" sz="1900" b="0">
                        <a:solidFill>
                          <a:schemeClr val="tx1"/>
                        </a:solidFill>
                        <a:latin typeface="Arial Nova"/>
                      </a:endParaRPr>
                    </a:p>
                    <a:p>
                      <a:pPr lvl="0">
                        <a:buNone/>
                      </a:pPr>
                      <a:r>
                        <a:rPr lang="en-GB" sz="1900" b="0">
                          <a:solidFill>
                            <a:schemeClr val="tx1"/>
                          </a:solidFill>
                          <a:latin typeface="Arial Nova"/>
                        </a:rPr>
                        <a:t>WEAKNESSES</a:t>
                      </a:r>
                    </a:p>
                  </a:txBody>
                  <a:tcPr marL="94886" marR="94886" marT="47444" marB="47444">
                    <a:solidFill>
                      <a:srgbClr val="FF0000"/>
                    </a:solidFill>
                  </a:tcPr>
                </a:tc>
                <a:extLst>
                  <a:ext uri="{0D108BD9-81ED-4DB2-BD59-A6C34878D82A}">
                    <a16:rowId xmlns:a16="http://schemas.microsoft.com/office/drawing/2014/main" val="2508664027"/>
                  </a:ext>
                </a:extLst>
              </a:tr>
              <a:tr h="1668638">
                <a:tc>
                  <a:txBody>
                    <a:bodyPr/>
                    <a:lstStyle/>
                    <a:p>
                      <a:pPr lvl="0">
                        <a:buNone/>
                      </a:pPr>
                      <a:r>
                        <a:rPr lang="en-GB" sz="1700" b="0" i="0" u="none" strike="noStrike" noProof="0">
                          <a:solidFill>
                            <a:srgbClr val="000000"/>
                          </a:solidFill>
                          <a:latin typeface="Arial Nova"/>
                        </a:rPr>
                        <a:t>Virgin Media stand out among the rest as they have their own cable network, (Beckett, 2023) due to this virgin gain advantage and authority in the industry, by having complete control over the entire infrastructure Virgin can meet all customer needs and enhance customer's experience.</a:t>
                      </a:r>
                    </a:p>
                  </a:txBody>
                  <a:tcPr marL="94886" marR="94886" marT="47444" marB="47444"/>
                </a:tc>
                <a:tc>
                  <a:txBody>
                    <a:bodyPr/>
                    <a:lstStyle/>
                    <a:p>
                      <a:pPr lvl="0">
                        <a:buNone/>
                      </a:pPr>
                      <a:r>
                        <a:rPr lang="en-GB" sz="1700" b="0" i="0" u="none" strike="noStrike" noProof="0">
                          <a:solidFill>
                            <a:srgbClr val="000000"/>
                          </a:solidFill>
                          <a:latin typeface="Arial Nova"/>
                        </a:rPr>
                        <a:t>Virgin Media’s knowledge Management provides a wealthy amount of information and not every employee has equal access to it, effective information exchanged and utilised might be affected by limitations based on higher positions, roles, or geographic locations.</a:t>
                      </a:r>
                    </a:p>
                  </a:txBody>
                  <a:tcPr marL="94886" marR="94886" marT="47444" marB="47444"/>
                </a:tc>
                <a:extLst>
                  <a:ext uri="{0D108BD9-81ED-4DB2-BD59-A6C34878D82A}">
                    <a16:rowId xmlns:a16="http://schemas.microsoft.com/office/drawing/2014/main" val="3307132872"/>
                  </a:ext>
                </a:extLst>
              </a:tr>
              <a:tr h="414200">
                <a:tc>
                  <a:txBody>
                    <a:bodyPr/>
                    <a:lstStyle/>
                    <a:p>
                      <a:r>
                        <a:rPr lang="en-GB" sz="1900"/>
                        <a:t>OPPURTUNITYS </a:t>
                      </a:r>
                    </a:p>
                  </a:txBody>
                  <a:tcPr marL="94886" marR="94886" marT="47444" marB="47444">
                    <a:solidFill>
                      <a:srgbClr val="FF0000"/>
                    </a:solidFill>
                  </a:tcPr>
                </a:tc>
                <a:tc>
                  <a:txBody>
                    <a:bodyPr/>
                    <a:lstStyle/>
                    <a:p>
                      <a:r>
                        <a:rPr lang="en-GB" sz="1900"/>
                        <a:t>THREATS</a:t>
                      </a:r>
                    </a:p>
                  </a:txBody>
                  <a:tcPr marL="94886" marR="94886" marT="47444" marB="47444">
                    <a:solidFill>
                      <a:srgbClr val="FF0000"/>
                    </a:solidFill>
                  </a:tcPr>
                </a:tc>
                <a:extLst>
                  <a:ext uri="{0D108BD9-81ED-4DB2-BD59-A6C34878D82A}">
                    <a16:rowId xmlns:a16="http://schemas.microsoft.com/office/drawing/2014/main" val="2581453718"/>
                  </a:ext>
                </a:extLst>
              </a:tr>
              <a:tr h="1668638">
                <a:tc>
                  <a:txBody>
                    <a:bodyPr/>
                    <a:lstStyle/>
                    <a:p>
                      <a:pPr lvl="0">
                        <a:buNone/>
                      </a:pPr>
                      <a:r>
                        <a:rPr lang="en-GB" sz="1700" b="0" i="0" u="none" strike="noStrike" noProof="0">
                          <a:solidFill>
                            <a:srgbClr val="000000"/>
                          </a:solidFill>
                          <a:latin typeface="Arial Nova"/>
                        </a:rPr>
                        <a:t>Artificial intelligence capabilities can be added to Virgin Media’s knowledge management system, Algorithms driven by AI are capable of analysing and classifying data, this makes it possible to access knowledge accuracy and efficiency, this can enhance worker output and decision-making abilities.  </a:t>
                      </a:r>
                    </a:p>
                  </a:txBody>
                  <a:tcPr marL="94886" marR="94886" marT="47444" marB="47444"/>
                </a:tc>
                <a:tc>
                  <a:txBody>
                    <a:bodyPr/>
                    <a:lstStyle/>
                    <a:p>
                      <a:pPr lvl="0">
                        <a:buNone/>
                      </a:pPr>
                      <a:r>
                        <a:rPr lang="en-GB" sz="1700" b="0" i="0" u="none" strike="noStrike" noProof="0">
                          <a:solidFill>
                            <a:srgbClr val="000000"/>
                          </a:solidFill>
                          <a:latin typeface="Arial Nova"/>
                        </a:rPr>
                        <a:t>government policies protect data privacy and access to personal information, changes in policies might expose knowledge management systems to potential security breaches. (Newman, 2008). Virgin Media must keep up to date with government policies to ensure no risks. </a:t>
                      </a:r>
                    </a:p>
                  </a:txBody>
                  <a:tcPr marL="94886" marR="94886" marT="47444" marB="47444"/>
                </a:tc>
                <a:extLst>
                  <a:ext uri="{0D108BD9-81ED-4DB2-BD59-A6C34878D82A}">
                    <a16:rowId xmlns:a16="http://schemas.microsoft.com/office/drawing/2014/main" val="4289412892"/>
                  </a:ext>
                </a:extLst>
              </a:tr>
            </a:tbl>
          </a:graphicData>
        </a:graphic>
      </p:graphicFrame>
    </p:spTree>
    <p:extLst>
      <p:ext uri="{BB962C8B-B14F-4D97-AF65-F5344CB8AC3E}">
        <p14:creationId xmlns:p14="http://schemas.microsoft.com/office/powerpoint/2010/main" val="80312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B59ED-8E1C-008D-6070-0605A3CD18FF}"/>
              </a:ext>
            </a:extLst>
          </p:cNvPr>
          <p:cNvSpPr>
            <a:spLocks noGrp="1"/>
          </p:cNvSpPr>
          <p:nvPr>
            <p:ph type="title"/>
          </p:nvPr>
        </p:nvSpPr>
        <p:spPr>
          <a:xfrm>
            <a:off x="762000" y="1143486"/>
            <a:ext cx="4267200" cy="1437406"/>
          </a:xfrm>
        </p:spPr>
        <p:txBody>
          <a:bodyPr anchor="t">
            <a:normAutofit/>
          </a:bodyPr>
          <a:lstStyle/>
          <a:p>
            <a:r>
              <a:rPr lang="en-GB" sz="3200" dirty="0">
                <a:latin typeface="Arial Nova"/>
                <a:cs typeface="Calibri Light"/>
              </a:rPr>
              <a:t>Conclusion</a:t>
            </a:r>
            <a:endParaRPr lang="en-GB" sz="3200" dirty="0">
              <a:latin typeface="Arial Nova"/>
            </a:endParaRPr>
          </a:p>
        </p:txBody>
      </p:sp>
      <p:cxnSp>
        <p:nvCxnSpPr>
          <p:cNvPr id="23" name="Straight Connector 22">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Content Placeholder 7">
            <a:extLst>
              <a:ext uri="{FF2B5EF4-FFF2-40B4-BE49-F238E27FC236}">
                <a16:creationId xmlns:a16="http://schemas.microsoft.com/office/drawing/2014/main" id="{818B15FD-50A1-9FBA-5F6E-8CAF5F9AC914}"/>
              </a:ext>
            </a:extLst>
          </p:cNvPr>
          <p:cNvSpPr>
            <a:spLocks noGrp="1"/>
          </p:cNvSpPr>
          <p:nvPr>
            <p:ph idx="1"/>
          </p:nvPr>
        </p:nvSpPr>
        <p:spPr>
          <a:xfrm>
            <a:off x="5825613" y="838200"/>
            <a:ext cx="5501247" cy="1866358"/>
          </a:xfrm>
        </p:spPr>
        <p:txBody>
          <a:bodyPr vert="horz" lIns="91440" tIns="45720" rIns="91440" bIns="45720" rtlCol="0" anchor="t">
            <a:normAutofit/>
          </a:bodyPr>
          <a:lstStyle/>
          <a:p>
            <a:r>
              <a:rPr lang="en-US" sz="2000" dirty="0">
                <a:latin typeface="Arial Nova"/>
                <a:ea typeface="+mn-lt"/>
                <a:cs typeface="+mn-lt"/>
              </a:rPr>
              <a:t>The employees combined knowledge and experience which promotes innovation and teamwork, Virgin Media and Emirates Airline can increase productivity and empower employees to give their best work and deliver relevant information quicker</a:t>
            </a:r>
          </a:p>
          <a:p>
            <a:endParaRPr lang="en-US" sz="1100" dirty="0">
              <a:cs typeface="Calibri"/>
            </a:endParaRPr>
          </a:p>
        </p:txBody>
      </p:sp>
      <p:pic>
        <p:nvPicPr>
          <p:cNvPr id="4" name="Content Placeholder 3" descr="A couple of airplanes on a runway&#10;&#10;Description automatically generated">
            <a:extLst>
              <a:ext uri="{FF2B5EF4-FFF2-40B4-BE49-F238E27FC236}">
                <a16:creationId xmlns:a16="http://schemas.microsoft.com/office/drawing/2014/main" id="{344B396E-CAC5-E490-499A-BFB08484D388}"/>
              </a:ext>
            </a:extLst>
          </p:cNvPr>
          <p:cNvPicPr>
            <a:picLocks noChangeAspect="1"/>
          </p:cNvPicPr>
          <p:nvPr/>
        </p:nvPicPr>
        <p:blipFill rotWithShape="1">
          <a:blip r:embed="rId2"/>
          <a:srcRect l="5225" r="15715" b="1"/>
          <a:stretch/>
        </p:blipFill>
        <p:spPr>
          <a:xfrm>
            <a:off x="20" y="3195484"/>
            <a:ext cx="12191980" cy="3662515"/>
          </a:xfrm>
          <a:prstGeom prst="rect">
            <a:avLst/>
          </a:prstGeom>
        </p:spPr>
      </p:pic>
    </p:spTree>
    <p:extLst>
      <p:ext uri="{BB962C8B-B14F-4D97-AF65-F5344CB8AC3E}">
        <p14:creationId xmlns:p14="http://schemas.microsoft.com/office/powerpoint/2010/main" val="1415669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C167B-D0AD-0885-DD74-925E08A787AD}"/>
              </a:ext>
            </a:extLst>
          </p:cNvPr>
          <p:cNvSpPr>
            <a:spLocks noGrp="1"/>
          </p:cNvSpPr>
          <p:nvPr>
            <p:ph type="title"/>
          </p:nvPr>
        </p:nvSpPr>
        <p:spPr>
          <a:xfrm>
            <a:off x="838200" y="365125"/>
            <a:ext cx="10515600" cy="520431"/>
          </a:xfrm>
        </p:spPr>
        <p:txBody>
          <a:bodyPr>
            <a:normAutofit fontScale="90000"/>
          </a:bodyPr>
          <a:lstStyle/>
          <a:p>
            <a:r>
              <a:rPr lang="en-GB" sz="2800" dirty="0">
                <a:latin typeface="Arial Nova"/>
                <a:ea typeface="Calibri Light"/>
                <a:cs typeface="Calibri Light"/>
              </a:rPr>
              <a:t>Picture References</a:t>
            </a:r>
            <a:r>
              <a:rPr lang="en-GB" dirty="0">
                <a:ea typeface="Calibri Light"/>
                <a:cs typeface="Calibri Light"/>
              </a:rPr>
              <a:t> </a:t>
            </a:r>
            <a:endParaRPr lang="en-GB" dirty="0"/>
          </a:p>
        </p:txBody>
      </p:sp>
      <p:sp>
        <p:nvSpPr>
          <p:cNvPr id="3" name="Content Placeholder 2">
            <a:extLst>
              <a:ext uri="{FF2B5EF4-FFF2-40B4-BE49-F238E27FC236}">
                <a16:creationId xmlns:a16="http://schemas.microsoft.com/office/drawing/2014/main" id="{2C0296CA-E80E-0ACD-F6E0-CCFC943FC95B}"/>
              </a:ext>
            </a:extLst>
          </p:cNvPr>
          <p:cNvSpPr>
            <a:spLocks noGrp="1"/>
          </p:cNvSpPr>
          <p:nvPr>
            <p:ph idx="1"/>
          </p:nvPr>
        </p:nvSpPr>
        <p:spPr>
          <a:xfrm>
            <a:off x="665671" y="1408682"/>
            <a:ext cx="10515600" cy="5142092"/>
          </a:xfrm>
        </p:spPr>
        <p:txBody>
          <a:bodyPr vert="horz" lIns="91440" tIns="45720" rIns="91440" bIns="45720" rtlCol="0" anchor="t">
            <a:normAutofit/>
          </a:bodyPr>
          <a:lstStyle/>
          <a:p>
            <a:r>
              <a:rPr lang="en-GB" sz="1400" dirty="0">
                <a:latin typeface="Arial Nova"/>
                <a:ea typeface="+mn-lt"/>
                <a:cs typeface="+mn-lt"/>
                <a:hlinkClick r:id="rId2"/>
              </a:rPr>
              <a:t>https://www.tutorialspoint.com/management_concepts/images/knowledge_management_process.jpg</a:t>
            </a:r>
            <a:r>
              <a:rPr lang="en-GB" sz="1400" dirty="0">
                <a:latin typeface="Arial Nova"/>
                <a:ea typeface="+mn-lt"/>
                <a:cs typeface="+mn-lt"/>
              </a:rPr>
              <a:t> (Accesses 16th October 2023)</a:t>
            </a:r>
          </a:p>
          <a:p>
            <a:r>
              <a:rPr lang="en-GB" sz="1400" dirty="0">
                <a:ea typeface="+mn-lt"/>
                <a:cs typeface="+mn-lt"/>
                <a:hlinkClick r:id="rId3"/>
              </a:rPr>
              <a:t>https://www.google.com/url?sa=i&amp;url=https%3A%2F%2Fwww.thesun.co.uk%2Fmoney%2F22259881%2Fvirgin-media-down-again-hundreds-customers-without-internet%2F&amp;psig=AOvVaw3hpdvQ_Z6QUbg2Gwi3kzMk&amp;ust=1697506453650000&amp;source=images&amp;cd=vfe&amp;opi=89978449&amp;ved=0CBAQjRxqFwoTCID1gNu2-YEDFQAAAAAdAAAAABAe</a:t>
            </a:r>
            <a:endParaRPr lang="en-GB" sz="1400" dirty="0">
              <a:latin typeface="Arial Nova"/>
              <a:ea typeface="+mn-lt"/>
              <a:cs typeface="+mn-lt"/>
            </a:endParaRPr>
          </a:p>
          <a:p>
            <a:r>
              <a:rPr lang="en-GB" sz="1800" dirty="0">
                <a:ea typeface="+mn-lt"/>
                <a:cs typeface="+mn-lt"/>
                <a:hlinkClick r:id="rId4"/>
              </a:rPr>
              <a:t>https://media-exp1.licdn.com/dms/image/C4D08AQFQgvsJLQIIew/croft-frontend-shrinkToFit1024/0/1618353487031?e=2147483647&amp;v=beta&amp;t=7WH4JkcBntgNUSuQamrjNmNBQSDT8sCt6Skw96NNZbw</a:t>
            </a:r>
            <a:endParaRPr lang="en-GB" sz="1800">
              <a:ea typeface="+mn-lt"/>
              <a:cs typeface="+mn-lt"/>
            </a:endParaRPr>
          </a:p>
          <a:p>
            <a:r>
              <a:rPr lang="en-GB" sz="1800" dirty="0">
                <a:ea typeface="+mn-lt"/>
                <a:cs typeface="+mn-lt"/>
                <a:hlinkClick r:id="rId5"/>
              </a:rPr>
              <a:t>https://content.presspage.com/uploads/2431/800_INC-Tarmac-_1_-_1_-875151.jpg?10000</a:t>
            </a:r>
            <a:endParaRPr lang="en-GB" sz="1800">
              <a:latin typeface="Calibri"/>
              <a:ea typeface="Calibri"/>
              <a:cs typeface="Calibri"/>
            </a:endParaRPr>
          </a:p>
          <a:p>
            <a:endParaRPr lang="en-GB" sz="1800" dirty="0">
              <a:latin typeface="Calibri"/>
              <a:ea typeface="Calibri"/>
              <a:cs typeface="Calibri"/>
            </a:endParaRPr>
          </a:p>
          <a:p>
            <a:endParaRPr lang="en-GB" sz="1800" dirty="0">
              <a:latin typeface="Calibri"/>
              <a:ea typeface="Calibri"/>
              <a:cs typeface="Calibri"/>
            </a:endParaRPr>
          </a:p>
          <a:p>
            <a:endParaRPr lang="en-GB" sz="1800" dirty="0">
              <a:latin typeface="Calibri"/>
              <a:ea typeface="Calibri"/>
              <a:cs typeface="Calibri"/>
            </a:endParaRPr>
          </a:p>
        </p:txBody>
      </p:sp>
    </p:spTree>
    <p:extLst>
      <p:ext uri="{BB962C8B-B14F-4D97-AF65-F5344CB8AC3E}">
        <p14:creationId xmlns:p14="http://schemas.microsoft.com/office/powerpoint/2010/main" val="27485334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Knowledge and Information Management skills For the Workplace Charlene Johnson 2131892 Sammual Ofori BMSW5106 Sept 2023 </vt:lpstr>
      <vt:lpstr>Table of Content </vt:lpstr>
      <vt:lpstr>introduction</vt:lpstr>
      <vt:lpstr>What is Knowledge Management?</vt:lpstr>
      <vt:lpstr>Emirates</vt:lpstr>
      <vt:lpstr>PowerPoint Presentation</vt:lpstr>
      <vt:lpstr>Virgin Media knowledge Management</vt:lpstr>
      <vt:lpstr>Virgin Media KM</vt:lpstr>
      <vt:lpstr>PowerPoint Presentation</vt:lpstr>
      <vt:lpstr>Conclusion</vt:lpstr>
      <vt:lpstr>Picture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633</cp:revision>
  <dcterms:created xsi:type="dcterms:W3CDTF">2023-10-15T23:56:57Z</dcterms:created>
  <dcterms:modified xsi:type="dcterms:W3CDTF">2023-11-13T02:53:06Z</dcterms:modified>
</cp:coreProperties>
</file>