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16"/>
  </p:notesMasterIdLst>
  <p:sldIdLst>
    <p:sldId id="278" r:id="rId2"/>
    <p:sldId id="279" r:id="rId3"/>
    <p:sldId id="280" r:id="rId4"/>
    <p:sldId id="281" r:id="rId5"/>
    <p:sldId id="294" r:id="rId6"/>
    <p:sldId id="297" r:id="rId7"/>
    <p:sldId id="299" r:id="rId8"/>
    <p:sldId id="296" r:id="rId9"/>
    <p:sldId id="283" r:id="rId10"/>
    <p:sldId id="284" r:id="rId11"/>
    <p:sldId id="292" r:id="rId12"/>
    <p:sldId id="295" r:id="rId13"/>
    <p:sldId id="298" r:id="rId14"/>
    <p:sldId id="293" r:id="rId15"/>
  </p:sldIdLst>
  <p:sldSz cx="12192000" cy="6858000"/>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AAC4E9"/>
    <a:srgbClr val="FDFBF6"/>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09" autoAdjust="0"/>
  </p:normalViewPr>
  <p:slideViewPr>
    <p:cSldViewPr snapToGrid="0" snapToObjects="1">
      <p:cViewPr varScale="1">
        <p:scale>
          <a:sx n="72" d="100"/>
          <a:sy n="72" d="100"/>
        </p:scale>
        <p:origin x="648" y="66"/>
      </p:cViewPr>
      <p:guideLst>
        <p:guide/>
        <p:guide pos="456"/>
        <p:guide orient="horz" pos="2616"/>
        <p:guide orient="horz" pos="3264"/>
        <p:guide pos="6912"/>
        <p:guide orient="horz" pos="2136"/>
        <p:guide orient="horz" pos="4008"/>
        <p:guide orient="horz" pos="1152"/>
        <p:guide orient="horz" pos="2352"/>
        <p:guide orient="horz" pos="1512"/>
        <p:guide pos="7680"/>
        <p:guide pos="6696"/>
        <p:guide pos="1008"/>
        <p:guide pos="1584"/>
        <p:guide pos="2136"/>
        <p:guide pos="2760"/>
        <p:guide pos="3288"/>
        <p:guide pos="4032"/>
        <p:guide pos="4392"/>
        <p:guide pos="4944"/>
        <p:guide pos="5544"/>
        <p:guide pos="6072"/>
        <p:guide orient="horz" pos="2448"/>
        <p:guide orient="horz" pos="960"/>
        <p:guide pos="5256"/>
        <p:guide pos="726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descr="preencoded.png">
            <a:extLst>
              <a:ext uri="{FF2B5EF4-FFF2-40B4-BE49-F238E27FC236}">
                <a16:creationId xmlns:a16="http://schemas.microsoft.com/office/drawing/2014/main" id="{BA5D5A72-CB6F-F8DE-E2C9-90459C8C3DC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p:nvPr>
        </p:nvSpPr>
        <p:spPr>
          <a:xfrm>
            <a:off x="3403092" y="1984248"/>
            <a:ext cx="5385816" cy="1225296"/>
          </a:xfrm>
        </p:spPr>
        <p:txBody>
          <a:bodyPr tIns="0" anchor="t">
            <a:no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4349496" y="3483864"/>
            <a:ext cx="3493008" cy="878908"/>
          </a:xfrm>
        </p:spPr>
        <p:txBody>
          <a:bodyPr lIns="0" tIns="0" rIns="0" bIns="0">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31799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descr="preencoded.png">
            <a:extLst>
              <a:ext uri="{FF2B5EF4-FFF2-40B4-BE49-F238E27FC236}">
                <a16:creationId xmlns:a16="http://schemas.microsoft.com/office/drawing/2014/main"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p:nvPr>
        </p:nvSpPr>
        <p:spPr>
          <a:xfrm>
            <a:off x="1499616" y="1901952"/>
            <a:ext cx="5693664" cy="768096"/>
          </a:xfrm>
        </p:spPr>
        <p:txBody>
          <a:bodyPr>
            <a:noAutofit/>
          </a:bodyPr>
          <a:lstStyle>
            <a:lvl1pPr algn="l">
              <a:lnSpc>
                <a:spcPct val="100000"/>
              </a:lnSpc>
              <a:defRPr/>
            </a:lvl1pPr>
          </a:lstStyle>
          <a:p>
            <a:r>
              <a:rPr lang="en-US"/>
              <a:t>Click to edit Master title style</a:t>
            </a:r>
            <a:endParaRPr lang="en-US" dirty="0"/>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p:nvPr>
        </p:nvSpPr>
        <p:spPr>
          <a:xfrm>
            <a:off x="1499616" y="2770632"/>
            <a:ext cx="5693664" cy="3122168"/>
          </a:xfrm>
        </p:spPr>
        <p:txBody>
          <a:bodyPr>
            <a:no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Introductio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C35EFB42-020B-1DF4-3D42-26092CE45F08}"/>
              </a:ext>
            </a:extLst>
          </p:cNvPr>
          <p:cNvSpPr/>
          <p:nvPr userDrawn="1"/>
        </p:nvSpPr>
        <p:spPr>
          <a:xfrm>
            <a:off x="0" y="3427336"/>
            <a:ext cx="3430200" cy="3430665"/>
          </a:xfrm>
          <a:custGeom>
            <a:avLst/>
            <a:gdLst>
              <a:gd name="connsiteX0" fmla="*/ 0 w 3430200"/>
              <a:gd name="connsiteY0" fmla="*/ 0 h 3430665"/>
              <a:gd name="connsiteX1" fmla="*/ 3430200 w 3430200"/>
              <a:gd name="connsiteY1" fmla="*/ 0 h 3430665"/>
              <a:gd name="connsiteX2" fmla="*/ 3430200 w 3430200"/>
              <a:gd name="connsiteY2" fmla="*/ 3430665 h 3430665"/>
              <a:gd name="connsiteX3" fmla="*/ 0 w 3430200"/>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0" y="0"/>
                </a:moveTo>
                <a:lnTo>
                  <a:pt x="3430200" y="0"/>
                </a:lnTo>
                <a:lnTo>
                  <a:pt x="3430200"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Freeform: Shape 19">
            <a:extLst>
              <a:ext uri="{FF2B5EF4-FFF2-40B4-BE49-F238E27FC236}">
                <a16:creationId xmlns:a16="http://schemas.microsoft.com/office/drawing/2014/main" id="{AB4DD322-D1E0-74CB-BBFF-057426E58EBC}"/>
              </a:ext>
            </a:extLst>
          </p:cNvPr>
          <p:cNvSpPr/>
          <p:nvPr userDrawn="1"/>
        </p:nvSpPr>
        <p:spPr>
          <a:xfrm>
            <a:off x="0" y="3427336"/>
            <a:ext cx="3430200" cy="3430665"/>
          </a:xfrm>
          <a:custGeom>
            <a:avLst/>
            <a:gdLst>
              <a:gd name="connsiteX0" fmla="*/ 3430200 w 3430200"/>
              <a:gd name="connsiteY0" fmla="*/ 0 h 3430665"/>
              <a:gd name="connsiteX1" fmla="*/ 3430200 w 3430200"/>
              <a:gd name="connsiteY1" fmla="*/ 3430665 h 3430665"/>
              <a:gd name="connsiteX2" fmla="*/ 0 w 3430200"/>
              <a:gd name="connsiteY2" fmla="*/ 3430665 h 3430665"/>
              <a:gd name="connsiteX3" fmla="*/ 0 w 3430200"/>
              <a:gd name="connsiteY3" fmla="*/ 3417531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3430200" y="0"/>
                </a:moveTo>
                <a:lnTo>
                  <a:pt x="3430200" y="3430665"/>
                </a:lnTo>
                <a:lnTo>
                  <a:pt x="0" y="3430665"/>
                </a:lnTo>
                <a:lnTo>
                  <a:pt x="0" y="3417531"/>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Shape 13">
            <a:extLst>
              <a:ext uri="{FF2B5EF4-FFF2-40B4-BE49-F238E27FC236}">
                <a16:creationId xmlns:a16="http://schemas.microsoft.com/office/drawing/2014/main" id="{C11D3FCE-EC92-8558-A3E5-04DB12477A3B}"/>
              </a:ext>
            </a:extLst>
          </p:cNvPr>
          <p:cNvSpPr/>
          <p:nvPr userDrawn="1"/>
        </p:nvSpPr>
        <p:spPr>
          <a:xfrm>
            <a:off x="1" y="1"/>
            <a:ext cx="3423785" cy="3437345"/>
          </a:xfrm>
          <a:custGeom>
            <a:avLst/>
            <a:gdLst>
              <a:gd name="connsiteX0" fmla="*/ 0 w 3423785"/>
              <a:gd name="connsiteY0" fmla="*/ 0 h 3437345"/>
              <a:gd name="connsiteX1" fmla="*/ 3423785 w 3423785"/>
              <a:gd name="connsiteY1" fmla="*/ 0 h 3437345"/>
              <a:gd name="connsiteX2" fmla="*/ 3423785 w 3423785"/>
              <a:gd name="connsiteY2" fmla="*/ 3437345 h 3437345"/>
              <a:gd name="connsiteX3" fmla="*/ 0 w 342378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423785" h="3437345">
                <a:moveTo>
                  <a:pt x="0" y="0"/>
                </a:moveTo>
                <a:lnTo>
                  <a:pt x="3423785" y="0"/>
                </a:lnTo>
                <a:lnTo>
                  <a:pt x="342378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p:cNvSpPr>
            <a:spLocks noGrp="1"/>
          </p:cNvSpPr>
          <p:nvPr userDrawn="1">
            <p:ph type="title"/>
          </p:nvPr>
        </p:nvSpPr>
        <p:spPr>
          <a:xfrm>
            <a:off x="4224528" y="2276856"/>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userDrawn="1">
            <p:ph idx="1"/>
          </p:nvPr>
        </p:nvSpPr>
        <p:spPr>
          <a:xfrm>
            <a:off x="4224528" y="3222752"/>
            <a:ext cx="6766560"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userDrawn="1">
            <p:ph type="ftr" sz="quarter" idx="11"/>
          </p:nvPr>
        </p:nvSpPr>
        <p:spPr>
          <a:xfrm>
            <a:off x="4224528" y="457200"/>
            <a:ext cx="3200400" cy="274320"/>
          </a:xfrm>
        </p:spPr>
        <p:txBody>
          <a:bodyPr>
            <a:noAutofit/>
          </a:bodyPr>
          <a:lstStyle/>
          <a:p>
            <a:r>
              <a:rPr lang="en-US"/>
              <a:t>Presentation title</a:t>
            </a:r>
            <a:endParaRPr lang="en-US" dirty="0"/>
          </a:p>
        </p:txBody>
      </p:sp>
      <p:sp>
        <p:nvSpPr>
          <p:cNvPr id="6" name="Slide Number Placeholder 5"/>
          <p:cNvSpPr>
            <a:spLocks noGrp="1"/>
          </p:cNvSpPr>
          <p:nvPr userDrawn="1">
            <p:ph type="sldNum" sz="quarter" idx="12"/>
          </p:nvPr>
        </p:nvSpPr>
        <p:spPr/>
        <p:txBody>
          <a:bodyPr>
            <a:noAutofit/>
          </a:bodyPr>
          <a:lstStyle/>
          <a:p>
            <a:fld id="{48F63A3B-78C7-47BE-AE5E-E10140E04643}" type="slidenum">
              <a:rPr lang="en-US" dirty="0"/>
              <a:t>‹#›</a:t>
            </a:fld>
            <a:endParaRPr lang="en-US" dirty="0"/>
          </a:p>
        </p:txBody>
      </p:sp>
      <p:sp>
        <p:nvSpPr>
          <p:cNvPr id="17" name="Freeform: Shape 16">
            <a:extLst>
              <a:ext uri="{FF2B5EF4-FFF2-40B4-BE49-F238E27FC236}">
                <a16:creationId xmlns:a16="http://schemas.microsoft.com/office/drawing/2014/main" id="{217CBC9E-B934-828F-2AE5-211CEF5B1D25}"/>
              </a:ext>
            </a:extLst>
          </p:cNvPr>
          <p:cNvSpPr/>
          <p:nvPr userDrawn="1"/>
        </p:nvSpPr>
        <p:spPr>
          <a:xfrm>
            <a:off x="1" y="869"/>
            <a:ext cx="3423785" cy="3436477"/>
          </a:xfrm>
          <a:custGeom>
            <a:avLst/>
            <a:gdLst>
              <a:gd name="connsiteX0" fmla="*/ 0 w 3423785"/>
              <a:gd name="connsiteY0" fmla="*/ 0 h 3436477"/>
              <a:gd name="connsiteX1" fmla="*/ 3423785 w 3423785"/>
              <a:gd name="connsiteY1" fmla="*/ 3436477 h 3436477"/>
              <a:gd name="connsiteX2" fmla="*/ 0 w 3423785"/>
              <a:gd name="connsiteY2" fmla="*/ 3436477 h 3436477"/>
            </a:gdLst>
            <a:ahLst/>
            <a:cxnLst>
              <a:cxn ang="0">
                <a:pos x="connsiteX0" y="connsiteY0"/>
              </a:cxn>
              <a:cxn ang="0">
                <a:pos x="connsiteX1" y="connsiteY1"/>
              </a:cxn>
              <a:cxn ang="0">
                <a:pos x="connsiteX2" y="connsiteY2"/>
              </a:cxn>
            </a:cxnLst>
            <a:rect l="l" t="t" r="r" b="b"/>
            <a:pathLst>
              <a:path w="3423785" h="3436477">
                <a:moveTo>
                  <a:pt x="0" y="0"/>
                </a:moveTo>
                <a:lnTo>
                  <a:pt x="3423785"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772183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3D352B04-96E6-839B-9D92-EE98385C4D49}"/>
              </a:ext>
            </a:extLst>
          </p:cNvPr>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6" name="Freeform: Shape 45">
            <a:extLst>
              <a:ext uri="{FF2B5EF4-FFF2-40B4-BE49-F238E27FC236}">
                <a16:creationId xmlns:a16="http://schemas.microsoft.com/office/drawing/2014/main" id="{723D98FB-5EB7-A8DF-8470-B23A80D669E4}"/>
              </a:ext>
            </a:extLst>
          </p:cNvPr>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3" name="Freeform: Shape 42">
            <a:extLst>
              <a:ext uri="{FF2B5EF4-FFF2-40B4-BE49-F238E27FC236}">
                <a16:creationId xmlns:a16="http://schemas.microsoft.com/office/drawing/2014/main" id="{4550F3CE-BAE9-3916-42CA-F4D906FA5173}"/>
              </a:ext>
            </a:extLst>
          </p:cNvPr>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9" name="Freeform: Shape 48">
            <a:extLst>
              <a:ext uri="{FF2B5EF4-FFF2-40B4-BE49-F238E27FC236}">
                <a16:creationId xmlns:a16="http://schemas.microsoft.com/office/drawing/2014/main" id="{D83F65A0-0C52-48AD-DC5D-B5D3BF3CC188}"/>
              </a:ext>
            </a:extLst>
          </p:cNvPr>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0" name="Freeform: Shape 39">
            <a:extLst>
              <a:ext uri="{FF2B5EF4-FFF2-40B4-BE49-F238E27FC236}">
                <a16:creationId xmlns:a16="http://schemas.microsoft.com/office/drawing/2014/main" id="{F8FA7F58-C470-6376-9DB1-DE7034C491E8}"/>
              </a:ext>
            </a:extLst>
          </p:cNvPr>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7" name="Freeform: Shape 36">
            <a:extLst>
              <a:ext uri="{FF2B5EF4-FFF2-40B4-BE49-F238E27FC236}">
                <a16:creationId xmlns:a16="http://schemas.microsoft.com/office/drawing/2014/main" id="{B27C9E57-563E-7980-7B3C-45FAD9C386F4}"/>
              </a:ext>
            </a:extLst>
          </p:cNvPr>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2" name="Title 1"/>
          <p:cNvSpPr>
            <a:spLocks noGrp="1"/>
          </p:cNvSpPr>
          <p:nvPr>
            <p:ph type="title"/>
          </p:nvPr>
        </p:nvSpPr>
        <p:spPr>
          <a:xfrm>
            <a:off x="2895600" y="3776472"/>
            <a:ext cx="6400800" cy="768096"/>
          </a:xfrm>
        </p:spPr>
        <p:txBody>
          <a:bodyPr anchor="t">
            <a:noAutofit/>
          </a:bodyPr>
          <a:lstStyle>
            <a:lvl1pPr>
              <a:lnSpc>
                <a:spcPct val="100000"/>
              </a:lnSpc>
              <a:defRPr sz="4400"/>
            </a:lvl1pPr>
          </a:lstStyle>
          <a:p>
            <a:r>
              <a:rPr lang="en-US"/>
              <a:t>Click to edit Master title style</a:t>
            </a:r>
            <a:endParaRPr lang="en-US" dirty="0"/>
          </a:p>
        </p:txBody>
      </p:sp>
      <p:sp>
        <p:nvSpPr>
          <p:cNvPr id="3" name="Text Placeholder 2"/>
          <p:cNvSpPr>
            <a:spLocks noGrp="1"/>
          </p:cNvSpPr>
          <p:nvPr>
            <p:ph type="body" idx="1"/>
          </p:nvPr>
        </p:nvSpPr>
        <p:spPr>
          <a:xfrm>
            <a:off x="2895600" y="4718304"/>
            <a:ext cx="6400800" cy="512064"/>
          </a:xfrm>
        </p:spPr>
        <p:txBody>
          <a:bodyPr lIns="0" tIns="0" rIns="0" bIns="0">
            <a:noAutofit/>
          </a:bodyPr>
          <a:lstStyle>
            <a:lvl1pPr marL="0" indent="0" algn="ctr">
              <a:spcBef>
                <a:spcPts val="0"/>
              </a:spcBef>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804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571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oAutofit/>
          </a:bodyPr>
          <a:lstStyle>
            <a:lvl1pPr algn="l">
              <a:lnSpc>
                <a:spcPct val="100000"/>
              </a:lnSpc>
              <a:defRPr sz="33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a16="http://schemas.microsoft.com/office/drawing/2014/main"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dirty="0"/>
              <a:t>“</a:t>
            </a:r>
          </a:p>
        </p:txBody>
      </p:sp>
      <p:sp>
        <p:nvSpPr>
          <p:cNvPr id="55" name="Text Placeholder 54">
            <a:extLst>
              <a:ext uri="{FF2B5EF4-FFF2-40B4-BE49-F238E27FC236}">
                <a16:creationId xmlns:a16="http://schemas.microsoft.com/office/drawing/2014/main" id="{A2733C45-7C53-2BC5-3F62-D069650A79C9}"/>
              </a:ext>
            </a:extLst>
          </p:cNvPr>
          <p:cNvSpPr>
            <a:spLocks noGrp="1"/>
          </p:cNvSpPr>
          <p:nvPr>
            <p:ph type="body" sz="quarter" idx="13"/>
          </p:nvPr>
        </p:nvSpPr>
        <p:spPr>
          <a:xfrm>
            <a:off x="4389120" y="4308475"/>
            <a:ext cx="3932238" cy="588963"/>
          </a:xfrm>
        </p:spPr>
        <p:txBody>
          <a:bodyPr lIns="0" tIns="0" rIns="0" bIns="0">
            <a:noAutofit/>
          </a:bodyPr>
          <a:lstStyle>
            <a:lvl1pPr marL="0" indent="0">
              <a:buNone/>
              <a:defRPr sz="2400"/>
            </a:lvl1pPr>
          </a:lstStyle>
          <a:p>
            <a:pPr lvl="0"/>
            <a:r>
              <a:rPr lang="en-US"/>
              <a:t>Click to edit Master text styles</a:t>
            </a:r>
          </a:p>
        </p:txBody>
      </p:sp>
      <p:sp>
        <p:nvSpPr>
          <p:cNvPr id="56" name="Text Placeholder 54">
            <a:extLst>
              <a:ext uri="{FF2B5EF4-FFF2-40B4-BE49-F238E27FC236}">
                <a16:creationId xmlns:a16="http://schemas.microsoft.com/office/drawing/2014/main"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dirty="0"/>
              <a:t>”</a:t>
            </a:r>
          </a:p>
        </p:txBody>
      </p:sp>
      <p:sp>
        <p:nvSpPr>
          <p:cNvPr id="32" name="Image 1" descr="preencoded.png">
            <a:extLst>
              <a:ext uri="{FF2B5EF4-FFF2-40B4-BE49-F238E27FC236}">
                <a16:creationId xmlns:a16="http://schemas.microsoft.com/office/drawing/2014/main"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33" name="Image 4" descr="preencoded.png">
            <a:extLst>
              <a:ext uri="{FF2B5EF4-FFF2-40B4-BE49-F238E27FC236}">
                <a16:creationId xmlns:a16="http://schemas.microsoft.com/office/drawing/2014/main"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dirty="0"/>
              <a:t>Title</a:t>
            </a:r>
          </a:p>
        </p:txBody>
      </p:sp>
    </p:spTree>
    <p:extLst>
      <p:ext uri="{BB962C8B-B14F-4D97-AF65-F5344CB8AC3E}">
        <p14:creationId xmlns:p14="http://schemas.microsoft.com/office/powerpoint/2010/main" val="258665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a:xfrm>
            <a:off x="758952" y="539496"/>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dirty="0"/>
              <a:t>Title</a:t>
            </a:r>
          </a:p>
        </p:txBody>
      </p:sp>
      <p:sp>
        <p:nvSpPr>
          <p:cNvPr id="10" name="Picture Placeholder 16">
            <a:extLst>
              <a:ext uri="{FF2B5EF4-FFF2-40B4-BE49-F238E27FC236}">
                <a16:creationId xmlns:a16="http://schemas.microsoft.com/office/drawing/2014/main"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4" name="Text Placeholder 18">
            <a:extLst>
              <a:ext uri="{FF2B5EF4-FFF2-40B4-BE49-F238E27FC236}">
                <a16:creationId xmlns:a16="http://schemas.microsoft.com/office/drawing/2014/main"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a16="http://schemas.microsoft.com/office/drawing/2014/main" id="{FB1A74E1-7CEB-F501-F998-7361A20F7349}"/>
              </a:ext>
            </a:extLst>
          </p:cNvPr>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dirty="0"/>
              <a:t>Title</a:t>
            </a:r>
          </a:p>
        </p:txBody>
      </p:sp>
      <p:sp>
        <p:nvSpPr>
          <p:cNvPr id="11" name="Picture Placeholder 16">
            <a:extLst>
              <a:ext uri="{FF2B5EF4-FFF2-40B4-BE49-F238E27FC236}">
                <a16:creationId xmlns:a16="http://schemas.microsoft.com/office/drawing/2014/main"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6" name="Text Placeholder 18">
            <a:extLst>
              <a:ext uri="{FF2B5EF4-FFF2-40B4-BE49-F238E27FC236}">
                <a16:creationId xmlns:a16="http://schemas.microsoft.com/office/drawing/2014/main"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a16="http://schemas.microsoft.com/office/drawing/2014/main" id="{AA2B9540-B92A-AD9C-C01A-B08A98BF8455}"/>
              </a:ext>
            </a:extLst>
          </p:cNvPr>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dirty="0"/>
              <a:t>Title</a:t>
            </a:r>
          </a:p>
        </p:txBody>
      </p:sp>
      <p:sp>
        <p:nvSpPr>
          <p:cNvPr id="12" name="Picture Placeholder 16">
            <a:extLst>
              <a:ext uri="{FF2B5EF4-FFF2-40B4-BE49-F238E27FC236}">
                <a16:creationId xmlns:a16="http://schemas.microsoft.com/office/drawing/2014/main"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0" name="Text Placeholder 18">
            <a:extLst>
              <a:ext uri="{FF2B5EF4-FFF2-40B4-BE49-F238E27FC236}">
                <a16:creationId xmlns:a16="http://schemas.microsoft.com/office/drawing/2014/main"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a16="http://schemas.microsoft.com/office/drawing/2014/main" id="{826BBF6C-7198-3C15-CDCB-E72B08709C1F}"/>
              </a:ext>
            </a:extLst>
          </p:cNvPr>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dirty="0"/>
              <a:t>Title</a:t>
            </a:r>
          </a:p>
        </p:txBody>
      </p:sp>
      <p:sp>
        <p:nvSpPr>
          <p:cNvPr id="13" name="Picture Placeholder 16">
            <a:extLst>
              <a:ext uri="{FF2B5EF4-FFF2-40B4-BE49-F238E27FC236}">
                <a16:creationId xmlns:a16="http://schemas.microsoft.com/office/drawing/2014/main"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32" name="Text Placeholder 18">
            <a:extLst>
              <a:ext uri="{FF2B5EF4-FFF2-40B4-BE49-F238E27FC236}">
                <a16:creationId xmlns:a16="http://schemas.microsoft.com/office/drawing/2014/main"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a16="http://schemas.microsoft.com/office/drawing/2014/main" id="{D0AA2AE2-5A11-76D4-4D9C-B6B24D1419D0}"/>
              </a:ext>
            </a:extLst>
          </p:cNvPr>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dirty="0"/>
              <a:t>Title</a:t>
            </a:r>
          </a:p>
        </p:txBody>
      </p:sp>
    </p:spTree>
    <p:extLst>
      <p:ext uri="{BB962C8B-B14F-4D97-AF65-F5344CB8AC3E}">
        <p14:creationId xmlns:p14="http://schemas.microsoft.com/office/powerpoint/2010/main" val="1900709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841248"/>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731058"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7" name="Text Placeholder 4">
            <a:extLst>
              <a:ext uri="{FF2B5EF4-FFF2-40B4-BE49-F238E27FC236}">
                <a16:creationId xmlns:a16="http://schemas.microsoft.com/office/drawing/2014/main"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8" name="Picture Placeholder 62">
            <a:extLst>
              <a:ext uri="{FF2B5EF4-FFF2-40B4-BE49-F238E27FC236}">
                <a16:creationId xmlns:a16="http://schemas.microsoft.com/office/drawing/2014/main"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8" name="Text Placeholder 51">
            <a:extLst>
              <a:ext uri="{FF2B5EF4-FFF2-40B4-BE49-F238E27FC236}">
                <a16:creationId xmlns:a16="http://schemas.microsoft.com/office/drawing/2014/main" id="{75981CD1-EA26-D1CF-F19E-B58C16BA8A69}"/>
              </a:ext>
            </a:extLst>
          </p:cNvPr>
          <p:cNvSpPr>
            <a:spLocks noGrp="1"/>
          </p:cNvSpPr>
          <p:nvPr>
            <p:ph type="body" sz="quarter" idx="19"/>
          </p:nvPr>
        </p:nvSpPr>
        <p:spPr>
          <a:xfrm>
            <a:off x="2946630"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8" name="Text Placeholder 4">
            <a:extLst>
              <a:ext uri="{FF2B5EF4-FFF2-40B4-BE49-F238E27FC236}">
                <a16:creationId xmlns:a16="http://schemas.microsoft.com/office/drawing/2014/main"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7" name="Picture Placeholder 62">
            <a:extLst>
              <a:ext uri="{FF2B5EF4-FFF2-40B4-BE49-F238E27FC236}">
                <a16:creationId xmlns:a16="http://schemas.microsoft.com/office/drawing/2014/main"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9" name="Text Placeholder 51">
            <a:extLst>
              <a:ext uri="{FF2B5EF4-FFF2-40B4-BE49-F238E27FC236}">
                <a16:creationId xmlns:a16="http://schemas.microsoft.com/office/drawing/2014/main" id="{F02DE2DC-F65C-32A5-5821-89FB2F53C325}"/>
              </a:ext>
            </a:extLst>
          </p:cNvPr>
          <p:cNvSpPr>
            <a:spLocks noGrp="1"/>
          </p:cNvSpPr>
          <p:nvPr>
            <p:ph type="body" sz="quarter" idx="20"/>
          </p:nvPr>
        </p:nvSpPr>
        <p:spPr>
          <a:xfrm>
            <a:off x="5162204"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7377777"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9593349"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Tree>
    <p:extLst>
      <p:ext uri="{BB962C8B-B14F-4D97-AF65-F5344CB8AC3E}">
        <p14:creationId xmlns:p14="http://schemas.microsoft.com/office/powerpoint/2010/main" val="87251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6" name="Freeform: Shape 25">
            <a:extLst>
              <a:ext uri="{FF2B5EF4-FFF2-40B4-BE49-F238E27FC236}">
                <a16:creationId xmlns:a16="http://schemas.microsoft.com/office/drawing/2014/main"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a16="http://schemas.microsoft.com/office/drawing/2014/main"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31" name="Text Placeholder 2">
            <a:extLst>
              <a:ext uri="{FF2B5EF4-FFF2-40B4-BE49-F238E27FC236}">
                <a16:creationId xmlns:a16="http://schemas.microsoft.com/office/drawing/2014/main"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2" name="Text Placeholder 4">
            <a:extLst>
              <a:ext uri="{FF2B5EF4-FFF2-40B4-BE49-F238E27FC236}">
                <a16:creationId xmlns:a16="http://schemas.microsoft.com/office/drawing/2014/main"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3" name="Text Placeholder 4">
            <a:extLst>
              <a:ext uri="{FF2B5EF4-FFF2-40B4-BE49-F238E27FC236}">
                <a16:creationId xmlns:a16="http://schemas.microsoft.com/office/drawing/2014/main"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4" name="Text Placeholder 4">
            <a:extLst>
              <a:ext uri="{FF2B5EF4-FFF2-40B4-BE49-F238E27FC236}">
                <a16:creationId xmlns:a16="http://schemas.microsoft.com/office/drawing/2014/main"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5" name="Text Placeholder 4">
            <a:extLst>
              <a:ext uri="{FF2B5EF4-FFF2-40B4-BE49-F238E27FC236}">
                <a16:creationId xmlns:a16="http://schemas.microsoft.com/office/drawing/2014/main"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6" name="Text Placeholder 51">
            <a:extLst>
              <a:ext uri="{FF2B5EF4-FFF2-40B4-BE49-F238E27FC236}">
                <a16:creationId xmlns:a16="http://schemas.microsoft.com/office/drawing/2014/main" id="{9FBDF935-4925-03EC-CBC9-1EBA90DF849B}"/>
              </a:ext>
            </a:extLst>
          </p:cNvPr>
          <p:cNvSpPr>
            <a:spLocks noGrp="1"/>
          </p:cNvSpPr>
          <p:nvPr>
            <p:ph type="body" sz="quarter" idx="18"/>
          </p:nvPr>
        </p:nvSpPr>
        <p:spPr>
          <a:xfrm>
            <a:off x="685338"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7" name="Text Placeholder 51">
            <a:extLst>
              <a:ext uri="{FF2B5EF4-FFF2-40B4-BE49-F238E27FC236}">
                <a16:creationId xmlns:a16="http://schemas.microsoft.com/office/drawing/2014/main" id="{9BB76AA7-442D-54A7-D075-C67F47438963}"/>
              </a:ext>
            </a:extLst>
          </p:cNvPr>
          <p:cNvSpPr>
            <a:spLocks noGrp="1"/>
          </p:cNvSpPr>
          <p:nvPr>
            <p:ph type="body" sz="quarter" idx="19"/>
          </p:nvPr>
        </p:nvSpPr>
        <p:spPr>
          <a:xfrm>
            <a:off x="2900911"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8" name="Text Placeholder 51">
            <a:extLst>
              <a:ext uri="{FF2B5EF4-FFF2-40B4-BE49-F238E27FC236}">
                <a16:creationId xmlns:a16="http://schemas.microsoft.com/office/drawing/2014/main" id="{9E419856-1586-F2D8-A1B4-F67FEE9839DF}"/>
              </a:ext>
            </a:extLst>
          </p:cNvPr>
          <p:cNvSpPr>
            <a:spLocks noGrp="1"/>
          </p:cNvSpPr>
          <p:nvPr>
            <p:ph type="body" sz="quarter" idx="20"/>
          </p:nvPr>
        </p:nvSpPr>
        <p:spPr>
          <a:xfrm>
            <a:off x="5116484"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9" name="Text Placeholder 51">
            <a:extLst>
              <a:ext uri="{FF2B5EF4-FFF2-40B4-BE49-F238E27FC236}">
                <a16:creationId xmlns:a16="http://schemas.microsoft.com/office/drawing/2014/main" id="{AED74DD2-EAE3-76BF-56B9-C04FCED1F2DB}"/>
              </a:ext>
            </a:extLst>
          </p:cNvPr>
          <p:cNvSpPr>
            <a:spLocks noGrp="1"/>
          </p:cNvSpPr>
          <p:nvPr>
            <p:ph type="body" sz="quarter" idx="21"/>
          </p:nvPr>
        </p:nvSpPr>
        <p:spPr>
          <a:xfrm>
            <a:off x="7332057"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40" name="Text Placeholder 51">
            <a:extLst>
              <a:ext uri="{FF2B5EF4-FFF2-40B4-BE49-F238E27FC236}">
                <a16:creationId xmlns:a16="http://schemas.microsoft.com/office/drawing/2014/main" id="{0A39AD48-2F98-C0C9-DE08-CED7EBF816B2}"/>
              </a:ext>
            </a:extLst>
          </p:cNvPr>
          <p:cNvSpPr>
            <a:spLocks noGrp="1"/>
          </p:cNvSpPr>
          <p:nvPr>
            <p:ph type="body" sz="quarter" idx="22"/>
          </p:nvPr>
        </p:nvSpPr>
        <p:spPr>
          <a:xfrm>
            <a:off x="9547629"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cxnSp>
        <p:nvCxnSpPr>
          <p:cNvPr id="42" name="Straight Connector 41">
            <a:extLst>
              <a:ext uri="{FF2B5EF4-FFF2-40B4-BE49-F238E27FC236}">
                <a16:creationId xmlns:a16="http://schemas.microsoft.com/office/drawing/2014/main"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descr="preencoded.png">
            <a:extLst>
              <a:ext uri="{FF2B5EF4-FFF2-40B4-BE49-F238E27FC236}">
                <a16:creationId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68503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04672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75411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71031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1234440"/>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992124"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4722876"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8371332"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Tree>
    <p:extLst>
      <p:ext uri="{BB962C8B-B14F-4D97-AF65-F5344CB8AC3E}">
        <p14:creationId xmlns:p14="http://schemas.microsoft.com/office/powerpoint/2010/main" val="1268954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Summary">
    <p:spTree>
      <p:nvGrpSpPr>
        <p:cNvPr id="1" name=""/>
        <p:cNvGrpSpPr/>
        <p:nvPr/>
      </p:nvGrpSpPr>
      <p:grpSpPr>
        <a:xfrm>
          <a:off x="0" y="0"/>
          <a:ext cx="0" cy="0"/>
          <a:chOff x="0" y="0"/>
          <a:chExt cx="0" cy="0"/>
        </a:xfrm>
      </p:grpSpPr>
      <p:sp>
        <p:nvSpPr>
          <p:cNvPr id="24" name="Image 2" descr="preencoded.png">
            <a:extLst>
              <a:ext uri="{FF2B5EF4-FFF2-40B4-BE49-F238E27FC236}">
                <a16:creationId xmlns:a16="http://schemas.microsoft.com/office/drawing/2014/main" id="{ABC388A2-FFC7-1A87-02FB-C97B50161FD3}"/>
              </a:ext>
            </a:extLst>
          </p:cNvPr>
          <p:cNvSpPr/>
          <p:nvPr/>
        </p:nvSpPr>
        <p:spPr>
          <a:xfrm>
            <a:off x="8758238" y="-14287"/>
            <a:ext cx="3433763" cy="3452812"/>
          </a:xfrm>
          <a:custGeom>
            <a:avLst/>
            <a:gdLst>
              <a:gd name="connsiteX0" fmla="*/ 3433763 w 3433763"/>
              <a:gd name="connsiteY0" fmla="*/ 0 h 3452812"/>
              <a:gd name="connsiteX1" fmla="*/ 3433763 w 3433763"/>
              <a:gd name="connsiteY1" fmla="*/ 3452813 h 3452812"/>
              <a:gd name="connsiteX2" fmla="*/ 0 w 3433763"/>
              <a:gd name="connsiteY2" fmla="*/ 3452813 h 3452812"/>
              <a:gd name="connsiteX3" fmla="*/ 3433763 w 3433763"/>
              <a:gd name="connsiteY3" fmla="*/ 0 h 3452812"/>
            </a:gdLst>
            <a:ahLst/>
            <a:cxnLst>
              <a:cxn ang="0">
                <a:pos x="connsiteX0" y="connsiteY0"/>
              </a:cxn>
              <a:cxn ang="0">
                <a:pos x="connsiteX1" y="connsiteY1"/>
              </a:cxn>
              <a:cxn ang="0">
                <a:pos x="connsiteX2" y="connsiteY2"/>
              </a:cxn>
              <a:cxn ang="0">
                <a:pos x="connsiteX3" y="connsiteY3"/>
              </a:cxn>
            </a:cxnLst>
            <a:rect l="l" t="t" r="r" b="b"/>
            <a:pathLst>
              <a:path w="3433763" h="3452812">
                <a:moveTo>
                  <a:pt x="3433763" y="0"/>
                </a:moveTo>
                <a:lnTo>
                  <a:pt x="3433763" y="3452813"/>
                </a:lnTo>
                <a:lnTo>
                  <a:pt x="0" y="3452813"/>
                </a:lnTo>
                <a:cubicBezTo>
                  <a:pt x="0" y="1545912"/>
                  <a:pt x="1537383" y="0"/>
                  <a:pt x="3433763" y="0"/>
                </a:cubicBezTo>
                <a:close/>
              </a:path>
            </a:pathLst>
          </a:custGeom>
          <a:solidFill>
            <a:schemeClr val="accent1"/>
          </a:solidFill>
          <a:ln w="4756" cap="flat">
            <a:noFill/>
            <a:prstDash val="solid"/>
            <a:miter/>
          </a:ln>
        </p:spPr>
        <p:txBody>
          <a:bodyPr rtlCol="0" anchor="ctr"/>
          <a:lstStyle/>
          <a:p>
            <a:endParaRPr lang="en-US" dirty="0"/>
          </a:p>
        </p:txBody>
      </p:sp>
      <p:sp>
        <p:nvSpPr>
          <p:cNvPr id="25" name="Image 3" descr="preencoded.png">
            <a:extLst>
              <a:ext uri="{FF2B5EF4-FFF2-40B4-BE49-F238E27FC236}">
                <a16:creationId xmlns:a16="http://schemas.microsoft.com/office/drawing/2014/main" id="{D64C4994-B525-F4C0-B74F-D5E8296DFC43}"/>
              </a:ext>
            </a:extLst>
          </p:cNvPr>
          <p:cNvSpPr/>
          <p:nvPr/>
        </p:nvSpPr>
        <p:spPr>
          <a:xfrm>
            <a:off x="8758238" y="3438525"/>
            <a:ext cx="3433763" cy="3433762"/>
          </a:xfrm>
          <a:custGeom>
            <a:avLst/>
            <a:gdLst>
              <a:gd name="connsiteX0" fmla="*/ 0 w 3433763"/>
              <a:gd name="connsiteY0" fmla="*/ 0 h 3433762"/>
              <a:gd name="connsiteX1" fmla="*/ 3433763 w 3433763"/>
              <a:gd name="connsiteY1" fmla="*/ 0 h 3433762"/>
              <a:gd name="connsiteX2" fmla="*/ 3433763 w 3433763"/>
              <a:gd name="connsiteY2" fmla="*/ 3433763 h 3433762"/>
              <a:gd name="connsiteX3" fmla="*/ 0 w 3433763"/>
              <a:gd name="connsiteY3" fmla="*/ 0 h 3433762"/>
            </a:gdLst>
            <a:ahLst/>
            <a:cxnLst>
              <a:cxn ang="0">
                <a:pos x="connsiteX0" y="connsiteY0"/>
              </a:cxn>
              <a:cxn ang="0">
                <a:pos x="connsiteX1" y="connsiteY1"/>
              </a:cxn>
              <a:cxn ang="0">
                <a:pos x="connsiteX2" y="connsiteY2"/>
              </a:cxn>
              <a:cxn ang="0">
                <a:pos x="connsiteX3" y="connsiteY3"/>
              </a:cxn>
            </a:cxnLst>
            <a:rect l="l" t="t" r="r" b="b"/>
            <a:pathLst>
              <a:path w="3433763" h="3433762">
                <a:moveTo>
                  <a:pt x="0" y="0"/>
                </a:moveTo>
                <a:lnTo>
                  <a:pt x="3433763" y="0"/>
                </a:lnTo>
                <a:lnTo>
                  <a:pt x="3433763" y="3433763"/>
                </a:lnTo>
                <a:cubicBezTo>
                  <a:pt x="1537383" y="3433763"/>
                  <a:pt x="0" y="1896380"/>
                  <a:pt x="0" y="0"/>
                </a:cubicBezTo>
                <a:close/>
              </a:path>
            </a:pathLst>
          </a:custGeom>
          <a:solidFill>
            <a:schemeClr val="accent2"/>
          </a:solidFill>
          <a:ln w="4756" cap="flat">
            <a:noFill/>
            <a:prstDash val="solid"/>
            <a:miter/>
          </a:ln>
        </p:spPr>
        <p:txBody>
          <a:bodyPr rtlCol="0" anchor="ctr"/>
          <a:lstStyle/>
          <a:p>
            <a:endParaRPr lang="en-US" dirty="0"/>
          </a:p>
        </p:txBody>
      </p:sp>
      <p:sp>
        <p:nvSpPr>
          <p:cNvPr id="26" name="Image 4" descr="preencoded.png">
            <a:extLst>
              <a:ext uri="{FF2B5EF4-FFF2-40B4-BE49-F238E27FC236}">
                <a16:creationId xmlns:a16="http://schemas.microsoft.com/office/drawing/2014/main" id="{9019DA73-2516-F3D2-ECDB-620C90483DB3}"/>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53" name="Image 7" descr="preencoded.png">
            <a:extLst>
              <a:ext uri="{FF2B5EF4-FFF2-40B4-BE49-F238E27FC236}">
                <a16:creationId xmlns:a16="http://schemas.microsoft.com/office/drawing/2014/main" id="{FEA70E9F-C506-413C-11EF-5915A2296643}"/>
              </a:ext>
            </a:extLst>
          </p:cNvPr>
          <p:cNvSpPr/>
          <p:nvPr/>
        </p:nvSpPr>
        <p:spPr>
          <a:xfrm flipV="1">
            <a:off x="-20086" y="4580051"/>
            <a:ext cx="2277948" cy="2277948"/>
          </a:xfrm>
          <a:custGeom>
            <a:avLst/>
            <a:gdLst>
              <a:gd name="connsiteX0" fmla="*/ 0 w 2277948"/>
              <a:gd name="connsiteY0" fmla="*/ 2277948 h 2277948"/>
              <a:gd name="connsiteX1" fmla="*/ 2277948 w 2277948"/>
              <a:gd name="connsiteY1" fmla="*/ 0 h 2277948"/>
              <a:gd name="connsiteX2" fmla="*/ 0 w 2277948"/>
              <a:gd name="connsiteY2" fmla="*/ 0 h 2277948"/>
              <a:gd name="connsiteX3" fmla="*/ 0 w 2277948"/>
              <a:gd name="connsiteY3" fmla="*/ 2277948 h 2277948"/>
            </a:gdLst>
            <a:ahLst/>
            <a:cxnLst>
              <a:cxn ang="0">
                <a:pos x="connsiteX0" y="connsiteY0"/>
              </a:cxn>
              <a:cxn ang="0">
                <a:pos x="connsiteX1" y="connsiteY1"/>
              </a:cxn>
              <a:cxn ang="0">
                <a:pos x="connsiteX2" y="connsiteY2"/>
              </a:cxn>
              <a:cxn ang="0">
                <a:pos x="connsiteX3" y="connsiteY3"/>
              </a:cxn>
            </a:cxnLst>
            <a:rect l="l" t="t" r="r" b="b"/>
            <a:pathLst>
              <a:path w="2277948" h="2277948">
                <a:moveTo>
                  <a:pt x="0" y="2277948"/>
                </a:moveTo>
                <a:cubicBezTo>
                  <a:pt x="1258034" y="2277948"/>
                  <a:pt x="2277948" y="1258034"/>
                  <a:pt x="2277948" y="0"/>
                </a:cubicBezTo>
                <a:lnTo>
                  <a:pt x="0" y="0"/>
                </a:lnTo>
                <a:lnTo>
                  <a:pt x="0" y="2277948"/>
                </a:lnTo>
                <a:close/>
              </a:path>
            </a:pathLst>
          </a:custGeom>
          <a:solidFill>
            <a:schemeClr val="accent4"/>
          </a:solidFill>
          <a:ln w="5083" cap="flat">
            <a:noFill/>
            <a:prstDash val="solid"/>
            <a:miter/>
          </a:ln>
        </p:spPr>
        <p:txBody>
          <a:bodyPr rtlCol="0" anchor="ctr"/>
          <a:lstStyle/>
          <a:p>
            <a:endParaRPr lang="en-US" dirty="0"/>
          </a:p>
        </p:txBody>
      </p:sp>
      <p:pic>
        <p:nvPicPr>
          <p:cNvPr id="21" name="Image 2" descr="preencoded.png">
            <a:extLst>
              <a:ext uri="{FF2B5EF4-FFF2-40B4-BE49-F238E27FC236}">
                <a16:creationId xmlns:a16="http://schemas.microsoft.com/office/drawing/2014/main" id="{A8B7F1F1-806C-8D65-7340-220A0C4653C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9991886" y="3441269"/>
            <a:ext cx="2200114" cy="2200114"/>
          </a:xfrm>
          <a:prstGeom prst="rect">
            <a:avLst/>
          </a:prstGeom>
        </p:spPr>
      </p:pic>
      <p:sp>
        <p:nvSpPr>
          <p:cNvPr id="54" name="Image 2" descr="preencoded.png">
            <a:extLst>
              <a:ext uri="{FF2B5EF4-FFF2-40B4-BE49-F238E27FC236}">
                <a16:creationId xmlns:a16="http://schemas.microsoft.com/office/drawing/2014/main" id="{F19C81EC-0322-58A2-C455-6E2C84D1E6E8}"/>
              </a:ext>
            </a:extLst>
          </p:cNvPr>
          <p:cNvSpPr/>
          <p:nvPr/>
        </p:nvSpPr>
        <p:spPr>
          <a:xfrm>
            <a:off x="1707959" y="5667616"/>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2" name="Title 1"/>
          <p:cNvSpPr>
            <a:spLocks noGrp="1"/>
          </p:cNvSpPr>
          <p:nvPr>
            <p:ph type="title"/>
          </p:nvPr>
        </p:nvSpPr>
        <p:spPr>
          <a:xfrm>
            <a:off x="1508760" y="1883664"/>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p:ph idx="1"/>
          </p:nvPr>
        </p:nvSpPr>
        <p:spPr>
          <a:xfrm>
            <a:off x="1508760" y="2837688"/>
            <a:ext cx="5879592"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
        <p:nvSpPr>
          <p:cNvPr id="4" name="Footer Placeholder 3">
            <a:extLst>
              <a:ext uri="{FF2B5EF4-FFF2-40B4-BE49-F238E27FC236}">
                <a16:creationId xmlns:a16="http://schemas.microsoft.com/office/drawing/2014/main" id="{E1F9FD95-086F-282B-820C-8CDAD4A6EEB6}"/>
              </a:ext>
            </a:extLst>
          </p:cNvPr>
          <p:cNvSpPr>
            <a:spLocks noGrp="1"/>
          </p:cNvSpPr>
          <p:nvPr>
            <p:ph type="ftr" sz="quarter" idx="13"/>
          </p:nvPr>
        </p:nvSpPr>
        <p:spPr/>
        <p:txBody>
          <a:bodyPr/>
          <a:lstStyle/>
          <a:p>
            <a:r>
              <a:rPr lang="en-US"/>
              <a:t>Presentation title</a:t>
            </a:r>
            <a:endParaRPr lang="en-US" dirty="0"/>
          </a:p>
        </p:txBody>
      </p:sp>
    </p:spTree>
    <p:extLst>
      <p:ext uri="{BB962C8B-B14F-4D97-AF65-F5344CB8AC3E}">
        <p14:creationId xmlns:p14="http://schemas.microsoft.com/office/powerpoint/2010/main" val="4248485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descr="preencoded.png">
            <a:extLst>
              <a:ext uri="{FF2B5EF4-FFF2-40B4-BE49-F238E27FC236}">
                <a16:creationId xmlns:a16="http://schemas.microsoft.com/office/drawing/2014/main" id="{FEB515B5-2D9F-58E1-6E3C-CCBF105D891E}"/>
              </a:ext>
            </a:extLst>
          </p:cNvPr>
          <p:cNvSpPr/>
          <p:nvPr userDrawn="1"/>
        </p:nvSpPr>
        <p:spPr>
          <a:xfrm>
            <a:off x="7538626" y="13142"/>
            <a:ext cx="4653374" cy="6831717"/>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descr="preencoded.png">
            <a:extLst>
              <a:ext uri="{FF2B5EF4-FFF2-40B4-BE49-F238E27FC236}">
                <a16:creationId xmlns:a16="http://schemas.microsoft.com/office/drawing/2014/main" id="{5CCFEDF9-5B69-87BA-8A33-35033DA4013F}"/>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37234" y="-25041"/>
            <a:ext cx="3432191" cy="3432191"/>
          </a:xfrm>
          <a:prstGeom prst="rect">
            <a:avLst/>
          </a:prstGeom>
        </p:spPr>
      </p:pic>
      <p:sp>
        <p:nvSpPr>
          <p:cNvPr id="2" name="Title 1"/>
          <p:cNvSpPr>
            <a:spLocks noGrp="1"/>
          </p:cNvSpPr>
          <p:nvPr>
            <p:ph type="ctrTitle"/>
          </p:nvPr>
        </p:nvSpPr>
        <p:spPr>
          <a:xfrm>
            <a:off x="1527048" y="1975104"/>
            <a:ext cx="4169664" cy="667512"/>
          </a:xfrm>
        </p:spPr>
        <p:txBody>
          <a:bodyPr tIns="0" anchor="ctr">
            <a:no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1545336" y="2846832"/>
            <a:ext cx="4169664" cy="2176272"/>
          </a:xfrm>
        </p:spPr>
        <p:txBody>
          <a:bodyPr lIns="91440" tIns="0" rIns="91440" bIns="0">
            <a:no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372898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a16="http://schemas.microsoft.com/office/drawing/2014/main"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1" name="Image 1" descr="preencoded.png">
            <a:extLst>
              <a:ext uri="{FF2B5EF4-FFF2-40B4-BE49-F238E27FC236}">
                <a16:creationId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13" name="Freeform: Shape 12">
            <a:extLst>
              <a:ext uri="{FF2B5EF4-FFF2-40B4-BE49-F238E27FC236}">
                <a16:creationId xmlns:a16="http://schemas.microsoft.com/office/drawing/2014/main"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5" name="Image 5" descr="preencoded.png">
            <a:extLst>
              <a:ext uri="{FF2B5EF4-FFF2-40B4-BE49-F238E27FC236}">
                <a16:creationId xmlns:a16="http://schemas.microsoft.com/office/drawing/2014/main"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7" name="Image 6" descr="preencoded.png">
            <a:extLst>
              <a:ext uri="{FF2B5EF4-FFF2-40B4-BE49-F238E27FC236}">
                <a16:creationId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
        <p:nvSpPr>
          <p:cNvPr id="18" name="Title 19">
            <a:extLst>
              <a:ext uri="{FF2B5EF4-FFF2-40B4-BE49-F238E27FC236}">
                <a16:creationId xmlns:a16="http://schemas.microsoft.com/office/drawing/2014/main" id="{9CBE0ADC-7FA0-F7E3-96EF-BBACB6A9076E}"/>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a16="http://schemas.microsoft.com/office/drawing/2014/main" id="{0F9C0517-D83A-CC55-35B8-B2F990C96D30}"/>
              </a:ext>
            </a:extLst>
          </p:cNvPr>
          <p:cNvSpPr>
            <a:spLocks noGrp="1"/>
          </p:cNvSpPr>
          <p:nvPr>
            <p:ph sz="half" idx="2"/>
          </p:nvPr>
        </p:nvSpPr>
        <p:spPr>
          <a:xfrm>
            <a:off x="368503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a16="http://schemas.microsoft.com/office/drawing/2014/main" id="{CF8BFBBE-0EAE-B647-2648-A5FB0094BF6B}"/>
              </a:ext>
            </a:extLst>
          </p:cNvPr>
          <p:cNvSpPr>
            <a:spLocks noGrp="1"/>
          </p:cNvSpPr>
          <p:nvPr>
            <p:ph sz="quarter" idx="4"/>
          </p:nvPr>
        </p:nvSpPr>
        <p:spPr>
          <a:xfrm>
            <a:off x="775411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50832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45005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8952" y="1216152"/>
            <a:ext cx="10671048" cy="76809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21792" y="457200"/>
            <a:ext cx="3200400" cy="274320"/>
          </a:xfrm>
          <a:prstGeom prst="rect">
            <a:avLst/>
          </a:prstGeom>
        </p:spPr>
        <p:txBody>
          <a:bodyPr vert="horz" lIns="91440" tIns="45720" rIns="91440" bIns="45720" rtlCol="0" anchor="ctr"/>
          <a:lstStyle>
            <a:lvl1pPr algn="l">
              <a:defRPr sz="1200">
                <a:solidFill>
                  <a:schemeClr val="accent6"/>
                </a:solidFill>
                <a:latin typeface="Arial" panose="020B0604020202020204" pitchFamily="34" charset="0"/>
                <a:cs typeface="Arial" panose="020B0604020202020204" pitchFamily="34" charset="0"/>
              </a:defRPr>
            </a:lvl1pPr>
          </a:lstStyle>
          <a:p>
            <a:r>
              <a:rPr lang="en-US"/>
              <a:t>Presentation title</a:t>
            </a:r>
            <a:endParaRPr lang="en-US" dirty="0"/>
          </a:p>
        </p:txBody>
      </p:sp>
      <p:sp>
        <p:nvSpPr>
          <p:cNvPr id="6" name="Slide Number Placeholder 5"/>
          <p:cNvSpPr>
            <a:spLocks noGrp="1"/>
          </p:cNvSpPr>
          <p:nvPr>
            <p:ph type="sldNum" sz="quarter" idx="4"/>
          </p:nvPr>
        </p:nvSpPr>
        <p:spPr>
          <a:xfrm>
            <a:off x="10945368" y="457200"/>
            <a:ext cx="987552" cy="274320"/>
          </a:xfrm>
          <a:prstGeom prst="rect">
            <a:avLst/>
          </a:prstGeom>
        </p:spPr>
        <p:txBody>
          <a:bodyPr vert="horz" lIns="91440" tIns="45720" rIns="91440" bIns="45720" rtlCol="0" anchor="ctr"/>
          <a:lstStyle>
            <a:lvl1pPr algn="ctr">
              <a:defRPr sz="1200">
                <a:solidFill>
                  <a:schemeClr val="accent6"/>
                </a:solidFill>
                <a:latin typeface="Arial" panose="020B0604020202020204" pitchFamily="34" charset="0"/>
                <a:cs typeface="Arial" panose="020B0604020202020204" pitchFamily="34" charset="0"/>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52" r:id="rId3"/>
    <p:sldLayoutId id="2147483653" r:id="rId4"/>
    <p:sldLayoutId id="2147483664" r:id="rId5"/>
    <p:sldLayoutId id="2147483667" r:id="rId6"/>
    <p:sldLayoutId id="2147483668" r:id="rId7"/>
    <p:sldLayoutId id="2147483669" r:id="rId8"/>
    <p:sldLayoutId id="2147483673" r:id="rId9"/>
    <p:sldLayoutId id="2147483670" r:id="rId10"/>
    <p:sldLayoutId id="2147483671" r:id="rId11"/>
    <p:sldLayoutId id="2147483655" r:id="rId12"/>
    <p:sldLayoutId id="2147483674" r:id="rId13"/>
    <p:sldLayoutId id="2147483675" r:id="rId14"/>
    <p:sldLayoutId id="2147483676" r:id="rId15"/>
    <p:sldLayoutId id="2147483654" r:id="rId16"/>
    <p:sldLayoutId id="2147483656" r:id="rId17"/>
    <p:sldLayoutId id="2147483657" r:id="rId18"/>
    <p:sldLayoutId id="2147483658" r:id="rId19"/>
    <p:sldLayoutId id="2147483659" r:id="rId20"/>
  </p:sldLayoutIdLst>
  <p:hf hdr="0" dt="0"/>
  <p:txStyles>
    <p:titleStyle>
      <a:lvl1pPr algn="ctr" defTabSz="914400" rtl="0" eaLnBrk="1" latinLnBrk="0" hangingPunct="1">
        <a:lnSpc>
          <a:spcPts val="4875"/>
        </a:lnSpc>
        <a:spcBef>
          <a:spcPct val="0"/>
        </a:spcBef>
        <a:buNone/>
        <a:defRPr sz="44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hyperlink" Target="https://www.linkedin.com/pulse/why-digital-skills-important-university-students-precious-azuonwu?trk=pulse-article_more-articles_related-content-card"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hyperlink" Target="https://www.tandfonline.com/doi/abs/10.1080/0144929X.2020.1831074" TargetMode="External"/><Relationship Id="rId2" Type="http://schemas.openxmlformats.org/officeDocument/2006/relationships/hyperlink" Target="https://www.tandfonline.com/doi/abs/10.1080/1475939X.2022.2091015" TargetMode="Externa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860D9-9D47-C0BB-B2B4-4B6F2B36CFCC}"/>
              </a:ext>
            </a:extLst>
          </p:cNvPr>
          <p:cNvSpPr>
            <a:spLocks noGrp="1"/>
          </p:cNvSpPr>
          <p:nvPr>
            <p:ph type="ctrTitle"/>
          </p:nvPr>
        </p:nvSpPr>
        <p:spPr>
          <a:xfrm>
            <a:off x="3403092" y="433743"/>
            <a:ext cx="5385816" cy="1225296"/>
          </a:xfrm>
        </p:spPr>
        <p:txBody>
          <a:bodyPr/>
          <a:lstStyle/>
          <a:p>
            <a:r>
              <a:rPr lang="en-US" dirty="0">
                <a:latin typeface="Arial" panose="020B0604020202020204" pitchFamily="34" charset="0"/>
                <a:cs typeface="Arial" panose="020B0604020202020204" pitchFamily="34" charset="0"/>
              </a:rPr>
              <a:t>Are digital skills important for study and work</a:t>
            </a:r>
          </a:p>
        </p:txBody>
      </p:sp>
      <p:sp>
        <p:nvSpPr>
          <p:cNvPr id="3" name="Subtitle 2">
            <a:extLst>
              <a:ext uri="{FF2B5EF4-FFF2-40B4-BE49-F238E27FC236}">
                <a16:creationId xmlns:a16="http://schemas.microsoft.com/office/drawing/2014/main" id="{86C1060B-300F-3CE3-E5AA-D8E29791C960}"/>
              </a:ext>
            </a:extLst>
          </p:cNvPr>
          <p:cNvSpPr>
            <a:spLocks noGrp="1"/>
          </p:cNvSpPr>
          <p:nvPr>
            <p:ph type="subTitle" idx="1"/>
          </p:nvPr>
        </p:nvSpPr>
        <p:spPr>
          <a:xfrm>
            <a:off x="4508522" y="3801917"/>
            <a:ext cx="3493008" cy="878908"/>
          </a:xfrm>
        </p:spPr>
        <p:txBody>
          <a:bodyPr/>
          <a:lstStyle/>
          <a:p>
            <a:r>
              <a:rPr lang="en-US" dirty="0">
                <a:latin typeface="Arial" panose="020B0604020202020204" pitchFamily="34" charset="0"/>
                <a:cs typeface="Arial" panose="020B0604020202020204" pitchFamily="34" charset="0"/>
              </a:rPr>
              <a:t>Morfide Notice - 2215703</a:t>
            </a:r>
          </a:p>
          <a:p>
            <a:r>
              <a:rPr lang="en-US" dirty="0" err="1">
                <a:latin typeface="Arial" panose="020B0604020202020204" pitchFamily="34" charset="0"/>
                <a:cs typeface="Arial" panose="020B0604020202020204" pitchFamily="34" charset="0"/>
              </a:rPr>
              <a:t>Malieka</a:t>
            </a:r>
            <a:r>
              <a:rPr lang="en-US" dirty="0">
                <a:latin typeface="Arial" panose="020B0604020202020204" pitchFamily="34" charset="0"/>
                <a:cs typeface="Arial" panose="020B0604020202020204" pitchFamily="34" charset="0"/>
              </a:rPr>
              <a:t> Brown - 2219833</a:t>
            </a:r>
          </a:p>
          <a:p>
            <a:endParaRPr lang="en-US" dirty="0"/>
          </a:p>
        </p:txBody>
      </p:sp>
      <p:sp>
        <p:nvSpPr>
          <p:cNvPr id="4" name="TextBox 3">
            <a:extLst>
              <a:ext uri="{FF2B5EF4-FFF2-40B4-BE49-F238E27FC236}">
                <a16:creationId xmlns:a16="http://schemas.microsoft.com/office/drawing/2014/main" id="{862ABD9A-C448-AE09-3243-B1A60030DB89}"/>
              </a:ext>
            </a:extLst>
          </p:cNvPr>
          <p:cNvSpPr txBox="1"/>
          <p:nvPr/>
        </p:nvSpPr>
        <p:spPr>
          <a:xfrm>
            <a:off x="169817" y="287383"/>
            <a:ext cx="2220686"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Digital Skills And Research Methods  - LCHS4002</a:t>
            </a:r>
          </a:p>
        </p:txBody>
      </p:sp>
    </p:spTree>
    <p:extLst>
      <p:ext uri="{BB962C8B-B14F-4D97-AF65-F5344CB8AC3E}">
        <p14:creationId xmlns:p14="http://schemas.microsoft.com/office/powerpoint/2010/main" val="2131568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65E9-D88A-55D3-9D42-BD1C24B6DE9F}"/>
              </a:ext>
            </a:extLst>
          </p:cNvPr>
          <p:cNvSpPr>
            <a:spLocks noGrp="1"/>
          </p:cNvSpPr>
          <p:nvPr>
            <p:ph type="title"/>
          </p:nvPr>
        </p:nvSpPr>
        <p:spPr>
          <a:xfrm>
            <a:off x="1382050" y="478101"/>
            <a:ext cx="5693664" cy="768096"/>
          </a:xfrm>
        </p:spPr>
        <p:txBody>
          <a:bodyPr/>
          <a:lstStyle/>
          <a:p>
            <a:r>
              <a:rPr lang="en-US" sz="4400" b="1" dirty="0">
                <a:solidFill>
                  <a:schemeClr val="accent6"/>
                </a:solidFill>
                <a:latin typeface="Arial Black" panose="020B0604020202020204" pitchFamily="34" charset="0"/>
                <a:ea typeface="Arial Regular" pitchFamily="34" charset="-122"/>
                <a:cs typeface="Arial Black" panose="020B0604020202020204" pitchFamily="34" charset="0"/>
              </a:rPr>
              <a:t>AGENDA</a:t>
            </a:r>
            <a:endParaRPr lang="en-US" sz="4400" b="1" dirty="0">
              <a:solidFill>
                <a:schemeClr val="accent6"/>
              </a:solidFill>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4D1F66E5-D2D7-172B-46BA-FEBFE092CC7F}"/>
              </a:ext>
            </a:extLst>
          </p:cNvPr>
          <p:cNvSpPr>
            <a:spLocks noGrp="1"/>
          </p:cNvSpPr>
          <p:nvPr>
            <p:ph idx="1"/>
          </p:nvPr>
        </p:nvSpPr>
        <p:spPr>
          <a:xfrm>
            <a:off x="1238359" y="1490472"/>
            <a:ext cx="5693664" cy="3122168"/>
          </a:xfrm>
        </p:spPr>
        <p:txBody>
          <a:bodyPr/>
          <a:lstStyle/>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Introduction​</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Why digital skills are important</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Examples of digital skills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What digital skills are used for?</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Ethical considerations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Questions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Summary​</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References</a:t>
            </a:r>
          </a:p>
          <a:p>
            <a:endParaRPr lang="en-US" dirty="0"/>
          </a:p>
        </p:txBody>
      </p:sp>
    </p:spTree>
    <p:extLst>
      <p:ext uri="{BB962C8B-B14F-4D97-AF65-F5344CB8AC3E}">
        <p14:creationId xmlns:p14="http://schemas.microsoft.com/office/powerpoint/2010/main" val="3855531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40BC6-9DA0-FB4D-8879-DC8B3958C07C}"/>
              </a:ext>
            </a:extLst>
          </p:cNvPr>
          <p:cNvSpPr>
            <a:spLocks noGrp="1"/>
          </p:cNvSpPr>
          <p:nvPr>
            <p:ph type="title"/>
          </p:nvPr>
        </p:nvSpPr>
        <p:spPr>
          <a:xfrm>
            <a:off x="4178808" y="1636195"/>
            <a:ext cx="6766560" cy="768096"/>
          </a:xfrm>
        </p:spPr>
        <p:txBody>
          <a:bodyPr/>
          <a:lstStyle/>
          <a:p>
            <a:r>
              <a:rPr lang="en-US" dirty="0"/>
              <a:t>Introduction</a:t>
            </a:r>
          </a:p>
        </p:txBody>
      </p:sp>
      <p:sp>
        <p:nvSpPr>
          <p:cNvPr id="3" name="Content Placeholder 2">
            <a:extLst>
              <a:ext uri="{FF2B5EF4-FFF2-40B4-BE49-F238E27FC236}">
                <a16:creationId xmlns:a16="http://schemas.microsoft.com/office/drawing/2014/main" id="{1E0B8C4B-3A3C-9FD1-59FB-1666C1F09376}"/>
              </a:ext>
            </a:extLst>
          </p:cNvPr>
          <p:cNvSpPr>
            <a:spLocks noGrp="1"/>
          </p:cNvSpPr>
          <p:nvPr>
            <p:ph idx="1"/>
          </p:nvPr>
        </p:nvSpPr>
        <p:spPr>
          <a:xfrm>
            <a:off x="3630167" y="2647986"/>
            <a:ext cx="8034963" cy="2700528"/>
          </a:xfrm>
        </p:spPr>
        <p:txBody>
          <a:bodyPr/>
          <a:lstStyle/>
          <a:p>
            <a:r>
              <a:rPr lang="en-US" sz="1800" dirty="0">
                <a:latin typeface="Arial" panose="020B0604020202020204" pitchFamily="34" charset="0"/>
                <a:cs typeface="Arial" panose="020B0604020202020204" pitchFamily="34" charset="0"/>
              </a:rPr>
              <a:t>Technology is at the Centre of our lives weather we would like to agree or disagree with it, we use technology everyday of our lives. There is different frameworks into which technology we tend to use daily. Simple things such as using our smartphones or laptops to view the modules in which we study here at UWTSD today.</a:t>
            </a:r>
          </a:p>
          <a:p>
            <a:endParaRPr lang="en-US" sz="1800" dirty="0">
              <a:latin typeface="Arial" panose="020B0604020202020204" pitchFamily="34" charset="0"/>
              <a:cs typeface="Arial" panose="020B0604020202020204" pitchFamily="34" charset="0"/>
            </a:endParaRPr>
          </a:p>
          <a:p>
            <a:r>
              <a:rPr lang="en-US" sz="1800" dirty="0">
                <a:latin typeface="Arial" panose="020B0604020202020204" pitchFamily="34" charset="0"/>
                <a:cs typeface="Arial" panose="020B0604020202020204" pitchFamily="34" charset="0"/>
              </a:rPr>
              <a:t>The reason why we have decided to choose this question is because</a:t>
            </a:r>
          </a:p>
          <a:p>
            <a:r>
              <a:rPr lang="en-US" sz="1800" dirty="0">
                <a:latin typeface="Arial" panose="020B0604020202020204" pitchFamily="34" charset="0"/>
                <a:cs typeface="Arial" panose="020B0604020202020204" pitchFamily="34" charset="0"/>
              </a:rPr>
              <a:t>at UWTSD there is different ways in which students can use their digital skills, they are able to do this by using a variety of methods such as smartphones, tablets and computers. It all depends on the types in which each induvial is comfortable and confident with. Not everyone is confident with using certain types of technology so in order to find the balance you must challenge yourself trying different ones.</a:t>
            </a:r>
          </a:p>
          <a:p>
            <a:endParaRPr lang="en-US" dirty="0"/>
          </a:p>
          <a:p>
            <a:endParaRPr lang="en-US" dirty="0"/>
          </a:p>
        </p:txBody>
      </p:sp>
      <p:sp>
        <p:nvSpPr>
          <p:cNvPr id="14" name="Footer Placeholder 13">
            <a:extLst>
              <a:ext uri="{FF2B5EF4-FFF2-40B4-BE49-F238E27FC236}">
                <a16:creationId xmlns:a16="http://schemas.microsoft.com/office/drawing/2014/main" id="{03571BF2-FCCE-E7A0-736D-9168D2BBFF63}"/>
              </a:ext>
            </a:extLst>
          </p:cNvPr>
          <p:cNvSpPr>
            <a:spLocks noGrp="1"/>
          </p:cNvSpPr>
          <p:nvPr>
            <p:ph type="ftr" sz="quarter" idx="11"/>
          </p:nvPr>
        </p:nvSpPr>
        <p:spPr>
          <a:xfrm>
            <a:off x="4781006" y="210312"/>
            <a:ext cx="4766637" cy="768095"/>
          </a:xfrm>
        </p:spPr>
        <p:txBody>
          <a:bodyPr/>
          <a:lstStyle/>
          <a:p>
            <a:pPr algn="ctr"/>
            <a:r>
              <a:rPr lang="en-US" sz="2400" u="sng" dirty="0"/>
              <a:t>Are UWTSD Students Confident In Using Their Digital Skills?</a:t>
            </a:r>
          </a:p>
        </p:txBody>
      </p:sp>
      <p:sp>
        <p:nvSpPr>
          <p:cNvPr id="15" name="Slide Number Placeholder 14">
            <a:extLst>
              <a:ext uri="{FF2B5EF4-FFF2-40B4-BE49-F238E27FC236}">
                <a16:creationId xmlns:a16="http://schemas.microsoft.com/office/drawing/2014/main" id="{7FC3FD3F-45EE-74E3-AD64-441303B83EF3}"/>
              </a:ext>
            </a:extLst>
          </p:cNvPr>
          <p:cNvSpPr>
            <a:spLocks noGrp="1"/>
          </p:cNvSpPr>
          <p:nvPr>
            <p:ph type="sldNum" sz="quarter" idx="12"/>
          </p:nvPr>
        </p:nvSpPr>
        <p:spPr/>
        <p:txBody>
          <a:bodyPr/>
          <a:lstStyle/>
          <a:p>
            <a:fld id="{48F63A3B-78C7-47BE-AE5E-E10140E04643}" type="slidenum">
              <a:rPr lang="en-US" smtClean="0"/>
              <a:t>3</a:t>
            </a:fld>
            <a:endParaRPr lang="en-US" dirty="0"/>
          </a:p>
        </p:txBody>
      </p:sp>
    </p:spTree>
    <p:extLst>
      <p:ext uri="{BB962C8B-B14F-4D97-AF65-F5344CB8AC3E}">
        <p14:creationId xmlns:p14="http://schemas.microsoft.com/office/powerpoint/2010/main" val="97962200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675706" y="627017"/>
            <a:ext cx="6400800" cy="768096"/>
          </a:xfrm>
        </p:spPr>
        <p:txBody>
          <a:bodyPr/>
          <a:lstStyle/>
          <a:p>
            <a:r>
              <a:rPr lang="en-US" sz="4400" b="1" dirty="0">
                <a:solidFill>
                  <a:schemeClr val="accent6"/>
                </a:solidFill>
                <a:latin typeface="Arial Black" panose="020B0604020202020204" pitchFamily="34" charset="0"/>
                <a:cs typeface="Arial Black" panose="020B0604020202020204" pitchFamily="34" charset="0"/>
              </a:rPr>
              <a:t>Why digital skills are important</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type="body" idx="1"/>
          </p:nvPr>
        </p:nvSpPr>
        <p:spPr>
          <a:xfrm>
            <a:off x="3727665" y="3262160"/>
            <a:ext cx="6400800" cy="512064"/>
          </a:xfrm>
        </p:spPr>
        <p:txBody>
          <a:bodyPr/>
          <a:lstStyle/>
          <a:p>
            <a:pPr algn="ctr"/>
            <a:r>
              <a:rPr lang="en-US" sz="2400" dirty="0">
                <a:solidFill>
                  <a:schemeClr val="accent6"/>
                </a:solidFill>
                <a:latin typeface="Arial" panose="020B0604020202020204" pitchFamily="34" charset="0"/>
                <a:cs typeface="Arial" panose="020B0604020202020204" pitchFamily="34" charset="0"/>
              </a:rPr>
              <a:t>Digital skills are important because they show us how work is conducted. Digital skills are essential skills in which everyone must have and know how to use. Its things we use in everyday life without realising.</a:t>
            </a:r>
          </a:p>
          <a:p>
            <a:pPr algn="ctr"/>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According to the stats by the end of the decade, 50% of the retail sales within the UK will be taking place online. (future learn 2020)</a:t>
            </a:r>
          </a:p>
          <a:p>
            <a:pPr algn="ctr"/>
            <a:endParaRPr lang="en-US" sz="2400" dirty="0">
              <a:solidFill>
                <a:schemeClr val="accent6"/>
              </a:solidFill>
              <a:latin typeface="Sabon Next LT" panose="02000500000000000000" pitchFamily="2" charset="0"/>
              <a:cs typeface="Sabon Next LT" panose="02000500000000000000" pitchFamily="2" charset="0"/>
            </a:endParaRPr>
          </a:p>
        </p:txBody>
      </p:sp>
    </p:spTree>
    <p:extLst>
      <p:ext uri="{BB962C8B-B14F-4D97-AF65-F5344CB8AC3E}">
        <p14:creationId xmlns:p14="http://schemas.microsoft.com/office/powerpoint/2010/main" val="29529238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50C5E-B452-A3CF-D0C4-4F64E0442861}"/>
              </a:ext>
            </a:extLst>
          </p:cNvPr>
          <p:cNvSpPr>
            <a:spLocks noGrp="1"/>
          </p:cNvSpPr>
          <p:nvPr>
            <p:ph type="title"/>
          </p:nvPr>
        </p:nvSpPr>
        <p:spPr>
          <a:xfrm>
            <a:off x="907774" y="145377"/>
            <a:ext cx="6400800" cy="768096"/>
          </a:xfrm>
        </p:spPr>
        <p:txBody>
          <a:bodyPr/>
          <a:lstStyle/>
          <a:p>
            <a:r>
              <a:rPr lang="en-GB" dirty="0"/>
              <a:t>Examples of digital skills</a:t>
            </a:r>
          </a:p>
        </p:txBody>
      </p:sp>
      <p:pic>
        <p:nvPicPr>
          <p:cNvPr id="1026" name="Picture 2" descr="Social Media Campaign: A 10 Point Plan for Taking Your Business to the Next  Level - The Daily Guardian">
            <a:extLst>
              <a:ext uri="{FF2B5EF4-FFF2-40B4-BE49-F238E27FC236}">
                <a16:creationId xmlns:a16="http://schemas.microsoft.com/office/drawing/2014/main" id="{11242C63-6564-804D-FCAC-3047908DFA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76" y="1709387"/>
            <a:ext cx="2209800" cy="20669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8A9EF4E-07AC-B78E-E2B8-ADB4A30EC178}"/>
              </a:ext>
            </a:extLst>
          </p:cNvPr>
          <p:cNvSpPr txBox="1"/>
          <p:nvPr/>
        </p:nvSpPr>
        <p:spPr>
          <a:xfrm>
            <a:off x="2361182" y="1846603"/>
            <a:ext cx="2027523" cy="3693319"/>
          </a:xfrm>
          <a:prstGeom prst="rect">
            <a:avLst/>
          </a:prstGeom>
          <a:noFill/>
        </p:spPr>
        <p:txBody>
          <a:bodyPr wrap="square" rtlCol="0">
            <a:spAutoFit/>
          </a:bodyPr>
          <a:lstStyle/>
          <a:p>
            <a:r>
              <a:rPr lang="en-GB" sz="3600" dirty="0">
                <a:latin typeface="Arial" panose="020B0604020202020204" pitchFamily="34" charset="0"/>
                <a:cs typeface="Arial" panose="020B0604020202020204" pitchFamily="34" charset="0"/>
              </a:rPr>
              <a:t>Social Media</a:t>
            </a:r>
          </a:p>
          <a:p>
            <a:r>
              <a:rPr lang="en-GB" sz="3600" dirty="0">
                <a:latin typeface="Arial" panose="020B0604020202020204" pitchFamily="34" charset="0"/>
                <a:cs typeface="Arial" panose="020B0604020202020204" pitchFamily="34" charset="0"/>
              </a:rPr>
              <a:t>E.g. </a:t>
            </a:r>
            <a:r>
              <a:rPr lang="en-GB" sz="3600" dirty="0" err="1">
                <a:latin typeface="Arial" panose="020B0604020202020204" pitchFamily="34" charset="0"/>
                <a:cs typeface="Arial" panose="020B0604020202020204" pitchFamily="34" charset="0"/>
              </a:rPr>
              <a:t>whatsapp</a:t>
            </a:r>
            <a:r>
              <a:rPr lang="en-GB" sz="3600" dirty="0">
                <a:latin typeface="Arial" panose="020B0604020202020204" pitchFamily="34" charset="0"/>
                <a:cs typeface="Arial" panose="020B0604020202020204" pitchFamily="34" charset="0"/>
              </a:rPr>
              <a:t> and </a:t>
            </a:r>
            <a:r>
              <a:rPr lang="en-GB" sz="3600" dirty="0" err="1">
                <a:latin typeface="Arial" panose="020B0604020202020204" pitchFamily="34" charset="0"/>
                <a:cs typeface="Arial" panose="020B0604020202020204" pitchFamily="34" charset="0"/>
              </a:rPr>
              <a:t>linkedin</a:t>
            </a:r>
            <a:endParaRPr lang="en-GB" sz="3600" dirty="0">
              <a:latin typeface="Arial" panose="020B0604020202020204" pitchFamily="34" charset="0"/>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CF03E071-7A2E-83E4-D185-BD5B12BE945A}"/>
              </a:ext>
            </a:extLst>
          </p:cNvPr>
          <p:cNvPicPr>
            <a:picLocks noChangeAspect="1"/>
          </p:cNvPicPr>
          <p:nvPr/>
        </p:nvPicPr>
        <p:blipFill rotWithShape="1">
          <a:blip r:embed="rId3"/>
          <a:srcRect l="18061" t="5320" r="21021"/>
          <a:stretch/>
        </p:blipFill>
        <p:spPr>
          <a:xfrm>
            <a:off x="4585063" y="1709387"/>
            <a:ext cx="2599509" cy="2121094"/>
          </a:xfrm>
          <a:prstGeom prst="rect">
            <a:avLst/>
          </a:prstGeom>
        </p:spPr>
      </p:pic>
      <p:sp>
        <p:nvSpPr>
          <p:cNvPr id="6" name="TextBox 5">
            <a:extLst>
              <a:ext uri="{FF2B5EF4-FFF2-40B4-BE49-F238E27FC236}">
                <a16:creationId xmlns:a16="http://schemas.microsoft.com/office/drawing/2014/main" id="{C2CBAB93-441F-EF09-50F8-748F2159D0E6}"/>
              </a:ext>
            </a:extLst>
          </p:cNvPr>
          <p:cNvSpPr txBox="1"/>
          <p:nvPr/>
        </p:nvSpPr>
        <p:spPr>
          <a:xfrm>
            <a:off x="7308574" y="2769934"/>
            <a:ext cx="2208320" cy="3693319"/>
          </a:xfrm>
          <a:prstGeom prst="rect">
            <a:avLst/>
          </a:prstGeom>
          <a:noFill/>
        </p:spPr>
        <p:txBody>
          <a:bodyPr wrap="square" rtlCol="0">
            <a:spAutoFit/>
          </a:bodyPr>
          <a:lstStyle/>
          <a:p>
            <a:r>
              <a:rPr lang="en-GB" sz="3600" dirty="0">
                <a:latin typeface="Arial" panose="020B0604020202020204" pitchFamily="34" charset="0"/>
                <a:cs typeface="Arial" panose="020B0604020202020204" pitchFamily="34" charset="0"/>
              </a:rPr>
              <a:t>Digital</a:t>
            </a:r>
          </a:p>
          <a:p>
            <a:r>
              <a:rPr lang="en-GB" sz="3600" dirty="0" err="1">
                <a:latin typeface="Arial" panose="020B0604020202020204" pitchFamily="34" charset="0"/>
                <a:cs typeface="Arial" panose="020B0604020202020204" pitchFamily="34" charset="0"/>
              </a:rPr>
              <a:t>MarketingE.g</a:t>
            </a:r>
            <a:r>
              <a:rPr lang="en-GB" sz="3600" dirty="0">
                <a:latin typeface="Arial" panose="020B0604020202020204" pitchFamily="34" charset="0"/>
                <a:cs typeface="Arial" panose="020B0604020202020204" pitchFamily="34" charset="0"/>
              </a:rPr>
              <a:t>. Pay per click and email marketing</a:t>
            </a:r>
          </a:p>
          <a:p>
            <a:endParaRPr lang="en-GB" dirty="0"/>
          </a:p>
        </p:txBody>
      </p:sp>
      <p:sp>
        <p:nvSpPr>
          <p:cNvPr id="7" name="TextBox 6">
            <a:extLst>
              <a:ext uri="{FF2B5EF4-FFF2-40B4-BE49-F238E27FC236}">
                <a16:creationId xmlns:a16="http://schemas.microsoft.com/office/drawing/2014/main" id="{26BA66C8-1767-073D-5C3F-970C75543F69}"/>
              </a:ext>
            </a:extLst>
          </p:cNvPr>
          <p:cNvSpPr txBox="1"/>
          <p:nvPr/>
        </p:nvSpPr>
        <p:spPr>
          <a:xfrm>
            <a:off x="4528457" y="3508597"/>
            <a:ext cx="1567543" cy="369332"/>
          </a:xfrm>
          <a:prstGeom prst="rect">
            <a:avLst/>
          </a:prstGeom>
          <a:noFill/>
        </p:spPr>
        <p:txBody>
          <a:bodyPr wrap="square" rtlCol="0">
            <a:spAutoFit/>
          </a:bodyPr>
          <a:lstStyle/>
          <a:p>
            <a:r>
              <a:rPr lang="en-GB" dirty="0"/>
              <a:t>(Hines, 2021)</a:t>
            </a:r>
          </a:p>
        </p:txBody>
      </p:sp>
    </p:spTree>
    <p:extLst>
      <p:ext uri="{BB962C8B-B14F-4D97-AF65-F5344CB8AC3E}">
        <p14:creationId xmlns:p14="http://schemas.microsoft.com/office/powerpoint/2010/main" val="30940745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08B9728-88E5-2EF3-33A4-95EACA16E36E}"/>
              </a:ext>
            </a:extLst>
          </p:cNvPr>
          <p:cNvPicPr>
            <a:picLocks noChangeAspect="1"/>
          </p:cNvPicPr>
          <p:nvPr/>
        </p:nvPicPr>
        <p:blipFill>
          <a:blip r:embed="rId2"/>
          <a:stretch>
            <a:fillRect/>
          </a:stretch>
        </p:blipFill>
        <p:spPr>
          <a:xfrm>
            <a:off x="5904854" y="221610"/>
            <a:ext cx="5447357" cy="6414780"/>
          </a:xfrm>
          <a:prstGeom prst="rect">
            <a:avLst/>
          </a:prstGeom>
          <a:noFill/>
        </p:spPr>
      </p:pic>
      <p:sp>
        <p:nvSpPr>
          <p:cNvPr id="12" name="Text Placeholder 3">
            <a:extLst>
              <a:ext uri="{FF2B5EF4-FFF2-40B4-BE49-F238E27FC236}">
                <a16:creationId xmlns:a16="http://schemas.microsoft.com/office/drawing/2014/main" id="{8E67EA83-57E1-9BC3-828E-DA54A80EF4FD}"/>
              </a:ext>
            </a:extLst>
          </p:cNvPr>
          <p:cNvSpPr>
            <a:spLocks noGrp="1"/>
          </p:cNvSpPr>
          <p:nvPr>
            <p:ph type="body" sz="half" idx="2"/>
          </p:nvPr>
        </p:nvSpPr>
        <p:spPr>
          <a:xfrm>
            <a:off x="1421678" y="1232063"/>
            <a:ext cx="4302228" cy="5038108"/>
          </a:xfrm>
        </p:spPr>
        <p:txBody>
          <a:bodyPr>
            <a:noAutofit/>
          </a:bodyPr>
          <a:lstStyle/>
          <a:p>
            <a:r>
              <a:rPr lang="en-GB" sz="2400" dirty="0">
                <a:solidFill>
                  <a:srgbClr val="202C8F"/>
                </a:solidFill>
                <a:latin typeface="Arial" panose="020B0604020202020204" pitchFamily="34" charset="0"/>
                <a:cs typeface="Arial" panose="020B0604020202020204" pitchFamily="34" charset="0"/>
              </a:rPr>
              <a:t>According to </a:t>
            </a:r>
            <a:r>
              <a:rPr lang="en-GB" sz="2400" b="0" i="0" dirty="0" err="1">
                <a:solidFill>
                  <a:srgbClr val="202C8F"/>
                </a:solidFill>
                <a:effectLst/>
                <a:latin typeface="Arial" panose="020B0604020202020204" pitchFamily="34" charset="0"/>
                <a:cs typeface="Arial" panose="020B0604020202020204" pitchFamily="34" charset="0"/>
              </a:rPr>
              <a:t>Djumalieva</a:t>
            </a:r>
            <a:r>
              <a:rPr lang="en-GB" sz="2400" b="0" i="0" dirty="0">
                <a:solidFill>
                  <a:srgbClr val="202C8F"/>
                </a:solidFill>
                <a:effectLst/>
                <a:latin typeface="Arial" panose="020B0604020202020204" pitchFamily="34" charset="0"/>
                <a:cs typeface="Arial" panose="020B0604020202020204" pitchFamily="34" charset="0"/>
              </a:rPr>
              <a:t>, J. and </a:t>
            </a:r>
            <a:r>
              <a:rPr lang="en-GB" sz="2400" b="0" i="0" dirty="0" err="1">
                <a:solidFill>
                  <a:srgbClr val="202C8F"/>
                </a:solidFill>
                <a:effectLst/>
                <a:latin typeface="Arial" panose="020B0604020202020204" pitchFamily="34" charset="0"/>
                <a:cs typeface="Arial" panose="020B0604020202020204" pitchFamily="34" charset="0"/>
              </a:rPr>
              <a:t>Sleeman</a:t>
            </a:r>
            <a:r>
              <a:rPr lang="en-GB" sz="2400" b="0" i="0" dirty="0">
                <a:solidFill>
                  <a:srgbClr val="202C8F"/>
                </a:solidFill>
                <a:effectLst/>
                <a:latin typeface="Arial" panose="020B0604020202020204" pitchFamily="34" charset="0"/>
                <a:cs typeface="Arial" panose="020B0604020202020204" pitchFamily="34" charset="0"/>
              </a:rPr>
              <a:t>, </a:t>
            </a:r>
            <a:r>
              <a:rPr lang="en-GB" sz="2400" dirty="0">
                <a:solidFill>
                  <a:srgbClr val="202C8F"/>
                </a:solidFill>
                <a:latin typeface="Arial" panose="020B0604020202020204" pitchFamily="34" charset="0"/>
                <a:cs typeface="Arial" panose="020B0604020202020204" pitchFamily="34" charset="0"/>
              </a:rPr>
              <a:t>(2018, P. 5) These findings suggest that not all digital skills will be equally important in the future. The demand for those digital skills which involve non-routine tasks, problem-solving and creation of digital content (e.g., graphic and engineering designs, software products/services, analytical outputs, etc.) is positively correlated with occupations that have brighter outlooks</a:t>
            </a:r>
            <a:endParaRPr lang="en-US" sz="2400" dirty="0">
              <a:solidFill>
                <a:srgbClr val="202C8F"/>
              </a:solidFill>
              <a:latin typeface="Arial" panose="020B0604020202020204" pitchFamily="34" charset="0"/>
              <a:cs typeface="Arial" panose="020B0604020202020204" pitchFamily="34" charset="0"/>
            </a:endParaRPr>
          </a:p>
        </p:txBody>
      </p:sp>
      <p:sp>
        <p:nvSpPr>
          <p:cNvPr id="16" name="Slide Number Placeholder 5">
            <a:extLst>
              <a:ext uri="{FF2B5EF4-FFF2-40B4-BE49-F238E27FC236}">
                <a16:creationId xmlns:a16="http://schemas.microsoft.com/office/drawing/2014/main" id="{58501B33-F345-3D83-5AF6-C9DC0C8403EA}"/>
              </a:ext>
            </a:extLst>
          </p:cNvPr>
          <p:cNvSpPr>
            <a:spLocks noGrp="1"/>
          </p:cNvSpPr>
          <p:nvPr>
            <p:ph type="sldNum" sz="quarter" idx="12"/>
          </p:nvPr>
        </p:nvSpPr>
        <p:spPr>
          <a:xfrm>
            <a:off x="10945368" y="457200"/>
            <a:ext cx="987552" cy="274320"/>
          </a:xfrm>
        </p:spPr>
        <p:txBody>
          <a:bodyPr/>
          <a:lstStyle/>
          <a:p>
            <a:pPr>
              <a:spcAft>
                <a:spcPts val="600"/>
              </a:spcAft>
            </a:pPr>
            <a:fld id="{48F63A3B-78C7-47BE-AE5E-E10140E04643}" type="slidenum">
              <a:rPr lang="en-US" dirty="0"/>
              <a:pPr>
                <a:spcAft>
                  <a:spcPts val="600"/>
                </a:spcAft>
              </a:pPr>
              <a:t>6</a:t>
            </a:fld>
            <a:endParaRPr lang="en-US"/>
          </a:p>
        </p:txBody>
      </p:sp>
      <p:sp>
        <p:nvSpPr>
          <p:cNvPr id="6" name="TextBox 5">
            <a:extLst>
              <a:ext uri="{FF2B5EF4-FFF2-40B4-BE49-F238E27FC236}">
                <a16:creationId xmlns:a16="http://schemas.microsoft.com/office/drawing/2014/main" id="{3A927769-FE83-B598-034F-ECC2CB9A180B}"/>
              </a:ext>
            </a:extLst>
          </p:cNvPr>
          <p:cNvSpPr txBox="1"/>
          <p:nvPr/>
        </p:nvSpPr>
        <p:spPr>
          <a:xfrm>
            <a:off x="259080" y="178105"/>
            <a:ext cx="3645725"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graph shows skill clusters that are most and least predictive of occupations growth.</a:t>
            </a:r>
          </a:p>
        </p:txBody>
      </p:sp>
    </p:spTree>
    <p:extLst>
      <p:ext uri="{BB962C8B-B14F-4D97-AF65-F5344CB8AC3E}">
        <p14:creationId xmlns:p14="http://schemas.microsoft.com/office/powerpoint/2010/main" val="2553188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stainability 14 13117 g004">
            <a:extLst>
              <a:ext uri="{FF2B5EF4-FFF2-40B4-BE49-F238E27FC236}">
                <a16:creationId xmlns:a16="http://schemas.microsoft.com/office/drawing/2014/main" id="{4F7216B9-B847-36A0-B48A-42981D888787}"/>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1814178" y="2103120"/>
            <a:ext cx="8569740" cy="4434840"/>
          </a:xfrm>
          <a:prstGeom prst="rect">
            <a:avLst/>
          </a:prstGeom>
          <a:solidFill>
            <a:srgbClr val="FFFFFF"/>
          </a:solidFill>
        </p:spPr>
      </p:pic>
      <p:sp>
        <p:nvSpPr>
          <p:cNvPr id="6" name="Slide Number Placeholder 5">
            <a:extLst>
              <a:ext uri="{FF2B5EF4-FFF2-40B4-BE49-F238E27FC236}">
                <a16:creationId xmlns:a16="http://schemas.microsoft.com/office/drawing/2014/main" id="{87437ACB-7E7A-10C3-48E6-3B3B7BFDE905}"/>
              </a:ext>
            </a:extLst>
          </p:cNvPr>
          <p:cNvSpPr>
            <a:spLocks noGrp="1"/>
          </p:cNvSpPr>
          <p:nvPr>
            <p:ph type="sldNum" sz="quarter" idx="12"/>
          </p:nvPr>
        </p:nvSpPr>
        <p:spPr>
          <a:xfrm>
            <a:off x="10945368" y="457200"/>
            <a:ext cx="987552" cy="274320"/>
          </a:xfrm>
        </p:spPr>
        <p:txBody>
          <a:bodyPr anchor="ctr">
            <a:normAutofit/>
          </a:bodyPr>
          <a:lstStyle/>
          <a:p>
            <a:pPr>
              <a:spcAft>
                <a:spcPts val="600"/>
              </a:spcAft>
            </a:pPr>
            <a:fld id="{48F63A3B-78C7-47BE-AE5E-E10140E04643}" type="slidenum">
              <a:rPr lang="en-US" smtClean="0"/>
              <a:pPr>
                <a:spcAft>
                  <a:spcPts val="600"/>
                </a:spcAft>
              </a:pPr>
              <a:t>7</a:t>
            </a:fld>
            <a:endParaRPr lang="en-US"/>
          </a:p>
        </p:txBody>
      </p:sp>
      <p:sp>
        <p:nvSpPr>
          <p:cNvPr id="7" name="TextBox 6">
            <a:extLst>
              <a:ext uri="{FF2B5EF4-FFF2-40B4-BE49-F238E27FC236}">
                <a16:creationId xmlns:a16="http://schemas.microsoft.com/office/drawing/2014/main" id="{3AFA813A-C164-1E95-78F8-3424D94A282A}"/>
              </a:ext>
            </a:extLst>
          </p:cNvPr>
          <p:cNvSpPr txBox="1"/>
          <p:nvPr/>
        </p:nvSpPr>
        <p:spPr>
          <a:xfrm>
            <a:off x="795648" y="188472"/>
            <a:ext cx="9892144" cy="1938992"/>
          </a:xfrm>
          <a:prstGeom prst="rect">
            <a:avLst/>
          </a:prstGeom>
          <a:noFill/>
        </p:spPr>
        <p:txBody>
          <a:bodyPr wrap="square" rtlCol="0">
            <a:spAutoFit/>
          </a:bodyPr>
          <a:lstStyle/>
          <a:p>
            <a:r>
              <a:rPr lang="en-GB" sz="2400" dirty="0">
                <a:solidFill>
                  <a:srgbClr val="202C8F"/>
                </a:solidFill>
                <a:latin typeface="Arial" panose="020B0604020202020204" pitchFamily="34" charset="0"/>
                <a:cs typeface="Arial" panose="020B0604020202020204" pitchFamily="34" charset="0"/>
              </a:rPr>
              <a:t>According </a:t>
            </a:r>
            <a:r>
              <a:rPr lang="en-GB" sz="2400" dirty="0" err="1">
                <a:solidFill>
                  <a:srgbClr val="202C8F"/>
                </a:solidFill>
                <a:latin typeface="Arial" panose="020B0604020202020204" pitchFamily="34" charset="0"/>
                <a:cs typeface="Arial" panose="020B0604020202020204" pitchFamily="34" charset="0"/>
              </a:rPr>
              <a:t>jana</a:t>
            </a:r>
            <a:r>
              <a:rPr lang="en-GB" sz="2400" dirty="0">
                <a:solidFill>
                  <a:srgbClr val="202C8F"/>
                </a:solidFill>
                <a:latin typeface="Arial" panose="020B0604020202020204" pitchFamily="34" charset="0"/>
                <a:cs typeface="Arial" panose="020B0604020202020204" pitchFamily="34" charset="0"/>
              </a:rPr>
              <a:t> </a:t>
            </a:r>
            <a:r>
              <a:rPr lang="en-GB" sz="2400" dirty="0" err="1">
                <a:solidFill>
                  <a:srgbClr val="202C8F"/>
                </a:solidFill>
                <a:latin typeface="Arial" panose="020B0604020202020204" pitchFamily="34" charset="0"/>
                <a:cs typeface="Arial" panose="020B0604020202020204" pitchFamily="34" charset="0"/>
              </a:rPr>
              <a:t>stofkova</a:t>
            </a:r>
            <a:r>
              <a:rPr lang="en-GB" sz="2400" dirty="0">
                <a:solidFill>
                  <a:srgbClr val="202C8F"/>
                </a:solidFill>
                <a:latin typeface="Arial" panose="020B0604020202020204" pitchFamily="34" charset="0"/>
                <a:cs typeface="Arial" panose="020B0604020202020204" pitchFamily="34" charset="0"/>
              </a:rPr>
              <a:t> and </a:t>
            </a:r>
            <a:r>
              <a:rPr lang="en-GB" sz="2400" dirty="0" err="1">
                <a:solidFill>
                  <a:srgbClr val="202C8F"/>
                </a:solidFill>
                <a:latin typeface="Arial" panose="020B0604020202020204" pitchFamily="34" charset="0"/>
                <a:cs typeface="Arial" panose="020B0604020202020204" pitchFamily="34" charset="0"/>
              </a:rPr>
              <a:t>adela</a:t>
            </a:r>
            <a:r>
              <a:rPr lang="en-GB" sz="2400" dirty="0">
                <a:solidFill>
                  <a:srgbClr val="202C8F"/>
                </a:solidFill>
                <a:latin typeface="Arial" panose="020B0604020202020204" pitchFamily="34" charset="0"/>
                <a:cs typeface="Arial" panose="020B0604020202020204" pitchFamily="34" charset="0"/>
              </a:rPr>
              <a:t> </a:t>
            </a:r>
            <a:r>
              <a:rPr lang="en-GB" sz="2400" dirty="0" err="1">
                <a:solidFill>
                  <a:srgbClr val="202C8F"/>
                </a:solidFill>
                <a:latin typeface="Arial" panose="020B0604020202020204" pitchFamily="34" charset="0"/>
                <a:cs typeface="Arial" panose="020B0604020202020204" pitchFamily="34" charset="0"/>
              </a:rPr>
              <a:t>polokova</a:t>
            </a:r>
            <a:r>
              <a:rPr lang="en-GB" sz="2400" dirty="0">
                <a:solidFill>
                  <a:srgbClr val="202C8F"/>
                </a:solidFill>
                <a:latin typeface="Arial" panose="020B0604020202020204" pitchFamily="34" charset="0"/>
                <a:cs typeface="Arial" panose="020B0604020202020204" pitchFamily="34" charset="0"/>
              </a:rPr>
              <a:t> (2022, linking section, para 4). to shows that the respondents are from a lower age category and they have basic digital skills. It shows the category's in which they fall under from in experienced to un experienced. The survey was done on students, employees and entrepreneurs.</a:t>
            </a:r>
          </a:p>
        </p:txBody>
      </p:sp>
    </p:spTree>
    <p:extLst>
      <p:ext uri="{BB962C8B-B14F-4D97-AF65-F5344CB8AC3E}">
        <p14:creationId xmlns:p14="http://schemas.microsoft.com/office/powerpoint/2010/main" val="5411135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D13DF998-DFD0-4C01-B78E-B2653F35D69A}"/>
              </a:ext>
            </a:extLst>
          </p:cNvPr>
          <p:cNvSpPr>
            <a:spLocks noGrp="1"/>
          </p:cNvSpPr>
          <p:nvPr>
            <p:ph type="body" idx="1"/>
          </p:nvPr>
        </p:nvSpPr>
        <p:spPr>
          <a:xfrm>
            <a:off x="4513173" y="4348765"/>
            <a:ext cx="6400800" cy="512064"/>
          </a:xfrm>
        </p:spPr>
        <p:txBody>
          <a:bodyPr/>
          <a:lstStyle/>
          <a:p>
            <a:r>
              <a:rPr lang="en-GB" dirty="0" err="1">
                <a:solidFill>
                  <a:srgbClr val="002060"/>
                </a:solidFill>
                <a:latin typeface="Arial" panose="020B0604020202020204" pitchFamily="34" charset="0"/>
                <a:cs typeface="Arial" panose="020B0604020202020204" pitchFamily="34" charset="0"/>
              </a:rPr>
              <a:t>Azuonwu</a:t>
            </a:r>
            <a:r>
              <a:rPr lang="en-GB" dirty="0">
                <a:solidFill>
                  <a:srgbClr val="002060"/>
                </a:solidFill>
                <a:latin typeface="Arial" panose="020B0604020202020204" pitchFamily="34" charset="0"/>
                <a:cs typeface="Arial" panose="020B0604020202020204" pitchFamily="34" charset="0"/>
              </a:rPr>
              <a:t> (n.d.) 2022  states that </a:t>
            </a:r>
            <a:r>
              <a:rPr lang="en-GB" b="0" i="0" dirty="0">
                <a:solidFill>
                  <a:srgbClr val="002060"/>
                </a:solidFill>
                <a:effectLst/>
                <a:latin typeface="Arial" panose="020B0604020202020204" pitchFamily="34" charset="0"/>
                <a:cs typeface="Arial" panose="020B0604020202020204" pitchFamily="34" charset="0"/>
              </a:rPr>
              <a:t>Digital skill are defined as the ability to find, evaluate, use, share, and create content using digital devices, such as computers and smartphones.</a:t>
            </a:r>
            <a:endParaRPr lang="en-GB" dirty="0">
              <a:solidFill>
                <a:srgbClr val="002060"/>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E44115E1-FF01-D04F-6E9B-DFC3CF87F4FF}"/>
              </a:ext>
            </a:extLst>
          </p:cNvPr>
          <p:cNvSpPr txBox="1"/>
          <p:nvPr/>
        </p:nvSpPr>
        <p:spPr>
          <a:xfrm>
            <a:off x="1287182" y="797260"/>
            <a:ext cx="5213267" cy="2308324"/>
          </a:xfrm>
          <a:prstGeom prst="rect">
            <a:avLst/>
          </a:prstGeom>
          <a:noFill/>
        </p:spPr>
        <p:txBody>
          <a:bodyPr wrap="square" rtlCol="0">
            <a:spAutoFit/>
          </a:bodyPr>
          <a:lstStyle/>
          <a:p>
            <a:r>
              <a:rPr lang="en-GB" sz="2400" b="0" i="0" dirty="0">
                <a:solidFill>
                  <a:srgbClr val="2E2E2E"/>
                </a:solidFill>
                <a:effectLst/>
                <a:latin typeface="Arial" panose="020B0604020202020204" pitchFamily="34" charset="0"/>
                <a:cs typeface="Arial" panose="020B0604020202020204" pitchFamily="34" charset="0"/>
              </a:rPr>
              <a:t>An important research area on both the politic and scientific agenda is the division it has between people that have and do not have access to computers and the Internet (Van Dijk, 2005, Van Dijk, 2006).</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11855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12D1D31-1A67-703B-DF69-CA8142BF6A2D}"/>
              </a:ext>
            </a:extLst>
          </p:cNvPr>
          <p:cNvSpPr>
            <a:spLocks noGrp="1"/>
          </p:cNvSpPr>
          <p:nvPr>
            <p:ph type="sldNum" sz="quarter" idx="12"/>
          </p:nvPr>
        </p:nvSpPr>
        <p:spPr/>
        <p:txBody>
          <a:bodyPr/>
          <a:lstStyle/>
          <a:p>
            <a:fld id="{48F63A3B-78C7-47BE-AE5E-E10140E04643}" type="slidenum">
              <a:rPr lang="en-US" smtClean="0"/>
              <a:t>9</a:t>
            </a:fld>
            <a:endParaRPr lang="en-US" dirty="0"/>
          </a:p>
        </p:txBody>
      </p:sp>
      <p:sp>
        <p:nvSpPr>
          <p:cNvPr id="4" name="Title 3">
            <a:extLst>
              <a:ext uri="{FF2B5EF4-FFF2-40B4-BE49-F238E27FC236}">
                <a16:creationId xmlns:a16="http://schemas.microsoft.com/office/drawing/2014/main" id="{7750B1B7-4F13-8A86-25EF-948E8AFBA231}"/>
              </a:ext>
            </a:extLst>
          </p:cNvPr>
          <p:cNvSpPr>
            <a:spLocks noGrp="1"/>
          </p:cNvSpPr>
          <p:nvPr>
            <p:ph type="title"/>
          </p:nvPr>
        </p:nvSpPr>
        <p:spPr>
          <a:xfrm>
            <a:off x="758952" y="457200"/>
            <a:ext cx="10671048" cy="768096"/>
          </a:xfrm>
        </p:spPr>
        <p:txBody>
          <a:bodyPr/>
          <a:lstStyle/>
          <a:p>
            <a:r>
              <a:rPr lang="en-GB" dirty="0"/>
              <a:t>Ethical considerations</a:t>
            </a:r>
          </a:p>
        </p:txBody>
      </p:sp>
      <p:sp>
        <p:nvSpPr>
          <p:cNvPr id="9" name="Content Placeholder 8">
            <a:extLst>
              <a:ext uri="{FF2B5EF4-FFF2-40B4-BE49-F238E27FC236}">
                <a16:creationId xmlns:a16="http://schemas.microsoft.com/office/drawing/2014/main" id="{686C0B36-D270-2167-3811-A99450D5EF9F}"/>
              </a:ext>
            </a:extLst>
          </p:cNvPr>
          <p:cNvSpPr>
            <a:spLocks noGrp="1"/>
          </p:cNvSpPr>
          <p:nvPr>
            <p:ph sz="half" idx="1"/>
          </p:nvPr>
        </p:nvSpPr>
        <p:spPr/>
        <p:txBody>
          <a:bodyPr/>
          <a:lstStyle/>
          <a:p>
            <a:pPr marL="0" indent="0">
              <a:buNone/>
            </a:pPr>
            <a:r>
              <a:rPr lang="en-GB" sz="2000" dirty="0">
                <a:latin typeface="Arial" panose="020B0604020202020204" pitchFamily="34" charset="0"/>
                <a:cs typeface="Arial" panose="020B0604020202020204" pitchFamily="34" charset="0"/>
              </a:rPr>
              <a:t>Its quite evident that when it comes to digital skills the question remains are digital skills important for work and study as well as those here at UTWSD? </a:t>
            </a:r>
            <a:r>
              <a:rPr lang="en-US" sz="2000" dirty="0">
                <a:latin typeface="Arial" panose="020B0604020202020204" pitchFamily="34" charset="0"/>
                <a:cs typeface="Arial" panose="020B0604020202020204" pitchFamily="34" charset="0"/>
              </a:rPr>
              <a:t>And are UWTSD Students Confident In Using Their Digital Skills?</a:t>
            </a:r>
            <a:endParaRPr lang="en-GB" sz="2000" dirty="0">
              <a:latin typeface="Arial" panose="020B0604020202020204" pitchFamily="34" charset="0"/>
              <a:cs typeface="Arial" panose="020B0604020202020204" pitchFamily="34" charset="0"/>
            </a:endParaRP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Yes, its important because without technology where would we be?  The world we are living in is run by technology believe it or not, technology is at our fingertips i.e.) the lecturer who runs this course uses the computer in order to cast it upon a projector for us all to be able to be interactive and involved within what's happening in the class.</a:t>
            </a:r>
          </a:p>
          <a:p>
            <a:pPr marL="0" indent="0">
              <a:buNone/>
            </a:pPr>
            <a:r>
              <a:rPr lang="en-GB" sz="2000" dirty="0">
                <a:latin typeface="Arial" panose="020B0604020202020204" pitchFamily="34" charset="0"/>
                <a:cs typeface="Arial" panose="020B0604020202020204" pitchFamily="34" charset="0"/>
              </a:rPr>
              <a:t>Us as students need to know how to collaborate digitally because without this, we wouldn’t be in sync with what's going on physically and mentally. The benefits of digital skills allow us to share content with others, communicate with others and collaborate information globally.</a:t>
            </a:r>
          </a:p>
          <a:p>
            <a:pPr marL="0" indent="0">
              <a:buNone/>
            </a:pPr>
            <a:endParaRPr lang="en-GB" dirty="0"/>
          </a:p>
        </p:txBody>
      </p:sp>
    </p:spTree>
    <p:extLst>
      <p:ext uri="{BB962C8B-B14F-4D97-AF65-F5344CB8AC3E}">
        <p14:creationId xmlns:p14="http://schemas.microsoft.com/office/powerpoint/2010/main" val="290384147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a:xfrm>
            <a:off x="755650" y="415064"/>
            <a:ext cx="10671048" cy="768096"/>
          </a:xfrm>
        </p:spPr>
        <p:txBody>
          <a:bodyPr/>
          <a:lstStyle/>
          <a:p>
            <a:r>
              <a:rPr lang="en-US" dirty="0">
                <a:latin typeface="Arial Black" panose="020B0604020202020204" pitchFamily="34" charset="0"/>
                <a:cs typeface="Arial Black" panose="020B0604020202020204" pitchFamily="34" charset="0"/>
              </a:rPr>
              <a:t>questions</a:t>
            </a:r>
            <a:endParaRPr lang="en-US" sz="4400" b="1" dirty="0">
              <a:solidFill>
                <a:schemeClr val="accent6"/>
              </a:solidFill>
              <a:latin typeface="Arial Black" panose="020B0604020202020204" pitchFamily="34" charset="0"/>
              <a:cs typeface="Arial Black" panose="020B0604020202020204" pitchFamily="34" charset="0"/>
            </a:endParaRPr>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smtClean="0"/>
              <a:t>10</a:t>
            </a:fld>
            <a:endParaRPr lang="en-US" dirty="0"/>
          </a:p>
        </p:txBody>
      </p:sp>
      <p:sp>
        <p:nvSpPr>
          <p:cNvPr id="4" name="Content Placeholder 3">
            <a:extLst>
              <a:ext uri="{FF2B5EF4-FFF2-40B4-BE49-F238E27FC236}">
                <a16:creationId xmlns:a16="http://schemas.microsoft.com/office/drawing/2014/main" id="{E8FCB136-D2DE-8D80-7B15-09CE13033E82}"/>
              </a:ext>
            </a:extLst>
          </p:cNvPr>
          <p:cNvSpPr>
            <a:spLocks noGrp="1"/>
          </p:cNvSpPr>
          <p:nvPr>
            <p:ph sz="half" idx="1"/>
          </p:nvPr>
        </p:nvSpPr>
        <p:spPr>
          <a:xfrm>
            <a:off x="746506" y="1780468"/>
            <a:ext cx="10680192" cy="2834640"/>
          </a:xfrm>
        </p:spPr>
        <p:txBody>
          <a:bodyPr/>
          <a:lstStyle/>
          <a:p>
            <a:pPr algn="ctr"/>
            <a:r>
              <a:rPr lang="en-GB" sz="3200" dirty="0">
                <a:latin typeface="Arial" panose="020B0604020202020204" pitchFamily="34" charset="0"/>
                <a:cs typeface="Arial" panose="020B0604020202020204" pitchFamily="34" charset="0"/>
              </a:rPr>
              <a:t>1) what technology do you prefer to use ? And why </a:t>
            </a:r>
          </a:p>
          <a:p>
            <a:pPr algn="ctr"/>
            <a:r>
              <a:rPr lang="en-GB" sz="3200" dirty="0">
                <a:latin typeface="Arial" panose="020B0604020202020204" pitchFamily="34" charset="0"/>
                <a:cs typeface="Arial" panose="020B0604020202020204" pitchFamily="34" charset="0"/>
              </a:rPr>
              <a:t>2)what are the key digital skills?</a:t>
            </a:r>
          </a:p>
          <a:p>
            <a:pPr algn="ctr"/>
            <a:r>
              <a:rPr lang="en-GB" sz="3200" dirty="0">
                <a:latin typeface="Arial" panose="020B0604020202020204" pitchFamily="34" charset="0"/>
                <a:cs typeface="Arial" panose="020B0604020202020204" pitchFamily="34" charset="0"/>
              </a:rPr>
              <a:t>3)What are the benefits of digital skills?</a:t>
            </a:r>
          </a:p>
          <a:p>
            <a:pPr algn="ctr"/>
            <a:r>
              <a:rPr lang="en-GB" sz="3200" dirty="0">
                <a:latin typeface="Arial" panose="020B0604020202020204" pitchFamily="34" charset="0"/>
                <a:cs typeface="Arial" panose="020B0604020202020204" pitchFamily="34" charset="0"/>
              </a:rPr>
              <a:t>4) do you think digital skills have affected us overall ?</a:t>
            </a:r>
          </a:p>
          <a:p>
            <a:pPr algn="ctr"/>
            <a:r>
              <a:rPr lang="en-GB" sz="3200" dirty="0">
                <a:latin typeface="Arial" panose="020B0604020202020204" pitchFamily="34" charset="0"/>
                <a:cs typeface="Arial" panose="020B0604020202020204" pitchFamily="34" charset="0"/>
              </a:rPr>
              <a:t>5) on a scale of 1 – 5 how confident are you using technology digitally ?</a:t>
            </a:r>
          </a:p>
        </p:txBody>
      </p:sp>
    </p:spTree>
    <p:extLst>
      <p:ext uri="{BB962C8B-B14F-4D97-AF65-F5344CB8AC3E}">
        <p14:creationId xmlns:p14="http://schemas.microsoft.com/office/powerpoint/2010/main" val="2886474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7D2E-080D-DBDD-73C4-3C38A2B77908}"/>
              </a:ext>
            </a:extLst>
          </p:cNvPr>
          <p:cNvSpPr>
            <a:spLocks noGrp="1"/>
          </p:cNvSpPr>
          <p:nvPr>
            <p:ph type="title"/>
          </p:nvPr>
        </p:nvSpPr>
        <p:spPr>
          <a:xfrm>
            <a:off x="1627512" y="347472"/>
            <a:ext cx="6766560" cy="768096"/>
          </a:xfrm>
        </p:spPr>
        <p:txBody>
          <a:bodyPr/>
          <a:lstStyle/>
          <a:p>
            <a:r>
              <a:rPr lang="en-US" dirty="0"/>
              <a:t>SUMMARY </a:t>
            </a:r>
          </a:p>
        </p:txBody>
      </p:sp>
      <p:sp>
        <p:nvSpPr>
          <p:cNvPr id="5" name="Slide Number Placeholder 4">
            <a:extLst>
              <a:ext uri="{FF2B5EF4-FFF2-40B4-BE49-F238E27FC236}">
                <a16:creationId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11</a:t>
            </a:fld>
            <a:endParaRPr lang="en-US" dirty="0"/>
          </a:p>
        </p:txBody>
      </p:sp>
      <p:sp>
        <p:nvSpPr>
          <p:cNvPr id="3" name="Content Placeholder 2">
            <a:extLst>
              <a:ext uri="{FF2B5EF4-FFF2-40B4-BE49-F238E27FC236}">
                <a16:creationId xmlns:a16="http://schemas.microsoft.com/office/drawing/2014/main" id="{2BE8FDE3-DBA4-6A04-C75D-E56FE92EF368}"/>
              </a:ext>
            </a:extLst>
          </p:cNvPr>
          <p:cNvSpPr>
            <a:spLocks noGrp="1"/>
          </p:cNvSpPr>
          <p:nvPr>
            <p:ph idx="1"/>
          </p:nvPr>
        </p:nvSpPr>
        <p:spPr>
          <a:xfrm>
            <a:off x="1627512" y="1115568"/>
            <a:ext cx="6043947" cy="2700528"/>
          </a:xfrm>
        </p:spPr>
        <p:txBody>
          <a:bodyPr/>
          <a:lstStyle/>
          <a:p>
            <a:r>
              <a:rPr lang="en-US" sz="1800" dirty="0">
                <a:latin typeface="Arial" panose="020B0604020202020204" pitchFamily="34" charset="0"/>
                <a:cs typeface="Arial" panose="020B0604020202020204" pitchFamily="34" charset="0"/>
              </a:rPr>
              <a:t>Digital skills are key in the world in which we live in today, its important that you're aware of all the digital skills that are available to use for work and personal reasons. When it comes to being digital in a workplace or study environment it allows us to have easier access to things such as virtual meetings because it removes the barrier of having to go to a direct location and using devices and internet connectivity. It enables us to have a better work/personal life balance while increasing productivity for us.</a:t>
            </a:r>
          </a:p>
          <a:p>
            <a:r>
              <a:rPr lang="en-US" sz="1800" dirty="0">
                <a:latin typeface="Arial" panose="020B0604020202020204" pitchFamily="34" charset="0"/>
                <a:cs typeface="Arial" panose="020B0604020202020204" pitchFamily="34" charset="0"/>
              </a:rPr>
              <a:t>Digital skills have had a massive impact on the educational system as they have moved online, this was due to covid-19 and has affected nearly 80% of us and those worldwide.</a:t>
            </a:r>
          </a:p>
          <a:p>
            <a:endParaRPr lang="en-US" dirty="0"/>
          </a:p>
        </p:txBody>
      </p:sp>
    </p:spTree>
    <p:extLst>
      <p:ext uri="{BB962C8B-B14F-4D97-AF65-F5344CB8AC3E}">
        <p14:creationId xmlns:p14="http://schemas.microsoft.com/office/powerpoint/2010/main" val="94818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89673-F0CA-25D9-1420-06D8F626B541}"/>
              </a:ext>
            </a:extLst>
          </p:cNvPr>
          <p:cNvSpPr>
            <a:spLocks noGrp="1"/>
          </p:cNvSpPr>
          <p:nvPr>
            <p:ph type="title"/>
          </p:nvPr>
        </p:nvSpPr>
        <p:spPr>
          <a:xfrm>
            <a:off x="758952" y="0"/>
            <a:ext cx="10671048" cy="768096"/>
          </a:xfrm>
        </p:spPr>
        <p:txBody>
          <a:bodyPr/>
          <a:lstStyle/>
          <a:p>
            <a:r>
              <a:rPr lang="en-GB" dirty="0"/>
              <a:t>references</a:t>
            </a:r>
          </a:p>
        </p:txBody>
      </p:sp>
      <p:sp>
        <p:nvSpPr>
          <p:cNvPr id="4" name="Slide Number Placeholder 3">
            <a:extLst>
              <a:ext uri="{FF2B5EF4-FFF2-40B4-BE49-F238E27FC236}">
                <a16:creationId xmlns:a16="http://schemas.microsoft.com/office/drawing/2014/main" id="{5B168676-5AFA-EF83-297E-118A3FCC731B}"/>
              </a:ext>
            </a:extLst>
          </p:cNvPr>
          <p:cNvSpPr>
            <a:spLocks noGrp="1"/>
          </p:cNvSpPr>
          <p:nvPr>
            <p:ph type="sldNum" sz="quarter" idx="12"/>
          </p:nvPr>
        </p:nvSpPr>
        <p:spPr/>
        <p:txBody>
          <a:bodyPr/>
          <a:lstStyle/>
          <a:p>
            <a:fld id="{48F63A3B-78C7-47BE-AE5E-E10140E04643}" type="slidenum">
              <a:rPr lang="en-US" smtClean="0"/>
              <a:pPr/>
              <a:t>12</a:t>
            </a:fld>
            <a:endParaRPr lang="en-US" dirty="0"/>
          </a:p>
        </p:txBody>
      </p:sp>
      <p:sp>
        <p:nvSpPr>
          <p:cNvPr id="14" name="TextBox 13">
            <a:extLst>
              <a:ext uri="{FF2B5EF4-FFF2-40B4-BE49-F238E27FC236}">
                <a16:creationId xmlns:a16="http://schemas.microsoft.com/office/drawing/2014/main" id="{213F98C6-06E4-AB68-B5FE-BD755D5C0615}"/>
              </a:ext>
            </a:extLst>
          </p:cNvPr>
          <p:cNvSpPr txBox="1"/>
          <p:nvPr/>
        </p:nvSpPr>
        <p:spPr>
          <a:xfrm>
            <a:off x="242257" y="822485"/>
            <a:ext cx="8046720" cy="5909310"/>
          </a:xfrm>
          <a:prstGeom prst="rect">
            <a:avLst/>
          </a:prstGeom>
          <a:noFill/>
        </p:spPr>
        <p:txBody>
          <a:bodyPr wrap="square" rtlCol="0">
            <a:spAutoFit/>
          </a:bodyPr>
          <a:lstStyle/>
          <a:p>
            <a:pPr algn="l"/>
            <a:r>
              <a:rPr lang="en-GB" b="0" i="0" dirty="0" err="1">
                <a:solidFill>
                  <a:srgbClr val="000000"/>
                </a:solidFill>
                <a:effectLst/>
                <a:latin typeface="Arial" panose="020B0604020202020204" pitchFamily="34" charset="0"/>
                <a:cs typeface="Arial" panose="020B0604020202020204" pitchFamily="34" charset="0"/>
              </a:rPr>
              <a:t>FutureLearn</a:t>
            </a:r>
            <a:r>
              <a:rPr lang="en-GB" b="0" i="0" dirty="0">
                <a:solidFill>
                  <a:srgbClr val="000000"/>
                </a:solidFill>
                <a:effectLst/>
                <a:latin typeface="Arial" panose="020B0604020202020204" pitchFamily="34" charset="0"/>
                <a:cs typeface="Arial" panose="020B0604020202020204" pitchFamily="34" charset="0"/>
              </a:rPr>
              <a:t> (2020). </a:t>
            </a:r>
            <a:r>
              <a:rPr lang="en-GB" b="0" i="1" dirty="0">
                <a:solidFill>
                  <a:srgbClr val="000000"/>
                </a:solidFill>
                <a:effectLst/>
                <a:latin typeface="Arial" panose="020B0604020202020204" pitchFamily="34" charset="0"/>
                <a:cs typeface="Arial" panose="020B0604020202020204" pitchFamily="34" charset="0"/>
              </a:rPr>
              <a:t>The Complete Guide to Digital Skills</a:t>
            </a:r>
            <a:r>
              <a:rPr lang="en-GB" b="0" i="0" dirty="0">
                <a:solidFill>
                  <a:srgbClr val="000000"/>
                </a:solidFill>
                <a:effectLst/>
                <a:latin typeface="Arial" panose="020B0604020202020204" pitchFamily="34" charset="0"/>
                <a:cs typeface="Arial" panose="020B0604020202020204" pitchFamily="34" charset="0"/>
              </a:rPr>
              <a:t>. [online] </a:t>
            </a:r>
            <a:r>
              <a:rPr lang="en-GB" b="0" i="0" dirty="0" err="1">
                <a:solidFill>
                  <a:srgbClr val="000000"/>
                </a:solidFill>
                <a:effectLst/>
                <a:latin typeface="Arial" panose="020B0604020202020204" pitchFamily="34" charset="0"/>
                <a:cs typeface="Arial" panose="020B0604020202020204" pitchFamily="34" charset="0"/>
              </a:rPr>
              <a:t>FutureLearn</a:t>
            </a:r>
            <a:r>
              <a:rPr lang="en-GB" b="0" i="0" dirty="0">
                <a:solidFill>
                  <a:srgbClr val="000000"/>
                </a:solidFill>
                <a:effectLst/>
                <a:latin typeface="Arial" panose="020B0604020202020204" pitchFamily="34" charset="0"/>
                <a:cs typeface="Arial" panose="020B0604020202020204" pitchFamily="34" charset="0"/>
              </a:rPr>
              <a:t>. Available at: https://www.futurelearn.com/info/blog/the-complete-guide-to-digital-skills.</a:t>
            </a:r>
          </a:p>
          <a:p>
            <a:pPr algn="l"/>
            <a:r>
              <a:rPr lang="en-GB" b="0" i="0" dirty="0">
                <a:solidFill>
                  <a:srgbClr val="000000"/>
                </a:solidFill>
                <a:effectLst/>
                <a:latin typeface="Arial" panose="020B0604020202020204" pitchFamily="34" charset="0"/>
                <a:cs typeface="Arial" panose="020B0604020202020204" pitchFamily="34" charset="0"/>
              </a:rPr>
              <a:t>‌‌</a:t>
            </a:r>
          </a:p>
          <a:p>
            <a:r>
              <a:rPr lang="en-GB" sz="1800" dirty="0" err="1">
                <a:effectLst/>
                <a:latin typeface="Arial" panose="020B0604020202020204" pitchFamily="34" charset="0"/>
                <a:cs typeface="Arial" panose="020B0604020202020204" pitchFamily="34" charset="0"/>
              </a:rPr>
              <a:t>Azuonwu</a:t>
            </a:r>
            <a:r>
              <a:rPr lang="en-GB" sz="1800" dirty="0">
                <a:effectLst/>
                <a:latin typeface="Arial" panose="020B0604020202020204" pitchFamily="34" charset="0"/>
                <a:cs typeface="Arial" panose="020B0604020202020204" pitchFamily="34" charset="0"/>
              </a:rPr>
              <a:t>, P. (n.d.). </a:t>
            </a:r>
            <a:r>
              <a:rPr lang="en-GB" sz="1800" i="1" dirty="0">
                <a:effectLst/>
                <a:latin typeface="Arial" panose="020B0604020202020204" pitchFamily="34" charset="0"/>
                <a:cs typeface="Arial" panose="020B0604020202020204" pitchFamily="34" charset="0"/>
              </a:rPr>
              <a:t>WHY DIGITAL SKILLS ARE IMPORTANT FOR UNIVERSITY STUDENTS</a:t>
            </a:r>
            <a:r>
              <a:rPr lang="en-GB" sz="1800" dirty="0">
                <a:effectLst/>
                <a:latin typeface="Arial" panose="020B0604020202020204" pitchFamily="34" charset="0"/>
                <a:cs typeface="Arial" panose="020B0604020202020204" pitchFamily="34" charset="0"/>
              </a:rPr>
              <a:t>. </a:t>
            </a:r>
            <a:r>
              <a:rPr lang="en-GB" sz="1800" dirty="0">
                <a:effectLst/>
                <a:latin typeface="Arial" panose="020B0604020202020204" pitchFamily="34" charset="0"/>
                <a:cs typeface="Arial" panose="020B0604020202020204" pitchFamily="34" charset="0"/>
                <a:hlinkClick r:id="rId2"/>
              </a:rPr>
              <a:t>https://www.linkedin.com/pulse/why-digital-skills-important-university-students-precious-azuonwu?trk=pulse-article_more-articles_related-content-card</a:t>
            </a:r>
            <a:endParaRPr lang="en-GB" sz="1800" dirty="0">
              <a:effectLst/>
              <a:latin typeface="Arial" panose="020B0604020202020204" pitchFamily="34" charset="0"/>
              <a:cs typeface="Arial" panose="020B0604020202020204" pitchFamily="34" charset="0"/>
            </a:endParaRPr>
          </a:p>
          <a:p>
            <a:endParaRPr lang="en-GB" sz="1800" dirty="0">
              <a:effectLst/>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Ala-</a:t>
            </a:r>
            <a:r>
              <a:rPr lang="en-GB" dirty="0" err="1">
                <a:latin typeface="Arial" panose="020B0604020202020204" pitchFamily="34" charset="0"/>
                <a:cs typeface="Arial" panose="020B0604020202020204" pitchFamily="34" charset="0"/>
              </a:rPr>
              <a:t>Mutka</a:t>
            </a:r>
            <a:r>
              <a:rPr lang="en-GB" dirty="0">
                <a:latin typeface="Arial" panose="020B0604020202020204" pitchFamily="34" charset="0"/>
                <a:cs typeface="Arial" panose="020B0604020202020204" pitchFamily="34" charset="0"/>
              </a:rPr>
              <a:t>, K. (2011). Mapping Digital Competence: Towards a Conceptual Understanding (Technical Note No. JRC67075-2011). European Commission Joint Research Centre, Institute for Prospective Technological Studies.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Bawden</a:t>
            </a:r>
            <a:r>
              <a:rPr lang="en-GB" dirty="0">
                <a:latin typeface="Arial" panose="020B0604020202020204" pitchFamily="34" charset="0"/>
                <a:cs typeface="Arial" panose="020B0604020202020204" pitchFamily="34" charset="0"/>
              </a:rPr>
              <a:t>, D. (2008). Origins and Concepts of Digital Literacy. In C. </a:t>
            </a:r>
            <a:r>
              <a:rPr lang="en-GB" dirty="0" err="1">
                <a:latin typeface="Arial" panose="020B0604020202020204" pitchFamily="34" charset="0"/>
                <a:cs typeface="Arial" panose="020B0604020202020204" pitchFamily="34" charset="0"/>
              </a:rPr>
              <a:t>Lankshear</a:t>
            </a:r>
            <a:r>
              <a:rPr lang="en-GB" dirty="0">
                <a:latin typeface="Arial" panose="020B0604020202020204" pitchFamily="34" charset="0"/>
                <a:cs typeface="Arial" panose="020B0604020202020204" pitchFamily="34" charset="0"/>
              </a:rPr>
              <a:t> (Ed.), Digital literacies: concepts, policies and practices (pp. 17-32). New York, NY: Lang</a:t>
            </a:r>
          </a:p>
          <a:p>
            <a:endParaRPr lang="en-GB" sz="1800" dirty="0">
              <a:effectLst/>
              <a:latin typeface="Arial" panose="020B0604020202020204" pitchFamily="34" charset="0"/>
              <a:cs typeface="Arial" panose="020B0604020202020204" pitchFamily="34" charset="0"/>
            </a:endParaRPr>
          </a:p>
          <a:p>
            <a:r>
              <a:rPr lang="en-GB" b="0" i="0" dirty="0" err="1">
                <a:solidFill>
                  <a:srgbClr val="222222"/>
                </a:solidFill>
                <a:effectLst/>
                <a:latin typeface="Arial" panose="020B0604020202020204" pitchFamily="34" charset="0"/>
                <a:cs typeface="Arial" panose="020B0604020202020204" pitchFamily="34" charset="0"/>
              </a:rPr>
              <a:t>Djumalieva</a:t>
            </a:r>
            <a:r>
              <a:rPr lang="en-GB" b="0" i="0" dirty="0">
                <a:solidFill>
                  <a:srgbClr val="222222"/>
                </a:solidFill>
                <a:effectLst/>
                <a:latin typeface="Arial" panose="020B0604020202020204" pitchFamily="34" charset="0"/>
                <a:cs typeface="Arial" panose="020B0604020202020204" pitchFamily="34" charset="0"/>
              </a:rPr>
              <a:t>, J. and </a:t>
            </a:r>
            <a:r>
              <a:rPr lang="en-GB" b="0" i="0" dirty="0" err="1">
                <a:solidFill>
                  <a:srgbClr val="222222"/>
                </a:solidFill>
                <a:effectLst/>
                <a:latin typeface="Arial" panose="020B0604020202020204" pitchFamily="34" charset="0"/>
                <a:cs typeface="Arial" panose="020B0604020202020204" pitchFamily="34" charset="0"/>
              </a:rPr>
              <a:t>Sleeman</a:t>
            </a:r>
            <a:r>
              <a:rPr lang="en-GB" b="0" i="0" dirty="0">
                <a:solidFill>
                  <a:srgbClr val="222222"/>
                </a:solidFill>
                <a:effectLst/>
                <a:latin typeface="Arial" panose="020B0604020202020204" pitchFamily="34" charset="0"/>
                <a:cs typeface="Arial" panose="020B0604020202020204" pitchFamily="34" charset="0"/>
              </a:rPr>
              <a:t>, C., 2018. Which digital skills do you really need. </a:t>
            </a:r>
            <a:r>
              <a:rPr lang="en-GB" b="0" i="1" dirty="0">
                <a:solidFill>
                  <a:srgbClr val="222222"/>
                </a:solidFill>
                <a:effectLst/>
                <a:latin typeface="Arial" panose="020B0604020202020204" pitchFamily="34" charset="0"/>
                <a:cs typeface="Arial" panose="020B0604020202020204" pitchFamily="34" charset="0"/>
              </a:rPr>
              <a:t>London. </a:t>
            </a:r>
            <a:r>
              <a:rPr lang="en-GB" b="0" i="1" dirty="0" err="1">
                <a:solidFill>
                  <a:srgbClr val="222222"/>
                </a:solidFill>
                <a:effectLst/>
                <a:latin typeface="Arial" panose="020B0604020202020204" pitchFamily="34" charset="0"/>
                <a:cs typeface="Arial" panose="020B0604020202020204" pitchFamily="34" charset="0"/>
              </a:rPr>
              <a:t>Recuperado</a:t>
            </a:r>
            <a:r>
              <a:rPr lang="en-GB" b="0" i="1" dirty="0">
                <a:solidFill>
                  <a:srgbClr val="222222"/>
                </a:solidFill>
                <a:effectLst/>
                <a:latin typeface="Arial" panose="020B0604020202020204" pitchFamily="34" charset="0"/>
                <a:cs typeface="Arial" panose="020B0604020202020204" pitchFamily="34" charset="0"/>
              </a:rPr>
              <a:t> de https://www. </a:t>
            </a:r>
            <a:r>
              <a:rPr lang="en-GB" b="0" i="1" dirty="0" err="1">
                <a:solidFill>
                  <a:srgbClr val="222222"/>
                </a:solidFill>
                <a:effectLst/>
                <a:latin typeface="Arial" panose="020B0604020202020204" pitchFamily="34" charset="0"/>
                <a:cs typeface="Arial" panose="020B0604020202020204" pitchFamily="34" charset="0"/>
              </a:rPr>
              <a:t>nesta</a:t>
            </a:r>
            <a:r>
              <a:rPr lang="en-GB" b="0" i="1" dirty="0">
                <a:solidFill>
                  <a:srgbClr val="222222"/>
                </a:solidFill>
                <a:effectLst/>
                <a:latin typeface="Arial" panose="020B0604020202020204" pitchFamily="34" charset="0"/>
                <a:cs typeface="Arial" panose="020B0604020202020204" pitchFamily="34" charset="0"/>
              </a:rPr>
              <a:t>. org. </a:t>
            </a:r>
            <a:r>
              <a:rPr lang="en-GB" b="0" i="1" dirty="0" err="1">
                <a:solidFill>
                  <a:srgbClr val="222222"/>
                </a:solidFill>
                <a:effectLst/>
                <a:latin typeface="Arial" panose="020B0604020202020204" pitchFamily="34" charset="0"/>
                <a:cs typeface="Arial" panose="020B0604020202020204" pitchFamily="34" charset="0"/>
              </a:rPr>
              <a:t>uk</a:t>
            </a:r>
            <a:r>
              <a:rPr lang="en-GB" b="0" i="1" dirty="0">
                <a:solidFill>
                  <a:srgbClr val="222222"/>
                </a:solidFill>
                <a:effectLst/>
                <a:latin typeface="Arial" panose="020B0604020202020204" pitchFamily="34" charset="0"/>
                <a:cs typeface="Arial" panose="020B0604020202020204" pitchFamily="34" charset="0"/>
              </a:rPr>
              <a:t>/report/which-digital-skills-do-you-really-need</a:t>
            </a:r>
            <a:r>
              <a:rPr lang="en-GB" b="0" i="0" dirty="0">
                <a:solidFill>
                  <a:srgbClr val="222222"/>
                </a:solidFill>
                <a:effectLst/>
                <a:latin typeface="Arial" panose="020B0604020202020204" pitchFamily="34" charset="0"/>
                <a:cs typeface="Arial" panose="020B0604020202020204" pitchFamily="34" charset="0"/>
              </a:rPr>
              <a:t>.</a:t>
            </a:r>
            <a:endParaRPr lang="en-GB" sz="1800" dirty="0">
              <a:effectLst/>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168825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89673-F0CA-25D9-1420-06D8F626B541}"/>
              </a:ext>
            </a:extLst>
          </p:cNvPr>
          <p:cNvSpPr>
            <a:spLocks noGrp="1"/>
          </p:cNvSpPr>
          <p:nvPr>
            <p:ph type="title"/>
          </p:nvPr>
        </p:nvSpPr>
        <p:spPr>
          <a:xfrm>
            <a:off x="758952" y="0"/>
            <a:ext cx="10671048" cy="768096"/>
          </a:xfrm>
        </p:spPr>
        <p:txBody>
          <a:bodyPr/>
          <a:lstStyle/>
          <a:p>
            <a:r>
              <a:rPr lang="en-GB" dirty="0"/>
              <a:t>references</a:t>
            </a:r>
          </a:p>
        </p:txBody>
      </p:sp>
      <p:sp>
        <p:nvSpPr>
          <p:cNvPr id="4" name="Slide Number Placeholder 3">
            <a:extLst>
              <a:ext uri="{FF2B5EF4-FFF2-40B4-BE49-F238E27FC236}">
                <a16:creationId xmlns:a16="http://schemas.microsoft.com/office/drawing/2014/main" id="{5B168676-5AFA-EF83-297E-118A3FCC731B}"/>
              </a:ext>
            </a:extLst>
          </p:cNvPr>
          <p:cNvSpPr>
            <a:spLocks noGrp="1"/>
          </p:cNvSpPr>
          <p:nvPr>
            <p:ph type="sldNum" sz="quarter" idx="12"/>
          </p:nvPr>
        </p:nvSpPr>
        <p:spPr/>
        <p:txBody>
          <a:bodyPr/>
          <a:lstStyle/>
          <a:p>
            <a:fld id="{48F63A3B-78C7-47BE-AE5E-E10140E04643}" type="slidenum">
              <a:rPr lang="en-US" smtClean="0"/>
              <a:pPr/>
              <a:t>13</a:t>
            </a:fld>
            <a:endParaRPr lang="en-US" dirty="0"/>
          </a:p>
        </p:txBody>
      </p:sp>
      <p:sp>
        <p:nvSpPr>
          <p:cNvPr id="14" name="TextBox 13">
            <a:extLst>
              <a:ext uri="{FF2B5EF4-FFF2-40B4-BE49-F238E27FC236}">
                <a16:creationId xmlns:a16="http://schemas.microsoft.com/office/drawing/2014/main" id="{213F98C6-06E4-AB68-B5FE-BD755D5C0615}"/>
              </a:ext>
            </a:extLst>
          </p:cNvPr>
          <p:cNvSpPr txBox="1"/>
          <p:nvPr/>
        </p:nvSpPr>
        <p:spPr>
          <a:xfrm>
            <a:off x="242257" y="822485"/>
            <a:ext cx="8046720" cy="4801314"/>
          </a:xfrm>
          <a:prstGeom prst="rect">
            <a:avLst/>
          </a:prstGeom>
          <a:noFill/>
        </p:spPr>
        <p:txBody>
          <a:bodyPr wrap="square" rtlCol="0">
            <a:spAutoFit/>
          </a:bodyPr>
          <a:lstStyle/>
          <a:p>
            <a:r>
              <a:rPr lang="en-GB" b="0" i="0" dirty="0">
                <a:solidFill>
                  <a:srgbClr val="222222"/>
                </a:solidFill>
                <a:effectLst/>
                <a:latin typeface="Arial" panose="020B0604020202020204" pitchFamily="34" charset="0"/>
                <a:cs typeface="Arial" panose="020B0604020202020204" pitchFamily="34" charset="0"/>
              </a:rPr>
              <a:t>Zhong, Z.J., 2011. From access to usage: The divide of self-reported digital skills among adolescents. </a:t>
            </a:r>
            <a:r>
              <a:rPr lang="en-GB" b="0" i="1" dirty="0">
                <a:solidFill>
                  <a:srgbClr val="222222"/>
                </a:solidFill>
                <a:effectLst/>
                <a:latin typeface="Arial" panose="020B0604020202020204" pitchFamily="34" charset="0"/>
                <a:cs typeface="Arial" panose="020B0604020202020204" pitchFamily="34" charset="0"/>
              </a:rPr>
              <a:t>Computers &amp; Education</a:t>
            </a:r>
            <a:r>
              <a:rPr lang="en-GB" b="0" i="0" dirty="0">
                <a:solidFill>
                  <a:srgbClr val="222222"/>
                </a:solidFill>
                <a:effectLst/>
                <a:latin typeface="Arial" panose="020B0604020202020204" pitchFamily="34" charset="0"/>
                <a:cs typeface="Arial" panose="020B0604020202020204" pitchFamily="34" charset="0"/>
              </a:rPr>
              <a:t>, </a:t>
            </a:r>
            <a:r>
              <a:rPr lang="en-GB" b="0" i="1" dirty="0">
                <a:solidFill>
                  <a:srgbClr val="222222"/>
                </a:solidFill>
                <a:effectLst/>
                <a:latin typeface="Arial" panose="020B0604020202020204" pitchFamily="34" charset="0"/>
                <a:cs typeface="Arial" panose="020B0604020202020204" pitchFamily="34" charset="0"/>
              </a:rPr>
              <a:t>56</a:t>
            </a:r>
            <a:r>
              <a:rPr lang="en-GB" b="0" i="0" dirty="0">
                <a:solidFill>
                  <a:srgbClr val="222222"/>
                </a:solidFill>
                <a:effectLst/>
                <a:latin typeface="Arial" panose="020B0604020202020204" pitchFamily="34" charset="0"/>
                <a:cs typeface="Arial" panose="020B0604020202020204" pitchFamily="34" charset="0"/>
              </a:rPr>
              <a:t>(3), pp.736-746.</a:t>
            </a:r>
          </a:p>
          <a:p>
            <a:endParaRPr lang="en-GB" dirty="0">
              <a:solidFill>
                <a:srgbClr val="222222"/>
              </a:solidFill>
              <a:latin typeface="Arial" panose="020B0604020202020204" pitchFamily="34" charset="0"/>
              <a:cs typeface="Arial" panose="020B0604020202020204" pitchFamily="34" charset="0"/>
            </a:endParaRPr>
          </a:p>
          <a:p>
            <a:pPr algn="l"/>
            <a:r>
              <a:rPr lang="en-GB" b="0" i="0" dirty="0">
                <a:solidFill>
                  <a:srgbClr val="333333"/>
                </a:solidFill>
                <a:effectLst/>
                <a:latin typeface="Arial" panose="020B0604020202020204" pitchFamily="34" charset="0"/>
                <a:cs typeface="Arial" panose="020B0604020202020204" pitchFamily="34" charset="0"/>
              </a:rPr>
              <a:t>Ronen </a:t>
            </a:r>
            <a:r>
              <a:rPr lang="en-GB" b="0" i="0" dirty="0" err="1">
                <a:solidFill>
                  <a:srgbClr val="333333"/>
                </a:solidFill>
                <a:effectLst/>
                <a:latin typeface="Arial" panose="020B0604020202020204" pitchFamily="34" charset="0"/>
                <a:cs typeface="Arial" panose="020B0604020202020204" pitchFamily="34" charset="0"/>
              </a:rPr>
              <a:t>Kasperski</a:t>
            </a:r>
            <a:r>
              <a:rPr lang="en-GB" b="0" i="0" dirty="0">
                <a:solidFill>
                  <a:srgbClr val="333333"/>
                </a:solidFill>
                <a:effectLst/>
                <a:latin typeface="Arial" panose="020B0604020202020204" pitchFamily="34" charset="0"/>
                <a:cs typeface="Arial" panose="020B0604020202020204" pitchFamily="34" charset="0"/>
              </a:rPr>
              <a:t>, Ina </a:t>
            </a:r>
            <a:r>
              <a:rPr lang="en-GB" b="0" i="0" dirty="0" err="1">
                <a:solidFill>
                  <a:srgbClr val="333333"/>
                </a:solidFill>
                <a:effectLst/>
                <a:latin typeface="Arial" panose="020B0604020202020204" pitchFamily="34" charset="0"/>
                <a:cs typeface="Arial" panose="020B0604020202020204" pitchFamily="34" charset="0"/>
              </a:rPr>
              <a:t>Blau</a:t>
            </a:r>
            <a:r>
              <a:rPr lang="en-GB" b="0" i="0" dirty="0">
                <a:solidFill>
                  <a:srgbClr val="333333"/>
                </a:solidFill>
                <a:effectLst/>
                <a:latin typeface="Arial" panose="020B0604020202020204" pitchFamily="34" charset="0"/>
                <a:cs typeface="Arial" panose="020B0604020202020204" pitchFamily="34" charset="0"/>
              </a:rPr>
              <a:t>, Gal Ben-</a:t>
            </a:r>
            <a:r>
              <a:rPr lang="en-GB" b="0" i="0" dirty="0" err="1">
                <a:solidFill>
                  <a:srgbClr val="333333"/>
                </a:solidFill>
                <a:effectLst/>
                <a:latin typeface="Arial" panose="020B0604020202020204" pitchFamily="34" charset="0"/>
                <a:cs typeface="Arial" panose="020B0604020202020204" pitchFamily="34" charset="0"/>
              </a:rPr>
              <a:t>Yehudah</a:t>
            </a:r>
            <a:r>
              <a:rPr lang="en-GB" b="0" i="0" dirty="0">
                <a:solidFill>
                  <a:srgbClr val="333333"/>
                </a:solidFill>
                <a:effectLst/>
                <a:latin typeface="Arial" panose="020B0604020202020204" pitchFamily="34" charset="0"/>
                <a:cs typeface="Arial" panose="020B0604020202020204" pitchFamily="34" charset="0"/>
              </a:rPr>
              <a:t>. (2022) </a:t>
            </a:r>
            <a:r>
              <a:rPr lang="en-GB" b="0" i="0" u="none" strike="noStrike" dirty="0">
                <a:solidFill>
                  <a:srgbClr val="10147E"/>
                </a:solidFill>
                <a:effectLst/>
                <a:latin typeface="Arial" panose="020B0604020202020204" pitchFamily="34" charset="0"/>
                <a:cs typeface="Arial" panose="020B0604020202020204" pitchFamily="34" charset="0"/>
                <a:hlinkClick r:id="rId2"/>
              </a:rPr>
              <a:t>Teaching digital literacy: are teachers’ perspectives consistent with actual pedagogy?</a:t>
            </a:r>
            <a:r>
              <a:rPr lang="en-GB" b="0" i="0" dirty="0">
                <a:solidFill>
                  <a:srgbClr val="333333"/>
                </a:solidFill>
                <a:effectLst/>
                <a:latin typeface="Arial" panose="020B0604020202020204" pitchFamily="34" charset="0"/>
                <a:cs typeface="Arial" panose="020B0604020202020204" pitchFamily="34" charset="0"/>
              </a:rPr>
              <a:t>. </a:t>
            </a:r>
            <a:r>
              <a:rPr lang="en-GB" b="0" i="1" dirty="0">
                <a:solidFill>
                  <a:srgbClr val="333333"/>
                </a:solidFill>
                <a:effectLst/>
                <a:latin typeface="Arial" panose="020B0604020202020204" pitchFamily="34" charset="0"/>
                <a:cs typeface="Arial" panose="020B0604020202020204" pitchFamily="34" charset="0"/>
              </a:rPr>
              <a:t>Technology, Pedagogy and Education</a:t>
            </a:r>
            <a:r>
              <a:rPr lang="en-GB" b="0" i="0" dirty="0">
                <a:solidFill>
                  <a:srgbClr val="333333"/>
                </a:solidFill>
                <a:effectLst/>
                <a:latin typeface="Arial" panose="020B0604020202020204" pitchFamily="34" charset="0"/>
                <a:cs typeface="Arial" panose="020B0604020202020204" pitchFamily="34" charset="0"/>
              </a:rPr>
              <a:t> 31:5, pages 615-635.</a:t>
            </a:r>
            <a:br>
              <a:rPr lang="en-GB" b="0" i="0" dirty="0">
                <a:solidFill>
                  <a:srgbClr val="333333"/>
                </a:solidFill>
                <a:effectLst/>
                <a:latin typeface="Arial" panose="020B0604020202020204" pitchFamily="34" charset="0"/>
                <a:cs typeface="Arial" panose="020B0604020202020204" pitchFamily="34" charset="0"/>
              </a:rPr>
            </a:br>
            <a:endParaRPr lang="en-GB" b="0" i="0" dirty="0">
              <a:solidFill>
                <a:srgbClr val="333333"/>
              </a:solidFill>
              <a:effectLst/>
              <a:latin typeface="Arial" panose="020B0604020202020204" pitchFamily="34" charset="0"/>
              <a:cs typeface="Arial" panose="020B0604020202020204" pitchFamily="34" charset="0"/>
            </a:endParaRPr>
          </a:p>
          <a:p>
            <a:pPr algn="l"/>
            <a:r>
              <a:rPr lang="en-GB" b="0" i="0" dirty="0">
                <a:solidFill>
                  <a:srgbClr val="333333"/>
                </a:solidFill>
                <a:effectLst/>
                <a:latin typeface="Arial" panose="020B0604020202020204" pitchFamily="34" charset="0"/>
                <a:cs typeface="Arial" panose="020B0604020202020204" pitchFamily="34" charset="0"/>
              </a:rPr>
              <a:t>Tian-Chang Miao, </a:t>
            </a:r>
            <a:r>
              <a:rPr lang="en-GB" b="0" i="0" dirty="0" err="1">
                <a:solidFill>
                  <a:srgbClr val="333333"/>
                </a:solidFill>
                <a:effectLst/>
                <a:latin typeface="Arial" panose="020B0604020202020204" pitchFamily="34" charset="0"/>
                <a:cs typeface="Arial" panose="020B0604020202020204" pitchFamily="34" charset="0"/>
              </a:rPr>
              <a:t>Chuan</a:t>
            </a:r>
            <a:r>
              <a:rPr lang="en-GB" b="0" i="0" dirty="0">
                <a:solidFill>
                  <a:srgbClr val="333333"/>
                </a:solidFill>
                <a:effectLst/>
                <a:latin typeface="Arial" panose="020B0604020202020204" pitchFamily="34" charset="0"/>
                <a:cs typeface="Arial" panose="020B0604020202020204" pitchFamily="34" charset="0"/>
              </a:rPr>
              <a:t>-Hua Gu, </a:t>
            </a:r>
            <a:r>
              <a:rPr lang="en-GB" b="0" i="0" dirty="0" err="1">
                <a:solidFill>
                  <a:srgbClr val="333333"/>
                </a:solidFill>
                <a:effectLst/>
                <a:latin typeface="Arial" panose="020B0604020202020204" pitchFamily="34" charset="0"/>
                <a:cs typeface="Arial" panose="020B0604020202020204" pitchFamily="34" charset="0"/>
              </a:rPr>
              <a:t>Shengyingjie</a:t>
            </a:r>
            <a:r>
              <a:rPr lang="en-GB" b="0" i="0" dirty="0">
                <a:solidFill>
                  <a:srgbClr val="333333"/>
                </a:solidFill>
                <a:effectLst/>
                <a:latin typeface="Arial" panose="020B0604020202020204" pitchFamily="34" charset="0"/>
                <a:cs typeface="Arial" panose="020B0604020202020204" pitchFamily="34" charset="0"/>
              </a:rPr>
              <a:t> Liu, Z. K. Zhou. (2020) </a:t>
            </a:r>
            <a:r>
              <a:rPr lang="en-GB" b="0" i="0" u="none" strike="noStrike" dirty="0">
                <a:solidFill>
                  <a:srgbClr val="10147E"/>
                </a:solidFill>
                <a:effectLst/>
                <a:latin typeface="Arial" panose="020B0604020202020204" pitchFamily="34" charset="0"/>
                <a:cs typeface="Arial" panose="020B0604020202020204" pitchFamily="34" charset="0"/>
                <a:hlinkClick r:id="rId3"/>
              </a:rPr>
              <a:t>Internet literacy and academic achievement among Chinese adolescent: a moderated mediation model</a:t>
            </a:r>
            <a:r>
              <a:rPr lang="en-GB" b="0" i="0" dirty="0">
                <a:solidFill>
                  <a:srgbClr val="333333"/>
                </a:solidFill>
                <a:effectLst/>
                <a:latin typeface="Arial" panose="020B0604020202020204" pitchFamily="34" charset="0"/>
                <a:cs typeface="Arial" panose="020B0604020202020204" pitchFamily="34" charset="0"/>
              </a:rPr>
              <a:t>. </a:t>
            </a:r>
            <a:r>
              <a:rPr lang="en-GB" b="0" i="1" dirty="0">
                <a:solidFill>
                  <a:srgbClr val="333333"/>
                </a:solidFill>
                <a:effectLst/>
                <a:latin typeface="Arial" panose="020B0604020202020204" pitchFamily="34" charset="0"/>
                <a:cs typeface="Arial" panose="020B0604020202020204" pitchFamily="34" charset="0"/>
              </a:rPr>
              <a:t>Behaviour &amp; Information Technology</a:t>
            </a:r>
            <a:r>
              <a:rPr lang="en-GB" b="0" i="0" dirty="0">
                <a:solidFill>
                  <a:srgbClr val="333333"/>
                </a:solidFill>
                <a:effectLst/>
                <a:latin typeface="Arial" panose="020B0604020202020204" pitchFamily="34" charset="0"/>
                <a:cs typeface="Arial" panose="020B0604020202020204" pitchFamily="34" charset="0"/>
              </a:rPr>
              <a:t> 0:0, pages 1-13.</a:t>
            </a:r>
          </a:p>
          <a:p>
            <a:pPr algn="l"/>
            <a:endParaRPr lang="en-GB" b="0" i="0" dirty="0">
              <a:solidFill>
                <a:srgbClr val="333333"/>
              </a:solidFill>
              <a:effectLst/>
              <a:latin typeface="Arial" panose="020B0604020202020204" pitchFamily="34" charset="0"/>
              <a:cs typeface="Arial" panose="020B0604020202020204" pitchFamily="34" charset="0"/>
            </a:endParaRPr>
          </a:p>
          <a:p>
            <a:pPr algn="l"/>
            <a:r>
              <a:rPr lang="en-GB" b="0" i="0" dirty="0" err="1">
                <a:solidFill>
                  <a:srgbClr val="222222"/>
                </a:solidFill>
                <a:effectLst/>
                <a:latin typeface="Arial" panose="020B0604020202020204" pitchFamily="34" charset="0"/>
                <a:cs typeface="Arial" panose="020B0604020202020204" pitchFamily="34" charset="0"/>
              </a:rPr>
              <a:t>Stofkova</a:t>
            </a:r>
            <a:r>
              <a:rPr lang="en-GB" b="0" i="0" dirty="0">
                <a:solidFill>
                  <a:srgbClr val="222222"/>
                </a:solidFill>
                <a:effectLst/>
                <a:latin typeface="Arial" panose="020B0604020202020204" pitchFamily="34" charset="0"/>
                <a:cs typeface="Arial" panose="020B0604020202020204" pitchFamily="34" charset="0"/>
              </a:rPr>
              <a:t>, J.; Poliakova, A.; </a:t>
            </a:r>
            <a:r>
              <a:rPr lang="en-GB" b="0" i="0" dirty="0" err="1">
                <a:solidFill>
                  <a:srgbClr val="222222"/>
                </a:solidFill>
                <a:effectLst/>
                <a:latin typeface="Arial" panose="020B0604020202020204" pitchFamily="34" charset="0"/>
                <a:cs typeface="Arial" panose="020B0604020202020204" pitchFamily="34" charset="0"/>
              </a:rPr>
              <a:t>Stofkova</a:t>
            </a:r>
            <a:r>
              <a:rPr lang="en-GB" b="0" i="0" dirty="0">
                <a:solidFill>
                  <a:srgbClr val="222222"/>
                </a:solidFill>
                <a:effectLst/>
                <a:latin typeface="Arial" panose="020B0604020202020204" pitchFamily="34" charset="0"/>
                <a:cs typeface="Arial" panose="020B0604020202020204" pitchFamily="34" charset="0"/>
              </a:rPr>
              <a:t>, K.R.; </a:t>
            </a:r>
            <a:r>
              <a:rPr lang="en-GB" b="0" i="0" dirty="0" err="1">
                <a:solidFill>
                  <a:srgbClr val="222222"/>
                </a:solidFill>
                <a:effectLst/>
                <a:latin typeface="Arial" panose="020B0604020202020204" pitchFamily="34" charset="0"/>
                <a:cs typeface="Arial" panose="020B0604020202020204" pitchFamily="34" charset="0"/>
              </a:rPr>
              <a:t>Malega</a:t>
            </a:r>
            <a:r>
              <a:rPr lang="en-GB" b="0" i="0" dirty="0">
                <a:solidFill>
                  <a:srgbClr val="222222"/>
                </a:solidFill>
                <a:effectLst/>
                <a:latin typeface="Arial" panose="020B0604020202020204" pitchFamily="34" charset="0"/>
                <a:cs typeface="Arial" panose="020B0604020202020204" pitchFamily="34" charset="0"/>
              </a:rPr>
              <a:t>, P.; </a:t>
            </a:r>
            <a:r>
              <a:rPr lang="en-GB" b="0" i="0" dirty="0" err="1">
                <a:solidFill>
                  <a:srgbClr val="222222"/>
                </a:solidFill>
                <a:effectLst/>
                <a:latin typeface="Arial" panose="020B0604020202020204" pitchFamily="34" charset="0"/>
                <a:cs typeface="Arial" panose="020B0604020202020204" pitchFamily="34" charset="0"/>
              </a:rPr>
              <a:t>Krejnus</a:t>
            </a:r>
            <a:r>
              <a:rPr lang="en-GB" b="0" i="0" dirty="0">
                <a:solidFill>
                  <a:srgbClr val="222222"/>
                </a:solidFill>
                <a:effectLst/>
                <a:latin typeface="Arial" panose="020B0604020202020204" pitchFamily="34" charset="0"/>
                <a:cs typeface="Arial" panose="020B0604020202020204" pitchFamily="34" charset="0"/>
              </a:rPr>
              <a:t>, M.; </a:t>
            </a:r>
            <a:r>
              <a:rPr lang="en-GB" b="0" i="0" dirty="0" err="1">
                <a:solidFill>
                  <a:srgbClr val="222222"/>
                </a:solidFill>
                <a:effectLst/>
                <a:latin typeface="Arial" panose="020B0604020202020204" pitchFamily="34" charset="0"/>
                <a:cs typeface="Arial" panose="020B0604020202020204" pitchFamily="34" charset="0"/>
              </a:rPr>
              <a:t>Binasova</a:t>
            </a:r>
            <a:r>
              <a:rPr lang="en-GB" b="0" i="0" dirty="0">
                <a:solidFill>
                  <a:srgbClr val="222222"/>
                </a:solidFill>
                <a:effectLst/>
                <a:latin typeface="Arial" panose="020B0604020202020204" pitchFamily="34" charset="0"/>
                <a:cs typeface="Arial" panose="020B0604020202020204" pitchFamily="34" charset="0"/>
              </a:rPr>
              <a:t>, V.; </a:t>
            </a:r>
            <a:r>
              <a:rPr lang="en-GB" b="0" i="0" dirty="0" err="1">
                <a:solidFill>
                  <a:srgbClr val="222222"/>
                </a:solidFill>
                <a:effectLst/>
                <a:latin typeface="Arial" panose="020B0604020202020204" pitchFamily="34" charset="0"/>
                <a:cs typeface="Arial" panose="020B0604020202020204" pitchFamily="34" charset="0"/>
              </a:rPr>
              <a:t>Daneshjo</a:t>
            </a:r>
            <a:r>
              <a:rPr lang="en-GB" b="0" i="0" dirty="0">
                <a:solidFill>
                  <a:srgbClr val="222222"/>
                </a:solidFill>
                <a:effectLst/>
                <a:latin typeface="Arial" panose="020B0604020202020204" pitchFamily="34" charset="0"/>
                <a:cs typeface="Arial" panose="020B0604020202020204" pitchFamily="34" charset="0"/>
              </a:rPr>
              <a:t>, N. Digital Skills as a Significant Factor of Human Resources Development. </a:t>
            </a:r>
            <a:r>
              <a:rPr lang="en-GB" b="0" i="1" dirty="0">
                <a:solidFill>
                  <a:srgbClr val="222222"/>
                </a:solidFill>
                <a:effectLst/>
                <a:latin typeface="Arial" panose="020B0604020202020204" pitchFamily="34" charset="0"/>
                <a:cs typeface="Arial" panose="020B0604020202020204" pitchFamily="34" charset="0"/>
              </a:rPr>
              <a:t>Sustainability</a:t>
            </a:r>
            <a:r>
              <a:rPr lang="en-GB" b="0" i="0" dirty="0">
                <a:solidFill>
                  <a:srgbClr val="222222"/>
                </a:solidFill>
                <a:effectLst/>
                <a:latin typeface="Arial" panose="020B0604020202020204" pitchFamily="34" charset="0"/>
                <a:cs typeface="Arial" panose="020B0604020202020204" pitchFamily="34" charset="0"/>
              </a:rPr>
              <a:t> </a:t>
            </a:r>
            <a:r>
              <a:rPr lang="en-GB" b="1" i="0" dirty="0">
                <a:solidFill>
                  <a:srgbClr val="222222"/>
                </a:solidFill>
                <a:effectLst/>
                <a:latin typeface="Arial" panose="020B0604020202020204" pitchFamily="34" charset="0"/>
                <a:cs typeface="Arial" panose="020B0604020202020204" pitchFamily="34" charset="0"/>
              </a:rPr>
              <a:t>2022</a:t>
            </a:r>
            <a:r>
              <a:rPr lang="en-GB" b="0" i="0" dirty="0">
                <a:solidFill>
                  <a:srgbClr val="222222"/>
                </a:solidFill>
                <a:effectLst/>
                <a:latin typeface="Arial" panose="020B0604020202020204" pitchFamily="34" charset="0"/>
                <a:cs typeface="Arial" panose="020B0604020202020204" pitchFamily="34" charset="0"/>
              </a:rPr>
              <a:t>, </a:t>
            </a:r>
            <a:r>
              <a:rPr lang="en-GB" b="0" i="1" dirty="0">
                <a:solidFill>
                  <a:srgbClr val="222222"/>
                </a:solidFill>
                <a:effectLst/>
                <a:latin typeface="Arial" panose="020B0604020202020204" pitchFamily="34" charset="0"/>
                <a:cs typeface="Arial" panose="020B0604020202020204" pitchFamily="34" charset="0"/>
              </a:rPr>
              <a:t>14</a:t>
            </a:r>
            <a:r>
              <a:rPr lang="en-GB" b="0" i="0" dirty="0">
                <a:solidFill>
                  <a:srgbClr val="222222"/>
                </a:solidFill>
                <a:effectLst/>
                <a:latin typeface="Arial" panose="020B0604020202020204" pitchFamily="34" charset="0"/>
                <a:cs typeface="Arial" panose="020B0604020202020204" pitchFamily="34" charset="0"/>
              </a:rPr>
              <a:t>, 13117. https://doi.org/10.3390/su142013117</a:t>
            </a:r>
            <a:endParaRPr lang="en-GB" b="0" i="0" dirty="0">
              <a:solidFill>
                <a:srgbClr val="333333"/>
              </a:solidFill>
              <a:effectLst/>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906182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AB426-5B7C-607E-D413-5D2C9495CC0A}"/>
              </a:ext>
            </a:extLst>
          </p:cNvPr>
          <p:cNvSpPr>
            <a:spLocks noGrp="1"/>
          </p:cNvSpPr>
          <p:nvPr>
            <p:ph type="ctrTitle"/>
          </p:nvPr>
        </p:nvSpPr>
        <p:spPr>
          <a:xfrm>
            <a:off x="1527048" y="1504842"/>
            <a:ext cx="4169664" cy="667512"/>
          </a:xfrm>
        </p:spPr>
        <p:txBody>
          <a:bodyPr/>
          <a:lstStyle/>
          <a:p>
            <a:r>
              <a:rPr lang="en-US" dirty="0">
                <a:latin typeface="Arial" panose="020B0604020202020204" pitchFamily="34" charset="0"/>
                <a:cs typeface="Arial" panose="020B0604020202020204" pitchFamily="34" charset="0"/>
              </a:rPr>
              <a:t>THANK YOU</a:t>
            </a:r>
          </a:p>
        </p:txBody>
      </p:sp>
      <p:sp>
        <p:nvSpPr>
          <p:cNvPr id="3" name="Subtitle 2">
            <a:extLst>
              <a:ext uri="{FF2B5EF4-FFF2-40B4-BE49-F238E27FC236}">
                <a16:creationId xmlns:a16="http://schemas.microsoft.com/office/drawing/2014/main" id="{B787DFD8-D262-D485-B1F2-817C5A0928C5}"/>
              </a:ext>
            </a:extLst>
          </p:cNvPr>
          <p:cNvSpPr>
            <a:spLocks noGrp="1"/>
          </p:cNvSpPr>
          <p:nvPr>
            <p:ph type="subTitle" idx="1"/>
          </p:nvPr>
        </p:nvSpPr>
        <p:spPr>
          <a:xfrm>
            <a:off x="1545336" y="2869396"/>
            <a:ext cx="4169664" cy="2176272"/>
          </a:xfrm>
        </p:spPr>
        <p:txBody>
          <a:bodyPr/>
          <a:lstStyle/>
          <a:p>
            <a:r>
              <a:rPr lang="en-US" dirty="0">
                <a:latin typeface="Arial" panose="020B0604020202020204" pitchFamily="34" charset="0"/>
                <a:cs typeface="Arial" panose="020B0604020202020204" pitchFamily="34" charset="0"/>
              </a:rPr>
              <a:t>Morfide Notice - 2215703</a:t>
            </a:r>
          </a:p>
          <a:p>
            <a:r>
              <a:rPr lang="en-US" dirty="0" err="1">
                <a:latin typeface="Arial" panose="020B0604020202020204" pitchFamily="34" charset="0"/>
                <a:cs typeface="Arial" panose="020B0604020202020204" pitchFamily="34" charset="0"/>
              </a:rPr>
              <a:t>Malieka</a:t>
            </a:r>
            <a:r>
              <a:rPr lang="en-US" dirty="0">
                <a:latin typeface="Arial" panose="020B0604020202020204" pitchFamily="34" charset="0"/>
                <a:cs typeface="Arial" panose="020B0604020202020204" pitchFamily="34" charset="0"/>
              </a:rPr>
              <a:t> Brown - 2219833</a:t>
            </a:r>
          </a:p>
          <a:p>
            <a:endParaRPr lang="en-US" dirty="0"/>
          </a:p>
        </p:txBody>
      </p:sp>
    </p:spTree>
    <p:extLst>
      <p:ext uri="{BB962C8B-B14F-4D97-AF65-F5344CB8AC3E}">
        <p14:creationId xmlns:p14="http://schemas.microsoft.com/office/powerpoint/2010/main" val="1003962426"/>
      </p:ext>
    </p:extLst>
  </p:cSld>
  <p:clrMapOvr>
    <a:masterClrMapping/>
  </p:clrMapOvr>
</p:sld>
</file>

<file path=ppt/theme/theme1.xml><?xml version="1.0" encoding="utf-8"?>
<a:theme xmlns:a="http://schemas.openxmlformats.org/drawingml/2006/main" name="Office Theme">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Color-Block_Win32_jx_v9.potx" id="{B1D493D9-AF74-4AD6-8F0C-5B1308D7041B}" vid="{1AA99070-5A1F-42D2-9F5B-E7354C9646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{EB537130-2E44-4F3E-AC5B-063E5985982B}tf78438558_win32</Template>
  <TotalTime>839</TotalTime>
  <Words>1269</Words>
  <Application>Microsoft Office PowerPoint</Application>
  <PresentationFormat>Widescreen</PresentationFormat>
  <Paragraphs>76</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Arial Black</vt:lpstr>
      <vt:lpstr>Sabon Next LT</vt:lpstr>
      <vt:lpstr>Office Theme</vt:lpstr>
      <vt:lpstr>Are digital skills important for study and work</vt:lpstr>
      <vt:lpstr>AGENDA</vt:lpstr>
      <vt:lpstr>Introduction</vt:lpstr>
      <vt:lpstr>Why digital skills are important</vt:lpstr>
      <vt:lpstr>Examples of digital skills</vt:lpstr>
      <vt:lpstr>PowerPoint Presentation</vt:lpstr>
      <vt:lpstr>PowerPoint Presentation</vt:lpstr>
      <vt:lpstr>PowerPoint Presentation</vt:lpstr>
      <vt:lpstr>Ethical considerations</vt:lpstr>
      <vt:lpstr>questions</vt:lpstr>
      <vt:lpstr>SUMMARY </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digital skills important for study and work</dc:title>
  <dc:subject/>
  <dc:creator>Morfide Notice (2215703)</dc:creator>
  <cp:lastModifiedBy>Morfide Notice (2215703)</cp:lastModifiedBy>
  <cp:revision>25</cp:revision>
  <cp:lastPrinted>2023-02-18T18:42:34Z</cp:lastPrinted>
  <dcterms:created xsi:type="dcterms:W3CDTF">2023-02-17T17:25:54Z</dcterms:created>
  <dcterms:modified xsi:type="dcterms:W3CDTF">2023-02-20T01:12:06Z</dcterms:modified>
</cp:coreProperties>
</file>