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  <p:sldMasterId id="2147483678" r:id="rId2"/>
  </p:sldMasterIdLst>
  <p:sldIdLst>
    <p:sldId id="256" r:id="rId3"/>
    <p:sldId id="257" r:id="rId4"/>
    <p:sldId id="258" r:id="rId5"/>
    <p:sldId id="259" r:id="rId6"/>
    <p:sldId id="260" r:id="rId7"/>
    <p:sldId id="262" r:id="rId8"/>
    <p:sldId id="263" r:id="rId9"/>
    <p:sldId id="271" r:id="rId10"/>
    <p:sldId id="265" r:id="rId11"/>
    <p:sldId id="273" r:id="rId12"/>
    <p:sldId id="274" r:id="rId13"/>
    <p:sldId id="261" r:id="rId14"/>
    <p:sldId id="295" r:id="rId15"/>
    <p:sldId id="296" r:id="rId16"/>
    <p:sldId id="267" r:id="rId17"/>
    <p:sldId id="269" r:id="rId18"/>
    <p:sldId id="297" r:id="rId19"/>
    <p:sldId id="264" r:id="rId20"/>
    <p:sldId id="298" r:id="rId21"/>
    <p:sldId id="299" r:id="rId22"/>
    <p:sldId id="334" r:id="rId23"/>
    <p:sldId id="300" r:id="rId24"/>
    <p:sldId id="281" r:id="rId25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7974" autoAdjust="0"/>
    <p:restoredTop sz="94598" autoAdjust="0"/>
  </p:normalViewPr>
  <p:slideViewPr>
    <p:cSldViewPr snapToGrid="0">
      <p:cViewPr varScale="1">
        <p:scale>
          <a:sx n="85" d="100"/>
          <a:sy n="85" d="100"/>
        </p:scale>
        <p:origin x="48" y="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presProps" Target="presProps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theme" Target="theme/theme1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8454777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2ACC58-F39A-4BC4-B873-5CFED524F57E}" type="datetimeFigureOut">
              <a:rPr lang="en-GB" smtClean="0"/>
              <a:t>03/09/2026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97BC4E-EA0C-4E21-9087-73582148F39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8792203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2ACC58-F39A-4BC4-B873-5CFED524F57E}" type="datetimeFigureOut">
              <a:rPr lang="en-GB" smtClean="0"/>
              <a:t>03/09/2026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97BC4E-EA0C-4E21-9087-73582148F39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6946148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2ACC58-F39A-4BC4-B873-5CFED524F57E}" type="datetimeFigureOut">
              <a:rPr lang="en-GB" smtClean="0"/>
              <a:t>03/09/2026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97BC4E-EA0C-4E21-9087-73582148F39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3448095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2ACC58-F39A-4BC4-B873-5CFED524F57E}" type="datetimeFigureOut">
              <a:rPr lang="en-GB" smtClean="0"/>
              <a:t>03/09/2026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97BC4E-EA0C-4E21-9087-73582148F39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563122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258730-AE93-FF0E-710A-F58BDEA4B57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5C8CAC4-FE14-692D-39DD-E8D37A7D6F9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</p:spTree>
    <p:extLst>
      <p:ext uri="{BB962C8B-B14F-4D97-AF65-F5344CB8AC3E}">
        <p14:creationId xmlns:p14="http://schemas.microsoft.com/office/powerpoint/2010/main" val="48819657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2592FF-730A-3ACC-F2C1-FD23CD86FDA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D8554D-302E-6091-A417-1F656929E89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6"/>
            <a:ext cx="10515600" cy="364089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55043812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FDA8D8-3E08-E825-EEC7-DA6D9D83E5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8770BF-58AF-3C36-FB4C-29139C11C43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56200" cy="380986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B631763-20BB-AD5E-505E-1B10D5D9BDB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97600" y="1825625"/>
            <a:ext cx="5156200" cy="380986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75934770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ABAB3A-AB48-2E71-E045-5905840D90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7" y="365126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4D3FA62-806F-8FBE-B4E4-05253FC077E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40318" y="1681163"/>
            <a:ext cx="5158316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B42DAB3-9F42-9E68-2677-7F1BCD9DBCC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40318" y="2505075"/>
            <a:ext cx="5158316" cy="308071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D676026-1C42-780C-0DA1-36F0677FB4C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71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1FD8196-3603-CBCC-3637-B437E1B8CB5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717" cy="308071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56941338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32A9CC-E3FD-E6D5-35FF-D4EBDDABB6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9F3A581-13D0-8570-8E69-9821B85D70E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717" y="457201"/>
            <a:ext cx="6172200" cy="540385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0F2BCBE-6ED5-3286-7E74-9AE28B2A2E7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07154940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D3CEE0-7BAA-340E-518E-5EC828F3BB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2AE6492-A546-CC16-D9B7-B3125889A40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717" y="457200"/>
            <a:ext cx="6172200" cy="5403851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DA98CA9-D03F-6D93-BD5E-2BAE75F0991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39326119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2ACC58-F39A-4BC4-B873-5CFED524F57E}" type="datetimeFigureOut">
              <a:rPr lang="en-GB" smtClean="0"/>
              <a:t>03/09/2026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97BC4E-EA0C-4E21-9087-73582148F39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228028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7" Type="http://schemas.openxmlformats.org/officeDocument/2006/relationships/image" Target="../media/image1.png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theme" Target="../theme/theme1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theme" Target="../theme/theme2.xml"/><Relationship Id="rId3" Type="http://schemas.openxmlformats.org/officeDocument/2006/relationships/slideLayout" Target="../slideLayouts/slideLayout8.xml"/><Relationship Id="rId7" Type="http://schemas.openxmlformats.org/officeDocument/2006/relationships/slideLayout" Target="../slideLayouts/slideLayout12.xml"/><Relationship Id="rId2" Type="http://schemas.openxmlformats.org/officeDocument/2006/relationships/slideLayout" Target="../slideLayouts/slideLayout7.xml"/><Relationship Id="rId1" Type="http://schemas.openxmlformats.org/officeDocument/2006/relationships/slideLayout" Target="../slideLayouts/slideLayout6.xml"/><Relationship Id="rId6" Type="http://schemas.openxmlformats.org/officeDocument/2006/relationships/slideLayout" Target="../slideLayouts/slideLayout11.xml"/><Relationship Id="rId5" Type="http://schemas.openxmlformats.org/officeDocument/2006/relationships/slideLayout" Target="../slideLayouts/slideLayout10.xml"/><Relationship Id="rId4" Type="http://schemas.openxmlformats.org/officeDocument/2006/relationships/slideLayout" Target="../slideLayouts/slideLayout9.xml"/><Relationship Id="rId9" Type="http://schemas.openxmlformats.org/officeDocument/2006/relationships/image" Target="../media/image2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lue background with white text&#10;&#10;Description automatically generated with low confidence">
            <a:extLst>
              <a:ext uri="{FF2B5EF4-FFF2-40B4-BE49-F238E27FC236}">
                <a16:creationId xmlns:a16="http://schemas.microsoft.com/office/drawing/2014/main" id="{54B31FAD-A0B3-FC30-DEA7-D7A295A647D4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31189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0D12B95-E5E9-0A88-2236-8231CA4F88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1E218A4-832E-EF8D-0DFA-D359DCE4D90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258DF01-6422-7867-AD66-61635F4058B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755CD24-C473-2E4F-9AE6-964E15D7F65F}" type="datetimeFigureOut">
              <a:rPr lang="en-US" smtClean="0"/>
              <a:t>9/3/2026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27AB7A4-DB46-D777-91C4-92DB57F6145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7AD2823-7223-BDB7-2635-F1184CC9FD3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7302E44-E074-904B-9870-14DEF89A79BD}" type="slidenum">
              <a:rPr lang="en-US" smtClean="0"/>
              <a:t>‹#›</a:t>
            </a:fld>
            <a:endParaRPr lang="en-US"/>
          </a:p>
        </p:txBody>
      </p:sp>
      <p:pic>
        <p:nvPicPr>
          <p:cNvPr id="8" name="Picture 7" descr="A picture containing text, screenshot, businesscard, design&#10;&#10;Description automatically generated">
            <a:extLst>
              <a:ext uri="{FF2B5EF4-FFF2-40B4-BE49-F238E27FC236}">
                <a16:creationId xmlns:a16="http://schemas.microsoft.com/office/drawing/2014/main" id="{22DAAF22-B42F-17F3-6C35-7E6E3C1B7110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0439494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  <p:sldLayoutId id="2147483680" r:id="rId2"/>
    <p:sldLayoutId id="2147483681" r:id="rId3"/>
    <p:sldLayoutId id="2147483682" r:id="rId4"/>
    <p:sldLayoutId id="2147483683" r:id="rId5"/>
    <p:sldLayoutId id="2147483684" r:id="rId6"/>
    <p:sldLayoutId id="2147483685" r:id="rId7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hyperlink" Target="http://edglossary.org/classroom-management/" TargetMode="External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edglossary.org/classroom-management/" TargetMode="External"/><Relationship Id="rId2" Type="http://schemas.openxmlformats.org/officeDocument/2006/relationships/hyperlink" Target="https://www.suttontrust.com/wp-content/uploads/2019/12/What-makes-great-teaching-FINAL-4.11.14-1.pdf" TargetMode="External"/><Relationship Id="rId1" Type="http://schemas.openxmlformats.org/officeDocument/2006/relationships/slideLayout" Target="../slideLayouts/slideLayout7.xml"/><Relationship Id="rId5" Type="http://schemas.openxmlformats.org/officeDocument/2006/relationships/hyperlink" Target="https://www.gov.wales/sites/default/files/publications/2020-01/national-school-categorisation-system-guidance-for-parents-and-carers-2.pdf#:~:text=The%20Welsh%20Government%20and%20regional%20consortia%20have%20developed,The%20system%20is%20based%20on%20three%20simple%20steps." TargetMode="External"/><Relationship Id="rId4" Type="http://schemas.openxmlformats.org/officeDocument/2006/relationships/hyperlink" Target="https://www.highspeedtraining.co.uk/hub/challenging-behaviour-in-the-classroom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6C5B3C-1050-B2F7-A066-B187BF96EF72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ECIE6008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A7CFAFA-3A96-954C-81CD-5680343F6301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y-GB" sz="3600" b="1" dirty="0"/>
              <a:t>Rheoli'r Dosbarth</a:t>
            </a:r>
            <a:endParaRPr lang="en-GB" sz="3600" b="1" dirty="0"/>
          </a:p>
          <a:p>
            <a:r>
              <a:rPr lang="en-GB" sz="3600" b="1" i="1" dirty="0">
                <a:solidFill>
                  <a:schemeClr val="accent1"/>
                </a:solidFill>
              </a:rPr>
              <a:t>Classroom Management</a:t>
            </a:r>
          </a:p>
          <a:p>
            <a:r>
              <a:rPr lang="cy-GB" sz="3600" noProof="0" dirty="0"/>
              <a:t>Darlith 1</a:t>
            </a:r>
            <a:r>
              <a:rPr lang="en-GB" sz="3600" dirty="0"/>
              <a:t>/</a:t>
            </a:r>
            <a:r>
              <a:rPr lang="en-GB" sz="3600" i="1" dirty="0">
                <a:solidFill>
                  <a:schemeClr val="accent1"/>
                </a:solidFill>
              </a:rPr>
              <a:t>Lecture 1</a:t>
            </a:r>
          </a:p>
        </p:txBody>
      </p:sp>
    </p:spTree>
    <p:extLst>
      <p:ext uri="{BB962C8B-B14F-4D97-AF65-F5344CB8AC3E}">
        <p14:creationId xmlns:p14="http://schemas.microsoft.com/office/powerpoint/2010/main" val="408263119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1C3269-8E2C-C691-6A92-7DF88C27C8A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noProof="0" dirty="0"/>
              <a:t>Amcan</a:t>
            </a:r>
            <a:r>
              <a:rPr lang="en-GB" dirty="0"/>
              <a:t>                                   </a:t>
            </a:r>
            <a:r>
              <a:rPr lang="en-GB" i="1" dirty="0">
                <a:solidFill>
                  <a:schemeClr val="accent1"/>
                </a:solidFill>
              </a:rPr>
              <a:t>Aim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C0A6D1C-4C31-E764-7662-AFD71F2AC282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cy-GB" noProof="0" dirty="0"/>
              <a:t>Gwerthuso’n feirniadol strategaethau allweddol i reoli ystafell ddosbarth, gan gysylltu ymarfer â fframweithiau damcaniaethol seicolegol allweddol ac ymchwil ddiweddar a pherthnasol. </a:t>
            </a:r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22DCD50-6FF5-BBE4-3CDB-18DCB6A4B5EF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GB" i="1" dirty="0">
                <a:solidFill>
                  <a:schemeClr val="accent1"/>
                </a:solidFill>
              </a:rPr>
              <a:t>To critically evaluate key strategies to classroom management, linking practice to key psychological theoretical frameworks and recent and relevant research. 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5215942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1AE7EA-39A8-461F-D0ED-A6B9354E28F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noProof="0" dirty="0"/>
              <a:t>Deilliannau Dysgu               </a:t>
            </a:r>
            <a:r>
              <a:rPr lang="en-GB" i="1" dirty="0">
                <a:solidFill>
                  <a:srgbClr val="0070C0"/>
                </a:solidFill>
              </a:rPr>
              <a:t>Learning Outcomes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24A30CD-3BA1-140E-455C-6D492F79E968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fontAlgn="base" hangingPunct="0"/>
            <a:r>
              <a:rPr lang="cy-GB" noProof="0" dirty="0"/>
              <a:t>Gwerthuso’n feirniadol ddamcaniaethau a modelau allweddol ynghylch rheoli ystafell ddosbarth a chymorth ymddygiadol</a:t>
            </a:r>
            <a:endParaRPr lang="cy-GB" sz="2800" noProof="0" dirty="0"/>
          </a:p>
          <a:p>
            <a:pPr marL="0" indent="0" fontAlgn="base" hangingPunct="0">
              <a:buNone/>
            </a:pPr>
            <a:endParaRPr lang="en-GB" sz="2800" dirty="0"/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B2F5B83-D151-1B27-89AF-272F4C60A80C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lvl="0"/>
            <a:r>
              <a:rPr lang="en-GB" i="1" dirty="0">
                <a:solidFill>
                  <a:schemeClr val="accent1"/>
                </a:solidFill>
              </a:rPr>
              <a:t>Critically evaluate key theories and models of classroom management and behaviour support</a:t>
            </a:r>
          </a:p>
          <a:p>
            <a:endParaRPr lang="en-GB" sz="2800" dirty="0">
              <a:solidFill>
                <a:srgbClr val="0070C0"/>
              </a:solidFill>
            </a:endParaRPr>
          </a:p>
          <a:p>
            <a:pPr marL="0" lvl="0" indent="0">
              <a:buNone/>
            </a:pPr>
            <a:r>
              <a:rPr lang="en-GB" sz="2800" dirty="0">
                <a:solidFill>
                  <a:srgbClr val="0070C0"/>
                </a:solidFill>
              </a:rPr>
              <a:t> 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0783085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4B5EE3-FD73-FBA9-C0F5-EC17253F4F3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noProof="0" dirty="0"/>
              <a:t>Deilliannau Dysgu             </a:t>
            </a:r>
            <a:r>
              <a:rPr lang="en-GB" i="1" dirty="0">
                <a:solidFill>
                  <a:srgbClr val="0070C0"/>
                </a:solidFill>
              </a:rPr>
              <a:t>Learning Outcomes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BDC3561-BB01-152E-0663-E74ECC0095EA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cy-GB" noProof="0" dirty="0"/>
              <a:t>Dadansoddi'n feirniadol effaith amgylchedd, arferion a pherthnasoedd yr ystafell ddosbarth ar ymddygiad a dysgu disgyblion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562188F-B885-78A6-8CD4-6E89C401B90E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GB" i="1" dirty="0">
                <a:solidFill>
                  <a:schemeClr val="accent1"/>
                </a:solidFill>
              </a:rPr>
              <a:t>Critically analyse the impact of classroom environment, routines, and relationships on pupil behaviour and learning</a:t>
            </a:r>
          </a:p>
          <a:p>
            <a:r>
              <a:rPr lang="en-GB" dirty="0"/>
              <a:t> </a:t>
            </a:r>
          </a:p>
          <a:p>
            <a:pPr marL="0" lvl="0" indent="0">
              <a:buNone/>
            </a:pPr>
            <a:endParaRPr lang="en-GB" sz="2800" i="1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2036424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659116-84BE-1814-372A-3C790153A2A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noProof="0" dirty="0"/>
              <a:t>Deilliannau Dysgu             </a:t>
            </a:r>
            <a:r>
              <a:rPr lang="en-GB" i="1" dirty="0">
                <a:solidFill>
                  <a:srgbClr val="0070C0"/>
                </a:solidFill>
              </a:rPr>
              <a:t>Learning Outcomes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1DF4CF3-F8C8-3ED9-A8DD-57712362C178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fontAlgn="base" hangingPunct="0"/>
            <a:r>
              <a:rPr lang="cy-GB" noProof="0" dirty="0"/>
              <a:t>Adfyfyrio ar arfer proffesiynol wrth reoli ymddygiad a hyrwyddo hinsawdd dysgu cadarnhaol.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FE04F51-36DB-76F5-BFA4-7182A44245F8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fontAlgn="base" hangingPunct="0"/>
            <a:r>
              <a:rPr lang="en-GB" i="1" dirty="0">
                <a:solidFill>
                  <a:schemeClr val="accent1"/>
                </a:solidFill>
              </a:rPr>
              <a:t>Reflect on professional practice in managing behaviour and promoting positive learning climates.</a:t>
            </a:r>
            <a:endParaRPr lang="en-GB" sz="2800" i="1" dirty="0">
              <a:solidFill>
                <a:schemeClr val="accent1"/>
              </a:solidFill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2579114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683E15-EDC6-5DD6-EB40-19EB6CFC2DE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sz="4000" noProof="0" dirty="0"/>
              <a:t>Cwestiwn Asesiad 1           </a:t>
            </a:r>
            <a:r>
              <a:rPr lang="en-GB" sz="4000" i="1" dirty="0">
                <a:solidFill>
                  <a:srgbClr val="0070C0"/>
                </a:solidFill>
              </a:rPr>
              <a:t>Assessment 1 Question </a:t>
            </a:r>
            <a:r>
              <a:rPr lang="en-GB" sz="4000" i="1" dirty="0"/>
              <a:t>             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9E4EB62-C69C-7492-83AC-15CA3AC26A5A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cy-GB" noProof="0" dirty="0"/>
              <a:t>Aseiniad (50%) 2000 o eiriau</a:t>
            </a:r>
          </a:p>
          <a:p>
            <a:endParaRPr lang="en-GB" dirty="0"/>
          </a:p>
          <a:p>
            <a:r>
              <a:rPr lang="cy-GB" b="1" noProof="0" dirty="0"/>
              <a:t>Datblygu Rheolaeth Effeithiol yn yr Ystafell Ddosbarth: </a:t>
            </a:r>
            <a:r>
              <a:rPr lang="cy-GB" b="1" noProof="0" dirty="0" err="1"/>
              <a:t>Adfyfyrdod</a:t>
            </a:r>
            <a:r>
              <a:rPr lang="cy-GB" b="1" noProof="0" dirty="0"/>
              <a:t> Beirniadol ar Theori, Ymchwil ac Arfer Proffesiynol</a:t>
            </a:r>
            <a:endParaRPr lang="cy-GB" noProof="0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7100354-A5A5-17C7-B316-815F28643B0E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GB" sz="2800" i="1" dirty="0">
                <a:solidFill>
                  <a:srgbClr val="0070C0">
                    <a:alpha val="80000"/>
                  </a:srgbClr>
                </a:solidFill>
              </a:rPr>
              <a:t>Assignment  (50%) Assignment (2000 words)</a:t>
            </a:r>
          </a:p>
          <a:p>
            <a:pPr marL="0" indent="0">
              <a:buNone/>
            </a:pPr>
            <a:endParaRPr lang="en-GB" sz="2800" dirty="0">
              <a:solidFill>
                <a:srgbClr val="0070C0">
                  <a:alpha val="80000"/>
                </a:srgbClr>
              </a:solidFill>
            </a:endParaRPr>
          </a:p>
          <a:p>
            <a:r>
              <a:rPr lang="en-GB" b="1" i="1" dirty="0">
                <a:solidFill>
                  <a:schemeClr val="accent1"/>
                </a:solidFill>
              </a:rPr>
              <a:t>Developing Effective Classroom Management: A Critical Reflection on Theory, Research and Professional Practice</a:t>
            </a:r>
            <a:endParaRPr lang="en-GB" i="1" dirty="0">
              <a:solidFill>
                <a:schemeClr val="accent1"/>
              </a:solidFill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9764731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FDF6F8-92EA-A31B-C23D-7CE163490F1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noProof="0" dirty="0"/>
              <a:t>Dyddiad cyflwyno</a:t>
            </a:r>
            <a:r>
              <a:rPr lang="en-GB" dirty="0"/>
              <a:t>             </a:t>
            </a:r>
            <a:r>
              <a:rPr lang="en-GB" dirty="0">
                <a:solidFill>
                  <a:srgbClr val="0070C0"/>
                </a:solidFill>
              </a:rPr>
              <a:t>Submission date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C6EDF18-C197-9FE2-6494-7590DAF2F39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1" y="1815148"/>
            <a:ext cx="5181600" cy="4351338"/>
          </a:xfrm>
        </p:spPr>
        <p:txBody>
          <a:bodyPr/>
          <a:lstStyle/>
          <a:p>
            <a:r>
              <a:rPr lang="cy-GB" noProof="0" dirty="0"/>
              <a:t>Aseiniad 1</a:t>
            </a:r>
          </a:p>
          <a:p>
            <a:endParaRPr lang="cy-GB" noProof="0" dirty="0"/>
          </a:p>
          <a:p>
            <a:r>
              <a:rPr lang="cy-GB" noProof="0" dirty="0"/>
              <a:t>Traethawd (50%) 2000 o eiriau</a:t>
            </a:r>
          </a:p>
          <a:p>
            <a:pPr marL="0" indent="0">
              <a:buNone/>
            </a:pPr>
            <a:r>
              <a:rPr lang="cy-GB" noProof="0" dirty="0"/>
              <a:t>   01/11/2026</a:t>
            </a:r>
          </a:p>
          <a:p>
            <a:pPr marL="0" indent="0">
              <a:buNone/>
            </a:pPr>
            <a:r>
              <a:rPr lang="cy-GB" noProof="0" dirty="0"/>
              <a:t>   Drwy </a:t>
            </a:r>
            <a:r>
              <a:rPr lang="cy-GB" noProof="0" dirty="0" err="1"/>
              <a:t>Turnitin</a:t>
            </a:r>
            <a:r>
              <a:rPr lang="cy-GB" noProof="0" dirty="0"/>
              <a:t> 23:59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5357698-E22C-0DA6-8198-2CDDF249789F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>
                <a:solidFill>
                  <a:srgbClr val="0070C0"/>
                </a:solidFill>
              </a:rPr>
              <a:t>Assessment 1</a:t>
            </a:r>
          </a:p>
          <a:p>
            <a:endParaRPr lang="en-GB" dirty="0">
              <a:solidFill>
                <a:srgbClr val="0070C0"/>
              </a:solidFill>
            </a:endParaRPr>
          </a:p>
          <a:p>
            <a:r>
              <a:rPr lang="en-GB" dirty="0">
                <a:solidFill>
                  <a:srgbClr val="0070C0"/>
                </a:solidFill>
              </a:rPr>
              <a:t>Essay (50%) 2000 words</a:t>
            </a:r>
          </a:p>
          <a:p>
            <a:pPr marL="0" indent="0">
              <a:buNone/>
            </a:pPr>
            <a:r>
              <a:rPr lang="en-GB" dirty="0">
                <a:solidFill>
                  <a:srgbClr val="0070C0"/>
                </a:solidFill>
              </a:rPr>
              <a:t>   01/11/2026</a:t>
            </a:r>
          </a:p>
          <a:p>
            <a:pPr marL="0" indent="0">
              <a:buNone/>
            </a:pPr>
            <a:r>
              <a:rPr lang="en-GB" dirty="0">
                <a:solidFill>
                  <a:srgbClr val="0070C0"/>
                </a:solidFill>
              </a:rPr>
              <a:t>   Via Turnitin 23:59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4425071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CAFA56-0062-538C-05EB-87D3074253B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     </a:t>
            </a:r>
            <a:r>
              <a:rPr lang="cy-GB" noProof="0" dirty="0"/>
              <a:t>Asesiad 2                          </a:t>
            </a:r>
            <a:r>
              <a:rPr lang="en-GB" i="1" dirty="0">
                <a:solidFill>
                  <a:srgbClr val="0070C0"/>
                </a:solidFill>
              </a:rPr>
              <a:t>Assessment 2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C1A7D0D-ACEE-58E3-E898-AB06B934238F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77500" lnSpcReduction="20000"/>
          </a:bodyPr>
          <a:lstStyle/>
          <a:p>
            <a:pPr marL="0" indent="0" algn="ctr">
              <a:buNone/>
            </a:pPr>
            <a:r>
              <a:rPr lang="cy-GB" b="1" i="1" noProof="0" dirty="0"/>
              <a:t>Fideo Unigol: </a:t>
            </a:r>
          </a:p>
          <a:p>
            <a:pPr marL="0" indent="0" algn="ctr">
              <a:buNone/>
            </a:pPr>
            <a:r>
              <a:rPr lang="cy-GB" b="1" i="1" noProof="0" dirty="0"/>
              <a:t>  Adnodd – Pecyn Cymorth Digidol</a:t>
            </a:r>
          </a:p>
          <a:p>
            <a:r>
              <a:rPr lang="cy-GB" i="1" noProof="0" dirty="0"/>
              <a:t>Casgliad o ddeunyddiau, offer, templedi, canllawiau a gweithgareddau digidol sydd wedi'u cynllunio i helpu pobl i gyflawni nod penodol neu ddatblygu sgil benodol. </a:t>
            </a:r>
          </a:p>
          <a:p>
            <a:r>
              <a:rPr lang="cy-GB" i="1" noProof="0" dirty="0"/>
              <a:t>Mewn addysg, mae pecyn cymorth digidol yn fwy na dim ond llyfryn gwybodaeth – mae'n darparu adnoddau ymarferol y gall defnyddwyr eu cyrchu, eu haddasu a'u defnyddio ar unwaith</a:t>
            </a:r>
            <a:endParaRPr lang="cy-GB" noProof="0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B792726-5D04-FBA3-C4A3-CE77D1988FF2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77500" lnSpcReduction="20000"/>
          </a:bodyPr>
          <a:lstStyle/>
          <a:p>
            <a:pPr marL="0" indent="0" algn="ctr">
              <a:buNone/>
            </a:pPr>
            <a:r>
              <a:rPr lang="en-GB" b="1" i="1" dirty="0">
                <a:solidFill>
                  <a:schemeClr val="accent1"/>
                </a:solidFill>
              </a:rPr>
              <a:t>Individual Video: </a:t>
            </a:r>
          </a:p>
          <a:p>
            <a:pPr marL="0" indent="0" algn="ctr">
              <a:buNone/>
            </a:pPr>
            <a:r>
              <a:rPr lang="en-GB" b="1" i="1" dirty="0">
                <a:solidFill>
                  <a:schemeClr val="accent1"/>
                </a:solidFill>
              </a:rPr>
              <a:t>  Resource – Digital Tool Kit</a:t>
            </a:r>
          </a:p>
          <a:p>
            <a:r>
              <a:rPr lang="en-GB" i="1" dirty="0">
                <a:solidFill>
                  <a:schemeClr val="accent1"/>
                </a:solidFill>
              </a:rPr>
              <a:t>A collection of digital materials, tools, templates, guidance and activities designed to help people achieve a specific goal or develop a particular skill. </a:t>
            </a:r>
          </a:p>
          <a:p>
            <a:r>
              <a:rPr lang="en-GB" i="1" dirty="0">
                <a:solidFill>
                  <a:schemeClr val="accent1"/>
                </a:solidFill>
              </a:rPr>
              <a:t>In education, a digital toolkit is more than just an information booklet – it provides practical resources that users can access, adapt and use immediately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8347801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7F941A-B993-5279-3719-64CEBE7E417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noProof="0" dirty="0"/>
              <a:t>Dyddiad cyflwyno           </a:t>
            </a:r>
            <a:r>
              <a:rPr lang="en-GB" i="1" dirty="0">
                <a:solidFill>
                  <a:srgbClr val="0070C0"/>
                </a:solidFill>
              </a:rPr>
              <a:t>Submission date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847E49D-1255-86F6-E8A7-D14FD1594C2A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y-GB" noProof="0" dirty="0"/>
              <a:t>Fideo Unigol: (50%)</a:t>
            </a:r>
          </a:p>
          <a:p>
            <a:r>
              <a:rPr lang="cy-GB" noProof="0" dirty="0"/>
              <a:t>5 munud</a:t>
            </a:r>
          </a:p>
          <a:p>
            <a:r>
              <a:rPr lang="cy-GB" noProof="0" dirty="0"/>
              <a:t>01/11/2026</a:t>
            </a:r>
          </a:p>
          <a:p>
            <a:r>
              <a:rPr lang="cy-GB" noProof="0" dirty="0"/>
              <a:t>Drwy </a:t>
            </a:r>
            <a:r>
              <a:rPr lang="cy-GB" noProof="0" dirty="0" err="1"/>
              <a:t>Turnitin</a:t>
            </a:r>
            <a:r>
              <a:rPr lang="cy-GB" noProof="0" dirty="0"/>
              <a:t> 23:59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7A62C52-4E1A-8177-3E5F-9219402393F5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i="1" dirty="0">
                <a:solidFill>
                  <a:schemeClr val="accent1"/>
                </a:solidFill>
              </a:rPr>
              <a:t>Individual Video: (50%) </a:t>
            </a:r>
          </a:p>
          <a:p>
            <a:r>
              <a:rPr lang="en-GB" i="1" dirty="0">
                <a:solidFill>
                  <a:schemeClr val="accent1"/>
                </a:solidFill>
              </a:rPr>
              <a:t>5 minutes</a:t>
            </a:r>
          </a:p>
          <a:p>
            <a:r>
              <a:rPr lang="en-GB" i="1" dirty="0">
                <a:solidFill>
                  <a:schemeClr val="accent1"/>
                </a:solidFill>
              </a:rPr>
              <a:t>01/11/2026</a:t>
            </a:r>
          </a:p>
          <a:p>
            <a:r>
              <a:rPr lang="en-GB" i="1" dirty="0">
                <a:solidFill>
                  <a:schemeClr val="accent1"/>
                </a:solidFill>
              </a:rPr>
              <a:t>Via Turnitin 23:59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4933271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03232C-9CB5-5BAA-7AF1-FC6FE63D1CF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y-GB" sz="3200" b="1" noProof="0" dirty="0"/>
              <a:t>Nodweddion allweddol pecyn cymorth digidol</a:t>
            </a:r>
            <a:br>
              <a:rPr lang="en-GB" sz="3200" b="1" i="1" dirty="0">
                <a:solidFill>
                  <a:schemeClr val="accent1"/>
                </a:solidFill>
              </a:rPr>
            </a:br>
            <a:r>
              <a:rPr lang="en-GB" sz="3200" b="1" i="1" dirty="0">
                <a:solidFill>
                  <a:schemeClr val="accent1"/>
                </a:solidFill>
              </a:rPr>
              <a:t>Key characteristics of a digital toolkit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B85C7AA-8C17-4038-61C9-61B315F309BA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cy-GB" noProof="0" dirty="0"/>
              <a:t>Rhyngweithiol yn hytrach na dim ond yn rhoi gwybodaeth</a:t>
            </a:r>
          </a:p>
          <a:p>
            <a:r>
              <a:rPr lang="cy-GB" noProof="0" dirty="0"/>
              <a:t>Rhyngweithiol yn hytrach na dim ond gwybodaeth</a:t>
            </a:r>
          </a:p>
          <a:p>
            <a:r>
              <a:rPr lang="cy-GB" noProof="0" dirty="0" err="1"/>
              <a:t>Golygadwy</a:t>
            </a:r>
            <a:endParaRPr lang="cy-GB" noProof="0" dirty="0"/>
          </a:p>
          <a:p>
            <a:r>
              <a:rPr lang="cy-GB" noProof="0" dirty="0"/>
              <a:t>Yn cynnwys canllawiau ar sut i ddefnyddio</a:t>
            </a:r>
          </a:p>
          <a:p>
            <a:r>
              <a:rPr lang="cy-GB" noProof="0" dirty="0"/>
              <a:t>Yn cefnogi datblygiad proffesiynol a gwneud penderfyniadau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18F9EDD-3442-DC4A-7204-E47658D1AC2B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r>
              <a:rPr lang="en-GB" i="1" dirty="0">
                <a:solidFill>
                  <a:schemeClr val="accent1"/>
                </a:solidFill>
              </a:rPr>
              <a:t>Interactive rather than just informational</a:t>
            </a:r>
          </a:p>
          <a:p>
            <a:r>
              <a:rPr lang="en-GB" i="1" dirty="0">
                <a:solidFill>
                  <a:schemeClr val="accent1"/>
                </a:solidFill>
              </a:rPr>
              <a:t>Provides practical tools and resources</a:t>
            </a:r>
          </a:p>
          <a:p>
            <a:r>
              <a:rPr lang="en-GB" i="1" dirty="0">
                <a:solidFill>
                  <a:schemeClr val="accent1"/>
                </a:solidFill>
              </a:rPr>
              <a:t>Editable</a:t>
            </a:r>
          </a:p>
          <a:p>
            <a:r>
              <a:rPr lang="en-GB" i="1" dirty="0">
                <a:solidFill>
                  <a:schemeClr val="accent1"/>
                </a:solidFill>
              </a:rPr>
              <a:t>Includes guidance on how to use</a:t>
            </a:r>
          </a:p>
          <a:p>
            <a:r>
              <a:rPr lang="en-GB" i="1" dirty="0">
                <a:solidFill>
                  <a:schemeClr val="accent1"/>
                </a:solidFill>
              </a:rPr>
              <a:t>Supports professional development and decision-making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2008054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3278A3-48B0-5AF4-0353-D2A2681A013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y-GB" sz="4400" noProof="0" dirty="0">
                <a:latin typeface="+mn-lt"/>
              </a:rPr>
              <a:t>Beth yw Rheolaeth                  </a:t>
            </a:r>
            <a:r>
              <a:rPr lang="cy-GB" sz="4400" noProof="0" dirty="0" err="1">
                <a:solidFill>
                  <a:srgbClr val="0070C0"/>
                </a:solidFill>
                <a:latin typeface="+mn-lt"/>
              </a:rPr>
              <a:t>What</a:t>
            </a:r>
            <a:r>
              <a:rPr lang="cy-GB" sz="4400" noProof="0" dirty="0">
                <a:solidFill>
                  <a:srgbClr val="0070C0"/>
                </a:solidFill>
                <a:latin typeface="+mn-lt"/>
              </a:rPr>
              <a:t> is </a:t>
            </a:r>
            <a:r>
              <a:rPr lang="cy-GB" sz="4400" noProof="0" dirty="0" err="1">
                <a:solidFill>
                  <a:srgbClr val="0070C0"/>
                </a:solidFill>
                <a:latin typeface="+mn-lt"/>
              </a:rPr>
              <a:t>Classroom</a:t>
            </a:r>
            <a:r>
              <a:rPr lang="cy-GB" sz="4400" noProof="0" dirty="0">
                <a:solidFill>
                  <a:srgbClr val="0070C0"/>
                </a:solidFill>
                <a:latin typeface="+mn-lt"/>
              </a:rPr>
              <a:t> </a:t>
            </a:r>
            <a:br>
              <a:rPr lang="cy-GB" sz="4400" noProof="0" dirty="0">
                <a:solidFill>
                  <a:srgbClr val="0070C0"/>
                </a:solidFill>
                <a:latin typeface="+mn-lt"/>
              </a:rPr>
            </a:br>
            <a:r>
              <a:rPr lang="cy-GB" sz="4400" noProof="0" dirty="0">
                <a:latin typeface="+mn-lt"/>
              </a:rPr>
              <a:t>      </a:t>
            </a:r>
            <a:r>
              <a:rPr lang="cy-GB" noProof="0" dirty="0">
                <a:latin typeface="+mn-lt"/>
              </a:rPr>
              <a:t>D</a:t>
            </a:r>
            <a:r>
              <a:rPr lang="cy-GB" sz="4400" noProof="0" dirty="0">
                <a:latin typeface="+mn-lt"/>
              </a:rPr>
              <a:t>osbarth?    </a:t>
            </a:r>
            <a:r>
              <a:rPr lang="en-GB" sz="4400" dirty="0">
                <a:latin typeface="+mn-lt"/>
              </a:rPr>
              <a:t>                           </a:t>
            </a:r>
            <a:r>
              <a:rPr lang="en-GB" sz="4400" dirty="0">
                <a:solidFill>
                  <a:srgbClr val="0070C0"/>
                </a:solidFill>
                <a:latin typeface="+mn-lt"/>
              </a:rPr>
              <a:t>Management?</a:t>
            </a:r>
            <a:endParaRPr lang="en-GB" dirty="0">
              <a:solidFill>
                <a:srgbClr val="0070C0"/>
              </a:solidFill>
              <a:latin typeface="+mn-l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CF95E14-066D-EF7D-2CED-E3DC81FEA520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cy-GB" sz="2800" noProof="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Y darlun traddodiadol – cydymffurfio (plant yn dilyn rheolau’r dosbarth/ysgol)</a:t>
            </a:r>
          </a:p>
          <a:p>
            <a:endParaRPr lang="cy-GB" sz="2800" noProof="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cy-GB" sz="2800" noProof="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Dehongliad yr 21Ganrif –unrhyw beth mae addysgwyr yn ei wneud i gynorthwyo plant i ddysgu.</a:t>
            </a:r>
          </a:p>
          <a:p>
            <a:endParaRPr lang="cy-GB" sz="2800" noProof="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cy-GB" noProof="0" dirty="0"/>
              <a:t>Y strategaethau a'r arferion y mae athrawon yn eu defnyddio i greu amgylchedd dysgu effeithiol. Mae'n cynnwys cynnal trefn, hyrwyddo ymddygiad cadarnhaol, a sicrhau bod myfyrwyr yn cymryd rhan ac yn canolbwyntio yn ystod gwersi.</a:t>
            </a:r>
            <a:endParaRPr lang="cy-GB" sz="2800" noProof="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942F050-18B2-521C-2483-E7D0DCEDC5A4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US" sz="2800" dirty="0">
                <a:solidFill>
                  <a:srgbClr val="0070C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Traditional view – compliance( children following classroom/ school rules)</a:t>
            </a:r>
          </a:p>
          <a:p>
            <a:endParaRPr lang="en-GB" sz="2800" dirty="0">
              <a:solidFill>
                <a:srgbClr val="0070C0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2800" dirty="0">
                <a:solidFill>
                  <a:srgbClr val="0070C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21</a:t>
            </a:r>
            <a:r>
              <a:rPr lang="en-GB" sz="2800" baseline="30000" dirty="0">
                <a:solidFill>
                  <a:srgbClr val="0070C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st</a:t>
            </a:r>
            <a:r>
              <a:rPr lang="en-GB" sz="2800" dirty="0">
                <a:solidFill>
                  <a:srgbClr val="0070C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century interpretation – anything that educators do to support children learning</a:t>
            </a:r>
          </a:p>
          <a:p>
            <a:endParaRPr lang="en-GB" dirty="0">
              <a:solidFill>
                <a:schemeClr val="accent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dirty="0">
                <a:solidFill>
                  <a:srgbClr val="0070C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The strategies and practices that teachers use to create an effective learning environment. It involves maintaining order, promoting positive behaviour, and ensuring that students are engaged and focused during lessons.</a:t>
            </a:r>
            <a:endParaRPr lang="en-GB" sz="2800" dirty="0">
              <a:solidFill>
                <a:srgbClr val="0070C0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6913844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1A4D45-568C-290D-652C-1D0AAEC4F16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noProof="0" dirty="0">
                <a:latin typeface="+mn-lt"/>
              </a:rPr>
              <a:t>Diffiniad</a:t>
            </a:r>
            <a:r>
              <a:rPr lang="en-GB" dirty="0">
                <a:latin typeface="+mn-lt"/>
              </a:rPr>
              <a:t> / </a:t>
            </a:r>
            <a:r>
              <a:rPr lang="en-GB" dirty="0">
                <a:solidFill>
                  <a:srgbClr val="0070C0"/>
                </a:solidFill>
                <a:latin typeface="+mn-lt"/>
              </a:rPr>
              <a:t>Definition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CD54363-255E-B355-CF93-1A4686D7FEE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en-GB" i="1" dirty="0">
              <a:solidFill>
                <a:schemeClr val="accent1"/>
              </a:solidFill>
            </a:endParaRPr>
          </a:p>
          <a:p>
            <a:pPr marL="0" indent="0">
              <a:buNone/>
            </a:pPr>
            <a:r>
              <a:rPr lang="en-GB" i="1" dirty="0">
                <a:solidFill>
                  <a:schemeClr val="accent1"/>
                </a:solidFill>
              </a:rPr>
              <a:t>"Classroom management encompasses all the actions teachers undertake within the classroom to encourage students' active participation in academic activities and to create an environment conducive to learning.’’                                                            </a:t>
            </a:r>
            <a:r>
              <a:rPr lang="en-GB" sz="1200" i="1" dirty="0">
                <a:solidFill>
                  <a:schemeClr val="accent1"/>
                </a:solidFill>
              </a:rPr>
              <a:t>(Bonna, 2023)</a:t>
            </a:r>
          </a:p>
          <a:p>
            <a:pPr marL="0" indent="0">
              <a:buNone/>
            </a:pPr>
            <a:endParaRPr lang="en-US" sz="1200" dirty="0">
              <a:solidFill>
                <a:srgbClr val="0070C0"/>
              </a:solidFill>
              <a:latin typeface="+mj-lt"/>
            </a:endParaRPr>
          </a:p>
          <a:p>
            <a:pPr marL="0" indent="0">
              <a:buNone/>
            </a:pPr>
            <a:endParaRPr lang="en-US" sz="1400" dirty="0">
              <a:solidFill>
                <a:srgbClr val="0070C0"/>
              </a:solidFill>
              <a:latin typeface="+mj-lt"/>
            </a:endParaRP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7639608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23CDF76-52A7-0281-CE5C-93A18408E91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C3C784-95F2-FEB1-ECF5-A2A1C77F363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noProof="0" dirty="0">
                <a:latin typeface="+mn-lt"/>
              </a:rPr>
              <a:t>Diffiniad</a:t>
            </a:r>
            <a:r>
              <a:rPr lang="en-GB" dirty="0">
                <a:latin typeface="+mn-lt"/>
              </a:rPr>
              <a:t> / </a:t>
            </a:r>
            <a:r>
              <a:rPr lang="en-GB" dirty="0">
                <a:solidFill>
                  <a:srgbClr val="0070C0"/>
                </a:solidFill>
                <a:latin typeface="+mn-lt"/>
              </a:rPr>
              <a:t>Definition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89B5C6A-CC1F-F5EF-31CB-995905C09D2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en-US" sz="1200" dirty="0">
              <a:solidFill>
                <a:srgbClr val="0070C0"/>
              </a:solidFill>
              <a:latin typeface="+mj-lt"/>
              <a:hlinkClick r:id="rId2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endParaRPr>
          </a:p>
          <a:p>
            <a:pPr marL="0" indent="0">
              <a:buNone/>
            </a:pPr>
            <a:endParaRPr lang="en-US" sz="1200" dirty="0">
              <a:solidFill>
                <a:srgbClr val="0070C0"/>
              </a:solidFill>
              <a:latin typeface="+mj-lt"/>
              <a:hlinkClick r:id="rId2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endParaRPr>
          </a:p>
          <a:p>
            <a:pPr marL="0" indent="0">
              <a:buNone/>
            </a:pPr>
            <a:r>
              <a:rPr lang="en-GB" i="1" dirty="0">
                <a:solidFill>
                  <a:schemeClr val="accent1"/>
                </a:solidFill>
              </a:rPr>
              <a:t>“Classroom management involves actions taken to create and maintain a learning environment conducive to successful instruction (academic, social, and emotional learning).”                                          </a:t>
            </a:r>
            <a:r>
              <a:rPr lang="en-GB" sz="1200" i="1" dirty="0">
                <a:solidFill>
                  <a:schemeClr val="accent1"/>
                </a:solidFill>
              </a:rPr>
              <a:t>(</a:t>
            </a:r>
            <a:r>
              <a:rPr lang="en-GB" sz="1200" i="1" dirty="0" err="1">
                <a:solidFill>
                  <a:schemeClr val="accent1"/>
                </a:solidFill>
              </a:rPr>
              <a:t>Everston</a:t>
            </a:r>
            <a:r>
              <a:rPr lang="en-GB" sz="1200" i="1" dirty="0">
                <a:solidFill>
                  <a:schemeClr val="accent1"/>
                </a:solidFill>
              </a:rPr>
              <a:t> and Weinstein, 2006)</a:t>
            </a:r>
          </a:p>
        </p:txBody>
      </p:sp>
    </p:spTree>
    <p:extLst>
      <p:ext uri="{BB962C8B-B14F-4D97-AF65-F5344CB8AC3E}">
        <p14:creationId xmlns:p14="http://schemas.microsoft.com/office/powerpoint/2010/main" val="297643288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0BBE846-D28A-B53A-512B-C083DE0A2E7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14488A-4CC4-9621-1B15-97A0406C77A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noProof="0" dirty="0">
                <a:latin typeface="+mn-lt"/>
              </a:rPr>
              <a:t>Diffiniad</a:t>
            </a:r>
            <a:r>
              <a:rPr lang="en-GB" dirty="0">
                <a:latin typeface="+mn-lt"/>
              </a:rPr>
              <a:t> / </a:t>
            </a:r>
            <a:r>
              <a:rPr lang="en-GB" dirty="0">
                <a:solidFill>
                  <a:srgbClr val="0070C0"/>
                </a:solidFill>
                <a:latin typeface="+mn-lt"/>
              </a:rPr>
              <a:t>Definition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294B461-A7E5-43E1-F614-8EA7149FDB2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US" dirty="0">
                <a:solidFill>
                  <a:srgbClr val="0070C0"/>
                </a:solidFill>
              </a:rPr>
              <a:t>‘Classroom management refers to the wide variety of skills and techniques that teachers use to keep students </a:t>
            </a:r>
            <a:r>
              <a:rPr lang="en-US" dirty="0" err="1">
                <a:solidFill>
                  <a:srgbClr val="0070C0"/>
                </a:solidFill>
              </a:rPr>
              <a:t>organised</a:t>
            </a:r>
            <a:r>
              <a:rPr lang="en-US" dirty="0">
                <a:solidFill>
                  <a:srgbClr val="0070C0"/>
                </a:solidFill>
              </a:rPr>
              <a:t>, orderly, focused, attentive, on task, and academically productive during a class. When classroom-management strategies are executed effectively, teachers minimize the </a:t>
            </a:r>
            <a:r>
              <a:rPr lang="en-US" dirty="0" err="1">
                <a:solidFill>
                  <a:srgbClr val="0070C0"/>
                </a:solidFill>
              </a:rPr>
              <a:t>behaviours</a:t>
            </a:r>
            <a:r>
              <a:rPr lang="en-US" dirty="0">
                <a:solidFill>
                  <a:srgbClr val="0070C0"/>
                </a:solidFill>
              </a:rPr>
              <a:t> that impede learning for both individual students and groups of students, while maximizing the </a:t>
            </a:r>
            <a:r>
              <a:rPr lang="en-US" dirty="0" err="1">
                <a:solidFill>
                  <a:srgbClr val="0070C0"/>
                </a:solidFill>
              </a:rPr>
              <a:t>behaviours</a:t>
            </a:r>
            <a:r>
              <a:rPr lang="en-US" dirty="0">
                <a:solidFill>
                  <a:srgbClr val="0070C0"/>
                </a:solidFill>
              </a:rPr>
              <a:t> that facilitate or enhance learning.’ </a:t>
            </a:r>
            <a:endParaRPr lang="en-GB" dirty="0">
              <a:solidFill>
                <a:srgbClr val="0070C0"/>
              </a:solidFill>
            </a:endParaRPr>
          </a:p>
          <a:p>
            <a:pPr marL="0" indent="0">
              <a:buNone/>
            </a:pPr>
            <a:endParaRPr lang="en-US" sz="1200" dirty="0">
              <a:solidFill>
                <a:srgbClr val="0070C0"/>
              </a:solidFill>
              <a:latin typeface="+mj-lt"/>
            </a:endParaRPr>
          </a:p>
          <a:p>
            <a:pPr marL="0" indent="0" algn="r">
              <a:buNone/>
            </a:pPr>
            <a:endParaRPr lang="en-US" sz="1200" dirty="0">
              <a:solidFill>
                <a:srgbClr val="0070C0"/>
              </a:solidFill>
              <a:latin typeface="+mj-lt"/>
            </a:endParaRPr>
          </a:p>
          <a:p>
            <a:pPr marL="0" indent="0" algn="r">
              <a:buNone/>
            </a:pPr>
            <a:r>
              <a:rPr lang="en-US" sz="1200" dirty="0">
                <a:solidFill>
                  <a:srgbClr val="0070C0"/>
                </a:solidFill>
                <a:latin typeface="+mj-lt"/>
              </a:rPr>
              <a:t>(Great Schools Partnership, 2014)</a:t>
            </a:r>
            <a:r>
              <a:rPr lang="en-US" sz="1400" dirty="0">
                <a:solidFill>
                  <a:srgbClr val="0070C0"/>
                </a:solidFill>
                <a:latin typeface="+mj-lt"/>
              </a:rPr>
              <a:t>  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9025347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CC630F-1EC4-7D98-7821-F65044C5651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Haim </a:t>
            </a:r>
            <a:r>
              <a:rPr lang="en-GB" dirty="0" err="1"/>
              <a:t>Ginott</a:t>
            </a:r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34E63A0-7823-0D5B-FA83-AA141E5B781A}"/>
              </a:ext>
            </a:extLst>
          </p:cNvPr>
          <p:cNvSpPr txBox="1"/>
          <p:nvPr/>
        </p:nvSpPr>
        <p:spPr>
          <a:xfrm>
            <a:off x="1657349" y="2019301"/>
            <a:ext cx="8877301" cy="378565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>
              <a:buNone/>
            </a:pPr>
            <a:r>
              <a:rPr lang="en-GB" sz="2400" dirty="0">
                <a:solidFill>
                  <a:srgbClr val="0070C0"/>
                </a:solidFill>
              </a:rPr>
              <a:t>“I have come to the frightening conclusion that I am the decisive element. It is my personal approach that creates the climate. It is my daily mood that makes the weather. I possess tremendous power to make life miserable or joyous. I can be a tool of torture or an instrument of inspiration, I can humiliate or humour, hurt or heal. In all situations, it is my response that decides whether a crisis is escalated or de-escalated, and a person is humanized or de-humanized. If we treat people as they are, we make them worse. If we treat people as they ought to be, we help them become what they are capable of becoming.” </a:t>
            </a:r>
            <a:r>
              <a:rPr lang="en-GB" sz="2400" dirty="0" err="1">
                <a:solidFill>
                  <a:srgbClr val="0070C0"/>
                </a:solidFill>
              </a:rPr>
              <a:t>Ginott</a:t>
            </a:r>
            <a:r>
              <a:rPr lang="en-GB" sz="2400" dirty="0">
                <a:solidFill>
                  <a:srgbClr val="0070C0"/>
                </a:solidFill>
              </a:rPr>
              <a:t>(1975)</a:t>
            </a:r>
          </a:p>
        </p:txBody>
      </p:sp>
    </p:spTree>
    <p:extLst>
      <p:ext uri="{BB962C8B-B14F-4D97-AF65-F5344CB8AC3E}">
        <p14:creationId xmlns:p14="http://schemas.microsoft.com/office/powerpoint/2010/main" val="358532727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30989B-4889-45D5-3C5F-A1C3D960B05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noProof="0" dirty="0"/>
              <a:t>Tasg</a:t>
            </a:r>
            <a:r>
              <a:rPr lang="en-GB" dirty="0"/>
              <a:t>                                     </a:t>
            </a:r>
            <a:r>
              <a:rPr lang="en-GB" dirty="0">
                <a:solidFill>
                  <a:srgbClr val="0070C0"/>
                </a:solidFill>
              </a:rPr>
              <a:t>Task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3657E9-7AD7-52F0-ACBC-43A530FE9506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y-GB" noProof="0" dirty="0"/>
              <a:t>Adfyfyriwch ar osodiad </a:t>
            </a:r>
            <a:r>
              <a:rPr lang="cy-GB" noProof="0" dirty="0" err="1"/>
              <a:t>Ginott</a:t>
            </a:r>
            <a:r>
              <a:rPr lang="cy-GB" noProof="0" dirty="0"/>
              <a:t> yn nhermau eich profiadau personol.</a:t>
            </a:r>
          </a:p>
          <a:p>
            <a:r>
              <a:rPr lang="cy-GB" noProof="0" dirty="0"/>
              <a:t>Blaenoriaethwch dair o nodweddion allweddol rheolaeth dosbarth effeithiol.</a:t>
            </a:r>
          </a:p>
          <a:p>
            <a:r>
              <a:rPr lang="cy-GB" noProof="0" dirty="0"/>
              <a:t>Adborth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C947267-42F8-A8E6-1D76-3F94C9DBC423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sz="2800" dirty="0">
                <a:solidFill>
                  <a:srgbClr val="0070C0"/>
                </a:solidFill>
              </a:rPr>
              <a:t>Reflect on </a:t>
            </a:r>
            <a:r>
              <a:rPr lang="en-GB" sz="2800" dirty="0" err="1">
                <a:solidFill>
                  <a:srgbClr val="0070C0"/>
                </a:solidFill>
              </a:rPr>
              <a:t>Ginott’s</a:t>
            </a:r>
            <a:r>
              <a:rPr lang="en-GB" sz="2800" dirty="0">
                <a:solidFill>
                  <a:srgbClr val="0070C0"/>
                </a:solidFill>
              </a:rPr>
              <a:t> statement in terms of your own experiences</a:t>
            </a:r>
          </a:p>
          <a:p>
            <a:r>
              <a:rPr lang="en-GB" sz="2800" dirty="0">
                <a:solidFill>
                  <a:srgbClr val="0070C0"/>
                </a:solidFill>
              </a:rPr>
              <a:t>Prioritise three key characteristics of an effective classroom manager.</a:t>
            </a:r>
          </a:p>
          <a:p>
            <a:r>
              <a:rPr lang="en-GB" sz="2800" dirty="0">
                <a:solidFill>
                  <a:srgbClr val="0070C0"/>
                </a:solidFill>
              </a:rPr>
              <a:t>Feedback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5440941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697E35-7302-1783-BE03-91AD3B92BB3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800" b="1" dirty="0"/>
              <a:t> </a:t>
            </a:r>
            <a:r>
              <a:rPr lang="cy-GB" sz="2700" b="1" noProof="0" dirty="0"/>
              <a:t>Elfennau Allweddol Rheoli Dosbarth         </a:t>
            </a:r>
            <a:r>
              <a:rPr lang="en-GB" sz="2700" b="1" dirty="0">
                <a:solidFill>
                  <a:schemeClr val="accent1"/>
                </a:solidFill>
              </a:rPr>
              <a:t>Key Elements of Classroom</a:t>
            </a:r>
            <a:br>
              <a:rPr lang="en-GB" sz="2700" b="1" dirty="0">
                <a:solidFill>
                  <a:schemeClr val="accent1"/>
                </a:solidFill>
              </a:rPr>
            </a:br>
            <a:r>
              <a:rPr lang="en-GB" sz="2700" b="1" dirty="0">
                <a:solidFill>
                  <a:schemeClr val="accent1"/>
                </a:solidFill>
              </a:rPr>
              <a:t>                                                                          Management</a:t>
            </a:r>
            <a:r>
              <a:rPr lang="en-GB" sz="2700" b="1" dirty="0"/>
              <a:t>.                                                                                         </a:t>
            </a:r>
            <a:br>
              <a:rPr lang="en-GB" sz="2800" b="1" dirty="0">
                <a:solidFill>
                  <a:schemeClr val="accent1"/>
                </a:solidFill>
                <a:latin typeface="+mn-lt"/>
              </a:rPr>
            </a:br>
            <a:r>
              <a:rPr lang="en-GB" sz="2800" b="1" dirty="0">
                <a:solidFill>
                  <a:schemeClr val="accent1"/>
                </a:solidFill>
                <a:latin typeface="+mn-lt"/>
              </a:rPr>
              <a:t>                                                                            </a:t>
            </a:r>
            <a:endParaRPr lang="en-GB" sz="2800" dirty="0">
              <a:solidFill>
                <a:schemeClr val="accent1"/>
              </a:solidFill>
              <a:latin typeface="+mn-lt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4CC50D-EABB-E2DA-8A2C-CB0E82F007D2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Autofit/>
          </a:bodyPr>
          <a:lstStyle/>
          <a:p>
            <a:r>
              <a:rPr lang="cy-GB" sz="1800" b="1" noProof="0" dirty="0"/>
              <a:t>Rheoli Ymddygiad</a:t>
            </a:r>
            <a:r>
              <a:rPr lang="cy-GB" sz="1800" noProof="0" dirty="0"/>
              <a:t> – Gosod disgwyliadau clir a chryfhau rheolau yn gyson.</a:t>
            </a:r>
          </a:p>
          <a:p>
            <a:r>
              <a:rPr lang="cy-GB" sz="1800" b="1" noProof="0" dirty="0"/>
              <a:t>Trefniadaeth</a:t>
            </a:r>
            <a:r>
              <a:rPr lang="cy-GB" sz="1800" noProof="0" dirty="0"/>
              <a:t> – Strwythuro cynllun y dosbarth, arferion, a phontio i leihau aflonyddwch.</a:t>
            </a:r>
            <a:br>
              <a:rPr lang="cy-GB" sz="1800" noProof="0" dirty="0"/>
            </a:br>
            <a:endParaRPr lang="cy-GB" sz="1800" noProof="0" dirty="0"/>
          </a:p>
          <a:p>
            <a:r>
              <a:rPr lang="cy-GB" sz="1800" b="1" noProof="0" dirty="0"/>
              <a:t>Perthnasoedd</a:t>
            </a:r>
            <a:r>
              <a:rPr lang="cy-GB" sz="1800" noProof="0" dirty="0"/>
              <a:t> – Meithrin perthnasoedd parchus a chefnogol â’r disgyblion.</a:t>
            </a:r>
            <a:br>
              <a:rPr lang="cy-GB" sz="1800" noProof="0" dirty="0"/>
            </a:br>
            <a:endParaRPr lang="cy-GB" sz="1800" noProof="0" dirty="0"/>
          </a:p>
          <a:p>
            <a:r>
              <a:rPr lang="cy-GB" sz="1800" b="1" noProof="0" dirty="0"/>
              <a:t>Ymgysylltiad</a:t>
            </a:r>
            <a:r>
              <a:rPr lang="cy-GB" sz="1800" noProof="0" dirty="0"/>
              <a:t> – Defnyddio dulliau addysgu sy'n cadw diddordeb a chymhelliant myfyrwyr.</a:t>
            </a:r>
            <a:br>
              <a:rPr lang="cy-GB" sz="1800" noProof="0" dirty="0"/>
            </a:br>
            <a:endParaRPr lang="cy-GB" sz="1800" noProof="0" dirty="0"/>
          </a:p>
          <a:p>
            <a:r>
              <a:rPr lang="cy-GB" sz="1800" b="1" noProof="0" dirty="0"/>
              <a:t>Ymatebolrwydd</a:t>
            </a:r>
            <a:r>
              <a:rPr lang="cy-GB" sz="1800" noProof="0" dirty="0"/>
              <a:t> – Addasu i anghenion myfyrwyr a rheoli gwrthdaro neu aflonyddwch yn dawel ac yn effeithiol.</a:t>
            </a:r>
          </a:p>
          <a:p>
            <a:br>
              <a:rPr lang="en-GB" sz="1800" dirty="0"/>
            </a:br>
            <a:endParaRPr lang="en-GB" sz="18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10BA3D6-E0F4-CC1A-9041-298DDD896C55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GB" sz="1900" b="1" dirty="0">
                <a:solidFill>
                  <a:schemeClr val="accent1"/>
                </a:solidFill>
                <a:ea typeface="Calibri" panose="020F0502020204030204" pitchFamily="34" charset="0"/>
                <a:cs typeface="Calibri" panose="020F0502020204030204" pitchFamily="34" charset="0"/>
              </a:rPr>
              <a:t>Behaviour Management</a:t>
            </a:r>
            <a:r>
              <a:rPr lang="en-GB" sz="1900" dirty="0">
                <a:solidFill>
                  <a:schemeClr val="accent1"/>
                </a:solidFill>
                <a:ea typeface="Calibri" panose="020F0502020204030204" pitchFamily="34" charset="0"/>
                <a:cs typeface="Calibri" panose="020F0502020204030204" pitchFamily="34" charset="0"/>
              </a:rPr>
              <a:t> – Setting clear expectations and consistently reinforcing rules.</a:t>
            </a:r>
          </a:p>
          <a:p>
            <a:r>
              <a:rPr lang="en-GB" sz="1900" b="1" dirty="0">
                <a:solidFill>
                  <a:schemeClr val="accent1"/>
                </a:solidFill>
                <a:ea typeface="Calibri" panose="020F0502020204030204" pitchFamily="34" charset="0"/>
                <a:cs typeface="Calibri" panose="020F0502020204030204" pitchFamily="34" charset="0"/>
              </a:rPr>
              <a:t>Organisation</a:t>
            </a:r>
            <a:r>
              <a:rPr lang="en-GB" sz="1900" dirty="0">
                <a:solidFill>
                  <a:schemeClr val="accent1"/>
                </a:solidFill>
                <a:ea typeface="Calibri" panose="020F0502020204030204" pitchFamily="34" charset="0"/>
                <a:cs typeface="Calibri" panose="020F0502020204030204" pitchFamily="34" charset="0"/>
              </a:rPr>
              <a:t> – Structuring the classroom layout, routines, and transitions to minimise disruptions.</a:t>
            </a:r>
          </a:p>
          <a:p>
            <a:r>
              <a:rPr lang="en-GB" sz="1900" b="1" dirty="0">
                <a:solidFill>
                  <a:schemeClr val="accent1"/>
                </a:solidFill>
                <a:ea typeface="Calibri" panose="020F0502020204030204" pitchFamily="34" charset="0"/>
                <a:cs typeface="Calibri" panose="020F0502020204030204" pitchFamily="34" charset="0"/>
              </a:rPr>
              <a:t>Relationships</a:t>
            </a:r>
            <a:r>
              <a:rPr lang="en-GB" sz="1900" dirty="0">
                <a:solidFill>
                  <a:schemeClr val="accent1"/>
                </a:solidFill>
                <a:ea typeface="Calibri" panose="020F0502020204030204" pitchFamily="34" charset="0"/>
                <a:cs typeface="Calibri" panose="020F0502020204030204" pitchFamily="34" charset="0"/>
              </a:rPr>
              <a:t> – Building respectful and supportive relationships with pupils.</a:t>
            </a:r>
          </a:p>
          <a:p>
            <a:r>
              <a:rPr lang="en-GB" sz="1900" b="1" dirty="0">
                <a:solidFill>
                  <a:schemeClr val="accent1"/>
                </a:solidFill>
                <a:ea typeface="Calibri" panose="020F0502020204030204" pitchFamily="34" charset="0"/>
                <a:cs typeface="Calibri" panose="020F0502020204030204" pitchFamily="34" charset="0"/>
              </a:rPr>
              <a:t>Engagement</a:t>
            </a:r>
            <a:r>
              <a:rPr lang="en-GB" sz="1900" dirty="0">
                <a:solidFill>
                  <a:schemeClr val="accent1"/>
                </a:solidFill>
                <a:ea typeface="Calibri" panose="020F0502020204030204" pitchFamily="34" charset="0"/>
                <a:cs typeface="Calibri" panose="020F0502020204030204" pitchFamily="34" charset="0"/>
              </a:rPr>
              <a:t> – Using teaching methods that keep students interested and motivated.</a:t>
            </a:r>
          </a:p>
          <a:p>
            <a:r>
              <a:rPr lang="en-GB" sz="1900" b="1" dirty="0">
                <a:solidFill>
                  <a:schemeClr val="accent1"/>
                </a:solidFill>
                <a:ea typeface="Calibri" panose="020F0502020204030204" pitchFamily="34" charset="0"/>
                <a:cs typeface="Calibri" panose="020F0502020204030204" pitchFamily="34" charset="0"/>
              </a:rPr>
              <a:t>Responsiveness</a:t>
            </a:r>
            <a:r>
              <a:rPr lang="en-GB" sz="1900" dirty="0">
                <a:solidFill>
                  <a:schemeClr val="accent1"/>
                </a:solidFill>
                <a:ea typeface="Calibri" panose="020F0502020204030204" pitchFamily="34" charset="0"/>
                <a:cs typeface="Calibri" panose="020F0502020204030204" pitchFamily="34" charset="0"/>
              </a:rPr>
              <a:t> – Adapting to students’ needs and managing conflicts or disruptions calmly and effectively.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8200923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AB373D-82EC-C4A3-41BF-19A95EC277F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r"/>
            <a:r>
              <a:rPr lang="cy-GB" sz="4000" noProof="0" dirty="0"/>
              <a:t>5 elfen Rheolaeth Ystafell Ddosbarth</a:t>
            </a:r>
            <a:br>
              <a:rPr lang="en-GB" sz="4000" i="1" dirty="0">
                <a:solidFill>
                  <a:schemeClr val="accent1">
                    <a:lumMod val="75000"/>
                  </a:schemeClr>
                </a:solidFill>
              </a:rPr>
            </a:br>
            <a:r>
              <a:rPr lang="en-GB" sz="4000" i="1" dirty="0">
                <a:solidFill>
                  <a:schemeClr val="accent1">
                    <a:lumMod val="75000"/>
                  </a:schemeClr>
                </a:solidFill>
              </a:rPr>
              <a:t>The 5 components of Classroom Management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EB1B294-0155-8BD9-826A-710E5FEF4737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cy-GB" noProof="0" dirty="0"/>
              <a:t>Datblygu perthynas waith effeithiol â'r disgyblion</a:t>
            </a:r>
          </a:p>
          <a:p>
            <a:endParaRPr lang="en-GB" dirty="0"/>
          </a:p>
          <a:p>
            <a:r>
              <a:rPr lang="cy-GB" noProof="0" dirty="0"/>
              <a:t>Hyfforddi'r disgyblion ar sut mae dysgu yn digwydd ar lawr dosbarth</a:t>
            </a:r>
          </a:p>
          <a:p>
            <a:endParaRPr lang="en-GB" dirty="0"/>
          </a:p>
          <a:p>
            <a:r>
              <a:rPr lang="cy-GB" noProof="0" dirty="0"/>
              <a:t>Athro i amddiffyn a defnyddio ei amser</a:t>
            </a:r>
          </a:p>
          <a:p>
            <a:endParaRPr lang="en-GB" dirty="0"/>
          </a:p>
          <a:p>
            <a:r>
              <a:rPr lang="cy-GB" noProof="0" dirty="0"/>
              <a:t>Rhagweld ymddygiad y disgyblion mewn cynlluniau gwersi wedi'u hysgrifennu'n dda</a:t>
            </a:r>
          </a:p>
          <a:p>
            <a:endParaRPr lang="en-GB" dirty="0"/>
          </a:p>
          <a:p>
            <a:r>
              <a:rPr lang="cy-GB" noProof="0" dirty="0"/>
              <a:t>Sefydlu safonau ymddygiad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BE98254-8AE8-38A8-5FE4-6E9D06C17DD9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GB" i="1" dirty="0">
                <a:solidFill>
                  <a:srgbClr val="0070C0"/>
                </a:solidFill>
              </a:rPr>
              <a:t>Develop effective working relationships with the pupils</a:t>
            </a:r>
          </a:p>
          <a:p>
            <a:endParaRPr lang="en-GB" i="1" dirty="0">
              <a:solidFill>
                <a:srgbClr val="0070C0"/>
              </a:solidFill>
            </a:endParaRPr>
          </a:p>
          <a:p>
            <a:r>
              <a:rPr lang="en-GB" i="1" dirty="0">
                <a:solidFill>
                  <a:srgbClr val="0070C0"/>
                </a:solidFill>
              </a:rPr>
              <a:t>Train the pupils on how learning takes place in the classroom</a:t>
            </a:r>
          </a:p>
          <a:p>
            <a:endParaRPr lang="en-GB" i="1" dirty="0">
              <a:solidFill>
                <a:srgbClr val="0070C0"/>
              </a:solidFill>
            </a:endParaRPr>
          </a:p>
          <a:p>
            <a:r>
              <a:rPr lang="en-GB" i="1" dirty="0">
                <a:solidFill>
                  <a:srgbClr val="0070C0"/>
                </a:solidFill>
              </a:rPr>
              <a:t>Teacher to protect and leverage his/her time</a:t>
            </a:r>
          </a:p>
          <a:p>
            <a:endParaRPr lang="en-GB" i="1" dirty="0">
              <a:solidFill>
                <a:srgbClr val="0070C0"/>
              </a:solidFill>
            </a:endParaRPr>
          </a:p>
          <a:p>
            <a:r>
              <a:rPr lang="en-GB" i="1" dirty="0">
                <a:solidFill>
                  <a:srgbClr val="0070C0"/>
                </a:solidFill>
              </a:rPr>
              <a:t>Anticipate the pupils’ behaviours in well-written lesson plans</a:t>
            </a:r>
          </a:p>
          <a:p>
            <a:endParaRPr lang="en-GB" i="1" dirty="0">
              <a:solidFill>
                <a:srgbClr val="0070C0"/>
              </a:solidFill>
            </a:endParaRPr>
          </a:p>
          <a:p>
            <a:r>
              <a:rPr lang="en-GB" i="1" dirty="0">
                <a:solidFill>
                  <a:srgbClr val="0070C0"/>
                </a:solidFill>
              </a:rPr>
              <a:t>Establish behavioural standards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43542525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9D98A3-93E2-1DEF-9833-11F33171519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/>
              <a:t>3 ‘C’ </a:t>
            </a:r>
            <a:r>
              <a:rPr lang="en-GB" b="1" dirty="0" err="1"/>
              <a:t>Rheoli’r</a:t>
            </a:r>
            <a:r>
              <a:rPr lang="en-GB" b="1" dirty="0"/>
              <a:t> Dosbarth</a:t>
            </a:r>
            <a:br>
              <a:rPr lang="en-GB" b="1" i="1" dirty="0">
                <a:solidFill>
                  <a:srgbClr val="0070C0"/>
                </a:solidFill>
              </a:rPr>
            </a:br>
            <a:r>
              <a:rPr lang="en-GB" b="1" i="1" dirty="0">
                <a:solidFill>
                  <a:srgbClr val="0070C0"/>
                </a:solidFill>
              </a:rPr>
              <a:t>The 3 C’s of Classroom Management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C5B966A-D0CC-BB5C-8C51-EC5DE0554C1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r>
              <a:rPr lang="en-GB" b="1" i="1" dirty="0">
                <a:solidFill>
                  <a:srgbClr val="0070C0"/>
                </a:solidFill>
                <a:latin typeface="+mj-lt"/>
              </a:rPr>
              <a:t>Connection        </a:t>
            </a:r>
            <a:r>
              <a:rPr lang="en-GB" b="1" dirty="0">
                <a:latin typeface="+mj-lt"/>
              </a:rPr>
              <a:t>(</a:t>
            </a:r>
            <a:r>
              <a:rPr lang="en-GB" b="1" dirty="0" err="1">
                <a:latin typeface="+mj-lt"/>
              </a:rPr>
              <a:t>Cysylltiad</a:t>
            </a:r>
            <a:r>
              <a:rPr lang="en-GB" b="1" dirty="0">
                <a:latin typeface="+mj-lt"/>
              </a:rPr>
              <a:t>)</a:t>
            </a:r>
          </a:p>
          <a:p>
            <a:endParaRPr lang="en-GB" b="1" dirty="0">
              <a:latin typeface="+mj-lt"/>
            </a:endParaRPr>
          </a:p>
          <a:p>
            <a:r>
              <a:rPr lang="en-GB" b="1" i="1" dirty="0">
                <a:solidFill>
                  <a:srgbClr val="0070C0"/>
                </a:solidFill>
                <a:latin typeface="+mj-lt"/>
              </a:rPr>
              <a:t>Consistency       </a:t>
            </a:r>
            <a:r>
              <a:rPr lang="en-GB" b="1" dirty="0">
                <a:latin typeface="+mj-lt"/>
              </a:rPr>
              <a:t>(</a:t>
            </a:r>
            <a:r>
              <a:rPr lang="en-GB" b="1" dirty="0" err="1">
                <a:latin typeface="+mj-lt"/>
              </a:rPr>
              <a:t>Cysondeb</a:t>
            </a:r>
            <a:r>
              <a:rPr lang="en-GB" b="1" dirty="0">
                <a:latin typeface="+mj-lt"/>
              </a:rPr>
              <a:t>)</a:t>
            </a:r>
          </a:p>
          <a:p>
            <a:endParaRPr lang="en-GB" b="1" i="1" dirty="0">
              <a:solidFill>
                <a:srgbClr val="0070C0"/>
              </a:solidFill>
              <a:latin typeface="+mj-lt"/>
            </a:endParaRPr>
          </a:p>
          <a:p>
            <a:r>
              <a:rPr lang="en-GB" b="1" i="1" dirty="0">
                <a:solidFill>
                  <a:srgbClr val="0070C0"/>
                </a:solidFill>
                <a:latin typeface="+mj-lt"/>
              </a:rPr>
              <a:t>Compassion       </a:t>
            </a:r>
            <a:r>
              <a:rPr lang="en-GB" b="1" dirty="0">
                <a:latin typeface="+mj-lt"/>
              </a:rPr>
              <a:t>(</a:t>
            </a:r>
            <a:r>
              <a:rPr lang="en-GB" b="1" dirty="0" err="1">
                <a:latin typeface="+mj-lt"/>
              </a:rPr>
              <a:t>Cydymdeimlad</a:t>
            </a:r>
            <a:r>
              <a:rPr lang="en-GB" b="1" dirty="0">
                <a:latin typeface="+mj-lt"/>
              </a:rPr>
              <a:t>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28174749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EF937B-B642-32F9-981D-88760AF971E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r"/>
            <a:r>
              <a:rPr lang="cy-GB" sz="2400" b="1" noProof="0" dirty="0"/>
              <a:t>Pam mae rheolaeth effeithiol yn yr ystafell ddosbarth yn hanfodol ar gyfer ymgysylltu, lles, cyrhaeddiad a chynhwysiant disgyblion?</a:t>
            </a:r>
            <a:br>
              <a:rPr lang="en-GB" sz="2400" b="1" i="1" dirty="0">
                <a:solidFill>
                  <a:schemeClr val="accent1">
                    <a:lumMod val="75000"/>
                  </a:schemeClr>
                </a:solidFill>
              </a:rPr>
            </a:br>
            <a:r>
              <a:rPr lang="en-GB" sz="2400" b="1" i="1" dirty="0">
                <a:solidFill>
                  <a:schemeClr val="accent1">
                    <a:lumMod val="75000"/>
                  </a:schemeClr>
                </a:solidFill>
              </a:rPr>
              <a:t>Why is effective classroom management </a:t>
            </a:r>
            <a:br>
              <a:rPr lang="en-GB" sz="2400" b="1" i="1" dirty="0">
                <a:solidFill>
                  <a:schemeClr val="accent1">
                    <a:lumMod val="75000"/>
                  </a:schemeClr>
                </a:solidFill>
              </a:rPr>
            </a:br>
            <a:r>
              <a:rPr lang="en-GB" sz="2400" b="1" i="1" dirty="0">
                <a:solidFill>
                  <a:schemeClr val="accent1">
                    <a:lumMod val="75000"/>
                  </a:schemeClr>
                </a:solidFill>
              </a:rPr>
              <a:t>essential for pupil engagement, </a:t>
            </a:r>
            <a:br>
              <a:rPr lang="en-GB" sz="2400" b="1" i="1" dirty="0">
                <a:solidFill>
                  <a:schemeClr val="accent1">
                    <a:lumMod val="75000"/>
                  </a:schemeClr>
                </a:solidFill>
              </a:rPr>
            </a:br>
            <a:r>
              <a:rPr lang="en-GB" sz="2400" b="1" i="1" dirty="0">
                <a:solidFill>
                  <a:schemeClr val="accent1">
                    <a:lumMod val="75000"/>
                  </a:schemeClr>
                </a:solidFill>
              </a:rPr>
              <a:t>wellbeing, attainment and inclusion?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453504-BAA5-7AB7-7159-8579276A4BD8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y-GB" noProof="0" dirty="0">
                <a:latin typeface="Calibri Light" panose="020F0302020204030204" pitchFamily="34" charset="0"/>
                <a:cs typeface="Calibri Light" panose="020F0302020204030204" pitchFamily="34" charset="0"/>
              </a:rPr>
              <a:t>‘Ymddygiad sy’n dirywio yn mynd law yn llaw </a:t>
            </a:r>
            <a:r>
              <a:rPr lang="cy-GB" dirty="0">
                <a:latin typeface="Calibri Light" panose="020F0302020204030204" pitchFamily="34" charset="0"/>
                <a:cs typeface="Calibri Light" panose="020F0302020204030204" pitchFamily="34" charset="0"/>
              </a:rPr>
              <a:t>â dirywiad mewn </a:t>
            </a:r>
            <a:r>
              <a:rPr lang="cy-GB" dirty="0" err="1">
                <a:latin typeface="Calibri Light" panose="020F0302020204030204" pitchFamily="34" charset="0"/>
                <a:cs typeface="Calibri Light" panose="020F0302020204030204" pitchFamily="34" charset="0"/>
              </a:rPr>
              <a:t>addydu</a:t>
            </a:r>
            <a:r>
              <a:rPr lang="cy-GB" dirty="0">
                <a:latin typeface="Calibri Light" panose="020F0302020204030204" pitchFamily="34" charset="0"/>
                <a:cs typeface="Calibri Light" panose="020F0302020204030204" pitchFamily="34" charset="0"/>
              </a:rPr>
              <a:t>’</a:t>
            </a:r>
          </a:p>
          <a:p>
            <a:r>
              <a:rPr lang="cy-GB" noProof="0" dirty="0">
                <a:latin typeface="Calibri Light" panose="020F0302020204030204" pitchFamily="34" charset="0"/>
                <a:cs typeface="Calibri Light" panose="020F0302020204030204" pitchFamily="34" charset="0"/>
              </a:rPr>
              <a:t>Effaith ar gyflawniad disgyblion</a:t>
            </a:r>
          </a:p>
          <a:p>
            <a:r>
              <a:rPr lang="cy-GB" noProof="0" dirty="0">
                <a:latin typeface="Calibri Light" panose="020F0302020204030204" pitchFamily="34" charset="0"/>
                <a:cs typeface="Calibri Light" panose="020F0302020204030204" pitchFamily="34" charset="0"/>
              </a:rPr>
              <a:t>Rheolaeth effeithiol yn arbed amser ac ymdrech i athrawon – angen i ddisgyblion weithio yr un mor galed.</a:t>
            </a:r>
          </a:p>
          <a:p>
            <a:r>
              <a:rPr lang="cy-GB" noProof="0" dirty="0">
                <a:latin typeface="Calibri Light" panose="020F0302020204030204" pitchFamily="34" charset="0"/>
                <a:cs typeface="Calibri Light" panose="020F0302020204030204" pitchFamily="34" charset="0"/>
              </a:rPr>
              <a:t>Mewn rhai dosbarthiadau, mae’r athro a’r myfyriwr yn edrych ymlaen i gyrraedd yr ysgol yn y bore.</a:t>
            </a:r>
          </a:p>
          <a:p>
            <a:r>
              <a:rPr lang="cy-GB" noProof="0" dirty="0">
                <a:latin typeface="Calibri Light" panose="020F0302020204030204" pitchFamily="34" charset="0"/>
                <a:cs typeface="Calibri Light" panose="020F0302020204030204" pitchFamily="34" charset="0"/>
              </a:rPr>
              <a:t>Bwriad y modwl hwn yw dadansoddi sut i gynhyrchu’r amodau hyn yn y dosbarth</a:t>
            </a:r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DB6D57F-CC60-5164-CF53-9DA838144CFC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US" dirty="0">
                <a:latin typeface="Calibri Light" panose="020F0302020204030204" pitchFamily="34" charset="0"/>
                <a:cs typeface="Calibri Light" panose="020F0302020204030204" pitchFamily="34" charset="0"/>
              </a:rPr>
              <a:t>‘</a:t>
            </a:r>
            <a:r>
              <a:rPr lang="en-US" dirty="0">
                <a:solidFill>
                  <a:srgbClr val="0070C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Deteriorating </a:t>
            </a:r>
            <a:r>
              <a:rPr lang="en-US" dirty="0" err="1">
                <a:solidFill>
                  <a:srgbClr val="0070C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behaviour</a:t>
            </a:r>
            <a:r>
              <a:rPr lang="en-US" dirty="0">
                <a:solidFill>
                  <a:srgbClr val="0070C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 goes hand in hand with the decline in teaching ‘ </a:t>
            </a:r>
          </a:p>
          <a:p>
            <a:r>
              <a:rPr lang="en-US" dirty="0">
                <a:solidFill>
                  <a:srgbClr val="0070C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Effect on pupils’ achievement</a:t>
            </a:r>
          </a:p>
          <a:p>
            <a:r>
              <a:rPr lang="en-US" dirty="0">
                <a:solidFill>
                  <a:srgbClr val="0070C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Effective management saves teachers time and effort – pupils need to be working just as hard </a:t>
            </a:r>
          </a:p>
          <a:p>
            <a:r>
              <a:rPr lang="en-US" dirty="0">
                <a:solidFill>
                  <a:srgbClr val="0070C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In some classrooms, both the teacher and the students look forward to getting to school in the morning. </a:t>
            </a:r>
          </a:p>
          <a:p>
            <a:r>
              <a:rPr lang="en-US" dirty="0">
                <a:solidFill>
                  <a:srgbClr val="0070C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This module will </a:t>
            </a:r>
            <a:r>
              <a:rPr lang="en-US" dirty="0" err="1">
                <a:solidFill>
                  <a:srgbClr val="0070C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analyse</a:t>
            </a:r>
            <a:r>
              <a:rPr lang="en-US" dirty="0">
                <a:solidFill>
                  <a:srgbClr val="0070C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 how to produce such classrooms.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77263272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4BB56C-1BB4-F513-B1C2-013D3E63F9F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5127" y="365126"/>
            <a:ext cx="10515600" cy="1325563"/>
          </a:xfrm>
        </p:spPr>
        <p:txBody>
          <a:bodyPr/>
          <a:lstStyle/>
          <a:p>
            <a:r>
              <a:rPr lang="en-GB" dirty="0"/>
              <a:t> </a:t>
            </a:r>
            <a:r>
              <a:rPr lang="cy-GB" i="1" noProof="0" dirty="0"/>
              <a:t>Traethawd</a:t>
            </a:r>
            <a:r>
              <a:rPr lang="en-GB" dirty="0"/>
              <a:t>                                               </a:t>
            </a:r>
            <a:r>
              <a:rPr lang="en-GB" b="1" i="1" dirty="0">
                <a:solidFill>
                  <a:schemeClr val="accent1">
                    <a:lumMod val="75000"/>
                  </a:schemeClr>
                </a:solidFill>
              </a:rPr>
              <a:t>Essay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2E0D2E0-5532-DCB1-E032-B9C2925CBAAD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pPr fontAlgn="base"/>
            <a:r>
              <a:rPr lang="cy-GB" i="1" noProof="0" dirty="0">
                <a:solidFill>
                  <a:schemeClr val="accent1">
                    <a:lumMod val="75000"/>
                  </a:schemeClr>
                </a:solidFill>
              </a:rPr>
              <a:t>Cydran Asesu1 – 50%</a:t>
            </a:r>
          </a:p>
          <a:p>
            <a:pPr marL="0" indent="0" fontAlgn="base">
              <a:buNone/>
            </a:pPr>
            <a:r>
              <a:rPr lang="cy-GB" b="1" i="1" noProof="0" dirty="0">
                <a:solidFill>
                  <a:schemeClr val="accent1">
                    <a:lumMod val="75000"/>
                  </a:schemeClr>
                </a:solidFill>
              </a:rPr>
              <a:t>Teitl traethawd:</a:t>
            </a:r>
          </a:p>
          <a:p>
            <a:pPr marL="0" indent="0">
              <a:buNone/>
            </a:pPr>
            <a:r>
              <a:rPr lang="cy-GB" b="1" i="1" noProof="0" dirty="0">
                <a:solidFill>
                  <a:schemeClr val="accent1">
                    <a:lumMod val="75000"/>
                  </a:schemeClr>
                </a:solidFill>
              </a:rPr>
              <a:t>Datblygu Rheolaeth Effeithiol yn yr Ystafell Ddosbarth: Myfyrdod Beirniadol ar Theori, Ymchwil ac Arfer Proffesiynol</a:t>
            </a:r>
          </a:p>
          <a:p>
            <a:pPr marL="0" indent="0">
              <a:buNone/>
            </a:pPr>
            <a:endParaRPr lang="en-GB" i="1" dirty="0">
              <a:solidFill>
                <a:schemeClr val="accent1">
                  <a:lumMod val="75000"/>
                </a:schemeClr>
              </a:solidFill>
            </a:endParaRPr>
          </a:p>
          <a:p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[</a:t>
            </a:r>
            <a:r>
              <a:rPr lang="pt-BR" i="1" dirty="0">
                <a:solidFill>
                  <a:schemeClr val="accent1">
                    <a:lumMod val="75000"/>
                  </a:schemeClr>
                </a:solidFill>
              </a:rPr>
              <a:t>Cyfrif geiriau: 2,000 o eiriau</a:t>
            </a:r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+/-10%]</a:t>
            </a:r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195CFE7-E5E1-17AD-AFC2-90AB865F01F4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pPr fontAlgn="base"/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Assessment Component 1 – 50%</a:t>
            </a:r>
          </a:p>
          <a:p>
            <a:pPr marL="0" indent="0" fontAlgn="base">
              <a:buNone/>
            </a:pPr>
            <a:r>
              <a:rPr lang="en-GB" b="1" i="1" dirty="0">
                <a:solidFill>
                  <a:schemeClr val="accent1">
                    <a:lumMod val="75000"/>
                  </a:schemeClr>
                </a:solidFill>
              </a:rPr>
              <a:t>Essay title:</a:t>
            </a:r>
          </a:p>
          <a:p>
            <a:pPr marL="0" indent="0">
              <a:buNone/>
            </a:pPr>
            <a:r>
              <a:rPr lang="en-GB" b="1" i="1" dirty="0">
                <a:solidFill>
                  <a:schemeClr val="accent1">
                    <a:lumMod val="75000"/>
                  </a:schemeClr>
                </a:solidFill>
              </a:rPr>
              <a:t>Developing Effective Classroom Management: A Critical Reflection on Theory, Research and Professional Practice </a:t>
            </a:r>
          </a:p>
          <a:p>
            <a:pPr marL="0" indent="0">
              <a:buNone/>
            </a:pPr>
            <a:endParaRPr lang="en-GB" i="1" dirty="0">
              <a:solidFill>
                <a:schemeClr val="accent1">
                  <a:lumMod val="75000"/>
                </a:schemeClr>
              </a:solidFill>
            </a:endParaRPr>
          </a:p>
          <a:p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[Word count: 2,000 words +/-10%]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97357839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152BC7-A335-D093-1C1B-13A2811D938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dirty="0"/>
              <a:t> </a:t>
            </a:r>
            <a:r>
              <a:rPr lang="cy-GB" noProof="0" dirty="0"/>
              <a:t>Cynllun Traethawd                   </a:t>
            </a:r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Essay Plan</a:t>
            </a:r>
            <a:br>
              <a:rPr lang="en-GB" i="1" dirty="0">
                <a:solidFill>
                  <a:schemeClr val="accent1">
                    <a:lumMod val="75000"/>
                  </a:schemeClr>
                </a:solidFill>
              </a:rPr>
            </a:br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y-GB" sz="1000" noProof="0" dirty="0"/>
              <a:t>Gweler y Fanyleb Asesu am ganllawiau llawn Manyleb Asesu ar gyfer canllawiau llawn                                                                            </a:t>
            </a:r>
            <a:r>
              <a:rPr lang="en-GB" sz="1000" i="1" dirty="0">
                <a:solidFill>
                  <a:schemeClr val="accent1">
                    <a:lumMod val="75000"/>
                  </a:schemeClr>
                </a:solidFill>
              </a:rPr>
              <a:t>Assessment Specification for full guidelines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9EB44C9-D686-9986-35CC-2A433C0D30CD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en-GB" b="1" dirty="0"/>
              <a:t> </a:t>
            </a:r>
            <a:r>
              <a:rPr lang="cy-GB" b="1" i="1" noProof="0" dirty="0">
                <a:solidFill>
                  <a:schemeClr val="accent1">
                    <a:lumMod val="75000"/>
                  </a:schemeClr>
                </a:solidFill>
              </a:rPr>
              <a:t>Cyflwyniad (200–250 gair)</a:t>
            </a:r>
          </a:p>
          <a:p>
            <a:r>
              <a:rPr lang="cy-GB" i="1" noProof="0" dirty="0">
                <a:solidFill>
                  <a:schemeClr val="accent1">
                    <a:lumMod val="75000"/>
                  </a:schemeClr>
                </a:solidFill>
              </a:rPr>
              <a:t>Diffiniwch reolaeth ystafell ddosbarth ac ymddygiad ar gyfer dysgu.</a:t>
            </a:r>
          </a:p>
          <a:p>
            <a:pPr lvl="0"/>
            <a:r>
              <a:rPr lang="cy-GB" i="1" noProof="0" dirty="0">
                <a:solidFill>
                  <a:schemeClr val="accent1">
                    <a:lumMod val="75000"/>
                  </a:schemeClr>
                </a:solidFill>
              </a:rPr>
              <a:t>Esboniwch pam mae rheolaeth effeithiol yn yr ystafell ddosbarth yn hanfodol ar gyfer ymgysylltu, llesiant, cyrhaeddiad a chynhwysiant disgyblion.</a:t>
            </a:r>
          </a:p>
          <a:p>
            <a:pPr lvl="0"/>
            <a:r>
              <a:rPr lang="cy-GB" i="1" noProof="0" dirty="0">
                <a:solidFill>
                  <a:schemeClr val="accent1">
                    <a:lumMod val="75000"/>
                  </a:schemeClr>
                </a:solidFill>
              </a:rPr>
              <a:t>Cyflwyno pwysigrwydd cysylltu ymarfer â theori, polisi ac ymchwil gyfoes.</a:t>
            </a:r>
          </a:p>
          <a:p>
            <a:pPr lvl="0"/>
            <a:r>
              <a:rPr lang="cy-GB" i="1" noProof="0" dirty="0">
                <a:solidFill>
                  <a:schemeClr val="accent1">
                    <a:lumMod val="75000"/>
                  </a:schemeClr>
                </a:solidFill>
              </a:rPr>
              <a:t>Amlinellwch yn fyr themâu allweddol y traethawd (damcaniaethau a modelau rheoli ystafell ddosbarth, amgylchedd ystafell ddosbarth, arferion a pherthnasoedd, adfyfyrio ar ymarfer proffesiynol)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451FCE6-D351-BBFA-6036-A6895010B681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en-GB" b="1" dirty="0"/>
              <a:t> </a:t>
            </a:r>
            <a:r>
              <a:rPr lang="en-GB" b="1" i="1" dirty="0">
                <a:solidFill>
                  <a:schemeClr val="accent1">
                    <a:lumMod val="75000"/>
                  </a:schemeClr>
                </a:solidFill>
              </a:rPr>
              <a:t>Introduction (200–250 words)</a:t>
            </a:r>
            <a:endParaRPr lang="en-GB" i="1" dirty="0">
              <a:solidFill>
                <a:schemeClr val="accent1">
                  <a:lumMod val="75000"/>
                </a:schemeClr>
              </a:solidFill>
            </a:endParaRPr>
          </a:p>
          <a:p>
            <a:pPr lvl="0"/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Define classroom management and behaviour for learning.</a:t>
            </a:r>
          </a:p>
          <a:p>
            <a:pPr lvl="0"/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Explain why effective classroom management is essential for pupil engagement, wellbeing, attainment and inclusion.</a:t>
            </a:r>
          </a:p>
          <a:p>
            <a:pPr lvl="0"/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Introduce the importance of linking practice to theory, policy and contemporary research.</a:t>
            </a:r>
          </a:p>
          <a:p>
            <a:pPr lvl="0"/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Briefly outline the key themes of the essay (theories and models of classroom management, classroom environment, routines and relationships, reflection on professional practice)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53010412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92CE8D-0920-EEF6-785E-EC4361D40F2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noProof="0" dirty="0">
                <a:latin typeface="+mn-lt"/>
              </a:rPr>
              <a:t>Rhestr Gyfeirnodi             </a:t>
            </a:r>
            <a:r>
              <a:rPr lang="en-GB" dirty="0">
                <a:solidFill>
                  <a:schemeClr val="accent1"/>
                </a:solidFill>
                <a:latin typeface="+mn-lt"/>
              </a:rPr>
              <a:t>Reference List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53769DC-71DA-DC46-6A2E-92566BF8515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47500" lnSpcReduction="20000"/>
          </a:bodyPr>
          <a:lstStyle/>
          <a:p>
            <a:pPr marL="0" indent="0">
              <a:buNone/>
            </a:pPr>
            <a:r>
              <a:rPr lang="en-GB" dirty="0"/>
              <a:t>Bonna, K. (2023) ‘Concept and nature of classroom management practices’, </a:t>
            </a:r>
            <a:r>
              <a:rPr lang="en-GB" i="1" dirty="0"/>
              <a:t>International Journal of Multidisciplinary Studies and Innovative Research</a:t>
            </a:r>
            <a:r>
              <a:rPr lang="en-GB" dirty="0"/>
              <a:t>, 11(4), pp. 1601–1615.</a:t>
            </a:r>
          </a:p>
          <a:p>
            <a:pPr marL="0" indent="0">
              <a:buNone/>
            </a:pPr>
            <a:r>
              <a:rPr lang="en-GB" dirty="0" err="1"/>
              <a:t>Coe,R</a:t>
            </a:r>
            <a:r>
              <a:rPr lang="en-GB" dirty="0"/>
              <a:t>., Aloisi, </a:t>
            </a:r>
            <a:r>
              <a:rPr lang="en-GB" dirty="0" err="1"/>
              <a:t>C.,Higgins</a:t>
            </a:r>
            <a:r>
              <a:rPr lang="en-GB" dirty="0"/>
              <a:t>, S. and Major, L.E. (2014) </a:t>
            </a:r>
            <a:r>
              <a:rPr lang="en-GB" i="1" dirty="0">
                <a:cs typeface="Calibri Light" panose="020F0302020204030204" pitchFamily="34" charset="0"/>
              </a:rPr>
              <a:t>What makes great teaching. </a:t>
            </a:r>
            <a:r>
              <a:rPr lang="en-GB" dirty="0" err="1">
                <a:cs typeface="Calibri Light" panose="020F0302020204030204" pitchFamily="34" charset="0"/>
              </a:rPr>
              <a:t>Ar</a:t>
            </a:r>
            <a:r>
              <a:rPr lang="en-GB" dirty="0">
                <a:cs typeface="Calibri Light" panose="020F0302020204030204" pitchFamily="34" charset="0"/>
              </a:rPr>
              <a:t> </a:t>
            </a:r>
            <a:r>
              <a:rPr lang="en-GB" dirty="0" err="1">
                <a:cs typeface="Calibri Light" panose="020F0302020204030204" pitchFamily="34" charset="0"/>
              </a:rPr>
              <a:t>gael</a:t>
            </a:r>
            <a:r>
              <a:rPr lang="en-GB" dirty="0">
                <a:cs typeface="Calibri Light" panose="020F0302020204030204" pitchFamily="34" charset="0"/>
              </a:rPr>
              <a:t> </a:t>
            </a:r>
            <a:r>
              <a:rPr lang="en-GB" dirty="0" err="1">
                <a:cs typeface="Calibri Light" panose="020F0302020204030204" pitchFamily="34" charset="0"/>
              </a:rPr>
              <a:t>yn</a:t>
            </a:r>
            <a:r>
              <a:rPr lang="en-GB" dirty="0">
                <a:cs typeface="Calibri Light" panose="020F0302020204030204" pitchFamily="34" charset="0"/>
              </a:rPr>
              <a:t>/Available at</a:t>
            </a:r>
            <a:r>
              <a:rPr lang="en-GB" dirty="0"/>
              <a:t>-</a:t>
            </a:r>
            <a:r>
              <a:rPr lang="en-GB" dirty="0">
                <a:hlinkClick r:id="rId2"/>
              </a:rPr>
              <a:t>https://www.suttontrust.com/wp-content/uploads/2019/12/What-makes-great-teaching-FINAL-4.11.14-1.pdf</a:t>
            </a:r>
            <a:r>
              <a:rPr lang="en-GB" dirty="0"/>
              <a:t> (</a:t>
            </a:r>
            <a:r>
              <a:rPr lang="cy-GB" dirty="0"/>
              <a:t>Cyrchwyd / </a:t>
            </a:r>
            <a:r>
              <a:rPr lang="en-GB" dirty="0"/>
              <a:t>Accessed 05/07/2026)</a:t>
            </a:r>
          </a:p>
          <a:p>
            <a:pPr marL="0" indent="0">
              <a:buNone/>
            </a:pPr>
            <a:r>
              <a:rPr lang="en-GB" dirty="0"/>
              <a:t>Ellis, S., &amp; Tod, J. (2018). </a:t>
            </a:r>
            <a:r>
              <a:rPr lang="en-GB" i="1" dirty="0"/>
              <a:t>Behaviour for Learning</a:t>
            </a:r>
            <a:r>
              <a:rPr lang="en-GB" dirty="0"/>
              <a:t>: </a:t>
            </a:r>
            <a:r>
              <a:rPr lang="en-GB" i="1" dirty="0"/>
              <a:t>Promoting positive relationships in the classroom. </a:t>
            </a:r>
            <a:r>
              <a:rPr lang="en-GB" dirty="0"/>
              <a:t>Abingdon; New York: Routledge</a:t>
            </a:r>
          </a:p>
          <a:p>
            <a:pPr marL="0" indent="0">
              <a:buNone/>
            </a:pPr>
            <a:r>
              <a:rPr lang="en-GB" dirty="0"/>
              <a:t>Evertson, C.M. and Weinstein, C.S. (2006) ‘Classroom management as a field of inquiry’, in Evertson, C.M. and Weinstein, C.S. (eds.) </a:t>
            </a:r>
            <a:r>
              <a:rPr lang="en-GB" i="1" dirty="0"/>
              <a:t>Handbook of classroom management: Research, practice, and contemporary issues</a:t>
            </a:r>
            <a:r>
              <a:rPr lang="en-GB" dirty="0"/>
              <a:t>. Mahwah, NJ: Lawrence Erlbaum Associates, pp. 3–15.</a:t>
            </a:r>
          </a:p>
          <a:p>
            <a:pPr marL="0" indent="0">
              <a:buNone/>
            </a:pPr>
            <a:r>
              <a:rPr lang="en-GB" dirty="0" err="1"/>
              <a:t>Ginott</a:t>
            </a:r>
            <a:r>
              <a:rPr lang="en-GB" dirty="0"/>
              <a:t>, H. (1975) </a:t>
            </a:r>
            <a:r>
              <a:rPr lang="en-GB" i="1" dirty="0"/>
              <a:t>Teacher and Child: A book for parents and teachers, </a:t>
            </a:r>
            <a:r>
              <a:rPr lang="en-GB" dirty="0"/>
              <a:t>New York: Macmillan</a:t>
            </a:r>
          </a:p>
          <a:p>
            <a:pPr marL="0" indent="0">
              <a:buNone/>
            </a:pPr>
            <a:r>
              <a:rPr lang="en-GB" dirty="0"/>
              <a:t>Great Schools Partnership (2014) </a:t>
            </a:r>
            <a:r>
              <a:rPr lang="en-GB" i="1" dirty="0"/>
              <a:t>Glossary of Educational Reform.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gael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/Available at </a:t>
            </a:r>
            <a:r>
              <a:rPr lang="en-GB" dirty="0">
                <a:hlinkClick r:id="rId3"/>
              </a:rPr>
              <a:t>Classroom Management Definition</a:t>
            </a:r>
            <a:r>
              <a:rPr lang="en-GB" dirty="0"/>
              <a:t> (</a:t>
            </a:r>
            <a:r>
              <a:rPr lang="cy-GB" dirty="0"/>
              <a:t>Cyrchwyd / </a:t>
            </a:r>
            <a:r>
              <a:rPr lang="en-GB" dirty="0"/>
              <a:t>Accessed 05/07/2026)</a:t>
            </a:r>
          </a:p>
          <a:p>
            <a:pPr marL="0" indent="0">
              <a:buNone/>
            </a:pPr>
            <a:r>
              <a:rPr lang="en-GB" dirty="0"/>
              <a:t>High Speed Training (2018) </a:t>
            </a:r>
            <a:r>
              <a:rPr lang="en-GB" i="1" dirty="0"/>
              <a:t>How to deal with challenging behaviour in your classroom.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gael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/Available at</a:t>
            </a:r>
          </a:p>
          <a:p>
            <a:pPr marL="0" indent="0">
              <a:buNone/>
            </a:pPr>
            <a:r>
              <a:rPr lang="en-GB" u="sng" dirty="0">
                <a:solidFill>
                  <a:srgbClr val="0563C1"/>
                </a:solidFill>
                <a:ea typeface="Calibri" panose="020F0502020204030204" pitchFamily="34" charset="0"/>
                <a:cs typeface="Calibri Light" panose="020F0302020204030204" pitchFamily="34" charset="0"/>
                <a:hlinkClick r:id="rId4"/>
              </a:rPr>
              <a:t>https://www.highspeedtraining.co.uk/hub/challenging-behaviour-in-the-classroom/</a:t>
            </a:r>
            <a:r>
              <a:rPr lang="en-GB" u="sng" dirty="0">
                <a:solidFill>
                  <a:srgbClr val="0563C1"/>
                </a:solidFill>
                <a:ea typeface="Calibri" panose="020F0502020204030204" pitchFamily="34" charset="0"/>
                <a:cs typeface="Calibri Light" panose="020F0302020204030204" pitchFamily="34" charset="0"/>
              </a:rPr>
              <a:t> </a:t>
            </a:r>
            <a:r>
              <a:rPr lang="en-GB" dirty="0"/>
              <a:t>(</a:t>
            </a:r>
            <a:r>
              <a:rPr lang="cy-GB" dirty="0"/>
              <a:t>Cyrchwyd / </a:t>
            </a:r>
            <a:r>
              <a:rPr lang="en-GB" dirty="0"/>
              <a:t>Accessed 05/07/2026)</a:t>
            </a:r>
          </a:p>
          <a:p>
            <a:pPr marL="0" indent="0">
              <a:buNone/>
            </a:pPr>
            <a:r>
              <a:rPr lang="en-GB" sz="2800" dirty="0">
                <a:cs typeface="Calibri Light" panose="020F0302020204030204" pitchFamily="34" charset="0"/>
              </a:rPr>
              <a:t>Rogers, B. (2015) </a:t>
            </a:r>
            <a:r>
              <a:rPr lang="en-GB" sz="2800" i="1" dirty="0">
                <a:cs typeface="Calibri Light" panose="020F0302020204030204" pitchFamily="34" charset="0"/>
              </a:rPr>
              <a:t>Classroom Behaviour, </a:t>
            </a:r>
            <a:r>
              <a:rPr lang="en-GB" sz="2800" dirty="0">
                <a:cs typeface="Calibri Light" panose="020F0302020204030204" pitchFamily="34" charset="0"/>
              </a:rPr>
              <a:t>London: Sage</a:t>
            </a:r>
          </a:p>
          <a:p>
            <a:pPr marL="0" indent="0">
              <a:buNone/>
            </a:pPr>
            <a:r>
              <a:rPr lang="en-GB" dirty="0"/>
              <a:t>Welsh Government (2020) </a:t>
            </a:r>
            <a:r>
              <a:rPr lang="en-GB" i="1" dirty="0"/>
              <a:t>National School Categorisation System.</a:t>
            </a:r>
            <a:r>
              <a:rPr lang="en-GB" dirty="0"/>
              <a:t> </a:t>
            </a:r>
            <a:r>
              <a:rPr lang="en-GB" i="1" dirty="0"/>
              <a:t>Guidance for parents and carers</a:t>
            </a:r>
            <a:r>
              <a:rPr lang="en-GB" dirty="0"/>
              <a:t>.</a:t>
            </a:r>
            <a:r>
              <a:rPr lang="en-GB" i="1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gael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/Available at</a:t>
            </a:r>
          </a:p>
          <a:p>
            <a:pPr marL="0" indent="0">
              <a:buNone/>
            </a:pPr>
            <a:r>
              <a:rPr lang="en-GB" dirty="0">
                <a:hlinkClick r:id="rId5"/>
              </a:rPr>
              <a:t>National School Categorisation System (</a:t>
            </a:r>
            <a:r>
              <a:rPr lang="en-GB" dirty="0" err="1">
                <a:hlinkClick r:id="rId5"/>
              </a:rPr>
              <a:t>gov.wales</a:t>
            </a:r>
            <a:r>
              <a:rPr lang="en-GB" dirty="0">
                <a:hlinkClick r:id="rId5"/>
              </a:rPr>
              <a:t>)</a:t>
            </a:r>
            <a:r>
              <a:rPr lang="en-GB" dirty="0"/>
              <a:t> (</a:t>
            </a:r>
            <a:r>
              <a:rPr lang="cy-GB" dirty="0"/>
              <a:t>Cyrchwyd / </a:t>
            </a:r>
            <a:r>
              <a:rPr lang="en-GB" dirty="0"/>
              <a:t>Accessed 05/07/2026)</a:t>
            </a:r>
            <a:endParaRPr lang="en-US" dirty="0">
              <a:cs typeface="Calibri Light" panose="020F0302020204030204" pitchFamily="34" charset="0"/>
            </a:endParaRP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91667904"/>
      </p:ext>
    </p:extLst>
  </p:cSld>
  <p:clrMapOvr>
    <a:masterClrMapping/>
  </p:clrMapOvr>
</p:sld>
</file>

<file path=ppt/theme/theme1.xml><?xml version="1.0" encoding="utf-8"?>
<a:theme xmlns:a="http://schemas.openxmlformats.org/drawingml/2006/main" name="Holding PAg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_Powerpoint Template Standard_2023 Accessible" id="{5B2C1888-8C3F-4C68-BAF5-167F4168EEEB}" vid="{C542EBDA-A4F5-41A3-A105-12E1AEC83494}"/>
    </a:ext>
  </a:extLst>
</a:theme>
</file>

<file path=ppt/theme/theme2.xml><?xml version="1.0" encoding="utf-8"?>
<a:theme xmlns:a="http://schemas.openxmlformats.org/drawingml/2006/main" name="Accessib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_Powerpoint Template Standard_2023 Accessible" id="{5B2C1888-8C3F-4C68-BAF5-167F4168EEEB}" vid="{86883F0F-287E-4407-A9BD-FB3F2413EBF2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Template for PP (1)</Template>
  <TotalTime>0</TotalTime>
  <Words>1950</Words>
  <Application>Microsoft Office PowerPoint</Application>
  <PresentationFormat>Widescreen</PresentationFormat>
  <Paragraphs>182</Paragraphs>
  <Slides>23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23</vt:i4>
      </vt:variant>
    </vt:vector>
  </HeadingPairs>
  <TitlesOfParts>
    <vt:vector size="28" baseType="lpstr">
      <vt:lpstr>Arial</vt:lpstr>
      <vt:lpstr>Calibri</vt:lpstr>
      <vt:lpstr>Calibri Light</vt:lpstr>
      <vt:lpstr>Holding PAge</vt:lpstr>
      <vt:lpstr>Accessible 2</vt:lpstr>
      <vt:lpstr>ECIE6008</vt:lpstr>
      <vt:lpstr>Amcan                                   Aim</vt:lpstr>
      <vt:lpstr>Deilliannau Dysgu               Learning Outcomes</vt:lpstr>
      <vt:lpstr>Deilliannau Dysgu             Learning Outcomes</vt:lpstr>
      <vt:lpstr>Deilliannau Dysgu             Learning Outcomes</vt:lpstr>
      <vt:lpstr>Cwestiwn Asesiad 1           Assessment 1 Question               </vt:lpstr>
      <vt:lpstr>Dyddiad cyflwyno             Submission date</vt:lpstr>
      <vt:lpstr>     Asesiad 2                          Assessment 2</vt:lpstr>
      <vt:lpstr>Dyddiad cyflwyno           Submission date</vt:lpstr>
      <vt:lpstr>Nodweddion allweddol pecyn cymorth digidol Key characteristics of a digital toolkit</vt:lpstr>
      <vt:lpstr>Beth yw Rheolaeth                  What is Classroom        Dosbarth?                               Management?</vt:lpstr>
      <vt:lpstr>Diffiniad / Definition</vt:lpstr>
      <vt:lpstr>Diffiniad / Definition</vt:lpstr>
      <vt:lpstr>Diffiniad / Definition</vt:lpstr>
      <vt:lpstr>Haim Ginott</vt:lpstr>
      <vt:lpstr>Tasg                                     Task</vt:lpstr>
      <vt:lpstr> Elfennau Allweddol Rheoli Dosbarth         Key Elements of Classroom                                                                           Management.                                                                                                                                                                      </vt:lpstr>
      <vt:lpstr>5 elfen Rheolaeth Ystafell Ddosbarth The 5 components of Classroom Management</vt:lpstr>
      <vt:lpstr>3 ‘C’ Rheoli’r Dosbarth The 3 C’s of Classroom Management</vt:lpstr>
      <vt:lpstr>Pam mae rheolaeth effeithiol yn yr ystafell ddosbarth yn hanfodol ar gyfer ymgysylltu, lles, cyrhaeddiad a chynhwysiant disgyblion? Why is effective classroom management  essential for pupil engagement,  wellbeing, attainment and inclusion?</vt:lpstr>
      <vt:lpstr> Traethawd                                               Essay</vt:lpstr>
      <vt:lpstr> Cynllun Traethawd                   Essay Plan  Gweler y Fanyleb Asesu am ganllawiau llawn Manyleb Asesu ar gyfer canllawiau llawn                                                                            Assessment Specification for full guidelines</vt:lpstr>
      <vt:lpstr>Rhestr Gyfeirnodi             Reference List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ECIE6003</dc:title>
  <dc:creator>Cindy Hunt</dc:creator>
  <cp:lastModifiedBy>Sue Ainsworth</cp:lastModifiedBy>
  <cp:revision>10</cp:revision>
  <dcterms:created xsi:type="dcterms:W3CDTF">2023-08-14T10:16:54Z</dcterms:created>
  <dcterms:modified xsi:type="dcterms:W3CDTF">2026-09-03T06:19:14Z</dcterms:modified>
</cp:coreProperties>
</file>