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427526-E176-71C1-B93D-54A9E6C5F63F}" v="20" dt="2023-02-24T19:19:19.3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0" d="100"/>
          <a:sy n="60" d="100"/>
        </p:scale>
        <p:origin x="708"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E08D11-FA0C-499B-A5A8-5AA13C31ECB5}" type="datetimeFigureOut">
              <a:rPr lang="en-US" smtClean="0"/>
              <a:t>2/24/2023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37C2E9-8E32-4FBC-8FFF-1059B247591B}" type="slidenum">
              <a:rPr lang="en-US" smtClean="0"/>
              <a:t>‹#›</a:t>
            </a:fld>
            <a:endParaRPr lang="en-US"/>
          </a:p>
        </p:txBody>
      </p:sp>
    </p:spTree>
    <p:extLst>
      <p:ext uri="{BB962C8B-B14F-4D97-AF65-F5344CB8AC3E}">
        <p14:creationId xmlns:p14="http://schemas.microsoft.com/office/powerpoint/2010/main" val="27189490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Times New Roman" panose="02020603050405020304" pitchFamily="18" charset="0"/>
                <a:ea typeface="Times New Roman" panose="02020603050405020304" pitchFamily="18" charset="0"/>
              </a:rPr>
              <a:t>For the development of the health and social care sector, professional development is necessary. For professional development within health and social care, every individual needs to have several key skills, and having effective communication skills is one of them. The chosen key skill for this article is communication which is very important to provide the best services to patients or service users. This paper will mainly focus on the relevance of effective communication to working within health and social care.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737C2E9-8E32-4FBC-8FFF-1059B247591B}" type="slidenum">
              <a:rPr lang="en-US" smtClean="0"/>
              <a:t>3</a:t>
            </a:fld>
            <a:endParaRPr lang="en-US"/>
          </a:p>
        </p:txBody>
      </p:sp>
    </p:spTree>
    <p:extLst>
      <p:ext uri="{BB962C8B-B14F-4D97-AF65-F5344CB8AC3E}">
        <p14:creationId xmlns:p14="http://schemas.microsoft.com/office/powerpoint/2010/main" val="28803696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Times New Roman" panose="02020603050405020304" pitchFamily="18" charset="0"/>
                <a:ea typeface="Times New Roman" panose="02020603050405020304" pitchFamily="18" charset="0"/>
              </a:rPr>
              <a:t>Having good communication skills is very important in the health and social care sector by which quality services can be provided. The professionals who are working in the health and care sector need to have good communication skills. Communication is the act of giving, receiving, and sharing information (</a:t>
            </a:r>
            <a:r>
              <a:rPr lang="en-US" sz="1800" dirty="0" err="1">
                <a:solidFill>
                  <a:srgbClr val="000000"/>
                </a:solidFill>
                <a:effectLst/>
                <a:latin typeface="Times New Roman" panose="02020603050405020304" pitchFamily="18" charset="0"/>
                <a:ea typeface="Times New Roman" panose="02020603050405020304" pitchFamily="18" charset="0"/>
              </a:rPr>
              <a:t>Ratna</a:t>
            </a:r>
            <a:r>
              <a:rPr lang="en-US" sz="1800" dirty="0">
                <a:solidFill>
                  <a:srgbClr val="000000"/>
                </a:solidFill>
                <a:effectLst/>
                <a:latin typeface="Times New Roman" panose="02020603050405020304" pitchFamily="18" charset="0"/>
                <a:ea typeface="Times New Roman" panose="02020603050405020304" pitchFamily="18" charset="0"/>
              </a:rPr>
              <a:t>, 2019). For several reasons, communication is relevant to working within health and social care which are going to be discussed below</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737C2E9-8E32-4FBC-8FFF-1059B247591B}" type="slidenum">
              <a:rPr lang="en-US" smtClean="0"/>
              <a:t>4</a:t>
            </a:fld>
            <a:endParaRPr lang="en-US"/>
          </a:p>
        </p:txBody>
      </p:sp>
    </p:spTree>
    <p:extLst>
      <p:ext uri="{BB962C8B-B14F-4D97-AF65-F5344CB8AC3E}">
        <p14:creationId xmlns:p14="http://schemas.microsoft.com/office/powerpoint/2010/main" val="36300519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Times New Roman" panose="02020603050405020304" pitchFamily="18" charset="0"/>
                <a:ea typeface="Times New Roman" panose="02020603050405020304" pitchFamily="18" charset="0"/>
              </a:rPr>
              <a:t>Having effective communication between patients and care professionals is very important to improve health conditions. To create better outcomes for the patients, having good communication skills is very important. To engage the patients with their treatment, effective communication is needed (Rosenbaum &amp; Silverman, 2013). If there is no effective communication, then the patients will not show the desired interest to take treatment. To manage the condition that patients are struggling with, there is no alternative to effective communication. With the help of effective communication, the health professionals can engage their patients with treatment and because of this, having good communication skills is very important for health professionals.</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737C2E9-8E32-4FBC-8FFF-1059B247591B}" type="slidenum">
              <a:rPr lang="en-US" smtClean="0"/>
              <a:t>5</a:t>
            </a:fld>
            <a:endParaRPr lang="en-US"/>
          </a:p>
        </p:txBody>
      </p:sp>
    </p:spTree>
    <p:extLst>
      <p:ext uri="{BB962C8B-B14F-4D97-AF65-F5344CB8AC3E}">
        <p14:creationId xmlns:p14="http://schemas.microsoft.com/office/powerpoint/2010/main" val="10625465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Times New Roman" panose="02020603050405020304" pitchFamily="18" charset="0"/>
                <a:ea typeface="Times New Roman" panose="02020603050405020304" pitchFamily="18" charset="0"/>
              </a:rPr>
              <a:t>Providing good quality patient care is a goal although many healthcare organizations fail to achieve this goal. There are different reasons why many healthcare organizations fail to provide good quality patient care and having no effective communication is one of them. A lack of effective communication can never bring positive results for the development of the healthcare sector. The patients should not feel that there are any gaps or holes in their care process. It is the responsibility of different healthcare teams to communicate effectively with their patients so that they can understand everything about their treatment and get quality services from the care providers. As a health professional, I try to communicate effectively when they come to take treatment.</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737C2E9-8E32-4FBC-8FFF-1059B247591B}" type="slidenum">
              <a:rPr lang="en-US" smtClean="0"/>
              <a:t>6</a:t>
            </a:fld>
            <a:endParaRPr lang="en-US"/>
          </a:p>
        </p:txBody>
      </p:sp>
    </p:spTree>
    <p:extLst>
      <p:ext uri="{BB962C8B-B14F-4D97-AF65-F5344CB8AC3E}">
        <p14:creationId xmlns:p14="http://schemas.microsoft.com/office/powerpoint/2010/main" val="24364657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Times New Roman" panose="02020603050405020304" pitchFamily="18" charset="0"/>
                <a:ea typeface="Times New Roman" panose="02020603050405020304" pitchFamily="18" charset="0"/>
              </a:rPr>
              <a:t>In the end, it can be easily concluded that every health professional needs to have various soft and hard skills to perform their activities in their working area. Effective communication skill is a skill of health professionals by which they can provide the best services to the people. As a health professional, I completely believe that effective communication is compulsory to working within the health and care sector. Quality treatment cannot be provided if there is no effective communication between the health professionals and the patients. Because of this, every health professional must acquire these skills.</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737C2E9-8E32-4FBC-8FFF-1059B247591B}" type="slidenum">
              <a:rPr lang="en-US" smtClean="0"/>
              <a:t>7</a:t>
            </a:fld>
            <a:endParaRPr lang="en-US"/>
          </a:p>
        </p:txBody>
      </p:sp>
    </p:spTree>
    <p:extLst>
      <p:ext uri="{BB962C8B-B14F-4D97-AF65-F5344CB8AC3E}">
        <p14:creationId xmlns:p14="http://schemas.microsoft.com/office/powerpoint/2010/main" val="34849058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Ratna</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 2019. The importance of effective communication in healthcare practice. Harvard Public Health Review, 23, pp.1-6.</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Rosenbaum, M.E. and Silverman, J.D., 2013. Training for effective communication in healthcare settings. In The Oxford Handbook of Health Communication, Behavior Change, and Treatment Adherence (p. 109). Oxford University Press.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737C2E9-8E32-4FBC-8FFF-1059B247591B}" type="slidenum">
              <a:rPr lang="en-US" smtClean="0"/>
              <a:t>8</a:t>
            </a:fld>
            <a:endParaRPr lang="en-US"/>
          </a:p>
        </p:txBody>
      </p:sp>
    </p:spTree>
    <p:extLst>
      <p:ext uri="{BB962C8B-B14F-4D97-AF65-F5344CB8AC3E}">
        <p14:creationId xmlns:p14="http://schemas.microsoft.com/office/powerpoint/2010/main" val="38317322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C9EF4-69F7-0D98-2171-7A878B223A7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01D96A6-8132-F1FD-783B-898C01925F9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51900C9-BE72-DF84-CB7B-971338B03811}"/>
              </a:ext>
            </a:extLst>
          </p:cNvPr>
          <p:cNvSpPr>
            <a:spLocks noGrp="1"/>
          </p:cNvSpPr>
          <p:nvPr>
            <p:ph type="dt" sz="half" idx="10"/>
          </p:nvPr>
        </p:nvSpPr>
        <p:spPr/>
        <p:txBody>
          <a:bodyPr/>
          <a:lstStyle/>
          <a:p>
            <a:fld id="{B5D96150-D064-4896-BDCE-9A534168B8AF}" type="datetimeFigureOut">
              <a:rPr lang="en-US" smtClean="0"/>
              <a:t>2/24/2023</a:t>
            </a:fld>
            <a:endParaRPr lang="en-US"/>
          </a:p>
        </p:txBody>
      </p:sp>
      <p:sp>
        <p:nvSpPr>
          <p:cNvPr id="5" name="Footer Placeholder 4">
            <a:extLst>
              <a:ext uri="{FF2B5EF4-FFF2-40B4-BE49-F238E27FC236}">
                <a16:creationId xmlns:a16="http://schemas.microsoft.com/office/drawing/2014/main" id="{C4FD1D38-37EF-9707-E857-BCC1328D63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77094CB-0058-B69B-4DC2-4AADBBC4A53C}"/>
              </a:ext>
            </a:extLst>
          </p:cNvPr>
          <p:cNvSpPr>
            <a:spLocks noGrp="1"/>
          </p:cNvSpPr>
          <p:nvPr>
            <p:ph type="sldNum" sz="quarter" idx="12"/>
          </p:nvPr>
        </p:nvSpPr>
        <p:spPr/>
        <p:txBody>
          <a:bodyPr/>
          <a:lstStyle/>
          <a:p>
            <a:fld id="{0C9605B8-59AB-4D8E-BFDE-BB2E433C5895}" type="slidenum">
              <a:rPr lang="en-US" smtClean="0"/>
              <a:t>‹#›</a:t>
            </a:fld>
            <a:endParaRPr lang="en-US"/>
          </a:p>
        </p:txBody>
      </p:sp>
    </p:spTree>
    <p:extLst>
      <p:ext uri="{BB962C8B-B14F-4D97-AF65-F5344CB8AC3E}">
        <p14:creationId xmlns:p14="http://schemas.microsoft.com/office/powerpoint/2010/main" val="19642906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77F29-8198-256D-0E44-B8D9BF6C1B2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D780BD9-E6D3-49C7-3E39-99F479FC472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0B30B71-8E03-2B08-FF40-9D932FF25446}"/>
              </a:ext>
            </a:extLst>
          </p:cNvPr>
          <p:cNvSpPr>
            <a:spLocks noGrp="1"/>
          </p:cNvSpPr>
          <p:nvPr>
            <p:ph type="dt" sz="half" idx="10"/>
          </p:nvPr>
        </p:nvSpPr>
        <p:spPr/>
        <p:txBody>
          <a:bodyPr/>
          <a:lstStyle/>
          <a:p>
            <a:fld id="{B5D96150-D064-4896-BDCE-9A534168B8AF}" type="datetimeFigureOut">
              <a:rPr lang="en-US" smtClean="0"/>
              <a:t>2/24/2023</a:t>
            </a:fld>
            <a:endParaRPr lang="en-US"/>
          </a:p>
        </p:txBody>
      </p:sp>
      <p:sp>
        <p:nvSpPr>
          <p:cNvPr id="5" name="Footer Placeholder 4">
            <a:extLst>
              <a:ext uri="{FF2B5EF4-FFF2-40B4-BE49-F238E27FC236}">
                <a16:creationId xmlns:a16="http://schemas.microsoft.com/office/drawing/2014/main" id="{BB3C54DE-35B2-26AA-BE83-AD8376D1C0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9D42-1FA6-DCF1-E56A-4CEF21A07A22}"/>
              </a:ext>
            </a:extLst>
          </p:cNvPr>
          <p:cNvSpPr>
            <a:spLocks noGrp="1"/>
          </p:cNvSpPr>
          <p:nvPr>
            <p:ph type="sldNum" sz="quarter" idx="12"/>
          </p:nvPr>
        </p:nvSpPr>
        <p:spPr/>
        <p:txBody>
          <a:bodyPr/>
          <a:lstStyle/>
          <a:p>
            <a:fld id="{0C9605B8-59AB-4D8E-BFDE-BB2E433C5895}" type="slidenum">
              <a:rPr lang="en-US" smtClean="0"/>
              <a:t>‹#›</a:t>
            </a:fld>
            <a:endParaRPr lang="en-US"/>
          </a:p>
        </p:txBody>
      </p:sp>
    </p:spTree>
    <p:extLst>
      <p:ext uri="{BB962C8B-B14F-4D97-AF65-F5344CB8AC3E}">
        <p14:creationId xmlns:p14="http://schemas.microsoft.com/office/powerpoint/2010/main" val="3641702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53FB6-0503-D0FD-30E5-C56DA2270F6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F70F74C-006E-EB5B-CA66-B35CA278B04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EF49157-0F41-B55D-427F-7D88D3EF1ACF}"/>
              </a:ext>
            </a:extLst>
          </p:cNvPr>
          <p:cNvSpPr>
            <a:spLocks noGrp="1"/>
          </p:cNvSpPr>
          <p:nvPr>
            <p:ph type="dt" sz="half" idx="10"/>
          </p:nvPr>
        </p:nvSpPr>
        <p:spPr/>
        <p:txBody>
          <a:bodyPr/>
          <a:lstStyle/>
          <a:p>
            <a:fld id="{B5D96150-D064-4896-BDCE-9A534168B8AF}" type="datetimeFigureOut">
              <a:rPr lang="en-US" smtClean="0"/>
              <a:t>2/24/2023</a:t>
            </a:fld>
            <a:endParaRPr lang="en-US"/>
          </a:p>
        </p:txBody>
      </p:sp>
      <p:sp>
        <p:nvSpPr>
          <p:cNvPr id="5" name="Footer Placeholder 4">
            <a:extLst>
              <a:ext uri="{FF2B5EF4-FFF2-40B4-BE49-F238E27FC236}">
                <a16:creationId xmlns:a16="http://schemas.microsoft.com/office/drawing/2014/main" id="{29C670A9-0810-76F5-786A-CA9102DD4C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C1F9E2-E941-6ED3-8FB9-54D88F3C4D04}"/>
              </a:ext>
            </a:extLst>
          </p:cNvPr>
          <p:cNvSpPr>
            <a:spLocks noGrp="1"/>
          </p:cNvSpPr>
          <p:nvPr>
            <p:ph type="sldNum" sz="quarter" idx="12"/>
          </p:nvPr>
        </p:nvSpPr>
        <p:spPr/>
        <p:txBody>
          <a:bodyPr/>
          <a:lstStyle/>
          <a:p>
            <a:fld id="{0C9605B8-59AB-4D8E-BFDE-BB2E433C5895}" type="slidenum">
              <a:rPr lang="en-US" smtClean="0"/>
              <a:t>‹#›</a:t>
            </a:fld>
            <a:endParaRPr lang="en-US"/>
          </a:p>
        </p:txBody>
      </p:sp>
    </p:spTree>
    <p:extLst>
      <p:ext uri="{BB962C8B-B14F-4D97-AF65-F5344CB8AC3E}">
        <p14:creationId xmlns:p14="http://schemas.microsoft.com/office/powerpoint/2010/main" val="9105036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9EE4A-C418-A473-EA37-2F2CF84584E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6F84100-4713-59A7-E241-F9638CA2D13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2F6E39D-731C-B54C-B4F3-ED3D2D10D16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FA646FF-3828-80F0-9D73-315016B8AB10}"/>
              </a:ext>
            </a:extLst>
          </p:cNvPr>
          <p:cNvSpPr>
            <a:spLocks noGrp="1"/>
          </p:cNvSpPr>
          <p:nvPr>
            <p:ph type="dt" sz="half" idx="10"/>
          </p:nvPr>
        </p:nvSpPr>
        <p:spPr/>
        <p:txBody>
          <a:bodyPr/>
          <a:lstStyle/>
          <a:p>
            <a:fld id="{B5D96150-D064-4896-BDCE-9A534168B8AF}" type="datetimeFigureOut">
              <a:rPr lang="en-US" smtClean="0"/>
              <a:t>2/24/2023</a:t>
            </a:fld>
            <a:endParaRPr lang="en-US"/>
          </a:p>
        </p:txBody>
      </p:sp>
      <p:sp>
        <p:nvSpPr>
          <p:cNvPr id="6" name="Footer Placeholder 5">
            <a:extLst>
              <a:ext uri="{FF2B5EF4-FFF2-40B4-BE49-F238E27FC236}">
                <a16:creationId xmlns:a16="http://schemas.microsoft.com/office/drawing/2014/main" id="{4BE5C2A5-C1BB-A35D-0E84-C1606F86EF9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C8BF316-3417-9E38-BE06-DBDFB6222AA5}"/>
              </a:ext>
            </a:extLst>
          </p:cNvPr>
          <p:cNvSpPr>
            <a:spLocks noGrp="1"/>
          </p:cNvSpPr>
          <p:nvPr>
            <p:ph type="sldNum" sz="quarter" idx="12"/>
          </p:nvPr>
        </p:nvSpPr>
        <p:spPr/>
        <p:txBody>
          <a:bodyPr/>
          <a:lstStyle/>
          <a:p>
            <a:fld id="{0C9605B8-59AB-4D8E-BFDE-BB2E433C5895}" type="slidenum">
              <a:rPr lang="en-US" smtClean="0"/>
              <a:t>‹#›</a:t>
            </a:fld>
            <a:endParaRPr lang="en-US"/>
          </a:p>
        </p:txBody>
      </p:sp>
    </p:spTree>
    <p:extLst>
      <p:ext uri="{BB962C8B-B14F-4D97-AF65-F5344CB8AC3E}">
        <p14:creationId xmlns:p14="http://schemas.microsoft.com/office/powerpoint/2010/main" val="37075430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42D17-1AE3-024B-6C14-D45B79728BC2}"/>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AFB3CC1B-9AD1-3884-49DD-26E7D1967F5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5F297A4-A45E-C6D9-7AAF-85B4CEF3D8B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B83FFE6-F4E0-A541-322B-0692970931C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3E2BFC9-C49A-2397-A12F-D0AB19E3EFE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B872EB5-C240-0FD9-B999-E8D36ED230F7}"/>
              </a:ext>
            </a:extLst>
          </p:cNvPr>
          <p:cNvSpPr>
            <a:spLocks noGrp="1"/>
          </p:cNvSpPr>
          <p:nvPr>
            <p:ph type="dt" sz="half" idx="10"/>
          </p:nvPr>
        </p:nvSpPr>
        <p:spPr/>
        <p:txBody>
          <a:bodyPr/>
          <a:lstStyle/>
          <a:p>
            <a:fld id="{B5D96150-D064-4896-BDCE-9A534168B8AF}" type="datetimeFigureOut">
              <a:rPr lang="en-US" smtClean="0"/>
              <a:t>2/24/2023</a:t>
            </a:fld>
            <a:endParaRPr lang="en-US"/>
          </a:p>
        </p:txBody>
      </p:sp>
      <p:sp>
        <p:nvSpPr>
          <p:cNvPr id="8" name="Footer Placeholder 7">
            <a:extLst>
              <a:ext uri="{FF2B5EF4-FFF2-40B4-BE49-F238E27FC236}">
                <a16:creationId xmlns:a16="http://schemas.microsoft.com/office/drawing/2014/main" id="{97AAF5C7-D947-CA18-A948-059F46359B6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B2ED4C7-B4F1-2B33-8824-056DB023AE4E}"/>
              </a:ext>
            </a:extLst>
          </p:cNvPr>
          <p:cNvSpPr>
            <a:spLocks noGrp="1"/>
          </p:cNvSpPr>
          <p:nvPr>
            <p:ph type="sldNum" sz="quarter" idx="12"/>
          </p:nvPr>
        </p:nvSpPr>
        <p:spPr/>
        <p:txBody>
          <a:bodyPr/>
          <a:lstStyle/>
          <a:p>
            <a:fld id="{0C9605B8-59AB-4D8E-BFDE-BB2E433C5895}" type="slidenum">
              <a:rPr lang="en-US" smtClean="0"/>
              <a:t>‹#›</a:t>
            </a:fld>
            <a:endParaRPr lang="en-US"/>
          </a:p>
        </p:txBody>
      </p:sp>
    </p:spTree>
    <p:extLst>
      <p:ext uri="{BB962C8B-B14F-4D97-AF65-F5344CB8AC3E}">
        <p14:creationId xmlns:p14="http://schemas.microsoft.com/office/powerpoint/2010/main" val="36056068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23386-15A7-4288-6BEA-B08662C3841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BE6D06-4E20-6393-9354-96D8A395C4C1}"/>
              </a:ext>
            </a:extLst>
          </p:cNvPr>
          <p:cNvSpPr>
            <a:spLocks noGrp="1"/>
          </p:cNvSpPr>
          <p:nvPr>
            <p:ph type="dt" sz="half" idx="10"/>
          </p:nvPr>
        </p:nvSpPr>
        <p:spPr/>
        <p:txBody>
          <a:bodyPr/>
          <a:lstStyle/>
          <a:p>
            <a:fld id="{B5D96150-D064-4896-BDCE-9A534168B8AF}" type="datetimeFigureOut">
              <a:rPr lang="en-US" smtClean="0"/>
              <a:t>2/24/2023</a:t>
            </a:fld>
            <a:endParaRPr lang="en-US"/>
          </a:p>
        </p:txBody>
      </p:sp>
      <p:sp>
        <p:nvSpPr>
          <p:cNvPr id="4" name="Footer Placeholder 3">
            <a:extLst>
              <a:ext uri="{FF2B5EF4-FFF2-40B4-BE49-F238E27FC236}">
                <a16:creationId xmlns:a16="http://schemas.microsoft.com/office/drawing/2014/main" id="{DF18F502-80B7-DD07-7337-EA8762BAD72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F9B076D-7B28-DEF3-84E2-0A7753662BEE}"/>
              </a:ext>
            </a:extLst>
          </p:cNvPr>
          <p:cNvSpPr>
            <a:spLocks noGrp="1"/>
          </p:cNvSpPr>
          <p:nvPr>
            <p:ph type="sldNum" sz="quarter" idx="12"/>
          </p:nvPr>
        </p:nvSpPr>
        <p:spPr/>
        <p:txBody>
          <a:bodyPr/>
          <a:lstStyle/>
          <a:p>
            <a:fld id="{0C9605B8-59AB-4D8E-BFDE-BB2E433C5895}" type="slidenum">
              <a:rPr lang="en-US" smtClean="0"/>
              <a:t>‹#›</a:t>
            </a:fld>
            <a:endParaRPr lang="en-US"/>
          </a:p>
        </p:txBody>
      </p:sp>
    </p:spTree>
    <p:extLst>
      <p:ext uri="{BB962C8B-B14F-4D97-AF65-F5344CB8AC3E}">
        <p14:creationId xmlns:p14="http://schemas.microsoft.com/office/powerpoint/2010/main" val="11713308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0DDE4B-CA45-88BC-F312-54E98927A863}"/>
              </a:ext>
            </a:extLst>
          </p:cNvPr>
          <p:cNvSpPr>
            <a:spLocks noGrp="1"/>
          </p:cNvSpPr>
          <p:nvPr>
            <p:ph type="dt" sz="half" idx="10"/>
          </p:nvPr>
        </p:nvSpPr>
        <p:spPr/>
        <p:txBody>
          <a:bodyPr/>
          <a:lstStyle/>
          <a:p>
            <a:fld id="{B5D96150-D064-4896-BDCE-9A534168B8AF}" type="datetimeFigureOut">
              <a:rPr lang="en-US" smtClean="0"/>
              <a:t>2/24/2023</a:t>
            </a:fld>
            <a:endParaRPr lang="en-US"/>
          </a:p>
        </p:txBody>
      </p:sp>
      <p:sp>
        <p:nvSpPr>
          <p:cNvPr id="3" name="Footer Placeholder 2">
            <a:extLst>
              <a:ext uri="{FF2B5EF4-FFF2-40B4-BE49-F238E27FC236}">
                <a16:creationId xmlns:a16="http://schemas.microsoft.com/office/drawing/2014/main" id="{BBD21EB0-E596-CA92-B0A0-B1F769B8946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8BF5348-F8B8-DB6E-8EC1-CB22EF07F6AE}"/>
              </a:ext>
            </a:extLst>
          </p:cNvPr>
          <p:cNvSpPr>
            <a:spLocks noGrp="1"/>
          </p:cNvSpPr>
          <p:nvPr>
            <p:ph type="sldNum" sz="quarter" idx="12"/>
          </p:nvPr>
        </p:nvSpPr>
        <p:spPr/>
        <p:txBody>
          <a:bodyPr/>
          <a:lstStyle/>
          <a:p>
            <a:fld id="{0C9605B8-59AB-4D8E-BFDE-BB2E433C5895}" type="slidenum">
              <a:rPr lang="en-US" smtClean="0"/>
              <a:t>‹#›</a:t>
            </a:fld>
            <a:endParaRPr lang="en-US"/>
          </a:p>
        </p:txBody>
      </p:sp>
    </p:spTree>
    <p:extLst>
      <p:ext uri="{BB962C8B-B14F-4D97-AF65-F5344CB8AC3E}">
        <p14:creationId xmlns:p14="http://schemas.microsoft.com/office/powerpoint/2010/main" val="28569229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09E79-A934-E1DD-B232-EF33473DCA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FB8B229-FA3F-4C9A-D077-E412737D5A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10B19FB-8ED4-3A4D-BDA8-702AA2418D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16C613C-D372-7DD7-25A0-4A0D27BFCA31}"/>
              </a:ext>
            </a:extLst>
          </p:cNvPr>
          <p:cNvSpPr>
            <a:spLocks noGrp="1"/>
          </p:cNvSpPr>
          <p:nvPr>
            <p:ph type="dt" sz="half" idx="10"/>
          </p:nvPr>
        </p:nvSpPr>
        <p:spPr/>
        <p:txBody>
          <a:bodyPr/>
          <a:lstStyle/>
          <a:p>
            <a:fld id="{B5D96150-D064-4896-BDCE-9A534168B8AF}" type="datetimeFigureOut">
              <a:rPr lang="en-US" smtClean="0"/>
              <a:t>2/24/2023</a:t>
            </a:fld>
            <a:endParaRPr lang="en-US"/>
          </a:p>
        </p:txBody>
      </p:sp>
      <p:sp>
        <p:nvSpPr>
          <p:cNvPr id="6" name="Footer Placeholder 5">
            <a:extLst>
              <a:ext uri="{FF2B5EF4-FFF2-40B4-BE49-F238E27FC236}">
                <a16:creationId xmlns:a16="http://schemas.microsoft.com/office/drawing/2014/main" id="{57AD2171-5805-DB46-CFC4-C7D36145796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08487B-D8C8-EA98-8F31-8D8D90DC04D0}"/>
              </a:ext>
            </a:extLst>
          </p:cNvPr>
          <p:cNvSpPr>
            <a:spLocks noGrp="1"/>
          </p:cNvSpPr>
          <p:nvPr>
            <p:ph type="sldNum" sz="quarter" idx="12"/>
          </p:nvPr>
        </p:nvSpPr>
        <p:spPr/>
        <p:txBody>
          <a:bodyPr/>
          <a:lstStyle/>
          <a:p>
            <a:fld id="{0C9605B8-59AB-4D8E-BFDE-BB2E433C5895}" type="slidenum">
              <a:rPr lang="en-US" smtClean="0"/>
              <a:t>‹#›</a:t>
            </a:fld>
            <a:endParaRPr lang="en-US"/>
          </a:p>
        </p:txBody>
      </p:sp>
    </p:spTree>
    <p:extLst>
      <p:ext uri="{BB962C8B-B14F-4D97-AF65-F5344CB8AC3E}">
        <p14:creationId xmlns:p14="http://schemas.microsoft.com/office/powerpoint/2010/main" val="25582063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10146-9742-1062-CDDC-82483EF1716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9775B4D-BABF-03C1-6C72-527FA349E46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C50B1D-E5BD-B09B-C2B0-BD8C5A481C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E0AD9D-A88F-FB53-4C91-97DF39B2CCB7}"/>
              </a:ext>
            </a:extLst>
          </p:cNvPr>
          <p:cNvSpPr>
            <a:spLocks noGrp="1"/>
          </p:cNvSpPr>
          <p:nvPr>
            <p:ph type="dt" sz="half" idx="10"/>
          </p:nvPr>
        </p:nvSpPr>
        <p:spPr/>
        <p:txBody>
          <a:bodyPr/>
          <a:lstStyle/>
          <a:p>
            <a:fld id="{B5D96150-D064-4896-BDCE-9A534168B8AF}" type="datetimeFigureOut">
              <a:rPr lang="en-US" smtClean="0"/>
              <a:t>2/24/2023</a:t>
            </a:fld>
            <a:endParaRPr lang="en-US"/>
          </a:p>
        </p:txBody>
      </p:sp>
      <p:sp>
        <p:nvSpPr>
          <p:cNvPr id="6" name="Footer Placeholder 5">
            <a:extLst>
              <a:ext uri="{FF2B5EF4-FFF2-40B4-BE49-F238E27FC236}">
                <a16:creationId xmlns:a16="http://schemas.microsoft.com/office/drawing/2014/main" id="{085D4B59-5755-1A3D-E36F-80A7357CC07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5A3350-DA89-BFFF-393F-0078B02CF740}"/>
              </a:ext>
            </a:extLst>
          </p:cNvPr>
          <p:cNvSpPr>
            <a:spLocks noGrp="1"/>
          </p:cNvSpPr>
          <p:nvPr>
            <p:ph type="sldNum" sz="quarter" idx="12"/>
          </p:nvPr>
        </p:nvSpPr>
        <p:spPr/>
        <p:txBody>
          <a:bodyPr/>
          <a:lstStyle/>
          <a:p>
            <a:fld id="{0C9605B8-59AB-4D8E-BFDE-BB2E433C5895}" type="slidenum">
              <a:rPr lang="en-US" smtClean="0"/>
              <a:t>‹#›</a:t>
            </a:fld>
            <a:endParaRPr lang="en-US"/>
          </a:p>
        </p:txBody>
      </p:sp>
    </p:spTree>
    <p:extLst>
      <p:ext uri="{BB962C8B-B14F-4D97-AF65-F5344CB8AC3E}">
        <p14:creationId xmlns:p14="http://schemas.microsoft.com/office/powerpoint/2010/main" val="6513921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73094-88C3-946C-B8D5-543E6C28119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CDF8F07-1CA0-B37D-2270-58C2BDCA8A7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97AED30-79EA-DAB7-AF7C-3504F4A4FA31}"/>
              </a:ext>
            </a:extLst>
          </p:cNvPr>
          <p:cNvSpPr>
            <a:spLocks noGrp="1"/>
          </p:cNvSpPr>
          <p:nvPr>
            <p:ph type="dt" sz="half" idx="10"/>
          </p:nvPr>
        </p:nvSpPr>
        <p:spPr/>
        <p:txBody>
          <a:bodyPr/>
          <a:lstStyle/>
          <a:p>
            <a:fld id="{B5D96150-D064-4896-BDCE-9A534168B8AF}" type="datetimeFigureOut">
              <a:rPr lang="en-US" smtClean="0"/>
              <a:t>2/24/2023</a:t>
            </a:fld>
            <a:endParaRPr lang="en-US"/>
          </a:p>
        </p:txBody>
      </p:sp>
      <p:sp>
        <p:nvSpPr>
          <p:cNvPr id="5" name="Footer Placeholder 4">
            <a:extLst>
              <a:ext uri="{FF2B5EF4-FFF2-40B4-BE49-F238E27FC236}">
                <a16:creationId xmlns:a16="http://schemas.microsoft.com/office/drawing/2014/main" id="{7111599D-C61A-1ABF-3F03-CECE457858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A4EA5C8-1261-1E0C-6938-8828D663FF7F}"/>
              </a:ext>
            </a:extLst>
          </p:cNvPr>
          <p:cNvSpPr>
            <a:spLocks noGrp="1"/>
          </p:cNvSpPr>
          <p:nvPr>
            <p:ph type="sldNum" sz="quarter" idx="12"/>
          </p:nvPr>
        </p:nvSpPr>
        <p:spPr/>
        <p:txBody>
          <a:bodyPr/>
          <a:lstStyle/>
          <a:p>
            <a:fld id="{0C9605B8-59AB-4D8E-BFDE-BB2E433C5895}" type="slidenum">
              <a:rPr lang="en-US" smtClean="0"/>
              <a:t>‹#›</a:t>
            </a:fld>
            <a:endParaRPr lang="en-US"/>
          </a:p>
        </p:txBody>
      </p:sp>
    </p:spTree>
    <p:extLst>
      <p:ext uri="{BB962C8B-B14F-4D97-AF65-F5344CB8AC3E}">
        <p14:creationId xmlns:p14="http://schemas.microsoft.com/office/powerpoint/2010/main" val="38974392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BDCF90-9FA2-0795-223F-91657A1966F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5A1705A-617D-B13E-955C-FDC183EAF7B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41FD0CA-9346-3C03-29C4-052B11451663}"/>
              </a:ext>
            </a:extLst>
          </p:cNvPr>
          <p:cNvSpPr>
            <a:spLocks noGrp="1"/>
          </p:cNvSpPr>
          <p:nvPr>
            <p:ph type="dt" sz="half" idx="10"/>
          </p:nvPr>
        </p:nvSpPr>
        <p:spPr/>
        <p:txBody>
          <a:bodyPr/>
          <a:lstStyle/>
          <a:p>
            <a:fld id="{B5D96150-D064-4896-BDCE-9A534168B8AF}" type="datetimeFigureOut">
              <a:rPr lang="en-US" smtClean="0"/>
              <a:t>2/24/2023</a:t>
            </a:fld>
            <a:endParaRPr lang="en-US"/>
          </a:p>
        </p:txBody>
      </p:sp>
      <p:sp>
        <p:nvSpPr>
          <p:cNvPr id="5" name="Footer Placeholder 4">
            <a:extLst>
              <a:ext uri="{FF2B5EF4-FFF2-40B4-BE49-F238E27FC236}">
                <a16:creationId xmlns:a16="http://schemas.microsoft.com/office/drawing/2014/main" id="{6AA60D49-BF20-27E5-92D8-501358076F6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C47DF92-378C-FBA1-5FF4-365A54B15B5D}"/>
              </a:ext>
            </a:extLst>
          </p:cNvPr>
          <p:cNvSpPr>
            <a:spLocks noGrp="1"/>
          </p:cNvSpPr>
          <p:nvPr>
            <p:ph type="sldNum" sz="quarter" idx="12"/>
          </p:nvPr>
        </p:nvSpPr>
        <p:spPr/>
        <p:txBody>
          <a:bodyPr/>
          <a:lstStyle/>
          <a:p>
            <a:fld id="{0C9605B8-59AB-4D8E-BFDE-BB2E433C5895}" type="slidenum">
              <a:rPr lang="en-US" smtClean="0"/>
              <a:t>‹#›</a:t>
            </a:fld>
            <a:endParaRPr lang="en-US"/>
          </a:p>
        </p:txBody>
      </p:sp>
    </p:spTree>
    <p:extLst>
      <p:ext uri="{BB962C8B-B14F-4D97-AF65-F5344CB8AC3E}">
        <p14:creationId xmlns:p14="http://schemas.microsoft.com/office/powerpoint/2010/main" val="3365087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47E0612-A3E9-A0F6-CF89-E9671FC9AB9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08BB477-03EE-92DD-C0C3-13DFD82037A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37AD4CB-1BEB-9519-AFED-17E0415A805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5D96150-D064-4896-BDCE-9A534168B8AF}" type="datetimeFigureOut">
              <a:rPr lang="en-US" smtClean="0"/>
              <a:t>2/24/2023</a:t>
            </a:fld>
            <a:endParaRPr lang="en-US"/>
          </a:p>
        </p:txBody>
      </p:sp>
      <p:sp>
        <p:nvSpPr>
          <p:cNvPr id="5" name="Footer Placeholder 4">
            <a:extLst>
              <a:ext uri="{FF2B5EF4-FFF2-40B4-BE49-F238E27FC236}">
                <a16:creationId xmlns:a16="http://schemas.microsoft.com/office/drawing/2014/main" id="{812F06A6-A57E-9CBF-957C-F12DDDFB70E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CDEAA07-BE1C-260E-B72B-0B2B8B691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9605B8-59AB-4D8E-BFDE-BB2E433C5895}" type="slidenum">
              <a:rPr lang="en-US" smtClean="0"/>
              <a:t>‹#›</a:t>
            </a:fld>
            <a:endParaRPr lang="en-US"/>
          </a:p>
        </p:txBody>
      </p:sp>
    </p:spTree>
    <p:extLst>
      <p:ext uri="{BB962C8B-B14F-4D97-AF65-F5344CB8AC3E}">
        <p14:creationId xmlns:p14="http://schemas.microsoft.com/office/powerpoint/2010/main" val="21341170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4D161-A4F7-C44D-864D-2B3754D325DB}"/>
              </a:ext>
            </a:extLst>
          </p:cNvPr>
          <p:cNvSpPr>
            <a:spLocks noGrp="1"/>
          </p:cNvSpPr>
          <p:nvPr>
            <p:ph type="ctrTitle"/>
          </p:nvPr>
        </p:nvSpPr>
        <p:spPr/>
        <p:txBody>
          <a:bodyPr/>
          <a:lstStyle/>
          <a:p>
            <a:r>
              <a:rPr lang="en-US" dirty="0">
                <a:latin typeface="Times New Roman" panose="02020603050405020304" pitchFamily="18" charset="0"/>
                <a:cs typeface="Times New Roman" panose="02020603050405020304" pitchFamily="18" charset="0"/>
              </a:rPr>
              <a:t>Welcome to the Presentation</a:t>
            </a:r>
          </a:p>
        </p:txBody>
      </p:sp>
      <p:sp>
        <p:nvSpPr>
          <p:cNvPr id="3" name="Subtitle 2">
            <a:extLst>
              <a:ext uri="{FF2B5EF4-FFF2-40B4-BE49-F238E27FC236}">
                <a16:creationId xmlns:a16="http://schemas.microsoft.com/office/drawing/2014/main" id="{12EAFF91-E927-3334-5A8E-01CC22DA80B4}"/>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9989800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916FC89-0746-343A-597C-40BAB0B94D3E}"/>
              </a:ext>
            </a:extLst>
          </p:cNvPr>
          <p:cNvSpPr>
            <a:spLocks noGrp="1"/>
          </p:cNvSpPr>
          <p:nvPr>
            <p:ph idx="1"/>
          </p:nvPr>
        </p:nvSpPr>
        <p:spPr/>
        <p:txBody>
          <a:bodyPr vert="horz" lIns="91440" tIns="45720" rIns="91440" bIns="45720" rtlCol="0" anchor="t">
            <a:normAutofit/>
          </a:bodyPr>
          <a:lstStyle/>
          <a:p>
            <a:pPr algn="ctr"/>
            <a:r>
              <a:rPr lang="en-US" b="1" dirty="0">
                <a:ea typeface="+mn-lt"/>
                <a:cs typeface="+mn-lt"/>
              </a:rPr>
              <a:t>Student name : George-Alin Manole-Mihut</a:t>
            </a:r>
            <a:endParaRPr lang="en-US" dirty="0">
              <a:ea typeface="+mn-lt"/>
              <a:cs typeface="+mn-lt"/>
            </a:endParaRPr>
          </a:p>
          <a:p>
            <a:pPr algn="ctr"/>
            <a:r>
              <a:rPr lang="en-US" b="1" dirty="0">
                <a:ea typeface="+mn-lt"/>
                <a:cs typeface="+mn-lt"/>
              </a:rPr>
              <a:t>Student number : 2128132</a:t>
            </a:r>
            <a:endParaRPr lang="en-US" dirty="0">
              <a:ea typeface="+mn-lt"/>
              <a:cs typeface="+mn-lt"/>
            </a:endParaRPr>
          </a:p>
          <a:p>
            <a:pPr algn="ctr"/>
            <a:r>
              <a:rPr lang="en-US" b="1" dirty="0">
                <a:ea typeface="+mn-lt"/>
                <a:cs typeface="+mn-lt"/>
              </a:rPr>
              <a:t>Module : Professional Development within Health and Social Care</a:t>
            </a:r>
            <a:endParaRPr lang="en-US" dirty="0">
              <a:ea typeface="+mn-lt"/>
              <a:cs typeface="+mn-lt"/>
            </a:endParaRPr>
          </a:p>
          <a:p>
            <a:pPr algn="ctr"/>
            <a:r>
              <a:rPr lang="en-US" b="1" dirty="0">
                <a:ea typeface="+mn-lt"/>
                <a:cs typeface="+mn-lt"/>
              </a:rPr>
              <a:t>Module Code :LCHS4005_BIRM</a:t>
            </a:r>
            <a:endParaRPr lang="en-US" dirty="0">
              <a:ea typeface="+mn-lt"/>
              <a:cs typeface="+mn-lt"/>
            </a:endParaRPr>
          </a:p>
          <a:p>
            <a:pPr algn="ctr"/>
            <a:r>
              <a:rPr lang="en-US" b="1" dirty="0">
                <a:ea typeface="+mn-lt"/>
                <a:cs typeface="+mn-lt"/>
              </a:rPr>
              <a:t>Assignment title : Key Skills Presentation</a:t>
            </a:r>
            <a:endParaRPr lang="en-US" dirty="0">
              <a:ea typeface="+mn-lt"/>
              <a:cs typeface="+mn-lt"/>
            </a:endParaRPr>
          </a:p>
          <a:p>
            <a:pPr algn="ctr"/>
            <a:r>
              <a:rPr lang="en-US" b="1" dirty="0">
                <a:ea typeface="+mn-lt"/>
                <a:cs typeface="+mn-lt"/>
              </a:rPr>
              <a:t>Lecturer: </a:t>
            </a:r>
            <a:r>
              <a:rPr lang="en-US" b="1" dirty="0" err="1">
                <a:ea typeface="+mn-lt"/>
                <a:cs typeface="+mn-lt"/>
              </a:rPr>
              <a:t>Fouziya</a:t>
            </a:r>
            <a:r>
              <a:rPr lang="en-US" b="1" dirty="0">
                <a:ea typeface="+mn-lt"/>
                <a:cs typeface="+mn-lt"/>
              </a:rPr>
              <a:t> Farheen</a:t>
            </a:r>
            <a:endParaRPr lang="en-US" dirty="0"/>
          </a:p>
          <a:p>
            <a:endParaRPr lang="en-US" dirty="0">
              <a:cs typeface="Calibri"/>
            </a:endParaRPr>
          </a:p>
        </p:txBody>
      </p:sp>
      <p:sp>
        <p:nvSpPr>
          <p:cNvPr id="5" name="Title 4">
            <a:extLst>
              <a:ext uri="{FF2B5EF4-FFF2-40B4-BE49-F238E27FC236}">
                <a16:creationId xmlns:a16="http://schemas.microsoft.com/office/drawing/2014/main" id="{14879BB3-5234-6C35-9CC1-1BC40CC68553}"/>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15680987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9C481-2AD1-6E2A-AA8D-811028CB4FA6}"/>
              </a:ext>
            </a:extLst>
          </p:cNvPr>
          <p:cNvSpPr>
            <a:spLocks noGrp="1"/>
          </p:cNvSpPr>
          <p:nvPr>
            <p:ph type="title"/>
          </p:nvPr>
        </p:nvSpPr>
        <p:spPr>
          <a:xfrm>
            <a:off x="1078832" y="1162843"/>
            <a:ext cx="10515600" cy="1325563"/>
          </a:xfrm>
        </p:spPr>
        <p:txBody>
          <a:bodyPr/>
          <a:lstStyle/>
          <a:p>
            <a:r>
              <a:rPr lang="en-US" sz="3600" b="1" dirty="0">
                <a:solidFill>
                  <a:srgbClr val="000000"/>
                </a:solidFill>
                <a:effectLst/>
                <a:latin typeface="Times New Roman" panose="02020603050405020304" pitchFamily="18" charset="0"/>
                <a:ea typeface="Times New Roman" panose="02020603050405020304" pitchFamily="18" charset="0"/>
              </a:rPr>
              <a:t>Introduction</a:t>
            </a:r>
            <a:r>
              <a:rPr lang="en-US" sz="1800" b="1" dirty="0">
                <a:solidFill>
                  <a:srgbClr val="000000"/>
                </a:solidFill>
                <a:effectLst/>
                <a:latin typeface="Times New Roman" panose="02020603050405020304" pitchFamily="18" charset="0"/>
                <a:ea typeface="Times New Roman" panose="02020603050405020304" pitchFamily="18" charset="0"/>
              </a:rPr>
              <a:t> </a:t>
            </a:r>
            <a:br>
              <a:rPr lang="en-US" sz="1800" dirty="0">
                <a:effectLst/>
                <a:latin typeface="Times New Roman" panose="02020603050405020304" pitchFamily="18" charset="0"/>
                <a:ea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D0271753-41B2-0663-1820-BB20DF100A49}"/>
              </a:ext>
            </a:extLst>
          </p:cNvPr>
          <p:cNvSpPr>
            <a:spLocks noGrp="1"/>
          </p:cNvSpPr>
          <p:nvPr>
            <p:ph idx="1"/>
          </p:nvPr>
        </p:nvSpPr>
        <p:spPr/>
        <p:txBody>
          <a:bodyPr>
            <a:normAutofit/>
          </a:bodyPr>
          <a:lstStyle/>
          <a:p>
            <a:r>
              <a:rPr lang="en-US" sz="2400" dirty="0">
                <a:latin typeface="Times New Roman" panose="02020603050405020304" pitchFamily="18" charset="0"/>
                <a:cs typeface="Times New Roman" panose="02020603050405020304" pitchFamily="18" charset="0"/>
              </a:rPr>
              <a:t>Importance of communication skills </a:t>
            </a:r>
          </a:p>
          <a:p>
            <a:r>
              <a:rPr lang="en-US" sz="2400" dirty="0">
                <a:latin typeface="Times New Roman" panose="02020603050405020304" pitchFamily="18" charset="0"/>
                <a:cs typeface="Times New Roman" panose="02020603050405020304" pitchFamily="18" charset="0"/>
              </a:rPr>
              <a:t>Health and social care development </a:t>
            </a:r>
          </a:p>
        </p:txBody>
      </p:sp>
    </p:spTree>
    <p:extLst>
      <p:ext uri="{BB962C8B-B14F-4D97-AF65-F5344CB8AC3E}">
        <p14:creationId xmlns:p14="http://schemas.microsoft.com/office/powerpoint/2010/main" val="28491781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AAA4A-0864-768A-0A46-63976FB2FDAB}"/>
              </a:ext>
            </a:extLst>
          </p:cNvPr>
          <p:cNvSpPr>
            <a:spLocks noGrp="1"/>
          </p:cNvSpPr>
          <p:nvPr>
            <p:ph type="title"/>
          </p:nvPr>
        </p:nvSpPr>
        <p:spPr>
          <a:xfrm>
            <a:off x="966537" y="910558"/>
            <a:ext cx="10515600" cy="1325563"/>
          </a:xfrm>
        </p:spPr>
        <p:txBody>
          <a:bodyPr>
            <a:normAutofit fontScale="90000"/>
          </a:bodyPr>
          <a:lstStyle/>
          <a:p>
            <a:r>
              <a:rPr lang="en-US" sz="4000" b="1" dirty="0">
                <a:solidFill>
                  <a:srgbClr val="000000"/>
                </a:solidFill>
                <a:effectLst/>
                <a:latin typeface="Times New Roman" panose="02020603050405020304" pitchFamily="18" charset="0"/>
                <a:ea typeface="Times New Roman" panose="02020603050405020304" pitchFamily="18" charset="0"/>
              </a:rPr>
              <a:t>Why I feel communication is relevant to working within health and social care</a:t>
            </a:r>
            <a:br>
              <a:rPr lang="en-US" sz="1800" dirty="0">
                <a:effectLst/>
                <a:latin typeface="Times New Roman" panose="02020603050405020304" pitchFamily="18" charset="0"/>
                <a:ea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BA13FAF0-1C8E-BF4E-AE91-0553BFCE57F1}"/>
              </a:ext>
            </a:extLst>
          </p:cNvPr>
          <p:cNvSpPr>
            <a:spLocks noGrp="1"/>
          </p:cNvSpPr>
          <p:nvPr>
            <p:ph idx="1"/>
          </p:nvPr>
        </p:nvSpPr>
        <p:spPr/>
        <p:txBody>
          <a:bodyPr>
            <a:normAutofit/>
          </a:bodyPr>
          <a:lstStyle/>
          <a:p>
            <a:r>
              <a:rPr lang="en-US" sz="2400" dirty="0">
                <a:latin typeface="Times New Roman" panose="02020603050405020304" pitchFamily="18" charset="0"/>
                <a:cs typeface="Times New Roman" panose="02020603050405020304" pitchFamily="18" charset="0"/>
              </a:rPr>
              <a:t>Communication skills for different professionals.</a:t>
            </a:r>
          </a:p>
          <a:p>
            <a:r>
              <a:rPr lang="en-US" sz="24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C</a:t>
            </a:r>
            <a:r>
              <a:rPr lang="en-US"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ommunication is relevant to working within health and social care</a:t>
            </a:r>
            <a:endParaRPr lang="en-US" sz="3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214473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5A2EB-2A97-F3A3-08F3-5895D0723F36}"/>
              </a:ext>
            </a:extLst>
          </p:cNvPr>
          <p:cNvSpPr>
            <a:spLocks noGrp="1"/>
          </p:cNvSpPr>
          <p:nvPr>
            <p:ph type="title"/>
          </p:nvPr>
        </p:nvSpPr>
        <p:spPr/>
        <p:txBody>
          <a:bodyPr>
            <a:normAutofit/>
          </a:bodyPr>
          <a:lstStyle/>
          <a:p>
            <a:r>
              <a:rPr lang="en-US" sz="36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Effective communication can improve the health of the people</a:t>
            </a:r>
            <a:r>
              <a:rPr lang="en-US" sz="3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US" sz="7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41A6B8A-E3DC-2613-69A8-431EA5D54ED1}"/>
              </a:ext>
            </a:extLst>
          </p:cNvPr>
          <p:cNvSpPr>
            <a:spLocks noGrp="1"/>
          </p:cNvSpPr>
          <p:nvPr>
            <p:ph idx="1"/>
          </p:nvPr>
        </p:nvSpPr>
        <p:spPr/>
        <p:txBody>
          <a:bodyPr>
            <a:normAutofit/>
          </a:bodyPr>
          <a:lstStyle/>
          <a:p>
            <a:r>
              <a:rPr lang="en-US" sz="2400" dirty="0">
                <a:latin typeface="Times New Roman" panose="02020603050405020304" pitchFamily="18" charset="0"/>
                <a:cs typeface="Times New Roman" panose="02020603050405020304" pitchFamily="18" charset="0"/>
              </a:rPr>
              <a:t>Effective communication skills.</a:t>
            </a:r>
          </a:p>
          <a:p>
            <a:endParaRPr lang="en-US" sz="2400" dirty="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a:p>
            <a:r>
              <a:rPr lang="en-US" sz="24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H</a:t>
            </a:r>
            <a:r>
              <a:rPr lang="en-US"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ealth professionals can engage their patients with effective communication.</a:t>
            </a:r>
            <a:endParaRPr lang="en-US" sz="36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56BF339C-AB7B-04DB-1CC2-44444C6BD3A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77841" y="2372519"/>
            <a:ext cx="2809875" cy="1628775"/>
          </a:xfrm>
          <a:prstGeom prst="rect">
            <a:avLst/>
          </a:prstGeom>
        </p:spPr>
      </p:pic>
    </p:spTree>
    <p:extLst>
      <p:ext uri="{BB962C8B-B14F-4D97-AF65-F5344CB8AC3E}">
        <p14:creationId xmlns:p14="http://schemas.microsoft.com/office/powerpoint/2010/main" val="41149962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7085E-DA78-74A7-4F3B-E04A4411EE10}"/>
              </a:ext>
            </a:extLst>
          </p:cNvPr>
          <p:cNvSpPr>
            <a:spLocks noGrp="1"/>
          </p:cNvSpPr>
          <p:nvPr>
            <p:ph type="title"/>
          </p:nvPr>
        </p:nvSpPr>
        <p:spPr>
          <a:xfrm>
            <a:off x="998621" y="1006809"/>
            <a:ext cx="10515600" cy="1325563"/>
          </a:xfrm>
        </p:spPr>
        <p:txBody>
          <a:bodyPr/>
          <a:lstStyle/>
          <a:p>
            <a:r>
              <a:rPr lang="en-US" sz="3600" b="1" dirty="0">
                <a:solidFill>
                  <a:srgbClr val="000000"/>
                </a:solidFill>
                <a:effectLst/>
                <a:latin typeface="Times New Roman" panose="02020603050405020304" pitchFamily="18" charset="0"/>
                <a:ea typeface="Times New Roman" panose="02020603050405020304" pitchFamily="18" charset="0"/>
              </a:rPr>
              <a:t>Providing good quality patient’s care</a:t>
            </a:r>
            <a:br>
              <a:rPr lang="en-US" sz="1800" dirty="0">
                <a:effectLst/>
                <a:latin typeface="Times New Roman" panose="02020603050405020304" pitchFamily="18" charset="0"/>
                <a:ea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EB2AA3F9-3403-6166-2E0E-25E8AA565446}"/>
              </a:ext>
            </a:extLst>
          </p:cNvPr>
          <p:cNvSpPr>
            <a:spLocks noGrp="1"/>
          </p:cNvSpPr>
          <p:nvPr>
            <p:ph idx="1"/>
          </p:nvPr>
        </p:nvSpPr>
        <p:spPr/>
        <p:txBody>
          <a:bodyPr>
            <a:normAutofit/>
          </a:bodyPr>
          <a:lstStyle/>
          <a:p>
            <a:r>
              <a:rPr lang="en-US"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Providing good quality patient care is a goal </a:t>
            </a:r>
          </a:p>
          <a:p>
            <a:r>
              <a:rPr lang="en-US" sz="2400" dirty="0">
                <a:solidFill>
                  <a:srgbClr val="000000"/>
                </a:solidFill>
                <a:latin typeface="Times New Roman" panose="02020603050405020304" pitchFamily="18" charset="0"/>
                <a:cs typeface="Times New Roman" panose="02020603050405020304" pitchFamily="18" charset="0"/>
              </a:rPr>
              <a:t>Impact of poor communication </a:t>
            </a:r>
            <a:endParaRPr lang="en-US" sz="3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30182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C7150-56B5-1DCD-A031-929BA3701A37}"/>
              </a:ext>
            </a:extLst>
          </p:cNvPr>
          <p:cNvSpPr>
            <a:spLocks noGrp="1"/>
          </p:cNvSpPr>
          <p:nvPr>
            <p:ph type="title"/>
          </p:nvPr>
        </p:nvSpPr>
        <p:spPr>
          <a:xfrm>
            <a:off x="1078831" y="974725"/>
            <a:ext cx="10515600" cy="1325563"/>
          </a:xfrm>
        </p:spPr>
        <p:txBody>
          <a:bodyPr/>
          <a:lstStyle/>
          <a:p>
            <a:r>
              <a:rPr lang="en-US" sz="3600" b="1" dirty="0">
                <a:solidFill>
                  <a:srgbClr val="000000"/>
                </a:solidFill>
                <a:effectLst/>
                <a:latin typeface="Times New Roman" panose="02020603050405020304" pitchFamily="18" charset="0"/>
                <a:ea typeface="Times New Roman" panose="02020603050405020304" pitchFamily="18" charset="0"/>
              </a:rPr>
              <a:t>Conclusion</a:t>
            </a:r>
            <a:r>
              <a:rPr lang="en-US" sz="3600" dirty="0">
                <a:solidFill>
                  <a:srgbClr val="000000"/>
                </a:solidFill>
                <a:effectLst/>
                <a:latin typeface="Times New Roman" panose="02020603050405020304" pitchFamily="18" charset="0"/>
                <a:ea typeface="Times New Roman" panose="02020603050405020304" pitchFamily="18" charset="0"/>
              </a:rPr>
              <a:t> </a:t>
            </a:r>
            <a:br>
              <a:rPr lang="en-US" sz="1800" dirty="0">
                <a:effectLst/>
                <a:latin typeface="Times New Roman" panose="02020603050405020304" pitchFamily="18" charset="0"/>
                <a:ea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955F63EC-140A-537C-E1E5-6E26EF9DE081}"/>
              </a:ext>
            </a:extLst>
          </p:cNvPr>
          <p:cNvSpPr>
            <a:spLocks noGrp="1"/>
          </p:cNvSpPr>
          <p:nvPr>
            <p:ph idx="1"/>
          </p:nvPr>
        </p:nvSpPr>
        <p:spPr/>
        <p:txBody>
          <a:bodyPr>
            <a:normAutofit/>
          </a:bodyPr>
          <a:lstStyle/>
          <a:p>
            <a:r>
              <a:rPr lang="en-US" sz="2400" dirty="0">
                <a:latin typeface="Times New Roman" panose="02020603050405020304" pitchFamily="18" charset="0"/>
                <a:cs typeface="Times New Roman" panose="02020603050405020304" pitchFamily="18" charset="0"/>
              </a:rPr>
              <a:t>Health professionals need different soft skills</a:t>
            </a:r>
          </a:p>
          <a:p>
            <a:r>
              <a:rPr lang="en-US"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Quality treatment cannot be provided if there is no effective communication</a:t>
            </a:r>
            <a:endParaRPr lang="en-US" sz="3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328109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0DAE0-CCF2-5703-424B-7C7051D2A8B6}"/>
              </a:ext>
            </a:extLst>
          </p:cNvPr>
          <p:cNvSpPr>
            <a:spLocks noGrp="1"/>
          </p:cNvSpPr>
          <p:nvPr>
            <p:ph type="title"/>
          </p:nvPr>
        </p:nvSpPr>
        <p:spPr>
          <a:xfrm>
            <a:off x="1078831" y="862431"/>
            <a:ext cx="10515600" cy="1325563"/>
          </a:xfrm>
        </p:spPr>
        <p:txBody>
          <a:bodyPr>
            <a:normAutofit/>
          </a:bodyPr>
          <a:lstStyle/>
          <a:p>
            <a:r>
              <a:rPr lang="en-US" sz="3600" b="1" dirty="0">
                <a:latin typeface="Times New Roman" panose="02020603050405020304" pitchFamily="18" charset="0"/>
                <a:cs typeface="Times New Roman" panose="02020603050405020304" pitchFamily="18" charset="0"/>
              </a:rPr>
              <a:t>Reference </a:t>
            </a:r>
          </a:p>
        </p:txBody>
      </p:sp>
      <p:sp>
        <p:nvSpPr>
          <p:cNvPr id="3" name="Content Placeholder 2">
            <a:extLst>
              <a:ext uri="{FF2B5EF4-FFF2-40B4-BE49-F238E27FC236}">
                <a16:creationId xmlns:a16="http://schemas.microsoft.com/office/drawing/2014/main" id="{96C0B3D9-2D61-EDAE-56E2-B08F5021DF2C}"/>
              </a:ext>
            </a:extLst>
          </p:cNvPr>
          <p:cNvSpPr>
            <a:spLocks noGrp="1"/>
          </p:cNvSpPr>
          <p:nvPr>
            <p:ph idx="1"/>
          </p:nvPr>
        </p:nvSpPr>
        <p:spPr/>
        <p:txBody>
          <a:bodyPr/>
          <a:lstStyle/>
          <a:p>
            <a:pPr marL="0" marR="0" algn="just">
              <a:lnSpc>
                <a:spcPct val="150000"/>
              </a:lnSpc>
              <a:spcBef>
                <a:spcPts val="0"/>
              </a:spcBef>
              <a:spcAft>
                <a:spcPts val="0"/>
              </a:spcAft>
            </a:pP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Ratna</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 2019. The importance of effective communication in healthcare practice. Harvard Public Health Review, 23, pp.1-6.</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Rosenbaum, M.E. and Silverman, J.D., 2013. Training for effective communication in healthcare settings. In The Oxford Handbook of Health Communication, Behavior Change, and Treatment Adherence (p. 109). Oxford University Press.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242728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F9672-C911-02E9-2530-9CC375C31C55}"/>
              </a:ext>
            </a:extLst>
          </p:cNvPr>
          <p:cNvSpPr>
            <a:spLocks noGrp="1"/>
          </p:cNvSpPr>
          <p:nvPr>
            <p:ph type="title"/>
          </p:nvPr>
        </p:nvSpPr>
        <p:spPr>
          <a:xfrm>
            <a:off x="5201652" y="2103437"/>
            <a:ext cx="10515600" cy="1325563"/>
          </a:xfrm>
        </p:spPr>
        <p:txBody>
          <a:bodyPr/>
          <a:lstStyle/>
          <a:p>
            <a:r>
              <a:rPr lang="en-US" b="1" dirty="0">
                <a:latin typeface="Times New Roman" panose="02020603050405020304" pitchFamily="18" charset="0"/>
                <a:cs typeface="Times New Roman" panose="02020603050405020304" pitchFamily="18" charset="0"/>
              </a:rPr>
              <a:t>Thanks</a:t>
            </a:r>
          </a:p>
        </p:txBody>
      </p:sp>
      <p:sp>
        <p:nvSpPr>
          <p:cNvPr id="3" name="Content Placeholder 2">
            <a:extLst>
              <a:ext uri="{FF2B5EF4-FFF2-40B4-BE49-F238E27FC236}">
                <a16:creationId xmlns:a16="http://schemas.microsoft.com/office/drawing/2014/main" id="{44A99D47-DEA5-BC56-3724-0A9D9855D48E}"/>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75527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TotalTime>
  <Words>785</Words>
  <Application>Microsoft Office PowerPoint</Application>
  <PresentationFormat>Widescreen</PresentationFormat>
  <Paragraphs>38</Paragraphs>
  <Slides>9</Slides>
  <Notes>6</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Welcome to the Presentation</vt:lpstr>
      <vt:lpstr>PowerPoint Presentation</vt:lpstr>
      <vt:lpstr>Introduction  </vt:lpstr>
      <vt:lpstr>Why I feel communication is relevant to working within health and social care </vt:lpstr>
      <vt:lpstr>Effective communication can improve the health of the people </vt:lpstr>
      <vt:lpstr>Providing good quality patient’s care </vt:lpstr>
      <vt:lpstr>Conclusion  </vt:lpstr>
      <vt:lpstr>Reference </vt:lpstr>
      <vt:lpstr>Thanks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the Presentation</dc:title>
  <dc:creator>aslamhosain98@gmail.com</dc:creator>
  <cp:lastModifiedBy>aslamhosain98@gmail.com</cp:lastModifiedBy>
  <cp:revision>10</cp:revision>
  <dcterms:created xsi:type="dcterms:W3CDTF">2023-02-07T16:15:31Z</dcterms:created>
  <dcterms:modified xsi:type="dcterms:W3CDTF">2023-02-24T19:21:41Z</dcterms:modified>
</cp:coreProperties>
</file>