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1DE5-628B-CF51-9BF4-4A5BA944AA9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4431CE2-D112-7884-EB35-CA0D54FA6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5A640DC-C7BF-A61F-82F9-994B3EA7EAB7}"/>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2075C52F-2FEF-905E-3851-00AAC223D6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F146A6-4279-AA8C-6EF4-F9EEA376F96A}"/>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1034053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C427-AD9A-DC65-B1C9-CA581C5D5C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1DAA275-808C-E678-D3CC-322B04B2CD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6D6648-17D8-0EC2-CA5F-1C56C1926001}"/>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6A517286-AD5F-3A2C-08B7-ACFCFB0A5C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F0CBD-B292-F38C-6A7D-EDD802653641}"/>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1334027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ABB0-5D33-7B99-6D91-FEF6D5AE86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48E923-07BD-1A41-2951-01C45AD0F2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85D1B8-DB10-3CA2-87F0-FE74E0557327}"/>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9BEF428F-C691-D7BC-A67E-DB7C22FA8F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16ACC5-4490-6B41-69AE-A79838626E15}"/>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2525727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66A96-EC20-B893-C6A9-29B4DFC454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D96C78-EF4E-F1CF-B9E2-1B4C6E2B08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D2CFF5-B453-A0BB-1B63-DCD45F7D71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1AEA415-9940-DA69-5901-E19D54AC89AC}"/>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6" name="Footer Placeholder 5">
            <a:extLst>
              <a:ext uri="{FF2B5EF4-FFF2-40B4-BE49-F238E27FC236}">
                <a16:creationId xmlns:a16="http://schemas.microsoft.com/office/drawing/2014/main" id="{1CC5A84D-6317-8009-A065-B161684B18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F91E6F-A3F3-AC1B-FC32-42D447D69150}"/>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191661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9FC44-DE81-3215-750A-2589189DCA3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6E5C9F-388F-EA73-463E-49B23E3D92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85FB93-B125-112F-D17F-1BF0AD7F78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0CE9A2-C1B2-840E-3BE4-1FFBDF1707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6717AF-09A2-675E-EF3F-294EA71DEE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793103-9C65-E10D-189C-22CB9ED4FD1F}"/>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8" name="Footer Placeholder 7">
            <a:extLst>
              <a:ext uri="{FF2B5EF4-FFF2-40B4-BE49-F238E27FC236}">
                <a16:creationId xmlns:a16="http://schemas.microsoft.com/office/drawing/2014/main" id="{94A3D541-242F-A8DC-B3AA-8B9297546A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CF640E-32E3-7F80-4711-3489C66DEDAA}"/>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1305969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3F9DD-9D8E-C20E-BC02-E16262C7A8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9BB4850-68CB-617C-54C4-6D6CE8F55FAC}"/>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4" name="Footer Placeholder 3">
            <a:extLst>
              <a:ext uri="{FF2B5EF4-FFF2-40B4-BE49-F238E27FC236}">
                <a16:creationId xmlns:a16="http://schemas.microsoft.com/office/drawing/2014/main" id="{7FF057DD-2DC8-6B67-635A-7F4CAB2FAC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F1B06D-34F7-5D52-7164-6979AE7A38F2}"/>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633966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D67B4A-15D9-7CAC-7380-6505D3274D98}"/>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3" name="Footer Placeholder 2">
            <a:extLst>
              <a:ext uri="{FF2B5EF4-FFF2-40B4-BE49-F238E27FC236}">
                <a16:creationId xmlns:a16="http://schemas.microsoft.com/office/drawing/2014/main" id="{F97BE9F5-EF57-FF41-F55F-7D24B47DDC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1518ED-B15B-ACD7-C619-29E27A299111}"/>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63632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603C8-00FC-009E-0615-0EEBEC76B6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E2098D-7B88-A5F6-7BE3-B7E8BEB031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C410648-CC5E-3E76-E1D3-F739AF2ABC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CAA67D-F57F-B126-3D42-D3D2DEDFCA67}"/>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6" name="Footer Placeholder 5">
            <a:extLst>
              <a:ext uri="{FF2B5EF4-FFF2-40B4-BE49-F238E27FC236}">
                <a16:creationId xmlns:a16="http://schemas.microsoft.com/office/drawing/2014/main" id="{CAB2D6B3-5B6D-1581-D081-225EC96995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E01A3A-303F-CBA1-E244-21C3EB14F139}"/>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325294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07984-8894-AD67-0973-E0B0F8F0A7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B1B2D0-0BBB-B56C-4C69-632AE262CAE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5B93F18-F178-BC77-DF07-B95D56510E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4D7ACB-706B-F712-E0E0-53DAC4367D0D}"/>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6" name="Footer Placeholder 5">
            <a:extLst>
              <a:ext uri="{FF2B5EF4-FFF2-40B4-BE49-F238E27FC236}">
                <a16:creationId xmlns:a16="http://schemas.microsoft.com/office/drawing/2014/main" id="{4C334158-7D3A-D35E-B268-60F618584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FB1960-7378-2CC9-6032-C1D2A262809B}"/>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3769959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F54B9-86BF-46A7-B2F6-2D4D3CD6F74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D44EBD-2D55-2037-94B1-7B1918EA17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C229CC-9E11-10EB-15DD-F36B7E29063A}"/>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9882932A-E72E-5E16-2A48-E1FFA8076C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DFE466-503B-6510-37BD-4839D869E96F}"/>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1582856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7B0ED5-F326-2631-8709-C240B9ACC16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C22C2B-89F4-6646-5128-DDE53C984A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2A150D-E374-9B12-1425-AABE6017FB31}"/>
              </a:ext>
            </a:extLst>
          </p:cNvPr>
          <p:cNvSpPr>
            <a:spLocks noGrp="1"/>
          </p:cNvSpPr>
          <p:nvPr>
            <p:ph type="dt" sz="half" idx="10"/>
          </p:nvPr>
        </p:nvSpPr>
        <p:spPr/>
        <p:txBody>
          <a:body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52E754E8-96A8-F461-9F99-BA6E8BC564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D433EC-C106-90E3-8631-1C99633C9206}"/>
              </a:ext>
            </a:extLst>
          </p:cNvPr>
          <p:cNvSpPr>
            <a:spLocks noGrp="1"/>
          </p:cNvSpPr>
          <p:nvPr>
            <p:ph type="sldNum" sz="quarter" idx="12"/>
          </p:nvPr>
        </p:nvSpPr>
        <p:spPr/>
        <p:txBody>
          <a:bodyPr/>
          <a:lstStyle/>
          <a:p>
            <a:fld id="{0A247B63-5901-014F-A832-3FDCBFE95CB7}" type="slidenum">
              <a:rPr lang="en-US" smtClean="0"/>
              <a:t>‹#›</a:t>
            </a:fld>
            <a:endParaRPr lang="en-US"/>
          </a:p>
        </p:txBody>
      </p:sp>
    </p:spTree>
    <p:extLst>
      <p:ext uri="{BB962C8B-B14F-4D97-AF65-F5344CB8AC3E}">
        <p14:creationId xmlns:p14="http://schemas.microsoft.com/office/powerpoint/2010/main" val="2560016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243819-7847-865A-7EC5-CD01170CF9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314EA7-B5A2-9331-5727-3050205019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64F526-5790-61B3-546F-4D993174F2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52BEDE-2EA1-6F4C-BD63-6CD4919A52D4}" type="datetimeFigureOut">
              <a:rPr lang="en-US" smtClean="0"/>
              <a:t>10/17/26</a:t>
            </a:fld>
            <a:endParaRPr lang="en-US"/>
          </a:p>
        </p:txBody>
      </p:sp>
      <p:sp>
        <p:nvSpPr>
          <p:cNvPr id="5" name="Footer Placeholder 4">
            <a:extLst>
              <a:ext uri="{FF2B5EF4-FFF2-40B4-BE49-F238E27FC236}">
                <a16:creationId xmlns:a16="http://schemas.microsoft.com/office/drawing/2014/main" id="{A0FE7EE4-4B13-3692-8E3F-0FC59D14C7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0182EC1-B1E2-A4B3-27C0-88F8F291C9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247B63-5901-014F-A832-3FDCBFE95CB7}" type="slidenum">
              <a:rPr lang="en-US" smtClean="0"/>
              <a:t>‹#›</a:t>
            </a:fld>
            <a:endParaRPr lang="en-US"/>
          </a:p>
        </p:txBody>
      </p:sp>
    </p:spTree>
    <p:extLst>
      <p:ext uri="{BB962C8B-B14F-4D97-AF65-F5344CB8AC3E}">
        <p14:creationId xmlns:p14="http://schemas.microsoft.com/office/powerpoint/2010/main" val="238182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jobs.communitycare.co.uk/job/1401785516/qualified-social-worker-child-protec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asw.co.uk/policy-practice/standards/code-ethics" TargetMode="External"/><Relationship Id="rId2" Type="http://schemas.openxmlformats.org/officeDocument/2006/relationships/hyperlink" Target="https://www.unicef.org/prot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7F2C-F090-47AB-FB0F-82FAA0E5F0F2}"/>
              </a:ext>
            </a:extLst>
          </p:cNvPr>
          <p:cNvSpPr>
            <a:spLocks noGrp="1"/>
          </p:cNvSpPr>
          <p:nvPr>
            <p:ph type="ctrTitle"/>
          </p:nvPr>
        </p:nvSpPr>
        <p:spPr/>
        <p:txBody>
          <a:bodyPr/>
          <a:lstStyle/>
          <a:p>
            <a:r>
              <a:rPr lang="en-GB" dirty="0"/>
              <a:t>Self awareness </a:t>
            </a:r>
            <a:endParaRPr lang="en-US" dirty="0"/>
          </a:p>
        </p:txBody>
      </p:sp>
      <p:sp>
        <p:nvSpPr>
          <p:cNvPr id="3" name="Subtitle 2">
            <a:extLst>
              <a:ext uri="{FF2B5EF4-FFF2-40B4-BE49-F238E27FC236}">
                <a16:creationId xmlns:a16="http://schemas.microsoft.com/office/drawing/2014/main" id="{147BADFC-2AA6-58AA-9EF2-00577ACC6786}"/>
              </a:ext>
            </a:extLst>
          </p:cNvPr>
          <p:cNvSpPr>
            <a:spLocks noGrp="1"/>
          </p:cNvSpPr>
          <p:nvPr>
            <p:ph type="subTitle" idx="1"/>
          </p:nvPr>
        </p:nvSpPr>
        <p:spPr/>
        <p:txBody>
          <a:bodyPr/>
          <a:lstStyle/>
          <a:p>
            <a:r>
              <a:rPr lang="en-GB" dirty="0"/>
              <a:t>Maalikah </a:t>
            </a:r>
            <a:r>
              <a:rPr lang="en-GB" dirty="0" err="1"/>
              <a:t>Amjad</a:t>
            </a:r>
            <a:r>
              <a:rPr lang="en-GB" dirty="0"/>
              <a:t> </a:t>
            </a:r>
          </a:p>
          <a:p>
            <a:r>
              <a:rPr lang="en-GB" dirty="0"/>
              <a:t>2522378</a:t>
            </a:r>
          </a:p>
          <a:p>
            <a:r>
              <a:rPr lang="en-GB" dirty="0"/>
              <a:t>LCHS4009</a:t>
            </a:r>
          </a:p>
          <a:p>
            <a:endParaRPr lang="en-US" dirty="0"/>
          </a:p>
        </p:txBody>
      </p:sp>
    </p:spTree>
    <p:extLst>
      <p:ext uri="{BB962C8B-B14F-4D97-AF65-F5344CB8AC3E}">
        <p14:creationId xmlns:p14="http://schemas.microsoft.com/office/powerpoint/2010/main" val="2890337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F99D-FF16-E816-64D6-2099C0892617}"/>
              </a:ext>
            </a:extLst>
          </p:cNvPr>
          <p:cNvSpPr>
            <a:spLocks noGrp="1"/>
          </p:cNvSpPr>
          <p:nvPr>
            <p:ph type="title"/>
          </p:nvPr>
        </p:nvSpPr>
        <p:spPr/>
        <p:txBody>
          <a:bodyPr/>
          <a:lstStyle/>
          <a:p>
            <a:r>
              <a:rPr lang="en-GB" dirty="0"/>
              <a:t>Social worker</a:t>
            </a:r>
            <a:endParaRPr lang="en-US" dirty="0"/>
          </a:p>
        </p:txBody>
      </p:sp>
      <p:sp>
        <p:nvSpPr>
          <p:cNvPr id="3" name="Content Placeholder 2">
            <a:extLst>
              <a:ext uri="{FF2B5EF4-FFF2-40B4-BE49-F238E27FC236}">
                <a16:creationId xmlns:a16="http://schemas.microsoft.com/office/drawing/2014/main" id="{D88F14EE-9019-330D-1F85-904284B976F3}"/>
              </a:ext>
            </a:extLst>
          </p:cNvPr>
          <p:cNvSpPr>
            <a:spLocks noGrp="1"/>
          </p:cNvSpPr>
          <p:nvPr>
            <p:ph idx="1"/>
          </p:nvPr>
        </p:nvSpPr>
        <p:spPr/>
        <p:txBody>
          <a:bodyPr/>
          <a:lstStyle/>
          <a:p>
            <a:r>
              <a:rPr lang="en-GB" dirty="0"/>
              <a:t>The career I would like to pursue in the future in the UK health and social care sector is being a social worker in childcare.</a:t>
            </a:r>
          </a:p>
          <a:p>
            <a:r>
              <a:rPr lang="en-US" dirty="0">
                <a:hlinkClick r:id="rId2"/>
              </a:rPr>
              <a:t>https://</a:t>
            </a:r>
            <a:r>
              <a:rPr lang="en-US" dirty="0" err="1">
                <a:hlinkClick r:id="rId2"/>
              </a:rPr>
              <a:t>jobs.communitycare.co.uk</a:t>
            </a:r>
            <a:r>
              <a:rPr lang="en-US" dirty="0">
                <a:hlinkClick r:id="rId2"/>
              </a:rPr>
              <a:t>/job/1401785516/qualified-social-worker-child-protection-/</a:t>
            </a:r>
            <a:endParaRPr lang="en-GB" dirty="0"/>
          </a:p>
          <a:p>
            <a:endParaRPr lang="en-GB" dirty="0"/>
          </a:p>
          <a:p>
            <a:endParaRPr lang="en-GB" dirty="0"/>
          </a:p>
          <a:p>
            <a:endParaRPr lang="en-US" dirty="0"/>
          </a:p>
        </p:txBody>
      </p:sp>
    </p:spTree>
    <p:extLst>
      <p:ext uri="{BB962C8B-B14F-4D97-AF65-F5344CB8AC3E}">
        <p14:creationId xmlns:p14="http://schemas.microsoft.com/office/powerpoint/2010/main" val="3709767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BE15-52FB-BB94-AE38-154F9D2D5EB9}"/>
              </a:ext>
            </a:extLst>
          </p:cNvPr>
          <p:cNvSpPr>
            <a:spLocks noGrp="1"/>
          </p:cNvSpPr>
          <p:nvPr>
            <p:ph type="title"/>
          </p:nvPr>
        </p:nvSpPr>
        <p:spPr/>
        <p:txBody>
          <a:bodyPr/>
          <a:lstStyle/>
          <a:p>
            <a:r>
              <a:rPr lang="en-GB" dirty="0"/>
              <a:t>SWOT</a:t>
            </a:r>
            <a:endParaRPr lang="en-US" dirty="0"/>
          </a:p>
        </p:txBody>
      </p:sp>
      <p:sp>
        <p:nvSpPr>
          <p:cNvPr id="4" name="Text Placeholder 3">
            <a:extLst>
              <a:ext uri="{FF2B5EF4-FFF2-40B4-BE49-F238E27FC236}">
                <a16:creationId xmlns:a16="http://schemas.microsoft.com/office/drawing/2014/main" id="{9326E19B-7F88-50A8-6B3B-686D0560BC5B}"/>
              </a:ext>
            </a:extLst>
          </p:cNvPr>
          <p:cNvSpPr>
            <a:spLocks noGrp="1"/>
          </p:cNvSpPr>
          <p:nvPr>
            <p:ph type="body" idx="1"/>
          </p:nvPr>
        </p:nvSpPr>
        <p:spPr/>
        <p:txBody>
          <a:bodyPr/>
          <a:lstStyle/>
          <a:p>
            <a:r>
              <a:rPr lang="en-GB" dirty="0"/>
              <a:t>Strengths: </a:t>
            </a:r>
            <a:endParaRPr lang="en-US" dirty="0"/>
          </a:p>
        </p:txBody>
      </p:sp>
      <p:sp>
        <p:nvSpPr>
          <p:cNvPr id="3" name="Content Placeholder 2">
            <a:extLst>
              <a:ext uri="{FF2B5EF4-FFF2-40B4-BE49-F238E27FC236}">
                <a16:creationId xmlns:a16="http://schemas.microsoft.com/office/drawing/2014/main" id="{6359EA8E-CEC7-215F-40D3-CB33842CCD29}"/>
              </a:ext>
            </a:extLst>
          </p:cNvPr>
          <p:cNvSpPr>
            <a:spLocks noGrp="1"/>
          </p:cNvSpPr>
          <p:nvPr>
            <p:ph sz="half" idx="2"/>
          </p:nvPr>
        </p:nvSpPr>
        <p:spPr/>
        <p:txBody>
          <a:bodyPr/>
          <a:lstStyle/>
          <a:p>
            <a:r>
              <a:rPr lang="en-GB" sz="1800" b="1" i="0" dirty="0">
                <a:solidFill>
                  <a:srgbClr val="0D0D0D"/>
                </a:solidFill>
                <a:effectLst/>
                <a:latin typeface=".SFUI-Semibold"/>
              </a:rPr>
              <a:t>Empathy and compassion</a:t>
            </a:r>
            <a:r>
              <a:rPr lang="en-GB" sz="1800" b="0" i="0" dirty="0">
                <a:solidFill>
                  <a:srgbClr val="0D0D0D"/>
                </a:solidFill>
                <a:effectLst/>
                <a:latin typeface=".SFUI-Regular"/>
              </a:rPr>
              <a:t> – Understanding children's feelings, needs, and experiences.</a:t>
            </a:r>
            <a:endParaRPr lang="en-GB" sz="1800" dirty="0">
              <a:solidFill>
                <a:srgbClr val="0D0D0D"/>
              </a:solidFill>
              <a:effectLst/>
              <a:latin typeface=".AppleSystemUIFont"/>
            </a:endParaRPr>
          </a:p>
          <a:p>
            <a:r>
              <a:rPr lang="en-GB" sz="1800" b="1" i="0" dirty="0">
                <a:solidFill>
                  <a:srgbClr val="0D0D0D"/>
                </a:solidFill>
                <a:effectLst/>
                <a:latin typeface=".SFUI-Semibold"/>
              </a:rPr>
              <a:t>Child protection awareness</a:t>
            </a:r>
            <a:r>
              <a:rPr lang="en-GB" sz="1800" b="0" i="0" dirty="0">
                <a:solidFill>
                  <a:srgbClr val="0D0D0D"/>
                </a:solidFill>
                <a:effectLst/>
                <a:latin typeface=".SFUI-Regular"/>
              </a:rPr>
              <a:t> – Recognising signs of abuse, neglect, or exploitation and taking appropriate action to safeguard children.</a:t>
            </a:r>
            <a:endParaRPr lang="en-GB" sz="1800" dirty="0">
              <a:solidFill>
                <a:srgbClr val="0D0D0D"/>
              </a:solidFill>
              <a:effectLst/>
              <a:latin typeface=".AppleSystemUIFont"/>
            </a:endParaRPr>
          </a:p>
          <a:p>
            <a:r>
              <a:rPr lang="en-GB" sz="1800" b="1" i="0" dirty="0">
                <a:solidFill>
                  <a:srgbClr val="0D0D0D"/>
                </a:solidFill>
                <a:effectLst/>
                <a:latin typeface=".SFUI-Semibold"/>
              </a:rPr>
              <a:t>Patience</a:t>
            </a:r>
            <a:r>
              <a:rPr lang="en-GB" sz="1800" b="0" i="0" dirty="0">
                <a:solidFill>
                  <a:srgbClr val="0D0D0D"/>
                </a:solidFill>
                <a:effectLst/>
                <a:latin typeface=".SFUI-Regular"/>
              </a:rPr>
              <a:t> – Remaining calm and supportive when working with children experiencing emotional or </a:t>
            </a:r>
            <a:r>
              <a:rPr lang="en-GB" sz="1800" b="0" i="0" dirty="0" err="1">
                <a:solidFill>
                  <a:srgbClr val="0D0D0D"/>
                </a:solidFill>
                <a:effectLst/>
                <a:latin typeface=".SFUI-Regular"/>
              </a:rPr>
              <a:t>behavioral</a:t>
            </a:r>
            <a:r>
              <a:rPr lang="en-GB" sz="1800" b="0" i="0" dirty="0">
                <a:solidFill>
                  <a:srgbClr val="0D0D0D"/>
                </a:solidFill>
                <a:effectLst/>
                <a:latin typeface=".SFUI-Regular"/>
              </a:rPr>
              <a:t> difficulties.</a:t>
            </a:r>
            <a:endParaRPr lang="en-GB" sz="1800" dirty="0">
              <a:solidFill>
                <a:srgbClr val="0D0D0D"/>
              </a:solidFill>
              <a:effectLst/>
              <a:latin typeface=".AppleSystemUIFont"/>
            </a:endParaRPr>
          </a:p>
          <a:p>
            <a:r>
              <a:rPr lang="en-GB" sz="1800" b="1" i="0" dirty="0">
                <a:solidFill>
                  <a:srgbClr val="0D0D0D"/>
                </a:solidFill>
                <a:effectLst/>
                <a:latin typeface=".SFUI-Semibold"/>
              </a:rPr>
              <a:t>Building trust</a:t>
            </a:r>
            <a:r>
              <a:rPr lang="en-GB" sz="1800" b="0" i="0" dirty="0">
                <a:solidFill>
                  <a:srgbClr val="0D0D0D"/>
                </a:solidFill>
                <a:effectLst/>
                <a:latin typeface=".SFUI-Regular"/>
              </a:rPr>
              <a:t> – Creating a safe, supportive environment where children feel comfortable expressing themselves.</a:t>
            </a:r>
            <a:endParaRPr lang="en-GB" sz="1800" dirty="0">
              <a:solidFill>
                <a:srgbClr val="0D0D0D"/>
              </a:solidFill>
              <a:effectLst/>
              <a:latin typeface=".AppleSystemUIFont"/>
            </a:endParaRPr>
          </a:p>
          <a:p>
            <a:endParaRPr lang="en-US" dirty="0"/>
          </a:p>
        </p:txBody>
      </p:sp>
      <p:sp>
        <p:nvSpPr>
          <p:cNvPr id="5" name="Text Placeholder 4">
            <a:extLst>
              <a:ext uri="{FF2B5EF4-FFF2-40B4-BE49-F238E27FC236}">
                <a16:creationId xmlns:a16="http://schemas.microsoft.com/office/drawing/2014/main" id="{883EF821-3E22-C2CE-8787-7B4E221E038A}"/>
              </a:ext>
            </a:extLst>
          </p:cNvPr>
          <p:cNvSpPr>
            <a:spLocks noGrp="1"/>
          </p:cNvSpPr>
          <p:nvPr>
            <p:ph type="body" sz="quarter" idx="3"/>
          </p:nvPr>
        </p:nvSpPr>
        <p:spPr/>
        <p:txBody>
          <a:bodyPr/>
          <a:lstStyle/>
          <a:p>
            <a:r>
              <a:rPr lang="en-GB" dirty="0"/>
              <a:t>Weaknesses:</a:t>
            </a:r>
            <a:endParaRPr lang="en-US" dirty="0"/>
          </a:p>
        </p:txBody>
      </p:sp>
      <p:sp>
        <p:nvSpPr>
          <p:cNvPr id="6" name="Content Placeholder 5">
            <a:extLst>
              <a:ext uri="{FF2B5EF4-FFF2-40B4-BE49-F238E27FC236}">
                <a16:creationId xmlns:a16="http://schemas.microsoft.com/office/drawing/2014/main" id="{32BEC71A-07CF-BC77-0A9F-D2E25634AAD5}"/>
              </a:ext>
            </a:extLst>
          </p:cNvPr>
          <p:cNvSpPr>
            <a:spLocks noGrp="1"/>
          </p:cNvSpPr>
          <p:nvPr>
            <p:ph sz="quarter" idx="4"/>
          </p:nvPr>
        </p:nvSpPr>
        <p:spPr/>
        <p:txBody>
          <a:bodyPr/>
          <a:lstStyle/>
          <a:p>
            <a:r>
              <a:rPr lang="en-GB" sz="1800" b="1" i="0" dirty="0">
                <a:solidFill>
                  <a:srgbClr val="0D0D0D"/>
                </a:solidFill>
                <a:effectLst/>
                <a:latin typeface=".SFUI-Semibold"/>
              </a:rPr>
              <a:t>Becoming too emotionally attached</a:t>
            </a:r>
            <a:r>
              <a:rPr lang="en-GB" sz="1800" b="0" i="0" dirty="0">
                <a:solidFill>
                  <a:srgbClr val="0D0D0D"/>
                </a:solidFill>
                <a:effectLst/>
                <a:latin typeface=".SFUI-Regular"/>
              </a:rPr>
              <a:t> – Finding it difficult to separate personal emotions from professional responsibilities when working with vulnerable children.</a:t>
            </a:r>
            <a:endParaRPr lang="en-GB" sz="1800" dirty="0">
              <a:solidFill>
                <a:srgbClr val="0D0D0D"/>
              </a:solidFill>
              <a:effectLst/>
              <a:latin typeface=".AppleSystemUIFont"/>
            </a:endParaRPr>
          </a:p>
          <a:p>
            <a:r>
              <a:rPr lang="en-GB" sz="1800" b="1" i="0" dirty="0">
                <a:solidFill>
                  <a:srgbClr val="0D0D0D"/>
                </a:solidFill>
                <a:effectLst/>
                <a:latin typeface=".SFUI-Semibold"/>
              </a:rPr>
              <a:t>Difficulty setting boundaries</a:t>
            </a:r>
            <a:r>
              <a:rPr lang="en-GB" sz="1800" b="0" i="0" dirty="0">
                <a:solidFill>
                  <a:srgbClr val="0D0D0D"/>
                </a:solidFill>
                <a:effectLst/>
                <a:latin typeface=".SFUI-Regular"/>
              </a:rPr>
              <a:t> – Sometimes taking on too much responsibility for children's problems.</a:t>
            </a:r>
            <a:endParaRPr lang="en-GB" sz="1800" dirty="0">
              <a:solidFill>
                <a:srgbClr val="0D0D0D"/>
              </a:solidFill>
              <a:effectLst/>
              <a:latin typeface=".AppleSystemUIFont"/>
            </a:endParaRPr>
          </a:p>
          <a:p>
            <a:r>
              <a:rPr lang="en-GB" sz="1800" b="1" i="0" dirty="0">
                <a:solidFill>
                  <a:srgbClr val="0D0D0D"/>
                </a:solidFill>
                <a:effectLst/>
                <a:latin typeface=".SFUI-Semibold"/>
              </a:rPr>
              <a:t>Handling conflict</a:t>
            </a:r>
            <a:r>
              <a:rPr lang="en-GB" sz="1800" b="0" i="0" dirty="0">
                <a:solidFill>
                  <a:srgbClr val="0D0D0D"/>
                </a:solidFill>
                <a:effectLst/>
                <a:latin typeface=".SFUI-Regular"/>
              </a:rPr>
              <a:t> – Finding it challenging to manage disagreements with parents, caregivers, or other professionals.</a:t>
            </a:r>
            <a:endParaRPr lang="en-GB" sz="1800" dirty="0">
              <a:solidFill>
                <a:srgbClr val="0D0D0D"/>
              </a:solidFill>
              <a:effectLst/>
              <a:latin typeface=".AppleSystemUIFont"/>
            </a:endParaRPr>
          </a:p>
          <a:p>
            <a:r>
              <a:rPr lang="en-GB" sz="1800" b="1" i="0" dirty="0">
                <a:solidFill>
                  <a:srgbClr val="0D0D0D"/>
                </a:solidFill>
                <a:effectLst/>
                <a:latin typeface=".SFUI-Semibold"/>
              </a:rPr>
              <a:t>Confidence in decision-making</a:t>
            </a:r>
            <a:r>
              <a:rPr lang="en-GB" sz="1800" b="0" i="0" dirty="0">
                <a:solidFill>
                  <a:srgbClr val="0D0D0D"/>
                </a:solidFill>
                <a:effectLst/>
                <a:latin typeface=".SFUI-Regular"/>
              </a:rPr>
              <a:t> – Feeling uncertain when making difficult decisions about a child's care or safety.</a:t>
            </a:r>
            <a:endParaRPr lang="en-GB" sz="1800" dirty="0">
              <a:solidFill>
                <a:srgbClr val="0D0D0D"/>
              </a:solidFill>
              <a:effectLst/>
              <a:latin typeface=".AppleSystemUIFont"/>
            </a:endParaRPr>
          </a:p>
          <a:p>
            <a:endParaRPr lang="en-US" dirty="0"/>
          </a:p>
        </p:txBody>
      </p:sp>
    </p:spTree>
    <p:extLst>
      <p:ext uri="{BB962C8B-B14F-4D97-AF65-F5344CB8AC3E}">
        <p14:creationId xmlns:p14="http://schemas.microsoft.com/office/powerpoint/2010/main" val="104306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FF83-3782-F070-E8CB-083A1F874311}"/>
              </a:ext>
            </a:extLst>
          </p:cNvPr>
          <p:cNvSpPr>
            <a:spLocks noGrp="1"/>
          </p:cNvSpPr>
          <p:nvPr>
            <p:ph type="title"/>
          </p:nvPr>
        </p:nvSpPr>
        <p:spPr/>
        <p:txBody>
          <a:bodyPr/>
          <a:lstStyle/>
          <a:p>
            <a:r>
              <a:rPr lang="en-GB" dirty="0"/>
              <a:t>SWOT</a:t>
            </a:r>
            <a:endParaRPr lang="en-US" dirty="0"/>
          </a:p>
        </p:txBody>
      </p:sp>
      <p:sp>
        <p:nvSpPr>
          <p:cNvPr id="3" name="Text Placeholder 2">
            <a:extLst>
              <a:ext uri="{FF2B5EF4-FFF2-40B4-BE49-F238E27FC236}">
                <a16:creationId xmlns:a16="http://schemas.microsoft.com/office/drawing/2014/main" id="{9030422E-7705-EC76-BB03-92C53E958975}"/>
              </a:ext>
            </a:extLst>
          </p:cNvPr>
          <p:cNvSpPr>
            <a:spLocks noGrp="1"/>
          </p:cNvSpPr>
          <p:nvPr>
            <p:ph type="body" idx="1"/>
          </p:nvPr>
        </p:nvSpPr>
        <p:spPr/>
        <p:txBody>
          <a:bodyPr/>
          <a:lstStyle/>
          <a:p>
            <a:r>
              <a:rPr lang="en-GB" dirty="0"/>
              <a:t>Opportunities </a:t>
            </a:r>
            <a:endParaRPr lang="en-US" dirty="0"/>
          </a:p>
        </p:txBody>
      </p:sp>
      <p:sp>
        <p:nvSpPr>
          <p:cNvPr id="4" name="Content Placeholder 3">
            <a:extLst>
              <a:ext uri="{FF2B5EF4-FFF2-40B4-BE49-F238E27FC236}">
                <a16:creationId xmlns:a16="http://schemas.microsoft.com/office/drawing/2014/main" id="{15839E0E-F929-232C-7855-8A7E3C262053}"/>
              </a:ext>
            </a:extLst>
          </p:cNvPr>
          <p:cNvSpPr>
            <a:spLocks noGrp="1"/>
          </p:cNvSpPr>
          <p:nvPr>
            <p:ph sz="half" idx="2"/>
          </p:nvPr>
        </p:nvSpPr>
        <p:spPr/>
        <p:txBody>
          <a:bodyPr>
            <a:normAutofit/>
          </a:bodyPr>
          <a:lstStyle/>
          <a:p>
            <a:r>
              <a:rPr lang="en-GB" sz="1800" b="1" i="0" dirty="0">
                <a:solidFill>
                  <a:srgbClr val="0D0D0D"/>
                </a:solidFill>
                <a:effectLst/>
                <a:latin typeface=".SFUI-Semibold"/>
              </a:rPr>
              <a:t>Further education</a:t>
            </a:r>
            <a:r>
              <a:rPr lang="en-GB" sz="1800" b="0" i="0" dirty="0">
                <a:solidFill>
                  <a:srgbClr val="0D0D0D"/>
                </a:solidFill>
                <a:effectLst/>
                <a:latin typeface=".SFUI-Regular"/>
              </a:rPr>
              <a:t> – Pursuing advanced qualifications in social work, psychology, or child welfare.</a:t>
            </a:r>
            <a:endParaRPr lang="en-GB" sz="1800" dirty="0">
              <a:solidFill>
                <a:srgbClr val="0D0D0D"/>
              </a:solidFill>
              <a:effectLst/>
              <a:latin typeface=".AppleSystemUIFont"/>
            </a:endParaRPr>
          </a:p>
          <a:p>
            <a:r>
              <a:rPr lang="en-GB" sz="1800" b="1" i="0" dirty="0">
                <a:solidFill>
                  <a:srgbClr val="0D0D0D"/>
                </a:solidFill>
                <a:effectLst/>
                <a:latin typeface=".SFUI-Semibold"/>
              </a:rPr>
              <a:t>Access to community resources</a:t>
            </a:r>
            <a:r>
              <a:rPr lang="en-GB" sz="1800" b="0" i="0" dirty="0">
                <a:solidFill>
                  <a:srgbClr val="0D0D0D"/>
                </a:solidFill>
                <a:effectLst/>
                <a:latin typeface=".SFUI-Regular"/>
              </a:rPr>
              <a:t> – Connecting children and families with counselling, healthcare, education, and financial support services.</a:t>
            </a:r>
            <a:endParaRPr lang="en-GB" sz="1800" dirty="0">
              <a:solidFill>
                <a:srgbClr val="0D0D0D"/>
              </a:solidFill>
              <a:effectLst/>
              <a:latin typeface=".AppleSystemUIFont"/>
            </a:endParaRPr>
          </a:p>
          <a:p>
            <a:r>
              <a:rPr lang="en-GB" sz="1800" b="1" i="0" dirty="0">
                <a:solidFill>
                  <a:srgbClr val="0D0D0D"/>
                </a:solidFill>
                <a:effectLst/>
                <a:latin typeface=".SFUI-Semibold"/>
              </a:rPr>
              <a:t>Research and innovation</a:t>
            </a:r>
            <a:r>
              <a:rPr lang="en-GB" sz="1800" b="0" i="0" dirty="0">
                <a:solidFill>
                  <a:srgbClr val="0D0D0D"/>
                </a:solidFill>
                <a:effectLst/>
                <a:latin typeface=".SFUI-Regular"/>
              </a:rPr>
              <a:t> – Learning and applying evidence-based approaches to improve outcomes for children.</a:t>
            </a:r>
            <a:endParaRPr lang="en-GB" sz="1800" dirty="0">
              <a:solidFill>
                <a:srgbClr val="0D0D0D"/>
              </a:solidFill>
              <a:effectLst/>
              <a:latin typeface=".AppleSystemUIFont"/>
            </a:endParaRPr>
          </a:p>
          <a:p>
            <a:r>
              <a:rPr lang="en-GB" sz="1800" b="1" i="0" dirty="0">
                <a:solidFill>
                  <a:srgbClr val="0D0D0D"/>
                </a:solidFill>
                <a:effectLst/>
                <a:latin typeface=".SFUI-Semibold"/>
              </a:rPr>
              <a:t>Collaboration with professionals</a:t>
            </a:r>
            <a:r>
              <a:rPr lang="en-GB" sz="1800" b="0" i="0" dirty="0">
                <a:solidFill>
                  <a:srgbClr val="0D0D0D"/>
                </a:solidFill>
                <a:effectLst/>
                <a:latin typeface=".SFUI-Regular"/>
              </a:rPr>
              <a:t> – Working with teachers, psychologists, healthcare professionals, and child protection agencies.</a:t>
            </a:r>
            <a:endParaRPr lang="en-GB" sz="1800" dirty="0">
              <a:solidFill>
                <a:srgbClr val="0D0D0D"/>
              </a:solidFill>
              <a:effectLst/>
              <a:latin typeface=".AppleSystemUIFont"/>
            </a:endParaRPr>
          </a:p>
          <a:p>
            <a:endParaRPr lang="en-US" dirty="0"/>
          </a:p>
        </p:txBody>
      </p:sp>
      <p:sp>
        <p:nvSpPr>
          <p:cNvPr id="5" name="Text Placeholder 4">
            <a:extLst>
              <a:ext uri="{FF2B5EF4-FFF2-40B4-BE49-F238E27FC236}">
                <a16:creationId xmlns:a16="http://schemas.microsoft.com/office/drawing/2014/main" id="{F7C22FC7-2153-B03D-A167-9EAF8C495229}"/>
              </a:ext>
            </a:extLst>
          </p:cNvPr>
          <p:cNvSpPr>
            <a:spLocks noGrp="1"/>
          </p:cNvSpPr>
          <p:nvPr>
            <p:ph type="body" sz="quarter" idx="3"/>
          </p:nvPr>
        </p:nvSpPr>
        <p:spPr/>
        <p:txBody>
          <a:bodyPr/>
          <a:lstStyle/>
          <a:p>
            <a:r>
              <a:rPr lang="en-GB" dirty="0"/>
              <a:t>Threats </a:t>
            </a:r>
            <a:endParaRPr lang="en-US" dirty="0"/>
          </a:p>
        </p:txBody>
      </p:sp>
      <p:sp>
        <p:nvSpPr>
          <p:cNvPr id="7" name="Content Placeholder 6">
            <a:extLst>
              <a:ext uri="{FF2B5EF4-FFF2-40B4-BE49-F238E27FC236}">
                <a16:creationId xmlns:a16="http://schemas.microsoft.com/office/drawing/2014/main" id="{9972D951-8902-1D2B-45FA-DC69527EB374}"/>
              </a:ext>
            </a:extLst>
          </p:cNvPr>
          <p:cNvSpPr>
            <a:spLocks noGrp="1"/>
          </p:cNvSpPr>
          <p:nvPr>
            <p:ph sz="quarter" idx="4"/>
          </p:nvPr>
        </p:nvSpPr>
        <p:spPr/>
        <p:txBody>
          <a:bodyPr>
            <a:normAutofit/>
          </a:bodyPr>
          <a:lstStyle/>
          <a:p>
            <a:r>
              <a:rPr lang="en-GB" sz="1800" b="1" i="0" dirty="0">
                <a:solidFill>
                  <a:srgbClr val="0D0D0D"/>
                </a:solidFill>
                <a:effectLst/>
                <a:latin typeface=".SFUI-Semibold"/>
              </a:rPr>
              <a:t>High workload</a:t>
            </a:r>
            <a:r>
              <a:rPr lang="en-GB" sz="1800" b="0" i="0" dirty="0">
                <a:solidFill>
                  <a:srgbClr val="0D0D0D"/>
                </a:solidFill>
                <a:effectLst/>
                <a:latin typeface=".SFUI-Regular"/>
              </a:rPr>
              <a:t> – Managing many cases and administrative responsibilities can lead to stress and burnout.</a:t>
            </a:r>
            <a:endParaRPr lang="en-GB" sz="1800" dirty="0">
              <a:solidFill>
                <a:srgbClr val="0D0D0D"/>
              </a:solidFill>
              <a:effectLst/>
              <a:latin typeface=".AppleSystemUIFont"/>
            </a:endParaRPr>
          </a:p>
          <a:p>
            <a:r>
              <a:rPr lang="en-GB" sz="1800" b="0" i="0" dirty="0">
                <a:solidFill>
                  <a:srgbClr val="0D0D0D"/>
                </a:solidFill>
                <a:effectLst/>
                <a:latin typeface=".SFUI-Regular"/>
              </a:rPr>
              <a:t>.</a:t>
            </a:r>
            <a:r>
              <a:rPr lang="en-GB" sz="1800" b="1" i="0" dirty="0">
                <a:solidFill>
                  <a:srgbClr val="0D0D0D"/>
                </a:solidFill>
                <a:effectLst/>
                <a:latin typeface=".SFUI-Semibold"/>
              </a:rPr>
              <a:t> Lack of family cooperation</a:t>
            </a:r>
            <a:r>
              <a:rPr lang="en-GB" sz="1800" b="0" i="0" dirty="0">
                <a:solidFill>
                  <a:srgbClr val="0D0D0D"/>
                </a:solidFill>
                <a:effectLst/>
                <a:latin typeface=".SFUI-Regular"/>
              </a:rPr>
              <a:t> – Some parents or caregivers may be unwilling to cooperate with assessments or support plans.</a:t>
            </a:r>
            <a:endParaRPr lang="en-GB" sz="1800" dirty="0">
              <a:solidFill>
                <a:srgbClr val="0D0D0D"/>
              </a:solidFill>
              <a:effectLst/>
              <a:latin typeface=".AppleSystemUIFont"/>
            </a:endParaRPr>
          </a:p>
          <a:p>
            <a:r>
              <a:rPr lang="en-GB" sz="1800" b="1" i="0" dirty="0">
                <a:solidFill>
                  <a:srgbClr val="0D0D0D"/>
                </a:solidFill>
                <a:effectLst/>
                <a:latin typeface=".SFUI-Semibold"/>
              </a:rPr>
              <a:t>Conflicts with families</a:t>
            </a:r>
            <a:r>
              <a:rPr lang="en-GB" sz="1800" b="0" i="0" dirty="0">
                <a:solidFill>
                  <a:srgbClr val="0D0D0D"/>
                </a:solidFill>
                <a:effectLst/>
                <a:latin typeface=".SFUI-Regular"/>
              </a:rPr>
              <a:t> – Disagreements about child protection decisions may make it difficult to build working relationships.</a:t>
            </a:r>
            <a:endParaRPr lang="en-GB" sz="1800" dirty="0">
              <a:solidFill>
                <a:srgbClr val="0D0D0D"/>
              </a:solidFill>
              <a:effectLst/>
              <a:latin typeface=".AppleSystemUIFont"/>
            </a:endParaRPr>
          </a:p>
          <a:p>
            <a:r>
              <a:rPr lang="en-GB" sz="1800" b="1" i="0" dirty="0">
                <a:solidFill>
                  <a:srgbClr val="0D0D0D"/>
                </a:solidFill>
                <a:effectLst/>
                <a:latin typeface=".SFUI-Semibold"/>
              </a:rPr>
              <a:t>Emotional stress</a:t>
            </a:r>
            <a:r>
              <a:rPr lang="en-GB" sz="1800" b="0" i="0" dirty="0">
                <a:solidFill>
                  <a:srgbClr val="0D0D0D"/>
                </a:solidFill>
                <a:effectLst/>
                <a:latin typeface=".SFUI-Regular"/>
              </a:rPr>
              <a:t> – Regular exposure to child abuse, neglect, trauma, and family crises can affect emotional well-being.</a:t>
            </a:r>
            <a:endParaRPr lang="en-GB" sz="1800" dirty="0">
              <a:solidFill>
                <a:srgbClr val="0D0D0D"/>
              </a:solidFill>
              <a:effectLst/>
              <a:latin typeface=".AppleSystemUIFont"/>
            </a:endParaRPr>
          </a:p>
          <a:p>
            <a:endParaRPr lang="en-US" dirty="0"/>
          </a:p>
        </p:txBody>
      </p:sp>
    </p:spTree>
    <p:extLst>
      <p:ext uri="{BB962C8B-B14F-4D97-AF65-F5344CB8AC3E}">
        <p14:creationId xmlns:p14="http://schemas.microsoft.com/office/powerpoint/2010/main" val="423458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EFD7-F6D1-CC3B-657F-391EF6FC3A0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E6D915A-07B3-1B9B-21CB-1DC0D90E318C}"/>
              </a:ext>
            </a:extLst>
          </p:cNvPr>
          <p:cNvSpPr>
            <a:spLocks noGrp="1"/>
          </p:cNvSpPr>
          <p:nvPr>
            <p:ph idx="1"/>
          </p:nvPr>
        </p:nvSpPr>
        <p:spPr/>
        <p:txBody>
          <a:bodyPr>
            <a:normAutofit fontScale="47500" lnSpcReduction="20000"/>
          </a:bodyPr>
          <a:lstStyle/>
          <a:p>
            <a:r>
              <a:rPr lang="en-GB" dirty="0"/>
              <a:t>My strengths are empathy and compassion, child protection awareness, patience, and the ability to build trust with children. These qualities are important for a social worker in childcare because they help me understand children’s feelings, needs, and experiences, especially when they have experienced abuse, neglect, or family difficulties. Child protection awareness helps me recognise signs of abuse and take appropriate action to safeguard children. Patience and trust-building skills also help create a safe and supportive environment where children feel comfortable expressing their concerns. However, I may sometimes become too emotionally attached to children or find it difficult to maintain professional boundaries. I may also lack confidence when making difficult decisions about a child’s care and experience emotional stress when dealing with challenging situations. These weaknesses could affect my professional judgement if they are not managed effectively, so I would need to develop emotional resilience, improve my decision-making skills, and seek guidance through supervision and training.</a:t>
            </a:r>
          </a:p>
          <a:p>
            <a:r>
              <a:rPr lang="en-GB" dirty="0"/>
              <a:t>There are several opportunities that could help me develop the skills required for a successful career in social work. Further education in social work, psychology, or child welfare would improve my knowledge of child development, safeguarding, and family relationships. Access to community resources would help me connect children and families with counselling, healthcare, education, and financial support. Research and innovation would allow me to learn about evidence-based approaches and improve the quality of support I provide. Collaboration with teachers, psychologists, healthcare professionals, and child protection agencies would also help me gain experience and understand children’s needs from different professional perspectives. These opportunities would allow me to strengthen my existing skills, address my weaknesses, and become more confident and effective in supporting vulnerable children.</a:t>
            </a:r>
          </a:p>
          <a:p>
            <a:r>
              <a:rPr lang="en-GB" dirty="0"/>
              <a:t>However, there are also threats that may affect my ability to perform effectively as a social worker in childcare. A high workload, including managing several cases, completing reports, and attending meetings, may cause stress and lead to burnout. A lack of cooperation from parents or caregivers may make it difficult to assess children’s needs and implement appropriate support plans. Conflicts with families over child protection decisions may also create challenges in maintaining positive professional relationships. Furthermore, regular exposure to child abuse, neglect, trauma, and family crises may affect my emotional well-being. To manage these challenges, I would need to develop effective time management, communication, and conflict-resolution skills while seeking support from colleagues and supervisors. Overall, my personal qualities provide a good foundation for becoming a social worker in childcare, but continued learning, professional development, and effective stress management will be essential to ensure that I can protect children’s rights, promote their well-being, and provide safe and effective support.</a:t>
            </a:r>
          </a:p>
        </p:txBody>
      </p:sp>
    </p:spTree>
    <p:extLst>
      <p:ext uri="{BB962C8B-B14F-4D97-AF65-F5344CB8AC3E}">
        <p14:creationId xmlns:p14="http://schemas.microsoft.com/office/powerpoint/2010/main" val="225877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29FA0-3662-9EF8-DB70-C125EEB8D8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F7BE9C-2813-7900-2951-3F9CE1A6E337}"/>
              </a:ext>
            </a:extLst>
          </p:cNvPr>
          <p:cNvSpPr>
            <a:spLocks noGrp="1"/>
          </p:cNvSpPr>
          <p:nvPr>
            <p:ph idx="1"/>
          </p:nvPr>
        </p:nvSpPr>
        <p:spPr/>
        <p:txBody>
          <a:bodyPr>
            <a:normAutofit fontScale="55000" lnSpcReduction="20000"/>
          </a:bodyPr>
          <a:lstStyle/>
          <a:p>
            <a:r>
              <a:rPr lang="en-US" dirty="0"/>
              <a:t>To pursue my chosen career as a social worker in childcare, I would use my personal strengths, including empathy and compassion, child protection awareness, patience, and the ability to build trust with children. These qualities would help me support vulnerable children, understand their needs, and promote their safety and well-being. According to UNICEF, social service workers play an important role in protecting children from abuse, neglect, exploitation, and violence, while connecting children and families with essential support services. </a:t>
            </a:r>
          </a:p>
          <a:p>
            <a:r>
              <a:rPr lang="en-US" dirty="0"/>
              <a:t>For example, if I were supporting a child who appeared withdrawn or frightened at school, I would use my empathy and patience to listen carefully, communicate in an age-appropriate way, and help the child feel safe enough to express their concerns. If the child disclosed possible abuse, I would follow safeguarding procedures, record the information accurately, and report the concern to the appropriate person rather than promising secrecy. My ability to build trust would also help me work respectfully with the child's family and other professionals, while keeping the child's safety as the priority. The National Association of Social Workers (NASW) identifies child protection, family engagement, professional development, and collaboration as important aspects of child welfare practice. </a:t>
            </a:r>
          </a:p>
          <a:p>
            <a:r>
              <a:rPr lang="en-US" dirty="0"/>
              <a:t>I would also use my strengths to pursue my career by undertaking further education, attending child protection training, gaining relevant practical experience, and learning from experienced social workers. For example, I could volunteer with a reputable children's charity or undertake a supervised placement to develop my communication, assessment, and safeguarding skills. Although I may sometimes become emotionally attached to children, I would work on maintaining professional boundaries and managing stress through supervision and reflective practice. The British Association of Social Workers (BASW) emphasizes ethical practice, respect for people's rights, professional integrity, and effective working relationships. By combining my existing strengths with continued learning and professional development, I would prepare myself to become a responsible, compassionate, and effective social worker who promotes children's rights, safety, and well-being.</a:t>
            </a:r>
          </a:p>
          <a:p>
            <a:endParaRPr lang="en-US" dirty="0"/>
          </a:p>
        </p:txBody>
      </p:sp>
    </p:spTree>
    <p:extLst>
      <p:ext uri="{BB962C8B-B14F-4D97-AF65-F5344CB8AC3E}">
        <p14:creationId xmlns:p14="http://schemas.microsoft.com/office/powerpoint/2010/main" val="70367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65E4-D78A-D28E-32A5-DFF3AD2DBB14}"/>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98F73E3C-79A3-0E5A-22E2-5EF03BDCF02B}"/>
              </a:ext>
            </a:extLst>
          </p:cNvPr>
          <p:cNvSpPr>
            <a:spLocks noGrp="1"/>
          </p:cNvSpPr>
          <p:nvPr>
            <p:ph idx="1"/>
          </p:nvPr>
        </p:nvSpPr>
        <p:spPr/>
        <p:txBody>
          <a:bodyPr/>
          <a:lstStyle/>
          <a:p>
            <a:r>
              <a:rPr lang="en-GB" sz="1800" dirty="0">
                <a:solidFill>
                  <a:srgbClr val="0D0D0D"/>
                </a:solidFill>
                <a:effectLst/>
                <a:latin typeface=".AppleSystemUIFont"/>
                <a:hlinkClick r:id="rId2"/>
              </a:rPr>
              <a:t>https://</a:t>
            </a:r>
            <a:r>
              <a:rPr lang="en-GB" sz="1800" dirty="0" err="1">
                <a:solidFill>
                  <a:srgbClr val="0D0D0D"/>
                </a:solidFill>
                <a:effectLst/>
                <a:latin typeface=".AppleSystemUIFont"/>
                <a:hlinkClick r:id="rId2"/>
              </a:rPr>
              <a:t>www.unicef.org</a:t>
            </a:r>
            <a:r>
              <a:rPr lang="en-GB" sz="1800" dirty="0">
                <a:solidFill>
                  <a:srgbClr val="0D0D0D"/>
                </a:solidFill>
                <a:effectLst/>
                <a:latin typeface=".AppleSystemUIFont"/>
                <a:hlinkClick r:id="rId2"/>
              </a:rPr>
              <a:t>/protection</a:t>
            </a:r>
            <a:endParaRPr lang="en-GB" sz="1800" dirty="0">
              <a:solidFill>
                <a:srgbClr val="0D0D0D"/>
              </a:solidFill>
              <a:latin typeface=".AppleSystemUIFont"/>
            </a:endParaRPr>
          </a:p>
          <a:p>
            <a:r>
              <a:rPr lang="en-GB" sz="1800" dirty="0">
                <a:solidFill>
                  <a:srgbClr val="0D0D0D"/>
                </a:solidFill>
                <a:effectLst/>
                <a:latin typeface=".AppleSystemUIFont"/>
                <a:hlinkClick r:id="rId3"/>
              </a:rPr>
              <a:t>https://</a:t>
            </a:r>
            <a:r>
              <a:rPr lang="en-GB" sz="1800" dirty="0" err="1">
                <a:solidFill>
                  <a:srgbClr val="0D0D0D"/>
                </a:solidFill>
                <a:effectLst/>
                <a:latin typeface=".AppleSystemUIFont"/>
                <a:hlinkClick r:id="rId3"/>
              </a:rPr>
              <a:t>basw.co.uk</a:t>
            </a:r>
            <a:r>
              <a:rPr lang="en-GB" sz="1800" dirty="0">
                <a:solidFill>
                  <a:srgbClr val="0D0D0D"/>
                </a:solidFill>
                <a:effectLst/>
                <a:latin typeface=".AppleSystemUIFont"/>
                <a:hlinkClick r:id="rId3"/>
              </a:rPr>
              <a:t>/policy-practice/standards/code-ethics</a:t>
            </a:r>
            <a:endParaRPr lang="en-GB" sz="1800" dirty="0">
              <a:solidFill>
                <a:srgbClr val="0D0D0D"/>
              </a:solidFill>
              <a:effectLst/>
              <a:latin typeface=".AppleSystemUIFont"/>
            </a:endParaRPr>
          </a:p>
          <a:p>
            <a:endParaRPr lang="en-GB" sz="1800" dirty="0">
              <a:solidFill>
                <a:srgbClr val="0D0D0D"/>
              </a:solidFill>
              <a:effectLst/>
              <a:latin typeface=".AppleSystemUIFont"/>
            </a:endParaRPr>
          </a:p>
          <a:p>
            <a:endParaRPr lang="en-US" dirty="0"/>
          </a:p>
        </p:txBody>
      </p:sp>
    </p:spTree>
    <p:extLst>
      <p:ext uri="{BB962C8B-B14F-4D97-AF65-F5344CB8AC3E}">
        <p14:creationId xmlns:p14="http://schemas.microsoft.com/office/powerpoint/2010/main" val="1210555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Self awareness </vt:lpstr>
      <vt:lpstr>Social worker</vt:lpstr>
      <vt:lpstr>SWOT</vt:lpstr>
      <vt:lpstr>SWOT</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 </dc:title>
  <dc:creator>Maalikah Ghous Amjad (2522378)</dc:creator>
  <cp:lastModifiedBy>Maalikah Ghous Amjad (2522378)</cp:lastModifiedBy>
  <cp:revision>1</cp:revision>
  <dcterms:created xsi:type="dcterms:W3CDTF">2026-10-16T23:05:23Z</dcterms:created>
  <dcterms:modified xsi:type="dcterms:W3CDTF">2026-10-17T22:34:24Z</dcterms:modified>
</cp:coreProperties>
</file>