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62" r:id="rId3"/>
    <p:sldId id="360" r:id="rId4"/>
    <p:sldId id="361" r:id="rId5"/>
    <p:sldId id="356" r:id="rId6"/>
    <p:sldId id="357" r:id="rId7"/>
    <p:sldId id="358" r:id="rId8"/>
    <p:sldId id="380" r:id="rId9"/>
    <p:sldId id="381" r:id="rId10"/>
    <p:sldId id="359" r:id="rId11"/>
    <p:sldId id="363" r:id="rId12"/>
    <p:sldId id="364" r:id="rId13"/>
    <p:sldId id="365" r:id="rId14"/>
    <p:sldId id="366" r:id="rId15"/>
    <p:sldId id="367" r:id="rId16"/>
    <p:sldId id="368" r:id="rId17"/>
    <p:sldId id="369" r:id="rId18"/>
    <p:sldId id="370" r:id="rId19"/>
    <p:sldId id="3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9" d="100"/>
          <a:sy n="59" d="100"/>
        </p:scale>
        <p:origin x="161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463D2-CA3D-9592-82D1-6A252F8C61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252578-CB39-3A8E-127C-15476E9E25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A624D4-EF4F-5E7A-538D-8451F1C05F9E}"/>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E2CDECCF-67BC-2E34-F658-24317B564A7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2FD9F24-AD97-9AA1-0739-5A0A30E04847}"/>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757023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0412F-1E97-3569-CE7D-8B1B53F5551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BCF34D-EF63-5746-3BB4-19387A98646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8BF87A-C3A9-4E7F-2DC1-ACA4E0886898}"/>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3E1FE441-44CE-3CDC-0D41-B3FE6FA4FD6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051F4D6-8109-A145-AE43-53A27B411BE5}"/>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3827264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027A7-DA76-2151-AF50-531CF30D72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B2D284-54B5-BDC9-3C4C-D067DDA74A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0B2414-3044-4ABA-4556-1922D9516061}"/>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794114F3-02F9-C694-82AA-8FED5808015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28C4424-A787-CA36-C303-302B4C8AECAF}"/>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2200651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FF1F0-F19C-FBEB-FCB4-265068FC60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7B450B-CC6A-28A9-5A0C-70F2CD3384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855BC2-DE5F-3E56-B64F-89EA0938A6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50DE22-2C66-F922-6B67-1C66A4834D02}"/>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6" name="Footer Placeholder 5">
            <a:extLst>
              <a:ext uri="{FF2B5EF4-FFF2-40B4-BE49-F238E27FC236}">
                <a16:creationId xmlns:a16="http://schemas.microsoft.com/office/drawing/2014/main" id="{35BA0A70-A9F0-6754-33F2-F7AFC0FE700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4A10485-0DCF-2A0C-176E-2CE7D48FA2F5}"/>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2111198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6DC9B-48B1-4456-8AB0-37368FA08B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727C9C-ED21-B4EB-469F-238AA95E19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E70EC0-2D99-8B68-A86A-557E5641902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0E24A2-9C7D-D093-0FD1-5F420E3BF0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24EA2C-D8F6-B729-67C2-2957255F70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64C3916-D915-8ED2-CD37-7B438376C47A}"/>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8" name="Footer Placeholder 7">
            <a:extLst>
              <a:ext uri="{FF2B5EF4-FFF2-40B4-BE49-F238E27FC236}">
                <a16:creationId xmlns:a16="http://schemas.microsoft.com/office/drawing/2014/main" id="{878AC313-F2DF-28CF-EFA2-6AFCB60F0C6D}"/>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54F9CC86-F6B8-16C5-D8E1-E9CED0D035F5}"/>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3606745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40586-8469-4BE0-B8FF-EE45BC70F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38BC21-9A47-4163-9D18-929EC1865C31}"/>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4" name="Footer Placeholder 3">
            <a:extLst>
              <a:ext uri="{FF2B5EF4-FFF2-40B4-BE49-F238E27FC236}">
                <a16:creationId xmlns:a16="http://schemas.microsoft.com/office/drawing/2014/main" id="{FF735247-BD75-82E5-2A6F-DE4CE4F6EAC8}"/>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790DA5B0-CF14-0686-2744-F7E9F5167882}"/>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1632458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BCC243-8BCC-4D40-296D-D5BCDEACE286}"/>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3" name="Footer Placeholder 2">
            <a:extLst>
              <a:ext uri="{FF2B5EF4-FFF2-40B4-BE49-F238E27FC236}">
                <a16:creationId xmlns:a16="http://schemas.microsoft.com/office/drawing/2014/main" id="{8D122C49-F154-F59A-34CF-A1CEB86974F4}"/>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E0D923D6-8031-CDBA-11CB-C36D6B80460F}"/>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1975161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6F9D6-9398-A4F3-6A81-1E4CEDBBCD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F0B0A3-568D-75F4-13BB-F8C1F02A59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94E662-DCF0-A91F-5B84-F1A86E9711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D8F0B4-5A5A-D08F-30BC-854744492300}"/>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6" name="Footer Placeholder 5">
            <a:extLst>
              <a:ext uri="{FF2B5EF4-FFF2-40B4-BE49-F238E27FC236}">
                <a16:creationId xmlns:a16="http://schemas.microsoft.com/office/drawing/2014/main" id="{857AC97D-750D-70D5-E086-9673233A2CC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A18667E-B666-1F92-C9FF-0DDDB5A12FB2}"/>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759091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40F26-860D-B2AB-EB10-CFD43AE355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9C9501-3416-056B-57D6-4F9A3AEE932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17234CA-D555-3C09-A93F-8369595AFF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D07B1F-3406-2510-3E62-D2E6E414BB00}"/>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6" name="Footer Placeholder 5">
            <a:extLst>
              <a:ext uri="{FF2B5EF4-FFF2-40B4-BE49-F238E27FC236}">
                <a16:creationId xmlns:a16="http://schemas.microsoft.com/office/drawing/2014/main" id="{75DE1668-2E14-6B46-E69A-5D0520352AF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F15A858-AAC6-4BD8-3BAF-598CBD0074CC}"/>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1679710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C79D-C52C-F460-142E-DF5BA25A46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E858B6-CBE3-06BC-725A-AD69AB672A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9A4EFD-D9CA-93D2-193C-DAF6ED537F3D}"/>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A144384F-18D2-A1D6-4A2D-3A079A6D640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DA6B339-7D4F-9CD5-1186-A100941F9443}"/>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1371492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2B48DC-B9E4-E5F5-3B17-63EEE43C61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64A3C7-47D3-1490-2E66-9EE25807F9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CFED21-0379-88C1-E5D1-C2B9F1952FF4}"/>
              </a:ext>
            </a:extLst>
          </p:cNvPr>
          <p:cNvSpPr>
            <a:spLocks noGrp="1"/>
          </p:cNvSpPr>
          <p:nvPr>
            <p:ph type="dt" sz="half" idx="10"/>
          </p:nvPr>
        </p:nvSpPr>
        <p:spPr/>
        <p:txBody>
          <a:body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890E8B77-3839-EB0E-6821-EEE938451CA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9E803F8-DBC4-9A71-18F7-C274C85D6D1C}"/>
              </a:ext>
            </a:extLst>
          </p:cNvPr>
          <p:cNvSpPr>
            <a:spLocks noGrp="1"/>
          </p:cNvSpPr>
          <p:nvPr>
            <p:ph type="sldNum" sz="quarter" idx="12"/>
          </p:nvPr>
        </p:nvSpPr>
        <p:spPr/>
        <p:txBody>
          <a:bodyPr/>
          <a:lstStyle/>
          <a:p>
            <a:fld id="{D6BB586C-5BDE-4C2C-A335-3139E60C9613}" type="slidenum">
              <a:rPr lang="en-GB" smtClean="0"/>
              <a:t>‹#›</a:t>
            </a:fld>
            <a:endParaRPr lang="en-GB" dirty="0"/>
          </a:p>
        </p:txBody>
      </p:sp>
    </p:spTree>
    <p:extLst>
      <p:ext uri="{BB962C8B-B14F-4D97-AF65-F5344CB8AC3E}">
        <p14:creationId xmlns:p14="http://schemas.microsoft.com/office/powerpoint/2010/main" val="1477675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71BEC0-BC29-EA6B-67A4-244953C766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C7FD21-80A1-EF05-6B4A-D22F8A810C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56C916-6116-6BA2-1592-DF694D8C94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1BA136-E19D-48EE-9D9A-792576DCC2B4}" type="datetimeFigureOut">
              <a:rPr lang="en-GB" smtClean="0"/>
              <a:t>30/10/2023</a:t>
            </a:fld>
            <a:endParaRPr lang="en-GB" dirty="0"/>
          </a:p>
        </p:txBody>
      </p:sp>
      <p:sp>
        <p:nvSpPr>
          <p:cNvPr id="5" name="Footer Placeholder 4">
            <a:extLst>
              <a:ext uri="{FF2B5EF4-FFF2-40B4-BE49-F238E27FC236}">
                <a16:creationId xmlns:a16="http://schemas.microsoft.com/office/drawing/2014/main" id="{A86CBDB2-FE70-3E45-16E0-3435D13F9A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775123A5-986B-780A-6193-1909500557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BB586C-5BDE-4C2C-A335-3139E60C9613}" type="slidenum">
              <a:rPr lang="en-GB" smtClean="0"/>
              <a:t>‹#›</a:t>
            </a:fld>
            <a:endParaRPr lang="en-GB" dirty="0"/>
          </a:p>
        </p:txBody>
      </p:sp>
    </p:spTree>
    <p:extLst>
      <p:ext uri="{BB962C8B-B14F-4D97-AF65-F5344CB8AC3E}">
        <p14:creationId xmlns:p14="http://schemas.microsoft.com/office/powerpoint/2010/main" val="3752123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usiness.com/articles/popular-management-theories-decode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120AE-E47C-B949-0E3F-8BDC51B4592D}"/>
              </a:ext>
            </a:extLst>
          </p:cNvPr>
          <p:cNvSpPr>
            <a:spLocks noGrp="1"/>
          </p:cNvSpPr>
          <p:nvPr>
            <p:ph type="ctrTitle"/>
          </p:nvPr>
        </p:nvSpPr>
        <p:spPr>
          <a:xfrm>
            <a:off x="383722" y="1825067"/>
            <a:ext cx="11122090" cy="2732003"/>
          </a:xfrm>
        </p:spPr>
        <p:txBody>
          <a:bodyPr>
            <a:normAutofit fontScale="90000"/>
          </a:bodyPr>
          <a:lstStyle/>
          <a:p>
            <a:pPr algn="l"/>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sz="4900" dirty="0"/>
            </a:br>
            <a:br>
              <a:rPr lang="en-GB" sz="4900" dirty="0"/>
            </a:br>
            <a:br>
              <a:rPr lang="en-GB" sz="4900" dirty="0"/>
            </a:br>
            <a:br>
              <a:rPr lang="en-GB" sz="4900" dirty="0"/>
            </a:br>
            <a:br>
              <a:rPr lang="en-GB" sz="4900" dirty="0"/>
            </a:br>
            <a:br>
              <a:rPr lang="en-GB" sz="49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effectLst/>
                <a:latin typeface="Times New Roman" panose="02020603050405020304" pitchFamily="18" charset="0"/>
                <a:ea typeface="Times New Roman" panose="02020603050405020304" pitchFamily="18" charset="0"/>
              </a:rPr>
            </a:br>
            <a:br>
              <a:rPr lang="en-GB" sz="4000" dirty="0"/>
            </a:br>
            <a:br>
              <a:rPr lang="en-GB" sz="4000" dirty="0"/>
            </a:br>
            <a:br>
              <a:rPr lang="en-GB" sz="4000" dirty="0"/>
            </a:br>
            <a:br>
              <a:rPr lang="en-GB" sz="4000" dirty="0"/>
            </a:br>
            <a:r>
              <a:rPr lang="en-GB" sz="4000" b="1" kern="0" dirty="0">
                <a:solidFill>
                  <a:srgbClr val="000000"/>
                </a:solidFill>
                <a:effectLst/>
                <a:latin typeface="Lato" panose="020F0502020204030203" pitchFamily="34" charset="0"/>
                <a:ea typeface="Times New Roman" panose="02020603050405020304" pitchFamily="18" charset="0"/>
                <a:cs typeface="Times New Roman" panose="02020603050405020304" pitchFamily="18" charset="0"/>
              </a:rPr>
              <a:t>Visions for the Future </a:t>
            </a:r>
            <a:r>
              <a:rPr lang="en-GB" sz="3100" kern="0" dirty="0">
                <a:solidFill>
                  <a:srgbClr val="000000"/>
                </a:solidFill>
                <a:effectLst/>
                <a:latin typeface="Lato" panose="020F0502020204030203" pitchFamily="34" charset="0"/>
                <a:ea typeface="Times New Roman" panose="02020603050405020304" pitchFamily="18" charset="0"/>
                <a:cs typeface="Times New Roman" panose="02020603050405020304" pitchFamily="18" charset="0"/>
              </a:rPr>
              <a:t>–</a:t>
            </a:r>
            <a:r>
              <a:rPr lang="en-GB" sz="3100" b="1" kern="0" dirty="0">
                <a:effectLst/>
                <a:latin typeface="Arial" panose="020B0604020202020204" pitchFamily="34" charset="0"/>
                <a:ea typeface="Times New Roman" panose="02020603050405020304" pitchFamily="18" charset="0"/>
              </a:rPr>
              <a:t>LCDB7008</a:t>
            </a:r>
            <a:br>
              <a:rPr lang="en-GB" sz="4000" kern="0" dirty="0">
                <a:solidFill>
                  <a:srgbClr val="000000"/>
                </a:solidFill>
                <a:effectLst/>
                <a:latin typeface="Lato" panose="020F0502020204030203" pitchFamily="34" charset="0"/>
                <a:ea typeface="Times New Roman" panose="02020603050405020304" pitchFamily="18" charset="0"/>
                <a:cs typeface="Times New Roman" panose="02020603050405020304" pitchFamily="18" charset="0"/>
              </a:rPr>
            </a:br>
            <a:r>
              <a:rPr lang="en-GB" sz="4000" kern="0" dirty="0">
                <a:solidFill>
                  <a:srgbClr val="000000"/>
                </a:solidFill>
                <a:effectLst/>
                <a:latin typeface="Lato" panose="020F0502020204030203" pitchFamily="34" charset="0"/>
                <a:ea typeface="Times New Roman" panose="02020603050405020304" pitchFamily="18" charset="0"/>
                <a:cs typeface="Times New Roman" panose="02020603050405020304" pitchFamily="18" charset="0"/>
              </a:rPr>
              <a:t>Theoretical Perspectives on Management </a:t>
            </a:r>
            <a:br>
              <a:rPr lang="en-GB" sz="4000" kern="0" dirty="0">
                <a:solidFill>
                  <a:srgbClr val="000000"/>
                </a:solidFill>
                <a:effectLst/>
                <a:latin typeface="Lato" panose="020F0502020204030203" pitchFamily="34" charset="0"/>
                <a:ea typeface="Times New Roman" panose="02020603050405020304" pitchFamily="18" charset="0"/>
                <a:cs typeface="Times New Roman" panose="02020603050405020304" pitchFamily="18" charset="0"/>
              </a:rPr>
            </a:br>
            <a:r>
              <a:rPr lang="en-GB" sz="4000" b="1" dirty="0"/>
              <a:t> (DBA Programme)</a:t>
            </a:r>
            <a:br>
              <a:rPr lang="en-GB" sz="4000" b="1" dirty="0"/>
            </a:br>
            <a:br>
              <a:rPr lang="en-GB" sz="4400" b="1" dirty="0"/>
            </a:br>
            <a:r>
              <a:rPr lang="en-GB" sz="4400" b="1" dirty="0"/>
              <a:t>Lecture 3: </a:t>
            </a:r>
            <a:br>
              <a:rPr lang="en-GB" sz="4400" b="1" dirty="0"/>
            </a:br>
            <a:br>
              <a:rPr lang="en-GB" sz="4400" b="1" dirty="0"/>
            </a:br>
            <a:r>
              <a:rPr lang="en-GB" sz="4400" b="1" dirty="0"/>
              <a:t>What is management? Steve finally gives you some theories.</a:t>
            </a:r>
          </a:p>
        </p:txBody>
      </p:sp>
      <p:sp>
        <p:nvSpPr>
          <p:cNvPr id="3" name="Subtitle 2">
            <a:extLst>
              <a:ext uri="{FF2B5EF4-FFF2-40B4-BE49-F238E27FC236}">
                <a16:creationId xmlns:a16="http://schemas.microsoft.com/office/drawing/2014/main" id="{0DCF5AB9-BAD7-E6A5-11A6-6081D58D7A69}"/>
              </a:ext>
            </a:extLst>
          </p:cNvPr>
          <p:cNvSpPr>
            <a:spLocks noGrp="1"/>
          </p:cNvSpPr>
          <p:nvPr>
            <p:ph type="subTitle" idx="1"/>
          </p:nvPr>
        </p:nvSpPr>
        <p:spPr>
          <a:xfrm>
            <a:off x="966651" y="5120640"/>
            <a:ext cx="10659292" cy="1471749"/>
          </a:xfrm>
        </p:spPr>
        <p:txBody>
          <a:bodyPr>
            <a:normAutofit fontScale="92500"/>
          </a:bodyPr>
          <a:lstStyle/>
          <a:p>
            <a:pPr algn="l"/>
            <a:r>
              <a:rPr lang="en-GB" sz="4700" b="1" i="1" dirty="0"/>
              <a:t>Lecturer: Steve Griffiths     </a:t>
            </a:r>
            <a:r>
              <a:rPr lang="en-GB" sz="4400" i="1" dirty="0"/>
              <a:t>20</a:t>
            </a:r>
            <a:r>
              <a:rPr lang="en-GB" sz="4400" dirty="0"/>
              <a:t> October 2023</a:t>
            </a:r>
          </a:p>
          <a:p>
            <a:pPr algn="l"/>
            <a:r>
              <a:rPr lang="en-GB" sz="4400" dirty="0">
                <a:solidFill>
                  <a:srgbClr val="FF0000"/>
                </a:solidFill>
              </a:rPr>
              <a:t>Take care when selecting your favourite theories.</a:t>
            </a:r>
          </a:p>
        </p:txBody>
      </p:sp>
      <p:pic>
        <p:nvPicPr>
          <p:cNvPr id="4" name="Picture 3" descr="uwtsd-logo-bilingual">
            <a:extLst>
              <a:ext uri="{FF2B5EF4-FFF2-40B4-BE49-F238E27FC236}">
                <a16:creationId xmlns:a16="http://schemas.microsoft.com/office/drawing/2014/main" id="{FEF12B7E-C1FE-71E0-3982-36465B9861C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6718" y="606489"/>
            <a:ext cx="4359094" cy="1471749"/>
          </a:xfrm>
          <a:prstGeom prst="rect">
            <a:avLst/>
          </a:prstGeom>
          <a:noFill/>
          <a:ln>
            <a:noFill/>
          </a:ln>
        </p:spPr>
      </p:pic>
    </p:spTree>
    <p:extLst>
      <p:ext uri="{BB962C8B-B14F-4D97-AF65-F5344CB8AC3E}">
        <p14:creationId xmlns:p14="http://schemas.microsoft.com/office/powerpoint/2010/main" val="370474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15610-5DDC-A543-EE1C-22FE0E105A0E}"/>
              </a:ext>
            </a:extLst>
          </p:cNvPr>
          <p:cNvSpPr>
            <a:spLocks noGrp="1"/>
          </p:cNvSpPr>
          <p:nvPr>
            <p:ph type="title"/>
          </p:nvPr>
        </p:nvSpPr>
        <p:spPr/>
        <p:txBody>
          <a:bodyPr/>
          <a:lstStyle/>
          <a:p>
            <a:r>
              <a:rPr lang="en-GB" dirty="0"/>
              <a:t>What is your assignment plan?</a:t>
            </a:r>
          </a:p>
        </p:txBody>
      </p:sp>
      <p:pic>
        <p:nvPicPr>
          <p:cNvPr id="4" name="Content Placeholder 3">
            <a:extLst>
              <a:ext uri="{FF2B5EF4-FFF2-40B4-BE49-F238E27FC236}">
                <a16:creationId xmlns:a16="http://schemas.microsoft.com/office/drawing/2014/main" id="{D690C1C4-0920-351A-84D2-52EAC1F35C61}"/>
              </a:ext>
            </a:extLst>
          </p:cNvPr>
          <p:cNvPicPr>
            <a:picLocks noGrp="1" noChangeAspect="1"/>
          </p:cNvPicPr>
          <p:nvPr>
            <p:ph idx="1"/>
          </p:nvPr>
        </p:nvPicPr>
        <p:blipFill>
          <a:blip r:embed="rId2"/>
          <a:stretch>
            <a:fillRect/>
          </a:stretch>
        </p:blipFill>
        <p:spPr>
          <a:xfrm>
            <a:off x="609600" y="1600201"/>
            <a:ext cx="9486900" cy="4115742"/>
          </a:xfrm>
          <a:prstGeom prst="rect">
            <a:avLst/>
          </a:prstGeom>
        </p:spPr>
      </p:pic>
    </p:spTree>
    <p:extLst>
      <p:ext uri="{BB962C8B-B14F-4D97-AF65-F5344CB8AC3E}">
        <p14:creationId xmlns:p14="http://schemas.microsoft.com/office/powerpoint/2010/main" val="4010906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4587-6F64-B479-6C85-D2E2BCB4D124}"/>
              </a:ext>
            </a:extLst>
          </p:cNvPr>
          <p:cNvSpPr>
            <a:spLocks noGrp="1"/>
          </p:cNvSpPr>
          <p:nvPr>
            <p:ph type="title"/>
          </p:nvPr>
        </p:nvSpPr>
        <p:spPr>
          <a:xfrm>
            <a:off x="838200" y="-83975"/>
            <a:ext cx="10515600" cy="1774664"/>
          </a:xfrm>
        </p:spPr>
        <p:txBody>
          <a:bodyPr>
            <a:normAutofit/>
          </a:bodyPr>
          <a:lstStyle/>
          <a:p>
            <a:r>
              <a:rPr lang="en-GB" sz="3600" b="1" dirty="0"/>
              <a:t>Takeaway 1 from last week.</a:t>
            </a:r>
          </a:p>
        </p:txBody>
      </p:sp>
      <p:sp>
        <p:nvSpPr>
          <p:cNvPr id="3" name="Content Placeholder 2">
            <a:extLst>
              <a:ext uri="{FF2B5EF4-FFF2-40B4-BE49-F238E27FC236}">
                <a16:creationId xmlns:a16="http://schemas.microsoft.com/office/drawing/2014/main" id="{E27F9D2F-571B-F171-A654-CCB46568C579}"/>
              </a:ext>
            </a:extLst>
          </p:cNvPr>
          <p:cNvSpPr>
            <a:spLocks noGrp="1"/>
          </p:cNvSpPr>
          <p:nvPr>
            <p:ph idx="1"/>
          </p:nvPr>
        </p:nvSpPr>
        <p:spPr>
          <a:xfrm>
            <a:off x="597159" y="1259632"/>
            <a:ext cx="10756641" cy="5141167"/>
          </a:xfrm>
        </p:spPr>
        <p:txBody>
          <a:bodyPr>
            <a:normAutofit/>
          </a:bodyPr>
          <a:lstStyle/>
          <a:p>
            <a:pPr marL="0" indent="0">
              <a:buNone/>
            </a:pPr>
            <a:r>
              <a:rPr lang="en-GB" dirty="0"/>
              <a:t>There are many versions of definitions of management.</a:t>
            </a:r>
          </a:p>
          <a:p>
            <a:pPr marL="0" indent="0">
              <a:buNone/>
            </a:pPr>
            <a:r>
              <a:rPr lang="en-GB" dirty="0">
                <a:solidFill>
                  <a:srgbClr val="FF0000"/>
                </a:solidFill>
              </a:rPr>
              <a:t>“Lack of consensus”- gives us freedom but undermines certainty.</a:t>
            </a:r>
          </a:p>
          <a:p>
            <a:pPr marL="0" indent="0">
              <a:buNone/>
            </a:pPr>
            <a:r>
              <a:rPr lang="en-GB" dirty="0"/>
              <a:t>These might be influenced by:</a:t>
            </a:r>
          </a:p>
          <a:p>
            <a:r>
              <a:rPr lang="en-GB" dirty="0"/>
              <a:t>The sector- Private, Public, Not for Profit &amp; many other hybrids</a:t>
            </a:r>
          </a:p>
          <a:p>
            <a:r>
              <a:rPr lang="en-GB" dirty="0"/>
              <a:t>The size- small, medium, large</a:t>
            </a:r>
          </a:p>
          <a:p>
            <a:r>
              <a:rPr lang="en-GB" dirty="0"/>
              <a:t>Domestic/International</a:t>
            </a:r>
          </a:p>
          <a:p>
            <a:r>
              <a:rPr lang="en-GB" dirty="0"/>
              <a:t>Cultural environment</a:t>
            </a:r>
          </a:p>
          <a:p>
            <a:r>
              <a:rPr lang="en-GB" dirty="0"/>
              <a:t>The business environment</a:t>
            </a:r>
          </a:p>
          <a:p>
            <a:r>
              <a:rPr lang="en-GB" dirty="0"/>
              <a:t>The task to be managed</a:t>
            </a:r>
          </a:p>
          <a:p>
            <a:r>
              <a:rPr lang="en-GB" dirty="0"/>
              <a:t>The functional specialism being reviewed</a:t>
            </a:r>
          </a:p>
        </p:txBody>
      </p:sp>
    </p:spTree>
    <p:extLst>
      <p:ext uri="{BB962C8B-B14F-4D97-AF65-F5344CB8AC3E}">
        <p14:creationId xmlns:p14="http://schemas.microsoft.com/office/powerpoint/2010/main" val="3390744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1280C-61C6-9B20-FF5E-DE6A43FA7BAC}"/>
              </a:ext>
            </a:extLst>
          </p:cNvPr>
          <p:cNvSpPr>
            <a:spLocks noGrp="1"/>
          </p:cNvSpPr>
          <p:nvPr>
            <p:ph type="title"/>
          </p:nvPr>
        </p:nvSpPr>
        <p:spPr/>
        <p:txBody>
          <a:bodyPr/>
          <a:lstStyle/>
          <a:p>
            <a:r>
              <a:rPr lang="en-GB" sz="4400" b="1" dirty="0"/>
              <a:t>Takeaway 2 from last week.</a:t>
            </a:r>
            <a:endParaRPr lang="en-GB" dirty="0"/>
          </a:p>
        </p:txBody>
      </p:sp>
      <p:sp>
        <p:nvSpPr>
          <p:cNvPr id="3" name="Content Placeholder 2">
            <a:extLst>
              <a:ext uri="{FF2B5EF4-FFF2-40B4-BE49-F238E27FC236}">
                <a16:creationId xmlns:a16="http://schemas.microsoft.com/office/drawing/2014/main" id="{F964AA50-47FF-DF73-2D73-DBBF0964706C}"/>
              </a:ext>
            </a:extLst>
          </p:cNvPr>
          <p:cNvSpPr>
            <a:spLocks noGrp="1"/>
          </p:cNvSpPr>
          <p:nvPr>
            <p:ph idx="1"/>
          </p:nvPr>
        </p:nvSpPr>
        <p:spPr/>
        <p:txBody>
          <a:bodyPr/>
          <a:lstStyle/>
          <a:p>
            <a:r>
              <a:rPr lang="en-GB" dirty="0"/>
              <a:t>There is some disconnect between academic theory and actual business practice.</a:t>
            </a:r>
          </a:p>
          <a:p>
            <a:r>
              <a:rPr lang="en-GB" dirty="0"/>
              <a:t>See separate folder on some articles on this.</a:t>
            </a:r>
          </a:p>
          <a:p>
            <a:endParaRPr lang="en-GB" dirty="0"/>
          </a:p>
          <a:p>
            <a:pPr marL="0" indent="0">
              <a:buNone/>
            </a:pPr>
            <a:r>
              <a:rPr lang="en-GB" b="1" dirty="0">
                <a:solidFill>
                  <a:srgbClr val="FF0000"/>
                </a:solidFill>
              </a:rPr>
              <a:t>What is the implication of this disconnect?</a:t>
            </a:r>
          </a:p>
        </p:txBody>
      </p:sp>
    </p:spTree>
    <p:extLst>
      <p:ext uri="{BB962C8B-B14F-4D97-AF65-F5344CB8AC3E}">
        <p14:creationId xmlns:p14="http://schemas.microsoft.com/office/powerpoint/2010/main" val="2869878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9DBFB-3F14-C1E9-1720-C792E3C47831}"/>
              </a:ext>
            </a:extLst>
          </p:cNvPr>
          <p:cNvSpPr>
            <a:spLocks noGrp="1"/>
          </p:cNvSpPr>
          <p:nvPr>
            <p:ph type="title"/>
          </p:nvPr>
        </p:nvSpPr>
        <p:spPr/>
        <p:txBody>
          <a:bodyPr/>
          <a:lstStyle/>
          <a:p>
            <a:r>
              <a:rPr lang="en-GB" dirty="0"/>
              <a:t>Management theories.</a:t>
            </a:r>
            <a:br>
              <a:rPr lang="en-GB" dirty="0"/>
            </a:br>
            <a:r>
              <a:rPr lang="en-GB" dirty="0"/>
              <a:t>This is a quick run through. </a:t>
            </a:r>
          </a:p>
        </p:txBody>
      </p:sp>
      <p:sp>
        <p:nvSpPr>
          <p:cNvPr id="3" name="Content Placeholder 2">
            <a:extLst>
              <a:ext uri="{FF2B5EF4-FFF2-40B4-BE49-F238E27FC236}">
                <a16:creationId xmlns:a16="http://schemas.microsoft.com/office/drawing/2014/main" id="{3A401CFA-F740-0878-EFE7-A640995A6AA2}"/>
              </a:ext>
            </a:extLst>
          </p:cNvPr>
          <p:cNvSpPr>
            <a:spLocks noGrp="1"/>
          </p:cNvSpPr>
          <p:nvPr>
            <p:ph idx="1"/>
          </p:nvPr>
        </p:nvSpPr>
        <p:spPr/>
        <p:txBody>
          <a:bodyPr/>
          <a:lstStyle/>
          <a:p>
            <a:r>
              <a:rPr lang="en-GB" dirty="0"/>
              <a:t>It is worth back tracking when you start your preparation for the assignment to review which theories fit or can be adapted for your purposes.</a:t>
            </a:r>
          </a:p>
          <a:p>
            <a:r>
              <a:rPr lang="en-GB" dirty="0"/>
              <a:t>Many are quite old, but they are still quoted and are in your favourite textbooks.</a:t>
            </a:r>
          </a:p>
          <a:p>
            <a:r>
              <a:rPr lang="en-GB" dirty="0"/>
              <a:t>Your updating and adapting will be rewarded.</a:t>
            </a:r>
          </a:p>
          <a:p>
            <a:r>
              <a:rPr lang="en-GB" dirty="0"/>
              <a:t>Not all theories are covered here e.g. Postmodernism and Feminist management theory. I will return to these.</a:t>
            </a:r>
          </a:p>
          <a:p>
            <a:r>
              <a:rPr lang="en-GB" dirty="0"/>
              <a:t>Not all ways of categorising theory is presented here.</a:t>
            </a:r>
          </a:p>
        </p:txBody>
      </p:sp>
    </p:spTree>
    <p:extLst>
      <p:ext uri="{BB962C8B-B14F-4D97-AF65-F5344CB8AC3E}">
        <p14:creationId xmlns:p14="http://schemas.microsoft.com/office/powerpoint/2010/main" val="717667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746C9-60D1-EF0F-4C45-FA15F911567E}"/>
              </a:ext>
            </a:extLst>
          </p:cNvPr>
          <p:cNvSpPr>
            <a:spLocks noGrp="1"/>
          </p:cNvSpPr>
          <p:nvPr>
            <p:ph type="title"/>
          </p:nvPr>
        </p:nvSpPr>
        <p:spPr/>
        <p:txBody>
          <a:bodyPr/>
          <a:lstStyle/>
          <a:p>
            <a:r>
              <a:rPr lang="en-GB" dirty="0"/>
              <a:t>Overlap with other topics.</a:t>
            </a:r>
            <a:br>
              <a:rPr lang="en-GB" dirty="0"/>
            </a:br>
            <a:endParaRPr lang="en-GB" dirty="0"/>
          </a:p>
        </p:txBody>
      </p:sp>
      <p:sp>
        <p:nvSpPr>
          <p:cNvPr id="3" name="Content Placeholder 2">
            <a:extLst>
              <a:ext uri="{FF2B5EF4-FFF2-40B4-BE49-F238E27FC236}">
                <a16:creationId xmlns:a16="http://schemas.microsoft.com/office/drawing/2014/main" id="{67071CEC-2789-F7F0-56BE-621B005E0D82}"/>
              </a:ext>
            </a:extLst>
          </p:cNvPr>
          <p:cNvSpPr>
            <a:spLocks noGrp="1"/>
          </p:cNvSpPr>
          <p:nvPr>
            <p:ph idx="1"/>
          </p:nvPr>
        </p:nvSpPr>
        <p:spPr>
          <a:xfrm>
            <a:off x="514350" y="1304925"/>
            <a:ext cx="10839450" cy="4872038"/>
          </a:xfrm>
        </p:spPr>
        <p:txBody>
          <a:bodyPr>
            <a:normAutofit fontScale="92500" lnSpcReduction="10000"/>
          </a:bodyPr>
          <a:lstStyle/>
          <a:p>
            <a:pPr marL="0" indent="0">
              <a:buNone/>
            </a:pPr>
            <a:r>
              <a:rPr lang="en-GB" dirty="0"/>
              <a:t>Management theory often overlaps with other business topics.</a:t>
            </a:r>
          </a:p>
          <a:p>
            <a:pPr marL="0" indent="0">
              <a:buNone/>
            </a:pPr>
            <a:endParaRPr lang="en-GB" dirty="0"/>
          </a:p>
          <a:p>
            <a:pPr marL="0" indent="0">
              <a:buNone/>
            </a:pPr>
            <a:r>
              <a:rPr lang="en-GB" dirty="0"/>
              <a:t>For example</a:t>
            </a:r>
          </a:p>
          <a:p>
            <a:r>
              <a:rPr lang="en-GB" dirty="0"/>
              <a:t>Leadership</a:t>
            </a:r>
          </a:p>
          <a:p>
            <a:r>
              <a:rPr lang="en-GB" dirty="0"/>
              <a:t>Strategy</a:t>
            </a:r>
          </a:p>
          <a:p>
            <a:r>
              <a:rPr lang="en-GB" dirty="0"/>
              <a:t>Change/dynamic/learning organisations</a:t>
            </a:r>
          </a:p>
          <a:p>
            <a:r>
              <a:rPr lang="en-GB" dirty="0"/>
              <a:t>Culture</a:t>
            </a:r>
          </a:p>
          <a:p>
            <a:r>
              <a:rPr lang="en-GB" dirty="0"/>
              <a:t>Planning</a:t>
            </a:r>
          </a:p>
          <a:p>
            <a:endParaRPr lang="en-GB" dirty="0"/>
          </a:p>
          <a:p>
            <a:pPr marL="0" indent="0">
              <a:buNone/>
            </a:pPr>
            <a:r>
              <a:rPr lang="en-GB" dirty="0">
                <a:solidFill>
                  <a:srgbClr val="FF0000"/>
                </a:solidFill>
              </a:rPr>
              <a:t>Managers may exhibit all these or none, but there are separate theories for each.</a:t>
            </a:r>
          </a:p>
        </p:txBody>
      </p:sp>
    </p:spTree>
    <p:extLst>
      <p:ext uri="{BB962C8B-B14F-4D97-AF65-F5344CB8AC3E}">
        <p14:creationId xmlns:p14="http://schemas.microsoft.com/office/powerpoint/2010/main" val="1618146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2AD8F-B10E-CCC1-55C9-D243A62CFB01}"/>
              </a:ext>
            </a:extLst>
          </p:cNvPr>
          <p:cNvSpPr>
            <a:spLocks noGrp="1"/>
          </p:cNvSpPr>
          <p:nvPr>
            <p:ph type="title"/>
          </p:nvPr>
        </p:nvSpPr>
        <p:spPr>
          <a:xfrm>
            <a:off x="233265" y="195943"/>
            <a:ext cx="11719249" cy="1494745"/>
          </a:xfrm>
        </p:spPr>
        <p:txBody>
          <a:bodyPr>
            <a:normAutofit fontScale="90000"/>
          </a:bodyPr>
          <a:lstStyle/>
          <a:p>
            <a:r>
              <a:rPr lang="en-GB" sz="3200" kern="0" spc="25" dirty="0">
                <a:solidFill>
                  <a:srgbClr val="444444"/>
                </a:solidFill>
                <a:latin typeface="proxima-nova"/>
                <a:ea typeface="Times New Roman" panose="02020603050405020304" pitchFamily="18" charset="0"/>
                <a:cs typeface="Times New Roman" panose="02020603050405020304" pitchFamily="18" charset="0"/>
              </a:rPr>
              <a:t>Management is a field of study with a long history and has evolved. There are different management theories, and the best management practices often change. </a:t>
            </a:r>
            <a:br>
              <a:rPr lang="en-GB" sz="3200" kern="0" spc="25" dirty="0">
                <a:solidFill>
                  <a:srgbClr val="444444"/>
                </a:solidFill>
                <a:latin typeface="proxima-nova"/>
                <a:ea typeface="Times New Roman" panose="02020603050405020304" pitchFamily="18" charset="0"/>
                <a:cs typeface="Times New Roman" panose="02020603050405020304" pitchFamily="18" charset="0"/>
              </a:rPr>
            </a:br>
            <a:endParaRPr lang="en-GB" sz="3200" dirty="0"/>
          </a:p>
        </p:txBody>
      </p:sp>
      <p:sp>
        <p:nvSpPr>
          <p:cNvPr id="3" name="Content Placeholder 2">
            <a:extLst>
              <a:ext uri="{FF2B5EF4-FFF2-40B4-BE49-F238E27FC236}">
                <a16:creationId xmlns:a16="http://schemas.microsoft.com/office/drawing/2014/main" id="{596756C4-B885-4D6B-21D2-29C323507F3E}"/>
              </a:ext>
            </a:extLst>
          </p:cNvPr>
          <p:cNvSpPr>
            <a:spLocks noGrp="1"/>
          </p:cNvSpPr>
          <p:nvPr>
            <p:ph idx="1"/>
          </p:nvPr>
        </p:nvSpPr>
        <p:spPr>
          <a:xfrm>
            <a:off x="382555" y="1492898"/>
            <a:ext cx="11504645" cy="5169159"/>
          </a:xfrm>
        </p:spPr>
        <p:txBody>
          <a:bodyPr>
            <a:normAutofit/>
          </a:bodyPr>
          <a:lstStyle/>
          <a:p>
            <a:pPr marL="0" indent="0">
              <a:buNone/>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A typical list:</a:t>
            </a:r>
          </a:p>
          <a:p>
            <a:pPr>
              <a:lnSpc>
                <a:spcPts val="1920"/>
              </a:lnSpc>
              <a:spcBef>
                <a:spcPts val="1800"/>
              </a:spcBef>
              <a:spcAft>
                <a:spcPts val="1800"/>
              </a:spcAft>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Management is a broad concept encompassing leaders and managers.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1920"/>
              </a:lnSpc>
              <a:spcBef>
                <a:spcPts val="1800"/>
              </a:spcBef>
              <a:spcAft>
                <a:spcPts val="1800"/>
              </a:spcAft>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Management may include those responsible for leading, directing, planning, and organizing everyday operations.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1920"/>
              </a:lnSpc>
              <a:spcBef>
                <a:spcPts val="1800"/>
              </a:spcBef>
              <a:spcAft>
                <a:spcPts val="1800"/>
              </a:spcAft>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Management defines roles and responsibilities, manages resources, sets goals, and communicates messages from senior management to the subordinates in an organization.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1920"/>
              </a:lnSpc>
              <a:spcBef>
                <a:spcPts val="1800"/>
              </a:spcBef>
              <a:spcAft>
                <a:spcPts val="1800"/>
              </a:spcAft>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Management monitors progress within all areas of the organization to ensure that goals and standards are met.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1920"/>
              </a:lnSpc>
              <a:spcBef>
                <a:spcPts val="1800"/>
              </a:spcBef>
              <a:spcAft>
                <a:spcPts val="1800"/>
              </a:spcAft>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Management also assesses the progress of goals and ensures those goals are met on time.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526344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2D092-D835-95EB-DDE3-8E561F81F786}"/>
              </a:ext>
            </a:extLst>
          </p:cNvPr>
          <p:cNvSpPr>
            <a:spLocks noGrp="1"/>
          </p:cNvSpPr>
          <p:nvPr>
            <p:ph type="title"/>
          </p:nvPr>
        </p:nvSpPr>
        <p:spPr/>
        <p:txBody>
          <a:bodyPr>
            <a:normAutofit fontScale="90000"/>
          </a:bodyPr>
          <a:lstStyle/>
          <a:p>
            <a:pPr>
              <a:lnSpc>
                <a:spcPct val="107000"/>
              </a:lnSpc>
              <a:spcAft>
                <a:spcPts val="800"/>
              </a:spcAft>
            </a:pPr>
            <a:r>
              <a:rPr lang="en-GB"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59A1E220-930E-50A2-613C-F3370BDEA603}"/>
              </a:ext>
            </a:extLst>
          </p:cNvPr>
          <p:cNvSpPr>
            <a:spLocks noGrp="1"/>
          </p:cNvSpPr>
          <p:nvPr>
            <p:ph idx="1"/>
          </p:nvPr>
        </p:nvSpPr>
        <p:spPr>
          <a:xfrm>
            <a:off x="838200" y="690465"/>
            <a:ext cx="10515600" cy="5486498"/>
          </a:xfrm>
        </p:spPr>
        <p:txBody>
          <a:bodyPr/>
          <a:lstStyle/>
          <a:p>
            <a:pPr marL="0" indent="0">
              <a:buNone/>
            </a:pPr>
            <a:endParaRPr lang="en-GB" dirty="0"/>
          </a:p>
          <a:p>
            <a:pPr marL="0" indent="0">
              <a:buNone/>
            </a:pPr>
            <a:endParaRPr lang="en-GB" dirty="0"/>
          </a:p>
          <a:p>
            <a:pPr marL="0" indent="0">
              <a:buNone/>
            </a:pPr>
            <a:r>
              <a:rPr lang="en-GB"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Bennett Conlin, B. (2023) </a:t>
            </a:r>
            <a:r>
              <a:rPr lang="en-GB" i="1"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Popular Management Theories Decoded.</a:t>
            </a:r>
            <a:r>
              <a:rPr lang="en-GB"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Business.com. 27 September. </a:t>
            </a:r>
            <a:br>
              <a:rPr lang="en-GB" kern="100" dirty="0">
                <a:latin typeface="Calibri" panose="020F0502020204030204" pitchFamily="34" charset="0"/>
                <a:ea typeface="Calibri" panose="020F0502020204030204" pitchFamily="34" charset="0"/>
                <a:cs typeface="Times New Roman" panose="02020603050405020304" pitchFamily="18" charset="0"/>
              </a:rPr>
            </a:br>
            <a:r>
              <a:rPr lang="en-GB" u="sng" kern="100" dirty="0">
                <a:solidFill>
                  <a:srgbClr val="0563C1"/>
                </a:solidFill>
                <a:latin typeface="Arial" panose="020B0604020202020204" pitchFamily="34" charset="0"/>
                <a:ea typeface="Calibri" panose="020F0502020204030204" pitchFamily="34" charset="0"/>
                <a:cs typeface="Times New Roman" panose="02020603050405020304" pitchFamily="18" charset="0"/>
                <a:hlinkClick r:id="rId2"/>
              </a:rPr>
              <a:t>https://www.business.com/articles/popular-management-theories-decoded/</a:t>
            </a:r>
            <a:br>
              <a:rPr lang="en-GB" kern="100" dirty="0">
                <a:latin typeface="Calibri" panose="020F0502020204030204" pitchFamily="34" charset="0"/>
                <a:ea typeface="Calibri" panose="020F0502020204030204" pitchFamily="34" charset="0"/>
                <a:cs typeface="Times New Roman" panose="02020603050405020304" pitchFamily="18" charset="0"/>
              </a:rPr>
            </a:br>
            <a:r>
              <a:rPr lang="en-GB" kern="100" dirty="0">
                <a:latin typeface="Arial" panose="020B0604020202020204" pitchFamily="34" charset="0"/>
                <a:ea typeface="Calibri" panose="020F0502020204030204" pitchFamily="34" charset="0"/>
                <a:cs typeface="Times New Roman" panose="02020603050405020304" pitchFamily="18" charset="0"/>
              </a:rPr>
              <a:t>(Retrieved 10-10-23).</a:t>
            </a:r>
            <a:endParaRPr lang="en-GB" dirty="0"/>
          </a:p>
          <a:p>
            <a:pPr marL="0" indent="0">
              <a:buNone/>
            </a:pPr>
            <a:endParaRPr lang="en-GB" dirty="0"/>
          </a:p>
          <a:p>
            <a:pPr marL="0" indent="0">
              <a:buNone/>
            </a:pPr>
            <a:r>
              <a:rPr lang="en-GB" dirty="0"/>
              <a:t>See next slide</a:t>
            </a:r>
          </a:p>
        </p:txBody>
      </p:sp>
    </p:spTree>
    <p:extLst>
      <p:ext uri="{BB962C8B-B14F-4D97-AF65-F5344CB8AC3E}">
        <p14:creationId xmlns:p14="http://schemas.microsoft.com/office/powerpoint/2010/main" val="1881942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409B0F-C183-E2D7-2CE7-635175D41A0D}"/>
              </a:ext>
            </a:extLst>
          </p:cNvPr>
          <p:cNvPicPr>
            <a:picLocks noChangeAspect="1"/>
          </p:cNvPicPr>
          <p:nvPr/>
        </p:nvPicPr>
        <p:blipFill>
          <a:blip r:embed="rId2"/>
          <a:stretch>
            <a:fillRect/>
          </a:stretch>
        </p:blipFill>
        <p:spPr>
          <a:xfrm>
            <a:off x="858417" y="270587"/>
            <a:ext cx="10627566" cy="6148873"/>
          </a:xfrm>
          <a:prstGeom prst="rect">
            <a:avLst/>
          </a:prstGeom>
        </p:spPr>
      </p:pic>
    </p:spTree>
    <p:extLst>
      <p:ext uri="{BB962C8B-B14F-4D97-AF65-F5344CB8AC3E}">
        <p14:creationId xmlns:p14="http://schemas.microsoft.com/office/powerpoint/2010/main" val="3144502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7DC45-4AC4-EF8C-1783-0528AAF5507B}"/>
              </a:ext>
            </a:extLst>
          </p:cNvPr>
          <p:cNvSpPr>
            <a:spLocks noGrp="1"/>
          </p:cNvSpPr>
          <p:nvPr>
            <p:ph type="title"/>
          </p:nvPr>
        </p:nvSpPr>
        <p:spPr>
          <a:xfrm>
            <a:off x="513184" y="-615819"/>
            <a:ext cx="10840616" cy="2306508"/>
          </a:xfrm>
        </p:spPr>
        <p:txBody>
          <a:bodyPr>
            <a:normAutofit/>
          </a:bodyPr>
          <a:lstStyle/>
          <a:p>
            <a:b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br>
            <a: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t>Frederick Taylor (1856-1915)</a:t>
            </a:r>
            <a:r>
              <a:rPr lang="en-GB" sz="1800" kern="0" spc="25" dirty="0">
                <a:solidFill>
                  <a:srgbClr val="444444"/>
                </a:solidFill>
                <a:effectLst/>
                <a:latin typeface="proxima-nova"/>
                <a:ea typeface="Times New Roman" panose="02020603050405020304" pitchFamily="18" charset="0"/>
                <a:cs typeface="Times New Roman" panose="02020603050405020304" pitchFamily="18" charset="0"/>
              </a:rPr>
              <a:t> </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The Principles of Scientific Management (1911)</a:t>
            </a:r>
            <a:endParaRPr lang="en-GB" sz="2400" dirty="0"/>
          </a:p>
        </p:txBody>
      </p:sp>
      <p:sp>
        <p:nvSpPr>
          <p:cNvPr id="3" name="Content Placeholder 2">
            <a:extLst>
              <a:ext uri="{FF2B5EF4-FFF2-40B4-BE49-F238E27FC236}">
                <a16:creationId xmlns:a16="http://schemas.microsoft.com/office/drawing/2014/main" id="{4C263358-FD9B-5382-A432-4AA76F6A6766}"/>
              </a:ext>
            </a:extLst>
          </p:cNvPr>
          <p:cNvSpPr>
            <a:spLocks noGrp="1"/>
          </p:cNvSpPr>
          <p:nvPr>
            <p:ph idx="1"/>
          </p:nvPr>
        </p:nvSpPr>
        <p:spPr>
          <a:xfrm>
            <a:off x="419878" y="1492898"/>
            <a:ext cx="10933922" cy="4684065"/>
          </a:xfrm>
        </p:spPr>
        <p:txBody>
          <a:bodyPr>
            <a:normAutofit lnSpcReduction="10000"/>
          </a:bodyPr>
          <a:lstStyle/>
          <a:p>
            <a:pPr marL="0" indent="0">
              <a:buNone/>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Taylor's principles focused on making work more efficient by breaking it down into smaller and simpler tasks performed quickly with maximum efficiency. He believed that if workers were given clear instructions and rewarded for their efforts, they would be more productive. </a:t>
            </a:r>
          </a:p>
          <a:p>
            <a:pPr marL="0" indent="0">
              <a:buNone/>
            </a:pP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The "father of modern management" attempted to optimize tasks through increased efficiency.</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Task Specialization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Time and Motion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Incentivizing Employees </a:t>
            </a:r>
          </a:p>
          <a:p>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Better Wages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66426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C3283-E495-B29C-8657-49788ADDAE45}"/>
              </a:ext>
            </a:extLst>
          </p:cNvPr>
          <p:cNvSpPr>
            <a:spLocks noGrp="1"/>
          </p:cNvSpPr>
          <p:nvPr>
            <p:ph type="title"/>
          </p:nvPr>
        </p:nvSpPr>
        <p:spPr>
          <a:xfrm>
            <a:off x="838200" y="-625151"/>
            <a:ext cx="10515600" cy="2315839"/>
          </a:xfrm>
        </p:spPr>
        <p:txBody>
          <a:bodyPr>
            <a:normAutofit/>
          </a:bodyPr>
          <a:lstStyle/>
          <a:p>
            <a: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t>Henri Fayol (1841–1925) </a:t>
            </a:r>
            <a:endParaRPr lang="en-GB" sz="3200" dirty="0"/>
          </a:p>
        </p:txBody>
      </p:sp>
      <p:sp>
        <p:nvSpPr>
          <p:cNvPr id="3" name="Content Placeholder 2">
            <a:extLst>
              <a:ext uri="{FF2B5EF4-FFF2-40B4-BE49-F238E27FC236}">
                <a16:creationId xmlns:a16="http://schemas.microsoft.com/office/drawing/2014/main" id="{CEE591F6-AA12-96B5-7345-3AD1D3F55AA0}"/>
              </a:ext>
            </a:extLst>
          </p:cNvPr>
          <p:cNvSpPr>
            <a:spLocks noGrp="1"/>
          </p:cNvSpPr>
          <p:nvPr>
            <p:ph idx="1"/>
          </p:nvPr>
        </p:nvSpPr>
        <p:spPr>
          <a:xfrm>
            <a:off x="335901" y="923731"/>
            <a:ext cx="11663265" cy="5840963"/>
          </a:xfrm>
        </p:spPr>
        <p:txBody>
          <a:bodyPr>
            <a:normAutofit/>
          </a:bodyPr>
          <a:lstStyle/>
          <a:p>
            <a:pPr marL="0" indent="0">
              <a:buNone/>
            </a:pPr>
            <a:r>
              <a:rPr lang="en-GB" sz="2000" b="1" kern="0" spc="25" dirty="0">
                <a:solidFill>
                  <a:srgbClr val="444444"/>
                </a:solidFill>
                <a:effectLst/>
                <a:latin typeface="proxima-nova"/>
                <a:ea typeface="Times New Roman" panose="02020603050405020304" pitchFamily="18" charset="0"/>
                <a:cs typeface="Times New Roman" panose="02020603050405020304" pitchFamily="18" charset="0"/>
              </a:rPr>
              <a:t>Administrative Theory</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Fayol proposed 14 principles for efficient organizations, include unity of command, division of labour, scalar chain (clear line of communication), subordination of individual interests to general interests, remuneration based on merit and equity, centralization or decentralization, order, authority, and responsibility.</a:t>
            </a:r>
          </a:p>
          <a:p>
            <a:pPr marL="0" indent="0">
              <a:buNone/>
            </a:pPr>
            <a:r>
              <a:rPr lang="en-GB" sz="2000" b="1" kern="0" spc="25" dirty="0">
                <a:solidFill>
                  <a:srgbClr val="444444"/>
                </a:solidFill>
                <a:effectLst/>
                <a:latin typeface="proxima-nova"/>
                <a:ea typeface="Times New Roman" panose="02020603050405020304" pitchFamily="18" charset="0"/>
                <a:cs typeface="Times New Roman" panose="02020603050405020304" pitchFamily="18" charset="0"/>
              </a:rPr>
              <a:t>Workplace Management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000" kern="0" spc="25" dirty="0">
                <a:solidFill>
                  <a:srgbClr val="444444"/>
                </a:solidFill>
                <a:latin typeface="proxima-nova"/>
                <a:ea typeface="Times New Roman" panose="02020603050405020304" pitchFamily="18" charset="0"/>
                <a:cs typeface="Times New Roman" panose="02020603050405020304" pitchFamily="18" charset="0"/>
              </a:rPr>
              <a:t>F</a:t>
            </a: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ocused on people rather than machines or production processes. He argued that workers should be treated with respect and given fair treatment, such as good wages and proper training, to motivate them to work harder.</a:t>
            </a:r>
          </a:p>
          <a:p>
            <a:pPr marL="0" indent="0">
              <a:buNone/>
            </a:pPr>
            <a:r>
              <a:rPr lang="en-GB" sz="2000" b="1" kern="0" spc="25" dirty="0">
                <a:solidFill>
                  <a:srgbClr val="444444"/>
                </a:solidFill>
                <a:effectLst/>
                <a:latin typeface="proxima-nova"/>
                <a:ea typeface="Times New Roman" panose="02020603050405020304" pitchFamily="18" charset="0"/>
                <a:cs typeface="Times New Roman" panose="02020603050405020304" pitchFamily="18" charset="0"/>
              </a:rPr>
              <a:t>Organizational Theory</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Forecasting,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Organizing and staffing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Directing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Coordinating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solidFill>
                  <a:srgbClr val="444444"/>
                </a:solidFill>
                <a:effectLst/>
                <a:latin typeface="proxima-nova"/>
                <a:ea typeface="Times New Roman" panose="02020603050405020304" pitchFamily="18" charset="0"/>
                <a:cs typeface="Times New Roman" panose="02020603050405020304" pitchFamily="18" charset="0"/>
              </a:rPr>
              <a:t>Controlling and budgeting.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970452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6B927-818B-BF18-38E1-8762AD4FA0FD}"/>
              </a:ext>
            </a:extLst>
          </p:cNvPr>
          <p:cNvSpPr>
            <a:spLocks noGrp="1"/>
          </p:cNvSpPr>
          <p:nvPr>
            <p:ph type="title"/>
          </p:nvPr>
        </p:nvSpPr>
        <p:spPr/>
        <p:txBody>
          <a:bodyPr>
            <a:normAutofit/>
          </a:bodyPr>
          <a:lstStyle/>
          <a:p>
            <a: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t>Max Weber (1864–1920) </a:t>
            </a:r>
            <a:endParaRPr lang="en-GB" sz="3200" dirty="0"/>
          </a:p>
        </p:txBody>
      </p:sp>
      <p:sp>
        <p:nvSpPr>
          <p:cNvPr id="3" name="Content Placeholder 2">
            <a:extLst>
              <a:ext uri="{FF2B5EF4-FFF2-40B4-BE49-F238E27FC236}">
                <a16:creationId xmlns:a16="http://schemas.microsoft.com/office/drawing/2014/main" id="{38D60404-51C1-7EFE-7C8D-50E85FDC1B6B}"/>
              </a:ext>
            </a:extLst>
          </p:cNvPr>
          <p:cNvSpPr>
            <a:spLocks noGrp="1"/>
          </p:cNvSpPr>
          <p:nvPr>
            <p:ph idx="1"/>
          </p:nvPr>
        </p:nvSpPr>
        <p:spPr>
          <a:xfrm>
            <a:off x="634482" y="1623527"/>
            <a:ext cx="10719318" cy="4553436"/>
          </a:xfrm>
        </p:spPr>
        <p:txBody>
          <a:bodyPr/>
          <a:lstStyle/>
          <a:p>
            <a:pPr marL="0" indent="0">
              <a:buNone/>
            </a:pPr>
            <a:r>
              <a:rPr lang="en-GB" sz="2400" b="1" kern="0" spc="25" dirty="0">
                <a:solidFill>
                  <a:srgbClr val="444444"/>
                </a:solidFill>
                <a:effectLst/>
                <a:ea typeface="Times New Roman" panose="02020603050405020304" pitchFamily="18" charset="0"/>
                <a:cs typeface="Times New Roman" panose="02020603050405020304" pitchFamily="18" charset="0"/>
              </a:rPr>
              <a:t>Bureaucratic Organization Theory- </a:t>
            </a:r>
            <a:r>
              <a:rPr lang="en-GB" sz="2400" kern="0" spc="25" dirty="0">
                <a:solidFill>
                  <a:srgbClr val="444444"/>
                </a:solidFill>
                <a:effectLst/>
                <a:ea typeface="Times New Roman" panose="02020603050405020304" pitchFamily="18" charset="0"/>
                <a:cs typeface="Times New Roman" panose="02020603050405020304" pitchFamily="18" charset="0"/>
              </a:rPr>
              <a:t>examined hierarchical power structures within organizations. The core elements of this model included a hierarchal design with a transparent chain of command, rules, and regulations for work processes, specialization of labour based on expertise, and impersonal decision-making rooted in rationality. </a:t>
            </a:r>
          </a:p>
          <a:p>
            <a:pPr marL="0" indent="0">
              <a:buNone/>
            </a:pPr>
            <a:endParaRPr lang="en-GB" sz="2400" kern="100" dirty="0">
              <a:effectLst/>
              <a:ea typeface="Calibri" panose="020F0502020204030204" pitchFamily="34" charset="0"/>
              <a:cs typeface="Times New Roman" panose="02020603050405020304" pitchFamily="18" charset="0"/>
            </a:endParaRPr>
          </a:p>
          <a:p>
            <a:pPr marL="0" indent="0">
              <a:lnSpc>
                <a:spcPts val="1920"/>
              </a:lnSpc>
              <a:spcBef>
                <a:spcPts val="1800"/>
              </a:spcBef>
              <a:spcAft>
                <a:spcPts val="1800"/>
              </a:spcAft>
              <a:buNone/>
            </a:pPr>
            <a:r>
              <a:rPr lang="en-GB" sz="2400" b="1" kern="0" spc="25" dirty="0">
                <a:solidFill>
                  <a:srgbClr val="444444"/>
                </a:solidFill>
                <a:effectLst/>
                <a:ea typeface="Times New Roman" panose="02020603050405020304" pitchFamily="18" charset="0"/>
                <a:cs typeface="Times New Roman" panose="02020603050405020304" pitchFamily="18" charset="0"/>
              </a:rPr>
              <a:t>Social Stratification</a:t>
            </a:r>
            <a:r>
              <a:rPr lang="en-GB" sz="2400" b="1" kern="100" dirty="0">
                <a:ea typeface="Calibri" panose="020F0502020204030204" pitchFamily="34" charset="0"/>
                <a:cs typeface="Times New Roman" panose="02020603050405020304" pitchFamily="18" charset="0"/>
              </a:rPr>
              <a:t>- </a:t>
            </a:r>
            <a:r>
              <a:rPr lang="en-GB" sz="2400" kern="0" spc="25" dirty="0">
                <a:solidFill>
                  <a:srgbClr val="444444"/>
                </a:solidFill>
                <a:effectLst/>
                <a:ea typeface="Times New Roman" panose="02020603050405020304" pitchFamily="18" charset="0"/>
                <a:cs typeface="Times New Roman" panose="02020603050405020304" pitchFamily="18" charset="0"/>
              </a:rPr>
              <a:t>within organizations, specifically looking at dominance or superiority achieved through informal channels such as wealth or connections rather than formal qualifications or achievement. </a:t>
            </a:r>
            <a:r>
              <a:rPr lang="en-GB" sz="2400" kern="0" spc="25" dirty="0">
                <a:solidFill>
                  <a:srgbClr val="444444"/>
                </a:solidFill>
                <a:ea typeface="Times New Roman" panose="02020603050405020304" pitchFamily="18" charset="0"/>
                <a:cs typeface="Times New Roman" panose="02020603050405020304" pitchFamily="18" charset="0"/>
              </a:rPr>
              <a:t>H</a:t>
            </a:r>
            <a:r>
              <a:rPr lang="en-GB" sz="2400" kern="0" spc="25" dirty="0">
                <a:solidFill>
                  <a:srgbClr val="444444"/>
                </a:solidFill>
                <a:effectLst/>
                <a:ea typeface="Times New Roman" panose="02020603050405020304" pitchFamily="18" charset="0"/>
                <a:cs typeface="Times New Roman" panose="02020603050405020304" pitchFamily="18" charset="0"/>
              </a:rPr>
              <a:t>e argued that informal networks are minimized if an organization wishes to become more effective in its operations by focusing on rational decision-making based on results, not personal connections or favouritism. </a:t>
            </a:r>
            <a:endParaRPr lang="en-GB" sz="2400" kern="1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99239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F4F4-2202-C9AE-7F1F-F4AE22F2927A}"/>
              </a:ext>
            </a:extLst>
          </p:cNvPr>
          <p:cNvSpPr>
            <a:spLocks noGrp="1"/>
          </p:cNvSpPr>
          <p:nvPr>
            <p:ph type="title"/>
          </p:nvPr>
        </p:nvSpPr>
        <p:spPr>
          <a:xfrm>
            <a:off x="615819" y="85207"/>
            <a:ext cx="10737981" cy="1325563"/>
          </a:xfrm>
        </p:spPr>
        <p:txBody>
          <a:bodyPr/>
          <a:lstStyle/>
          <a:p>
            <a:r>
              <a:rPr lang="en-GB" sz="2800" b="1" kern="0" spc="50" dirty="0">
                <a:solidFill>
                  <a:srgbClr val="666666"/>
                </a:solidFill>
                <a:effectLst/>
                <a:latin typeface="proxima-nova"/>
                <a:ea typeface="Times New Roman" panose="02020603050405020304" pitchFamily="18" charset="0"/>
                <a:cs typeface="Times New Roman" panose="02020603050405020304" pitchFamily="18" charset="0"/>
              </a:rPr>
              <a:t>Mary Parker Follett (1868–1933)</a:t>
            </a:r>
            <a:r>
              <a:rPr lang="en-GB" sz="2800" kern="0" spc="25" dirty="0">
                <a:solidFill>
                  <a:srgbClr val="444444"/>
                </a:solidFill>
                <a:effectLst/>
                <a:latin typeface="proxima-nova"/>
                <a:ea typeface="Times New Roman" panose="02020603050405020304" pitchFamily="18" charset="0"/>
                <a:cs typeface="Times New Roman" panose="02020603050405020304" pitchFamily="18" charset="0"/>
              </a:rPr>
              <a:t> </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Theory of collective power. Cooperation to be more effective.</a:t>
            </a:r>
            <a:endParaRPr lang="en-GB" sz="2400" dirty="0"/>
          </a:p>
        </p:txBody>
      </p:sp>
      <p:sp>
        <p:nvSpPr>
          <p:cNvPr id="3" name="Content Placeholder 2">
            <a:extLst>
              <a:ext uri="{FF2B5EF4-FFF2-40B4-BE49-F238E27FC236}">
                <a16:creationId xmlns:a16="http://schemas.microsoft.com/office/drawing/2014/main" id="{99BDBA91-591E-11C9-0523-CD1CFB9E2913}"/>
              </a:ext>
            </a:extLst>
          </p:cNvPr>
          <p:cNvSpPr>
            <a:spLocks noGrp="1"/>
          </p:cNvSpPr>
          <p:nvPr>
            <p:ph idx="1"/>
          </p:nvPr>
        </p:nvSpPr>
        <p:spPr>
          <a:xfrm>
            <a:off x="615819" y="1520890"/>
            <a:ext cx="11280711" cy="6176865"/>
          </a:xfrm>
        </p:spPr>
        <p:txBody>
          <a:bodyPr>
            <a:normAutofit/>
          </a:bodyPr>
          <a:lstStyle/>
          <a:p>
            <a:pPr marL="0" indent="0">
              <a:lnSpc>
                <a:spcPts val="1920"/>
              </a:lnSpc>
              <a:spcBef>
                <a:spcPts val="1800"/>
              </a:spcBef>
              <a:spcAft>
                <a:spcPts val="1800"/>
              </a:spcAft>
              <a:buNone/>
            </a:pPr>
            <a:r>
              <a:rPr lang="en-GB" sz="2400" b="1" kern="0" spc="25" dirty="0">
                <a:effectLst/>
                <a:ea typeface="Times New Roman" panose="02020603050405020304" pitchFamily="18" charset="0"/>
                <a:cs typeface="Times New Roman" panose="02020603050405020304" pitchFamily="18" charset="0"/>
              </a:rPr>
              <a:t>Organizational Dynamics and Human Relations Theory</a:t>
            </a:r>
            <a:endParaRPr lang="en-GB" sz="2400" kern="100" dirty="0">
              <a:ea typeface="Calibri" panose="020F0502020204030204" pitchFamily="34" charset="0"/>
              <a:cs typeface="Times New Roman" panose="02020603050405020304" pitchFamily="18" charset="0"/>
            </a:endParaRPr>
          </a:p>
          <a:p>
            <a:pPr marL="0" indent="0">
              <a:lnSpc>
                <a:spcPts val="1920"/>
              </a:lnSpc>
              <a:spcBef>
                <a:spcPts val="1800"/>
              </a:spcBef>
              <a:spcAft>
                <a:spcPts val="1800"/>
              </a:spcAft>
              <a:buNone/>
            </a:pPr>
            <a:r>
              <a:rPr lang="en-GB" sz="2400" b="1" kern="0" spc="25" dirty="0">
                <a:effectLst/>
                <a:ea typeface="Times New Roman" panose="02020603050405020304" pitchFamily="18" charset="0"/>
                <a:cs typeface="Times New Roman" panose="02020603050405020304" pitchFamily="18" charset="0"/>
              </a:rPr>
              <a:t>Shared-Power Model </a:t>
            </a:r>
            <a:r>
              <a:rPr lang="en-GB" sz="2400" kern="0" spc="25" dirty="0">
                <a:effectLst/>
                <a:ea typeface="Times New Roman" panose="02020603050405020304" pitchFamily="18" charset="0"/>
                <a:cs typeface="Times New Roman" panose="02020603050405020304" pitchFamily="18" charset="0"/>
              </a:rPr>
              <a:t>This concept challenges traditional views that emphasize a hierarchical model where power is centralized in individual leaders or managers. Instead, Follett argued that true power should be decentralized and shared between individuals and teams to promote collaboration and democracy in decision-making.</a:t>
            </a:r>
            <a:endParaRPr lang="en-GB" sz="2400" kern="100" spc="25" dirty="0">
              <a:ea typeface="Calibri" panose="020F0502020204030204" pitchFamily="34" charset="0"/>
              <a:cs typeface="Times New Roman" panose="02020603050405020304" pitchFamily="18" charset="0"/>
            </a:endParaRPr>
          </a:p>
          <a:p>
            <a:pPr marL="0" indent="0">
              <a:lnSpc>
                <a:spcPts val="1920"/>
              </a:lnSpc>
              <a:spcBef>
                <a:spcPts val="1800"/>
              </a:spcBef>
              <a:spcAft>
                <a:spcPts val="1800"/>
              </a:spcAft>
              <a:buNone/>
            </a:pPr>
            <a:r>
              <a:rPr lang="en-GB" sz="2400" kern="100" dirty="0">
                <a:effectLst/>
                <a:ea typeface="Calibri" panose="020F0502020204030204" pitchFamily="34" charset="0"/>
                <a:cs typeface="Times New Roman" panose="02020603050405020304" pitchFamily="18" charset="0"/>
              </a:rPr>
              <a:t>Needs: </a:t>
            </a:r>
            <a:r>
              <a:rPr lang="en-GB" sz="2400" kern="100" dirty="0">
                <a:ea typeface="Calibri" panose="020F0502020204030204" pitchFamily="34" charset="0"/>
                <a:cs typeface="Times New Roman" panose="02020603050405020304" pitchFamily="18" charset="0"/>
              </a:rPr>
              <a:t>Good communications. </a:t>
            </a:r>
            <a:r>
              <a:rPr lang="en-GB" sz="2400" kern="100" dirty="0">
                <a:effectLst/>
                <a:ea typeface="Calibri" panose="020F0502020204030204" pitchFamily="34" charset="0"/>
                <a:cs typeface="Times New Roman" panose="02020603050405020304" pitchFamily="18" charset="0"/>
              </a:rPr>
              <a:t>Incentives. </a:t>
            </a:r>
            <a:r>
              <a:rPr lang="en-GB" sz="2400" kern="100" dirty="0">
                <a:ea typeface="Calibri" panose="020F0502020204030204" pitchFamily="34" charset="0"/>
                <a:cs typeface="Times New Roman" panose="02020603050405020304" pitchFamily="18" charset="0"/>
              </a:rPr>
              <a:t>Training.</a:t>
            </a:r>
          </a:p>
          <a:p>
            <a:pPr marL="0" indent="0">
              <a:lnSpc>
                <a:spcPts val="1920"/>
              </a:lnSpc>
              <a:spcBef>
                <a:spcPts val="1800"/>
              </a:spcBef>
              <a:spcAft>
                <a:spcPts val="1800"/>
              </a:spcAft>
              <a:buNone/>
            </a:pPr>
            <a:r>
              <a:rPr lang="en-GB" sz="2400" kern="0" spc="25" dirty="0">
                <a:effectLst/>
                <a:latin typeface="proxima-nova"/>
                <a:ea typeface="Times New Roman" panose="02020603050405020304" pitchFamily="18" charset="0"/>
                <a:cs typeface="Times New Roman" panose="02020603050405020304" pitchFamily="18" charset="0"/>
              </a:rPr>
              <a:t>Follett proposed that conflict should be seen as a potentially positive force within organizations since it can bring about creative solutions by allowing those involved to see each other's differences in perspective. </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ts val="1920"/>
              </a:lnSpc>
              <a:spcBef>
                <a:spcPts val="1800"/>
              </a:spcBef>
              <a:spcAft>
                <a:spcPts val="1800"/>
              </a:spcAft>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007796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87F85-F109-71B4-F5EF-779021E9C4B6}"/>
              </a:ext>
            </a:extLst>
          </p:cNvPr>
          <p:cNvSpPr>
            <a:spLocks noGrp="1"/>
          </p:cNvSpPr>
          <p:nvPr>
            <p:ph type="title"/>
          </p:nvPr>
        </p:nvSpPr>
        <p:spPr/>
        <p:txBody>
          <a:bodyPr>
            <a:normAutofit/>
          </a:bodyPr>
          <a:lstStyle/>
          <a:p>
            <a:r>
              <a:rPr lang="en-GB" sz="3200" b="1" kern="0" spc="50" dirty="0">
                <a:solidFill>
                  <a:srgbClr val="666666"/>
                </a:solidFill>
                <a:effectLst/>
                <a:latin typeface="proxima-nova"/>
                <a:ea typeface="Times New Roman" panose="02020603050405020304" pitchFamily="18" charset="0"/>
                <a:cs typeface="Times New Roman" panose="02020603050405020304" pitchFamily="18" charset="0"/>
              </a:rPr>
              <a:t>Elton Mayo (1880-1949)</a:t>
            </a:r>
            <a:r>
              <a:rPr lang="en-GB" sz="3200" kern="0" spc="25" dirty="0">
                <a:solidFill>
                  <a:srgbClr val="444444"/>
                </a:solidFill>
                <a:effectLst/>
                <a:latin typeface="proxima-nova"/>
                <a:ea typeface="Times New Roman" panose="02020603050405020304" pitchFamily="18" charset="0"/>
                <a:cs typeface="Times New Roman" panose="02020603050405020304" pitchFamily="18" charset="0"/>
              </a:rPr>
              <a:t> Social needs and psychological factors.</a:t>
            </a:r>
            <a:endParaRPr lang="en-GB" sz="3200" dirty="0"/>
          </a:p>
        </p:txBody>
      </p:sp>
      <p:sp>
        <p:nvSpPr>
          <p:cNvPr id="3" name="Content Placeholder 2">
            <a:extLst>
              <a:ext uri="{FF2B5EF4-FFF2-40B4-BE49-F238E27FC236}">
                <a16:creationId xmlns:a16="http://schemas.microsoft.com/office/drawing/2014/main" id="{80BF223B-9662-6AA2-CBAD-631AEE216DE4}"/>
              </a:ext>
            </a:extLst>
          </p:cNvPr>
          <p:cNvSpPr>
            <a:spLocks noGrp="1"/>
          </p:cNvSpPr>
          <p:nvPr>
            <p:ph idx="1"/>
          </p:nvPr>
        </p:nvSpPr>
        <p:spPr>
          <a:xfrm>
            <a:off x="569167" y="1623528"/>
            <a:ext cx="11336694" cy="4954554"/>
          </a:xfrm>
        </p:spPr>
        <p:txBody>
          <a:bodyPr>
            <a:normAutofit fontScale="77500" lnSpcReduction="20000"/>
          </a:bodyPr>
          <a:lstStyle/>
          <a:p>
            <a:pPr>
              <a:lnSpc>
                <a:spcPct val="150000"/>
              </a:lnSpc>
              <a:spcBef>
                <a:spcPts val="600"/>
              </a:spcBef>
              <a:spcAft>
                <a:spcPts val="600"/>
              </a:spcAft>
              <a:buSzPts val="1000"/>
              <a:tabLst>
                <a:tab pos="457200" algn="l"/>
              </a:tabLst>
            </a:pPr>
            <a:r>
              <a:rPr lang="en-GB" sz="3400" kern="0" spc="25" dirty="0">
                <a:solidFill>
                  <a:srgbClr val="444444"/>
                </a:solidFill>
                <a:latin typeface="proxima-nova"/>
                <a:ea typeface="Times New Roman" panose="02020603050405020304" pitchFamily="18" charset="0"/>
                <a:cs typeface="Times New Roman" panose="02020603050405020304" pitchFamily="18" charset="0"/>
              </a:rPr>
              <a:t>Mayo</a:t>
            </a:r>
            <a:r>
              <a:rPr lang="en-GB" sz="3400" kern="0" spc="25" dirty="0">
                <a:solidFill>
                  <a:srgbClr val="444444"/>
                </a:solidFill>
                <a:effectLst/>
                <a:latin typeface="proxima-nova"/>
                <a:ea typeface="Times New Roman" panose="02020603050405020304" pitchFamily="18" charset="0"/>
                <a:cs typeface="Times New Roman" panose="02020603050405020304" pitchFamily="18" charset="0"/>
              </a:rPr>
              <a:t> believed that employees should be motivated by more than just financial rewards and that their feelings and attitudes significantly impact performance.</a:t>
            </a:r>
            <a:endParaRPr lang="en-GB" sz="3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600"/>
              </a:spcBef>
              <a:spcAft>
                <a:spcPts val="600"/>
              </a:spcAft>
              <a:buSzPts val="1000"/>
              <a:tabLst>
                <a:tab pos="457200" algn="l"/>
              </a:tabLst>
            </a:pPr>
            <a:r>
              <a:rPr lang="en-GB" sz="3400" kern="0" spc="25" dirty="0">
                <a:solidFill>
                  <a:srgbClr val="444444"/>
                </a:solidFill>
                <a:effectLst/>
                <a:latin typeface="proxima-nova"/>
                <a:ea typeface="Times New Roman" panose="02020603050405020304" pitchFamily="18" charset="0"/>
                <a:cs typeface="Times New Roman" panose="02020603050405020304" pitchFamily="18" charset="0"/>
              </a:rPr>
              <a:t>He also emphasized communication between employers and employees to build trust and foster collaboration.</a:t>
            </a:r>
            <a:endParaRPr lang="en-GB" sz="3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600"/>
              </a:spcBef>
              <a:spcAft>
                <a:spcPts val="600"/>
              </a:spcAft>
              <a:buSzPts val="1000"/>
              <a:tabLst>
                <a:tab pos="457200" algn="l"/>
              </a:tabLst>
            </a:pPr>
            <a:r>
              <a:rPr lang="en-GB" sz="3400" kern="0" spc="25" dirty="0">
                <a:solidFill>
                  <a:srgbClr val="444444"/>
                </a:solidFill>
                <a:latin typeface="proxima-nova"/>
                <a:ea typeface="Times New Roman" panose="02020603050405020304" pitchFamily="18" charset="0"/>
                <a:cs typeface="Times New Roman" panose="02020603050405020304" pitchFamily="18" charset="0"/>
              </a:rPr>
              <a:t>H</a:t>
            </a:r>
            <a:r>
              <a:rPr lang="en-GB" sz="3400" kern="0" spc="25" dirty="0">
                <a:solidFill>
                  <a:srgbClr val="444444"/>
                </a:solidFill>
                <a:effectLst/>
                <a:latin typeface="proxima-nova"/>
                <a:ea typeface="Times New Roman" panose="02020603050405020304" pitchFamily="18" charset="0"/>
                <a:cs typeface="Times New Roman" panose="02020603050405020304" pitchFamily="18" charset="0"/>
              </a:rPr>
              <a:t>e argued that group interaction could lead to greater productivity than individual efforts alone could achieve. </a:t>
            </a:r>
            <a:endParaRPr lang="en-GB" sz="3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3600" kern="0" spc="25" dirty="0">
                <a:solidFill>
                  <a:srgbClr val="444444"/>
                </a:solidFill>
                <a:effectLst/>
                <a:latin typeface="proxima-nova"/>
                <a:ea typeface="Times New Roman" panose="02020603050405020304" pitchFamily="18" charset="0"/>
                <a:cs typeface="Times New Roman" panose="02020603050405020304" pitchFamily="18" charset="0"/>
              </a:rPr>
              <a:t>People need emotional security, recognition, positive relationships with colleagues, and respect from superiors to remain motivated at work.</a:t>
            </a:r>
          </a:p>
          <a:p>
            <a:pPr marL="0" indent="0">
              <a:buNone/>
            </a:pPr>
            <a:endParaRPr lang="en-GB" dirty="0"/>
          </a:p>
        </p:txBody>
      </p:sp>
    </p:spTree>
    <p:extLst>
      <p:ext uri="{BB962C8B-B14F-4D97-AF65-F5344CB8AC3E}">
        <p14:creationId xmlns:p14="http://schemas.microsoft.com/office/powerpoint/2010/main" val="3186466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BB0CA-EE07-917D-630D-2D2364B01AD6}"/>
              </a:ext>
            </a:extLst>
          </p:cNvPr>
          <p:cNvSpPr>
            <a:spLocks noGrp="1"/>
          </p:cNvSpPr>
          <p:nvPr>
            <p:ph type="title"/>
          </p:nvPr>
        </p:nvSpPr>
        <p:spPr>
          <a:xfrm>
            <a:off x="838200" y="-755779"/>
            <a:ext cx="10515600" cy="2446468"/>
          </a:xfrm>
        </p:spPr>
        <p:txBody>
          <a:bodyPr>
            <a:normAutofit/>
          </a:bodyPr>
          <a:lstStyle/>
          <a:p>
            <a:r>
              <a:rPr lang="en-GB" sz="2400" b="1" kern="0" spc="50" dirty="0">
                <a:solidFill>
                  <a:srgbClr val="666666"/>
                </a:solidFill>
                <a:effectLst/>
                <a:latin typeface="proxima-nova"/>
                <a:ea typeface="Times New Roman" panose="02020603050405020304" pitchFamily="18" charset="0"/>
                <a:cs typeface="Times New Roman" panose="02020603050405020304" pitchFamily="18" charset="0"/>
              </a:rPr>
              <a:t>Chester Barnard (1886-1961)</a:t>
            </a:r>
            <a:r>
              <a:rPr lang="en-GB" sz="2400" kern="0" spc="25" dirty="0">
                <a:solidFill>
                  <a:srgbClr val="444444"/>
                </a:solidFill>
                <a:effectLst/>
                <a:latin typeface="proxima-nova"/>
                <a:ea typeface="Times New Roman" panose="02020603050405020304" pitchFamily="18" charset="0"/>
                <a:cs typeface="Times New Roman" panose="02020603050405020304" pitchFamily="18" charset="0"/>
              </a:rPr>
              <a:t> The Functions of the Executive</a:t>
            </a:r>
            <a:endParaRPr lang="en-GB" sz="2400" dirty="0"/>
          </a:p>
        </p:txBody>
      </p:sp>
      <p:sp>
        <p:nvSpPr>
          <p:cNvPr id="3" name="Content Placeholder 2">
            <a:extLst>
              <a:ext uri="{FF2B5EF4-FFF2-40B4-BE49-F238E27FC236}">
                <a16:creationId xmlns:a16="http://schemas.microsoft.com/office/drawing/2014/main" id="{2601D3E5-63D3-B502-7735-421E2D2E37E2}"/>
              </a:ext>
            </a:extLst>
          </p:cNvPr>
          <p:cNvSpPr>
            <a:spLocks noGrp="1"/>
          </p:cNvSpPr>
          <p:nvPr>
            <p:ph idx="1"/>
          </p:nvPr>
        </p:nvSpPr>
        <p:spPr>
          <a:xfrm>
            <a:off x="307909" y="727788"/>
            <a:ext cx="11653935" cy="6130212"/>
          </a:xfrm>
        </p:spPr>
        <p:txBody>
          <a:bodyPr>
            <a:normAutofit/>
          </a:bodyPr>
          <a:lstStyle/>
          <a:p>
            <a:pPr>
              <a:lnSpc>
                <a:spcPts val="1920"/>
              </a:lnSpc>
              <a:spcBef>
                <a:spcPts val="1800"/>
              </a:spcBef>
              <a:spcAft>
                <a:spcPts val="1800"/>
              </a:spcAft>
            </a:pPr>
            <a:r>
              <a:rPr lang="en-GB" sz="2600" b="1" kern="0" spc="25" dirty="0">
                <a:effectLst/>
                <a:ea typeface="Times New Roman" panose="02020603050405020304" pitchFamily="18" charset="0"/>
                <a:cs typeface="Times New Roman" panose="02020603050405020304" pitchFamily="18" charset="0"/>
              </a:rPr>
              <a:t>Social Systems</a:t>
            </a:r>
            <a:r>
              <a:rPr lang="en-GB" sz="2600" b="1" kern="100" spc="25" dirty="0">
                <a:effectLst/>
                <a:ea typeface="Calibri" panose="020F0502020204030204" pitchFamily="34" charset="0"/>
                <a:cs typeface="Times New Roman" panose="02020603050405020304" pitchFamily="18" charset="0"/>
              </a:rPr>
              <a:t>- </a:t>
            </a:r>
            <a:r>
              <a:rPr lang="en-GB" sz="2600" kern="100" spc="25" dirty="0">
                <a:effectLst/>
                <a:ea typeface="Calibri" panose="020F0502020204030204" pitchFamily="34" charset="0"/>
                <a:cs typeface="Times New Roman" panose="02020603050405020304" pitchFamily="18" charset="0"/>
              </a:rPr>
              <a:t>O</a:t>
            </a:r>
            <a:r>
              <a:rPr lang="en-GB" sz="2600" kern="0" spc="25" dirty="0">
                <a:effectLst/>
                <a:ea typeface="Times New Roman" panose="02020603050405020304" pitchFamily="18" charset="0"/>
                <a:cs typeface="Times New Roman" panose="02020603050405020304" pitchFamily="18" charset="0"/>
              </a:rPr>
              <a:t>rganizations are “social systems”. Managers must understand how an organization interacts with its environment and how its internal components interact to make successful decisions. </a:t>
            </a:r>
            <a:r>
              <a:rPr lang="en-GB" sz="2600" kern="0" spc="25" dirty="0">
                <a:ea typeface="Times New Roman" panose="02020603050405020304" pitchFamily="18" charset="0"/>
                <a:cs typeface="Times New Roman" panose="02020603050405020304" pitchFamily="18" charset="0"/>
              </a:rPr>
              <a:t>O</a:t>
            </a:r>
            <a:r>
              <a:rPr lang="en-GB" sz="2600" kern="0" spc="25" dirty="0">
                <a:effectLst/>
                <a:ea typeface="Times New Roman" panose="02020603050405020304" pitchFamily="18" charset="0"/>
                <a:cs typeface="Times New Roman" panose="02020603050405020304" pitchFamily="18" charset="0"/>
              </a:rPr>
              <a:t>rganizations have specific inherent characteristics which determine their success or failure, including motivation and adaptation capability. Inspiration must come from within individuals and cannot be created by external forces such as rewards or punishments. </a:t>
            </a:r>
          </a:p>
          <a:p>
            <a:pPr>
              <a:lnSpc>
                <a:spcPts val="1920"/>
              </a:lnSpc>
              <a:spcBef>
                <a:spcPts val="1800"/>
              </a:spcBef>
              <a:spcAft>
                <a:spcPts val="1800"/>
              </a:spcAft>
            </a:pPr>
            <a:r>
              <a:rPr lang="en-GB" sz="2600" b="1" kern="0" spc="25" dirty="0">
                <a:effectLst/>
                <a:ea typeface="Times New Roman" panose="02020603050405020304" pitchFamily="18" charset="0"/>
                <a:cs typeface="Times New Roman" panose="02020603050405020304" pitchFamily="18" charset="0"/>
              </a:rPr>
              <a:t>Adaptive Cycle</a:t>
            </a:r>
            <a:r>
              <a:rPr lang="en-GB" sz="2600" b="1" kern="100" dirty="0">
                <a:ea typeface="Calibri" panose="020F0502020204030204" pitchFamily="34" charset="0"/>
                <a:cs typeface="Times New Roman" panose="02020603050405020304" pitchFamily="18" charset="0"/>
              </a:rPr>
              <a:t>- </a:t>
            </a:r>
            <a:r>
              <a:rPr lang="en-GB" sz="2600" b="1" kern="0" spc="25" dirty="0">
                <a:ea typeface="Calibri" panose="020F0502020204030204" pitchFamily="34" charset="0"/>
                <a:cs typeface="Times New Roman" panose="02020603050405020304" pitchFamily="18" charset="0"/>
              </a:rPr>
              <a:t>O</a:t>
            </a:r>
            <a:r>
              <a:rPr lang="en-GB" sz="2600" kern="0" spc="25" dirty="0">
                <a:effectLst/>
                <a:ea typeface="Times New Roman" panose="02020603050405020304" pitchFamily="18" charset="0"/>
                <a:cs typeface="Times New Roman" panose="02020603050405020304" pitchFamily="18" charset="0"/>
              </a:rPr>
              <a:t>rganizational success depends on an organization’s ability to adapt to changing environmental conditions. </a:t>
            </a:r>
            <a:r>
              <a:rPr lang="en-GB" sz="2600" kern="0" spc="25" dirty="0">
                <a:ea typeface="Times New Roman" panose="02020603050405020304" pitchFamily="18" charset="0"/>
                <a:cs typeface="Times New Roman" panose="02020603050405020304" pitchFamily="18" charset="0"/>
              </a:rPr>
              <a:t>O</a:t>
            </a:r>
            <a:r>
              <a:rPr lang="en-GB" sz="2600" kern="0" spc="25" dirty="0">
                <a:effectLst/>
                <a:ea typeface="Times New Roman" panose="02020603050405020304" pitchFamily="18" charset="0"/>
                <a:cs typeface="Times New Roman" panose="02020603050405020304" pitchFamily="18" charset="0"/>
              </a:rPr>
              <a:t>rganizations must identify those elements of their environment which could potentially harm them and then implement strategies to mitigate these risks</a:t>
            </a:r>
            <a:endParaRPr lang="en-GB" sz="2600" b="1" kern="100" dirty="0">
              <a:effectLst/>
              <a:ea typeface="Calibri" panose="020F0502020204030204" pitchFamily="34" charset="0"/>
              <a:cs typeface="Times New Roman" panose="02020603050405020304" pitchFamily="18" charset="0"/>
            </a:endParaRPr>
          </a:p>
          <a:p>
            <a:r>
              <a:rPr lang="en-GB" sz="2600" b="1" dirty="0"/>
              <a:t>Principles of Management</a:t>
            </a:r>
          </a:p>
          <a:p>
            <a:pPr marL="0" lvl="0" indent="0">
              <a:lnSpc>
                <a:spcPts val="1920"/>
              </a:lnSpc>
              <a:spcBef>
                <a:spcPts val="600"/>
              </a:spcBef>
              <a:spcAft>
                <a:spcPts val="600"/>
              </a:spcAft>
              <a:buSzPts val="1000"/>
              <a:buNone/>
              <a:tabLst>
                <a:tab pos="457200" algn="l"/>
              </a:tabLst>
            </a:pPr>
            <a:r>
              <a:rPr lang="en-GB" sz="2600" kern="0" spc="25" dirty="0">
                <a:effectLst/>
                <a:ea typeface="Times New Roman" panose="02020603050405020304" pitchFamily="18" charset="0"/>
                <a:cs typeface="Times New Roman" panose="02020603050405020304" pitchFamily="18" charset="0"/>
              </a:rPr>
              <a:t>Accountability - holding decision-makers responsible for results.</a:t>
            </a:r>
            <a:endParaRPr lang="en-GB" sz="2600" kern="100" dirty="0">
              <a:effectLst/>
              <a:ea typeface="Calibri" panose="020F0502020204030204" pitchFamily="34" charset="0"/>
              <a:cs typeface="Times New Roman" panose="02020603050405020304" pitchFamily="18" charset="0"/>
            </a:endParaRPr>
          </a:p>
          <a:p>
            <a:pPr marL="0" lvl="0" indent="0">
              <a:lnSpc>
                <a:spcPts val="1920"/>
              </a:lnSpc>
              <a:spcBef>
                <a:spcPts val="600"/>
              </a:spcBef>
              <a:spcAft>
                <a:spcPts val="600"/>
              </a:spcAft>
              <a:buSzPts val="1000"/>
              <a:buNone/>
              <a:tabLst>
                <a:tab pos="457200" algn="l"/>
              </a:tabLst>
            </a:pPr>
            <a:r>
              <a:rPr lang="en-GB" sz="2600" kern="0" spc="25" dirty="0">
                <a:effectLst/>
                <a:ea typeface="Times New Roman" panose="02020603050405020304" pitchFamily="18" charset="0"/>
                <a:cs typeface="Times New Roman" panose="02020603050405020304" pitchFamily="18" charset="0"/>
              </a:rPr>
              <a:t>Communication - encouraging dialogue between all levels of staff.</a:t>
            </a:r>
            <a:endParaRPr lang="en-GB" sz="2600" kern="100" dirty="0">
              <a:effectLst/>
              <a:ea typeface="Calibri" panose="020F0502020204030204" pitchFamily="34" charset="0"/>
              <a:cs typeface="Times New Roman" panose="02020603050405020304" pitchFamily="18" charset="0"/>
            </a:endParaRPr>
          </a:p>
          <a:p>
            <a:pPr marL="0" lvl="0" indent="0">
              <a:lnSpc>
                <a:spcPts val="1920"/>
              </a:lnSpc>
              <a:spcBef>
                <a:spcPts val="600"/>
              </a:spcBef>
              <a:spcAft>
                <a:spcPts val="600"/>
              </a:spcAft>
              <a:buSzPts val="1000"/>
              <a:buNone/>
              <a:tabLst>
                <a:tab pos="457200" algn="l"/>
              </a:tabLst>
            </a:pPr>
            <a:r>
              <a:rPr lang="en-GB" sz="2600" kern="0" spc="25" dirty="0">
                <a:effectLst/>
                <a:ea typeface="Times New Roman" panose="02020603050405020304" pitchFamily="18" charset="0"/>
                <a:cs typeface="Times New Roman" panose="02020603050405020304" pitchFamily="18" charset="0"/>
              </a:rPr>
              <a:t>Delegation - delegating tasks to those who are best qualified.</a:t>
            </a:r>
            <a:endParaRPr lang="en-GB" sz="2600" kern="100" dirty="0">
              <a:effectLst/>
              <a:ea typeface="Calibri" panose="020F0502020204030204" pitchFamily="34" charset="0"/>
              <a:cs typeface="Times New Roman" panose="02020603050405020304" pitchFamily="18" charset="0"/>
            </a:endParaRPr>
          </a:p>
          <a:p>
            <a:pPr marL="0" lvl="0" indent="0">
              <a:lnSpc>
                <a:spcPts val="1920"/>
              </a:lnSpc>
              <a:spcBef>
                <a:spcPts val="600"/>
              </a:spcBef>
              <a:spcAft>
                <a:spcPts val="600"/>
              </a:spcAft>
              <a:buSzPts val="1000"/>
              <a:buNone/>
              <a:tabLst>
                <a:tab pos="457200" algn="l"/>
              </a:tabLst>
            </a:pPr>
            <a:r>
              <a:rPr lang="en-GB" sz="2600" kern="0" spc="25" dirty="0">
                <a:effectLst/>
                <a:ea typeface="Times New Roman" panose="02020603050405020304" pitchFamily="18" charset="0"/>
                <a:cs typeface="Times New Roman" panose="02020603050405020304" pitchFamily="18" charset="0"/>
              </a:rPr>
              <a:t>Leadership -being able to inspire others.</a:t>
            </a:r>
            <a:endParaRPr lang="en-GB" sz="2600" kern="100" dirty="0">
              <a:effectLst/>
              <a:ea typeface="Calibri" panose="020F0502020204030204" pitchFamily="34" charset="0"/>
              <a:cs typeface="Times New Roman" panose="02020603050405020304" pitchFamily="18" charset="0"/>
            </a:endParaRPr>
          </a:p>
          <a:p>
            <a:pPr marL="0" lvl="0" indent="0">
              <a:lnSpc>
                <a:spcPts val="1920"/>
              </a:lnSpc>
              <a:spcBef>
                <a:spcPts val="600"/>
              </a:spcBef>
              <a:spcAft>
                <a:spcPts val="600"/>
              </a:spcAft>
              <a:buSzPts val="1000"/>
              <a:buNone/>
              <a:tabLst>
                <a:tab pos="457200" algn="l"/>
              </a:tabLst>
            </a:pPr>
            <a:r>
              <a:rPr lang="en-GB" sz="2600" kern="0" spc="25" dirty="0">
                <a:effectLst/>
                <a:ea typeface="Times New Roman" panose="02020603050405020304" pitchFamily="18" charset="0"/>
                <a:cs typeface="Times New Roman" panose="02020603050405020304" pitchFamily="18" charset="0"/>
              </a:rPr>
              <a:t>Creativity -fostering innovation.</a:t>
            </a:r>
            <a:endParaRPr lang="en-GB" sz="2600" kern="1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50674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F5D6B-0AAF-F361-C021-7EF4D7AE60F1}"/>
              </a:ext>
            </a:extLst>
          </p:cNvPr>
          <p:cNvSpPr>
            <a:spLocks noGrp="1"/>
          </p:cNvSpPr>
          <p:nvPr>
            <p:ph type="title"/>
          </p:nvPr>
        </p:nvSpPr>
        <p:spPr>
          <a:xfrm>
            <a:off x="438539" y="214605"/>
            <a:ext cx="11597951" cy="1476084"/>
          </a:xfrm>
        </p:spPr>
        <p:txBody>
          <a:bodyPr>
            <a:normAutofit/>
          </a:bodyPr>
          <a:lstStyle/>
          <a:p>
            <a:r>
              <a:rPr lang="en-GB" sz="2800" b="1" kern="0" spc="50" dirty="0">
                <a:solidFill>
                  <a:srgbClr val="666666"/>
                </a:solidFill>
                <a:effectLst/>
                <a:latin typeface="proxima-nova"/>
                <a:ea typeface="Times New Roman" panose="02020603050405020304" pitchFamily="18" charset="0"/>
                <a:cs typeface="Times New Roman" panose="02020603050405020304" pitchFamily="18" charset="0"/>
              </a:rPr>
              <a:t>Ludwig von Bertalanffy (1901-1972)</a:t>
            </a:r>
            <a:r>
              <a:rPr lang="en-GB" sz="2800" kern="0" spc="25" dirty="0">
                <a:solidFill>
                  <a:srgbClr val="444444"/>
                </a:solidFill>
                <a:effectLst/>
                <a:latin typeface="proxima-nova"/>
                <a:ea typeface="Times New Roman" panose="02020603050405020304" pitchFamily="18" charset="0"/>
                <a:cs typeface="Times New Roman" panose="02020603050405020304" pitchFamily="18" charset="0"/>
              </a:rPr>
              <a:t> Systems theory. How complex systems interact and influence each other.</a:t>
            </a:r>
            <a:endParaRPr lang="en-GB" sz="2800" dirty="0"/>
          </a:p>
        </p:txBody>
      </p:sp>
      <p:sp>
        <p:nvSpPr>
          <p:cNvPr id="3" name="Content Placeholder 2">
            <a:extLst>
              <a:ext uri="{FF2B5EF4-FFF2-40B4-BE49-F238E27FC236}">
                <a16:creationId xmlns:a16="http://schemas.microsoft.com/office/drawing/2014/main" id="{6E95E620-2006-D78C-4B44-D3FB5C64FA3F}"/>
              </a:ext>
            </a:extLst>
          </p:cNvPr>
          <p:cNvSpPr>
            <a:spLocks noGrp="1"/>
          </p:cNvSpPr>
          <p:nvPr>
            <p:ph idx="1"/>
          </p:nvPr>
        </p:nvSpPr>
        <p:spPr>
          <a:xfrm>
            <a:off x="373224" y="1825625"/>
            <a:ext cx="11355356" cy="4351338"/>
          </a:xfrm>
        </p:spPr>
        <p:txBody>
          <a:bodyPr/>
          <a:lstStyle/>
          <a:p>
            <a:pPr marL="0" indent="0">
              <a:buNone/>
            </a:pPr>
            <a:r>
              <a:rPr lang="en-GB" b="1" kern="0" spc="25" dirty="0">
                <a:solidFill>
                  <a:srgbClr val="444444"/>
                </a:solidFill>
                <a:effectLst/>
                <a:latin typeface="proxima-nova"/>
                <a:ea typeface="Times New Roman" panose="02020603050405020304" pitchFamily="18" charset="0"/>
                <a:cs typeface="Times New Roman" panose="02020603050405020304" pitchFamily="18" charset="0"/>
              </a:rPr>
              <a:t>General System Theory (GST)</a:t>
            </a:r>
            <a:r>
              <a:rPr lang="en-GB" b="1" kern="100" dirty="0">
                <a:latin typeface="Calibri" panose="020F0502020204030204" pitchFamily="34" charset="0"/>
                <a:ea typeface="Calibri" panose="020F0502020204030204" pitchFamily="34" charset="0"/>
                <a:cs typeface="Times New Roman" panose="02020603050405020304" pitchFamily="18" charset="0"/>
              </a:rPr>
              <a:t>- </a:t>
            </a:r>
            <a:r>
              <a:rPr lang="en-GB" kern="0" spc="25" dirty="0">
                <a:solidFill>
                  <a:srgbClr val="444444"/>
                </a:solidFill>
                <a:effectLst/>
                <a:latin typeface="proxima-nova"/>
                <a:ea typeface="Times New Roman" panose="02020603050405020304" pitchFamily="18" charset="0"/>
                <a:cs typeface="Times New Roman" panose="02020603050405020304" pitchFamily="18" charset="0"/>
              </a:rPr>
              <a:t>how different parts of an organization interact and cooperate to achieve its goals.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kern="0" spc="25" dirty="0">
                <a:solidFill>
                  <a:srgbClr val="444444"/>
                </a:solidFill>
                <a:effectLst/>
                <a:latin typeface="proxima-nova"/>
                <a:ea typeface="Times New Roman" panose="02020603050405020304" pitchFamily="18" charset="0"/>
                <a:cs typeface="Times New Roman" panose="02020603050405020304" pitchFamily="18" charset="0"/>
              </a:rPr>
              <a:t>This theory states that all-natural or artificial systems possess specific properties such as interdependence, feedback loops, self-regulation, complexity, hierarchy, dynamism, and adaptation to change.</a:t>
            </a:r>
          </a:p>
          <a:p>
            <a:pPr marL="0" indent="0">
              <a:buNone/>
            </a:pPr>
            <a:r>
              <a:rPr lang="en-GB" kern="0" spc="25" dirty="0">
                <a:solidFill>
                  <a:srgbClr val="444444"/>
                </a:solidFill>
                <a:latin typeface="proxima-nova"/>
                <a:ea typeface="Times New Roman" panose="02020603050405020304" pitchFamily="18" charset="0"/>
                <a:cs typeface="Times New Roman" panose="02020603050405020304" pitchFamily="18" charset="0"/>
              </a:rPr>
              <a:t>Dynamic conditions and the need for adaptive organisations….the learning organisation?</a:t>
            </a:r>
            <a:endParaRPr lang="en-GB" kern="0" spc="25" dirty="0">
              <a:solidFill>
                <a:srgbClr val="444444"/>
              </a:solidFill>
              <a:effectLst/>
              <a:latin typeface="proxima-nova"/>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87101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435A6-7C6F-BC30-C04E-A423D9EAEABC}"/>
              </a:ext>
            </a:extLst>
          </p:cNvPr>
          <p:cNvSpPr>
            <a:spLocks noGrp="1"/>
          </p:cNvSpPr>
          <p:nvPr>
            <p:ph type="title"/>
          </p:nvPr>
        </p:nvSpPr>
        <p:spPr>
          <a:xfrm>
            <a:off x="838200" y="74645"/>
            <a:ext cx="10515600" cy="1616043"/>
          </a:xfrm>
        </p:spPr>
        <p:txBody>
          <a:bodyPr/>
          <a:lstStyle/>
          <a:p>
            <a:r>
              <a:rPr lang="en-GB" sz="3200" b="1" kern="0" spc="50" dirty="0">
                <a:effectLst/>
                <a:latin typeface="proxima-nova"/>
                <a:ea typeface="Times New Roman" panose="02020603050405020304" pitchFamily="18" charset="0"/>
                <a:cs typeface="Times New Roman" panose="02020603050405020304" pitchFamily="18" charset="0"/>
              </a:rPr>
              <a:t>Douglas McGregor (1906-1964)</a:t>
            </a:r>
            <a:r>
              <a:rPr lang="en-GB" sz="3200" b="1" kern="0" spc="25" dirty="0">
                <a:latin typeface="proxima-nova"/>
                <a:ea typeface="Times New Roman" panose="02020603050405020304" pitchFamily="18" charset="0"/>
                <a:cs typeface="Times New Roman" panose="02020603050405020304" pitchFamily="18" charset="0"/>
              </a:rPr>
              <a:t> Theory X and Theory Y</a:t>
            </a:r>
            <a:br>
              <a:rPr lang="en-GB" kern="100"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C12CA693-686E-AA05-CC45-9C59356C2383}"/>
              </a:ext>
            </a:extLst>
          </p:cNvPr>
          <p:cNvSpPr>
            <a:spLocks noGrp="1"/>
          </p:cNvSpPr>
          <p:nvPr>
            <p:ph idx="1"/>
          </p:nvPr>
        </p:nvSpPr>
        <p:spPr>
          <a:xfrm>
            <a:off x="475861" y="998376"/>
            <a:ext cx="11280710" cy="6027575"/>
          </a:xfrm>
        </p:spPr>
        <p:txBody>
          <a:bodyPr>
            <a:normAutofit/>
          </a:bodyPr>
          <a:lstStyle/>
          <a:p>
            <a:pPr marL="0" indent="0">
              <a:buNone/>
            </a:pPr>
            <a:r>
              <a:rPr lang="en-GB" sz="2000" b="1" kern="0" spc="25" dirty="0">
                <a:effectLst/>
                <a:latin typeface="proxima-nova"/>
                <a:ea typeface="Times New Roman" panose="02020603050405020304" pitchFamily="18" charset="0"/>
                <a:cs typeface="Times New Roman" panose="02020603050405020304" pitchFamily="18" charset="0"/>
              </a:rPr>
              <a:t>Theory </a:t>
            </a:r>
            <a:r>
              <a:rPr lang="en-GB" sz="2000" b="1" kern="0" spc="25" dirty="0">
                <a:latin typeface="proxima-nova"/>
                <a:ea typeface="Times New Roman" panose="02020603050405020304" pitchFamily="18" charset="0"/>
                <a:cs typeface="Times New Roman" panose="02020603050405020304" pitchFamily="18" charset="0"/>
              </a:rPr>
              <a:t>X &amp; Theory Y- </a:t>
            </a:r>
            <a:r>
              <a:rPr lang="en-GB" sz="2000" kern="0" spc="25" dirty="0">
                <a:effectLst/>
                <a:latin typeface="proxima-nova"/>
                <a:ea typeface="Times New Roman" panose="02020603050405020304" pitchFamily="18" charset="0"/>
                <a:cs typeface="Times New Roman" panose="02020603050405020304" pitchFamily="18" charset="0"/>
              </a:rPr>
              <a:t>This model proposed two different approaches to managing people. It has a negative process (Theory X) that assumes that employees are lazy and need to be motivated by external rewards. And a positive direction (Theory Y) assumes employees are self-motivated and can be trusted with more responsibility.</a:t>
            </a:r>
          </a:p>
          <a:p>
            <a:pPr marL="0" indent="0">
              <a:buNone/>
            </a:pPr>
            <a:r>
              <a:rPr lang="en-GB" sz="2000" kern="0" spc="25" dirty="0">
                <a:latin typeface="proxima-nova"/>
                <a:ea typeface="Times New Roman" panose="02020603050405020304" pitchFamily="18" charset="0"/>
                <a:cs typeface="Times New Roman" panose="02020603050405020304" pitchFamily="18" charset="0"/>
              </a:rPr>
              <a:t>L</a:t>
            </a:r>
            <a:r>
              <a:rPr lang="en-GB" sz="2000" kern="0" spc="25" dirty="0">
                <a:effectLst/>
                <a:latin typeface="proxima-nova"/>
                <a:ea typeface="Times New Roman" panose="02020603050405020304" pitchFamily="18" charset="0"/>
                <a:cs typeface="Times New Roman" panose="02020603050405020304" pitchFamily="18" charset="0"/>
              </a:rPr>
              <a:t>eaders who adopted a Theory Y approach were often able to create an environment where employees felt valued and motivated. In contrast, those who adopted a Theory X approach often started an environment where morale was low, and resistance was high.</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kern="0" spc="25" dirty="0">
              <a:latin typeface="proxima-nova"/>
              <a:cs typeface="Times New Roman" panose="02020603050405020304" pitchFamily="18" charset="0"/>
            </a:endParaRPr>
          </a:p>
          <a:p>
            <a:pPr marL="0" indent="0">
              <a:lnSpc>
                <a:spcPts val="1920"/>
              </a:lnSpc>
              <a:spcBef>
                <a:spcPts val="1800"/>
              </a:spcBef>
              <a:spcAft>
                <a:spcPts val="1800"/>
              </a:spcAft>
              <a:buNone/>
            </a:pPr>
            <a:r>
              <a:rPr lang="en-GB" sz="2000" kern="0" spc="25" dirty="0">
                <a:effectLst/>
                <a:latin typeface="proxima-nova"/>
                <a:ea typeface="Times New Roman" panose="02020603050405020304" pitchFamily="18" charset="0"/>
                <a:cs typeface="Times New Roman" panose="02020603050405020304" pitchFamily="18" charset="0"/>
              </a:rPr>
              <a:t>McGregor also developed some other </a:t>
            </a:r>
            <a:r>
              <a:rPr lang="en-GB" sz="2000" b="1" kern="0" spc="25" dirty="0">
                <a:effectLst/>
                <a:latin typeface="proxima-nova"/>
                <a:ea typeface="Times New Roman" panose="02020603050405020304" pitchFamily="18" charset="0"/>
                <a:cs typeface="Times New Roman" panose="02020603050405020304" pitchFamily="18" charset="0"/>
              </a:rPr>
              <a:t>principles of human resource management</a:t>
            </a:r>
            <a:r>
              <a:rPr lang="en-GB" sz="2000" kern="0" spc="25" dirty="0">
                <a:effectLst/>
                <a:latin typeface="proxima-nova"/>
                <a:ea typeface="Times New Roman" panose="02020603050405020304" pitchFamily="18" charset="0"/>
                <a:cs typeface="Times New Roman" panose="02020603050405020304" pitchFamily="18" charset="0"/>
              </a:rPr>
              <a:t>, including the following:</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effectLst/>
                <a:latin typeface="proxima-nova"/>
                <a:ea typeface="Times New Roman" panose="02020603050405020304" pitchFamily="18" charset="0"/>
                <a:cs typeface="Times New Roman" panose="02020603050405020304" pitchFamily="18" charset="0"/>
              </a:rPr>
              <a:t>Regulation of equity- states that employees should be treated fairly in terms of pay, rewards, opportunities for advancement, etc.</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effectLst/>
                <a:latin typeface="proxima-nova"/>
                <a:ea typeface="Times New Roman" panose="02020603050405020304" pitchFamily="18" charset="0"/>
                <a:cs typeface="Times New Roman" panose="02020603050405020304" pitchFamily="18" charset="0"/>
              </a:rPr>
              <a:t>The principle of participation- encourages managers to involve their employees in decision-making processes.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920"/>
              </a:lnSpc>
              <a:spcBef>
                <a:spcPts val="600"/>
              </a:spcBef>
              <a:spcAft>
                <a:spcPts val="600"/>
              </a:spcAft>
              <a:buSzPts val="1000"/>
              <a:buFont typeface="Symbol" panose="05050102010706020507" pitchFamily="18" charset="2"/>
              <a:buChar char=""/>
              <a:tabLst>
                <a:tab pos="457200" algn="l"/>
              </a:tabLst>
            </a:pPr>
            <a:r>
              <a:rPr lang="en-GB" sz="2000" kern="0" spc="25" dirty="0">
                <a:effectLst/>
                <a:latin typeface="proxima-nova"/>
                <a:ea typeface="Times New Roman" panose="02020603050405020304" pitchFamily="18" charset="0"/>
                <a:cs typeface="Times New Roman" panose="02020603050405020304" pitchFamily="18" charset="0"/>
              </a:rPr>
              <a:t>The principle of job enlargement or enrichment- encourages managers to make jobs more interesting by adding a variety of increasing responsibilities.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80860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AA28-FB75-F94E-3B02-50FDB75B7030}"/>
              </a:ext>
            </a:extLst>
          </p:cNvPr>
          <p:cNvSpPr>
            <a:spLocks noGrp="1"/>
          </p:cNvSpPr>
          <p:nvPr>
            <p:ph type="title"/>
          </p:nvPr>
        </p:nvSpPr>
        <p:spPr>
          <a:xfrm>
            <a:off x="326571" y="-625151"/>
            <a:ext cx="11999167" cy="2390485"/>
          </a:xfrm>
        </p:spPr>
        <p:txBody>
          <a:bodyPr>
            <a:normAutofit/>
          </a:bodyPr>
          <a:lstStyle/>
          <a:p>
            <a:r>
              <a:rPr lang="en-GB" sz="2800" b="1" kern="0" spc="50" dirty="0">
                <a:effectLst/>
                <a:latin typeface="proxima-nova"/>
                <a:ea typeface="Times New Roman" panose="02020603050405020304" pitchFamily="18" charset="0"/>
                <a:cs typeface="Times New Roman" panose="02020603050405020304" pitchFamily="18" charset="0"/>
              </a:rPr>
              <a:t>Peter Drucker (1909-2005) </a:t>
            </a:r>
            <a:r>
              <a:rPr lang="en-GB" sz="2800" kern="0" spc="25" dirty="0">
                <a:latin typeface="proxima-nova"/>
                <a:ea typeface="Times New Roman" panose="02020603050405020304" pitchFamily="18" charset="0"/>
                <a:cs typeface="Times New Roman" panose="02020603050405020304" pitchFamily="18" charset="0"/>
              </a:rPr>
              <a:t>B</a:t>
            </a:r>
            <a:r>
              <a:rPr lang="en-GB" sz="2800" kern="0" spc="25" dirty="0">
                <a:effectLst/>
                <a:latin typeface="proxima-nova"/>
                <a:ea typeface="Times New Roman" panose="02020603050405020304" pitchFamily="18" charset="0"/>
                <a:cs typeface="Times New Roman" panose="02020603050405020304" pitchFamily="18" charset="0"/>
              </a:rPr>
              <a:t>usiness strategy and organizational development</a:t>
            </a:r>
            <a:endParaRPr lang="en-GB" sz="2800" dirty="0"/>
          </a:p>
        </p:txBody>
      </p:sp>
      <p:sp>
        <p:nvSpPr>
          <p:cNvPr id="3" name="Content Placeholder 2">
            <a:extLst>
              <a:ext uri="{FF2B5EF4-FFF2-40B4-BE49-F238E27FC236}">
                <a16:creationId xmlns:a16="http://schemas.microsoft.com/office/drawing/2014/main" id="{D7D761D1-75A3-E7F5-0CD7-DA619FC6F0F5}"/>
              </a:ext>
            </a:extLst>
          </p:cNvPr>
          <p:cNvSpPr>
            <a:spLocks noGrp="1"/>
          </p:cNvSpPr>
          <p:nvPr>
            <p:ph idx="1"/>
          </p:nvPr>
        </p:nvSpPr>
        <p:spPr>
          <a:xfrm>
            <a:off x="326571" y="1026367"/>
            <a:ext cx="11691258" cy="5523722"/>
          </a:xfrm>
        </p:spPr>
        <p:txBody>
          <a:bodyPr>
            <a:normAutofit fontScale="25000" lnSpcReduction="20000"/>
          </a:bodyPr>
          <a:lstStyle/>
          <a:p>
            <a:pPr marL="0" indent="0">
              <a:buNone/>
            </a:pPr>
            <a:r>
              <a:rPr lang="en-GB" sz="11200" kern="0" spc="25" dirty="0">
                <a:effectLst/>
                <a:ea typeface="Times New Roman" panose="02020603050405020304" pitchFamily="18" charset="0"/>
                <a:cs typeface="Times New Roman" panose="02020603050405020304" pitchFamily="18" charset="0"/>
              </a:rPr>
              <a:t>Drucker's philosophy on management focused on decentralizing decision-making in organizations, creating teams that could make autonomous decisions, and emphasizing innovation and knowledge creation within organizations. In his view, managers should focus not only on efficiency but also on effectiveness to achieve success. He also believed that there should be a balance between short-term profitability goals and longer-term objectives such as product quality or customer satisfaction. </a:t>
            </a:r>
            <a:endParaRPr lang="en-GB" sz="11200" kern="100" dirty="0">
              <a:effectLst/>
              <a:ea typeface="Calibri" panose="020F0502020204030204" pitchFamily="34" charset="0"/>
              <a:cs typeface="Times New Roman" panose="02020603050405020304" pitchFamily="18" charset="0"/>
            </a:endParaRPr>
          </a:p>
          <a:p>
            <a:pPr marL="0" indent="0">
              <a:lnSpc>
                <a:spcPct val="120000"/>
              </a:lnSpc>
              <a:spcBef>
                <a:spcPts val="1800"/>
              </a:spcBef>
              <a:spcAft>
                <a:spcPts val="1800"/>
              </a:spcAft>
              <a:buNone/>
            </a:pPr>
            <a:r>
              <a:rPr lang="en-GB" sz="11200" kern="0" spc="25" dirty="0">
                <a:effectLst/>
                <a:ea typeface="Times New Roman" panose="02020603050405020304" pitchFamily="18" charset="0"/>
                <a:cs typeface="Times New Roman" panose="02020603050405020304" pitchFamily="18" charset="0"/>
              </a:rPr>
              <a:t>Take responsibility for decisions;  Know your strengths; Focus on value creation; Develop team spirit; Utilize information technology; Develop systems to monitor performance; Adopt a global perspective in decision-making; Develop an adaptive organization structure; Create an entrepreneurial culture,  Empower employees through trust.  </a:t>
            </a:r>
            <a:endParaRPr lang="en-GB" sz="11200" kern="1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44630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81972-8E79-3B34-C6C1-3912D5793A23}"/>
              </a:ext>
            </a:extLst>
          </p:cNvPr>
          <p:cNvSpPr>
            <a:spLocks noGrp="1"/>
          </p:cNvSpPr>
          <p:nvPr>
            <p:ph type="title"/>
          </p:nvPr>
        </p:nvSpPr>
        <p:spPr/>
        <p:txBody>
          <a:bodyPr/>
          <a:lstStyle/>
          <a:p>
            <a:r>
              <a:rPr lang="en-GB" dirty="0"/>
              <a:t>Can you see any similarities or differences in this list?</a:t>
            </a:r>
          </a:p>
        </p:txBody>
      </p:sp>
      <p:sp>
        <p:nvSpPr>
          <p:cNvPr id="3" name="Content Placeholder 2">
            <a:extLst>
              <a:ext uri="{FF2B5EF4-FFF2-40B4-BE49-F238E27FC236}">
                <a16:creationId xmlns:a16="http://schemas.microsoft.com/office/drawing/2014/main" id="{694D27DF-56D7-B023-5F58-6F495228B3D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540939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1575</Words>
  <Application>Microsoft Office PowerPoint</Application>
  <PresentationFormat>Widescreen</PresentationFormat>
  <Paragraphs>108</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Calibri Light</vt:lpstr>
      <vt:lpstr>Lato</vt:lpstr>
      <vt:lpstr>proxima-nova</vt:lpstr>
      <vt:lpstr>Symbol</vt:lpstr>
      <vt:lpstr>Times New Roman</vt:lpstr>
      <vt:lpstr>Office Theme</vt:lpstr>
      <vt:lpstr>                                  Visions for the Future –LCDB7008 Theoretical Perspectives on Management   (DBA Programme)  Lecture 3:   What is management? Steve finally gives you some theories.</vt:lpstr>
      <vt:lpstr>What is your assignment plan?</vt:lpstr>
      <vt:lpstr>Takeaway 1 from last week.</vt:lpstr>
      <vt:lpstr>Takeaway 2 from last week.</vt:lpstr>
      <vt:lpstr>Management theories. This is a quick run through. </vt:lpstr>
      <vt:lpstr>Overlap with other topics. </vt:lpstr>
      <vt:lpstr>Management is a field of study with a long history and has evolved. There are different management theories, and the best management practices often change.  </vt:lpstr>
      <vt:lpstr>   </vt:lpstr>
      <vt:lpstr>PowerPoint Presentation</vt:lpstr>
      <vt:lpstr> Frederick Taylor (1856-1915) The Principles of Scientific Management (1911)</vt:lpstr>
      <vt:lpstr>Henri Fayol (1841–1925) </vt:lpstr>
      <vt:lpstr>Max Weber (1864–1920) </vt:lpstr>
      <vt:lpstr>Mary Parker Follett (1868–1933) Theory of collective power. Cooperation to be more effective.</vt:lpstr>
      <vt:lpstr>Elton Mayo (1880-1949) Social needs and psychological factors.</vt:lpstr>
      <vt:lpstr>Chester Barnard (1886-1961) The Functions of the Executive</vt:lpstr>
      <vt:lpstr>Ludwig von Bertalanffy (1901-1972) Systems theory. How complex systems interact and influence each other.</vt:lpstr>
      <vt:lpstr>Douglas McGregor (1906-1964) Theory X and Theory Y </vt:lpstr>
      <vt:lpstr>Peter Drucker (1909-2005) Business strategy and organizational development</vt:lpstr>
      <vt:lpstr>Can you see any similarities or differences in this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Visions for the Future –LCDB7008 Theoretical Perspectives on Management   (DBA Programme)  Lecture 3:   What is management? Steve finally gives you some theories.</dc:title>
  <dc:creator>Stephen Griffiths</dc:creator>
  <cp:lastModifiedBy>Stephen Griffiths</cp:lastModifiedBy>
  <cp:revision>24</cp:revision>
  <dcterms:created xsi:type="dcterms:W3CDTF">2023-10-23T10:16:00Z</dcterms:created>
  <dcterms:modified xsi:type="dcterms:W3CDTF">2023-10-30T11:41:58Z</dcterms:modified>
</cp:coreProperties>
</file>