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58" r:id="rId3"/>
    <p:sldId id="265" r:id="rId4"/>
    <p:sldId id="267" r:id="rId5"/>
    <p:sldId id="264" r:id="rId6"/>
    <p:sldId id="268" r:id="rId7"/>
    <p:sldId id="263" r:id="rId8"/>
    <p:sldId id="273" r:id="rId9"/>
    <p:sldId id="271" r:id="rId10"/>
    <p:sldId id="272" r:id="rId11"/>
    <p:sldId id="270" r:id="rId12"/>
    <p:sldId id="275" r:id="rId13"/>
    <p:sldId id="276" r:id="rId14"/>
    <p:sldId id="277"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11/11/2020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11/11/2020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11/11/2020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11/11/2020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11/11/2020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11/11/2020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11/11/2020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11/11/2020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11/11/2020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11/11/2020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11/11/2020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11/11/2020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4873842" y="639097"/>
            <a:ext cx="6669230" cy="5797214"/>
          </a:xfrm>
        </p:spPr>
        <p:txBody>
          <a:bodyPr>
            <a:normAutofit fontScale="90000"/>
          </a:bodyPr>
          <a:lstStyle/>
          <a:p>
            <a:r>
              <a:rPr lang="en-US" sz="8000" dirty="0"/>
              <a:t>Effective teams – moving beyond characteristics</a:t>
            </a: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fontScale="90000"/>
          </a:bodyPr>
          <a:lstStyle/>
          <a:p>
            <a:pPr lvl="0"/>
            <a:r>
              <a:rPr lang="en-GB" sz="4000" dirty="0">
                <a:solidFill>
                  <a:schemeClr val="bg1"/>
                </a:solidFill>
              </a:rPr>
              <a:t>‘A team is more than a group of people in the same space, physical or virtual. In recent years, increasing attention has been devoted to the social bases of cognition, taking into consideration how social processes* in groups and teams affect performance’   </a:t>
            </a:r>
            <a:r>
              <a:rPr lang="en-GB" sz="2200" dirty="0">
                <a:solidFill>
                  <a:schemeClr val="bg1"/>
                </a:solidFill>
              </a:rPr>
              <a:t>(</a:t>
            </a:r>
            <a:r>
              <a:rPr lang="en-GB" sz="2200" dirty="0" err="1">
                <a:solidFill>
                  <a:schemeClr val="bg1"/>
                </a:solidFill>
              </a:rPr>
              <a:t>Gijselaers</a:t>
            </a:r>
            <a:r>
              <a:rPr lang="en-GB" sz="2200" dirty="0">
                <a:solidFill>
                  <a:schemeClr val="bg1"/>
                </a:solidFill>
              </a:rPr>
              <a:t>, </a:t>
            </a:r>
            <a:r>
              <a:rPr lang="en-GB" sz="2200" dirty="0" err="1">
                <a:solidFill>
                  <a:schemeClr val="bg1"/>
                </a:solidFill>
              </a:rPr>
              <a:t>Segers</a:t>
            </a:r>
            <a:r>
              <a:rPr lang="en-GB" sz="2200" dirty="0">
                <a:solidFill>
                  <a:schemeClr val="bg1"/>
                </a:solidFill>
              </a:rPr>
              <a:t> and Kirschner, 2006, pg1). </a:t>
            </a:r>
            <a:br>
              <a:rPr lang="en-GB" sz="2200" dirty="0">
                <a:solidFill>
                  <a:schemeClr val="bg1"/>
                </a:solidFill>
              </a:rPr>
            </a:br>
            <a:r>
              <a:rPr lang="en-GB" sz="2200" dirty="0">
                <a:solidFill>
                  <a:schemeClr val="bg1"/>
                </a:solidFill>
              </a:rPr>
              <a:t>* </a:t>
            </a:r>
            <a:r>
              <a:rPr lang="en-GB" sz="1600" b="0" i="0" dirty="0">
                <a:solidFill>
                  <a:schemeClr val="bg1"/>
                </a:solidFill>
                <a:effectLst/>
                <a:latin typeface="Georgia" panose="02040502050405020303" pitchFamily="18" charset="0"/>
              </a:rPr>
              <a:t>Social processes are forms of social interaction that occur repeatedly. Essentially the ways in which individuals and groups interact and establish social relationships.</a:t>
            </a:r>
            <a:br>
              <a:rPr lang="en-US" sz="1600" i="1" dirty="0">
                <a:solidFill>
                  <a:schemeClr val="bg1"/>
                </a:solidFill>
              </a:rPr>
            </a:br>
            <a:endParaRPr lang="en-US" sz="16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7200" dirty="0">
                <a:solidFill>
                  <a:srgbClr val="FFFFFF"/>
                </a:solidFill>
              </a:rPr>
              <a:t>‘team cognition’</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a:bodyPr>
          <a:lstStyle/>
          <a:p>
            <a:pPr lvl="0"/>
            <a:r>
              <a:rPr lang="en-GB" sz="3200" b="0" i="0" dirty="0">
                <a:solidFill>
                  <a:schemeClr val="bg1"/>
                </a:solidFill>
                <a:effectLst/>
                <a:latin typeface="Times New Roman" panose="02020603050405020304" pitchFamily="18" charset="0"/>
              </a:rPr>
              <a:t>‘Team cognition is critical to effective teamwork and team performance. The current working definition of team cognition encompasses the organized structures that support team members ability to acquire, distribute, store, and retrieve critical knowledge. An ability to share crucial information, and know where in the team unique knowledge resides, allows members to anticipate and execute actions as a unit rather than as individuals’.  (Fernandez et al 2017)</a:t>
            </a:r>
            <a:br>
              <a:rPr lang="en-US" sz="1800" i="1" dirty="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7200" dirty="0">
                <a:solidFill>
                  <a:srgbClr val="FFFFFF"/>
                </a:solidFill>
              </a:rPr>
              <a:t>‘team cognition’</a:t>
            </a:r>
          </a:p>
        </p:txBody>
      </p:sp>
    </p:spTree>
    <p:extLst>
      <p:ext uri="{BB962C8B-B14F-4D97-AF65-F5344CB8AC3E}">
        <p14:creationId xmlns:p14="http://schemas.microsoft.com/office/powerpoint/2010/main" val="657740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6A28B-F8D8-4D34-8690-84BE2016547E}"/>
              </a:ext>
            </a:extLst>
          </p:cNvPr>
          <p:cNvSpPr>
            <a:spLocks noGrp="1"/>
          </p:cNvSpPr>
          <p:nvPr>
            <p:ph type="title"/>
          </p:nvPr>
        </p:nvSpPr>
        <p:spPr/>
        <p:txBody>
          <a:bodyPr/>
          <a:lstStyle/>
          <a:p>
            <a:pPr algn="ctr"/>
            <a:r>
              <a:rPr lang="en-GB" dirty="0"/>
              <a:t>Team Cognition</a:t>
            </a:r>
          </a:p>
        </p:txBody>
      </p:sp>
      <p:sp>
        <p:nvSpPr>
          <p:cNvPr id="3" name="Content Placeholder 2">
            <a:extLst>
              <a:ext uri="{FF2B5EF4-FFF2-40B4-BE49-F238E27FC236}">
                <a16:creationId xmlns:a16="http://schemas.microsoft.com/office/drawing/2014/main" id="{9E2C0F17-A5E0-440D-BAAA-1A4B1FC39C52}"/>
              </a:ext>
            </a:extLst>
          </p:cNvPr>
          <p:cNvSpPr>
            <a:spLocks noGrp="1"/>
          </p:cNvSpPr>
          <p:nvPr>
            <p:ph idx="1"/>
          </p:nvPr>
        </p:nvSpPr>
        <p:spPr/>
        <p:txBody>
          <a:bodyPr/>
          <a:lstStyle/>
          <a:p>
            <a:pPr>
              <a:buFont typeface="Arial" panose="020B0604020202020204" pitchFamily="34" charset="0"/>
              <a:buChar char="•"/>
            </a:pPr>
            <a:r>
              <a:rPr lang="en-GB" sz="1800" dirty="0">
                <a:solidFill>
                  <a:srgbClr val="9BA8B7"/>
                </a:solidFill>
                <a:effectLst/>
                <a:latin typeface="Arial" panose="020B0604020202020204" pitchFamily="34" charset="0"/>
                <a:ea typeface="Calibri" panose="020F0502020204030204" pitchFamily="34" charset="0"/>
              </a:rPr>
              <a:t>‘</a:t>
            </a:r>
            <a:r>
              <a:rPr lang="en-GB" sz="1800" dirty="0">
                <a:solidFill>
                  <a:schemeClr val="tx2"/>
                </a:solidFill>
                <a:effectLst/>
                <a:latin typeface="Arial" panose="020B0604020202020204" pitchFamily="34" charset="0"/>
                <a:ea typeface="Calibri" panose="020F0502020204030204" pitchFamily="34" charset="0"/>
              </a:rPr>
              <a:t>Team cognition is not the product of isolated processes in an individual's mind, but rather a product of team level activity’  (</a:t>
            </a:r>
            <a:r>
              <a:rPr lang="en-GB" sz="1800" dirty="0" err="1">
                <a:solidFill>
                  <a:schemeClr val="tx2"/>
                </a:solidFill>
                <a:effectLst/>
                <a:latin typeface="Arial" panose="020B0604020202020204" pitchFamily="34" charset="0"/>
                <a:ea typeface="Calibri" panose="020F0502020204030204" pitchFamily="34" charset="0"/>
              </a:rPr>
              <a:t>McNeese</a:t>
            </a:r>
            <a:r>
              <a:rPr lang="en-GB" sz="1800" dirty="0">
                <a:solidFill>
                  <a:schemeClr val="tx2"/>
                </a:solidFill>
                <a:effectLst/>
                <a:latin typeface="Arial" panose="020B0604020202020204" pitchFamily="34" charset="0"/>
                <a:ea typeface="Calibri" panose="020F0502020204030204" pitchFamily="34" charset="0"/>
              </a:rPr>
              <a:t> et al 2016)</a:t>
            </a:r>
            <a:endParaRPr lang="en-GB" dirty="0">
              <a:solidFill>
                <a:schemeClr val="tx2"/>
              </a:solidFill>
            </a:endParaRPr>
          </a:p>
          <a:p>
            <a:pPr>
              <a:buFont typeface="Arial" panose="020B0604020202020204" pitchFamily="34" charset="0"/>
              <a:buChar char="•"/>
            </a:pPr>
            <a:r>
              <a:rPr lang="en-GB" dirty="0">
                <a:solidFill>
                  <a:schemeClr val="tx2"/>
                </a:solidFill>
              </a:rPr>
              <a:t>Team cognition is the ability of a team to learn together.</a:t>
            </a:r>
          </a:p>
          <a:p>
            <a:pPr>
              <a:buFont typeface="Arial" panose="020B0604020202020204" pitchFamily="34" charset="0"/>
              <a:buChar char="•"/>
            </a:pPr>
            <a:r>
              <a:rPr lang="en-GB" dirty="0">
                <a:solidFill>
                  <a:schemeClr val="tx2"/>
                </a:solidFill>
              </a:rPr>
              <a:t>As a manager you need to view this in the context of how they are obtaining knowledge as a team and also how they are learning, and evolving how they will work together as a team.</a:t>
            </a:r>
          </a:p>
          <a:p>
            <a:pPr>
              <a:buFont typeface="Arial" panose="020B0604020202020204" pitchFamily="34" charset="0"/>
              <a:buChar char="•"/>
            </a:pPr>
            <a:r>
              <a:rPr lang="en-GB" dirty="0">
                <a:solidFill>
                  <a:schemeClr val="tx2"/>
                </a:solidFill>
              </a:rPr>
              <a:t>The starting point for developing team cognition is achieving team cohesion.</a:t>
            </a:r>
          </a:p>
        </p:txBody>
      </p:sp>
    </p:spTree>
    <p:extLst>
      <p:ext uri="{BB962C8B-B14F-4D97-AF65-F5344CB8AC3E}">
        <p14:creationId xmlns:p14="http://schemas.microsoft.com/office/powerpoint/2010/main" val="3979138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fontScale="90000"/>
          </a:bodyPr>
          <a:lstStyle/>
          <a:p>
            <a:pPr lvl="0"/>
            <a:r>
              <a:rPr lang="en-US" sz="4800" i="1" dirty="0">
                <a:solidFill>
                  <a:srgbClr val="FFFFFF"/>
                </a:solidFill>
              </a:rPr>
              <a:t>‘the situation when members of a group or society are united’ </a:t>
            </a:r>
            <a:r>
              <a:rPr lang="en-US" sz="1600" i="1" dirty="0">
                <a:solidFill>
                  <a:srgbClr val="FFFFFF"/>
                </a:solidFill>
              </a:rPr>
              <a:t>(Oxford Dictionary)</a:t>
            </a:r>
            <a:br>
              <a:rPr lang="en-US" sz="1600" i="1" dirty="0">
                <a:solidFill>
                  <a:srgbClr val="FFFFFF"/>
                </a:solidFill>
              </a:rPr>
            </a:br>
            <a:br>
              <a:rPr lang="en-US" sz="1600" i="1" dirty="0">
                <a:solidFill>
                  <a:srgbClr val="FFFFFF"/>
                </a:solidFill>
              </a:rPr>
            </a:br>
            <a:br>
              <a:rPr lang="en-US" sz="1600" i="1" dirty="0">
                <a:solidFill>
                  <a:srgbClr val="FFFFFF"/>
                </a:solidFill>
              </a:rPr>
            </a:br>
            <a:r>
              <a:rPr lang="en-US" sz="4000" i="1" dirty="0">
                <a:solidFill>
                  <a:srgbClr val="FFFFFF"/>
                </a:solidFill>
              </a:rPr>
              <a:t>’The</a:t>
            </a:r>
            <a:r>
              <a:rPr lang="en-US" sz="4800" i="1" dirty="0">
                <a:solidFill>
                  <a:srgbClr val="FFFFFF"/>
                </a:solidFill>
              </a:rPr>
              <a:t> total number of forces which act on members to remain in the group’ </a:t>
            </a:r>
            <a:r>
              <a:rPr lang="en-US" sz="1800" i="1" dirty="0">
                <a:solidFill>
                  <a:srgbClr val="FFFFFF"/>
                </a:solidFill>
              </a:rPr>
              <a:t>(Festinger 1950)</a:t>
            </a:r>
            <a:br>
              <a:rPr lang="en-US" sz="1800" i="1" dirty="0">
                <a:solidFill>
                  <a:srgbClr val="FFFFFF"/>
                </a:solidFill>
              </a:rPr>
            </a:br>
            <a:endParaRPr lang="en-US" sz="1800" i="1" dirty="0">
              <a:solidFill>
                <a:srgbClr val="FFFFFF"/>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7200" dirty="0">
                <a:solidFill>
                  <a:srgbClr val="FFFFFF"/>
                </a:solidFill>
              </a:rPr>
              <a:t>‘cohesion’ </a:t>
            </a:r>
          </a:p>
        </p:txBody>
      </p:sp>
    </p:spTree>
    <p:extLst>
      <p:ext uri="{BB962C8B-B14F-4D97-AF65-F5344CB8AC3E}">
        <p14:creationId xmlns:p14="http://schemas.microsoft.com/office/powerpoint/2010/main" val="2124573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fontScale="90000"/>
          </a:bodyPr>
          <a:lstStyle/>
          <a:p>
            <a:pPr lvl="0"/>
            <a:r>
              <a:rPr lang="en-GB" sz="3600" i="0" dirty="0">
                <a:solidFill>
                  <a:schemeClr val="bg1"/>
                </a:solidFill>
                <a:effectLst/>
                <a:latin typeface="arial" panose="020B0604020202020204" pitchFamily="34" charset="0"/>
              </a:rPr>
              <a:t>Social cohesion is concerned with the emotional bonds of friendship, liking, caring, and closeness among group members. </a:t>
            </a:r>
            <a:br>
              <a:rPr lang="en-GB" sz="3600" i="0" dirty="0">
                <a:solidFill>
                  <a:schemeClr val="bg1"/>
                </a:solidFill>
                <a:effectLst/>
                <a:latin typeface="arial" panose="020B0604020202020204" pitchFamily="34" charset="0"/>
              </a:rPr>
            </a:br>
            <a:br>
              <a:rPr lang="en-GB" sz="3600" i="0" dirty="0">
                <a:solidFill>
                  <a:schemeClr val="bg1"/>
                </a:solidFill>
                <a:effectLst/>
                <a:latin typeface="arial" panose="020B0604020202020204" pitchFamily="34" charset="0"/>
              </a:rPr>
            </a:br>
            <a:r>
              <a:rPr lang="en-GB" sz="3600" i="0" dirty="0">
                <a:solidFill>
                  <a:schemeClr val="bg1"/>
                </a:solidFill>
                <a:effectLst/>
                <a:latin typeface="arial" panose="020B0604020202020204" pitchFamily="34" charset="0"/>
              </a:rPr>
              <a:t>Task cohesion refers to the shared commitment among members to achieving a goal that requires the collective efforts of the group.</a:t>
            </a:r>
            <a:br>
              <a:rPr lang="en-US" sz="3600" i="1" dirty="0">
                <a:solidFill>
                  <a:schemeClr val="bg1"/>
                </a:solidFill>
              </a:rPr>
            </a:br>
            <a:endParaRPr lang="en-US" sz="36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Task cohesion and social cohesion</a:t>
            </a:r>
          </a:p>
        </p:txBody>
      </p:sp>
    </p:spTree>
    <p:extLst>
      <p:ext uri="{BB962C8B-B14F-4D97-AF65-F5344CB8AC3E}">
        <p14:creationId xmlns:p14="http://schemas.microsoft.com/office/powerpoint/2010/main" val="3411859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79" y="758952"/>
            <a:ext cx="10825431" cy="3892168"/>
          </a:xfrm>
        </p:spPr>
        <p:txBody>
          <a:bodyPr anchor="ctr">
            <a:normAutofit fontScale="90000"/>
          </a:bodyPr>
          <a:lstStyle/>
          <a:p>
            <a:r>
              <a:rPr lang="en-GB" sz="4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‘If the cohesiveness-performance effect is primarily because of interpersonal attraction, group members will exert efforts toward performance for the sake of their well-liked group members. If the effect is primarily because of commitment to the task, group members will exert efforts toward performance for the pleasure of completing that task.’</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US" sz="3600" i="1" dirty="0">
                <a:solidFill>
                  <a:schemeClr val="bg1"/>
                </a:solidFill>
              </a:rPr>
            </a:br>
            <a:endParaRPr lang="en-US" sz="36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Cohesiveness-performance effect</a:t>
            </a:r>
          </a:p>
        </p:txBody>
      </p:sp>
    </p:spTree>
    <p:extLst>
      <p:ext uri="{BB962C8B-B14F-4D97-AF65-F5344CB8AC3E}">
        <p14:creationId xmlns:p14="http://schemas.microsoft.com/office/powerpoint/2010/main" val="981895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79" y="758952"/>
            <a:ext cx="10825431" cy="3892168"/>
          </a:xfrm>
        </p:spPr>
        <p:txBody>
          <a:bodyPr anchor="ctr">
            <a:normAutofit fontScale="90000"/>
          </a:bodyPr>
          <a:lstStyle/>
          <a:p>
            <a:r>
              <a:rPr lang="en-GB" sz="4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Salomon and </a:t>
            </a:r>
            <a:r>
              <a:rPr lang="en-GB" sz="40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Globerson</a:t>
            </a:r>
            <a:r>
              <a:rPr lang="en-GB" sz="4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(1989) point to the fact that most social effects arise from the evolution of the group as a social system. Shared beliefs of the team characteristics emerge in groups from the interaction among the team members (Arrow, McGrath, &amp; </a:t>
            </a:r>
            <a:r>
              <a:rPr lang="en-GB" sz="4000" dirty="0" err="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Berdahl</a:t>
            </a:r>
            <a:r>
              <a:rPr lang="en-GB" sz="4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2000).</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US" sz="3600" i="1" dirty="0">
                <a:solidFill>
                  <a:schemeClr val="bg1"/>
                </a:solidFill>
              </a:rPr>
            </a:br>
            <a:endParaRPr lang="en-US" sz="36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Cohesiveness-performance effect</a:t>
            </a:r>
          </a:p>
        </p:txBody>
      </p:sp>
    </p:spTree>
    <p:extLst>
      <p:ext uri="{BB962C8B-B14F-4D97-AF65-F5344CB8AC3E}">
        <p14:creationId xmlns:p14="http://schemas.microsoft.com/office/powerpoint/2010/main" val="3842706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a:bodyPr>
          <a:lstStyle/>
          <a:p>
            <a:br>
              <a:rPr lang="en-US" sz="3600" i="1" dirty="0">
                <a:solidFill>
                  <a:schemeClr val="bg1"/>
                </a:solidFill>
              </a:rPr>
            </a:br>
            <a:r>
              <a:rPr lang="en-US" sz="3600" i="1" dirty="0">
                <a:solidFill>
                  <a:schemeClr val="bg1"/>
                </a:solidFill>
              </a:rPr>
              <a:t>‘</a:t>
            </a:r>
            <a:r>
              <a:rPr lang="en-GB"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Learning in groups can be threatening and stressful (Homan, 2001): Team members do not know each other, power games are played, people are left out, people blame each other for making mistakes, and so on. The paradox, however, is that learning is often facilitated by taking risks and thinking freely.</a:t>
            </a:r>
            <a:r>
              <a:rPr lang="en-US" sz="3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3600" dirty="0">
                <a:solidFill>
                  <a:schemeClr val="bg1"/>
                </a:solidFill>
              </a:rPr>
              <a:t> </a:t>
            </a:r>
            <a:r>
              <a:rPr lang="en-GB" sz="2700" dirty="0">
                <a:solidFill>
                  <a:schemeClr val="bg1"/>
                </a:solidFill>
              </a:rPr>
              <a:t>(</a:t>
            </a:r>
            <a:r>
              <a:rPr lang="en-GB" sz="2700" dirty="0" err="1">
                <a:solidFill>
                  <a:schemeClr val="bg1"/>
                </a:solidFill>
              </a:rPr>
              <a:t>Gijselaers</a:t>
            </a:r>
            <a:r>
              <a:rPr lang="en-GB" sz="2700" dirty="0">
                <a:solidFill>
                  <a:schemeClr val="bg1"/>
                </a:solidFill>
              </a:rPr>
              <a:t>, </a:t>
            </a:r>
            <a:r>
              <a:rPr lang="en-GB" sz="2700" dirty="0" err="1">
                <a:solidFill>
                  <a:schemeClr val="bg1"/>
                </a:solidFill>
              </a:rPr>
              <a:t>Segers</a:t>
            </a:r>
            <a:r>
              <a:rPr lang="en-GB" sz="2700" dirty="0">
                <a:solidFill>
                  <a:schemeClr val="bg1"/>
                </a:solidFill>
              </a:rPr>
              <a:t> and Kirschner, 2006). </a:t>
            </a:r>
            <a:endParaRPr lang="en-US" sz="27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Developing social and </a:t>
            </a:r>
          </a:p>
          <a:p>
            <a:pPr algn="ctr"/>
            <a:r>
              <a:rPr lang="en-US" sz="4000" dirty="0">
                <a:solidFill>
                  <a:srgbClr val="FFFFFF"/>
                </a:solidFill>
              </a:rPr>
              <a:t>task cohesion</a:t>
            </a:r>
          </a:p>
        </p:txBody>
      </p:sp>
    </p:spTree>
    <p:extLst>
      <p:ext uri="{BB962C8B-B14F-4D97-AF65-F5344CB8AC3E}">
        <p14:creationId xmlns:p14="http://schemas.microsoft.com/office/powerpoint/2010/main" val="3855630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fontScale="90000"/>
          </a:bodyPr>
          <a:lstStyle/>
          <a:p>
            <a:pPr>
              <a:lnSpc>
                <a:spcPct val="107000"/>
              </a:lnSpc>
              <a:spcAft>
                <a:spcPts val="800"/>
              </a:spcAft>
            </a:pPr>
            <a:r>
              <a:rPr lang="en-GB" sz="2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term is meant to suggest neither a careless sense of permissiveness, nor an unrelentingly positive affect but rather a sense of confidence that the team will not embarrass, reject, or punish someone for speaking up. This confidence stems from mutual respect and trust among team members. (Edmondson, 1999, p. 354) She argues that team psychological safety is said to facilitate learning behaviour in teams because it alleviates excessive concern about others’ reactions to actions that have the potential for embarrassment or threat, which learning behaviours often have. </a:t>
            </a:r>
            <a:r>
              <a:rPr lang="en-GB" sz="2000" dirty="0">
                <a:solidFill>
                  <a:schemeClr val="bg1"/>
                </a:solidFill>
              </a:rPr>
              <a:t>(</a:t>
            </a:r>
            <a:r>
              <a:rPr lang="en-GB" sz="2000" dirty="0" err="1">
                <a:solidFill>
                  <a:schemeClr val="bg1"/>
                </a:solidFill>
              </a:rPr>
              <a:t>Gijselaers</a:t>
            </a:r>
            <a:r>
              <a:rPr lang="en-GB" sz="2000" dirty="0">
                <a:solidFill>
                  <a:schemeClr val="bg1"/>
                </a:solidFill>
              </a:rPr>
              <a:t>, </a:t>
            </a:r>
            <a:r>
              <a:rPr lang="en-GB" sz="2000" dirty="0" err="1">
                <a:solidFill>
                  <a:schemeClr val="bg1"/>
                </a:solidFill>
              </a:rPr>
              <a:t>Segers</a:t>
            </a:r>
            <a:r>
              <a:rPr lang="en-GB" sz="2000" dirty="0">
                <a:solidFill>
                  <a:schemeClr val="bg1"/>
                </a:solidFill>
              </a:rPr>
              <a:t> and Kirschner, 2006). </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GB" sz="4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psychological safety</a:t>
            </a:r>
            <a:endParaRPr lang="en-US" sz="4000" dirty="0">
              <a:solidFill>
                <a:schemeClr val="bg1"/>
              </a:solidFill>
            </a:endParaRPr>
          </a:p>
        </p:txBody>
      </p:sp>
    </p:spTree>
    <p:extLst>
      <p:ext uri="{BB962C8B-B14F-4D97-AF65-F5344CB8AC3E}">
        <p14:creationId xmlns:p14="http://schemas.microsoft.com/office/powerpoint/2010/main" val="428962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a:bodyPr>
          <a:lstStyle/>
          <a:p>
            <a:r>
              <a:rPr lang="en-US" sz="3600" i="1" dirty="0">
                <a:solidFill>
                  <a:schemeClr val="bg1"/>
                </a:solidFill>
              </a:rPr>
              <a:t>The ultimate goal of a manager is to build a team which has both task and social cohesion.</a:t>
            </a:r>
            <a:br>
              <a:rPr lang="en-US" sz="3600" i="1" dirty="0">
                <a:solidFill>
                  <a:schemeClr val="bg1"/>
                </a:solidFill>
              </a:rPr>
            </a:br>
            <a:br>
              <a:rPr lang="en-US" sz="3600" i="1" dirty="0">
                <a:solidFill>
                  <a:schemeClr val="bg1"/>
                </a:solidFill>
              </a:rPr>
            </a:br>
            <a:r>
              <a:rPr lang="en-US" sz="3600" i="1" dirty="0">
                <a:solidFill>
                  <a:schemeClr val="bg1"/>
                </a:solidFill>
              </a:rPr>
              <a:t>Culture will be central to achieving this.</a:t>
            </a:r>
            <a:br>
              <a:rPr lang="en-US" sz="3600" i="1" dirty="0">
                <a:solidFill>
                  <a:schemeClr val="bg1"/>
                </a:solidFill>
              </a:rPr>
            </a:br>
            <a:br>
              <a:rPr lang="en-US" sz="3600" i="1" dirty="0">
                <a:solidFill>
                  <a:schemeClr val="bg1"/>
                </a:solidFill>
              </a:rPr>
            </a:br>
            <a:r>
              <a:rPr lang="en-US" sz="3600" i="1" dirty="0">
                <a:solidFill>
                  <a:schemeClr val="bg1"/>
                </a:solidFill>
              </a:rPr>
              <a:t>However as a manager you can push this process in the right direction. </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Developing social and </a:t>
            </a:r>
          </a:p>
          <a:p>
            <a:pPr algn="ctr"/>
            <a:r>
              <a:rPr lang="en-US" sz="4000" dirty="0">
                <a:solidFill>
                  <a:srgbClr val="FFFFFF"/>
                </a:solidFill>
              </a:rPr>
              <a:t>task cohesion</a:t>
            </a:r>
          </a:p>
        </p:txBody>
      </p:sp>
    </p:spTree>
    <p:extLst>
      <p:ext uri="{BB962C8B-B14F-4D97-AF65-F5344CB8AC3E}">
        <p14:creationId xmlns:p14="http://schemas.microsoft.com/office/powerpoint/2010/main" val="832797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fontScale="90000"/>
          </a:bodyPr>
          <a:lstStyle/>
          <a:p>
            <a:r>
              <a:rPr lang="en-US" sz="3600" i="1" dirty="0">
                <a:solidFill>
                  <a:schemeClr val="bg1"/>
                </a:solidFill>
              </a:rPr>
              <a:t>Making a team socially ‘cohesive’ essentially means that they are close friends with the respect, trust and desire to care for and protect one another that comes with friendship.  </a:t>
            </a:r>
            <a:br>
              <a:rPr lang="en-US" sz="3600" i="1" dirty="0">
                <a:solidFill>
                  <a:schemeClr val="bg1"/>
                </a:solidFill>
              </a:rPr>
            </a:br>
            <a:br>
              <a:rPr lang="en-US" sz="3600" i="1" dirty="0">
                <a:solidFill>
                  <a:schemeClr val="bg1"/>
                </a:solidFill>
              </a:rPr>
            </a:br>
            <a:r>
              <a:rPr lang="en-US" sz="3600" i="1" dirty="0">
                <a:solidFill>
                  <a:schemeClr val="bg1"/>
                </a:solidFill>
              </a:rPr>
              <a:t>Therefore opportunities must be created which allow opportunities for staff to function on a social level as this is where friendships can develop, social however doesn’t have to mean outside of work, but this should also be encouraged.</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6000" dirty="0">
                <a:solidFill>
                  <a:srgbClr val="FFFFFF"/>
                </a:solidFill>
              </a:rPr>
              <a:t>social cohesion</a:t>
            </a:r>
          </a:p>
        </p:txBody>
      </p:sp>
    </p:spTree>
    <p:extLst>
      <p:ext uri="{BB962C8B-B14F-4D97-AF65-F5344CB8AC3E}">
        <p14:creationId xmlns:p14="http://schemas.microsoft.com/office/powerpoint/2010/main" val="1574178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fontScale="90000"/>
          </a:bodyPr>
          <a:lstStyle/>
          <a:p>
            <a:r>
              <a:rPr lang="en-US" sz="3600" i="1" dirty="0">
                <a:solidFill>
                  <a:schemeClr val="bg1"/>
                </a:solidFill>
              </a:rPr>
              <a:t>- As a leader doing all you can in a work setting to ensure you set a positive dynamic for team </a:t>
            </a:r>
            <a:r>
              <a:rPr lang="en-US" sz="3600" i="1" dirty="0" err="1">
                <a:solidFill>
                  <a:schemeClr val="bg1"/>
                </a:solidFill>
              </a:rPr>
              <a:t>socialisation</a:t>
            </a:r>
            <a:r>
              <a:rPr lang="en-US" sz="3600" i="1" dirty="0">
                <a:solidFill>
                  <a:schemeClr val="bg1"/>
                </a:solidFill>
              </a:rPr>
              <a:t>.  This relates to things we discussed in creating a positive culture.</a:t>
            </a:r>
            <a:br>
              <a:rPr lang="en-US" sz="3600" i="1" dirty="0">
                <a:solidFill>
                  <a:schemeClr val="bg1"/>
                </a:solidFill>
              </a:rPr>
            </a:br>
            <a:r>
              <a:rPr lang="en-US" sz="3600" i="1" dirty="0">
                <a:solidFill>
                  <a:schemeClr val="bg1"/>
                </a:solidFill>
              </a:rPr>
              <a:t>- Creating spaces where staff can </a:t>
            </a:r>
            <a:r>
              <a:rPr lang="en-US" sz="3600" i="1" dirty="0" err="1">
                <a:solidFill>
                  <a:schemeClr val="bg1"/>
                </a:solidFill>
              </a:rPr>
              <a:t>socialise</a:t>
            </a:r>
            <a:r>
              <a:rPr lang="en-US" sz="3600" i="1" dirty="0">
                <a:solidFill>
                  <a:schemeClr val="bg1"/>
                </a:solidFill>
              </a:rPr>
              <a:t>.</a:t>
            </a:r>
            <a:br>
              <a:rPr lang="en-US" sz="3600" i="1" dirty="0">
                <a:solidFill>
                  <a:schemeClr val="bg1"/>
                </a:solidFill>
              </a:rPr>
            </a:br>
            <a:r>
              <a:rPr lang="en-US" sz="3600" i="1" dirty="0">
                <a:solidFill>
                  <a:schemeClr val="bg1"/>
                </a:solidFill>
              </a:rPr>
              <a:t>- Encouraging team </a:t>
            </a:r>
            <a:r>
              <a:rPr lang="en-US" sz="3600" i="1" dirty="0" err="1">
                <a:solidFill>
                  <a:schemeClr val="bg1"/>
                </a:solidFill>
              </a:rPr>
              <a:t>socialisation</a:t>
            </a:r>
            <a:r>
              <a:rPr lang="en-US" sz="3600" i="1" dirty="0">
                <a:solidFill>
                  <a:schemeClr val="bg1"/>
                </a:solidFill>
              </a:rPr>
              <a:t> outside of work.</a:t>
            </a:r>
            <a:br>
              <a:rPr lang="en-US" sz="3600" i="1" dirty="0">
                <a:solidFill>
                  <a:schemeClr val="bg1"/>
                </a:solidFill>
              </a:rPr>
            </a:br>
            <a:r>
              <a:rPr lang="en-US" sz="3600" i="1" dirty="0">
                <a:solidFill>
                  <a:schemeClr val="bg1"/>
                </a:solidFill>
              </a:rPr>
              <a:t>- Ensuring key events are marked.</a:t>
            </a:r>
            <a:br>
              <a:rPr lang="en-US" sz="3600" i="1" dirty="0">
                <a:solidFill>
                  <a:schemeClr val="bg1"/>
                </a:solidFill>
              </a:rPr>
            </a:br>
            <a:r>
              <a:rPr lang="en-US" sz="3600" i="1" dirty="0">
                <a:solidFill>
                  <a:schemeClr val="bg1"/>
                </a:solidFill>
              </a:rPr>
              <a:t>- Be more lax regarding ‘communication overheads’ when required.</a:t>
            </a:r>
            <a:br>
              <a:rPr lang="en-US" sz="3600" i="1" dirty="0">
                <a:solidFill>
                  <a:schemeClr val="bg1"/>
                </a:solidFill>
              </a:rPr>
            </a:br>
            <a:r>
              <a:rPr lang="en-US" sz="3600" i="1" dirty="0">
                <a:solidFill>
                  <a:schemeClr val="bg1"/>
                </a:solidFill>
              </a:rPr>
              <a:t>- Taking every opportunity to acknowledge the strength of the team.</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6000" dirty="0">
                <a:solidFill>
                  <a:srgbClr val="FFFFFF"/>
                </a:solidFill>
              </a:rPr>
              <a:t>social cohesion</a:t>
            </a:r>
          </a:p>
        </p:txBody>
      </p:sp>
    </p:spTree>
    <p:extLst>
      <p:ext uri="{BB962C8B-B14F-4D97-AF65-F5344CB8AC3E}">
        <p14:creationId xmlns:p14="http://schemas.microsoft.com/office/powerpoint/2010/main" val="1170688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774868"/>
            <a:ext cx="10825431" cy="3892168"/>
          </a:xfrm>
        </p:spPr>
        <p:txBody>
          <a:bodyPr anchor="ctr">
            <a:normAutofit fontScale="90000"/>
          </a:bodyPr>
          <a:lstStyle/>
          <a:p>
            <a:r>
              <a:rPr lang="en-US" sz="3600" i="1" dirty="0">
                <a:solidFill>
                  <a:schemeClr val="bg1"/>
                </a:solidFill>
              </a:rPr>
              <a:t>Again we have discussed this extensively under culture, to reiterate a few key points:</a:t>
            </a:r>
            <a:br>
              <a:rPr lang="en-US" sz="3600" i="1" dirty="0">
                <a:solidFill>
                  <a:schemeClr val="bg1"/>
                </a:solidFill>
              </a:rPr>
            </a:br>
            <a:r>
              <a:rPr lang="en-US" sz="3600" i="1" dirty="0">
                <a:solidFill>
                  <a:schemeClr val="bg1"/>
                </a:solidFill>
              </a:rPr>
              <a:t>- Monitor and manage the team dynamic to ensure it is working as efficiently and as effectively as possible.</a:t>
            </a:r>
            <a:br>
              <a:rPr lang="en-US" sz="3600" i="1" dirty="0">
                <a:solidFill>
                  <a:schemeClr val="bg1"/>
                </a:solidFill>
              </a:rPr>
            </a:br>
            <a:r>
              <a:rPr lang="en-US" sz="3600" i="1" dirty="0">
                <a:solidFill>
                  <a:schemeClr val="bg1"/>
                </a:solidFill>
              </a:rPr>
              <a:t>- Passionately communicate the achievements of the team and importance of the work they do.</a:t>
            </a:r>
            <a:br>
              <a:rPr lang="en-US" sz="3600" i="1" dirty="0">
                <a:solidFill>
                  <a:schemeClr val="bg1"/>
                </a:solidFill>
              </a:rPr>
            </a:br>
            <a:r>
              <a:rPr lang="en-US" sz="3600" i="1" dirty="0">
                <a:solidFill>
                  <a:schemeClr val="bg1"/>
                </a:solidFill>
              </a:rPr>
              <a:t>- Always take time to reflect and plan to ensure team cognition.</a:t>
            </a: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6000" dirty="0">
                <a:solidFill>
                  <a:srgbClr val="FFFFFF"/>
                </a:solidFill>
              </a:rPr>
              <a:t>TASK cohesion</a:t>
            </a:r>
          </a:p>
        </p:txBody>
      </p:sp>
    </p:spTree>
    <p:extLst>
      <p:ext uri="{BB962C8B-B14F-4D97-AF65-F5344CB8AC3E}">
        <p14:creationId xmlns:p14="http://schemas.microsoft.com/office/powerpoint/2010/main" val="1244570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097280" y="758952"/>
            <a:ext cx="10058400" cy="3892168"/>
          </a:xfrm>
        </p:spPr>
        <p:txBody>
          <a:bodyPr anchor="ctr">
            <a:normAutofit fontScale="90000"/>
          </a:bodyPr>
          <a:lstStyle/>
          <a:p>
            <a:r>
              <a:rPr lang="en-GB" sz="4000" b="0" i="0" dirty="0">
                <a:solidFill>
                  <a:schemeClr val="bg1"/>
                </a:solidFill>
                <a:effectLst/>
                <a:latin typeface="Times New Roman" panose="02020603050405020304" pitchFamily="18" charset="0"/>
              </a:rPr>
              <a:t>Simulation is a potentially powerful tool to develop and assess team cognition. Simulation-based training allows for the design of a “synthetic world” that emulates key aspects of a real world work setting, evokes its critical task, psychological and behavioural processes, and allows assessment of a range of possible performance outcomes</a:t>
            </a:r>
            <a:r>
              <a:rPr lang="en-GB" sz="800" b="0" i="0" dirty="0">
                <a:solidFill>
                  <a:srgbClr val="000000"/>
                </a:solidFill>
                <a:effectLst/>
                <a:latin typeface="Times New Roman" panose="02020603050405020304" pitchFamily="18" charset="0"/>
              </a:rPr>
              <a:t>. </a:t>
            </a:r>
            <a:r>
              <a:rPr lang="en-GB" sz="1800" b="0" i="0" dirty="0">
                <a:solidFill>
                  <a:schemeClr val="bg1"/>
                </a:solidFill>
                <a:effectLst/>
                <a:latin typeface="Times New Roman" panose="02020603050405020304" pitchFamily="18" charset="0"/>
              </a:rPr>
              <a:t>(Fernandez et al 2017)</a:t>
            </a:r>
            <a:br>
              <a:rPr lang="en-US" sz="1100" i="1" dirty="0">
                <a:solidFill>
                  <a:srgbClr val="FFFFFF"/>
                </a:solidFill>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US" sz="3600" i="1" dirty="0">
                <a:solidFill>
                  <a:schemeClr val="bg1"/>
                </a:solidFill>
              </a:rPr>
            </a:br>
            <a:endParaRPr lang="en-US" sz="3600" i="1" dirty="0">
              <a:solidFill>
                <a:schemeClr val="bg1"/>
              </a:solidFill>
            </a:endParaRPr>
          </a:p>
        </p:txBody>
      </p:sp>
      <p:sp>
        <p:nvSpPr>
          <p:cNvPr id="49" name="Rectangle 4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Autofit/>
          </a:bodyPr>
          <a:lstStyle/>
          <a:p>
            <a:pPr algn="ctr"/>
            <a:r>
              <a:rPr lang="en-US" sz="4000" dirty="0">
                <a:solidFill>
                  <a:srgbClr val="FFFFFF"/>
                </a:solidFill>
              </a:rPr>
              <a:t>Simulation based exercises</a:t>
            </a:r>
          </a:p>
        </p:txBody>
      </p:sp>
    </p:spTree>
    <p:extLst>
      <p:ext uri="{BB962C8B-B14F-4D97-AF65-F5344CB8AC3E}">
        <p14:creationId xmlns:p14="http://schemas.microsoft.com/office/powerpoint/2010/main" val="2010122845"/>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{89D07DF5-9FC9-497E-B02A-B20FABAD2B96}tf56160789_win32</Template>
  <TotalTime>853</TotalTime>
  <Words>1031</Words>
  <Application>Microsoft Office PowerPoint</Application>
  <PresentationFormat>Widescreen</PresentationFormat>
  <Paragraphs>34</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Arial</vt:lpstr>
      <vt:lpstr>Bookman Old Style</vt:lpstr>
      <vt:lpstr>Calibri</vt:lpstr>
      <vt:lpstr>Franklin Gothic Book</vt:lpstr>
      <vt:lpstr>Georgia</vt:lpstr>
      <vt:lpstr>Times New Roman</vt:lpstr>
      <vt:lpstr>1_RetrospectVTI</vt:lpstr>
      <vt:lpstr>Effective teams – moving beyond characteristics</vt:lpstr>
      <vt:lpstr>‘A team is more than a group of people in the same space, physical or virtual. In recent years, increasing attention has been devoted to the social bases of cognition, taking into consideration how social processes* in groups and teams affect performance’   (Gijselaers, Segers and Kirschner, 2006, pg1).  * Social processes are forms of social interaction that occur repeatedly. Essentially the ways in which individuals and groups interact and establish social relationships. </vt:lpstr>
      <vt:lpstr>‘Team cognition is critical to effective teamwork and team performance. The current working definition of team cognition encompasses the organized structures that support team members ability to acquire, distribute, store, and retrieve critical knowledge. An ability to share crucial information, and know where in the team unique knowledge resides, allows members to anticipate and execute actions as a unit rather than as individuals’.  (Fernandez et al 2017) </vt:lpstr>
      <vt:lpstr>Team Cognition</vt:lpstr>
      <vt:lpstr>‘the situation when members of a group or society are united’ (Oxford Dictionary)   ’The total number of forces which act on members to remain in the group’ (Festinger 1950) </vt:lpstr>
      <vt:lpstr>Social cohesion is concerned with the emotional bonds of friendship, liking, caring, and closeness among group members.   Task cohesion refers to the shared commitment among members to achieving a goal that requires the collective efforts of the group. </vt:lpstr>
      <vt:lpstr>‘If the cohesiveness-performance effect is primarily because of interpersonal attraction, group members will exert efforts toward performance for the sake of their well-liked group members. If the effect is primarily because of commitment to the task, group members will exert efforts toward performance for the pleasure of completing that task.’  </vt:lpstr>
      <vt:lpstr>Salomon and Globerson (1989) point to the fact that most social effects arise from the evolution of the group as a social system. Shared beliefs of the team characteristics emerge in groups from the interaction among the team members (Arrow, McGrath, &amp; Berdahl, 2000).   </vt:lpstr>
      <vt:lpstr> ‘Learning in groups can be threatening and stressful (Homan, 2001): Team members do not know each other, power games are played, people are left out, people blame each other for making mistakes, and so on. The paradox, however, is that learning is often facilitated by taking risks and thinking freely.’ (Gijselaers, Segers and Kirschner, 2006). </vt:lpstr>
      <vt:lpstr>The term is meant to suggest neither a careless sense of permissiveness, nor an unrelentingly positive affect but rather a sense of confidence that the team will not embarrass, reject, or punish someone for speaking up. This confidence stems from mutual respect and trust among team members. (Edmondson, 1999, p. 354) She argues that team psychological safety is said to facilitate learning behaviour in teams because it alleviates excessive concern about others’ reactions to actions that have the potential for embarrassment or threat, which learning behaviours often have. (Gijselaers, Segers and Kirschner, 2006). </vt:lpstr>
      <vt:lpstr>The ultimate goal of a manager is to build a team which has both task and social cohesion.  Culture will be central to achieving this.  However as a manager you can push this process in the right direction. </vt:lpstr>
      <vt:lpstr>Making a team socially ‘cohesive’ essentially means that they are close friends with the respect, trust and desire to care for and protect one another that comes with friendship.    Therefore opportunities must be created which allow opportunities for staff to function on a social level as this is where friendships can develop, social however doesn’t have to mean outside of work, but this should also be encouraged.</vt:lpstr>
      <vt:lpstr>- As a leader doing all you can in a work setting to ensure you set a positive dynamic for team socialisation.  This relates to things we discussed in creating a positive culture. - Creating spaces where staff can socialise. - Encouraging team socialisation outside of work. - Ensuring key events are marked. - Be more lax regarding ‘communication overheads’ when required. - Taking every opportunity to acknowledge the strength of the team.</vt:lpstr>
      <vt:lpstr>Again we have discussed this extensively under culture, to reiterate a few key points: - Monitor and manage the team dynamic to ensure it is working as efficiently and as effectively as possible. - Passionately communicate the achievements of the team and importance of the work they do. - Always take time to reflect and plan to ensure team cognition.</vt:lpstr>
      <vt:lpstr>Simulation is a potentially powerful tool to develop and assess team cognition. Simulation-based training allows for the design of a “synthetic world” that emulates key aspects of a real world work setting, evokes its critical task, psychological and behavioural processes, and allows assessment of a range of possible performance outcomes. (Fernandez et al 2017)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teams – moving beyond characteristics</dc:title>
  <dc:creator>Neil Hapgood</dc:creator>
  <cp:lastModifiedBy>Neil Hapgood</cp:lastModifiedBy>
  <cp:revision>9</cp:revision>
  <dcterms:created xsi:type="dcterms:W3CDTF">2020-11-11T18:45:06Z</dcterms:created>
  <dcterms:modified xsi:type="dcterms:W3CDTF">2020-11-12T08:58:51Z</dcterms:modified>
</cp:coreProperties>
</file>