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3" r:id="rId3"/>
    <p:sldId id="262" r:id="rId4"/>
    <p:sldId id="265" r:id="rId5"/>
    <p:sldId id="258" r:id="rId6"/>
    <p:sldId id="270" r:id="rId7"/>
    <p:sldId id="259" r:id="rId8"/>
    <p:sldId id="260" r:id="rId9"/>
    <p:sldId id="267" r:id="rId10"/>
    <p:sldId id="269" r:id="rId11"/>
    <p:sldId id="268"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7A8944-72FB-405A-97E1-9EED5C223636}" v="118" dt="2026-10-11T18:04:13.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ša Reilly" userId="beab4bda4af7dd06" providerId="LiveId" clId="{83CDD412-FAF4-4F0B-A80A-1C7C50F4CDA8}"/>
    <pc:docChg chg="undo custSel addSld delSld modSld sldOrd">
      <pc:chgData name="Nataša Reilly" userId="beab4bda4af7dd06" providerId="LiveId" clId="{83CDD412-FAF4-4F0B-A80A-1C7C50F4CDA8}" dt="2026-10-12T09:44:15.689" v="7232" actId="20577"/>
      <pc:docMkLst>
        <pc:docMk/>
      </pc:docMkLst>
      <pc:sldChg chg="addSp delSp modSp mod setBg addAnim delAnim setClrOvrMap">
        <pc:chgData name="Nataša Reilly" userId="beab4bda4af7dd06" providerId="LiveId" clId="{83CDD412-FAF4-4F0B-A80A-1C7C50F4CDA8}" dt="2026-10-11T18:03:21.796" v="6518" actId="20577"/>
        <pc:sldMkLst>
          <pc:docMk/>
          <pc:sldMk cId="1833745668" sldId="256"/>
        </pc:sldMkLst>
        <pc:spChg chg="mod">
          <ac:chgData name="Nataša Reilly" userId="beab4bda4af7dd06" providerId="LiveId" clId="{83CDD412-FAF4-4F0B-A80A-1C7C50F4CDA8}" dt="2026-10-11T18:03:21.796" v="6518" actId="20577"/>
          <ac:spMkLst>
            <pc:docMk/>
            <pc:sldMk cId="1833745668" sldId="256"/>
            <ac:spMk id="2" creationId="{E7574478-548F-43C1-BD22-08B3C6D52820}"/>
          </ac:spMkLst>
        </pc:spChg>
        <pc:spChg chg="mod">
          <ac:chgData name="Nataša Reilly" userId="beab4bda4af7dd06" providerId="LiveId" clId="{83CDD412-FAF4-4F0B-A80A-1C7C50F4CDA8}" dt="2026-09-14T20:48:48.571" v="60" actId="13926"/>
          <ac:spMkLst>
            <pc:docMk/>
            <pc:sldMk cId="1833745668" sldId="256"/>
            <ac:spMk id="3" creationId="{DE3EDD6C-4E61-FA43-07A2-B84C16FDE99C}"/>
          </ac:spMkLst>
        </pc:spChg>
        <pc:spChg chg="add">
          <ac:chgData name="Nataša Reilly" userId="beab4bda4af7dd06" providerId="LiveId" clId="{83CDD412-FAF4-4F0B-A80A-1C7C50F4CDA8}" dt="2026-09-14T20:48:26.970" v="58" actId="26606"/>
          <ac:spMkLst>
            <pc:docMk/>
            <pc:sldMk cId="1833745668" sldId="256"/>
            <ac:spMk id="12" creationId="{D5B012D8-7F27-4758-9AC6-C889B154BD73}"/>
          </ac:spMkLst>
        </pc:spChg>
        <pc:spChg chg="add">
          <ac:chgData name="Nataša Reilly" userId="beab4bda4af7dd06" providerId="LiveId" clId="{83CDD412-FAF4-4F0B-A80A-1C7C50F4CDA8}" dt="2026-09-14T20:48:26.970" v="58" actId="26606"/>
          <ac:spMkLst>
            <pc:docMk/>
            <pc:sldMk cId="1833745668" sldId="256"/>
            <ac:spMk id="13" creationId="{6F828D28-8E09-41CC-8229-3070B5467A96}"/>
          </ac:spMkLst>
        </pc:spChg>
        <pc:spChg chg="add">
          <ac:chgData name="Nataša Reilly" userId="beab4bda4af7dd06" providerId="LiveId" clId="{83CDD412-FAF4-4F0B-A80A-1C7C50F4CDA8}" dt="2026-09-14T20:48:26.970" v="58" actId="26606"/>
          <ac:spMkLst>
            <pc:docMk/>
            <pc:sldMk cId="1833745668" sldId="256"/>
            <ac:spMk id="14" creationId="{4063B759-00FC-46D1-9898-8E8625268FAF}"/>
          </ac:spMkLst>
        </pc:spChg>
        <pc:picChg chg="add mod ord">
          <ac:chgData name="Nataša Reilly" userId="beab4bda4af7dd06" providerId="LiveId" clId="{83CDD412-FAF4-4F0B-A80A-1C7C50F4CDA8}" dt="2026-09-14T20:48:26.970" v="58" actId="26606"/>
          <ac:picMkLst>
            <pc:docMk/>
            <pc:sldMk cId="1833745668" sldId="256"/>
            <ac:picMk id="5" creationId="{7625778F-3CC5-4C99-33F5-78C1AD7D5774}"/>
          </ac:picMkLst>
        </pc:picChg>
      </pc:sldChg>
      <pc:sldChg chg="delSp modSp add del mod setBg delDesignElem modNotesTx">
        <pc:chgData name="Nataša Reilly" userId="beab4bda4af7dd06" providerId="LiveId" clId="{83CDD412-FAF4-4F0B-A80A-1C7C50F4CDA8}" dt="2026-10-11T18:08:23.003" v="6596" actId="20577"/>
        <pc:sldMkLst>
          <pc:docMk/>
          <pc:sldMk cId="2623165592" sldId="258"/>
        </pc:sldMkLst>
        <pc:spChg chg="mod">
          <ac:chgData name="Nataša Reilly" userId="beab4bda4af7dd06" providerId="LiveId" clId="{83CDD412-FAF4-4F0B-A80A-1C7C50F4CDA8}" dt="2026-10-09T12:01:52.414" v="2397" actId="20577"/>
          <ac:spMkLst>
            <pc:docMk/>
            <pc:sldMk cId="2623165592" sldId="258"/>
            <ac:spMk id="2" creationId="{F16CA3D9-B625-4713-9341-01D2AB71754F}"/>
          </ac:spMkLst>
        </pc:spChg>
        <pc:spChg chg="mod">
          <ac:chgData name="Nataša Reilly" userId="beab4bda4af7dd06" providerId="LiveId" clId="{83CDD412-FAF4-4F0B-A80A-1C7C50F4CDA8}" dt="2026-10-11T18:08:23.003" v="6596" actId="20577"/>
          <ac:spMkLst>
            <pc:docMk/>
            <pc:sldMk cId="2623165592" sldId="258"/>
            <ac:spMk id="3" creationId="{337F56C0-92F2-AC13-70E3-BA030C53E87D}"/>
          </ac:spMkLst>
        </pc:spChg>
        <pc:picChg chg="mod">
          <ac:chgData name="Nataša Reilly" userId="beab4bda4af7dd06" providerId="LiveId" clId="{83CDD412-FAF4-4F0B-A80A-1C7C50F4CDA8}" dt="2026-10-09T10:16:33.069" v="2013" actId="1076"/>
          <ac:picMkLst>
            <pc:docMk/>
            <pc:sldMk cId="2623165592" sldId="258"/>
            <ac:picMk id="5" creationId="{9746CFB1-A4BB-91ED-B6CB-EB75340B4FC6}"/>
          </ac:picMkLst>
        </pc:picChg>
      </pc:sldChg>
      <pc:sldChg chg="addSp delSp modSp add del mod setBg delDesignElem modNotesTx">
        <pc:chgData name="Nataša Reilly" userId="beab4bda4af7dd06" providerId="LiveId" clId="{83CDD412-FAF4-4F0B-A80A-1C7C50F4CDA8}" dt="2026-10-12T09:02:36.197" v="7109" actId="20577"/>
        <pc:sldMkLst>
          <pc:docMk/>
          <pc:sldMk cId="2875367782" sldId="259"/>
        </pc:sldMkLst>
        <pc:spChg chg="mod">
          <ac:chgData name="Nataša Reilly" userId="beab4bda4af7dd06" providerId="LiveId" clId="{83CDD412-FAF4-4F0B-A80A-1C7C50F4CDA8}" dt="2026-10-12T09:02:36.197" v="7109" actId="20577"/>
          <ac:spMkLst>
            <pc:docMk/>
            <pc:sldMk cId="2875367782" sldId="259"/>
            <ac:spMk id="3" creationId="{B982B327-2C7F-5919-0D7F-57740FABC536}"/>
          </ac:spMkLst>
        </pc:spChg>
        <pc:spChg chg="add mod">
          <ac:chgData name="Nataša Reilly" userId="beab4bda4af7dd06" providerId="LiveId" clId="{83CDD412-FAF4-4F0B-A80A-1C7C50F4CDA8}" dt="2026-09-14T20:54:10.812" v="331" actId="5793"/>
          <ac:spMkLst>
            <pc:docMk/>
            <pc:sldMk cId="2875367782" sldId="259"/>
            <ac:spMk id="6" creationId="{8552EB6F-C38A-416B-87E9-7C3E34444BE2}"/>
          </ac:spMkLst>
        </pc:spChg>
        <pc:picChg chg="add del">
          <ac:chgData name="Nataša Reilly" userId="beab4bda4af7dd06" providerId="LiveId" clId="{83CDD412-FAF4-4F0B-A80A-1C7C50F4CDA8}" dt="2026-09-14T20:56:09.211" v="472" actId="478"/>
          <ac:picMkLst>
            <pc:docMk/>
            <pc:sldMk cId="2875367782" sldId="259"/>
            <ac:picMk id="5" creationId="{6D92394A-DB4F-FA39-FAAD-F5A6AB6939D2}"/>
          </ac:picMkLst>
        </pc:picChg>
      </pc:sldChg>
      <pc:sldChg chg="delSp modSp add mod setBg delDesignElem">
        <pc:chgData name="Nataša Reilly" userId="beab4bda4af7dd06" providerId="LiveId" clId="{83CDD412-FAF4-4F0B-A80A-1C7C50F4CDA8}" dt="2026-10-11T18:13:14.264" v="6664" actId="20577"/>
        <pc:sldMkLst>
          <pc:docMk/>
          <pc:sldMk cId="3205667281" sldId="260"/>
        </pc:sldMkLst>
        <pc:spChg chg="mod">
          <ac:chgData name="Nataša Reilly" userId="beab4bda4af7dd06" providerId="LiveId" clId="{83CDD412-FAF4-4F0B-A80A-1C7C50F4CDA8}" dt="2026-10-11T18:13:14.264" v="6664" actId="20577"/>
          <ac:spMkLst>
            <pc:docMk/>
            <pc:sldMk cId="3205667281" sldId="260"/>
            <ac:spMk id="2" creationId="{BEEA87F4-2DA3-81F1-E175-F08FD841E73B}"/>
          </ac:spMkLst>
        </pc:spChg>
        <pc:spChg chg="mod">
          <ac:chgData name="Nataša Reilly" userId="beab4bda4af7dd06" providerId="LiveId" clId="{83CDD412-FAF4-4F0B-A80A-1C7C50F4CDA8}" dt="2026-10-10T09:59:42.107" v="6372" actId="27636"/>
          <ac:spMkLst>
            <pc:docMk/>
            <pc:sldMk cId="3205667281" sldId="260"/>
            <ac:spMk id="3" creationId="{F7B2B079-57C7-5BCA-DE1E-C47AF4480F74}"/>
          </ac:spMkLst>
        </pc:spChg>
      </pc:sldChg>
      <pc:sldChg chg="modSp add mod ord modNotesTx">
        <pc:chgData name="Nataša Reilly" userId="beab4bda4af7dd06" providerId="LiveId" clId="{83CDD412-FAF4-4F0B-A80A-1C7C50F4CDA8}" dt="2026-10-11T18:06:07.835" v="6576" actId="20577"/>
        <pc:sldMkLst>
          <pc:docMk/>
          <pc:sldMk cId="2500484967" sldId="262"/>
        </pc:sldMkLst>
        <pc:spChg chg="mod">
          <ac:chgData name="Nataša Reilly" userId="beab4bda4af7dd06" providerId="LiveId" clId="{83CDD412-FAF4-4F0B-A80A-1C7C50F4CDA8}" dt="2026-10-09T09:47:34.481" v="1823" actId="20577"/>
          <ac:spMkLst>
            <pc:docMk/>
            <pc:sldMk cId="2500484967" sldId="262"/>
            <ac:spMk id="2" creationId="{9A2F3B33-85FC-DB0D-8AB3-96EE3C37188B}"/>
          </ac:spMkLst>
        </pc:spChg>
        <pc:spChg chg="mod">
          <ac:chgData name="Nataša Reilly" userId="beab4bda4af7dd06" providerId="LiveId" clId="{83CDD412-FAF4-4F0B-A80A-1C7C50F4CDA8}" dt="2026-10-11T18:06:07.835" v="6576" actId="20577"/>
          <ac:spMkLst>
            <pc:docMk/>
            <pc:sldMk cId="2500484967" sldId="262"/>
            <ac:spMk id="3" creationId="{2111B55B-F0B8-8611-A211-2E442D96384A}"/>
          </ac:spMkLst>
        </pc:spChg>
      </pc:sldChg>
      <pc:sldChg chg="modSp add mod ord">
        <pc:chgData name="Nataša Reilly" userId="beab4bda4af7dd06" providerId="LiveId" clId="{83CDD412-FAF4-4F0B-A80A-1C7C50F4CDA8}" dt="2026-10-11T18:04:33.609" v="6535" actId="20577"/>
        <pc:sldMkLst>
          <pc:docMk/>
          <pc:sldMk cId="785776532" sldId="263"/>
        </pc:sldMkLst>
        <pc:spChg chg="mod">
          <ac:chgData name="Nataša Reilly" userId="beab4bda4af7dd06" providerId="LiveId" clId="{83CDD412-FAF4-4F0B-A80A-1C7C50F4CDA8}" dt="2026-09-16T16:51:37.390" v="667" actId="20577"/>
          <ac:spMkLst>
            <pc:docMk/>
            <pc:sldMk cId="785776532" sldId="263"/>
            <ac:spMk id="2" creationId="{D20956C8-C6D7-18C3-641C-109D53E73B0B}"/>
          </ac:spMkLst>
        </pc:spChg>
        <pc:spChg chg="mod">
          <ac:chgData name="Nataša Reilly" userId="beab4bda4af7dd06" providerId="LiveId" clId="{83CDD412-FAF4-4F0B-A80A-1C7C50F4CDA8}" dt="2026-10-11T18:04:33.609" v="6535" actId="20577"/>
          <ac:spMkLst>
            <pc:docMk/>
            <pc:sldMk cId="785776532" sldId="263"/>
            <ac:spMk id="3" creationId="{1FDEF8A0-A76A-AB07-CD7E-835D472D5147}"/>
          </ac:spMkLst>
        </pc:spChg>
      </pc:sldChg>
      <pc:sldChg chg="modSp add mod ord modNotesTx">
        <pc:chgData name="Nataša Reilly" userId="beab4bda4af7dd06" providerId="LiveId" clId="{83CDD412-FAF4-4F0B-A80A-1C7C50F4CDA8}" dt="2026-10-11T18:07:50.605" v="6593" actId="20577"/>
        <pc:sldMkLst>
          <pc:docMk/>
          <pc:sldMk cId="1210343395" sldId="265"/>
        </pc:sldMkLst>
        <pc:spChg chg="mod">
          <ac:chgData name="Nataša Reilly" userId="beab4bda4af7dd06" providerId="LiveId" clId="{83CDD412-FAF4-4F0B-A80A-1C7C50F4CDA8}" dt="2026-09-16T16:47:00.848" v="544" actId="20577"/>
          <ac:spMkLst>
            <pc:docMk/>
            <pc:sldMk cId="1210343395" sldId="265"/>
            <ac:spMk id="2" creationId="{2EB21BC4-5325-B338-4011-CE5BAB5F303F}"/>
          </ac:spMkLst>
        </pc:spChg>
        <pc:spChg chg="mod">
          <ac:chgData name="Nataša Reilly" userId="beab4bda4af7dd06" providerId="LiveId" clId="{83CDD412-FAF4-4F0B-A80A-1C7C50F4CDA8}" dt="2026-10-11T18:07:50.605" v="6593" actId="20577"/>
          <ac:spMkLst>
            <pc:docMk/>
            <pc:sldMk cId="1210343395" sldId="265"/>
            <ac:spMk id="3" creationId="{58A6C9F7-F23C-E62F-C0A6-7D83DC595863}"/>
          </ac:spMkLst>
        </pc:spChg>
      </pc:sldChg>
      <pc:sldChg chg="addSp modSp add del mod modNotesTx">
        <pc:chgData name="Nataša Reilly" userId="beab4bda4af7dd06" providerId="LiveId" clId="{83CDD412-FAF4-4F0B-A80A-1C7C50F4CDA8}" dt="2026-10-11T18:14:21.576" v="6682" actId="20577"/>
        <pc:sldMkLst>
          <pc:docMk/>
          <pc:sldMk cId="2188827875" sldId="267"/>
        </pc:sldMkLst>
        <pc:spChg chg="mod">
          <ac:chgData name="Nataša Reilly" userId="beab4bda4af7dd06" providerId="LiveId" clId="{83CDD412-FAF4-4F0B-A80A-1C7C50F4CDA8}" dt="2026-10-10T09:52:26.043" v="6357"/>
          <ac:spMkLst>
            <pc:docMk/>
            <pc:sldMk cId="2188827875" sldId="267"/>
            <ac:spMk id="2" creationId="{4FB3CFD5-6068-E31E-BAF3-0BC7E59E149A}"/>
          </ac:spMkLst>
        </pc:spChg>
        <pc:spChg chg="mod">
          <ac:chgData name="Nataša Reilly" userId="beab4bda4af7dd06" providerId="LiveId" clId="{83CDD412-FAF4-4F0B-A80A-1C7C50F4CDA8}" dt="2026-10-10T10:00:51.891" v="6378" actId="1076"/>
          <ac:spMkLst>
            <pc:docMk/>
            <pc:sldMk cId="2188827875" sldId="267"/>
            <ac:spMk id="3" creationId="{4EE726CC-158F-D072-ABAB-7D313F3AC9AF}"/>
          </ac:spMkLst>
        </pc:spChg>
        <pc:spChg chg="add mod">
          <ac:chgData name="Nataša Reilly" userId="beab4bda4af7dd06" providerId="LiveId" clId="{83CDD412-FAF4-4F0B-A80A-1C7C50F4CDA8}" dt="2026-10-10T09:55:57.247" v="6367" actId="20577"/>
          <ac:spMkLst>
            <pc:docMk/>
            <pc:sldMk cId="2188827875" sldId="267"/>
            <ac:spMk id="4" creationId="{1CB08438-19D1-2967-B949-2EC340C07E1E}"/>
          </ac:spMkLst>
        </pc:spChg>
        <pc:spChg chg="add mod">
          <ac:chgData name="Nataša Reilly" userId="beab4bda4af7dd06" providerId="LiveId" clId="{83CDD412-FAF4-4F0B-A80A-1C7C50F4CDA8}" dt="2026-10-11T18:14:21.576" v="6682" actId="20577"/>
          <ac:spMkLst>
            <pc:docMk/>
            <pc:sldMk cId="2188827875" sldId="267"/>
            <ac:spMk id="6" creationId="{DBBD453A-E068-9D8B-82C9-3597E0CF1D3C}"/>
          </ac:spMkLst>
        </pc:spChg>
        <pc:picChg chg="mod">
          <ac:chgData name="Nataša Reilly" userId="beab4bda4af7dd06" providerId="LiveId" clId="{83CDD412-FAF4-4F0B-A80A-1C7C50F4CDA8}" dt="2026-10-10T10:01:04.435" v="6381" actId="1076"/>
          <ac:picMkLst>
            <pc:docMk/>
            <pc:sldMk cId="2188827875" sldId="267"/>
            <ac:picMk id="5" creationId="{A8612D47-BCA1-DA03-324C-2F962F5C2D56}"/>
          </ac:picMkLst>
        </pc:picChg>
      </pc:sldChg>
      <pc:sldChg chg="modSp add mod">
        <pc:chgData name="Nataša Reilly" userId="beab4bda4af7dd06" providerId="LiveId" clId="{83CDD412-FAF4-4F0B-A80A-1C7C50F4CDA8}" dt="2026-10-10T10:34:29.711" v="6428" actId="27636"/>
        <pc:sldMkLst>
          <pc:docMk/>
          <pc:sldMk cId="1028739670" sldId="268"/>
        </pc:sldMkLst>
        <pc:spChg chg="mod">
          <ac:chgData name="Nataša Reilly" userId="beab4bda4af7dd06" providerId="LiveId" clId="{83CDD412-FAF4-4F0B-A80A-1C7C50F4CDA8}" dt="2026-09-16T16:48:55.737" v="604" actId="20577"/>
          <ac:spMkLst>
            <pc:docMk/>
            <pc:sldMk cId="1028739670" sldId="268"/>
            <ac:spMk id="2" creationId="{AE9B3266-DDD4-65D0-1994-EEB2427A7AEE}"/>
          </ac:spMkLst>
        </pc:spChg>
        <pc:spChg chg="mod">
          <ac:chgData name="Nataša Reilly" userId="beab4bda4af7dd06" providerId="LiveId" clId="{83CDD412-FAF4-4F0B-A80A-1C7C50F4CDA8}" dt="2026-10-10T10:34:29.711" v="6428" actId="27636"/>
          <ac:spMkLst>
            <pc:docMk/>
            <pc:sldMk cId="1028739670" sldId="268"/>
            <ac:spMk id="3" creationId="{CC1E2EFA-8115-0243-2E2A-C41A8C534B8A}"/>
          </ac:spMkLst>
        </pc:spChg>
      </pc:sldChg>
      <pc:sldChg chg="modSp add mod ord">
        <pc:chgData name="Nataša Reilly" userId="beab4bda4af7dd06" providerId="LiveId" clId="{83CDD412-FAF4-4F0B-A80A-1C7C50F4CDA8}" dt="2026-09-16T16:50:00.977" v="647"/>
        <pc:sldMkLst>
          <pc:docMk/>
          <pc:sldMk cId="201807445" sldId="269"/>
        </pc:sldMkLst>
        <pc:spChg chg="mod">
          <ac:chgData name="Nataša Reilly" userId="beab4bda4af7dd06" providerId="LiveId" clId="{83CDD412-FAF4-4F0B-A80A-1C7C50F4CDA8}" dt="2026-09-16T16:49:43.264" v="629" actId="5793"/>
          <ac:spMkLst>
            <pc:docMk/>
            <pc:sldMk cId="201807445" sldId="269"/>
            <ac:spMk id="2" creationId="{E8410E20-F3FF-9D5E-3869-4F1D729692AD}"/>
          </ac:spMkLst>
        </pc:spChg>
        <pc:spChg chg="mod">
          <ac:chgData name="Nataša Reilly" userId="beab4bda4af7dd06" providerId="LiveId" clId="{83CDD412-FAF4-4F0B-A80A-1C7C50F4CDA8}" dt="2026-09-16T16:49:56.038" v="645" actId="20577"/>
          <ac:spMkLst>
            <pc:docMk/>
            <pc:sldMk cId="201807445" sldId="269"/>
            <ac:spMk id="3" creationId="{7D2ADD58-61D1-297F-7A7A-FF8E2416560F}"/>
          </ac:spMkLst>
        </pc:spChg>
      </pc:sldChg>
      <pc:sldChg chg="modSp add mod">
        <pc:chgData name="Nataša Reilly" userId="beab4bda4af7dd06" providerId="LiveId" clId="{83CDD412-FAF4-4F0B-A80A-1C7C50F4CDA8}" dt="2026-10-12T09:44:15.689" v="7232" actId="20577"/>
        <pc:sldMkLst>
          <pc:docMk/>
          <pc:sldMk cId="1064086111" sldId="270"/>
        </pc:sldMkLst>
        <pc:spChg chg="mod">
          <ac:chgData name="Nataša Reilly" userId="beab4bda4af7dd06" providerId="LiveId" clId="{83CDD412-FAF4-4F0B-A80A-1C7C50F4CDA8}" dt="2026-10-12T09:44:15.689" v="7232" actId="20577"/>
          <ac:spMkLst>
            <pc:docMk/>
            <pc:sldMk cId="1064086111" sldId="270"/>
            <ac:spMk id="3" creationId="{0B40E3B1-64EF-D3B1-FAC6-9539FF9899C6}"/>
          </ac:spMkLst>
        </pc:spChg>
      </pc:sldChg>
      <pc:sldChg chg="modSp add mod">
        <pc:chgData name="Nataša Reilly" userId="beab4bda4af7dd06" providerId="LiveId" clId="{83CDD412-FAF4-4F0B-A80A-1C7C50F4CDA8}" dt="2026-10-10T10:35:03.546" v="6438" actId="27636"/>
        <pc:sldMkLst>
          <pc:docMk/>
          <pc:sldMk cId="1578089674" sldId="271"/>
        </pc:sldMkLst>
        <pc:spChg chg="mod">
          <ac:chgData name="Nataša Reilly" userId="beab4bda4af7dd06" providerId="LiveId" clId="{83CDD412-FAF4-4F0B-A80A-1C7C50F4CDA8}" dt="2026-10-10T10:35:03.546" v="6438" actId="27636"/>
          <ac:spMkLst>
            <pc:docMk/>
            <pc:sldMk cId="1578089674" sldId="271"/>
            <ac:spMk id="3" creationId="{9F04C346-BDC5-FA19-105E-A6B39E1BA0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98869-6C56-4741-A8C4-5C4F7386689E}"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A888CA-714A-4ADF-9DA8-C4FEBDC34C04}" type="slidenum">
              <a:rPr lang="en-GB" smtClean="0"/>
              <a:t>‹#›</a:t>
            </a:fld>
            <a:endParaRPr lang="en-GB"/>
          </a:p>
        </p:txBody>
      </p:sp>
    </p:spTree>
    <p:extLst>
      <p:ext uri="{BB962C8B-B14F-4D97-AF65-F5344CB8AC3E}">
        <p14:creationId xmlns:p14="http://schemas.microsoft.com/office/powerpoint/2010/main" val="178310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3</a:t>
            </a:fld>
            <a:endParaRPr lang="en-GB"/>
          </a:p>
        </p:txBody>
      </p:sp>
    </p:spTree>
    <p:extLst>
      <p:ext uri="{BB962C8B-B14F-4D97-AF65-F5344CB8AC3E}">
        <p14:creationId xmlns:p14="http://schemas.microsoft.com/office/powerpoint/2010/main" val="775872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4</a:t>
            </a:fld>
            <a:endParaRPr lang="en-GB"/>
          </a:p>
        </p:txBody>
      </p:sp>
    </p:spTree>
    <p:extLst>
      <p:ext uri="{BB962C8B-B14F-4D97-AF65-F5344CB8AC3E}">
        <p14:creationId xmlns:p14="http://schemas.microsoft.com/office/powerpoint/2010/main" val="198620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5</a:t>
            </a:fld>
            <a:endParaRPr lang="en-GB"/>
          </a:p>
        </p:txBody>
      </p:sp>
    </p:spTree>
    <p:extLst>
      <p:ext uri="{BB962C8B-B14F-4D97-AF65-F5344CB8AC3E}">
        <p14:creationId xmlns:p14="http://schemas.microsoft.com/office/powerpoint/2010/main" val="519205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7</a:t>
            </a:fld>
            <a:endParaRPr lang="en-GB"/>
          </a:p>
        </p:txBody>
      </p:sp>
    </p:spTree>
    <p:extLst>
      <p:ext uri="{BB962C8B-B14F-4D97-AF65-F5344CB8AC3E}">
        <p14:creationId xmlns:p14="http://schemas.microsoft.com/office/powerpoint/2010/main" val="1045740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9</a:t>
            </a:fld>
            <a:endParaRPr lang="en-GB"/>
          </a:p>
        </p:txBody>
      </p:sp>
    </p:spTree>
    <p:extLst>
      <p:ext uri="{BB962C8B-B14F-4D97-AF65-F5344CB8AC3E}">
        <p14:creationId xmlns:p14="http://schemas.microsoft.com/office/powerpoint/2010/main" val="3438979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A888CA-714A-4ADF-9DA8-C4FEBDC34C04}" type="slidenum">
              <a:rPr lang="en-GB" smtClean="0"/>
              <a:t>11</a:t>
            </a:fld>
            <a:endParaRPr lang="en-GB"/>
          </a:p>
        </p:txBody>
      </p:sp>
    </p:spTree>
    <p:extLst>
      <p:ext uri="{BB962C8B-B14F-4D97-AF65-F5344CB8AC3E}">
        <p14:creationId xmlns:p14="http://schemas.microsoft.com/office/powerpoint/2010/main" val="1457636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34FA9-401A-7136-74C9-2CB67683DD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0DF78F-8C41-C7FB-DC5E-26F8F69939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43C265-D739-969F-3B1B-88CF01D43D17}"/>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7BDA379B-7E52-4478-6DDF-1D2D273097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FE9075-68EB-5E7A-C9E8-59092074D80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901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D54A5-E4FF-352B-EF29-3375EF3809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E16CD7-3C66-E3AE-5514-443C415741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E72AEC-9C70-1D6D-4F44-0887DCACBAEF}"/>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E36B3384-83F1-41CF-E846-5B797D8EF6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FB313A-65B4-92C8-DA3A-F72E7B71922C}"/>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258639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30DB0-7C19-4E9D-17F9-8D96C96640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1603B3-A0CA-1400-2C14-BAD96A1DE6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C1A27A-AEC6-F179-6373-CA8228D1E025}"/>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2EBB78D7-473E-36E7-74F2-CB2854AE72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C3BB9A-0A4B-9BEC-066A-814C1CEB36DF}"/>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3148219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96649-EF08-A3D9-AC3E-6504AD44C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C7E6E3-A89E-6004-C5CF-91826307CD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2D9712-2C57-9E6A-2EB9-9257BEA9F1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239ECE-C3E1-EBDA-4D00-C53B0970CB0F}"/>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6" name="Footer Placeholder 5">
            <a:extLst>
              <a:ext uri="{FF2B5EF4-FFF2-40B4-BE49-F238E27FC236}">
                <a16:creationId xmlns:a16="http://schemas.microsoft.com/office/drawing/2014/main" id="{9237BC28-CBF6-C7A6-476A-E20F39ADB2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A17642-FA88-4847-54EA-747CC1DA705D}"/>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200351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3F26A-1ED2-5AC6-AE20-8828220C6A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EF260F-3D9A-7877-42FF-0EAE1A7C6C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D32ACE-5F03-13CF-9176-D89D05482E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6E7633-7BCE-3F97-5204-90CCBC983D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10DC7D-E8BE-F84F-476F-57C58A7501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265CEC-83BA-95EC-55B6-FEE3C691F5C5}"/>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8" name="Footer Placeholder 7">
            <a:extLst>
              <a:ext uri="{FF2B5EF4-FFF2-40B4-BE49-F238E27FC236}">
                <a16:creationId xmlns:a16="http://schemas.microsoft.com/office/drawing/2014/main" id="{8C085C96-A849-A379-07D1-F5FC7FA0CA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53447A-CF10-D64B-24D0-1A48DD9A8E74}"/>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808952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C86D3-67C4-E2B0-AD1E-704470FA80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BCC0A6-0333-1145-E155-7693DE3E3FD6}"/>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4" name="Footer Placeholder 3">
            <a:extLst>
              <a:ext uri="{FF2B5EF4-FFF2-40B4-BE49-F238E27FC236}">
                <a16:creationId xmlns:a16="http://schemas.microsoft.com/office/drawing/2014/main" id="{2AF36230-7EF2-D9D0-BEF9-446B662E44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3D0819-2960-F2A3-0CE4-E5177A92D27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091598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5971EC-E1D3-262A-886E-5F39E18C750E}"/>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3" name="Footer Placeholder 2">
            <a:extLst>
              <a:ext uri="{FF2B5EF4-FFF2-40B4-BE49-F238E27FC236}">
                <a16:creationId xmlns:a16="http://schemas.microsoft.com/office/drawing/2014/main" id="{839D6EDE-0F40-5678-1D77-CBF432335C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8F24AF-E30D-0C48-0E76-D4728A8F8E0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63775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D3A3A-4732-4ADC-5E83-BEFBB907D1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418DA7-B3EB-DFAF-7881-657F5CA555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D2474D-295C-2AB8-4B1A-A45CEEF2A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C2C7FF-12DD-2B6C-52B4-9ACC9315ADBB}"/>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6" name="Footer Placeholder 5">
            <a:extLst>
              <a:ext uri="{FF2B5EF4-FFF2-40B4-BE49-F238E27FC236}">
                <a16:creationId xmlns:a16="http://schemas.microsoft.com/office/drawing/2014/main" id="{47588894-6D4C-1D1A-8504-3ADC226D1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C6F74E-E09A-4335-68E3-0096B94F76A7}"/>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4112385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1432E-646B-42C8-142C-E5E40F6379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342EA1-AC09-B227-777C-B2FDDE951F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B2718C-D531-811E-2349-80E45F9958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686032-00AB-3718-2342-575EFA421E6F}"/>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6" name="Footer Placeholder 5">
            <a:extLst>
              <a:ext uri="{FF2B5EF4-FFF2-40B4-BE49-F238E27FC236}">
                <a16:creationId xmlns:a16="http://schemas.microsoft.com/office/drawing/2014/main" id="{DA39CE86-E600-A883-3045-8FAB607CE1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958CA7-3EA4-47C7-1B4C-10219D7F6112}"/>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1079459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5E282-421E-0241-BB78-09C9A18D66F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1C74DA-AD93-F1F2-2947-F2046C7517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1AFD96-0AC0-5D2C-6F2A-EF777F6B5D99}"/>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475A77A2-C994-16E9-9600-B22854D5E8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65269-BD8E-ED2F-81E8-D6685DDDED1E}"/>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94386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A628A4-AC3A-3A2B-F5F5-0A944E941B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FBE391-0BD0-AFE3-A47C-A0A738841A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F0C4CE-DBE5-4801-861D-BE38D1EE0C55}"/>
              </a:ext>
            </a:extLst>
          </p:cNvPr>
          <p:cNvSpPr>
            <a:spLocks noGrp="1"/>
          </p:cNvSpPr>
          <p:nvPr>
            <p:ph type="dt" sz="half" idx="10"/>
          </p:nvPr>
        </p:nvSpPr>
        <p:spPr/>
        <p:txBody>
          <a:body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4C6774E7-F481-4CF8-A3A6-7C565D6B2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33453-51F3-5A82-1757-5077B590FF8B}"/>
              </a:ext>
            </a:extLst>
          </p:cNvPr>
          <p:cNvSpPr>
            <a:spLocks noGrp="1"/>
          </p:cNvSpPr>
          <p:nvPr>
            <p:ph type="sldNum" sz="quarter" idx="12"/>
          </p:nvPr>
        </p:nvSpPr>
        <p:spPr/>
        <p:txBody>
          <a:bodyPr/>
          <a:lstStyle/>
          <a:p>
            <a:fld id="{BC866E33-EA90-40FC-A7DA-C17D2706F3C1}" type="slidenum">
              <a:rPr lang="en-GB" smtClean="0"/>
              <a:t>‹#›</a:t>
            </a:fld>
            <a:endParaRPr lang="en-GB"/>
          </a:p>
        </p:txBody>
      </p:sp>
    </p:spTree>
    <p:extLst>
      <p:ext uri="{BB962C8B-B14F-4D97-AF65-F5344CB8AC3E}">
        <p14:creationId xmlns:p14="http://schemas.microsoft.com/office/powerpoint/2010/main" val="2213958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0ABA88-4DC4-C89F-5756-4CA337E67F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963BB0-3661-DA35-BC4D-80839AA66A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4E1102-A6D7-D169-010C-9096DD593A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79AE918-6104-4977-9AC7-4F945386FB7C}" type="datetimeFigureOut">
              <a:rPr lang="en-GB" smtClean="0"/>
              <a:t>12/10/2026</a:t>
            </a:fld>
            <a:endParaRPr lang="en-GB"/>
          </a:p>
        </p:txBody>
      </p:sp>
      <p:sp>
        <p:nvSpPr>
          <p:cNvPr id="5" name="Footer Placeholder 4">
            <a:extLst>
              <a:ext uri="{FF2B5EF4-FFF2-40B4-BE49-F238E27FC236}">
                <a16:creationId xmlns:a16="http://schemas.microsoft.com/office/drawing/2014/main" id="{EBA3FE98-9375-9926-ED00-6EDD64B46E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48D435-E1E2-5A5F-FF5D-DB8B58D2B0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C866E33-EA90-40FC-A7DA-C17D2706F3C1}" type="slidenum">
              <a:rPr lang="en-GB" smtClean="0"/>
              <a:t>‹#›</a:t>
            </a:fld>
            <a:endParaRPr lang="en-GB"/>
          </a:p>
        </p:txBody>
      </p:sp>
    </p:spTree>
    <p:extLst>
      <p:ext uri="{BB962C8B-B14F-4D97-AF65-F5344CB8AC3E}">
        <p14:creationId xmlns:p14="http://schemas.microsoft.com/office/powerpoint/2010/main" val="7918034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https://www.rawpixel.com/search/people?sort=curated&amp;page=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people?sort=curated&amp;page=1"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doi.org/10.1017/S0007114515000288" TargetMode="External"/><Relationship Id="rId4" Type="http://schemas.openxmlformats.org/officeDocument/2006/relationships/hyperlink" Target="https://doi.org/10.4324/97810033533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625778F-3CC5-4C99-33F5-78C1AD7D577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12" name="Rectangle 11">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74478-548F-43C1-BD22-08B3C6D52820}"/>
              </a:ext>
            </a:extLst>
          </p:cNvPr>
          <p:cNvSpPr>
            <a:spLocks noGrp="1"/>
          </p:cNvSpPr>
          <p:nvPr>
            <p:ph type="ctrTitle"/>
          </p:nvPr>
        </p:nvSpPr>
        <p:spPr>
          <a:xfrm>
            <a:off x="643466" y="643467"/>
            <a:ext cx="8431708" cy="3569242"/>
          </a:xfrm>
        </p:spPr>
        <p:txBody>
          <a:bodyPr anchor="t">
            <a:normAutofit/>
          </a:bodyPr>
          <a:lstStyle/>
          <a:p>
            <a:pPr algn="l"/>
            <a:r>
              <a:rPr lang="en-GB" sz="5200" dirty="0">
                <a:solidFill>
                  <a:srgbClr val="FFFFFF"/>
                </a:solidFill>
                <a:highlight>
                  <a:srgbClr val="000000"/>
                </a:highlight>
              </a:rPr>
              <a:t>Reading for Pleasure</a:t>
            </a:r>
          </a:p>
        </p:txBody>
      </p:sp>
      <p:sp>
        <p:nvSpPr>
          <p:cNvPr id="3" name="Subtitle 2">
            <a:extLst>
              <a:ext uri="{FF2B5EF4-FFF2-40B4-BE49-F238E27FC236}">
                <a16:creationId xmlns:a16="http://schemas.microsoft.com/office/drawing/2014/main" id="{DE3EDD6C-4E61-FA43-07A2-B84C16FDE99C}"/>
              </a:ext>
            </a:extLst>
          </p:cNvPr>
          <p:cNvSpPr>
            <a:spLocks noGrp="1"/>
          </p:cNvSpPr>
          <p:nvPr>
            <p:ph type="subTitle" idx="1"/>
          </p:nvPr>
        </p:nvSpPr>
        <p:spPr>
          <a:xfrm>
            <a:off x="643466" y="4551037"/>
            <a:ext cx="5449479" cy="1578054"/>
          </a:xfrm>
        </p:spPr>
        <p:txBody>
          <a:bodyPr anchor="b">
            <a:normAutofit/>
          </a:bodyPr>
          <a:lstStyle/>
          <a:p>
            <a:pPr algn="l"/>
            <a:r>
              <a:rPr lang="en-GB" dirty="0">
                <a:solidFill>
                  <a:srgbClr val="FFFFFF"/>
                </a:solidFill>
                <a:highlight>
                  <a:srgbClr val="000000"/>
                </a:highlight>
              </a:rPr>
              <a:t>ECDE 7017 by Natasa Reilly 0801691</a:t>
            </a:r>
          </a:p>
        </p:txBody>
      </p:sp>
      <p:sp>
        <p:nvSpPr>
          <p:cNvPr id="14" name="Rectangle 13">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3745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D6C119-5F65-1E2E-63D1-4FF8D6D170BA}"/>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A281E98-FCBE-22A4-641E-1E724FCC9BC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D20956C8-C6D7-18C3-641C-109D53E73B0B}"/>
              </a:ext>
            </a:extLst>
          </p:cNvPr>
          <p:cNvSpPr>
            <a:spLocks noGrp="1"/>
          </p:cNvSpPr>
          <p:nvPr>
            <p:ph type="ctrTitle"/>
          </p:nvPr>
        </p:nvSpPr>
        <p:spPr>
          <a:xfrm>
            <a:off x="643466" y="285135"/>
            <a:ext cx="11263399" cy="3927574"/>
          </a:xfrm>
        </p:spPr>
        <p:txBody>
          <a:bodyPr anchor="t">
            <a:normAutofit/>
          </a:bodyPr>
          <a:lstStyle/>
          <a:p>
            <a:pPr algn="l"/>
            <a:r>
              <a:rPr lang="en-GB" sz="5400" dirty="0" err="1"/>
              <a:t>Nodau</a:t>
            </a:r>
            <a:r>
              <a:rPr lang="en-GB" sz="5400" dirty="0"/>
              <a:t> ac </a:t>
            </a:r>
            <a:r>
              <a:rPr lang="en-GB" sz="5400" dirty="0" err="1"/>
              <a:t>Amcanion</a:t>
            </a:r>
            <a:r>
              <a:rPr lang="en-GB" sz="5400"/>
              <a:t> (AIM and OBJECTIVES)</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1FDEF8A0-A76A-AB07-CD7E-835D472D5147}"/>
              </a:ext>
            </a:extLst>
          </p:cNvPr>
          <p:cNvSpPr>
            <a:spLocks noGrp="1"/>
          </p:cNvSpPr>
          <p:nvPr>
            <p:ph type="subTitle" idx="1"/>
          </p:nvPr>
        </p:nvSpPr>
        <p:spPr>
          <a:xfrm>
            <a:off x="643466" y="1976284"/>
            <a:ext cx="9847553" cy="4152807"/>
          </a:xfrm>
        </p:spPr>
        <p:txBody>
          <a:bodyPr anchor="b">
            <a:normAutofit lnSpcReduction="10000"/>
          </a:bodyPr>
          <a:lstStyle/>
          <a:p>
            <a:pPr algn="l"/>
            <a:r>
              <a:rPr lang="en-GB" dirty="0">
                <a:solidFill>
                  <a:srgbClr val="FFFFFF"/>
                </a:solidFill>
                <a:highlight>
                  <a:srgbClr val="000000"/>
                </a:highlight>
              </a:rPr>
              <a:t>To investigate the contemporary issue of Reading for Pleasure (</a:t>
            </a:r>
            <a:r>
              <a:rPr lang="en-GB" dirty="0" err="1">
                <a:solidFill>
                  <a:srgbClr val="FFFFFF"/>
                </a:solidFill>
                <a:highlight>
                  <a:srgbClr val="000000"/>
                </a:highlight>
              </a:rPr>
              <a:t>RfP</a:t>
            </a:r>
            <a:r>
              <a:rPr lang="en-GB" dirty="0">
                <a:solidFill>
                  <a:srgbClr val="FFFFFF"/>
                </a:solidFill>
                <a:highlight>
                  <a:srgbClr val="000000"/>
                </a:highlight>
              </a:rPr>
              <a:t>) in young adults aged 11-16 in schools in Wales.</a:t>
            </a:r>
          </a:p>
          <a:p>
            <a:pPr algn="l"/>
            <a:endParaRPr lang="en-GB" dirty="0">
              <a:solidFill>
                <a:srgbClr val="FFFFFF"/>
              </a:solidFill>
              <a:highlight>
                <a:srgbClr val="000000"/>
              </a:highlight>
            </a:endParaRPr>
          </a:p>
          <a:p>
            <a:pPr algn="l"/>
            <a:r>
              <a:rPr lang="en-GB" dirty="0">
                <a:solidFill>
                  <a:srgbClr val="FFFFFF"/>
                </a:solidFill>
                <a:highlight>
                  <a:srgbClr val="000000"/>
                </a:highlight>
              </a:rPr>
              <a:t>* To develop the understanding of the engagement with policy by using the latest (2025) </a:t>
            </a:r>
            <a:r>
              <a:rPr lang="en-US" dirty="0">
                <a:solidFill>
                  <a:srgbClr val="FFFFFF"/>
                </a:solidFill>
                <a:highlight>
                  <a:srgbClr val="000000"/>
                </a:highlight>
              </a:rPr>
              <a:t>Program for International Student Assessment (</a:t>
            </a:r>
            <a:r>
              <a:rPr lang="en-GB" dirty="0">
                <a:solidFill>
                  <a:srgbClr val="FFFFFF"/>
                </a:solidFill>
                <a:highlight>
                  <a:srgbClr val="000000"/>
                </a:highlight>
              </a:rPr>
              <a:t>PISA) tests results.</a:t>
            </a:r>
          </a:p>
          <a:p>
            <a:pPr algn="l"/>
            <a:r>
              <a:rPr lang="en-GB" dirty="0">
                <a:solidFill>
                  <a:srgbClr val="FFFFFF"/>
                </a:solidFill>
                <a:highlight>
                  <a:srgbClr val="000000"/>
                </a:highlight>
              </a:rPr>
              <a:t>* To demonstrate secondary research within the literature about the contemporary issues of </a:t>
            </a:r>
            <a:r>
              <a:rPr lang="en-GB" dirty="0" err="1">
                <a:solidFill>
                  <a:srgbClr val="FFFFFF"/>
                </a:solidFill>
                <a:highlight>
                  <a:srgbClr val="000000"/>
                </a:highlight>
              </a:rPr>
              <a:t>RfP</a:t>
            </a:r>
            <a:r>
              <a:rPr lang="en-GB" dirty="0">
                <a:solidFill>
                  <a:srgbClr val="FFFFFF"/>
                </a:solidFill>
                <a:highlight>
                  <a:srgbClr val="000000"/>
                </a:highlight>
              </a:rPr>
              <a:t>.</a:t>
            </a:r>
          </a:p>
          <a:p>
            <a:pPr algn="l"/>
            <a:r>
              <a:rPr lang="en-GB" dirty="0">
                <a:solidFill>
                  <a:srgbClr val="FFFFFF"/>
                </a:solidFill>
                <a:highlight>
                  <a:srgbClr val="000000"/>
                </a:highlight>
              </a:rPr>
              <a:t>* To demonstrate the impact of the media treatment affecting young children, parents and teachers.</a:t>
            </a:r>
          </a:p>
          <a:p>
            <a:pPr algn="l"/>
            <a:r>
              <a:rPr lang="en-GB" dirty="0">
                <a:solidFill>
                  <a:srgbClr val="FFFFFF"/>
                </a:solidFill>
                <a:highlight>
                  <a:srgbClr val="000000"/>
                </a:highlight>
              </a:rPr>
              <a:t>     </a:t>
            </a:r>
          </a:p>
        </p:txBody>
      </p:sp>
    </p:spTree>
    <p:extLst>
      <p:ext uri="{BB962C8B-B14F-4D97-AF65-F5344CB8AC3E}">
        <p14:creationId xmlns:p14="http://schemas.microsoft.com/office/powerpoint/2010/main" val="785776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56C32-9E73-1348-8B9F-5D7A25AA359B}"/>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54A2DD2-33AF-08D7-58A2-116E9D5987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9A2F3B33-85FC-DB0D-8AB3-96EE3C37188B}"/>
              </a:ext>
            </a:extLst>
          </p:cNvPr>
          <p:cNvSpPr>
            <a:spLocks noGrp="1"/>
          </p:cNvSpPr>
          <p:nvPr>
            <p:ph type="ctrTitle"/>
          </p:nvPr>
        </p:nvSpPr>
        <p:spPr>
          <a:xfrm>
            <a:off x="643466" y="285135"/>
            <a:ext cx="11263399" cy="3927574"/>
          </a:xfrm>
        </p:spPr>
        <p:txBody>
          <a:bodyPr anchor="t">
            <a:normAutofit/>
          </a:bodyPr>
          <a:lstStyle/>
          <a:p>
            <a:pPr algn="l"/>
            <a:r>
              <a:rPr lang="en-GB" sz="5400" dirty="0"/>
              <a:t>Contemporary issue-the Stakeholders</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2111B55B-F0B8-8611-A211-2E442D96384A}"/>
              </a:ext>
            </a:extLst>
          </p:cNvPr>
          <p:cNvSpPr>
            <a:spLocks noGrp="1"/>
          </p:cNvSpPr>
          <p:nvPr>
            <p:ph type="subTitle" idx="1"/>
          </p:nvPr>
        </p:nvSpPr>
        <p:spPr>
          <a:xfrm>
            <a:off x="643466" y="1209368"/>
            <a:ext cx="10250676" cy="4919723"/>
          </a:xfrm>
        </p:spPr>
        <p:txBody>
          <a:bodyPr anchor="b">
            <a:normAutofit fontScale="92500" lnSpcReduction="20000"/>
          </a:bodyPr>
          <a:lstStyle/>
          <a:p>
            <a:pPr algn="l"/>
            <a:r>
              <a:rPr lang="en-US" dirty="0">
                <a:solidFill>
                  <a:srgbClr val="FFFFFF"/>
                </a:solidFill>
                <a:highlight>
                  <a:srgbClr val="000000"/>
                </a:highlight>
              </a:rPr>
              <a:t>“It is not the knowledge of certain facts about authors or books which proves of worth in the college classroom in literature, but the habit of thoughtful reading and the joy of study" (Hosic,1917, p. 7)</a:t>
            </a:r>
          </a:p>
          <a:p>
            <a:pPr algn="l"/>
            <a:endParaRPr lang="en-US" dirty="0">
              <a:solidFill>
                <a:srgbClr val="FFFFFF"/>
              </a:solidFill>
              <a:highlight>
                <a:srgbClr val="000000"/>
              </a:highlight>
            </a:endParaRPr>
          </a:p>
          <a:p>
            <a:pPr algn="l"/>
            <a:r>
              <a:rPr lang="en-GB" dirty="0">
                <a:solidFill>
                  <a:srgbClr val="FFFFFF"/>
                </a:solidFill>
                <a:highlight>
                  <a:srgbClr val="000000"/>
                </a:highlight>
              </a:rPr>
              <a:t>Why is it important?</a:t>
            </a:r>
          </a:p>
          <a:p>
            <a:pPr algn="l"/>
            <a:endParaRPr lang="en-GB" dirty="0">
              <a:solidFill>
                <a:srgbClr val="FFFFFF"/>
              </a:solidFill>
              <a:highlight>
                <a:srgbClr val="000000"/>
              </a:highlight>
            </a:endParaRPr>
          </a:p>
          <a:p>
            <a:pPr algn="l"/>
            <a:r>
              <a:rPr lang="en-GB" dirty="0">
                <a:solidFill>
                  <a:srgbClr val="FFFFFF"/>
                </a:solidFill>
                <a:highlight>
                  <a:srgbClr val="000000"/>
                </a:highlight>
              </a:rPr>
              <a:t>*Young people- National Literacy Trust`s annual survey (2026) that only 29% boys between age of 8-18 boys read in their spare time therefor boys should be distributed for effective engagement with more action, superheroes, non-fiction literature.</a:t>
            </a:r>
          </a:p>
          <a:p>
            <a:pPr algn="l"/>
            <a:r>
              <a:rPr lang="en-GB" dirty="0">
                <a:solidFill>
                  <a:srgbClr val="FFFFFF"/>
                </a:solidFill>
                <a:highlight>
                  <a:srgbClr val="000000"/>
                </a:highlight>
              </a:rPr>
              <a:t> *Parents- Children reading to their parents loudly is highly effective according to David (2024). This can prove difficult as parent from more deprived background do not have skills to help their children.</a:t>
            </a:r>
          </a:p>
          <a:p>
            <a:pPr algn="l"/>
            <a:r>
              <a:rPr lang="en-GB" dirty="0">
                <a:solidFill>
                  <a:srgbClr val="FFFFFF"/>
                </a:solidFill>
                <a:highlight>
                  <a:srgbClr val="000000"/>
                </a:highlight>
              </a:rPr>
              <a:t>*Teachers- </a:t>
            </a:r>
            <a:r>
              <a:rPr lang="en-US" dirty="0">
                <a:solidFill>
                  <a:srgbClr val="FFFFFF"/>
                </a:solidFill>
                <a:highlight>
                  <a:srgbClr val="000000"/>
                </a:highlight>
              </a:rPr>
              <a:t> In </a:t>
            </a:r>
            <a:r>
              <a:rPr lang="en-US" dirty="0" err="1">
                <a:solidFill>
                  <a:srgbClr val="FFFFFF"/>
                </a:solidFill>
                <a:highlight>
                  <a:srgbClr val="000000"/>
                </a:highlight>
              </a:rPr>
              <a:t>RfP</a:t>
            </a:r>
            <a:r>
              <a:rPr lang="en-US" dirty="0">
                <a:solidFill>
                  <a:srgbClr val="FFFFFF"/>
                </a:solidFill>
                <a:highlight>
                  <a:srgbClr val="000000"/>
                </a:highlight>
              </a:rPr>
              <a:t> among pupils whose teachers had taken part in the project significantly increased however lack of the time management in the classroom environment for teachers can prove difficult.</a:t>
            </a:r>
            <a:endParaRPr lang="en-GB" dirty="0">
              <a:solidFill>
                <a:srgbClr val="FFFFFF"/>
              </a:solidFill>
              <a:highlight>
                <a:srgbClr val="000000"/>
              </a:highlight>
            </a:endParaRPr>
          </a:p>
        </p:txBody>
      </p:sp>
    </p:spTree>
    <p:extLst>
      <p:ext uri="{BB962C8B-B14F-4D97-AF65-F5344CB8AC3E}">
        <p14:creationId xmlns:p14="http://schemas.microsoft.com/office/powerpoint/2010/main" val="2500484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1BCDD1-5BD3-396D-2360-F90FB932D4D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E75AABE-93E7-5B53-FB04-8867D0192B6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2EB21BC4-5325-B338-4011-CE5BAB5F303F}"/>
              </a:ext>
            </a:extLst>
          </p:cNvPr>
          <p:cNvSpPr>
            <a:spLocks noGrp="1"/>
          </p:cNvSpPr>
          <p:nvPr>
            <p:ph type="ctrTitle"/>
          </p:nvPr>
        </p:nvSpPr>
        <p:spPr>
          <a:xfrm>
            <a:off x="643466" y="78658"/>
            <a:ext cx="10447321" cy="4134051"/>
          </a:xfrm>
        </p:spPr>
        <p:txBody>
          <a:bodyPr anchor="t">
            <a:normAutofit/>
          </a:bodyPr>
          <a:lstStyle/>
          <a:p>
            <a:pPr algn="l"/>
            <a:r>
              <a:rPr lang="en-GB" sz="5200" dirty="0">
                <a:solidFill>
                  <a:srgbClr val="FFFFFF"/>
                </a:solidFill>
                <a:highlight>
                  <a:srgbClr val="000000"/>
                </a:highlight>
              </a:rPr>
              <a:t>KEY FINDINGS</a:t>
            </a:r>
          </a:p>
        </p:txBody>
      </p:sp>
      <p:sp>
        <p:nvSpPr>
          <p:cNvPr id="3" name="Subtitle 2">
            <a:extLst>
              <a:ext uri="{FF2B5EF4-FFF2-40B4-BE49-F238E27FC236}">
                <a16:creationId xmlns:a16="http://schemas.microsoft.com/office/drawing/2014/main" id="{58A6C9F7-F23C-E62F-C0A6-7D83DC595863}"/>
              </a:ext>
            </a:extLst>
          </p:cNvPr>
          <p:cNvSpPr>
            <a:spLocks noGrp="1"/>
          </p:cNvSpPr>
          <p:nvPr>
            <p:ph type="subTitle" idx="1"/>
          </p:nvPr>
        </p:nvSpPr>
        <p:spPr>
          <a:xfrm>
            <a:off x="643465" y="757083"/>
            <a:ext cx="10905069" cy="5372007"/>
          </a:xfrm>
        </p:spPr>
        <p:txBody>
          <a:bodyPr anchor="b">
            <a:normAutofit/>
          </a:bodyPr>
          <a:lstStyle/>
          <a:p>
            <a:pPr algn="l"/>
            <a:r>
              <a:rPr lang="en-US" dirty="0">
                <a:solidFill>
                  <a:srgbClr val="FFFFFF"/>
                </a:solidFill>
                <a:highlight>
                  <a:srgbClr val="000000"/>
                </a:highlight>
              </a:rPr>
              <a:t>As stated in </a:t>
            </a:r>
            <a:r>
              <a:rPr lang="en-US" dirty="0" err="1">
                <a:solidFill>
                  <a:srgbClr val="FFFFFF"/>
                </a:solidFill>
                <a:highlight>
                  <a:srgbClr val="000000"/>
                </a:highlight>
              </a:rPr>
              <a:t>Estyn</a:t>
            </a:r>
            <a:r>
              <a:rPr lang="en-US" dirty="0">
                <a:solidFill>
                  <a:srgbClr val="FFFFFF"/>
                </a:solidFill>
                <a:highlight>
                  <a:srgbClr val="000000"/>
                </a:highlight>
              </a:rPr>
              <a:t> (2025), “Those with poor literacy are twice as likely to be unemployed, earn on average 60% less, and over half of the adult prison population have reading skills below those of an 11-year-old. We want to ensure that learners can make better progress across all areas of the curriculum and have better life chances”.</a:t>
            </a:r>
          </a:p>
          <a:p>
            <a:pPr algn="l"/>
            <a:endParaRPr lang="en-US" dirty="0">
              <a:solidFill>
                <a:srgbClr val="FFFFFF"/>
              </a:solidFill>
              <a:highlight>
                <a:srgbClr val="000000"/>
              </a:highlight>
            </a:endParaRPr>
          </a:p>
          <a:p>
            <a:pPr algn="l"/>
            <a:r>
              <a:rPr lang="en-US" dirty="0">
                <a:solidFill>
                  <a:srgbClr val="FFFFFF"/>
                </a:solidFill>
                <a:highlight>
                  <a:srgbClr val="000000"/>
                </a:highlight>
              </a:rPr>
              <a:t>PISA`s results are the lowest in 20 years for Wales in Reading (459) as pointed out in Welsh Government (2026) and this have direct impact on policy.</a:t>
            </a:r>
            <a:endParaRPr lang="en-GB" dirty="0">
              <a:solidFill>
                <a:srgbClr val="FFFFFF"/>
              </a:solidFill>
              <a:highlight>
                <a:srgbClr val="000000"/>
              </a:highlight>
            </a:endParaRPr>
          </a:p>
        </p:txBody>
      </p:sp>
    </p:spTree>
    <p:extLst>
      <p:ext uri="{BB962C8B-B14F-4D97-AF65-F5344CB8AC3E}">
        <p14:creationId xmlns:p14="http://schemas.microsoft.com/office/powerpoint/2010/main" val="1210343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335AA-0ED9-EB33-22AB-F524A019118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746CFB1-A4BB-91ED-B6CB-EB75340B4FC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3044" y="167126"/>
            <a:ext cx="12191977" cy="6858022"/>
          </a:xfrm>
          <a:prstGeom prst="rect">
            <a:avLst/>
          </a:prstGeom>
        </p:spPr>
      </p:pic>
      <p:sp>
        <p:nvSpPr>
          <p:cNvPr id="2" name="Title 1">
            <a:extLst>
              <a:ext uri="{FF2B5EF4-FFF2-40B4-BE49-F238E27FC236}">
                <a16:creationId xmlns:a16="http://schemas.microsoft.com/office/drawing/2014/main" id="{F16CA3D9-B625-4713-9341-01D2AB71754F}"/>
              </a:ext>
            </a:extLst>
          </p:cNvPr>
          <p:cNvSpPr>
            <a:spLocks noGrp="1"/>
          </p:cNvSpPr>
          <p:nvPr>
            <p:ph type="ctrTitle"/>
          </p:nvPr>
        </p:nvSpPr>
        <p:spPr>
          <a:xfrm>
            <a:off x="643466" y="285135"/>
            <a:ext cx="11263399" cy="3927574"/>
          </a:xfrm>
        </p:spPr>
        <p:txBody>
          <a:bodyPr anchor="t">
            <a:normAutofit/>
          </a:bodyPr>
          <a:lstStyle/>
          <a:p>
            <a:pPr algn="l"/>
            <a:r>
              <a:rPr lang="en-GB" sz="5400" dirty="0"/>
              <a:t>.…..what is a policy?……</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337F56C0-92F2-AC13-70E3-BA030C53E87D}"/>
              </a:ext>
            </a:extLst>
          </p:cNvPr>
          <p:cNvSpPr>
            <a:spLocks noGrp="1"/>
          </p:cNvSpPr>
          <p:nvPr>
            <p:ph type="subTitle" idx="1"/>
          </p:nvPr>
        </p:nvSpPr>
        <p:spPr>
          <a:xfrm>
            <a:off x="643466" y="530943"/>
            <a:ext cx="9719734" cy="5598148"/>
          </a:xfrm>
        </p:spPr>
        <p:txBody>
          <a:bodyPr anchor="b">
            <a:normAutofit/>
          </a:bodyPr>
          <a:lstStyle/>
          <a:p>
            <a:pPr algn="l"/>
            <a:r>
              <a:rPr lang="en-US" sz="3200" b="1" dirty="0"/>
              <a:t>Colebatch (2009, p. 7) suggests,</a:t>
            </a:r>
          </a:p>
          <a:p>
            <a:pPr algn="l"/>
            <a:r>
              <a:rPr lang="en-US" sz="3200" b="1" dirty="0"/>
              <a:t> ….that policy could signify anything from ‘a broad orientation’ to ‘an indication of normal practice’, to ‘a specific commitment’ or even a ‘statement</a:t>
            </a:r>
          </a:p>
          <a:p>
            <a:pPr algn="l"/>
            <a:r>
              <a:rPr lang="en-US" sz="3200" b="1" dirty="0"/>
              <a:t>of values’.  (Stacey &amp; Mockler, 2024)</a:t>
            </a:r>
          </a:p>
          <a:p>
            <a:pPr algn="l"/>
            <a:endParaRPr lang="en-US" sz="3200" b="1" dirty="0"/>
          </a:p>
          <a:p>
            <a:pPr algn="l"/>
            <a:r>
              <a:rPr lang="en-US" sz="3200" b="1" dirty="0"/>
              <a:t>It also involve context, texts and consequences as implied by Taylor (1997).</a:t>
            </a:r>
            <a:endParaRPr lang="en-GB" sz="3200" b="1" dirty="0">
              <a:highlight>
                <a:srgbClr val="000000"/>
              </a:highlight>
            </a:endParaRPr>
          </a:p>
        </p:txBody>
      </p:sp>
    </p:spTree>
    <p:extLst>
      <p:ext uri="{BB962C8B-B14F-4D97-AF65-F5344CB8AC3E}">
        <p14:creationId xmlns:p14="http://schemas.microsoft.com/office/powerpoint/2010/main" val="2623165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D2277-475A-C3DB-B7AA-0E205F7407C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23170A3-C9A3-B143-406E-320A315E2B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3044" y="167126"/>
            <a:ext cx="12191977" cy="6858022"/>
          </a:xfrm>
          <a:prstGeom prst="rect">
            <a:avLst/>
          </a:prstGeom>
        </p:spPr>
      </p:pic>
      <p:sp>
        <p:nvSpPr>
          <p:cNvPr id="2" name="Title 1">
            <a:extLst>
              <a:ext uri="{FF2B5EF4-FFF2-40B4-BE49-F238E27FC236}">
                <a16:creationId xmlns:a16="http://schemas.microsoft.com/office/drawing/2014/main" id="{9E27553D-94CB-962E-45E5-D433518A30EF}"/>
              </a:ext>
            </a:extLst>
          </p:cNvPr>
          <p:cNvSpPr>
            <a:spLocks noGrp="1"/>
          </p:cNvSpPr>
          <p:nvPr>
            <p:ph type="ctrTitle"/>
          </p:nvPr>
        </p:nvSpPr>
        <p:spPr>
          <a:xfrm>
            <a:off x="643466" y="285135"/>
            <a:ext cx="11263399" cy="3927574"/>
          </a:xfrm>
        </p:spPr>
        <p:txBody>
          <a:bodyPr anchor="t">
            <a:normAutofit/>
          </a:bodyPr>
          <a:lstStyle/>
          <a:p>
            <a:pPr algn="l"/>
            <a:r>
              <a:rPr lang="en-GB" sz="5400" dirty="0"/>
              <a:t>.…..its representation in official       statements……</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0B40E3B1-64EF-D3B1-FAC6-9539FF9899C6}"/>
              </a:ext>
            </a:extLst>
          </p:cNvPr>
          <p:cNvSpPr>
            <a:spLocks noGrp="1"/>
          </p:cNvSpPr>
          <p:nvPr>
            <p:ph type="subTitle" idx="1"/>
          </p:nvPr>
        </p:nvSpPr>
        <p:spPr>
          <a:xfrm>
            <a:off x="643466" y="1946787"/>
            <a:ext cx="9719734" cy="4182304"/>
          </a:xfrm>
        </p:spPr>
        <p:txBody>
          <a:bodyPr anchor="b">
            <a:normAutofit fontScale="92500"/>
          </a:bodyPr>
          <a:lstStyle/>
          <a:p>
            <a:pPr algn="l"/>
            <a:r>
              <a:rPr lang="en-US" dirty="0">
                <a:solidFill>
                  <a:srgbClr val="FFFFFF"/>
                </a:solidFill>
                <a:highlight>
                  <a:srgbClr val="000000"/>
                </a:highlight>
              </a:rPr>
              <a:t>The Fatherhood Institute conducted that fathers were contributing less in reading to children compared to mothers, because of their longer working hours. (Davies, 2025) </a:t>
            </a:r>
          </a:p>
          <a:p>
            <a:pPr algn="l"/>
            <a:r>
              <a:rPr lang="en-US" dirty="0">
                <a:solidFill>
                  <a:srgbClr val="FFFFFF"/>
                </a:solidFill>
                <a:highlight>
                  <a:srgbClr val="000000"/>
                </a:highlight>
              </a:rPr>
              <a:t>BookTrust Cymru (2026) has expressed that children are 40% eager to take pleasure in reading if their parents or carers do.  This points out that children's levels of reading is falling, and this proves uncommon in their daily routine. </a:t>
            </a:r>
          </a:p>
          <a:p>
            <a:pPr algn="l"/>
            <a:r>
              <a:rPr lang="en-US" dirty="0">
                <a:solidFill>
                  <a:srgbClr val="FFFFFF"/>
                </a:solidFill>
                <a:highlight>
                  <a:srgbClr val="000000"/>
                </a:highlight>
              </a:rPr>
              <a:t>Professor </a:t>
            </a:r>
            <a:r>
              <a:rPr lang="en-US" dirty="0" err="1">
                <a:solidFill>
                  <a:srgbClr val="FFFFFF"/>
                </a:solidFill>
                <a:highlight>
                  <a:srgbClr val="000000"/>
                </a:highlight>
              </a:rPr>
              <a:t>O’Farrelly</a:t>
            </a:r>
            <a:r>
              <a:rPr lang="en-US" dirty="0">
                <a:solidFill>
                  <a:srgbClr val="FFFFFF"/>
                </a:solidFill>
                <a:highlight>
                  <a:srgbClr val="000000"/>
                </a:highlight>
              </a:rPr>
              <a:t> explained that ` it could be difficult for families to have </a:t>
            </a:r>
            <a:r>
              <a:rPr lang="en-US" dirty="0" err="1">
                <a:solidFill>
                  <a:srgbClr val="FFFFFF"/>
                </a:solidFill>
                <a:highlight>
                  <a:srgbClr val="000000"/>
                </a:highlight>
              </a:rPr>
              <a:t>RfP</a:t>
            </a:r>
            <a:r>
              <a:rPr lang="en-US" dirty="0">
                <a:solidFill>
                  <a:srgbClr val="FFFFFF"/>
                </a:solidFill>
                <a:highlight>
                  <a:srgbClr val="000000"/>
                </a:highlight>
              </a:rPr>
              <a:t> as their daily task when they are experiencing housing or food </a:t>
            </a:r>
            <a:r>
              <a:rPr lang="en-US">
                <a:solidFill>
                  <a:srgbClr val="FFFFFF"/>
                </a:solidFill>
                <a:highlight>
                  <a:srgbClr val="000000"/>
                </a:highlight>
              </a:rPr>
              <a:t>shortage because “</a:t>
            </a:r>
            <a:r>
              <a:rPr lang="en-US" dirty="0">
                <a:solidFill>
                  <a:srgbClr val="FFFFFF"/>
                </a:solidFill>
                <a:highlight>
                  <a:srgbClr val="000000"/>
                </a:highlight>
              </a:rPr>
              <a:t>Some families are facing acute stress, and where your stress levels are acute, it can often be hard to have the rewarding, responsive, attuned interactions with your child that you might otherwise want to have. ` (House of Commons Education Committee, 2026, para. 65)</a:t>
            </a:r>
          </a:p>
          <a:p>
            <a:pPr algn="l"/>
            <a:endParaRPr lang="en-GB" dirty="0">
              <a:solidFill>
                <a:srgbClr val="FFFFFF"/>
              </a:solidFill>
              <a:highlight>
                <a:srgbClr val="000000"/>
              </a:highlight>
            </a:endParaRPr>
          </a:p>
        </p:txBody>
      </p:sp>
    </p:spTree>
    <p:extLst>
      <p:ext uri="{BB962C8B-B14F-4D97-AF65-F5344CB8AC3E}">
        <p14:creationId xmlns:p14="http://schemas.microsoft.com/office/powerpoint/2010/main" val="106408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004D92-A5D7-626D-183E-83FB38C0B68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D92394A-DB4F-FA39-FAAD-F5A6AB6939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3" name="Subtitle 2">
            <a:extLst>
              <a:ext uri="{FF2B5EF4-FFF2-40B4-BE49-F238E27FC236}">
                <a16:creationId xmlns:a16="http://schemas.microsoft.com/office/drawing/2014/main" id="{B982B327-2C7F-5919-0D7F-57740FABC536}"/>
              </a:ext>
            </a:extLst>
          </p:cNvPr>
          <p:cNvSpPr>
            <a:spLocks noGrp="1"/>
          </p:cNvSpPr>
          <p:nvPr>
            <p:ph type="subTitle" idx="1"/>
          </p:nvPr>
        </p:nvSpPr>
        <p:spPr>
          <a:xfrm>
            <a:off x="643466" y="1927123"/>
            <a:ext cx="9906547" cy="4201968"/>
          </a:xfrm>
        </p:spPr>
        <p:txBody>
          <a:bodyPr anchor="b">
            <a:normAutofit/>
          </a:bodyPr>
          <a:lstStyle/>
          <a:p>
            <a:pPr algn="l"/>
            <a:r>
              <a:rPr lang="en-US" dirty="0">
                <a:solidFill>
                  <a:srgbClr val="FFFFFF"/>
                </a:solidFill>
                <a:highlight>
                  <a:srgbClr val="000000"/>
                </a:highlight>
              </a:rPr>
              <a:t>As part of the review, one study involving more than 10,000 young people found that </a:t>
            </a:r>
            <a:r>
              <a:rPr lang="en-US">
                <a:solidFill>
                  <a:srgbClr val="FFFFFF"/>
                </a:solidFill>
                <a:highlight>
                  <a:srgbClr val="000000"/>
                </a:highlight>
              </a:rPr>
              <a:t>for th</a:t>
            </a:r>
            <a:r>
              <a:rPr lang="en-US" dirty="0">
                <a:solidFill>
                  <a:srgbClr val="FFFFFF"/>
                </a:solidFill>
                <a:highlight>
                  <a:srgbClr val="000000"/>
                </a:highlight>
              </a:rPr>
              <a:t>e</a:t>
            </a:r>
            <a:r>
              <a:rPr lang="en-US">
                <a:solidFill>
                  <a:srgbClr val="FFFFFF"/>
                </a:solidFill>
                <a:highlight>
                  <a:srgbClr val="000000"/>
                </a:highlight>
              </a:rPr>
              <a:t> </a:t>
            </a:r>
            <a:r>
              <a:rPr lang="en-US" dirty="0">
                <a:solidFill>
                  <a:srgbClr val="FFFFFF"/>
                </a:solidFill>
                <a:highlight>
                  <a:srgbClr val="000000"/>
                </a:highlight>
              </a:rPr>
              <a:t>better attention span, memory and problem-solving skills children should start to </a:t>
            </a:r>
            <a:r>
              <a:rPr lang="en-US" dirty="0" err="1">
                <a:solidFill>
                  <a:srgbClr val="FFFFFF"/>
                </a:solidFill>
                <a:highlight>
                  <a:srgbClr val="000000"/>
                </a:highlight>
              </a:rPr>
              <a:t>RfP</a:t>
            </a:r>
            <a:r>
              <a:rPr lang="en-US" dirty="0">
                <a:solidFill>
                  <a:srgbClr val="FFFFFF"/>
                </a:solidFill>
                <a:highlight>
                  <a:srgbClr val="000000"/>
                </a:highlight>
              </a:rPr>
              <a:t> earlier in their life. BBC (2024)</a:t>
            </a:r>
          </a:p>
          <a:p>
            <a:pPr algn="l"/>
            <a:r>
              <a:rPr lang="en-US" dirty="0">
                <a:solidFill>
                  <a:srgbClr val="FFFFFF"/>
                </a:solidFill>
                <a:highlight>
                  <a:srgbClr val="000000"/>
                </a:highlight>
              </a:rPr>
              <a:t>Also, in BBC bitesize Parker (2026) explains how parents can support their children at home with reading- take break, daily routine, encouragement with interests (books), technology(e-books, nursery rhymes, audio books), be author, have a chat, share stories.</a:t>
            </a:r>
          </a:p>
          <a:p>
            <a:pPr algn="l"/>
            <a:r>
              <a:rPr lang="en-US" dirty="0">
                <a:solidFill>
                  <a:srgbClr val="FFFFFF"/>
                </a:solidFill>
                <a:highlight>
                  <a:srgbClr val="000000"/>
                </a:highlight>
              </a:rPr>
              <a:t>Mary Donnelly-Symes (Primary English lead) highlighted for Sky News (2024) that children in the classroom environment ask to go on </a:t>
            </a:r>
            <a:r>
              <a:rPr lang="en-US" dirty="0" err="1">
                <a:solidFill>
                  <a:srgbClr val="FFFFFF"/>
                </a:solidFill>
                <a:highlight>
                  <a:srgbClr val="000000"/>
                </a:highlight>
              </a:rPr>
              <a:t>Ipads</a:t>
            </a:r>
            <a:r>
              <a:rPr lang="en-US" dirty="0">
                <a:solidFill>
                  <a:srgbClr val="FFFFFF"/>
                </a:solidFill>
                <a:highlight>
                  <a:srgbClr val="000000"/>
                </a:highlight>
              </a:rPr>
              <a:t> instead of picking a book.</a:t>
            </a:r>
            <a:endParaRPr lang="en-GB" dirty="0">
              <a:solidFill>
                <a:srgbClr val="FFFFFF"/>
              </a:solidFill>
              <a:highlight>
                <a:srgbClr val="000000"/>
              </a:highlight>
            </a:endParaRPr>
          </a:p>
        </p:txBody>
      </p:sp>
      <p:sp>
        <p:nvSpPr>
          <p:cNvPr id="6" name="Title 5">
            <a:extLst>
              <a:ext uri="{FF2B5EF4-FFF2-40B4-BE49-F238E27FC236}">
                <a16:creationId xmlns:a16="http://schemas.microsoft.com/office/drawing/2014/main" id="{8552EB6F-C38A-416B-87E9-7C3E34444BE2}"/>
              </a:ext>
            </a:extLst>
          </p:cNvPr>
          <p:cNvSpPr>
            <a:spLocks noGrp="1"/>
          </p:cNvSpPr>
          <p:nvPr>
            <p:ph type="ctrTitle"/>
          </p:nvPr>
        </p:nvSpPr>
        <p:spPr>
          <a:xfrm>
            <a:off x="1524000" y="-22"/>
            <a:ext cx="9144000" cy="2015635"/>
          </a:xfrm>
        </p:spPr>
        <p:txBody>
          <a:bodyPr>
            <a:normAutofit/>
          </a:bodyPr>
          <a:lstStyle/>
          <a:p>
            <a:r>
              <a:rPr lang="en-GB" dirty="0"/>
              <a:t>……media treatments……</a:t>
            </a:r>
            <a:br>
              <a:rPr lang="en-GB" dirty="0"/>
            </a:br>
            <a:endParaRPr lang="en-GB" dirty="0"/>
          </a:p>
        </p:txBody>
      </p:sp>
    </p:spTree>
    <p:extLst>
      <p:ext uri="{BB962C8B-B14F-4D97-AF65-F5344CB8AC3E}">
        <p14:creationId xmlns:p14="http://schemas.microsoft.com/office/powerpoint/2010/main" val="2875367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A086D-FE15-1DA6-59F9-5509F264F33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3A7D2A2-9334-98A1-85DC-39E6D82FE3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BEEA87F4-2DA3-81F1-E175-F08FD841E73B}"/>
              </a:ext>
            </a:extLst>
          </p:cNvPr>
          <p:cNvSpPr>
            <a:spLocks noGrp="1"/>
          </p:cNvSpPr>
          <p:nvPr>
            <p:ph type="ctrTitle"/>
          </p:nvPr>
        </p:nvSpPr>
        <p:spPr>
          <a:xfrm>
            <a:off x="643466" y="78658"/>
            <a:ext cx="10447321" cy="4134051"/>
          </a:xfrm>
        </p:spPr>
        <p:txBody>
          <a:bodyPr anchor="t">
            <a:normAutofit/>
          </a:bodyPr>
          <a:lstStyle/>
          <a:p>
            <a:pPr algn="l"/>
            <a:r>
              <a:rPr lang="en-GB" sz="5400" dirty="0"/>
              <a:t>……understanding of its treatment and why </a:t>
            </a:r>
            <a:r>
              <a:rPr lang="en-GB" sz="5400" dirty="0" err="1"/>
              <a:t>RfP</a:t>
            </a:r>
            <a:r>
              <a:rPr lang="en-GB" sz="5400" dirty="0"/>
              <a:t> needs attention……</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F7B2B079-57C7-5BCA-DE1E-C47AF4480F74}"/>
              </a:ext>
            </a:extLst>
          </p:cNvPr>
          <p:cNvSpPr>
            <a:spLocks noGrp="1"/>
          </p:cNvSpPr>
          <p:nvPr>
            <p:ph type="subTitle" idx="1"/>
          </p:nvPr>
        </p:nvSpPr>
        <p:spPr>
          <a:xfrm>
            <a:off x="643466" y="2536723"/>
            <a:ext cx="11548514" cy="3592368"/>
          </a:xfrm>
        </p:spPr>
        <p:txBody>
          <a:bodyPr anchor="b">
            <a:normAutofit fontScale="92500" lnSpcReduction="10000"/>
          </a:bodyPr>
          <a:lstStyle/>
          <a:p>
            <a:pPr algn="l"/>
            <a:r>
              <a:rPr lang="en-GB" dirty="0">
                <a:solidFill>
                  <a:srgbClr val="FFFFFF"/>
                </a:solidFill>
                <a:highlight>
                  <a:srgbClr val="000000"/>
                </a:highlight>
              </a:rPr>
              <a:t>The followings reasons explain why this contemporary issue needs attention:</a:t>
            </a:r>
          </a:p>
          <a:p>
            <a:pPr algn="l"/>
            <a:endParaRPr lang="en-GB" dirty="0">
              <a:solidFill>
                <a:srgbClr val="FFFFFF"/>
              </a:solidFill>
              <a:highlight>
                <a:srgbClr val="000000"/>
              </a:highlight>
            </a:endParaRPr>
          </a:p>
          <a:p>
            <a:pPr algn="l"/>
            <a:r>
              <a:rPr lang="en-GB" dirty="0">
                <a:solidFill>
                  <a:srgbClr val="FFFFFF"/>
                </a:solidFill>
                <a:highlight>
                  <a:srgbClr val="000000"/>
                </a:highlight>
              </a:rPr>
              <a:t> Benefits for young adults: </a:t>
            </a:r>
          </a:p>
          <a:p>
            <a:pPr algn="l"/>
            <a:endParaRPr lang="en-GB" dirty="0">
              <a:solidFill>
                <a:srgbClr val="FFFFFF"/>
              </a:solidFill>
              <a:highlight>
                <a:srgbClr val="000000"/>
              </a:highlight>
            </a:endParaRPr>
          </a:p>
          <a:p>
            <a:pPr marL="457200" indent="-457200">
              <a:buAutoNum type="arabicPeriod"/>
            </a:pPr>
            <a:r>
              <a:rPr lang="en-GB" dirty="0">
                <a:solidFill>
                  <a:srgbClr val="FFFFFF"/>
                </a:solidFill>
                <a:highlight>
                  <a:srgbClr val="000000"/>
                </a:highlight>
              </a:rPr>
              <a:t>Academic attainment</a:t>
            </a:r>
          </a:p>
          <a:p>
            <a:pPr marL="457200" indent="-457200">
              <a:buAutoNum type="arabicPeriod"/>
            </a:pPr>
            <a:r>
              <a:rPr lang="en-GB" dirty="0">
                <a:solidFill>
                  <a:srgbClr val="FFFFFF"/>
                </a:solidFill>
                <a:highlight>
                  <a:srgbClr val="000000"/>
                </a:highlight>
              </a:rPr>
              <a:t>Mental health and wellbeing</a:t>
            </a:r>
          </a:p>
          <a:p>
            <a:pPr marL="457200" indent="-457200">
              <a:buAutoNum type="arabicPeriod"/>
            </a:pPr>
            <a:r>
              <a:rPr lang="en-GB" dirty="0">
                <a:solidFill>
                  <a:srgbClr val="FFFFFF"/>
                </a:solidFill>
                <a:highlight>
                  <a:srgbClr val="000000"/>
                </a:highlight>
              </a:rPr>
              <a:t> Vocabulary development</a:t>
            </a:r>
          </a:p>
          <a:p>
            <a:pPr marL="457200" indent="-457200">
              <a:buAutoNum type="arabicPeriod"/>
            </a:pPr>
            <a:r>
              <a:rPr lang="en-GB" dirty="0">
                <a:solidFill>
                  <a:srgbClr val="FFFFFF"/>
                </a:solidFill>
                <a:highlight>
                  <a:srgbClr val="000000"/>
                </a:highlight>
              </a:rPr>
              <a:t>Cognitive development</a:t>
            </a:r>
          </a:p>
          <a:p>
            <a:pPr marL="457200" indent="-457200">
              <a:buAutoNum type="arabicPeriod"/>
            </a:pPr>
            <a:r>
              <a:rPr lang="en-GB" dirty="0">
                <a:solidFill>
                  <a:srgbClr val="FFFFFF"/>
                </a:solidFill>
                <a:highlight>
                  <a:srgbClr val="000000"/>
                </a:highlight>
              </a:rPr>
              <a:t>Development of empathy </a:t>
            </a:r>
          </a:p>
        </p:txBody>
      </p:sp>
    </p:spTree>
    <p:extLst>
      <p:ext uri="{BB962C8B-B14F-4D97-AF65-F5344CB8AC3E}">
        <p14:creationId xmlns:p14="http://schemas.microsoft.com/office/powerpoint/2010/main" val="3205667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664F2-DACF-F13A-971E-CA094F38951E}"/>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A8612D47-BCA1-DA03-324C-2F962F5C2D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3" y="-78680"/>
            <a:ext cx="12191977" cy="6858022"/>
          </a:xfrm>
          <a:prstGeom prst="rect">
            <a:avLst/>
          </a:prstGeom>
        </p:spPr>
      </p:pic>
      <p:sp>
        <p:nvSpPr>
          <p:cNvPr id="2" name="Title 1">
            <a:extLst>
              <a:ext uri="{FF2B5EF4-FFF2-40B4-BE49-F238E27FC236}">
                <a16:creationId xmlns:a16="http://schemas.microsoft.com/office/drawing/2014/main" id="{4FB3CFD5-6068-E31E-BAF3-0BC7E59E149A}"/>
              </a:ext>
            </a:extLst>
          </p:cNvPr>
          <p:cNvSpPr>
            <a:spLocks noGrp="1"/>
          </p:cNvSpPr>
          <p:nvPr>
            <p:ph type="ctrTitle"/>
          </p:nvPr>
        </p:nvSpPr>
        <p:spPr>
          <a:xfrm>
            <a:off x="643466" y="78658"/>
            <a:ext cx="10447321" cy="4134051"/>
          </a:xfrm>
        </p:spPr>
        <p:txBody>
          <a:bodyPr anchor="t">
            <a:normAutofit/>
          </a:bodyPr>
          <a:lstStyle/>
          <a:p>
            <a:pPr algn="l"/>
            <a:r>
              <a:rPr lang="en-GB" sz="5400" dirty="0"/>
              <a:t>Conclusion</a:t>
            </a:r>
            <a:br>
              <a:rPr lang="en-GB" sz="5400" dirty="0"/>
            </a:b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4EE726CC-158F-D072-ABAB-7D313F3AC9AF}"/>
              </a:ext>
            </a:extLst>
          </p:cNvPr>
          <p:cNvSpPr>
            <a:spLocks noGrp="1"/>
          </p:cNvSpPr>
          <p:nvPr>
            <p:ph type="subTitle" idx="1"/>
          </p:nvPr>
        </p:nvSpPr>
        <p:spPr>
          <a:xfrm>
            <a:off x="275303" y="1308026"/>
            <a:ext cx="10284542" cy="3671026"/>
          </a:xfrm>
        </p:spPr>
        <p:txBody>
          <a:bodyPr anchor="b">
            <a:normAutofit/>
          </a:bodyPr>
          <a:lstStyle/>
          <a:p>
            <a:pPr marL="457200" indent="-457200" algn="l">
              <a:buAutoNum type="arabicPeriod"/>
            </a:pPr>
            <a:r>
              <a:rPr lang="en-GB" dirty="0">
                <a:solidFill>
                  <a:srgbClr val="FFFFFF"/>
                </a:solidFill>
                <a:highlight>
                  <a:srgbClr val="000000"/>
                </a:highlight>
              </a:rPr>
              <a:t>1.PISA 2025 tests show decline in Reading results</a:t>
            </a:r>
          </a:p>
          <a:p>
            <a:pPr marL="457200" indent="-457200" algn="l">
              <a:buAutoNum type="arabicPeriod"/>
            </a:pPr>
            <a:r>
              <a:rPr lang="en-GB" dirty="0">
                <a:solidFill>
                  <a:srgbClr val="FFFFFF"/>
                </a:solidFill>
                <a:highlight>
                  <a:srgbClr val="000000"/>
                </a:highlight>
              </a:rPr>
              <a:t>2.</a:t>
            </a:r>
            <a:r>
              <a:rPr lang="en-US" dirty="0">
                <a:solidFill>
                  <a:srgbClr val="FFFFFF"/>
                </a:solidFill>
                <a:highlight>
                  <a:srgbClr val="000000"/>
                </a:highlight>
              </a:rPr>
              <a:t> As stated, in Doherty &amp; Hughes (2014), “the teacher influences the parents, and the parents affect the teacher, and these interactions affect the child”.</a:t>
            </a:r>
          </a:p>
          <a:p>
            <a:pPr marL="457200" indent="-457200" algn="l">
              <a:buAutoNum type="arabicPeriod"/>
            </a:pPr>
            <a:r>
              <a:rPr lang="en-GB" dirty="0">
                <a:solidFill>
                  <a:srgbClr val="FFFFFF"/>
                </a:solidFill>
                <a:highlight>
                  <a:srgbClr val="000000"/>
                </a:highlight>
              </a:rPr>
              <a:t>3.The impact of technology can have positive and negative outcome on young adults where the lifelong benefits might not be used effectively.  </a:t>
            </a:r>
          </a:p>
          <a:p>
            <a:pPr algn="l"/>
            <a:endParaRPr lang="en-GB" dirty="0">
              <a:solidFill>
                <a:srgbClr val="FFFFFF"/>
              </a:solidFill>
              <a:highlight>
                <a:srgbClr val="000000"/>
              </a:highlight>
            </a:endParaRPr>
          </a:p>
        </p:txBody>
      </p:sp>
      <p:sp>
        <p:nvSpPr>
          <p:cNvPr id="4" name="TextBox 3">
            <a:extLst>
              <a:ext uri="{FF2B5EF4-FFF2-40B4-BE49-F238E27FC236}">
                <a16:creationId xmlns:a16="http://schemas.microsoft.com/office/drawing/2014/main" id="{1CB08438-19D1-2967-B949-2EC340C07E1E}"/>
              </a:ext>
            </a:extLst>
          </p:cNvPr>
          <p:cNvSpPr txBox="1"/>
          <p:nvPr/>
        </p:nvSpPr>
        <p:spPr>
          <a:xfrm>
            <a:off x="4857135" y="176981"/>
            <a:ext cx="6803923" cy="1477328"/>
          </a:xfrm>
          <a:prstGeom prst="rect">
            <a:avLst/>
          </a:prstGeom>
          <a:noFill/>
        </p:spPr>
        <p:txBody>
          <a:bodyPr wrap="square" rtlCol="0">
            <a:spAutoFit/>
          </a:bodyPr>
          <a:lstStyle/>
          <a:p>
            <a:r>
              <a:rPr lang="en-US" b="1" dirty="0"/>
              <a:t>Basic physiological needs (Maslow`s Hierarchy of Needs) are </a:t>
            </a:r>
            <a:r>
              <a:rPr lang="en-US" b="1" dirty="0" err="1"/>
              <a:t>prioritised</a:t>
            </a:r>
            <a:r>
              <a:rPr lang="en-US" b="1" dirty="0"/>
              <a:t>, and only when these are fulfilled  and met, people strive to fulfil higher needs. (Van Lenthe, F.J., Jansen, T. and Kamphuis, C.B.M., 2015) </a:t>
            </a:r>
          </a:p>
          <a:p>
            <a:endParaRPr lang="en-GB" dirty="0"/>
          </a:p>
        </p:txBody>
      </p:sp>
      <p:sp>
        <p:nvSpPr>
          <p:cNvPr id="6" name="TextBox 5">
            <a:extLst>
              <a:ext uri="{FF2B5EF4-FFF2-40B4-BE49-F238E27FC236}">
                <a16:creationId xmlns:a16="http://schemas.microsoft.com/office/drawing/2014/main" id="{DBBD453A-E068-9D8B-82C9-3597E0CF1D3C}"/>
              </a:ext>
            </a:extLst>
          </p:cNvPr>
          <p:cNvSpPr txBox="1"/>
          <p:nvPr/>
        </p:nvSpPr>
        <p:spPr>
          <a:xfrm>
            <a:off x="2379406" y="5140533"/>
            <a:ext cx="6233652" cy="1477328"/>
          </a:xfrm>
          <a:prstGeom prst="rect">
            <a:avLst/>
          </a:prstGeom>
          <a:noFill/>
        </p:spPr>
        <p:txBody>
          <a:bodyPr wrap="square" rtlCol="0">
            <a:spAutoFit/>
          </a:bodyPr>
          <a:lstStyle/>
          <a:p>
            <a:r>
              <a:rPr lang="en-GB" dirty="0"/>
              <a:t>Research in Billington (2015) suggests that reading for 30 minutes a week can improve our health and wellbeing, as well as improving our confidence and self-esteem as indicated in BBC Newsround (2024).</a:t>
            </a:r>
          </a:p>
          <a:p>
            <a:endParaRPr lang="en-GB" dirty="0"/>
          </a:p>
        </p:txBody>
      </p:sp>
    </p:spTree>
    <p:extLst>
      <p:ext uri="{BB962C8B-B14F-4D97-AF65-F5344CB8AC3E}">
        <p14:creationId xmlns:p14="http://schemas.microsoft.com/office/powerpoint/2010/main" val="218882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EC9F1-F349-54D2-BCE5-7C2B1A8B36C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F04284A-0D79-910C-1B59-1B2E2EFA81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E8410E20-F3FF-9D5E-3869-4F1D729692AD}"/>
              </a:ext>
            </a:extLst>
          </p:cNvPr>
          <p:cNvSpPr>
            <a:spLocks noGrp="1"/>
          </p:cNvSpPr>
          <p:nvPr>
            <p:ph type="ctrTitle"/>
          </p:nvPr>
        </p:nvSpPr>
        <p:spPr>
          <a:xfrm>
            <a:off x="643466" y="78658"/>
            <a:ext cx="10447321" cy="4134051"/>
          </a:xfrm>
        </p:spPr>
        <p:txBody>
          <a:bodyPr anchor="t">
            <a:normAutofit/>
          </a:bodyPr>
          <a:lstStyle/>
          <a:p>
            <a:pPr algn="l"/>
            <a:r>
              <a:rPr lang="en-GB" sz="5400" dirty="0"/>
              <a:t>Diolch </a:t>
            </a:r>
            <a:r>
              <a:rPr lang="en-GB" sz="5400" dirty="0" err="1"/>
              <a:t>yn</a:t>
            </a:r>
            <a:r>
              <a:rPr lang="en-GB" sz="5400" dirty="0"/>
              <a:t> </a:t>
            </a:r>
            <a:r>
              <a:rPr lang="en-GB" sz="5400" dirty="0" err="1"/>
              <a:t>fawr</a:t>
            </a:r>
            <a:r>
              <a:rPr lang="en-GB" sz="5400" dirty="0"/>
              <a:t> </a:t>
            </a:r>
            <a:r>
              <a:rPr lang="en-GB" sz="5400" dirty="0">
                <a:sym typeface="Wingdings" panose="05000000000000000000" pitchFamily="2" charset="2"/>
              </a:rPr>
              <a:t></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7D2ADD58-61D1-297F-7A7A-FF8E2416560F}"/>
              </a:ext>
            </a:extLst>
          </p:cNvPr>
          <p:cNvSpPr>
            <a:spLocks noGrp="1"/>
          </p:cNvSpPr>
          <p:nvPr>
            <p:ph type="subTitle" idx="1"/>
          </p:nvPr>
        </p:nvSpPr>
        <p:spPr>
          <a:xfrm>
            <a:off x="643466" y="4551037"/>
            <a:ext cx="5449479" cy="1578054"/>
          </a:xfrm>
        </p:spPr>
        <p:txBody>
          <a:bodyPr anchor="b">
            <a:normAutofit/>
          </a:bodyPr>
          <a:lstStyle/>
          <a:p>
            <a:pPr algn="l"/>
            <a:r>
              <a:rPr lang="en-GB" dirty="0">
                <a:solidFill>
                  <a:srgbClr val="FFFFFF"/>
                </a:solidFill>
                <a:highlight>
                  <a:srgbClr val="000000"/>
                </a:highlight>
              </a:rPr>
              <a:t>Any questions???</a:t>
            </a:r>
          </a:p>
        </p:txBody>
      </p:sp>
    </p:spTree>
    <p:extLst>
      <p:ext uri="{BB962C8B-B14F-4D97-AF65-F5344CB8AC3E}">
        <p14:creationId xmlns:p14="http://schemas.microsoft.com/office/powerpoint/2010/main" val="201807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19E5B-4ED4-83D6-A582-E580A77A2D0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3D8AD60-EAC0-C210-77E8-161EE9F288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AE9B3266-DDD4-65D0-1994-EEB2427A7AEE}"/>
              </a:ext>
            </a:extLst>
          </p:cNvPr>
          <p:cNvSpPr>
            <a:spLocks noGrp="1"/>
          </p:cNvSpPr>
          <p:nvPr>
            <p:ph type="ctrTitle"/>
          </p:nvPr>
        </p:nvSpPr>
        <p:spPr>
          <a:xfrm>
            <a:off x="643466" y="78658"/>
            <a:ext cx="10447321" cy="4134051"/>
          </a:xfrm>
        </p:spPr>
        <p:txBody>
          <a:bodyPr anchor="t">
            <a:normAutofit/>
          </a:bodyPr>
          <a:lstStyle/>
          <a:p>
            <a:pPr algn="l"/>
            <a:r>
              <a:rPr lang="en-GB" sz="5400" dirty="0"/>
              <a:t>REFERENCE LIST</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CC1E2EFA-8115-0243-2E2A-C41A8C534B8A}"/>
              </a:ext>
            </a:extLst>
          </p:cNvPr>
          <p:cNvSpPr>
            <a:spLocks noGrp="1"/>
          </p:cNvSpPr>
          <p:nvPr>
            <p:ph type="subTitle" idx="1"/>
          </p:nvPr>
        </p:nvSpPr>
        <p:spPr>
          <a:xfrm>
            <a:off x="643465" y="688258"/>
            <a:ext cx="11090768" cy="6091084"/>
          </a:xfrm>
        </p:spPr>
        <p:txBody>
          <a:bodyPr anchor="b">
            <a:normAutofit fontScale="70000" lnSpcReduction="20000"/>
          </a:bodyPr>
          <a:lstStyle/>
          <a:p>
            <a:pPr algn="l"/>
            <a:r>
              <a:rPr lang="en-US" dirty="0">
                <a:solidFill>
                  <a:srgbClr val="FFFFFF"/>
                </a:solidFill>
                <a:highlight>
                  <a:srgbClr val="000000"/>
                </a:highlight>
              </a:rPr>
              <a:t>BBC (2026). Reading for pleasure can improve wellbeing, Cambridge study finds. BBC News. [online] 15 Sept. Available at: https://www.bbc.co.uk/news/articles/cmx2zdp1wvl1o [Accessed 9 Oct. 2026].</a:t>
            </a:r>
          </a:p>
          <a:p>
            <a:pPr algn="l"/>
            <a:r>
              <a:rPr lang="en-US" dirty="0">
                <a:solidFill>
                  <a:srgbClr val="FFFFFF"/>
                </a:solidFill>
                <a:highlight>
                  <a:srgbClr val="000000"/>
                </a:highlight>
              </a:rPr>
              <a:t>BBC </a:t>
            </a:r>
            <a:r>
              <a:rPr lang="en-US" dirty="0" err="1">
                <a:solidFill>
                  <a:srgbClr val="FFFFFF"/>
                </a:solidFill>
                <a:highlight>
                  <a:srgbClr val="000000"/>
                </a:highlight>
              </a:rPr>
              <a:t>Newsround</a:t>
            </a:r>
            <a:r>
              <a:rPr lang="en-US" dirty="0">
                <a:solidFill>
                  <a:srgbClr val="FFFFFF"/>
                </a:solidFill>
                <a:highlight>
                  <a:srgbClr val="000000"/>
                </a:highlight>
              </a:rPr>
              <a:t> (2024). Do you enjoy reading in your free time? [online] BBC </a:t>
            </a:r>
            <a:r>
              <a:rPr lang="en-US" dirty="0" err="1">
                <a:solidFill>
                  <a:srgbClr val="FFFFFF"/>
                </a:solidFill>
                <a:highlight>
                  <a:srgbClr val="000000"/>
                </a:highlight>
              </a:rPr>
              <a:t>Newsround</a:t>
            </a:r>
            <a:r>
              <a:rPr lang="en-US" dirty="0">
                <a:solidFill>
                  <a:srgbClr val="FFFFFF"/>
                </a:solidFill>
                <a:highlight>
                  <a:srgbClr val="000000"/>
                </a:highlight>
              </a:rPr>
              <a:t>. Available at: https://www.bbc.co.uk/newsround/articles/cjdlzn4ed0jo [Accessed 9 Oct. 2026].</a:t>
            </a:r>
          </a:p>
          <a:p>
            <a:pPr algn="l"/>
            <a:r>
              <a:rPr lang="en-US" dirty="0">
                <a:solidFill>
                  <a:srgbClr val="FFFFFF"/>
                </a:solidFill>
                <a:highlight>
                  <a:srgbClr val="000000"/>
                </a:highlight>
              </a:rPr>
              <a:t>BookTrust Cymru: ‘Now is the time to strengthen support for early years reading </a:t>
            </a:r>
            <a:r>
              <a:rPr lang="en-US" dirty="0" err="1">
                <a:solidFill>
                  <a:srgbClr val="FFFFFF"/>
                </a:solidFill>
                <a:highlight>
                  <a:srgbClr val="000000"/>
                </a:highlight>
              </a:rPr>
              <a:t>programmes</a:t>
            </a:r>
            <a:r>
              <a:rPr lang="en-US" dirty="0">
                <a:solidFill>
                  <a:srgbClr val="FFFFFF"/>
                </a:solidFill>
                <a:highlight>
                  <a:srgbClr val="000000"/>
                </a:highlight>
              </a:rPr>
              <a:t>’. (2026). [Video] Directed by BookTrust. YouTube. Available at: https://www.youtube.com/watch?v=DZ65HxtAaK4 [Accessed 9 Oct. 2026].</a:t>
            </a:r>
          </a:p>
          <a:p>
            <a:pPr algn="l"/>
            <a:r>
              <a:rPr lang="en-US" dirty="0">
                <a:solidFill>
                  <a:srgbClr val="FFFFFF"/>
                </a:solidFill>
                <a:highlight>
                  <a:srgbClr val="000000"/>
                </a:highlight>
              </a:rPr>
              <a:t>Bronfenbrenner, U. (1979) The Ecology of Human Development. Harvard University Press.</a:t>
            </a:r>
          </a:p>
          <a:p>
            <a:pPr algn="l"/>
            <a:r>
              <a:rPr lang="en-US" dirty="0">
                <a:solidFill>
                  <a:srgbClr val="FFFFFF"/>
                </a:solidFill>
                <a:highlight>
                  <a:srgbClr val="000000"/>
                </a:highlight>
              </a:rPr>
              <a:t>DAVID, A.,2024. Encouraging Reading for Pleasure: A Low-Cost, High-Impact Intervention That Works! The School Librarian, 72(3), pp. 6-7.</a:t>
            </a:r>
          </a:p>
          <a:p>
            <a:pPr algn="l"/>
            <a:r>
              <a:rPr lang="en-US" dirty="0">
                <a:solidFill>
                  <a:srgbClr val="FFFFFF"/>
                </a:solidFill>
                <a:highlight>
                  <a:srgbClr val="000000"/>
                </a:highlight>
              </a:rPr>
              <a:t>Davies, J. (2025). Better support for DADS may help more children get “school ready.” [online] Fatherhood Institute. Available at: https://www.fatherhoodinstitute.org/post/better-support-for-dads-may-help-more-children-get-school-ready [Accessed 10 Oct. 2026].</a:t>
            </a:r>
          </a:p>
          <a:p>
            <a:pPr algn="l"/>
            <a:r>
              <a:rPr lang="en-US" dirty="0">
                <a:solidFill>
                  <a:srgbClr val="FFFFFF"/>
                </a:solidFill>
                <a:highlight>
                  <a:srgbClr val="000000"/>
                </a:highlight>
              </a:rPr>
              <a:t>DiPardo, A. and Sperling, M. (2007) “The Joy of Study,” Research in the teaching of English, 41(3), p. 253.</a:t>
            </a:r>
          </a:p>
          <a:p>
            <a:pPr algn="l"/>
            <a:r>
              <a:rPr lang="en-US" dirty="0">
                <a:solidFill>
                  <a:srgbClr val="FFFFFF"/>
                </a:solidFill>
                <a:highlight>
                  <a:srgbClr val="000000"/>
                </a:highlight>
              </a:rPr>
              <a:t>Doherty, J. and Hughes, M. (2014) Child development : theory and practice 0-11. Second edition. Pearson.</a:t>
            </a:r>
          </a:p>
          <a:p>
            <a:pPr algn="l"/>
            <a:r>
              <a:rPr lang="en-US" dirty="0" err="1">
                <a:solidFill>
                  <a:srgbClr val="FFFFFF"/>
                </a:solidFill>
                <a:highlight>
                  <a:srgbClr val="000000"/>
                </a:highlight>
              </a:rPr>
              <a:t>Estyn</a:t>
            </a:r>
            <a:r>
              <a:rPr lang="en-US" dirty="0">
                <a:solidFill>
                  <a:srgbClr val="FFFFFF"/>
                </a:solidFill>
                <a:highlight>
                  <a:srgbClr val="000000"/>
                </a:highlight>
              </a:rPr>
              <a:t> (2025). </a:t>
            </a:r>
            <a:r>
              <a:rPr lang="en-US" dirty="0" err="1">
                <a:solidFill>
                  <a:srgbClr val="FFFFFF"/>
                </a:solidFill>
                <a:highlight>
                  <a:srgbClr val="000000"/>
                </a:highlight>
              </a:rPr>
              <a:t>Estyn’s</a:t>
            </a:r>
            <a:r>
              <a:rPr lang="en-US" dirty="0">
                <a:solidFill>
                  <a:srgbClr val="FFFFFF"/>
                </a:solidFill>
                <a:highlight>
                  <a:srgbClr val="000000"/>
                </a:highlight>
              </a:rPr>
              <a:t> enhanced focus on reading: Supporting every learner to succeed - </a:t>
            </a:r>
            <a:r>
              <a:rPr lang="en-US" dirty="0" err="1">
                <a:solidFill>
                  <a:srgbClr val="FFFFFF"/>
                </a:solidFill>
                <a:highlight>
                  <a:srgbClr val="000000"/>
                </a:highlight>
              </a:rPr>
              <a:t>estyn</a:t>
            </a:r>
            <a:r>
              <a:rPr lang="en-US" dirty="0">
                <a:solidFill>
                  <a:srgbClr val="FFFFFF"/>
                </a:solidFill>
                <a:highlight>
                  <a:srgbClr val="000000"/>
                </a:highlight>
              </a:rPr>
              <a:t>. [online] </a:t>
            </a:r>
            <a:r>
              <a:rPr lang="en-US" dirty="0" err="1">
                <a:solidFill>
                  <a:srgbClr val="FFFFFF"/>
                </a:solidFill>
                <a:highlight>
                  <a:srgbClr val="000000"/>
                </a:highlight>
              </a:rPr>
              <a:t>Estyn</a:t>
            </a:r>
            <a:r>
              <a:rPr lang="en-US" dirty="0">
                <a:solidFill>
                  <a:srgbClr val="FFFFFF"/>
                </a:solidFill>
                <a:highlight>
                  <a:srgbClr val="000000"/>
                </a:highlight>
              </a:rPr>
              <a:t>. Available at: https://estyn.gov.wales/news/estyns-enhanced-focus-on-reading-supporting-every-learner-to-succeed/ [Accessed 9 Oct. 2026].</a:t>
            </a:r>
          </a:p>
          <a:p>
            <a:pPr algn="l"/>
            <a:r>
              <a:rPr lang="en-US" dirty="0">
                <a:solidFill>
                  <a:srgbClr val="FFFFFF"/>
                </a:solidFill>
                <a:highlight>
                  <a:srgbClr val="000000"/>
                </a:highlight>
              </a:rPr>
              <a:t>Fleming, N.D; (1995), I'm different; not dumb.   Modes of presentation (VARK) in the tertiary classroom, in </a:t>
            </a:r>
            <a:r>
              <a:rPr lang="en-US" dirty="0" err="1">
                <a:solidFill>
                  <a:srgbClr val="FFFFFF"/>
                </a:solidFill>
                <a:highlight>
                  <a:srgbClr val="000000"/>
                </a:highlight>
              </a:rPr>
              <a:t>Zelmer,A</a:t>
            </a:r>
            <a:r>
              <a:rPr lang="en-US" dirty="0">
                <a:solidFill>
                  <a:srgbClr val="FFFFFF"/>
                </a:solidFill>
                <a:highlight>
                  <a:srgbClr val="000000"/>
                </a:highlight>
              </a:rPr>
              <a:t>., (ed.) Research and Development in Higher Education, Proceedings of the 1995 Annual Conference of the Higher Education and Research Development Society of Australasia (HERDSA),HERDSA, Volume 18, pp. 308 - 313 </a:t>
            </a:r>
          </a:p>
          <a:p>
            <a:pPr algn="l"/>
            <a:r>
              <a:rPr lang="en-US" dirty="0">
                <a:solidFill>
                  <a:srgbClr val="FFFFFF"/>
                </a:solidFill>
                <a:highlight>
                  <a:srgbClr val="000000"/>
                </a:highlight>
              </a:rPr>
              <a:t>House of Commons Education Committee (2026) Reading for Pleasure. Available at: https://publications.parliament.uk/pa/cm5902/cmselect/cmeduc/150/report.html</a:t>
            </a:r>
          </a:p>
        </p:txBody>
      </p:sp>
    </p:spTree>
    <p:extLst>
      <p:ext uri="{BB962C8B-B14F-4D97-AF65-F5344CB8AC3E}">
        <p14:creationId xmlns:p14="http://schemas.microsoft.com/office/powerpoint/2010/main" val="1028739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EC410-7912-3653-4D57-3B6B9E6B525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EA9BE21-D80D-993B-84C0-95131CDFA9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46" b="7984"/>
          <a:stretch>
            <a:fillRect/>
          </a:stretch>
        </p:blipFill>
        <p:spPr>
          <a:xfrm>
            <a:off x="20" y="-22"/>
            <a:ext cx="12191977" cy="6858022"/>
          </a:xfrm>
          <a:prstGeom prst="rect">
            <a:avLst/>
          </a:prstGeom>
        </p:spPr>
      </p:pic>
      <p:sp>
        <p:nvSpPr>
          <p:cNvPr id="2" name="Title 1">
            <a:extLst>
              <a:ext uri="{FF2B5EF4-FFF2-40B4-BE49-F238E27FC236}">
                <a16:creationId xmlns:a16="http://schemas.microsoft.com/office/drawing/2014/main" id="{4FBFEF18-274F-C328-5028-7A55C9F08531}"/>
              </a:ext>
            </a:extLst>
          </p:cNvPr>
          <p:cNvSpPr>
            <a:spLocks noGrp="1"/>
          </p:cNvSpPr>
          <p:nvPr>
            <p:ph type="ctrTitle"/>
          </p:nvPr>
        </p:nvSpPr>
        <p:spPr>
          <a:xfrm>
            <a:off x="643466" y="78658"/>
            <a:ext cx="10447321" cy="4134051"/>
          </a:xfrm>
        </p:spPr>
        <p:txBody>
          <a:bodyPr anchor="t">
            <a:normAutofit/>
          </a:bodyPr>
          <a:lstStyle/>
          <a:p>
            <a:pPr algn="l"/>
            <a:r>
              <a:rPr lang="en-GB" sz="5400" dirty="0"/>
              <a:t>REFERENCE LIST</a:t>
            </a:r>
            <a:endParaRPr lang="en-GB" sz="5200" dirty="0">
              <a:solidFill>
                <a:srgbClr val="FFFFFF"/>
              </a:solidFill>
              <a:highlight>
                <a:srgbClr val="000000"/>
              </a:highlight>
            </a:endParaRPr>
          </a:p>
        </p:txBody>
      </p:sp>
      <p:sp>
        <p:nvSpPr>
          <p:cNvPr id="3" name="Subtitle 2">
            <a:extLst>
              <a:ext uri="{FF2B5EF4-FFF2-40B4-BE49-F238E27FC236}">
                <a16:creationId xmlns:a16="http://schemas.microsoft.com/office/drawing/2014/main" id="{9F04C346-BDC5-FA19-105E-A6B39E1BA0B3}"/>
              </a:ext>
            </a:extLst>
          </p:cNvPr>
          <p:cNvSpPr>
            <a:spLocks noGrp="1"/>
          </p:cNvSpPr>
          <p:nvPr>
            <p:ph type="subTitle" idx="1"/>
          </p:nvPr>
        </p:nvSpPr>
        <p:spPr>
          <a:xfrm>
            <a:off x="643465" y="678426"/>
            <a:ext cx="11090768" cy="6100916"/>
          </a:xfrm>
        </p:spPr>
        <p:txBody>
          <a:bodyPr anchor="b">
            <a:normAutofit fontScale="85000" lnSpcReduction="20000"/>
          </a:bodyPr>
          <a:lstStyle/>
          <a:p>
            <a:pPr algn="l"/>
            <a:r>
              <a:rPr lang="en-US" dirty="0">
                <a:solidFill>
                  <a:srgbClr val="FFFFFF"/>
                </a:solidFill>
                <a:highlight>
                  <a:srgbClr val="000000"/>
                </a:highlight>
              </a:rPr>
              <a:t>Leek, J., Rojek, M., </a:t>
            </a:r>
            <a:r>
              <a:rPr lang="en-US" dirty="0" err="1">
                <a:solidFill>
                  <a:srgbClr val="FFFFFF"/>
                </a:solidFill>
                <a:highlight>
                  <a:srgbClr val="000000"/>
                </a:highlight>
              </a:rPr>
              <a:t>Dobińska</a:t>
            </a:r>
            <a:r>
              <a:rPr lang="en-US" dirty="0">
                <a:solidFill>
                  <a:srgbClr val="FFFFFF"/>
                </a:solidFill>
                <a:highlight>
                  <a:srgbClr val="000000"/>
                </a:highlight>
              </a:rPr>
              <a:t>, G. and Kosiorek, M. (2024). Navigating the power of time in classroom practices: Teachers’ and students’ perspectives. Educational Review, 1(1), pp.1–23. doi:10.1080/00131911.2024.2438878.Meghan Stacey and Nicole Mockler (2024) </a:t>
            </a:r>
            <a:r>
              <a:rPr lang="en-US" dirty="0" err="1">
                <a:solidFill>
                  <a:srgbClr val="FFFFFF"/>
                </a:solidFill>
                <a:highlight>
                  <a:srgbClr val="000000"/>
                </a:highlight>
              </a:rPr>
              <a:t>Analysing</a:t>
            </a:r>
            <a:r>
              <a:rPr lang="en-US" dirty="0">
                <a:solidFill>
                  <a:srgbClr val="FFFFFF"/>
                </a:solidFill>
                <a:highlight>
                  <a:srgbClr val="000000"/>
                </a:highlight>
              </a:rPr>
              <a:t> Education Policy: Theory and Method. 1st ed. Edited by M. Stacey and N. Mockler. London: Routledge. Available at: </a:t>
            </a:r>
            <a:r>
              <a:rPr lang="en-US" dirty="0">
                <a:solidFill>
                  <a:srgbClr val="FFFFFF"/>
                </a:solidFill>
                <a:highlight>
                  <a:srgbClr val="000000"/>
                </a:highlight>
                <a:hlinkClick r:id="rId4"/>
              </a:rPr>
              <a:t>https://doi.org/10.4324/9781003353379</a:t>
            </a:r>
            <a:r>
              <a:rPr lang="en-US" dirty="0">
                <a:solidFill>
                  <a:srgbClr val="FFFFFF"/>
                </a:solidFill>
                <a:highlight>
                  <a:srgbClr val="000000"/>
                </a:highlight>
              </a:rPr>
              <a:t>.</a:t>
            </a:r>
          </a:p>
          <a:p>
            <a:pPr algn="l"/>
            <a:r>
              <a:rPr lang="en-US" dirty="0">
                <a:solidFill>
                  <a:srgbClr val="FFFFFF"/>
                </a:solidFill>
                <a:highlight>
                  <a:srgbClr val="000000"/>
                </a:highlight>
              </a:rPr>
              <a:t>Parker, T. (n.d.). Top tips to support your child’s reading at home. [online] BBC Bitesize. Available at: https://www.bbc.co.uk/bitesize/articles/zbxby9q [Accessed 9 Oct. 2026].</a:t>
            </a:r>
          </a:p>
          <a:p>
            <a:pPr algn="l"/>
            <a:r>
              <a:rPr lang="en-US" dirty="0">
                <a:solidFill>
                  <a:srgbClr val="FFFFFF"/>
                </a:solidFill>
                <a:highlight>
                  <a:srgbClr val="000000"/>
                </a:highlight>
              </a:rPr>
              <a:t>Parliament (2026). Reading for pleasure. [online] Parliament.uk. Available at: https://publications.parliament.uk/pa/cm5902/cmselect/cmeduc/150/report.html [Accessed 9 Oct. 2026].</a:t>
            </a:r>
          </a:p>
          <a:p>
            <a:pPr algn="l"/>
            <a:r>
              <a:rPr lang="en-US" dirty="0">
                <a:solidFill>
                  <a:srgbClr val="FFFFFF"/>
                </a:solidFill>
                <a:highlight>
                  <a:srgbClr val="000000"/>
                </a:highlight>
              </a:rPr>
              <a:t>Sky News (2024). The number of children who say they enjoy reading has fallen to its lowest level since records began, sparking concerns of a “crisis” in reading across the UK. [online] Sky News. Available at: https://news.sky.com/video/concerns-of-national-crisis-after-sharp-drop-in-children-reading-for-pleasure-13281803 [Accessed 10 Oct. 2026].</a:t>
            </a:r>
          </a:p>
          <a:p>
            <a:pPr algn="l"/>
            <a:r>
              <a:rPr lang="en-US" dirty="0">
                <a:solidFill>
                  <a:srgbClr val="FFFFFF"/>
                </a:solidFill>
                <a:highlight>
                  <a:srgbClr val="000000"/>
                </a:highlight>
              </a:rPr>
              <a:t>Taylor, S., Rizvi, F., Lingard, B. and Henry, M. (1997) Educational Policy and the Politics of Change, London: Routledge.</a:t>
            </a:r>
          </a:p>
          <a:p>
            <a:pPr algn="l"/>
            <a:r>
              <a:rPr lang="en-GB" dirty="0">
                <a:solidFill>
                  <a:srgbClr val="FFFFFF"/>
                </a:solidFill>
                <a:highlight>
                  <a:srgbClr val="000000"/>
                </a:highlight>
              </a:rPr>
              <a:t>Van Lenthe, F.J., Jansen, T. and Kamphuis, C.B.M. (2015) “Understanding socio-economic inequalities in food choice behaviour: can Maslow’s pyramid help?,” British journal of nutrition, 113(7), pp. 1139–1147. Available at: </a:t>
            </a:r>
            <a:r>
              <a:rPr lang="en-GB" dirty="0">
                <a:solidFill>
                  <a:srgbClr val="FFFFFF"/>
                </a:solidFill>
                <a:highlight>
                  <a:srgbClr val="000000"/>
                </a:highlight>
                <a:hlinkClick r:id="rId5"/>
              </a:rPr>
              <a:t>https://doi.org/10.1017/S0007114515000288</a:t>
            </a:r>
            <a:r>
              <a:rPr lang="en-GB" dirty="0">
                <a:solidFill>
                  <a:srgbClr val="FFFFFF"/>
                </a:solidFill>
                <a:highlight>
                  <a:srgbClr val="000000"/>
                </a:highlight>
              </a:rPr>
              <a:t>.</a:t>
            </a:r>
          </a:p>
          <a:p>
            <a:pPr algn="l"/>
            <a:r>
              <a:rPr lang="en-US" dirty="0">
                <a:solidFill>
                  <a:srgbClr val="FFFFFF"/>
                </a:solidFill>
                <a:highlight>
                  <a:srgbClr val="000000"/>
                </a:highlight>
              </a:rPr>
              <a:t>WARD, H., 2008. Grown-ups read by example. The Times Educational Supplement, (4812), pp. 20.</a:t>
            </a:r>
            <a:endParaRPr lang="en-GB" dirty="0">
              <a:solidFill>
                <a:srgbClr val="FFFFFF"/>
              </a:solidFill>
              <a:highlight>
                <a:srgbClr val="000000"/>
              </a:highlight>
            </a:endParaRPr>
          </a:p>
          <a:p>
            <a:pPr algn="l"/>
            <a:r>
              <a:rPr lang="en-US" dirty="0">
                <a:solidFill>
                  <a:srgbClr val="FFFFFF"/>
                </a:solidFill>
                <a:highlight>
                  <a:srgbClr val="000000"/>
                </a:highlight>
              </a:rPr>
              <a:t>Welsh Government (2026). Program for international student assessment (PISA) national report: 2025 | </a:t>
            </a:r>
            <a:r>
              <a:rPr lang="en-US" dirty="0" err="1">
                <a:solidFill>
                  <a:srgbClr val="FFFFFF"/>
                </a:solidFill>
                <a:highlight>
                  <a:srgbClr val="000000"/>
                </a:highlight>
              </a:rPr>
              <a:t>Gov.wales</a:t>
            </a:r>
            <a:r>
              <a:rPr lang="en-US" dirty="0">
                <a:solidFill>
                  <a:srgbClr val="FFFFFF"/>
                </a:solidFill>
                <a:highlight>
                  <a:srgbClr val="000000"/>
                </a:highlight>
              </a:rPr>
              <a:t>. [online] GOV.WALES. Available at: https://www.gov.wales/program-international-student-assessment-pisa-national-report-2025 [Accessed 9 Oct. 2026].</a:t>
            </a:r>
          </a:p>
        </p:txBody>
      </p:sp>
    </p:spTree>
    <p:extLst>
      <p:ext uri="{BB962C8B-B14F-4D97-AF65-F5344CB8AC3E}">
        <p14:creationId xmlns:p14="http://schemas.microsoft.com/office/powerpoint/2010/main" val="1578089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9964</TotalTime>
  <Words>1815</Words>
  <Application>Microsoft Office PowerPoint</Application>
  <PresentationFormat>Widescreen</PresentationFormat>
  <Paragraphs>80</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Reading for Pleasure</vt:lpstr>
      <vt:lpstr>Nodau ac Amcanion (AIM and OBJECTIVES)</vt:lpstr>
      <vt:lpstr>Contemporary issue-the Stakeholders</vt:lpstr>
      <vt:lpstr>KEY FINDINGS</vt:lpstr>
      <vt:lpstr>.…..what is a policy?……</vt:lpstr>
      <vt:lpstr>.…..its representation in official       statements……</vt:lpstr>
      <vt:lpstr>……media treatments…… </vt:lpstr>
      <vt:lpstr>……understanding of its treatment and why RfP needs attention……</vt:lpstr>
      <vt:lpstr>Conclusion </vt:lpstr>
      <vt:lpstr>Diolch yn fawr </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Nataša Reilly</dc:creator>
  <cp:lastModifiedBy>Nataša Reilly</cp:lastModifiedBy>
  <cp:revision>1</cp:revision>
  <dcterms:created xsi:type="dcterms:W3CDTF">2026-09-14T20:45:50Z</dcterms:created>
  <dcterms:modified xsi:type="dcterms:W3CDTF">2026-10-12T09:44:21Z</dcterms:modified>
</cp:coreProperties>
</file>