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0" r:id="rId4"/>
  </p:sldMasterIdLst>
  <p:notesMasterIdLst>
    <p:notesMasterId r:id="rId39"/>
  </p:notesMasterIdLst>
  <p:handoutMasterIdLst>
    <p:handoutMasterId r:id="rId40"/>
  </p:handoutMasterIdLst>
  <p:sldIdLst>
    <p:sldId id="348" r:id="rId5"/>
    <p:sldId id="350" r:id="rId6"/>
    <p:sldId id="351" r:id="rId7"/>
    <p:sldId id="352" r:id="rId8"/>
    <p:sldId id="314" r:id="rId9"/>
    <p:sldId id="315" r:id="rId10"/>
    <p:sldId id="316" r:id="rId11"/>
    <p:sldId id="321" r:id="rId12"/>
    <p:sldId id="322" r:id="rId13"/>
    <p:sldId id="354" r:id="rId14"/>
    <p:sldId id="355" r:id="rId15"/>
    <p:sldId id="356" r:id="rId16"/>
    <p:sldId id="357" r:id="rId17"/>
    <p:sldId id="373" r:id="rId18"/>
    <p:sldId id="374" r:id="rId19"/>
    <p:sldId id="375" r:id="rId20"/>
    <p:sldId id="376" r:id="rId21"/>
    <p:sldId id="377" r:id="rId22"/>
    <p:sldId id="378" r:id="rId23"/>
    <p:sldId id="379" r:id="rId24"/>
    <p:sldId id="381" r:id="rId25"/>
    <p:sldId id="359" r:id="rId26"/>
    <p:sldId id="383" r:id="rId27"/>
    <p:sldId id="360" r:id="rId28"/>
    <p:sldId id="361" r:id="rId29"/>
    <p:sldId id="362" r:id="rId30"/>
    <p:sldId id="363" r:id="rId31"/>
    <p:sldId id="370" r:id="rId32"/>
    <p:sldId id="384" r:id="rId33"/>
    <p:sldId id="385" r:id="rId34"/>
    <p:sldId id="386" r:id="rId35"/>
    <p:sldId id="387" r:id="rId36"/>
    <p:sldId id="364" r:id="rId37"/>
    <p:sldId id="293" r:id="rId38"/>
  </p:sldIdLst>
  <p:sldSz cx="12188825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010C9D-4F62-4F51-B66D-7730DB379384}" v="3616" dt="2020-10-20T15:36:06.358"/>
    <p1510:client id="{48A0E840-5109-DF10-B89D-1BE74D09F257}" v="50" dt="2020-10-20T17:35:59.704"/>
    <p1510:client id="{52B35131-A644-4523-9036-3779679D09D3}" v="120" dt="2020-10-21T08:13:28.328"/>
    <p1510:client id="{6845BF79-3B91-720A-A46F-5D60BE1DE24C}" v="835" dt="2020-10-20T16:56:00.330"/>
    <p1510:client id="{BC120522-382E-65F5-1342-11380ECBFA1B}" v="29" dt="2020-10-29T10:37:03.297"/>
    <p1510:client id="{ED49B946-FBA1-46B2-B78D-EE098EE70C1D}" v="40" dt="2020-10-29T17:09:09.410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83026" autoAdjust="0"/>
  </p:normalViewPr>
  <p:slideViewPr>
    <p:cSldViewPr showGuides="1">
      <p:cViewPr varScale="1">
        <p:scale>
          <a:sx n="86" d="100"/>
          <a:sy n="86" d="100"/>
        </p:scale>
        <p:origin x="30" y="63"/>
      </p:cViewPr>
      <p:guideLst>
        <p:guide pos="3839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73" d="100"/>
          <a:sy n="73" d="100"/>
        </p:scale>
        <p:origin x="2493" y="39"/>
      </p:cViewPr>
      <p:guideLst>
        <p:guide orient="horz" pos="2880"/>
        <p:guide pos="2160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2/17/2022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2/17/2022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AmtuT1JVes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110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1760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069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46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5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29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312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6695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2324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5270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8331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8251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4684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 </a:t>
            </a:r>
            <a:r>
              <a:rPr lang="en-GB" i="1" dirty="0">
                <a:hlinkClick r:id="rId3"/>
              </a:rPr>
              <a:t>https://www.youtube.com/watch?v=eAmtuT1JVes</a:t>
            </a:r>
            <a:r>
              <a:rPr lang="en-GB" i="1" dirty="0"/>
              <a:t>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8436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86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59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399"/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9534-14B4-499F-8E23-A138CA6DD77F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6DB4-B9D2-41D5-A364-9EED2DCF4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989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656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633" y="1709739"/>
            <a:ext cx="10512862" cy="2852737"/>
          </a:xfrm>
        </p:spPr>
        <p:txBody>
          <a:bodyPr anchor="b"/>
          <a:lstStyle>
            <a:lvl1pPr>
              <a:defRPr sz="59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633" y="4589464"/>
            <a:ext cx="10512862" cy="1500187"/>
          </a:xfrm>
        </p:spPr>
        <p:txBody>
          <a:bodyPr/>
          <a:lstStyle>
            <a:lvl1pPr marL="0" indent="0">
              <a:buNone/>
              <a:defRPr sz="2399">
                <a:solidFill>
                  <a:schemeClr val="tx1">
                    <a:tint val="75000"/>
                  </a:schemeClr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9534-14B4-499F-8E23-A138CA6DD77F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C6DB4-B9D2-41D5-A364-9EED2DCF4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493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41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69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570" y="1681163"/>
            <a:ext cx="5156444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570" y="2505075"/>
            <a:ext cx="5156444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1838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183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202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262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743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399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52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334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269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2628" y="365125"/>
            <a:ext cx="262821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7982" y="365125"/>
            <a:ext cx="7732286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 smtClean="0"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3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2/17/2022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7DED6-D4C7-42EE-AB49-D2E39E64FD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829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lifelonglearningteachers.blogspot.com/2011_07_01_archive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airadimes.davidtruss.com/category/humour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simply2ndresources.blogspot.com/2012/07/caught-you-being-good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hyperlink" Target="http://marwarakha.com/?p=817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jpeg"/><Relationship Id="rId5" Type="http://schemas.openxmlformats.org/officeDocument/2006/relationships/hyperlink" Target="https://loonylabs.org/2015/05/23/omega-3-childhood-behavioral-problems/" TargetMode="Externa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azharreflections.blogspot.com/2013/06/my-e-dventures-of-writing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maggiehosmcgrane.com/2016/02/management-v-discipline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basicblogtips.com/bloog-challenges.html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CgJ2J62Ig6U?feature=oembed" TargetMode="Externa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jpeg"/><Relationship Id="rId4" Type="http://schemas.openxmlformats.org/officeDocument/2006/relationships/hyperlink" Target="http://www.3rdgradethoughts.com/2012/06/whole-brain-teaching-reciting-rules-on.html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thehonkinggoose.wordpress.com/2014/12/08/i-talk-to-myself/" TargetMode="External"/><Relationship Id="rId3" Type="http://schemas.openxmlformats.org/officeDocument/2006/relationships/image" Target="../media/image24.jpeg"/><Relationship Id="rId7" Type="http://schemas.openxmlformats.org/officeDocument/2006/relationships/image" Target="../media/image26.jpeg"/><Relationship Id="rId2" Type="http://schemas.openxmlformats.org/officeDocument/2006/relationships/hyperlink" Target="https://www.youtube.com/watch?v=Q1bIQ1Hg00c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File:No_Cross.svg" TargetMode="External"/><Relationship Id="rId5" Type="http://schemas.openxmlformats.org/officeDocument/2006/relationships/image" Target="../media/image25.png"/><Relationship Id="rId4" Type="http://schemas.openxmlformats.org/officeDocument/2006/relationships/hyperlink" Target="http://ministry-to-children.com/helping-the-angry-child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ris.peabody.vanderbilt.edu/module/beh2/cresource/q2/p04/beh2_04_link_poster_es_hs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eduspiral.com/tag/teacher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eAmtuT1JVes?feature=oembed" TargetMode="External"/><Relationship Id="rId5" Type="http://schemas.openxmlformats.org/officeDocument/2006/relationships/image" Target="../media/image34.jpeg"/><Relationship Id="rId4" Type="http://schemas.openxmlformats.org/officeDocument/2006/relationships/hyperlink" Target="https://www.youtube.com/watch?v=eAmtuT1JVes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ssbsresources.com/teaching-and-learning/eal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-proquest-com.ezproxy.uwtsd.ac.uk/docview/196855145/1544716E5AA544CCPQ/3?accountid=130472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earch-proquest-com.ezproxy.uwtsd.ac.uk/docview/196853074/8F7B9B813CB24D9CPQ/3?accountid=130472" TargetMode="External"/><Relationship Id="rId5" Type="http://schemas.openxmlformats.org/officeDocument/2006/relationships/hyperlink" Target="http://users.metu.edu.tr/home303/e133376/wwwhome/project/index.htm" TargetMode="External"/><Relationship Id="rId4" Type="http://schemas.openxmlformats.org/officeDocument/2006/relationships/hyperlink" Target="https://www-dawsonera-com.ezproxy.uwtsd.ac.uk/readonline/978140826314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03650" y="2280227"/>
            <a:ext cx="9141619" cy="2387600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GB" sz="5950" dirty="0"/>
            </a:br>
            <a:r>
              <a:rPr lang="en-GB" sz="5950" err="1"/>
              <a:t>Hinsoddau</a:t>
            </a:r>
            <a:r>
              <a:rPr lang="en-GB" sz="5950" dirty="0"/>
              <a:t> </a:t>
            </a:r>
            <a:r>
              <a:rPr lang="en-GB" sz="5950" err="1"/>
              <a:t>Dysgu</a:t>
            </a:r>
            <a:br>
              <a:rPr lang="en-GB" sz="5950" dirty="0"/>
            </a:br>
            <a:r>
              <a:rPr lang="en-GB" sz="5950" b="1" dirty="0"/>
              <a:t>Learning Climates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916" y="4941168"/>
            <a:ext cx="9141619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550" dirty="0"/>
              <a:t>                       ECES6018/C</a:t>
            </a:r>
          </a:p>
          <a:p>
            <a:r>
              <a:rPr lang="en-GB" sz="3550" dirty="0"/>
              <a:t>                   </a:t>
            </a:r>
            <a:endParaRPr lang="en-GB" sz="3550" dirty="0">
              <a:cs typeface="Calibri"/>
            </a:endParaRPr>
          </a:p>
        </p:txBody>
      </p:sp>
      <p:pic>
        <p:nvPicPr>
          <p:cNvPr id="1026" name="Picture 2" descr="A good teacher is a determined person. - Gilbert Highe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" t="-52" r="33" b="8783"/>
          <a:stretch/>
        </p:blipFill>
        <p:spPr bwMode="auto">
          <a:xfrm rot="-540000">
            <a:off x="465578" y="772447"/>
            <a:ext cx="5203720" cy="2493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270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463965" y="451668"/>
            <a:ext cx="10512862" cy="1325563"/>
          </a:xfrm>
        </p:spPr>
        <p:txBody>
          <a:bodyPr/>
          <a:lstStyle/>
          <a:p>
            <a:r>
              <a:rPr lang="en-GB" sz="4350" err="1"/>
              <a:t>Deilliannau</a:t>
            </a:r>
            <a:r>
              <a:rPr lang="en-GB" sz="4350" dirty="0"/>
              <a:t> </a:t>
            </a:r>
            <a:r>
              <a:rPr lang="en-GB" sz="4350" err="1"/>
              <a:t>Dysgu</a:t>
            </a:r>
            <a:r>
              <a:rPr lang="en-GB" sz="4350" dirty="0"/>
              <a:t> / </a:t>
            </a:r>
            <a:r>
              <a:rPr lang="en-GB" sz="4350" b="1" dirty="0"/>
              <a:t>Learning Outcomes</a:t>
            </a:r>
            <a:r>
              <a:rPr lang="en-GB" sz="4350" dirty="0"/>
              <a:t> 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Mynd i’r afael yn feirniadol ag ymchwil cyfoes a damcaniaethau seicolegol a dysgu allweddol er mwyn gwerthuso effeithiolrwydd amrywiaeth o strategaethau dysgu ac addysgu</a:t>
            </a:r>
            <a:r>
              <a:rPr lang="en-GB" dirty="0"/>
              <a:t>.</a:t>
            </a:r>
          </a:p>
          <a:p>
            <a:pPr fontAlgn="base" hangingPunct="0"/>
            <a:endParaRPr lang="en-GB" dirty="0">
              <a:effectLst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engage with contemporary research and key psychological and learning theory in order to evaluate the effectiveness of a range of teaching and learning strategies. </a:t>
            </a:r>
          </a:p>
          <a:p>
            <a:pPr fontAlgn="base" hangingPunct="0"/>
            <a:endParaRPr lang="en-GB" dirty="0"/>
          </a:p>
          <a:p>
            <a:endParaRPr lang="en-GB" dirty="0"/>
          </a:p>
        </p:txBody>
      </p:sp>
      <p:pic>
        <p:nvPicPr>
          <p:cNvPr id="2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CAABA0B5-E8E6-40DA-B0A6-0C60B98037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22683" y="4294591"/>
            <a:ext cx="2230337" cy="2003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744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563856" y="458325"/>
            <a:ext cx="10512862" cy="1325563"/>
          </a:xfrm>
        </p:spPr>
        <p:txBody>
          <a:bodyPr/>
          <a:lstStyle/>
          <a:p>
            <a:r>
              <a:rPr lang="en-GB" sz="4350" err="1"/>
              <a:t>Deilliannau</a:t>
            </a:r>
            <a:r>
              <a:rPr lang="en-GB" sz="4350" dirty="0"/>
              <a:t> </a:t>
            </a:r>
            <a:r>
              <a:rPr lang="en-GB" sz="4350" err="1"/>
              <a:t>Dysgu</a:t>
            </a:r>
            <a:r>
              <a:rPr lang="en-GB" sz="4350" dirty="0"/>
              <a:t> / </a:t>
            </a:r>
            <a:r>
              <a:rPr lang="en-GB" sz="4350" b="1" dirty="0"/>
              <a:t>Learning Outcomes</a:t>
            </a:r>
            <a:r>
              <a:rPr lang="en-GB" sz="4350" dirty="0"/>
              <a:t>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Dangos dealltwriaeth feirniadol o’r sgiliau proffesiynol sydd eu hangen i gynllunio, addysgu ac asesu ar gyfer cynnydd  effeithiol a pharhaus mewn dysgu ac addysgu.</a:t>
            </a:r>
            <a:endParaRPr lang="en-GB" dirty="0"/>
          </a:p>
          <a:p>
            <a:pPr fontAlgn="base" hangingPunct="0"/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Demonstrate a critical understanding of the professional skills required to plan, teach and assess for effective and sustained progress in teaching and learning.</a:t>
            </a:r>
          </a:p>
          <a:p>
            <a:pPr fontAlgn="base" hangingPunct="0"/>
            <a:endParaRPr lang="en-GB" dirty="0"/>
          </a:p>
        </p:txBody>
      </p:sp>
      <p:pic>
        <p:nvPicPr>
          <p:cNvPr id="2" name="Picture 2" descr="Four steps to HR Analytics Success - The HR Congress Blog">
            <a:extLst>
              <a:ext uri="{FF2B5EF4-FFF2-40B4-BE49-F238E27FC236}">
                <a16:creationId xmlns:a16="http://schemas.microsoft.com/office/drawing/2014/main" id="{078CD48B-FAE7-4BCB-9044-965B9F6F1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292" y="4399333"/>
            <a:ext cx="2743200" cy="182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671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637110" y="531553"/>
            <a:ext cx="10512862" cy="1325563"/>
          </a:xfrm>
        </p:spPr>
        <p:txBody>
          <a:bodyPr/>
          <a:lstStyle/>
          <a:p>
            <a:r>
              <a:rPr lang="en-GB" sz="4350" err="1"/>
              <a:t>Deilliannau</a:t>
            </a:r>
            <a:r>
              <a:rPr lang="en-GB" sz="4350" dirty="0"/>
              <a:t> </a:t>
            </a:r>
            <a:r>
              <a:rPr lang="en-GB" sz="4350" err="1"/>
              <a:t>Dysgu</a:t>
            </a:r>
            <a:r>
              <a:rPr lang="en-GB" sz="4350" dirty="0"/>
              <a:t> / </a:t>
            </a:r>
            <a:r>
              <a:rPr lang="en-GB" sz="4350" b="1" dirty="0"/>
              <a:t>Learning Outcomes</a:t>
            </a:r>
            <a:r>
              <a:rPr lang="en-GB" sz="4350" dirty="0"/>
              <a:t> 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dirty="0"/>
              <a:t>Trafod yn feirniadol elfennau ymddygiad effeithiol ar gyfer dysgu a chymhwyso damcaniaethau rheoli ymddygiad perthnasol mewn amrywiaeth o gyd-destunau addysgol.</a:t>
            </a:r>
            <a:endParaRPr lang="en-GB" dirty="0">
              <a:effectLst/>
            </a:endParaRPr>
          </a:p>
          <a:p>
            <a:pPr fontAlgn="base" hangingPunct="0"/>
            <a:endParaRPr lang="en-GB" dirty="0">
              <a:effectLst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Critically analyse the components of effective behaviour for learning and to apply relevant behaviour management theory in a range of educational contexts.</a:t>
            </a:r>
          </a:p>
          <a:p>
            <a:pPr fontAlgn="base" hangingPunct="0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3AF8E65E-9B17-4970-B6D0-3A64CCC581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47285" y="4591872"/>
            <a:ext cx="1901648" cy="1735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89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1588" y="391754"/>
            <a:ext cx="10512862" cy="1325563"/>
          </a:xfrm>
        </p:spPr>
        <p:txBody>
          <a:bodyPr>
            <a:noAutofit/>
          </a:bodyPr>
          <a:lstStyle/>
          <a:p>
            <a:r>
              <a:rPr lang="en-GB" sz="4800" dirty="0"/>
              <a:t>Heddiw / </a:t>
            </a:r>
            <a:r>
              <a:rPr lang="en-GB" sz="4800" b="1" dirty="0"/>
              <a:t>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4000" dirty="0" err="1"/>
              <a:t>Ymddygiad</a:t>
            </a:r>
            <a:r>
              <a:rPr lang="en-GB" sz="4000" dirty="0"/>
              <a:t> </a:t>
            </a:r>
            <a:r>
              <a:rPr lang="en-GB" sz="4000" dirty="0" err="1"/>
              <a:t>cadarnhaol</a:t>
            </a:r>
            <a:r>
              <a:rPr lang="en-GB" sz="4000" dirty="0"/>
              <a:t> </a:t>
            </a:r>
            <a:r>
              <a:rPr lang="en-GB" sz="4000" dirty="0" err="1"/>
              <a:t>fel</a:t>
            </a:r>
            <a:r>
              <a:rPr lang="en-GB" sz="4000" dirty="0"/>
              <a:t> </a:t>
            </a:r>
            <a:r>
              <a:rPr lang="en-GB" sz="4000" dirty="0" err="1"/>
              <a:t>elfen</a:t>
            </a:r>
            <a:r>
              <a:rPr lang="en-GB" sz="4000" dirty="0"/>
              <a:t> </a:t>
            </a:r>
            <a:r>
              <a:rPr lang="en-GB" sz="4000" dirty="0" err="1"/>
              <a:t>allweddol</a:t>
            </a:r>
            <a:r>
              <a:rPr lang="en-GB" sz="4000" dirty="0"/>
              <a:t> o </a:t>
            </a:r>
            <a:r>
              <a:rPr lang="en-GB" sz="4000" dirty="0" err="1"/>
              <a:t>hinsoddau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 </a:t>
            </a:r>
            <a:r>
              <a:rPr lang="en-GB" sz="4000" dirty="0" err="1"/>
              <a:t>positif</a:t>
            </a:r>
            <a:endParaRPr lang="en-GB" sz="4000" dirty="0" err="1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4000" i="1" dirty="0"/>
              <a:t>Positive behaviour as a key element of positive learning climates</a:t>
            </a:r>
            <a:endParaRPr lang="en-US"/>
          </a:p>
        </p:txBody>
      </p:sp>
      <p:pic>
        <p:nvPicPr>
          <p:cNvPr id="5" name="Picture 5" descr="Shape, circle&#10;&#10;Description automatically generated">
            <a:extLst>
              <a:ext uri="{FF2B5EF4-FFF2-40B4-BE49-F238E27FC236}">
                <a16:creationId xmlns:a16="http://schemas.microsoft.com/office/drawing/2014/main" id="{77A36194-AD4A-4A13-92F8-2EAFAF857F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10038" y="3731771"/>
            <a:ext cx="2743199" cy="270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15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>
          <a:xfrm>
            <a:off x="3779171" y="1227101"/>
            <a:ext cx="10013600" cy="432048"/>
          </a:xfrm>
          <a:ln>
            <a:headEnd/>
            <a:tailEnd/>
          </a:ln>
        </p:spPr>
        <p:txBody>
          <a:bodyPr>
            <a:normAutofit fontScale="25000" lnSpcReduction="20000"/>
          </a:bodyPr>
          <a:lstStyle/>
          <a:p>
            <a:endParaRPr lang="en-GB" altLang="en-US" sz="4400" b="0" dirty="0">
              <a:ea typeface="ＭＳ Ｐゴシック" pitchFamily="34" charset="-128"/>
            </a:endParaRPr>
          </a:p>
          <a:p>
            <a:endParaRPr lang="en-GB" altLang="en-US" sz="4400" b="0" dirty="0">
              <a:ea typeface="ＭＳ Ｐゴシック" pitchFamily="34" charset="-128"/>
            </a:endParaRPr>
          </a:p>
          <a:p>
            <a:endParaRPr lang="en-GB" altLang="en-US" sz="14400" b="0" dirty="0">
              <a:ea typeface="ＭＳ Ｐゴシック" pitchFamily="34" charset="-128"/>
            </a:endParaRPr>
          </a:p>
          <a:p>
            <a:endParaRPr lang="en-GB" altLang="en-US" sz="14400" b="0" dirty="0">
              <a:ea typeface="ＭＳ Ｐゴシック" pitchFamily="34" charset="-128"/>
            </a:endParaRPr>
          </a:p>
          <a:p>
            <a:r>
              <a:rPr lang="en-GB" altLang="en-US" sz="14400" b="0" err="1">
                <a:ea typeface="ＭＳ Ｐゴシック"/>
              </a:rPr>
              <a:t>Ymddygiad</a:t>
            </a:r>
            <a:r>
              <a:rPr lang="en-GB" altLang="en-US" sz="14400" b="0" dirty="0">
                <a:ea typeface="ＭＳ Ｐゴシック"/>
              </a:rPr>
              <a:t> / </a:t>
            </a:r>
            <a:r>
              <a:rPr lang="en-GB" sz="14400" dirty="0"/>
              <a:t>Behaviour</a:t>
            </a:r>
            <a:endParaRPr lang="cy-GB" sz="14400" i="1" dirty="0">
              <a:cs typeface="Calibri"/>
            </a:endParaRPr>
          </a:p>
          <a:p>
            <a:endParaRPr lang="cy-GB" altLang="en-US" sz="4400" b="0" dirty="0">
              <a:ea typeface="ＭＳ Ｐゴシック" pitchFamily="34" charset="-128"/>
            </a:endParaRPr>
          </a:p>
          <a:p>
            <a:endParaRPr lang="cy-GB" altLang="en-US" dirty="0">
              <a:ea typeface="ＭＳ Ｐゴシック" pitchFamily="34" charset="-128"/>
            </a:endParaRPr>
          </a:p>
        </p:txBody>
      </p:sp>
      <p:sp>
        <p:nvSpPr>
          <p:cNvPr id="6149" name="Content Placeholder 4"/>
          <p:cNvSpPr>
            <a:spLocks noGrp="1"/>
          </p:cNvSpPr>
          <p:nvPr>
            <p:ph sz="half" idx="2"/>
          </p:nvPr>
        </p:nvSpPr>
        <p:spPr>
          <a:xfrm>
            <a:off x="548815" y="1605962"/>
            <a:ext cx="5385514" cy="36131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altLang="en-US" sz="2800" dirty="0">
                <a:ea typeface="ＭＳ Ｐゴシック"/>
              </a:rPr>
              <a:t>Mae </a:t>
            </a:r>
            <a:r>
              <a:rPr lang="en-GB" altLang="en-US" sz="2800" dirty="0" err="1">
                <a:ea typeface="ＭＳ Ｐゴシック"/>
              </a:rPr>
              <a:t>pob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ymddygiad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 </a:t>
            </a:r>
            <a:r>
              <a:rPr lang="en-GB" altLang="en-US" sz="2800" dirty="0" err="1">
                <a:ea typeface="ＭＳ Ｐゴシック"/>
              </a:rPr>
              <a:t>fath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gyfathrebu</a:t>
            </a:r>
            <a:endParaRPr lang="en-GB" altLang="en-US" sz="2800" dirty="0" err="1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800" dirty="0" err="1">
                <a:ea typeface="ＭＳ Ｐゴシック"/>
              </a:rPr>
              <a:t>Mae’n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bwysig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fod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pobl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sydd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gweithio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gyda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phlant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cymryd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amser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ddeall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negesuon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sy'n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cael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rhoi</a:t>
            </a:r>
            <a:r>
              <a:rPr lang="en-GB" altLang="en-US" sz="2800" dirty="0">
                <a:ea typeface="ＭＳ Ｐゴシック"/>
              </a:rPr>
              <a:t> </a:t>
            </a:r>
            <a:endParaRPr lang="cy-GB" altLang="en-US" sz="2800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6150" name="Content Placeholder 5"/>
          <p:cNvSpPr>
            <a:spLocks noGrp="1"/>
          </p:cNvSpPr>
          <p:nvPr>
            <p:ph sz="quarter" idx="4"/>
          </p:nvPr>
        </p:nvSpPr>
        <p:spPr>
          <a:xfrm>
            <a:off x="6240341" y="1577140"/>
            <a:ext cx="5387630" cy="36131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cy-GB" altLang="en-US" sz="2800" i="1" dirty="0">
                <a:ea typeface="ＭＳ Ｐゴシック" pitchFamily="34" charset="-128"/>
              </a:rPr>
              <a:t>All behaviours are a form of communication</a:t>
            </a:r>
          </a:p>
          <a:p>
            <a:pPr marL="109537" indent="0">
              <a:spcBef>
                <a:spcPct val="0"/>
              </a:spcBef>
              <a:buFont typeface="Wingdings 3" pitchFamily="18" charset="2"/>
              <a:buNone/>
              <a:defRPr/>
            </a:pPr>
            <a:endParaRPr lang="cy-GB" altLang="en-US" sz="28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defRPr/>
            </a:pPr>
            <a:r>
              <a:rPr lang="cy-GB" altLang="en-US" sz="2800" i="1" dirty="0">
                <a:ea typeface="ＭＳ Ｐゴシック" pitchFamily="34" charset="-128"/>
              </a:rPr>
              <a:t>It is important that those who work with children take the time to understand what messages are being given </a:t>
            </a:r>
          </a:p>
        </p:txBody>
      </p:sp>
      <p:pic>
        <p:nvPicPr>
          <p:cNvPr id="6151" name="Picture 12" descr="C:\Users\Dave\AppData\Local\Microsoft\Windows\Temporary Internet Files\Content.IE5\BP5W2LPY\Five_Happy_Kids_19986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200" y="4987332"/>
            <a:ext cx="3184025" cy="1116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A child that is sitting on a table&#10;&#10;Description automatically generated">
            <a:extLst>
              <a:ext uri="{FF2B5EF4-FFF2-40B4-BE49-F238E27FC236}">
                <a16:creationId xmlns:a16="http://schemas.microsoft.com/office/drawing/2014/main" id="{D54D0C38-9519-4E04-A82C-CF15035F4E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3549" y="4508123"/>
            <a:ext cx="2743199" cy="1822693"/>
          </a:xfrm>
          <a:prstGeom prst="rect">
            <a:avLst/>
          </a:prstGeom>
        </p:spPr>
      </p:pic>
      <p:pic>
        <p:nvPicPr>
          <p:cNvPr id="5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E47FB8F4-7502-4EA9-A7EE-92AEC33BC05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478712" y="4211658"/>
            <a:ext cx="2743200" cy="246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481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76200"/>
            <a:ext cx="11953328" cy="12645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3600" b="1" dirty="0"/>
              <a:t>Mae angen i ysgolion...</a:t>
            </a:r>
            <a:r>
              <a:rPr lang="cy-GB" sz="3600" dirty="0"/>
              <a:t>                        </a:t>
            </a:r>
            <a:r>
              <a:rPr lang="cy-GB" sz="3600" b="1" dirty="0" err="1"/>
              <a:t>Schools</a:t>
            </a:r>
            <a:r>
              <a:rPr lang="cy-GB" sz="3600" b="1" dirty="0"/>
              <a:t> </a:t>
            </a:r>
            <a:r>
              <a:rPr lang="cy-GB" sz="3600" b="1" dirty="0" err="1"/>
              <a:t>need</a:t>
            </a:r>
            <a:r>
              <a:rPr lang="cy-GB" sz="3600" b="1" dirty="0"/>
              <a:t> to...</a:t>
            </a:r>
            <a:endParaRPr lang="cy-GB" sz="3600" b="1" dirty="0">
              <a:cs typeface="Calibri Light"/>
            </a:endParaRPr>
          </a:p>
        </p:txBody>
      </p:sp>
      <p:sp>
        <p:nvSpPr>
          <p:cNvPr id="7173" name="Content Placeholder 4"/>
          <p:cNvSpPr>
            <a:spLocks noGrp="1"/>
          </p:cNvSpPr>
          <p:nvPr>
            <p:ph sz="half" idx="2"/>
          </p:nvPr>
        </p:nvSpPr>
        <p:spPr>
          <a:xfrm>
            <a:off x="396340" y="2110335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GB" altLang="en-US" sz="2800" dirty="0">
                <a:ea typeface="ＭＳ Ｐゴシック"/>
              </a:rPr>
              <a:t>Hybu </a:t>
            </a:r>
            <a:r>
              <a:rPr lang="en-GB" altLang="en-US" sz="2800" dirty="0" err="1">
                <a:ea typeface="ＭＳ Ｐゴシック"/>
              </a:rPr>
              <a:t>dysgu</a:t>
            </a:r>
            <a:r>
              <a:rPr lang="en-GB" altLang="en-US" sz="2800" dirty="0">
                <a:ea typeface="ＭＳ Ｐゴシック"/>
              </a:rPr>
              <a:t> ac </a:t>
            </a:r>
            <a:r>
              <a:rPr lang="en-GB" altLang="en-US" sz="2800" dirty="0" err="1">
                <a:ea typeface="ＭＳ Ｐゴシック"/>
              </a:rPr>
              <a:t>addysgu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effeithiol</a:t>
            </a:r>
            <a:endParaRPr lang="en-GB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800" dirty="0">
                <a:ea typeface="ＭＳ Ｐゴシック"/>
              </a:rPr>
              <a:t>Angen y </a:t>
            </a:r>
            <a:r>
              <a:rPr lang="en-GB" altLang="en-US" sz="2800" dirty="0" err="1">
                <a:ea typeface="ＭＳ Ｐゴシック"/>
              </a:rPr>
              <a:t>sgiliau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angenrheidiol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athrawon</a:t>
            </a:r>
            <a:r>
              <a:rPr lang="en-GB" altLang="en-US" sz="2800" dirty="0">
                <a:ea typeface="ＭＳ Ｐゴシック"/>
              </a:rPr>
              <a:t> er </a:t>
            </a:r>
            <a:r>
              <a:rPr lang="en-GB" altLang="en-US" sz="2800" dirty="0" err="1">
                <a:ea typeface="ＭＳ Ｐゴシック"/>
              </a:rPr>
              <a:t>mwyn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lleihau’r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tebygolrwydd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blant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ymddwyn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anaddas</a:t>
            </a:r>
            <a:endParaRPr lang="en-GB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GB" altLang="en-US" sz="2800" dirty="0">
                <a:ea typeface="ＭＳ Ｐゴシック"/>
              </a:rPr>
              <a:t>Angen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athrawon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gael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sgiliau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ymatebion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effeithiol</a:t>
            </a:r>
            <a:r>
              <a:rPr lang="en-GB" altLang="en-US" sz="2800" dirty="0">
                <a:ea typeface="ＭＳ Ｐゴシック"/>
              </a:rPr>
              <a:t> pan </a:t>
            </a:r>
            <a:r>
              <a:rPr lang="en-GB" altLang="en-US" sz="2800" dirty="0" err="1">
                <a:ea typeface="ＭＳ Ｐゴシック"/>
              </a:rPr>
              <a:t>fo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ymddygiad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heriol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digwydd</a:t>
            </a:r>
            <a:endParaRPr lang="cy-GB" altLang="en-US" sz="2800" dirty="0">
              <a:ea typeface="ＭＳ Ｐゴシック"/>
              <a:cs typeface="Calibri" panose="020F0502020204030204"/>
            </a:endParaRPr>
          </a:p>
        </p:txBody>
      </p:sp>
      <p:sp>
        <p:nvSpPr>
          <p:cNvPr id="7174" name="Content Placeholder 5"/>
          <p:cNvSpPr>
            <a:spLocks noGrp="1"/>
          </p:cNvSpPr>
          <p:nvPr>
            <p:ph sz="quarter" idx="4"/>
          </p:nvPr>
        </p:nvSpPr>
        <p:spPr>
          <a:xfrm>
            <a:off x="6250500" y="2113349"/>
            <a:ext cx="5713005" cy="390207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/>
              </a:rPr>
              <a:t>Promote effective learning and teaching</a:t>
            </a:r>
            <a:endParaRPr lang="en-US">
              <a:ea typeface="ＭＳ Ｐゴシック"/>
            </a:endParaRP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</a:pPr>
            <a:endParaRPr lang="en-GB" altLang="en-US" sz="2800" i="1" dirty="0">
              <a:ea typeface="ＭＳ Ｐゴシック" pitchFamily="34" charset="-128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Teachers need the necessary skills to reduce the likelihood of children misbehaving. </a:t>
            </a:r>
            <a:endParaRPr lang="en-GB" altLang="en-US" sz="2800" i="1" dirty="0">
              <a:ea typeface="ＭＳ Ｐゴシック" pitchFamily="34" charset="-128"/>
              <a:cs typeface="Calibri" panose="020F0502020204030204"/>
            </a:endParaRP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</a:pPr>
            <a:endParaRPr lang="en-GB" altLang="en-US" sz="2800" i="1" dirty="0">
              <a:ea typeface="ＭＳ Ｐゴシック" pitchFamily="34" charset="-128"/>
            </a:endParaRPr>
          </a:p>
          <a:p>
            <a:pPr marL="227965" indent="-227965"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Teachers need to be equipped with effective skills and responses when challenging behaviour occurs. </a:t>
            </a:r>
            <a:endParaRPr lang="en-US" altLang="en-US" sz="2800" i="1" dirty="0">
              <a:solidFill>
                <a:srgbClr val="000000"/>
              </a:solidFill>
              <a:ea typeface="ＭＳ Ｐゴシック" pitchFamily="34" charset="-128"/>
              <a:cs typeface="Calibri" panose="020F0502020204030204"/>
            </a:endParaRP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3DF72EB7-611B-45D5-9DE6-BDB91CAF18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82638" y="691949"/>
            <a:ext cx="1550959" cy="1220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190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599" y="395740"/>
            <a:ext cx="11999068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350" err="1"/>
              <a:t>Damcaniaeth</a:t>
            </a:r>
            <a:r>
              <a:rPr lang="en-GB" sz="4350" dirty="0"/>
              <a:t> </a:t>
            </a:r>
            <a:r>
              <a:rPr lang="en-GB" sz="4350" err="1"/>
              <a:t>ymddygiad</a:t>
            </a:r>
            <a:r>
              <a:rPr lang="en-GB" sz="4350" dirty="0"/>
              <a:t> / </a:t>
            </a:r>
            <a:r>
              <a:rPr lang="en-GB" sz="4350" b="1" dirty="0">
                <a:ea typeface="+mj-lt"/>
                <a:cs typeface="+mj-lt"/>
              </a:rPr>
              <a:t>Behaviour Theory</a:t>
            </a:r>
            <a:r>
              <a:rPr lang="en-GB" sz="4350" dirty="0"/>
              <a:t>   </a:t>
            </a:r>
            <a:br>
              <a:rPr lang="en-GB" sz="4350" dirty="0"/>
            </a:br>
            <a:endParaRPr lang="en-GB" sz="4350" dirty="0"/>
          </a:p>
        </p:txBody>
      </p:sp>
      <p:sp>
        <p:nvSpPr>
          <p:cNvPr id="17413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444627"/>
            <a:ext cx="5385514" cy="335252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3200" dirty="0" err="1">
                <a:ea typeface="ＭＳ Ｐゴシック"/>
              </a:rPr>
              <a:t>Bydd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plentyn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yn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ailadrodd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ymddygiad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os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caiff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ei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wobrwyo</a:t>
            </a:r>
            <a:endParaRPr lang="en-US" altLang="en-US" sz="32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3200" dirty="0" err="1">
                <a:ea typeface="ＭＳ Ｐゴシック"/>
              </a:rPr>
              <a:t>Bydd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plentyn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yn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llai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tebygol</a:t>
            </a:r>
            <a:r>
              <a:rPr lang="en-US" altLang="en-US" sz="3200" dirty="0">
                <a:ea typeface="ＭＳ Ｐゴシック"/>
              </a:rPr>
              <a:t> o </a:t>
            </a:r>
            <a:r>
              <a:rPr lang="en-US" altLang="en-US" sz="3200" dirty="0" err="1">
                <a:ea typeface="ＭＳ Ｐゴシック"/>
              </a:rPr>
              <a:t>ailadrodd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ymddygiad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os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caiff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cosb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ei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ddefnyddio</a:t>
            </a:r>
            <a:r>
              <a:rPr lang="en-US" altLang="en-US" sz="3200" dirty="0">
                <a:ea typeface="ＭＳ Ｐゴシック"/>
              </a:rPr>
              <a:t> </a:t>
            </a:r>
            <a:endParaRPr lang="en-US" altLang="en-US" sz="3200" dirty="0">
              <a:ea typeface="ＭＳ Ｐゴシック" pitchFamily="34" charset="-128"/>
              <a:cs typeface="Calibri"/>
            </a:endParaRPr>
          </a:p>
        </p:txBody>
      </p:sp>
      <p:sp>
        <p:nvSpPr>
          <p:cNvPr id="17412" name="Text Placeholder 3"/>
          <p:cNvSpPr>
            <a:spLocks noGrp="1"/>
          </p:cNvSpPr>
          <p:nvPr>
            <p:ph type="body" sz="quarter" idx="3"/>
          </p:nvPr>
        </p:nvSpPr>
        <p:spPr>
          <a:xfrm>
            <a:off x="6166420" y="4616785"/>
            <a:ext cx="5387630" cy="762000"/>
          </a:xfrm>
          <a:ln>
            <a:headEnd/>
            <a:tailEnd/>
          </a:ln>
        </p:spPr>
        <p:txBody>
          <a:bodyPr/>
          <a:lstStyle/>
          <a:p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Which theorist(s) would agree with this statement?</a:t>
            </a:r>
            <a:endParaRPr lang="en-US" altLang="en-US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17414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A child will repeat a behaviour if it is being rewarded. 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A child will be less likely to repeat a behaviour if sanctions are issued. </a:t>
            </a:r>
            <a:r>
              <a:rPr lang="en-GB" altLang="en-US" sz="800" i="1" dirty="0">
                <a:ea typeface="ＭＳ Ｐゴシック" pitchFamily="34" charset="-128"/>
              </a:rPr>
              <a:t>(Welsh Government, 2012)</a:t>
            </a:r>
            <a:endParaRPr lang="en-GB" altLang="en-US" sz="32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sz="3200" i="1" dirty="0">
              <a:ea typeface="ＭＳ Ｐゴシック" pitchFamily="34" charset="-128"/>
            </a:endParaRPr>
          </a:p>
        </p:txBody>
      </p:sp>
      <p:pic>
        <p:nvPicPr>
          <p:cNvPr id="17415" name="Picture 3" descr="C:\Users\Dave\AppData\Local\Microsoft\Windows\Temporary Internet Files\Content.IE5\Q54IWVZT\children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132" y="5390332"/>
            <a:ext cx="3953955" cy="1319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Placeholder 3"/>
          <p:cNvSpPr txBox="1">
            <a:spLocks/>
          </p:cNvSpPr>
          <p:nvPr/>
        </p:nvSpPr>
        <p:spPr>
          <a:xfrm>
            <a:off x="189756" y="4616785"/>
            <a:ext cx="5387630" cy="762000"/>
          </a:xfrm>
          <a:prstGeom prst="rect">
            <a:avLst/>
          </a:prstGeom>
          <a:ln>
            <a:headEnd/>
            <a:tailEnd/>
          </a:ln>
        </p:spPr>
        <p:txBody>
          <a:bodyPr vert="horz" lIns="121899" tIns="60949" rIns="121899" bIns="60949" rtlCol="0" anchor="b">
            <a:noAutofit/>
          </a:bodyPr>
          <a:lstStyle>
            <a:lvl1pPr marL="0" indent="0" algn="l" defTabSz="1218987" rtl="0" eaLnBrk="1" latinLnBrk="0" hangingPunct="1">
              <a:lnSpc>
                <a:spcPct val="95000"/>
              </a:lnSpc>
              <a:spcBef>
                <a:spcPts val="0"/>
              </a:spcBef>
              <a:buSzPct val="100000"/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493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7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8987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480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7973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467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6960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6453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5947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Pa 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ddamcaniaethwyr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 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fyddai’n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cytuno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gyda’r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gosodiad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/>
              </a:rPr>
              <a:t>hyn</a:t>
            </a:r>
            <a:r>
              <a:rPr lang="en-GB" altLang="en-US" dirty="0">
                <a:solidFill>
                  <a:srgbClr val="FF0000"/>
                </a:solidFill>
                <a:ea typeface="ＭＳ Ｐゴシック"/>
              </a:rPr>
              <a:t>?</a:t>
            </a:r>
            <a:endParaRPr lang="en-US" altLang="en-US" dirty="0">
              <a:solidFill>
                <a:srgbClr val="FF0000"/>
              </a:solidFill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497275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870" y="242627"/>
            <a:ext cx="11809312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350" err="1"/>
              <a:t>Damcaniaeth</a:t>
            </a:r>
            <a:r>
              <a:rPr lang="en-GB" sz="4350" dirty="0"/>
              <a:t> </a:t>
            </a:r>
            <a:r>
              <a:rPr lang="en-GB" sz="4350" err="1"/>
              <a:t>Ymddygiad</a:t>
            </a:r>
            <a:r>
              <a:rPr lang="en-GB" sz="4350" dirty="0"/>
              <a:t> / </a:t>
            </a:r>
            <a:r>
              <a:rPr lang="en-GB" sz="4350" b="1" dirty="0"/>
              <a:t>Behaviour Theory</a:t>
            </a:r>
          </a:p>
        </p:txBody>
      </p:sp>
      <p:sp>
        <p:nvSpPr>
          <p:cNvPr id="18437" name="Content Placeholder 4"/>
          <p:cNvSpPr>
            <a:spLocks noGrp="1"/>
          </p:cNvSpPr>
          <p:nvPr>
            <p:ph sz="half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Autofit/>
          </a:bodyPr>
          <a:lstStyle/>
          <a:p>
            <a:pPr marL="227965" indent="-227965"/>
            <a:r>
              <a:rPr lang="en-US" altLang="en-US" sz="2800" dirty="0" err="1">
                <a:ea typeface="ＭＳ Ｐゴシック"/>
              </a:rPr>
              <a:t>Os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nad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oes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cysondeb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gyda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gwobrau</a:t>
            </a:r>
            <a:r>
              <a:rPr lang="en-US" altLang="en-US" sz="2800" dirty="0">
                <a:ea typeface="ＭＳ Ｐゴシック"/>
              </a:rPr>
              <a:t> a </a:t>
            </a:r>
            <a:r>
              <a:rPr lang="en-US" altLang="en-US" sz="2800" dirty="0" err="1">
                <a:ea typeface="ＭＳ Ｐゴシック"/>
              </a:rPr>
              <a:t>chosbau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bydd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plentyn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debygol</a:t>
            </a:r>
            <a:r>
              <a:rPr lang="en-US" altLang="en-US" sz="2800" dirty="0">
                <a:ea typeface="ＭＳ Ｐゴシック"/>
              </a:rPr>
              <a:t> o </a:t>
            </a:r>
            <a:r>
              <a:rPr lang="en-US" altLang="en-US" sz="2800" dirty="0" err="1">
                <a:ea typeface="ＭＳ Ｐゴシック"/>
              </a:rPr>
              <a:t>barhau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arddangos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ymddygiad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anaddas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>
                <a:ea typeface="ＭＳ Ｐゴシック"/>
              </a:rPr>
              <a:t>Y </a:t>
            </a:r>
            <a:r>
              <a:rPr lang="en-US" altLang="en-US" sz="2800" dirty="0" err="1">
                <a:ea typeface="ＭＳ Ｐゴシック"/>
              </a:rPr>
              <a:t>mwyaf</a:t>
            </a:r>
            <a:r>
              <a:rPr lang="en-US" altLang="en-US" sz="2800" dirty="0">
                <a:ea typeface="ＭＳ Ｐゴシック"/>
              </a:rPr>
              <a:t> o </a:t>
            </a:r>
            <a:r>
              <a:rPr lang="en-US" altLang="en-US" sz="2800" dirty="0" err="1">
                <a:ea typeface="ＭＳ Ｐゴシック"/>
              </a:rPr>
              <a:t>sylw</a:t>
            </a:r>
            <a:r>
              <a:rPr lang="en-US" altLang="en-US" sz="2800" dirty="0">
                <a:ea typeface="ＭＳ Ｐゴシック"/>
              </a:rPr>
              <a:t> y </a:t>
            </a:r>
            <a:r>
              <a:rPr lang="en-US" altLang="en-US" sz="2800" dirty="0" err="1">
                <a:ea typeface="ＭＳ Ｐゴシック"/>
              </a:rPr>
              <a:t>caiff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ymddygiad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plentyn</a:t>
            </a:r>
            <a:r>
              <a:rPr lang="en-US" altLang="en-US" sz="2800" dirty="0">
                <a:ea typeface="ＭＳ Ｐゴシック"/>
              </a:rPr>
              <a:t>, y </a:t>
            </a:r>
            <a:r>
              <a:rPr lang="en-US" altLang="en-US" sz="2800" dirty="0" err="1">
                <a:ea typeface="ＭＳ Ｐゴシック"/>
              </a:rPr>
              <a:t>mwyaf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tebygol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ydyw</a:t>
            </a:r>
            <a:r>
              <a:rPr lang="en-US" altLang="en-US" sz="2800" dirty="0">
                <a:ea typeface="ＭＳ Ｐゴシック"/>
              </a:rPr>
              <a:t> y </a:t>
            </a:r>
            <a:r>
              <a:rPr lang="en-US" altLang="en-US" sz="2800" dirty="0" err="1">
                <a:ea typeface="ＭＳ Ｐゴシック"/>
              </a:rPr>
              <a:t>bydd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ymddygiad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cael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ei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ailadrodd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</p:txBody>
      </p:sp>
      <p:sp>
        <p:nvSpPr>
          <p:cNvPr id="18438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 algn="r"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If there is no consistency with rewards and sanctions the child will continue to display the unwanted behaviour. </a:t>
            </a:r>
          </a:p>
          <a:p>
            <a:pPr algn="r"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The more attention the teacher gives to a child‘s behaviour the more likely it is that that behaviour will be repeated.	</a:t>
            </a:r>
            <a:r>
              <a:rPr lang="en-GB" altLang="en-US" sz="1100" i="1" dirty="0">
                <a:ea typeface="ＭＳ Ｐゴシック" pitchFamily="34" charset="-128"/>
              </a:rPr>
              <a:t>(Welsh Government, 2012)</a:t>
            </a:r>
          </a:p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</p:txBody>
      </p:sp>
      <p:pic>
        <p:nvPicPr>
          <p:cNvPr id="18439" name="Picture 3" descr="C:\Users\Dave\AppData\Local\Microsoft\Windows\Temporary Internet Files\Content.IE5\Q54IWVZT\children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209" y="5202412"/>
            <a:ext cx="3907896" cy="1258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C:\Users\s.ainsworth\AppData\Local\Microsoft\Windows\Temporary Internet Files\Content.IE5\0NKTQZAZ\classroom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424" y="5042930"/>
            <a:ext cx="3017764" cy="1508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798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3883" y="315855"/>
            <a:ext cx="11012899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err="1"/>
              <a:t>Amgylcheddau</a:t>
            </a:r>
            <a:r>
              <a:rPr lang="en-GB" sz="4000" dirty="0"/>
              <a:t> </a:t>
            </a:r>
            <a:r>
              <a:rPr lang="en-GB" sz="4000" err="1"/>
              <a:t>dysgu</a:t>
            </a:r>
            <a:r>
              <a:rPr lang="en-GB" sz="4000" dirty="0"/>
              <a:t> / </a:t>
            </a:r>
            <a:r>
              <a:rPr lang="en-GB" sz="4000" b="1" dirty="0"/>
              <a:t>Learning climates</a:t>
            </a:r>
            <a:endParaRPr lang="en-GB" sz="4000" b="1" i="1" dirty="0"/>
          </a:p>
        </p:txBody>
      </p:sp>
      <p:sp>
        <p:nvSpPr>
          <p:cNvPr id="19461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556792"/>
            <a:ext cx="5385514" cy="382959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3200" dirty="0">
                <a:ea typeface="ＭＳ Ｐゴシック"/>
              </a:rPr>
              <a:t>Er </a:t>
            </a:r>
            <a:r>
              <a:rPr lang="en-US" altLang="en-US" sz="3200" dirty="0" err="1">
                <a:ea typeface="ＭＳ Ｐゴシック"/>
              </a:rPr>
              <a:t>mwyn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creu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amgylchedd</a:t>
            </a:r>
            <a:r>
              <a:rPr lang="en-US" altLang="en-US" sz="3200" dirty="0">
                <a:ea typeface="ＭＳ Ｐゴシック"/>
              </a:rPr>
              <a:t>  </a:t>
            </a:r>
            <a:r>
              <a:rPr lang="en-US" altLang="en-US" sz="3200" dirty="0" err="1">
                <a:ea typeface="ＭＳ Ｐゴシック"/>
              </a:rPr>
              <a:t>ddysgu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positif</a:t>
            </a:r>
            <a:r>
              <a:rPr lang="en-US" altLang="en-US" sz="3200" dirty="0">
                <a:ea typeface="ＭＳ Ｐゴシック"/>
              </a:rPr>
              <a:t>, </a:t>
            </a:r>
            <a:r>
              <a:rPr lang="en-US" altLang="en-US" sz="3200" dirty="0" err="1">
                <a:ea typeface="ＭＳ Ｐゴシック"/>
              </a:rPr>
              <a:t>mae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angen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gweithredu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strategaethau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dirty="0" err="1">
                <a:ea typeface="ＭＳ Ｐゴシック"/>
              </a:rPr>
              <a:t>effeithiol</a:t>
            </a:r>
            <a:endParaRPr lang="en-US" altLang="en-US" sz="3200" dirty="0" err="1">
              <a:ea typeface="ＭＳ Ｐゴシック"/>
              <a:cs typeface="Calibri" panose="020F0502020204030204"/>
            </a:endParaRPr>
          </a:p>
        </p:txBody>
      </p:sp>
      <p:sp>
        <p:nvSpPr>
          <p:cNvPr id="19462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In order to create a positive learning climate, effective strategies need to be implemented </a:t>
            </a:r>
          </a:p>
        </p:txBody>
      </p:sp>
      <p:pic>
        <p:nvPicPr>
          <p:cNvPr id="19463" name="Picture 2" descr="C:\Users\Dave\AppData\Local\Microsoft\Windows\Temporary Internet Files\Content.IE5\BP5W2LPY\DSC022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405" y="4187449"/>
            <a:ext cx="5385220" cy="1738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C:\Users\s.ainsworth\AppData\Local\Microsoft\Windows\Temporary Internet Files\Content.IE5\0NKTQZAZ\2818437869_02bbc26569_z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866" y="4191357"/>
            <a:ext cx="2626478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468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4126" y="315855"/>
            <a:ext cx="11881320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400" err="1"/>
              <a:t>Strategaethau</a:t>
            </a:r>
            <a:r>
              <a:rPr lang="en-GB" sz="4400" dirty="0"/>
              <a:t> / </a:t>
            </a:r>
            <a:r>
              <a:rPr lang="en-GB" sz="4400" b="1" dirty="0"/>
              <a:t>Strategies</a:t>
            </a:r>
          </a:p>
        </p:txBody>
      </p:sp>
      <p:sp>
        <p:nvSpPr>
          <p:cNvPr id="20485" name="Content Placeholder 4"/>
          <p:cNvSpPr>
            <a:spLocks noGrp="1"/>
          </p:cNvSpPr>
          <p:nvPr>
            <p:ph sz="quarter" idx="2"/>
          </p:nvPr>
        </p:nvSpPr>
        <p:spPr>
          <a:xfrm>
            <a:off x="549796" y="1598909"/>
            <a:ext cx="5385514" cy="3685581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3200" err="1">
                <a:ea typeface="ＭＳ Ｐゴシック"/>
              </a:rPr>
              <a:t>Rheolaeth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err="1">
                <a:ea typeface="ＭＳ Ｐゴシック"/>
              </a:rPr>
              <a:t>dosbarth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err="1">
                <a:ea typeface="ＭＳ Ｐゴシック"/>
              </a:rPr>
              <a:t>effeithiol</a:t>
            </a:r>
            <a:endParaRPr lang="en-US" altLang="en-US" sz="3200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US" altLang="en-US" sz="32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3200" err="1">
                <a:ea typeface="ＭＳ Ｐゴシック"/>
              </a:rPr>
              <a:t>Perthnasau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err="1">
                <a:ea typeface="ＭＳ Ｐゴシック"/>
              </a:rPr>
              <a:t>positif</a:t>
            </a:r>
            <a:endParaRPr lang="en-US" altLang="en-US" sz="3200" dirty="0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US" altLang="en-US" sz="3200" dirty="0">
              <a:ea typeface="ＭＳ Ｐゴシック"/>
              <a:cs typeface="Calibri"/>
            </a:endParaRPr>
          </a:p>
          <a:p>
            <a:pPr marL="227965" indent="-227965"/>
            <a:r>
              <a:rPr lang="en-US" altLang="en-US" sz="3200" err="1">
                <a:ea typeface="ＭＳ Ｐゴシック"/>
              </a:rPr>
              <a:t>Yr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err="1">
                <a:ea typeface="ＭＳ Ｐゴシック"/>
              </a:rPr>
              <a:t>ystafell</a:t>
            </a:r>
            <a:r>
              <a:rPr lang="en-US" altLang="en-US" sz="3200" dirty="0">
                <a:ea typeface="ＭＳ Ｐゴシック"/>
              </a:rPr>
              <a:t> </a:t>
            </a:r>
            <a:r>
              <a:rPr lang="en-US" altLang="en-US" sz="3200" err="1">
                <a:ea typeface="ＭＳ Ｐゴシック"/>
              </a:rPr>
              <a:t>ddosbarth</a:t>
            </a:r>
            <a:endParaRPr lang="en-US" altLang="en-US" sz="3200">
              <a:ea typeface="ＭＳ Ｐゴシック"/>
              <a:cs typeface="Calibri" panose="020F0502020204030204"/>
            </a:endParaRPr>
          </a:p>
        </p:txBody>
      </p:sp>
      <p:sp>
        <p:nvSpPr>
          <p:cNvPr id="2048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/>
              </a:rPr>
              <a:t>Effective classroom management </a:t>
            </a:r>
            <a:endParaRPr lang="en-GB" altLang="en-US" sz="3200" i="1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ct val="0"/>
              </a:spcBef>
            </a:pPr>
            <a:endParaRPr lang="en-GB" altLang="en-US" sz="3200" i="1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/>
              </a:rPr>
              <a:t>Positive relationships </a:t>
            </a:r>
            <a:endParaRPr lang="en-GB" altLang="en-US" sz="3200" i="1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ct val="0"/>
              </a:spcBef>
            </a:pPr>
            <a:endParaRPr lang="en-GB" altLang="en-US" sz="3200" i="1" dirty="0">
              <a:ea typeface="ＭＳ Ｐゴシック" pitchFamily="34" charset="-128"/>
              <a:cs typeface="Calibri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/>
              </a:rPr>
              <a:t>The classroom</a:t>
            </a:r>
            <a:endParaRPr lang="en-GB" altLang="en-US" sz="3200" i="1" dirty="0">
              <a:ea typeface="ＭＳ Ｐゴシック"/>
              <a:cs typeface="Calibri"/>
            </a:endParaRPr>
          </a:p>
        </p:txBody>
      </p:sp>
      <p:pic>
        <p:nvPicPr>
          <p:cNvPr id="5122" name="Picture 2" descr="C:\Users\s.ainsworth\AppData\Local\Microsoft\Windows\Temporary Internet Files\Content.IE5\ONCMXCPX\smiling-kids-research-pag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502" y="4703952"/>
            <a:ext cx="1793209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A bunch of graffiti on a wall&#10;&#10;Description automatically generated">
            <a:extLst>
              <a:ext uri="{FF2B5EF4-FFF2-40B4-BE49-F238E27FC236}">
                <a16:creationId xmlns:a16="http://schemas.microsoft.com/office/drawing/2014/main" id="{ECD6E2A3-326A-4FD5-92E8-93449306E3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80675" y="4457341"/>
            <a:ext cx="27432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052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4647" y="295884"/>
            <a:ext cx="11665296" cy="832520"/>
          </a:xfrm>
        </p:spPr>
        <p:txBody>
          <a:bodyPr/>
          <a:lstStyle/>
          <a:p>
            <a:pPr>
              <a:defRPr/>
            </a:pPr>
            <a:r>
              <a:rPr lang="en-GB" sz="2800" b="1" dirty="0"/>
              <a:t>  </a:t>
            </a:r>
            <a:r>
              <a:rPr lang="en-GB" sz="3200" b="1" dirty="0" err="1"/>
              <a:t>Yr</a:t>
            </a:r>
            <a:r>
              <a:rPr lang="en-GB" sz="3200" b="1" dirty="0"/>
              <a:t> her …                                             The challenge …</a:t>
            </a:r>
            <a:endParaRPr lang="en-GB" sz="3200" b="1" dirty="0">
              <a:cs typeface="Calibri Light"/>
            </a:endParaRPr>
          </a:p>
        </p:txBody>
      </p:sp>
      <p:sp>
        <p:nvSpPr>
          <p:cNvPr id="21509" name="Content Placeholder 4"/>
          <p:cNvSpPr>
            <a:spLocks noGrp="1"/>
          </p:cNvSpPr>
          <p:nvPr>
            <p:ph sz="quarter" idx="2"/>
          </p:nvPr>
        </p:nvSpPr>
        <p:spPr>
          <a:xfrm>
            <a:off x="261764" y="1124744"/>
            <a:ext cx="5385513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2800" dirty="0" err="1">
                <a:ea typeface="ＭＳ Ｐゴシック" pitchFamily="34" charset="-128"/>
              </a:rPr>
              <a:t>Gallu’r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athro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greu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dosbarth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strwythuredig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effeithiol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fel</a:t>
            </a:r>
            <a:r>
              <a:rPr lang="en-US" altLang="en-US" sz="2800" dirty="0">
                <a:ea typeface="ＭＳ Ｐゴシック" pitchFamily="34" charset="-128"/>
              </a:rPr>
              <a:t> bod </a:t>
            </a:r>
            <a:r>
              <a:rPr lang="en-US" altLang="en-US" sz="2800" dirty="0" err="1">
                <a:ea typeface="ＭＳ Ｐゴシック" pitchFamily="34" charset="-128"/>
              </a:rPr>
              <a:t>dysgu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gallu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digwydd</a:t>
            </a:r>
            <a:endParaRPr lang="en-US" altLang="en-US" sz="28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ea typeface="ＭＳ Ｐゴシック"/>
              </a:rPr>
              <a:t>Ond</a:t>
            </a:r>
            <a:r>
              <a:rPr lang="en-US" altLang="en-US" sz="2800" dirty="0">
                <a:ea typeface="ＭＳ Ｐゴシック"/>
              </a:rPr>
              <a:t>, </a:t>
            </a:r>
            <a:r>
              <a:rPr lang="en-US" altLang="en-US" sz="2800" dirty="0" err="1">
                <a:ea typeface="ＭＳ Ｐゴシック"/>
              </a:rPr>
              <a:t>mae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dysgu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nifer</a:t>
            </a:r>
            <a:r>
              <a:rPr lang="en-US" altLang="en-US" sz="2800" dirty="0">
                <a:ea typeface="ＭＳ Ｐゴシック"/>
              </a:rPr>
              <a:t> o </a:t>
            </a:r>
            <a:r>
              <a:rPr lang="en-US" altLang="en-US" sz="2800" dirty="0" err="1">
                <a:ea typeface="ＭＳ Ｐゴシック"/>
              </a:rPr>
              <a:t>blant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gydag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anghenion</a:t>
            </a:r>
            <a:r>
              <a:rPr lang="en-US" altLang="en-US" sz="2800" dirty="0">
                <a:ea typeface="ＭＳ Ｐゴシック"/>
              </a:rPr>
              <a:t>, </a:t>
            </a:r>
            <a:r>
              <a:rPr lang="en-US" altLang="en-US" sz="2800" dirty="0" err="1">
                <a:ea typeface="ＭＳ Ｐゴシック"/>
              </a:rPr>
              <a:t>ymddygiad</a:t>
            </a:r>
            <a:r>
              <a:rPr lang="en-US" altLang="en-US" sz="2800" dirty="0">
                <a:ea typeface="ＭＳ Ｐゴシック"/>
              </a:rPr>
              <a:t> a </a:t>
            </a:r>
            <a:r>
              <a:rPr lang="en-US" altLang="en-US" sz="2800" dirty="0" err="1">
                <a:ea typeface="ＭＳ Ｐゴシック"/>
              </a:rPr>
              <a:t>chyfnodau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canolbwyntio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gwahanol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heriol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endParaRPr lang="en-US" altLang="en-US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21510" name="Content Placeholder 5"/>
          <p:cNvSpPr>
            <a:spLocks noGrp="1"/>
          </p:cNvSpPr>
          <p:nvPr>
            <p:ph sz="quarter" idx="4"/>
          </p:nvPr>
        </p:nvSpPr>
        <p:spPr>
          <a:xfrm>
            <a:off x="6166420" y="1124744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Teacher‘s ability to successfully create a well-managed, structured classroom environment so that learning can occur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However, teaching a number of children with different needs, behaviours and attention spans is challenging </a:t>
            </a:r>
          </a:p>
        </p:txBody>
      </p:sp>
      <p:pic>
        <p:nvPicPr>
          <p:cNvPr id="21511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48" y="4483703"/>
            <a:ext cx="5345687" cy="1766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 descr="A picture containing toy, table, desk, person&#10;&#10;Description automatically generated">
            <a:extLst>
              <a:ext uri="{FF2B5EF4-FFF2-40B4-BE49-F238E27FC236}">
                <a16:creationId xmlns:a16="http://schemas.microsoft.com/office/drawing/2014/main" id="{815F1423-593E-4738-B661-07B28220F5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27399" y="4600528"/>
            <a:ext cx="27432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94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8644" y="249284"/>
            <a:ext cx="11084907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400" err="1"/>
              <a:t>Rheolaeth</a:t>
            </a:r>
            <a:r>
              <a:rPr lang="en-GB" sz="4400" dirty="0"/>
              <a:t> </a:t>
            </a:r>
            <a:r>
              <a:rPr lang="en-GB" sz="4400" err="1"/>
              <a:t>dosbarth</a:t>
            </a:r>
            <a:r>
              <a:rPr lang="en-GB" sz="4400" dirty="0"/>
              <a:t> / </a:t>
            </a:r>
            <a:r>
              <a:rPr lang="en-GB" sz="4400" b="1" dirty="0"/>
              <a:t>Classroom management</a:t>
            </a:r>
            <a:endParaRPr lang="en-GB" b="1" dirty="0"/>
          </a:p>
        </p:txBody>
      </p:sp>
      <p:sp>
        <p:nvSpPr>
          <p:cNvPr id="22533" name="Content Placeholder 4"/>
          <p:cNvSpPr>
            <a:spLocks noGrp="1"/>
          </p:cNvSpPr>
          <p:nvPr>
            <p:ph sz="quarter" idx="2"/>
          </p:nvPr>
        </p:nvSpPr>
        <p:spPr>
          <a:xfrm>
            <a:off x="549796" y="1458118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2800" dirty="0">
                <a:ea typeface="ＭＳ Ｐゴシック"/>
              </a:rPr>
              <a:t>Pan </a:t>
            </a:r>
            <a:r>
              <a:rPr lang="en-US" altLang="en-US" sz="2800" dirty="0" err="1">
                <a:ea typeface="ＭＳ Ｐゴシック"/>
              </a:rPr>
              <a:t>gaiff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diwylliant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bositif</a:t>
            </a:r>
            <a:r>
              <a:rPr lang="en-US" altLang="en-US" sz="2800" dirty="0">
                <a:ea typeface="ＭＳ Ｐゴシック"/>
              </a:rPr>
              <a:t> o </a:t>
            </a:r>
            <a:r>
              <a:rPr lang="en-US" altLang="en-US" sz="2800" dirty="0" err="1">
                <a:ea typeface="ＭＳ Ｐゴシック"/>
              </a:rPr>
              <a:t>ddysgu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ei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greu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bydd</a:t>
            </a:r>
            <a:r>
              <a:rPr lang="en-US" altLang="en-US" sz="2800" dirty="0">
                <a:ea typeface="ＭＳ Ｐゴシック"/>
              </a:rPr>
              <a:t> plant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dysgu’n</a:t>
            </a:r>
            <a:r>
              <a:rPr lang="en-US" altLang="en-US" sz="2800" dirty="0">
                <a:ea typeface="ＭＳ Ｐゴシック"/>
              </a:rPr>
              <a:t> well </a:t>
            </a:r>
            <a:r>
              <a:rPr lang="en-US" altLang="en-US" sz="2800" dirty="0" err="1">
                <a:ea typeface="ＭＳ Ｐゴシック"/>
              </a:rPr>
              <a:t>oherwydd</a:t>
            </a:r>
            <a:r>
              <a:rPr lang="en-US" altLang="en-US" sz="2800" dirty="0">
                <a:ea typeface="ＭＳ Ｐゴシック"/>
              </a:rPr>
              <a:t> </a:t>
            </a:r>
            <a:r>
              <a:rPr lang="en-US" altLang="en-US" sz="2800" dirty="0" err="1">
                <a:ea typeface="ＭＳ Ｐゴシック"/>
              </a:rPr>
              <a:t>byddant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gwybod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beth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sydd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ddisgwyledig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ohonynt</a:t>
            </a:r>
            <a:r>
              <a:rPr lang="en-US" altLang="en-US" sz="2800" dirty="0">
                <a:ea typeface="ＭＳ Ｐゴシック"/>
              </a:rPr>
              <a:t>.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Rhestrwch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engrhreifftiau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o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sut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y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gellir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gwneud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/>
              </a:rPr>
              <a:t>hyn</a:t>
            </a:r>
            <a:endParaRPr lang="en-US" altLang="en-US" sz="2800" dirty="0">
              <a:solidFill>
                <a:srgbClr val="FF0000"/>
              </a:solidFill>
              <a:ea typeface="ＭＳ Ｐゴシック"/>
              <a:cs typeface="Calibri" panose="020F0502020204030204"/>
            </a:endParaRPr>
          </a:p>
        </p:txBody>
      </p:sp>
      <p:sp>
        <p:nvSpPr>
          <p:cNvPr id="22534" name="Content Placeholder 5"/>
          <p:cNvSpPr>
            <a:spLocks noGrp="1"/>
          </p:cNvSpPr>
          <p:nvPr>
            <p:ph sz="quarter" idx="4"/>
          </p:nvPr>
        </p:nvSpPr>
        <p:spPr>
          <a:xfrm>
            <a:off x="6526460" y="1484784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When a positive learning culture is created, children will learn better because they will know what is expected of them. </a:t>
            </a:r>
          </a:p>
          <a:p>
            <a:pPr>
              <a:spcBef>
                <a:spcPct val="0"/>
              </a:spcBef>
            </a:pPr>
            <a:endParaRPr lang="en-GB" altLang="en-US" sz="2800" i="1" dirty="0">
              <a:solidFill>
                <a:srgbClr val="FF0000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rgbClr val="FF0000"/>
                </a:solidFill>
                <a:ea typeface="ＭＳ Ｐゴシック" pitchFamily="34" charset="-128"/>
              </a:rPr>
              <a:t>Consider examples of how this can be achieved.</a:t>
            </a:r>
          </a:p>
          <a:p>
            <a:pPr>
              <a:spcBef>
                <a:spcPct val="0"/>
              </a:spcBef>
            </a:pPr>
            <a:endParaRPr lang="en-GB" altLang="en-US" dirty="0">
              <a:ea typeface="ＭＳ Ｐゴシック" pitchFamily="34" charset="-128"/>
            </a:endParaRPr>
          </a:p>
        </p:txBody>
      </p:sp>
      <p:pic>
        <p:nvPicPr>
          <p:cNvPr id="22535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044" y="4581128"/>
            <a:ext cx="6886872" cy="1941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6175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952" y="397446"/>
            <a:ext cx="11521280" cy="1397000"/>
          </a:xfrm>
        </p:spPr>
        <p:txBody>
          <a:bodyPr>
            <a:noAutofit/>
          </a:bodyPr>
          <a:lstStyle/>
          <a:p>
            <a:r>
              <a:rPr lang="en-GB" sz="4400" dirty="0" err="1"/>
              <a:t>Disgyblaeth</a:t>
            </a:r>
            <a:r>
              <a:rPr lang="en-GB" sz="4400" dirty="0"/>
              <a:t> Dosbarth </a:t>
            </a:r>
            <a:r>
              <a:rPr lang="en-GB" sz="4400" dirty="0" err="1"/>
              <a:t>Gadarnhaol</a:t>
            </a:r>
            <a:r>
              <a:rPr lang="en-GB" sz="4400" dirty="0"/>
              <a:t>: Fred Jones</a:t>
            </a:r>
            <a:br>
              <a:rPr lang="en-GB" sz="4400" dirty="0"/>
            </a:br>
            <a:r>
              <a:rPr lang="en-GB" sz="4400" b="1" dirty="0"/>
              <a:t>                 Positive Classroom Discipline: Fred Jones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048" y="2675357"/>
            <a:ext cx="5180251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en-GB" sz="2750" dirty="0" err="1"/>
              <a:t>Rheolau</a:t>
            </a:r>
            <a:r>
              <a:rPr lang="en-GB" sz="2750" dirty="0"/>
              <a:t>: Dylai </a:t>
            </a:r>
            <a:r>
              <a:rPr lang="en-GB" sz="2750" dirty="0" err="1"/>
              <a:t>disgyblion</a:t>
            </a:r>
            <a:r>
              <a:rPr lang="en-GB" sz="2750" dirty="0"/>
              <a:t> </a:t>
            </a:r>
            <a:r>
              <a:rPr lang="en-GB" sz="2750" dirty="0" err="1"/>
              <a:t>wybod</a:t>
            </a:r>
            <a:r>
              <a:rPr lang="en-GB" sz="2750" dirty="0"/>
              <a:t> </a:t>
            </a:r>
            <a:r>
              <a:rPr lang="en-GB" sz="2750" dirty="0" err="1"/>
              <a:t>sut</a:t>
            </a:r>
            <a:r>
              <a:rPr lang="en-GB" sz="2750" dirty="0"/>
              <a:t> </a:t>
            </a:r>
            <a:r>
              <a:rPr lang="en-GB" sz="2750" dirty="0" err="1"/>
              <a:t>i</a:t>
            </a:r>
            <a:r>
              <a:rPr lang="en-GB" sz="2750" dirty="0"/>
              <a:t> </a:t>
            </a:r>
            <a:r>
              <a:rPr lang="en-GB" sz="2750" dirty="0" err="1"/>
              <a:t>ymddwyn</a:t>
            </a:r>
            <a:r>
              <a:rPr lang="en-GB" sz="2750" dirty="0"/>
              <a:t> </a:t>
            </a:r>
            <a:r>
              <a:rPr lang="en-GB" sz="2750" dirty="0" err="1"/>
              <a:t>yn</a:t>
            </a:r>
            <a:r>
              <a:rPr lang="en-GB" sz="2750" dirty="0"/>
              <a:t> y </a:t>
            </a:r>
            <a:r>
              <a:rPr lang="en-GB" sz="2750" dirty="0" err="1"/>
              <a:t>dosbarth</a:t>
            </a:r>
            <a:r>
              <a:rPr lang="en-GB" sz="2750" dirty="0"/>
              <a:t> </a:t>
            </a:r>
            <a:r>
              <a:rPr lang="en-GB" sz="2750" dirty="0" err="1"/>
              <a:t>erbyn</a:t>
            </a:r>
            <a:r>
              <a:rPr lang="en-GB" sz="2750" dirty="0"/>
              <a:t> </a:t>
            </a:r>
            <a:r>
              <a:rPr lang="en-GB" sz="2750" dirty="0" err="1"/>
              <a:t>yr</a:t>
            </a:r>
            <a:r>
              <a:rPr lang="en-GB" sz="2750" dirty="0"/>
              <a:t> </a:t>
            </a:r>
            <a:r>
              <a:rPr lang="en-GB" sz="2750" dirty="0" err="1"/>
              <a:t>amser</a:t>
            </a:r>
            <a:r>
              <a:rPr lang="en-GB" sz="2750" dirty="0"/>
              <a:t> </a:t>
            </a:r>
            <a:r>
              <a:rPr lang="en-GB" sz="2750" dirty="0" err="1"/>
              <a:t>hyn</a:t>
            </a:r>
            <a:r>
              <a:rPr lang="en-GB" sz="2750" dirty="0"/>
              <a:t> (</a:t>
            </a:r>
            <a:r>
              <a:rPr lang="en-GB" sz="2750" dirty="0" err="1"/>
              <a:t>blwyddyn</a:t>
            </a:r>
            <a:r>
              <a:rPr lang="en-GB" sz="2750" dirty="0"/>
              <a:t> 6)</a:t>
            </a:r>
            <a:r>
              <a:rPr lang="en-GB" sz="2750" dirty="0">
                <a:solidFill>
                  <a:srgbClr val="FF0000"/>
                </a:solidFill>
              </a:rPr>
              <a:t> </a:t>
            </a:r>
            <a:endParaRPr lang="en-US"/>
          </a:p>
          <a:p>
            <a:pPr marL="227965" indent="-227965"/>
            <a:endParaRPr lang="en-GB" dirty="0">
              <a:solidFill>
                <a:srgbClr val="FF0000"/>
              </a:solidFill>
              <a:cs typeface="Calibri" panose="020F0502020204030204"/>
            </a:endParaRPr>
          </a:p>
          <a:p>
            <a:pPr marL="227965" indent="-227965"/>
            <a:r>
              <a:rPr lang="en-GB" sz="2750" dirty="0" err="1">
                <a:solidFill>
                  <a:srgbClr val="FF0000"/>
                </a:solidFill>
              </a:rPr>
              <a:t>Anghywir</a:t>
            </a:r>
            <a:r>
              <a:rPr lang="en-GB" sz="2750" dirty="0">
                <a:solidFill>
                  <a:srgbClr val="FF0000"/>
                </a:solidFill>
              </a:rPr>
              <a:t>. Mae </a:t>
            </a:r>
            <a:r>
              <a:rPr lang="en-GB" sz="2750" dirty="0" err="1">
                <a:solidFill>
                  <a:srgbClr val="FF0000"/>
                </a:solidFill>
              </a:rPr>
              <a:t>pob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dosbarth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wahanol</a:t>
            </a:r>
            <a:r>
              <a:rPr lang="en-GB" sz="2750" dirty="0">
                <a:solidFill>
                  <a:srgbClr val="FF0000"/>
                </a:solidFill>
              </a:rPr>
              <a:t>. Mae </a:t>
            </a:r>
            <a:r>
              <a:rPr lang="en-GB" sz="2750" dirty="0" err="1">
                <a:solidFill>
                  <a:srgbClr val="FF0000"/>
                </a:solidFill>
              </a:rPr>
              <a:t>syniad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aneglur</a:t>
            </a:r>
            <a:r>
              <a:rPr lang="en-GB" sz="2750" dirty="0">
                <a:solidFill>
                  <a:srgbClr val="FF0000"/>
                </a:solidFill>
              </a:rPr>
              <a:t> am </a:t>
            </a:r>
            <a:r>
              <a:rPr lang="en-GB" sz="2750" dirty="0" err="1">
                <a:solidFill>
                  <a:srgbClr val="FF0000"/>
                </a:solidFill>
              </a:rPr>
              <a:t>reolau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ganddynt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aml</a:t>
            </a:r>
            <a:r>
              <a:rPr lang="en-GB" sz="2750" dirty="0">
                <a:solidFill>
                  <a:srgbClr val="FF0000"/>
                </a:solidFill>
              </a:rPr>
              <a:t>. </a:t>
            </a:r>
            <a:r>
              <a:rPr lang="en-GB" sz="2750" dirty="0" err="1">
                <a:solidFill>
                  <a:srgbClr val="FF0000"/>
                </a:solidFill>
              </a:rPr>
              <a:t>Mae’r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disgyblion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aros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i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ddanganfod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rheolau’r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athro</a:t>
            </a:r>
            <a:r>
              <a:rPr lang="en-GB" sz="2750" dirty="0">
                <a:solidFill>
                  <a:srgbClr val="FF0000"/>
                </a:solidFill>
              </a:rPr>
              <a:t>/</a:t>
            </a:r>
            <a:r>
              <a:rPr lang="en-GB" sz="2750" dirty="0" err="1">
                <a:solidFill>
                  <a:srgbClr val="FF0000"/>
                </a:solidFill>
              </a:rPr>
              <a:t>athrawes</a:t>
            </a:r>
            <a:r>
              <a:rPr lang="en-GB" sz="2750" dirty="0">
                <a:solidFill>
                  <a:srgbClr val="FF0000"/>
                </a:solidFill>
              </a:rPr>
              <a:t>. Tan bod y </a:t>
            </a:r>
            <a:r>
              <a:rPr lang="en-GB" sz="2750" dirty="0" err="1">
                <a:solidFill>
                  <a:srgbClr val="FF0000"/>
                </a:solidFill>
              </a:rPr>
              <a:t>rheolau’n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glir</a:t>
            </a:r>
            <a:r>
              <a:rPr lang="en-GB" sz="2750" dirty="0">
                <a:solidFill>
                  <a:srgbClr val="FF0000"/>
                </a:solidFill>
              </a:rPr>
              <a:t> </a:t>
            </a:r>
            <a:r>
              <a:rPr lang="en-GB" sz="2750" dirty="0" err="1">
                <a:solidFill>
                  <a:srgbClr val="FF0000"/>
                </a:solidFill>
              </a:rPr>
              <a:t>byddant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gwthio'r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dirty="0" err="1">
                <a:solidFill>
                  <a:srgbClr val="FF0000"/>
                </a:solidFill>
              </a:rPr>
              <a:t>ffiniau</a:t>
            </a:r>
            <a:r>
              <a:rPr lang="en-GB" sz="2750" dirty="0">
                <a:solidFill>
                  <a:srgbClr val="FF0000"/>
                </a:solidFill>
              </a:rPr>
              <a:t>.</a:t>
            </a:r>
            <a:endParaRPr lang="en-GB" sz="2750" dirty="0">
              <a:solidFill>
                <a:srgbClr val="FF0000"/>
              </a:solidFill>
              <a:cs typeface="Calibri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5288" y="2764786"/>
            <a:ext cx="5448727" cy="43692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r>
              <a:rPr lang="en-GB" sz="2750" dirty="0"/>
              <a:t>Rules: Pupils should know how to behave in class by this time (year 6)</a:t>
            </a:r>
            <a:endParaRPr lang="en-GB" sz="2750" dirty="0">
              <a:cs typeface="Calibri" panose="020F0502020204030204"/>
            </a:endParaRPr>
          </a:p>
          <a:p>
            <a:pPr marL="0" indent="0">
              <a:buNone/>
            </a:pP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>
                <a:solidFill>
                  <a:srgbClr val="FF0000"/>
                </a:solidFill>
              </a:rPr>
              <a:t>False. </a:t>
            </a:r>
            <a:r>
              <a:rPr lang="tr-TR" sz="2750" dirty="0">
                <a:solidFill>
                  <a:srgbClr val="FF0000"/>
                </a:solidFill>
              </a:rPr>
              <a:t>Each class is </a:t>
            </a:r>
            <a:r>
              <a:rPr lang="tr-TR" sz="2750" dirty="0" err="1">
                <a:solidFill>
                  <a:srgbClr val="FF0000"/>
                </a:solidFill>
              </a:rPr>
              <a:t>different</a:t>
            </a:r>
            <a:r>
              <a:rPr lang="tr-TR" sz="2750" dirty="0">
                <a:solidFill>
                  <a:srgbClr val="FF0000"/>
                </a:solidFill>
              </a:rPr>
              <a:t>. </a:t>
            </a:r>
            <a:r>
              <a:rPr lang="tr-TR" sz="2750" dirty="0" err="1">
                <a:solidFill>
                  <a:srgbClr val="FF0000"/>
                </a:solidFill>
              </a:rPr>
              <a:t>They</a:t>
            </a:r>
            <a:r>
              <a:rPr lang="tr-TR" sz="2750" dirty="0">
                <a:solidFill>
                  <a:srgbClr val="FF0000"/>
                </a:solidFill>
              </a:rPr>
              <a:t> </a:t>
            </a:r>
            <a:r>
              <a:rPr lang="tr-TR" sz="2750" dirty="0" err="1">
                <a:solidFill>
                  <a:srgbClr val="FF0000"/>
                </a:solidFill>
              </a:rPr>
              <a:t>often</a:t>
            </a:r>
            <a:r>
              <a:rPr lang="tr-TR" sz="2750" dirty="0">
                <a:solidFill>
                  <a:srgbClr val="FF0000"/>
                </a:solidFill>
              </a:rPr>
              <a:t> </a:t>
            </a:r>
            <a:r>
              <a:rPr lang="tr-TR" sz="2750" dirty="0" err="1">
                <a:solidFill>
                  <a:srgbClr val="FF0000"/>
                </a:solidFill>
              </a:rPr>
              <a:t>have</a:t>
            </a:r>
            <a:r>
              <a:rPr lang="tr-TR" sz="2750" dirty="0">
                <a:solidFill>
                  <a:srgbClr val="FF0000"/>
                </a:solidFill>
              </a:rPr>
              <a:t> an </a:t>
            </a:r>
            <a:r>
              <a:rPr lang="tr-TR" sz="2750" dirty="0" err="1">
                <a:solidFill>
                  <a:srgbClr val="FF0000"/>
                </a:solidFill>
              </a:rPr>
              <a:t>unclear</a:t>
            </a:r>
            <a:r>
              <a:rPr lang="tr-TR" sz="2750" dirty="0">
                <a:solidFill>
                  <a:srgbClr val="FF0000"/>
                </a:solidFill>
              </a:rPr>
              <a:t> idea </a:t>
            </a:r>
            <a:r>
              <a:rPr lang="tr-TR" sz="2750" dirty="0" err="1">
                <a:solidFill>
                  <a:srgbClr val="FF0000"/>
                </a:solidFill>
              </a:rPr>
              <a:t>about</a:t>
            </a:r>
            <a:r>
              <a:rPr lang="tr-TR" sz="2750" dirty="0">
                <a:solidFill>
                  <a:srgbClr val="FF0000"/>
                </a:solidFill>
              </a:rPr>
              <a:t> rules. The students wait to find out “the teacher’s rules”. Until the rules are clarified, they go as far as they can to determine limits.</a:t>
            </a:r>
            <a:endParaRPr lang="en-GB" sz="2750" dirty="0">
              <a:solidFill>
                <a:srgbClr val="FF0000"/>
              </a:solidFill>
              <a:cs typeface="Calibri" panose="020F0502020204030204"/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C2CB6927-E0FF-4D51-B11B-823B7467D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06077" y="949709"/>
            <a:ext cx="2098857" cy="13990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47A0551-652A-4333-B705-64D9A8F6CC48}"/>
              </a:ext>
            </a:extLst>
          </p:cNvPr>
          <p:cNvSpPr txBox="1"/>
          <p:nvPr/>
        </p:nvSpPr>
        <p:spPr>
          <a:xfrm>
            <a:off x="306078" y="2474107"/>
            <a:ext cx="2098857" cy="192158"/>
          </a:xfrm>
          <a:prstGeom prst="rect">
            <a:avLst/>
          </a:prstGeom>
        </p:spPr>
        <p:txBody>
          <a:bodyPr lIns="91440" tIns="45720" rIns="91440" bIns="45720" anchor="t">
            <a:normAutofit fontScale="40000" lnSpcReduction="20000"/>
          </a:bodyPr>
          <a:lstStyle/>
          <a:p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94240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1573" y="427149"/>
            <a:ext cx="10724867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 /   </a:t>
            </a:r>
            <a:r>
              <a:rPr lang="en-GB" sz="4350" b="1" dirty="0"/>
              <a:t>True or false?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2686" y="2165518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err="1"/>
              <a:t>Os</a:t>
            </a:r>
            <a:r>
              <a:rPr lang="en-GB" sz="2750" dirty="0"/>
              <a:t> </a:t>
            </a:r>
            <a:r>
              <a:rPr lang="en-GB" sz="2750" err="1"/>
              <a:t>yw</a:t>
            </a:r>
            <a:r>
              <a:rPr lang="en-GB" sz="2750" dirty="0"/>
              <a:t> </a:t>
            </a:r>
            <a:r>
              <a:rPr lang="en-GB" sz="2750" err="1"/>
              <a:t>rheolau’n</a:t>
            </a:r>
            <a:r>
              <a:rPr lang="en-GB" sz="2750" dirty="0"/>
              <a:t> </a:t>
            </a:r>
            <a:r>
              <a:rPr lang="en-GB" sz="2750" err="1"/>
              <a:t>cael</a:t>
            </a:r>
            <a:r>
              <a:rPr lang="en-GB" sz="2750" dirty="0"/>
              <a:t> </a:t>
            </a:r>
            <a:r>
              <a:rPr lang="en-GB" sz="2750" err="1"/>
              <a:t>eu</a:t>
            </a:r>
            <a:r>
              <a:rPr lang="en-GB" sz="2750" dirty="0"/>
              <a:t> </a:t>
            </a:r>
            <a:r>
              <a:rPr lang="en-GB" sz="2750" err="1"/>
              <a:t>cyhoeddi</a:t>
            </a:r>
            <a:r>
              <a:rPr lang="en-GB" sz="2750" dirty="0"/>
              <a:t> </a:t>
            </a:r>
            <a:r>
              <a:rPr lang="en-GB" sz="2750" err="1"/>
              <a:t>bydd</a:t>
            </a:r>
            <a:r>
              <a:rPr lang="en-GB" sz="2750" dirty="0"/>
              <a:t> </a:t>
            </a:r>
            <a:r>
              <a:rPr lang="en-GB" sz="2750" err="1"/>
              <a:t>disgyblion</a:t>
            </a:r>
            <a:r>
              <a:rPr lang="en-GB" sz="2750" dirty="0"/>
              <a:t> 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eu</a:t>
            </a:r>
            <a:r>
              <a:rPr lang="en-GB" sz="2750" dirty="0"/>
              <a:t> </a:t>
            </a:r>
            <a:r>
              <a:rPr lang="en-GB" sz="2750" err="1"/>
              <a:t>deall</a:t>
            </a:r>
            <a:endParaRPr lang="en-US" err="1"/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750" err="1">
                <a:solidFill>
                  <a:srgbClr val="FF0000"/>
                </a:solidFill>
              </a:rPr>
              <a:t>Anghywir</a:t>
            </a:r>
            <a:r>
              <a:rPr lang="en-GB" sz="2750" dirty="0">
                <a:solidFill>
                  <a:srgbClr val="FF0000"/>
                </a:solidFill>
              </a:rPr>
              <a:t>. </a:t>
            </a:r>
            <a:r>
              <a:rPr lang="en-GB" sz="2750" err="1">
                <a:solidFill>
                  <a:srgbClr val="FF0000"/>
                </a:solidFill>
              </a:rPr>
              <a:t>Rhaid</a:t>
            </a:r>
            <a:r>
              <a:rPr lang="en-GB" sz="2750" dirty="0">
                <a:solidFill>
                  <a:srgbClr val="FF0000"/>
                </a:solidFill>
              </a:rPr>
              <a:t> addysgu’r </a:t>
            </a:r>
            <a:r>
              <a:rPr lang="en-GB" sz="2750" err="1">
                <a:solidFill>
                  <a:srgbClr val="FF0000"/>
                </a:solidFill>
              </a:rPr>
              <a:t>rheolau</a:t>
            </a:r>
            <a:r>
              <a:rPr lang="en-GB" sz="2750" dirty="0">
                <a:solidFill>
                  <a:srgbClr val="FF0000"/>
                </a:solidFill>
              </a:rPr>
              <a:t>. </a:t>
            </a:r>
            <a:r>
              <a:rPr lang="en-GB" sz="2750" err="1">
                <a:solidFill>
                  <a:srgbClr val="FF0000"/>
                </a:solidFill>
              </a:rPr>
              <a:t>Os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bydd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athro</a:t>
            </a:r>
            <a:r>
              <a:rPr lang="en-GB" sz="2750" dirty="0">
                <a:solidFill>
                  <a:srgbClr val="FF0000"/>
                </a:solidFill>
              </a:rPr>
              <a:t>/</a:t>
            </a:r>
            <a:r>
              <a:rPr lang="en-GB" sz="2750" err="1">
                <a:solidFill>
                  <a:srgbClr val="FF0000"/>
                </a:solidFill>
              </a:rPr>
              <a:t>athrawes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ond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rhoi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gwybodaeth</a:t>
            </a:r>
            <a:r>
              <a:rPr lang="en-GB" sz="2750" dirty="0">
                <a:solidFill>
                  <a:srgbClr val="FF0000"/>
                </a:solidFill>
              </a:rPr>
              <a:t> amdanynt ac os na chaiff y rheolau eu trafod yn y dosbarth, yna mae'n bosibl na fyddant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cael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eu</a:t>
            </a:r>
            <a:r>
              <a:rPr lang="en-GB" sz="2750">
                <a:solidFill>
                  <a:srgbClr val="FF0000"/>
                </a:solidFill>
              </a:rPr>
              <a:t> deall yn glir.</a:t>
            </a:r>
            <a:endParaRPr lang="en-GB" sz="2750">
              <a:solidFill>
                <a:srgbClr val="FF0000"/>
              </a:solidFill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4237" y="2165518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dirty="0"/>
              <a:t>If rules are announced pupils will understand them</a:t>
            </a:r>
            <a:endParaRPr lang="en-US"/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dirty="0">
                <a:solidFill>
                  <a:srgbClr val="FF0000"/>
                </a:solidFill>
              </a:rPr>
              <a:t>False. Rules have to be taught. If the teachers only give information about the rules and if the rules are not discussed in </a:t>
            </a:r>
            <a:r>
              <a:rPr lang="en-GB" sz="2750">
                <a:solidFill>
                  <a:srgbClr val="FF0000"/>
                </a:solidFill>
              </a:rPr>
              <a:t>the class, then pupils may not </a:t>
            </a:r>
            <a:r>
              <a:rPr lang="en-GB" sz="2750" dirty="0">
                <a:solidFill>
                  <a:srgbClr val="FF0000"/>
                </a:solidFill>
              </a:rPr>
              <a:t>clearly understand the rules. </a:t>
            </a:r>
            <a:endParaRPr lang="en-GB" sz="2750" dirty="0">
              <a:solidFill>
                <a:srgbClr val="FF0000"/>
              </a:solidFill>
              <a:cs typeface="Calibri"/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AB49C93D-F7FB-4971-8C90-6444B106FD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77603" y="386202"/>
            <a:ext cx="2394180" cy="1596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39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0893" y="431930"/>
            <a:ext cx="10868883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 /  </a:t>
            </a:r>
            <a:r>
              <a:rPr lang="en-GB" sz="4350" b="1" dirty="0"/>
              <a:t>True or false?</a:t>
            </a:r>
            <a:endParaRPr lang="en-GB" sz="4350" b="1" dirty="0"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7982" y="2093961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dirty="0"/>
              <a:t>Er bod </a:t>
            </a:r>
            <a:r>
              <a:rPr lang="en-GB" sz="2750" err="1"/>
              <a:t>llawer</a:t>
            </a:r>
            <a:r>
              <a:rPr lang="en-GB" sz="2750" dirty="0"/>
              <a:t> o </a:t>
            </a:r>
            <a:r>
              <a:rPr lang="en-GB" sz="2750" err="1"/>
              <a:t>waith</a:t>
            </a:r>
            <a:r>
              <a:rPr lang="en-GB" sz="2750" dirty="0"/>
              <a:t> </a:t>
            </a:r>
            <a:r>
              <a:rPr lang="en-GB" sz="2750" err="1"/>
              <a:t>gan</a:t>
            </a:r>
            <a:r>
              <a:rPr lang="en-GB" sz="2750" dirty="0"/>
              <a:t> </a:t>
            </a:r>
            <a:r>
              <a:rPr lang="en-GB" sz="2750" err="1"/>
              <a:t>yr</a:t>
            </a:r>
            <a:r>
              <a:rPr lang="en-GB" sz="2750" dirty="0"/>
              <a:t> </a:t>
            </a:r>
            <a:r>
              <a:rPr lang="en-GB" sz="2750" err="1"/>
              <a:t>athro</a:t>
            </a:r>
            <a:r>
              <a:rPr lang="en-GB" sz="2750" dirty="0"/>
              <a:t>/</a:t>
            </a:r>
            <a:r>
              <a:rPr lang="en-GB" sz="2750" err="1"/>
              <a:t>athrawes</a:t>
            </a:r>
            <a:r>
              <a:rPr lang="en-GB" sz="2750" dirty="0"/>
              <a:t> </a:t>
            </a:r>
            <a:r>
              <a:rPr lang="en-GB" sz="2750" err="1"/>
              <a:t>i’w</a:t>
            </a:r>
            <a:r>
              <a:rPr lang="en-GB" sz="2750" dirty="0"/>
              <a:t> </a:t>
            </a:r>
            <a:r>
              <a:rPr lang="en-GB" sz="2750" err="1"/>
              <a:t>gyflawni</a:t>
            </a:r>
            <a:r>
              <a:rPr lang="en-GB" sz="2750" dirty="0"/>
              <a:t> </a:t>
            </a:r>
            <a:r>
              <a:rPr lang="en-GB" sz="2750" err="1"/>
              <a:t>mae’n</a:t>
            </a:r>
            <a:r>
              <a:rPr lang="en-GB" sz="2750" dirty="0"/>
              <a:t> </a:t>
            </a:r>
            <a:r>
              <a:rPr lang="en-GB" sz="2750" err="1"/>
              <a:t>werth</a:t>
            </a:r>
            <a:r>
              <a:rPr lang="en-GB" sz="2750" dirty="0"/>
              <a:t> </a:t>
            </a:r>
            <a:r>
              <a:rPr lang="en-GB" sz="2750" err="1"/>
              <a:t>gwario</a:t>
            </a:r>
            <a:r>
              <a:rPr lang="en-GB" sz="2750" dirty="0"/>
              <a:t> </a:t>
            </a:r>
            <a:r>
              <a:rPr lang="en-GB" sz="2750" err="1"/>
              <a:t>amser</a:t>
            </a:r>
            <a:r>
              <a:rPr lang="en-GB" sz="2750" dirty="0"/>
              <a:t> 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cyflwyno</a:t>
            </a:r>
            <a:r>
              <a:rPr lang="en-GB" sz="2750" dirty="0"/>
              <a:t> </a:t>
            </a:r>
            <a:r>
              <a:rPr lang="en-GB" sz="2750" err="1"/>
              <a:t>rheolau</a:t>
            </a:r>
            <a:r>
              <a:rPr lang="en-GB" sz="2750" dirty="0"/>
              <a:t> </a:t>
            </a:r>
            <a:r>
              <a:rPr lang="en-GB" sz="2750" err="1"/>
              <a:t>neu'n</a:t>
            </a:r>
            <a:r>
              <a:rPr lang="en-GB" sz="2750" dirty="0"/>
              <a:t> </a:t>
            </a:r>
            <a:r>
              <a:rPr lang="en-GB" sz="2750"/>
              <a:t>cyd-gynllunio'r</a:t>
            </a:r>
            <a:r>
              <a:rPr lang="en-GB" sz="2750" dirty="0"/>
              <a:t> </a:t>
            </a:r>
            <a:r>
              <a:rPr lang="en-GB" sz="2750" err="1"/>
              <a:t>rheolau</a:t>
            </a:r>
            <a:r>
              <a:rPr lang="en-GB" sz="2750" dirty="0"/>
              <a:t> </a:t>
            </a:r>
            <a:r>
              <a:rPr lang="en-GB" sz="2750" err="1"/>
              <a:t>gyda'r</a:t>
            </a:r>
            <a:r>
              <a:rPr lang="en-GB" sz="2750" dirty="0"/>
              <a:t> </a:t>
            </a:r>
            <a:r>
              <a:rPr lang="en-GB" sz="2750" err="1"/>
              <a:t>dosbarth</a:t>
            </a:r>
            <a:endParaRPr lang="en-GB" sz="2750" err="1">
              <a:cs typeface="Calibri" panose="020F0502020204030204"/>
            </a:endParaRPr>
          </a:p>
          <a:p>
            <a:pPr marL="0" indent="0">
              <a:buNone/>
            </a:pPr>
            <a:endParaRPr lang="en-GB" dirty="0"/>
          </a:p>
          <a:p>
            <a:pPr marL="227965" indent="-227965"/>
            <a:r>
              <a:rPr lang="en-GB" sz="2750" err="1">
                <a:solidFill>
                  <a:srgbClr val="FF0000"/>
                </a:solidFill>
              </a:rPr>
              <a:t>Cywir</a:t>
            </a:r>
            <a:r>
              <a:rPr lang="en-GB" sz="2750" dirty="0">
                <a:solidFill>
                  <a:srgbClr val="FF0000"/>
                </a:solidFill>
              </a:rPr>
              <a:t>. Mae </a:t>
            </a:r>
            <a:r>
              <a:rPr lang="en-GB" sz="2750" b="1" err="1">
                <a:solidFill>
                  <a:srgbClr val="FF0000"/>
                </a:solidFill>
              </a:rPr>
              <a:t>disgyblaeth</a:t>
            </a:r>
            <a:r>
              <a:rPr lang="en-GB" sz="2750" b="1" dirty="0">
                <a:solidFill>
                  <a:srgbClr val="FF0000"/>
                </a:solidFill>
              </a:rPr>
              <a:t> </a:t>
            </a:r>
            <a:r>
              <a:rPr lang="en-GB" sz="2750" b="1" err="1">
                <a:solidFill>
                  <a:srgbClr val="FF0000"/>
                </a:solidFill>
              </a:rPr>
              <a:t>yn</a:t>
            </a:r>
            <a:r>
              <a:rPr lang="en-GB" sz="2750" b="1" dirty="0">
                <a:solidFill>
                  <a:srgbClr val="FF0000"/>
                </a:solidFill>
              </a:rPr>
              <a:t> </a:t>
            </a:r>
            <a:r>
              <a:rPr lang="en-GB" sz="2750" b="1" err="1">
                <a:solidFill>
                  <a:srgbClr val="FF0000"/>
                </a:solidFill>
              </a:rPr>
              <a:t>dod</a:t>
            </a:r>
            <a:r>
              <a:rPr lang="en-GB" sz="2750" b="1" dirty="0">
                <a:solidFill>
                  <a:srgbClr val="FF0000"/>
                </a:solidFill>
              </a:rPr>
              <a:t> </a:t>
            </a:r>
            <a:r>
              <a:rPr lang="en-GB" sz="2750" b="1">
                <a:solidFill>
                  <a:srgbClr val="FF0000"/>
                </a:solidFill>
              </a:rPr>
              <a:t>cyn addysgu</a:t>
            </a:r>
            <a:r>
              <a:rPr lang="en-GB" sz="2750" b="1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– </a:t>
            </a:r>
            <a:r>
              <a:rPr lang="en-GB" sz="2750" err="1">
                <a:solidFill>
                  <a:srgbClr val="FF0000"/>
                </a:solidFill>
              </a:rPr>
              <a:t>dyma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rheol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sylfaenol</a:t>
            </a:r>
            <a:r>
              <a:rPr lang="en-GB" sz="2750" dirty="0">
                <a:solidFill>
                  <a:srgbClr val="FF0000"/>
                </a:solidFill>
              </a:rPr>
              <a:t> model Jones</a:t>
            </a:r>
            <a:endParaRPr lang="en-GB" sz="2750" dirty="0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2" y="2165518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dirty="0"/>
              <a:t>Even though the teacher has a lot of work to cover it is worth going over the rules or co-creating rules with the class</a:t>
            </a:r>
            <a:endParaRPr lang="en-US" dirty="0"/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dirty="0">
                <a:solidFill>
                  <a:srgbClr val="FF0000"/>
                </a:solidFill>
              </a:rPr>
              <a:t>True. </a:t>
            </a:r>
            <a:r>
              <a:rPr lang="tr-TR" b="1" dirty="0">
                <a:solidFill>
                  <a:srgbClr val="FF0000"/>
                </a:solidFill>
              </a:rPr>
              <a:t>Discipline comes before instruction</a:t>
            </a:r>
            <a:r>
              <a:rPr lang="tr-TR" dirty="0">
                <a:solidFill>
                  <a:srgbClr val="FF0000"/>
                </a:solidFill>
              </a:rPr>
              <a:t> is the Jones model’s cardinal rule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89043048-A0C9-4499-A9C5-315F217D3C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06077" y="287812"/>
            <a:ext cx="2340485" cy="154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45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2059" y="477678"/>
            <a:ext cx="10796875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 / </a:t>
            </a:r>
            <a:r>
              <a:rPr lang="en-GB" sz="4350" b="1" dirty="0"/>
              <a:t> True or false?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3871" y="2648523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err="1"/>
              <a:t>Canllawiau</a:t>
            </a:r>
            <a:r>
              <a:rPr lang="en-GB" sz="2750" dirty="0"/>
              <a:t> </a:t>
            </a:r>
            <a:r>
              <a:rPr lang="en-GB" sz="2750" err="1"/>
              <a:t>cyffredinol</a:t>
            </a:r>
            <a:r>
              <a:rPr lang="en-GB" sz="2750" dirty="0"/>
              <a:t> </a:t>
            </a:r>
            <a:r>
              <a:rPr lang="en-GB" sz="2750" err="1"/>
              <a:t>yw</a:t>
            </a:r>
            <a:r>
              <a:rPr lang="en-GB" sz="2750" dirty="0"/>
              <a:t> </a:t>
            </a:r>
            <a:r>
              <a:rPr lang="en-GB" sz="2750"/>
              <a:t>rheolau</a:t>
            </a:r>
            <a:endParaRPr lang="en-GB" sz="2750">
              <a:cs typeface="Calibri" panose="020F0502020204030204"/>
            </a:endParaRPr>
          </a:p>
          <a:p>
            <a:pPr marL="227965" indent="-227965"/>
            <a:r>
              <a:rPr lang="en-GB" sz="2750" dirty="0">
                <a:solidFill>
                  <a:srgbClr val="FF0000"/>
                </a:solidFill>
              </a:rPr>
              <a:t>Dim o </a:t>
            </a:r>
            <a:r>
              <a:rPr lang="en-GB" sz="2750" err="1">
                <a:solidFill>
                  <a:srgbClr val="FF0000"/>
                </a:solidFill>
              </a:rPr>
              <a:t>angenrheidrwydd</a:t>
            </a:r>
            <a:r>
              <a:rPr lang="en-GB" sz="2750" dirty="0">
                <a:solidFill>
                  <a:srgbClr val="FF0000"/>
                </a:solidFill>
              </a:rPr>
              <a:t>. Mae </a:t>
            </a:r>
            <a:r>
              <a:rPr lang="en-GB" sz="2750" err="1">
                <a:solidFill>
                  <a:srgbClr val="FF0000"/>
                </a:solidFill>
              </a:rPr>
              <a:t>gan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rhai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athrawon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reolau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pwnc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penodol, Weithiau bydd  rheolau gwahanol gan </a:t>
            </a:r>
            <a:r>
              <a:rPr lang="en-GB" sz="2750" err="1">
                <a:solidFill>
                  <a:srgbClr val="FF0000"/>
                </a:solidFill>
              </a:rPr>
              <a:t>athrawon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eraill.</a:t>
            </a:r>
            <a:endParaRPr lang="en-GB" sz="2750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34829" y="2648523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/>
              <a:t>Rules are general guidelines</a:t>
            </a:r>
            <a:endParaRPr lang="en-US" sz="2750"/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tr-TR" sz="2750" dirty="0">
                <a:solidFill>
                  <a:srgbClr val="FF0000"/>
                </a:solidFill>
              </a:rPr>
              <a:t>Not necessarily. Some teachers have rules specific to their </a:t>
            </a:r>
            <a:r>
              <a:rPr lang="tr-TR" sz="2750">
                <a:solidFill>
                  <a:srgbClr val="FF0000"/>
                </a:solidFill>
              </a:rPr>
              <a:t>understanding of discipline. Other teachers may not have the </a:t>
            </a:r>
            <a:r>
              <a:rPr lang="tr-TR" sz="2750" dirty="0">
                <a:solidFill>
                  <a:srgbClr val="FF0000"/>
                </a:solidFill>
              </a:rPr>
              <a:t>same rules. 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EF817A5C-5B78-4C1D-A336-86C17C6640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97137" y="475648"/>
            <a:ext cx="2501571" cy="1640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48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5100" y="476858"/>
            <a:ext cx="10796875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 /   </a:t>
            </a:r>
            <a:r>
              <a:rPr lang="en-GB" sz="4350" b="1" dirty="0"/>
              <a:t>True or false?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30" y="2147629"/>
            <a:ext cx="5180251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27965" indent="-227965"/>
            <a:r>
              <a:rPr lang="en-GB" sz="2750" err="1"/>
              <a:t>Os</a:t>
            </a:r>
            <a:r>
              <a:rPr lang="en-GB" sz="2750" dirty="0"/>
              <a:t> </a:t>
            </a:r>
            <a:r>
              <a:rPr lang="en-GB" sz="2750" err="1"/>
              <a:t>yw’r</a:t>
            </a:r>
            <a:r>
              <a:rPr lang="en-GB" sz="2750" dirty="0"/>
              <a:t> </a:t>
            </a:r>
            <a:r>
              <a:rPr lang="en-GB" sz="2750" err="1"/>
              <a:t>athro’n</a:t>
            </a:r>
            <a:r>
              <a:rPr lang="en-GB" sz="2750" dirty="0"/>
              <a:t> </a:t>
            </a:r>
            <a:r>
              <a:rPr lang="en-GB" sz="2750" err="1"/>
              <a:t>trafod</a:t>
            </a:r>
            <a:r>
              <a:rPr lang="en-GB" sz="2750" dirty="0"/>
              <a:t> y </a:t>
            </a:r>
            <a:r>
              <a:rPr lang="en-GB" sz="2750" err="1"/>
              <a:t>rheolau’n</a:t>
            </a:r>
            <a:r>
              <a:rPr lang="en-GB" sz="2750" dirty="0"/>
              <a:t> </a:t>
            </a:r>
            <a:r>
              <a:rPr lang="en-GB" sz="2750" err="1"/>
              <a:t>fanwl</a:t>
            </a:r>
            <a:r>
              <a:rPr lang="en-GB" sz="2750" dirty="0"/>
              <a:t> </a:t>
            </a:r>
            <a:r>
              <a:rPr lang="en-GB" sz="2750" err="1"/>
              <a:t>ar</a:t>
            </a:r>
            <a:r>
              <a:rPr lang="en-GB" sz="2750" dirty="0"/>
              <a:t> </a:t>
            </a:r>
            <a:r>
              <a:rPr lang="en-GB" sz="2750" err="1"/>
              <a:t>ddechrau’r</a:t>
            </a:r>
            <a:r>
              <a:rPr lang="en-GB" sz="2750" dirty="0"/>
              <a:t> </a:t>
            </a:r>
            <a:r>
              <a:rPr lang="en-GB" sz="2750" err="1"/>
              <a:t>flwyddyn</a:t>
            </a:r>
            <a:r>
              <a:rPr lang="en-GB" sz="2750" dirty="0"/>
              <a:t>, </a:t>
            </a:r>
            <a:r>
              <a:rPr lang="en-GB" sz="2750" err="1"/>
              <a:t>ni</a:t>
            </a:r>
            <a:r>
              <a:rPr lang="en-GB" sz="2750" dirty="0"/>
              <a:t> </a:t>
            </a:r>
            <a:r>
              <a:rPr lang="en-GB" sz="2750" err="1"/>
              <a:t>fydd</a:t>
            </a:r>
            <a:r>
              <a:rPr lang="en-GB" sz="2750" dirty="0"/>
              <a:t> </a:t>
            </a:r>
            <a:r>
              <a:rPr lang="en-GB" sz="2750" err="1"/>
              <a:t>rhaid</a:t>
            </a:r>
            <a:r>
              <a:rPr lang="en-GB" sz="2750"/>
              <a:t> ailymweld</a:t>
            </a:r>
            <a:r>
              <a:rPr lang="en-GB" sz="2750" dirty="0"/>
              <a:t> a </a:t>
            </a:r>
            <a:r>
              <a:rPr lang="en-GB" sz="2750" err="1"/>
              <a:t>nhw</a:t>
            </a:r>
            <a:r>
              <a:rPr lang="en-GB" sz="2750" dirty="0"/>
              <a:t> </a:t>
            </a:r>
            <a:r>
              <a:rPr lang="en-GB" sz="2750" err="1"/>
              <a:t>eto</a:t>
            </a:r>
            <a:endParaRPr lang="en-GB" sz="275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err="1">
                <a:solidFill>
                  <a:srgbClr val="FF0000"/>
                </a:solidFill>
              </a:rPr>
              <a:t>Anghywir</a:t>
            </a:r>
            <a:r>
              <a:rPr lang="en-GB" sz="2750">
                <a:solidFill>
                  <a:srgbClr val="FF0000"/>
                </a:solidFill>
              </a:rPr>
              <a:t>. Mae tuedd i 'anghofio' rheolau dosbarth dros y flwyddyn. Mae </a:t>
            </a:r>
            <a:r>
              <a:rPr lang="en-GB" sz="2750" err="1">
                <a:solidFill>
                  <a:srgbClr val="FF0000"/>
                </a:solidFill>
              </a:rPr>
              <a:t>angen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atgoffa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disgyblion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o’r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rheolau’n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gyson</a:t>
            </a:r>
            <a:r>
              <a:rPr lang="en-GB" sz="2750">
                <a:solidFill>
                  <a:srgbClr val="FF0000"/>
                </a:solidFill>
              </a:rPr>
              <a:t> neu gwelir </a:t>
            </a:r>
            <a:r>
              <a:rPr lang="en-GB" sz="2750" err="1">
                <a:solidFill>
                  <a:srgbClr val="FF0000"/>
                </a:solidFill>
              </a:rPr>
              <a:t>tueddiad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i’w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anghofio. Fel arall, byddant yn ymddwyn fel petai'r rheolau ddim yn bodoli.</a:t>
            </a:r>
            <a:endParaRPr lang="en-GB" sz="2750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4237" y="2147629"/>
            <a:ext cx="5180251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27965" indent="-227965"/>
            <a:r>
              <a:rPr lang="en-GB" dirty="0"/>
              <a:t>If the teacher does a good job with the rules at the beginning of the year, she will not have to deal with them later</a:t>
            </a:r>
            <a:endParaRPr lang="en-US"/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dirty="0">
                <a:solidFill>
                  <a:srgbClr val="FF0000"/>
                </a:solidFill>
              </a:rPr>
              <a:t>False. </a:t>
            </a:r>
            <a:r>
              <a:rPr lang="tr-TR" sz="2750" dirty="0">
                <a:solidFill>
                  <a:srgbClr val="FF0000"/>
                </a:solidFill>
              </a:rPr>
              <a:t>The students may have the </a:t>
            </a:r>
            <a:r>
              <a:rPr lang="tr-TR" sz="2750">
                <a:solidFill>
                  <a:srgbClr val="FF0000"/>
                </a:solidFill>
              </a:rPr>
              <a:t>aim of 'forgetting' the classroom rules during the</a:t>
            </a:r>
            <a:r>
              <a:rPr lang="tr-TR" sz="2750" dirty="0">
                <a:solidFill>
                  <a:srgbClr val="FF0000"/>
                </a:solidFill>
              </a:rPr>
              <a:t> year, and also they </a:t>
            </a:r>
            <a:r>
              <a:rPr lang="tr-TR" sz="2750">
                <a:solidFill>
                  <a:srgbClr val="FF0000"/>
                </a:solidFill>
              </a:rPr>
              <a:t>need to be reinforced regularly. </a:t>
            </a:r>
            <a:r>
              <a:rPr lang="tr-TR" sz="2750" dirty="0">
                <a:solidFill>
                  <a:srgbClr val="FF0000"/>
                </a:solidFill>
              </a:rPr>
              <a:t>Otherwise, they will behave as if the rules were never given. 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D6807F64-872B-4112-B421-F5A23C4999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77603" y="252035"/>
            <a:ext cx="2501571" cy="1667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174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0586" y="745193"/>
            <a:ext cx="10724867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 /   </a:t>
            </a:r>
            <a:r>
              <a:rPr lang="en-GB" sz="4350" b="1" dirty="0"/>
              <a:t>True or false?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3871" y="2621690"/>
            <a:ext cx="518025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dirty="0"/>
              <a:t>Mater o </a:t>
            </a:r>
            <a:r>
              <a:rPr lang="en-GB" sz="2750" err="1"/>
              <a:t>ddilyn</a:t>
            </a:r>
            <a:r>
              <a:rPr lang="en-GB" sz="2750" dirty="0"/>
              <a:t> y </a:t>
            </a:r>
            <a:r>
              <a:rPr lang="en-GB" sz="2750" err="1"/>
              <a:t>rheolau’n</a:t>
            </a:r>
            <a:r>
              <a:rPr lang="en-GB" sz="2750" dirty="0"/>
              <a:t> </a:t>
            </a:r>
            <a:r>
              <a:rPr lang="en-GB" sz="2750" err="1"/>
              <a:t>llym</a:t>
            </a:r>
            <a:r>
              <a:rPr lang="en-GB" sz="2750" dirty="0"/>
              <a:t> </a:t>
            </a:r>
            <a:r>
              <a:rPr lang="en-GB" sz="2750" err="1"/>
              <a:t>yw</a:t>
            </a:r>
            <a:r>
              <a:rPr lang="en-GB" sz="2750" dirty="0"/>
              <a:t> </a:t>
            </a:r>
            <a:r>
              <a:rPr lang="en-GB" sz="2750" err="1"/>
              <a:t>disgyblaeth</a:t>
            </a:r>
            <a:endParaRPr lang="en-GB" sz="275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err="1">
                <a:solidFill>
                  <a:srgbClr val="FF0000"/>
                </a:solidFill>
              </a:rPr>
              <a:t>Anghywir</a:t>
            </a:r>
            <a:r>
              <a:rPr lang="en-GB" sz="2750" dirty="0">
                <a:solidFill>
                  <a:srgbClr val="FF0000"/>
                </a:solidFill>
              </a:rPr>
              <a:t>. Ni </a:t>
            </a:r>
            <a:r>
              <a:rPr lang="en-GB" sz="2750" err="1">
                <a:solidFill>
                  <a:srgbClr val="FF0000"/>
                </a:solidFill>
              </a:rPr>
              <a:t>ddylid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gorfodi’r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rheolau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mewn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modd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unbennaethol</a:t>
            </a:r>
            <a:r>
              <a:rPr lang="en-GB" sz="2750" dirty="0">
                <a:solidFill>
                  <a:srgbClr val="FF0000"/>
                </a:solidFill>
              </a:rPr>
              <a:t>. Mae </a:t>
            </a:r>
            <a:r>
              <a:rPr lang="en-GB" sz="2750" err="1">
                <a:solidFill>
                  <a:srgbClr val="FF0000"/>
                </a:solidFill>
              </a:rPr>
              <a:t>disgyblwyr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effeithiol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hamddenol</a:t>
            </a:r>
            <a:r>
              <a:rPr lang="en-GB" sz="2750" dirty="0">
                <a:solidFill>
                  <a:srgbClr val="FF0000"/>
                </a:solidFill>
              </a:rPr>
              <a:t> â </a:t>
            </a:r>
            <a:r>
              <a:rPr lang="en-GB" sz="2750" err="1">
                <a:solidFill>
                  <a:srgbClr val="FF0000"/>
                </a:solidFill>
              </a:rPr>
              <a:t>pherthynas</a:t>
            </a:r>
            <a:r>
              <a:rPr lang="en-GB" sz="2750" dirty="0">
                <a:solidFill>
                  <a:srgbClr val="FF0000"/>
                </a:solidFill>
              </a:rPr>
              <a:t> da </a:t>
            </a:r>
            <a:r>
              <a:rPr lang="en-GB" sz="2750" err="1">
                <a:solidFill>
                  <a:srgbClr val="FF0000"/>
                </a:solidFill>
              </a:rPr>
              <a:t>gyda’r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disgyblion.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1059" y="2576967"/>
            <a:ext cx="5180251" cy="4351338"/>
          </a:xfrm>
        </p:spPr>
        <p:txBody>
          <a:bodyPr/>
          <a:lstStyle/>
          <a:p>
            <a:r>
              <a:rPr lang="tr-TR" dirty="0"/>
              <a:t>Discipline is a matter of strictly enforcing the rules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False. </a:t>
            </a:r>
            <a:r>
              <a:rPr lang="tr-TR" i="1" dirty="0">
                <a:solidFill>
                  <a:srgbClr val="FF0000"/>
                </a:solidFill>
              </a:rPr>
              <a:t>Rules</a:t>
            </a:r>
            <a:r>
              <a:rPr lang="tr-TR" dirty="0">
                <a:solidFill>
                  <a:srgbClr val="FF0000"/>
                </a:solidFill>
              </a:rPr>
              <a:t> should not be enforced through dictatorial means. Good disciplinarians are relaxed and emotionally warm, not harsh. 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7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BD6E7965-5B72-4322-83A6-D8312073F5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25610" y="314646"/>
            <a:ext cx="2465774" cy="1640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80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7649" y="368672"/>
            <a:ext cx="10868883" cy="1397000"/>
          </a:xfrm>
        </p:spPr>
        <p:txBody>
          <a:bodyPr/>
          <a:lstStyle/>
          <a:p>
            <a:r>
              <a:rPr lang="en-GB" sz="4350" dirty="0"/>
              <a:t>Gwir neu </a:t>
            </a:r>
            <a:r>
              <a:rPr lang="en-GB" sz="4350" err="1"/>
              <a:t>gau</a:t>
            </a:r>
            <a:r>
              <a:rPr lang="en-GB" sz="4350" dirty="0"/>
              <a:t>?  /   </a:t>
            </a:r>
            <a:r>
              <a:rPr lang="en-GB" sz="4350" b="1" dirty="0"/>
              <a:t>True or false?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84337" y="2263908"/>
            <a:ext cx="5180251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27965" indent="-227965"/>
            <a:r>
              <a:rPr lang="en-GB" sz="2750" err="1"/>
              <a:t>Nid</a:t>
            </a:r>
            <a:r>
              <a:rPr lang="en-GB" sz="2750" dirty="0"/>
              <a:t> </a:t>
            </a:r>
            <a:r>
              <a:rPr lang="en-GB" sz="2750" err="1"/>
              <a:t>yw</a:t>
            </a:r>
            <a:r>
              <a:rPr lang="en-GB" sz="2750" dirty="0"/>
              <a:t> </a:t>
            </a:r>
            <a:r>
              <a:rPr lang="en-GB" sz="2750" err="1"/>
              <a:t>disgyblion</a:t>
            </a:r>
            <a:r>
              <a:rPr lang="en-GB" sz="2750" dirty="0"/>
              <a:t> 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hoffi</a:t>
            </a:r>
            <a:r>
              <a:rPr lang="en-GB" sz="2750" dirty="0"/>
              <a:t> </a:t>
            </a:r>
            <a:r>
              <a:rPr lang="en-GB" sz="2750" err="1"/>
              <a:t>rheolau</a:t>
            </a:r>
            <a:r>
              <a:rPr lang="en-GB" sz="2750" dirty="0"/>
              <a:t> </a:t>
            </a:r>
            <a:r>
              <a:rPr lang="en-GB" sz="2750" err="1"/>
              <a:t>dosbarth</a:t>
            </a:r>
            <a:endParaRPr lang="en-GB" sz="275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err="1">
                <a:solidFill>
                  <a:srgbClr val="FF0000"/>
                </a:solidFill>
              </a:rPr>
              <a:t>Anghywir</a:t>
            </a:r>
            <a:r>
              <a:rPr lang="en-GB" sz="2750" dirty="0">
                <a:solidFill>
                  <a:srgbClr val="FF0000"/>
                </a:solidFill>
              </a:rPr>
              <a:t>. </a:t>
            </a:r>
            <a:r>
              <a:rPr lang="en-GB" sz="2750" err="1">
                <a:solidFill>
                  <a:srgbClr val="FF0000"/>
                </a:solidFill>
              </a:rPr>
              <a:t>I’r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gwrthwyneb</a:t>
            </a:r>
            <a:r>
              <a:rPr lang="en-GB" sz="2750" dirty="0">
                <a:solidFill>
                  <a:srgbClr val="FF0000"/>
                </a:solidFill>
              </a:rPr>
              <a:t>, </a:t>
            </a:r>
            <a:r>
              <a:rPr lang="en-GB" sz="2750" err="1">
                <a:solidFill>
                  <a:srgbClr val="FF0000"/>
                </a:solidFill>
              </a:rPr>
              <a:t>mae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disgyblion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gwerthfawrogi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athrawon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sy’n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trefnu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eu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dosbarthiadau’n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effeithiol</a:t>
            </a:r>
            <a:r>
              <a:rPr lang="en-GB" sz="2750" dirty="0">
                <a:solidFill>
                  <a:srgbClr val="FF0000"/>
                </a:solidFill>
              </a:rPr>
              <a:t>. </a:t>
            </a:r>
            <a:r>
              <a:rPr lang="en-GB" sz="2750" err="1">
                <a:solidFill>
                  <a:srgbClr val="FF0000"/>
                </a:solidFill>
              </a:rPr>
              <a:t>Os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oes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diffyg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trefn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y </a:t>
            </a:r>
            <a:r>
              <a:rPr lang="en-GB" sz="2750" err="1">
                <a:solidFill>
                  <a:srgbClr val="FF0000"/>
                </a:solidFill>
              </a:rPr>
              <a:t>dosbarth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yna</a:t>
            </a:r>
            <a:r>
              <a:rPr lang="en-GB" sz="2750" dirty="0">
                <a:solidFill>
                  <a:srgbClr val="FF0000"/>
                </a:solidFill>
              </a:rPr>
              <a:t> mi </a:t>
            </a:r>
            <a:r>
              <a:rPr lang="en-GB" sz="2750" err="1">
                <a:solidFill>
                  <a:srgbClr val="FF0000"/>
                </a:solidFill>
              </a:rPr>
              <a:t>fydd</a:t>
            </a:r>
            <a:r>
              <a:rPr lang="en-GB" sz="2750" dirty="0">
                <a:solidFill>
                  <a:srgbClr val="FF0000"/>
                </a:solidFill>
              </a:rPr>
              <a:t> y </a:t>
            </a:r>
            <a:r>
              <a:rPr lang="en-GB" sz="2750" err="1">
                <a:solidFill>
                  <a:srgbClr val="FF0000"/>
                </a:solidFill>
              </a:rPr>
              <a:t>dysgu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 err="1">
                <a:solidFill>
                  <a:srgbClr val="FF0000"/>
                </a:solidFill>
              </a:rPr>
              <a:t>yn</a:t>
            </a:r>
            <a:r>
              <a:rPr lang="en-GB" sz="2750" dirty="0">
                <a:solidFill>
                  <a:srgbClr val="FF0000"/>
                </a:solidFill>
              </a:rPr>
              <a:t> </a:t>
            </a:r>
            <a:r>
              <a:rPr lang="en-GB" sz="2750">
                <a:solidFill>
                  <a:srgbClr val="FF0000"/>
                </a:solidFill>
              </a:rPr>
              <a:t>aneffeithiol.  Mae'r mwyafrif o ddisgyblion yn adnabod buddiannau dosbarth trefnus.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1651" y="2263908"/>
            <a:ext cx="5180251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27965" indent="-227965"/>
            <a:r>
              <a:rPr lang="tr-TR" dirty="0"/>
              <a:t>Students dislike classroom rules</a:t>
            </a:r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dirty="0">
                <a:solidFill>
                  <a:srgbClr val="FF0000"/>
                </a:solidFill>
              </a:rPr>
              <a:t>False.</a:t>
            </a:r>
            <a:r>
              <a:rPr lang="tr-TR" sz="2750" i="1" dirty="0">
                <a:solidFill>
                  <a:srgbClr val="FF0000"/>
                </a:solidFill>
              </a:rPr>
              <a:t> </a:t>
            </a:r>
            <a:r>
              <a:rPr lang="tr-TR" sz="2750">
                <a:solidFill>
                  <a:srgbClr val="FF0000"/>
                </a:solidFill>
              </a:rPr>
              <a:t>On the contrary, pupils </a:t>
            </a:r>
            <a:r>
              <a:rPr lang="tr-TR" sz="2750" dirty="0">
                <a:solidFill>
                  <a:srgbClr val="FF0000"/>
                </a:solidFill>
              </a:rPr>
              <a:t>appreciate teachers </a:t>
            </a:r>
            <a:r>
              <a:rPr lang="tr-TR" sz="2750">
                <a:solidFill>
                  <a:srgbClr val="FF0000"/>
                </a:solidFill>
              </a:rPr>
              <a:t>who systematically organize their classrooms. If there is chaos in the classroom, the learning will be difficult. Most students </a:t>
            </a:r>
            <a:r>
              <a:rPr lang="tr-TR" sz="2750" dirty="0">
                <a:solidFill>
                  <a:srgbClr val="FF0000"/>
                </a:solidFill>
              </a:rPr>
              <a:t>recognize the benefits of an orderly classroom. </a:t>
            </a:r>
            <a:endParaRPr lang="en-GB" dirty="0">
              <a:solidFill>
                <a:srgbClr val="FF0000"/>
              </a:solidFill>
              <a:cs typeface="Calibri" panose="020F0502020204030204"/>
            </a:endParaRPr>
          </a:p>
        </p:txBody>
      </p:sp>
      <p:pic>
        <p:nvPicPr>
          <p:cNvPr id="8" name="Picture 8" descr="A picture containing room, food&#10;&#10;Description automatically generated">
            <a:extLst>
              <a:ext uri="{FF2B5EF4-FFF2-40B4-BE49-F238E27FC236}">
                <a16:creationId xmlns:a16="http://schemas.microsoft.com/office/drawing/2014/main" id="{0018FAD5-AF13-41CC-968A-8E849DCCC2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3492" y="243090"/>
            <a:ext cx="2438927" cy="1631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643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267" y="169399"/>
            <a:ext cx="12188825" cy="1397000"/>
          </a:xfrm>
        </p:spPr>
        <p:txBody>
          <a:bodyPr>
            <a:normAutofit/>
          </a:bodyPr>
          <a:lstStyle/>
          <a:p>
            <a:r>
              <a:rPr lang="en-GB" sz="4350" err="1"/>
              <a:t>Disgyblaeth</a:t>
            </a:r>
            <a:r>
              <a:rPr lang="en-GB" sz="4350" dirty="0"/>
              <a:t> Dosbarth </a:t>
            </a:r>
            <a:r>
              <a:rPr lang="en-GB" sz="4350" err="1"/>
              <a:t>Gadarnhaol</a:t>
            </a:r>
            <a:r>
              <a:rPr lang="en-GB" sz="4350" dirty="0"/>
              <a:t>: Fred Jones</a:t>
            </a:r>
            <a:br>
              <a:rPr lang="en-GB" sz="4350" dirty="0"/>
            </a:br>
            <a:r>
              <a:rPr lang="en-GB" sz="4350" dirty="0"/>
              <a:t>                     </a:t>
            </a:r>
            <a:r>
              <a:rPr lang="en-GB" sz="4350" b="1"/>
              <a:t>Positive Classroom Discipline: Fred Jones</a:t>
            </a:r>
            <a:endParaRPr lang="en-GB" sz="435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err="1"/>
              <a:t>Rheolau</a:t>
            </a:r>
            <a:r>
              <a:rPr lang="en-GB" sz="3200" dirty="0"/>
              <a:t> – </a:t>
            </a:r>
            <a:r>
              <a:rPr lang="en-GB" sz="3200" dirty="0" err="1"/>
              <a:t>gweledol</a:t>
            </a:r>
            <a:r>
              <a:rPr lang="en-GB" sz="3200" dirty="0"/>
              <a:t>, </a:t>
            </a:r>
            <a:r>
              <a:rPr lang="en-GB" sz="3200" dirty="0" err="1"/>
              <a:t>ychydig</a:t>
            </a:r>
            <a:r>
              <a:rPr lang="en-GB" sz="3200" dirty="0"/>
              <a:t>, </a:t>
            </a:r>
            <a:r>
              <a:rPr lang="en-GB" sz="3200" dirty="0" err="1"/>
              <a:t>dysgu</a:t>
            </a:r>
            <a:r>
              <a:rPr lang="en-GB" sz="3200" dirty="0"/>
              <a:t>, </a:t>
            </a:r>
            <a:r>
              <a:rPr lang="en-GB" sz="3200" dirty="0" err="1"/>
              <a:t>syml</a:t>
            </a:r>
            <a:r>
              <a:rPr lang="en-GB" sz="3200" dirty="0"/>
              <a:t> a </a:t>
            </a:r>
            <a:r>
              <a:rPr lang="en-GB" sz="3200" dirty="0" err="1"/>
              <a:t>chlir</a:t>
            </a:r>
            <a:endParaRPr lang="en-GB" sz="3200" dirty="0"/>
          </a:p>
          <a:p>
            <a:r>
              <a:rPr lang="en-GB" sz="3200" dirty="0" err="1"/>
              <a:t>Canlyniadau</a:t>
            </a:r>
            <a:r>
              <a:rPr lang="en-GB" sz="3200" dirty="0"/>
              <a:t> am </a:t>
            </a:r>
            <a:r>
              <a:rPr lang="en-GB" sz="3200" dirty="0" err="1"/>
              <a:t>dorri</a:t>
            </a:r>
            <a:r>
              <a:rPr lang="en-GB" sz="3200" dirty="0"/>
              <a:t> </a:t>
            </a:r>
            <a:r>
              <a:rPr lang="en-GB" sz="3200" dirty="0" err="1"/>
              <a:t>rheolau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Rules – visible, few, taught, simple and clear</a:t>
            </a:r>
          </a:p>
          <a:p>
            <a:r>
              <a:rPr lang="en-GB" sz="3200" dirty="0"/>
              <a:t>Consequences for breaking rules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031C87-FA34-4E6C-BC61-880AD172FD0D}"/>
              </a:ext>
            </a:extLst>
          </p:cNvPr>
          <p:cNvSpPr txBox="1"/>
          <p:nvPr/>
        </p:nvSpPr>
        <p:spPr>
          <a:xfrm>
            <a:off x="4192279" y="5884581"/>
            <a:ext cx="2569093" cy="411445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>
              <a:cs typeface="Calibri"/>
            </a:endParaRPr>
          </a:p>
        </p:txBody>
      </p:sp>
      <p:pic>
        <p:nvPicPr>
          <p:cNvPr id="9" name="Picture 9" descr="A picture containing table&#10;&#10;Description automatically generated">
            <a:extLst>
              <a:ext uri="{FF2B5EF4-FFF2-40B4-BE49-F238E27FC236}">
                <a16:creationId xmlns:a16="http://schemas.microsoft.com/office/drawing/2014/main" id="{FAE0B6DD-FA70-4B00-BECD-D648EE58C6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8092" y="4105986"/>
            <a:ext cx="3803079" cy="2236038"/>
          </a:xfrm>
          <a:prstGeom prst="rect">
            <a:avLst/>
          </a:prstGeom>
        </p:spPr>
      </p:pic>
      <p:pic>
        <p:nvPicPr>
          <p:cNvPr id="10" name="Picture 10">
            <a:hlinkClick r:id="" action="ppaction://media"/>
            <a:extLst>
              <a:ext uri="{FF2B5EF4-FFF2-40B4-BE49-F238E27FC236}">
                <a16:creationId xmlns:a16="http://schemas.microsoft.com/office/drawing/2014/main" id="{EBAA5EEC-CB92-48C5-852E-6B0419E014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428918" y="3956546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41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Content Placeholder 4"/>
          <p:cNvSpPr>
            <a:spLocks noGrp="1"/>
          </p:cNvSpPr>
          <p:nvPr>
            <p:ph sz="quarter" idx="2"/>
          </p:nvPr>
        </p:nvSpPr>
        <p:spPr>
          <a:xfrm>
            <a:off x="621804" y="1533767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endParaRPr lang="en-US" altLang="en-US" sz="28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ea typeface="ＭＳ Ｐゴシック"/>
              </a:rPr>
              <a:t>Dechrau’r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flwyddyn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gyda</a:t>
            </a:r>
            <a:r>
              <a:rPr lang="en-US" altLang="en-US" sz="2800" dirty="0">
                <a:ea typeface="ＭＳ Ｐゴシック"/>
              </a:rPr>
              <a:t> set o </a:t>
            </a:r>
            <a:r>
              <a:rPr lang="en-US" altLang="en-US" sz="2800" dirty="0" err="1">
                <a:ea typeface="ＭＳ Ｐゴシック"/>
              </a:rPr>
              <a:t>reolau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sydd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ddealladwy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i</a:t>
            </a:r>
            <a:r>
              <a:rPr lang="en-US" altLang="en-US" sz="2800" dirty="0">
                <a:ea typeface="ＭＳ Ｐゴシック"/>
              </a:rPr>
              <a:t> bob </a:t>
            </a:r>
            <a:r>
              <a:rPr lang="en-US" altLang="en-US" sz="2800" dirty="0" err="1">
                <a:ea typeface="ＭＳ Ｐゴシック"/>
              </a:rPr>
              <a:t>plentyn</a:t>
            </a:r>
            <a:endParaRPr lang="en-US" altLang="en-US" sz="28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ea typeface="ＭＳ Ｐゴシック"/>
              </a:rPr>
              <a:t>Cytuno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gwobrau</a:t>
            </a:r>
            <a:r>
              <a:rPr lang="en-US" altLang="en-US" sz="2800" dirty="0">
                <a:ea typeface="ＭＳ Ｐゴシック"/>
              </a:rPr>
              <a:t> a </a:t>
            </a:r>
            <a:r>
              <a:rPr lang="en-US" altLang="en-US" sz="2800" dirty="0" err="1">
                <a:ea typeface="ＭＳ Ｐゴシック"/>
              </a:rPr>
              <a:t>chanlyniadau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positif</a:t>
            </a:r>
            <a:r>
              <a:rPr lang="en-US" altLang="en-US" sz="2800" dirty="0">
                <a:ea typeface="ＭＳ Ｐゴシック"/>
              </a:rPr>
              <a:t> am </a:t>
            </a:r>
            <a:r>
              <a:rPr lang="en-US" altLang="en-US" sz="2800" dirty="0" err="1">
                <a:ea typeface="ＭＳ Ｐゴシック"/>
              </a:rPr>
              <a:t>ddilyn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dirty="0" err="1">
                <a:ea typeface="ＭＳ Ｐゴシック"/>
              </a:rPr>
              <a:t>rheolau</a:t>
            </a:r>
            <a:endParaRPr lang="en-US" altLang="en-US" sz="2800" dirty="0" err="1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2800" dirty="0" err="1">
                <a:ea typeface="ＭＳ Ｐゴシック" pitchFamily="34" charset="-128"/>
              </a:rPr>
              <a:t>Gosod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sancsiynau</a:t>
            </a:r>
            <a:r>
              <a:rPr lang="en-US" altLang="en-US" sz="2800" dirty="0">
                <a:ea typeface="ＭＳ Ｐゴシック" pitchFamily="34" charset="-128"/>
              </a:rPr>
              <a:t> am </a:t>
            </a:r>
            <a:r>
              <a:rPr lang="en-US" altLang="en-US" sz="2800" dirty="0" err="1">
                <a:ea typeface="ＭＳ Ｐゴシック" pitchFamily="34" charset="-128"/>
              </a:rPr>
              <a:t>beidio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dilyn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rheolau</a:t>
            </a:r>
            <a:endParaRPr lang="en-US" altLang="en-US" sz="2800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24582" name="Content Placeholder 5"/>
          <p:cNvSpPr>
            <a:spLocks noGrp="1"/>
          </p:cNvSpPr>
          <p:nvPr>
            <p:ph sz="quarter" idx="4"/>
          </p:nvPr>
        </p:nvSpPr>
        <p:spPr>
          <a:xfrm>
            <a:off x="6382444" y="1989049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Begin the year with a set of rules understood by all children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Agreed rewards and positive reinforcements for following rules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Set sanctions for not following rules  </a:t>
            </a:r>
            <a:r>
              <a:rPr lang="en-GB" altLang="en-US" sz="800" i="1" dirty="0">
                <a:ea typeface="ＭＳ Ｐゴシック" pitchFamily="34" charset="-128"/>
              </a:rPr>
              <a:t>(Welsh Government, 2012)</a:t>
            </a:r>
            <a:endParaRPr lang="en-GB" altLang="en-US" sz="2800" i="1" dirty="0">
              <a:ea typeface="ＭＳ Ｐゴシック" pitchFamily="34" charset="-128"/>
            </a:endParaRPr>
          </a:p>
        </p:txBody>
      </p:sp>
      <p:pic>
        <p:nvPicPr>
          <p:cNvPr id="19458" name="Picture 2" descr="C:\Users\s.ainsworth\AppData\Local\Microsoft\Windows\Temporary Internet Files\Content.IE5\237NACTQ\School-Kid-fit-and-happy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8902" y="5513696"/>
            <a:ext cx="3427334" cy="915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401982" y="116632"/>
            <a:ext cx="10949014" cy="2088232"/>
          </a:xfrm>
          <a:prstGeom prst="rect">
            <a:avLst/>
          </a:prstGeom>
        </p:spPr>
        <p:txBody>
          <a:bodyPr vert="horz" lIns="121898" tIns="60949" rIns="121898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4000" dirty="0" err="1"/>
              <a:t>Ystafelloedd</a:t>
            </a:r>
            <a:r>
              <a:rPr lang="en-GB" sz="4000" dirty="0"/>
              <a:t> </a:t>
            </a:r>
            <a:r>
              <a:rPr lang="en-GB" sz="4000" dirty="0" err="1"/>
              <a:t>dosbarth</a:t>
            </a:r>
            <a:r>
              <a:rPr lang="en-GB" sz="4000" dirty="0"/>
              <a:t> â </a:t>
            </a:r>
            <a:r>
              <a:rPr lang="en-GB" sz="4000" dirty="0" err="1"/>
              <a:t>rheolaeth</a:t>
            </a:r>
            <a:r>
              <a:rPr lang="en-GB" sz="4000" dirty="0"/>
              <a:t> da</a:t>
            </a:r>
          </a:p>
          <a:p>
            <a:pPr>
              <a:defRPr/>
            </a:pPr>
            <a:r>
              <a:rPr lang="en-GB" sz="4000" b="1"/>
              <a:t>                                                Well managed classrooms</a:t>
            </a:r>
            <a:endParaRPr lang="en-GB" sz="4000" b="1">
              <a:cs typeface="Calibri Light"/>
            </a:endParaRPr>
          </a:p>
          <a:p>
            <a:pPr>
              <a:defRPr/>
            </a:pPr>
            <a:endParaRPr lang="en-GB" sz="4000" b="1">
              <a:cs typeface="Calibri Light"/>
            </a:endParaRPr>
          </a:p>
        </p:txBody>
      </p:sp>
      <p:pic>
        <p:nvPicPr>
          <p:cNvPr id="2" name="Picture 2" descr="A picture containing food, many, covered, table&#10;&#10;Description automatically generated">
            <a:extLst>
              <a:ext uri="{FF2B5EF4-FFF2-40B4-BE49-F238E27FC236}">
                <a16:creationId xmlns:a16="http://schemas.microsoft.com/office/drawing/2014/main" id="{1C47D92B-C7F9-4774-B1E7-3E6584481A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16919" y="5371582"/>
            <a:ext cx="3306549" cy="10622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D3A3CAB-792C-4BCB-9925-C563A7C5D3EB}"/>
              </a:ext>
            </a:extLst>
          </p:cNvPr>
          <p:cNvSpPr txBox="1"/>
          <p:nvPr/>
        </p:nvSpPr>
        <p:spPr>
          <a:xfrm>
            <a:off x="6641223" y="6220048"/>
            <a:ext cx="3904040" cy="419985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>
              <a:cs typeface="Calibri"/>
            </a:endParaRPr>
          </a:p>
        </p:txBody>
      </p:sp>
      <p:pic>
        <p:nvPicPr>
          <p:cNvPr id="5" name="Picture 5" descr="Good Listening Posters Cymraeg (teacher made)">
            <a:extLst>
              <a:ext uri="{FF2B5EF4-FFF2-40B4-BE49-F238E27FC236}">
                <a16:creationId xmlns:a16="http://schemas.microsoft.com/office/drawing/2014/main" id="{A0F75FF3-750C-4331-AE4D-E9F81ABE08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360" y="5131921"/>
            <a:ext cx="27432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83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492" y="165413"/>
            <a:ext cx="12217965" cy="1325563"/>
          </a:xfrm>
        </p:spPr>
        <p:txBody>
          <a:bodyPr/>
          <a:lstStyle/>
          <a:p>
            <a:pPr algn="ctr"/>
            <a:r>
              <a:rPr lang="en-GB" sz="4350" err="1"/>
              <a:t>Rheolau</a:t>
            </a:r>
            <a:r>
              <a:rPr lang="en-GB" sz="4350" dirty="0"/>
              <a:t> a </a:t>
            </a:r>
            <a:r>
              <a:rPr lang="en-GB" sz="4350"/>
              <a:t>Thorri’r Rheolau / </a:t>
            </a:r>
            <a:r>
              <a:rPr lang="en-GB" sz="4350" b="1" i="1"/>
              <a:t>Rules and Rule Breakers</a:t>
            </a:r>
            <a:r>
              <a:rPr lang="en-GB" sz="4350" i="1" dirty="0"/>
              <a:t> 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sz="2750" b="1" dirty="0"/>
              <a:t>Mae </a:t>
            </a:r>
            <a:r>
              <a:rPr lang="en-GB" sz="2750" b="1" err="1"/>
              <a:t>plentyn</a:t>
            </a:r>
            <a:r>
              <a:rPr lang="en-GB" sz="2750" b="1" dirty="0"/>
              <a:t> </a:t>
            </a:r>
            <a:r>
              <a:rPr lang="en-GB" sz="2750" b="1" err="1"/>
              <a:t>yn</a:t>
            </a:r>
            <a:r>
              <a:rPr lang="en-GB" sz="2750" b="1" dirty="0"/>
              <a:t> </a:t>
            </a:r>
            <a:r>
              <a:rPr lang="en-GB" sz="2750" b="1" err="1"/>
              <a:t>gwrthod</a:t>
            </a:r>
            <a:r>
              <a:rPr lang="en-GB" sz="2750" b="1" dirty="0"/>
              <a:t> </a:t>
            </a:r>
            <a:r>
              <a:rPr lang="en-GB" sz="2750" b="1" err="1"/>
              <a:t>symud</a:t>
            </a:r>
            <a:r>
              <a:rPr lang="en-GB" sz="2750" b="1" dirty="0"/>
              <a:t> </a:t>
            </a:r>
            <a:r>
              <a:rPr lang="en-GB" sz="2750" b="1" err="1"/>
              <a:t>ar</a:t>
            </a:r>
            <a:r>
              <a:rPr lang="en-GB" sz="2750" b="1" dirty="0"/>
              <a:t> </a:t>
            </a:r>
            <a:r>
              <a:rPr lang="en-GB" sz="2750" b="1" err="1"/>
              <a:t>ol</a:t>
            </a:r>
            <a:r>
              <a:rPr lang="en-GB" sz="2750" b="1" dirty="0"/>
              <a:t> </a:t>
            </a:r>
            <a:r>
              <a:rPr lang="en-GB" sz="2750" b="1" err="1"/>
              <a:t>siarad</a:t>
            </a:r>
            <a:r>
              <a:rPr lang="en-GB" sz="2750" b="1" dirty="0"/>
              <a:t> </a:t>
            </a:r>
            <a:r>
              <a:rPr lang="en-GB" sz="2750" b="1" err="1"/>
              <a:t>yn</a:t>
            </a:r>
            <a:r>
              <a:rPr lang="en-GB" sz="2750" b="1" dirty="0"/>
              <a:t> </a:t>
            </a:r>
            <a:r>
              <a:rPr lang="en-GB" sz="2750" b="1" err="1"/>
              <a:t>parhaol</a:t>
            </a:r>
            <a:r>
              <a:rPr lang="en-GB" sz="2750" b="1" dirty="0"/>
              <a:t>. </a:t>
            </a:r>
            <a:endParaRPr lang="en-US"/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/>
              <a:t>Sut allech</a:t>
            </a:r>
            <a:r>
              <a:rPr lang="en-GB" sz="2750" dirty="0"/>
              <a:t> </a:t>
            </a:r>
            <a:r>
              <a:rPr lang="en-GB" sz="2750" err="1"/>
              <a:t>ymateb</a:t>
            </a:r>
            <a:r>
              <a:rPr lang="en-GB" sz="2750" dirty="0"/>
              <a:t> </a:t>
            </a:r>
            <a:r>
              <a:rPr lang="en-GB" sz="2750" err="1"/>
              <a:t>i</a:t>
            </a:r>
            <a:r>
              <a:rPr lang="en-GB" sz="2750" dirty="0"/>
              <a:t> </a:t>
            </a:r>
            <a:r>
              <a:rPr lang="en-GB" sz="2750" err="1"/>
              <a:t>hyn</a:t>
            </a:r>
            <a:r>
              <a:rPr lang="en-GB" sz="2750" dirty="0"/>
              <a:t>?</a:t>
            </a:r>
            <a:endParaRPr lang="en-GB" sz="2750" dirty="0">
              <a:cs typeface="Calibri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err="1"/>
              <a:t>Gwyliwch</a:t>
            </a:r>
            <a:r>
              <a:rPr lang="en-GB" sz="2750" dirty="0"/>
              <a:t> Bill Rogers. </a:t>
            </a:r>
            <a:r>
              <a:rPr lang="en-GB" sz="2750"/>
              <a:t>Sut allech addasu </a:t>
            </a:r>
            <a:r>
              <a:rPr lang="en-GB" sz="2750" err="1"/>
              <a:t>ei</a:t>
            </a:r>
            <a:r>
              <a:rPr lang="en-GB" sz="2750" dirty="0"/>
              <a:t> </a:t>
            </a:r>
            <a:r>
              <a:rPr lang="en-GB" sz="2750" err="1"/>
              <a:t>gyngor</a:t>
            </a:r>
            <a:r>
              <a:rPr lang="en-GB" sz="2750" dirty="0"/>
              <a:t> </a:t>
            </a:r>
            <a:r>
              <a:rPr lang="en-GB" sz="2750" err="1"/>
              <a:t>ar</a:t>
            </a:r>
            <a:r>
              <a:rPr lang="en-GB" sz="2750" dirty="0"/>
              <a:t> </a:t>
            </a:r>
            <a:r>
              <a:rPr lang="en-GB" sz="2750"/>
              <a:t>gyfer dosbarth cynradd?</a:t>
            </a:r>
            <a:endParaRPr lang="en-GB" sz="275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GB" b="1" dirty="0"/>
              <a:t>You have asked a pupil to move due to persistent talking. The student responds ‘NO!’. </a:t>
            </a:r>
            <a:endParaRPr lang="en-US"/>
          </a:p>
          <a:p>
            <a:pPr marL="227965" indent="-227965"/>
            <a:r>
              <a:rPr lang="en-GB" dirty="0"/>
              <a:t>How could you respond to this?</a:t>
            </a:r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r>
              <a:rPr lang="en-GB" sz="2750" dirty="0"/>
              <a:t>Watch </a:t>
            </a:r>
            <a:r>
              <a:rPr lang="en-GB" sz="2750" dirty="0">
                <a:hlinkClick r:id="rId2"/>
              </a:rPr>
              <a:t>Bill Rogers’ response. </a:t>
            </a:r>
            <a:r>
              <a:rPr lang="en-GB" sz="2750"/>
              <a:t>How can his advice be adapted for</a:t>
            </a:r>
            <a:r>
              <a:rPr lang="en-GB" sz="2750" dirty="0"/>
              <a:t> the primary classroom?</a:t>
            </a:r>
            <a:endParaRPr lang="en-GB" sz="2750" dirty="0">
              <a:cs typeface="Calibri"/>
            </a:endParaRPr>
          </a:p>
        </p:txBody>
      </p:sp>
      <p:pic>
        <p:nvPicPr>
          <p:cNvPr id="5" name="Picture 5" descr="A young child wearing a suit and tie&#10;&#10;Description automatically generated">
            <a:extLst>
              <a:ext uri="{FF2B5EF4-FFF2-40B4-BE49-F238E27FC236}">
                <a16:creationId xmlns:a16="http://schemas.microsoft.com/office/drawing/2014/main" id="{768FBC11-D526-4F19-8B61-1D1B1BBA26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49232" y="4689652"/>
            <a:ext cx="1217934" cy="1819516"/>
          </a:xfrm>
          <a:prstGeom prst="rect">
            <a:avLst/>
          </a:prstGeom>
        </p:spPr>
      </p:pic>
      <p:pic>
        <p:nvPicPr>
          <p:cNvPr id="8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D6419BDE-3F3F-4BFC-9CDB-60012E0E40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798302" y="5429021"/>
            <a:ext cx="1070225" cy="1077808"/>
          </a:xfrm>
          <a:prstGeom prst="rect">
            <a:avLst/>
          </a:prstGeom>
        </p:spPr>
      </p:pic>
      <p:pic>
        <p:nvPicPr>
          <p:cNvPr id="11" name="Picture 11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C7A317D0-96BF-43DE-9124-62BD62CF995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967284" y="5346222"/>
            <a:ext cx="997126" cy="1243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094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5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US" altLang="en-US" sz="2800" dirty="0">
                <a:ea typeface="ＭＳ Ｐゴシック" pitchFamily="34" charset="-128"/>
              </a:rPr>
              <a:t>Y </a:t>
            </a:r>
            <a:r>
              <a:rPr lang="en-US" altLang="en-US" sz="2800" dirty="0" err="1">
                <a:ea typeface="ＭＳ Ｐゴシック" pitchFamily="34" charset="-128"/>
              </a:rPr>
              <a:t>dosbarth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cytuno’r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rheolau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Gwneud</a:t>
            </a:r>
            <a:r>
              <a:rPr lang="en-US" altLang="en-US" sz="2800" dirty="0">
                <a:ea typeface="ＭＳ Ｐゴシック" pitchFamily="34" charset="-128"/>
              </a:rPr>
              <a:t> y </a:t>
            </a:r>
            <a:r>
              <a:rPr lang="en-US" altLang="en-US" sz="2800" dirty="0" err="1">
                <a:ea typeface="ＭＳ Ｐゴシック" pitchFamily="34" charset="-128"/>
              </a:rPr>
              <a:t>defnydd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gorau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o’r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gofod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</a:p>
          <a:p>
            <a:r>
              <a:rPr lang="en-US" altLang="en-US" sz="2800" dirty="0" err="1">
                <a:ea typeface="ＭＳ Ｐゴシック" pitchFamily="34" charset="-128"/>
              </a:rPr>
              <a:t>Gwersi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wedi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eu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cynllunio’n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dda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Annog</a:t>
            </a:r>
            <a:r>
              <a:rPr lang="en-US" altLang="en-US" sz="2800" dirty="0">
                <a:ea typeface="ＭＳ Ｐゴシック" pitchFamily="34" charset="-128"/>
              </a:rPr>
              <a:t> parch a </a:t>
            </a:r>
            <a:r>
              <a:rPr lang="en-US" altLang="en-US" sz="2800" dirty="0" err="1">
                <a:ea typeface="ＭＳ Ｐゴシック" pitchFamily="34" charset="-128"/>
              </a:rPr>
              <a:t>datblygu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perthnasau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positif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560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Class agree rules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Make full use of their physical space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Well-planned lessons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Encourage respect and develop positive relationships. </a:t>
            </a:r>
            <a:r>
              <a:rPr lang="en-GB" altLang="en-US" sz="800" i="1" dirty="0">
                <a:ea typeface="ＭＳ Ｐゴシック" pitchFamily="34" charset="-128"/>
              </a:rPr>
              <a:t>(Welsh Government, 2012)</a:t>
            </a:r>
            <a:endParaRPr lang="en-GB" altLang="en-US" sz="2800" i="1" dirty="0">
              <a:ea typeface="ＭＳ Ｐゴシック" pitchFamily="34" charset="-128"/>
            </a:endParaRPr>
          </a:p>
        </p:txBody>
      </p:sp>
      <p:pic>
        <p:nvPicPr>
          <p:cNvPr id="25607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82" y="4516979"/>
            <a:ext cx="4448421" cy="1730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92" y="638067"/>
            <a:ext cx="11605193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800" dirty="0"/>
              <a:t>Rheolaeth dosbarth effeithiol / </a:t>
            </a:r>
            <a:r>
              <a:rPr lang="en-GB" sz="3800" b="1"/>
              <a:t>Well managed classrooms</a:t>
            </a:r>
            <a:br>
              <a:rPr lang="en-GB" sz="4400" dirty="0"/>
            </a:br>
            <a:endParaRPr lang="en-GB" dirty="0"/>
          </a:p>
        </p:txBody>
      </p:sp>
      <p:pic>
        <p:nvPicPr>
          <p:cNvPr id="2" name="Picture 3" descr="Text&#10;&#10;Description automatically generated">
            <a:extLst>
              <a:ext uri="{FF2B5EF4-FFF2-40B4-BE49-F238E27FC236}">
                <a16:creationId xmlns:a16="http://schemas.microsoft.com/office/drawing/2014/main" id="{5FF4B02D-9E0E-4953-AF59-DFB32CF348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26444" y="4205172"/>
            <a:ext cx="3222760" cy="19958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767B07-48FC-49BA-9DF4-C06378DD08AF}"/>
              </a:ext>
            </a:extLst>
          </p:cNvPr>
          <p:cNvSpPr txBox="1"/>
          <p:nvPr/>
        </p:nvSpPr>
        <p:spPr>
          <a:xfrm>
            <a:off x="7426445" y="6180650"/>
            <a:ext cx="3222760" cy="337474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BY-NC-ND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138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0434" y="242627"/>
            <a:ext cx="11156915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dirty="0"/>
              <a:t>Perthnasau</a:t>
            </a:r>
            <a:r>
              <a:rPr lang="en-GB" sz="4000"/>
              <a:t> cadarnhaol / </a:t>
            </a:r>
            <a:r>
              <a:rPr lang="en-GB" sz="4000" b="1"/>
              <a:t>Positive relationships</a:t>
            </a:r>
          </a:p>
        </p:txBody>
      </p:sp>
      <p:sp>
        <p:nvSpPr>
          <p:cNvPr id="26629" name="Content Placeholder 4"/>
          <p:cNvSpPr>
            <a:spLocks noGrp="1"/>
          </p:cNvSpPr>
          <p:nvPr>
            <p:ph sz="quarter" idx="2"/>
          </p:nvPr>
        </p:nvSpPr>
        <p:spPr>
          <a:xfrm>
            <a:off x="117748" y="1196752"/>
            <a:ext cx="5385514" cy="325353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endParaRPr lang="en-US" altLang="en-US" sz="28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2800" dirty="0">
                <a:ea typeface="ＭＳ Ｐゴシック"/>
              </a:rPr>
              <a:t>Mae </a:t>
            </a:r>
            <a:r>
              <a:rPr lang="en-US" altLang="en-US" sz="2800" err="1">
                <a:ea typeface="ＭＳ Ｐゴシック"/>
              </a:rPr>
              <a:t>rheoli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>
                <a:ea typeface="ＭＳ Ｐゴシック"/>
              </a:rPr>
              <a:t>ymddygiad yn effeithiol yn ymwneud ag adeiladu </a:t>
            </a:r>
            <a:r>
              <a:rPr lang="en-US" altLang="en-US" sz="2800" err="1">
                <a:ea typeface="ＭＳ Ｐゴシック"/>
              </a:rPr>
              <a:t>perthnasau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positif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gyda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phlant</a:t>
            </a:r>
            <a:endParaRPr lang="en-US" altLang="en-US" sz="280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err="1">
                <a:solidFill>
                  <a:srgbClr val="FF0000"/>
                </a:solidFill>
                <a:ea typeface="ＭＳ Ｐゴシック"/>
              </a:rPr>
              <a:t>Sut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err="1">
                <a:solidFill>
                  <a:srgbClr val="FF0000"/>
                </a:solidFill>
                <a:ea typeface="ＭＳ Ｐゴシック"/>
              </a:rPr>
              <a:t>mae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staff </a:t>
            </a:r>
            <a:r>
              <a:rPr lang="en-US" altLang="en-US" sz="2800">
                <a:solidFill>
                  <a:srgbClr val="FF0000"/>
                </a:solidFill>
                <a:ea typeface="ＭＳ Ｐゴシック"/>
              </a:rPr>
              <a:t>ysgol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err="1">
                <a:solidFill>
                  <a:srgbClr val="FF0000"/>
                </a:solidFill>
                <a:ea typeface="ＭＳ Ｐゴシック"/>
              </a:rPr>
              <a:t>yn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err="1">
                <a:solidFill>
                  <a:srgbClr val="FF0000"/>
                </a:solidFill>
                <a:ea typeface="ＭＳ Ｐゴシック"/>
              </a:rPr>
              <a:t>gwneud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2800" err="1">
                <a:solidFill>
                  <a:srgbClr val="FF0000"/>
                </a:solidFill>
                <a:ea typeface="ＭＳ Ｐゴシック"/>
              </a:rPr>
              <a:t>hyn</a:t>
            </a:r>
            <a:r>
              <a:rPr lang="en-US" altLang="en-US" sz="2800" dirty="0">
                <a:solidFill>
                  <a:srgbClr val="FF0000"/>
                </a:solidFill>
                <a:ea typeface="ＭＳ Ｐゴシック"/>
              </a:rPr>
              <a:t>?</a:t>
            </a:r>
            <a:endParaRPr lang="en-US" altLang="en-US" sz="2800" dirty="0">
              <a:solidFill>
                <a:srgbClr val="FF0000"/>
              </a:solidFill>
              <a:ea typeface="ＭＳ Ｐゴシック"/>
              <a:cs typeface="Calibri"/>
            </a:endParaRPr>
          </a:p>
        </p:txBody>
      </p:sp>
      <p:sp>
        <p:nvSpPr>
          <p:cNvPr id="26630" name="Content Placeholder 5"/>
          <p:cNvSpPr>
            <a:spLocks noGrp="1"/>
          </p:cNvSpPr>
          <p:nvPr>
            <p:ph sz="quarter" idx="4"/>
          </p:nvPr>
        </p:nvSpPr>
        <p:spPr>
          <a:xfrm>
            <a:off x="6238428" y="1700808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Effective behaviour management concerns building positive relationships with children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GB" altLang="en-US" sz="2800" i="1" dirty="0">
                <a:ea typeface="ＭＳ Ｐゴシック" pitchFamily="34" charset="-128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rgbClr val="FF0000"/>
                </a:solidFill>
                <a:ea typeface="ＭＳ Ｐゴシック" pitchFamily="34" charset="-128"/>
              </a:rPr>
              <a:t>How do school staff do this?</a:t>
            </a:r>
          </a:p>
        </p:txBody>
      </p:sp>
      <p:pic>
        <p:nvPicPr>
          <p:cNvPr id="21507" name="Picture 3" descr="C:\Users\s.ainsworth\AppData\Local\Microsoft\Windows\Temporary Internet Files\Content.IE5\KDSCESFD\happy-childre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374" y="4480448"/>
            <a:ext cx="3213900" cy="154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A person sitting at a table&#10;&#10;Description automatically generated">
            <a:extLst>
              <a:ext uri="{FF2B5EF4-FFF2-40B4-BE49-F238E27FC236}">
                <a16:creationId xmlns:a16="http://schemas.microsoft.com/office/drawing/2014/main" id="{12AB0375-70E5-4F45-B617-BEAC81DAC3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93000" y="4174458"/>
            <a:ext cx="2137090" cy="21506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01E98D-88A8-4F78-A56D-D7E63654948B}"/>
              </a:ext>
            </a:extLst>
          </p:cNvPr>
          <p:cNvSpPr txBox="1"/>
          <p:nvPr/>
        </p:nvSpPr>
        <p:spPr>
          <a:xfrm>
            <a:off x="4722813" y="4800600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7402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4" y="365126"/>
            <a:ext cx="11756723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dirty="0" err="1"/>
              <a:t>Rheoli</a:t>
            </a:r>
            <a:r>
              <a:rPr lang="en-GB" sz="3600" dirty="0"/>
              <a:t> </a:t>
            </a:r>
            <a:r>
              <a:rPr lang="en-GB" sz="3600" dirty="0" err="1"/>
              <a:t>ymddygiad</a:t>
            </a:r>
            <a:r>
              <a:rPr lang="en-GB" sz="3600" dirty="0"/>
              <a:t> – </a:t>
            </a:r>
            <a:r>
              <a:rPr lang="en-GB" sz="3600" dirty="0" err="1"/>
              <a:t>datblygu</a:t>
            </a:r>
            <a:r>
              <a:rPr lang="en-GB" sz="3600" dirty="0"/>
              <a:t> </a:t>
            </a:r>
            <a:r>
              <a:rPr lang="en-GB" sz="3600" dirty="0" err="1"/>
              <a:t>perthnasau</a:t>
            </a:r>
            <a:r>
              <a:rPr lang="en-GB" sz="3600" dirty="0"/>
              <a:t> </a:t>
            </a:r>
            <a:r>
              <a:rPr lang="en-GB" sz="3600" dirty="0" err="1"/>
              <a:t>cadarnhaol</a:t>
            </a:r>
            <a:br>
              <a:rPr lang="en-GB" sz="3600" dirty="0"/>
            </a:br>
            <a:r>
              <a:rPr lang="en-GB" sz="3600" b="1" dirty="0"/>
              <a:t>        Behaviour management-  developing positive relationships</a:t>
            </a:r>
          </a:p>
        </p:txBody>
      </p:sp>
      <p:sp>
        <p:nvSpPr>
          <p:cNvPr id="27653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428863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27965" indent="-227965"/>
            <a:endParaRPr lang="en-US" altLang="en-US" sz="3000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3000" dirty="0" err="1">
                <a:ea typeface="ＭＳ Ｐゴシック"/>
              </a:rPr>
              <a:t>Croesawu</a:t>
            </a:r>
            <a:r>
              <a:rPr lang="en-US" altLang="en-US" sz="3000" dirty="0">
                <a:ea typeface="ＭＳ Ｐゴシック"/>
              </a:rPr>
              <a:t> plant </a:t>
            </a:r>
            <a:r>
              <a:rPr lang="en-US" altLang="en-US" sz="3000" dirty="0" err="1">
                <a:ea typeface="ＭＳ Ｐゴシック"/>
              </a:rPr>
              <a:t>wrth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iddynt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gyrraedd</a:t>
            </a:r>
            <a:r>
              <a:rPr lang="en-US" altLang="en-US" sz="3000" dirty="0">
                <a:ea typeface="ＭＳ Ｐゴシック"/>
              </a:rPr>
              <a:t> y </a:t>
            </a:r>
            <a:r>
              <a:rPr lang="en-US" altLang="en-US" sz="3000" dirty="0" err="1">
                <a:ea typeface="ＭＳ Ｐゴシック"/>
              </a:rPr>
              <a:t>dosbarth</a:t>
            </a:r>
            <a:endParaRPr lang="en-US" altLang="en-US" sz="30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3000" dirty="0" err="1">
                <a:ea typeface="ＭＳ Ｐゴシック"/>
              </a:rPr>
              <a:t>Sicrhau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fod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pob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plentyn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yr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hyn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sy'n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ddisgwyledig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ohonynt</a:t>
            </a:r>
            <a:endParaRPr lang="en-US" altLang="en-US" sz="300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3000" dirty="0" err="1">
                <a:ea typeface="ＭＳ Ｐゴシック"/>
              </a:rPr>
              <a:t>Creu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amgylchedd</a:t>
            </a:r>
            <a:r>
              <a:rPr lang="en-US" altLang="en-US" sz="3000" dirty="0">
                <a:ea typeface="ＭＳ Ｐゴシック"/>
              </a:rPr>
              <a:t> </a:t>
            </a:r>
            <a:r>
              <a:rPr lang="en-US" altLang="en-US" sz="3000" dirty="0" err="1">
                <a:ea typeface="ＭＳ Ｐゴシック"/>
              </a:rPr>
              <a:t>bositif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lle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mae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pob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plentyn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yn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gallu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ymlacio</a:t>
            </a:r>
            <a:r>
              <a:rPr lang="en-US" altLang="en-US" sz="3000" dirty="0">
                <a:ea typeface="ＭＳ Ｐゴシック"/>
              </a:rPr>
              <a:t> ac </a:t>
            </a:r>
            <a:r>
              <a:rPr lang="en-US" altLang="en-US" sz="3000" dirty="0" err="1">
                <a:ea typeface="ＭＳ Ｐゴシック"/>
              </a:rPr>
              <a:t>yn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cael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dirty="0" err="1">
                <a:ea typeface="ＭＳ Ｐゴシック"/>
              </a:rPr>
              <a:t>eu</a:t>
            </a:r>
            <a:r>
              <a:rPr lang="en-US" altLang="en-US" sz="3000" dirty="0">
                <a:ea typeface="ＭＳ Ｐゴシック"/>
              </a:rPr>
              <a:t> </a:t>
            </a:r>
            <a:r>
              <a:rPr lang="en-US" altLang="en-US" sz="3000" dirty="0" err="1">
                <a:ea typeface="ＭＳ Ｐゴシック"/>
              </a:rPr>
              <a:t>derbyn</a:t>
            </a:r>
            <a:endParaRPr lang="en-US" altLang="en-US" sz="3000" dirty="0" err="1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3000" err="1">
                <a:ea typeface="ＭＳ Ｐゴシック"/>
              </a:rPr>
              <a:t>Datganiadau</a:t>
            </a:r>
            <a:r>
              <a:rPr lang="en-US" altLang="en-US" sz="3000" dirty="0">
                <a:ea typeface="ＭＳ Ｐゴシック"/>
              </a:rPr>
              <a:t> </a:t>
            </a:r>
            <a:r>
              <a:rPr lang="en-US" altLang="en-US" sz="3000" err="1">
                <a:ea typeface="ＭＳ Ｐゴシック"/>
              </a:rPr>
              <a:t>positif</a:t>
            </a:r>
            <a:r>
              <a:rPr lang="en-US" altLang="en-US" sz="3000" dirty="0">
                <a:ea typeface="ＭＳ Ｐゴシック"/>
              </a:rPr>
              <a:t>- </a:t>
            </a:r>
            <a:r>
              <a:rPr lang="en-US" altLang="en-US" sz="3000" err="1">
                <a:solidFill>
                  <a:srgbClr val="FF0000"/>
                </a:solidFill>
                <a:ea typeface="ＭＳ Ｐゴシック"/>
              </a:rPr>
              <a:t>rhowch</a:t>
            </a:r>
            <a:r>
              <a:rPr lang="en-US" altLang="en-US" sz="30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US" altLang="en-US" sz="3000" err="1">
                <a:solidFill>
                  <a:srgbClr val="FF0000"/>
                </a:solidFill>
                <a:ea typeface="ＭＳ Ｐゴシック"/>
              </a:rPr>
              <a:t>enghreifftiau</a:t>
            </a:r>
            <a:endParaRPr lang="en-US" altLang="en-US" sz="3000">
              <a:solidFill>
                <a:srgbClr val="FF0000"/>
              </a:solidFill>
              <a:ea typeface="ＭＳ Ｐゴシック"/>
              <a:cs typeface="Calibri" panose="020F0502020204030204"/>
            </a:endParaRPr>
          </a:p>
          <a:p>
            <a:pPr marL="227965" indent="-227965"/>
            <a:endParaRPr lang="en-US" altLang="en-US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27654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Welcome the children as they enter the classroom.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Ensure all children understand what is expected of them.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Create a positive environment where each child feels relaxed and accepted.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Positive statements-</a:t>
            </a:r>
            <a:r>
              <a:rPr lang="en-GB" altLang="en-US" sz="2800" i="1" dirty="0">
                <a:solidFill>
                  <a:srgbClr val="FF0000"/>
                </a:solidFill>
                <a:ea typeface="ＭＳ Ｐゴシック" pitchFamily="34" charset="-128"/>
              </a:rPr>
              <a:t> suggest examples</a:t>
            </a:r>
            <a:endParaRPr lang="en-GB" altLang="en-US" sz="28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sz="2800" i="1" dirty="0">
              <a:ea typeface="ＭＳ Ｐゴシック" pitchFamily="34" charset="-128"/>
            </a:endParaRPr>
          </a:p>
        </p:txBody>
      </p:sp>
      <p:pic>
        <p:nvPicPr>
          <p:cNvPr id="27655" name="Picture 2" descr="C:\Users\Dave\AppData\Local\Microsoft\Windows\Temporary Internet Files\Content.IE5\BP5W2LPY\47443312_dd478562c9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266" y="4849746"/>
            <a:ext cx="2628460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0" name="Picture 2" descr="C:\Users\s.ainsworth\AppData\Local\Microsoft\Windows\Temporary Internet Files\Content.IE5\SAJO67SS\0001BlaBlaKidsPres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500" y="5479032"/>
            <a:ext cx="3136389" cy="1169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167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119063"/>
            <a:ext cx="11665138" cy="1325563"/>
          </a:xfrm>
        </p:spPr>
        <p:txBody>
          <a:bodyPr>
            <a:noAutofit/>
          </a:bodyPr>
          <a:lstStyle/>
          <a:p>
            <a:r>
              <a:rPr lang="en-GB" sz="3600" dirty="0" err="1"/>
              <a:t>Rheoli</a:t>
            </a:r>
            <a:r>
              <a:rPr lang="en-GB" sz="3600" dirty="0"/>
              <a:t> </a:t>
            </a:r>
            <a:r>
              <a:rPr lang="en-GB" sz="3600" dirty="0" err="1"/>
              <a:t>ymddygiad</a:t>
            </a:r>
            <a:r>
              <a:rPr lang="en-GB" sz="3600" dirty="0"/>
              <a:t> – </a:t>
            </a:r>
            <a:r>
              <a:rPr lang="en-GB" sz="3600" dirty="0" err="1"/>
              <a:t>datblygu</a:t>
            </a:r>
            <a:r>
              <a:rPr lang="en-GB" sz="3600" dirty="0"/>
              <a:t> </a:t>
            </a:r>
            <a:r>
              <a:rPr lang="en-GB" sz="3600" dirty="0" err="1"/>
              <a:t>perthnasau</a:t>
            </a:r>
            <a:r>
              <a:rPr lang="en-GB" sz="3600" dirty="0"/>
              <a:t> </a:t>
            </a:r>
            <a:r>
              <a:rPr lang="en-GB" sz="3600" dirty="0" err="1"/>
              <a:t>cadarnhaol</a:t>
            </a:r>
            <a:br>
              <a:rPr lang="en-GB" sz="3600" dirty="0"/>
            </a:br>
            <a:r>
              <a:rPr lang="en-GB" sz="3600" b="1" dirty="0"/>
              <a:t>       Behaviour management-  developing positive relationships</a:t>
            </a:r>
            <a:endParaRPr lang="en-US" altLang="en-US" sz="3600" b="1" dirty="0">
              <a:ea typeface="ＭＳ Ｐゴシック" pitchFamily="34" charset="-128"/>
            </a:endParaRPr>
          </a:p>
        </p:txBody>
      </p:sp>
      <p:sp>
        <p:nvSpPr>
          <p:cNvPr id="28677" name="Content Placeholder 4"/>
          <p:cNvSpPr>
            <a:spLocks noGrp="1"/>
          </p:cNvSpPr>
          <p:nvPr>
            <p:ph sz="quarter" idx="2"/>
          </p:nvPr>
        </p:nvSpPr>
        <p:spPr>
          <a:xfrm>
            <a:off x="476253" y="1005258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27965" indent="-227965"/>
            <a:endParaRPr lang="en-US" altLang="en-US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r>
              <a:rPr lang="en-US" altLang="en-US" sz="2750" err="1">
                <a:ea typeface="ＭＳ Ｐゴシック"/>
              </a:rPr>
              <a:t>Trin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pob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plentyn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gyda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pharch</a:t>
            </a:r>
            <a:r>
              <a:rPr lang="en-US" altLang="en-US" sz="2750" dirty="0">
                <a:ea typeface="ＭＳ Ｐゴシック"/>
              </a:rPr>
              <a:t>, </a:t>
            </a:r>
            <a:r>
              <a:rPr lang="en-US" altLang="en-US" sz="2750" err="1">
                <a:ea typeface="ＭＳ Ｐゴシック"/>
              </a:rPr>
              <a:t>byth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codi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cywilydd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err="1">
                <a:ea typeface="ＭＳ Ｐゴシック"/>
              </a:rPr>
              <a:t>arnynt</a:t>
            </a:r>
            <a:endParaRPr lang="en-US" altLang="en-US" sz="275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750" dirty="0" err="1">
                <a:ea typeface="ＭＳ Ｐゴシック"/>
              </a:rPr>
              <a:t>Rhannu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llwyddiannau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gyda’r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dosbarth</a:t>
            </a:r>
            <a:endParaRPr lang="en-US" altLang="en-US" sz="275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750" dirty="0" err="1">
                <a:ea typeface="ＭＳ Ｐゴシック"/>
              </a:rPr>
              <a:t>Cydnabod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fod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gan</a:t>
            </a:r>
            <a:r>
              <a:rPr lang="en-US" altLang="en-US" sz="2750" dirty="0">
                <a:ea typeface="ＭＳ Ｐゴシック"/>
              </a:rPr>
              <a:t> bob </a:t>
            </a:r>
            <a:r>
              <a:rPr lang="en-US" altLang="en-US" sz="2750" dirty="0" err="1">
                <a:ea typeface="ＭＳ Ｐゴシック"/>
              </a:rPr>
              <a:t>plentyn</a:t>
            </a:r>
            <a:r>
              <a:rPr lang="en-US" altLang="en-US" sz="2750" dirty="0">
                <a:ea typeface="ＭＳ Ｐゴシック"/>
              </a:rPr>
              <a:t> y </a:t>
            </a:r>
            <a:r>
              <a:rPr lang="en-US" altLang="en-US" sz="2750" dirty="0" err="1">
                <a:ea typeface="ＭＳ Ｐゴシック"/>
              </a:rPr>
              <a:t>gallu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i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ddysgu</a:t>
            </a:r>
            <a:r>
              <a:rPr lang="en-US" altLang="en-US" sz="2750" dirty="0">
                <a:ea typeface="ＭＳ Ｐゴシック"/>
              </a:rPr>
              <a:t> a </a:t>
            </a:r>
            <a:r>
              <a:rPr lang="en-US" altLang="en-US" sz="2750" dirty="0" err="1">
                <a:ea typeface="ＭＳ Ｐゴシック"/>
              </a:rPr>
              <a:t>llwyddo</a:t>
            </a:r>
            <a:endParaRPr lang="en-US" altLang="en-US" sz="2750" dirty="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750" dirty="0" err="1">
                <a:ea typeface="ＭＳ Ｐゴシック"/>
              </a:rPr>
              <a:t>Rhoi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cyfle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i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blant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wneud</a:t>
            </a:r>
            <a:r>
              <a:rPr lang="en-US" altLang="en-US" sz="2750" dirty="0">
                <a:ea typeface="ＭＳ Ｐゴシック"/>
              </a:rPr>
              <a:t> </a:t>
            </a:r>
            <a:r>
              <a:rPr lang="en-US" altLang="en-US" sz="2750" dirty="0" err="1">
                <a:ea typeface="ＭＳ Ｐゴシック"/>
              </a:rPr>
              <a:t>penderfyniadau</a:t>
            </a:r>
            <a:r>
              <a:rPr lang="en-US" altLang="en-US" sz="2750" dirty="0">
                <a:ea typeface="ＭＳ Ｐゴシック"/>
              </a:rPr>
              <a:t> o </a:t>
            </a:r>
            <a:r>
              <a:rPr lang="en-US" altLang="en-US" sz="2750" dirty="0" err="1">
                <a:ea typeface="ＭＳ Ｐゴシック"/>
              </a:rPr>
              <a:t>fewn</a:t>
            </a:r>
            <a:r>
              <a:rPr lang="en-US" altLang="en-US" sz="2750" dirty="0">
                <a:ea typeface="ＭＳ Ｐゴシック"/>
              </a:rPr>
              <a:t> y </a:t>
            </a:r>
            <a:r>
              <a:rPr lang="en-US" altLang="en-US" sz="2750" dirty="0" err="1">
                <a:ea typeface="ＭＳ Ｐゴシック"/>
              </a:rPr>
              <a:t>dosbarth</a:t>
            </a:r>
            <a:endParaRPr lang="en-US" altLang="en-US" sz="2750" dirty="0">
              <a:ea typeface="ＭＳ Ｐゴシック"/>
              <a:cs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i="1" dirty="0"/>
              <a:t>Treat each child with respect, never embarrass or ridicule </a:t>
            </a:r>
          </a:p>
          <a:p>
            <a:pPr>
              <a:defRPr/>
            </a:pPr>
            <a:r>
              <a:rPr lang="en-GB" i="1" dirty="0"/>
              <a:t>Share successes with the class</a:t>
            </a:r>
          </a:p>
          <a:p>
            <a:pPr>
              <a:defRPr/>
            </a:pPr>
            <a:r>
              <a:rPr lang="en-GB" i="1" dirty="0"/>
              <a:t>Recognise every child has the ability to learn and achieve </a:t>
            </a:r>
          </a:p>
          <a:p>
            <a:pPr>
              <a:defRPr/>
            </a:pPr>
            <a:r>
              <a:rPr lang="en-GB" i="1" dirty="0"/>
              <a:t>Involve children in making decisions within the classroom 	</a:t>
            </a:r>
          </a:p>
          <a:p>
            <a:pPr marL="109537" indent="0">
              <a:buFont typeface="Wingdings 3" pitchFamily="18" charset="2"/>
              <a:buNone/>
              <a:defRPr/>
            </a:pPr>
            <a:endParaRPr lang="en-GB" i="1" dirty="0"/>
          </a:p>
        </p:txBody>
      </p:sp>
      <p:pic>
        <p:nvPicPr>
          <p:cNvPr id="23556" name="Picture 4" descr="C:\Users\s.ainsworth\AppData\Local\Microsoft\Windows\Temporary Internet Files\Content.IE5\KDSCESFD\Quotes-about-success-and-consistencySuccess-is-the-natural-consequence-of-consistently-applying-basic-fundamentals.-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181" y="4518606"/>
            <a:ext cx="4769768" cy="198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7" name="Picture 5" descr="C:\Users\s.ainsworth\AppData\Local\Microsoft\Windows\Temporary Internet Files\Content.IE5\SAJO67SS\Teacher_3_kid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028" y="5000365"/>
            <a:ext cx="4628324" cy="1619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72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9" y="304800"/>
            <a:ext cx="11953328" cy="1397000"/>
          </a:xfrm>
        </p:spPr>
        <p:txBody>
          <a:bodyPr>
            <a:normAutofit/>
          </a:bodyPr>
          <a:lstStyle/>
          <a:p>
            <a:r>
              <a:rPr lang="en-US" sz="4350" i="1" err="1"/>
              <a:t>Damcaniaeth</a:t>
            </a:r>
            <a:r>
              <a:rPr lang="en-US" sz="4350" i="1" dirty="0"/>
              <a:t> </a:t>
            </a:r>
            <a:r>
              <a:rPr lang="en-US" sz="4350" i="1" err="1"/>
              <a:t>Cyfathrebu</a:t>
            </a:r>
            <a:r>
              <a:rPr lang="en-US" sz="4350" i="1" dirty="0"/>
              <a:t> </a:t>
            </a:r>
            <a:r>
              <a:rPr lang="en-US" sz="4350" i="1" err="1"/>
              <a:t>Cyfath</a:t>
            </a:r>
            <a:r>
              <a:rPr lang="en-US" sz="4350" i="1" dirty="0"/>
              <a:t>: Haim </a:t>
            </a:r>
            <a:r>
              <a:rPr lang="en-US" sz="4350" i="1" err="1"/>
              <a:t>Ginott</a:t>
            </a:r>
            <a:br>
              <a:rPr lang="en-US" sz="4350" i="1" dirty="0"/>
            </a:br>
            <a:r>
              <a:rPr lang="en-US" sz="4350" b="1" i="1" dirty="0"/>
              <a:t>Congruent Communication Theory: Haim </a:t>
            </a:r>
            <a:r>
              <a:rPr lang="en-US" sz="4350" b="1" i="1" err="1"/>
              <a:t>Ginott</a:t>
            </a:r>
            <a:endParaRPr lang="en-GB" sz="4350" b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40" y="1825624"/>
            <a:ext cx="5972493" cy="503237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27965" indent="-227965"/>
            <a:r>
              <a:rPr lang="en-GB" sz="2750" dirty="0" err="1"/>
              <a:t>Oedolion</a:t>
            </a:r>
            <a:r>
              <a:rPr lang="en-GB" sz="2750" dirty="0"/>
              <a:t> 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modelu’r</a:t>
            </a:r>
            <a:r>
              <a:rPr lang="en-GB" sz="2750" dirty="0"/>
              <a:t> </a:t>
            </a:r>
            <a:r>
              <a:rPr lang="en-GB" sz="2750" dirty="0" err="1"/>
              <a:t>ymddygiad</a:t>
            </a:r>
            <a:r>
              <a:rPr lang="en-GB" sz="2750" dirty="0"/>
              <a:t> </a:t>
            </a:r>
            <a:r>
              <a:rPr lang="en-GB" sz="2750" dirty="0" err="1"/>
              <a:t>dymunol</a:t>
            </a:r>
            <a:endParaRPr lang="en-GB" dirty="0" err="1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Athrawon</a:t>
            </a:r>
            <a:r>
              <a:rPr lang="en-GB" sz="2750" dirty="0"/>
              <a:t> </a:t>
            </a:r>
            <a:r>
              <a:rPr lang="en-GB" sz="2750" dirty="0" err="1"/>
              <a:t>angen</a:t>
            </a:r>
            <a:r>
              <a:rPr lang="en-GB" sz="2750" dirty="0"/>
              <a:t> </a:t>
            </a:r>
            <a:r>
              <a:rPr lang="en-GB" sz="2750" dirty="0" err="1"/>
              <a:t>adeiladu</a:t>
            </a:r>
            <a:r>
              <a:rPr lang="en-GB" sz="2750" dirty="0"/>
              <a:t> </a:t>
            </a:r>
            <a:r>
              <a:rPr lang="en-GB" sz="2750" dirty="0" err="1"/>
              <a:t>ymdeimlad</a:t>
            </a:r>
            <a:r>
              <a:rPr lang="en-GB" sz="2750" dirty="0"/>
              <a:t> </a:t>
            </a:r>
            <a:r>
              <a:rPr lang="en-GB" sz="2750" dirty="0" err="1"/>
              <a:t>disgyblion</a:t>
            </a:r>
            <a:r>
              <a:rPr lang="en-GB" sz="2750" dirty="0"/>
              <a:t> o </a:t>
            </a:r>
            <a:r>
              <a:rPr lang="en-GB" sz="2750" dirty="0" err="1"/>
              <a:t>hunan</a:t>
            </a:r>
            <a:r>
              <a:rPr lang="en-GB" sz="2750" dirty="0"/>
              <a:t> </a:t>
            </a:r>
            <a:r>
              <a:rPr lang="en-GB" sz="2750" dirty="0" err="1"/>
              <a:t>barch</a:t>
            </a:r>
            <a:r>
              <a:rPr lang="en-GB" sz="2750" dirty="0"/>
              <a:t> ac </a:t>
            </a:r>
            <a:r>
              <a:rPr lang="en-GB" sz="2750" dirty="0" err="1"/>
              <a:t>ymddiredaeth</a:t>
            </a:r>
            <a:r>
              <a:rPr lang="en-GB" sz="2750" dirty="0"/>
              <a:t> 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/>
              <a:t>Dylai </a:t>
            </a:r>
            <a:r>
              <a:rPr lang="en-GB" sz="2750" dirty="0" err="1"/>
              <a:t>athrawon</a:t>
            </a:r>
            <a:r>
              <a:rPr lang="en-GB" sz="2750" dirty="0"/>
              <a:t> </a:t>
            </a:r>
            <a:r>
              <a:rPr lang="en-GB" sz="2750" dirty="0" err="1"/>
              <a:t>fynegi’n</a:t>
            </a:r>
            <a:r>
              <a:rPr lang="en-GB" sz="2750" dirty="0"/>
              <a:t> </a:t>
            </a:r>
            <a:r>
              <a:rPr lang="en-GB" sz="2750" dirty="0" err="1"/>
              <a:t>bwyllog</a:t>
            </a:r>
            <a:r>
              <a:rPr lang="en-GB" sz="2750" dirty="0"/>
              <a:t> y </a:t>
            </a:r>
            <a:r>
              <a:rPr lang="en-GB" sz="2750" dirty="0" err="1"/>
              <a:t>ffordd</a:t>
            </a:r>
            <a:r>
              <a:rPr lang="en-GB" sz="2750" dirty="0"/>
              <a:t> </a:t>
            </a:r>
            <a:r>
              <a:rPr lang="en-GB" sz="2750" dirty="0" err="1"/>
              <a:t>mae’r</a:t>
            </a:r>
            <a:r>
              <a:rPr lang="en-GB" sz="2750" dirty="0"/>
              <a:t> </a:t>
            </a:r>
            <a:r>
              <a:rPr lang="en-GB" sz="2750" dirty="0" err="1"/>
              <a:t>camymddwyn</a:t>
            </a:r>
            <a:r>
              <a:rPr lang="en-GB" sz="2750" dirty="0"/>
              <a:t> 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gwneud</a:t>
            </a:r>
            <a:r>
              <a:rPr lang="en-GB" sz="2750" dirty="0"/>
              <a:t> </a:t>
            </a:r>
            <a:r>
              <a:rPr lang="en-GB" sz="2750" dirty="0" err="1"/>
              <a:t>iddynt</a:t>
            </a:r>
            <a:r>
              <a:rPr lang="en-GB" sz="2750" dirty="0"/>
              <a:t> </a:t>
            </a:r>
            <a:r>
              <a:rPr lang="en-GB" sz="2750" dirty="0" err="1"/>
              <a:t>deimlo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dirty="0" err="1"/>
              <a:t>Cyfathrebu</a:t>
            </a:r>
            <a:r>
              <a:rPr lang="en-GB" sz="2750" dirty="0"/>
              <a:t> – </a:t>
            </a:r>
            <a:r>
              <a:rPr lang="en-GB" sz="2750" dirty="0" err="1"/>
              <a:t>datganiadau</a:t>
            </a:r>
            <a:r>
              <a:rPr lang="en-GB" sz="2750" dirty="0"/>
              <a:t> ‘fi’ </a:t>
            </a:r>
            <a:r>
              <a:rPr lang="en-GB" sz="2750" dirty="0" err="1"/>
              <a:t>yn</a:t>
            </a:r>
            <a:r>
              <a:rPr lang="en-GB" sz="2750" dirty="0"/>
              <a:t> </a:t>
            </a:r>
            <a:r>
              <a:rPr lang="en-GB" sz="2750" dirty="0" err="1"/>
              <a:t>hytrach</a:t>
            </a:r>
            <a:r>
              <a:rPr lang="en-GB" sz="2750" dirty="0"/>
              <a:t> </a:t>
            </a:r>
            <a:r>
              <a:rPr lang="en-GB" sz="2750" dirty="0" err="1"/>
              <a:t>na</a:t>
            </a:r>
            <a:r>
              <a:rPr lang="en-GB" sz="2750" dirty="0"/>
              <a:t> ‘</a:t>
            </a:r>
            <a:r>
              <a:rPr lang="en-GB" sz="2750" dirty="0" err="1"/>
              <a:t>ti</a:t>
            </a:r>
            <a:r>
              <a:rPr lang="en-GB" sz="2750" dirty="0"/>
              <a:t>’ er </a:t>
            </a:r>
            <a:r>
              <a:rPr lang="en-GB" sz="2750" dirty="0" err="1"/>
              <a:t>mwyn</a:t>
            </a:r>
            <a:r>
              <a:rPr lang="en-GB" sz="2750" dirty="0"/>
              <a:t> </a:t>
            </a:r>
            <a:r>
              <a:rPr lang="en-GB" sz="2750" dirty="0" err="1"/>
              <a:t>osgoi</a:t>
            </a:r>
            <a:r>
              <a:rPr lang="en-GB" sz="2750" dirty="0"/>
              <a:t> </a:t>
            </a:r>
            <a:r>
              <a:rPr lang="en-GB" sz="2750" dirty="0" err="1"/>
              <a:t>beirniadu’r</a:t>
            </a:r>
            <a:r>
              <a:rPr lang="en-GB" sz="2750" dirty="0"/>
              <a:t> </a:t>
            </a:r>
            <a:r>
              <a:rPr lang="en-GB" sz="2750" dirty="0" err="1"/>
              <a:t>plentyn</a:t>
            </a:r>
            <a:endParaRPr lang="en-GB" sz="2750" dirty="0">
              <a:cs typeface="Calibri" panose="020F0502020204030204"/>
            </a:endParaRPr>
          </a:p>
          <a:p>
            <a:pPr marL="227965" indent="-227965"/>
            <a:r>
              <a:rPr lang="en-GB" sz="2750" err="1"/>
              <a:t>Sylwadau</a:t>
            </a:r>
            <a:r>
              <a:rPr lang="en-GB" sz="2750" dirty="0"/>
              <a:t>/ </a:t>
            </a:r>
            <a:r>
              <a:rPr lang="en-GB" sz="2750" err="1"/>
              <a:t>rheolau’n</a:t>
            </a:r>
            <a:r>
              <a:rPr lang="en-GB" sz="2750" dirty="0"/>
              <a:t> </a:t>
            </a:r>
            <a:r>
              <a:rPr lang="en-GB" sz="2750" err="1"/>
              <a:t>perthyn</a:t>
            </a:r>
            <a:r>
              <a:rPr lang="en-GB" sz="2750" dirty="0"/>
              <a:t> </a:t>
            </a:r>
            <a:r>
              <a:rPr lang="en-GB" sz="2750" err="1"/>
              <a:t>i’r</a:t>
            </a:r>
            <a:r>
              <a:rPr lang="en-GB" sz="2750" dirty="0"/>
              <a:t> </a:t>
            </a:r>
            <a:r>
              <a:rPr lang="en-GB" sz="2750" err="1"/>
              <a:t>gwrthrych</a:t>
            </a:r>
            <a:r>
              <a:rPr lang="en-GB" sz="2750" dirty="0"/>
              <a:t> </a:t>
            </a:r>
            <a:r>
              <a:rPr lang="en-GB" sz="2750" err="1"/>
              <a:t>e.e</a:t>
            </a:r>
            <a:r>
              <a:rPr lang="en-GB" sz="2750" dirty="0"/>
              <a:t>. ‘</a:t>
            </a:r>
            <a:r>
              <a:rPr lang="en-GB" sz="2750" err="1"/>
              <a:t>nid</a:t>
            </a:r>
            <a:r>
              <a:rPr lang="en-GB" sz="2750" dirty="0"/>
              <a:t> </a:t>
            </a:r>
            <a:r>
              <a:rPr lang="en-GB" sz="2750" err="1"/>
              <a:t>ar</a:t>
            </a:r>
            <a:r>
              <a:rPr lang="en-GB" sz="2750" dirty="0"/>
              <a:t> </a:t>
            </a:r>
            <a:r>
              <a:rPr lang="en-GB" sz="2750" err="1"/>
              <a:t>gyfer</a:t>
            </a:r>
            <a:r>
              <a:rPr lang="en-GB" sz="2750" dirty="0"/>
              <a:t> </a:t>
            </a:r>
            <a:r>
              <a:rPr lang="en-GB" sz="2750" err="1"/>
              <a:t>taflu</a:t>
            </a:r>
            <a:r>
              <a:rPr lang="en-GB" sz="2750" dirty="0"/>
              <a:t> ma </a:t>
            </a:r>
            <a:r>
              <a:rPr lang="en-GB" sz="2750" err="1"/>
              <a:t>pensil</a:t>
            </a:r>
            <a:r>
              <a:rPr lang="en-GB" sz="2750" dirty="0"/>
              <a:t>’</a:t>
            </a:r>
            <a:endParaRPr lang="en-GB" sz="2750" dirty="0">
              <a:cs typeface="Calibri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2" y="3483528"/>
            <a:ext cx="5756468" cy="325783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27965" indent="-227965"/>
            <a:r>
              <a:rPr lang="en-GB" sz="1000" i="1" dirty="0">
                <a:hlinkClick r:id="rId4"/>
              </a:rPr>
              <a:t>s</a:t>
            </a:r>
            <a:r>
              <a:rPr lang="en-GB" sz="1000" i="1" dirty="0"/>
              <a:t> </a:t>
            </a:r>
            <a:endParaRPr lang="en-US" dirty="0"/>
          </a:p>
          <a:p>
            <a:pPr marL="227965" indent="-227965"/>
            <a:r>
              <a:rPr lang="en-GB" i="1" dirty="0"/>
              <a:t>Adults model desired behaviour</a:t>
            </a:r>
            <a:endParaRPr lang="en-GB" i="1" dirty="0">
              <a:cs typeface="Calibri" panose="020F0502020204030204"/>
            </a:endParaRPr>
          </a:p>
          <a:p>
            <a:pPr marL="227965" indent="-227965"/>
            <a:r>
              <a:rPr lang="en-GB" i="1" dirty="0"/>
              <a:t>Teachers need to build self-esteem and trust</a:t>
            </a:r>
            <a:endParaRPr lang="en-GB" i="1" dirty="0">
              <a:cs typeface="Calibri" panose="020F0502020204030204"/>
            </a:endParaRPr>
          </a:p>
          <a:p>
            <a:pPr marL="227965" indent="-227965"/>
            <a:r>
              <a:rPr lang="en-GB" i="1" dirty="0"/>
              <a:t>Teachers should calmly express how behaviour makes them feel</a:t>
            </a:r>
            <a:endParaRPr lang="en-GB" i="1" dirty="0">
              <a:cs typeface="Calibri" panose="020F0502020204030204"/>
            </a:endParaRPr>
          </a:p>
          <a:p>
            <a:pPr marL="227965" indent="-227965"/>
            <a:r>
              <a:rPr lang="en-GB" sz="2750" i="1" dirty="0"/>
              <a:t>Communication – ‘I’ statements instead of ‘you’ statements to avoid criticising the child</a:t>
            </a:r>
            <a:endParaRPr lang="en-GB" sz="2750" i="1" dirty="0">
              <a:cs typeface="Calibri"/>
            </a:endParaRPr>
          </a:p>
          <a:p>
            <a:pPr marL="227965" indent="-227965"/>
            <a:r>
              <a:rPr lang="en-GB" i="1" dirty="0"/>
              <a:t>Comments/rules attached to objects e.g. ‘the pencil is not for throwing’</a:t>
            </a:r>
            <a:endParaRPr lang="en-GB" i="1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</p:txBody>
      </p:sp>
      <p:pic>
        <p:nvPicPr>
          <p:cNvPr id="5" name="Picture 5">
            <a:hlinkClick r:id="" action="ppaction://media"/>
            <a:extLst>
              <a:ext uri="{FF2B5EF4-FFF2-40B4-BE49-F238E27FC236}">
                <a16:creationId xmlns:a16="http://schemas.microsoft.com/office/drawing/2014/main" id="{B19E587D-5775-4D6E-BB04-05C653166D3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998533" y="1677129"/>
            <a:ext cx="3353117" cy="1899267"/>
          </a:xfrm>
          <a:prstGeom prst="rect">
            <a:avLst/>
          </a:prstGeom>
        </p:spPr>
      </p:pic>
      <p:pic>
        <p:nvPicPr>
          <p:cNvPr id="6" name="Picture 6">
            <a:hlinkClick r:id="" action="ppaction://media"/>
            <a:extLst>
              <a:ext uri="{FF2B5EF4-FFF2-40B4-BE49-F238E27FC236}">
                <a16:creationId xmlns:a16="http://schemas.microsoft.com/office/drawing/2014/main" id="{24DBCBD6-F829-4BBC-A656-38BBDABD01D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32099" y="4712882"/>
            <a:ext cx="3726109" cy="188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41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835" y="365126"/>
            <a:ext cx="11665138" cy="1338879"/>
          </a:xfrm>
        </p:spPr>
        <p:txBody>
          <a:bodyPr/>
          <a:lstStyle/>
          <a:p>
            <a:r>
              <a:rPr lang="en-GB" sz="4350" err="1"/>
              <a:t>Tyfu</a:t>
            </a:r>
            <a:r>
              <a:rPr lang="en-GB" sz="4350" dirty="0"/>
              <a:t> </a:t>
            </a:r>
            <a:r>
              <a:rPr lang="en-GB" sz="4350" err="1"/>
              <a:t>ymagwedd</a:t>
            </a:r>
            <a:r>
              <a:rPr lang="en-GB" sz="4350" dirty="0"/>
              <a:t> cadarnhaol</a:t>
            </a:r>
            <a:br>
              <a:rPr lang="en-GB" sz="4350" dirty="0">
                <a:cs typeface="Calibri Light"/>
              </a:rPr>
            </a:br>
            <a:r>
              <a:rPr lang="en-GB" sz="4350" b="1"/>
              <a:t>                           Growing a Positive </a:t>
            </a:r>
            <a:r>
              <a:rPr lang="en-GB" sz="4350" b="1" dirty="0"/>
              <a:t>Approach</a:t>
            </a:r>
            <a:r>
              <a:rPr lang="en-GB" sz="4350" dirty="0"/>
              <a:t>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96756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227965" indent="-227965"/>
            <a:r>
              <a:rPr lang="en-GB" sz="2750"/>
              <a:t>Mae ein defnydd o iaith 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gallu</a:t>
            </a:r>
            <a:r>
              <a:rPr lang="en-GB" sz="2750"/>
              <a:t> bod </a:t>
            </a:r>
            <a:r>
              <a:rPr lang="en-GB" sz="2750" err="1"/>
              <a:t>yn</a:t>
            </a:r>
            <a:r>
              <a:rPr lang="en-GB" sz="2750" dirty="0"/>
              <a:t> </a:t>
            </a:r>
            <a:r>
              <a:rPr lang="en-GB" sz="2750" err="1"/>
              <a:t>ffordd</a:t>
            </a:r>
            <a:r>
              <a:rPr lang="en-GB" sz="2750" dirty="0"/>
              <a:t> </a:t>
            </a:r>
            <a:r>
              <a:rPr lang="en-GB" sz="2750" err="1"/>
              <a:t>bwerus</a:t>
            </a:r>
            <a:r>
              <a:rPr lang="en-GB" sz="2750"/>
              <a:t> o </a:t>
            </a:r>
            <a:r>
              <a:rPr lang="en-GB" sz="2750" err="1"/>
              <a:t>ddatblygu</a:t>
            </a:r>
            <a:r>
              <a:rPr lang="en-GB" sz="2750" dirty="0"/>
              <a:t> </a:t>
            </a:r>
            <a:r>
              <a:rPr lang="en-GB" sz="2750"/>
              <a:t>amgylchedd bositif. </a:t>
            </a:r>
            <a:endParaRPr lang="en-US"/>
          </a:p>
          <a:p>
            <a:pPr marL="227965" indent="-227965"/>
            <a:r>
              <a:rPr lang="en-GB" sz="2750" dirty="0"/>
              <a:t>Mae </a:t>
            </a:r>
            <a:r>
              <a:rPr lang="en-GB" sz="2750" err="1"/>
              <a:t>hefyd</a:t>
            </a:r>
            <a:r>
              <a:rPr lang="en-GB" sz="2750" dirty="0"/>
              <a:t> </a:t>
            </a:r>
            <a:r>
              <a:rPr lang="en-GB" sz="2750" err="1"/>
              <a:t>yn</a:t>
            </a:r>
            <a:r>
              <a:rPr lang="en-GB" sz="2750"/>
              <a:t> ffordd o amddiffyn urddas a hunan-hyder </a:t>
            </a:r>
            <a:r>
              <a:rPr lang="en-GB" sz="2750" err="1"/>
              <a:t>plentyn</a:t>
            </a:r>
            <a:r>
              <a:rPr lang="en-GB" sz="2750" dirty="0"/>
              <a:t>. </a:t>
            </a:r>
            <a:endParaRPr lang="en-GB" sz="2750" dirty="0">
              <a:cs typeface="Calibri"/>
            </a:endParaRPr>
          </a:p>
          <a:p>
            <a:pPr marL="227965" indent="-227965"/>
            <a:r>
              <a:rPr lang="en-GB" sz="2750"/>
              <a:t>Mae nodweddion allweddol ymagwedd </a:t>
            </a:r>
            <a:r>
              <a:rPr lang="en-GB" sz="2750" err="1"/>
              <a:t>bositif</a:t>
            </a:r>
            <a:r>
              <a:rPr lang="en-GB" sz="2750"/>
              <a:t> yn cynnwys:</a:t>
            </a:r>
            <a:endParaRPr lang="en-GB" sz="2750">
              <a:cs typeface="Calibri" panose="020F0502020204030204"/>
            </a:endParaRPr>
          </a:p>
          <a:p>
            <a:pPr marL="685165" lvl="1" indent="-227965"/>
            <a:r>
              <a:rPr lang="en-GB" sz="2350"/>
              <a:t>Pwysleisio’r datganiadau postif </a:t>
            </a:r>
            <a:r>
              <a:rPr lang="en-GB" sz="2350" err="1"/>
              <a:t>yn</a:t>
            </a:r>
            <a:r>
              <a:rPr lang="en-GB" sz="2350" dirty="0"/>
              <a:t> </a:t>
            </a:r>
            <a:r>
              <a:rPr lang="en-GB" sz="2350" err="1"/>
              <a:t>hytrach</a:t>
            </a:r>
            <a:r>
              <a:rPr lang="en-GB" sz="2350" dirty="0"/>
              <a:t> </a:t>
            </a:r>
            <a:r>
              <a:rPr lang="en-GB" sz="2350"/>
              <a:t>na rhai negyddol</a:t>
            </a:r>
            <a:endParaRPr lang="en-GB" dirty="0">
              <a:cs typeface="Calibri" panose="020F0502020204030204"/>
            </a:endParaRPr>
          </a:p>
          <a:p>
            <a:pPr marL="685165" lvl="1" indent="-227965"/>
            <a:r>
              <a:rPr lang="en-GB" sz="2350"/>
              <a:t>Defnydd rheolaidd o ganmoliaeth a </a:t>
            </a:r>
            <a:r>
              <a:rPr lang="en-GB" sz="2350" err="1"/>
              <a:t>gwobrau</a:t>
            </a:r>
            <a:endParaRPr lang="en-GB" sz="2350">
              <a:cs typeface="Calibri" panose="020F0502020204030204"/>
            </a:endParaRPr>
          </a:p>
          <a:p>
            <a:pPr marL="685165" lvl="1" indent="-227965"/>
            <a:r>
              <a:rPr lang="en-GB" sz="2350"/>
              <a:t>Modelu’r </a:t>
            </a:r>
            <a:r>
              <a:rPr lang="en-GB" sz="2350" err="1"/>
              <a:t>sgiliau</a:t>
            </a:r>
            <a:r>
              <a:rPr lang="en-GB" sz="2350" dirty="0"/>
              <a:t> </a:t>
            </a:r>
            <a:r>
              <a:rPr lang="en-GB" sz="2350" err="1"/>
              <a:t>cymdeithasol</a:t>
            </a:r>
            <a:r>
              <a:rPr lang="en-GB" sz="2350" dirty="0"/>
              <a:t> </a:t>
            </a:r>
            <a:r>
              <a:rPr lang="en-GB" sz="2350" err="1"/>
              <a:t>sy’n</a:t>
            </a:r>
            <a:r>
              <a:rPr lang="en-GB" sz="2350" dirty="0"/>
              <a:t> </a:t>
            </a:r>
            <a:r>
              <a:rPr lang="en-GB" sz="2350"/>
              <a:t>angenrheidiol i brofi llwyddiant</a:t>
            </a:r>
            <a:endParaRPr lang="en-GB" sz="2350">
              <a:cs typeface="Calibri" panose="020F0502020204030204"/>
            </a:endParaRPr>
          </a:p>
          <a:p>
            <a:pPr marL="685165" lvl="1" indent="-227965"/>
            <a:r>
              <a:rPr lang="en-GB" sz="2350" err="1"/>
              <a:t>Rhoi</a:t>
            </a:r>
            <a:r>
              <a:rPr lang="en-GB" sz="2350" dirty="0"/>
              <a:t> </a:t>
            </a:r>
            <a:r>
              <a:rPr lang="en-GB" sz="2350" err="1"/>
              <a:t>cyfle</a:t>
            </a:r>
            <a:r>
              <a:rPr lang="en-GB" sz="2350" dirty="0"/>
              <a:t> </a:t>
            </a:r>
            <a:r>
              <a:rPr lang="en-GB" sz="2350" err="1"/>
              <a:t>i</a:t>
            </a:r>
            <a:r>
              <a:rPr lang="en-GB" sz="2350" dirty="0"/>
              <a:t> </a:t>
            </a:r>
            <a:r>
              <a:rPr lang="en-GB" sz="2350" err="1"/>
              <a:t>blentun</a:t>
            </a:r>
            <a:r>
              <a:rPr lang="en-GB" sz="2350" dirty="0"/>
              <a:t> </a:t>
            </a:r>
            <a:r>
              <a:rPr lang="en-GB" sz="2350" err="1"/>
              <a:t>addasu</a:t>
            </a:r>
            <a:r>
              <a:rPr lang="en-GB" sz="2350" dirty="0"/>
              <a:t> </a:t>
            </a:r>
            <a:r>
              <a:rPr lang="en-GB" sz="2350" err="1"/>
              <a:t>ei</a:t>
            </a:r>
            <a:r>
              <a:rPr lang="en-GB" sz="2350" dirty="0"/>
              <a:t> </a:t>
            </a:r>
            <a:r>
              <a:rPr lang="en-GB" sz="2350" err="1"/>
              <a:t>ymddygiad</a:t>
            </a:r>
            <a:r>
              <a:rPr lang="en-GB" sz="2350" dirty="0"/>
              <a:t> </a:t>
            </a:r>
            <a:r>
              <a:rPr lang="en-GB" sz="2350" err="1"/>
              <a:t>ar</a:t>
            </a:r>
            <a:r>
              <a:rPr lang="en-GB" sz="2350" dirty="0"/>
              <a:t> </a:t>
            </a:r>
            <a:r>
              <a:rPr lang="en-GB" sz="2350" err="1"/>
              <a:t>gyfer</a:t>
            </a:r>
            <a:r>
              <a:rPr lang="en-GB" sz="2350" dirty="0"/>
              <a:t> </a:t>
            </a:r>
            <a:r>
              <a:rPr lang="en-GB" sz="2350" err="1"/>
              <a:t>llwyddiant</a:t>
            </a:r>
            <a:r>
              <a:rPr lang="en-GB" sz="2350" dirty="0"/>
              <a:t> </a:t>
            </a:r>
            <a:r>
              <a:rPr lang="en-GB" sz="2350" err="1"/>
              <a:t>nid</a:t>
            </a:r>
            <a:r>
              <a:rPr lang="en-GB" sz="2350" dirty="0"/>
              <a:t> </a:t>
            </a:r>
            <a:r>
              <a:rPr lang="en-GB" sz="2350" err="1"/>
              <a:t>methiant</a:t>
            </a:r>
            <a:r>
              <a:rPr lang="en-GB" sz="2350" dirty="0"/>
              <a:t>. </a:t>
            </a:r>
            <a:endParaRPr lang="en-GB" sz="2350" dirty="0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5039568"/>
          </a:xfrm>
        </p:spPr>
        <p:txBody>
          <a:bodyPr>
            <a:normAutofit fontScale="85000" lnSpcReduction="10000"/>
          </a:bodyPr>
          <a:lstStyle/>
          <a:p>
            <a:r>
              <a:rPr lang="en-GB" i="1" dirty="0"/>
              <a:t>How you use language can be a powerful way of creating a positive atmosphere in the classroom. </a:t>
            </a:r>
          </a:p>
          <a:p>
            <a:r>
              <a:rPr lang="en-GB" i="1" dirty="0"/>
              <a:t>It’s a way of protecting children’s dignity and self-esteem. </a:t>
            </a:r>
          </a:p>
          <a:p>
            <a:r>
              <a:rPr lang="en-GB" i="1" dirty="0"/>
              <a:t>Key features of a positive approach include:</a:t>
            </a:r>
          </a:p>
          <a:p>
            <a:pPr lvl="1"/>
            <a:r>
              <a:rPr lang="en-GB" i="1" dirty="0"/>
              <a:t>An emphasis on positive rather than negative statements. </a:t>
            </a:r>
          </a:p>
          <a:p>
            <a:pPr lvl="1"/>
            <a:r>
              <a:rPr lang="en-GB" i="1" dirty="0"/>
              <a:t>Regular and sustained use of praise and rewards.</a:t>
            </a:r>
          </a:p>
          <a:p>
            <a:pPr lvl="1"/>
            <a:r>
              <a:rPr lang="en-GB" i="1" dirty="0"/>
              <a:t>Modelling the social skills children need to be successful.</a:t>
            </a:r>
          </a:p>
          <a:p>
            <a:pPr lvl="1"/>
            <a:r>
              <a:rPr lang="en-GB" i="1" dirty="0"/>
              <a:t>Redirecting children towards success rather than highlighting their mistakes.</a:t>
            </a:r>
          </a:p>
          <a:p>
            <a:pPr marL="426645" lvl="1" indent="0" algn="r">
              <a:buNone/>
            </a:pPr>
            <a:r>
              <a:rPr lang="en-GB" sz="1600" dirty="0"/>
              <a:t>(Hook and Vas, 2004)  </a:t>
            </a:r>
          </a:p>
        </p:txBody>
      </p:sp>
      <p:pic>
        <p:nvPicPr>
          <p:cNvPr id="5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429EBC47-0812-44E3-AB03-8F07A99C59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82658" y="277413"/>
            <a:ext cx="1676252" cy="12545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B46069-81B8-4997-9CDC-8F674D179F4D}"/>
              </a:ext>
            </a:extLst>
          </p:cNvPr>
          <p:cNvSpPr txBox="1"/>
          <p:nvPr/>
        </p:nvSpPr>
        <p:spPr>
          <a:xfrm>
            <a:off x="10205204" y="1446206"/>
            <a:ext cx="1676252" cy="163772"/>
          </a:xfrm>
          <a:prstGeom prst="rect">
            <a:avLst/>
          </a:prstGeom>
        </p:spPr>
        <p:txBody>
          <a:bodyPr lIns="91440" tIns="45720" rIns="91440" bIns="45720" anchor="t">
            <a:normAutofit fontScale="25000" lnSpcReduction="20000"/>
          </a:bodyPr>
          <a:lstStyle/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3951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6281" y="365126"/>
            <a:ext cx="10512862" cy="1325563"/>
          </a:xfrm>
        </p:spPr>
        <p:txBody>
          <a:bodyPr/>
          <a:lstStyle/>
          <a:p>
            <a:r>
              <a:rPr lang="en-GB" sz="4350"/>
              <a:t>Pwer Iaith / The Power of Language 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227965" indent="-227965"/>
            <a:r>
              <a:rPr lang="en-GB" sz="2750"/>
              <a:t>Ceisiwch ddisgrifo ymddygiad </a:t>
            </a:r>
            <a:r>
              <a:rPr lang="en-GB" sz="2750" err="1"/>
              <a:t>heb</a:t>
            </a:r>
            <a:r>
              <a:rPr lang="en-GB" sz="2750" dirty="0"/>
              <a:t> </a:t>
            </a:r>
            <a:r>
              <a:rPr lang="en-GB" sz="2750"/>
              <a:t>roi bai – hyn yn ffordd nad yw'n wrthdrawiadol o drin ymddygiad fel camgymeriad i'w gywiro.</a:t>
            </a:r>
            <a:endParaRPr lang="en-US">
              <a:cs typeface="Calibri" panose="020F0502020204030204"/>
            </a:endParaRPr>
          </a:p>
          <a:p>
            <a:pPr marL="685165" lvl="1" indent="-227965"/>
            <a:r>
              <a:rPr lang="en-GB" sz="2350" i="1"/>
              <a:t>“Dwi'n clywed llawer o atebion yn cael eu galw allan ond </a:t>
            </a:r>
            <a:r>
              <a:rPr lang="en-GB" sz="2350" i="1" err="1"/>
              <a:t>dydw</a:t>
            </a:r>
            <a:r>
              <a:rPr lang="en-GB" sz="2350" i="1" dirty="0"/>
              <a:t> </a:t>
            </a:r>
            <a:r>
              <a:rPr lang="en-GB" sz="2350" i="1" err="1"/>
              <a:t>i</a:t>
            </a:r>
            <a:r>
              <a:rPr lang="en-GB" sz="2350" i="1" dirty="0"/>
              <a:t> </a:t>
            </a:r>
            <a:r>
              <a:rPr lang="en-GB" sz="2350" i="1" err="1"/>
              <a:t>ddim</a:t>
            </a:r>
            <a:r>
              <a:rPr lang="en-GB" sz="2350" i="1" dirty="0"/>
              <a:t> </a:t>
            </a:r>
            <a:r>
              <a:rPr lang="en-GB" sz="2350" i="1" err="1"/>
              <a:t>yn</a:t>
            </a:r>
            <a:r>
              <a:rPr lang="en-GB" sz="2350" i="1" dirty="0"/>
              <a:t> </a:t>
            </a:r>
            <a:r>
              <a:rPr lang="en-GB" sz="2350" i="1" err="1"/>
              <a:t>gallu</a:t>
            </a:r>
            <a:r>
              <a:rPr lang="en-GB" sz="2350" i="1" dirty="0"/>
              <a:t> </a:t>
            </a:r>
            <a:r>
              <a:rPr lang="en-GB" sz="2350" i="1" err="1"/>
              <a:t>gweld</a:t>
            </a:r>
            <a:r>
              <a:rPr lang="en-GB" sz="2350" i="1" dirty="0"/>
              <a:t> </a:t>
            </a:r>
            <a:r>
              <a:rPr lang="en-GB" sz="2350" i="1" err="1"/>
              <a:t>pwy</a:t>
            </a:r>
            <a:r>
              <a:rPr lang="en-GB" sz="2350" i="1"/>
              <a:t> sy'n dweud beth. Beth fyddai’n </a:t>
            </a:r>
            <a:r>
              <a:rPr lang="en-GB" sz="2350" i="1" dirty="0"/>
              <a:t>helpu?”</a:t>
            </a:r>
            <a:endParaRPr lang="en-GB" sz="2350" i="1">
              <a:cs typeface="Calibri"/>
            </a:endParaRPr>
          </a:p>
          <a:p>
            <a:pPr marL="685165" lvl="1" indent="-227965"/>
            <a:r>
              <a:rPr lang="en-GB" sz="2350" i="1"/>
              <a:t>“Mae'n ymddangos fel bod llawer o bapur wedi ei ollwng ar y llawr.  Mae </a:t>
            </a:r>
            <a:r>
              <a:rPr lang="en-GB" sz="2350" i="1" err="1"/>
              <a:t>angen</a:t>
            </a:r>
            <a:r>
              <a:rPr lang="en-GB" sz="2350" i="1" dirty="0"/>
              <a:t> </a:t>
            </a:r>
            <a:r>
              <a:rPr lang="en-GB" sz="2350" i="1" err="1"/>
              <a:t>tacluso</a:t>
            </a:r>
            <a:r>
              <a:rPr lang="en-GB" sz="2350" i="1" dirty="0"/>
              <a:t> </a:t>
            </a:r>
            <a:r>
              <a:rPr lang="en-GB" sz="2350" i="1" err="1"/>
              <a:t>nawr</a:t>
            </a:r>
            <a:r>
              <a:rPr lang="en-GB" sz="2350" i="1"/>
              <a:t>. Mae </a:t>
            </a:r>
            <a:r>
              <a:rPr lang="en-GB" sz="2350" i="1" err="1"/>
              <a:t>angen</a:t>
            </a:r>
            <a:r>
              <a:rPr lang="en-GB" sz="2350" i="1"/>
              <a:t> help arna i'w godi – </a:t>
            </a:r>
            <a:r>
              <a:rPr lang="en-GB" sz="2350" i="1" err="1"/>
              <a:t>diolch</a:t>
            </a:r>
            <a:r>
              <a:rPr lang="en-GB" sz="2350" i="1" dirty="0"/>
              <a:t>.”</a:t>
            </a:r>
            <a:endParaRPr lang="en-GB" sz="2350" i="1">
              <a:cs typeface="Calibri"/>
            </a:endParaRPr>
          </a:p>
          <a:p>
            <a:pPr marL="685165" lvl="1" indent="-227965"/>
            <a:r>
              <a:rPr lang="en-GB" sz="2350" i="1" dirty="0"/>
              <a:t>“Sion, </a:t>
            </a:r>
            <a:r>
              <a:rPr lang="en-GB" sz="2350" i="1" err="1"/>
              <a:t>rwy’n</a:t>
            </a:r>
            <a:r>
              <a:rPr lang="en-GB" sz="2350" i="1" dirty="0"/>
              <a:t> </a:t>
            </a:r>
            <a:r>
              <a:rPr lang="en-GB" sz="2350" i="1" err="1"/>
              <a:t>gallu</a:t>
            </a:r>
            <a:r>
              <a:rPr lang="en-GB" sz="2350" i="1" dirty="0"/>
              <a:t> </a:t>
            </a:r>
            <a:r>
              <a:rPr lang="en-GB" sz="2350" i="1" err="1"/>
              <a:t>gweld</a:t>
            </a:r>
            <a:r>
              <a:rPr lang="en-GB" sz="2350" i="1"/>
              <a:t> dy fod wedi arllwys paent. Beth </a:t>
            </a:r>
            <a:r>
              <a:rPr lang="en-GB" sz="2350" i="1" err="1"/>
              <a:t>sydd</a:t>
            </a:r>
            <a:r>
              <a:rPr lang="en-GB" sz="2350" i="1" dirty="0"/>
              <a:t> </a:t>
            </a:r>
            <a:r>
              <a:rPr lang="en-GB" sz="2350" i="1" err="1"/>
              <a:t>angen</a:t>
            </a:r>
            <a:r>
              <a:rPr lang="en-GB" sz="2350" i="1" dirty="0"/>
              <a:t> </a:t>
            </a:r>
            <a:r>
              <a:rPr lang="en-GB" sz="2350" i="1" err="1"/>
              <a:t>i</a:t>
            </a:r>
            <a:r>
              <a:rPr lang="en-GB" sz="2350" i="1" dirty="0"/>
              <a:t> </a:t>
            </a:r>
            <a:r>
              <a:rPr lang="en-GB" sz="2350" i="1" err="1"/>
              <a:t>ti</a:t>
            </a:r>
            <a:r>
              <a:rPr lang="en-GB" sz="2350" i="1" dirty="0"/>
              <a:t> </a:t>
            </a:r>
            <a:r>
              <a:rPr lang="en-GB" sz="2350" i="1"/>
              <a:t>wneud</a:t>
            </a:r>
            <a:r>
              <a:rPr lang="en-GB" sz="2350" i="1" dirty="0"/>
              <a:t> </a:t>
            </a:r>
            <a:r>
              <a:rPr lang="en-GB" sz="2350" i="1"/>
              <a:t>nawr?"</a:t>
            </a:r>
            <a:endParaRPr lang="en-GB" sz="2350" i="1">
              <a:ea typeface="+mn-lt"/>
              <a:cs typeface="+mn-lt"/>
            </a:endParaRPr>
          </a:p>
          <a:p>
            <a:pPr marL="685165" lvl="1" indent="-227965"/>
            <a:r>
              <a:rPr lang="en-GB" sz="2800">
                <a:ea typeface="+mn-lt"/>
                <a:cs typeface="+mn-lt"/>
              </a:rPr>
              <a:t>Gall hyn hefyd gael ei gyfleu fel 'rhoi cyngor'. </a:t>
            </a:r>
            <a:endParaRPr lang="en-GB" sz="2350" i="1">
              <a:ea typeface="+mn-lt"/>
              <a:cs typeface="+mn-lt"/>
            </a:endParaRPr>
          </a:p>
          <a:p>
            <a:pPr marL="685165" lvl="1" indent="-227965"/>
            <a:r>
              <a:rPr lang="en-GB" sz="2350" i="1">
                <a:ea typeface="+mn-lt"/>
                <a:cs typeface="+mn-lt"/>
              </a:rPr>
              <a:t>"Carl, os wyt ti'n bwrw plant eraill, byddwn nhw ddim eisiau chwarae gyda ti."</a:t>
            </a:r>
            <a:endParaRPr lang="en-GB" sz="2350" i="1" dirty="0">
              <a:ea typeface="+mn-lt"/>
              <a:cs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227965" indent="-227965"/>
            <a:r>
              <a:rPr lang="en-GB" sz="2750" i="1" dirty="0"/>
              <a:t>Try describing behaviour without apportioning blame – this is a non-confrontational way of treating behaviour as a mistake to be corrected. </a:t>
            </a:r>
            <a:endParaRPr lang="en-US"/>
          </a:p>
          <a:p>
            <a:pPr marL="685165" lvl="1" indent="-227965"/>
            <a:r>
              <a:rPr lang="en-GB" sz="2350" i="1" dirty="0"/>
              <a:t>“I can hear lots of answers being called out but I can’t see who’s saying them. What would help?”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sz="2350" i="1" dirty="0"/>
              <a:t>“There seems to have been a lot of paper dropped on the floor. We need to tidy now – I’d like some help sorting it out – thanks”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sz="2350" i="1" dirty="0"/>
              <a:t>“Sean, I can see you have spilled some paint. What do you need to do now?”</a:t>
            </a:r>
            <a:endParaRPr lang="en-GB" sz="2350" i="1" dirty="0">
              <a:cs typeface="Calibri"/>
            </a:endParaRPr>
          </a:p>
          <a:p>
            <a:pPr marL="227965" indent="-227965"/>
            <a:r>
              <a:rPr lang="en-GB" sz="2750" i="1" dirty="0"/>
              <a:t>Can also be framed as ‘giving advice’ </a:t>
            </a:r>
            <a:endParaRPr lang="en-GB" sz="2750" i="1" dirty="0">
              <a:cs typeface="Calibri"/>
            </a:endParaRPr>
          </a:p>
          <a:p>
            <a:pPr marL="685165" lvl="1" indent="-227965"/>
            <a:r>
              <a:rPr lang="en-GB" sz="2350" i="1" dirty="0"/>
              <a:t>“Carl, if you hit other children, they won’t </a:t>
            </a:r>
            <a:r>
              <a:rPr lang="en-GB" sz="2350" i="1"/>
              <a:t>want to play with you." </a:t>
            </a:r>
            <a:endParaRPr lang="en-GB" sz="2350" i="1">
              <a:cs typeface="Calibri"/>
            </a:endParaRPr>
          </a:p>
          <a:p>
            <a:pPr marL="685165" lvl="1" indent="-227965"/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</p:txBody>
      </p:sp>
      <p:pic>
        <p:nvPicPr>
          <p:cNvPr id="3" name="Picture 2" descr="How to harness the positive power of language to support ...">
            <a:extLst>
              <a:ext uri="{FF2B5EF4-FFF2-40B4-BE49-F238E27FC236}">
                <a16:creationId xmlns:a16="http://schemas.microsoft.com/office/drawing/2014/main" id="{AE571A76-C9FF-4EBA-9759-AC40393520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168" y="168598"/>
            <a:ext cx="2276961" cy="1215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78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2875" y="391754"/>
            <a:ext cx="10512862" cy="1325563"/>
          </a:xfrm>
        </p:spPr>
        <p:txBody>
          <a:bodyPr/>
          <a:lstStyle/>
          <a:p>
            <a:r>
              <a:rPr lang="en-GB" sz="4350" err="1"/>
              <a:t>Pwer</a:t>
            </a:r>
            <a:r>
              <a:rPr lang="en-GB" sz="4350" dirty="0"/>
              <a:t> </a:t>
            </a:r>
            <a:r>
              <a:rPr lang="en-GB" sz="4350"/>
              <a:t>Iaith / The Power of Language 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27965" indent="-227965"/>
            <a:r>
              <a:rPr lang="en-GB" sz="2750"/>
              <a:t>Dewisiadau </a:t>
            </a:r>
            <a:r>
              <a:rPr lang="en-GB" sz="2750" err="1"/>
              <a:t>naill</a:t>
            </a:r>
            <a:r>
              <a:rPr lang="en-GB" sz="2750" dirty="0"/>
              <a:t> </a:t>
            </a:r>
            <a:r>
              <a:rPr lang="en-GB" sz="2750"/>
              <a:t>ai... </a:t>
            </a:r>
            <a:r>
              <a:rPr lang="en-GB" sz="2750" err="1"/>
              <a:t>neu</a:t>
            </a:r>
            <a:r>
              <a:rPr lang="en-GB" sz="2750" dirty="0"/>
              <a:t>… </a:t>
            </a:r>
            <a:endParaRPr lang="en-US"/>
          </a:p>
          <a:p>
            <a:pPr marL="227965" indent="-227965"/>
            <a:r>
              <a:rPr lang="en-GB" sz="2750" err="1"/>
              <a:t>Dilyn</a:t>
            </a:r>
            <a:r>
              <a:rPr lang="en-GB" sz="2750" dirty="0"/>
              <a:t> </a:t>
            </a:r>
            <a:r>
              <a:rPr lang="en-GB" sz="2750" err="1"/>
              <a:t>cyfarwyddiadau</a:t>
            </a:r>
            <a:r>
              <a:rPr lang="en-GB" sz="2750" dirty="0"/>
              <a:t> </a:t>
            </a:r>
            <a:r>
              <a:rPr lang="en-GB" sz="2750" err="1"/>
              <a:t>neu</a:t>
            </a:r>
            <a:r>
              <a:rPr lang="en-GB" sz="2750"/>
              <a:t> ganlyniad a gytunwyd</a:t>
            </a:r>
            <a:endParaRPr lang="en-GB" dirty="0">
              <a:cs typeface="Calibri" panose="020F0502020204030204"/>
            </a:endParaRPr>
          </a:p>
          <a:p>
            <a:pPr marL="685165" lvl="1" indent="-227965"/>
            <a:r>
              <a:rPr lang="en-GB" sz="2350" i="1"/>
              <a:t>"Miriam, gallu di naill ai ddewis </a:t>
            </a:r>
            <a:r>
              <a:rPr lang="en-GB" sz="2350" i="1" err="1"/>
              <a:t>eistedd</a:t>
            </a:r>
            <a:r>
              <a:rPr lang="en-GB" sz="2350" i="1" dirty="0"/>
              <a:t> </a:t>
            </a:r>
            <a:r>
              <a:rPr lang="en-GB" sz="2350" i="1"/>
              <a:t>lawr, neu byddi di’n </a:t>
            </a:r>
            <a:r>
              <a:rPr lang="en-GB" sz="2350" i="1" err="1"/>
              <a:t>dewis</a:t>
            </a:r>
            <a:r>
              <a:rPr lang="en-GB" sz="2350" i="1" dirty="0"/>
              <a:t> </a:t>
            </a:r>
            <a:r>
              <a:rPr lang="en-GB" sz="2350" i="1" err="1"/>
              <a:t>aros</a:t>
            </a:r>
            <a:r>
              <a:rPr lang="en-GB" sz="2350" i="1"/>
              <a:t> ar ôl am bum munud." </a:t>
            </a:r>
            <a:endParaRPr lang="en-GB" sz="2350" i="1">
              <a:cs typeface="Calibri"/>
            </a:endParaRPr>
          </a:p>
          <a:p>
            <a:pPr marL="685165" lvl="1" indent="-227965"/>
            <a:r>
              <a:rPr lang="en-GB" sz="2350" err="1"/>
              <a:t>Dilynnwch</a:t>
            </a:r>
            <a:r>
              <a:rPr lang="en-GB" sz="2350" dirty="0"/>
              <a:t> </a:t>
            </a:r>
            <a:r>
              <a:rPr lang="en-GB" sz="2350" err="1"/>
              <a:t>lan</a:t>
            </a:r>
            <a:r>
              <a:rPr lang="en-GB" sz="2350" dirty="0"/>
              <a:t> </a:t>
            </a:r>
            <a:r>
              <a:rPr lang="en-GB" sz="2350"/>
              <a:t>gydag UN rhybudd </a:t>
            </a:r>
            <a:r>
              <a:rPr lang="en-GB" sz="2350" err="1"/>
              <a:t>ffurfiol</a:t>
            </a:r>
            <a:r>
              <a:rPr lang="en-GB" sz="2350" dirty="0"/>
              <a:t>:</a:t>
            </a:r>
            <a:endParaRPr lang="en-GB" sz="2350" dirty="0">
              <a:cs typeface="Calibri"/>
            </a:endParaRPr>
          </a:p>
          <a:p>
            <a:pPr marL="685165" lvl="1" indent="-227965"/>
            <a:r>
              <a:rPr lang="en-GB" sz="2350" dirty="0"/>
              <a:t>“Kyle, </a:t>
            </a:r>
            <a:r>
              <a:rPr lang="en-GB" sz="2350" err="1"/>
              <a:t>os</a:t>
            </a:r>
            <a:r>
              <a:rPr lang="en-GB" sz="2350" dirty="0"/>
              <a:t> </a:t>
            </a:r>
            <a:r>
              <a:rPr lang="en-GB" sz="2350" err="1"/>
              <a:t>wyt</a:t>
            </a:r>
            <a:r>
              <a:rPr lang="en-GB" sz="2350" dirty="0"/>
              <a:t> </a:t>
            </a:r>
            <a:r>
              <a:rPr lang="en-GB" sz="2350" err="1"/>
              <a:t>yn</a:t>
            </a:r>
            <a:r>
              <a:rPr lang="en-GB" sz="2350" dirty="0"/>
              <a:t> </a:t>
            </a:r>
            <a:r>
              <a:rPr lang="en-GB" sz="2350"/>
              <a:t>parhau i weiddi allan byddi di yn dewis</a:t>
            </a:r>
            <a:r>
              <a:rPr lang="en-GB" sz="2350" dirty="0"/>
              <a:t> </a:t>
            </a:r>
            <a:r>
              <a:rPr lang="en-GB" sz="2350"/>
              <a:t>rhybudd."</a:t>
            </a:r>
            <a:endParaRPr lang="en-GB" sz="2350">
              <a:cs typeface="Calibri"/>
            </a:endParaRPr>
          </a:p>
          <a:p>
            <a:pPr marL="685165" lvl="1" indent="-227965"/>
            <a:r>
              <a:rPr lang="en-GB" sz="2350"/>
              <a:t>"Kyle – rwyt ti wedi dewis</a:t>
            </a:r>
            <a:r>
              <a:rPr lang="en-GB" sz="2350" dirty="0"/>
              <a:t> </a:t>
            </a:r>
            <a:r>
              <a:rPr lang="en-GB" sz="2350" err="1"/>
              <a:t>rhybudd</a:t>
            </a:r>
            <a:r>
              <a:rPr lang="en-GB" sz="2350"/>
              <a:t>. </a:t>
            </a:r>
            <a:r>
              <a:rPr lang="en-GB" sz="2350" err="1"/>
              <a:t>Nol</a:t>
            </a:r>
            <a:r>
              <a:rPr lang="en-GB" sz="2350" dirty="0"/>
              <a:t> </a:t>
            </a:r>
            <a:r>
              <a:rPr lang="en-GB" sz="2350"/>
              <a:t>at y </a:t>
            </a:r>
            <a:r>
              <a:rPr lang="en-GB" sz="2350" err="1"/>
              <a:t>dasg</a:t>
            </a:r>
            <a:r>
              <a:rPr lang="en-GB" sz="2350"/>
              <a:t> nawr. Diolch." </a:t>
            </a:r>
            <a:endParaRPr lang="en-GB" sz="2350">
              <a:cs typeface="Calibri"/>
            </a:endParaRPr>
          </a:p>
          <a:p>
            <a:pPr marL="685165" lvl="1" indent="-227965"/>
            <a:r>
              <a:rPr lang="en-GB" sz="2350"/>
              <a:t>"Kyle, os fyddi di yn gweiddi eto byddi di yn dewis </a:t>
            </a:r>
            <a:r>
              <a:rPr lang="en-GB" sz="2350" err="1"/>
              <a:t>newid</a:t>
            </a:r>
            <a:r>
              <a:rPr lang="en-GB" sz="2350"/>
              <a:t> sedd."</a:t>
            </a:r>
            <a:endParaRPr lang="en-GB" sz="2350">
              <a:cs typeface="Calibri"/>
            </a:endParaRPr>
          </a:p>
          <a:p>
            <a:pPr marL="0" indent="0">
              <a:buNone/>
            </a:pPr>
            <a:r>
              <a:rPr lang="en-GB" sz="2750" dirty="0">
                <a:ea typeface="+mn-lt"/>
                <a:cs typeface="+mn-lt"/>
              </a:rPr>
              <a:t>                                       </a:t>
            </a:r>
            <a:r>
              <a:rPr lang="en-GB" sz="2000">
                <a:ea typeface="+mn-lt"/>
                <a:cs typeface="+mn-lt"/>
              </a:rPr>
              <a:t>(Hook a Vas, 2004)</a:t>
            </a:r>
            <a:r>
              <a:rPr lang="en-GB" sz="2750" dirty="0">
                <a:ea typeface="+mn-lt"/>
                <a:cs typeface="+mn-lt"/>
              </a:rPr>
              <a:t> </a:t>
            </a:r>
            <a:endParaRPr lang="en-GB" dirty="0">
              <a:cs typeface="Calibri" panose="020F0502020204030204"/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2"/>
          </p:nvPr>
        </p:nvSpPr>
        <p:spPr>
          <a:xfrm>
            <a:off x="6297613" y="1708458"/>
            <a:ext cx="5023435" cy="481616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27965" indent="-227965"/>
            <a:r>
              <a:rPr lang="en-GB" i="1" dirty="0"/>
              <a:t>Either… or…choices</a:t>
            </a:r>
            <a:endParaRPr lang="en-US"/>
          </a:p>
          <a:p>
            <a:pPr marL="227965" indent="-227965"/>
            <a:r>
              <a:rPr lang="en-GB" i="1" dirty="0"/>
              <a:t>Compliance or agreed consequence </a:t>
            </a:r>
            <a:endParaRPr lang="en-GB" i="1" dirty="0">
              <a:cs typeface="Calibri" panose="020F0502020204030204"/>
            </a:endParaRPr>
          </a:p>
          <a:p>
            <a:pPr marL="685165" lvl="1" indent="-227965"/>
            <a:r>
              <a:rPr lang="en-GB" sz="2350" i="1" dirty="0"/>
              <a:t>“Miriam, you can either choose to sit down or you will be choosing to stay behind for five minutes.” </a:t>
            </a:r>
          </a:p>
          <a:p>
            <a:pPr marL="685165" lvl="1" indent="-227965"/>
            <a:r>
              <a:rPr lang="en-GB" i="1" dirty="0"/>
              <a:t>Follow up with only ONE formal warning:</a:t>
            </a:r>
            <a:endParaRPr lang="en-GB" i="1" dirty="0">
              <a:cs typeface="Calibri" panose="020F0502020204030204"/>
            </a:endParaRPr>
          </a:p>
          <a:p>
            <a:pPr marL="685165" lvl="1" indent="-227965"/>
            <a:r>
              <a:rPr lang="en-GB" sz="2350" i="1" dirty="0"/>
              <a:t>“Kyle, if you continue to shout out you’ll be choosing a warning.”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sz="2350" i="1" dirty="0"/>
              <a:t>“Kyle, you’ve chosen a warning. </a:t>
            </a:r>
            <a:r>
              <a:rPr lang="en-GB" sz="2350" i="1"/>
              <a:t>Back on task now. Thank you."</a:t>
            </a:r>
            <a:endParaRPr lang="en-GB" sz="2350" i="1">
              <a:cs typeface="Calibri"/>
            </a:endParaRPr>
          </a:p>
          <a:p>
            <a:pPr marL="685165" lvl="1" indent="-227965"/>
            <a:r>
              <a:rPr lang="en-GB" sz="2350" i="1" dirty="0"/>
              <a:t>“Kyle, if you shout out again you will be choosing to move seat.” </a:t>
            </a:r>
            <a:endParaRPr lang="en-GB" sz="2350" i="1" dirty="0">
              <a:cs typeface="Calibri"/>
            </a:endParaRPr>
          </a:p>
          <a:p>
            <a:pPr marL="426085" lvl="1" indent="0" algn="r">
              <a:buNone/>
            </a:pPr>
            <a:r>
              <a:rPr lang="en-GB" sz="2000" dirty="0"/>
              <a:t>(Hook and Vas, 2004)</a:t>
            </a:r>
            <a:r>
              <a:rPr lang="en-GB" sz="2350" dirty="0"/>
              <a:t>  </a:t>
            </a:r>
            <a:endParaRPr lang="en-GB" dirty="0">
              <a:cs typeface="Calibri" panose="020F0502020204030204"/>
            </a:endParaRPr>
          </a:p>
          <a:p>
            <a:pPr marL="426085" lvl="1" indent="0" algn="r">
              <a:buNone/>
            </a:pPr>
            <a:endParaRPr lang="en-GB" dirty="0">
              <a:cs typeface="Calibri" panose="020F0502020204030204"/>
            </a:endParaRPr>
          </a:p>
          <a:p>
            <a:pPr marL="227965" indent="-227965"/>
            <a:endParaRPr lang="en-GB" dirty="0">
              <a:cs typeface="Calibri" panose="020F0502020204030204"/>
            </a:endParaRPr>
          </a:p>
        </p:txBody>
      </p:sp>
      <p:pic>
        <p:nvPicPr>
          <p:cNvPr id="3" name="Picture 2" descr="How to harness the positive power of language to support ...">
            <a:extLst>
              <a:ext uri="{FF2B5EF4-FFF2-40B4-BE49-F238E27FC236}">
                <a16:creationId xmlns:a16="http://schemas.microsoft.com/office/drawing/2014/main" id="{ABB74A1B-C730-4B33-9EE4-C5F651A1A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168" y="168598"/>
            <a:ext cx="2343567" cy="124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02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862439" y="425040"/>
            <a:ext cx="10512862" cy="1325563"/>
          </a:xfrm>
        </p:spPr>
        <p:txBody>
          <a:bodyPr/>
          <a:lstStyle/>
          <a:p>
            <a:r>
              <a:rPr lang="en-GB" sz="4350" err="1"/>
              <a:t>Pwer</a:t>
            </a:r>
            <a:r>
              <a:rPr lang="en-GB" sz="4350" dirty="0"/>
              <a:t> </a:t>
            </a:r>
            <a:r>
              <a:rPr lang="en-GB" sz="4350"/>
              <a:t>Iaith  /  The Power of Language 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571606" y="1825625"/>
            <a:ext cx="5180251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27965" indent="-227965"/>
            <a:r>
              <a:rPr lang="en-GB" sz="2750">
                <a:cs typeface="Calibri"/>
              </a:rPr>
              <a:t>Defnyddiwch iaith 'gnwa' yn hytrach na 'paid gwneud' – mae'r ymennydd dynol yn ei chael hi'n haws prosesu pethau cadarnhaol na negyddol!</a:t>
            </a:r>
            <a:endParaRPr lang="en-GB" sz="2750" dirty="0">
              <a:cs typeface="Calibri"/>
            </a:endParaRPr>
          </a:p>
          <a:p>
            <a:pPr marL="227965" indent="-227965"/>
            <a:r>
              <a:rPr lang="en-GB" sz="2750"/>
              <a:t>Aralleiriwch y </a:t>
            </a:r>
            <a:r>
              <a:rPr lang="en-GB" sz="2750" err="1"/>
              <a:t>brawddegau</a:t>
            </a:r>
            <a:r>
              <a:rPr lang="en-GB" sz="2750"/>
              <a:t> hyn mewn ffordd gadarnhaol</a:t>
            </a:r>
            <a:r>
              <a:rPr lang="en-GB" sz="2750" dirty="0"/>
              <a:t>:</a:t>
            </a:r>
            <a:endParaRPr lang="en-GB" sz="2750" dirty="0">
              <a:cs typeface="Calibri"/>
            </a:endParaRPr>
          </a:p>
          <a:p>
            <a:pPr marL="685165" lvl="1" indent="-227965"/>
            <a:r>
              <a:rPr lang="en-GB" sz="2350"/>
              <a:t>Stopia siarad ac edrycha ffordd yma. </a:t>
            </a:r>
            <a:endParaRPr lang="en-GB" sz="2350">
              <a:cs typeface="Calibri"/>
            </a:endParaRPr>
          </a:p>
          <a:p>
            <a:pPr marL="685165" lvl="1" indent="-227965"/>
            <a:r>
              <a:rPr lang="en-GB" sz="2350" err="1"/>
              <a:t>Rwyt</a:t>
            </a:r>
            <a:r>
              <a:rPr lang="en-GB" sz="2350" dirty="0"/>
              <a:t> </a:t>
            </a:r>
            <a:r>
              <a:rPr lang="en-GB" sz="2350" err="1"/>
              <a:t>ti</a:t>
            </a:r>
            <a:r>
              <a:rPr lang="en-GB" sz="2350" dirty="0"/>
              <a:t> </a:t>
            </a:r>
            <a:r>
              <a:rPr lang="en-GB" sz="2350" err="1"/>
              <a:t>wedi</a:t>
            </a:r>
            <a:r>
              <a:rPr lang="en-GB" sz="2350" dirty="0"/>
              <a:t> </a:t>
            </a:r>
            <a:r>
              <a:rPr lang="en-GB" sz="2350" err="1"/>
              <a:t>anghofio</a:t>
            </a:r>
            <a:r>
              <a:rPr lang="en-GB" sz="2350"/>
              <a:t> dy waith cartef eto!</a:t>
            </a:r>
            <a:endParaRPr lang="en-GB" sz="2350">
              <a:cs typeface="Calibri"/>
            </a:endParaRPr>
          </a:p>
          <a:p>
            <a:pPr marL="685165" lvl="1" indent="-227965"/>
            <a:r>
              <a:rPr lang="en-GB" sz="2350" err="1"/>
              <a:t>Ateb</a:t>
            </a:r>
            <a:r>
              <a:rPr lang="en-GB" sz="2350" dirty="0"/>
              <a:t> </a:t>
            </a:r>
            <a:r>
              <a:rPr lang="en-GB" sz="2350" err="1"/>
              <a:t>anghywir</a:t>
            </a:r>
            <a:r>
              <a:rPr lang="en-GB" sz="2350" dirty="0"/>
              <a:t>! </a:t>
            </a:r>
            <a:endParaRPr lang="en-GB" sz="2350" dirty="0">
              <a:cs typeface="Calibri"/>
            </a:endParaRPr>
          </a:p>
          <a:p>
            <a:pPr marL="685165" lvl="1" indent="-227965"/>
            <a:r>
              <a:rPr lang="en-GB" sz="2350"/>
              <a:t>Rwyf </a:t>
            </a:r>
            <a:r>
              <a:rPr lang="en-GB" sz="2350" err="1"/>
              <a:t>wedi</a:t>
            </a:r>
            <a:r>
              <a:rPr lang="en-GB" sz="2350" dirty="0"/>
              <a:t> </a:t>
            </a:r>
            <a:r>
              <a:rPr lang="en-GB" sz="2350" err="1"/>
              <a:t>dweud</a:t>
            </a:r>
            <a:r>
              <a:rPr lang="en-GB" sz="2350"/>
              <a:t> a dweud! Canolbwyntia ar dy </a:t>
            </a:r>
            <a:r>
              <a:rPr lang="en-GB" sz="2350" err="1"/>
              <a:t>waith</a:t>
            </a:r>
            <a:r>
              <a:rPr lang="en-GB" sz="2350" dirty="0"/>
              <a:t>. </a:t>
            </a:r>
            <a:endParaRPr lang="en-GB" sz="2350" dirty="0">
              <a:cs typeface="Calibri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6137733" y="1828285"/>
            <a:ext cx="4977104" cy="496756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27965" indent="-227965"/>
            <a:r>
              <a:rPr lang="en-GB" i="1" dirty="0"/>
              <a:t>Use the language of ‘Dos’ rather than ‘don’ts’ – the human brain finds it easier to process positives than negatives! </a:t>
            </a:r>
            <a:endParaRPr lang="en-US"/>
          </a:p>
          <a:p>
            <a:pPr marL="0" indent="0">
              <a:buNone/>
            </a:pPr>
            <a:endParaRPr lang="en-GB" sz="2750" dirty="0">
              <a:cs typeface="Calibri"/>
            </a:endParaRPr>
          </a:p>
          <a:p>
            <a:pPr marL="227965" indent="-227965"/>
            <a:r>
              <a:rPr lang="en-GB" i="1" dirty="0"/>
              <a:t>Rephrase these sentences in a positive way:</a:t>
            </a:r>
            <a:endParaRPr lang="en-GB" i="1" dirty="0">
              <a:cs typeface="Calibri" panose="020F0502020204030204"/>
            </a:endParaRPr>
          </a:p>
          <a:p>
            <a:pPr marL="685165" lvl="1" indent="-227965"/>
            <a:r>
              <a:rPr lang="en-GB" sz="2350" i="1" dirty="0"/>
              <a:t>Stop talking and look this way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i="1" dirty="0"/>
              <a:t>You’ve forgotten your homework again! </a:t>
            </a:r>
            <a:endParaRPr lang="en-GB" i="1" dirty="0">
              <a:cs typeface="Calibri" panose="020F0502020204030204"/>
            </a:endParaRPr>
          </a:p>
          <a:p>
            <a:pPr marL="685165" lvl="1" indent="-227965"/>
            <a:r>
              <a:rPr lang="en-GB" sz="2350" i="1" dirty="0"/>
              <a:t>Wrong answer! </a:t>
            </a:r>
            <a:endParaRPr lang="en-GB" sz="2350" i="1" dirty="0">
              <a:cs typeface="Calibri"/>
            </a:endParaRPr>
          </a:p>
          <a:p>
            <a:pPr marL="685165" lvl="1" indent="-227965"/>
            <a:r>
              <a:rPr lang="en-GB" i="1" dirty="0"/>
              <a:t>If I’ve told you once, I’ve told you a hundred times: stop going off task! </a:t>
            </a:r>
            <a:endParaRPr lang="en-GB" i="1" dirty="0">
              <a:cs typeface="Calibri" panose="020F0502020204030204"/>
            </a:endParaRPr>
          </a:p>
        </p:txBody>
      </p:sp>
      <p:pic>
        <p:nvPicPr>
          <p:cNvPr id="2" name="Picture 2" descr="How to harness the positive power of language to support ...">
            <a:extLst>
              <a:ext uri="{FF2B5EF4-FFF2-40B4-BE49-F238E27FC236}">
                <a16:creationId xmlns:a16="http://schemas.microsoft.com/office/drawing/2014/main" id="{3EA15CAE-7E22-4242-A2C6-A03FDB4DB7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168" y="168598"/>
            <a:ext cx="2743200" cy="146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10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365126"/>
            <a:ext cx="11162675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dirty="0" err="1"/>
              <a:t>Rheoli</a:t>
            </a:r>
            <a:r>
              <a:rPr lang="en-GB" sz="4000" dirty="0"/>
              <a:t> </a:t>
            </a:r>
            <a:r>
              <a:rPr lang="en-GB" sz="4000" dirty="0" err="1"/>
              <a:t>ymddygiad</a:t>
            </a:r>
            <a:r>
              <a:rPr lang="en-GB" sz="4000" dirty="0"/>
              <a:t>- </a:t>
            </a:r>
            <a:r>
              <a:rPr lang="en-GB" sz="4000" dirty="0" err="1"/>
              <a:t>amgylchedd</a:t>
            </a:r>
            <a:r>
              <a:rPr lang="en-GB" sz="4000" dirty="0"/>
              <a:t> y </a:t>
            </a:r>
            <a:r>
              <a:rPr lang="en-GB" sz="4000" dirty="0" err="1"/>
              <a:t>dosbarth</a:t>
            </a:r>
            <a:br>
              <a:rPr lang="en-GB" sz="4000" dirty="0"/>
            </a:br>
            <a:r>
              <a:rPr lang="en-GB" sz="4000" dirty="0"/>
              <a:t>Behaviour management - the classroom environment</a:t>
            </a:r>
          </a:p>
        </p:txBody>
      </p:sp>
      <p:sp>
        <p:nvSpPr>
          <p:cNvPr id="30725" name="Content Placeholder 4"/>
          <p:cNvSpPr>
            <a:spLocks noGrp="1"/>
          </p:cNvSpPr>
          <p:nvPr>
            <p:ph sz="quarter" idx="2"/>
          </p:nvPr>
        </p:nvSpPr>
        <p:spPr>
          <a:xfrm>
            <a:off x="385579" y="177281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/>
            <a:r>
              <a:rPr lang="en-US" altLang="en-US" sz="2800" err="1">
                <a:ea typeface="ＭＳ Ｐゴシック"/>
              </a:rPr>
              <a:t>Dod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mewn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i’r</a:t>
            </a:r>
            <a:r>
              <a:rPr lang="en-US" altLang="en-US" sz="2800" dirty="0">
                <a:ea typeface="ＭＳ Ｐゴシック"/>
              </a:rPr>
              <a:t> </a:t>
            </a:r>
            <a:r>
              <a:rPr lang="en-US" altLang="en-US" sz="2800" err="1">
                <a:ea typeface="ＭＳ Ｐゴシック"/>
              </a:rPr>
              <a:t>dosbarth</a:t>
            </a:r>
            <a:endParaRPr lang="en-US" altLang="en-US" sz="280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>
                <a:ea typeface="ＭＳ Ｐゴシック"/>
              </a:rPr>
              <a:t>Mannau eistedd </a:t>
            </a:r>
            <a:r>
              <a:rPr lang="en-US" altLang="en-US" sz="2800" err="1">
                <a:ea typeface="ＭＳ Ｐゴシック"/>
              </a:rPr>
              <a:t>strategol</a:t>
            </a:r>
            <a:endParaRPr lang="en-US" altLang="en-US" sz="280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>
                <a:ea typeface="ＭＳ Ｐゴシック"/>
              </a:rPr>
              <a:t>Agor a chloi'r wers</a:t>
            </a:r>
            <a:endParaRPr lang="en-US" altLang="en-US" sz="2800">
              <a:ea typeface="ＭＳ Ｐゴシック"/>
              <a:cs typeface="Calibri" panose="020F0502020204030204"/>
            </a:endParaRPr>
          </a:p>
          <a:p>
            <a:pPr marL="227965" indent="-227965"/>
            <a:r>
              <a:rPr lang="en-US" altLang="en-US" sz="2800" i="1">
                <a:ea typeface="ＭＳ Ｐゴシック"/>
              </a:rPr>
              <a:t>"Get them in, get on with them, get them out!"</a:t>
            </a:r>
            <a:endParaRPr lang="en-US" altLang="en-US" sz="2800" i="1" dirty="0">
              <a:ea typeface="ＭＳ Ｐゴシック"/>
              <a:cs typeface="Calibri"/>
            </a:endParaRPr>
          </a:p>
          <a:p>
            <a:pPr marL="227965" indent="-227965"/>
            <a:r>
              <a:rPr lang="en-GB" altLang="en-US" sz="2800">
                <a:ea typeface="ＭＳ Ｐゴシック"/>
              </a:rPr>
              <a:t>Model Kounin</a:t>
            </a:r>
            <a:r>
              <a:rPr lang="en-GB" altLang="en-US" sz="2800" dirty="0">
                <a:ea typeface="ＭＳ Ｐゴシック"/>
              </a:rPr>
              <a:t> ‘With – it – ness’</a:t>
            </a:r>
            <a:endParaRPr lang="en-GB" altLang="en-US" sz="2800" dirty="0">
              <a:ea typeface="ＭＳ Ｐゴシック"/>
              <a:cs typeface="Calibri"/>
            </a:endParaRPr>
          </a:p>
          <a:p>
            <a:pPr marL="227965" indent="-227965"/>
            <a:endParaRPr lang="en-US" altLang="en-US" sz="2800" i="1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/>
            <a:endParaRPr lang="en-US" altLang="en-US" sz="2800" i="1" dirty="0">
              <a:ea typeface="ＭＳ Ｐゴシック" pitchFamily="34" charset="-128"/>
              <a:cs typeface="Calibri" panose="020F0502020204030204"/>
            </a:endParaRPr>
          </a:p>
        </p:txBody>
      </p:sp>
      <p:sp>
        <p:nvSpPr>
          <p:cNvPr id="30726" name="Content Placeholder 5"/>
          <p:cNvSpPr>
            <a:spLocks noGrp="1"/>
          </p:cNvSpPr>
          <p:nvPr>
            <p:ph sz="quarter" idx="4"/>
          </p:nvPr>
        </p:nvSpPr>
        <p:spPr>
          <a:xfrm>
            <a:off x="7318548" y="1750755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Entry into classroom</a:t>
            </a:r>
            <a:endParaRPr lang="en-US"/>
          </a:p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Strategic seating</a:t>
            </a:r>
            <a:endParaRPr lang="en-GB" altLang="en-US" sz="3200" i="1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Start and end of lessons</a:t>
            </a:r>
            <a:endParaRPr lang="en-GB" altLang="en-US" sz="3200" i="1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Get them in, get on with them, get them out</a:t>
            </a:r>
            <a:endParaRPr lang="en-GB" altLang="en-US" sz="3200" i="1" dirty="0">
              <a:ea typeface="ＭＳ Ｐゴシック" pitchFamily="34" charset="-128"/>
              <a:cs typeface="Calibri" panose="020F0502020204030204"/>
            </a:endParaRPr>
          </a:p>
          <a:p>
            <a:pPr marL="227965" indent="-227965">
              <a:spcBef>
                <a:spcPct val="0"/>
              </a:spcBef>
            </a:pPr>
            <a:r>
              <a:rPr lang="en-GB" altLang="en-US" sz="3200" i="1">
                <a:ea typeface="ＭＳ Ｐゴシック"/>
              </a:rPr>
              <a:t>Kounin Model:</a:t>
            </a:r>
            <a:r>
              <a:rPr lang="en-GB" altLang="en-US" sz="3200" i="1" dirty="0">
                <a:ea typeface="ＭＳ Ｐゴシック"/>
              </a:rPr>
              <a:t> ‘With – it – ness’</a:t>
            </a:r>
            <a:endParaRPr lang="en-GB" altLang="en-US" sz="3200" i="1" dirty="0">
              <a:ea typeface="ＭＳ Ｐゴシック"/>
              <a:cs typeface="Calibri"/>
            </a:endParaRPr>
          </a:p>
        </p:txBody>
      </p:sp>
      <p:pic>
        <p:nvPicPr>
          <p:cNvPr id="30727" name="Picture 2" descr="C:\Users\Dave\AppData\Local\Microsoft\Windows\Temporary Internet Files\Content.IE5\Q54IWVZT\classroom_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468" y="5443857"/>
            <a:ext cx="5711396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8" name="Picture 2" descr="C:\Users\s.ainsworth\AppData\Local\Microsoft\Windows\Temporary Internet Files\Content.IE5\BMIHAV5B\smiley_face_poster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8748" y="5115891"/>
            <a:ext cx="3000375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7841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     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Brown, D. (2005) The Clearing House.  The Significance of Congruent Communication in Effective Classroom Management 79 (1) pp.12 – 15 Available online: </a:t>
            </a:r>
            <a:r>
              <a:rPr lang="en-GB" dirty="0">
                <a:hlinkClick r:id="rId3"/>
              </a:rPr>
              <a:t>https://search-proquest-com.ezproxy.uwtsd.ac.uk/docview/196855145/1544716E5AA544CCPQ/3?accountid=130472</a:t>
            </a:r>
            <a:r>
              <a:rPr lang="en-GB" dirty="0"/>
              <a:t> (accessed 31/1/19)</a:t>
            </a:r>
            <a:endParaRPr lang="en-GB" i="1" dirty="0"/>
          </a:p>
          <a:p>
            <a:r>
              <a:rPr lang="en-GB" dirty="0"/>
              <a:t>Buckler, S. and Castle, P. (2014) </a:t>
            </a:r>
            <a:r>
              <a:rPr lang="en-GB" i="1" dirty="0"/>
              <a:t>Psychology for Teachers, </a:t>
            </a:r>
            <a:r>
              <a:rPr lang="en-GB" dirty="0"/>
              <a:t>London: Sage .</a:t>
            </a:r>
          </a:p>
          <a:p>
            <a:r>
              <a:rPr lang="en-GB" dirty="0"/>
              <a:t>Burden, P.R. (2000) </a:t>
            </a:r>
            <a:r>
              <a:rPr lang="en-GB" i="1" dirty="0"/>
              <a:t>Powerful classroom management strategies: Motivating students to learn, </a:t>
            </a:r>
            <a:r>
              <a:rPr lang="en-GB" dirty="0"/>
              <a:t> California: Corwin Press Inc. </a:t>
            </a:r>
          </a:p>
          <a:p>
            <a:r>
              <a:rPr lang="en-GB" dirty="0" err="1"/>
              <a:t>Evertson</a:t>
            </a:r>
            <a:r>
              <a:rPr lang="en-GB" dirty="0"/>
              <a:t>, C.M. and Weinstein, C.S. (2011)</a:t>
            </a:r>
            <a:r>
              <a:rPr lang="en-GB" b="1" dirty="0"/>
              <a:t> </a:t>
            </a:r>
            <a:r>
              <a:rPr lang="en-GB" i="1" dirty="0"/>
              <a:t>Handbook of Classroom Management: Research, Practice, and Contemporary Issues, </a:t>
            </a:r>
            <a:r>
              <a:rPr lang="en-GB" dirty="0"/>
              <a:t>Oxon: Routledge</a:t>
            </a:r>
          </a:p>
          <a:p>
            <a:r>
              <a:rPr lang="en-GB" dirty="0"/>
              <a:t>Flynn, S. Kennedy, H. </a:t>
            </a:r>
            <a:r>
              <a:rPr lang="en-GB" dirty="0" err="1"/>
              <a:t>MacGrath</a:t>
            </a:r>
            <a:r>
              <a:rPr lang="en-GB" dirty="0"/>
              <a:t>, M. (2003) Get their attention. Fulton Publishers : London</a:t>
            </a:r>
          </a:p>
          <a:p>
            <a:r>
              <a:rPr lang="en-GB" dirty="0" err="1"/>
              <a:t>Ginott</a:t>
            </a:r>
            <a:r>
              <a:rPr lang="en-GB" dirty="0"/>
              <a:t>, H. (1975) </a:t>
            </a:r>
            <a:r>
              <a:rPr lang="en-GB" i="1" dirty="0"/>
              <a:t>Teacher and Child: A book for parents and teachers, </a:t>
            </a:r>
            <a:r>
              <a:rPr lang="en-GB" dirty="0"/>
              <a:t>New York: Macmillan.</a:t>
            </a:r>
          </a:p>
          <a:p>
            <a:r>
              <a:rPr lang="en-GB" dirty="0" err="1"/>
              <a:t>Grigg</a:t>
            </a:r>
            <a:r>
              <a:rPr lang="en-GB" dirty="0"/>
              <a:t>, R. (2010) Becoming an Outstanding Primary School Teacher. Available online: </a:t>
            </a:r>
            <a:r>
              <a:rPr lang="en-GB" dirty="0">
                <a:hlinkClick r:id="rId4"/>
              </a:rPr>
              <a:t>https://www-dawsonera-com.ezproxy.uwtsd.ac.uk/readonline/9781408263143</a:t>
            </a:r>
            <a:r>
              <a:rPr lang="en-GB" dirty="0"/>
              <a:t> (accessed 31/1/19)</a:t>
            </a:r>
          </a:p>
          <a:p>
            <a:r>
              <a:rPr lang="en-GB" dirty="0" err="1"/>
              <a:t>Gurcan</a:t>
            </a:r>
            <a:r>
              <a:rPr lang="en-GB" dirty="0"/>
              <a:t>, T. &amp; </a:t>
            </a:r>
            <a:r>
              <a:rPr lang="en-GB" dirty="0" err="1"/>
              <a:t>Tekin</a:t>
            </a:r>
            <a:r>
              <a:rPr lang="en-GB" dirty="0"/>
              <a:t>, E. (2018) Discipline models, Available online: </a:t>
            </a:r>
            <a:r>
              <a:rPr lang="en-GB" dirty="0">
                <a:hlinkClick r:id="rId5"/>
              </a:rPr>
              <a:t>http://users.metu.edu.tr/home303/e133376/wwwhome/project/index.htm</a:t>
            </a:r>
            <a:r>
              <a:rPr lang="en-GB" dirty="0"/>
              <a:t> (accessed 31/1/19)</a:t>
            </a:r>
          </a:p>
          <a:p>
            <a:r>
              <a:rPr lang="en-GB" dirty="0"/>
              <a:t>Manning, M. L. and Bucher, K. T. (2001) ‘Revisiting </a:t>
            </a:r>
            <a:r>
              <a:rPr lang="en-GB" dirty="0" err="1"/>
              <a:t>Ginott’s</a:t>
            </a:r>
            <a:r>
              <a:rPr lang="en-GB" dirty="0"/>
              <a:t> congruent communication after thirty years’, </a:t>
            </a:r>
            <a:r>
              <a:rPr lang="en-GB" i="1" dirty="0"/>
              <a:t>Clearing House</a:t>
            </a:r>
            <a:r>
              <a:rPr lang="en-GB" dirty="0"/>
              <a:t>, 74(4), pp. 215–218 Available online  </a:t>
            </a:r>
            <a:r>
              <a:rPr lang="en-GB" dirty="0">
                <a:hlinkClick r:id="rId6"/>
              </a:rPr>
              <a:t>https://search-proquest-com.ezproxy.uwtsd.ac.uk/docview/196853074/8F7B9B813CB24D9CPQ/3?accountid=130472</a:t>
            </a:r>
            <a:r>
              <a:rPr lang="en-GB" dirty="0"/>
              <a:t>   (accessed 31/1/19) </a:t>
            </a:r>
          </a:p>
          <a:p>
            <a:r>
              <a:rPr lang="en-GB" dirty="0"/>
              <a:t>Rogers, B. (2011) </a:t>
            </a:r>
            <a:r>
              <a:rPr lang="en-GB" i="1" dirty="0"/>
              <a:t>Classroom Behaviour (3</a:t>
            </a:r>
            <a:r>
              <a:rPr lang="en-GB" i="1" baseline="30000" dirty="0"/>
              <a:t>rd</a:t>
            </a:r>
            <a:r>
              <a:rPr lang="en-GB" i="1" dirty="0"/>
              <a:t> edition), </a:t>
            </a:r>
            <a:r>
              <a:rPr lang="en-GB" dirty="0"/>
              <a:t>London: Sage</a:t>
            </a:r>
          </a:p>
        </p:txBody>
      </p:sp>
    </p:spTree>
    <p:extLst>
      <p:ext uri="{BB962C8B-B14F-4D97-AF65-F5344CB8AC3E}">
        <p14:creationId xmlns:p14="http://schemas.microsoft.com/office/powerpoint/2010/main" val="242305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7943C12CE8B24B9C948E5FBAF57B3A" ma:contentTypeVersion="5" ma:contentTypeDescription="Create a new document." ma:contentTypeScope="" ma:versionID="9f40ed30880c9d1a2476692c861fe546">
  <xsd:schema xmlns:xsd="http://www.w3.org/2001/XMLSchema" xmlns:xs="http://www.w3.org/2001/XMLSchema" xmlns:p="http://schemas.microsoft.com/office/2006/metadata/properties" xmlns:ns2="87976339-b2f2-475f-bce4-3bdd3c5bdf03" targetNamespace="http://schemas.microsoft.com/office/2006/metadata/properties" ma:root="true" ma:fieldsID="a2f602889cffa7e8f62404902820b506" ns2:_="">
    <xsd:import namespace="87976339-b2f2-475f-bce4-3bdd3c5bdf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976339-b2f2-475f-bce4-3bdd3c5bdf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77601AE-AC11-4D81-A778-8589724B131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6FE4F4A-6C26-491F-8AAD-E68E1B169404}">
  <ds:schemaRefs>
    <ds:schemaRef ds:uri="http://www.w3.org/XML/1998/namespace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87976339-b2f2-475f-bce4-3bdd3c5bdf03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77ECC91-CB78-4296-8E26-7027565866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7976339-b2f2-475f-bce4-3bdd3c5bdf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3167</Words>
  <Application>Microsoft Office PowerPoint</Application>
  <PresentationFormat>Custom</PresentationFormat>
  <Paragraphs>294</Paragraphs>
  <Slides>34</Slides>
  <Notes>15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Arial</vt:lpstr>
      <vt:lpstr>Calibri</vt:lpstr>
      <vt:lpstr>Calibri Light</vt:lpstr>
      <vt:lpstr>Century Gothic</vt:lpstr>
      <vt:lpstr>Wingdings 3</vt:lpstr>
      <vt:lpstr>Office Theme</vt:lpstr>
      <vt:lpstr> Hinsoddau Dysgu Learning Climates</vt:lpstr>
      <vt:lpstr>Deilliannau Dysgu / Learning Outcomes </vt:lpstr>
      <vt:lpstr>Deilliannau Dysgu / Learning Outcomes </vt:lpstr>
      <vt:lpstr>Deilliannau Dysgu / Learning Outcomes </vt:lpstr>
      <vt:lpstr>Heddiw / Today</vt:lpstr>
      <vt:lpstr>PowerPoint Presentation</vt:lpstr>
      <vt:lpstr>Mae angen i ysgolion...                        Schools need to...</vt:lpstr>
      <vt:lpstr>Damcaniaeth ymddygiad / Behaviour Theory    </vt:lpstr>
      <vt:lpstr>Damcaniaeth Ymddygiad / Behaviour Theory</vt:lpstr>
      <vt:lpstr>Amgylcheddau dysgu / Learning climates</vt:lpstr>
      <vt:lpstr>Strategaethau / Strategies</vt:lpstr>
      <vt:lpstr>  Yr her …                                             The challenge …</vt:lpstr>
      <vt:lpstr>Rheolaeth dosbarth / Classroom management</vt:lpstr>
      <vt:lpstr>Disgyblaeth Dosbarth Gadarnhaol: Fred Jones                  Positive Classroom Discipline: Fred Jones </vt:lpstr>
      <vt:lpstr>Gwir neu gau?   /   True or false?</vt:lpstr>
      <vt:lpstr>Gwir neu gau?   /  True or false?</vt:lpstr>
      <vt:lpstr>Gwir neu gau?   /  True or false?</vt:lpstr>
      <vt:lpstr>Gwir neu gau?   /   True or false?</vt:lpstr>
      <vt:lpstr>Gwir neu gau?   /   True or false?</vt:lpstr>
      <vt:lpstr>Gwir neu gau?  /   True or false?</vt:lpstr>
      <vt:lpstr>Disgyblaeth Dosbarth Gadarnhaol: Fred Jones                      Positive Classroom Discipline: Fred Jones</vt:lpstr>
      <vt:lpstr>PowerPoint Presentation</vt:lpstr>
      <vt:lpstr>Rheolau a Thorri’r Rheolau / Rules and Rule Breakers </vt:lpstr>
      <vt:lpstr>Rheolaeth dosbarth effeithiol / Well managed classrooms </vt:lpstr>
      <vt:lpstr>Perthnasau cadarnhaol / Positive relationships</vt:lpstr>
      <vt:lpstr>Rheoli ymddygiad – datblygu perthnasau cadarnhaol         Behaviour management-  developing positive relationships</vt:lpstr>
      <vt:lpstr>Rheoli ymddygiad – datblygu perthnasau cadarnhaol        Behaviour management-  developing positive relationships</vt:lpstr>
      <vt:lpstr>Damcaniaeth Cyfathrebu Cyfath: Haim Ginott Congruent Communication Theory: Haim Ginott</vt:lpstr>
      <vt:lpstr>Tyfu ymagwedd cadarnhaol                            Growing a Positive Approach </vt:lpstr>
      <vt:lpstr>Pwer Iaith / The Power of Language </vt:lpstr>
      <vt:lpstr>Pwer Iaith / The Power of Language </vt:lpstr>
      <vt:lpstr>Pwer Iaith  /  The Power of Language </vt:lpstr>
      <vt:lpstr>Rheoli ymddygiad- amgylchedd y dosbarth Behaviour management - the classroom environment</vt:lpstr>
      <vt:lpstr>Rhestr gyfeirnodi    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Hinsoddau Dysgu Learning Climates</dc:title>
  <dc:creator/>
  <cp:lastModifiedBy/>
  <cp:revision>1088</cp:revision>
  <dcterms:created xsi:type="dcterms:W3CDTF">2015-01-04T10:10:18Z</dcterms:created>
  <dcterms:modified xsi:type="dcterms:W3CDTF">2022-02-17T11:28:40Z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  <property fmtid="{D5CDD505-2E9C-101B-9397-08002B2CF9AE}" pid="3" name="ContentTypeId">
    <vt:lpwstr>0x010100BB7943C12CE8B24B9C948E5FBAF57B3A</vt:lpwstr>
  </property>
</Properties>
</file>