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79" r:id="rId3"/>
    <p:sldId id="257" r:id="rId4"/>
    <p:sldId id="258" r:id="rId5"/>
    <p:sldId id="273" r:id="rId6"/>
    <p:sldId id="274" r:id="rId7"/>
    <p:sldId id="275" r:id="rId8"/>
    <p:sldId id="276" r:id="rId9"/>
    <p:sldId id="277" r:id="rId10"/>
    <p:sldId id="259" r:id="rId11"/>
    <p:sldId id="271" r:id="rId12"/>
    <p:sldId id="260" r:id="rId13"/>
    <p:sldId id="261" r:id="rId14"/>
    <p:sldId id="272" r:id="rId15"/>
    <p:sldId id="278" r:id="rId16"/>
    <p:sldId id="262" r:id="rId17"/>
    <p:sldId id="263" r:id="rId18"/>
    <p:sldId id="264" r:id="rId19"/>
    <p:sldId id="265" r:id="rId20"/>
    <p:sldId id="267" r:id="rId21"/>
    <p:sldId id="26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206"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F96327-F788-43D6-9CED-EB18DC3FC8F7}" type="datetimeFigureOut">
              <a:rPr lang="en-GB" smtClean="0"/>
              <a:t>29/10/2013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D7EE1E-A95F-4E64-8F5F-40BC4F65341D}" type="slidenum">
              <a:rPr lang="en-GB" smtClean="0"/>
              <a:t>‹#›</a:t>
            </a:fld>
            <a:endParaRPr lang="en-GB"/>
          </a:p>
        </p:txBody>
      </p:sp>
    </p:spTree>
    <p:extLst>
      <p:ext uri="{BB962C8B-B14F-4D97-AF65-F5344CB8AC3E}">
        <p14:creationId xmlns:p14="http://schemas.microsoft.com/office/powerpoint/2010/main" val="2480970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charset="0"/>
              </a:defRPr>
            </a:lvl1pPr>
            <a:lvl2pPr marL="742950" indent="-285750" eaLnBrk="0" hangingPunct="0">
              <a:defRPr>
                <a:solidFill>
                  <a:schemeClr val="tx1"/>
                </a:solidFill>
                <a:latin typeface="Times New Roman" charset="0"/>
              </a:defRPr>
            </a:lvl2pPr>
            <a:lvl3pPr marL="1143000" indent="-228600" eaLnBrk="0" hangingPunct="0">
              <a:defRPr>
                <a:solidFill>
                  <a:schemeClr val="tx1"/>
                </a:solidFill>
                <a:latin typeface="Times New Roman" charset="0"/>
              </a:defRPr>
            </a:lvl3pPr>
            <a:lvl4pPr marL="1600200" indent="-228600" eaLnBrk="0" hangingPunct="0">
              <a:defRPr>
                <a:solidFill>
                  <a:schemeClr val="tx1"/>
                </a:solidFill>
                <a:latin typeface="Times New Roman" charset="0"/>
              </a:defRPr>
            </a:lvl4pPr>
            <a:lvl5pPr marL="2057400" indent="-228600" eaLnBrk="0" hangingPunct="0">
              <a:defRPr>
                <a:solidFill>
                  <a:schemeClr val="tx1"/>
                </a:solidFill>
                <a:latin typeface="Times New Roman" charset="0"/>
              </a:defRPr>
            </a:lvl5pPr>
            <a:lvl6pPr marL="2514600" indent="-228600" eaLnBrk="0" fontAlgn="base" hangingPunct="0">
              <a:spcBef>
                <a:spcPct val="0"/>
              </a:spcBef>
              <a:spcAft>
                <a:spcPct val="0"/>
              </a:spcAft>
              <a:defRPr>
                <a:solidFill>
                  <a:schemeClr val="tx1"/>
                </a:solidFill>
                <a:latin typeface="Times New Roman" charset="0"/>
              </a:defRPr>
            </a:lvl6pPr>
            <a:lvl7pPr marL="2971800" indent="-228600" eaLnBrk="0" fontAlgn="base" hangingPunct="0">
              <a:spcBef>
                <a:spcPct val="0"/>
              </a:spcBef>
              <a:spcAft>
                <a:spcPct val="0"/>
              </a:spcAft>
              <a:defRPr>
                <a:solidFill>
                  <a:schemeClr val="tx1"/>
                </a:solidFill>
                <a:latin typeface="Times New Roman" charset="0"/>
              </a:defRPr>
            </a:lvl7pPr>
            <a:lvl8pPr marL="3429000" indent="-228600" eaLnBrk="0" fontAlgn="base" hangingPunct="0">
              <a:spcBef>
                <a:spcPct val="0"/>
              </a:spcBef>
              <a:spcAft>
                <a:spcPct val="0"/>
              </a:spcAft>
              <a:defRPr>
                <a:solidFill>
                  <a:schemeClr val="tx1"/>
                </a:solidFill>
                <a:latin typeface="Times New Roman" charset="0"/>
              </a:defRPr>
            </a:lvl8pPr>
            <a:lvl9pPr marL="3886200" indent="-228600" eaLnBrk="0" fontAlgn="base" hangingPunct="0">
              <a:spcBef>
                <a:spcPct val="0"/>
              </a:spcBef>
              <a:spcAft>
                <a:spcPct val="0"/>
              </a:spcAft>
              <a:defRPr>
                <a:solidFill>
                  <a:schemeClr val="tx1"/>
                </a:solidFill>
                <a:latin typeface="Times New Roman" charset="0"/>
              </a:defRPr>
            </a:lvl9pPr>
          </a:lstStyle>
          <a:p>
            <a:pPr eaLnBrk="1" hangingPunct="1"/>
            <a:fld id="{65E9A391-8103-4C31-B5B6-264B83CFD32F}" type="slidenum">
              <a:rPr lang="en-GB" smtClean="0">
                <a:latin typeface="Arial" charset="0"/>
              </a:rPr>
              <a:pPr eaLnBrk="1" hangingPunct="1"/>
              <a:t>10</a:t>
            </a:fld>
            <a:endParaRPr lang="en-GB" smtClean="0">
              <a:latin typeface="Arial" charset="0"/>
            </a:endParaRPr>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charset="0"/>
              </a:defRPr>
            </a:lvl1pPr>
            <a:lvl2pPr marL="742950" indent="-285750" eaLnBrk="0" hangingPunct="0">
              <a:defRPr>
                <a:solidFill>
                  <a:schemeClr val="tx1"/>
                </a:solidFill>
                <a:latin typeface="Times New Roman" charset="0"/>
              </a:defRPr>
            </a:lvl2pPr>
            <a:lvl3pPr marL="1143000" indent="-228600" eaLnBrk="0" hangingPunct="0">
              <a:defRPr>
                <a:solidFill>
                  <a:schemeClr val="tx1"/>
                </a:solidFill>
                <a:latin typeface="Times New Roman" charset="0"/>
              </a:defRPr>
            </a:lvl3pPr>
            <a:lvl4pPr marL="1600200" indent="-228600" eaLnBrk="0" hangingPunct="0">
              <a:defRPr>
                <a:solidFill>
                  <a:schemeClr val="tx1"/>
                </a:solidFill>
                <a:latin typeface="Times New Roman" charset="0"/>
              </a:defRPr>
            </a:lvl4pPr>
            <a:lvl5pPr marL="2057400" indent="-228600" eaLnBrk="0" hangingPunct="0">
              <a:defRPr>
                <a:solidFill>
                  <a:schemeClr val="tx1"/>
                </a:solidFill>
                <a:latin typeface="Times New Roman" charset="0"/>
              </a:defRPr>
            </a:lvl5pPr>
            <a:lvl6pPr marL="2514600" indent="-228600" eaLnBrk="0" fontAlgn="base" hangingPunct="0">
              <a:spcBef>
                <a:spcPct val="0"/>
              </a:spcBef>
              <a:spcAft>
                <a:spcPct val="0"/>
              </a:spcAft>
              <a:defRPr>
                <a:solidFill>
                  <a:schemeClr val="tx1"/>
                </a:solidFill>
                <a:latin typeface="Times New Roman" charset="0"/>
              </a:defRPr>
            </a:lvl6pPr>
            <a:lvl7pPr marL="2971800" indent="-228600" eaLnBrk="0" fontAlgn="base" hangingPunct="0">
              <a:spcBef>
                <a:spcPct val="0"/>
              </a:spcBef>
              <a:spcAft>
                <a:spcPct val="0"/>
              </a:spcAft>
              <a:defRPr>
                <a:solidFill>
                  <a:schemeClr val="tx1"/>
                </a:solidFill>
                <a:latin typeface="Times New Roman" charset="0"/>
              </a:defRPr>
            </a:lvl7pPr>
            <a:lvl8pPr marL="3429000" indent="-228600" eaLnBrk="0" fontAlgn="base" hangingPunct="0">
              <a:spcBef>
                <a:spcPct val="0"/>
              </a:spcBef>
              <a:spcAft>
                <a:spcPct val="0"/>
              </a:spcAft>
              <a:defRPr>
                <a:solidFill>
                  <a:schemeClr val="tx1"/>
                </a:solidFill>
                <a:latin typeface="Times New Roman" charset="0"/>
              </a:defRPr>
            </a:lvl8pPr>
            <a:lvl9pPr marL="3886200" indent="-228600" eaLnBrk="0" fontAlgn="base" hangingPunct="0">
              <a:spcBef>
                <a:spcPct val="0"/>
              </a:spcBef>
              <a:spcAft>
                <a:spcPct val="0"/>
              </a:spcAft>
              <a:defRPr>
                <a:solidFill>
                  <a:schemeClr val="tx1"/>
                </a:solidFill>
                <a:latin typeface="Times New Roman" charset="0"/>
              </a:defRPr>
            </a:lvl9pPr>
          </a:lstStyle>
          <a:p>
            <a:pPr eaLnBrk="1" hangingPunct="1"/>
            <a:fld id="{CF48DD52-0477-415E-8C99-FAAD9D44CCC9}" type="slidenum">
              <a:rPr lang="en-GB" smtClean="0">
                <a:latin typeface="Arial" charset="0"/>
              </a:rPr>
              <a:pPr eaLnBrk="1" hangingPunct="1"/>
              <a:t>13</a:t>
            </a:fld>
            <a:endParaRPr lang="en-GB" smtClean="0">
              <a:latin typeface="Arial" charset="0"/>
            </a:endParaRPr>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smtClean="0"/>
              <a:t>Range of indicators - what are we looking at /for when doing observations</a:t>
            </a:r>
          </a:p>
          <a:p>
            <a:pPr eaLnBrk="1" hangingPunct="1"/>
            <a:r>
              <a:rPr lang="en-GB" dirty="0" smtClean="0"/>
              <a:t>Patterns of communication verbal/ non verbal. Language development, physical skills in communication e.g. able to use a pen</a:t>
            </a:r>
          </a:p>
          <a:p>
            <a:pPr eaLnBrk="1" hangingPunct="1"/>
            <a:r>
              <a:rPr lang="en-GB" dirty="0" smtClean="0"/>
              <a:t>Time spent on task, distractions</a:t>
            </a:r>
          </a:p>
          <a:p>
            <a:pPr eaLnBrk="1" hangingPunct="1"/>
            <a:r>
              <a:rPr lang="en-GB" dirty="0" smtClean="0"/>
              <a:t>Motivation – confidence, enthusiasm, </a:t>
            </a:r>
          </a:p>
          <a:p>
            <a:pPr eaLnBrk="1" hangingPunct="1"/>
            <a:r>
              <a:rPr lang="en-GB" dirty="0" smtClean="0"/>
              <a:t>Social development</a:t>
            </a:r>
            <a:r>
              <a:rPr lang="en-GB" baseline="0" dirty="0" smtClean="0"/>
              <a:t>  - behaviour</a:t>
            </a:r>
          </a:p>
          <a:p>
            <a:pPr eaLnBrk="1" hangingPunct="1"/>
            <a:r>
              <a:rPr lang="en-GB" baseline="0" dirty="0" smtClean="0"/>
              <a:t>Academic development – cognitive skills </a:t>
            </a:r>
            <a:r>
              <a:rPr lang="en-GB" baseline="0" dirty="0" err="1" smtClean="0"/>
              <a:t>etc</a:t>
            </a:r>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Based on personal circumstances</a:t>
            </a:r>
            <a:endParaRPr lang="en-GB" dirty="0"/>
          </a:p>
        </p:txBody>
      </p:sp>
      <p:sp>
        <p:nvSpPr>
          <p:cNvPr id="4" name="Slide Number Placeholder 3"/>
          <p:cNvSpPr>
            <a:spLocks noGrp="1"/>
          </p:cNvSpPr>
          <p:nvPr>
            <p:ph type="sldNum" sz="quarter" idx="10"/>
          </p:nvPr>
        </p:nvSpPr>
        <p:spPr/>
        <p:txBody>
          <a:bodyPr/>
          <a:lstStyle/>
          <a:p>
            <a:pPr>
              <a:defRPr/>
            </a:pPr>
            <a:fld id="{6CAE01D2-423B-4972-9978-6F9DA00E5DF1}" type="slidenum">
              <a:rPr lang="en-GB" smtClean="0"/>
              <a:pPr>
                <a:defRPr/>
              </a:pPr>
              <a:t>16</a:t>
            </a:fld>
            <a:endParaRPr lang="en-GB"/>
          </a:p>
        </p:txBody>
      </p:sp>
    </p:spTree>
    <p:extLst>
      <p:ext uri="{BB962C8B-B14F-4D97-AF65-F5344CB8AC3E}">
        <p14:creationId xmlns:p14="http://schemas.microsoft.com/office/powerpoint/2010/main" val="1459096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charset="0"/>
              </a:defRPr>
            </a:lvl1pPr>
            <a:lvl2pPr marL="742950" indent="-285750" eaLnBrk="0" hangingPunct="0">
              <a:defRPr>
                <a:solidFill>
                  <a:schemeClr val="tx1"/>
                </a:solidFill>
                <a:latin typeface="Times New Roman" charset="0"/>
              </a:defRPr>
            </a:lvl2pPr>
            <a:lvl3pPr marL="1143000" indent="-228600" eaLnBrk="0" hangingPunct="0">
              <a:defRPr>
                <a:solidFill>
                  <a:schemeClr val="tx1"/>
                </a:solidFill>
                <a:latin typeface="Times New Roman" charset="0"/>
              </a:defRPr>
            </a:lvl3pPr>
            <a:lvl4pPr marL="1600200" indent="-228600" eaLnBrk="0" hangingPunct="0">
              <a:defRPr>
                <a:solidFill>
                  <a:schemeClr val="tx1"/>
                </a:solidFill>
                <a:latin typeface="Times New Roman" charset="0"/>
              </a:defRPr>
            </a:lvl4pPr>
            <a:lvl5pPr marL="2057400" indent="-228600" eaLnBrk="0" hangingPunct="0">
              <a:defRPr>
                <a:solidFill>
                  <a:schemeClr val="tx1"/>
                </a:solidFill>
                <a:latin typeface="Times New Roman" charset="0"/>
              </a:defRPr>
            </a:lvl5pPr>
            <a:lvl6pPr marL="2514600" indent="-228600" eaLnBrk="0" fontAlgn="base" hangingPunct="0">
              <a:spcBef>
                <a:spcPct val="0"/>
              </a:spcBef>
              <a:spcAft>
                <a:spcPct val="0"/>
              </a:spcAft>
              <a:defRPr>
                <a:solidFill>
                  <a:schemeClr val="tx1"/>
                </a:solidFill>
                <a:latin typeface="Times New Roman" charset="0"/>
              </a:defRPr>
            </a:lvl6pPr>
            <a:lvl7pPr marL="2971800" indent="-228600" eaLnBrk="0" fontAlgn="base" hangingPunct="0">
              <a:spcBef>
                <a:spcPct val="0"/>
              </a:spcBef>
              <a:spcAft>
                <a:spcPct val="0"/>
              </a:spcAft>
              <a:defRPr>
                <a:solidFill>
                  <a:schemeClr val="tx1"/>
                </a:solidFill>
                <a:latin typeface="Times New Roman" charset="0"/>
              </a:defRPr>
            </a:lvl7pPr>
            <a:lvl8pPr marL="3429000" indent="-228600" eaLnBrk="0" fontAlgn="base" hangingPunct="0">
              <a:spcBef>
                <a:spcPct val="0"/>
              </a:spcBef>
              <a:spcAft>
                <a:spcPct val="0"/>
              </a:spcAft>
              <a:defRPr>
                <a:solidFill>
                  <a:schemeClr val="tx1"/>
                </a:solidFill>
                <a:latin typeface="Times New Roman" charset="0"/>
              </a:defRPr>
            </a:lvl8pPr>
            <a:lvl9pPr marL="3886200" indent="-228600" eaLnBrk="0" fontAlgn="base" hangingPunct="0">
              <a:spcBef>
                <a:spcPct val="0"/>
              </a:spcBef>
              <a:spcAft>
                <a:spcPct val="0"/>
              </a:spcAft>
              <a:defRPr>
                <a:solidFill>
                  <a:schemeClr val="tx1"/>
                </a:solidFill>
                <a:latin typeface="Times New Roman" charset="0"/>
              </a:defRPr>
            </a:lvl9pPr>
          </a:lstStyle>
          <a:p>
            <a:pPr eaLnBrk="1" hangingPunct="1"/>
            <a:fld id="{1D473CAC-621B-4937-8351-4CBC1BB0FF6A}" type="slidenum">
              <a:rPr lang="en-GB" smtClean="0">
                <a:latin typeface="Arial" charset="0"/>
              </a:rPr>
              <a:pPr eaLnBrk="1" hangingPunct="1"/>
              <a:t>17</a:t>
            </a:fld>
            <a:endParaRPr lang="en-GB" smtClean="0">
              <a:latin typeface="Arial"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smtClean="0"/>
              <a:t>FIAC</a:t>
            </a:r>
            <a:br>
              <a:rPr lang="en-GB" dirty="0" smtClean="0"/>
            </a:br>
            <a:r>
              <a:rPr lang="en-GB" dirty="0" smtClean="0"/>
              <a:t>grid with minutes on horizontal axis and categories of what you want to observe on the other </a:t>
            </a:r>
            <a:r>
              <a:rPr lang="en-GB" dirty="0" err="1" smtClean="0"/>
              <a:t>eg</a:t>
            </a:r>
            <a:r>
              <a:rPr lang="en-GB" dirty="0" smtClean="0"/>
              <a:t> time spent on task</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a:t>
            </a:r>
            <a:r>
              <a:rPr lang="en-GB" baseline="0" dirty="0" smtClean="0"/>
              <a:t> to previous session</a:t>
            </a:r>
            <a:endParaRPr lang="en-GB" dirty="0"/>
          </a:p>
        </p:txBody>
      </p:sp>
      <p:sp>
        <p:nvSpPr>
          <p:cNvPr id="4" name="Slide Number Placeholder 3"/>
          <p:cNvSpPr>
            <a:spLocks noGrp="1"/>
          </p:cNvSpPr>
          <p:nvPr>
            <p:ph type="sldNum" sz="quarter" idx="10"/>
          </p:nvPr>
        </p:nvSpPr>
        <p:spPr/>
        <p:txBody>
          <a:bodyPr/>
          <a:lstStyle/>
          <a:p>
            <a:pPr>
              <a:defRPr/>
            </a:pPr>
            <a:fld id="{6CAE01D2-423B-4972-9978-6F9DA00E5DF1}" type="slidenum">
              <a:rPr lang="en-GB" smtClean="0"/>
              <a:pPr>
                <a:defRPr/>
              </a:pPr>
              <a:t>21</a:t>
            </a:fld>
            <a:endParaRPr lang="en-GB"/>
          </a:p>
        </p:txBody>
      </p:sp>
    </p:spTree>
    <p:extLst>
      <p:ext uri="{BB962C8B-B14F-4D97-AF65-F5344CB8AC3E}">
        <p14:creationId xmlns:p14="http://schemas.microsoft.com/office/powerpoint/2010/main" val="8029014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4497E7F-D68F-487A-88D2-93163A4247C6}"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2480273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497E7F-D68F-487A-88D2-93163A4247C6}"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3344484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497E7F-D68F-487A-88D2-93163A4247C6}"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239089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4497E7F-D68F-487A-88D2-93163A4247C6}" type="datetimeFigureOut">
              <a:rPr lang="en-GB" smtClean="0"/>
              <a:t>29/10/2013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2926421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4497E7F-D68F-487A-88D2-93163A4247C6}" type="datetimeFigureOut">
              <a:rPr lang="en-GB" smtClean="0"/>
              <a:t>29/10/2013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2214281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4497E7F-D68F-487A-88D2-93163A4247C6}" type="datetimeFigureOut">
              <a:rPr lang="en-GB" smtClean="0"/>
              <a:t>29/10/2013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2649399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97E7F-D68F-487A-88D2-93163A4247C6}" type="datetimeFigureOut">
              <a:rPr lang="en-GB" smtClean="0"/>
              <a:t>29/10/2013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3494527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497E7F-D68F-487A-88D2-93163A4247C6}" type="datetimeFigureOut">
              <a:rPr lang="en-GB" smtClean="0"/>
              <a:t>29/10/2013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2144896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497E7F-D68F-487A-88D2-93163A4247C6}" type="datetimeFigureOut">
              <a:rPr lang="en-GB" smtClean="0"/>
              <a:t>29/10/2013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2848624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497E7F-D68F-487A-88D2-93163A4247C6}"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2422033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497E7F-D68F-487A-88D2-93163A4247C6}" type="datetimeFigureOut">
              <a:rPr lang="en-GB" smtClean="0"/>
              <a:t>29/10/2013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t>‹#›</a:t>
            </a:fld>
            <a:endParaRPr lang="en-GB"/>
          </a:p>
        </p:txBody>
      </p:sp>
    </p:spTree>
    <p:extLst>
      <p:ext uri="{BB962C8B-B14F-4D97-AF65-F5344CB8AC3E}">
        <p14:creationId xmlns:p14="http://schemas.microsoft.com/office/powerpoint/2010/main" val="1034942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497E7F-D68F-487A-88D2-93163A4247C6}" type="datetimeFigureOut">
              <a:rPr lang="en-GB" smtClean="0"/>
              <a:t>29/10/2013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5838EB-5D12-45E4-84D9-C315531F3FB5}" type="slidenum">
              <a:rPr lang="en-GB" smtClean="0"/>
              <a:t>‹#›</a:t>
            </a:fld>
            <a:endParaRPr lang="en-GB"/>
          </a:p>
        </p:txBody>
      </p:sp>
    </p:spTree>
    <p:extLst>
      <p:ext uri="{BB962C8B-B14F-4D97-AF65-F5344CB8AC3E}">
        <p14:creationId xmlns:p14="http://schemas.microsoft.com/office/powerpoint/2010/main" val="26885908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Understanding Children and Young People’s Development </a:t>
            </a:r>
            <a:r>
              <a:rPr lang="en-GB" dirty="0"/>
              <a:t>	</a:t>
            </a:r>
            <a:br>
              <a:rPr lang="en-GB" dirty="0"/>
            </a:br>
            <a:endParaRPr lang="en-GB" dirty="0"/>
          </a:p>
        </p:txBody>
      </p:sp>
      <p:sp>
        <p:nvSpPr>
          <p:cNvPr id="3" name="Subtitle 2"/>
          <p:cNvSpPr>
            <a:spLocks noGrp="1"/>
          </p:cNvSpPr>
          <p:nvPr>
            <p:ph type="subTitle" idx="1"/>
          </p:nvPr>
        </p:nvSpPr>
        <p:spPr/>
        <p:txBody>
          <a:bodyPr/>
          <a:lstStyle/>
          <a:p>
            <a:r>
              <a:rPr lang="en-GB" dirty="0" smtClean="0"/>
              <a:t>Introduction </a:t>
            </a:r>
            <a:endParaRPr lang="en-GB" dirty="0"/>
          </a:p>
        </p:txBody>
      </p:sp>
    </p:spTree>
    <p:extLst>
      <p:ext uri="{BB962C8B-B14F-4D97-AF65-F5344CB8AC3E}">
        <p14:creationId xmlns:p14="http://schemas.microsoft.com/office/powerpoint/2010/main" val="3032148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GB" dirty="0" smtClean="0"/>
              <a:t>Provide an overview of the module </a:t>
            </a:r>
          </a:p>
          <a:p>
            <a:r>
              <a:rPr lang="en-GB" dirty="0" smtClean="0"/>
              <a:t>Take part in getting to know you activity </a:t>
            </a:r>
          </a:p>
          <a:p>
            <a:r>
              <a:rPr lang="en-GB" dirty="0" smtClean="0"/>
              <a:t>Analyse the function of child observations</a:t>
            </a:r>
          </a:p>
          <a:p>
            <a:r>
              <a:rPr lang="en-GB" dirty="0" smtClean="0"/>
              <a:t>Discuss methodology and ethical considerations of carrying out observations </a:t>
            </a:r>
          </a:p>
          <a:p>
            <a:endParaRPr lang="en-GB" dirty="0"/>
          </a:p>
        </p:txBody>
      </p:sp>
    </p:spTree>
    <p:extLst>
      <p:ext uri="{BB962C8B-B14F-4D97-AF65-F5344CB8AC3E}">
        <p14:creationId xmlns:p14="http://schemas.microsoft.com/office/powerpoint/2010/main" val="1647323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a:t>Alliterative Introductions</a:t>
            </a:r>
            <a:br>
              <a:rPr lang="en-GB" dirty="0"/>
            </a:br>
            <a:endParaRPr lang="en-GB" dirty="0"/>
          </a:p>
        </p:txBody>
      </p:sp>
      <p:sp>
        <p:nvSpPr>
          <p:cNvPr id="3" name="Content Placeholder 2"/>
          <p:cNvSpPr>
            <a:spLocks noGrp="1"/>
          </p:cNvSpPr>
          <p:nvPr>
            <p:ph idx="1"/>
          </p:nvPr>
        </p:nvSpPr>
        <p:spPr/>
        <p:txBody>
          <a:bodyPr/>
          <a:lstStyle/>
          <a:p>
            <a:pPr>
              <a:defRPr/>
            </a:pPr>
            <a:r>
              <a:rPr lang="en-GB" dirty="0"/>
              <a:t>Introduce yourself to the group with an alliterative sentence based </a:t>
            </a:r>
            <a:r>
              <a:rPr lang="en-GB" dirty="0" smtClean="0"/>
              <a:t>upon </a:t>
            </a:r>
            <a:r>
              <a:rPr lang="en-GB" dirty="0"/>
              <a:t>the first letter of your name. </a:t>
            </a:r>
            <a:endParaRPr lang="en-GB" dirty="0" smtClean="0"/>
          </a:p>
          <a:p>
            <a:pPr>
              <a:defRPr/>
            </a:pPr>
            <a:r>
              <a:rPr lang="en-GB" dirty="0" smtClean="0"/>
              <a:t>Example</a:t>
            </a:r>
            <a:r>
              <a:rPr lang="en-GB" dirty="0"/>
              <a:t>: </a:t>
            </a:r>
            <a:r>
              <a:rPr lang="en-GB" dirty="0" smtClean="0"/>
              <a:t>"</a:t>
            </a:r>
            <a:r>
              <a:rPr lang="en-GB" dirty="0"/>
              <a:t>I'm practical Polly. I like painting portraits." </a:t>
            </a:r>
          </a:p>
          <a:p>
            <a:pPr>
              <a:defRPr/>
            </a:pPr>
            <a:r>
              <a:rPr lang="en-GB" dirty="0"/>
              <a:t>(Pattern: I'm ADJECTIVE NAME. I like </a:t>
            </a:r>
            <a:endParaRPr lang="en-GB" dirty="0" smtClean="0"/>
          </a:p>
          <a:p>
            <a:pPr marL="0" indent="0">
              <a:buFont typeface="Arial" charset="0"/>
              <a:buNone/>
              <a:defRPr/>
            </a:pPr>
            <a:r>
              <a:rPr lang="en-GB" dirty="0"/>
              <a:t> </a:t>
            </a:r>
            <a:r>
              <a:rPr lang="en-GB" dirty="0" smtClean="0"/>
              <a:t>    ACTION </a:t>
            </a:r>
            <a:r>
              <a:rPr lang="en-GB" dirty="0" err="1" smtClean="0"/>
              <a:t>ing</a:t>
            </a:r>
            <a:r>
              <a:rPr lang="en-GB" dirty="0" smtClean="0"/>
              <a:t> </a:t>
            </a:r>
            <a:r>
              <a:rPr lang="en-GB" dirty="0"/>
              <a:t>NOUN) </a:t>
            </a:r>
          </a:p>
          <a:p>
            <a:pPr>
              <a:defRPr/>
            </a:pPr>
            <a:endParaRPr lang="en-GB" dirty="0"/>
          </a:p>
        </p:txBody>
      </p:sp>
    </p:spTree>
    <p:extLst>
      <p:ext uri="{BB962C8B-B14F-4D97-AF65-F5344CB8AC3E}">
        <p14:creationId xmlns:p14="http://schemas.microsoft.com/office/powerpoint/2010/main" val="1483072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Name Chain</a:t>
            </a:r>
            <a:br>
              <a:rPr lang="en-GB" dirty="0" smtClean="0"/>
            </a:br>
            <a:endParaRPr lang="en-GB" dirty="0"/>
          </a:p>
        </p:txBody>
      </p:sp>
      <p:sp>
        <p:nvSpPr>
          <p:cNvPr id="3" name="Content Placeholder 2"/>
          <p:cNvSpPr>
            <a:spLocks noGrp="1"/>
          </p:cNvSpPr>
          <p:nvPr>
            <p:ph idx="1"/>
          </p:nvPr>
        </p:nvSpPr>
        <p:spPr/>
        <p:txBody>
          <a:bodyPr>
            <a:normAutofit fontScale="85000" lnSpcReduction="10000"/>
          </a:bodyPr>
          <a:lstStyle/>
          <a:p>
            <a:pPr>
              <a:defRPr/>
            </a:pPr>
            <a:r>
              <a:rPr lang="en-GB" dirty="0" smtClean="0"/>
              <a:t>Participants </a:t>
            </a:r>
            <a:r>
              <a:rPr lang="en-GB" dirty="0"/>
              <a:t>then introduce themselves, and the person to their </a:t>
            </a:r>
            <a:r>
              <a:rPr lang="en-GB" dirty="0" smtClean="0"/>
              <a:t>right</a:t>
            </a:r>
            <a:r>
              <a:rPr lang="en-GB" dirty="0"/>
              <a:t>: </a:t>
            </a:r>
          </a:p>
          <a:p>
            <a:pPr>
              <a:defRPr/>
            </a:pPr>
            <a:r>
              <a:rPr lang="en-GB" dirty="0"/>
              <a:t>“I'm kooky Katherine. This is vivacious Vera.” </a:t>
            </a:r>
          </a:p>
          <a:p>
            <a:pPr>
              <a:defRPr/>
            </a:pPr>
            <a:r>
              <a:rPr lang="en-GB" dirty="0"/>
              <a:t>The person to your right repeats previous introductions, and introduces the person to their right.</a:t>
            </a:r>
          </a:p>
          <a:p>
            <a:pPr>
              <a:defRPr/>
            </a:pPr>
            <a:r>
              <a:rPr lang="en-GB" dirty="0"/>
              <a:t>“She's Practical Polly. I'm vivacious Vera. He's generous </a:t>
            </a:r>
          </a:p>
          <a:p>
            <a:pPr>
              <a:defRPr/>
            </a:pPr>
            <a:r>
              <a:rPr lang="en-GB" dirty="0"/>
              <a:t>George”. </a:t>
            </a:r>
          </a:p>
          <a:p>
            <a:pPr>
              <a:defRPr/>
            </a:pPr>
            <a:r>
              <a:rPr lang="en-GB" dirty="0" smtClean="0"/>
              <a:t>Continue </a:t>
            </a:r>
            <a:r>
              <a:rPr lang="en-GB" dirty="0"/>
              <a:t>with the next person to the right, until all names have </a:t>
            </a:r>
            <a:r>
              <a:rPr lang="en-GB" dirty="0" smtClean="0"/>
              <a:t>been </a:t>
            </a:r>
            <a:r>
              <a:rPr lang="en-GB" dirty="0"/>
              <a:t>repeated.</a:t>
            </a:r>
          </a:p>
        </p:txBody>
      </p:sp>
    </p:spTree>
    <p:extLst>
      <p:ext uri="{BB962C8B-B14F-4D97-AF65-F5344CB8AC3E}">
        <p14:creationId xmlns:p14="http://schemas.microsoft.com/office/powerpoint/2010/main" val="4330252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Aim: </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To </a:t>
            </a:r>
            <a:r>
              <a:rPr lang="en-GB" dirty="0"/>
              <a:t>understand the theories relating to the development of children and young people, and to apply theoretical knowledge of development to enhance work with children and young people.</a:t>
            </a:r>
          </a:p>
        </p:txBody>
      </p:sp>
    </p:spTree>
    <p:extLst>
      <p:ext uri="{BB962C8B-B14F-4D97-AF65-F5344CB8AC3E}">
        <p14:creationId xmlns:p14="http://schemas.microsoft.com/office/powerpoint/2010/main" val="4025590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Learning outcomes: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Upon </a:t>
            </a:r>
            <a:r>
              <a:rPr lang="en-GB" dirty="0"/>
              <a:t>the successful completion of this module the student will be able to: </a:t>
            </a:r>
            <a:endParaRPr lang="en-GB" dirty="0" smtClean="0"/>
          </a:p>
          <a:p>
            <a:pPr marL="0" indent="0">
              <a:buNone/>
            </a:pPr>
            <a:endParaRPr lang="en-GB" dirty="0"/>
          </a:p>
          <a:p>
            <a:r>
              <a:rPr lang="en-GB" dirty="0"/>
              <a:t>1. Identify and evaluate the process of observation and assessment. </a:t>
            </a:r>
          </a:p>
          <a:p>
            <a:endParaRPr lang="en-GB" dirty="0"/>
          </a:p>
          <a:p>
            <a:r>
              <a:rPr lang="en-GB" dirty="0"/>
              <a:t>2. Understand the importance of the theoretical knowledge of child development to enhance work with children and young people. </a:t>
            </a:r>
          </a:p>
          <a:p>
            <a:endParaRPr lang="en-GB" dirty="0"/>
          </a:p>
        </p:txBody>
      </p:sp>
    </p:spTree>
    <p:extLst>
      <p:ext uri="{BB962C8B-B14F-4D97-AF65-F5344CB8AC3E}">
        <p14:creationId xmlns:p14="http://schemas.microsoft.com/office/powerpoint/2010/main" val="3322937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Indicative content: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This </a:t>
            </a:r>
            <a:r>
              <a:rPr lang="en-GB" dirty="0"/>
              <a:t>module is designed to develop students’ awareness and understanding of: </a:t>
            </a:r>
            <a:endParaRPr lang="en-GB" dirty="0" smtClean="0"/>
          </a:p>
          <a:p>
            <a:endParaRPr lang="en-GB" dirty="0"/>
          </a:p>
          <a:p>
            <a:r>
              <a:rPr lang="en-GB" dirty="0"/>
              <a:t>The skills in observing and assessing children and young people’s development. </a:t>
            </a:r>
          </a:p>
          <a:p>
            <a:r>
              <a:rPr lang="en-GB" dirty="0"/>
              <a:t>The advantages and disadvantages of a range of methods of observation and assessment. </a:t>
            </a:r>
          </a:p>
          <a:p>
            <a:r>
              <a:rPr lang="en-GB" dirty="0"/>
              <a:t>The importance of effective observation. </a:t>
            </a:r>
          </a:p>
          <a:p>
            <a:r>
              <a:rPr lang="en-GB" dirty="0"/>
              <a:t>The importance of ethics in observations to ensure consent and to maintain confidentiality and anonymity. </a:t>
            </a:r>
          </a:p>
          <a:p>
            <a:r>
              <a:rPr lang="en-GB" dirty="0"/>
              <a:t>How children and young people develop and the key principles of the work of a broad range of influential theorists. </a:t>
            </a:r>
          </a:p>
          <a:p>
            <a:r>
              <a:rPr lang="en-GB" dirty="0"/>
              <a:t>Influences on development and the differences between growth, development and maturation. </a:t>
            </a:r>
          </a:p>
          <a:p>
            <a:r>
              <a:rPr lang="en-GB" dirty="0"/>
              <a:t>The role of adults in supporting the development of children and young people through a range of appropriate activities and experiences. </a:t>
            </a:r>
          </a:p>
          <a:p>
            <a:endParaRPr lang="en-GB" dirty="0"/>
          </a:p>
        </p:txBody>
      </p:sp>
    </p:spTree>
    <p:extLst>
      <p:ext uri="{BB962C8B-B14F-4D97-AF65-F5344CB8AC3E}">
        <p14:creationId xmlns:p14="http://schemas.microsoft.com/office/powerpoint/2010/main" val="2719582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GB" dirty="0"/>
          </a:p>
        </p:txBody>
      </p:sp>
      <p:sp>
        <p:nvSpPr>
          <p:cNvPr id="3" name="Content Placeholder 2"/>
          <p:cNvSpPr>
            <a:spLocks noGrp="1"/>
          </p:cNvSpPr>
          <p:nvPr>
            <p:ph idx="1"/>
          </p:nvPr>
        </p:nvSpPr>
        <p:spPr/>
        <p:txBody>
          <a:bodyPr/>
          <a:lstStyle/>
          <a:p>
            <a:endParaRPr lang="en-GB" dirty="0"/>
          </a:p>
          <a:p>
            <a:r>
              <a:rPr lang="en-GB" dirty="0"/>
              <a:t>Undertake at least four observations </a:t>
            </a:r>
            <a:r>
              <a:rPr lang="en-GB" b="1" u="sng" dirty="0"/>
              <a:t>over a period of time</a:t>
            </a:r>
            <a:r>
              <a:rPr lang="en-GB" dirty="0"/>
              <a:t> using a range of methods, on one child or young person that considers one or more area(s) of development, following appropriate ethical procedures. </a:t>
            </a:r>
          </a:p>
          <a:p>
            <a:endParaRPr lang="en-GB" dirty="0" smtClean="0"/>
          </a:p>
          <a:p>
            <a:endParaRPr lang="en-GB" dirty="0"/>
          </a:p>
        </p:txBody>
      </p:sp>
    </p:spTree>
    <p:extLst>
      <p:ext uri="{BB962C8B-B14F-4D97-AF65-F5344CB8AC3E}">
        <p14:creationId xmlns:p14="http://schemas.microsoft.com/office/powerpoint/2010/main" val="3954386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2</a:t>
            </a:r>
            <a:endParaRPr lang="en-GB" dirty="0"/>
          </a:p>
        </p:txBody>
      </p:sp>
      <p:sp>
        <p:nvSpPr>
          <p:cNvPr id="3" name="Content Placeholder 2"/>
          <p:cNvSpPr>
            <a:spLocks noGrp="1"/>
          </p:cNvSpPr>
          <p:nvPr>
            <p:ph idx="1"/>
          </p:nvPr>
        </p:nvSpPr>
        <p:spPr/>
        <p:txBody>
          <a:bodyPr/>
          <a:lstStyle/>
          <a:p>
            <a:endParaRPr lang="en-GB" dirty="0"/>
          </a:p>
          <a:p>
            <a:r>
              <a:rPr lang="en-GB" dirty="0"/>
              <a:t>Produce a report based on observations undertaken of one child or young person and considering the theoretical perspectives of development suggest ways that the future development of the child or young person could be enhanced. </a:t>
            </a:r>
          </a:p>
          <a:p>
            <a:pPr marL="0" indent="0">
              <a:buNone/>
            </a:pPr>
            <a:endParaRPr lang="en-GB" dirty="0"/>
          </a:p>
          <a:p>
            <a:endParaRPr lang="en-GB" dirty="0"/>
          </a:p>
        </p:txBody>
      </p:sp>
    </p:spTree>
    <p:extLst>
      <p:ext uri="{BB962C8B-B14F-4D97-AF65-F5344CB8AC3E}">
        <p14:creationId xmlns:p14="http://schemas.microsoft.com/office/powerpoint/2010/main" val="1641540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GB" smtClean="0">
                <a:solidFill>
                  <a:srgbClr val="000000"/>
                </a:solidFill>
                <a:effectLst>
                  <a:outerShdw blurRad="38100" dist="38100" dir="2700000" algn="tl">
                    <a:srgbClr val="FFFFFF"/>
                  </a:outerShdw>
                </a:effectLst>
              </a:rPr>
              <a:t>Stages of observation</a:t>
            </a:r>
          </a:p>
        </p:txBody>
      </p:sp>
      <p:sp>
        <p:nvSpPr>
          <p:cNvPr id="15363" name="Rectangle 3"/>
          <p:cNvSpPr>
            <a:spLocks noGrp="1" noChangeArrowheads="1"/>
          </p:cNvSpPr>
          <p:nvPr>
            <p:ph idx="1"/>
          </p:nvPr>
        </p:nvSpPr>
        <p:spPr/>
        <p:txBody>
          <a:bodyPr>
            <a:normAutofit fontScale="92500" lnSpcReduction="10000"/>
          </a:bodyPr>
          <a:lstStyle/>
          <a:p>
            <a:pPr eaLnBrk="1" hangingPunct="1">
              <a:defRPr/>
            </a:pPr>
            <a:r>
              <a:rPr lang="en-GB" dirty="0" smtClean="0">
                <a:solidFill>
                  <a:srgbClr val="000000"/>
                </a:solidFill>
                <a:effectLst>
                  <a:outerShdw blurRad="38100" dist="38100" dir="2700000" algn="tl">
                    <a:srgbClr val="FFFFFF"/>
                  </a:outerShdw>
                </a:effectLst>
              </a:rPr>
              <a:t>Plan</a:t>
            </a:r>
          </a:p>
          <a:p>
            <a:pPr eaLnBrk="1" hangingPunct="1">
              <a:defRPr/>
            </a:pPr>
            <a:r>
              <a:rPr lang="en-GB" dirty="0" smtClean="0">
                <a:solidFill>
                  <a:srgbClr val="000000"/>
                </a:solidFill>
                <a:effectLst>
                  <a:outerShdw blurRad="38100" dist="38100" dir="2700000" algn="tl">
                    <a:srgbClr val="FFFFFF"/>
                  </a:outerShdw>
                </a:effectLst>
              </a:rPr>
              <a:t>Conduct</a:t>
            </a:r>
          </a:p>
          <a:p>
            <a:pPr eaLnBrk="1" hangingPunct="1">
              <a:defRPr/>
            </a:pPr>
            <a:r>
              <a:rPr lang="en-GB" dirty="0" smtClean="0">
                <a:solidFill>
                  <a:srgbClr val="000000"/>
                </a:solidFill>
                <a:effectLst>
                  <a:outerShdw blurRad="38100" dist="38100" dir="2700000" algn="tl">
                    <a:srgbClr val="FFFFFF"/>
                  </a:outerShdw>
                </a:effectLst>
              </a:rPr>
              <a:t>Record</a:t>
            </a:r>
          </a:p>
          <a:p>
            <a:pPr eaLnBrk="1" hangingPunct="1">
              <a:defRPr/>
            </a:pPr>
            <a:r>
              <a:rPr lang="en-GB" dirty="0" smtClean="0">
                <a:solidFill>
                  <a:srgbClr val="000000"/>
                </a:solidFill>
                <a:effectLst>
                  <a:outerShdw blurRad="38100" dist="38100" dir="2700000" algn="tl">
                    <a:srgbClr val="FFFFFF"/>
                  </a:outerShdw>
                </a:effectLst>
              </a:rPr>
              <a:t>Analyse/Reflect</a:t>
            </a:r>
          </a:p>
          <a:p>
            <a:pPr eaLnBrk="1" hangingPunct="1">
              <a:defRPr/>
            </a:pPr>
            <a:r>
              <a:rPr lang="en-GB" dirty="0" smtClean="0">
                <a:solidFill>
                  <a:srgbClr val="000000"/>
                </a:solidFill>
                <a:effectLst>
                  <a:outerShdw blurRad="38100" dist="38100" dir="2700000" algn="tl">
                    <a:srgbClr val="FFFFFF"/>
                  </a:outerShdw>
                </a:effectLst>
              </a:rPr>
              <a:t>Plan</a:t>
            </a:r>
          </a:p>
          <a:p>
            <a:pPr marL="0" indent="0" eaLnBrk="1" hangingPunct="1">
              <a:buNone/>
              <a:defRPr/>
            </a:pPr>
            <a:endParaRPr lang="en-GB" dirty="0">
              <a:solidFill>
                <a:srgbClr val="000000"/>
              </a:solidFill>
              <a:effectLst>
                <a:outerShdw blurRad="38100" dist="38100" dir="2700000" algn="tl">
                  <a:srgbClr val="FFFFFF"/>
                </a:outerShdw>
              </a:effectLst>
            </a:endParaRPr>
          </a:p>
          <a:p>
            <a:pPr>
              <a:defRPr/>
            </a:pPr>
            <a:r>
              <a:rPr lang="en-GB" dirty="0"/>
              <a:t>Record – </a:t>
            </a:r>
            <a:r>
              <a:rPr lang="en-GB" dirty="0" err="1"/>
              <a:t>Tilstone</a:t>
            </a:r>
            <a:r>
              <a:rPr lang="en-GB" dirty="0"/>
              <a:t> ‘Observational techniques are of little value in themselves, the interpretation of the recorded, factual information is essential’</a:t>
            </a:r>
          </a:p>
          <a:p>
            <a:pPr eaLnBrk="1" hangingPunct="1">
              <a:defRPr/>
            </a:pPr>
            <a:endParaRPr lang="en-GB" dirty="0" smtClean="0">
              <a:solidFill>
                <a:srgbClr val="000000"/>
              </a:solidFill>
              <a:effectLst>
                <a:outerShdw blurRad="38100" dist="38100" dir="2700000" algn="tl">
                  <a:srgbClr val="FFFFFF"/>
                </a:outerShdw>
              </a:effectLst>
            </a:endParaRPr>
          </a:p>
        </p:txBody>
      </p:sp>
    </p:spTree>
    <p:extLst>
      <p:ext uri="{BB962C8B-B14F-4D97-AF65-F5344CB8AC3E}">
        <p14:creationId xmlns:p14="http://schemas.microsoft.com/office/powerpoint/2010/main" val="20383176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groups </a:t>
            </a:r>
            <a:endParaRPr lang="en-GB" dirty="0"/>
          </a:p>
        </p:txBody>
      </p:sp>
      <p:sp>
        <p:nvSpPr>
          <p:cNvPr id="3" name="Content Placeholder 2"/>
          <p:cNvSpPr>
            <a:spLocks noGrp="1"/>
          </p:cNvSpPr>
          <p:nvPr>
            <p:ph idx="1"/>
          </p:nvPr>
        </p:nvSpPr>
        <p:spPr/>
        <p:txBody>
          <a:bodyPr/>
          <a:lstStyle/>
          <a:p>
            <a:r>
              <a:rPr lang="en-GB" dirty="0" smtClean="0"/>
              <a:t>Mind map why we observe children</a:t>
            </a:r>
            <a:endParaRPr lang="en-GB" dirty="0"/>
          </a:p>
        </p:txBody>
      </p:sp>
    </p:spTree>
    <p:extLst>
      <p:ext uri="{BB962C8B-B14F-4D97-AF65-F5344CB8AC3E}">
        <p14:creationId xmlns:p14="http://schemas.microsoft.com/office/powerpoint/2010/main" val="3178167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pPr eaLnBrk="1" hangingPunct="1">
              <a:defRPr/>
            </a:pPr>
            <a:r>
              <a:rPr lang="en-GB" sz="4000" smtClean="0">
                <a:solidFill>
                  <a:srgbClr val="000000"/>
                </a:solidFill>
                <a:effectLst>
                  <a:outerShdw blurRad="38100" dist="38100" dir="2700000" algn="tl">
                    <a:srgbClr val="FFFFFF"/>
                  </a:outerShdw>
                </a:effectLst>
              </a:rPr>
              <a:t>What do observations enable us to do?</a:t>
            </a:r>
          </a:p>
        </p:txBody>
      </p:sp>
      <p:sp>
        <p:nvSpPr>
          <p:cNvPr id="6147" name="Rectangle 3"/>
          <p:cNvSpPr>
            <a:spLocks noGrp="1" noChangeArrowheads="1"/>
          </p:cNvSpPr>
          <p:nvPr>
            <p:ph idx="1"/>
          </p:nvPr>
        </p:nvSpPr>
        <p:spPr/>
        <p:txBody>
          <a:bodyPr>
            <a:normAutofit fontScale="92500"/>
          </a:bodyPr>
          <a:lstStyle/>
          <a:p>
            <a:pPr eaLnBrk="1" hangingPunct="1">
              <a:defRPr/>
            </a:pPr>
            <a:r>
              <a:rPr lang="en-GB" dirty="0" smtClean="0">
                <a:solidFill>
                  <a:srgbClr val="000000"/>
                </a:solidFill>
                <a:effectLst>
                  <a:outerShdw blurRad="38100" dist="38100" dir="2700000" algn="tl">
                    <a:srgbClr val="FFFFFF"/>
                  </a:outerShdw>
                </a:effectLst>
              </a:rPr>
              <a:t>Assess for learning and development</a:t>
            </a:r>
          </a:p>
          <a:p>
            <a:pPr eaLnBrk="1" hangingPunct="1">
              <a:defRPr/>
            </a:pPr>
            <a:r>
              <a:rPr lang="en-GB" dirty="0" smtClean="0">
                <a:solidFill>
                  <a:srgbClr val="000000"/>
                </a:solidFill>
                <a:effectLst>
                  <a:outerShdw blurRad="38100" dist="38100" dir="2700000" algn="tl">
                    <a:srgbClr val="FFFFFF"/>
                  </a:outerShdw>
                </a:effectLst>
              </a:rPr>
              <a:t>Assess progress</a:t>
            </a:r>
          </a:p>
          <a:p>
            <a:pPr eaLnBrk="1" hangingPunct="1">
              <a:defRPr/>
            </a:pPr>
            <a:r>
              <a:rPr lang="en-GB" dirty="0" smtClean="0">
                <a:solidFill>
                  <a:srgbClr val="000000"/>
                </a:solidFill>
                <a:effectLst>
                  <a:outerShdw blurRad="38100" dist="38100" dir="2700000" algn="tl">
                    <a:srgbClr val="FFFFFF"/>
                  </a:outerShdw>
                </a:effectLst>
              </a:rPr>
              <a:t>Gain awareness of problems, difficulties and disabilities</a:t>
            </a:r>
          </a:p>
          <a:p>
            <a:pPr eaLnBrk="1" hangingPunct="1">
              <a:defRPr/>
            </a:pPr>
            <a:r>
              <a:rPr lang="en-GB" dirty="0" smtClean="0">
                <a:solidFill>
                  <a:srgbClr val="000000"/>
                </a:solidFill>
                <a:effectLst>
                  <a:outerShdw blurRad="38100" dist="38100" dir="2700000" algn="tl">
                    <a:srgbClr val="FFFFFF"/>
                  </a:outerShdw>
                </a:effectLst>
              </a:rPr>
              <a:t>Identify needs</a:t>
            </a:r>
          </a:p>
          <a:p>
            <a:pPr eaLnBrk="1" hangingPunct="1">
              <a:defRPr/>
            </a:pPr>
            <a:r>
              <a:rPr lang="en-GB" dirty="0" smtClean="0">
                <a:solidFill>
                  <a:srgbClr val="000000"/>
                </a:solidFill>
                <a:effectLst>
                  <a:outerShdw blurRad="38100" dist="38100" dir="2700000" algn="tl">
                    <a:srgbClr val="FFFFFF"/>
                  </a:outerShdw>
                </a:effectLst>
              </a:rPr>
              <a:t>Plan effectively for individuals and classes</a:t>
            </a:r>
          </a:p>
          <a:p>
            <a:pPr>
              <a:defRPr/>
            </a:pPr>
            <a:r>
              <a:rPr lang="en-GB" dirty="0" smtClean="0">
                <a:solidFill>
                  <a:srgbClr val="000000"/>
                </a:solidFill>
                <a:effectLst>
                  <a:outerShdw blurRad="38100" dist="38100" dir="2700000" algn="tl">
                    <a:srgbClr val="FFFFFF"/>
                  </a:outerShdw>
                </a:effectLst>
              </a:rPr>
              <a:t>Monitor activities, use of resources</a:t>
            </a:r>
          </a:p>
          <a:p>
            <a:pPr eaLnBrk="1" hangingPunct="1">
              <a:defRPr/>
            </a:pPr>
            <a:r>
              <a:rPr lang="en-GB" dirty="0" smtClean="0">
                <a:solidFill>
                  <a:srgbClr val="000000"/>
                </a:solidFill>
                <a:effectLst>
                  <a:outerShdw blurRad="38100" dist="38100" dir="2700000" algn="tl">
                    <a:srgbClr val="FFFFFF"/>
                  </a:outerShdw>
                </a:effectLst>
              </a:rPr>
              <a:t>Help us evaluate our roles, reflect and self assess</a:t>
            </a:r>
          </a:p>
        </p:txBody>
      </p:sp>
    </p:spTree>
    <p:extLst>
      <p:ext uri="{BB962C8B-B14F-4D97-AF65-F5344CB8AC3E}">
        <p14:creationId xmlns:p14="http://schemas.microsoft.com/office/powerpoint/2010/main" val="4929515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mtClean="0">
                <a:solidFill>
                  <a:srgbClr val="000000"/>
                </a:solidFill>
                <a:effectLst>
                  <a:outerShdw blurRad="38100" dist="38100" dir="2700000" algn="tl">
                    <a:srgbClr val="FFFFFF"/>
                  </a:outerShdw>
                </a:effectLst>
              </a:rPr>
              <a:t>Range of indicators</a:t>
            </a:r>
          </a:p>
        </p:txBody>
      </p:sp>
      <p:sp>
        <p:nvSpPr>
          <p:cNvPr id="17411" name="Rectangle 3"/>
          <p:cNvSpPr>
            <a:spLocks noGrp="1" noChangeArrowheads="1"/>
          </p:cNvSpPr>
          <p:nvPr>
            <p:ph idx="1"/>
          </p:nvPr>
        </p:nvSpPr>
        <p:spPr/>
        <p:txBody>
          <a:bodyPr/>
          <a:lstStyle/>
          <a:p>
            <a:pPr eaLnBrk="1" hangingPunct="1">
              <a:defRPr/>
            </a:pPr>
            <a:r>
              <a:rPr lang="en-GB" dirty="0" smtClean="0">
                <a:solidFill>
                  <a:srgbClr val="000000"/>
                </a:solidFill>
                <a:effectLst>
                  <a:outerShdw blurRad="38100" dist="38100" dir="2700000" algn="tl">
                    <a:srgbClr val="FFFFFF"/>
                  </a:outerShdw>
                </a:effectLst>
              </a:rPr>
              <a:t>Patterns of communication</a:t>
            </a:r>
          </a:p>
          <a:p>
            <a:pPr eaLnBrk="1" hangingPunct="1">
              <a:defRPr/>
            </a:pPr>
            <a:r>
              <a:rPr lang="en-GB" dirty="0" smtClean="0">
                <a:solidFill>
                  <a:srgbClr val="000000"/>
                </a:solidFill>
                <a:effectLst>
                  <a:outerShdw blurRad="38100" dist="38100" dir="2700000" algn="tl">
                    <a:srgbClr val="FFFFFF"/>
                  </a:outerShdw>
                </a:effectLst>
              </a:rPr>
              <a:t>Concentration span -Time on task</a:t>
            </a:r>
          </a:p>
          <a:p>
            <a:pPr eaLnBrk="1" hangingPunct="1">
              <a:defRPr/>
            </a:pPr>
            <a:r>
              <a:rPr lang="en-GB" dirty="0" smtClean="0">
                <a:solidFill>
                  <a:srgbClr val="000000"/>
                </a:solidFill>
                <a:effectLst>
                  <a:outerShdw blurRad="38100" dist="38100" dir="2700000" algn="tl">
                    <a:srgbClr val="FFFFFF"/>
                  </a:outerShdw>
                </a:effectLst>
              </a:rPr>
              <a:t>Motivation</a:t>
            </a:r>
          </a:p>
          <a:p>
            <a:pPr eaLnBrk="1" hangingPunct="1">
              <a:defRPr/>
            </a:pPr>
            <a:r>
              <a:rPr lang="en-GB" dirty="0" smtClean="0">
                <a:solidFill>
                  <a:srgbClr val="000000"/>
                </a:solidFill>
                <a:effectLst>
                  <a:outerShdw blurRad="38100" dist="38100" dir="2700000" algn="tl">
                    <a:srgbClr val="FFFFFF"/>
                  </a:outerShdw>
                </a:effectLst>
              </a:rPr>
              <a:t>Social development</a:t>
            </a:r>
          </a:p>
          <a:p>
            <a:pPr eaLnBrk="1" hangingPunct="1">
              <a:defRPr/>
            </a:pPr>
            <a:r>
              <a:rPr lang="en-GB" dirty="0" smtClean="0">
                <a:solidFill>
                  <a:srgbClr val="000000"/>
                </a:solidFill>
                <a:effectLst>
                  <a:outerShdw blurRad="38100" dist="38100" dir="2700000" algn="tl">
                    <a:srgbClr val="FFFFFF"/>
                  </a:outerShdw>
                </a:effectLst>
              </a:rPr>
              <a:t>Academic development</a:t>
            </a:r>
          </a:p>
        </p:txBody>
      </p:sp>
    </p:spTree>
    <p:extLst>
      <p:ext uri="{BB962C8B-B14F-4D97-AF65-F5344CB8AC3E}">
        <p14:creationId xmlns:p14="http://schemas.microsoft.com/office/powerpoint/2010/main" val="4156051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Range of indicators</a:t>
            </a:r>
            <a:endParaRPr lang="en-GB" dirty="0"/>
          </a:p>
        </p:txBody>
      </p:sp>
      <p:sp>
        <p:nvSpPr>
          <p:cNvPr id="3" name="Content Placeholder 2"/>
          <p:cNvSpPr>
            <a:spLocks noGrp="1"/>
          </p:cNvSpPr>
          <p:nvPr>
            <p:ph idx="1"/>
          </p:nvPr>
        </p:nvSpPr>
        <p:spPr/>
        <p:txBody>
          <a:bodyPr>
            <a:normAutofit fontScale="92500" lnSpcReduction="10000"/>
          </a:bodyPr>
          <a:lstStyle/>
          <a:p>
            <a:r>
              <a:rPr lang="en-GB" dirty="0"/>
              <a:t>W</a:t>
            </a:r>
            <a:r>
              <a:rPr lang="en-GB" dirty="0" smtClean="0"/>
              <a:t>hat are we looking at /for when doing observations</a:t>
            </a:r>
          </a:p>
          <a:p>
            <a:r>
              <a:rPr lang="en-GB" dirty="0" smtClean="0"/>
              <a:t>Patterns of communication verbal/ non verbal. Language development, physical skills in communication e.g. able to use a pen</a:t>
            </a:r>
          </a:p>
          <a:p>
            <a:r>
              <a:rPr lang="en-GB" dirty="0" smtClean="0"/>
              <a:t>Time spent on task, distractions</a:t>
            </a:r>
          </a:p>
          <a:p>
            <a:r>
              <a:rPr lang="en-GB" dirty="0" smtClean="0"/>
              <a:t>Motivation – confidence, enthusiasm, </a:t>
            </a:r>
          </a:p>
          <a:p>
            <a:r>
              <a:rPr lang="en-GB" dirty="0" smtClean="0"/>
              <a:t>Social development</a:t>
            </a:r>
            <a:r>
              <a:rPr lang="en-GB" baseline="0" dirty="0" smtClean="0"/>
              <a:t>  - behaviour</a:t>
            </a:r>
          </a:p>
          <a:p>
            <a:r>
              <a:rPr lang="en-GB" baseline="0" dirty="0" smtClean="0"/>
              <a:t>Academic development – cognitive skills </a:t>
            </a:r>
            <a:endParaRPr lang="en-GB" dirty="0"/>
          </a:p>
        </p:txBody>
      </p:sp>
    </p:spTree>
    <p:extLst>
      <p:ext uri="{BB962C8B-B14F-4D97-AF65-F5344CB8AC3E}">
        <p14:creationId xmlns:p14="http://schemas.microsoft.com/office/powerpoint/2010/main" val="3484506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a:t>
            </a:r>
            <a:endParaRPr lang="en-GB" dirty="0"/>
          </a:p>
        </p:txBody>
      </p:sp>
      <p:sp>
        <p:nvSpPr>
          <p:cNvPr id="3" name="Content Placeholder 2"/>
          <p:cNvSpPr>
            <a:spLocks noGrp="1"/>
          </p:cNvSpPr>
          <p:nvPr>
            <p:ph idx="1"/>
          </p:nvPr>
        </p:nvSpPr>
        <p:spPr/>
        <p:txBody>
          <a:bodyPr/>
          <a:lstStyle/>
          <a:p>
            <a:r>
              <a:rPr lang="en-GB" dirty="0" smtClean="0"/>
              <a:t>What difficulties might we face when carrying out an observation?</a:t>
            </a:r>
            <a:endParaRPr lang="en-GB" dirty="0"/>
          </a:p>
        </p:txBody>
      </p:sp>
    </p:spTree>
    <p:extLst>
      <p:ext uri="{BB962C8B-B14F-4D97-AF65-F5344CB8AC3E}">
        <p14:creationId xmlns:p14="http://schemas.microsoft.com/office/powerpoint/2010/main" val="513297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476672"/>
            <a:ext cx="8229600" cy="1370416"/>
          </a:xfrm>
        </p:spPr>
        <p:txBody>
          <a:bodyPr>
            <a:normAutofit fontScale="90000"/>
          </a:bodyPr>
          <a:lstStyle/>
          <a:p>
            <a:pPr eaLnBrk="1" hangingPunct="1">
              <a:defRPr/>
            </a:pPr>
            <a:r>
              <a:rPr lang="en-GB" dirty="0" smtClean="0">
                <a:solidFill>
                  <a:srgbClr val="000000"/>
                </a:solidFill>
                <a:effectLst>
                  <a:outerShdw blurRad="38100" dist="38100" dir="2700000" algn="tl">
                    <a:srgbClr val="FFFFFF"/>
                  </a:outerShdw>
                </a:effectLst>
              </a:rPr>
              <a:t>Difficulties in conducting observations</a:t>
            </a:r>
          </a:p>
        </p:txBody>
      </p:sp>
      <p:sp>
        <p:nvSpPr>
          <p:cNvPr id="7171" name="Rectangle 3"/>
          <p:cNvSpPr>
            <a:spLocks noGrp="1" noChangeArrowheads="1"/>
          </p:cNvSpPr>
          <p:nvPr>
            <p:ph idx="1"/>
          </p:nvPr>
        </p:nvSpPr>
        <p:spPr/>
        <p:txBody>
          <a:bodyPr>
            <a:normAutofit lnSpcReduction="10000"/>
          </a:bodyPr>
          <a:lstStyle/>
          <a:p>
            <a:pPr eaLnBrk="1" hangingPunct="1">
              <a:defRPr/>
            </a:pPr>
            <a:r>
              <a:rPr lang="en-GB" dirty="0" smtClean="0">
                <a:solidFill>
                  <a:srgbClr val="000000"/>
                </a:solidFill>
                <a:effectLst>
                  <a:outerShdw blurRad="38100" dist="38100" dir="2700000" algn="tl">
                    <a:srgbClr val="FFFFFF"/>
                  </a:outerShdw>
                </a:effectLst>
              </a:rPr>
              <a:t>Time</a:t>
            </a:r>
          </a:p>
          <a:p>
            <a:pPr eaLnBrk="1" hangingPunct="1">
              <a:defRPr/>
            </a:pPr>
            <a:r>
              <a:rPr lang="en-GB" dirty="0" smtClean="0">
                <a:solidFill>
                  <a:srgbClr val="000000"/>
                </a:solidFill>
                <a:effectLst>
                  <a:outerShdw blurRad="38100" dist="38100" dir="2700000" algn="tl">
                    <a:srgbClr val="FFFFFF"/>
                  </a:outerShdw>
                </a:effectLst>
              </a:rPr>
              <a:t>Guilt - not working</a:t>
            </a:r>
          </a:p>
          <a:p>
            <a:pPr eaLnBrk="1" hangingPunct="1">
              <a:defRPr/>
            </a:pPr>
            <a:r>
              <a:rPr lang="en-GB" dirty="0" smtClean="0">
                <a:solidFill>
                  <a:srgbClr val="000000"/>
                </a:solidFill>
                <a:effectLst>
                  <a:outerShdw blurRad="38100" dist="38100" dir="2700000" algn="tl">
                    <a:srgbClr val="FFFFFF"/>
                  </a:outerShdw>
                </a:effectLst>
              </a:rPr>
              <a:t>Learner aware of being watched</a:t>
            </a:r>
          </a:p>
          <a:p>
            <a:pPr eaLnBrk="1" hangingPunct="1">
              <a:defRPr/>
            </a:pPr>
            <a:r>
              <a:rPr lang="en-GB" dirty="0" smtClean="0">
                <a:solidFill>
                  <a:srgbClr val="000000"/>
                </a:solidFill>
                <a:effectLst>
                  <a:outerShdw blurRad="38100" dist="38100" dir="2700000" algn="tl">
                    <a:srgbClr val="FFFFFF"/>
                  </a:outerShdw>
                </a:effectLst>
              </a:rPr>
              <a:t>Interruptions</a:t>
            </a:r>
          </a:p>
          <a:p>
            <a:pPr eaLnBrk="1" hangingPunct="1">
              <a:defRPr/>
            </a:pPr>
            <a:r>
              <a:rPr lang="en-GB" dirty="0" smtClean="0">
                <a:solidFill>
                  <a:srgbClr val="000000"/>
                </a:solidFill>
                <a:effectLst>
                  <a:outerShdw blurRad="38100" dist="38100" dir="2700000" algn="tl">
                    <a:srgbClr val="FFFFFF"/>
                  </a:outerShdw>
                </a:effectLst>
              </a:rPr>
              <a:t>Inexperience</a:t>
            </a:r>
          </a:p>
          <a:p>
            <a:pPr eaLnBrk="1" hangingPunct="1">
              <a:defRPr/>
            </a:pPr>
            <a:r>
              <a:rPr lang="en-GB" dirty="0" smtClean="0">
                <a:solidFill>
                  <a:srgbClr val="000000"/>
                </a:solidFill>
                <a:effectLst>
                  <a:outerShdw blurRad="38100" dist="38100" dir="2700000" algn="tl">
                    <a:srgbClr val="FFFFFF"/>
                  </a:outerShdw>
                </a:effectLst>
              </a:rPr>
              <a:t>Pupil Unpredictability –absence, behaviour</a:t>
            </a:r>
          </a:p>
          <a:p>
            <a:pPr eaLnBrk="1" hangingPunct="1">
              <a:defRPr/>
            </a:pPr>
            <a:r>
              <a:rPr lang="en-GB" dirty="0" smtClean="0">
                <a:solidFill>
                  <a:srgbClr val="000000"/>
                </a:solidFill>
                <a:effectLst>
                  <a:outerShdw blurRad="38100" dist="38100" dir="2700000" algn="tl">
                    <a:srgbClr val="FFFFFF"/>
                  </a:outerShdw>
                </a:effectLst>
              </a:rPr>
              <a:t>Weather</a:t>
            </a:r>
          </a:p>
          <a:p>
            <a:pPr eaLnBrk="1" hangingPunct="1">
              <a:defRPr/>
            </a:pPr>
            <a:r>
              <a:rPr lang="en-GB" dirty="0" smtClean="0">
                <a:solidFill>
                  <a:srgbClr val="000000"/>
                </a:solidFill>
                <a:effectLst>
                  <a:outerShdw blurRad="38100" dist="38100" dir="2700000" algn="tl">
                    <a:srgbClr val="FFFFFF"/>
                  </a:outerShdw>
                </a:effectLst>
              </a:rPr>
              <a:t>Consent</a:t>
            </a:r>
          </a:p>
        </p:txBody>
      </p:sp>
    </p:spTree>
    <p:extLst>
      <p:ext uri="{BB962C8B-B14F-4D97-AF65-F5344CB8AC3E}">
        <p14:creationId xmlns:p14="http://schemas.microsoft.com/office/powerpoint/2010/main" val="3755976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GB" smtClean="0">
                <a:solidFill>
                  <a:srgbClr val="000000"/>
                </a:solidFill>
                <a:effectLst>
                  <a:outerShdw blurRad="38100" dist="38100" dir="2700000" algn="tl">
                    <a:srgbClr val="FFFFFF"/>
                  </a:outerShdw>
                </a:effectLst>
              </a:rPr>
              <a:t>Types of observations</a:t>
            </a:r>
          </a:p>
        </p:txBody>
      </p:sp>
      <p:sp>
        <p:nvSpPr>
          <p:cNvPr id="8195" name="Rectangle 3"/>
          <p:cNvSpPr>
            <a:spLocks noGrp="1" noChangeArrowheads="1"/>
          </p:cNvSpPr>
          <p:nvPr>
            <p:ph idx="1"/>
          </p:nvPr>
        </p:nvSpPr>
        <p:spPr/>
        <p:txBody>
          <a:bodyPr>
            <a:normAutofit fontScale="92500" lnSpcReduction="10000"/>
          </a:bodyPr>
          <a:lstStyle/>
          <a:p>
            <a:pPr eaLnBrk="1" hangingPunct="1">
              <a:lnSpc>
                <a:spcPct val="90000"/>
              </a:lnSpc>
              <a:defRPr/>
            </a:pPr>
            <a:r>
              <a:rPr lang="en-GB" dirty="0" smtClean="0">
                <a:solidFill>
                  <a:srgbClr val="000000"/>
                </a:solidFill>
                <a:effectLst>
                  <a:outerShdw blurRad="38100" dist="38100" dir="2700000" algn="tl">
                    <a:srgbClr val="FFFFFF"/>
                  </a:outerShdw>
                </a:effectLst>
              </a:rPr>
              <a:t>Planned ( systematic) /spontaneous</a:t>
            </a:r>
          </a:p>
          <a:p>
            <a:pPr eaLnBrk="1" hangingPunct="1">
              <a:lnSpc>
                <a:spcPct val="90000"/>
              </a:lnSpc>
              <a:defRPr/>
            </a:pPr>
            <a:r>
              <a:rPr lang="en-GB" dirty="0" smtClean="0">
                <a:solidFill>
                  <a:srgbClr val="000000"/>
                </a:solidFill>
                <a:effectLst>
                  <a:outerShdw blurRad="38100" dist="38100" dir="2700000" algn="tl">
                    <a:srgbClr val="FFFFFF"/>
                  </a:outerShdw>
                </a:effectLst>
              </a:rPr>
              <a:t>Selective e.g. event sampling</a:t>
            </a:r>
          </a:p>
          <a:p>
            <a:pPr eaLnBrk="1" hangingPunct="1">
              <a:lnSpc>
                <a:spcPct val="90000"/>
              </a:lnSpc>
              <a:defRPr/>
            </a:pPr>
            <a:r>
              <a:rPr lang="en-GB" dirty="0" smtClean="0">
                <a:solidFill>
                  <a:srgbClr val="000000"/>
                </a:solidFill>
                <a:effectLst>
                  <a:outerShdw blurRad="38100" dist="38100" dir="2700000" algn="tl">
                    <a:srgbClr val="FFFFFF"/>
                  </a:outerShdw>
                </a:effectLst>
              </a:rPr>
              <a:t>Narrative </a:t>
            </a:r>
          </a:p>
          <a:p>
            <a:pPr>
              <a:lnSpc>
                <a:spcPct val="90000"/>
              </a:lnSpc>
              <a:defRPr/>
            </a:pPr>
            <a:r>
              <a:rPr lang="en-GB" dirty="0" smtClean="0">
                <a:solidFill>
                  <a:srgbClr val="000000"/>
                </a:solidFill>
                <a:effectLst>
                  <a:outerShdw blurRad="38100" dist="38100" dir="2700000" algn="tl">
                    <a:srgbClr val="FFFFFF"/>
                  </a:outerShdw>
                </a:effectLst>
              </a:rPr>
              <a:t>Grid based (Flanders Interaction Analysis Category - FIAC)</a:t>
            </a:r>
            <a:r>
              <a:rPr lang="en-GB" dirty="0"/>
              <a:t> </a:t>
            </a:r>
            <a:r>
              <a:rPr lang="en-GB" dirty="0" smtClean="0"/>
              <a:t>FIAC grid </a:t>
            </a:r>
            <a:r>
              <a:rPr lang="en-GB" dirty="0"/>
              <a:t>with minutes on horizontal axis and categories of what you want to observe on the other </a:t>
            </a:r>
            <a:r>
              <a:rPr lang="en-GB" dirty="0" err="1"/>
              <a:t>eg</a:t>
            </a:r>
            <a:r>
              <a:rPr lang="en-GB" dirty="0"/>
              <a:t> time spent on </a:t>
            </a:r>
            <a:r>
              <a:rPr lang="en-GB" dirty="0" smtClean="0"/>
              <a:t>task</a:t>
            </a:r>
            <a:endParaRPr lang="en-GB" dirty="0" smtClean="0">
              <a:solidFill>
                <a:srgbClr val="000000"/>
              </a:solidFill>
              <a:effectLst>
                <a:outerShdw blurRad="38100" dist="38100" dir="2700000" algn="tl">
                  <a:srgbClr val="FFFFFF"/>
                </a:outerShdw>
              </a:effectLst>
            </a:endParaRPr>
          </a:p>
          <a:p>
            <a:pPr eaLnBrk="1" hangingPunct="1">
              <a:lnSpc>
                <a:spcPct val="90000"/>
              </a:lnSpc>
              <a:defRPr/>
            </a:pPr>
            <a:r>
              <a:rPr lang="en-GB" dirty="0" smtClean="0">
                <a:solidFill>
                  <a:srgbClr val="000000"/>
                </a:solidFill>
                <a:effectLst>
                  <a:outerShdw blurRad="38100" dist="38100" dir="2700000" algn="tl">
                    <a:srgbClr val="FFFFFF"/>
                  </a:outerShdw>
                </a:effectLst>
              </a:rPr>
              <a:t>Participant/nonparticipant</a:t>
            </a:r>
          </a:p>
          <a:p>
            <a:pPr eaLnBrk="1" hangingPunct="1">
              <a:lnSpc>
                <a:spcPct val="90000"/>
              </a:lnSpc>
              <a:defRPr/>
            </a:pPr>
            <a:r>
              <a:rPr lang="en-GB" dirty="0" smtClean="0">
                <a:solidFill>
                  <a:srgbClr val="000000"/>
                </a:solidFill>
                <a:effectLst>
                  <a:outerShdw blurRad="38100" dist="38100" dir="2700000" algn="tl">
                    <a:srgbClr val="FFFFFF"/>
                  </a:outerShdw>
                </a:effectLst>
              </a:rPr>
              <a:t>Covert/overt</a:t>
            </a:r>
          </a:p>
          <a:p>
            <a:pPr eaLnBrk="1" hangingPunct="1">
              <a:lnSpc>
                <a:spcPct val="90000"/>
              </a:lnSpc>
              <a:defRPr/>
            </a:pPr>
            <a:r>
              <a:rPr lang="en-GB" dirty="0" smtClean="0">
                <a:solidFill>
                  <a:srgbClr val="000000"/>
                </a:solidFill>
                <a:effectLst>
                  <a:outerShdw blurRad="38100" dist="38100" dir="2700000" algn="tl">
                    <a:srgbClr val="FFFFFF"/>
                  </a:outerShdw>
                </a:effectLst>
              </a:rPr>
              <a:t>Structured/unstructured</a:t>
            </a:r>
          </a:p>
        </p:txBody>
      </p:sp>
    </p:spTree>
    <p:extLst>
      <p:ext uri="{BB962C8B-B14F-4D97-AF65-F5344CB8AC3E}">
        <p14:creationId xmlns:p14="http://schemas.microsoft.com/office/powerpoint/2010/main" val="5609274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smtClean="0">
                <a:solidFill>
                  <a:srgbClr val="000000"/>
                </a:solidFill>
                <a:effectLst>
                  <a:outerShdw blurRad="38100" dist="38100" dir="2700000" algn="tl">
                    <a:srgbClr val="FFFFFF"/>
                  </a:outerShdw>
                </a:effectLst>
              </a:rPr>
              <a:t>Methods</a:t>
            </a:r>
          </a:p>
        </p:txBody>
      </p:sp>
      <p:sp>
        <p:nvSpPr>
          <p:cNvPr id="9219" name="Rectangle 3"/>
          <p:cNvSpPr>
            <a:spLocks noGrp="1" noChangeArrowheads="1"/>
          </p:cNvSpPr>
          <p:nvPr>
            <p:ph idx="1"/>
          </p:nvPr>
        </p:nvSpPr>
        <p:spPr/>
        <p:txBody>
          <a:bodyPr/>
          <a:lstStyle/>
          <a:p>
            <a:pPr eaLnBrk="1" hangingPunct="1">
              <a:defRPr/>
            </a:pPr>
            <a:r>
              <a:rPr lang="en-GB" dirty="0" smtClean="0">
                <a:solidFill>
                  <a:srgbClr val="000000"/>
                </a:solidFill>
                <a:effectLst>
                  <a:outerShdw blurRad="38100" dist="38100" dir="2700000" algn="tl">
                    <a:srgbClr val="FFFFFF"/>
                  </a:outerShdw>
                </a:effectLst>
              </a:rPr>
              <a:t>Free description</a:t>
            </a:r>
          </a:p>
          <a:p>
            <a:pPr eaLnBrk="1" hangingPunct="1">
              <a:defRPr/>
            </a:pPr>
            <a:r>
              <a:rPr lang="en-GB" dirty="0" smtClean="0">
                <a:solidFill>
                  <a:srgbClr val="000000"/>
                </a:solidFill>
                <a:effectLst>
                  <a:outerShdw blurRad="38100" dist="38100" dir="2700000" algn="tl">
                    <a:srgbClr val="FFFFFF"/>
                  </a:outerShdw>
                </a:effectLst>
              </a:rPr>
              <a:t>Checklist</a:t>
            </a:r>
          </a:p>
          <a:p>
            <a:pPr eaLnBrk="1" hangingPunct="1">
              <a:defRPr/>
            </a:pPr>
            <a:r>
              <a:rPr lang="en-GB" dirty="0" smtClean="0">
                <a:solidFill>
                  <a:srgbClr val="000000"/>
                </a:solidFill>
                <a:effectLst>
                  <a:outerShdw blurRad="38100" dist="38100" dir="2700000" algn="tl">
                    <a:srgbClr val="FFFFFF"/>
                  </a:outerShdw>
                </a:effectLst>
              </a:rPr>
              <a:t>Target observation/Time or Event Sample</a:t>
            </a:r>
          </a:p>
          <a:p>
            <a:pPr eaLnBrk="1" hangingPunct="1">
              <a:defRPr/>
            </a:pPr>
            <a:r>
              <a:rPr lang="en-GB" dirty="0" smtClean="0">
                <a:solidFill>
                  <a:srgbClr val="000000"/>
                </a:solidFill>
                <a:effectLst>
                  <a:outerShdw blurRad="38100" dist="38100" dir="2700000" algn="tl">
                    <a:srgbClr val="FFFFFF"/>
                  </a:outerShdw>
                </a:effectLst>
              </a:rPr>
              <a:t>Movement/ tracking/spider’s web</a:t>
            </a:r>
          </a:p>
          <a:p>
            <a:pPr eaLnBrk="1" hangingPunct="1">
              <a:defRPr/>
            </a:pPr>
            <a:r>
              <a:rPr lang="en-GB" smtClean="0">
                <a:solidFill>
                  <a:srgbClr val="000000"/>
                </a:solidFill>
                <a:effectLst>
                  <a:outerShdw blurRad="38100" dist="38100" dir="2700000" algn="tl">
                    <a:srgbClr val="FFFFFF"/>
                  </a:outerShdw>
                </a:effectLst>
              </a:rPr>
              <a:t>Sociogram</a:t>
            </a:r>
          </a:p>
        </p:txBody>
      </p:sp>
    </p:spTree>
    <p:extLst>
      <p:ext uri="{BB962C8B-B14F-4D97-AF65-F5344CB8AC3E}">
        <p14:creationId xmlns:p14="http://schemas.microsoft.com/office/powerpoint/2010/main" val="37525418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smtClean="0">
                <a:solidFill>
                  <a:srgbClr val="000000"/>
                </a:solidFill>
                <a:effectLst>
                  <a:outerShdw blurRad="38100" dist="38100" dir="2700000" algn="tl">
                    <a:srgbClr val="FFFFFF"/>
                  </a:outerShdw>
                </a:effectLst>
              </a:rPr>
              <a:t>Ways of recording observations</a:t>
            </a:r>
          </a:p>
        </p:txBody>
      </p:sp>
      <p:sp>
        <p:nvSpPr>
          <p:cNvPr id="19459" name="Rectangle 3"/>
          <p:cNvSpPr>
            <a:spLocks noGrp="1" noChangeArrowheads="1"/>
          </p:cNvSpPr>
          <p:nvPr>
            <p:ph idx="1"/>
          </p:nvPr>
        </p:nvSpPr>
        <p:spPr/>
        <p:txBody>
          <a:bodyPr>
            <a:normAutofit lnSpcReduction="10000"/>
          </a:bodyPr>
          <a:lstStyle/>
          <a:p>
            <a:pPr eaLnBrk="1" hangingPunct="1">
              <a:defRPr/>
            </a:pPr>
            <a:r>
              <a:rPr lang="en-GB" dirty="0" smtClean="0">
                <a:solidFill>
                  <a:srgbClr val="000000"/>
                </a:solidFill>
                <a:effectLst>
                  <a:outerShdw blurRad="38100" dist="38100" dir="2700000" algn="tl">
                    <a:srgbClr val="FFFFFF"/>
                  </a:outerShdw>
                </a:effectLst>
              </a:rPr>
              <a:t>Field notes – Notebooks, logs, nudge sheets</a:t>
            </a:r>
          </a:p>
          <a:p>
            <a:pPr eaLnBrk="1" hangingPunct="1">
              <a:defRPr/>
            </a:pPr>
            <a:r>
              <a:rPr lang="en-GB" dirty="0" smtClean="0">
                <a:solidFill>
                  <a:srgbClr val="000000"/>
                </a:solidFill>
                <a:effectLst>
                  <a:outerShdw blurRad="38100" dist="38100" dir="2700000" algn="tl">
                    <a:srgbClr val="FFFFFF"/>
                  </a:outerShdw>
                </a:effectLst>
              </a:rPr>
              <a:t>Diaries</a:t>
            </a:r>
          </a:p>
          <a:p>
            <a:pPr eaLnBrk="1" hangingPunct="1">
              <a:defRPr/>
            </a:pPr>
            <a:r>
              <a:rPr lang="en-GB" dirty="0" smtClean="0">
                <a:solidFill>
                  <a:srgbClr val="000000"/>
                </a:solidFill>
                <a:effectLst>
                  <a:outerShdw blurRad="38100" dist="38100" dir="2700000" algn="tl">
                    <a:srgbClr val="FFFFFF"/>
                  </a:outerShdw>
                </a:effectLst>
              </a:rPr>
              <a:t>Post its</a:t>
            </a:r>
          </a:p>
          <a:p>
            <a:pPr eaLnBrk="1" hangingPunct="1">
              <a:defRPr/>
            </a:pPr>
            <a:r>
              <a:rPr lang="en-GB" dirty="0" smtClean="0">
                <a:solidFill>
                  <a:srgbClr val="000000"/>
                </a:solidFill>
                <a:effectLst>
                  <a:outerShdw blurRad="38100" dist="38100" dir="2700000" algn="tl">
                    <a:srgbClr val="FFFFFF"/>
                  </a:outerShdw>
                </a:effectLst>
              </a:rPr>
              <a:t>Record sheets</a:t>
            </a:r>
          </a:p>
          <a:p>
            <a:pPr eaLnBrk="1" hangingPunct="1">
              <a:defRPr/>
            </a:pPr>
            <a:r>
              <a:rPr lang="en-GB" dirty="0" smtClean="0">
                <a:solidFill>
                  <a:srgbClr val="000000"/>
                </a:solidFill>
                <a:effectLst>
                  <a:outerShdw blurRad="38100" dist="38100" dir="2700000" algn="tl">
                    <a:srgbClr val="FFFFFF"/>
                  </a:outerShdw>
                </a:effectLst>
              </a:rPr>
              <a:t>Checklists/tally charts</a:t>
            </a:r>
          </a:p>
          <a:p>
            <a:pPr eaLnBrk="1" hangingPunct="1">
              <a:defRPr/>
            </a:pPr>
            <a:r>
              <a:rPr lang="en-GB" dirty="0" smtClean="0">
                <a:solidFill>
                  <a:srgbClr val="000000"/>
                </a:solidFill>
                <a:effectLst>
                  <a:outerShdw blurRad="38100" dist="38100" dir="2700000" algn="tl">
                    <a:srgbClr val="FFFFFF"/>
                  </a:outerShdw>
                </a:effectLst>
              </a:rPr>
              <a:t>Photographs, videos and audio recordings</a:t>
            </a:r>
          </a:p>
          <a:p>
            <a:pPr eaLnBrk="1" hangingPunct="1">
              <a:defRPr/>
            </a:pPr>
            <a:r>
              <a:rPr lang="en-GB" dirty="0" smtClean="0">
                <a:solidFill>
                  <a:srgbClr val="000000"/>
                </a:solidFill>
                <a:effectLst>
                  <a:outerShdw blurRad="38100" dist="38100" dir="2700000" algn="tl">
                    <a:srgbClr val="FFFFFF"/>
                  </a:outerShdw>
                </a:effectLst>
              </a:rPr>
              <a:t>Movement charts/Spider webs</a:t>
            </a:r>
          </a:p>
          <a:p>
            <a:pPr eaLnBrk="1" hangingPunct="1">
              <a:defRPr/>
            </a:pPr>
            <a:r>
              <a:rPr lang="en-GB" dirty="0" err="1" smtClean="0">
                <a:solidFill>
                  <a:srgbClr val="000000"/>
                </a:solidFill>
                <a:effectLst>
                  <a:outerShdw blurRad="38100" dist="38100" dir="2700000" algn="tl">
                    <a:srgbClr val="FFFFFF"/>
                  </a:outerShdw>
                </a:effectLst>
              </a:rPr>
              <a:t>Sociograms</a:t>
            </a:r>
            <a:endParaRPr lang="en-GB" dirty="0" smtClean="0">
              <a:solidFill>
                <a:srgbClr val="000000"/>
              </a:solidFill>
              <a:effectLst>
                <a:outerShdw blurRad="38100" dist="38100" dir="2700000" algn="tl">
                  <a:srgbClr val="FFFFFF"/>
                </a:outerShdw>
              </a:effectLst>
            </a:endParaRPr>
          </a:p>
          <a:p>
            <a:pPr eaLnBrk="1" hangingPunct="1">
              <a:defRPr/>
            </a:pPr>
            <a:endParaRPr lang="en-GB" dirty="0" smtClean="0">
              <a:solidFill>
                <a:srgbClr val="000000"/>
              </a:solidFill>
              <a:effectLst>
                <a:outerShdw blurRad="38100" dist="38100" dir="2700000" algn="tl">
                  <a:srgbClr val="FFFFFF"/>
                </a:outerShdw>
              </a:effectLst>
            </a:endParaRPr>
          </a:p>
          <a:p>
            <a:pPr eaLnBrk="1" hangingPunct="1">
              <a:defRPr/>
            </a:pPr>
            <a:endParaRPr lang="en-GB" dirty="0" smtClean="0"/>
          </a:p>
        </p:txBody>
      </p:sp>
    </p:spTree>
    <p:extLst>
      <p:ext uri="{BB962C8B-B14F-4D97-AF65-F5344CB8AC3E}">
        <p14:creationId xmlns:p14="http://schemas.microsoft.com/office/powerpoint/2010/main" val="4478471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GB" smtClean="0">
                <a:solidFill>
                  <a:srgbClr val="000000"/>
                </a:solidFill>
                <a:effectLst>
                  <a:outerShdw blurRad="38100" dist="38100" dir="2700000" algn="tl">
                    <a:srgbClr val="FFFFFF"/>
                  </a:outerShdw>
                </a:effectLst>
              </a:rPr>
              <a:t>Using observations</a:t>
            </a:r>
          </a:p>
        </p:txBody>
      </p:sp>
      <p:sp>
        <p:nvSpPr>
          <p:cNvPr id="10243" name="Rectangle 3"/>
          <p:cNvSpPr>
            <a:spLocks noGrp="1" noChangeArrowheads="1"/>
          </p:cNvSpPr>
          <p:nvPr>
            <p:ph idx="1"/>
          </p:nvPr>
        </p:nvSpPr>
        <p:spPr/>
        <p:txBody>
          <a:bodyPr/>
          <a:lstStyle/>
          <a:p>
            <a:pPr eaLnBrk="1" hangingPunct="1">
              <a:defRPr/>
            </a:pPr>
            <a:r>
              <a:rPr lang="en-GB" smtClean="0">
                <a:solidFill>
                  <a:srgbClr val="000000"/>
                </a:solidFill>
                <a:effectLst>
                  <a:outerShdw blurRad="38100" dist="38100" dir="2700000" algn="tl">
                    <a:srgbClr val="FFFFFF"/>
                  </a:outerShdw>
                </a:effectLst>
              </a:rPr>
              <a:t>What were the learners actually doing? </a:t>
            </a:r>
          </a:p>
          <a:p>
            <a:pPr eaLnBrk="1" hangingPunct="1">
              <a:defRPr/>
            </a:pPr>
            <a:r>
              <a:rPr lang="en-GB" smtClean="0">
                <a:solidFill>
                  <a:srgbClr val="000000"/>
                </a:solidFill>
                <a:effectLst>
                  <a:outerShdw blurRad="38100" dist="38100" dir="2700000" algn="tl">
                    <a:srgbClr val="FFFFFF"/>
                  </a:outerShdw>
                </a:effectLst>
              </a:rPr>
              <a:t>What were they learning?</a:t>
            </a:r>
          </a:p>
          <a:p>
            <a:pPr eaLnBrk="1" hangingPunct="1">
              <a:defRPr/>
            </a:pPr>
            <a:r>
              <a:rPr lang="en-GB" smtClean="0">
                <a:solidFill>
                  <a:srgbClr val="000000"/>
                </a:solidFill>
                <a:effectLst>
                  <a:outerShdw blurRad="38100" dist="38100" dir="2700000" algn="tl">
                    <a:srgbClr val="FFFFFF"/>
                  </a:outerShdw>
                </a:effectLst>
              </a:rPr>
              <a:t>How worthwhile was it?</a:t>
            </a:r>
          </a:p>
          <a:p>
            <a:pPr eaLnBrk="1" hangingPunct="1">
              <a:defRPr/>
            </a:pPr>
            <a:r>
              <a:rPr lang="en-GB" smtClean="0">
                <a:solidFill>
                  <a:srgbClr val="000000"/>
                </a:solidFill>
                <a:effectLst>
                  <a:outerShdw blurRad="38100" dist="38100" dir="2700000" algn="tl">
                    <a:srgbClr val="FFFFFF"/>
                  </a:outerShdw>
                </a:effectLst>
              </a:rPr>
              <a:t>What did you do?</a:t>
            </a:r>
          </a:p>
          <a:p>
            <a:pPr eaLnBrk="1" hangingPunct="1">
              <a:defRPr/>
            </a:pPr>
            <a:r>
              <a:rPr lang="en-GB" smtClean="0">
                <a:solidFill>
                  <a:srgbClr val="000000"/>
                </a:solidFill>
                <a:effectLst>
                  <a:outerShdw blurRad="38100" dist="38100" dir="2700000" algn="tl">
                    <a:srgbClr val="FFFFFF"/>
                  </a:outerShdw>
                </a:effectLst>
              </a:rPr>
              <a:t>What did you learn?</a:t>
            </a:r>
          </a:p>
          <a:p>
            <a:pPr eaLnBrk="1" hangingPunct="1">
              <a:defRPr/>
            </a:pPr>
            <a:r>
              <a:rPr lang="en-GB" smtClean="0">
                <a:solidFill>
                  <a:srgbClr val="000000"/>
                </a:solidFill>
                <a:effectLst>
                  <a:outerShdw blurRad="38100" dist="38100" dir="2700000" algn="tl">
                    <a:srgbClr val="FFFFFF"/>
                  </a:outerShdw>
                </a:effectLst>
              </a:rPr>
              <a:t>What will you do next?</a:t>
            </a:r>
          </a:p>
          <a:p>
            <a:pPr eaLnBrk="1" hangingPunct="1">
              <a:defRPr/>
            </a:pPr>
            <a:r>
              <a:rPr lang="en-GB" smtClean="0">
                <a:solidFill>
                  <a:srgbClr val="000000"/>
                </a:solidFill>
                <a:effectLst>
                  <a:outerShdw blurRad="38100" dist="38100" dir="2700000" algn="tl">
                    <a:srgbClr val="FFFFFF"/>
                  </a:outerShdw>
                </a:effectLst>
              </a:rPr>
              <a:t>What does the learner need next?</a:t>
            </a:r>
          </a:p>
        </p:txBody>
      </p:sp>
    </p:spTree>
    <p:extLst>
      <p:ext uri="{BB962C8B-B14F-4D97-AF65-F5344CB8AC3E}">
        <p14:creationId xmlns:p14="http://schemas.microsoft.com/office/powerpoint/2010/main" val="21592747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GB" smtClean="0">
                <a:solidFill>
                  <a:srgbClr val="000000"/>
                </a:solidFill>
                <a:effectLst>
                  <a:outerShdw blurRad="38100" dist="38100" dir="2700000" algn="tl">
                    <a:srgbClr val="FFFFFF"/>
                  </a:outerShdw>
                </a:effectLst>
              </a:rPr>
              <a:t>Ethics</a:t>
            </a:r>
          </a:p>
        </p:txBody>
      </p:sp>
      <p:sp>
        <p:nvSpPr>
          <p:cNvPr id="13315" name="Rectangle 3"/>
          <p:cNvSpPr>
            <a:spLocks noGrp="1" noChangeArrowheads="1"/>
          </p:cNvSpPr>
          <p:nvPr>
            <p:ph idx="1"/>
          </p:nvPr>
        </p:nvSpPr>
        <p:spPr/>
        <p:txBody>
          <a:bodyPr/>
          <a:lstStyle/>
          <a:p>
            <a:pPr eaLnBrk="1" hangingPunct="1">
              <a:defRPr/>
            </a:pPr>
            <a:r>
              <a:rPr lang="en-GB" smtClean="0">
                <a:solidFill>
                  <a:srgbClr val="000000"/>
                </a:solidFill>
                <a:effectLst>
                  <a:outerShdw blurRad="38100" dist="38100" dir="2700000" algn="tl">
                    <a:srgbClr val="FFFFFF"/>
                  </a:outerShdw>
                </a:effectLst>
              </a:rPr>
              <a:t>Informed consent/permission</a:t>
            </a:r>
          </a:p>
          <a:p>
            <a:pPr eaLnBrk="1" hangingPunct="1">
              <a:defRPr/>
            </a:pPr>
            <a:r>
              <a:rPr lang="en-GB" smtClean="0">
                <a:solidFill>
                  <a:srgbClr val="000000"/>
                </a:solidFill>
                <a:effectLst>
                  <a:outerShdw blurRad="38100" dist="38100" dir="2700000" algn="tl">
                    <a:srgbClr val="FFFFFF"/>
                  </a:outerShdw>
                </a:effectLst>
              </a:rPr>
              <a:t>Confidentiality</a:t>
            </a:r>
          </a:p>
          <a:p>
            <a:pPr eaLnBrk="1" hangingPunct="1">
              <a:defRPr/>
            </a:pPr>
            <a:r>
              <a:rPr lang="en-GB" smtClean="0">
                <a:solidFill>
                  <a:srgbClr val="000000"/>
                </a:solidFill>
                <a:effectLst>
                  <a:outerShdw blurRad="38100" dist="38100" dir="2700000" algn="tl">
                    <a:srgbClr val="FFFFFF"/>
                  </a:outerShdw>
                </a:effectLst>
              </a:rPr>
              <a:t>Honesty and integrity</a:t>
            </a:r>
          </a:p>
          <a:p>
            <a:pPr eaLnBrk="1" hangingPunct="1">
              <a:defRPr/>
            </a:pPr>
            <a:r>
              <a:rPr lang="en-GB" smtClean="0">
                <a:solidFill>
                  <a:srgbClr val="000000"/>
                </a:solidFill>
                <a:effectLst>
                  <a:outerShdw blurRad="38100" dist="38100" dir="2700000" algn="tl">
                    <a:srgbClr val="FFFFFF"/>
                  </a:outerShdw>
                </a:effectLst>
              </a:rPr>
              <a:t>Respect for learners</a:t>
            </a:r>
          </a:p>
        </p:txBody>
      </p:sp>
    </p:spTree>
    <p:extLst>
      <p:ext uri="{BB962C8B-B14F-4D97-AF65-F5344CB8AC3E}">
        <p14:creationId xmlns:p14="http://schemas.microsoft.com/office/powerpoint/2010/main" val="195603357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848</Words>
  <Application>Microsoft Office PowerPoint</Application>
  <PresentationFormat>On-screen Show (4:3)</PresentationFormat>
  <Paragraphs>135</Paragraphs>
  <Slides>21</Slides>
  <Notes>5</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Understanding Children and Young People’s Development   </vt:lpstr>
      <vt:lpstr>Learning Outcomes</vt:lpstr>
      <vt:lpstr>Alliterative Introductions </vt:lpstr>
      <vt:lpstr>Name Chain </vt:lpstr>
      <vt:lpstr>Aim:  </vt:lpstr>
      <vt:lpstr>Learning outcomes:  </vt:lpstr>
      <vt:lpstr>Indicative content:  </vt:lpstr>
      <vt:lpstr>Assignment 1</vt:lpstr>
      <vt:lpstr>Assignment 2</vt:lpstr>
      <vt:lpstr>Stages of observation</vt:lpstr>
      <vt:lpstr>In groups </vt:lpstr>
      <vt:lpstr>What do observations enable us to do?</vt:lpstr>
      <vt:lpstr>Range of indicators</vt:lpstr>
      <vt:lpstr>Range of indicators</vt:lpstr>
      <vt:lpstr>Discussion </vt:lpstr>
      <vt:lpstr>Difficulties in conducting observations</vt:lpstr>
      <vt:lpstr>Types of observations</vt:lpstr>
      <vt:lpstr>Methods</vt:lpstr>
      <vt:lpstr>Ways of recording observations</vt:lpstr>
      <vt:lpstr>Using observations</vt:lpstr>
      <vt:lpstr>Ethics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Children and Young People’s Development</dc:title>
  <dc:creator>Rosalind Roberts</dc:creator>
  <cp:lastModifiedBy>Ros</cp:lastModifiedBy>
  <cp:revision>2</cp:revision>
  <dcterms:created xsi:type="dcterms:W3CDTF">2013-09-26T07:52:02Z</dcterms:created>
  <dcterms:modified xsi:type="dcterms:W3CDTF">2013-10-29T17:46:11Z</dcterms:modified>
</cp:coreProperties>
</file>