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5368" autoAdjust="0"/>
    <p:restoredTop sz="94660"/>
  </p:normalViewPr>
  <p:slideViewPr>
    <p:cSldViewPr snapToGrid="0">
      <p:cViewPr>
        <p:scale>
          <a:sx n="70" d="100"/>
          <a:sy n="70" d="100"/>
        </p:scale>
        <p:origin x="123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B13F-3349-4309-9F98-2F7C1D15AC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F3E56B-E9EB-4869-8524-17E44A3C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35C7CD-CA5F-4A61-8E23-57C74E1A0C50}"/>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69FF3A51-6130-44EC-9CD8-D8675BCB2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A9E65-36F0-40A9-8F46-CBB4AD9B7212}"/>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994758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C283-E136-4EDA-8335-AEAF884DFB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448F64-7441-47C3-A67D-90C260E43EF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13FC2-78FB-4DF6-A186-46287C4E7540}"/>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3ABBBAC3-91C6-43AF-BF4E-58701FCBA4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9475B1-5226-4A76-9302-0CC418C0E37B}"/>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141273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5764-414E-4821-9EC3-AA82C7F366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F1D52D-C198-4B6D-89F4-AC5300B8A7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A27B593-B77C-41BC-BBAC-E4D25E3A5D36}"/>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C204FEF7-6CC0-4F62-BAEF-F676F3F3C4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FB24D-C628-49BF-9B9B-2E0A573CE970}"/>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2665582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D8CD-B1E9-479B-9686-E6F185B3B4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5BFA9E-E7F7-4780-A91E-FBACB704652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DE8B9C-1A82-4F0A-AB24-AA231F991E0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6EB3A-BE5F-4409-8093-A737C3D8AE42}"/>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6" name="Footer Placeholder 5">
            <a:extLst>
              <a:ext uri="{FF2B5EF4-FFF2-40B4-BE49-F238E27FC236}">
                <a16:creationId xmlns:a16="http://schemas.microsoft.com/office/drawing/2014/main" id="{7F29AED9-9588-4E51-8F35-76AE5C20E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233EE-965A-4188-8258-826DEC951F21}"/>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2821831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ABFE-42C0-449F-ABF2-9EE1B9B0A5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2E9173-3B02-4F94-93AA-2168A2805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5A357B9-E7B4-4A37-8809-3A96FDA4C2B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E6AB88-5507-4211-8530-59D690B6E2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36D049-24A3-4C6A-B7E0-ADC1C31C088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F7C577-B8C7-4151-8DF9-34CFF88A8E0B}"/>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8" name="Footer Placeholder 7">
            <a:extLst>
              <a:ext uri="{FF2B5EF4-FFF2-40B4-BE49-F238E27FC236}">
                <a16:creationId xmlns:a16="http://schemas.microsoft.com/office/drawing/2014/main" id="{7040BC93-E592-4A46-B51B-E92C8D5B0D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5D561D-844A-404E-B457-6683588EFE75}"/>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178421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39A2D-3E07-4708-A578-B3AEAA4CFC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C930D5-E3A9-4C43-B460-DF8C7F543D47}"/>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4" name="Footer Placeholder 3">
            <a:extLst>
              <a:ext uri="{FF2B5EF4-FFF2-40B4-BE49-F238E27FC236}">
                <a16:creationId xmlns:a16="http://schemas.microsoft.com/office/drawing/2014/main" id="{C8504E59-E98D-4A1E-BD2C-661BF3431C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744321-8D55-4201-BC51-E01AC6C7F3DF}"/>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1043318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4FD776-DE6D-4796-9B39-1470F117B774}"/>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3" name="Footer Placeholder 2">
            <a:extLst>
              <a:ext uri="{FF2B5EF4-FFF2-40B4-BE49-F238E27FC236}">
                <a16:creationId xmlns:a16="http://schemas.microsoft.com/office/drawing/2014/main" id="{CF5E948A-85E1-4A1C-B2CA-12D5E3B2ED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65F31F-CF80-477C-B33F-647C76FAE445}"/>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421832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52AE-4B25-4D3E-BEC9-70CF8972AB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26F4E-8C16-4C3B-8D7F-632520AB78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44E1E1-C0D1-42B8-A80B-0A6198B20C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1D06AB5-8A85-425A-BD09-DEF81F33B569}"/>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6" name="Footer Placeholder 5">
            <a:extLst>
              <a:ext uri="{FF2B5EF4-FFF2-40B4-BE49-F238E27FC236}">
                <a16:creationId xmlns:a16="http://schemas.microsoft.com/office/drawing/2014/main" id="{CAA44178-3983-4C04-A28E-FE7D49A435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A6184-4ACA-40CB-ADB2-908D87BA8C51}"/>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3899747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FE02C-E835-4E6A-8624-5B3DCDBAAE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9D0A5F-EB66-43A5-B526-A7558B010E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6844B1-50CB-4B48-AF14-84A7C9499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406A85-E3DB-47C7-A641-07F007D8EF6C}"/>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6" name="Footer Placeholder 5">
            <a:extLst>
              <a:ext uri="{FF2B5EF4-FFF2-40B4-BE49-F238E27FC236}">
                <a16:creationId xmlns:a16="http://schemas.microsoft.com/office/drawing/2014/main" id="{2617B613-1DF6-4FF0-89C5-220E436D1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DB81EC-E2F1-4A10-93BC-16768FFAC520}"/>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338002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0DECE-0ABD-4C20-A20F-7BACC574FC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98A9E2-0541-49F9-B347-825C283048C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D79D8D-B6C5-44D4-9CC1-39FB9FD87AF3}"/>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ECE03BA7-E156-4A67-B957-6F6D7AF2E3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C506D7-CB2A-49C8-9F05-9936EABCD3E2}"/>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3348227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557A15-5F5C-4712-9F4D-6A4EDD6AA1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E3435-A7AE-4EFC-AA67-05815233882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FA66F-38AB-4A4B-8E26-7DB3A6F38E31}"/>
              </a:ext>
            </a:extLst>
          </p:cNvPr>
          <p:cNvSpPr>
            <a:spLocks noGrp="1"/>
          </p:cNvSpPr>
          <p:nvPr>
            <p:ph type="dt" sz="half" idx="10"/>
          </p:nvPr>
        </p:nvSpPr>
        <p:spPr/>
        <p:txBody>
          <a:body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53A01AB2-01C4-4D0D-BAE9-AC5AA23B86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7ED67-0507-4112-8639-0A22EA87CF60}"/>
              </a:ext>
            </a:extLst>
          </p:cNvPr>
          <p:cNvSpPr>
            <a:spLocks noGrp="1"/>
          </p:cNvSpPr>
          <p:nvPr>
            <p:ph type="sldNum" sz="quarter" idx="12"/>
          </p:nvPr>
        </p:nvSpPr>
        <p:spPr/>
        <p:txBody>
          <a:bodyPr/>
          <a:lstStyle/>
          <a:p>
            <a:fld id="{ED8451C8-B10B-4558-983E-9A5F4215427A}" type="slidenum">
              <a:rPr lang="en-GB" smtClean="0"/>
              <a:t>‹#›</a:t>
            </a:fld>
            <a:endParaRPr lang="en-GB"/>
          </a:p>
        </p:txBody>
      </p:sp>
    </p:spTree>
    <p:extLst>
      <p:ext uri="{BB962C8B-B14F-4D97-AF65-F5344CB8AC3E}">
        <p14:creationId xmlns:p14="http://schemas.microsoft.com/office/powerpoint/2010/main" val="2683409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1AB5FB-E669-474B-B6ED-5C42CF9CC0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97DF8-7F49-4B99-A519-632589AF7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7A560-5E43-4764-9CFD-202A74DCDB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158862-D82A-4641-8914-7DD09CF50592}" type="datetimeFigureOut">
              <a:rPr lang="en-GB" smtClean="0"/>
              <a:t>16/11/2018</a:t>
            </a:fld>
            <a:endParaRPr lang="en-GB"/>
          </a:p>
        </p:txBody>
      </p:sp>
      <p:sp>
        <p:nvSpPr>
          <p:cNvPr id="5" name="Footer Placeholder 4">
            <a:extLst>
              <a:ext uri="{FF2B5EF4-FFF2-40B4-BE49-F238E27FC236}">
                <a16:creationId xmlns:a16="http://schemas.microsoft.com/office/drawing/2014/main" id="{4D870A5B-FD96-4828-B0B0-883844F65B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744CB8-C193-4BE2-9437-AFCD57F775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8451C8-B10B-4558-983E-9A5F4215427A}" type="slidenum">
              <a:rPr lang="en-GB" smtClean="0"/>
              <a:t>‹#›</a:t>
            </a:fld>
            <a:endParaRPr lang="en-GB"/>
          </a:p>
        </p:txBody>
      </p:sp>
    </p:spTree>
    <p:extLst>
      <p:ext uri="{BB962C8B-B14F-4D97-AF65-F5344CB8AC3E}">
        <p14:creationId xmlns:p14="http://schemas.microsoft.com/office/powerpoint/2010/main" val="1444836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www.pillboxes-suffolk.webeden.co.uk/" TargetMode="External"/><Relationship Id="rId5" Type="http://schemas.openxmlformats.org/officeDocument/2006/relationships/hyperlink" Target="http://www.pillbox-study-group.org.uk/uk-defence-locations/stoplinenew/"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5AD4E-BEF6-4598-B4FC-8DC2212E2262}"/>
              </a:ext>
            </a:extLst>
          </p:cNvPr>
          <p:cNvSpPr>
            <a:spLocks noGrp="1"/>
          </p:cNvSpPr>
          <p:nvPr>
            <p:ph type="ctrTitle"/>
          </p:nvPr>
        </p:nvSpPr>
        <p:spPr>
          <a:xfrm>
            <a:off x="273207" y="57342"/>
            <a:ext cx="11049217" cy="578309"/>
          </a:xfrm>
        </p:spPr>
        <p:txBody>
          <a:bodyPr>
            <a:noAutofit/>
          </a:bodyPr>
          <a:lstStyle/>
          <a:p>
            <a:r>
              <a:rPr lang="en-GB" sz="2400" b="1" dirty="0">
                <a:solidFill>
                  <a:schemeClr val="accent4">
                    <a:lumMod val="60000"/>
                    <a:lumOff val="40000"/>
                  </a:schemeClr>
                </a:solidFill>
              </a:rPr>
              <a:t>Stop-Lines in WW2: National Plans vs. Suffolk Reality?</a:t>
            </a:r>
            <a:br>
              <a:rPr lang="en-GB" sz="3200" b="1" dirty="0">
                <a:solidFill>
                  <a:schemeClr val="accent4">
                    <a:lumMod val="60000"/>
                    <a:lumOff val="40000"/>
                  </a:schemeClr>
                </a:solidFill>
              </a:rPr>
            </a:br>
            <a:r>
              <a:rPr lang="en-GB" sz="1050" b="1" dirty="0">
                <a:solidFill>
                  <a:schemeClr val="accent4">
                    <a:lumMod val="60000"/>
                    <a:lumOff val="40000"/>
                  </a:schemeClr>
                </a:solidFill>
              </a:rPr>
              <a:t>Rachel Marsh, FHPA Lampeter, 3</a:t>
            </a:r>
            <a:r>
              <a:rPr lang="en-GB" sz="1050" b="1" baseline="30000" dirty="0">
                <a:solidFill>
                  <a:schemeClr val="accent4">
                    <a:lumMod val="60000"/>
                    <a:lumOff val="40000"/>
                  </a:schemeClr>
                </a:solidFill>
              </a:rPr>
              <a:t>rd</a:t>
            </a:r>
            <a:r>
              <a:rPr lang="en-GB" sz="1050" b="1" dirty="0">
                <a:solidFill>
                  <a:schemeClr val="accent4">
                    <a:lumMod val="60000"/>
                    <a:lumOff val="40000"/>
                  </a:schemeClr>
                </a:solidFill>
              </a:rPr>
              <a:t> year BA History and Archaeology</a:t>
            </a:r>
            <a:endParaRPr lang="en-GB" sz="3200" b="1" dirty="0">
              <a:solidFill>
                <a:schemeClr val="accent4">
                  <a:lumMod val="60000"/>
                  <a:lumOff val="40000"/>
                </a:schemeClr>
              </a:solidFill>
            </a:endParaRPr>
          </a:p>
        </p:txBody>
      </p:sp>
      <p:sp>
        <p:nvSpPr>
          <p:cNvPr id="4" name="TextBox 3">
            <a:extLst>
              <a:ext uri="{FF2B5EF4-FFF2-40B4-BE49-F238E27FC236}">
                <a16:creationId xmlns:a16="http://schemas.microsoft.com/office/drawing/2014/main" id="{31C1C3B6-5C07-4A2C-BCE7-0B69A564E632}"/>
              </a:ext>
            </a:extLst>
          </p:cNvPr>
          <p:cNvSpPr txBox="1"/>
          <p:nvPr/>
        </p:nvSpPr>
        <p:spPr>
          <a:xfrm>
            <a:off x="63819" y="217279"/>
            <a:ext cx="2302159" cy="6524863"/>
          </a:xfrm>
          <a:prstGeom prst="rect">
            <a:avLst/>
          </a:prstGeom>
          <a:solidFill>
            <a:schemeClr val="accent4">
              <a:lumMod val="40000"/>
              <a:lumOff val="60000"/>
            </a:schemeClr>
          </a:solidFill>
        </p:spPr>
        <p:txBody>
          <a:bodyPr wrap="square" rtlCol="0">
            <a:spAutoFit/>
          </a:bodyPr>
          <a:lstStyle/>
          <a:p>
            <a:r>
              <a:rPr lang="en-GB" sz="1100" b="1" u="sng" dirty="0"/>
              <a:t>Introduction</a:t>
            </a:r>
          </a:p>
          <a:p>
            <a:r>
              <a:rPr lang="en-GB" sz="1100" dirty="0">
                <a:latin typeface="+mj-lt"/>
              </a:rPr>
              <a:t>During 1940 the threat of invasion for Britain was very real. GHQ (General Headquarters) issued a national plan of defence: the Stop-Line plan; a system of anti-invasion defences including tank blocks and pillboxes, located well inland. Suffolk represented one of the major invasion risk areas, and was heavily defended. But how much does the GHQ plan match what was constructed in Suffolk? This report examines how the plans differed to what was actually built.</a:t>
            </a:r>
          </a:p>
          <a:p>
            <a:r>
              <a:rPr lang="en-GB" sz="1100" b="1" u="sng" dirty="0"/>
              <a:t>Methodology </a:t>
            </a:r>
          </a:p>
          <a:p>
            <a:r>
              <a:rPr lang="en-GB" sz="1100" dirty="0">
                <a:latin typeface="+mj-lt"/>
                <a:cs typeface="Arial" panose="020B0604020202020204" pitchFamily="34" charset="0"/>
              </a:rPr>
              <a:t>Comparisons were made between two maps to demonstrate the level of defences in Suffolk. Figure 1</a:t>
            </a:r>
            <a:r>
              <a:rPr lang="en-GB" sz="1100" baseline="30000" dirty="0">
                <a:latin typeface="+mj-lt"/>
                <a:cs typeface="Arial" panose="020B0604020202020204" pitchFamily="34" charset="0"/>
              </a:rPr>
              <a:t>1</a:t>
            </a:r>
            <a:r>
              <a:rPr lang="en-GB" sz="1100" dirty="0">
                <a:latin typeface="+mj-lt"/>
                <a:cs typeface="Arial" panose="020B0604020202020204" pitchFamily="34" charset="0"/>
              </a:rPr>
              <a:t> shows the intended defences of the GHQ plan. Figure 2</a:t>
            </a:r>
            <a:r>
              <a:rPr lang="en-GB" sz="1100" baseline="30000" dirty="0">
                <a:latin typeface="+mj-lt"/>
                <a:cs typeface="Arial" panose="020B0604020202020204" pitchFamily="34" charset="0"/>
              </a:rPr>
              <a:t>2</a:t>
            </a:r>
            <a:r>
              <a:rPr lang="en-GB" sz="1100" dirty="0">
                <a:latin typeface="+mj-lt"/>
                <a:cs typeface="Arial" panose="020B0604020202020204" pitchFamily="34" charset="0"/>
              </a:rPr>
              <a:t> is a map of Suffolk plotting the surviving defences across the county which was then refined to show only Stop-Line defences. Establishing patterns in both maps meant that the extent of the Stop-Lines were revealed. The red and yellow lines indicate the obvious local deviation from the national plans. Red lines indicate a missing area of defences and yellow lines representing additions by Eastern Command. </a:t>
            </a:r>
          </a:p>
          <a:p>
            <a:r>
              <a:rPr lang="en-GB" sz="1100" dirty="0">
                <a:latin typeface="+mj-lt"/>
              </a:rPr>
              <a:t>To explain why this may be the case, GHQ memos as well as local defence plans made by Eastern Command were compared, to see if there was any obvious reason for the change</a:t>
            </a:r>
            <a:r>
              <a:rPr lang="en-GB" sz="1100" baseline="30000" dirty="0">
                <a:latin typeface="+mj-lt"/>
              </a:rPr>
              <a:t>3</a:t>
            </a:r>
            <a:r>
              <a:rPr lang="en-GB" sz="1100" dirty="0">
                <a:latin typeface="+mj-lt"/>
              </a:rPr>
              <a:t>. </a:t>
            </a:r>
          </a:p>
        </p:txBody>
      </p:sp>
      <p:pic>
        <p:nvPicPr>
          <p:cNvPr id="6" name="Picture 5">
            <a:extLst>
              <a:ext uri="{FF2B5EF4-FFF2-40B4-BE49-F238E27FC236}">
                <a16:creationId xmlns:a16="http://schemas.microsoft.com/office/drawing/2014/main" id="{6597CED3-836F-41D1-8A36-5AFD6C56F8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1972" y="434891"/>
            <a:ext cx="956537" cy="382615"/>
          </a:xfrm>
          <a:prstGeom prst="rect">
            <a:avLst/>
          </a:prstGeom>
        </p:spPr>
      </p:pic>
      <p:pic>
        <p:nvPicPr>
          <p:cNvPr id="10" name="Picture 9">
            <a:extLst>
              <a:ext uri="{FF2B5EF4-FFF2-40B4-BE49-F238E27FC236}">
                <a16:creationId xmlns:a16="http://schemas.microsoft.com/office/drawing/2014/main" id="{CFB54E71-B368-4321-9508-298F244DF9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8080" y="845052"/>
            <a:ext cx="2508130" cy="3635726"/>
          </a:xfrm>
          <a:prstGeom prst="rect">
            <a:avLst/>
          </a:prstGeom>
        </p:spPr>
      </p:pic>
      <p:pic>
        <p:nvPicPr>
          <p:cNvPr id="12" name="Picture 11">
            <a:extLst>
              <a:ext uri="{FF2B5EF4-FFF2-40B4-BE49-F238E27FC236}">
                <a16:creationId xmlns:a16="http://schemas.microsoft.com/office/drawing/2014/main" id="{AB3F9200-972F-45FF-AB83-06CD6593670D}"/>
              </a:ext>
            </a:extLst>
          </p:cNvPr>
          <p:cNvPicPr>
            <a:picLocks noChangeAspect="1"/>
          </p:cNvPicPr>
          <p:nvPr/>
        </p:nvPicPr>
        <p:blipFill rotWithShape="1">
          <a:blip r:embed="rId4">
            <a:extLst>
              <a:ext uri="{28A0092B-C50C-407E-A947-70E740481C1C}">
                <a14:useLocalDpi xmlns:a14="http://schemas.microsoft.com/office/drawing/2010/main" val="0"/>
              </a:ext>
            </a:extLst>
          </a:blip>
          <a:srcRect r="5034"/>
          <a:stretch/>
        </p:blipFill>
        <p:spPr>
          <a:xfrm>
            <a:off x="5294383" y="843573"/>
            <a:ext cx="3705739" cy="3637205"/>
          </a:xfrm>
          <a:prstGeom prst="rect">
            <a:avLst/>
          </a:prstGeom>
        </p:spPr>
      </p:pic>
      <p:sp>
        <p:nvSpPr>
          <p:cNvPr id="13" name="TextBox 12">
            <a:extLst>
              <a:ext uri="{FF2B5EF4-FFF2-40B4-BE49-F238E27FC236}">
                <a16:creationId xmlns:a16="http://schemas.microsoft.com/office/drawing/2014/main" id="{716434FE-CB87-4BA1-8F1A-4B4BB872815B}"/>
              </a:ext>
            </a:extLst>
          </p:cNvPr>
          <p:cNvSpPr txBox="1"/>
          <p:nvPr/>
        </p:nvSpPr>
        <p:spPr>
          <a:xfrm>
            <a:off x="4331368" y="1106905"/>
            <a:ext cx="878306" cy="276999"/>
          </a:xfrm>
          <a:prstGeom prst="rect">
            <a:avLst/>
          </a:prstGeom>
          <a:noFill/>
        </p:spPr>
        <p:txBody>
          <a:bodyPr wrap="square" rtlCol="0">
            <a:spAutoFit/>
          </a:bodyPr>
          <a:lstStyle/>
          <a:p>
            <a:r>
              <a:rPr lang="en-GB" sz="1200" dirty="0"/>
              <a:t>Figure 1</a:t>
            </a:r>
          </a:p>
        </p:txBody>
      </p:sp>
      <p:sp>
        <p:nvSpPr>
          <p:cNvPr id="14" name="TextBox 13">
            <a:extLst>
              <a:ext uri="{FF2B5EF4-FFF2-40B4-BE49-F238E27FC236}">
                <a16:creationId xmlns:a16="http://schemas.microsoft.com/office/drawing/2014/main" id="{6327CAC1-7972-4712-820D-84CC486A2EE7}"/>
              </a:ext>
            </a:extLst>
          </p:cNvPr>
          <p:cNvSpPr txBox="1"/>
          <p:nvPr/>
        </p:nvSpPr>
        <p:spPr>
          <a:xfrm>
            <a:off x="7939448" y="4151661"/>
            <a:ext cx="1060674" cy="276999"/>
          </a:xfrm>
          <a:prstGeom prst="rect">
            <a:avLst/>
          </a:prstGeom>
          <a:noFill/>
        </p:spPr>
        <p:txBody>
          <a:bodyPr wrap="square" rtlCol="0">
            <a:spAutoFit/>
          </a:bodyPr>
          <a:lstStyle/>
          <a:p>
            <a:r>
              <a:rPr lang="en-GB" sz="1200" dirty="0"/>
              <a:t>Figure 2</a:t>
            </a:r>
          </a:p>
        </p:txBody>
      </p:sp>
      <p:sp>
        <p:nvSpPr>
          <p:cNvPr id="15" name="TextBox 14">
            <a:extLst>
              <a:ext uri="{FF2B5EF4-FFF2-40B4-BE49-F238E27FC236}">
                <a16:creationId xmlns:a16="http://schemas.microsoft.com/office/drawing/2014/main" id="{29C56054-AC70-4625-B6C7-003B78675277}"/>
              </a:ext>
            </a:extLst>
          </p:cNvPr>
          <p:cNvSpPr txBox="1"/>
          <p:nvPr/>
        </p:nvSpPr>
        <p:spPr>
          <a:xfrm>
            <a:off x="2598080" y="4604590"/>
            <a:ext cx="6402042" cy="2123658"/>
          </a:xfrm>
          <a:prstGeom prst="rect">
            <a:avLst/>
          </a:prstGeom>
          <a:solidFill>
            <a:schemeClr val="accent4">
              <a:lumMod val="40000"/>
              <a:lumOff val="60000"/>
            </a:schemeClr>
          </a:solidFill>
        </p:spPr>
        <p:txBody>
          <a:bodyPr wrap="square" rtlCol="0">
            <a:spAutoFit/>
          </a:bodyPr>
          <a:lstStyle/>
          <a:p>
            <a:r>
              <a:rPr lang="en-GB" sz="1200" b="1" u="sng" dirty="0">
                <a:latin typeface="+mj-lt"/>
              </a:rPr>
              <a:t>Results</a:t>
            </a:r>
          </a:p>
          <a:p>
            <a:r>
              <a:rPr lang="en-GB" sz="1200" dirty="0">
                <a:latin typeface="+mj-lt"/>
              </a:rPr>
              <a:t>Patterns were identified between the two maps, specifically the most inline defended line on figure 2 which forms the actually construction of the GHQ Stop-Line through Suffolk. This line was completed in before the line was cancelled in August 1940, very different from other Commands. The coastal crust was also completed. This pattern shows that much of the defences were built according to the GHQ plans</a:t>
            </a:r>
            <a:r>
              <a:rPr lang="en-GB" sz="1200" baseline="30000" dirty="0">
                <a:latin typeface="+mj-lt"/>
              </a:rPr>
              <a:t>4</a:t>
            </a:r>
            <a:r>
              <a:rPr lang="en-GB" sz="1200" dirty="0">
                <a:latin typeface="+mj-lt"/>
              </a:rPr>
              <a:t>. Defences were at least partially dependent on the Stop-Line plan. </a:t>
            </a:r>
            <a:endParaRPr lang="en-GB" sz="1200" b="1" u="sng" dirty="0">
              <a:latin typeface="+mj-lt"/>
            </a:endParaRPr>
          </a:p>
          <a:p>
            <a:r>
              <a:rPr lang="en-GB" sz="1200" dirty="0">
                <a:latin typeface="+mj-lt"/>
              </a:rPr>
              <a:t> However there are some limiting factors. The Stop-Line plan was declared obsolete in 1941, and many of the defences had never seen use. Defences became mobile,  and built around key towns which the enemy would have to pass through. In this regard for most of the war, defences did not involve the Stop-Line plan except where individual defences were reused in other initiatives. </a:t>
            </a:r>
          </a:p>
          <a:p>
            <a:r>
              <a:rPr lang="en-GB" sz="1200" b="1" u="sng" dirty="0">
                <a:latin typeface="+mj-lt"/>
              </a:rPr>
              <a:t>  </a:t>
            </a:r>
            <a:endParaRPr lang="en-GB" sz="1100" b="1" u="sng" dirty="0">
              <a:latin typeface="+mj-lt"/>
            </a:endParaRPr>
          </a:p>
        </p:txBody>
      </p:sp>
      <p:sp>
        <p:nvSpPr>
          <p:cNvPr id="16" name="TextBox 15">
            <a:extLst>
              <a:ext uri="{FF2B5EF4-FFF2-40B4-BE49-F238E27FC236}">
                <a16:creationId xmlns:a16="http://schemas.microsoft.com/office/drawing/2014/main" id="{6DF1A31D-CF70-45EE-8CE1-AF420B96D383}"/>
              </a:ext>
            </a:extLst>
          </p:cNvPr>
          <p:cNvSpPr txBox="1"/>
          <p:nvPr/>
        </p:nvSpPr>
        <p:spPr>
          <a:xfrm>
            <a:off x="9232224" y="331763"/>
            <a:ext cx="2779123" cy="6370975"/>
          </a:xfrm>
          <a:prstGeom prst="rect">
            <a:avLst/>
          </a:prstGeom>
          <a:solidFill>
            <a:schemeClr val="accent4">
              <a:lumMod val="40000"/>
              <a:lumOff val="60000"/>
            </a:schemeClr>
          </a:solidFill>
        </p:spPr>
        <p:txBody>
          <a:bodyPr wrap="square" rtlCol="0">
            <a:spAutoFit/>
          </a:bodyPr>
          <a:lstStyle/>
          <a:p>
            <a:r>
              <a:rPr lang="en-GB" sz="1100" b="1" u="sng" dirty="0">
                <a:latin typeface="+mj-lt"/>
              </a:rPr>
              <a:t>Discussion and Conclusion </a:t>
            </a:r>
            <a:endParaRPr lang="en-GB" sz="1100" dirty="0">
              <a:latin typeface="+mj-lt"/>
            </a:endParaRPr>
          </a:p>
          <a:p>
            <a:r>
              <a:rPr lang="en-GB" sz="1100" dirty="0">
                <a:latin typeface="+mj-lt"/>
              </a:rPr>
              <a:t>Late in 1940 the Stop-Line plan was cancelled, but not before it had been almost completed</a:t>
            </a:r>
            <a:r>
              <a:rPr lang="en-GB" sz="1100" baseline="30000" dirty="0">
                <a:latin typeface="+mj-lt"/>
              </a:rPr>
              <a:t>5</a:t>
            </a:r>
            <a:r>
              <a:rPr lang="en-GB" sz="1100" dirty="0">
                <a:latin typeface="+mj-lt"/>
              </a:rPr>
              <a:t>. This implies that what was constructed resembled closely what was intended to be built. Yet while there are patterns between the two maps, there are also many differences, resulting from both local adaptions and local geography. </a:t>
            </a:r>
            <a:endParaRPr lang="en-GB" sz="1100" dirty="0"/>
          </a:p>
          <a:p>
            <a:r>
              <a:rPr lang="en-GB" sz="1100" dirty="0"/>
              <a:t>Eastern Command built independent defences, built as a network rather than a line, and with a stronger coastal crust. This was to protect against the stronger invasion force expected to attack the East Anglian coast and was built around spurs where the enemy could encounter firm ground rather than the marshes covering the rest of Suffolk. </a:t>
            </a:r>
          </a:p>
          <a:p>
            <a:r>
              <a:rPr lang="en-GB" sz="1100" dirty="0"/>
              <a:t> </a:t>
            </a:r>
          </a:p>
          <a:p>
            <a:r>
              <a:rPr lang="en-GB" sz="1100" dirty="0"/>
              <a:t>Many other of the defences mapped out did not represent Stop-Line defences at all, more localised plans or the later “Nodal” points of protection with key towns bordered by </a:t>
            </a:r>
          </a:p>
          <a:p>
            <a:r>
              <a:rPr lang="en-GB" sz="1100" dirty="0"/>
              <a:t>defences. Some were reused from the Stop Line Plan but others were abandoned or gifted to the Home Guard. This demonstrates that anti-invasion plans for the majority of the war were not based on the Stop-Line plan at all. Indeed when alternatives became operational it seems that the majority of the line was obsolete and local lines were more lasting than GHQ examples. Dependency did not last for the entire war. </a:t>
            </a:r>
            <a:endParaRPr lang="en-GB" sz="800" b="1" u="sng" dirty="0"/>
          </a:p>
          <a:p>
            <a:r>
              <a:rPr lang="en-GB" sz="700" b="1" u="sng" dirty="0"/>
              <a:t>References </a:t>
            </a:r>
          </a:p>
          <a:p>
            <a:r>
              <a:rPr lang="en-GB" sz="700" dirty="0"/>
              <a:t>1. </a:t>
            </a:r>
            <a:r>
              <a:rPr lang="en-GB" sz="700" dirty="0">
                <a:hlinkClick r:id="rId5"/>
              </a:rPr>
              <a:t>http://www.pillbox-study-group.org.uk/uk-defence-locations/stoplinenew/</a:t>
            </a:r>
            <a:r>
              <a:rPr lang="en-GB" sz="700" dirty="0"/>
              <a:t> </a:t>
            </a:r>
          </a:p>
          <a:p>
            <a:r>
              <a:rPr lang="en-GB" sz="700" dirty="0"/>
              <a:t>2. Ordnance Survey Map through Digimap</a:t>
            </a:r>
          </a:p>
          <a:p>
            <a:r>
              <a:rPr lang="en-GB" sz="700" dirty="0"/>
              <a:t>3. </a:t>
            </a:r>
            <a:r>
              <a:rPr lang="en-GB" sz="700" dirty="0">
                <a:hlinkClick r:id="rId6"/>
              </a:rPr>
              <a:t>http://www.pillboxes-suffolk.webeden.co.uk</a:t>
            </a:r>
            <a:r>
              <a:rPr lang="en-GB" sz="700" dirty="0"/>
              <a:t> </a:t>
            </a:r>
          </a:p>
          <a:p>
            <a:r>
              <a:rPr lang="en-GB" sz="700" dirty="0"/>
              <a:t>4. Field Marshal Lord </a:t>
            </a:r>
            <a:r>
              <a:rPr lang="en-GB" sz="700" dirty="0" err="1"/>
              <a:t>Alanbrooke</a:t>
            </a:r>
            <a:r>
              <a:rPr lang="en-GB" sz="700" dirty="0"/>
              <a:t>., A, War Diaries, 1939-1945, (2002, Orion Publishing, London)</a:t>
            </a:r>
          </a:p>
          <a:p>
            <a:r>
              <a:rPr lang="en-GB" sz="700" dirty="0"/>
              <a:t>5. . </a:t>
            </a:r>
            <a:r>
              <a:rPr lang="en-GB" sz="700" dirty="0">
                <a:hlinkClick r:id="rId6"/>
              </a:rPr>
              <a:t>http://www.pillboxes-suffolk.webeden.co.uk</a:t>
            </a:r>
            <a:r>
              <a:rPr lang="en-GB" sz="700" dirty="0"/>
              <a:t>  </a:t>
            </a:r>
          </a:p>
        </p:txBody>
      </p:sp>
    </p:spTree>
    <p:extLst>
      <p:ext uri="{BB962C8B-B14F-4D97-AF65-F5344CB8AC3E}">
        <p14:creationId xmlns:p14="http://schemas.microsoft.com/office/powerpoint/2010/main" val="154273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694</Words>
  <Application>Microsoft Office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Stop-Lines in WW2: National Plans vs. Suffolk Reality? Rachel Marsh, FHPA Lampeter, 3rd year BA History and Archaeology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Stoplines in WW2: National plans Vs. Suffolk reality???</dc:title>
  <dc:creator>rachel m</dc:creator>
  <cp:lastModifiedBy>rachel m</cp:lastModifiedBy>
  <cp:revision>28</cp:revision>
  <dcterms:created xsi:type="dcterms:W3CDTF">2018-11-13T10:50:27Z</dcterms:created>
  <dcterms:modified xsi:type="dcterms:W3CDTF">2018-11-16T19:30:57Z</dcterms:modified>
</cp:coreProperties>
</file>