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56" r:id="rId2"/>
    <p:sldId id="275" r:id="rId3"/>
    <p:sldId id="276" r:id="rId4"/>
    <p:sldId id="277" r:id="rId5"/>
    <p:sldId id="278" r:id="rId6"/>
    <p:sldId id="279" r:id="rId7"/>
    <p:sldId id="280" r:id="rId8"/>
    <p:sldId id="281" r:id="rId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96" y="11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403F26-4A9D-4BF3-B5E4-199A3B75E484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2FF174-1123-4073-91F0-F3EBFDAF1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8456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028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851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580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08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432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574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049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838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629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338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CC129-AFD4-4B2E-90C6-F0038049398D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257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ECC129-AFD4-4B2E-90C6-F0038049398D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DD717C-1B3F-40FF-9A76-6C737C738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466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SLOPE</a:t>
            </a:r>
            <a:r>
              <a:rPr lang="en-GB" dirty="0"/>
              <a:t> and </a:t>
            </a:r>
            <a:r>
              <a:rPr lang="en-GB" b="1" dirty="0"/>
              <a:t>DEFLECTION</a:t>
            </a:r>
            <a:br>
              <a:rPr lang="en-GB" dirty="0"/>
            </a:br>
            <a:r>
              <a:rPr lang="en-GB" dirty="0"/>
              <a:t>of BEAMS</a:t>
            </a:r>
          </a:p>
        </p:txBody>
      </p:sp>
    </p:spTree>
    <p:extLst>
      <p:ext uri="{BB962C8B-B14F-4D97-AF65-F5344CB8AC3E}">
        <p14:creationId xmlns:p14="http://schemas.microsoft.com/office/powerpoint/2010/main" val="16152284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1079" y="0"/>
            <a:ext cx="10515600" cy="1325563"/>
          </a:xfrm>
        </p:spPr>
        <p:txBody>
          <a:bodyPr/>
          <a:lstStyle/>
          <a:p>
            <a:pPr algn="ctr"/>
            <a:r>
              <a:rPr lang="en-GB" b="1" u="sng" dirty="0"/>
              <a:t>Macauley’s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820" y="1452138"/>
            <a:ext cx="11475076" cy="4351338"/>
          </a:xfrm>
        </p:spPr>
        <p:txBody>
          <a:bodyPr/>
          <a:lstStyle/>
          <a:p>
            <a:r>
              <a:rPr lang="en-GB" dirty="0"/>
              <a:t>The direct integration method used so far can only be used when a single expression for the Bending Moment applies along the </a:t>
            </a:r>
            <a:r>
              <a:rPr lang="en-GB" b="1" u="sng" dirty="0"/>
              <a:t>complete</a:t>
            </a:r>
            <a:r>
              <a:rPr lang="en-GB" dirty="0"/>
              <a:t> length of the beam.</a:t>
            </a:r>
          </a:p>
          <a:p>
            <a:r>
              <a:rPr lang="en-GB" dirty="0"/>
              <a:t>In general this is not the case, and the method has to be adapted to cover all loading conditions.</a:t>
            </a:r>
          </a:p>
          <a:p>
            <a:r>
              <a:rPr lang="en-GB" dirty="0"/>
              <a:t>An alternative approach is to introduce so-called </a:t>
            </a:r>
            <a:r>
              <a:rPr lang="en-GB" b="1" u="sng" dirty="0"/>
              <a:t>singularity</a:t>
            </a:r>
            <a:r>
              <a:rPr lang="en-GB" dirty="0"/>
              <a:t> or </a:t>
            </a:r>
            <a:r>
              <a:rPr lang="en-GB" b="1" u="sng" dirty="0"/>
              <a:t>half-range</a:t>
            </a:r>
            <a:r>
              <a:rPr lang="en-GB" dirty="0"/>
              <a:t> functions.</a:t>
            </a:r>
          </a:p>
          <a:p>
            <a:r>
              <a:rPr lang="en-GB" dirty="0"/>
              <a:t>Such functions were first applied to beam deflection problems by Macauley in 1919 and hence the method is frequently known as Macauley’s Method.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75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4713" y="666527"/>
                <a:ext cx="10765664" cy="5038814"/>
              </a:xfrm>
            </p:spPr>
            <p:txBody>
              <a:bodyPr>
                <a:normAutofit fontScale="92500"/>
              </a:bodyPr>
              <a:lstStyle/>
              <a:p>
                <a:pPr>
                  <a:lnSpc>
                    <a:spcPct val="110000"/>
                  </a:lnSpc>
                </a:pPr>
                <a:r>
                  <a:rPr lang="en-GB" dirty="0"/>
                  <a:t>We now introduce a quantity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</m:d>
                  </m:oMath>
                </a14:m>
                <a:r>
                  <a:rPr lang="en-GB" dirty="0"/>
                  <a:t> and define it to be zero if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≤0</m:t>
                    </m:r>
                  </m:oMath>
                </a14:m>
                <a:r>
                  <a:rPr lang="en-GB" dirty="0"/>
                  <a:t>, that is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≤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𝑎</m:t>
                    </m:r>
                  </m:oMath>
                </a14:m>
                <a:r>
                  <a:rPr lang="en-GB" dirty="0"/>
                  <a:t>, and to be simply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</m:d>
                  </m:oMath>
                </a14:m>
                <a:r>
                  <a:rPr lang="en-GB" dirty="0"/>
                  <a:t> 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&gt;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𝑎</m:t>
                    </m:r>
                  </m:oMath>
                </a14:m>
                <a:r>
                  <a:rPr lang="en-GB" dirty="0"/>
                  <a:t>. </a:t>
                </a:r>
              </a:p>
              <a:p>
                <a:endParaRPr lang="en-GB" dirty="0"/>
              </a:p>
              <a:p>
                <a:r>
                  <a:rPr lang="en-GB" dirty="0"/>
                  <a:t>The quantity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</m:d>
                  </m:oMath>
                </a14:m>
                <a:r>
                  <a:rPr lang="en-GB" dirty="0"/>
                  <a:t> is known as a singularity or half-range function </a:t>
                </a:r>
              </a:p>
              <a:p>
                <a:endParaRPr lang="en-GB" dirty="0"/>
              </a:p>
              <a:p>
                <a:pPr>
                  <a:lnSpc>
                    <a:spcPct val="110000"/>
                  </a:lnSpc>
                </a:pPr>
                <a:r>
                  <a:rPr lang="en-GB" dirty="0"/>
                  <a:t>It is defined to have a value only when the argument is positive in which case the square brackets behave in an identical manner as ordinary parentheses.</a:t>
                </a:r>
              </a:p>
              <a:p>
                <a:endParaRPr lang="en-GB" dirty="0"/>
              </a:p>
              <a:p>
                <a:pPr>
                  <a:lnSpc>
                    <a:spcPct val="100000"/>
                  </a:lnSpc>
                </a:pPr>
                <a:r>
                  <a:rPr lang="en-GB" dirty="0"/>
                  <a:t>Also the </a:t>
                </a:r>
                <a:r>
                  <a:rPr lang="en-GB" b="1" dirty="0"/>
                  <a:t>singularity functions</a:t>
                </a:r>
                <a:r>
                  <a:rPr lang="en-GB" dirty="0"/>
                  <a:t>, or Macauley terms, </a:t>
                </a:r>
                <a:r>
                  <a:rPr lang="en-GB" b="1" dirty="0"/>
                  <a:t>must be integrated with respect to </a:t>
                </a:r>
                <a:r>
                  <a:rPr lang="en-GB" b="1" i="1" u="sng" dirty="0"/>
                  <a:t>themselves</a:t>
                </a:r>
                <a:r>
                  <a:rPr lang="en-GB" dirty="0"/>
                  <a:t>.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4713" y="666527"/>
                <a:ext cx="10765664" cy="5038814"/>
              </a:xfrm>
              <a:blipFill>
                <a:blip r:embed="rId2"/>
                <a:stretch>
                  <a:fillRect l="-849" t="-605" r="-1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2721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87439" y="434706"/>
                <a:ext cx="10515600" cy="5837306"/>
              </a:xfrm>
            </p:spPr>
            <p:txBody>
              <a:bodyPr>
                <a:normAutofit fontScale="92500"/>
              </a:bodyPr>
              <a:lstStyle/>
              <a:p>
                <a:pPr>
                  <a:lnSpc>
                    <a:spcPct val="110000"/>
                  </a:lnSpc>
                </a:pPr>
                <a:r>
                  <a:rPr lang="en-GB" dirty="0"/>
                  <a:t>Let’s consider the latter example (simply supported beam with a central concentrated load) with taking the </a:t>
                </a:r>
                <a:r>
                  <a:rPr lang="en-GB" b="1" dirty="0"/>
                  <a:t>origin at the </a:t>
                </a:r>
                <a:r>
                  <a:rPr lang="en-GB" b="1" i="1" u="sng" dirty="0"/>
                  <a:t>left tip</a:t>
                </a:r>
                <a:r>
                  <a:rPr lang="en-GB" dirty="0"/>
                  <a:t> of the beam.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The Bending Moment M at section XX is,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𝑀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𝑋𝑋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𝑊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87439" y="434706"/>
                <a:ext cx="10515600" cy="5837306"/>
              </a:xfrm>
              <a:blipFill>
                <a:blip r:embed="rId2"/>
                <a:stretch>
                  <a:fillRect l="-928" t="-5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55740" t="44431" r="35972" b="38230"/>
          <a:stretch/>
        </p:blipFill>
        <p:spPr>
          <a:xfrm>
            <a:off x="4212387" y="1574259"/>
            <a:ext cx="3543487" cy="2382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429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0761" y="115910"/>
                <a:ext cx="10903039" cy="6742090"/>
              </a:xfrm>
            </p:spPr>
            <p:txBody>
              <a:bodyPr>
                <a:normAutofit fontScale="55000" lnSpcReduction="200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𝑊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 </a:t>
                </a:r>
              </a:p>
              <a:p>
                <a:r>
                  <a:rPr lang="en-GB" b="1" dirty="0"/>
                  <a:t>Integrating with respect to x and the singularity function gives</a:t>
                </a:r>
                <a:r>
                  <a:rPr lang="en-GB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𝑊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𝐿</m:t>
                                      </m:r>
                                    </m:num>
                                    <m:den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∴   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 </a:t>
                </a:r>
              </a:p>
              <a:p>
                <a:r>
                  <a:rPr lang="en-GB" dirty="0"/>
                  <a:t>Where A is a constant of integration which is obtained from a known condition of slope at a particular value of x.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At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/2</m:t>
                    </m:r>
                  </m:oMath>
                </a14:m>
                <a:r>
                  <a:rPr lang="en-GB" dirty="0"/>
                  <a:t> we know that </a:t>
                </a:r>
                <a14:m>
                  <m:oMath xmlns:m="http://schemas.openxmlformats.org/officeDocument/2006/math">
                    <m:f>
                      <m:fPr>
                        <m:type m:val="lin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box>
                          <m:boxPr>
                            <m:diff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box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𝑑𝑦</m:t>
                            </m:r>
                          </m:e>
                        </m:box>
                      </m:num>
                      <m:den>
                        <m:box>
                          <m:boxPr>
                            <m:diff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box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𝑑𝑥</m:t>
                            </m:r>
                          </m:e>
                        </m:box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. Singularity function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begChr m:val="["/>
                            <m:endChr m:val="]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is not strictly greater than zero at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/2</m:t>
                    </m:r>
                  </m:oMath>
                </a14:m>
                <a:r>
                  <a:rPr lang="en-GB" dirty="0"/>
                  <a:t>  and should therefore by set to zero. Hence,</a:t>
                </a:r>
              </a:p>
              <a:p>
                <a:pPr marL="0" indent="0">
                  <a:lnSpc>
                    <a:spcPct val="70000"/>
                  </a:lnSpc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×0=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×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      ∴     0=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16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     ∴    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16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 </a:t>
                </a:r>
              </a:p>
              <a:p>
                <a:r>
                  <a:rPr lang="en-GB" dirty="0"/>
                  <a:t>Hence the differential equation for the deflection of beams after 1</a:t>
                </a:r>
                <a:r>
                  <a:rPr lang="en-GB" baseline="30000" dirty="0"/>
                  <a:t>st</a:t>
                </a:r>
                <a:r>
                  <a:rPr lang="en-GB" dirty="0"/>
                  <a:t> integration can be written,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16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0761" y="115910"/>
                <a:ext cx="10903039" cy="6742090"/>
              </a:xfrm>
              <a:blipFill>
                <a:blip r:embed="rId2"/>
                <a:stretch>
                  <a:fillRect l="-1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8852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40913" y="154546"/>
                <a:ext cx="10812887" cy="6703454"/>
              </a:xfrm>
            </p:spPr>
            <p:txBody>
              <a:bodyPr>
                <a:normAutofit fontScale="55000" lnSpcReduction="200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𝑑𝑦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16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r>
                  <a:rPr lang="en-GB" b="1" dirty="0"/>
                  <a:t>Integrating again gives</a:t>
                </a:r>
                <a:r>
                  <a:rPr lang="en-GB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𝐸𝐼𝑦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𝐿</m:t>
                                      </m:r>
                                    </m:num>
                                    <m:den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16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∴   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𝐸𝐼𝑦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12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16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Where B is a constant of integration which is obtained from a known condition of deflection at a particular value of x.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At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 we know that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. Singularity function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begChr m:val="["/>
                            <m:endChr m:val="]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is not strictly greater than zero at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  and should therefore by set to zero. Hence,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×0=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12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×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d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16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×0+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      ∴     0=0−0+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     ∴     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70000"/>
                  </a:lnSpc>
                  <a:buNone/>
                </a:pPr>
                <a:r>
                  <a:rPr lang="en-GB" dirty="0"/>
                  <a:t> </a:t>
                </a:r>
              </a:p>
              <a:p>
                <a:r>
                  <a:rPr lang="en-GB" dirty="0"/>
                  <a:t>Hence the equation of the deflection curve is,</a:t>
                </a:r>
              </a:p>
              <a:p>
                <a:pPr marL="0" indent="0">
                  <a:buNone/>
                </a:pPr>
                <a:r>
                  <a:rPr lang="en-GB" dirty="0"/>
                  <a:t> 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𝐸𝐼𝑦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12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16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40913" y="154546"/>
                <a:ext cx="10812887" cy="6703454"/>
              </a:xfrm>
              <a:blipFill>
                <a:blip r:embed="rId2"/>
                <a:stretch>
                  <a:fillRect l="-1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96783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97286" y="421828"/>
                <a:ext cx="11177789" cy="6210792"/>
              </a:xfrm>
            </p:spPr>
            <p:txBody>
              <a:bodyPr>
                <a:normAutofit fontScale="70000" lnSpcReduction="20000"/>
              </a:bodyPr>
              <a:lstStyle/>
              <a:p>
                <a:r>
                  <a:rPr lang="en-GB" dirty="0"/>
                  <a:t>That is,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12</m:t>
                              </m:r>
                            </m:den>
                          </m:f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6</m:t>
                              </m:r>
                            </m:den>
                          </m:f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𝐿</m:t>
                                      </m:r>
                                    </m:num>
                                    <m:den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16</m:t>
                              </m:r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>
                  <a:lnSpc>
                    <a:spcPct val="110000"/>
                  </a:lnSpc>
                </a:pPr>
                <a:r>
                  <a:rPr lang="en-GB" dirty="0"/>
                  <a:t>The maximum deflection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GB" dirty="0"/>
                  <a:t> at mid-span is obtained by setting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/2</m:t>
                    </m:r>
                  </m:oMath>
                </a14:m>
                <a:r>
                  <a:rPr lang="en-GB" dirty="0"/>
                  <a:t> in the equation of the deflection curve. </a:t>
                </a:r>
              </a:p>
              <a:p>
                <a:pPr>
                  <a:lnSpc>
                    <a:spcPct val="110000"/>
                  </a:lnSpc>
                </a:pPr>
                <a:r>
                  <a:rPr lang="en-GB" dirty="0"/>
                  <a:t>Singularity function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begChr m:val="["/>
                            <m:endChr m:val="]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is not strictly greater than zero at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/2</m:t>
                    </m:r>
                  </m:oMath>
                </a14:m>
                <a:r>
                  <a:rPr lang="en-GB" dirty="0"/>
                  <a:t>  and should therefore by set to zero. Thus,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12</m:t>
                              </m:r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𝐿</m:t>
                                      </m:r>
                                    </m:num>
                                    <m:den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16</m:t>
                              </m:r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×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∴     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96</m:t>
                              </m:r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32</m:t>
                              </m:r>
                            </m:den>
                          </m:f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48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𝑊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48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𝐸𝐼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97286" y="421828"/>
                <a:ext cx="11177789" cy="6210792"/>
              </a:xfrm>
              <a:blipFill>
                <a:blip r:embed="rId2"/>
                <a:stretch>
                  <a:fillRect l="-491" t="-17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Rectangle 6"/>
          <p:cNvSpPr/>
          <p:nvPr/>
        </p:nvSpPr>
        <p:spPr>
          <a:xfrm>
            <a:off x="3595619" y="421829"/>
            <a:ext cx="4543829" cy="113651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8" name="Rectangle 7"/>
          <p:cNvSpPr/>
          <p:nvPr/>
        </p:nvSpPr>
        <p:spPr>
          <a:xfrm>
            <a:off x="6812925" y="1558345"/>
            <a:ext cx="3663503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algn="just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Equation of the deflection curve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997271" y="5873228"/>
            <a:ext cx="1815654" cy="85573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664022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834" y="11046"/>
            <a:ext cx="10515600" cy="1325563"/>
          </a:xfrm>
        </p:spPr>
        <p:txBody>
          <a:bodyPr/>
          <a:lstStyle/>
          <a:p>
            <a:r>
              <a:rPr lang="en-GB" dirty="0"/>
              <a:t>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3501" y="1336609"/>
            <a:ext cx="10515600" cy="435133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The beam shown in the following figure is 12 m long with an E value of 208 GN/m</a:t>
            </a:r>
            <a:r>
              <a:rPr lang="en-GB" baseline="30000" dirty="0"/>
              <a:t>2</a:t>
            </a:r>
            <a:r>
              <a:rPr lang="en-GB" dirty="0"/>
              <a:t> and an I value of 82×10</a:t>
            </a:r>
            <a:r>
              <a:rPr lang="en-GB" baseline="30000" dirty="0"/>
              <a:t>-6</a:t>
            </a:r>
            <a:r>
              <a:rPr lang="en-GB" dirty="0"/>
              <a:t> m</a:t>
            </a:r>
            <a:r>
              <a:rPr lang="en-GB" baseline="30000" dirty="0"/>
              <a:t>4</a:t>
            </a:r>
            <a:r>
              <a:rPr lang="en-GB" dirty="0"/>
              <a:t>. Determine slope and deflection values in the middle of the beam.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A41593-2B6C-4254-AAFC-7CF749897D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469" t="40117" r="33516" b="36537"/>
          <a:stretch/>
        </p:blipFill>
        <p:spPr>
          <a:xfrm>
            <a:off x="2272480" y="2743200"/>
            <a:ext cx="7647039" cy="3139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84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467</Words>
  <Application>Microsoft Office PowerPoint</Application>
  <PresentationFormat>Widescreen</PresentationFormat>
  <Paragraphs>69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Cambria Math</vt:lpstr>
      <vt:lpstr>Office Theme</vt:lpstr>
      <vt:lpstr>SLOPE and DEFLECTION of BEAMS</vt:lpstr>
      <vt:lpstr>Macauley’s Method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Problem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SLOPE and DEFLECTION of BEAMS</dc:title>
  <dc:creator>Arnaud Marotin</dc:creator>
  <cp:lastModifiedBy>Arnaud Marotin</cp:lastModifiedBy>
  <cp:revision>51</cp:revision>
  <cp:lastPrinted>2019-03-29T12:34:39Z</cp:lastPrinted>
  <dcterms:created xsi:type="dcterms:W3CDTF">2019-03-11T10:45:37Z</dcterms:created>
  <dcterms:modified xsi:type="dcterms:W3CDTF">2020-05-04T10:16:45Z</dcterms:modified>
</cp:coreProperties>
</file>