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 id="2147483660" r:id="rId3"/>
  </p:sldMasterIdLst>
  <p:notesMasterIdLst>
    <p:notesMasterId r:id="rId28"/>
  </p:notesMasterIdLst>
  <p:sldIdLst>
    <p:sldId id="294" r:id="rId4"/>
    <p:sldId id="257" r:id="rId5"/>
    <p:sldId id="258" r:id="rId6"/>
    <p:sldId id="259" r:id="rId7"/>
    <p:sldId id="260" r:id="rId8"/>
    <p:sldId id="261" r:id="rId9"/>
    <p:sldId id="262" r:id="rId10"/>
    <p:sldId id="263" r:id="rId11"/>
    <p:sldId id="287" r:id="rId12"/>
    <p:sldId id="285" r:id="rId13"/>
    <p:sldId id="286" r:id="rId14"/>
    <p:sldId id="281" r:id="rId15"/>
    <p:sldId id="279" r:id="rId16"/>
    <p:sldId id="275" r:id="rId17"/>
    <p:sldId id="278" r:id="rId18"/>
    <p:sldId id="276" r:id="rId19"/>
    <p:sldId id="277" r:id="rId20"/>
    <p:sldId id="256" r:id="rId21"/>
    <p:sldId id="288" r:id="rId22"/>
    <p:sldId id="289" r:id="rId23"/>
    <p:sldId id="290" r:id="rId24"/>
    <p:sldId id="291" r:id="rId25"/>
    <p:sldId id="292" r:id="rId26"/>
    <p:sldId id="293"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47A6C9-8C72-52D0-0C29-62B0A41F7F2F}" v="42" dt="2025-11-08T01:06:43.218"/>
    <p1510:client id="{4F80A0A2-243D-A99A-8BE6-C0AE8DDC426C}" v="24" dt="2025-11-07T19:27:00.789"/>
    <p1510:client id="{5BE672A1-FE46-A11F-7427-92C1CD926217}" v="62" dt="2025-11-07T23:40:16.980"/>
    <p1510:client id="{A121FB31-FA63-6E02-F8FC-1011C88E8E44}" v="18" dt="2025-11-08T00:46:00.690"/>
    <p1510:client id="{D4CED0FA-2D63-DD5C-F9DA-BEEA4E38C33D}" v="314" dt="2025-11-08T00:38:13.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6" d="100"/>
          <a:sy n="76" d="100"/>
        </p:scale>
        <p:origin x="917" y="1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diagrams/_rels/data12.xml.rels><?xml version="1.0" encoding="UTF-8" standalone="yes"?>
<Relationships xmlns="http://schemas.openxmlformats.org/package/2006/relationships"><Relationship Id="rId3" Type="http://schemas.openxmlformats.org/officeDocument/2006/relationships/hyperlink" Target="https://doi.org/10.3390/nursrep15010017" TargetMode="External"/><Relationship Id="rId2" Type="http://schemas.openxmlformats.org/officeDocument/2006/relationships/hyperlink" Target="https://doi.org/10.1093/ageing/afab229" TargetMode="External"/><Relationship Id="rId1" Type="http://schemas.openxmlformats.org/officeDocument/2006/relationships/hyperlink" Target="https://doi.org/10.1111/hex.13349" TargetMode="External"/><Relationship Id="rId6" Type="http://schemas.openxmlformats.org/officeDocument/2006/relationships/hyperlink" Target="https://doi.org/10.1016/j.puhe.2018.05.028" TargetMode="External"/><Relationship Id="rId5" Type="http://schemas.openxmlformats.org/officeDocument/2006/relationships/hyperlink" Target="https://doi.org/10.1016/S2666-5247(23)00282-3" TargetMode="External"/><Relationship Id="rId4" Type="http://schemas.openxmlformats.org/officeDocument/2006/relationships/hyperlink" Target="https://doi.org/10.7861/clinmed.2022-0251" TargetMode="External"/></Relationships>
</file>

<file path=ppt/diagrams/_rels/drawing12.xml.rels><?xml version="1.0" encoding="UTF-8" standalone="yes"?>
<Relationships xmlns="http://schemas.openxmlformats.org/package/2006/relationships"><Relationship Id="rId3" Type="http://schemas.openxmlformats.org/officeDocument/2006/relationships/hyperlink" Target="https://doi.org/10.3390/nursrep15010017" TargetMode="External"/><Relationship Id="rId2" Type="http://schemas.openxmlformats.org/officeDocument/2006/relationships/hyperlink" Target="https://doi.org/10.1093/ageing/afab229" TargetMode="External"/><Relationship Id="rId1" Type="http://schemas.openxmlformats.org/officeDocument/2006/relationships/hyperlink" Target="https://doi.org/10.1111/hex.13349" TargetMode="External"/><Relationship Id="rId6" Type="http://schemas.openxmlformats.org/officeDocument/2006/relationships/hyperlink" Target="https://doi.org/10.1016/j.puhe.2018.05.028" TargetMode="External"/><Relationship Id="rId5" Type="http://schemas.openxmlformats.org/officeDocument/2006/relationships/hyperlink" Target="https://doi.org/10.1016/S2666-5247(23)00282-3" TargetMode="External"/><Relationship Id="rId4" Type="http://schemas.openxmlformats.org/officeDocument/2006/relationships/hyperlink" Target="https://doi.org/10.7861/clinmed.2022-0251"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A2947E-9010-4463-B54D-50B4F59761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E590E4C-E341-4ADB-8AB5-64C27690248B}">
      <dgm:prSet/>
      <dgm:spPr/>
      <dgm:t>
        <a:bodyPr/>
        <a:lstStyle/>
        <a:p>
          <a:r>
            <a:rPr lang="en-US"/>
            <a:t>Influenza outbreaks are a common concern in residential care settings, especially during the winter months (Rainwater-Lovett et al., 2013).</a:t>
          </a:r>
          <a:endParaRPr lang="en-GB"/>
        </a:p>
      </dgm:t>
    </dgm:pt>
    <dgm:pt modelId="{FEB53829-A332-4CA7-B767-DF9E6AB38A9B}" type="parTrans" cxnId="{87ECFF91-C60B-474E-9503-EC0B8E02D7B3}">
      <dgm:prSet/>
      <dgm:spPr/>
      <dgm:t>
        <a:bodyPr/>
        <a:lstStyle/>
        <a:p>
          <a:endParaRPr lang="en-GB"/>
        </a:p>
      </dgm:t>
    </dgm:pt>
    <dgm:pt modelId="{308B23DC-3F8E-4502-9A33-CCA215A1E4A2}" type="sibTrans" cxnId="{87ECFF91-C60B-474E-9503-EC0B8E02D7B3}">
      <dgm:prSet/>
      <dgm:spPr/>
      <dgm:t>
        <a:bodyPr/>
        <a:lstStyle/>
        <a:p>
          <a:endParaRPr lang="en-GB"/>
        </a:p>
      </dgm:t>
    </dgm:pt>
    <dgm:pt modelId="{74269525-4128-445A-A6B9-3859BE0640EA}">
      <dgm:prSet/>
      <dgm:spPr/>
      <dgm:t>
        <a:bodyPr/>
        <a:lstStyle/>
        <a:p>
          <a:r>
            <a:rPr lang="en-US"/>
            <a:t>Vulnerable populations, such as elderly residents and those with chronic health conditions, are at high risk (Moretti et al., 2020).</a:t>
          </a:r>
          <a:endParaRPr lang="en-GB"/>
        </a:p>
      </dgm:t>
    </dgm:pt>
    <dgm:pt modelId="{417E3864-9FAC-4BD4-B417-5B70C8EF9BAD}" type="parTrans" cxnId="{11AAE185-1C7C-4997-BAF0-334E920DB72A}">
      <dgm:prSet/>
      <dgm:spPr/>
      <dgm:t>
        <a:bodyPr/>
        <a:lstStyle/>
        <a:p>
          <a:endParaRPr lang="en-GB"/>
        </a:p>
      </dgm:t>
    </dgm:pt>
    <dgm:pt modelId="{FA368D8C-1C42-4827-AEF2-C7A384249050}" type="sibTrans" cxnId="{11AAE185-1C7C-4997-BAF0-334E920DB72A}">
      <dgm:prSet/>
      <dgm:spPr/>
      <dgm:t>
        <a:bodyPr/>
        <a:lstStyle/>
        <a:p>
          <a:endParaRPr lang="en-GB"/>
        </a:p>
      </dgm:t>
    </dgm:pt>
    <dgm:pt modelId="{BBFF065F-AC3E-42A9-946D-0B2C6AF33241}">
      <dgm:prSet/>
      <dgm:spPr/>
      <dgm:t>
        <a:bodyPr/>
        <a:lstStyle/>
        <a:p>
          <a:r>
            <a:rPr lang="en-US"/>
            <a:t>The need for a strategic approach to control the spread of influenza and protect residents, staff, and visitors is critical (Vaughan &amp; Tinker, 2009).</a:t>
          </a:r>
          <a:endParaRPr lang="en-GB"/>
        </a:p>
      </dgm:t>
    </dgm:pt>
    <dgm:pt modelId="{E694ECE3-BB9C-43E0-95EB-B33CF0A9739A}" type="parTrans" cxnId="{0EA01D23-BBFF-4A8D-9E4F-130AC61D7767}">
      <dgm:prSet/>
      <dgm:spPr/>
      <dgm:t>
        <a:bodyPr/>
        <a:lstStyle/>
        <a:p>
          <a:endParaRPr lang="en-GB"/>
        </a:p>
      </dgm:t>
    </dgm:pt>
    <dgm:pt modelId="{662FAC33-1526-4BB9-AC0D-BCA4F6051EAC}" type="sibTrans" cxnId="{0EA01D23-BBFF-4A8D-9E4F-130AC61D7767}">
      <dgm:prSet/>
      <dgm:spPr/>
      <dgm:t>
        <a:bodyPr/>
        <a:lstStyle/>
        <a:p>
          <a:endParaRPr lang="en-GB"/>
        </a:p>
      </dgm:t>
    </dgm:pt>
    <dgm:pt modelId="{92031ACB-91CF-41AE-8432-C35319F4772D}" type="pres">
      <dgm:prSet presAssocID="{3CA2947E-9010-4463-B54D-50B4F597617E}" presName="linear" presStyleCnt="0">
        <dgm:presLayoutVars>
          <dgm:animLvl val="lvl"/>
          <dgm:resizeHandles val="exact"/>
        </dgm:presLayoutVars>
      </dgm:prSet>
      <dgm:spPr/>
    </dgm:pt>
    <dgm:pt modelId="{CEF51A89-AB9E-4AE8-933D-D90C87B9583E}" type="pres">
      <dgm:prSet presAssocID="{AE590E4C-E341-4ADB-8AB5-64C27690248B}" presName="parentText" presStyleLbl="node1" presStyleIdx="0" presStyleCnt="3">
        <dgm:presLayoutVars>
          <dgm:chMax val="0"/>
          <dgm:bulletEnabled val="1"/>
        </dgm:presLayoutVars>
      </dgm:prSet>
      <dgm:spPr/>
    </dgm:pt>
    <dgm:pt modelId="{74F1C374-E672-47AE-B8A9-1A37D690789E}" type="pres">
      <dgm:prSet presAssocID="{308B23DC-3F8E-4502-9A33-CCA215A1E4A2}" presName="spacer" presStyleCnt="0"/>
      <dgm:spPr/>
    </dgm:pt>
    <dgm:pt modelId="{36DEC096-AC1A-400B-A723-485AEE9FEC36}" type="pres">
      <dgm:prSet presAssocID="{74269525-4128-445A-A6B9-3859BE0640EA}" presName="parentText" presStyleLbl="node1" presStyleIdx="1" presStyleCnt="3">
        <dgm:presLayoutVars>
          <dgm:chMax val="0"/>
          <dgm:bulletEnabled val="1"/>
        </dgm:presLayoutVars>
      </dgm:prSet>
      <dgm:spPr/>
    </dgm:pt>
    <dgm:pt modelId="{B2A9E57E-EBF5-4FD0-9349-E590E8774CC3}" type="pres">
      <dgm:prSet presAssocID="{FA368D8C-1C42-4827-AEF2-C7A384249050}" presName="spacer" presStyleCnt="0"/>
      <dgm:spPr/>
    </dgm:pt>
    <dgm:pt modelId="{2D593022-3CAB-4FAC-8DD7-21CBE7931B54}" type="pres">
      <dgm:prSet presAssocID="{BBFF065F-AC3E-42A9-946D-0B2C6AF33241}" presName="parentText" presStyleLbl="node1" presStyleIdx="2" presStyleCnt="3">
        <dgm:presLayoutVars>
          <dgm:chMax val="0"/>
          <dgm:bulletEnabled val="1"/>
        </dgm:presLayoutVars>
      </dgm:prSet>
      <dgm:spPr/>
    </dgm:pt>
  </dgm:ptLst>
  <dgm:cxnLst>
    <dgm:cxn modelId="{EB7C3B03-18FD-4AF5-880C-12FFAA846C67}" type="presOf" srcId="{74269525-4128-445A-A6B9-3859BE0640EA}" destId="{36DEC096-AC1A-400B-A723-485AEE9FEC36}" srcOrd="0" destOrd="0" presId="urn:microsoft.com/office/officeart/2005/8/layout/vList2"/>
    <dgm:cxn modelId="{0EA01D23-BBFF-4A8D-9E4F-130AC61D7767}" srcId="{3CA2947E-9010-4463-B54D-50B4F597617E}" destId="{BBFF065F-AC3E-42A9-946D-0B2C6AF33241}" srcOrd="2" destOrd="0" parTransId="{E694ECE3-BB9C-43E0-95EB-B33CF0A9739A}" sibTransId="{662FAC33-1526-4BB9-AC0D-BCA4F6051EAC}"/>
    <dgm:cxn modelId="{E5BE0E2D-6CF5-425C-AAE7-84551DC677AB}" type="presOf" srcId="{BBFF065F-AC3E-42A9-946D-0B2C6AF33241}" destId="{2D593022-3CAB-4FAC-8DD7-21CBE7931B54}" srcOrd="0" destOrd="0" presId="urn:microsoft.com/office/officeart/2005/8/layout/vList2"/>
    <dgm:cxn modelId="{EC112F4E-1578-4616-B025-BCF87941235D}" type="presOf" srcId="{AE590E4C-E341-4ADB-8AB5-64C27690248B}" destId="{CEF51A89-AB9E-4AE8-933D-D90C87B9583E}" srcOrd="0" destOrd="0" presId="urn:microsoft.com/office/officeart/2005/8/layout/vList2"/>
    <dgm:cxn modelId="{11AAE185-1C7C-4997-BAF0-334E920DB72A}" srcId="{3CA2947E-9010-4463-B54D-50B4F597617E}" destId="{74269525-4128-445A-A6B9-3859BE0640EA}" srcOrd="1" destOrd="0" parTransId="{417E3864-9FAC-4BD4-B417-5B70C8EF9BAD}" sibTransId="{FA368D8C-1C42-4827-AEF2-C7A384249050}"/>
    <dgm:cxn modelId="{87ECFF91-C60B-474E-9503-EC0B8E02D7B3}" srcId="{3CA2947E-9010-4463-B54D-50B4F597617E}" destId="{AE590E4C-E341-4ADB-8AB5-64C27690248B}" srcOrd="0" destOrd="0" parTransId="{FEB53829-A332-4CA7-B767-DF9E6AB38A9B}" sibTransId="{308B23DC-3F8E-4502-9A33-CCA215A1E4A2}"/>
    <dgm:cxn modelId="{607868EA-1124-4996-9A69-2ED6E1ADD9DD}" type="presOf" srcId="{3CA2947E-9010-4463-B54D-50B4F597617E}" destId="{92031ACB-91CF-41AE-8432-C35319F4772D}" srcOrd="0" destOrd="0" presId="urn:microsoft.com/office/officeart/2005/8/layout/vList2"/>
    <dgm:cxn modelId="{CEDBFF15-21DC-4BAD-B16F-738C20599843}" type="presParOf" srcId="{92031ACB-91CF-41AE-8432-C35319F4772D}" destId="{CEF51A89-AB9E-4AE8-933D-D90C87B9583E}" srcOrd="0" destOrd="0" presId="urn:microsoft.com/office/officeart/2005/8/layout/vList2"/>
    <dgm:cxn modelId="{CE48ABDB-B20A-4884-B8BD-B922F7228C01}" type="presParOf" srcId="{92031ACB-91CF-41AE-8432-C35319F4772D}" destId="{74F1C374-E672-47AE-B8A9-1A37D690789E}" srcOrd="1" destOrd="0" presId="urn:microsoft.com/office/officeart/2005/8/layout/vList2"/>
    <dgm:cxn modelId="{0E88D9F8-A03E-4C91-AAAC-DC962258337C}" type="presParOf" srcId="{92031ACB-91CF-41AE-8432-C35319F4772D}" destId="{36DEC096-AC1A-400B-A723-485AEE9FEC36}" srcOrd="2" destOrd="0" presId="urn:microsoft.com/office/officeart/2005/8/layout/vList2"/>
    <dgm:cxn modelId="{951EAD63-7CBF-4841-901A-0A29DA52A583}" type="presParOf" srcId="{92031ACB-91CF-41AE-8432-C35319F4772D}" destId="{B2A9E57E-EBF5-4FD0-9349-E590E8774CC3}" srcOrd="3" destOrd="0" presId="urn:microsoft.com/office/officeart/2005/8/layout/vList2"/>
    <dgm:cxn modelId="{ED26B302-7A95-4310-9239-CD16C943C00A}" type="presParOf" srcId="{92031ACB-91CF-41AE-8432-C35319F4772D}" destId="{2D593022-3CAB-4FAC-8DD7-21CBE7931B5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ACEB05-E6E6-4CF2-B95E-DEEBA57C7F2A}" type="doc">
      <dgm:prSet loTypeId="urn:microsoft.com/office/officeart/2005/8/layout/hProcess11" loCatId="process" qsTypeId="urn:microsoft.com/office/officeart/2005/8/quickstyle/simple3" qsCatId="simple" csTypeId="urn:microsoft.com/office/officeart/2005/8/colors/accent1_2" csCatId="accent1"/>
      <dgm:spPr/>
      <dgm:t>
        <a:bodyPr/>
        <a:lstStyle/>
        <a:p>
          <a:endParaRPr lang="en-GB"/>
        </a:p>
      </dgm:t>
    </dgm:pt>
    <dgm:pt modelId="{9FE5B285-1CFC-481F-A1C9-5E32455FC680}">
      <dgm:prSet custT="1"/>
      <dgm:spPr/>
      <dgm:t>
        <a:bodyPr/>
        <a:lstStyle/>
        <a:p>
          <a:r>
            <a:rPr lang="en-US" sz="1600">
              <a:latin typeface="Times New Roman" panose="02020603050405020304" pitchFamily="18" charset="0"/>
              <a:cs typeface="Times New Roman" panose="02020603050405020304" pitchFamily="18" charset="0"/>
            </a:rPr>
            <a:t>National guidelines (NHS, NICE) stress the importance of vaccination, infection control practices, and early intervention (Hsiao et al., 2024).</a:t>
          </a:r>
          <a:endParaRPr lang="en-GB" sz="1600">
            <a:latin typeface="Times New Roman" panose="02020603050405020304" pitchFamily="18" charset="0"/>
            <a:cs typeface="Times New Roman" panose="02020603050405020304" pitchFamily="18" charset="0"/>
          </a:endParaRPr>
        </a:p>
      </dgm:t>
    </dgm:pt>
    <dgm:pt modelId="{4370F21F-1BCF-41A9-BFC3-9073FA2E3840}" type="parTrans" cxnId="{99CB794A-B242-43F1-A145-E1BB63160D54}">
      <dgm:prSet/>
      <dgm:spPr/>
      <dgm:t>
        <a:bodyPr/>
        <a:lstStyle/>
        <a:p>
          <a:endParaRPr lang="en-GB"/>
        </a:p>
      </dgm:t>
    </dgm:pt>
    <dgm:pt modelId="{F2CF8C1F-BA38-4003-94B3-C4E7B3257BF4}" type="sibTrans" cxnId="{99CB794A-B242-43F1-A145-E1BB63160D54}">
      <dgm:prSet/>
      <dgm:spPr/>
      <dgm:t>
        <a:bodyPr/>
        <a:lstStyle/>
        <a:p>
          <a:endParaRPr lang="en-GB"/>
        </a:p>
      </dgm:t>
    </dgm:pt>
    <dgm:pt modelId="{BFBD48B3-A32D-43B7-ACB4-1B1AF101D483}">
      <dgm:prSet custT="1"/>
      <dgm:spPr/>
      <dgm:t>
        <a:bodyPr/>
        <a:lstStyle/>
        <a:p>
          <a:r>
            <a:rPr lang="en-US" sz="1600">
              <a:latin typeface="Times New Roman" panose="02020603050405020304" pitchFamily="18" charset="0"/>
              <a:cs typeface="Times New Roman" panose="02020603050405020304" pitchFamily="18" charset="0"/>
            </a:rPr>
            <a:t>Local protocols must be adapted based on the care home’s specific environment and resident population.</a:t>
          </a:r>
          <a:endParaRPr lang="en-GB" sz="1600">
            <a:latin typeface="Times New Roman" panose="02020603050405020304" pitchFamily="18" charset="0"/>
            <a:cs typeface="Times New Roman" panose="02020603050405020304" pitchFamily="18" charset="0"/>
          </a:endParaRPr>
        </a:p>
      </dgm:t>
    </dgm:pt>
    <dgm:pt modelId="{3F05E856-D4E1-4A5E-B0E2-FEA4A6FCE641}" type="parTrans" cxnId="{48455ACA-2ED5-4A00-BDBA-B2EF3519AF96}">
      <dgm:prSet/>
      <dgm:spPr/>
      <dgm:t>
        <a:bodyPr/>
        <a:lstStyle/>
        <a:p>
          <a:endParaRPr lang="en-GB"/>
        </a:p>
      </dgm:t>
    </dgm:pt>
    <dgm:pt modelId="{F3355A00-989B-47EE-B472-4D933BA00C4C}" type="sibTrans" cxnId="{48455ACA-2ED5-4A00-BDBA-B2EF3519AF96}">
      <dgm:prSet/>
      <dgm:spPr/>
      <dgm:t>
        <a:bodyPr/>
        <a:lstStyle/>
        <a:p>
          <a:endParaRPr lang="en-GB"/>
        </a:p>
      </dgm:t>
    </dgm:pt>
    <dgm:pt modelId="{FB308599-2C46-4C20-8A94-4E3E4865F963}">
      <dgm:prSet custT="1"/>
      <dgm:spPr/>
      <dgm:t>
        <a:bodyPr/>
        <a:lstStyle/>
        <a:p>
          <a:r>
            <a:rPr lang="en-US" sz="1600">
              <a:latin typeface="Times New Roman" panose="02020603050405020304" pitchFamily="18" charset="0"/>
              <a:cs typeface="Times New Roman" panose="02020603050405020304" pitchFamily="18" charset="0"/>
            </a:rPr>
            <a:t>Key practices include sanitation, personal protective equipment (PPE), and isolation protocols during an outbreak (Durkee-Lloyd, 2022).</a:t>
          </a:r>
          <a:endParaRPr lang="en-GB" sz="1600">
            <a:latin typeface="Times New Roman" panose="02020603050405020304" pitchFamily="18" charset="0"/>
            <a:cs typeface="Times New Roman" panose="02020603050405020304" pitchFamily="18" charset="0"/>
          </a:endParaRPr>
        </a:p>
      </dgm:t>
    </dgm:pt>
    <dgm:pt modelId="{099743B9-9366-401D-A36B-C0EDEE1C10E6}" type="parTrans" cxnId="{796A7B64-96F9-4835-8020-0A6C60D01E21}">
      <dgm:prSet/>
      <dgm:spPr/>
      <dgm:t>
        <a:bodyPr/>
        <a:lstStyle/>
        <a:p>
          <a:endParaRPr lang="en-GB"/>
        </a:p>
      </dgm:t>
    </dgm:pt>
    <dgm:pt modelId="{60008339-E16C-42BA-A8DD-890EE38C84A5}" type="sibTrans" cxnId="{796A7B64-96F9-4835-8020-0A6C60D01E21}">
      <dgm:prSet/>
      <dgm:spPr/>
      <dgm:t>
        <a:bodyPr/>
        <a:lstStyle/>
        <a:p>
          <a:endParaRPr lang="en-GB"/>
        </a:p>
      </dgm:t>
    </dgm:pt>
    <dgm:pt modelId="{F4F5A4EE-653A-4985-B062-D39AE98B6942}" type="pres">
      <dgm:prSet presAssocID="{D9ACEB05-E6E6-4CF2-B95E-DEEBA57C7F2A}" presName="Name0" presStyleCnt="0">
        <dgm:presLayoutVars>
          <dgm:dir/>
          <dgm:resizeHandles val="exact"/>
        </dgm:presLayoutVars>
      </dgm:prSet>
      <dgm:spPr/>
    </dgm:pt>
    <dgm:pt modelId="{D63A3B08-89F9-42C1-87C8-4F4AFBADCEFA}" type="pres">
      <dgm:prSet presAssocID="{D9ACEB05-E6E6-4CF2-B95E-DEEBA57C7F2A}" presName="arrow" presStyleLbl="bgShp" presStyleIdx="0" presStyleCnt="1"/>
      <dgm:spPr/>
    </dgm:pt>
    <dgm:pt modelId="{F72A464E-217E-474D-B38C-4E38F87948AA}" type="pres">
      <dgm:prSet presAssocID="{D9ACEB05-E6E6-4CF2-B95E-DEEBA57C7F2A}" presName="points" presStyleCnt="0"/>
      <dgm:spPr/>
    </dgm:pt>
    <dgm:pt modelId="{7E600449-009A-4270-9A51-AEA1D36720E6}" type="pres">
      <dgm:prSet presAssocID="{9FE5B285-1CFC-481F-A1C9-5E32455FC680}" presName="compositeA" presStyleCnt="0"/>
      <dgm:spPr/>
    </dgm:pt>
    <dgm:pt modelId="{E34DBE9B-4830-4902-B4AA-25351ACC782F}" type="pres">
      <dgm:prSet presAssocID="{9FE5B285-1CFC-481F-A1C9-5E32455FC680}" presName="textA" presStyleLbl="revTx" presStyleIdx="0" presStyleCnt="3">
        <dgm:presLayoutVars>
          <dgm:bulletEnabled val="1"/>
        </dgm:presLayoutVars>
      </dgm:prSet>
      <dgm:spPr/>
    </dgm:pt>
    <dgm:pt modelId="{61701010-DF0B-4791-BA80-014CAF5C1EC4}" type="pres">
      <dgm:prSet presAssocID="{9FE5B285-1CFC-481F-A1C9-5E32455FC680}" presName="circleA" presStyleLbl="node1" presStyleIdx="0" presStyleCnt="3"/>
      <dgm:spPr/>
    </dgm:pt>
    <dgm:pt modelId="{BC6BA6E2-1E77-4289-A3CC-E67ACB4AD139}" type="pres">
      <dgm:prSet presAssocID="{9FE5B285-1CFC-481F-A1C9-5E32455FC680}" presName="spaceA" presStyleCnt="0"/>
      <dgm:spPr/>
    </dgm:pt>
    <dgm:pt modelId="{95E7E815-FEF8-4849-9A62-C1C4CE42D39A}" type="pres">
      <dgm:prSet presAssocID="{F2CF8C1F-BA38-4003-94B3-C4E7B3257BF4}" presName="space" presStyleCnt="0"/>
      <dgm:spPr/>
    </dgm:pt>
    <dgm:pt modelId="{5CE23379-AD0C-426C-B044-819D117DB0B8}" type="pres">
      <dgm:prSet presAssocID="{BFBD48B3-A32D-43B7-ACB4-1B1AF101D483}" presName="compositeB" presStyleCnt="0"/>
      <dgm:spPr/>
    </dgm:pt>
    <dgm:pt modelId="{F180C5CF-AAFA-4BC3-AB75-26F6123123F1}" type="pres">
      <dgm:prSet presAssocID="{BFBD48B3-A32D-43B7-ACB4-1B1AF101D483}" presName="textB" presStyleLbl="revTx" presStyleIdx="1" presStyleCnt="3">
        <dgm:presLayoutVars>
          <dgm:bulletEnabled val="1"/>
        </dgm:presLayoutVars>
      </dgm:prSet>
      <dgm:spPr/>
    </dgm:pt>
    <dgm:pt modelId="{7ED24507-F776-4667-82BF-8804A3C0996F}" type="pres">
      <dgm:prSet presAssocID="{BFBD48B3-A32D-43B7-ACB4-1B1AF101D483}" presName="circleB" presStyleLbl="node1" presStyleIdx="1" presStyleCnt="3"/>
      <dgm:spPr/>
    </dgm:pt>
    <dgm:pt modelId="{C926BE67-1956-4CCD-8563-97C6EE9E1B80}" type="pres">
      <dgm:prSet presAssocID="{BFBD48B3-A32D-43B7-ACB4-1B1AF101D483}" presName="spaceB" presStyleCnt="0"/>
      <dgm:spPr/>
    </dgm:pt>
    <dgm:pt modelId="{DA66A45A-C6D6-479A-9493-9DD1B94BE683}" type="pres">
      <dgm:prSet presAssocID="{F3355A00-989B-47EE-B472-4D933BA00C4C}" presName="space" presStyleCnt="0"/>
      <dgm:spPr/>
    </dgm:pt>
    <dgm:pt modelId="{D87742E4-933E-4A18-8C36-62A1D4B26F5C}" type="pres">
      <dgm:prSet presAssocID="{FB308599-2C46-4C20-8A94-4E3E4865F963}" presName="compositeA" presStyleCnt="0"/>
      <dgm:spPr/>
    </dgm:pt>
    <dgm:pt modelId="{9892EED1-7143-49BC-8241-44776B64EFEF}" type="pres">
      <dgm:prSet presAssocID="{FB308599-2C46-4C20-8A94-4E3E4865F963}" presName="textA" presStyleLbl="revTx" presStyleIdx="2" presStyleCnt="3">
        <dgm:presLayoutVars>
          <dgm:bulletEnabled val="1"/>
        </dgm:presLayoutVars>
      </dgm:prSet>
      <dgm:spPr/>
    </dgm:pt>
    <dgm:pt modelId="{3B9E20AC-D29A-4D8F-AE5C-F4D6A9DBA114}" type="pres">
      <dgm:prSet presAssocID="{FB308599-2C46-4C20-8A94-4E3E4865F963}" presName="circleA" presStyleLbl="node1" presStyleIdx="2" presStyleCnt="3"/>
      <dgm:spPr/>
    </dgm:pt>
    <dgm:pt modelId="{CE7D5A3E-D482-4546-83CB-830D027A9FD5}" type="pres">
      <dgm:prSet presAssocID="{FB308599-2C46-4C20-8A94-4E3E4865F963}" presName="spaceA" presStyleCnt="0"/>
      <dgm:spPr/>
    </dgm:pt>
  </dgm:ptLst>
  <dgm:cxnLst>
    <dgm:cxn modelId="{866C6A22-D9AD-49B3-A062-A3473522D648}" type="presOf" srcId="{D9ACEB05-E6E6-4CF2-B95E-DEEBA57C7F2A}" destId="{F4F5A4EE-653A-4985-B062-D39AE98B6942}" srcOrd="0" destOrd="0" presId="urn:microsoft.com/office/officeart/2005/8/layout/hProcess11"/>
    <dgm:cxn modelId="{D6EF713D-19D0-4721-BB8E-622910D38DA6}" type="presOf" srcId="{9FE5B285-1CFC-481F-A1C9-5E32455FC680}" destId="{E34DBE9B-4830-4902-B4AA-25351ACC782F}" srcOrd="0" destOrd="0" presId="urn:microsoft.com/office/officeart/2005/8/layout/hProcess11"/>
    <dgm:cxn modelId="{796A7B64-96F9-4835-8020-0A6C60D01E21}" srcId="{D9ACEB05-E6E6-4CF2-B95E-DEEBA57C7F2A}" destId="{FB308599-2C46-4C20-8A94-4E3E4865F963}" srcOrd="2" destOrd="0" parTransId="{099743B9-9366-401D-A36B-C0EDEE1C10E6}" sibTransId="{60008339-E16C-42BA-A8DD-890EE38C84A5}"/>
    <dgm:cxn modelId="{99CB794A-B242-43F1-A145-E1BB63160D54}" srcId="{D9ACEB05-E6E6-4CF2-B95E-DEEBA57C7F2A}" destId="{9FE5B285-1CFC-481F-A1C9-5E32455FC680}" srcOrd="0" destOrd="0" parTransId="{4370F21F-1BCF-41A9-BFC3-9073FA2E3840}" sibTransId="{F2CF8C1F-BA38-4003-94B3-C4E7B3257BF4}"/>
    <dgm:cxn modelId="{29A54693-B929-4630-B45D-80B39F9AABA0}" type="presOf" srcId="{FB308599-2C46-4C20-8A94-4E3E4865F963}" destId="{9892EED1-7143-49BC-8241-44776B64EFEF}" srcOrd="0" destOrd="0" presId="urn:microsoft.com/office/officeart/2005/8/layout/hProcess11"/>
    <dgm:cxn modelId="{48455ACA-2ED5-4A00-BDBA-B2EF3519AF96}" srcId="{D9ACEB05-E6E6-4CF2-B95E-DEEBA57C7F2A}" destId="{BFBD48B3-A32D-43B7-ACB4-1B1AF101D483}" srcOrd="1" destOrd="0" parTransId="{3F05E856-D4E1-4A5E-B0E2-FEA4A6FCE641}" sibTransId="{F3355A00-989B-47EE-B472-4D933BA00C4C}"/>
    <dgm:cxn modelId="{13B5D1D1-E60D-4BC8-90DD-984B6D80A054}" type="presOf" srcId="{BFBD48B3-A32D-43B7-ACB4-1B1AF101D483}" destId="{F180C5CF-AAFA-4BC3-AB75-26F6123123F1}" srcOrd="0" destOrd="0" presId="urn:microsoft.com/office/officeart/2005/8/layout/hProcess11"/>
    <dgm:cxn modelId="{D1E23732-1779-40B4-9402-95F14E57205C}" type="presParOf" srcId="{F4F5A4EE-653A-4985-B062-D39AE98B6942}" destId="{D63A3B08-89F9-42C1-87C8-4F4AFBADCEFA}" srcOrd="0" destOrd="0" presId="urn:microsoft.com/office/officeart/2005/8/layout/hProcess11"/>
    <dgm:cxn modelId="{C479D353-DA56-4532-8B6B-32604EB5C221}" type="presParOf" srcId="{F4F5A4EE-653A-4985-B062-D39AE98B6942}" destId="{F72A464E-217E-474D-B38C-4E38F87948AA}" srcOrd="1" destOrd="0" presId="urn:microsoft.com/office/officeart/2005/8/layout/hProcess11"/>
    <dgm:cxn modelId="{9D179FA5-22E8-42D3-8A2E-CA725C77A6ED}" type="presParOf" srcId="{F72A464E-217E-474D-B38C-4E38F87948AA}" destId="{7E600449-009A-4270-9A51-AEA1D36720E6}" srcOrd="0" destOrd="0" presId="urn:microsoft.com/office/officeart/2005/8/layout/hProcess11"/>
    <dgm:cxn modelId="{B68FE630-30F2-4DCE-A9B5-C1BE529D1941}" type="presParOf" srcId="{7E600449-009A-4270-9A51-AEA1D36720E6}" destId="{E34DBE9B-4830-4902-B4AA-25351ACC782F}" srcOrd="0" destOrd="0" presId="urn:microsoft.com/office/officeart/2005/8/layout/hProcess11"/>
    <dgm:cxn modelId="{15101301-F2CC-421A-B368-E5433B7874AF}" type="presParOf" srcId="{7E600449-009A-4270-9A51-AEA1D36720E6}" destId="{61701010-DF0B-4791-BA80-014CAF5C1EC4}" srcOrd="1" destOrd="0" presId="urn:microsoft.com/office/officeart/2005/8/layout/hProcess11"/>
    <dgm:cxn modelId="{405855F2-1E86-4EB7-AE11-6CE16C4D492F}" type="presParOf" srcId="{7E600449-009A-4270-9A51-AEA1D36720E6}" destId="{BC6BA6E2-1E77-4289-A3CC-E67ACB4AD139}" srcOrd="2" destOrd="0" presId="urn:microsoft.com/office/officeart/2005/8/layout/hProcess11"/>
    <dgm:cxn modelId="{760B94FE-2B4C-4B08-B338-C790C1B3F6C4}" type="presParOf" srcId="{F72A464E-217E-474D-B38C-4E38F87948AA}" destId="{95E7E815-FEF8-4849-9A62-C1C4CE42D39A}" srcOrd="1" destOrd="0" presId="urn:microsoft.com/office/officeart/2005/8/layout/hProcess11"/>
    <dgm:cxn modelId="{9A8C0C1E-8CBA-4C4A-8D92-498EFC05DF20}" type="presParOf" srcId="{F72A464E-217E-474D-B38C-4E38F87948AA}" destId="{5CE23379-AD0C-426C-B044-819D117DB0B8}" srcOrd="2" destOrd="0" presId="urn:microsoft.com/office/officeart/2005/8/layout/hProcess11"/>
    <dgm:cxn modelId="{03FA07C7-6998-4D71-800F-119DA21F6520}" type="presParOf" srcId="{5CE23379-AD0C-426C-B044-819D117DB0B8}" destId="{F180C5CF-AAFA-4BC3-AB75-26F6123123F1}" srcOrd="0" destOrd="0" presId="urn:microsoft.com/office/officeart/2005/8/layout/hProcess11"/>
    <dgm:cxn modelId="{8DC72D2A-8D17-4114-9CF1-5B3F57096006}" type="presParOf" srcId="{5CE23379-AD0C-426C-B044-819D117DB0B8}" destId="{7ED24507-F776-4667-82BF-8804A3C0996F}" srcOrd="1" destOrd="0" presId="urn:microsoft.com/office/officeart/2005/8/layout/hProcess11"/>
    <dgm:cxn modelId="{F051938A-5F98-467A-9355-F5597DD7C607}" type="presParOf" srcId="{5CE23379-AD0C-426C-B044-819D117DB0B8}" destId="{C926BE67-1956-4CCD-8563-97C6EE9E1B80}" srcOrd="2" destOrd="0" presId="urn:microsoft.com/office/officeart/2005/8/layout/hProcess11"/>
    <dgm:cxn modelId="{12AA37D7-DB5F-4489-816E-CAE2DC4E4589}" type="presParOf" srcId="{F72A464E-217E-474D-B38C-4E38F87948AA}" destId="{DA66A45A-C6D6-479A-9493-9DD1B94BE683}" srcOrd="3" destOrd="0" presId="urn:microsoft.com/office/officeart/2005/8/layout/hProcess11"/>
    <dgm:cxn modelId="{12B5960C-93BB-403E-A667-3E2A06DFB178}" type="presParOf" srcId="{F72A464E-217E-474D-B38C-4E38F87948AA}" destId="{D87742E4-933E-4A18-8C36-62A1D4B26F5C}" srcOrd="4" destOrd="0" presId="urn:microsoft.com/office/officeart/2005/8/layout/hProcess11"/>
    <dgm:cxn modelId="{7009C99B-C43E-4E2A-8AAF-4922FCA5290D}" type="presParOf" srcId="{D87742E4-933E-4A18-8C36-62A1D4B26F5C}" destId="{9892EED1-7143-49BC-8241-44776B64EFEF}" srcOrd="0" destOrd="0" presId="urn:microsoft.com/office/officeart/2005/8/layout/hProcess11"/>
    <dgm:cxn modelId="{B19B01C1-7B96-453D-BC48-5826B0D268E6}" type="presParOf" srcId="{D87742E4-933E-4A18-8C36-62A1D4B26F5C}" destId="{3B9E20AC-D29A-4D8F-AE5C-F4D6A9DBA114}" srcOrd="1" destOrd="0" presId="urn:microsoft.com/office/officeart/2005/8/layout/hProcess11"/>
    <dgm:cxn modelId="{18D43590-293C-432F-BB16-F0A9A47638F2}" type="presParOf" srcId="{D87742E4-933E-4A18-8C36-62A1D4B26F5C}" destId="{CE7D5A3E-D482-4546-83CB-830D027A9FD5}"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4D2BF9-2142-4A05-81CE-A3248D2567F3}" type="doc">
      <dgm:prSet loTypeId="urn:microsoft.com/office/officeart/2005/8/layout/hProcess3" loCatId="process" qsTypeId="urn:microsoft.com/office/officeart/2005/8/quickstyle/3d4" qsCatId="3D" csTypeId="urn:microsoft.com/office/officeart/2005/8/colors/accent1_2" csCatId="accent1"/>
      <dgm:spPr/>
      <dgm:t>
        <a:bodyPr/>
        <a:lstStyle/>
        <a:p>
          <a:endParaRPr lang="en-GB"/>
        </a:p>
      </dgm:t>
    </dgm:pt>
    <dgm:pt modelId="{83FB9EAC-398B-4DA5-B4F1-296F32C8D612}">
      <dgm:prSet custT="1"/>
      <dgm:spPr/>
      <dgm:t>
        <a:bodyPr/>
        <a:lstStyle/>
        <a:p>
          <a:pPr algn="just"/>
          <a:r>
            <a:rPr lang="en-GB" sz="1400">
              <a:latin typeface="Times New Roman" panose="02020603050405020304" pitchFamily="18" charset="0"/>
              <a:cs typeface="Times New Roman" panose="02020603050405020304" pitchFamily="18" charset="0"/>
            </a:rPr>
            <a:t>High-risk groups: Elderly residents, those with compromised immune systems, and residents with chronic conditions like diabetes or COPD (</a:t>
          </a:r>
          <a:r>
            <a:rPr lang="en-GB" sz="1400" err="1">
              <a:latin typeface="Times New Roman" panose="02020603050405020304" pitchFamily="18" charset="0"/>
              <a:cs typeface="Times New Roman" panose="02020603050405020304" pitchFamily="18" charset="0"/>
            </a:rPr>
            <a:t>Dronavalli</a:t>
          </a:r>
          <a:r>
            <a:rPr lang="en-GB" sz="1400">
              <a:latin typeface="Times New Roman" panose="02020603050405020304" pitchFamily="18" charset="0"/>
              <a:cs typeface="Times New Roman" panose="02020603050405020304" pitchFamily="18" charset="0"/>
            </a:rPr>
            <a:t> et al., 2020).</a:t>
          </a:r>
        </a:p>
      </dgm:t>
    </dgm:pt>
    <dgm:pt modelId="{7B39CBAA-81BD-4C35-8D35-97A3E6788D11}" type="parTrans" cxnId="{F5C353C5-34D7-498C-B927-6311CB883FB5}">
      <dgm:prSet/>
      <dgm:spPr/>
      <dgm:t>
        <a:bodyPr/>
        <a:lstStyle/>
        <a:p>
          <a:endParaRPr lang="en-GB"/>
        </a:p>
      </dgm:t>
    </dgm:pt>
    <dgm:pt modelId="{4C437A3E-7CC7-4C3D-99EA-422F88C69FB8}" type="sibTrans" cxnId="{F5C353C5-34D7-498C-B927-6311CB883FB5}">
      <dgm:prSet/>
      <dgm:spPr/>
      <dgm:t>
        <a:bodyPr/>
        <a:lstStyle/>
        <a:p>
          <a:endParaRPr lang="en-GB"/>
        </a:p>
      </dgm:t>
    </dgm:pt>
    <dgm:pt modelId="{73EB0FA3-8F39-4FAD-9DFC-E73EF1ADCD52}">
      <dgm:prSet custT="1"/>
      <dgm:spPr/>
      <dgm:t>
        <a:bodyPr/>
        <a:lstStyle/>
        <a:p>
          <a:r>
            <a:rPr lang="en-GB" sz="1400">
              <a:latin typeface="Times New Roman" panose="02020603050405020304" pitchFamily="18" charset="0"/>
              <a:cs typeface="Times New Roman" panose="02020603050405020304" pitchFamily="18" charset="0"/>
            </a:rPr>
            <a:t>Symptoms and complications: Severe flu symptoms, pneumonia, dehydration, and exacerbation of chronic health issues (Rainwater-Lovett et al., 2013).</a:t>
          </a:r>
        </a:p>
      </dgm:t>
    </dgm:pt>
    <dgm:pt modelId="{A71C77DE-5279-4712-9006-9AF2D579D83E}" type="parTrans" cxnId="{195F2D6C-6098-42BD-8332-9E5026D1D3E3}">
      <dgm:prSet/>
      <dgm:spPr/>
      <dgm:t>
        <a:bodyPr/>
        <a:lstStyle/>
        <a:p>
          <a:endParaRPr lang="en-GB"/>
        </a:p>
      </dgm:t>
    </dgm:pt>
    <dgm:pt modelId="{6067DE6E-7D2F-412F-BAA4-E89F75D9D906}" type="sibTrans" cxnId="{195F2D6C-6098-42BD-8332-9E5026D1D3E3}">
      <dgm:prSet/>
      <dgm:spPr/>
      <dgm:t>
        <a:bodyPr/>
        <a:lstStyle/>
        <a:p>
          <a:endParaRPr lang="en-GB"/>
        </a:p>
      </dgm:t>
    </dgm:pt>
    <dgm:pt modelId="{CED85308-575A-441F-B53E-1427D00190CE}">
      <dgm:prSet custT="1"/>
      <dgm:spPr/>
      <dgm:t>
        <a:bodyPr/>
        <a:lstStyle/>
        <a:p>
          <a:r>
            <a:rPr lang="en-GB" sz="1400">
              <a:latin typeface="Times New Roman" panose="02020603050405020304" pitchFamily="18" charset="0"/>
              <a:cs typeface="Times New Roman" panose="02020603050405020304" pitchFamily="18" charset="0"/>
            </a:rPr>
            <a:t>Psychosocial impact: Anxiety, social isolation, and emotional distress for residents and families during an outbreak (Vaughan &amp; Tinker, 2009).</a:t>
          </a:r>
        </a:p>
      </dgm:t>
    </dgm:pt>
    <dgm:pt modelId="{3ED97BF0-0792-4536-97C9-ACAB0916B415}" type="parTrans" cxnId="{40AB3E72-A428-4B76-A15E-0382FAD08CE9}">
      <dgm:prSet/>
      <dgm:spPr/>
      <dgm:t>
        <a:bodyPr/>
        <a:lstStyle/>
        <a:p>
          <a:endParaRPr lang="en-GB"/>
        </a:p>
      </dgm:t>
    </dgm:pt>
    <dgm:pt modelId="{2A63C67E-0C61-48AA-8976-C13581DE3CDB}" type="sibTrans" cxnId="{40AB3E72-A428-4B76-A15E-0382FAD08CE9}">
      <dgm:prSet/>
      <dgm:spPr/>
      <dgm:t>
        <a:bodyPr/>
        <a:lstStyle/>
        <a:p>
          <a:endParaRPr lang="en-GB"/>
        </a:p>
      </dgm:t>
    </dgm:pt>
    <dgm:pt modelId="{3A550111-324E-42C3-88F4-ED51EF6CF408}" type="pres">
      <dgm:prSet presAssocID="{E34D2BF9-2142-4A05-81CE-A3248D2567F3}" presName="Name0" presStyleCnt="0">
        <dgm:presLayoutVars>
          <dgm:dir/>
          <dgm:animLvl val="lvl"/>
          <dgm:resizeHandles val="exact"/>
        </dgm:presLayoutVars>
      </dgm:prSet>
      <dgm:spPr/>
    </dgm:pt>
    <dgm:pt modelId="{20D85441-A216-4E8A-BD95-CC3659016691}" type="pres">
      <dgm:prSet presAssocID="{E34D2BF9-2142-4A05-81CE-A3248D2567F3}" presName="dummy" presStyleCnt="0"/>
      <dgm:spPr/>
    </dgm:pt>
    <dgm:pt modelId="{C78C164D-AEDF-4A74-99EB-3C1E22BD532E}" type="pres">
      <dgm:prSet presAssocID="{E34D2BF9-2142-4A05-81CE-A3248D2567F3}" presName="linH" presStyleCnt="0"/>
      <dgm:spPr/>
    </dgm:pt>
    <dgm:pt modelId="{E65113A6-3FD3-4ADF-AC04-20E30BD61D6A}" type="pres">
      <dgm:prSet presAssocID="{E34D2BF9-2142-4A05-81CE-A3248D2567F3}" presName="padding1" presStyleCnt="0"/>
      <dgm:spPr/>
    </dgm:pt>
    <dgm:pt modelId="{C3AD7689-7A15-4A82-97C3-1479311E85D9}" type="pres">
      <dgm:prSet presAssocID="{83FB9EAC-398B-4DA5-B4F1-296F32C8D612}" presName="linV" presStyleCnt="0"/>
      <dgm:spPr/>
    </dgm:pt>
    <dgm:pt modelId="{58965D9D-570E-43DF-A1A7-A90ECC692A4D}" type="pres">
      <dgm:prSet presAssocID="{83FB9EAC-398B-4DA5-B4F1-296F32C8D612}" presName="spVertical1" presStyleCnt="0"/>
      <dgm:spPr/>
    </dgm:pt>
    <dgm:pt modelId="{2A16054B-93B4-420D-A7A6-C88451746EE3}" type="pres">
      <dgm:prSet presAssocID="{83FB9EAC-398B-4DA5-B4F1-296F32C8D612}" presName="parTx" presStyleLbl="revTx" presStyleIdx="0" presStyleCnt="3">
        <dgm:presLayoutVars>
          <dgm:chMax val="0"/>
          <dgm:chPref val="0"/>
          <dgm:bulletEnabled val="1"/>
        </dgm:presLayoutVars>
      </dgm:prSet>
      <dgm:spPr/>
    </dgm:pt>
    <dgm:pt modelId="{27A5E875-120A-4D38-AF65-E47C5A0F8EE6}" type="pres">
      <dgm:prSet presAssocID="{83FB9EAC-398B-4DA5-B4F1-296F32C8D612}" presName="spVertical2" presStyleCnt="0"/>
      <dgm:spPr/>
    </dgm:pt>
    <dgm:pt modelId="{C02985C1-1252-4020-9DD2-6374B6F7FC5E}" type="pres">
      <dgm:prSet presAssocID="{83FB9EAC-398B-4DA5-B4F1-296F32C8D612}" presName="spVertical3" presStyleCnt="0"/>
      <dgm:spPr/>
    </dgm:pt>
    <dgm:pt modelId="{6DD1CDDE-3BB3-4FF1-985F-4B5B2DAC3752}" type="pres">
      <dgm:prSet presAssocID="{4C437A3E-7CC7-4C3D-99EA-422F88C69FB8}" presName="space" presStyleCnt="0"/>
      <dgm:spPr/>
    </dgm:pt>
    <dgm:pt modelId="{9361EB1B-D20F-4F0C-937B-CADE9DDF0E7D}" type="pres">
      <dgm:prSet presAssocID="{73EB0FA3-8F39-4FAD-9DFC-E73EF1ADCD52}" presName="linV" presStyleCnt="0"/>
      <dgm:spPr/>
    </dgm:pt>
    <dgm:pt modelId="{8825FD9B-0043-4D85-967D-F069D023C7E4}" type="pres">
      <dgm:prSet presAssocID="{73EB0FA3-8F39-4FAD-9DFC-E73EF1ADCD52}" presName="spVertical1" presStyleCnt="0"/>
      <dgm:spPr/>
    </dgm:pt>
    <dgm:pt modelId="{EE01CCB1-756A-4B45-B48D-228F516F07A7}" type="pres">
      <dgm:prSet presAssocID="{73EB0FA3-8F39-4FAD-9DFC-E73EF1ADCD52}" presName="parTx" presStyleLbl="revTx" presStyleIdx="1" presStyleCnt="3">
        <dgm:presLayoutVars>
          <dgm:chMax val="0"/>
          <dgm:chPref val="0"/>
          <dgm:bulletEnabled val="1"/>
        </dgm:presLayoutVars>
      </dgm:prSet>
      <dgm:spPr/>
    </dgm:pt>
    <dgm:pt modelId="{E098BAB5-1526-47AA-ADFE-55014A7A48E4}" type="pres">
      <dgm:prSet presAssocID="{73EB0FA3-8F39-4FAD-9DFC-E73EF1ADCD52}" presName="spVertical2" presStyleCnt="0"/>
      <dgm:spPr/>
    </dgm:pt>
    <dgm:pt modelId="{86ED8DCE-8288-49FE-B3AF-0FA383E63B72}" type="pres">
      <dgm:prSet presAssocID="{73EB0FA3-8F39-4FAD-9DFC-E73EF1ADCD52}" presName="spVertical3" presStyleCnt="0"/>
      <dgm:spPr/>
    </dgm:pt>
    <dgm:pt modelId="{0FD487E1-5641-4443-92B0-A071B9FB828F}" type="pres">
      <dgm:prSet presAssocID="{6067DE6E-7D2F-412F-BAA4-E89F75D9D906}" presName="space" presStyleCnt="0"/>
      <dgm:spPr/>
    </dgm:pt>
    <dgm:pt modelId="{83961A35-374E-4F4B-B1E7-A761575BFEF7}" type="pres">
      <dgm:prSet presAssocID="{CED85308-575A-441F-B53E-1427D00190CE}" presName="linV" presStyleCnt="0"/>
      <dgm:spPr/>
    </dgm:pt>
    <dgm:pt modelId="{D7447833-F601-4731-ACE7-DC1E55EE4EDE}" type="pres">
      <dgm:prSet presAssocID="{CED85308-575A-441F-B53E-1427D00190CE}" presName="spVertical1" presStyleCnt="0"/>
      <dgm:spPr/>
    </dgm:pt>
    <dgm:pt modelId="{569A6960-DEB8-4A32-B823-3B6D826E0DE1}" type="pres">
      <dgm:prSet presAssocID="{CED85308-575A-441F-B53E-1427D00190CE}" presName="parTx" presStyleLbl="revTx" presStyleIdx="2" presStyleCnt="3">
        <dgm:presLayoutVars>
          <dgm:chMax val="0"/>
          <dgm:chPref val="0"/>
          <dgm:bulletEnabled val="1"/>
        </dgm:presLayoutVars>
      </dgm:prSet>
      <dgm:spPr/>
    </dgm:pt>
    <dgm:pt modelId="{655E1568-6E0F-401C-B172-8CAAC9F9370A}" type="pres">
      <dgm:prSet presAssocID="{CED85308-575A-441F-B53E-1427D00190CE}" presName="spVertical2" presStyleCnt="0"/>
      <dgm:spPr/>
    </dgm:pt>
    <dgm:pt modelId="{8402A824-38FA-4623-9D41-B636946D5795}" type="pres">
      <dgm:prSet presAssocID="{CED85308-575A-441F-B53E-1427D00190CE}" presName="spVertical3" presStyleCnt="0"/>
      <dgm:spPr/>
    </dgm:pt>
    <dgm:pt modelId="{3DF8167A-3245-4BCF-91F4-01FB6269B118}" type="pres">
      <dgm:prSet presAssocID="{E34D2BF9-2142-4A05-81CE-A3248D2567F3}" presName="padding2" presStyleCnt="0"/>
      <dgm:spPr/>
    </dgm:pt>
    <dgm:pt modelId="{2D8471AF-D2AC-4449-A424-0EDF8848572C}" type="pres">
      <dgm:prSet presAssocID="{E34D2BF9-2142-4A05-81CE-A3248D2567F3}" presName="negArrow" presStyleCnt="0"/>
      <dgm:spPr/>
    </dgm:pt>
    <dgm:pt modelId="{A638A57B-56D7-4CE7-8DE9-43740181461B}" type="pres">
      <dgm:prSet presAssocID="{E34D2BF9-2142-4A05-81CE-A3248D2567F3}" presName="backgroundArrow" presStyleLbl="node1" presStyleIdx="0" presStyleCnt="1"/>
      <dgm:spPr/>
    </dgm:pt>
  </dgm:ptLst>
  <dgm:cxnLst>
    <dgm:cxn modelId="{9DC7880C-CA0C-4A06-8BDD-1C2A2E0BE1FA}" type="presOf" srcId="{CED85308-575A-441F-B53E-1427D00190CE}" destId="{569A6960-DEB8-4A32-B823-3B6D826E0DE1}" srcOrd="0" destOrd="0" presId="urn:microsoft.com/office/officeart/2005/8/layout/hProcess3"/>
    <dgm:cxn modelId="{977C4A3C-324B-4248-B604-9998A044711B}" type="presOf" srcId="{E34D2BF9-2142-4A05-81CE-A3248D2567F3}" destId="{3A550111-324E-42C3-88F4-ED51EF6CF408}" srcOrd="0" destOrd="0" presId="urn:microsoft.com/office/officeart/2005/8/layout/hProcess3"/>
    <dgm:cxn modelId="{195F2D6C-6098-42BD-8332-9E5026D1D3E3}" srcId="{E34D2BF9-2142-4A05-81CE-A3248D2567F3}" destId="{73EB0FA3-8F39-4FAD-9DFC-E73EF1ADCD52}" srcOrd="1" destOrd="0" parTransId="{A71C77DE-5279-4712-9006-9AF2D579D83E}" sibTransId="{6067DE6E-7D2F-412F-BAA4-E89F75D9D906}"/>
    <dgm:cxn modelId="{40AB3E72-A428-4B76-A15E-0382FAD08CE9}" srcId="{E34D2BF9-2142-4A05-81CE-A3248D2567F3}" destId="{CED85308-575A-441F-B53E-1427D00190CE}" srcOrd="2" destOrd="0" parTransId="{3ED97BF0-0792-4536-97C9-ACAB0916B415}" sibTransId="{2A63C67E-0C61-48AA-8976-C13581DE3CDB}"/>
    <dgm:cxn modelId="{9C844B97-44C0-4774-9CC5-AFBB97989163}" type="presOf" srcId="{73EB0FA3-8F39-4FAD-9DFC-E73EF1ADCD52}" destId="{EE01CCB1-756A-4B45-B48D-228F516F07A7}" srcOrd="0" destOrd="0" presId="urn:microsoft.com/office/officeart/2005/8/layout/hProcess3"/>
    <dgm:cxn modelId="{F5C353C5-34D7-498C-B927-6311CB883FB5}" srcId="{E34D2BF9-2142-4A05-81CE-A3248D2567F3}" destId="{83FB9EAC-398B-4DA5-B4F1-296F32C8D612}" srcOrd="0" destOrd="0" parTransId="{7B39CBAA-81BD-4C35-8D35-97A3E6788D11}" sibTransId="{4C437A3E-7CC7-4C3D-99EA-422F88C69FB8}"/>
    <dgm:cxn modelId="{33ACBFDF-2607-4574-9665-26D5EB5A414F}" type="presOf" srcId="{83FB9EAC-398B-4DA5-B4F1-296F32C8D612}" destId="{2A16054B-93B4-420D-A7A6-C88451746EE3}" srcOrd="0" destOrd="0" presId="urn:microsoft.com/office/officeart/2005/8/layout/hProcess3"/>
    <dgm:cxn modelId="{9FE645EF-8B56-43BE-8EEC-72E47C5313C8}" type="presParOf" srcId="{3A550111-324E-42C3-88F4-ED51EF6CF408}" destId="{20D85441-A216-4E8A-BD95-CC3659016691}" srcOrd="0" destOrd="0" presId="urn:microsoft.com/office/officeart/2005/8/layout/hProcess3"/>
    <dgm:cxn modelId="{324DEDCA-859A-44BD-819D-74A89407D135}" type="presParOf" srcId="{3A550111-324E-42C3-88F4-ED51EF6CF408}" destId="{C78C164D-AEDF-4A74-99EB-3C1E22BD532E}" srcOrd="1" destOrd="0" presId="urn:microsoft.com/office/officeart/2005/8/layout/hProcess3"/>
    <dgm:cxn modelId="{6CE38C51-751D-4502-83F7-64BA15FF28FC}" type="presParOf" srcId="{C78C164D-AEDF-4A74-99EB-3C1E22BD532E}" destId="{E65113A6-3FD3-4ADF-AC04-20E30BD61D6A}" srcOrd="0" destOrd="0" presId="urn:microsoft.com/office/officeart/2005/8/layout/hProcess3"/>
    <dgm:cxn modelId="{AFC9AB6F-BE01-48CF-9644-587028BD712C}" type="presParOf" srcId="{C78C164D-AEDF-4A74-99EB-3C1E22BD532E}" destId="{C3AD7689-7A15-4A82-97C3-1479311E85D9}" srcOrd="1" destOrd="0" presId="urn:microsoft.com/office/officeart/2005/8/layout/hProcess3"/>
    <dgm:cxn modelId="{70096630-EB8A-419C-B1C3-1AC8493D0017}" type="presParOf" srcId="{C3AD7689-7A15-4A82-97C3-1479311E85D9}" destId="{58965D9D-570E-43DF-A1A7-A90ECC692A4D}" srcOrd="0" destOrd="0" presId="urn:microsoft.com/office/officeart/2005/8/layout/hProcess3"/>
    <dgm:cxn modelId="{AFADF5CB-2A2E-45A3-94B2-C3379D1039A8}" type="presParOf" srcId="{C3AD7689-7A15-4A82-97C3-1479311E85D9}" destId="{2A16054B-93B4-420D-A7A6-C88451746EE3}" srcOrd="1" destOrd="0" presId="urn:microsoft.com/office/officeart/2005/8/layout/hProcess3"/>
    <dgm:cxn modelId="{3AB916CD-0FE8-48D7-A665-0EB9D8690CFD}" type="presParOf" srcId="{C3AD7689-7A15-4A82-97C3-1479311E85D9}" destId="{27A5E875-120A-4D38-AF65-E47C5A0F8EE6}" srcOrd="2" destOrd="0" presId="urn:microsoft.com/office/officeart/2005/8/layout/hProcess3"/>
    <dgm:cxn modelId="{EBBBDB0F-94AA-4307-99FE-D80191637F0E}" type="presParOf" srcId="{C3AD7689-7A15-4A82-97C3-1479311E85D9}" destId="{C02985C1-1252-4020-9DD2-6374B6F7FC5E}" srcOrd="3" destOrd="0" presId="urn:microsoft.com/office/officeart/2005/8/layout/hProcess3"/>
    <dgm:cxn modelId="{BB49CA8E-D519-4543-9B19-AE6C7BD1AB08}" type="presParOf" srcId="{C78C164D-AEDF-4A74-99EB-3C1E22BD532E}" destId="{6DD1CDDE-3BB3-4FF1-985F-4B5B2DAC3752}" srcOrd="2" destOrd="0" presId="urn:microsoft.com/office/officeart/2005/8/layout/hProcess3"/>
    <dgm:cxn modelId="{AEFA0E53-F3A7-499A-A900-C230199F0F35}" type="presParOf" srcId="{C78C164D-AEDF-4A74-99EB-3C1E22BD532E}" destId="{9361EB1B-D20F-4F0C-937B-CADE9DDF0E7D}" srcOrd="3" destOrd="0" presId="urn:microsoft.com/office/officeart/2005/8/layout/hProcess3"/>
    <dgm:cxn modelId="{7B7B5805-273E-471B-A6EB-8CD8ED223897}" type="presParOf" srcId="{9361EB1B-D20F-4F0C-937B-CADE9DDF0E7D}" destId="{8825FD9B-0043-4D85-967D-F069D023C7E4}" srcOrd="0" destOrd="0" presId="urn:microsoft.com/office/officeart/2005/8/layout/hProcess3"/>
    <dgm:cxn modelId="{A88C1E94-EEF8-4C72-AA80-0D2E96E54723}" type="presParOf" srcId="{9361EB1B-D20F-4F0C-937B-CADE9DDF0E7D}" destId="{EE01CCB1-756A-4B45-B48D-228F516F07A7}" srcOrd="1" destOrd="0" presId="urn:microsoft.com/office/officeart/2005/8/layout/hProcess3"/>
    <dgm:cxn modelId="{326EC145-1F90-4EAC-8C3C-C04333C37D12}" type="presParOf" srcId="{9361EB1B-D20F-4F0C-937B-CADE9DDF0E7D}" destId="{E098BAB5-1526-47AA-ADFE-55014A7A48E4}" srcOrd="2" destOrd="0" presId="urn:microsoft.com/office/officeart/2005/8/layout/hProcess3"/>
    <dgm:cxn modelId="{D317F849-864E-4EAB-A111-402D1BBBA92B}" type="presParOf" srcId="{9361EB1B-D20F-4F0C-937B-CADE9DDF0E7D}" destId="{86ED8DCE-8288-49FE-B3AF-0FA383E63B72}" srcOrd="3" destOrd="0" presId="urn:microsoft.com/office/officeart/2005/8/layout/hProcess3"/>
    <dgm:cxn modelId="{E127906D-8ED1-4B97-9C13-02C16C882D41}" type="presParOf" srcId="{C78C164D-AEDF-4A74-99EB-3C1E22BD532E}" destId="{0FD487E1-5641-4443-92B0-A071B9FB828F}" srcOrd="4" destOrd="0" presId="urn:microsoft.com/office/officeart/2005/8/layout/hProcess3"/>
    <dgm:cxn modelId="{48C2096A-B6B9-4AF1-8434-760B923EBF1A}" type="presParOf" srcId="{C78C164D-AEDF-4A74-99EB-3C1E22BD532E}" destId="{83961A35-374E-4F4B-B1E7-A761575BFEF7}" srcOrd="5" destOrd="0" presId="urn:microsoft.com/office/officeart/2005/8/layout/hProcess3"/>
    <dgm:cxn modelId="{12DEC4F8-7051-4602-B33B-BD591160B5A9}" type="presParOf" srcId="{83961A35-374E-4F4B-B1E7-A761575BFEF7}" destId="{D7447833-F601-4731-ACE7-DC1E55EE4EDE}" srcOrd="0" destOrd="0" presId="urn:microsoft.com/office/officeart/2005/8/layout/hProcess3"/>
    <dgm:cxn modelId="{3DE1FBCE-F176-49AF-BB7C-8E0B6CAB82BE}" type="presParOf" srcId="{83961A35-374E-4F4B-B1E7-A761575BFEF7}" destId="{569A6960-DEB8-4A32-B823-3B6D826E0DE1}" srcOrd="1" destOrd="0" presId="urn:microsoft.com/office/officeart/2005/8/layout/hProcess3"/>
    <dgm:cxn modelId="{876E0446-A4B3-4D3A-8DD7-070D2EE85E08}" type="presParOf" srcId="{83961A35-374E-4F4B-B1E7-A761575BFEF7}" destId="{655E1568-6E0F-401C-B172-8CAAC9F9370A}" srcOrd="2" destOrd="0" presId="urn:microsoft.com/office/officeart/2005/8/layout/hProcess3"/>
    <dgm:cxn modelId="{EC6A453D-C36A-4912-BF46-6DFE3E82734B}" type="presParOf" srcId="{83961A35-374E-4F4B-B1E7-A761575BFEF7}" destId="{8402A824-38FA-4623-9D41-B636946D5795}" srcOrd="3" destOrd="0" presId="urn:microsoft.com/office/officeart/2005/8/layout/hProcess3"/>
    <dgm:cxn modelId="{262DD1B8-2D2A-48F4-8C91-D335F90DE2CD}" type="presParOf" srcId="{C78C164D-AEDF-4A74-99EB-3C1E22BD532E}" destId="{3DF8167A-3245-4BCF-91F4-01FB6269B118}" srcOrd="6" destOrd="0" presId="urn:microsoft.com/office/officeart/2005/8/layout/hProcess3"/>
    <dgm:cxn modelId="{51775B59-721B-4081-AA7C-35BE99A4505B}" type="presParOf" srcId="{C78C164D-AEDF-4A74-99EB-3C1E22BD532E}" destId="{2D8471AF-D2AC-4449-A424-0EDF8848572C}" srcOrd="7" destOrd="0" presId="urn:microsoft.com/office/officeart/2005/8/layout/hProcess3"/>
    <dgm:cxn modelId="{41042B9F-4B52-414A-9DED-5017C8C62203}" type="presParOf" srcId="{C78C164D-AEDF-4A74-99EB-3C1E22BD532E}" destId="{A638A57B-56D7-4CE7-8DE9-43740181461B}"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1C4833-8829-4AE2-9B52-50593C8404CD}" type="doc">
      <dgm:prSet loTypeId="urn:microsoft.com/office/officeart/2005/8/layout/process1" loCatId="process" qsTypeId="urn:microsoft.com/office/officeart/2005/8/quickstyle/3d4" qsCatId="3D" csTypeId="urn:microsoft.com/office/officeart/2005/8/colors/accent1_2" csCatId="accent1"/>
      <dgm:spPr/>
      <dgm:t>
        <a:bodyPr/>
        <a:lstStyle/>
        <a:p>
          <a:endParaRPr lang="en-GB"/>
        </a:p>
      </dgm:t>
    </dgm:pt>
    <dgm:pt modelId="{3CF7E0A6-0227-4F51-9858-A303E7742E8F}">
      <dgm:prSet/>
      <dgm:spPr/>
      <dgm:t>
        <a:bodyPr/>
        <a:lstStyle/>
        <a:p>
          <a:r>
            <a:rPr lang="en-US"/>
            <a:t>Staff communication: Regular updates on infection control measures, new protocols, and vaccination schedules (Hsiao et al., 2024).</a:t>
          </a:r>
          <a:endParaRPr lang="en-GB"/>
        </a:p>
      </dgm:t>
    </dgm:pt>
    <dgm:pt modelId="{EE4B4108-9BDB-4F5B-93CF-5E2EE77FE21F}" type="parTrans" cxnId="{CCD9D21F-5733-4AF0-BE77-BF9652C92DCE}">
      <dgm:prSet/>
      <dgm:spPr/>
      <dgm:t>
        <a:bodyPr/>
        <a:lstStyle/>
        <a:p>
          <a:endParaRPr lang="en-GB"/>
        </a:p>
      </dgm:t>
    </dgm:pt>
    <dgm:pt modelId="{94792182-65EB-47EB-98BB-26DC826C2B3B}" type="sibTrans" cxnId="{CCD9D21F-5733-4AF0-BE77-BF9652C92DCE}">
      <dgm:prSet/>
      <dgm:spPr/>
      <dgm:t>
        <a:bodyPr/>
        <a:lstStyle/>
        <a:p>
          <a:endParaRPr lang="en-GB"/>
        </a:p>
      </dgm:t>
    </dgm:pt>
    <dgm:pt modelId="{88348C08-E68B-4BAB-9BEA-82B7BBF7C6CA}">
      <dgm:prSet/>
      <dgm:spPr/>
      <dgm:t>
        <a:bodyPr/>
        <a:lstStyle/>
        <a:p>
          <a:r>
            <a:rPr lang="en-US"/>
            <a:t>Family communication: Send regular newsletters or hold meetings to update families on infection status and safety measures (Durkee-Lloyd, 2022).</a:t>
          </a:r>
          <a:endParaRPr lang="en-GB"/>
        </a:p>
      </dgm:t>
    </dgm:pt>
    <dgm:pt modelId="{F13442C5-41B9-43A5-B3A1-15BA7D923606}" type="parTrans" cxnId="{60E57DF4-35B7-401A-8F9B-5EA8111C5587}">
      <dgm:prSet/>
      <dgm:spPr/>
      <dgm:t>
        <a:bodyPr/>
        <a:lstStyle/>
        <a:p>
          <a:endParaRPr lang="en-GB"/>
        </a:p>
      </dgm:t>
    </dgm:pt>
    <dgm:pt modelId="{D491F9D1-8CAB-4D6C-9443-543F498A6AB7}" type="sibTrans" cxnId="{60E57DF4-35B7-401A-8F9B-5EA8111C5587}">
      <dgm:prSet/>
      <dgm:spPr/>
      <dgm:t>
        <a:bodyPr/>
        <a:lstStyle/>
        <a:p>
          <a:endParaRPr lang="en-GB"/>
        </a:p>
      </dgm:t>
    </dgm:pt>
    <dgm:pt modelId="{842DA6F1-D77B-4920-BD1C-8EDABB639D7E}">
      <dgm:prSet/>
      <dgm:spPr/>
      <dgm:t>
        <a:bodyPr/>
        <a:lstStyle/>
        <a:p>
          <a:r>
            <a:rPr lang="en-US"/>
            <a:t>Visitor protocols: Clearly outline visitor policies and any restrictions during an outbreak to minimize risk (Vaughan &amp; Tinker, 2009).</a:t>
          </a:r>
          <a:endParaRPr lang="en-GB"/>
        </a:p>
      </dgm:t>
    </dgm:pt>
    <dgm:pt modelId="{A0B2D56A-DE86-4A51-8791-37EACF8C3074}" type="parTrans" cxnId="{79DC76E2-2C3F-4669-B621-BF94F9BF47F9}">
      <dgm:prSet/>
      <dgm:spPr/>
      <dgm:t>
        <a:bodyPr/>
        <a:lstStyle/>
        <a:p>
          <a:endParaRPr lang="en-GB"/>
        </a:p>
      </dgm:t>
    </dgm:pt>
    <dgm:pt modelId="{3E8F4938-1717-49BA-B562-812B268856B3}" type="sibTrans" cxnId="{79DC76E2-2C3F-4669-B621-BF94F9BF47F9}">
      <dgm:prSet/>
      <dgm:spPr/>
      <dgm:t>
        <a:bodyPr/>
        <a:lstStyle/>
        <a:p>
          <a:endParaRPr lang="en-GB"/>
        </a:p>
      </dgm:t>
    </dgm:pt>
    <dgm:pt modelId="{FC10D41E-71CF-464E-9334-EC5713E3B6EB}" type="pres">
      <dgm:prSet presAssocID="{AD1C4833-8829-4AE2-9B52-50593C8404CD}" presName="Name0" presStyleCnt="0">
        <dgm:presLayoutVars>
          <dgm:dir/>
          <dgm:resizeHandles val="exact"/>
        </dgm:presLayoutVars>
      </dgm:prSet>
      <dgm:spPr/>
    </dgm:pt>
    <dgm:pt modelId="{8AE4498A-B9B2-4611-887C-6041BF86E9BE}" type="pres">
      <dgm:prSet presAssocID="{3CF7E0A6-0227-4F51-9858-A303E7742E8F}" presName="node" presStyleLbl="node1" presStyleIdx="0" presStyleCnt="3">
        <dgm:presLayoutVars>
          <dgm:bulletEnabled val="1"/>
        </dgm:presLayoutVars>
      </dgm:prSet>
      <dgm:spPr/>
    </dgm:pt>
    <dgm:pt modelId="{01F3DC5E-D4BA-4DEA-8B37-BDBDFC5DE1DD}" type="pres">
      <dgm:prSet presAssocID="{94792182-65EB-47EB-98BB-26DC826C2B3B}" presName="sibTrans" presStyleLbl="sibTrans2D1" presStyleIdx="0" presStyleCnt="2"/>
      <dgm:spPr/>
    </dgm:pt>
    <dgm:pt modelId="{26FED410-EEC5-4254-B75E-F2C451E1135F}" type="pres">
      <dgm:prSet presAssocID="{94792182-65EB-47EB-98BB-26DC826C2B3B}" presName="connectorText" presStyleLbl="sibTrans2D1" presStyleIdx="0" presStyleCnt="2"/>
      <dgm:spPr/>
    </dgm:pt>
    <dgm:pt modelId="{9F9E66BF-359F-4D22-9894-8C1BABC34F97}" type="pres">
      <dgm:prSet presAssocID="{88348C08-E68B-4BAB-9BEA-82B7BBF7C6CA}" presName="node" presStyleLbl="node1" presStyleIdx="1" presStyleCnt="3">
        <dgm:presLayoutVars>
          <dgm:bulletEnabled val="1"/>
        </dgm:presLayoutVars>
      </dgm:prSet>
      <dgm:spPr/>
    </dgm:pt>
    <dgm:pt modelId="{D71345D9-41C2-4523-A33E-B5636F3C935C}" type="pres">
      <dgm:prSet presAssocID="{D491F9D1-8CAB-4D6C-9443-543F498A6AB7}" presName="sibTrans" presStyleLbl="sibTrans2D1" presStyleIdx="1" presStyleCnt="2"/>
      <dgm:spPr/>
    </dgm:pt>
    <dgm:pt modelId="{5EB2F118-A3FD-4A98-9DAF-15E9855CEA44}" type="pres">
      <dgm:prSet presAssocID="{D491F9D1-8CAB-4D6C-9443-543F498A6AB7}" presName="connectorText" presStyleLbl="sibTrans2D1" presStyleIdx="1" presStyleCnt="2"/>
      <dgm:spPr/>
    </dgm:pt>
    <dgm:pt modelId="{CF2EDBB3-4396-4702-9851-49953F4D3697}" type="pres">
      <dgm:prSet presAssocID="{842DA6F1-D77B-4920-BD1C-8EDABB639D7E}" presName="node" presStyleLbl="node1" presStyleIdx="2" presStyleCnt="3">
        <dgm:presLayoutVars>
          <dgm:bulletEnabled val="1"/>
        </dgm:presLayoutVars>
      </dgm:prSet>
      <dgm:spPr/>
    </dgm:pt>
  </dgm:ptLst>
  <dgm:cxnLst>
    <dgm:cxn modelId="{16C34B0E-DD2D-4A13-965A-7A81214A4B0F}" type="presOf" srcId="{88348C08-E68B-4BAB-9BEA-82B7BBF7C6CA}" destId="{9F9E66BF-359F-4D22-9894-8C1BABC34F97}" srcOrd="0" destOrd="0" presId="urn:microsoft.com/office/officeart/2005/8/layout/process1"/>
    <dgm:cxn modelId="{B048D715-9000-4DBD-AB39-8F6E281D7FA8}" type="presOf" srcId="{842DA6F1-D77B-4920-BD1C-8EDABB639D7E}" destId="{CF2EDBB3-4396-4702-9851-49953F4D3697}" srcOrd="0" destOrd="0" presId="urn:microsoft.com/office/officeart/2005/8/layout/process1"/>
    <dgm:cxn modelId="{07758C18-B1C7-49FA-8CA1-FA370BEAFBE4}" type="presOf" srcId="{94792182-65EB-47EB-98BB-26DC826C2B3B}" destId="{26FED410-EEC5-4254-B75E-F2C451E1135F}" srcOrd="1" destOrd="0" presId="urn:microsoft.com/office/officeart/2005/8/layout/process1"/>
    <dgm:cxn modelId="{CCD9D21F-5733-4AF0-BE77-BF9652C92DCE}" srcId="{AD1C4833-8829-4AE2-9B52-50593C8404CD}" destId="{3CF7E0A6-0227-4F51-9858-A303E7742E8F}" srcOrd="0" destOrd="0" parTransId="{EE4B4108-9BDB-4F5B-93CF-5E2EE77FE21F}" sibTransId="{94792182-65EB-47EB-98BB-26DC826C2B3B}"/>
    <dgm:cxn modelId="{ADB0DC60-DCEE-46D0-9C62-63C8C848D19D}" type="presOf" srcId="{94792182-65EB-47EB-98BB-26DC826C2B3B}" destId="{01F3DC5E-D4BA-4DEA-8B37-BDBDFC5DE1DD}" srcOrd="0" destOrd="0" presId="urn:microsoft.com/office/officeart/2005/8/layout/process1"/>
    <dgm:cxn modelId="{EFF49A41-CFF8-40D0-A031-B22E4FDD414D}" type="presOf" srcId="{AD1C4833-8829-4AE2-9B52-50593C8404CD}" destId="{FC10D41E-71CF-464E-9334-EC5713E3B6EB}" srcOrd="0" destOrd="0" presId="urn:microsoft.com/office/officeart/2005/8/layout/process1"/>
    <dgm:cxn modelId="{ED5F5189-F88B-4CF5-B721-A4DFCDACA46C}" type="presOf" srcId="{3CF7E0A6-0227-4F51-9858-A303E7742E8F}" destId="{8AE4498A-B9B2-4611-887C-6041BF86E9BE}" srcOrd="0" destOrd="0" presId="urn:microsoft.com/office/officeart/2005/8/layout/process1"/>
    <dgm:cxn modelId="{B15BB8D5-67BD-4192-96D5-14036B9897EB}" type="presOf" srcId="{D491F9D1-8CAB-4D6C-9443-543F498A6AB7}" destId="{D71345D9-41C2-4523-A33E-B5636F3C935C}" srcOrd="0" destOrd="0" presId="urn:microsoft.com/office/officeart/2005/8/layout/process1"/>
    <dgm:cxn modelId="{BEC646D6-DD92-417E-AD4D-29E19F6302B6}" type="presOf" srcId="{D491F9D1-8CAB-4D6C-9443-543F498A6AB7}" destId="{5EB2F118-A3FD-4A98-9DAF-15E9855CEA44}" srcOrd="1" destOrd="0" presId="urn:microsoft.com/office/officeart/2005/8/layout/process1"/>
    <dgm:cxn modelId="{79DC76E2-2C3F-4669-B621-BF94F9BF47F9}" srcId="{AD1C4833-8829-4AE2-9B52-50593C8404CD}" destId="{842DA6F1-D77B-4920-BD1C-8EDABB639D7E}" srcOrd="2" destOrd="0" parTransId="{A0B2D56A-DE86-4A51-8791-37EACF8C3074}" sibTransId="{3E8F4938-1717-49BA-B562-812B268856B3}"/>
    <dgm:cxn modelId="{60E57DF4-35B7-401A-8F9B-5EA8111C5587}" srcId="{AD1C4833-8829-4AE2-9B52-50593C8404CD}" destId="{88348C08-E68B-4BAB-9BEA-82B7BBF7C6CA}" srcOrd="1" destOrd="0" parTransId="{F13442C5-41B9-43A5-B3A1-15BA7D923606}" sibTransId="{D491F9D1-8CAB-4D6C-9443-543F498A6AB7}"/>
    <dgm:cxn modelId="{2F3DC58C-83CA-4862-93C2-88B6D5D9D364}" type="presParOf" srcId="{FC10D41E-71CF-464E-9334-EC5713E3B6EB}" destId="{8AE4498A-B9B2-4611-887C-6041BF86E9BE}" srcOrd="0" destOrd="0" presId="urn:microsoft.com/office/officeart/2005/8/layout/process1"/>
    <dgm:cxn modelId="{87A028DB-1BF2-4631-AE4E-18B8366EBAB6}" type="presParOf" srcId="{FC10D41E-71CF-464E-9334-EC5713E3B6EB}" destId="{01F3DC5E-D4BA-4DEA-8B37-BDBDFC5DE1DD}" srcOrd="1" destOrd="0" presId="urn:microsoft.com/office/officeart/2005/8/layout/process1"/>
    <dgm:cxn modelId="{0A14AB8D-567F-49CA-8969-3FB8BE47D426}" type="presParOf" srcId="{01F3DC5E-D4BA-4DEA-8B37-BDBDFC5DE1DD}" destId="{26FED410-EEC5-4254-B75E-F2C451E1135F}" srcOrd="0" destOrd="0" presId="urn:microsoft.com/office/officeart/2005/8/layout/process1"/>
    <dgm:cxn modelId="{DEE0400F-FA44-4EAE-904B-FA5849EFBC19}" type="presParOf" srcId="{FC10D41E-71CF-464E-9334-EC5713E3B6EB}" destId="{9F9E66BF-359F-4D22-9894-8C1BABC34F97}" srcOrd="2" destOrd="0" presId="urn:microsoft.com/office/officeart/2005/8/layout/process1"/>
    <dgm:cxn modelId="{D756B073-8D6C-4AF5-B2BC-D6D7D475F2ED}" type="presParOf" srcId="{FC10D41E-71CF-464E-9334-EC5713E3B6EB}" destId="{D71345D9-41C2-4523-A33E-B5636F3C935C}" srcOrd="3" destOrd="0" presId="urn:microsoft.com/office/officeart/2005/8/layout/process1"/>
    <dgm:cxn modelId="{DC7AEA47-93A6-43B8-8107-158679F9D6EA}" type="presParOf" srcId="{D71345D9-41C2-4523-A33E-B5636F3C935C}" destId="{5EB2F118-A3FD-4A98-9DAF-15E9855CEA44}" srcOrd="0" destOrd="0" presId="urn:microsoft.com/office/officeart/2005/8/layout/process1"/>
    <dgm:cxn modelId="{58690097-D1D5-489E-AEA7-8CBA6B9533F3}" type="presParOf" srcId="{FC10D41E-71CF-464E-9334-EC5713E3B6EB}" destId="{CF2EDBB3-4396-4702-9851-49953F4D369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3089DA-AB11-469A-9462-E9A18354587F}" type="doc">
      <dgm:prSet loTypeId="urn:microsoft.com/office/officeart/2005/8/layout/vList2" loCatId="list" qsTypeId="urn:microsoft.com/office/officeart/2005/8/quickstyle/3d4" qsCatId="3D" csTypeId="urn:microsoft.com/office/officeart/2005/8/colors/accent1_2" csCatId="accent1"/>
      <dgm:spPr/>
      <dgm:t>
        <a:bodyPr/>
        <a:lstStyle/>
        <a:p>
          <a:endParaRPr lang="en-GB"/>
        </a:p>
      </dgm:t>
    </dgm:pt>
    <dgm:pt modelId="{990B9576-241F-4CDA-95B8-45B90EEED529}">
      <dgm:prSet/>
      <dgm:spPr/>
      <dgm:t>
        <a:bodyPr/>
        <a:lstStyle/>
        <a:p>
          <a:r>
            <a:rPr lang="en-US"/>
            <a:t>Vaccination: Ensure all staff and residents are vaccinated before flu season begins (Moretti et al., 2020).</a:t>
          </a:r>
          <a:endParaRPr lang="en-GB"/>
        </a:p>
      </dgm:t>
    </dgm:pt>
    <dgm:pt modelId="{DD79B306-1254-4844-8317-722A11FCAB02}" type="parTrans" cxnId="{F12BE129-CB4A-4D09-A460-CF84B794843D}">
      <dgm:prSet/>
      <dgm:spPr/>
      <dgm:t>
        <a:bodyPr/>
        <a:lstStyle/>
        <a:p>
          <a:endParaRPr lang="en-GB"/>
        </a:p>
      </dgm:t>
    </dgm:pt>
    <dgm:pt modelId="{6AC5CA23-B38E-45C3-97CE-48DF32497967}" type="sibTrans" cxnId="{F12BE129-CB4A-4D09-A460-CF84B794843D}">
      <dgm:prSet/>
      <dgm:spPr/>
      <dgm:t>
        <a:bodyPr/>
        <a:lstStyle/>
        <a:p>
          <a:endParaRPr lang="en-GB"/>
        </a:p>
      </dgm:t>
    </dgm:pt>
    <dgm:pt modelId="{A15E1DF5-8207-466C-8FC9-AFF5002C0969}">
      <dgm:prSet/>
      <dgm:spPr/>
      <dgm:t>
        <a:bodyPr/>
        <a:lstStyle/>
        <a:p>
          <a:r>
            <a:rPr lang="en-US"/>
            <a:t>Sanitation: Implement enhanced cleaning schedules and sanitize high-touch surfaces frequently (Brainard et al., 2024).</a:t>
          </a:r>
          <a:endParaRPr lang="en-GB"/>
        </a:p>
      </dgm:t>
    </dgm:pt>
    <dgm:pt modelId="{7633107B-5F42-4383-B330-741AE7B45B08}" type="parTrans" cxnId="{A54073C7-DE46-4186-88E9-3CA2A6A6247C}">
      <dgm:prSet/>
      <dgm:spPr/>
      <dgm:t>
        <a:bodyPr/>
        <a:lstStyle/>
        <a:p>
          <a:endParaRPr lang="en-GB"/>
        </a:p>
      </dgm:t>
    </dgm:pt>
    <dgm:pt modelId="{C827C55C-70C5-4647-9731-DB53DF2013A3}" type="sibTrans" cxnId="{A54073C7-DE46-4186-88E9-3CA2A6A6247C}">
      <dgm:prSet/>
      <dgm:spPr/>
      <dgm:t>
        <a:bodyPr/>
        <a:lstStyle/>
        <a:p>
          <a:endParaRPr lang="en-GB"/>
        </a:p>
      </dgm:t>
    </dgm:pt>
    <dgm:pt modelId="{75172AC2-7EFB-4057-8AC4-3DC8EFA3B7DA}">
      <dgm:prSet/>
      <dgm:spPr/>
      <dgm:t>
        <a:bodyPr/>
        <a:lstStyle/>
        <a:p>
          <a:r>
            <a:rPr lang="en-US"/>
            <a:t>PPE usage: Equip staff with appropriate personal protective equipment (PPE), including masks, gloves, and gowns (Hsiao et al., 2024).</a:t>
          </a:r>
          <a:endParaRPr lang="en-GB"/>
        </a:p>
      </dgm:t>
    </dgm:pt>
    <dgm:pt modelId="{B439DCC8-08C2-4023-A4D1-5E9695340993}" type="parTrans" cxnId="{AAF33D24-5960-4A09-B329-1D6C74557B3E}">
      <dgm:prSet/>
      <dgm:spPr/>
      <dgm:t>
        <a:bodyPr/>
        <a:lstStyle/>
        <a:p>
          <a:endParaRPr lang="en-GB"/>
        </a:p>
      </dgm:t>
    </dgm:pt>
    <dgm:pt modelId="{3FD9D71C-289B-47B5-B9C4-8024D7341D5D}" type="sibTrans" cxnId="{AAF33D24-5960-4A09-B329-1D6C74557B3E}">
      <dgm:prSet/>
      <dgm:spPr/>
      <dgm:t>
        <a:bodyPr/>
        <a:lstStyle/>
        <a:p>
          <a:endParaRPr lang="en-GB"/>
        </a:p>
      </dgm:t>
    </dgm:pt>
    <dgm:pt modelId="{4BCA618F-A08B-446A-A7A7-E9C9A542DF5C}">
      <dgm:prSet/>
      <dgm:spPr/>
      <dgm:t>
        <a:bodyPr/>
        <a:lstStyle/>
        <a:p>
          <a:r>
            <a:rPr lang="en-US"/>
            <a:t>Staff training: Regular training on infection prevention, hand hygiene, and proper use of PPE (Durkee-Lloyd, 2022).</a:t>
          </a:r>
          <a:endParaRPr lang="en-GB"/>
        </a:p>
      </dgm:t>
    </dgm:pt>
    <dgm:pt modelId="{9DDE59D3-A12B-4D5B-BDA5-80A256476E31}" type="parTrans" cxnId="{AEC6B0FA-BE54-4947-AC3B-8FEF1B3C9720}">
      <dgm:prSet/>
      <dgm:spPr/>
      <dgm:t>
        <a:bodyPr/>
        <a:lstStyle/>
        <a:p>
          <a:endParaRPr lang="en-GB"/>
        </a:p>
      </dgm:t>
    </dgm:pt>
    <dgm:pt modelId="{58D21392-6094-4508-B119-D1282D9BEB95}" type="sibTrans" cxnId="{AEC6B0FA-BE54-4947-AC3B-8FEF1B3C9720}">
      <dgm:prSet/>
      <dgm:spPr/>
      <dgm:t>
        <a:bodyPr/>
        <a:lstStyle/>
        <a:p>
          <a:endParaRPr lang="en-GB"/>
        </a:p>
      </dgm:t>
    </dgm:pt>
    <dgm:pt modelId="{5B414818-11DC-40AF-AF72-8EAE0E3B2479}">
      <dgm:prSet/>
      <dgm:spPr/>
      <dgm:t>
        <a:bodyPr/>
        <a:lstStyle/>
        <a:p>
          <a:r>
            <a:rPr lang="en-US"/>
            <a:t>Isolation: Quarantine infected residents to prevent the spread of influenza (Dronavalli et al., 2020).</a:t>
          </a:r>
          <a:endParaRPr lang="en-GB"/>
        </a:p>
      </dgm:t>
    </dgm:pt>
    <dgm:pt modelId="{4EAEDEB4-4630-46DC-8E0B-72D8A7C42F81}" type="parTrans" cxnId="{21B2DC7F-4B17-42E3-94CB-DB51DF1BF129}">
      <dgm:prSet/>
      <dgm:spPr/>
      <dgm:t>
        <a:bodyPr/>
        <a:lstStyle/>
        <a:p>
          <a:endParaRPr lang="en-GB"/>
        </a:p>
      </dgm:t>
    </dgm:pt>
    <dgm:pt modelId="{FAD01F30-1495-4E14-B75D-E86151395183}" type="sibTrans" cxnId="{21B2DC7F-4B17-42E3-94CB-DB51DF1BF129}">
      <dgm:prSet/>
      <dgm:spPr/>
      <dgm:t>
        <a:bodyPr/>
        <a:lstStyle/>
        <a:p>
          <a:endParaRPr lang="en-GB"/>
        </a:p>
      </dgm:t>
    </dgm:pt>
    <dgm:pt modelId="{B787F5C2-4DA0-477A-9960-398542A7169D}" type="pres">
      <dgm:prSet presAssocID="{143089DA-AB11-469A-9462-E9A18354587F}" presName="linear" presStyleCnt="0">
        <dgm:presLayoutVars>
          <dgm:animLvl val="lvl"/>
          <dgm:resizeHandles val="exact"/>
        </dgm:presLayoutVars>
      </dgm:prSet>
      <dgm:spPr/>
    </dgm:pt>
    <dgm:pt modelId="{384AB223-8CA0-43B5-A455-FA124AEB79BE}" type="pres">
      <dgm:prSet presAssocID="{990B9576-241F-4CDA-95B8-45B90EEED529}" presName="parentText" presStyleLbl="node1" presStyleIdx="0" presStyleCnt="5">
        <dgm:presLayoutVars>
          <dgm:chMax val="0"/>
          <dgm:bulletEnabled val="1"/>
        </dgm:presLayoutVars>
      </dgm:prSet>
      <dgm:spPr/>
    </dgm:pt>
    <dgm:pt modelId="{4FCB3584-227E-4CF4-B904-70AF6C9C9A22}" type="pres">
      <dgm:prSet presAssocID="{6AC5CA23-B38E-45C3-97CE-48DF32497967}" presName="spacer" presStyleCnt="0"/>
      <dgm:spPr/>
    </dgm:pt>
    <dgm:pt modelId="{85DB6D1F-331C-42EC-A55D-D530A4574026}" type="pres">
      <dgm:prSet presAssocID="{A15E1DF5-8207-466C-8FC9-AFF5002C0969}" presName="parentText" presStyleLbl="node1" presStyleIdx="1" presStyleCnt="5">
        <dgm:presLayoutVars>
          <dgm:chMax val="0"/>
          <dgm:bulletEnabled val="1"/>
        </dgm:presLayoutVars>
      </dgm:prSet>
      <dgm:spPr/>
    </dgm:pt>
    <dgm:pt modelId="{4416CC31-FA9B-4988-BF12-23896E11FB65}" type="pres">
      <dgm:prSet presAssocID="{C827C55C-70C5-4647-9731-DB53DF2013A3}" presName="spacer" presStyleCnt="0"/>
      <dgm:spPr/>
    </dgm:pt>
    <dgm:pt modelId="{49C8DE67-F593-4D26-9476-7A516772755B}" type="pres">
      <dgm:prSet presAssocID="{75172AC2-7EFB-4057-8AC4-3DC8EFA3B7DA}" presName="parentText" presStyleLbl="node1" presStyleIdx="2" presStyleCnt="5">
        <dgm:presLayoutVars>
          <dgm:chMax val="0"/>
          <dgm:bulletEnabled val="1"/>
        </dgm:presLayoutVars>
      </dgm:prSet>
      <dgm:spPr/>
    </dgm:pt>
    <dgm:pt modelId="{194D82DB-0443-415E-8E78-5A13E08F69BB}" type="pres">
      <dgm:prSet presAssocID="{3FD9D71C-289B-47B5-B9C4-8024D7341D5D}" presName="spacer" presStyleCnt="0"/>
      <dgm:spPr/>
    </dgm:pt>
    <dgm:pt modelId="{C9EE27E6-1A0D-467E-BED7-0FDABDA38819}" type="pres">
      <dgm:prSet presAssocID="{4BCA618F-A08B-446A-A7A7-E9C9A542DF5C}" presName="parentText" presStyleLbl="node1" presStyleIdx="3" presStyleCnt="5">
        <dgm:presLayoutVars>
          <dgm:chMax val="0"/>
          <dgm:bulletEnabled val="1"/>
        </dgm:presLayoutVars>
      </dgm:prSet>
      <dgm:spPr/>
    </dgm:pt>
    <dgm:pt modelId="{5875BDAF-BD24-4DCA-8180-9F02ED96583E}" type="pres">
      <dgm:prSet presAssocID="{58D21392-6094-4508-B119-D1282D9BEB95}" presName="spacer" presStyleCnt="0"/>
      <dgm:spPr/>
    </dgm:pt>
    <dgm:pt modelId="{20C53A70-8EB8-42E6-87B7-A113664B4E53}" type="pres">
      <dgm:prSet presAssocID="{5B414818-11DC-40AF-AF72-8EAE0E3B2479}" presName="parentText" presStyleLbl="node1" presStyleIdx="4" presStyleCnt="5">
        <dgm:presLayoutVars>
          <dgm:chMax val="0"/>
          <dgm:bulletEnabled val="1"/>
        </dgm:presLayoutVars>
      </dgm:prSet>
      <dgm:spPr/>
    </dgm:pt>
  </dgm:ptLst>
  <dgm:cxnLst>
    <dgm:cxn modelId="{0E1BA702-5D41-483D-AECA-6167031AFE8A}" type="presOf" srcId="{143089DA-AB11-469A-9462-E9A18354587F}" destId="{B787F5C2-4DA0-477A-9960-398542A7169D}" srcOrd="0" destOrd="0" presId="urn:microsoft.com/office/officeart/2005/8/layout/vList2"/>
    <dgm:cxn modelId="{AAF33D24-5960-4A09-B329-1D6C74557B3E}" srcId="{143089DA-AB11-469A-9462-E9A18354587F}" destId="{75172AC2-7EFB-4057-8AC4-3DC8EFA3B7DA}" srcOrd="2" destOrd="0" parTransId="{B439DCC8-08C2-4023-A4D1-5E9695340993}" sibTransId="{3FD9D71C-289B-47B5-B9C4-8024D7341D5D}"/>
    <dgm:cxn modelId="{F12BE129-CB4A-4D09-A460-CF84B794843D}" srcId="{143089DA-AB11-469A-9462-E9A18354587F}" destId="{990B9576-241F-4CDA-95B8-45B90EEED529}" srcOrd="0" destOrd="0" parTransId="{DD79B306-1254-4844-8317-722A11FCAB02}" sibTransId="{6AC5CA23-B38E-45C3-97CE-48DF32497967}"/>
    <dgm:cxn modelId="{29599B50-6B69-42E0-BBBE-EE668875964B}" type="presOf" srcId="{4BCA618F-A08B-446A-A7A7-E9C9A542DF5C}" destId="{C9EE27E6-1A0D-467E-BED7-0FDABDA38819}" srcOrd="0" destOrd="0" presId="urn:microsoft.com/office/officeart/2005/8/layout/vList2"/>
    <dgm:cxn modelId="{21B2DC7F-4B17-42E3-94CB-DB51DF1BF129}" srcId="{143089DA-AB11-469A-9462-E9A18354587F}" destId="{5B414818-11DC-40AF-AF72-8EAE0E3B2479}" srcOrd="4" destOrd="0" parTransId="{4EAEDEB4-4630-46DC-8E0B-72D8A7C42F81}" sibTransId="{FAD01F30-1495-4E14-B75D-E86151395183}"/>
    <dgm:cxn modelId="{A54073C7-DE46-4186-88E9-3CA2A6A6247C}" srcId="{143089DA-AB11-469A-9462-E9A18354587F}" destId="{A15E1DF5-8207-466C-8FC9-AFF5002C0969}" srcOrd="1" destOrd="0" parTransId="{7633107B-5F42-4383-B330-741AE7B45B08}" sibTransId="{C827C55C-70C5-4647-9731-DB53DF2013A3}"/>
    <dgm:cxn modelId="{918333D9-3332-463E-8C27-F52C62FCADE4}" type="presOf" srcId="{A15E1DF5-8207-466C-8FC9-AFF5002C0969}" destId="{85DB6D1F-331C-42EC-A55D-D530A4574026}" srcOrd="0" destOrd="0" presId="urn:microsoft.com/office/officeart/2005/8/layout/vList2"/>
    <dgm:cxn modelId="{CF7E91F1-EA2C-406D-B846-0A930F6B6B0F}" type="presOf" srcId="{75172AC2-7EFB-4057-8AC4-3DC8EFA3B7DA}" destId="{49C8DE67-F593-4D26-9476-7A516772755B}" srcOrd="0" destOrd="0" presId="urn:microsoft.com/office/officeart/2005/8/layout/vList2"/>
    <dgm:cxn modelId="{3BB121F5-00D9-44F4-9897-D9181928B8F6}" type="presOf" srcId="{990B9576-241F-4CDA-95B8-45B90EEED529}" destId="{384AB223-8CA0-43B5-A455-FA124AEB79BE}" srcOrd="0" destOrd="0" presId="urn:microsoft.com/office/officeart/2005/8/layout/vList2"/>
    <dgm:cxn modelId="{C1D7E2F7-2936-46E8-9AB5-5B3816E1171C}" type="presOf" srcId="{5B414818-11DC-40AF-AF72-8EAE0E3B2479}" destId="{20C53A70-8EB8-42E6-87B7-A113664B4E53}" srcOrd="0" destOrd="0" presId="urn:microsoft.com/office/officeart/2005/8/layout/vList2"/>
    <dgm:cxn modelId="{AEC6B0FA-BE54-4947-AC3B-8FEF1B3C9720}" srcId="{143089DA-AB11-469A-9462-E9A18354587F}" destId="{4BCA618F-A08B-446A-A7A7-E9C9A542DF5C}" srcOrd="3" destOrd="0" parTransId="{9DDE59D3-A12B-4D5B-BDA5-80A256476E31}" sibTransId="{58D21392-6094-4508-B119-D1282D9BEB95}"/>
    <dgm:cxn modelId="{80F4A306-53CE-4F03-93B4-99AF6B83E05D}" type="presParOf" srcId="{B787F5C2-4DA0-477A-9960-398542A7169D}" destId="{384AB223-8CA0-43B5-A455-FA124AEB79BE}" srcOrd="0" destOrd="0" presId="urn:microsoft.com/office/officeart/2005/8/layout/vList2"/>
    <dgm:cxn modelId="{E42011CF-C59E-446B-8E6A-F6733363F543}" type="presParOf" srcId="{B787F5C2-4DA0-477A-9960-398542A7169D}" destId="{4FCB3584-227E-4CF4-B904-70AF6C9C9A22}" srcOrd="1" destOrd="0" presId="urn:microsoft.com/office/officeart/2005/8/layout/vList2"/>
    <dgm:cxn modelId="{2A9192B5-F542-4D7A-9A92-6BDF0DEE2CCF}" type="presParOf" srcId="{B787F5C2-4DA0-477A-9960-398542A7169D}" destId="{85DB6D1F-331C-42EC-A55D-D530A4574026}" srcOrd="2" destOrd="0" presId="urn:microsoft.com/office/officeart/2005/8/layout/vList2"/>
    <dgm:cxn modelId="{02552158-E8C1-4E34-BEF5-B6D602588A63}" type="presParOf" srcId="{B787F5C2-4DA0-477A-9960-398542A7169D}" destId="{4416CC31-FA9B-4988-BF12-23896E11FB65}" srcOrd="3" destOrd="0" presId="urn:microsoft.com/office/officeart/2005/8/layout/vList2"/>
    <dgm:cxn modelId="{3829C9BE-8485-4225-947D-4D912D7C0991}" type="presParOf" srcId="{B787F5C2-4DA0-477A-9960-398542A7169D}" destId="{49C8DE67-F593-4D26-9476-7A516772755B}" srcOrd="4" destOrd="0" presId="urn:microsoft.com/office/officeart/2005/8/layout/vList2"/>
    <dgm:cxn modelId="{25B100B8-E138-480A-A922-132198532C32}" type="presParOf" srcId="{B787F5C2-4DA0-477A-9960-398542A7169D}" destId="{194D82DB-0443-415E-8E78-5A13E08F69BB}" srcOrd="5" destOrd="0" presId="urn:microsoft.com/office/officeart/2005/8/layout/vList2"/>
    <dgm:cxn modelId="{7B03640B-4E4F-45B2-BF12-43DD91CC3302}" type="presParOf" srcId="{B787F5C2-4DA0-477A-9960-398542A7169D}" destId="{C9EE27E6-1A0D-467E-BED7-0FDABDA38819}" srcOrd="6" destOrd="0" presId="urn:microsoft.com/office/officeart/2005/8/layout/vList2"/>
    <dgm:cxn modelId="{8389B0CB-C84B-42A2-AAFB-60F32FAD98B1}" type="presParOf" srcId="{B787F5C2-4DA0-477A-9960-398542A7169D}" destId="{5875BDAF-BD24-4DCA-8180-9F02ED96583E}" srcOrd="7" destOrd="0" presId="urn:microsoft.com/office/officeart/2005/8/layout/vList2"/>
    <dgm:cxn modelId="{03C45886-0BAE-4EA6-9393-8C2DC07374ED}" type="presParOf" srcId="{B787F5C2-4DA0-477A-9960-398542A7169D}" destId="{20C53A70-8EB8-42E6-87B7-A113664B4E5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52B996-42AE-4259-8431-53342818BBD2}"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D52A8695-D28C-46B4-8C54-EDBF7B474CDC}">
      <dgm:prSet/>
      <dgm:spPr/>
      <dgm:t>
        <a:bodyPr/>
        <a:lstStyle/>
        <a:p>
          <a:r>
            <a:rPr lang="en-US"/>
            <a:t>Effective infection control strategies—vaccination, staff training, sanitation, and clear communication—are essential for managing influenza outbreaks.</a:t>
          </a:r>
          <a:endParaRPr lang="en-GB"/>
        </a:p>
      </dgm:t>
    </dgm:pt>
    <dgm:pt modelId="{FD5D64CB-7C1F-460D-AD00-4D71D0C6B22E}" type="parTrans" cxnId="{11C75D40-8ADF-4396-BF03-301C638F4499}">
      <dgm:prSet/>
      <dgm:spPr/>
      <dgm:t>
        <a:bodyPr/>
        <a:lstStyle/>
        <a:p>
          <a:endParaRPr lang="en-GB"/>
        </a:p>
      </dgm:t>
    </dgm:pt>
    <dgm:pt modelId="{F5B82EFF-3AC1-4407-BE59-365971935E4A}" type="sibTrans" cxnId="{11C75D40-8ADF-4396-BF03-301C638F4499}">
      <dgm:prSet/>
      <dgm:spPr/>
      <dgm:t>
        <a:bodyPr/>
        <a:lstStyle/>
        <a:p>
          <a:endParaRPr lang="en-GB"/>
        </a:p>
      </dgm:t>
    </dgm:pt>
    <dgm:pt modelId="{269CF306-469B-4F65-B064-D948B3A0FD6D}">
      <dgm:prSet/>
      <dgm:spPr/>
      <dgm:t>
        <a:bodyPr/>
        <a:lstStyle/>
        <a:p>
          <a:r>
            <a:rPr lang="en-US"/>
            <a:t>The strategy must be regularly evaluated and updated to incorporate feedback from staff, residents, and families.</a:t>
          </a:r>
          <a:endParaRPr lang="en-GB"/>
        </a:p>
      </dgm:t>
    </dgm:pt>
    <dgm:pt modelId="{258659A5-FD16-4E33-B392-0EE9EE8F42EB}" type="parTrans" cxnId="{16BAF319-261F-45F3-9F87-89CE75DB8C9F}">
      <dgm:prSet/>
      <dgm:spPr/>
      <dgm:t>
        <a:bodyPr/>
        <a:lstStyle/>
        <a:p>
          <a:endParaRPr lang="en-GB"/>
        </a:p>
      </dgm:t>
    </dgm:pt>
    <dgm:pt modelId="{2CD0995D-D4CE-44D9-9450-7AC31041BFB8}" type="sibTrans" cxnId="{16BAF319-261F-45F3-9F87-89CE75DB8C9F}">
      <dgm:prSet/>
      <dgm:spPr/>
      <dgm:t>
        <a:bodyPr/>
        <a:lstStyle/>
        <a:p>
          <a:endParaRPr lang="en-GB"/>
        </a:p>
      </dgm:t>
    </dgm:pt>
    <dgm:pt modelId="{AFA9C064-4C33-45DC-B2A0-35290850A1E8}">
      <dgm:prSet/>
      <dgm:spPr/>
      <dgm:t>
        <a:bodyPr/>
        <a:lstStyle/>
        <a:p>
          <a:r>
            <a:rPr lang="en-US"/>
            <a:t>A well-implemented strategy will protect residents, ensure staff safety, and provide peace of mind for families during flu outbreaks.</a:t>
          </a:r>
          <a:endParaRPr lang="en-GB"/>
        </a:p>
      </dgm:t>
    </dgm:pt>
    <dgm:pt modelId="{3E9CE233-980F-4993-A608-3C24314F8628}" type="parTrans" cxnId="{696BB3D6-167E-4947-972D-EB89E5B34931}">
      <dgm:prSet/>
      <dgm:spPr/>
      <dgm:t>
        <a:bodyPr/>
        <a:lstStyle/>
        <a:p>
          <a:endParaRPr lang="en-GB"/>
        </a:p>
      </dgm:t>
    </dgm:pt>
    <dgm:pt modelId="{322DEB51-AE0B-47B5-806D-5A9D798F1196}" type="sibTrans" cxnId="{696BB3D6-167E-4947-972D-EB89E5B34931}">
      <dgm:prSet/>
      <dgm:spPr/>
      <dgm:t>
        <a:bodyPr/>
        <a:lstStyle/>
        <a:p>
          <a:endParaRPr lang="en-GB"/>
        </a:p>
      </dgm:t>
    </dgm:pt>
    <dgm:pt modelId="{DAE90C01-C84E-46FC-80BB-2F3826E7995E}" type="pres">
      <dgm:prSet presAssocID="{5152B996-42AE-4259-8431-53342818BBD2}" presName="linear" presStyleCnt="0">
        <dgm:presLayoutVars>
          <dgm:animLvl val="lvl"/>
          <dgm:resizeHandles val="exact"/>
        </dgm:presLayoutVars>
      </dgm:prSet>
      <dgm:spPr/>
    </dgm:pt>
    <dgm:pt modelId="{A52375D9-6788-4BD8-B98E-235ECAB52BBE}" type="pres">
      <dgm:prSet presAssocID="{D52A8695-D28C-46B4-8C54-EDBF7B474CDC}" presName="parentText" presStyleLbl="node1" presStyleIdx="0" presStyleCnt="3">
        <dgm:presLayoutVars>
          <dgm:chMax val="0"/>
          <dgm:bulletEnabled val="1"/>
        </dgm:presLayoutVars>
      </dgm:prSet>
      <dgm:spPr/>
    </dgm:pt>
    <dgm:pt modelId="{293505D4-7A35-43A6-A1F6-A1B1A538C885}" type="pres">
      <dgm:prSet presAssocID="{F5B82EFF-3AC1-4407-BE59-365971935E4A}" presName="spacer" presStyleCnt="0"/>
      <dgm:spPr/>
    </dgm:pt>
    <dgm:pt modelId="{E0496DF2-CF8E-482D-96E2-9B599A6B2410}" type="pres">
      <dgm:prSet presAssocID="{269CF306-469B-4F65-B064-D948B3A0FD6D}" presName="parentText" presStyleLbl="node1" presStyleIdx="1" presStyleCnt="3">
        <dgm:presLayoutVars>
          <dgm:chMax val="0"/>
          <dgm:bulletEnabled val="1"/>
        </dgm:presLayoutVars>
      </dgm:prSet>
      <dgm:spPr/>
    </dgm:pt>
    <dgm:pt modelId="{B698FE38-28A0-486F-9269-0B45524FC3E6}" type="pres">
      <dgm:prSet presAssocID="{2CD0995D-D4CE-44D9-9450-7AC31041BFB8}" presName="spacer" presStyleCnt="0"/>
      <dgm:spPr/>
    </dgm:pt>
    <dgm:pt modelId="{0D6C84C7-7E05-43D7-A17A-04C0D2FA5CAA}" type="pres">
      <dgm:prSet presAssocID="{AFA9C064-4C33-45DC-B2A0-35290850A1E8}" presName="parentText" presStyleLbl="node1" presStyleIdx="2" presStyleCnt="3">
        <dgm:presLayoutVars>
          <dgm:chMax val="0"/>
          <dgm:bulletEnabled val="1"/>
        </dgm:presLayoutVars>
      </dgm:prSet>
      <dgm:spPr/>
    </dgm:pt>
  </dgm:ptLst>
  <dgm:cxnLst>
    <dgm:cxn modelId="{E6B15208-4E87-4757-A6F2-EBAA65A78C29}" type="presOf" srcId="{AFA9C064-4C33-45DC-B2A0-35290850A1E8}" destId="{0D6C84C7-7E05-43D7-A17A-04C0D2FA5CAA}" srcOrd="0" destOrd="0" presId="urn:microsoft.com/office/officeart/2005/8/layout/vList2"/>
    <dgm:cxn modelId="{16BAF319-261F-45F3-9F87-89CE75DB8C9F}" srcId="{5152B996-42AE-4259-8431-53342818BBD2}" destId="{269CF306-469B-4F65-B064-D948B3A0FD6D}" srcOrd="1" destOrd="0" parTransId="{258659A5-FD16-4E33-B392-0EE9EE8F42EB}" sibTransId="{2CD0995D-D4CE-44D9-9450-7AC31041BFB8}"/>
    <dgm:cxn modelId="{11C75D40-8ADF-4396-BF03-301C638F4499}" srcId="{5152B996-42AE-4259-8431-53342818BBD2}" destId="{D52A8695-D28C-46B4-8C54-EDBF7B474CDC}" srcOrd="0" destOrd="0" parTransId="{FD5D64CB-7C1F-460D-AD00-4D71D0C6B22E}" sibTransId="{F5B82EFF-3AC1-4407-BE59-365971935E4A}"/>
    <dgm:cxn modelId="{1E404263-E841-4069-A6A9-79F3B2E7515A}" type="presOf" srcId="{269CF306-469B-4F65-B064-D948B3A0FD6D}" destId="{E0496DF2-CF8E-482D-96E2-9B599A6B2410}" srcOrd="0" destOrd="0" presId="urn:microsoft.com/office/officeart/2005/8/layout/vList2"/>
    <dgm:cxn modelId="{02839D44-5F0A-4AE2-8D3F-683BB349A1A4}" type="presOf" srcId="{5152B996-42AE-4259-8431-53342818BBD2}" destId="{DAE90C01-C84E-46FC-80BB-2F3826E7995E}" srcOrd="0" destOrd="0" presId="urn:microsoft.com/office/officeart/2005/8/layout/vList2"/>
    <dgm:cxn modelId="{49FD4788-81FD-406A-85C3-25BD9DC5A009}" type="presOf" srcId="{D52A8695-D28C-46B4-8C54-EDBF7B474CDC}" destId="{A52375D9-6788-4BD8-B98E-235ECAB52BBE}" srcOrd="0" destOrd="0" presId="urn:microsoft.com/office/officeart/2005/8/layout/vList2"/>
    <dgm:cxn modelId="{696BB3D6-167E-4947-972D-EB89E5B34931}" srcId="{5152B996-42AE-4259-8431-53342818BBD2}" destId="{AFA9C064-4C33-45DC-B2A0-35290850A1E8}" srcOrd="2" destOrd="0" parTransId="{3E9CE233-980F-4993-A608-3C24314F8628}" sibTransId="{322DEB51-AE0B-47B5-806D-5A9D798F1196}"/>
    <dgm:cxn modelId="{31DADFAD-8E91-40D4-A0E8-36301145575F}" type="presParOf" srcId="{DAE90C01-C84E-46FC-80BB-2F3826E7995E}" destId="{A52375D9-6788-4BD8-B98E-235ECAB52BBE}" srcOrd="0" destOrd="0" presId="urn:microsoft.com/office/officeart/2005/8/layout/vList2"/>
    <dgm:cxn modelId="{19BC0CF2-3B25-4917-A714-F852A4E21D8C}" type="presParOf" srcId="{DAE90C01-C84E-46FC-80BB-2F3826E7995E}" destId="{293505D4-7A35-43A6-A1F6-A1B1A538C885}" srcOrd="1" destOrd="0" presId="urn:microsoft.com/office/officeart/2005/8/layout/vList2"/>
    <dgm:cxn modelId="{36643075-CC5E-41E4-8DF7-8B77F665CDF0}" type="presParOf" srcId="{DAE90C01-C84E-46FC-80BB-2F3826E7995E}" destId="{E0496DF2-CF8E-482D-96E2-9B599A6B2410}" srcOrd="2" destOrd="0" presId="urn:microsoft.com/office/officeart/2005/8/layout/vList2"/>
    <dgm:cxn modelId="{60D886AA-4B2D-4644-B524-8993C29F5FEE}" type="presParOf" srcId="{DAE90C01-C84E-46FC-80BB-2F3826E7995E}" destId="{B698FE38-28A0-486F-9269-0B45524FC3E6}" srcOrd="3" destOrd="0" presId="urn:microsoft.com/office/officeart/2005/8/layout/vList2"/>
    <dgm:cxn modelId="{AE9E572B-54D4-4628-9395-77E7B1CE24EA}" type="presParOf" srcId="{DAE90C01-C84E-46FC-80BB-2F3826E7995E}" destId="{0D6C84C7-7E05-43D7-A17A-04C0D2FA5CA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922F17-A382-4F44-A01C-77FF1BD3537F}"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ED705BF5-09DC-46D6-93D6-1BC049417FE1}">
      <dgm:prSet phldrT="[Text]" custT="1"/>
      <dgm:spPr/>
      <dgm:t>
        <a:bodyPr/>
        <a:lstStyle/>
        <a:p>
          <a:pPr>
            <a:buNone/>
          </a:pPr>
          <a:r>
            <a:rPr lang="en-US" sz="2000"/>
            <a:t>Annual influenza vaccination and daily symptom monitoring to protect vulnerable residents </a:t>
          </a:r>
          <a:r>
            <a:rPr lang="en-GB" sz="2000"/>
            <a:t>(Yip </a:t>
          </a:r>
          <a:r>
            <a:rPr lang="en-GB" sz="2000" i="1"/>
            <a:t>et al.</a:t>
          </a:r>
          <a:r>
            <a:rPr lang="en-GB" sz="2000"/>
            <a:t>, 2018)</a:t>
          </a:r>
          <a:r>
            <a:rPr lang="en-US" sz="2000"/>
            <a:t>.</a:t>
          </a:r>
          <a:endParaRPr lang="en-GB" sz="2000"/>
        </a:p>
      </dgm:t>
    </dgm:pt>
    <dgm:pt modelId="{FB722411-4504-48A1-A213-176E7BEB1A5E}" type="parTrans" cxnId="{60687838-816A-4060-82EF-E0775AFC2360}">
      <dgm:prSet/>
      <dgm:spPr/>
      <dgm:t>
        <a:bodyPr/>
        <a:lstStyle/>
        <a:p>
          <a:endParaRPr lang="en-GB"/>
        </a:p>
      </dgm:t>
    </dgm:pt>
    <dgm:pt modelId="{DCFBF7C1-33E7-4C8C-8AC9-AE0115CA6C64}" type="sibTrans" cxnId="{60687838-816A-4060-82EF-E0775AFC2360}">
      <dgm:prSet/>
      <dgm:spPr/>
      <dgm:t>
        <a:bodyPr/>
        <a:lstStyle/>
        <a:p>
          <a:endParaRPr lang="en-GB"/>
        </a:p>
      </dgm:t>
    </dgm:pt>
    <dgm:pt modelId="{78B4BD88-8281-4545-8CC3-AE6257AAD74A}">
      <dgm:prSet custT="1"/>
      <dgm:spPr/>
      <dgm:t>
        <a:bodyPr/>
        <a:lstStyle/>
        <a:p>
          <a:r>
            <a:rPr lang="en-US" sz="2000"/>
            <a:t>Enhanced PPE use, hand hygiene, and isolation protocols reduce transmission risks.</a:t>
          </a:r>
        </a:p>
      </dgm:t>
    </dgm:pt>
    <dgm:pt modelId="{80F7AD8B-EE5E-4AE3-936B-1953170C0015}" type="parTrans" cxnId="{B5182726-B6AE-49B9-A51D-1893FB4C381A}">
      <dgm:prSet/>
      <dgm:spPr/>
      <dgm:t>
        <a:bodyPr/>
        <a:lstStyle/>
        <a:p>
          <a:endParaRPr lang="en-GB"/>
        </a:p>
      </dgm:t>
    </dgm:pt>
    <dgm:pt modelId="{5F231214-4AAC-40E2-B740-922B31A3A776}" type="sibTrans" cxnId="{B5182726-B6AE-49B9-A51D-1893FB4C381A}">
      <dgm:prSet/>
      <dgm:spPr/>
      <dgm:t>
        <a:bodyPr/>
        <a:lstStyle/>
        <a:p>
          <a:endParaRPr lang="en-GB"/>
        </a:p>
      </dgm:t>
    </dgm:pt>
    <dgm:pt modelId="{DE849F14-B2FA-4510-8781-17C563C782E8}">
      <dgm:prSet custT="1"/>
      <dgm:spPr/>
      <dgm:t>
        <a:bodyPr/>
        <a:lstStyle/>
        <a:p>
          <a:r>
            <a:rPr lang="en-US" sz="2000"/>
            <a:t>Maintaining dignity and emotional wellbeing through person-centred care during isolation.</a:t>
          </a:r>
        </a:p>
      </dgm:t>
    </dgm:pt>
    <dgm:pt modelId="{324D64D7-8246-4957-8C17-17C150346F25}" type="parTrans" cxnId="{815A55B6-9808-4480-A339-B4BF6911343D}">
      <dgm:prSet/>
      <dgm:spPr/>
      <dgm:t>
        <a:bodyPr/>
        <a:lstStyle/>
        <a:p>
          <a:endParaRPr lang="en-GB"/>
        </a:p>
      </dgm:t>
    </dgm:pt>
    <dgm:pt modelId="{195EF6D0-B71D-4E4A-ADCA-520EA71994E4}" type="sibTrans" cxnId="{815A55B6-9808-4480-A339-B4BF6911343D}">
      <dgm:prSet/>
      <dgm:spPr/>
      <dgm:t>
        <a:bodyPr/>
        <a:lstStyle/>
        <a:p>
          <a:endParaRPr lang="en-GB"/>
        </a:p>
      </dgm:t>
    </dgm:pt>
    <dgm:pt modelId="{174FB9B7-A157-45F9-A9E4-26432C515F95}">
      <dgm:prSet custT="1"/>
      <dgm:spPr/>
      <dgm:t>
        <a:bodyPr/>
        <a:lstStyle/>
        <a:p>
          <a:r>
            <a:rPr lang="en-US" sz="2000"/>
            <a:t>The approach </a:t>
          </a:r>
          <a:r>
            <a:rPr lang="en-US" sz="2000" err="1"/>
            <a:t>recognises</a:t>
          </a:r>
          <a:r>
            <a:rPr lang="en-US" sz="2000"/>
            <a:t> structural challenges within care homes; success depends on context-sensitive implementation (Daker-White et al., 2021).</a:t>
          </a:r>
        </a:p>
      </dgm:t>
    </dgm:pt>
    <dgm:pt modelId="{18F8C881-9D45-459D-A951-76B5B57E6242}" type="parTrans" cxnId="{61745C71-4AE0-42D0-97B8-CD6CA8F2E201}">
      <dgm:prSet/>
      <dgm:spPr/>
      <dgm:t>
        <a:bodyPr/>
        <a:lstStyle/>
        <a:p>
          <a:endParaRPr lang="en-GB"/>
        </a:p>
      </dgm:t>
    </dgm:pt>
    <dgm:pt modelId="{329CDEC2-F41C-495F-8B1C-F23B5BB066E3}" type="sibTrans" cxnId="{61745C71-4AE0-42D0-97B8-CD6CA8F2E201}">
      <dgm:prSet/>
      <dgm:spPr/>
      <dgm:t>
        <a:bodyPr/>
        <a:lstStyle/>
        <a:p>
          <a:endParaRPr lang="en-GB"/>
        </a:p>
      </dgm:t>
    </dgm:pt>
    <dgm:pt modelId="{7FB0FB87-EBD0-47CD-BB99-5DC6B634F55A}" type="pres">
      <dgm:prSet presAssocID="{ED922F17-A382-4F44-A01C-77FF1BD3537F}" presName="Name0" presStyleCnt="0">
        <dgm:presLayoutVars>
          <dgm:dir/>
          <dgm:resizeHandles val="exact"/>
        </dgm:presLayoutVars>
      </dgm:prSet>
      <dgm:spPr/>
    </dgm:pt>
    <dgm:pt modelId="{A6AD8AEA-25A4-4B43-AF86-FB7C76FD6880}" type="pres">
      <dgm:prSet presAssocID="{ED705BF5-09DC-46D6-93D6-1BC049417FE1}" presName="node" presStyleLbl="node1" presStyleIdx="0" presStyleCnt="4">
        <dgm:presLayoutVars>
          <dgm:bulletEnabled val="1"/>
        </dgm:presLayoutVars>
      </dgm:prSet>
      <dgm:spPr/>
    </dgm:pt>
    <dgm:pt modelId="{48FC01F2-EA57-4E24-AF43-9C61D6A14061}" type="pres">
      <dgm:prSet presAssocID="{DCFBF7C1-33E7-4C8C-8AC9-AE0115CA6C64}" presName="sibTrans" presStyleCnt="0"/>
      <dgm:spPr/>
    </dgm:pt>
    <dgm:pt modelId="{0394133C-87FE-4FFD-848F-C9E024E4FA0E}" type="pres">
      <dgm:prSet presAssocID="{78B4BD88-8281-4545-8CC3-AE6257AAD74A}" presName="node" presStyleLbl="node1" presStyleIdx="1" presStyleCnt="4">
        <dgm:presLayoutVars>
          <dgm:bulletEnabled val="1"/>
        </dgm:presLayoutVars>
      </dgm:prSet>
      <dgm:spPr/>
    </dgm:pt>
    <dgm:pt modelId="{B8C62FE3-1778-4C49-9585-5E3E3F8C3E7F}" type="pres">
      <dgm:prSet presAssocID="{5F231214-4AAC-40E2-B740-922B31A3A776}" presName="sibTrans" presStyleCnt="0"/>
      <dgm:spPr/>
    </dgm:pt>
    <dgm:pt modelId="{C1EE540D-60FF-4BD0-9974-A2D0D8A0972B}" type="pres">
      <dgm:prSet presAssocID="{DE849F14-B2FA-4510-8781-17C563C782E8}" presName="node" presStyleLbl="node1" presStyleIdx="2" presStyleCnt="4">
        <dgm:presLayoutVars>
          <dgm:bulletEnabled val="1"/>
        </dgm:presLayoutVars>
      </dgm:prSet>
      <dgm:spPr/>
    </dgm:pt>
    <dgm:pt modelId="{688A8538-A504-40A0-AD02-EF34F22302E1}" type="pres">
      <dgm:prSet presAssocID="{195EF6D0-B71D-4E4A-ADCA-520EA71994E4}" presName="sibTrans" presStyleCnt="0"/>
      <dgm:spPr/>
    </dgm:pt>
    <dgm:pt modelId="{A1933EE4-BE65-42E7-85D4-4CA8BE645E0C}" type="pres">
      <dgm:prSet presAssocID="{174FB9B7-A157-45F9-A9E4-26432C515F95}" presName="node" presStyleLbl="node1" presStyleIdx="3" presStyleCnt="4">
        <dgm:presLayoutVars>
          <dgm:bulletEnabled val="1"/>
        </dgm:presLayoutVars>
      </dgm:prSet>
      <dgm:spPr/>
    </dgm:pt>
  </dgm:ptLst>
  <dgm:cxnLst>
    <dgm:cxn modelId="{B5182726-B6AE-49B9-A51D-1893FB4C381A}" srcId="{ED922F17-A382-4F44-A01C-77FF1BD3537F}" destId="{78B4BD88-8281-4545-8CC3-AE6257AAD74A}" srcOrd="1" destOrd="0" parTransId="{80F7AD8B-EE5E-4AE3-936B-1953170C0015}" sibTransId="{5F231214-4AAC-40E2-B740-922B31A3A776}"/>
    <dgm:cxn modelId="{60687838-816A-4060-82EF-E0775AFC2360}" srcId="{ED922F17-A382-4F44-A01C-77FF1BD3537F}" destId="{ED705BF5-09DC-46D6-93D6-1BC049417FE1}" srcOrd="0" destOrd="0" parTransId="{FB722411-4504-48A1-A213-176E7BEB1A5E}" sibTransId="{DCFBF7C1-33E7-4C8C-8AC9-AE0115CA6C64}"/>
    <dgm:cxn modelId="{61745C71-4AE0-42D0-97B8-CD6CA8F2E201}" srcId="{ED922F17-A382-4F44-A01C-77FF1BD3537F}" destId="{174FB9B7-A157-45F9-A9E4-26432C515F95}" srcOrd="3" destOrd="0" parTransId="{18F8C881-9D45-459D-A951-76B5B57E6242}" sibTransId="{329CDEC2-F41C-495F-8B1C-F23B5BB066E3}"/>
    <dgm:cxn modelId="{C9F1128E-D3A8-4BAD-A801-5F68C924EB20}" type="presOf" srcId="{ED705BF5-09DC-46D6-93D6-1BC049417FE1}" destId="{A6AD8AEA-25A4-4B43-AF86-FB7C76FD6880}" srcOrd="0" destOrd="0" presId="urn:microsoft.com/office/officeart/2005/8/layout/hList6"/>
    <dgm:cxn modelId="{EBD0D6A4-13F1-42DE-8E71-6299B643CA5E}" type="presOf" srcId="{174FB9B7-A157-45F9-A9E4-26432C515F95}" destId="{A1933EE4-BE65-42E7-85D4-4CA8BE645E0C}" srcOrd="0" destOrd="0" presId="urn:microsoft.com/office/officeart/2005/8/layout/hList6"/>
    <dgm:cxn modelId="{815A55B6-9808-4480-A339-B4BF6911343D}" srcId="{ED922F17-A382-4F44-A01C-77FF1BD3537F}" destId="{DE849F14-B2FA-4510-8781-17C563C782E8}" srcOrd="2" destOrd="0" parTransId="{324D64D7-8246-4957-8C17-17C150346F25}" sibTransId="{195EF6D0-B71D-4E4A-ADCA-520EA71994E4}"/>
    <dgm:cxn modelId="{4996D8B9-98DB-45E2-B391-FF4894F2BB3E}" type="presOf" srcId="{78B4BD88-8281-4545-8CC3-AE6257AAD74A}" destId="{0394133C-87FE-4FFD-848F-C9E024E4FA0E}" srcOrd="0" destOrd="0" presId="urn:microsoft.com/office/officeart/2005/8/layout/hList6"/>
    <dgm:cxn modelId="{196A38C5-9EEF-41CF-9E7A-564C8A5EB4C9}" type="presOf" srcId="{DE849F14-B2FA-4510-8781-17C563C782E8}" destId="{C1EE540D-60FF-4BD0-9974-A2D0D8A0972B}" srcOrd="0" destOrd="0" presId="urn:microsoft.com/office/officeart/2005/8/layout/hList6"/>
    <dgm:cxn modelId="{8FCF35F0-3933-4F21-969A-894A7D73D321}" type="presOf" srcId="{ED922F17-A382-4F44-A01C-77FF1BD3537F}" destId="{7FB0FB87-EBD0-47CD-BB99-5DC6B634F55A}" srcOrd="0" destOrd="0" presId="urn:microsoft.com/office/officeart/2005/8/layout/hList6"/>
    <dgm:cxn modelId="{C9B0663D-3388-4704-9E68-EBAD6AFF526B}" type="presParOf" srcId="{7FB0FB87-EBD0-47CD-BB99-5DC6B634F55A}" destId="{A6AD8AEA-25A4-4B43-AF86-FB7C76FD6880}" srcOrd="0" destOrd="0" presId="urn:microsoft.com/office/officeart/2005/8/layout/hList6"/>
    <dgm:cxn modelId="{32045F20-C2DA-4F0A-9F85-8DBFBFA2ACEB}" type="presParOf" srcId="{7FB0FB87-EBD0-47CD-BB99-5DC6B634F55A}" destId="{48FC01F2-EA57-4E24-AF43-9C61D6A14061}" srcOrd="1" destOrd="0" presId="urn:microsoft.com/office/officeart/2005/8/layout/hList6"/>
    <dgm:cxn modelId="{3C7C1248-7EF9-4487-9806-2BCFFD29F3FB}" type="presParOf" srcId="{7FB0FB87-EBD0-47CD-BB99-5DC6B634F55A}" destId="{0394133C-87FE-4FFD-848F-C9E024E4FA0E}" srcOrd="2" destOrd="0" presId="urn:microsoft.com/office/officeart/2005/8/layout/hList6"/>
    <dgm:cxn modelId="{9AFAEDC9-1349-45F0-B550-853A122C01F4}" type="presParOf" srcId="{7FB0FB87-EBD0-47CD-BB99-5DC6B634F55A}" destId="{B8C62FE3-1778-4C49-9585-5E3E3F8C3E7F}" srcOrd="3" destOrd="0" presId="urn:microsoft.com/office/officeart/2005/8/layout/hList6"/>
    <dgm:cxn modelId="{9CB1699E-05F3-48F6-B25E-652066A6E724}" type="presParOf" srcId="{7FB0FB87-EBD0-47CD-BB99-5DC6B634F55A}" destId="{C1EE540D-60FF-4BD0-9974-A2D0D8A0972B}" srcOrd="4" destOrd="0" presId="urn:microsoft.com/office/officeart/2005/8/layout/hList6"/>
    <dgm:cxn modelId="{89271458-8656-4071-AB31-8E737E1E070E}" type="presParOf" srcId="{7FB0FB87-EBD0-47CD-BB99-5DC6B634F55A}" destId="{688A8538-A504-40A0-AD02-EF34F22302E1}" srcOrd="5" destOrd="0" presId="urn:microsoft.com/office/officeart/2005/8/layout/hList6"/>
    <dgm:cxn modelId="{5123A8DF-3570-4A43-98E0-F32CFC0FB3F4}" type="presParOf" srcId="{7FB0FB87-EBD0-47CD-BB99-5DC6B634F55A}" destId="{A1933EE4-BE65-42E7-85D4-4CA8BE645E0C}"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2BA77E-22AC-41BE-B188-20703D3C94D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7C2C651-F43B-4D28-9FC4-3B629E9E8241}">
      <dgm:prSet phldrT="[Text]" custT="1"/>
      <dgm:spPr/>
      <dgm:t>
        <a:bodyPr/>
        <a:lstStyle/>
        <a:p>
          <a:pPr>
            <a:buNone/>
          </a:pPr>
          <a:r>
            <a:rPr lang="en-US" sz="1800"/>
            <a:t>Transparent communication with families about outbreak status and safety measures.</a:t>
          </a:r>
          <a:endParaRPr lang="en-GB" sz="1800"/>
        </a:p>
      </dgm:t>
    </dgm:pt>
    <dgm:pt modelId="{267B2ADD-9777-439B-9291-0D54D3A0E170}" type="parTrans" cxnId="{D254CB88-D2BE-4CE2-AAC4-C08B0D952B9F}">
      <dgm:prSet/>
      <dgm:spPr/>
      <dgm:t>
        <a:bodyPr/>
        <a:lstStyle/>
        <a:p>
          <a:endParaRPr lang="en-GB"/>
        </a:p>
      </dgm:t>
    </dgm:pt>
    <dgm:pt modelId="{A90AAD99-825F-48BD-90F8-11CF12C852EB}" type="sibTrans" cxnId="{D254CB88-D2BE-4CE2-AAC4-C08B0D952B9F}">
      <dgm:prSet/>
      <dgm:spPr/>
      <dgm:t>
        <a:bodyPr/>
        <a:lstStyle/>
        <a:p>
          <a:endParaRPr lang="en-GB"/>
        </a:p>
      </dgm:t>
    </dgm:pt>
    <dgm:pt modelId="{F45546EB-B39C-4037-8DDF-F9ECE92C6AE4}">
      <dgm:prSet custT="1"/>
      <dgm:spPr/>
      <dgm:t>
        <a:bodyPr/>
        <a:lstStyle/>
        <a:p>
          <a:r>
            <a:rPr lang="en-US" sz="1800"/>
            <a:t>Pre-visit screening, hand hygiene, and PPE guidance for visitors.</a:t>
          </a:r>
        </a:p>
      </dgm:t>
    </dgm:pt>
    <dgm:pt modelId="{A28F9A31-1598-414B-B97C-3DBE89BF19D2}" type="parTrans" cxnId="{86A80178-DAE6-4E51-93E0-BE58E833E27C}">
      <dgm:prSet/>
      <dgm:spPr/>
      <dgm:t>
        <a:bodyPr/>
        <a:lstStyle/>
        <a:p>
          <a:endParaRPr lang="en-GB"/>
        </a:p>
      </dgm:t>
    </dgm:pt>
    <dgm:pt modelId="{C532A4BF-69B6-4AC1-B489-F088FBEAB8DB}" type="sibTrans" cxnId="{86A80178-DAE6-4E51-93E0-BE58E833E27C}">
      <dgm:prSet/>
      <dgm:spPr/>
      <dgm:t>
        <a:bodyPr/>
        <a:lstStyle/>
        <a:p>
          <a:endParaRPr lang="en-GB"/>
        </a:p>
      </dgm:t>
    </dgm:pt>
    <dgm:pt modelId="{AF2F8575-0289-4B9F-9B67-910D77744A5E}">
      <dgm:prSet custT="1"/>
      <dgm:spPr/>
      <dgm:t>
        <a:bodyPr/>
        <a:lstStyle/>
        <a:p>
          <a:r>
            <a:rPr lang="en-US" sz="1800"/>
            <a:t>Digital contact alternatives (video calls, window visits) to maintain family connection.</a:t>
          </a:r>
        </a:p>
      </dgm:t>
    </dgm:pt>
    <dgm:pt modelId="{86B447C2-23FF-4715-9302-9C4310AE9E0B}" type="parTrans" cxnId="{70C5400C-9286-44FF-8197-8DA6E88AA20C}">
      <dgm:prSet/>
      <dgm:spPr/>
      <dgm:t>
        <a:bodyPr/>
        <a:lstStyle/>
        <a:p>
          <a:endParaRPr lang="en-GB"/>
        </a:p>
      </dgm:t>
    </dgm:pt>
    <dgm:pt modelId="{937696A8-11A4-42ED-A6A7-40766ABD1AC7}" type="sibTrans" cxnId="{70C5400C-9286-44FF-8197-8DA6E88AA20C}">
      <dgm:prSet/>
      <dgm:spPr/>
      <dgm:t>
        <a:bodyPr/>
        <a:lstStyle/>
        <a:p>
          <a:endParaRPr lang="en-GB"/>
        </a:p>
      </dgm:t>
    </dgm:pt>
    <dgm:pt modelId="{BD0CE4C3-D269-40F7-A411-C2FB15FC87FB}">
      <dgm:prSet custT="1"/>
      <dgm:spPr/>
      <dgm:t>
        <a:bodyPr/>
        <a:lstStyle/>
        <a:p>
          <a:r>
            <a:rPr lang="en-US" sz="1800"/>
            <a:t>Clear communication alleviates emotional distress and builds trust between families and care providers (Giebel et al., 2021).</a:t>
          </a:r>
        </a:p>
      </dgm:t>
    </dgm:pt>
    <dgm:pt modelId="{9A1AE4A5-9E8D-443B-9291-33790EAF03CC}" type="parTrans" cxnId="{4D111853-C167-42FE-B5B4-206B503EBC96}">
      <dgm:prSet/>
      <dgm:spPr/>
      <dgm:t>
        <a:bodyPr/>
        <a:lstStyle/>
        <a:p>
          <a:endParaRPr lang="en-GB"/>
        </a:p>
      </dgm:t>
    </dgm:pt>
    <dgm:pt modelId="{6270B702-3A51-4480-B04D-E40139E1EB5E}" type="sibTrans" cxnId="{4D111853-C167-42FE-B5B4-206B503EBC96}">
      <dgm:prSet/>
      <dgm:spPr/>
      <dgm:t>
        <a:bodyPr/>
        <a:lstStyle/>
        <a:p>
          <a:endParaRPr lang="en-GB"/>
        </a:p>
      </dgm:t>
    </dgm:pt>
    <dgm:pt modelId="{4CD3B6DB-BB99-44BC-B637-AD2196F4C53E}" type="pres">
      <dgm:prSet presAssocID="{5C2BA77E-22AC-41BE-B188-20703D3C94DB}" presName="outerComposite" presStyleCnt="0">
        <dgm:presLayoutVars>
          <dgm:chMax val="5"/>
          <dgm:dir/>
          <dgm:resizeHandles val="exact"/>
        </dgm:presLayoutVars>
      </dgm:prSet>
      <dgm:spPr/>
    </dgm:pt>
    <dgm:pt modelId="{F11D5891-BCB1-44DE-8D37-39AA5C3B583F}" type="pres">
      <dgm:prSet presAssocID="{5C2BA77E-22AC-41BE-B188-20703D3C94DB}" presName="dummyMaxCanvas" presStyleCnt="0">
        <dgm:presLayoutVars/>
      </dgm:prSet>
      <dgm:spPr/>
    </dgm:pt>
    <dgm:pt modelId="{84E19C55-4D78-4051-B28A-726E3B1FEA68}" type="pres">
      <dgm:prSet presAssocID="{5C2BA77E-22AC-41BE-B188-20703D3C94DB}" presName="FourNodes_1" presStyleLbl="node1" presStyleIdx="0" presStyleCnt="4">
        <dgm:presLayoutVars>
          <dgm:bulletEnabled val="1"/>
        </dgm:presLayoutVars>
      </dgm:prSet>
      <dgm:spPr/>
    </dgm:pt>
    <dgm:pt modelId="{09DF5419-AE0A-4FCF-B08F-9F61ED178BCD}" type="pres">
      <dgm:prSet presAssocID="{5C2BA77E-22AC-41BE-B188-20703D3C94DB}" presName="FourNodes_2" presStyleLbl="node1" presStyleIdx="1" presStyleCnt="4">
        <dgm:presLayoutVars>
          <dgm:bulletEnabled val="1"/>
        </dgm:presLayoutVars>
      </dgm:prSet>
      <dgm:spPr/>
    </dgm:pt>
    <dgm:pt modelId="{F8B1AD51-12EB-44AF-AFDC-E30C9DC35DFA}" type="pres">
      <dgm:prSet presAssocID="{5C2BA77E-22AC-41BE-B188-20703D3C94DB}" presName="FourNodes_3" presStyleLbl="node1" presStyleIdx="2" presStyleCnt="4">
        <dgm:presLayoutVars>
          <dgm:bulletEnabled val="1"/>
        </dgm:presLayoutVars>
      </dgm:prSet>
      <dgm:spPr/>
    </dgm:pt>
    <dgm:pt modelId="{DAFA7749-9A5B-4B37-B3E0-F3B7F7EB8B4A}" type="pres">
      <dgm:prSet presAssocID="{5C2BA77E-22AC-41BE-B188-20703D3C94DB}" presName="FourNodes_4" presStyleLbl="node1" presStyleIdx="3" presStyleCnt="4">
        <dgm:presLayoutVars>
          <dgm:bulletEnabled val="1"/>
        </dgm:presLayoutVars>
      </dgm:prSet>
      <dgm:spPr/>
    </dgm:pt>
    <dgm:pt modelId="{695D7638-E6EA-476F-BBA5-FFB9EC029106}" type="pres">
      <dgm:prSet presAssocID="{5C2BA77E-22AC-41BE-B188-20703D3C94DB}" presName="FourConn_1-2" presStyleLbl="fgAccFollowNode1" presStyleIdx="0" presStyleCnt="3">
        <dgm:presLayoutVars>
          <dgm:bulletEnabled val="1"/>
        </dgm:presLayoutVars>
      </dgm:prSet>
      <dgm:spPr/>
    </dgm:pt>
    <dgm:pt modelId="{D31AD6E2-7419-440A-B323-8BE712AF9D9A}" type="pres">
      <dgm:prSet presAssocID="{5C2BA77E-22AC-41BE-B188-20703D3C94DB}" presName="FourConn_2-3" presStyleLbl="fgAccFollowNode1" presStyleIdx="1" presStyleCnt="3">
        <dgm:presLayoutVars>
          <dgm:bulletEnabled val="1"/>
        </dgm:presLayoutVars>
      </dgm:prSet>
      <dgm:spPr/>
    </dgm:pt>
    <dgm:pt modelId="{8CF7A2FE-570F-435C-82CE-45C802C2BDFB}" type="pres">
      <dgm:prSet presAssocID="{5C2BA77E-22AC-41BE-B188-20703D3C94DB}" presName="FourConn_3-4" presStyleLbl="fgAccFollowNode1" presStyleIdx="2" presStyleCnt="3">
        <dgm:presLayoutVars>
          <dgm:bulletEnabled val="1"/>
        </dgm:presLayoutVars>
      </dgm:prSet>
      <dgm:spPr/>
    </dgm:pt>
    <dgm:pt modelId="{4518C79E-26F3-4334-9E73-6A41FFA615DB}" type="pres">
      <dgm:prSet presAssocID="{5C2BA77E-22AC-41BE-B188-20703D3C94DB}" presName="FourNodes_1_text" presStyleLbl="node1" presStyleIdx="3" presStyleCnt="4">
        <dgm:presLayoutVars>
          <dgm:bulletEnabled val="1"/>
        </dgm:presLayoutVars>
      </dgm:prSet>
      <dgm:spPr/>
    </dgm:pt>
    <dgm:pt modelId="{6DB3A568-FE83-40C7-966A-4F42973EBABC}" type="pres">
      <dgm:prSet presAssocID="{5C2BA77E-22AC-41BE-B188-20703D3C94DB}" presName="FourNodes_2_text" presStyleLbl="node1" presStyleIdx="3" presStyleCnt="4">
        <dgm:presLayoutVars>
          <dgm:bulletEnabled val="1"/>
        </dgm:presLayoutVars>
      </dgm:prSet>
      <dgm:spPr/>
    </dgm:pt>
    <dgm:pt modelId="{B9DBF5AD-7F1F-4C06-8BB2-15447BE483D4}" type="pres">
      <dgm:prSet presAssocID="{5C2BA77E-22AC-41BE-B188-20703D3C94DB}" presName="FourNodes_3_text" presStyleLbl="node1" presStyleIdx="3" presStyleCnt="4">
        <dgm:presLayoutVars>
          <dgm:bulletEnabled val="1"/>
        </dgm:presLayoutVars>
      </dgm:prSet>
      <dgm:spPr/>
    </dgm:pt>
    <dgm:pt modelId="{1C78E2F0-CEE1-4057-864B-BFABB31120AE}" type="pres">
      <dgm:prSet presAssocID="{5C2BA77E-22AC-41BE-B188-20703D3C94DB}" presName="FourNodes_4_text" presStyleLbl="node1" presStyleIdx="3" presStyleCnt="4">
        <dgm:presLayoutVars>
          <dgm:bulletEnabled val="1"/>
        </dgm:presLayoutVars>
      </dgm:prSet>
      <dgm:spPr/>
    </dgm:pt>
  </dgm:ptLst>
  <dgm:cxnLst>
    <dgm:cxn modelId="{70C5400C-9286-44FF-8197-8DA6E88AA20C}" srcId="{5C2BA77E-22AC-41BE-B188-20703D3C94DB}" destId="{AF2F8575-0289-4B9F-9B67-910D77744A5E}" srcOrd="2" destOrd="0" parTransId="{86B447C2-23FF-4715-9302-9C4310AE9E0B}" sibTransId="{937696A8-11A4-42ED-A6A7-40766ABD1AC7}"/>
    <dgm:cxn modelId="{734B601B-EF09-4C64-BE9D-7BD3129BA442}" type="presOf" srcId="{5C2BA77E-22AC-41BE-B188-20703D3C94DB}" destId="{4CD3B6DB-BB99-44BC-B637-AD2196F4C53E}" srcOrd="0" destOrd="0" presId="urn:microsoft.com/office/officeart/2005/8/layout/vProcess5"/>
    <dgm:cxn modelId="{49508363-0478-4023-B2E0-813CCD4D7F9B}" type="presOf" srcId="{D7C2C651-F43B-4D28-9FC4-3B629E9E8241}" destId="{84E19C55-4D78-4051-B28A-726E3B1FEA68}" srcOrd="0" destOrd="0" presId="urn:microsoft.com/office/officeart/2005/8/layout/vProcess5"/>
    <dgm:cxn modelId="{4D111853-C167-42FE-B5B4-206B503EBC96}" srcId="{5C2BA77E-22AC-41BE-B188-20703D3C94DB}" destId="{BD0CE4C3-D269-40F7-A411-C2FB15FC87FB}" srcOrd="3" destOrd="0" parTransId="{9A1AE4A5-9E8D-443B-9291-33790EAF03CC}" sibTransId="{6270B702-3A51-4480-B04D-E40139E1EB5E}"/>
    <dgm:cxn modelId="{86A80178-DAE6-4E51-93E0-BE58E833E27C}" srcId="{5C2BA77E-22AC-41BE-B188-20703D3C94DB}" destId="{F45546EB-B39C-4037-8DDF-F9ECE92C6AE4}" srcOrd="1" destOrd="0" parTransId="{A28F9A31-1598-414B-B97C-3DBE89BF19D2}" sibTransId="{C532A4BF-69B6-4AC1-B489-F088FBEAB8DB}"/>
    <dgm:cxn modelId="{DB128A81-2544-464C-A3A7-1DF581A44DE7}" type="presOf" srcId="{D7C2C651-F43B-4D28-9FC4-3B629E9E8241}" destId="{4518C79E-26F3-4334-9E73-6A41FFA615DB}" srcOrd="1" destOrd="0" presId="urn:microsoft.com/office/officeart/2005/8/layout/vProcess5"/>
    <dgm:cxn modelId="{6DDD2884-2775-44B6-BE8B-2D5939763DC4}" type="presOf" srcId="{AF2F8575-0289-4B9F-9B67-910D77744A5E}" destId="{F8B1AD51-12EB-44AF-AFDC-E30C9DC35DFA}" srcOrd="0" destOrd="0" presId="urn:microsoft.com/office/officeart/2005/8/layout/vProcess5"/>
    <dgm:cxn modelId="{D254CB88-D2BE-4CE2-AAC4-C08B0D952B9F}" srcId="{5C2BA77E-22AC-41BE-B188-20703D3C94DB}" destId="{D7C2C651-F43B-4D28-9FC4-3B629E9E8241}" srcOrd="0" destOrd="0" parTransId="{267B2ADD-9777-439B-9291-0D54D3A0E170}" sibTransId="{A90AAD99-825F-48BD-90F8-11CF12C852EB}"/>
    <dgm:cxn modelId="{484EF08B-DC64-47FE-9426-37755BB4BD51}" type="presOf" srcId="{C532A4BF-69B6-4AC1-B489-F088FBEAB8DB}" destId="{D31AD6E2-7419-440A-B323-8BE712AF9D9A}" srcOrd="0" destOrd="0" presId="urn:microsoft.com/office/officeart/2005/8/layout/vProcess5"/>
    <dgm:cxn modelId="{0756F08B-E3EC-4C94-B372-CEF298AA65AC}" type="presOf" srcId="{A90AAD99-825F-48BD-90F8-11CF12C852EB}" destId="{695D7638-E6EA-476F-BBA5-FFB9EC029106}" srcOrd="0" destOrd="0" presId="urn:microsoft.com/office/officeart/2005/8/layout/vProcess5"/>
    <dgm:cxn modelId="{6E864B94-96D6-4A8D-9C2B-A229513ED0CF}" type="presOf" srcId="{BD0CE4C3-D269-40F7-A411-C2FB15FC87FB}" destId="{1C78E2F0-CEE1-4057-864B-BFABB31120AE}" srcOrd="1" destOrd="0" presId="urn:microsoft.com/office/officeart/2005/8/layout/vProcess5"/>
    <dgm:cxn modelId="{1F9DAF9D-7580-4555-A15D-C75365E361AD}" type="presOf" srcId="{BD0CE4C3-D269-40F7-A411-C2FB15FC87FB}" destId="{DAFA7749-9A5B-4B37-B3E0-F3B7F7EB8B4A}" srcOrd="0" destOrd="0" presId="urn:microsoft.com/office/officeart/2005/8/layout/vProcess5"/>
    <dgm:cxn modelId="{360C86B2-B0BE-4B2C-8C1A-7EE4EDE21A65}" type="presOf" srcId="{937696A8-11A4-42ED-A6A7-40766ABD1AC7}" destId="{8CF7A2FE-570F-435C-82CE-45C802C2BDFB}" srcOrd="0" destOrd="0" presId="urn:microsoft.com/office/officeart/2005/8/layout/vProcess5"/>
    <dgm:cxn modelId="{514330BA-48FE-4C8D-A509-F301BF0A0E35}" type="presOf" srcId="{AF2F8575-0289-4B9F-9B67-910D77744A5E}" destId="{B9DBF5AD-7F1F-4C06-8BB2-15447BE483D4}" srcOrd="1" destOrd="0" presId="urn:microsoft.com/office/officeart/2005/8/layout/vProcess5"/>
    <dgm:cxn modelId="{F0E94CE6-BF06-4692-BDBD-0B8307854658}" type="presOf" srcId="{F45546EB-B39C-4037-8DDF-F9ECE92C6AE4}" destId="{09DF5419-AE0A-4FCF-B08F-9F61ED178BCD}" srcOrd="0" destOrd="0" presId="urn:microsoft.com/office/officeart/2005/8/layout/vProcess5"/>
    <dgm:cxn modelId="{1A71A0F7-B854-4B14-AF90-C7E3170180B7}" type="presOf" srcId="{F45546EB-B39C-4037-8DDF-F9ECE92C6AE4}" destId="{6DB3A568-FE83-40C7-966A-4F42973EBABC}" srcOrd="1" destOrd="0" presId="urn:microsoft.com/office/officeart/2005/8/layout/vProcess5"/>
    <dgm:cxn modelId="{60AF3808-F9EC-4C60-A7E9-8C4873167396}" type="presParOf" srcId="{4CD3B6DB-BB99-44BC-B637-AD2196F4C53E}" destId="{F11D5891-BCB1-44DE-8D37-39AA5C3B583F}" srcOrd="0" destOrd="0" presId="urn:microsoft.com/office/officeart/2005/8/layout/vProcess5"/>
    <dgm:cxn modelId="{815B0479-D4B9-4B0D-AF39-D888E7868D00}" type="presParOf" srcId="{4CD3B6DB-BB99-44BC-B637-AD2196F4C53E}" destId="{84E19C55-4D78-4051-B28A-726E3B1FEA68}" srcOrd="1" destOrd="0" presId="urn:microsoft.com/office/officeart/2005/8/layout/vProcess5"/>
    <dgm:cxn modelId="{75141F82-1DB5-4B95-AA02-83A10C7181EC}" type="presParOf" srcId="{4CD3B6DB-BB99-44BC-B637-AD2196F4C53E}" destId="{09DF5419-AE0A-4FCF-B08F-9F61ED178BCD}" srcOrd="2" destOrd="0" presId="urn:microsoft.com/office/officeart/2005/8/layout/vProcess5"/>
    <dgm:cxn modelId="{08A04F8D-523D-4982-B549-48D63B172667}" type="presParOf" srcId="{4CD3B6DB-BB99-44BC-B637-AD2196F4C53E}" destId="{F8B1AD51-12EB-44AF-AFDC-E30C9DC35DFA}" srcOrd="3" destOrd="0" presId="urn:microsoft.com/office/officeart/2005/8/layout/vProcess5"/>
    <dgm:cxn modelId="{D412EF15-2986-4CF4-858E-B1961A12B57E}" type="presParOf" srcId="{4CD3B6DB-BB99-44BC-B637-AD2196F4C53E}" destId="{DAFA7749-9A5B-4B37-B3E0-F3B7F7EB8B4A}" srcOrd="4" destOrd="0" presId="urn:microsoft.com/office/officeart/2005/8/layout/vProcess5"/>
    <dgm:cxn modelId="{4364CC79-77F0-4545-AD6C-701D155BDD37}" type="presParOf" srcId="{4CD3B6DB-BB99-44BC-B637-AD2196F4C53E}" destId="{695D7638-E6EA-476F-BBA5-FFB9EC029106}" srcOrd="5" destOrd="0" presId="urn:microsoft.com/office/officeart/2005/8/layout/vProcess5"/>
    <dgm:cxn modelId="{91461F02-9CB5-4316-8C72-1ECB1C2924BA}" type="presParOf" srcId="{4CD3B6DB-BB99-44BC-B637-AD2196F4C53E}" destId="{D31AD6E2-7419-440A-B323-8BE712AF9D9A}" srcOrd="6" destOrd="0" presId="urn:microsoft.com/office/officeart/2005/8/layout/vProcess5"/>
    <dgm:cxn modelId="{2EDB914A-BDF8-4FC2-A41B-9D025C8215E3}" type="presParOf" srcId="{4CD3B6DB-BB99-44BC-B637-AD2196F4C53E}" destId="{8CF7A2FE-570F-435C-82CE-45C802C2BDFB}" srcOrd="7" destOrd="0" presId="urn:microsoft.com/office/officeart/2005/8/layout/vProcess5"/>
    <dgm:cxn modelId="{926F7D7A-386B-4AA2-A4CC-97152D3496C7}" type="presParOf" srcId="{4CD3B6DB-BB99-44BC-B637-AD2196F4C53E}" destId="{4518C79E-26F3-4334-9E73-6A41FFA615DB}" srcOrd="8" destOrd="0" presId="urn:microsoft.com/office/officeart/2005/8/layout/vProcess5"/>
    <dgm:cxn modelId="{5D365D3B-A7BF-4D52-8DF0-B911AA647548}" type="presParOf" srcId="{4CD3B6DB-BB99-44BC-B637-AD2196F4C53E}" destId="{6DB3A568-FE83-40C7-966A-4F42973EBABC}" srcOrd="9" destOrd="0" presId="urn:microsoft.com/office/officeart/2005/8/layout/vProcess5"/>
    <dgm:cxn modelId="{1B5A1EF1-12A9-4127-9F89-6AAC5C175A46}" type="presParOf" srcId="{4CD3B6DB-BB99-44BC-B637-AD2196F4C53E}" destId="{B9DBF5AD-7F1F-4C06-8BB2-15447BE483D4}" srcOrd="10" destOrd="0" presId="urn:microsoft.com/office/officeart/2005/8/layout/vProcess5"/>
    <dgm:cxn modelId="{0FC6D455-1155-4736-945E-48EF0316E990}" type="presParOf" srcId="{4CD3B6DB-BB99-44BC-B637-AD2196F4C53E}" destId="{1C78E2F0-CEE1-4057-864B-BFABB31120A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625C7F9-5447-42E6-8F80-3EB4DB1C17E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1756B20-2DBB-4B91-940B-DF4857B00424}">
      <dgm:prSet phldrT="[Text]" custT="1"/>
      <dgm:spPr/>
      <dgm:t>
        <a:bodyPr/>
        <a:lstStyle/>
        <a:p>
          <a:pPr>
            <a:buNone/>
          </a:pPr>
          <a:r>
            <a:rPr lang="en-US" sz="2000"/>
            <a:t>Mandatory and refresher IPC training sessions for all staff.</a:t>
          </a:r>
          <a:endParaRPr lang="en-GB" sz="2000"/>
        </a:p>
      </dgm:t>
    </dgm:pt>
    <dgm:pt modelId="{DFFE3F44-A8AC-4120-9720-2C9E4D3B5E5D}" type="parTrans" cxnId="{893A7FB8-F2D2-4869-8EED-355354D6B2D2}">
      <dgm:prSet/>
      <dgm:spPr/>
      <dgm:t>
        <a:bodyPr/>
        <a:lstStyle/>
        <a:p>
          <a:endParaRPr lang="en-GB"/>
        </a:p>
      </dgm:t>
    </dgm:pt>
    <dgm:pt modelId="{6DF76039-6E69-4B26-9782-DAFF701BA96E}" type="sibTrans" cxnId="{893A7FB8-F2D2-4869-8EED-355354D6B2D2}">
      <dgm:prSet/>
      <dgm:spPr/>
      <dgm:t>
        <a:bodyPr/>
        <a:lstStyle/>
        <a:p>
          <a:endParaRPr lang="en-GB"/>
        </a:p>
      </dgm:t>
    </dgm:pt>
    <dgm:pt modelId="{B563C33A-3337-4BF4-9F24-2C2BC12B3BCF}">
      <dgm:prSet custT="1"/>
      <dgm:spPr/>
      <dgm:t>
        <a:bodyPr/>
        <a:lstStyle/>
        <a:p>
          <a:r>
            <a:rPr lang="en-US" sz="2000"/>
            <a:t>Ensuring access to PPE, testing kits, and occupational health support.</a:t>
          </a:r>
        </a:p>
      </dgm:t>
    </dgm:pt>
    <dgm:pt modelId="{BAE1405A-7237-4D83-83DC-A88D59E500DC}" type="parTrans" cxnId="{835C5F59-1A94-4578-AADE-0B2AAEBF92F5}">
      <dgm:prSet/>
      <dgm:spPr/>
      <dgm:t>
        <a:bodyPr/>
        <a:lstStyle/>
        <a:p>
          <a:endParaRPr lang="en-GB"/>
        </a:p>
      </dgm:t>
    </dgm:pt>
    <dgm:pt modelId="{EFEE6A50-EFAF-490E-A43F-2F2D39B4B64B}" type="sibTrans" cxnId="{835C5F59-1A94-4578-AADE-0B2AAEBF92F5}">
      <dgm:prSet/>
      <dgm:spPr/>
      <dgm:t>
        <a:bodyPr/>
        <a:lstStyle/>
        <a:p>
          <a:endParaRPr lang="en-GB"/>
        </a:p>
      </dgm:t>
    </dgm:pt>
    <dgm:pt modelId="{9C260BFD-E36F-48D2-9DAA-283AFDC06547}">
      <dgm:prSet custT="1"/>
      <dgm:spPr/>
      <dgm:t>
        <a:bodyPr/>
        <a:lstStyle/>
        <a:p>
          <a:r>
            <a:rPr lang="en-US" sz="2000"/>
            <a:t>Collaboration between nursing teams, GPs, and public health officials for quick outbreak management.</a:t>
          </a:r>
        </a:p>
      </dgm:t>
    </dgm:pt>
    <dgm:pt modelId="{8071B5A8-5252-4949-ABFD-FC91D3164A11}" type="parTrans" cxnId="{BECF511F-D41C-4C60-8AB3-825DF01595EA}">
      <dgm:prSet/>
      <dgm:spPr/>
      <dgm:t>
        <a:bodyPr/>
        <a:lstStyle/>
        <a:p>
          <a:endParaRPr lang="en-GB"/>
        </a:p>
      </dgm:t>
    </dgm:pt>
    <dgm:pt modelId="{418E915A-351A-4EFF-9378-E5FAF26520D1}" type="sibTrans" cxnId="{BECF511F-D41C-4C60-8AB3-825DF01595EA}">
      <dgm:prSet/>
      <dgm:spPr/>
      <dgm:t>
        <a:bodyPr/>
        <a:lstStyle/>
        <a:p>
          <a:endParaRPr lang="en-GB"/>
        </a:p>
      </dgm:t>
    </dgm:pt>
    <dgm:pt modelId="{54FF0284-B429-4407-881A-18A249C85557}">
      <dgm:prSet custT="1"/>
      <dgm:spPr/>
      <dgm:t>
        <a:bodyPr/>
        <a:lstStyle/>
        <a:p>
          <a:r>
            <a:rPr lang="en-US" sz="2000"/>
            <a:t>Structured education improves adherence to infection control practices and outbreak prevention (MacLean et al., 2025).</a:t>
          </a:r>
        </a:p>
      </dgm:t>
    </dgm:pt>
    <dgm:pt modelId="{C251F702-A821-4D86-ADA6-D70712EBFE73}" type="parTrans" cxnId="{C9A3F122-A8CF-46A8-980A-D9C2EBB6A191}">
      <dgm:prSet/>
      <dgm:spPr/>
      <dgm:t>
        <a:bodyPr/>
        <a:lstStyle/>
        <a:p>
          <a:endParaRPr lang="en-GB"/>
        </a:p>
      </dgm:t>
    </dgm:pt>
    <dgm:pt modelId="{3C10B851-ABCB-4829-86C1-5FFB12338D7A}" type="sibTrans" cxnId="{C9A3F122-A8CF-46A8-980A-D9C2EBB6A191}">
      <dgm:prSet/>
      <dgm:spPr/>
      <dgm:t>
        <a:bodyPr/>
        <a:lstStyle/>
        <a:p>
          <a:endParaRPr lang="en-GB"/>
        </a:p>
      </dgm:t>
    </dgm:pt>
    <dgm:pt modelId="{F28E06EB-36EC-4D05-A120-047E11FC2AFA}" type="pres">
      <dgm:prSet presAssocID="{1625C7F9-5447-42E6-8F80-3EB4DB1C17E1}" presName="diagram" presStyleCnt="0">
        <dgm:presLayoutVars>
          <dgm:dir/>
          <dgm:resizeHandles val="exact"/>
        </dgm:presLayoutVars>
      </dgm:prSet>
      <dgm:spPr/>
    </dgm:pt>
    <dgm:pt modelId="{4372C89A-64F7-4DF1-A1C6-76A19E9454CE}" type="pres">
      <dgm:prSet presAssocID="{21756B20-2DBB-4B91-940B-DF4857B00424}" presName="node" presStyleLbl="node1" presStyleIdx="0" presStyleCnt="4">
        <dgm:presLayoutVars>
          <dgm:bulletEnabled val="1"/>
        </dgm:presLayoutVars>
      </dgm:prSet>
      <dgm:spPr/>
    </dgm:pt>
    <dgm:pt modelId="{109A04A4-B4F3-40F7-A817-CDF20C1C72C8}" type="pres">
      <dgm:prSet presAssocID="{6DF76039-6E69-4B26-9782-DAFF701BA96E}" presName="sibTrans" presStyleCnt="0"/>
      <dgm:spPr/>
    </dgm:pt>
    <dgm:pt modelId="{9752CE75-4691-43F5-AB4D-D442D38A3A52}" type="pres">
      <dgm:prSet presAssocID="{B563C33A-3337-4BF4-9F24-2C2BC12B3BCF}" presName="node" presStyleLbl="node1" presStyleIdx="1" presStyleCnt="4">
        <dgm:presLayoutVars>
          <dgm:bulletEnabled val="1"/>
        </dgm:presLayoutVars>
      </dgm:prSet>
      <dgm:spPr/>
    </dgm:pt>
    <dgm:pt modelId="{C5DD068B-21C2-4608-B5DF-53BF27731B6D}" type="pres">
      <dgm:prSet presAssocID="{EFEE6A50-EFAF-490E-A43F-2F2D39B4B64B}" presName="sibTrans" presStyleCnt="0"/>
      <dgm:spPr/>
    </dgm:pt>
    <dgm:pt modelId="{53D6A5B7-3DBC-4976-AF01-681F56BD09E5}" type="pres">
      <dgm:prSet presAssocID="{9C260BFD-E36F-48D2-9DAA-283AFDC06547}" presName="node" presStyleLbl="node1" presStyleIdx="2" presStyleCnt="4">
        <dgm:presLayoutVars>
          <dgm:bulletEnabled val="1"/>
        </dgm:presLayoutVars>
      </dgm:prSet>
      <dgm:spPr/>
    </dgm:pt>
    <dgm:pt modelId="{7A4D73B4-53EB-4B95-A347-F71B64EDE5C5}" type="pres">
      <dgm:prSet presAssocID="{418E915A-351A-4EFF-9378-E5FAF26520D1}" presName="sibTrans" presStyleCnt="0"/>
      <dgm:spPr/>
    </dgm:pt>
    <dgm:pt modelId="{7B197602-4D5A-4A8B-98EC-4D0798119842}" type="pres">
      <dgm:prSet presAssocID="{54FF0284-B429-4407-881A-18A249C85557}" presName="node" presStyleLbl="node1" presStyleIdx="3" presStyleCnt="4">
        <dgm:presLayoutVars>
          <dgm:bulletEnabled val="1"/>
        </dgm:presLayoutVars>
      </dgm:prSet>
      <dgm:spPr/>
    </dgm:pt>
  </dgm:ptLst>
  <dgm:cxnLst>
    <dgm:cxn modelId="{FBC24A0E-9BA0-472B-8DCA-4377380D8460}" type="presOf" srcId="{9C260BFD-E36F-48D2-9DAA-283AFDC06547}" destId="{53D6A5B7-3DBC-4976-AF01-681F56BD09E5}" srcOrd="0" destOrd="0" presId="urn:microsoft.com/office/officeart/2005/8/layout/default"/>
    <dgm:cxn modelId="{BECF511F-D41C-4C60-8AB3-825DF01595EA}" srcId="{1625C7F9-5447-42E6-8F80-3EB4DB1C17E1}" destId="{9C260BFD-E36F-48D2-9DAA-283AFDC06547}" srcOrd="2" destOrd="0" parTransId="{8071B5A8-5252-4949-ABFD-FC91D3164A11}" sibTransId="{418E915A-351A-4EFF-9378-E5FAF26520D1}"/>
    <dgm:cxn modelId="{C9A3F122-A8CF-46A8-980A-D9C2EBB6A191}" srcId="{1625C7F9-5447-42E6-8F80-3EB4DB1C17E1}" destId="{54FF0284-B429-4407-881A-18A249C85557}" srcOrd="3" destOrd="0" parTransId="{C251F702-A821-4D86-ADA6-D70712EBFE73}" sibTransId="{3C10B851-ABCB-4829-86C1-5FFB12338D7A}"/>
    <dgm:cxn modelId="{835C5F59-1A94-4578-AADE-0B2AAEBF92F5}" srcId="{1625C7F9-5447-42E6-8F80-3EB4DB1C17E1}" destId="{B563C33A-3337-4BF4-9F24-2C2BC12B3BCF}" srcOrd="1" destOrd="0" parTransId="{BAE1405A-7237-4D83-83DC-A88D59E500DC}" sibTransId="{EFEE6A50-EFAF-490E-A43F-2F2D39B4B64B}"/>
    <dgm:cxn modelId="{9C17BE8F-D3FC-43D3-9C38-135EC3F665C9}" type="presOf" srcId="{B563C33A-3337-4BF4-9F24-2C2BC12B3BCF}" destId="{9752CE75-4691-43F5-AB4D-D442D38A3A52}" srcOrd="0" destOrd="0" presId="urn:microsoft.com/office/officeart/2005/8/layout/default"/>
    <dgm:cxn modelId="{893A7FB8-F2D2-4869-8EED-355354D6B2D2}" srcId="{1625C7F9-5447-42E6-8F80-3EB4DB1C17E1}" destId="{21756B20-2DBB-4B91-940B-DF4857B00424}" srcOrd="0" destOrd="0" parTransId="{DFFE3F44-A8AC-4120-9720-2C9E4D3B5E5D}" sibTransId="{6DF76039-6E69-4B26-9782-DAFF701BA96E}"/>
    <dgm:cxn modelId="{E5C166BC-4725-49A0-B45F-2AB1B5F5171F}" type="presOf" srcId="{54FF0284-B429-4407-881A-18A249C85557}" destId="{7B197602-4D5A-4A8B-98EC-4D0798119842}" srcOrd="0" destOrd="0" presId="urn:microsoft.com/office/officeart/2005/8/layout/default"/>
    <dgm:cxn modelId="{CA0560D8-75A1-4345-98D5-34B77A797840}" type="presOf" srcId="{1625C7F9-5447-42E6-8F80-3EB4DB1C17E1}" destId="{F28E06EB-36EC-4D05-A120-047E11FC2AFA}" srcOrd="0" destOrd="0" presId="urn:microsoft.com/office/officeart/2005/8/layout/default"/>
    <dgm:cxn modelId="{39ACC5DB-75C3-497B-AD53-C1CB60ECB5D7}" type="presOf" srcId="{21756B20-2DBB-4B91-940B-DF4857B00424}" destId="{4372C89A-64F7-4DF1-A1C6-76A19E9454CE}" srcOrd="0" destOrd="0" presId="urn:microsoft.com/office/officeart/2005/8/layout/default"/>
    <dgm:cxn modelId="{26C4C73D-FC7A-4DE5-A233-217A2EDCFCE9}" type="presParOf" srcId="{F28E06EB-36EC-4D05-A120-047E11FC2AFA}" destId="{4372C89A-64F7-4DF1-A1C6-76A19E9454CE}" srcOrd="0" destOrd="0" presId="urn:microsoft.com/office/officeart/2005/8/layout/default"/>
    <dgm:cxn modelId="{E3BB3083-7399-43AC-968E-DDC3C5822A69}" type="presParOf" srcId="{F28E06EB-36EC-4D05-A120-047E11FC2AFA}" destId="{109A04A4-B4F3-40F7-A817-CDF20C1C72C8}" srcOrd="1" destOrd="0" presId="urn:microsoft.com/office/officeart/2005/8/layout/default"/>
    <dgm:cxn modelId="{47426828-68DC-4262-9016-E42886C46541}" type="presParOf" srcId="{F28E06EB-36EC-4D05-A120-047E11FC2AFA}" destId="{9752CE75-4691-43F5-AB4D-D442D38A3A52}" srcOrd="2" destOrd="0" presId="urn:microsoft.com/office/officeart/2005/8/layout/default"/>
    <dgm:cxn modelId="{89C2910D-FE31-4848-B370-CA50C31C4962}" type="presParOf" srcId="{F28E06EB-36EC-4D05-A120-047E11FC2AFA}" destId="{C5DD068B-21C2-4608-B5DF-53BF27731B6D}" srcOrd="3" destOrd="0" presId="urn:microsoft.com/office/officeart/2005/8/layout/default"/>
    <dgm:cxn modelId="{DACCAD75-113A-4C18-80A1-E90A03847A6B}" type="presParOf" srcId="{F28E06EB-36EC-4D05-A120-047E11FC2AFA}" destId="{53D6A5B7-3DBC-4976-AF01-681F56BD09E5}" srcOrd="4" destOrd="0" presId="urn:microsoft.com/office/officeart/2005/8/layout/default"/>
    <dgm:cxn modelId="{E85954FC-93EE-46B5-BAA0-5F394C894F3B}" type="presParOf" srcId="{F28E06EB-36EC-4D05-A120-047E11FC2AFA}" destId="{7A4D73B4-53EB-4B95-A347-F71B64EDE5C5}" srcOrd="5" destOrd="0" presId="urn:microsoft.com/office/officeart/2005/8/layout/default"/>
    <dgm:cxn modelId="{F603E725-3A0E-45C9-95FE-D31AAA150E09}" type="presParOf" srcId="{F28E06EB-36EC-4D05-A120-047E11FC2AFA}" destId="{7B197602-4D5A-4A8B-98EC-4D079811984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9088D3-F4CD-48B0-9686-50D1FE72812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3E2EAABD-7A83-41B0-971C-93A5377F609E}">
      <dgm:prSet phldrT="[Text]" custT="1"/>
      <dgm:spPr/>
      <dgm:t>
        <a:bodyPr/>
        <a:lstStyle/>
        <a:p>
          <a:r>
            <a:rPr lang="en-US" sz="1800"/>
            <a:t>Coordination between management, staff, residents, and families through shared communication systems.</a:t>
          </a:r>
          <a:endParaRPr lang="en-GB" sz="1800"/>
        </a:p>
      </dgm:t>
    </dgm:pt>
    <dgm:pt modelId="{C7096DBA-A456-45F4-8EB8-0441B96F64E2}" type="parTrans" cxnId="{8A89908E-3BFD-4B77-B2D3-18643089AF45}">
      <dgm:prSet/>
      <dgm:spPr/>
      <dgm:t>
        <a:bodyPr/>
        <a:lstStyle/>
        <a:p>
          <a:endParaRPr lang="en-GB"/>
        </a:p>
      </dgm:t>
    </dgm:pt>
    <dgm:pt modelId="{22B391C7-37F2-4793-8959-64575E3CBEFA}" type="sibTrans" cxnId="{8A89908E-3BFD-4B77-B2D3-18643089AF45}">
      <dgm:prSet/>
      <dgm:spPr/>
      <dgm:t>
        <a:bodyPr/>
        <a:lstStyle/>
        <a:p>
          <a:endParaRPr lang="en-GB"/>
        </a:p>
      </dgm:t>
    </dgm:pt>
    <dgm:pt modelId="{8EF551E4-EA16-4147-8EA7-A4D8AAAAA298}">
      <dgm:prSet custT="1"/>
      <dgm:spPr/>
      <dgm:t>
        <a:bodyPr/>
        <a:lstStyle/>
        <a:p>
          <a:r>
            <a:rPr lang="en-US" sz="1800"/>
            <a:t>Data monitoring for early detection and response to infections </a:t>
          </a:r>
          <a:r>
            <a:rPr lang="en-GB" sz="1800"/>
            <a:t>(</a:t>
          </a:r>
          <a:r>
            <a:rPr lang="en-GB" sz="1800" err="1"/>
            <a:t>Jauneikaite</a:t>
          </a:r>
          <a:r>
            <a:rPr lang="en-GB" sz="1800"/>
            <a:t> </a:t>
          </a:r>
          <a:r>
            <a:rPr lang="en-GB" sz="1800" i="1"/>
            <a:t>et al.</a:t>
          </a:r>
          <a:r>
            <a:rPr lang="en-GB" sz="1800"/>
            <a:t>, 2023)</a:t>
          </a:r>
          <a:r>
            <a:rPr lang="en-US" sz="1800"/>
            <a:t>.</a:t>
          </a:r>
        </a:p>
      </dgm:t>
    </dgm:pt>
    <dgm:pt modelId="{F730AF42-1844-4137-ADB5-4144A805539D}" type="parTrans" cxnId="{EAC0E11E-89DD-425A-96E2-B0E5013096D0}">
      <dgm:prSet/>
      <dgm:spPr/>
      <dgm:t>
        <a:bodyPr/>
        <a:lstStyle/>
        <a:p>
          <a:endParaRPr lang="en-GB"/>
        </a:p>
      </dgm:t>
    </dgm:pt>
    <dgm:pt modelId="{54F440AD-6643-4A7D-B805-B80F6EE2A130}" type="sibTrans" cxnId="{EAC0E11E-89DD-425A-96E2-B0E5013096D0}">
      <dgm:prSet/>
      <dgm:spPr/>
      <dgm:t>
        <a:bodyPr/>
        <a:lstStyle/>
        <a:p>
          <a:endParaRPr lang="en-GB"/>
        </a:p>
      </dgm:t>
    </dgm:pt>
    <dgm:pt modelId="{F525D59D-99C3-45F8-BBC9-AFEDE32BA2A7}">
      <dgm:prSet custT="1"/>
      <dgm:spPr/>
      <dgm:t>
        <a:bodyPr/>
        <a:lstStyle/>
        <a:p>
          <a:r>
            <a:rPr lang="en-US" sz="1800"/>
            <a:t>Alignment with UKHSA national outbreak guidance for consistent standards.</a:t>
          </a:r>
        </a:p>
      </dgm:t>
    </dgm:pt>
    <dgm:pt modelId="{0FB3D4FA-A04D-4132-81CE-C23805674C55}" type="parTrans" cxnId="{9D500B60-B07B-48D2-B5E0-47C16A906505}">
      <dgm:prSet/>
      <dgm:spPr/>
      <dgm:t>
        <a:bodyPr/>
        <a:lstStyle/>
        <a:p>
          <a:endParaRPr lang="en-GB"/>
        </a:p>
      </dgm:t>
    </dgm:pt>
    <dgm:pt modelId="{831B0812-4CDE-4D5B-9997-0516C9856AD1}" type="sibTrans" cxnId="{9D500B60-B07B-48D2-B5E0-47C16A906505}">
      <dgm:prSet/>
      <dgm:spPr/>
      <dgm:t>
        <a:bodyPr/>
        <a:lstStyle/>
        <a:p>
          <a:endParaRPr lang="en-GB"/>
        </a:p>
      </dgm:t>
    </dgm:pt>
    <dgm:pt modelId="{DECA5EF9-E40D-4ECD-9D11-54B78FC834C6}">
      <dgm:prSet custT="1"/>
      <dgm:spPr/>
      <dgm:t>
        <a:bodyPr/>
        <a:lstStyle/>
        <a:p>
          <a:r>
            <a:rPr lang="en-US" sz="1800"/>
            <a:t> Promotes cross-sector collaboration, addressing calls for integrated infection services across health systems (Llewelyn et al., 2022).</a:t>
          </a:r>
        </a:p>
      </dgm:t>
    </dgm:pt>
    <dgm:pt modelId="{81955D57-3FD0-430E-8241-812D05324146}" type="parTrans" cxnId="{EFE90FB9-CFA2-4E22-BBFF-1BD16175EA89}">
      <dgm:prSet/>
      <dgm:spPr/>
      <dgm:t>
        <a:bodyPr/>
        <a:lstStyle/>
        <a:p>
          <a:endParaRPr lang="en-GB"/>
        </a:p>
      </dgm:t>
    </dgm:pt>
    <dgm:pt modelId="{E1DFEADD-1794-46CD-9340-EF14B2E6F9D1}" type="sibTrans" cxnId="{EFE90FB9-CFA2-4E22-BBFF-1BD16175EA89}">
      <dgm:prSet/>
      <dgm:spPr/>
      <dgm:t>
        <a:bodyPr/>
        <a:lstStyle/>
        <a:p>
          <a:endParaRPr lang="en-GB"/>
        </a:p>
      </dgm:t>
    </dgm:pt>
    <dgm:pt modelId="{C56BC8EE-AE1D-466F-AC72-A369FD6110B0}" type="pres">
      <dgm:prSet presAssocID="{D09088D3-F4CD-48B0-9686-50D1FE728123}" presName="vert0" presStyleCnt="0">
        <dgm:presLayoutVars>
          <dgm:dir/>
          <dgm:animOne val="branch"/>
          <dgm:animLvl val="lvl"/>
        </dgm:presLayoutVars>
      </dgm:prSet>
      <dgm:spPr/>
    </dgm:pt>
    <dgm:pt modelId="{A4EF7EE3-5FA9-4BD7-A90C-B86CD615C792}" type="pres">
      <dgm:prSet presAssocID="{3E2EAABD-7A83-41B0-971C-93A5377F609E}" presName="thickLine" presStyleLbl="alignNode1" presStyleIdx="0" presStyleCnt="4"/>
      <dgm:spPr/>
    </dgm:pt>
    <dgm:pt modelId="{469D47EC-848F-44BE-B6C8-FF1882A0AF4E}" type="pres">
      <dgm:prSet presAssocID="{3E2EAABD-7A83-41B0-971C-93A5377F609E}" presName="horz1" presStyleCnt="0"/>
      <dgm:spPr/>
    </dgm:pt>
    <dgm:pt modelId="{5695E167-E753-41B1-A18F-A039CA39E4A1}" type="pres">
      <dgm:prSet presAssocID="{3E2EAABD-7A83-41B0-971C-93A5377F609E}" presName="tx1" presStyleLbl="revTx" presStyleIdx="0" presStyleCnt="4"/>
      <dgm:spPr/>
    </dgm:pt>
    <dgm:pt modelId="{68C98951-8C89-4276-8519-6D66DF0A3211}" type="pres">
      <dgm:prSet presAssocID="{3E2EAABD-7A83-41B0-971C-93A5377F609E}" presName="vert1" presStyleCnt="0"/>
      <dgm:spPr/>
    </dgm:pt>
    <dgm:pt modelId="{73CC4A3A-A67D-4510-A8BF-8E7292FB6111}" type="pres">
      <dgm:prSet presAssocID="{8EF551E4-EA16-4147-8EA7-A4D8AAAAA298}" presName="thickLine" presStyleLbl="alignNode1" presStyleIdx="1" presStyleCnt="4"/>
      <dgm:spPr/>
    </dgm:pt>
    <dgm:pt modelId="{78D2FD6B-95F3-4EFD-8D5A-6787A28D0BE7}" type="pres">
      <dgm:prSet presAssocID="{8EF551E4-EA16-4147-8EA7-A4D8AAAAA298}" presName="horz1" presStyleCnt="0"/>
      <dgm:spPr/>
    </dgm:pt>
    <dgm:pt modelId="{FD14029B-5609-4D34-8C2F-1E367EBBDC08}" type="pres">
      <dgm:prSet presAssocID="{8EF551E4-EA16-4147-8EA7-A4D8AAAAA298}" presName="tx1" presStyleLbl="revTx" presStyleIdx="1" presStyleCnt="4"/>
      <dgm:spPr/>
    </dgm:pt>
    <dgm:pt modelId="{E29C91D4-59BF-498B-A9AC-DE21139D1042}" type="pres">
      <dgm:prSet presAssocID="{8EF551E4-EA16-4147-8EA7-A4D8AAAAA298}" presName="vert1" presStyleCnt="0"/>
      <dgm:spPr/>
    </dgm:pt>
    <dgm:pt modelId="{6F021E4F-B8AC-4BD2-82C4-24C1CD8C4599}" type="pres">
      <dgm:prSet presAssocID="{F525D59D-99C3-45F8-BBC9-AFEDE32BA2A7}" presName="thickLine" presStyleLbl="alignNode1" presStyleIdx="2" presStyleCnt="4"/>
      <dgm:spPr/>
    </dgm:pt>
    <dgm:pt modelId="{A77CF5C4-0510-4A18-B9F3-A2D70A346020}" type="pres">
      <dgm:prSet presAssocID="{F525D59D-99C3-45F8-BBC9-AFEDE32BA2A7}" presName="horz1" presStyleCnt="0"/>
      <dgm:spPr/>
    </dgm:pt>
    <dgm:pt modelId="{5FE1DB5A-6463-41B3-ACD4-F22E155CD6A1}" type="pres">
      <dgm:prSet presAssocID="{F525D59D-99C3-45F8-BBC9-AFEDE32BA2A7}" presName="tx1" presStyleLbl="revTx" presStyleIdx="2" presStyleCnt="4"/>
      <dgm:spPr/>
    </dgm:pt>
    <dgm:pt modelId="{ED4E917D-89B4-4073-AC90-8563D9B1AB61}" type="pres">
      <dgm:prSet presAssocID="{F525D59D-99C3-45F8-BBC9-AFEDE32BA2A7}" presName="vert1" presStyleCnt="0"/>
      <dgm:spPr/>
    </dgm:pt>
    <dgm:pt modelId="{E6E0DF2E-C058-4CD3-AD9E-A728C4C682BF}" type="pres">
      <dgm:prSet presAssocID="{DECA5EF9-E40D-4ECD-9D11-54B78FC834C6}" presName="thickLine" presStyleLbl="alignNode1" presStyleIdx="3" presStyleCnt="4"/>
      <dgm:spPr/>
    </dgm:pt>
    <dgm:pt modelId="{768728C9-46A2-44BF-8669-324072540BC0}" type="pres">
      <dgm:prSet presAssocID="{DECA5EF9-E40D-4ECD-9D11-54B78FC834C6}" presName="horz1" presStyleCnt="0"/>
      <dgm:spPr/>
    </dgm:pt>
    <dgm:pt modelId="{6845FD8E-EEC9-4B9C-87EC-3287A4A35582}" type="pres">
      <dgm:prSet presAssocID="{DECA5EF9-E40D-4ECD-9D11-54B78FC834C6}" presName="tx1" presStyleLbl="revTx" presStyleIdx="3" presStyleCnt="4"/>
      <dgm:spPr/>
    </dgm:pt>
    <dgm:pt modelId="{2C8CD4E0-AB0B-4559-9F18-E74A7C42C338}" type="pres">
      <dgm:prSet presAssocID="{DECA5EF9-E40D-4ECD-9D11-54B78FC834C6}" presName="vert1" presStyleCnt="0"/>
      <dgm:spPr/>
    </dgm:pt>
  </dgm:ptLst>
  <dgm:cxnLst>
    <dgm:cxn modelId="{EAC0E11E-89DD-425A-96E2-B0E5013096D0}" srcId="{D09088D3-F4CD-48B0-9686-50D1FE728123}" destId="{8EF551E4-EA16-4147-8EA7-A4D8AAAAA298}" srcOrd="1" destOrd="0" parTransId="{F730AF42-1844-4137-ADB5-4144A805539D}" sibTransId="{54F440AD-6643-4A7D-B805-B80F6EE2A130}"/>
    <dgm:cxn modelId="{9A2E2F25-277B-483C-BB95-BFAB796BE5B8}" type="presOf" srcId="{8EF551E4-EA16-4147-8EA7-A4D8AAAAA298}" destId="{FD14029B-5609-4D34-8C2F-1E367EBBDC08}" srcOrd="0" destOrd="0" presId="urn:microsoft.com/office/officeart/2008/layout/LinedList"/>
    <dgm:cxn modelId="{3A167E39-29C1-45EC-AF58-24207D26CC44}" type="presOf" srcId="{3E2EAABD-7A83-41B0-971C-93A5377F609E}" destId="{5695E167-E753-41B1-A18F-A039CA39E4A1}" srcOrd="0" destOrd="0" presId="urn:microsoft.com/office/officeart/2008/layout/LinedList"/>
    <dgm:cxn modelId="{9D500B60-B07B-48D2-B5E0-47C16A906505}" srcId="{D09088D3-F4CD-48B0-9686-50D1FE728123}" destId="{F525D59D-99C3-45F8-BBC9-AFEDE32BA2A7}" srcOrd="2" destOrd="0" parTransId="{0FB3D4FA-A04D-4132-81CE-C23805674C55}" sibTransId="{831B0812-4CDE-4D5B-9997-0516C9856AD1}"/>
    <dgm:cxn modelId="{9BEBC375-0F5F-4E6B-B78D-33F40903D553}" type="presOf" srcId="{D09088D3-F4CD-48B0-9686-50D1FE728123}" destId="{C56BC8EE-AE1D-466F-AC72-A369FD6110B0}" srcOrd="0" destOrd="0" presId="urn:microsoft.com/office/officeart/2008/layout/LinedList"/>
    <dgm:cxn modelId="{8A89908E-3BFD-4B77-B2D3-18643089AF45}" srcId="{D09088D3-F4CD-48B0-9686-50D1FE728123}" destId="{3E2EAABD-7A83-41B0-971C-93A5377F609E}" srcOrd="0" destOrd="0" parTransId="{C7096DBA-A456-45F4-8EB8-0441B96F64E2}" sibTransId="{22B391C7-37F2-4793-8959-64575E3CBEFA}"/>
    <dgm:cxn modelId="{9D0C959F-D526-4722-88FA-AE963BC87636}" type="presOf" srcId="{DECA5EF9-E40D-4ECD-9D11-54B78FC834C6}" destId="{6845FD8E-EEC9-4B9C-87EC-3287A4A35582}" srcOrd="0" destOrd="0" presId="urn:microsoft.com/office/officeart/2008/layout/LinedList"/>
    <dgm:cxn modelId="{EFE90FB9-CFA2-4E22-BBFF-1BD16175EA89}" srcId="{D09088D3-F4CD-48B0-9686-50D1FE728123}" destId="{DECA5EF9-E40D-4ECD-9D11-54B78FC834C6}" srcOrd="3" destOrd="0" parTransId="{81955D57-3FD0-430E-8241-812D05324146}" sibTransId="{E1DFEADD-1794-46CD-9340-EF14B2E6F9D1}"/>
    <dgm:cxn modelId="{7A8DC9D1-D1A0-4189-9F47-18746BDB8A6B}" type="presOf" srcId="{F525D59D-99C3-45F8-BBC9-AFEDE32BA2A7}" destId="{5FE1DB5A-6463-41B3-ACD4-F22E155CD6A1}" srcOrd="0" destOrd="0" presId="urn:microsoft.com/office/officeart/2008/layout/LinedList"/>
    <dgm:cxn modelId="{D0EF8CE4-0EDB-4349-98AF-F3BA9A38A01B}" type="presParOf" srcId="{C56BC8EE-AE1D-466F-AC72-A369FD6110B0}" destId="{A4EF7EE3-5FA9-4BD7-A90C-B86CD615C792}" srcOrd="0" destOrd="0" presId="urn:microsoft.com/office/officeart/2008/layout/LinedList"/>
    <dgm:cxn modelId="{5BE1CC3F-541E-4EE9-A277-98F5A4757A03}" type="presParOf" srcId="{C56BC8EE-AE1D-466F-AC72-A369FD6110B0}" destId="{469D47EC-848F-44BE-B6C8-FF1882A0AF4E}" srcOrd="1" destOrd="0" presId="urn:microsoft.com/office/officeart/2008/layout/LinedList"/>
    <dgm:cxn modelId="{E9B0619B-FD74-432F-BA3A-A1BA73A4F7EF}" type="presParOf" srcId="{469D47EC-848F-44BE-B6C8-FF1882A0AF4E}" destId="{5695E167-E753-41B1-A18F-A039CA39E4A1}" srcOrd="0" destOrd="0" presId="urn:microsoft.com/office/officeart/2008/layout/LinedList"/>
    <dgm:cxn modelId="{1705930A-0062-4A81-AA26-10622CAC1AC5}" type="presParOf" srcId="{469D47EC-848F-44BE-B6C8-FF1882A0AF4E}" destId="{68C98951-8C89-4276-8519-6D66DF0A3211}" srcOrd="1" destOrd="0" presId="urn:microsoft.com/office/officeart/2008/layout/LinedList"/>
    <dgm:cxn modelId="{DABACB3F-FE52-4A78-9D8F-A215DF7FBA3D}" type="presParOf" srcId="{C56BC8EE-AE1D-466F-AC72-A369FD6110B0}" destId="{73CC4A3A-A67D-4510-A8BF-8E7292FB6111}" srcOrd="2" destOrd="0" presId="urn:microsoft.com/office/officeart/2008/layout/LinedList"/>
    <dgm:cxn modelId="{D55A53AA-FEA5-40AB-AD6E-C6E51F97F322}" type="presParOf" srcId="{C56BC8EE-AE1D-466F-AC72-A369FD6110B0}" destId="{78D2FD6B-95F3-4EFD-8D5A-6787A28D0BE7}" srcOrd="3" destOrd="0" presId="urn:microsoft.com/office/officeart/2008/layout/LinedList"/>
    <dgm:cxn modelId="{AAC3A484-DC0F-4F2A-BAAA-C2F4CFF6D010}" type="presParOf" srcId="{78D2FD6B-95F3-4EFD-8D5A-6787A28D0BE7}" destId="{FD14029B-5609-4D34-8C2F-1E367EBBDC08}" srcOrd="0" destOrd="0" presId="urn:microsoft.com/office/officeart/2008/layout/LinedList"/>
    <dgm:cxn modelId="{D4221CCF-5E9D-4A51-994F-C6FC3D339542}" type="presParOf" srcId="{78D2FD6B-95F3-4EFD-8D5A-6787A28D0BE7}" destId="{E29C91D4-59BF-498B-A9AC-DE21139D1042}" srcOrd="1" destOrd="0" presId="urn:microsoft.com/office/officeart/2008/layout/LinedList"/>
    <dgm:cxn modelId="{4DD32BD1-A6C7-400F-96DC-36E4B06D6CE0}" type="presParOf" srcId="{C56BC8EE-AE1D-466F-AC72-A369FD6110B0}" destId="{6F021E4F-B8AC-4BD2-82C4-24C1CD8C4599}" srcOrd="4" destOrd="0" presId="urn:microsoft.com/office/officeart/2008/layout/LinedList"/>
    <dgm:cxn modelId="{13236D38-2BE8-4BFA-AB66-F325A6FFA206}" type="presParOf" srcId="{C56BC8EE-AE1D-466F-AC72-A369FD6110B0}" destId="{A77CF5C4-0510-4A18-B9F3-A2D70A346020}" srcOrd="5" destOrd="0" presId="urn:microsoft.com/office/officeart/2008/layout/LinedList"/>
    <dgm:cxn modelId="{403F1307-B55D-4248-A888-AFD1B7946969}" type="presParOf" srcId="{A77CF5C4-0510-4A18-B9F3-A2D70A346020}" destId="{5FE1DB5A-6463-41B3-ACD4-F22E155CD6A1}" srcOrd="0" destOrd="0" presId="urn:microsoft.com/office/officeart/2008/layout/LinedList"/>
    <dgm:cxn modelId="{4D6C8275-634B-468A-86B6-EEFEB173D49F}" type="presParOf" srcId="{A77CF5C4-0510-4A18-B9F3-A2D70A346020}" destId="{ED4E917D-89B4-4073-AC90-8563D9B1AB61}" srcOrd="1" destOrd="0" presId="urn:microsoft.com/office/officeart/2008/layout/LinedList"/>
    <dgm:cxn modelId="{F960F229-B238-4797-80D1-FA8903B41E18}" type="presParOf" srcId="{C56BC8EE-AE1D-466F-AC72-A369FD6110B0}" destId="{E6E0DF2E-C058-4CD3-AD9E-A728C4C682BF}" srcOrd="6" destOrd="0" presId="urn:microsoft.com/office/officeart/2008/layout/LinedList"/>
    <dgm:cxn modelId="{FA783399-F8BD-4EC2-A773-C713B34BF0AB}" type="presParOf" srcId="{C56BC8EE-AE1D-466F-AC72-A369FD6110B0}" destId="{768728C9-46A2-44BF-8669-324072540BC0}" srcOrd="7" destOrd="0" presId="urn:microsoft.com/office/officeart/2008/layout/LinedList"/>
    <dgm:cxn modelId="{27DF45AB-77B1-4F3B-B79A-17B044543459}" type="presParOf" srcId="{768728C9-46A2-44BF-8669-324072540BC0}" destId="{6845FD8E-EEC9-4B9C-87EC-3287A4A35582}" srcOrd="0" destOrd="0" presId="urn:microsoft.com/office/officeart/2008/layout/LinedList"/>
    <dgm:cxn modelId="{73676B9F-FFC1-4B85-B875-7D83E6FFB154}" type="presParOf" srcId="{768728C9-46A2-44BF-8669-324072540BC0}" destId="{2C8CD4E0-AB0B-4559-9F18-E74A7C42C3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300E666-F88A-4B8A-9849-670D1E3EF76D}"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D7732B39-1435-49E8-8ED6-C9F5A82201B9}">
      <dgm:prSet phldrT="[Text]" custT="1"/>
      <dgm:spPr/>
      <dgm:t>
        <a:bodyPr/>
        <a:lstStyle/>
        <a:p>
          <a:pPr>
            <a:buNone/>
          </a:pPr>
          <a:r>
            <a:rPr lang="en-US" sz="2000"/>
            <a:t>The new strategy enhances protection and wellbeing for all stakeholders.</a:t>
          </a:r>
          <a:endParaRPr lang="en-GB" sz="2000"/>
        </a:p>
      </dgm:t>
    </dgm:pt>
    <dgm:pt modelId="{2AE1C2A7-DD05-427B-9C0F-27B7EA09C0FF}" type="parTrans" cxnId="{142729C0-C3B8-449F-B803-45B5F5E4887B}">
      <dgm:prSet/>
      <dgm:spPr/>
      <dgm:t>
        <a:bodyPr/>
        <a:lstStyle/>
        <a:p>
          <a:endParaRPr lang="en-GB"/>
        </a:p>
      </dgm:t>
    </dgm:pt>
    <dgm:pt modelId="{CB968536-5013-464A-9C9F-789DE72B3B90}" type="sibTrans" cxnId="{142729C0-C3B8-449F-B803-45B5F5E4887B}">
      <dgm:prSet/>
      <dgm:spPr/>
      <dgm:t>
        <a:bodyPr/>
        <a:lstStyle/>
        <a:p>
          <a:endParaRPr lang="en-GB"/>
        </a:p>
      </dgm:t>
    </dgm:pt>
    <dgm:pt modelId="{4B20FC5A-8D9A-4D2E-8A90-D53093CCB1D6}">
      <dgm:prSet custT="1"/>
      <dgm:spPr/>
      <dgm:t>
        <a:bodyPr/>
        <a:lstStyle/>
        <a:p>
          <a:r>
            <a:rPr lang="en-US" sz="2000"/>
            <a:t>Infection prevention depends on teamwork, training, and effective communication.</a:t>
          </a:r>
        </a:p>
      </dgm:t>
    </dgm:pt>
    <dgm:pt modelId="{40E96D9A-A99E-4CDE-95EE-511FB560BFA8}" type="parTrans" cxnId="{75F32A3F-DFE9-4A80-A1F6-4368330BBB63}">
      <dgm:prSet/>
      <dgm:spPr/>
      <dgm:t>
        <a:bodyPr/>
        <a:lstStyle/>
        <a:p>
          <a:endParaRPr lang="en-GB"/>
        </a:p>
      </dgm:t>
    </dgm:pt>
    <dgm:pt modelId="{EAD7E101-5DEF-41E5-A4F1-F1BA69D7B6D8}" type="sibTrans" cxnId="{75F32A3F-DFE9-4A80-A1F6-4368330BBB63}">
      <dgm:prSet/>
      <dgm:spPr/>
      <dgm:t>
        <a:bodyPr/>
        <a:lstStyle/>
        <a:p>
          <a:endParaRPr lang="en-GB"/>
        </a:p>
      </dgm:t>
    </dgm:pt>
    <dgm:pt modelId="{EC183B22-6214-4BAF-A183-7C1260FF8B5D}">
      <dgm:prSet custT="1"/>
      <dgm:spPr/>
      <dgm:t>
        <a:bodyPr/>
        <a:lstStyle/>
        <a:p>
          <a:r>
            <a:rPr lang="en-US" sz="2000"/>
            <a:t>A culture of shared responsibility ensures both safety and quality of life for residents.</a:t>
          </a:r>
        </a:p>
      </dgm:t>
    </dgm:pt>
    <dgm:pt modelId="{B07033AE-FE3B-4DFE-9740-CE6843F0AB12}" type="parTrans" cxnId="{3CE271E9-AEBD-44DB-9EEC-71C5FC6C85BC}">
      <dgm:prSet/>
      <dgm:spPr/>
      <dgm:t>
        <a:bodyPr/>
        <a:lstStyle/>
        <a:p>
          <a:endParaRPr lang="en-GB"/>
        </a:p>
      </dgm:t>
    </dgm:pt>
    <dgm:pt modelId="{5264ABD9-2A05-4811-9705-70BDDD0EC02F}" type="sibTrans" cxnId="{3CE271E9-AEBD-44DB-9EEC-71C5FC6C85BC}">
      <dgm:prSet/>
      <dgm:spPr/>
      <dgm:t>
        <a:bodyPr/>
        <a:lstStyle/>
        <a:p>
          <a:endParaRPr lang="en-GB"/>
        </a:p>
      </dgm:t>
    </dgm:pt>
    <dgm:pt modelId="{F0419A2A-1FB9-4EF0-8A09-45ED29952BA3}">
      <dgm:prSet custT="1"/>
      <dgm:spPr/>
      <dgm:t>
        <a:bodyPr/>
        <a:lstStyle/>
        <a:p>
          <a:r>
            <a:rPr lang="en-US" sz="2000" dirty="0"/>
            <a:t>Supports long-term resilience within the care home sector.</a:t>
          </a:r>
        </a:p>
      </dgm:t>
    </dgm:pt>
    <dgm:pt modelId="{259ED57E-CE25-46DC-8C0F-F6118E3348E2}" type="parTrans" cxnId="{21008957-48D6-4A65-995E-9B951EDEFA61}">
      <dgm:prSet/>
      <dgm:spPr/>
      <dgm:t>
        <a:bodyPr/>
        <a:lstStyle/>
        <a:p>
          <a:endParaRPr lang="en-GB"/>
        </a:p>
      </dgm:t>
    </dgm:pt>
    <dgm:pt modelId="{A15B3AB2-DA1B-4441-B09D-ACC488F0745E}" type="sibTrans" cxnId="{21008957-48D6-4A65-995E-9B951EDEFA61}">
      <dgm:prSet/>
      <dgm:spPr/>
      <dgm:t>
        <a:bodyPr/>
        <a:lstStyle/>
        <a:p>
          <a:endParaRPr lang="en-GB"/>
        </a:p>
      </dgm:t>
    </dgm:pt>
    <dgm:pt modelId="{8728DAD3-7BAB-4FC5-9D49-9E9FA35A5740}" type="pres">
      <dgm:prSet presAssocID="{4300E666-F88A-4B8A-9849-670D1E3EF76D}" presName="Name0" presStyleCnt="0">
        <dgm:presLayoutVars>
          <dgm:dir/>
          <dgm:animLvl val="lvl"/>
          <dgm:resizeHandles val="exact"/>
        </dgm:presLayoutVars>
      </dgm:prSet>
      <dgm:spPr/>
    </dgm:pt>
    <dgm:pt modelId="{226AE65B-AA3B-43C6-9A09-1449BD548F08}" type="pres">
      <dgm:prSet presAssocID="{F0419A2A-1FB9-4EF0-8A09-45ED29952BA3}" presName="boxAndChildren" presStyleCnt="0"/>
      <dgm:spPr/>
    </dgm:pt>
    <dgm:pt modelId="{3C7F7A69-C951-415E-933F-0E51DE554AFB}" type="pres">
      <dgm:prSet presAssocID="{F0419A2A-1FB9-4EF0-8A09-45ED29952BA3}" presName="parentTextBox" presStyleLbl="node1" presStyleIdx="0" presStyleCnt="4"/>
      <dgm:spPr/>
    </dgm:pt>
    <dgm:pt modelId="{2C1183F0-A187-4A00-BF60-14A892182DB8}" type="pres">
      <dgm:prSet presAssocID="{5264ABD9-2A05-4811-9705-70BDDD0EC02F}" presName="sp" presStyleCnt="0"/>
      <dgm:spPr/>
    </dgm:pt>
    <dgm:pt modelId="{BAB15DFA-11DF-4D3B-8088-A0F88513A9D4}" type="pres">
      <dgm:prSet presAssocID="{EC183B22-6214-4BAF-A183-7C1260FF8B5D}" presName="arrowAndChildren" presStyleCnt="0"/>
      <dgm:spPr/>
    </dgm:pt>
    <dgm:pt modelId="{C418F06E-5526-4E23-962F-C722E425AFBF}" type="pres">
      <dgm:prSet presAssocID="{EC183B22-6214-4BAF-A183-7C1260FF8B5D}" presName="parentTextArrow" presStyleLbl="node1" presStyleIdx="1" presStyleCnt="4"/>
      <dgm:spPr/>
    </dgm:pt>
    <dgm:pt modelId="{71C69715-0D64-4AF7-8044-3303D1BA3640}" type="pres">
      <dgm:prSet presAssocID="{EAD7E101-5DEF-41E5-A4F1-F1BA69D7B6D8}" presName="sp" presStyleCnt="0"/>
      <dgm:spPr/>
    </dgm:pt>
    <dgm:pt modelId="{8C215E5A-42AD-48C2-891A-D6C353878A88}" type="pres">
      <dgm:prSet presAssocID="{4B20FC5A-8D9A-4D2E-8A90-D53093CCB1D6}" presName="arrowAndChildren" presStyleCnt="0"/>
      <dgm:spPr/>
    </dgm:pt>
    <dgm:pt modelId="{F22636B8-E134-4588-8DC6-BE4210C82FBF}" type="pres">
      <dgm:prSet presAssocID="{4B20FC5A-8D9A-4D2E-8A90-D53093CCB1D6}" presName="parentTextArrow" presStyleLbl="node1" presStyleIdx="2" presStyleCnt="4"/>
      <dgm:spPr/>
    </dgm:pt>
    <dgm:pt modelId="{69A11349-B093-4455-A3A0-F609575B67BC}" type="pres">
      <dgm:prSet presAssocID="{CB968536-5013-464A-9C9F-789DE72B3B90}" presName="sp" presStyleCnt="0"/>
      <dgm:spPr/>
    </dgm:pt>
    <dgm:pt modelId="{197F603F-8253-46A2-B774-748520AD8D5C}" type="pres">
      <dgm:prSet presAssocID="{D7732B39-1435-49E8-8ED6-C9F5A82201B9}" presName="arrowAndChildren" presStyleCnt="0"/>
      <dgm:spPr/>
    </dgm:pt>
    <dgm:pt modelId="{7D762AAD-F3CD-4881-8F43-7FFCA5A6DDED}" type="pres">
      <dgm:prSet presAssocID="{D7732B39-1435-49E8-8ED6-C9F5A82201B9}" presName="parentTextArrow" presStyleLbl="node1" presStyleIdx="3" presStyleCnt="4"/>
      <dgm:spPr/>
    </dgm:pt>
  </dgm:ptLst>
  <dgm:cxnLst>
    <dgm:cxn modelId="{75F32A3F-DFE9-4A80-A1F6-4368330BBB63}" srcId="{4300E666-F88A-4B8A-9849-670D1E3EF76D}" destId="{4B20FC5A-8D9A-4D2E-8A90-D53093CCB1D6}" srcOrd="1" destOrd="0" parTransId="{40E96D9A-A99E-4CDE-95EE-511FB560BFA8}" sibTransId="{EAD7E101-5DEF-41E5-A4F1-F1BA69D7B6D8}"/>
    <dgm:cxn modelId="{21008957-48D6-4A65-995E-9B951EDEFA61}" srcId="{4300E666-F88A-4B8A-9849-670D1E3EF76D}" destId="{F0419A2A-1FB9-4EF0-8A09-45ED29952BA3}" srcOrd="3" destOrd="0" parTransId="{259ED57E-CE25-46DC-8C0F-F6118E3348E2}" sibTransId="{A15B3AB2-DA1B-4441-B09D-ACC488F0745E}"/>
    <dgm:cxn modelId="{FE8BD497-20A4-456B-B852-331FAE821512}" type="presOf" srcId="{EC183B22-6214-4BAF-A183-7C1260FF8B5D}" destId="{C418F06E-5526-4E23-962F-C722E425AFBF}" srcOrd="0" destOrd="0" presId="urn:microsoft.com/office/officeart/2005/8/layout/process4"/>
    <dgm:cxn modelId="{2372B998-1400-4189-A07E-6DD5D6D76650}" type="presOf" srcId="{4300E666-F88A-4B8A-9849-670D1E3EF76D}" destId="{8728DAD3-7BAB-4FC5-9D49-9E9FA35A5740}" srcOrd="0" destOrd="0" presId="urn:microsoft.com/office/officeart/2005/8/layout/process4"/>
    <dgm:cxn modelId="{37AA80A7-941E-471A-B8F4-A0A258FD1232}" type="presOf" srcId="{4B20FC5A-8D9A-4D2E-8A90-D53093CCB1D6}" destId="{F22636B8-E134-4588-8DC6-BE4210C82FBF}" srcOrd="0" destOrd="0" presId="urn:microsoft.com/office/officeart/2005/8/layout/process4"/>
    <dgm:cxn modelId="{142729C0-C3B8-449F-B803-45B5F5E4887B}" srcId="{4300E666-F88A-4B8A-9849-670D1E3EF76D}" destId="{D7732B39-1435-49E8-8ED6-C9F5A82201B9}" srcOrd="0" destOrd="0" parTransId="{2AE1C2A7-DD05-427B-9C0F-27B7EA09C0FF}" sibTransId="{CB968536-5013-464A-9C9F-789DE72B3B90}"/>
    <dgm:cxn modelId="{D3BBDBC3-0277-402F-A70A-D6678A663340}" type="presOf" srcId="{F0419A2A-1FB9-4EF0-8A09-45ED29952BA3}" destId="{3C7F7A69-C951-415E-933F-0E51DE554AFB}" srcOrd="0" destOrd="0" presId="urn:microsoft.com/office/officeart/2005/8/layout/process4"/>
    <dgm:cxn modelId="{3CE271E9-AEBD-44DB-9EEC-71C5FC6C85BC}" srcId="{4300E666-F88A-4B8A-9849-670D1E3EF76D}" destId="{EC183B22-6214-4BAF-A183-7C1260FF8B5D}" srcOrd="2" destOrd="0" parTransId="{B07033AE-FE3B-4DFE-9740-CE6843F0AB12}" sibTransId="{5264ABD9-2A05-4811-9705-70BDDD0EC02F}"/>
    <dgm:cxn modelId="{AED129F8-39FE-45C0-8A07-BC4869640812}" type="presOf" srcId="{D7732B39-1435-49E8-8ED6-C9F5A82201B9}" destId="{7D762AAD-F3CD-4881-8F43-7FFCA5A6DDED}" srcOrd="0" destOrd="0" presId="urn:microsoft.com/office/officeart/2005/8/layout/process4"/>
    <dgm:cxn modelId="{A70E4EA7-3770-41F0-816E-CD74B15C4BC8}" type="presParOf" srcId="{8728DAD3-7BAB-4FC5-9D49-9E9FA35A5740}" destId="{226AE65B-AA3B-43C6-9A09-1449BD548F08}" srcOrd="0" destOrd="0" presId="urn:microsoft.com/office/officeart/2005/8/layout/process4"/>
    <dgm:cxn modelId="{F909C95B-6718-42F3-9BAD-D01E0FBB0BE6}" type="presParOf" srcId="{226AE65B-AA3B-43C6-9A09-1449BD548F08}" destId="{3C7F7A69-C951-415E-933F-0E51DE554AFB}" srcOrd="0" destOrd="0" presId="urn:microsoft.com/office/officeart/2005/8/layout/process4"/>
    <dgm:cxn modelId="{97AE3395-1A90-4DEF-A7CC-3B1F49DD5042}" type="presParOf" srcId="{8728DAD3-7BAB-4FC5-9D49-9E9FA35A5740}" destId="{2C1183F0-A187-4A00-BF60-14A892182DB8}" srcOrd="1" destOrd="0" presId="urn:microsoft.com/office/officeart/2005/8/layout/process4"/>
    <dgm:cxn modelId="{249AF1F7-4B52-4939-BB49-6F012A173A95}" type="presParOf" srcId="{8728DAD3-7BAB-4FC5-9D49-9E9FA35A5740}" destId="{BAB15DFA-11DF-4D3B-8088-A0F88513A9D4}" srcOrd="2" destOrd="0" presId="urn:microsoft.com/office/officeart/2005/8/layout/process4"/>
    <dgm:cxn modelId="{39867835-286D-4AF8-9E7F-2C0730CC102D}" type="presParOf" srcId="{BAB15DFA-11DF-4D3B-8088-A0F88513A9D4}" destId="{C418F06E-5526-4E23-962F-C722E425AFBF}" srcOrd="0" destOrd="0" presId="urn:microsoft.com/office/officeart/2005/8/layout/process4"/>
    <dgm:cxn modelId="{114E5447-B9B3-4098-A41C-6EF68B4B0114}" type="presParOf" srcId="{8728DAD3-7BAB-4FC5-9D49-9E9FA35A5740}" destId="{71C69715-0D64-4AF7-8044-3303D1BA3640}" srcOrd="3" destOrd="0" presId="urn:microsoft.com/office/officeart/2005/8/layout/process4"/>
    <dgm:cxn modelId="{1E74B462-7384-4F7E-BEF4-4648D30B920F}" type="presParOf" srcId="{8728DAD3-7BAB-4FC5-9D49-9E9FA35A5740}" destId="{8C215E5A-42AD-48C2-891A-D6C353878A88}" srcOrd="4" destOrd="0" presId="urn:microsoft.com/office/officeart/2005/8/layout/process4"/>
    <dgm:cxn modelId="{C2FF948A-C6D8-4F6F-9D98-CED60726D270}" type="presParOf" srcId="{8C215E5A-42AD-48C2-891A-D6C353878A88}" destId="{F22636B8-E134-4588-8DC6-BE4210C82FBF}" srcOrd="0" destOrd="0" presId="urn:microsoft.com/office/officeart/2005/8/layout/process4"/>
    <dgm:cxn modelId="{8F9C67FB-C53C-4C21-823C-28FD1316283E}" type="presParOf" srcId="{8728DAD3-7BAB-4FC5-9D49-9E9FA35A5740}" destId="{69A11349-B093-4455-A3A0-F609575B67BC}" srcOrd="5" destOrd="0" presId="urn:microsoft.com/office/officeart/2005/8/layout/process4"/>
    <dgm:cxn modelId="{C26B7031-CE91-4DC9-AAE1-0A784C99CA46}" type="presParOf" srcId="{8728DAD3-7BAB-4FC5-9D49-9E9FA35A5740}" destId="{197F603F-8253-46A2-B774-748520AD8D5C}" srcOrd="6" destOrd="0" presId="urn:microsoft.com/office/officeart/2005/8/layout/process4"/>
    <dgm:cxn modelId="{60CB1868-A340-4A3B-9AA7-2CCE02D7ECDB}" type="presParOf" srcId="{197F603F-8253-46A2-B774-748520AD8D5C}" destId="{7D762AAD-F3CD-4881-8F43-7FFCA5A6DDE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9A5BC0B-F6EF-498A-8A19-66C216122B2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9E6A587E-924E-4189-862F-F626348A790F}">
      <dgm:prSet phldrT="[Text]" custT="1"/>
      <dgm:spPr/>
      <dgm:t>
        <a:bodyPr/>
        <a:lstStyle/>
        <a:p>
          <a:pPr>
            <a:buNone/>
          </a:pPr>
          <a:r>
            <a:rPr lang="en-GB" sz="1400"/>
            <a:t>Daker‐White, G. </a:t>
          </a:r>
          <a:r>
            <a:rPr lang="en-GB" sz="1400" i="1"/>
            <a:t>et al.</a:t>
          </a:r>
          <a:r>
            <a:rPr lang="en-GB" sz="1400"/>
            <a:t> (2021) 'Beyond the control of the care home: A meta‐ethnography of qualitative studies of Infection Prevention and Control in residential and nursing homes for older people,' </a:t>
          </a:r>
          <a:r>
            <a:rPr lang="en-GB" sz="1400" i="1"/>
            <a:t>Health Expectations</a:t>
          </a:r>
          <a:r>
            <a:rPr lang="en-GB" sz="1400"/>
            <a:t>, 25(5), pp. 2095–2106. </a:t>
          </a:r>
          <a:r>
            <a:rPr lang="en-GB" sz="1400">
              <a:hlinkClick xmlns:r="http://schemas.openxmlformats.org/officeDocument/2006/relationships" r:id="rId1"/>
            </a:rPr>
            <a:t>https://doi.org/10.1111/hex.13349</a:t>
          </a:r>
          <a:r>
            <a:rPr lang="en-GB" sz="1400"/>
            <a:t>.</a:t>
          </a:r>
        </a:p>
      </dgm:t>
    </dgm:pt>
    <dgm:pt modelId="{5B280299-EFFD-4847-B416-B8EA484886E9}" type="parTrans" cxnId="{DCB94560-F949-4488-B694-0945F53ACEE9}">
      <dgm:prSet/>
      <dgm:spPr/>
      <dgm:t>
        <a:bodyPr/>
        <a:lstStyle/>
        <a:p>
          <a:endParaRPr lang="en-GB"/>
        </a:p>
      </dgm:t>
    </dgm:pt>
    <dgm:pt modelId="{8BD8C0CD-E3D9-4AD1-808B-89334AB1E53E}" type="sibTrans" cxnId="{DCB94560-F949-4488-B694-0945F53ACEE9}">
      <dgm:prSet/>
      <dgm:spPr/>
      <dgm:t>
        <a:bodyPr/>
        <a:lstStyle/>
        <a:p>
          <a:endParaRPr lang="en-GB"/>
        </a:p>
      </dgm:t>
    </dgm:pt>
    <dgm:pt modelId="{B5FD100D-C2F5-44C7-897D-D6620530EAFF}">
      <dgm:prSet custT="1"/>
      <dgm:spPr/>
      <dgm:t>
        <a:bodyPr/>
        <a:lstStyle/>
        <a:p>
          <a:pPr>
            <a:buNone/>
          </a:pPr>
          <a:r>
            <a:rPr lang="en-GB" sz="1400"/>
            <a:t>Giebel, C. </a:t>
          </a:r>
          <a:r>
            <a:rPr lang="en-GB" sz="1400" i="1"/>
            <a:t>et al.</a:t>
          </a:r>
          <a:r>
            <a:rPr lang="en-GB" sz="1400"/>
            <a:t> (2021) 'Are we allowed to visit now? Concerns and issues surrounding vaccination and infection risks in UK care homes during COVID-19,' </a:t>
          </a:r>
          <a:r>
            <a:rPr lang="en-GB" sz="1400" i="1"/>
            <a:t>Age And Ageing</a:t>
          </a:r>
          <a:r>
            <a:rPr lang="en-GB" sz="1400"/>
            <a:t>, 51(1). </a:t>
          </a:r>
          <a:r>
            <a:rPr lang="en-GB" sz="1400">
              <a:hlinkClick xmlns:r="http://schemas.openxmlformats.org/officeDocument/2006/relationships" r:id="rId2"/>
            </a:rPr>
            <a:t>https://doi.org/10.1093/ageing/afab229</a:t>
          </a:r>
          <a:r>
            <a:rPr lang="en-GB" sz="1400"/>
            <a:t>.</a:t>
          </a:r>
        </a:p>
      </dgm:t>
    </dgm:pt>
    <dgm:pt modelId="{C27494F9-20DE-4F78-B27F-7F6B5A840532}" type="parTrans" cxnId="{E60E5F00-58B7-428A-815D-F54CB030D013}">
      <dgm:prSet/>
      <dgm:spPr/>
      <dgm:t>
        <a:bodyPr/>
        <a:lstStyle/>
        <a:p>
          <a:endParaRPr lang="en-GB"/>
        </a:p>
      </dgm:t>
    </dgm:pt>
    <dgm:pt modelId="{1F31A98B-2507-4553-8B9B-63381695770A}" type="sibTrans" cxnId="{E60E5F00-58B7-428A-815D-F54CB030D013}">
      <dgm:prSet/>
      <dgm:spPr/>
      <dgm:t>
        <a:bodyPr/>
        <a:lstStyle/>
        <a:p>
          <a:endParaRPr lang="en-GB"/>
        </a:p>
      </dgm:t>
    </dgm:pt>
    <dgm:pt modelId="{DDADD8AC-308A-49D1-AD8A-91A92E069810}">
      <dgm:prSet custT="1"/>
      <dgm:spPr/>
      <dgm:t>
        <a:bodyPr/>
        <a:lstStyle/>
        <a:p>
          <a:pPr>
            <a:buNone/>
          </a:pPr>
          <a:r>
            <a:rPr lang="en-GB" sz="1400"/>
            <a:t>MacLean, R. </a:t>
          </a:r>
          <a:r>
            <a:rPr lang="en-GB" sz="1400" i="1"/>
            <a:t>et al.</a:t>
          </a:r>
          <a:r>
            <a:rPr lang="en-GB" sz="1400"/>
            <a:t> (2025) 'Education and training on infection prevention and control provided by Long-Term Care Homes to visitors: A scoping review,' </a:t>
          </a:r>
          <a:r>
            <a:rPr lang="en-GB" sz="1400" i="1"/>
            <a:t>Nursing Reports</a:t>
          </a:r>
          <a:r>
            <a:rPr lang="en-GB" sz="1400"/>
            <a:t>, 15(1), p. 17. </a:t>
          </a:r>
          <a:r>
            <a:rPr lang="en-GB" sz="1400">
              <a:hlinkClick xmlns:r="http://schemas.openxmlformats.org/officeDocument/2006/relationships" r:id="rId3"/>
            </a:rPr>
            <a:t>https://doi.org/10.3390/nursrep15010017</a:t>
          </a:r>
          <a:r>
            <a:rPr lang="en-GB" sz="1400"/>
            <a:t>.</a:t>
          </a:r>
        </a:p>
      </dgm:t>
    </dgm:pt>
    <dgm:pt modelId="{0BBA5AE4-7F2F-47DF-A19C-03D37D66E57B}" type="parTrans" cxnId="{BA309A52-D2B9-428A-8C01-528B9477A12A}">
      <dgm:prSet/>
      <dgm:spPr/>
      <dgm:t>
        <a:bodyPr/>
        <a:lstStyle/>
        <a:p>
          <a:endParaRPr lang="en-GB"/>
        </a:p>
      </dgm:t>
    </dgm:pt>
    <dgm:pt modelId="{85504218-7571-46E2-88EE-2CDED44393B2}" type="sibTrans" cxnId="{BA309A52-D2B9-428A-8C01-528B9477A12A}">
      <dgm:prSet/>
      <dgm:spPr/>
      <dgm:t>
        <a:bodyPr/>
        <a:lstStyle/>
        <a:p>
          <a:endParaRPr lang="en-GB"/>
        </a:p>
      </dgm:t>
    </dgm:pt>
    <dgm:pt modelId="{BFFFFE07-FC26-42F4-80B7-EFC566D3D964}">
      <dgm:prSet custT="1"/>
      <dgm:spPr/>
      <dgm:t>
        <a:bodyPr/>
        <a:lstStyle/>
        <a:p>
          <a:pPr>
            <a:buNone/>
          </a:pPr>
          <a:r>
            <a:rPr lang="en-GB" sz="1400"/>
            <a:t>Llewelyn, M.J. </a:t>
          </a:r>
          <a:r>
            <a:rPr lang="en-GB" sz="1400" i="1"/>
            <a:t>et al.</a:t>
          </a:r>
          <a:r>
            <a:rPr lang="en-GB" sz="1400"/>
            <a:t> (2022) 'Where now for infection services in the NHS? How lessons from the pandemic should drive long-overdue integration of microbiology and infectious diseases,' </a:t>
          </a:r>
          <a:r>
            <a:rPr lang="en-GB" sz="1400" i="1"/>
            <a:t>Clinical Medicine</a:t>
          </a:r>
          <a:r>
            <a:rPr lang="en-GB" sz="1400"/>
            <a:t>, 22(6), pp. 586–589. </a:t>
          </a:r>
          <a:r>
            <a:rPr lang="en-GB" sz="1400">
              <a:hlinkClick xmlns:r="http://schemas.openxmlformats.org/officeDocument/2006/relationships" r:id="rId4"/>
            </a:rPr>
            <a:t>https://doi.org/10.7861/clinmed.2022-0251</a:t>
          </a:r>
          <a:r>
            <a:rPr lang="en-GB" sz="1400"/>
            <a:t>.</a:t>
          </a:r>
        </a:p>
      </dgm:t>
    </dgm:pt>
    <dgm:pt modelId="{565E1798-97FA-4E13-A8B0-F7B53C8BD1C1}" type="parTrans" cxnId="{5DD32A98-6E67-48D3-B0B7-1BB1F38CC2D1}">
      <dgm:prSet/>
      <dgm:spPr/>
      <dgm:t>
        <a:bodyPr/>
        <a:lstStyle/>
        <a:p>
          <a:endParaRPr lang="en-GB"/>
        </a:p>
      </dgm:t>
    </dgm:pt>
    <dgm:pt modelId="{F8B38C23-AD87-4ABC-8005-BCFFC506447C}" type="sibTrans" cxnId="{5DD32A98-6E67-48D3-B0B7-1BB1F38CC2D1}">
      <dgm:prSet/>
      <dgm:spPr/>
      <dgm:t>
        <a:bodyPr/>
        <a:lstStyle/>
        <a:p>
          <a:endParaRPr lang="en-GB"/>
        </a:p>
      </dgm:t>
    </dgm:pt>
    <dgm:pt modelId="{ADD8C464-141C-40A8-A677-5F12A209C548}">
      <dgm:prSet custT="1"/>
      <dgm:spPr/>
      <dgm:t>
        <a:bodyPr/>
        <a:lstStyle/>
        <a:p>
          <a:pPr>
            <a:buNone/>
          </a:pPr>
          <a:r>
            <a:rPr lang="en-GB" sz="1400"/>
            <a:t>Jauneikaite, E. </a:t>
          </a:r>
          <a:r>
            <a:rPr lang="en-GB" sz="1400" i="1"/>
            <a:t>et al.</a:t>
          </a:r>
          <a:r>
            <a:rPr lang="en-GB" sz="1400"/>
            <a:t> (2023) 'Genomics for antimicrobial resistance surveillance to support infection prevention and control in health-care facilities,' </a:t>
          </a:r>
          <a:r>
            <a:rPr lang="en-GB" sz="1400" i="1"/>
            <a:t>The Lancet Microbe</a:t>
          </a:r>
          <a:r>
            <a:rPr lang="en-GB" sz="1400"/>
            <a:t> [Preprint]. </a:t>
          </a:r>
          <a:r>
            <a:rPr lang="en-GB" sz="1400">
              <a:hlinkClick xmlns:r="http://schemas.openxmlformats.org/officeDocument/2006/relationships" r:id="rId5"/>
            </a:rPr>
            <a:t>https://doi.org/10.1016/S2666-5247(23)00282-3</a:t>
          </a:r>
          <a:r>
            <a:rPr lang="en-GB" sz="1400"/>
            <a:t>.</a:t>
          </a:r>
        </a:p>
      </dgm:t>
    </dgm:pt>
    <dgm:pt modelId="{F8159E7B-F0E0-4A88-ADDF-148094652C1B}" type="parTrans" cxnId="{1F299B86-F206-4A04-A22C-574C66284F6B}">
      <dgm:prSet/>
      <dgm:spPr/>
      <dgm:t>
        <a:bodyPr/>
        <a:lstStyle/>
        <a:p>
          <a:endParaRPr lang="en-GB"/>
        </a:p>
      </dgm:t>
    </dgm:pt>
    <dgm:pt modelId="{A1D21DC9-E505-4078-BA9A-03075E413BDC}" type="sibTrans" cxnId="{1F299B86-F206-4A04-A22C-574C66284F6B}">
      <dgm:prSet/>
      <dgm:spPr/>
      <dgm:t>
        <a:bodyPr/>
        <a:lstStyle/>
        <a:p>
          <a:endParaRPr lang="en-GB"/>
        </a:p>
      </dgm:t>
    </dgm:pt>
    <dgm:pt modelId="{9C065395-A846-4293-B9F2-B529F320F93E}">
      <dgm:prSet/>
      <dgm:spPr/>
      <dgm:t>
        <a:bodyPr/>
        <a:lstStyle/>
        <a:p>
          <a:pPr>
            <a:buNone/>
          </a:pPr>
          <a:r>
            <a:rPr lang="en-GB"/>
            <a:t>Yip, J.L.Y. </a:t>
          </a:r>
          <a:r>
            <a:rPr lang="en-GB" i="1"/>
            <a:t>et al.</a:t>
          </a:r>
          <a:r>
            <a:rPr lang="en-GB"/>
            <a:t> (2018) 'Outbreaks of influenza-like illness in care homes in the East of England: impact of variations in neuraminidase inhibitor provision,' </a:t>
          </a:r>
          <a:r>
            <a:rPr lang="en-GB" i="1"/>
            <a:t>Public Health</a:t>
          </a:r>
          <a:r>
            <a:rPr lang="en-GB"/>
            <a:t>, 162, pp. 98–103. </a:t>
          </a:r>
          <a:r>
            <a:rPr lang="en-GB">
              <a:hlinkClick xmlns:r="http://schemas.openxmlformats.org/officeDocument/2006/relationships" r:id="rId6"/>
            </a:rPr>
            <a:t>https://doi.org/10.1016/j.puhe.2018.05.028</a:t>
          </a:r>
          <a:r>
            <a:rPr lang="en-GB"/>
            <a:t>.</a:t>
          </a:r>
        </a:p>
      </dgm:t>
    </dgm:pt>
    <dgm:pt modelId="{F616BB41-7FE8-4357-B9FE-4FEC700B5F0C}" type="parTrans" cxnId="{0EF6B83D-10B9-4CCE-BF39-82D7D62A0E7A}">
      <dgm:prSet/>
      <dgm:spPr/>
      <dgm:t>
        <a:bodyPr/>
        <a:lstStyle/>
        <a:p>
          <a:endParaRPr lang="en-GB"/>
        </a:p>
      </dgm:t>
    </dgm:pt>
    <dgm:pt modelId="{7225B4F6-131A-4FA0-946F-5FDD236660C7}" type="sibTrans" cxnId="{0EF6B83D-10B9-4CCE-BF39-82D7D62A0E7A}">
      <dgm:prSet/>
      <dgm:spPr/>
      <dgm:t>
        <a:bodyPr/>
        <a:lstStyle/>
        <a:p>
          <a:endParaRPr lang="en-GB"/>
        </a:p>
      </dgm:t>
    </dgm:pt>
    <dgm:pt modelId="{BDC6CC5B-857E-443A-90CF-8D74B2D7FB75}" type="pres">
      <dgm:prSet presAssocID="{D9A5BC0B-F6EF-498A-8A19-66C216122B21}" presName="vert0" presStyleCnt="0">
        <dgm:presLayoutVars>
          <dgm:dir/>
          <dgm:animOne val="branch"/>
          <dgm:animLvl val="lvl"/>
        </dgm:presLayoutVars>
      </dgm:prSet>
      <dgm:spPr/>
    </dgm:pt>
    <dgm:pt modelId="{B0D3A8E3-1498-4E15-B6E0-8AD86C75C113}" type="pres">
      <dgm:prSet presAssocID="{9E6A587E-924E-4189-862F-F626348A790F}" presName="thickLine" presStyleLbl="alignNode1" presStyleIdx="0" presStyleCnt="6"/>
      <dgm:spPr/>
    </dgm:pt>
    <dgm:pt modelId="{FEF223B8-F261-4202-B997-98ABA78096C0}" type="pres">
      <dgm:prSet presAssocID="{9E6A587E-924E-4189-862F-F626348A790F}" presName="horz1" presStyleCnt="0"/>
      <dgm:spPr/>
    </dgm:pt>
    <dgm:pt modelId="{AE5AD5BC-F8EF-44D3-9D56-EADACD31400A}" type="pres">
      <dgm:prSet presAssocID="{9E6A587E-924E-4189-862F-F626348A790F}" presName="tx1" presStyleLbl="revTx" presStyleIdx="0" presStyleCnt="6"/>
      <dgm:spPr/>
    </dgm:pt>
    <dgm:pt modelId="{DE10A2DC-F7E8-4DC5-B07F-1A8D5A23F909}" type="pres">
      <dgm:prSet presAssocID="{9E6A587E-924E-4189-862F-F626348A790F}" presName="vert1" presStyleCnt="0"/>
      <dgm:spPr/>
    </dgm:pt>
    <dgm:pt modelId="{7E1C78CD-661F-4B3D-B665-C2BBB5347530}" type="pres">
      <dgm:prSet presAssocID="{B5FD100D-C2F5-44C7-897D-D6620530EAFF}" presName="thickLine" presStyleLbl="alignNode1" presStyleIdx="1" presStyleCnt="6"/>
      <dgm:spPr/>
    </dgm:pt>
    <dgm:pt modelId="{84FE3BF2-F191-46BA-A2B9-689753539AEE}" type="pres">
      <dgm:prSet presAssocID="{B5FD100D-C2F5-44C7-897D-D6620530EAFF}" presName="horz1" presStyleCnt="0"/>
      <dgm:spPr/>
    </dgm:pt>
    <dgm:pt modelId="{747F5F3F-710D-49D4-980E-E518050C54D3}" type="pres">
      <dgm:prSet presAssocID="{B5FD100D-C2F5-44C7-897D-D6620530EAFF}" presName="tx1" presStyleLbl="revTx" presStyleIdx="1" presStyleCnt="6"/>
      <dgm:spPr/>
    </dgm:pt>
    <dgm:pt modelId="{71834D40-2686-4C91-92C2-B7C0FFD4CB1C}" type="pres">
      <dgm:prSet presAssocID="{B5FD100D-C2F5-44C7-897D-D6620530EAFF}" presName="vert1" presStyleCnt="0"/>
      <dgm:spPr/>
    </dgm:pt>
    <dgm:pt modelId="{A37A2AD5-7838-4860-931C-4783D451D26B}" type="pres">
      <dgm:prSet presAssocID="{DDADD8AC-308A-49D1-AD8A-91A92E069810}" presName="thickLine" presStyleLbl="alignNode1" presStyleIdx="2" presStyleCnt="6"/>
      <dgm:spPr/>
    </dgm:pt>
    <dgm:pt modelId="{71E90F04-955D-4C6D-AFC3-4D17DAC5C23C}" type="pres">
      <dgm:prSet presAssocID="{DDADD8AC-308A-49D1-AD8A-91A92E069810}" presName="horz1" presStyleCnt="0"/>
      <dgm:spPr/>
    </dgm:pt>
    <dgm:pt modelId="{A12170A6-8103-41FF-9E75-83ECEB99661C}" type="pres">
      <dgm:prSet presAssocID="{DDADD8AC-308A-49D1-AD8A-91A92E069810}" presName="tx1" presStyleLbl="revTx" presStyleIdx="2" presStyleCnt="6"/>
      <dgm:spPr/>
    </dgm:pt>
    <dgm:pt modelId="{124ACB88-FBE9-4B24-AF46-9A143A2A9281}" type="pres">
      <dgm:prSet presAssocID="{DDADD8AC-308A-49D1-AD8A-91A92E069810}" presName="vert1" presStyleCnt="0"/>
      <dgm:spPr/>
    </dgm:pt>
    <dgm:pt modelId="{4621FF8F-CE1E-43C2-8B09-F32453A5BE23}" type="pres">
      <dgm:prSet presAssocID="{BFFFFE07-FC26-42F4-80B7-EFC566D3D964}" presName="thickLine" presStyleLbl="alignNode1" presStyleIdx="3" presStyleCnt="6"/>
      <dgm:spPr/>
    </dgm:pt>
    <dgm:pt modelId="{C989F1A5-2988-4BAE-BC32-BD4C8A153134}" type="pres">
      <dgm:prSet presAssocID="{BFFFFE07-FC26-42F4-80B7-EFC566D3D964}" presName="horz1" presStyleCnt="0"/>
      <dgm:spPr/>
    </dgm:pt>
    <dgm:pt modelId="{6E45238A-1734-40DD-92C0-EE39F91B15D6}" type="pres">
      <dgm:prSet presAssocID="{BFFFFE07-FC26-42F4-80B7-EFC566D3D964}" presName="tx1" presStyleLbl="revTx" presStyleIdx="3" presStyleCnt="6"/>
      <dgm:spPr/>
    </dgm:pt>
    <dgm:pt modelId="{9A07EA86-03F2-4565-BD68-B7AA6E740129}" type="pres">
      <dgm:prSet presAssocID="{BFFFFE07-FC26-42F4-80B7-EFC566D3D964}" presName="vert1" presStyleCnt="0"/>
      <dgm:spPr/>
    </dgm:pt>
    <dgm:pt modelId="{F30CE150-A254-416D-A44E-A8864C21FFF7}" type="pres">
      <dgm:prSet presAssocID="{ADD8C464-141C-40A8-A677-5F12A209C548}" presName="thickLine" presStyleLbl="alignNode1" presStyleIdx="4" presStyleCnt="6"/>
      <dgm:spPr/>
    </dgm:pt>
    <dgm:pt modelId="{DF69E371-5D8F-4B00-93CF-813C96F5CC98}" type="pres">
      <dgm:prSet presAssocID="{ADD8C464-141C-40A8-A677-5F12A209C548}" presName="horz1" presStyleCnt="0"/>
      <dgm:spPr/>
    </dgm:pt>
    <dgm:pt modelId="{CF473521-7D99-453A-8F19-32F3DC3EF100}" type="pres">
      <dgm:prSet presAssocID="{ADD8C464-141C-40A8-A677-5F12A209C548}" presName="tx1" presStyleLbl="revTx" presStyleIdx="4" presStyleCnt="6"/>
      <dgm:spPr/>
    </dgm:pt>
    <dgm:pt modelId="{A6AFC5B8-8C0F-43A4-8F16-18551E454F2E}" type="pres">
      <dgm:prSet presAssocID="{ADD8C464-141C-40A8-A677-5F12A209C548}" presName="vert1" presStyleCnt="0"/>
      <dgm:spPr/>
    </dgm:pt>
    <dgm:pt modelId="{D82B4B74-3C45-4C0D-A0F6-EEDCE8F84F25}" type="pres">
      <dgm:prSet presAssocID="{9C065395-A846-4293-B9F2-B529F320F93E}" presName="thickLine" presStyleLbl="alignNode1" presStyleIdx="5" presStyleCnt="6"/>
      <dgm:spPr/>
    </dgm:pt>
    <dgm:pt modelId="{886D5225-BEE1-46E1-AA81-126C69B62F29}" type="pres">
      <dgm:prSet presAssocID="{9C065395-A846-4293-B9F2-B529F320F93E}" presName="horz1" presStyleCnt="0"/>
      <dgm:spPr/>
    </dgm:pt>
    <dgm:pt modelId="{341C820C-1ECE-42E0-8721-FC99455CBBE0}" type="pres">
      <dgm:prSet presAssocID="{9C065395-A846-4293-B9F2-B529F320F93E}" presName="tx1" presStyleLbl="revTx" presStyleIdx="5" presStyleCnt="6"/>
      <dgm:spPr/>
    </dgm:pt>
    <dgm:pt modelId="{08A15E7F-A278-4833-9592-13CEC24D9364}" type="pres">
      <dgm:prSet presAssocID="{9C065395-A846-4293-B9F2-B529F320F93E}" presName="vert1" presStyleCnt="0"/>
      <dgm:spPr/>
    </dgm:pt>
  </dgm:ptLst>
  <dgm:cxnLst>
    <dgm:cxn modelId="{E60E5F00-58B7-428A-815D-F54CB030D013}" srcId="{D9A5BC0B-F6EF-498A-8A19-66C216122B21}" destId="{B5FD100D-C2F5-44C7-897D-D6620530EAFF}" srcOrd="1" destOrd="0" parTransId="{C27494F9-20DE-4F78-B27F-7F6B5A840532}" sibTransId="{1F31A98B-2507-4553-8B9B-63381695770A}"/>
    <dgm:cxn modelId="{CD7C2C11-2BB9-4AA5-B64E-BC353EF9B689}" type="presOf" srcId="{DDADD8AC-308A-49D1-AD8A-91A92E069810}" destId="{A12170A6-8103-41FF-9E75-83ECEB99661C}" srcOrd="0" destOrd="0" presId="urn:microsoft.com/office/officeart/2008/layout/LinedList"/>
    <dgm:cxn modelId="{A8FC5033-117D-4F6D-A549-18FEEBEF5AA9}" type="presOf" srcId="{D9A5BC0B-F6EF-498A-8A19-66C216122B21}" destId="{BDC6CC5B-857E-443A-90CF-8D74B2D7FB75}" srcOrd="0" destOrd="0" presId="urn:microsoft.com/office/officeart/2008/layout/LinedList"/>
    <dgm:cxn modelId="{6E992D38-DC34-4508-8864-A23EA781EB21}" type="presOf" srcId="{ADD8C464-141C-40A8-A677-5F12A209C548}" destId="{CF473521-7D99-453A-8F19-32F3DC3EF100}" srcOrd="0" destOrd="0" presId="urn:microsoft.com/office/officeart/2008/layout/LinedList"/>
    <dgm:cxn modelId="{0EF6B83D-10B9-4CCE-BF39-82D7D62A0E7A}" srcId="{D9A5BC0B-F6EF-498A-8A19-66C216122B21}" destId="{9C065395-A846-4293-B9F2-B529F320F93E}" srcOrd="5" destOrd="0" parTransId="{F616BB41-7FE8-4357-B9FE-4FEC700B5F0C}" sibTransId="{7225B4F6-131A-4FA0-946F-5FDD236660C7}"/>
    <dgm:cxn modelId="{DCB94560-F949-4488-B694-0945F53ACEE9}" srcId="{D9A5BC0B-F6EF-498A-8A19-66C216122B21}" destId="{9E6A587E-924E-4189-862F-F626348A790F}" srcOrd="0" destOrd="0" parTransId="{5B280299-EFFD-4847-B416-B8EA484886E9}" sibTransId="{8BD8C0CD-E3D9-4AD1-808B-89334AB1E53E}"/>
    <dgm:cxn modelId="{41D51D50-19E1-4883-8166-9689EE64D2CA}" type="presOf" srcId="{B5FD100D-C2F5-44C7-897D-D6620530EAFF}" destId="{747F5F3F-710D-49D4-980E-E518050C54D3}" srcOrd="0" destOrd="0" presId="urn:microsoft.com/office/officeart/2008/layout/LinedList"/>
    <dgm:cxn modelId="{BA309A52-D2B9-428A-8C01-528B9477A12A}" srcId="{D9A5BC0B-F6EF-498A-8A19-66C216122B21}" destId="{DDADD8AC-308A-49D1-AD8A-91A92E069810}" srcOrd="2" destOrd="0" parTransId="{0BBA5AE4-7F2F-47DF-A19C-03D37D66E57B}" sibTransId="{85504218-7571-46E2-88EE-2CDED44393B2}"/>
    <dgm:cxn modelId="{C92D5974-DD5D-4620-99BE-C6F1096B6B9D}" type="presOf" srcId="{9E6A587E-924E-4189-862F-F626348A790F}" destId="{AE5AD5BC-F8EF-44D3-9D56-EADACD31400A}" srcOrd="0" destOrd="0" presId="urn:microsoft.com/office/officeart/2008/layout/LinedList"/>
    <dgm:cxn modelId="{BA15B075-8EE6-47FF-B740-491FBD0D6BF5}" type="presOf" srcId="{9C065395-A846-4293-B9F2-B529F320F93E}" destId="{341C820C-1ECE-42E0-8721-FC99455CBBE0}" srcOrd="0" destOrd="0" presId="urn:microsoft.com/office/officeart/2008/layout/LinedList"/>
    <dgm:cxn modelId="{1F299B86-F206-4A04-A22C-574C66284F6B}" srcId="{D9A5BC0B-F6EF-498A-8A19-66C216122B21}" destId="{ADD8C464-141C-40A8-A677-5F12A209C548}" srcOrd="4" destOrd="0" parTransId="{F8159E7B-F0E0-4A88-ADDF-148094652C1B}" sibTransId="{A1D21DC9-E505-4078-BA9A-03075E413BDC}"/>
    <dgm:cxn modelId="{5DD32A98-6E67-48D3-B0B7-1BB1F38CC2D1}" srcId="{D9A5BC0B-F6EF-498A-8A19-66C216122B21}" destId="{BFFFFE07-FC26-42F4-80B7-EFC566D3D964}" srcOrd="3" destOrd="0" parTransId="{565E1798-97FA-4E13-A8B0-F7B53C8BD1C1}" sibTransId="{F8B38C23-AD87-4ABC-8005-BCFFC506447C}"/>
    <dgm:cxn modelId="{098FBAED-681D-4674-9EA3-EE3D73BA3DE6}" type="presOf" srcId="{BFFFFE07-FC26-42F4-80B7-EFC566D3D964}" destId="{6E45238A-1734-40DD-92C0-EE39F91B15D6}" srcOrd="0" destOrd="0" presId="urn:microsoft.com/office/officeart/2008/layout/LinedList"/>
    <dgm:cxn modelId="{BB130828-AECF-4485-87DA-7E330A8CE528}" type="presParOf" srcId="{BDC6CC5B-857E-443A-90CF-8D74B2D7FB75}" destId="{B0D3A8E3-1498-4E15-B6E0-8AD86C75C113}" srcOrd="0" destOrd="0" presId="urn:microsoft.com/office/officeart/2008/layout/LinedList"/>
    <dgm:cxn modelId="{62EEDF22-91F9-4DFD-B308-3E03ACC8F2ED}" type="presParOf" srcId="{BDC6CC5B-857E-443A-90CF-8D74B2D7FB75}" destId="{FEF223B8-F261-4202-B997-98ABA78096C0}" srcOrd="1" destOrd="0" presId="urn:microsoft.com/office/officeart/2008/layout/LinedList"/>
    <dgm:cxn modelId="{2F5262B7-0C9E-40C7-B3DC-2A820E377A3C}" type="presParOf" srcId="{FEF223B8-F261-4202-B997-98ABA78096C0}" destId="{AE5AD5BC-F8EF-44D3-9D56-EADACD31400A}" srcOrd="0" destOrd="0" presId="urn:microsoft.com/office/officeart/2008/layout/LinedList"/>
    <dgm:cxn modelId="{66607F12-DE00-4286-878D-5E19FEFD8802}" type="presParOf" srcId="{FEF223B8-F261-4202-B997-98ABA78096C0}" destId="{DE10A2DC-F7E8-4DC5-B07F-1A8D5A23F909}" srcOrd="1" destOrd="0" presId="urn:microsoft.com/office/officeart/2008/layout/LinedList"/>
    <dgm:cxn modelId="{7B0ADA6F-CE80-4AE6-B37A-CD18FC7374FC}" type="presParOf" srcId="{BDC6CC5B-857E-443A-90CF-8D74B2D7FB75}" destId="{7E1C78CD-661F-4B3D-B665-C2BBB5347530}" srcOrd="2" destOrd="0" presId="urn:microsoft.com/office/officeart/2008/layout/LinedList"/>
    <dgm:cxn modelId="{89FB099E-8907-434B-B700-5ADF0F64AD2F}" type="presParOf" srcId="{BDC6CC5B-857E-443A-90CF-8D74B2D7FB75}" destId="{84FE3BF2-F191-46BA-A2B9-689753539AEE}" srcOrd="3" destOrd="0" presId="urn:microsoft.com/office/officeart/2008/layout/LinedList"/>
    <dgm:cxn modelId="{06F34EC1-DF0E-4090-9DEF-18E191840123}" type="presParOf" srcId="{84FE3BF2-F191-46BA-A2B9-689753539AEE}" destId="{747F5F3F-710D-49D4-980E-E518050C54D3}" srcOrd="0" destOrd="0" presId="urn:microsoft.com/office/officeart/2008/layout/LinedList"/>
    <dgm:cxn modelId="{35D40C6F-9104-4110-A34A-62E6C1CD133E}" type="presParOf" srcId="{84FE3BF2-F191-46BA-A2B9-689753539AEE}" destId="{71834D40-2686-4C91-92C2-B7C0FFD4CB1C}" srcOrd="1" destOrd="0" presId="urn:microsoft.com/office/officeart/2008/layout/LinedList"/>
    <dgm:cxn modelId="{E13A19AF-6D08-42C7-9F35-C25CFB25961A}" type="presParOf" srcId="{BDC6CC5B-857E-443A-90CF-8D74B2D7FB75}" destId="{A37A2AD5-7838-4860-931C-4783D451D26B}" srcOrd="4" destOrd="0" presId="urn:microsoft.com/office/officeart/2008/layout/LinedList"/>
    <dgm:cxn modelId="{EAC0EA50-43FF-4A8F-8B6E-454C0238F24C}" type="presParOf" srcId="{BDC6CC5B-857E-443A-90CF-8D74B2D7FB75}" destId="{71E90F04-955D-4C6D-AFC3-4D17DAC5C23C}" srcOrd="5" destOrd="0" presId="urn:microsoft.com/office/officeart/2008/layout/LinedList"/>
    <dgm:cxn modelId="{2EB5B00E-0980-48B6-A4D2-A6EAC658F041}" type="presParOf" srcId="{71E90F04-955D-4C6D-AFC3-4D17DAC5C23C}" destId="{A12170A6-8103-41FF-9E75-83ECEB99661C}" srcOrd="0" destOrd="0" presId="urn:microsoft.com/office/officeart/2008/layout/LinedList"/>
    <dgm:cxn modelId="{54F0700A-6C75-4E6D-AB66-EBB9195EC4E1}" type="presParOf" srcId="{71E90F04-955D-4C6D-AFC3-4D17DAC5C23C}" destId="{124ACB88-FBE9-4B24-AF46-9A143A2A9281}" srcOrd="1" destOrd="0" presId="urn:microsoft.com/office/officeart/2008/layout/LinedList"/>
    <dgm:cxn modelId="{77308B41-F9CB-41ED-B7B5-8D78299442C6}" type="presParOf" srcId="{BDC6CC5B-857E-443A-90CF-8D74B2D7FB75}" destId="{4621FF8F-CE1E-43C2-8B09-F32453A5BE23}" srcOrd="6" destOrd="0" presId="urn:microsoft.com/office/officeart/2008/layout/LinedList"/>
    <dgm:cxn modelId="{F00A8323-34A8-4515-A1D3-F370CBA892C5}" type="presParOf" srcId="{BDC6CC5B-857E-443A-90CF-8D74B2D7FB75}" destId="{C989F1A5-2988-4BAE-BC32-BD4C8A153134}" srcOrd="7" destOrd="0" presId="urn:microsoft.com/office/officeart/2008/layout/LinedList"/>
    <dgm:cxn modelId="{3D6F580D-2061-48F4-B2F1-5552A556539B}" type="presParOf" srcId="{C989F1A5-2988-4BAE-BC32-BD4C8A153134}" destId="{6E45238A-1734-40DD-92C0-EE39F91B15D6}" srcOrd="0" destOrd="0" presId="urn:microsoft.com/office/officeart/2008/layout/LinedList"/>
    <dgm:cxn modelId="{EFB97088-6E5B-42F2-8793-76015BDEB649}" type="presParOf" srcId="{C989F1A5-2988-4BAE-BC32-BD4C8A153134}" destId="{9A07EA86-03F2-4565-BD68-B7AA6E740129}" srcOrd="1" destOrd="0" presId="urn:microsoft.com/office/officeart/2008/layout/LinedList"/>
    <dgm:cxn modelId="{CA378D5B-DD22-4849-914E-1B16AC8B5358}" type="presParOf" srcId="{BDC6CC5B-857E-443A-90CF-8D74B2D7FB75}" destId="{F30CE150-A254-416D-A44E-A8864C21FFF7}" srcOrd="8" destOrd="0" presId="urn:microsoft.com/office/officeart/2008/layout/LinedList"/>
    <dgm:cxn modelId="{857B905D-9E15-4F84-9E44-28332CC5CA7F}" type="presParOf" srcId="{BDC6CC5B-857E-443A-90CF-8D74B2D7FB75}" destId="{DF69E371-5D8F-4B00-93CF-813C96F5CC98}" srcOrd="9" destOrd="0" presId="urn:microsoft.com/office/officeart/2008/layout/LinedList"/>
    <dgm:cxn modelId="{913DC14E-B2A4-4200-8537-85C160E5C9DB}" type="presParOf" srcId="{DF69E371-5D8F-4B00-93CF-813C96F5CC98}" destId="{CF473521-7D99-453A-8F19-32F3DC3EF100}" srcOrd="0" destOrd="0" presId="urn:microsoft.com/office/officeart/2008/layout/LinedList"/>
    <dgm:cxn modelId="{B050184C-43B6-4DF1-81C6-BE2BE08F8730}" type="presParOf" srcId="{DF69E371-5D8F-4B00-93CF-813C96F5CC98}" destId="{A6AFC5B8-8C0F-43A4-8F16-18551E454F2E}" srcOrd="1" destOrd="0" presId="urn:microsoft.com/office/officeart/2008/layout/LinedList"/>
    <dgm:cxn modelId="{9D54A126-9A27-40A5-A421-B9C0B37EE665}" type="presParOf" srcId="{BDC6CC5B-857E-443A-90CF-8D74B2D7FB75}" destId="{D82B4B74-3C45-4C0D-A0F6-EEDCE8F84F25}" srcOrd="10" destOrd="0" presId="urn:microsoft.com/office/officeart/2008/layout/LinedList"/>
    <dgm:cxn modelId="{2C23C50D-C2F0-4A54-A29D-E55C00214197}" type="presParOf" srcId="{BDC6CC5B-857E-443A-90CF-8D74B2D7FB75}" destId="{886D5225-BEE1-46E1-AA81-126C69B62F29}" srcOrd="11" destOrd="0" presId="urn:microsoft.com/office/officeart/2008/layout/LinedList"/>
    <dgm:cxn modelId="{A5A25FF8-0AD5-4385-B03A-83F9D47A9EED}" type="presParOf" srcId="{886D5225-BEE1-46E1-AA81-126C69B62F29}" destId="{341C820C-1ECE-42E0-8721-FC99455CBBE0}" srcOrd="0" destOrd="0" presId="urn:microsoft.com/office/officeart/2008/layout/LinedList"/>
    <dgm:cxn modelId="{2A9EA05A-19A6-4C91-B7FB-3D5182F35103}" type="presParOf" srcId="{886D5225-BEE1-46E1-AA81-126C69B62F29}" destId="{08A15E7F-A278-4833-9592-13CEC24D93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51A89-AB9E-4AE8-933D-D90C87B9583E}">
      <dsp:nvSpPr>
        <dsp:cNvPr id="0" name=""/>
        <dsp:cNvSpPr/>
      </dsp:nvSpPr>
      <dsp:spPr>
        <a:xfrm>
          <a:off x="0" y="19264"/>
          <a:ext cx="9603275" cy="13689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Influenza outbreaks are a common concern in residential care settings, especially during the winter months (Rainwater-Lovett et al., 2013).</a:t>
          </a:r>
          <a:endParaRPr lang="en-GB" sz="2600" kern="1200"/>
        </a:p>
      </dsp:txBody>
      <dsp:txXfrm>
        <a:off x="66824" y="86088"/>
        <a:ext cx="9469627" cy="1235252"/>
      </dsp:txXfrm>
    </dsp:sp>
    <dsp:sp modelId="{36DEC096-AC1A-400B-A723-485AEE9FEC36}">
      <dsp:nvSpPr>
        <dsp:cNvPr id="0" name=""/>
        <dsp:cNvSpPr/>
      </dsp:nvSpPr>
      <dsp:spPr>
        <a:xfrm>
          <a:off x="0" y="1463044"/>
          <a:ext cx="9603275" cy="13689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Vulnerable populations, such as elderly residents and those with chronic health conditions, are at high risk (Moretti et al., 2020).</a:t>
          </a:r>
          <a:endParaRPr lang="en-GB" sz="2600" kern="1200"/>
        </a:p>
      </dsp:txBody>
      <dsp:txXfrm>
        <a:off x="66824" y="1529868"/>
        <a:ext cx="9469627" cy="1235252"/>
      </dsp:txXfrm>
    </dsp:sp>
    <dsp:sp modelId="{2D593022-3CAB-4FAC-8DD7-21CBE7931B54}">
      <dsp:nvSpPr>
        <dsp:cNvPr id="0" name=""/>
        <dsp:cNvSpPr/>
      </dsp:nvSpPr>
      <dsp:spPr>
        <a:xfrm>
          <a:off x="0" y="2906825"/>
          <a:ext cx="9603275" cy="13689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need for a strategic approach to control the spread of influenza and protect residents, staff, and visitors is critical (Vaughan &amp; Tinker, 2009).</a:t>
          </a:r>
          <a:endParaRPr lang="en-GB" sz="2600" kern="1200"/>
        </a:p>
      </dsp:txBody>
      <dsp:txXfrm>
        <a:off x="66824" y="2973649"/>
        <a:ext cx="9469627" cy="1235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A3B08-89F9-42C1-87C8-4F4AFBADCEFA}">
      <dsp:nvSpPr>
        <dsp:cNvPr id="0" name=""/>
        <dsp:cNvSpPr/>
      </dsp:nvSpPr>
      <dsp:spPr>
        <a:xfrm>
          <a:off x="0" y="1035183"/>
          <a:ext cx="9603275" cy="138024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34DBE9B-4830-4902-B4AA-25351ACC782F}">
      <dsp:nvSpPr>
        <dsp:cNvPr id="0" name=""/>
        <dsp:cNvSpPr/>
      </dsp:nvSpPr>
      <dsp:spPr>
        <a:xfrm>
          <a:off x="4220" y="0"/>
          <a:ext cx="2785324"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National guidelines (NHS, NICE) stress the importance of vaccination, infection control practices, and early intervention (Hsiao et al., 2024).</a:t>
          </a:r>
          <a:endParaRPr lang="en-GB" sz="1600" kern="1200">
            <a:latin typeface="Times New Roman" panose="02020603050405020304" pitchFamily="18" charset="0"/>
            <a:cs typeface="Times New Roman" panose="02020603050405020304" pitchFamily="18" charset="0"/>
          </a:endParaRPr>
        </a:p>
      </dsp:txBody>
      <dsp:txXfrm>
        <a:off x="4220" y="0"/>
        <a:ext cx="2785324" cy="1380245"/>
      </dsp:txXfrm>
    </dsp:sp>
    <dsp:sp modelId="{61701010-DF0B-4791-BA80-014CAF5C1EC4}">
      <dsp:nvSpPr>
        <dsp:cNvPr id="0" name=""/>
        <dsp:cNvSpPr/>
      </dsp:nvSpPr>
      <dsp:spPr>
        <a:xfrm>
          <a:off x="1224351" y="1552775"/>
          <a:ext cx="345061" cy="345061"/>
        </a:xfrm>
        <a:prstGeom prst="ellipse">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F180C5CF-AAFA-4BC3-AB75-26F6123123F1}">
      <dsp:nvSpPr>
        <dsp:cNvPr id="0" name=""/>
        <dsp:cNvSpPr/>
      </dsp:nvSpPr>
      <dsp:spPr>
        <a:xfrm>
          <a:off x="2928811" y="2070367"/>
          <a:ext cx="2785324"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Local protocols must be adapted based on the care home’s specific environment and resident population.</a:t>
          </a:r>
          <a:endParaRPr lang="en-GB" sz="1600" kern="1200">
            <a:latin typeface="Times New Roman" panose="02020603050405020304" pitchFamily="18" charset="0"/>
            <a:cs typeface="Times New Roman" panose="02020603050405020304" pitchFamily="18" charset="0"/>
          </a:endParaRPr>
        </a:p>
      </dsp:txBody>
      <dsp:txXfrm>
        <a:off x="2928811" y="2070367"/>
        <a:ext cx="2785324" cy="1380245"/>
      </dsp:txXfrm>
    </dsp:sp>
    <dsp:sp modelId="{7ED24507-F776-4667-82BF-8804A3C0996F}">
      <dsp:nvSpPr>
        <dsp:cNvPr id="0" name=""/>
        <dsp:cNvSpPr/>
      </dsp:nvSpPr>
      <dsp:spPr>
        <a:xfrm>
          <a:off x="4148943" y="1552775"/>
          <a:ext cx="345061" cy="345061"/>
        </a:xfrm>
        <a:prstGeom prst="ellipse">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892EED1-7143-49BC-8241-44776B64EFEF}">
      <dsp:nvSpPr>
        <dsp:cNvPr id="0" name=""/>
        <dsp:cNvSpPr/>
      </dsp:nvSpPr>
      <dsp:spPr>
        <a:xfrm>
          <a:off x="5853402" y="0"/>
          <a:ext cx="2785324"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Key practices include sanitation, personal protective equipment (PPE), and isolation protocols during an outbreak (Durkee-Lloyd, 2022).</a:t>
          </a:r>
          <a:endParaRPr lang="en-GB" sz="1600" kern="1200">
            <a:latin typeface="Times New Roman" panose="02020603050405020304" pitchFamily="18" charset="0"/>
            <a:cs typeface="Times New Roman" panose="02020603050405020304" pitchFamily="18" charset="0"/>
          </a:endParaRPr>
        </a:p>
      </dsp:txBody>
      <dsp:txXfrm>
        <a:off x="5853402" y="0"/>
        <a:ext cx="2785324" cy="1380245"/>
      </dsp:txXfrm>
    </dsp:sp>
    <dsp:sp modelId="{3B9E20AC-D29A-4D8F-AE5C-F4D6A9DBA114}">
      <dsp:nvSpPr>
        <dsp:cNvPr id="0" name=""/>
        <dsp:cNvSpPr/>
      </dsp:nvSpPr>
      <dsp:spPr>
        <a:xfrm>
          <a:off x="7073534" y="1552775"/>
          <a:ext cx="345061" cy="345061"/>
        </a:xfrm>
        <a:prstGeom prst="ellipse">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8A57B-56D7-4CE7-8DE9-43740181461B}">
      <dsp:nvSpPr>
        <dsp:cNvPr id="0" name=""/>
        <dsp:cNvSpPr/>
      </dsp:nvSpPr>
      <dsp:spPr>
        <a:xfrm>
          <a:off x="0" y="2874"/>
          <a:ext cx="9603275" cy="4032000"/>
        </a:xfrm>
        <a:prstGeom prst="rightArrow">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569A6960-DEB8-4A32-B823-3B6D826E0DE1}">
      <dsp:nvSpPr>
        <dsp:cNvPr id="0" name=""/>
        <dsp:cNvSpPr/>
      </dsp:nvSpPr>
      <dsp:spPr>
        <a:xfrm>
          <a:off x="6328877" y="1010874"/>
          <a:ext cx="2314070" cy="201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Psychosocial impact: Anxiety, social isolation, and emotional distress for residents and families during an outbreak (Vaughan &amp; Tinker, 2009).</a:t>
          </a:r>
        </a:p>
      </dsp:txBody>
      <dsp:txXfrm>
        <a:off x="6328877" y="1010874"/>
        <a:ext cx="2314070" cy="2016000"/>
      </dsp:txXfrm>
    </dsp:sp>
    <dsp:sp modelId="{EE01CCB1-756A-4B45-B48D-228F516F07A7}">
      <dsp:nvSpPr>
        <dsp:cNvPr id="0" name=""/>
        <dsp:cNvSpPr/>
      </dsp:nvSpPr>
      <dsp:spPr>
        <a:xfrm>
          <a:off x="3551992" y="1010874"/>
          <a:ext cx="2314070" cy="201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Symptoms and complications: Severe flu symptoms, pneumonia, dehydration, and exacerbation of chronic health issues (Rainwater-Lovett et al., 2013).</a:t>
          </a:r>
        </a:p>
      </dsp:txBody>
      <dsp:txXfrm>
        <a:off x="3551992" y="1010874"/>
        <a:ext cx="2314070" cy="2016000"/>
      </dsp:txXfrm>
    </dsp:sp>
    <dsp:sp modelId="{2A16054B-93B4-420D-A7A6-C88451746EE3}">
      <dsp:nvSpPr>
        <dsp:cNvPr id="0" name=""/>
        <dsp:cNvSpPr/>
      </dsp:nvSpPr>
      <dsp:spPr>
        <a:xfrm>
          <a:off x="775108" y="1010874"/>
          <a:ext cx="2314070" cy="201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just"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High-risk groups: Elderly residents, those with compromised immune systems, and residents with chronic conditions like diabetes or COPD (</a:t>
          </a:r>
          <a:r>
            <a:rPr lang="en-GB" sz="1400" kern="1200" err="1">
              <a:latin typeface="Times New Roman" panose="02020603050405020304" pitchFamily="18" charset="0"/>
              <a:cs typeface="Times New Roman" panose="02020603050405020304" pitchFamily="18" charset="0"/>
            </a:rPr>
            <a:t>Dronavalli</a:t>
          </a:r>
          <a:r>
            <a:rPr lang="en-GB" sz="1400" kern="1200">
              <a:latin typeface="Times New Roman" panose="02020603050405020304" pitchFamily="18" charset="0"/>
              <a:cs typeface="Times New Roman" panose="02020603050405020304" pitchFamily="18" charset="0"/>
            </a:rPr>
            <a:t> et al., 2020).</a:t>
          </a:r>
        </a:p>
      </dsp:txBody>
      <dsp:txXfrm>
        <a:off x="775108" y="1010874"/>
        <a:ext cx="2314070" cy="2016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4498A-B9B2-4611-887C-6041BF86E9BE}">
      <dsp:nvSpPr>
        <dsp:cNvPr id="0" name=""/>
        <dsp:cNvSpPr/>
      </dsp:nvSpPr>
      <dsp:spPr>
        <a:xfrm>
          <a:off x="8440" y="611508"/>
          <a:ext cx="2522735" cy="2227595"/>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Staff communication: Regular updates on infection control measures, new protocols, and vaccination schedules (Hsiao et al., 2024).</a:t>
          </a:r>
          <a:endParaRPr lang="en-GB" sz="1800" kern="1200"/>
        </a:p>
      </dsp:txBody>
      <dsp:txXfrm>
        <a:off x="73684" y="676752"/>
        <a:ext cx="2392247" cy="2097107"/>
      </dsp:txXfrm>
    </dsp:sp>
    <dsp:sp modelId="{01F3DC5E-D4BA-4DEA-8B37-BDBDFC5DE1DD}">
      <dsp:nvSpPr>
        <dsp:cNvPr id="0" name=""/>
        <dsp:cNvSpPr/>
      </dsp:nvSpPr>
      <dsp:spPr>
        <a:xfrm>
          <a:off x="2783449" y="1412487"/>
          <a:ext cx="534819" cy="625638"/>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83449" y="1537615"/>
        <a:ext cx="374373" cy="375382"/>
      </dsp:txXfrm>
    </dsp:sp>
    <dsp:sp modelId="{9F9E66BF-359F-4D22-9894-8C1BABC34F97}">
      <dsp:nvSpPr>
        <dsp:cNvPr id="0" name=""/>
        <dsp:cNvSpPr/>
      </dsp:nvSpPr>
      <dsp:spPr>
        <a:xfrm>
          <a:off x="3540269" y="611508"/>
          <a:ext cx="2522735" cy="2227595"/>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Family communication: Send regular newsletters or hold meetings to update families on infection status and safety measures (Durkee-Lloyd, 2022).</a:t>
          </a:r>
          <a:endParaRPr lang="en-GB" sz="1800" kern="1200"/>
        </a:p>
      </dsp:txBody>
      <dsp:txXfrm>
        <a:off x="3605513" y="676752"/>
        <a:ext cx="2392247" cy="2097107"/>
      </dsp:txXfrm>
    </dsp:sp>
    <dsp:sp modelId="{D71345D9-41C2-4523-A33E-B5636F3C935C}">
      <dsp:nvSpPr>
        <dsp:cNvPr id="0" name=""/>
        <dsp:cNvSpPr/>
      </dsp:nvSpPr>
      <dsp:spPr>
        <a:xfrm>
          <a:off x="6315278" y="1412487"/>
          <a:ext cx="534819" cy="625638"/>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315278" y="1537615"/>
        <a:ext cx="374373" cy="375382"/>
      </dsp:txXfrm>
    </dsp:sp>
    <dsp:sp modelId="{CF2EDBB3-4396-4702-9851-49953F4D3697}">
      <dsp:nvSpPr>
        <dsp:cNvPr id="0" name=""/>
        <dsp:cNvSpPr/>
      </dsp:nvSpPr>
      <dsp:spPr>
        <a:xfrm>
          <a:off x="7072099" y="611508"/>
          <a:ext cx="2522735" cy="2227595"/>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Visitor protocols: Clearly outline visitor policies and any restrictions during an outbreak to minimize risk (Vaughan &amp; Tinker, 2009).</a:t>
          </a:r>
          <a:endParaRPr lang="en-GB" sz="1800" kern="1200"/>
        </a:p>
      </dsp:txBody>
      <dsp:txXfrm>
        <a:off x="7137343" y="676752"/>
        <a:ext cx="2392247" cy="20971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AB223-8CA0-43B5-A455-FA124AEB79BE}">
      <dsp:nvSpPr>
        <dsp:cNvPr id="0" name=""/>
        <dsp:cNvSpPr/>
      </dsp:nvSpPr>
      <dsp:spPr>
        <a:xfrm>
          <a:off x="0" y="11324"/>
          <a:ext cx="9603275" cy="646425"/>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Vaccination: Ensure all staff and residents are vaccinated before flu season begins (Moretti et al., 2020).</a:t>
          </a:r>
          <a:endParaRPr lang="en-GB" sz="1700" kern="1200"/>
        </a:p>
      </dsp:txBody>
      <dsp:txXfrm>
        <a:off x="31556" y="42880"/>
        <a:ext cx="9540163" cy="583313"/>
      </dsp:txXfrm>
    </dsp:sp>
    <dsp:sp modelId="{85DB6D1F-331C-42EC-A55D-D530A4574026}">
      <dsp:nvSpPr>
        <dsp:cNvPr id="0" name=""/>
        <dsp:cNvSpPr/>
      </dsp:nvSpPr>
      <dsp:spPr>
        <a:xfrm>
          <a:off x="0" y="706709"/>
          <a:ext cx="9603275" cy="646425"/>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Sanitation: Implement enhanced cleaning schedules and sanitize high-touch surfaces frequently (Brainard et al., 2024).</a:t>
          </a:r>
          <a:endParaRPr lang="en-GB" sz="1700" kern="1200"/>
        </a:p>
      </dsp:txBody>
      <dsp:txXfrm>
        <a:off x="31556" y="738265"/>
        <a:ext cx="9540163" cy="583313"/>
      </dsp:txXfrm>
    </dsp:sp>
    <dsp:sp modelId="{49C8DE67-F593-4D26-9476-7A516772755B}">
      <dsp:nvSpPr>
        <dsp:cNvPr id="0" name=""/>
        <dsp:cNvSpPr/>
      </dsp:nvSpPr>
      <dsp:spPr>
        <a:xfrm>
          <a:off x="0" y="1402094"/>
          <a:ext cx="9603275" cy="646425"/>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PPE usage: Equip staff with appropriate personal protective equipment (PPE), including masks, gloves, and gowns (Hsiao et al., 2024).</a:t>
          </a:r>
          <a:endParaRPr lang="en-GB" sz="1700" kern="1200"/>
        </a:p>
      </dsp:txBody>
      <dsp:txXfrm>
        <a:off x="31556" y="1433650"/>
        <a:ext cx="9540163" cy="583313"/>
      </dsp:txXfrm>
    </dsp:sp>
    <dsp:sp modelId="{C9EE27E6-1A0D-467E-BED7-0FDABDA38819}">
      <dsp:nvSpPr>
        <dsp:cNvPr id="0" name=""/>
        <dsp:cNvSpPr/>
      </dsp:nvSpPr>
      <dsp:spPr>
        <a:xfrm>
          <a:off x="0" y="2097479"/>
          <a:ext cx="9603275" cy="646425"/>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Staff training: Regular training on infection prevention, hand hygiene, and proper use of PPE (Durkee-Lloyd, 2022).</a:t>
          </a:r>
          <a:endParaRPr lang="en-GB" sz="1700" kern="1200"/>
        </a:p>
      </dsp:txBody>
      <dsp:txXfrm>
        <a:off x="31556" y="2129035"/>
        <a:ext cx="9540163" cy="583313"/>
      </dsp:txXfrm>
    </dsp:sp>
    <dsp:sp modelId="{20C53A70-8EB8-42E6-87B7-A113664B4E53}">
      <dsp:nvSpPr>
        <dsp:cNvPr id="0" name=""/>
        <dsp:cNvSpPr/>
      </dsp:nvSpPr>
      <dsp:spPr>
        <a:xfrm>
          <a:off x="0" y="2792864"/>
          <a:ext cx="9603275" cy="646425"/>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Isolation: Quarantine infected residents to prevent the spread of influenza (Dronavalli et al., 2020).</a:t>
          </a:r>
          <a:endParaRPr lang="en-GB" sz="1700" kern="1200"/>
        </a:p>
      </dsp:txBody>
      <dsp:txXfrm>
        <a:off x="31556" y="2824420"/>
        <a:ext cx="9540163" cy="5833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375D9-6788-4BD8-B98E-235ECAB52BBE}">
      <dsp:nvSpPr>
        <dsp:cNvPr id="0" name=""/>
        <dsp:cNvSpPr/>
      </dsp:nvSpPr>
      <dsp:spPr>
        <a:xfrm>
          <a:off x="0" y="266226"/>
          <a:ext cx="9603275" cy="926639"/>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Effective infection control strategies—vaccination, staff training, sanitation, and clear communication—are essential for managing influenza outbreaks.</a:t>
          </a:r>
          <a:endParaRPr lang="en-GB" sz="2400" kern="1200"/>
        </a:p>
      </dsp:txBody>
      <dsp:txXfrm>
        <a:off x="45235" y="311461"/>
        <a:ext cx="9512805" cy="836169"/>
      </dsp:txXfrm>
    </dsp:sp>
    <dsp:sp modelId="{E0496DF2-CF8E-482D-96E2-9B599A6B2410}">
      <dsp:nvSpPr>
        <dsp:cNvPr id="0" name=""/>
        <dsp:cNvSpPr/>
      </dsp:nvSpPr>
      <dsp:spPr>
        <a:xfrm>
          <a:off x="0" y="1261986"/>
          <a:ext cx="9603275" cy="926639"/>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strategy must be regularly evaluated and updated to incorporate feedback from staff, residents, and families.</a:t>
          </a:r>
          <a:endParaRPr lang="en-GB" sz="2400" kern="1200"/>
        </a:p>
      </dsp:txBody>
      <dsp:txXfrm>
        <a:off x="45235" y="1307221"/>
        <a:ext cx="9512805" cy="836169"/>
      </dsp:txXfrm>
    </dsp:sp>
    <dsp:sp modelId="{0D6C84C7-7E05-43D7-A17A-04C0D2FA5CAA}">
      <dsp:nvSpPr>
        <dsp:cNvPr id="0" name=""/>
        <dsp:cNvSpPr/>
      </dsp:nvSpPr>
      <dsp:spPr>
        <a:xfrm>
          <a:off x="0" y="2257746"/>
          <a:ext cx="9603275" cy="926639"/>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well-implemented strategy will protect residents, ensure staff safety, and provide peace of mind for families during flu outbreaks.</a:t>
          </a:r>
          <a:endParaRPr lang="en-GB" sz="2400" kern="1200"/>
        </a:p>
      </dsp:txBody>
      <dsp:txXfrm>
        <a:off x="45235" y="2302981"/>
        <a:ext cx="9512805" cy="8361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8AEA-25A4-4B43-AF86-FB7C76FD6880}">
      <dsp:nvSpPr>
        <dsp:cNvPr id="0" name=""/>
        <dsp:cNvSpPr/>
      </dsp:nvSpPr>
      <dsp:spPr>
        <a:xfrm rot="16200000">
          <a:off x="-1165140" y="1167614"/>
          <a:ext cx="4763069" cy="2427839"/>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a:t>Annual influenza vaccination and daily symptom monitoring to protect vulnerable residents </a:t>
          </a:r>
          <a:r>
            <a:rPr lang="en-GB" sz="2000" kern="1200"/>
            <a:t>(Yip </a:t>
          </a:r>
          <a:r>
            <a:rPr lang="en-GB" sz="2000" i="1" kern="1200"/>
            <a:t>et al.</a:t>
          </a:r>
          <a:r>
            <a:rPr lang="en-GB" sz="2000" kern="1200"/>
            <a:t>, 2018)</a:t>
          </a:r>
          <a:r>
            <a:rPr lang="en-US" sz="2000" kern="1200"/>
            <a:t>.</a:t>
          </a:r>
          <a:endParaRPr lang="en-GB" sz="2000" kern="1200"/>
        </a:p>
      </dsp:txBody>
      <dsp:txXfrm rot="5400000">
        <a:off x="2475" y="952613"/>
        <a:ext cx="2427839" cy="2857841"/>
      </dsp:txXfrm>
    </dsp:sp>
    <dsp:sp modelId="{0394133C-87FE-4FFD-848F-C9E024E4FA0E}">
      <dsp:nvSpPr>
        <dsp:cNvPr id="0" name=""/>
        <dsp:cNvSpPr/>
      </dsp:nvSpPr>
      <dsp:spPr>
        <a:xfrm rot="16200000">
          <a:off x="1444787" y="1167614"/>
          <a:ext cx="4763069" cy="2427839"/>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a:t>Enhanced PPE use, hand hygiene, and isolation protocols reduce transmission risks.</a:t>
          </a:r>
        </a:p>
      </dsp:txBody>
      <dsp:txXfrm rot="5400000">
        <a:off x="2612402" y="952613"/>
        <a:ext cx="2427839" cy="2857841"/>
      </dsp:txXfrm>
    </dsp:sp>
    <dsp:sp modelId="{C1EE540D-60FF-4BD0-9974-A2D0D8A0972B}">
      <dsp:nvSpPr>
        <dsp:cNvPr id="0" name=""/>
        <dsp:cNvSpPr/>
      </dsp:nvSpPr>
      <dsp:spPr>
        <a:xfrm rot="16200000">
          <a:off x="4054714" y="1167614"/>
          <a:ext cx="4763069" cy="2427839"/>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a:t>Maintaining dignity and emotional wellbeing through person-centred care during isolation.</a:t>
          </a:r>
        </a:p>
      </dsp:txBody>
      <dsp:txXfrm rot="5400000">
        <a:off x="5222329" y="952613"/>
        <a:ext cx="2427839" cy="2857841"/>
      </dsp:txXfrm>
    </dsp:sp>
    <dsp:sp modelId="{A1933EE4-BE65-42E7-85D4-4CA8BE645E0C}">
      <dsp:nvSpPr>
        <dsp:cNvPr id="0" name=""/>
        <dsp:cNvSpPr/>
      </dsp:nvSpPr>
      <dsp:spPr>
        <a:xfrm rot="16200000">
          <a:off x="6664642" y="1167614"/>
          <a:ext cx="4763069" cy="2427839"/>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a:t>The approach </a:t>
          </a:r>
          <a:r>
            <a:rPr lang="en-US" sz="2000" kern="1200" err="1"/>
            <a:t>recognises</a:t>
          </a:r>
          <a:r>
            <a:rPr lang="en-US" sz="2000" kern="1200"/>
            <a:t> structural challenges within care homes; success depends on context-sensitive implementation (Daker-White et al., 2021).</a:t>
          </a:r>
        </a:p>
      </dsp:txBody>
      <dsp:txXfrm rot="5400000">
        <a:off x="7832257" y="952613"/>
        <a:ext cx="2427839" cy="28578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E19C55-4D78-4051-B28A-726E3B1FEA68}">
      <dsp:nvSpPr>
        <dsp:cNvPr id="0" name=""/>
        <dsp:cNvSpPr/>
      </dsp:nvSpPr>
      <dsp:spPr>
        <a:xfrm>
          <a:off x="0" y="0"/>
          <a:ext cx="7776057" cy="8996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Transparent communication with families about outbreak status and safety measures.</a:t>
          </a:r>
          <a:endParaRPr lang="en-GB" sz="1800" kern="1200"/>
        </a:p>
      </dsp:txBody>
      <dsp:txXfrm>
        <a:off x="26349" y="26349"/>
        <a:ext cx="6729288" cy="846913"/>
      </dsp:txXfrm>
    </dsp:sp>
    <dsp:sp modelId="{09DF5419-AE0A-4FCF-B08F-9F61ED178BCD}">
      <dsp:nvSpPr>
        <dsp:cNvPr id="0" name=""/>
        <dsp:cNvSpPr/>
      </dsp:nvSpPr>
      <dsp:spPr>
        <a:xfrm>
          <a:off x="651244" y="1063177"/>
          <a:ext cx="7776057" cy="8996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Pre-visit screening, hand hygiene, and PPE guidance for visitors.</a:t>
          </a:r>
        </a:p>
      </dsp:txBody>
      <dsp:txXfrm>
        <a:off x="677593" y="1089526"/>
        <a:ext cx="6487367" cy="846913"/>
      </dsp:txXfrm>
    </dsp:sp>
    <dsp:sp modelId="{F8B1AD51-12EB-44AF-AFDC-E30C9DC35DFA}">
      <dsp:nvSpPr>
        <dsp:cNvPr id="0" name=""/>
        <dsp:cNvSpPr/>
      </dsp:nvSpPr>
      <dsp:spPr>
        <a:xfrm>
          <a:off x="1292769" y="2126354"/>
          <a:ext cx="7776057" cy="8996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Digital contact alternatives (video calls, window visits) to maintain family connection.</a:t>
          </a:r>
        </a:p>
      </dsp:txBody>
      <dsp:txXfrm>
        <a:off x="1319118" y="2152703"/>
        <a:ext cx="6497087" cy="846913"/>
      </dsp:txXfrm>
    </dsp:sp>
    <dsp:sp modelId="{DAFA7749-9A5B-4B37-B3E0-F3B7F7EB8B4A}">
      <dsp:nvSpPr>
        <dsp:cNvPr id="0" name=""/>
        <dsp:cNvSpPr/>
      </dsp:nvSpPr>
      <dsp:spPr>
        <a:xfrm>
          <a:off x="1944014" y="3189531"/>
          <a:ext cx="7776057" cy="89961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Clear communication alleviates emotional distress and builds trust between families and care providers (Giebel et al., 2021).</a:t>
          </a:r>
        </a:p>
      </dsp:txBody>
      <dsp:txXfrm>
        <a:off x="1970363" y="3215880"/>
        <a:ext cx="6487367" cy="846913"/>
      </dsp:txXfrm>
    </dsp:sp>
    <dsp:sp modelId="{695D7638-E6EA-476F-BBA5-FFB9EC029106}">
      <dsp:nvSpPr>
        <dsp:cNvPr id="0" name=""/>
        <dsp:cNvSpPr/>
      </dsp:nvSpPr>
      <dsp:spPr>
        <a:xfrm>
          <a:off x="7191310" y="689020"/>
          <a:ext cx="584747" cy="5847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322878" y="689020"/>
        <a:ext cx="321611" cy="440022"/>
      </dsp:txXfrm>
    </dsp:sp>
    <dsp:sp modelId="{D31AD6E2-7419-440A-B323-8BE712AF9D9A}">
      <dsp:nvSpPr>
        <dsp:cNvPr id="0" name=""/>
        <dsp:cNvSpPr/>
      </dsp:nvSpPr>
      <dsp:spPr>
        <a:xfrm>
          <a:off x="7842554" y="1752197"/>
          <a:ext cx="584747" cy="5847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974122" y="1752197"/>
        <a:ext cx="321611" cy="440022"/>
      </dsp:txXfrm>
    </dsp:sp>
    <dsp:sp modelId="{8CF7A2FE-570F-435C-82CE-45C802C2BDFB}">
      <dsp:nvSpPr>
        <dsp:cNvPr id="0" name=""/>
        <dsp:cNvSpPr/>
      </dsp:nvSpPr>
      <dsp:spPr>
        <a:xfrm>
          <a:off x="8484079" y="2815374"/>
          <a:ext cx="584747" cy="5847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8615647" y="2815374"/>
        <a:ext cx="321611" cy="4400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2C89A-64F7-4DF1-A1C6-76A19E9454CE}">
      <dsp:nvSpPr>
        <dsp:cNvPr id="0" name=""/>
        <dsp:cNvSpPr/>
      </dsp:nvSpPr>
      <dsp:spPr>
        <a:xfrm>
          <a:off x="1401531" y="1719"/>
          <a:ext cx="3293813" cy="197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Mandatory and refresher IPC training sessions for all staff.</a:t>
          </a:r>
          <a:endParaRPr lang="en-GB" sz="2000" kern="1200"/>
        </a:p>
      </dsp:txBody>
      <dsp:txXfrm>
        <a:off x="1401531" y="1719"/>
        <a:ext cx="3293813" cy="1976288"/>
      </dsp:txXfrm>
    </dsp:sp>
    <dsp:sp modelId="{9752CE75-4691-43F5-AB4D-D442D38A3A52}">
      <dsp:nvSpPr>
        <dsp:cNvPr id="0" name=""/>
        <dsp:cNvSpPr/>
      </dsp:nvSpPr>
      <dsp:spPr>
        <a:xfrm>
          <a:off x="5024726" y="1719"/>
          <a:ext cx="3293813" cy="197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Ensuring access to PPE, testing kits, and occupational health support.</a:t>
          </a:r>
        </a:p>
      </dsp:txBody>
      <dsp:txXfrm>
        <a:off x="5024726" y="1719"/>
        <a:ext cx="3293813" cy="1976288"/>
      </dsp:txXfrm>
    </dsp:sp>
    <dsp:sp modelId="{53D6A5B7-3DBC-4976-AF01-681F56BD09E5}">
      <dsp:nvSpPr>
        <dsp:cNvPr id="0" name=""/>
        <dsp:cNvSpPr/>
      </dsp:nvSpPr>
      <dsp:spPr>
        <a:xfrm>
          <a:off x="1401531" y="2307389"/>
          <a:ext cx="3293813" cy="197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Collaboration between nursing teams, GPs, and public health officials for quick outbreak management.</a:t>
          </a:r>
        </a:p>
      </dsp:txBody>
      <dsp:txXfrm>
        <a:off x="1401531" y="2307389"/>
        <a:ext cx="3293813" cy="1976288"/>
      </dsp:txXfrm>
    </dsp:sp>
    <dsp:sp modelId="{7B197602-4D5A-4A8B-98EC-4D0798119842}">
      <dsp:nvSpPr>
        <dsp:cNvPr id="0" name=""/>
        <dsp:cNvSpPr/>
      </dsp:nvSpPr>
      <dsp:spPr>
        <a:xfrm>
          <a:off x="5024726" y="2307389"/>
          <a:ext cx="3293813" cy="197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Structured education improves adherence to infection control practices and outbreak prevention (MacLean et al., 2025).</a:t>
          </a:r>
        </a:p>
      </dsp:txBody>
      <dsp:txXfrm>
        <a:off x="5024726" y="2307389"/>
        <a:ext cx="3293813" cy="19762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F7EE3-5FA9-4BD7-A90C-B86CD615C792}">
      <dsp:nvSpPr>
        <dsp:cNvPr id="0" name=""/>
        <dsp:cNvSpPr/>
      </dsp:nvSpPr>
      <dsp:spPr>
        <a:xfrm>
          <a:off x="0" y="0"/>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95E167-E753-41B1-A18F-A039CA39E4A1}">
      <dsp:nvSpPr>
        <dsp:cNvPr id="0" name=""/>
        <dsp:cNvSpPr/>
      </dsp:nvSpPr>
      <dsp:spPr>
        <a:xfrm>
          <a:off x="0" y="0"/>
          <a:ext cx="9720072" cy="927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Coordination between management, staff, residents, and families through shared communication systems.</a:t>
          </a:r>
          <a:endParaRPr lang="en-GB" sz="1800" kern="1200"/>
        </a:p>
      </dsp:txBody>
      <dsp:txXfrm>
        <a:off x="0" y="0"/>
        <a:ext cx="9720072" cy="927258"/>
      </dsp:txXfrm>
    </dsp:sp>
    <dsp:sp modelId="{73CC4A3A-A67D-4510-A8BF-8E7292FB6111}">
      <dsp:nvSpPr>
        <dsp:cNvPr id="0" name=""/>
        <dsp:cNvSpPr/>
      </dsp:nvSpPr>
      <dsp:spPr>
        <a:xfrm>
          <a:off x="0" y="927257"/>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14029B-5609-4D34-8C2F-1E367EBBDC08}">
      <dsp:nvSpPr>
        <dsp:cNvPr id="0" name=""/>
        <dsp:cNvSpPr/>
      </dsp:nvSpPr>
      <dsp:spPr>
        <a:xfrm>
          <a:off x="0" y="927258"/>
          <a:ext cx="9720072" cy="927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Data monitoring for early detection and response to infections </a:t>
          </a:r>
          <a:r>
            <a:rPr lang="en-GB" sz="1800" kern="1200"/>
            <a:t>(</a:t>
          </a:r>
          <a:r>
            <a:rPr lang="en-GB" sz="1800" kern="1200" err="1"/>
            <a:t>Jauneikaite</a:t>
          </a:r>
          <a:r>
            <a:rPr lang="en-GB" sz="1800" kern="1200"/>
            <a:t> </a:t>
          </a:r>
          <a:r>
            <a:rPr lang="en-GB" sz="1800" i="1" kern="1200"/>
            <a:t>et al.</a:t>
          </a:r>
          <a:r>
            <a:rPr lang="en-GB" sz="1800" kern="1200"/>
            <a:t>, 2023)</a:t>
          </a:r>
          <a:r>
            <a:rPr lang="en-US" sz="1800" kern="1200"/>
            <a:t>.</a:t>
          </a:r>
        </a:p>
      </dsp:txBody>
      <dsp:txXfrm>
        <a:off x="0" y="927258"/>
        <a:ext cx="9720072" cy="927258"/>
      </dsp:txXfrm>
    </dsp:sp>
    <dsp:sp modelId="{6F021E4F-B8AC-4BD2-82C4-24C1CD8C4599}">
      <dsp:nvSpPr>
        <dsp:cNvPr id="0" name=""/>
        <dsp:cNvSpPr/>
      </dsp:nvSpPr>
      <dsp:spPr>
        <a:xfrm>
          <a:off x="0" y="1854515"/>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E1DB5A-6463-41B3-ACD4-F22E155CD6A1}">
      <dsp:nvSpPr>
        <dsp:cNvPr id="0" name=""/>
        <dsp:cNvSpPr/>
      </dsp:nvSpPr>
      <dsp:spPr>
        <a:xfrm>
          <a:off x="0" y="1854516"/>
          <a:ext cx="9720072" cy="927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Alignment with UKHSA national outbreak guidance for consistent standards.</a:t>
          </a:r>
        </a:p>
      </dsp:txBody>
      <dsp:txXfrm>
        <a:off x="0" y="1854516"/>
        <a:ext cx="9720072" cy="927258"/>
      </dsp:txXfrm>
    </dsp:sp>
    <dsp:sp modelId="{E6E0DF2E-C058-4CD3-AD9E-A728C4C682BF}">
      <dsp:nvSpPr>
        <dsp:cNvPr id="0" name=""/>
        <dsp:cNvSpPr/>
      </dsp:nvSpPr>
      <dsp:spPr>
        <a:xfrm>
          <a:off x="0" y="2781774"/>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45FD8E-EEC9-4B9C-87EC-3287A4A35582}">
      <dsp:nvSpPr>
        <dsp:cNvPr id="0" name=""/>
        <dsp:cNvSpPr/>
      </dsp:nvSpPr>
      <dsp:spPr>
        <a:xfrm>
          <a:off x="0" y="2781774"/>
          <a:ext cx="9720072" cy="927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 Promotes cross-sector collaboration, addressing calls for integrated infection services across health systems (Llewelyn et al., 2022).</a:t>
          </a:r>
        </a:p>
      </dsp:txBody>
      <dsp:txXfrm>
        <a:off x="0" y="2781774"/>
        <a:ext cx="9720072" cy="9272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F7A69-C951-415E-933F-0E51DE554AFB}">
      <dsp:nvSpPr>
        <dsp:cNvPr id="0" name=""/>
        <dsp:cNvSpPr/>
      </dsp:nvSpPr>
      <dsp:spPr>
        <a:xfrm>
          <a:off x="0" y="3362931"/>
          <a:ext cx="9720072" cy="7357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Supports long-term resilience within the care home sector.</a:t>
          </a:r>
        </a:p>
      </dsp:txBody>
      <dsp:txXfrm>
        <a:off x="0" y="3362931"/>
        <a:ext cx="9720072" cy="735727"/>
      </dsp:txXfrm>
    </dsp:sp>
    <dsp:sp modelId="{C418F06E-5526-4E23-962F-C722E425AFBF}">
      <dsp:nvSpPr>
        <dsp:cNvPr id="0" name=""/>
        <dsp:cNvSpPr/>
      </dsp:nvSpPr>
      <dsp:spPr>
        <a:xfrm rot="10800000">
          <a:off x="0" y="2242418"/>
          <a:ext cx="9720072" cy="1131548"/>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A culture of shared responsibility ensures both safety and quality of life for residents.</a:t>
          </a:r>
        </a:p>
      </dsp:txBody>
      <dsp:txXfrm rot="10800000">
        <a:off x="0" y="2242418"/>
        <a:ext cx="9720072" cy="735246"/>
      </dsp:txXfrm>
    </dsp:sp>
    <dsp:sp modelId="{F22636B8-E134-4588-8DC6-BE4210C82FBF}">
      <dsp:nvSpPr>
        <dsp:cNvPr id="0" name=""/>
        <dsp:cNvSpPr/>
      </dsp:nvSpPr>
      <dsp:spPr>
        <a:xfrm rot="10800000">
          <a:off x="0" y="1121906"/>
          <a:ext cx="9720072" cy="1131548"/>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Infection prevention depends on teamwork, training, and effective communication.</a:t>
          </a:r>
        </a:p>
      </dsp:txBody>
      <dsp:txXfrm rot="10800000">
        <a:off x="0" y="1121906"/>
        <a:ext cx="9720072" cy="735246"/>
      </dsp:txXfrm>
    </dsp:sp>
    <dsp:sp modelId="{7D762AAD-F3CD-4881-8F43-7FFCA5A6DDED}">
      <dsp:nvSpPr>
        <dsp:cNvPr id="0" name=""/>
        <dsp:cNvSpPr/>
      </dsp:nvSpPr>
      <dsp:spPr>
        <a:xfrm rot="10800000">
          <a:off x="0" y="1393"/>
          <a:ext cx="9720072" cy="1131548"/>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The new strategy enhances protection and wellbeing for all stakeholders.</a:t>
          </a:r>
          <a:endParaRPr lang="en-GB" sz="2000" kern="1200"/>
        </a:p>
      </dsp:txBody>
      <dsp:txXfrm rot="10800000">
        <a:off x="0" y="1393"/>
        <a:ext cx="9720072" cy="73524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3A8E3-1498-4E15-B6E0-8AD86C75C113}">
      <dsp:nvSpPr>
        <dsp:cNvPr id="0" name=""/>
        <dsp:cNvSpPr/>
      </dsp:nvSpPr>
      <dsp:spPr>
        <a:xfrm>
          <a:off x="0" y="1821"/>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5AD5BC-F8EF-44D3-9D56-EADACD31400A}">
      <dsp:nvSpPr>
        <dsp:cNvPr id="0" name=""/>
        <dsp:cNvSpPr/>
      </dsp:nvSpPr>
      <dsp:spPr>
        <a:xfrm>
          <a:off x="0" y="1821"/>
          <a:ext cx="9720072" cy="62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Daker‐White, G. </a:t>
          </a:r>
          <a:r>
            <a:rPr lang="en-GB" sz="1400" i="1" kern="1200"/>
            <a:t>et al.</a:t>
          </a:r>
          <a:r>
            <a:rPr lang="en-GB" sz="1400" kern="1200"/>
            <a:t> (2021) 'Beyond the control of the care home: A meta‐ethnography of qualitative studies of Infection Prevention and Control in residential and nursing homes for older people,' </a:t>
          </a:r>
          <a:r>
            <a:rPr lang="en-GB" sz="1400" i="1" kern="1200"/>
            <a:t>Health Expectations</a:t>
          </a:r>
          <a:r>
            <a:rPr lang="en-GB" sz="1400" kern="1200"/>
            <a:t>, 25(5), pp. 2095–2106. </a:t>
          </a:r>
          <a:r>
            <a:rPr lang="en-GB" sz="1400" kern="1200">
              <a:hlinkClick xmlns:r="http://schemas.openxmlformats.org/officeDocument/2006/relationships" r:id="rId1"/>
            </a:rPr>
            <a:t>https://doi.org/10.1111/hex.13349</a:t>
          </a:r>
          <a:r>
            <a:rPr lang="en-GB" sz="1400" kern="1200"/>
            <a:t>.</a:t>
          </a:r>
        </a:p>
      </dsp:txBody>
      <dsp:txXfrm>
        <a:off x="0" y="1821"/>
        <a:ext cx="9720072" cy="620972"/>
      </dsp:txXfrm>
    </dsp:sp>
    <dsp:sp modelId="{7E1C78CD-661F-4B3D-B665-C2BBB5347530}">
      <dsp:nvSpPr>
        <dsp:cNvPr id="0" name=""/>
        <dsp:cNvSpPr/>
      </dsp:nvSpPr>
      <dsp:spPr>
        <a:xfrm>
          <a:off x="0" y="622793"/>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7F5F3F-710D-49D4-980E-E518050C54D3}">
      <dsp:nvSpPr>
        <dsp:cNvPr id="0" name=""/>
        <dsp:cNvSpPr/>
      </dsp:nvSpPr>
      <dsp:spPr>
        <a:xfrm>
          <a:off x="0" y="622793"/>
          <a:ext cx="9720072" cy="62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Giebel, C. </a:t>
          </a:r>
          <a:r>
            <a:rPr lang="en-GB" sz="1400" i="1" kern="1200"/>
            <a:t>et al.</a:t>
          </a:r>
          <a:r>
            <a:rPr lang="en-GB" sz="1400" kern="1200"/>
            <a:t> (2021) 'Are we allowed to visit now? Concerns and issues surrounding vaccination and infection risks in UK care homes during COVID-19,' </a:t>
          </a:r>
          <a:r>
            <a:rPr lang="en-GB" sz="1400" i="1" kern="1200"/>
            <a:t>Age And Ageing</a:t>
          </a:r>
          <a:r>
            <a:rPr lang="en-GB" sz="1400" kern="1200"/>
            <a:t>, 51(1). </a:t>
          </a:r>
          <a:r>
            <a:rPr lang="en-GB" sz="1400" kern="1200">
              <a:hlinkClick xmlns:r="http://schemas.openxmlformats.org/officeDocument/2006/relationships" r:id="rId2"/>
            </a:rPr>
            <a:t>https://doi.org/10.1093/ageing/afab229</a:t>
          </a:r>
          <a:r>
            <a:rPr lang="en-GB" sz="1400" kern="1200"/>
            <a:t>.</a:t>
          </a:r>
        </a:p>
      </dsp:txBody>
      <dsp:txXfrm>
        <a:off x="0" y="622793"/>
        <a:ext cx="9720072" cy="620972"/>
      </dsp:txXfrm>
    </dsp:sp>
    <dsp:sp modelId="{A37A2AD5-7838-4860-931C-4783D451D26B}">
      <dsp:nvSpPr>
        <dsp:cNvPr id="0" name=""/>
        <dsp:cNvSpPr/>
      </dsp:nvSpPr>
      <dsp:spPr>
        <a:xfrm>
          <a:off x="0" y="1243766"/>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2170A6-8103-41FF-9E75-83ECEB99661C}">
      <dsp:nvSpPr>
        <dsp:cNvPr id="0" name=""/>
        <dsp:cNvSpPr/>
      </dsp:nvSpPr>
      <dsp:spPr>
        <a:xfrm>
          <a:off x="0" y="1243766"/>
          <a:ext cx="9720072" cy="62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MacLean, R. </a:t>
          </a:r>
          <a:r>
            <a:rPr lang="en-GB" sz="1400" i="1" kern="1200"/>
            <a:t>et al.</a:t>
          </a:r>
          <a:r>
            <a:rPr lang="en-GB" sz="1400" kern="1200"/>
            <a:t> (2025) 'Education and training on infection prevention and control provided by Long-Term Care Homes to visitors: A scoping review,' </a:t>
          </a:r>
          <a:r>
            <a:rPr lang="en-GB" sz="1400" i="1" kern="1200"/>
            <a:t>Nursing Reports</a:t>
          </a:r>
          <a:r>
            <a:rPr lang="en-GB" sz="1400" kern="1200"/>
            <a:t>, 15(1), p. 17. </a:t>
          </a:r>
          <a:r>
            <a:rPr lang="en-GB" sz="1400" kern="1200">
              <a:hlinkClick xmlns:r="http://schemas.openxmlformats.org/officeDocument/2006/relationships" r:id="rId3"/>
            </a:rPr>
            <a:t>https://doi.org/10.3390/nursrep15010017</a:t>
          </a:r>
          <a:r>
            <a:rPr lang="en-GB" sz="1400" kern="1200"/>
            <a:t>.</a:t>
          </a:r>
        </a:p>
      </dsp:txBody>
      <dsp:txXfrm>
        <a:off x="0" y="1243766"/>
        <a:ext cx="9720072" cy="620972"/>
      </dsp:txXfrm>
    </dsp:sp>
    <dsp:sp modelId="{4621FF8F-CE1E-43C2-8B09-F32453A5BE23}">
      <dsp:nvSpPr>
        <dsp:cNvPr id="0" name=""/>
        <dsp:cNvSpPr/>
      </dsp:nvSpPr>
      <dsp:spPr>
        <a:xfrm>
          <a:off x="0" y="1864739"/>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5238A-1734-40DD-92C0-EE39F91B15D6}">
      <dsp:nvSpPr>
        <dsp:cNvPr id="0" name=""/>
        <dsp:cNvSpPr/>
      </dsp:nvSpPr>
      <dsp:spPr>
        <a:xfrm>
          <a:off x="0" y="1864739"/>
          <a:ext cx="9720072" cy="62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Llewelyn, M.J. </a:t>
          </a:r>
          <a:r>
            <a:rPr lang="en-GB" sz="1400" i="1" kern="1200"/>
            <a:t>et al.</a:t>
          </a:r>
          <a:r>
            <a:rPr lang="en-GB" sz="1400" kern="1200"/>
            <a:t> (2022) 'Where now for infection services in the NHS? How lessons from the pandemic should drive long-overdue integration of microbiology and infectious diseases,' </a:t>
          </a:r>
          <a:r>
            <a:rPr lang="en-GB" sz="1400" i="1" kern="1200"/>
            <a:t>Clinical Medicine</a:t>
          </a:r>
          <a:r>
            <a:rPr lang="en-GB" sz="1400" kern="1200"/>
            <a:t>, 22(6), pp. 586–589. </a:t>
          </a:r>
          <a:r>
            <a:rPr lang="en-GB" sz="1400" kern="1200">
              <a:hlinkClick xmlns:r="http://schemas.openxmlformats.org/officeDocument/2006/relationships" r:id="rId4"/>
            </a:rPr>
            <a:t>https://doi.org/10.7861/clinmed.2022-0251</a:t>
          </a:r>
          <a:r>
            <a:rPr lang="en-GB" sz="1400" kern="1200"/>
            <a:t>.</a:t>
          </a:r>
        </a:p>
      </dsp:txBody>
      <dsp:txXfrm>
        <a:off x="0" y="1864739"/>
        <a:ext cx="9720072" cy="620972"/>
      </dsp:txXfrm>
    </dsp:sp>
    <dsp:sp modelId="{F30CE150-A254-416D-A44E-A8864C21FFF7}">
      <dsp:nvSpPr>
        <dsp:cNvPr id="0" name=""/>
        <dsp:cNvSpPr/>
      </dsp:nvSpPr>
      <dsp:spPr>
        <a:xfrm>
          <a:off x="0" y="2485711"/>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473521-7D99-453A-8F19-32F3DC3EF100}">
      <dsp:nvSpPr>
        <dsp:cNvPr id="0" name=""/>
        <dsp:cNvSpPr/>
      </dsp:nvSpPr>
      <dsp:spPr>
        <a:xfrm>
          <a:off x="0" y="2485711"/>
          <a:ext cx="9720072" cy="62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Jauneikaite, E. </a:t>
          </a:r>
          <a:r>
            <a:rPr lang="en-GB" sz="1400" i="1" kern="1200"/>
            <a:t>et al.</a:t>
          </a:r>
          <a:r>
            <a:rPr lang="en-GB" sz="1400" kern="1200"/>
            <a:t> (2023) 'Genomics for antimicrobial resistance surveillance to support infection prevention and control in health-care facilities,' </a:t>
          </a:r>
          <a:r>
            <a:rPr lang="en-GB" sz="1400" i="1" kern="1200"/>
            <a:t>The Lancet Microbe</a:t>
          </a:r>
          <a:r>
            <a:rPr lang="en-GB" sz="1400" kern="1200"/>
            <a:t> [Preprint]. </a:t>
          </a:r>
          <a:r>
            <a:rPr lang="en-GB" sz="1400" kern="1200">
              <a:hlinkClick xmlns:r="http://schemas.openxmlformats.org/officeDocument/2006/relationships" r:id="rId5"/>
            </a:rPr>
            <a:t>https://doi.org/10.1016/S2666-5247(23)00282-3</a:t>
          </a:r>
          <a:r>
            <a:rPr lang="en-GB" sz="1400" kern="1200"/>
            <a:t>.</a:t>
          </a:r>
        </a:p>
      </dsp:txBody>
      <dsp:txXfrm>
        <a:off x="0" y="2485711"/>
        <a:ext cx="9720072" cy="620972"/>
      </dsp:txXfrm>
    </dsp:sp>
    <dsp:sp modelId="{D82B4B74-3C45-4C0D-A0F6-EEDCE8F84F25}">
      <dsp:nvSpPr>
        <dsp:cNvPr id="0" name=""/>
        <dsp:cNvSpPr/>
      </dsp:nvSpPr>
      <dsp:spPr>
        <a:xfrm>
          <a:off x="0" y="3106684"/>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1C820C-1ECE-42E0-8721-FC99455CBBE0}">
      <dsp:nvSpPr>
        <dsp:cNvPr id="0" name=""/>
        <dsp:cNvSpPr/>
      </dsp:nvSpPr>
      <dsp:spPr>
        <a:xfrm>
          <a:off x="0" y="3106684"/>
          <a:ext cx="9720072" cy="62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Yip, J.L.Y. </a:t>
          </a:r>
          <a:r>
            <a:rPr lang="en-GB" sz="1600" i="1" kern="1200"/>
            <a:t>et al.</a:t>
          </a:r>
          <a:r>
            <a:rPr lang="en-GB" sz="1600" kern="1200"/>
            <a:t> (2018) 'Outbreaks of influenza-like illness in care homes in the East of England: impact of variations in neuraminidase inhibitor provision,' </a:t>
          </a:r>
          <a:r>
            <a:rPr lang="en-GB" sz="1600" i="1" kern="1200"/>
            <a:t>Public Health</a:t>
          </a:r>
          <a:r>
            <a:rPr lang="en-GB" sz="1600" kern="1200"/>
            <a:t>, 162, pp. 98–103. </a:t>
          </a:r>
          <a:r>
            <a:rPr lang="en-GB" sz="1600" kern="1200">
              <a:hlinkClick xmlns:r="http://schemas.openxmlformats.org/officeDocument/2006/relationships" r:id="rId6"/>
            </a:rPr>
            <a:t>https://doi.org/10.1016/j.puhe.2018.05.028</a:t>
          </a:r>
          <a:r>
            <a:rPr lang="en-GB" sz="1600" kern="1200"/>
            <a:t>.</a:t>
          </a:r>
        </a:p>
      </dsp:txBody>
      <dsp:txXfrm>
        <a:off x="0" y="3106684"/>
        <a:ext cx="9720072" cy="6209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5F2D2-001A-4A46-B031-E72EC3808C66}" type="datetimeFigureOut">
              <a:t>11/8/2025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97D7EE-F1ED-474F-BE3C-A0836DF67BAC}" type="slidenum">
              <a:t>‹#›</a:t>
            </a:fld>
            <a:endParaRPr lang="en-GB"/>
          </a:p>
        </p:txBody>
      </p:sp>
    </p:spTree>
    <p:extLst>
      <p:ext uri="{BB962C8B-B14F-4D97-AF65-F5344CB8AC3E}">
        <p14:creationId xmlns:p14="http://schemas.microsoft.com/office/powerpoint/2010/main" val="845339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a:t>Influenza outbreaks are a significant concern in residential care homes, particularly in the winter months when flu season is at its peak. Care homes provide housing and care for elderly residents who are at a higher risk of developing severe complications from influenza due to compromised immune systems and the presence of underlying chronic health conditions, such as COPD, diabetes, and heart disease (Rainwater-Lovett et al., 2013). Because of these factors, elderly residents are far more vulnerable to the effects of influenza, which can lead to severe symptoms like pneumonia, dehydration, and even death. Beyond the physical effects, the psychosocial impact is also significant, as residents may experience anxiety, isolation, and stress during outbreaks, particularly when visitor access is restricted. In this presentation, we will highlight the need for a strategic approach to managing outbreaks and protecting residents, staff, and visitors, focusing on proactive measures that can reduce the risks associated with influenza transmission in care homes.</a:t>
            </a:r>
          </a:p>
          <a:p>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10</a:t>
            </a:fld>
            <a:endParaRPr lang="en-GB"/>
          </a:p>
        </p:txBody>
      </p:sp>
    </p:spTree>
    <p:extLst>
      <p:ext uri="{BB962C8B-B14F-4D97-AF65-F5344CB8AC3E}">
        <p14:creationId xmlns:p14="http://schemas.microsoft.com/office/powerpoint/2010/main" val="1514732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a:t>National guidelines from agencies such as NHS and NICE outline key steps for managing influenza in care homes, emphasizing the importance of vaccination and infection control practices. According to Hsiao et al. (2024), national guidelines recommend ensuring that all staff and residents are vaccinated before the flu season begins to minimize the risk of an outbreak. These proactive steps, including early vaccination, can significantly reduce the likelihood of the virus entering and spreading within a care home. Additionally, guidelines call for enhanced sanitation practices, such as increased cleaning of common areas and frequent disinfection of high-touch surfaces. It is crucial that care homes adapt these national guidelines to their specific needs and environments, considering factors like resident population and care home layout. Furthermore, personal protective equipment (PPE) must be provided to staff, and proper isolation protocols should be implemented as soon as an outbreak is identified. Clear communication of these guidelines to both staff and visitors ensures everyone is aware of their responsibilities in preventing the spread of infection.</a:t>
            </a:r>
          </a:p>
          <a:p>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11</a:t>
            </a:fld>
            <a:endParaRPr lang="en-GB"/>
          </a:p>
        </p:txBody>
      </p:sp>
    </p:spTree>
    <p:extLst>
      <p:ext uri="{BB962C8B-B14F-4D97-AF65-F5344CB8AC3E}">
        <p14:creationId xmlns:p14="http://schemas.microsoft.com/office/powerpoint/2010/main" val="2711466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The impact of influenza on care home residents is severe, especially for those who are elderly or have underlying health conditions. As mentioned by </a:t>
            </a:r>
            <a:r>
              <a:rPr lang="en-US" b="0" err="1"/>
              <a:t>Dronavalli</a:t>
            </a:r>
            <a:r>
              <a:rPr lang="en-US" b="0"/>
              <a:t> et al. (2020), elderly residents are particularly vulnerable to influenza-related complications, such as pneumonia and dehydration, which can lead to hospitalization or even death. The symptoms of influenza in elderly individuals can be much more severe than in healthy adults, and the presence of co-morbidities can complicate treatment. In addition to the physical health risks, psychosocial impacts also play a major role. Residents may experience heightened levels of stress, anxiety, and depression when they are isolated during an outbreak or when visitors are restricted. This sense of isolation can exacerbate their health problems and lead to further emotional and mental distress. The psychological toll on residents is a significant factor that should be considered when managing outbreaks in care homes, and strategies to reduce this impact are critical.</a:t>
            </a:r>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12</a:t>
            </a:fld>
            <a:endParaRPr lang="en-GB"/>
          </a:p>
        </p:txBody>
      </p:sp>
    </p:spTree>
    <p:extLst>
      <p:ext uri="{BB962C8B-B14F-4D97-AF65-F5344CB8AC3E}">
        <p14:creationId xmlns:p14="http://schemas.microsoft.com/office/powerpoint/2010/main" val="3043489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a:t>Care home staff are directly impacted by influenza outbreaks, both in terms of health risks and workload. Staff members are in close contact with residents and are, therefore, at a heightened risk of contracting the virus, which can lead to absenteeism and understaffing during an outbreak (Durkee-Lloyd, 2022). When staffing levels are compromised, the quality of care may decrease, and the remaining staff may become overwhelmed. Furthermore, the increased workload can lead to staff burnout and fatigue, which negatively affects their ability to provide the best care possible. Visitors also pose a risk, as they may unknowingly bring the virus into the facility, spreading it to residents and staff. Clear visitor protocols must be in place during outbreaks, including restrictions on visitation and hygiene practices to minimize the risk of contamination. Communication with visitors and families about the importance of these protocols is essential to preventing the spread of influenza.</a:t>
            </a:r>
          </a:p>
          <a:p>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13</a:t>
            </a:fld>
            <a:endParaRPr lang="en-GB"/>
          </a:p>
        </p:txBody>
      </p:sp>
    </p:spTree>
    <p:extLst>
      <p:ext uri="{BB962C8B-B14F-4D97-AF65-F5344CB8AC3E}">
        <p14:creationId xmlns:p14="http://schemas.microsoft.com/office/powerpoint/2010/main" val="879486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Clear and timely communication with all stakeholders is critical during an influenza outbreak in a care home. Staff should receive regular updates about the current situation, new protocols, and any changes to infection control practices. This ensures they are equipped to handle the situation effectively and reduces confusion or misinformation (Hsiao et al., 2024). Communication with families is equally important. Regular updates via phone calls, newsletters, or meetings can reassure families and keep them informed about how the home is managing the outbreak and the steps being taken to protect their loved ones. Similarly, visitor protocols should be clearly communicated to prevent unauthorized entry during an outbreak and ensure that visitors adhere to proper hygiene practices (Durkee-Lloyd, 2022). Providing stakeholders with accurate information can help reduce anxiety and ensure that everyone plays a part in controlling the outbreak.</a:t>
            </a:r>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14</a:t>
            </a:fld>
            <a:endParaRPr lang="en-GB"/>
          </a:p>
        </p:txBody>
      </p:sp>
    </p:spTree>
    <p:extLst>
      <p:ext uri="{BB962C8B-B14F-4D97-AF65-F5344CB8AC3E}">
        <p14:creationId xmlns:p14="http://schemas.microsoft.com/office/powerpoint/2010/main" val="3865701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An effective infection control strategy is essential for minimizing the impact of influenza in care homes. The first step is to ensure that all residents and staff are vaccinated against influenza before the onset of flu season (Moretti et al., 2020). Vaccination not only reduces the risk of infection but also minimizes the severity of symptoms if exposure occurs. Additionally, sanitation practices must be intensified, with an emphasis on frequent cleaning of high-touch surfaces such as doorknobs, light switches, and handrails, to reduce the potential for viral transmission (Brainard et al., 2024). PPE must be used correctly by all staff, particularly when caring for infected residents, to prevent the spread of the virus. Staff training should be an ongoing process to ensure that all employees are up-to-date on proper hygiene techniques and the correct use of PPE (Hsiao et al., 2024). If an outbreak occurs, isolation protocols should be implemented immediately to contain the virus and prevent it from spreading to other residents and staff (</a:t>
            </a:r>
            <a:r>
              <a:rPr lang="en-US" b="0" err="1"/>
              <a:t>Dronavalli</a:t>
            </a:r>
            <a:r>
              <a:rPr lang="en-US" b="0"/>
              <a:t> et al., 2020).</a:t>
            </a:r>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15</a:t>
            </a:fld>
            <a:endParaRPr lang="en-GB"/>
          </a:p>
        </p:txBody>
      </p:sp>
    </p:spTree>
    <p:extLst>
      <p:ext uri="{BB962C8B-B14F-4D97-AF65-F5344CB8AC3E}">
        <p14:creationId xmlns:p14="http://schemas.microsoft.com/office/powerpoint/2010/main" val="3705080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In conclusion, effective infection control strategies—including vaccination, sanitation, staff training, and clear communication—are essential to managing influenza outbreaks in residential care homes. By implementing these strategies, care homes can protect vulnerable residents, ensure staff safety, and maintain a high standard of care. As we’ve seen from the references today, each of these strategies has been proven to reduce the spread of influenza and minimize its impact on both residents and staff (Rainwater-Lovett et al., 2013; Moretti et al., 2020; Hsiao et al., 2024). Moreover, these strategies should be regularly evaluated and updated to incorporate feedback and best practices. By prioritizing infection control, care homes can ensure the safety and well-being of all those involved during flu outbreaks.</a:t>
            </a:r>
            <a:endParaRPr lang="en-GB" b="0"/>
          </a:p>
        </p:txBody>
      </p:sp>
      <p:sp>
        <p:nvSpPr>
          <p:cNvPr id="4" name="Slide Number Placeholder 3"/>
          <p:cNvSpPr>
            <a:spLocks noGrp="1"/>
          </p:cNvSpPr>
          <p:nvPr>
            <p:ph type="sldNum" sz="quarter" idx="5"/>
          </p:nvPr>
        </p:nvSpPr>
        <p:spPr/>
        <p:txBody>
          <a:bodyPr/>
          <a:lstStyle/>
          <a:p>
            <a:fld id="{5C3C941B-FDEE-4E66-8EBF-3BA4C7E34D45}" type="slidenum">
              <a:rPr lang="en-GB" smtClean="0"/>
              <a:t>16</a:t>
            </a:fld>
            <a:endParaRPr lang="en-GB"/>
          </a:p>
        </p:txBody>
      </p:sp>
    </p:spTree>
    <p:extLst>
      <p:ext uri="{BB962C8B-B14F-4D97-AF65-F5344CB8AC3E}">
        <p14:creationId xmlns:p14="http://schemas.microsoft.com/office/powerpoint/2010/main" val="3264069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Good morning everyone. Today I am going to address how the implementation of a new approach to infection control at Sunrise Care home can help Sunrise Care residents, family and healthcare staff during an influenza outbreak.</a:t>
            </a:r>
          </a:p>
          <a:p>
            <a:r>
              <a:rPr lang="en-GB" sz="1200" kern="1200">
                <a:solidFill>
                  <a:schemeClr val="tx1"/>
                </a:solidFill>
                <a:effectLst/>
                <a:latin typeface="+mn-lt"/>
                <a:ea typeface="+mn-ea"/>
                <a:cs typeface="+mn-cs"/>
              </a:rPr>
              <a:t>As is well known, older people living in residential care are more vulnerable due to the reduction in their immunity as they get old, along with underlying conditions. Influenza outbreaks in such settings can get out of hand quickly and have physical, as well as emotional impact. The home has made the transition to a </a:t>
            </a:r>
            <a:r>
              <a:rPr lang="en-GB" sz="1200" kern="1200" err="1">
                <a:solidFill>
                  <a:schemeClr val="tx1"/>
                </a:solidFill>
                <a:effectLst/>
                <a:latin typeface="+mn-lt"/>
                <a:ea typeface="+mn-ea"/>
                <a:cs typeface="+mn-cs"/>
              </a:rPr>
              <a:t>preventiveive</a:t>
            </a:r>
            <a:r>
              <a:rPr lang="en-GB" sz="1200" kern="1200">
                <a:solidFill>
                  <a:schemeClr val="tx1"/>
                </a:solidFill>
                <a:effectLst/>
                <a:latin typeface="+mn-lt"/>
                <a:ea typeface="+mn-ea"/>
                <a:cs typeface="+mn-cs"/>
              </a:rPr>
              <a:t> strategy using national guidelines including NICE NG 103 and updated 2023 UKHSA guidance and infection prevention framework for the NHS, as the basis of the new approach. The aim is to make them all safe and have continuity of care and feel confident amidst the various people who are connected with the home.</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18</a:t>
            </a:fld>
            <a:endParaRPr lang="en-GB"/>
          </a:p>
        </p:txBody>
      </p:sp>
    </p:spTree>
    <p:extLst>
      <p:ext uri="{BB962C8B-B14F-4D97-AF65-F5344CB8AC3E}">
        <p14:creationId xmlns:p14="http://schemas.microsoft.com/office/powerpoint/2010/main" val="2716973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first thing to focus on in any sort of outbreak is the safety of the residents. The new strategy is making the flu immunization and watching for health pro-actively firsts, so that the symptoms are caught in the early stage. Residents engage in prevention activities like good hand hygiene and respiratory etiquette with the aid of reminders from staff.</a:t>
            </a:r>
          </a:p>
          <a:p>
            <a:r>
              <a:rPr lang="en-GB" sz="1200" kern="1200">
                <a:solidFill>
                  <a:schemeClr val="tx1"/>
                </a:solidFill>
                <a:effectLst/>
                <a:latin typeface="+mn-lt"/>
                <a:ea typeface="+mn-ea"/>
                <a:cs typeface="+mn-cs"/>
              </a:rPr>
              <a:t>The level of persistent PPE wearing, environmental decontamination, and obviously, isolation of symptomatic medical personnel (which are important infection-control precautions) have made hospitals much safer. However, safeguarding the security of any space should not affect one's dignity and mental health in a negative way, at the very least. Staff are encouraged to have regular conversation, reading or activity sessions with those isolating to ensure that residents are feeling cared for and not confined. The approach, which provides both protection and emotional stability, in the form of empathetic communication in a way that addresses the possible negative impact on the clinical experience for the vulnerable patient.</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19</a:t>
            </a:fld>
            <a:endParaRPr lang="en-GB"/>
          </a:p>
        </p:txBody>
      </p:sp>
    </p:spTree>
    <p:extLst>
      <p:ext uri="{BB962C8B-B14F-4D97-AF65-F5344CB8AC3E}">
        <p14:creationId xmlns:p14="http://schemas.microsoft.com/office/powerpoint/2010/main" val="545489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Families play a huge role in the wellbeing of residents hence communication and inclusion are a key. During outbreaks, families will be notified clearly of the situation and control measures implemented and the visiting procedures. Before entering the home visitors are taken through simple steps such as hand sanitising, temperature checking and wearing a mask.</a:t>
            </a:r>
          </a:p>
          <a:p>
            <a:r>
              <a:rPr lang="en-GB" sz="1200" kern="1200">
                <a:solidFill>
                  <a:schemeClr val="tx1"/>
                </a:solidFill>
                <a:effectLst/>
                <a:latin typeface="+mn-lt"/>
                <a:ea typeface="+mn-ea"/>
                <a:cs typeface="+mn-cs"/>
              </a:rPr>
              <a:t>When visits in person cannot be made, staff will work with families to help coordinate video conferences or window visits to keep in touch to one another. Giving people accurate information lessens the anxiety and creates trust in the information that their loved ones are safe. The goal of this is balancing the prevention of infections whilst promoting human contact to ensure that families continue to feel part of the process of care and not an outsider to it.</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20</a:t>
            </a:fld>
            <a:endParaRPr lang="en-GB"/>
          </a:p>
        </p:txBody>
      </p:sp>
    </p:spTree>
    <p:extLst>
      <p:ext uri="{BB962C8B-B14F-4D97-AF65-F5344CB8AC3E}">
        <p14:creationId xmlns:p14="http://schemas.microsoft.com/office/powerpoint/2010/main" val="210712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Staff wellbeing and confidence is the key to supporting good infection control. The new strategy thus includes mandatory training as well as periodical refresher training of the procedures for averting immunization infection. Specific courses consist of proper use of PPE, waste management, reporting outbreaks and speaking to external health collaboratives.</a:t>
            </a:r>
          </a:p>
          <a:p>
            <a:r>
              <a:rPr lang="en-GB" sz="1200" kern="1200">
                <a:solidFill>
                  <a:schemeClr val="tx1"/>
                </a:solidFill>
                <a:effectLst/>
                <a:latin typeface="+mn-lt"/>
                <a:ea typeface="+mn-ea"/>
                <a:cs typeface="+mn-cs"/>
              </a:rPr>
              <a:t>Access to protective equipment and testing kits will be available to healthcare professionals such as visiting GPs and nurses immediately. A clear reporting chain is beneficial in a rapid escalation of the suspected cases to the public-health authorities. The home also encourages home staff to access their mental health help and take proper rests breaks when in periods of outbreak. Empowered and well-trained professionals result in safe practice and care standards.</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21</a:t>
            </a:fld>
            <a:endParaRPr lang="en-GB"/>
          </a:p>
        </p:txBody>
      </p:sp>
    </p:spTree>
    <p:extLst>
      <p:ext uri="{BB962C8B-B14F-4D97-AF65-F5344CB8AC3E}">
        <p14:creationId xmlns:p14="http://schemas.microsoft.com/office/powerpoint/2010/main" val="1377629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This slide is the culmination of all the slides. The new strategy gives a connection between the residents, families and the professionals with open communication and in a shared responsibility. Frequent formal multi-disciplinary meetings is used to realise joint decision-making on prevention and response measures.</a:t>
            </a:r>
          </a:p>
          <a:p>
            <a:r>
              <a:rPr lang="en-GB" sz="1200" kern="1200">
                <a:solidFill>
                  <a:schemeClr val="tx1"/>
                </a:solidFill>
                <a:effectLst/>
                <a:latin typeface="+mn-lt"/>
                <a:ea typeface="+mn-ea"/>
                <a:cs typeface="+mn-cs"/>
              </a:rPr>
              <a:t>Digital record keeping is used to support early detection of infection patterns and work is done with local NHS and UKHSA teams to contain the infection very quickly. A safety culture is one where all staff - from cleaners to managers - are all know about how they can help prevent infectious diseases. Continuous learning, transparency and working as a team help to change home from a reactive environment into proactive one. The outcome is a positive community that is safer and more resilient and is prepared for another outbreak.</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22</a:t>
            </a:fld>
            <a:endParaRPr lang="en-GB"/>
          </a:p>
        </p:txBody>
      </p:sp>
    </p:spTree>
    <p:extLst>
      <p:ext uri="{BB962C8B-B14F-4D97-AF65-F5344CB8AC3E}">
        <p14:creationId xmlns:p14="http://schemas.microsoft.com/office/powerpoint/2010/main" val="799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To conclude, the new infection control approach is a holistic approach for health protection and dignity and connection maintenance. It increases the effectiveness of preventive systems, communication and helps people providing or receiving the care.</a:t>
            </a:r>
          </a:p>
          <a:p>
            <a:r>
              <a:rPr lang="en-GB" sz="1200" kern="1200">
                <a:solidFill>
                  <a:schemeClr val="tx1"/>
                </a:solidFill>
                <a:effectLst/>
                <a:latin typeface="+mn-lt"/>
                <a:ea typeface="+mn-ea"/>
                <a:cs typeface="+mn-cs"/>
              </a:rPr>
              <a:t>By encouraging greater teamwork among staff and continual processes of learning, the home is not only minimizing the spread of disease, but creating trust between the residents, their families, and the staff. Ultimately, offering an environment of care which is safe and secure, is achieved through communication, sympathy and preparedness and not isolation or fear.</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23</a:t>
            </a:fld>
            <a:endParaRPr lang="en-GB"/>
          </a:p>
        </p:txBody>
      </p:sp>
    </p:spTree>
    <p:extLst>
      <p:ext uri="{BB962C8B-B14F-4D97-AF65-F5344CB8AC3E}">
        <p14:creationId xmlns:p14="http://schemas.microsoft.com/office/powerpoint/2010/main" val="2683711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As a whole, these sources in some way provided the basis for the design of the strategy and provides some evidence of how recent evidence and national policies can be applied in a residential care setting to provide better outcomes for all stakeholders.</a:t>
            </a:r>
            <a:endParaRPr lang="en-GB"/>
          </a:p>
        </p:txBody>
      </p:sp>
      <p:sp>
        <p:nvSpPr>
          <p:cNvPr id="4" name="Slide Number Placeholder 3"/>
          <p:cNvSpPr>
            <a:spLocks noGrp="1"/>
          </p:cNvSpPr>
          <p:nvPr>
            <p:ph type="sldNum" sz="quarter" idx="5"/>
          </p:nvPr>
        </p:nvSpPr>
        <p:spPr/>
        <p:txBody>
          <a:bodyPr/>
          <a:lstStyle/>
          <a:p>
            <a:fld id="{21B956D4-8ADB-42A4-B9C9-544F6B3E27C1}" type="slidenum">
              <a:rPr lang="en-GB" smtClean="0"/>
              <a:t>24</a:t>
            </a:fld>
            <a:endParaRPr lang="en-GB"/>
          </a:p>
        </p:txBody>
      </p:sp>
    </p:spTree>
    <p:extLst>
      <p:ext uri="{BB962C8B-B14F-4D97-AF65-F5344CB8AC3E}">
        <p14:creationId xmlns:p14="http://schemas.microsoft.com/office/powerpoint/2010/main" val="3164088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11/8/2025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58936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11/8/2025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82416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11/8/2025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268407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11/8/2025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41373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11/8/2025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196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11/8/2025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9769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11/8/2025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0552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11/8/2025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994443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11/8/2025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589224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11/8/2025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4358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11/8/2025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52129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39BA781-FCBA-4886-B508-AD5934A9B03F}" type="datetimeFigureOut">
              <a:rPr lang="en-GB" smtClean="0"/>
              <a:t>08/11/2025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59BF9C9-8027-41F1-A56E-8A186F1D894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4593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9BA781-FCBA-4886-B508-AD5934A9B03F}"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BF9C9-8027-41F1-A56E-8A186F1D894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6731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9BA781-FCBA-4886-B508-AD5934A9B03F}"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BF9C9-8027-41F1-A56E-8A186F1D894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394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39BA781-FCBA-4886-B508-AD5934A9B03F}"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9BF9C9-8027-41F1-A56E-8A186F1D894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9286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39BA781-FCBA-4886-B508-AD5934A9B03F}"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9BF9C9-8027-41F1-A56E-8A186F1D894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49912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9BA781-FCBA-4886-B508-AD5934A9B03F}"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9BF9C9-8027-41F1-A56E-8A186F1D894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60955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BA781-FCBA-4886-B508-AD5934A9B03F}"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9BF9C9-8027-41F1-A56E-8A186F1D8947}" type="slidenum">
              <a:rPr lang="en-GB" smtClean="0"/>
              <a:t>‹#›</a:t>
            </a:fld>
            <a:endParaRPr lang="en-GB"/>
          </a:p>
        </p:txBody>
      </p:sp>
    </p:spTree>
    <p:extLst>
      <p:ext uri="{BB962C8B-B14F-4D97-AF65-F5344CB8AC3E}">
        <p14:creationId xmlns:p14="http://schemas.microsoft.com/office/powerpoint/2010/main" val="2515873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BA781-FCBA-4886-B508-AD5934A9B03F}"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9BF9C9-8027-41F1-A56E-8A186F1D894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1710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39BA781-FCBA-4886-B508-AD5934A9B03F}" type="datetimeFigureOut">
              <a:rPr lang="en-GB" smtClean="0"/>
              <a:t>08/11/2025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59BF9C9-8027-41F1-A56E-8A186F1D894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55452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9BA781-FCBA-4886-B508-AD5934A9B03F}"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BF9C9-8027-41F1-A56E-8A186F1D894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110820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9BA781-FCBA-4886-B508-AD5934A9B03F}"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BF9C9-8027-41F1-A56E-8A186F1D894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64717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6BDECAF-DBEB-4991-97ED-19BB705A577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2DCC2-FD54-4C1E-8EDA-61E87BCA3C8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06695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BDECAF-DBEB-4991-97ED-19BB705A577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15629620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BDECAF-DBEB-4991-97ED-19BB705A577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2DCC2-FD54-4C1E-8EDA-61E87BCA3C8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0497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6BDECAF-DBEB-4991-97ED-19BB705A577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32417688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6BDECAF-DBEB-4991-97ED-19BB705A577B}"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38100915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BDECAF-DBEB-4991-97ED-19BB705A577B}"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5285589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BDECAF-DBEB-4991-97ED-19BB705A577B}"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14553249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BDECAF-DBEB-4991-97ED-19BB705A577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19398437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6BDECAF-DBEB-4991-97ED-19BB705A577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2DCC2-FD54-4C1E-8EDA-61E87BCA3C8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42302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BDECAF-DBEB-4991-97ED-19BB705A577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2DCC2-FD54-4C1E-8EDA-61E87BCA3C81}" type="slidenum">
              <a:rPr lang="en-GB" smtClean="0"/>
              <a:t>‹#›</a:t>
            </a:fld>
            <a:endParaRPr lang="en-GB"/>
          </a:p>
        </p:txBody>
      </p:sp>
    </p:spTree>
    <p:extLst>
      <p:ext uri="{BB962C8B-B14F-4D97-AF65-F5344CB8AC3E}">
        <p14:creationId xmlns:p14="http://schemas.microsoft.com/office/powerpoint/2010/main" val="897943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BDECAF-DBEB-4991-97ED-19BB705A577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2DCC2-FD54-4C1E-8EDA-61E87BCA3C81}"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7317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11/8/2025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150973676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39BA781-FCBA-4886-B508-AD5934A9B03F}" type="datetimeFigureOut">
              <a:rPr lang="en-GB" smtClean="0"/>
              <a:t>08/11/2025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59BF9C9-8027-41F1-A56E-8A186F1D894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039246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6BDECAF-DBEB-4991-97ED-19BB705A577B}" type="datetimeFigureOut">
              <a:rPr lang="en-GB" smtClean="0"/>
              <a:t>08/11/2025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8B2DCC2-FD54-4C1E-8EDA-61E87BCA3C81}"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223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3.svg"/><Relationship Id="rId7"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18.svg"/><Relationship Id="rId4" Type="http://schemas.openxmlformats.org/officeDocument/2006/relationships/image" Target="../media/image14.png"/><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hyperlink" Target="https://www.nice.org.uk/guidance/cg139x" TargetMode="External"/><Relationship Id="rId3" Type="http://schemas.openxmlformats.org/officeDocument/2006/relationships/image" Target="../media/image8.svg"/><Relationship Id="rId7" Type="http://schemas.openxmlformats.org/officeDocument/2006/relationships/hyperlink" Target="https://www.cdc.gov/infectioncontrol/index.ht%20%20ml" TargetMode="Externa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s://www.england.nhs.uk/r" TargetMode="External"/><Relationship Id="rId5" Type="http://schemas.openxmlformats.org/officeDocument/2006/relationships/hyperlink" Target="https://www.who.int/publications/i/item/9789" TargetMode="External"/><Relationship Id="rId4" Type="http://schemas.openxmlformats.org/officeDocument/2006/relationships/hyperlink" Target="https://www.gov.uk/government/publications/infection-prevention-and-control-in-care-homes" TargetMode="External"/><Relationship Id="rId9" Type="http://schemas.openxmlformats.org/officeDocument/2006/relationships/hyperlink" Target="https://www.canada.ca/en/public-%20%20health/services/cov%20/%2019-guidance-long-term-care-homes.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1936-79E5-BBA6-6DE3-192E1298FE74}"/>
              </a:ext>
            </a:extLst>
          </p:cNvPr>
          <p:cNvSpPr>
            <a:spLocks noGrp="1"/>
          </p:cNvSpPr>
          <p:nvPr>
            <p:ph type="title"/>
          </p:nvPr>
        </p:nvSpPr>
        <p:spPr/>
        <p:txBody>
          <a:bodyPr/>
          <a:lstStyle/>
          <a:p>
            <a:r>
              <a:rPr lang="en-GB" dirty="0"/>
              <a:t>     Influenza </a:t>
            </a:r>
            <a:endParaRPr lang="en-US" dirty="0"/>
          </a:p>
        </p:txBody>
      </p:sp>
      <p:sp>
        <p:nvSpPr>
          <p:cNvPr id="3" name="Content Placeholder 2">
            <a:extLst>
              <a:ext uri="{FF2B5EF4-FFF2-40B4-BE49-F238E27FC236}">
                <a16:creationId xmlns:a16="http://schemas.microsoft.com/office/drawing/2014/main" id="{8DE8A631-34BE-76A5-0CA9-3B16B80E3FA8}"/>
              </a:ext>
            </a:extLst>
          </p:cNvPr>
          <p:cNvSpPr>
            <a:spLocks noGrp="1"/>
          </p:cNvSpPr>
          <p:nvPr>
            <p:ph idx="1"/>
          </p:nvPr>
        </p:nvSpPr>
        <p:spPr>
          <a:xfrm>
            <a:off x="209406" y="2364754"/>
            <a:ext cx="11074290" cy="3807446"/>
          </a:xfrm>
        </p:spPr>
        <p:txBody>
          <a:bodyPr vert="horz" lIns="91440" tIns="45720" rIns="91440" bIns="45720" rtlCol="0" anchor="t">
            <a:normAutofit/>
          </a:bodyPr>
          <a:lstStyle/>
          <a:p>
            <a:r>
              <a:rPr lang="en-GB" dirty="0"/>
              <a:t>Lecture Jolly Nwankwo</a:t>
            </a:r>
            <a:endParaRPr lang="en-US" dirty="0"/>
          </a:p>
          <a:p>
            <a:r>
              <a:rPr lang="en-US" dirty="0"/>
              <a:t>LCHS4008</a:t>
            </a:r>
          </a:p>
          <a:p>
            <a:r>
              <a:rPr lang="en-GB" dirty="0"/>
              <a:t>Leon Thompson 2438795</a:t>
            </a:r>
          </a:p>
          <a:p>
            <a:r>
              <a:rPr lang="en-GB" dirty="0"/>
              <a:t>Jessica Nivelo     2428006</a:t>
            </a:r>
          </a:p>
          <a:p>
            <a:r>
              <a:rPr lang="en-GB" dirty="0"/>
              <a:t>Andre Pina          2442079</a:t>
            </a:r>
          </a:p>
          <a:p>
            <a:r>
              <a:rPr lang="en-GB" dirty="0" err="1"/>
              <a:t>Mariuza</a:t>
            </a:r>
            <a:r>
              <a:rPr lang="en-GB" dirty="0"/>
              <a:t> Aguiar   2440642</a:t>
            </a:r>
          </a:p>
          <a:p>
            <a:endParaRPr lang="en-GB"/>
          </a:p>
        </p:txBody>
      </p:sp>
      <p:sp>
        <p:nvSpPr>
          <p:cNvPr id="4" name="Date Placeholder 3">
            <a:extLst>
              <a:ext uri="{FF2B5EF4-FFF2-40B4-BE49-F238E27FC236}">
                <a16:creationId xmlns:a16="http://schemas.microsoft.com/office/drawing/2014/main" id="{AB59501A-D8E6-CEB7-B97B-BC448E82EDE5}"/>
              </a:ext>
            </a:extLst>
          </p:cNvPr>
          <p:cNvSpPr>
            <a:spLocks noGrp="1"/>
          </p:cNvSpPr>
          <p:nvPr>
            <p:ph type="dt" sz="half" idx="10"/>
          </p:nvPr>
        </p:nvSpPr>
        <p:spPr/>
        <p:txBody>
          <a:bodyPr/>
          <a:lstStyle/>
          <a:p>
            <a:fld id="{B17F0058-F5E7-4B25-9207-FA1BC0F6B482}" type="datetime1">
              <a:rPr lang="en-US"/>
              <a:t>11/8/2025</a:t>
            </a:fld>
            <a:endParaRPr lang="en-US"/>
          </a:p>
        </p:txBody>
      </p:sp>
      <p:sp>
        <p:nvSpPr>
          <p:cNvPr id="5" name="Footer Placeholder 4">
            <a:extLst>
              <a:ext uri="{FF2B5EF4-FFF2-40B4-BE49-F238E27FC236}">
                <a16:creationId xmlns:a16="http://schemas.microsoft.com/office/drawing/2014/main" id="{8E293379-50E8-1FA5-24AA-4409B3A9FDF2}"/>
              </a:ext>
            </a:extLst>
          </p:cNvPr>
          <p:cNvSpPr>
            <a:spLocks noGrp="1"/>
          </p:cNvSpPr>
          <p:nvPr>
            <p:ph type="ftr" sz="quarter" idx="11"/>
          </p:nvPr>
        </p:nvSpPr>
        <p:spPr>
          <a:xfrm>
            <a:off x="7920681" y="6521106"/>
            <a:ext cx="232719" cy="200369"/>
          </a:xfrm>
        </p:spPr>
        <p:txBody>
          <a:bodyPr/>
          <a:lstStyle/>
          <a:p>
            <a:endParaRPr lang="en-US"/>
          </a:p>
        </p:txBody>
      </p:sp>
      <p:sp>
        <p:nvSpPr>
          <p:cNvPr id="6" name="Slide Number Placeholder 5">
            <a:extLst>
              <a:ext uri="{FF2B5EF4-FFF2-40B4-BE49-F238E27FC236}">
                <a16:creationId xmlns:a16="http://schemas.microsoft.com/office/drawing/2014/main" id="{074F39CF-0E17-3107-F3BA-2D8982D2D156}"/>
              </a:ext>
            </a:extLst>
          </p:cNvPr>
          <p:cNvSpPr>
            <a:spLocks noGrp="1"/>
          </p:cNvSpPr>
          <p:nvPr>
            <p:ph type="sldNum" sz="quarter" idx="12"/>
          </p:nvPr>
        </p:nvSpPr>
        <p:spPr/>
        <p:txBody>
          <a:bodyPr/>
          <a:lstStyle/>
          <a:p>
            <a:fld id="{A65A5C87-DF58-40C8-B092-1DE63DB4547E}" type="slidenum">
              <a:rPr lang="en-US" dirty="0"/>
              <a:t>1</a:t>
            </a:fld>
            <a:endParaRPr lang="en-US"/>
          </a:p>
        </p:txBody>
      </p:sp>
      <p:pic>
        <p:nvPicPr>
          <p:cNvPr id="19" name="Picture 18" descr="Flu Cold Illness · Free image on Pixabay">
            <a:extLst>
              <a:ext uri="{FF2B5EF4-FFF2-40B4-BE49-F238E27FC236}">
                <a16:creationId xmlns:a16="http://schemas.microsoft.com/office/drawing/2014/main" id="{E8E1DD7A-DDA3-C337-0FD3-E15F7AC92F54}"/>
              </a:ext>
            </a:extLst>
          </p:cNvPr>
          <p:cNvPicPr>
            <a:picLocks noChangeAspect="1"/>
          </p:cNvPicPr>
          <p:nvPr/>
        </p:nvPicPr>
        <p:blipFill>
          <a:blip r:embed="rId2"/>
          <a:stretch>
            <a:fillRect/>
          </a:stretch>
        </p:blipFill>
        <p:spPr>
          <a:xfrm>
            <a:off x="5728385" y="342900"/>
            <a:ext cx="6357552" cy="6192794"/>
          </a:xfrm>
          <a:prstGeom prst="rect">
            <a:avLst/>
          </a:prstGeom>
        </p:spPr>
      </p:pic>
      <p:sp>
        <p:nvSpPr>
          <p:cNvPr id="7" name="Frame 6">
            <a:extLst>
              <a:ext uri="{FF2B5EF4-FFF2-40B4-BE49-F238E27FC236}">
                <a16:creationId xmlns:a16="http://schemas.microsoft.com/office/drawing/2014/main" id="{EE540641-AA5E-7E7D-C0BF-AED6C67E5BE1}"/>
              </a:ext>
            </a:extLst>
          </p:cNvPr>
          <p:cNvSpPr/>
          <p:nvPr/>
        </p:nvSpPr>
        <p:spPr>
          <a:xfrm>
            <a:off x="-602900" y="0"/>
            <a:ext cx="12794900" cy="6858000"/>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367177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066" r="-3066"/>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 name="Freeform 3"/>
          <p:cNvSpPr/>
          <p:nvPr/>
        </p:nvSpPr>
        <p:spPr>
          <a:xfrm>
            <a:off x="0" y="-10073620"/>
            <a:ext cx="22571806" cy="22571806"/>
          </a:xfrm>
          <a:custGeom>
            <a:avLst/>
            <a:gdLst/>
            <a:ahLst/>
            <a:cxnLst/>
            <a:rect l="l" t="t" r="r" b="b"/>
            <a:pathLst>
              <a:path w="33857709" h="33857709">
                <a:moveTo>
                  <a:pt x="0" y="0"/>
                </a:moveTo>
                <a:lnTo>
                  <a:pt x="33857709" y="0"/>
                </a:lnTo>
                <a:lnTo>
                  <a:pt x="33857709" y="33857709"/>
                </a:lnTo>
                <a:lnTo>
                  <a:pt x="0" y="3385770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dirty="0"/>
          </a:p>
        </p:txBody>
      </p:sp>
      <p:sp>
        <p:nvSpPr>
          <p:cNvPr id="4" name="TextBox 4"/>
          <p:cNvSpPr txBox="1"/>
          <p:nvPr/>
        </p:nvSpPr>
        <p:spPr>
          <a:xfrm>
            <a:off x="916387" y="1375612"/>
            <a:ext cx="7080579" cy="329763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161"/>
              </a:lnSpc>
            </a:pPr>
            <a:r>
              <a:rPr lang="en-US" sz="8215" b="1" dirty="0">
                <a:solidFill>
                  <a:srgbClr val="FFFFFF"/>
                </a:solidFill>
                <a:latin typeface="Nunito Bold"/>
                <a:ea typeface="Nunito Bold"/>
                <a:cs typeface="Nunito Bold"/>
                <a:sym typeface="Nunito Bold"/>
              </a:rPr>
              <a:t>Influenza outbreak management in a care home</a:t>
            </a:r>
          </a:p>
        </p:txBody>
      </p:sp>
      <p:sp>
        <p:nvSpPr>
          <p:cNvPr id="5" name="TextBox 5"/>
          <p:cNvSpPr txBox="1"/>
          <p:nvPr/>
        </p:nvSpPr>
        <p:spPr>
          <a:xfrm>
            <a:off x="1058795" y="4783537"/>
            <a:ext cx="3524974" cy="4816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3878"/>
              </a:lnSpc>
            </a:pPr>
            <a:r>
              <a:rPr lang="en-US" sz="2770" b="1">
                <a:solidFill>
                  <a:srgbClr val="24231F"/>
                </a:solidFill>
                <a:latin typeface="Nunito Bold"/>
                <a:ea typeface="Nunito Bold"/>
                <a:cs typeface="Nunito Bold"/>
                <a:sym typeface="Nunito Bold"/>
              </a:rPr>
              <a:t>Jessica Gómez Nivelo</a:t>
            </a:r>
          </a:p>
        </p:txBody>
      </p:sp>
      <p:sp>
        <p:nvSpPr>
          <p:cNvPr id="7" name="Frame 6">
            <a:extLst>
              <a:ext uri="{FF2B5EF4-FFF2-40B4-BE49-F238E27FC236}">
                <a16:creationId xmlns:a16="http://schemas.microsoft.com/office/drawing/2014/main" id="{E8135D8B-3C86-BC0F-97DA-10CCA332AE2E}"/>
              </a:ext>
            </a:extLst>
          </p:cNvPr>
          <p:cNvSpPr/>
          <p:nvPr/>
        </p:nvSpPr>
        <p:spPr>
          <a:xfrm>
            <a:off x="0" y="261257"/>
            <a:ext cx="12191999" cy="7516167"/>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442625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81939" y="0"/>
            <a:ext cx="2810061" cy="7301851"/>
            <a:chOff x="0" y="0"/>
            <a:chExt cx="1537677" cy="3995602"/>
          </a:xfrm>
        </p:grpSpPr>
        <p:sp>
          <p:nvSpPr>
            <p:cNvPr id="3" name="Freeform 3"/>
            <p:cNvSpPr/>
            <p:nvPr/>
          </p:nvSpPr>
          <p:spPr>
            <a:xfrm>
              <a:off x="0" y="0"/>
              <a:ext cx="1537677" cy="3995602"/>
            </a:xfrm>
            <a:custGeom>
              <a:avLst/>
              <a:gdLst/>
              <a:ahLst/>
              <a:cxnLst/>
              <a:rect l="l" t="t" r="r" b="b"/>
              <a:pathLst>
                <a:path w="1537677" h="3995602">
                  <a:moveTo>
                    <a:pt x="0" y="0"/>
                  </a:moveTo>
                  <a:lnTo>
                    <a:pt x="1537677" y="0"/>
                  </a:lnTo>
                  <a:lnTo>
                    <a:pt x="1537677" y="3995602"/>
                  </a:lnTo>
                  <a:lnTo>
                    <a:pt x="0" y="3995602"/>
                  </a:lnTo>
                  <a:close/>
                </a:path>
              </a:pathLst>
            </a:custGeom>
            <a:solidFill>
              <a:srgbClr val="D9E7E8"/>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4" name="TextBox 4"/>
          <p:cNvSpPr txBox="1"/>
          <p:nvPr/>
        </p:nvSpPr>
        <p:spPr>
          <a:xfrm>
            <a:off x="1037137" y="1121116"/>
            <a:ext cx="5058863" cy="57170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416"/>
              </a:lnSpc>
              <a:spcBef>
                <a:spcPct val="0"/>
              </a:spcBef>
            </a:pPr>
            <a:r>
              <a:rPr lang="en-US" sz="4014" b="1" spc="-40">
                <a:solidFill>
                  <a:srgbClr val="000001"/>
                </a:solidFill>
                <a:latin typeface="Glacial Indifference Bold"/>
                <a:ea typeface="Glacial Indifference Bold"/>
                <a:cs typeface="Glacial Indifference Bold"/>
                <a:sym typeface="Glacial Indifference Bold"/>
              </a:rPr>
              <a:t>INTRODUCTION</a:t>
            </a:r>
          </a:p>
        </p:txBody>
      </p:sp>
      <p:sp>
        <p:nvSpPr>
          <p:cNvPr id="5" name="Freeform 5"/>
          <p:cNvSpPr/>
          <p:nvPr/>
        </p:nvSpPr>
        <p:spPr>
          <a:xfrm>
            <a:off x="685800" y="2079901"/>
            <a:ext cx="8071844" cy="4092299"/>
          </a:xfrm>
          <a:custGeom>
            <a:avLst/>
            <a:gdLst/>
            <a:ahLst/>
            <a:cxnLst/>
            <a:rect l="l" t="t" r="r" b="b"/>
            <a:pathLst>
              <a:path w="12107766" h="6138448">
                <a:moveTo>
                  <a:pt x="0" y="0"/>
                </a:moveTo>
                <a:lnTo>
                  <a:pt x="12107766" y="0"/>
                </a:lnTo>
                <a:lnTo>
                  <a:pt x="12107766" y="6138448"/>
                </a:lnTo>
                <a:lnTo>
                  <a:pt x="0" y="6138448"/>
                </a:lnTo>
                <a:lnTo>
                  <a:pt x="0" y="0"/>
                </a:lnTo>
                <a:close/>
              </a:path>
            </a:pathLst>
          </a:custGeom>
          <a:blipFill>
            <a:blip r:embed="rId2">
              <a:extLst>
                <a:ext uri="{96DAC541-7B7A-43D3-8B79-37D633B846F1}">
                  <asvg:svgBlip xmlns:asvg="http://schemas.microsoft.com/office/drawing/2016/SVG/main" r:embed="rId3"/>
                </a:ext>
              </a:extLst>
            </a:blip>
            <a:stretch>
              <a:fillRect l="-9147" t="-28380" r="-8749" b="-96553"/>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nvGrpSpPr>
          <p:cNvPr id="6" name="Group 6"/>
          <p:cNvGrpSpPr/>
          <p:nvPr/>
        </p:nvGrpSpPr>
        <p:grpSpPr>
          <a:xfrm>
            <a:off x="7466214" y="1692824"/>
            <a:ext cx="3831449" cy="3831434"/>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23888" r="-23888"/>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8" name="TextBox 8"/>
          <p:cNvSpPr txBox="1"/>
          <p:nvPr/>
        </p:nvSpPr>
        <p:spPr>
          <a:xfrm>
            <a:off x="1037137" y="2319443"/>
            <a:ext cx="6453838" cy="519982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914"/>
              </a:lnSpc>
            </a:pPr>
            <a:r>
              <a:rPr lang="en-US" sz="2241">
                <a:solidFill>
                  <a:srgbClr val="000001"/>
                </a:solidFill>
                <a:latin typeface="Nunito"/>
                <a:ea typeface="Nunito"/>
                <a:cs typeface="Nunito"/>
                <a:sym typeface="Nunito"/>
              </a:rPr>
              <a:t>When dealing with an infection outbreak in a healthcare setting, it’s really important to follow a clear and structured approach. This means detecting cases early, isolating the affected people, reporting the situation to health authorities, and reinforcing infection control measures. Having a written outbreak management plan helps make sure everyone on the team knows what to do and what their responsibilities are.</a:t>
            </a:r>
          </a:p>
          <a:p>
            <a:pPr algn="l">
              <a:lnSpc>
                <a:spcPts val="2914"/>
              </a:lnSpc>
            </a:pPr>
            <a:endParaRPr lang="en-US" sz="2241">
              <a:solidFill>
                <a:srgbClr val="000001"/>
              </a:solidFill>
              <a:latin typeface="Nunito"/>
              <a:ea typeface="Nunito"/>
              <a:cs typeface="Nunito"/>
              <a:sym typeface="Nunito"/>
            </a:endParaRPr>
          </a:p>
          <a:p>
            <a:pPr algn="l">
              <a:lnSpc>
                <a:spcPts val="2914"/>
              </a:lnSpc>
            </a:pPr>
            <a:endParaRPr lang="en-US" sz="2241">
              <a:solidFill>
                <a:srgbClr val="000001"/>
              </a:solidFill>
              <a:latin typeface="Nunito"/>
              <a:ea typeface="Nunito"/>
              <a:cs typeface="Nunito"/>
              <a:sym typeface="Nunito"/>
            </a:endParaRPr>
          </a:p>
          <a:p>
            <a:pPr algn="l">
              <a:lnSpc>
                <a:spcPts val="2914"/>
              </a:lnSpc>
            </a:pPr>
            <a:endParaRPr lang="en-US" sz="2241">
              <a:solidFill>
                <a:srgbClr val="000001"/>
              </a:solidFill>
              <a:latin typeface="Nunito"/>
              <a:ea typeface="Nunito"/>
              <a:cs typeface="Nunito"/>
              <a:sym typeface="Nunito"/>
            </a:endParaRPr>
          </a:p>
          <a:p>
            <a:pPr algn="l">
              <a:lnSpc>
                <a:spcPts val="2914"/>
              </a:lnSpc>
            </a:pPr>
            <a:endParaRPr lang="en-US" sz="2241">
              <a:solidFill>
                <a:srgbClr val="000001"/>
              </a:solidFill>
              <a:latin typeface="Nunito"/>
              <a:ea typeface="Nunito"/>
              <a:cs typeface="Nunito"/>
              <a:sym typeface="Nunito"/>
            </a:endParaRPr>
          </a:p>
        </p:txBody>
      </p:sp>
      <p:sp>
        <p:nvSpPr>
          <p:cNvPr id="9" name="Frame 8">
            <a:extLst>
              <a:ext uri="{FF2B5EF4-FFF2-40B4-BE49-F238E27FC236}">
                <a16:creationId xmlns:a16="http://schemas.microsoft.com/office/drawing/2014/main" id="{319E4839-EDC3-8055-C1E5-B0C3E9E147D4}"/>
              </a:ext>
            </a:extLst>
          </p:cNvPr>
          <p:cNvSpPr/>
          <p:nvPr/>
        </p:nvSpPr>
        <p:spPr>
          <a:xfrm>
            <a:off x="0" y="0"/>
            <a:ext cx="12192000" cy="6857999"/>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28881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5823" y="-169407"/>
            <a:ext cx="3429184" cy="7301851"/>
            <a:chOff x="0" y="0"/>
            <a:chExt cx="1876463" cy="3995602"/>
          </a:xfrm>
        </p:grpSpPr>
        <p:sp>
          <p:nvSpPr>
            <p:cNvPr id="3" name="Freeform 3"/>
            <p:cNvSpPr/>
            <p:nvPr/>
          </p:nvSpPr>
          <p:spPr>
            <a:xfrm>
              <a:off x="0" y="0"/>
              <a:ext cx="1876463" cy="3995602"/>
            </a:xfrm>
            <a:custGeom>
              <a:avLst/>
              <a:gdLst/>
              <a:ahLst/>
              <a:cxnLst/>
              <a:rect l="l" t="t" r="r" b="b"/>
              <a:pathLst>
                <a:path w="1876463" h="3995602">
                  <a:moveTo>
                    <a:pt x="0" y="0"/>
                  </a:moveTo>
                  <a:lnTo>
                    <a:pt x="1876463" y="0"/>
                  </a:lnTo>
                  <a:lnTo>
                    <a:pt x="1876463" y="3995602"/>
                  </a:lnTo>
                  <a:lnTo>
                    <a:pt x="0" y="3995602"/>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4" name="Group 4"/>
          <p:cNvGrpSpPr>
            <a:grpSpLocks noChangeAspect="1"/>
          </p:cNvGrpSpPr>
          <p:nvPr/>
        </p:nvGrpSpPr>
        <p:grpSpPr>
          <a:xfrm>
            <a:off x="685800" y="1543878"/>
            <a:ext cx="4646473" cy="4628322"/>
            <a:chOff x="0" y="0"/>
            <a:chExt cx="6502400" cy="6477000"/>
          </a:xfrm>
        </p:grpSpPr>
        <p:sp>
          <p:nvSpPr>
            <p:cNvPr id="5" name="Freeform 5"/>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2"/>
              <a:stretch>
                <a:fillRect l="-3155" r="-4617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6" name="Freeform 6"/>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FFFFF"/>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7" name="Group 7"/>
          <p:cNvGrpSpPr/>
          <p:nvPr/>
        </p:nvGrpSpPr>
        <p:grpSpPr>
          <a:xfrm>
            <a:off x="5843227" y="1731006"/>
            <a:ext cx="482863" cy="482861"/>
            <a:chOff x="0" y="0"/>
            <a:chExt cx="2255950" cy="2255941"/>
          </a:xfrm>
        </p:grpSpPr>
        <p:sp>
          <p:nvSpPr>
            <p:cNvPr id="8" name="Freeform 8"/>
            <p:cNvSpPr/>
            <p:nvPr/>
          </p:nvSpPr>
          <p:spPr>
            <a:xfrm>
              <a:off x="0" y="0"/>
              <a:ext cx="2255950" cy="2255941"/>
            </a:xfrm>
            <a:custGeom>
              <a:avLst/>
              <a:gdLst/>
              <a:ahLst/>
              <a:cxnLst/>
              <a:rect l="l" t="t" r="r" b="b"/>
              <a:pathLst>
                <a:path w="2255950" h="2255941">
                  <a:moveTo>
                    <a:pt x="0" y="0"/>
                  </a:moveTo>
                  <a:lnTo>
                    <a:pt x="2255950" y="0"/>
                  </a:lnTo>
                  <a:lnTo>
                    <a:pt x="2255950" y="2255941"/>
                  </a:lnTo>
                  <a:lnTo>
                    <a:pt x="0" y="2255941"/>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9" name="TextBox 9"/>
          <p:cNvSpPr txBox="1"/>
          <p:nvPr/>
        </p:nvSpPr>
        <p:spPr>
          <a:xfrm>
            <a:off x="6037312" y="1616706"/>
            <a:ext cx="706782" cy="101910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8348"/>
              </a:lnSpc>
            </a:pPr>
            <a:r>
              <a:rPr lang="en-US" sz="5963" b="1">
                <a:solidFill>
                  <a:srgbClr val="FFFFFF"/>
                </a:solidFill>
                <a:latin typeface="League Spartan"/>
                <a:ea typeface="League Spartan"/>
                <a:cs typeface="League Spartan"/>
                <a:sym typeface="League Spartan"/>
              </a:rPr>
              <a:t>1</a:t>
            </a:r>
          </a:p>
        </p:txBody>
      </p:sp>
      <p:grpSp>
        <p:nvGrpSpPr>
          <p:cNvPr id="10" name="Group 10"/>
          <p:cNvGrpSpPr/>
          <p:nvPr/>
        </p:nvGrpSpPr>
        <p:grpSpPr>
          <a:xfrm>
            <a:off x="5843227" y="2637842"/>
            <a:ext cx="507051" cy="507049"/>
            <a:chOff x="0" y="0"/>
            <a:chExt cx="2255950" cy="2255941"/>
          </a:xfrm>
        </p:grpSpPr>
        <p:sp>
          <p:nvSpPr>
            <p:cNvPr id="11" name="Freeform 11"/>
            <p:cNvSpPr/>
            <p:nvPr/>
          </p:nvSpPr>
          <p:spPr>
            <a:xfrm>
              <a:off x="0" y="0"/>
              <a:ext cx="2255950" cy="2255941"/>
            </a:xfrm>
            <a:custGeom>
              <a:avLst/>
              <a:gdLst/>
              <a:ahLst/>
              <a:cxnLst/>
              <a:rect l="l" t="t" r="r" b="b"/>
              <a:pathLst>
                <a:path w="2255950" h="2255941">
                  <a:moveTo>
                    <a:pt x="0" y="0"/>
                  </a:moveTo>
                  <a:lnTo>
                    <a:pt x="2255950" y="0"/>
                  </a:lnTo>
                  <a:lnTo>
                    <a:pt x="2255950" y="2255941"/>
                  </a:lnTo>
                  <a:lnTo>
                    <a:pt x="0" y="2255941"/>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12" name="TextBox 12"/>
          <p:cNvSpPr txBox="1"/>
          <p:nvPr/>
        </p:nvSpPr>
        <p:spPr>
          <a:xfrm>
            <a:off x="5985622" y="2542591"/>
            <a:ext cx="577937" cy="83511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826"/>
              </a:lnSpc>
            </a:pPr>
            <a:r>
              <a:rPr lang="en-US" sz="4876" b="1">
                <a:solidFill>
                  <a:srgbClr val="FFFFFF"/>
                </a:solidFill>
                <a:latin typeface="League Spartan"/>
                <a:ea typeface="League Spartan"/>
                <a:cs typeface="League Spartan"/>
                <a:sym typeface="League Spartan"/>
              </a:rPr>
              <a:t>2</a:t>
            </a:r>
          </a:p>
        </p:txBody>
      </p:sp>
      <p:grpSp>
        <p:nvGrpSpPr>
          <p:cNvPr id="13" name="Group 13"/>
          <p:cNvGrpSpPr/>
          <p:nvPr/>
        </p:nvGrpSpPr>
        <p:grpSpPr>
          <a:xfrm>
            <a:off x="5874601" y="3650752"/>
            <a:ext cx="519340" cy="519338"/>
            <a:chOff x="0" y="0"/>
            <a:chExt cx="2255950" cy="2255941"/>
          </a:xfrm>
        </p:grpSpPr>
        <p:sp>
          <p:nvSpPr>
            <p:cNvPr id="14" name="Freeform 14"/>
            <p:cNvSpPr/>
            <p:nvPr/>
          </p:nvSpPr>
          <p:spPr>
            <a:xfrm>
              <a:off x="0" y="0"/>
              <a:ext cx="2255950" cy="2255941"/>
            </a:xfrm>
            <a:custGeom>
              <a:avLst/>
              <a:gdLst/>
              <a:ahLst/>
              <a:cxnLst/>
              <a:rect l="l" t="t" r="r" b="b"/>
              <a:pathLst>
                <a:path w="2255950" h="2255941">
                  <a:moveTo>
                    <a:pt x="0" y="0"/>
                  </a:moveTo>
                  <a:lnTo>
                    <a:pt x="2255950" y="0"/>
                  </a:lnTo>
                  <a:lnTo>
                    <a:pt x="2255950" y="2255941"/>
                  </a:lnTo>
                  <a:lnTo>
                    <a:pt x="0" y="2255941"/>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15" name="TextBox 15"/>
          <p:cNvSpPr txBox="1"/>
          <p:nvPr/>
        </p:nvSpPr>
        <p:spPr>
          <a:xfrm>
            <a:off x="6016893" y="3555502"/>
            <a:ext cx="618393" cy="88690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7304"/>
              </a:lnSpc>
            </a:pPr>
            <a:r>
              <a:rPr lang="en-US" sz="5217" b="1">
                <a:solidFill>
                  <a:srgbClr val="FFFFFF"/>
                </a:solidFill>
                <a:latin typeface="League Spartan"/>
                <a:ea typeface="League Spartan"/>
                <a:cs typeface="League Spartan"/>
                <a:sym typeface="League Spartan"/>
              </a:rPr>
              <a:t>3</a:t>
            </a:r>
          </a:p>
        </p:txBody>
      </p:sp>
      <p:sp>
        <p:nvSpPr>
          <p:cNvPr id="16" name="TextBox 16"/>
          <p:cNvSpPr txBox="1"/>
          <p:nvPr/>
        </p:nvSpPr>
        <p:spPr>
          <a:xfrm>
            <a:off x="6586986" y="3484676"/>
            <a:ext cx="4198939" cy="13731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17"/>
              </a:lnSpc>
            </a:pPr>
            <a:r>
              <a:rPr lang="en-US" sz="1941" b="1">
                <a:solidFill>
                  <a:srgbClr val="000000"/>
                </a:solidFill>
                <a:latin typeface="Nunito Bold"/>
                <a:ea typeface="Nunito Bold"/>
                <a:cs typeface="Nunito Bold"/>
                <a:sym typeface="Nunito Bold"/>
              </a:rPr>
              <a:t>Notify health</a:t>
            </a:r>
            <a:r>
              <a:rPr lang="en-US" sz="1941">
                <a:solidFill>
                  <a:srgbClr val="000000"/>
                </a:solidFill>
                <a:latin typeface="Nunito"/>
                <a:ea typeface="Nunito"/>
                <a:cs typeface="Nunito"/>
                <a:sym typeface="Nunito"/>
              </a:rPr>
              <a:t> </a:t>
            </a:r>
            <a:r>
              <a:rPr lang="en-US" sz="1941" b="1">
                <a:solidFill>
                  <a:srgbClr val="000000"/>
                </a:solidFill>
                <a:latin typeface="Nunito Bold"/>
                <a:ea typeface="Nunito Bold"/>
                <a:cs typeface="Nunito Bold"/>
                <a:sym typeface="Nunito Bold"/>
              </a:rPr>
              <a:t>authorities</a:t>
            </a:r>
            <a:r>
              <a:rPr lang="en-US" sz="1941">
                <a:solidFill>
                  <a:srgbClr val="000000"/>
                </a:solidFill>
                <a:latin typeface="Nunito"/>
                <a:ea typeface="Nunito"/>
                <a:cs typeface="Nunito"/>
                <a:sym typeface="Nunito"/>
              </a:rPr>
              <a:t>: Report the outbreak to local public health officials and follow their guidance</a:t>
            </a:r>
          </a:p>
          <a:p>
            <a:pPr algn="l">
              <a:lnSpc>
                <a:spcPts val="2717"/>
              </a:lnSpc>
            </a:pPr>
            <a:endParaRPr lang="en-US" sz="1941">
              <a:solidFill>
                <a:srgbClr val="000000"/>
              </a:solidFill>
              <a:latin typeface="Nunito"/>
              <a:ea typeface="Nunito"/>
              <a:cs typeface="Nunito"/>
              <a:sym typeface="Nunito"/>
            </a:endParaRPr>
          </a:p>
        </p:txBody>
      </p:sp>
      <p:sp>
        <p:nvSpPr>
          <p:cNvPr id="17" name="TextBox 17"/>
          <p:cNvSpPr txBox="1"/>
          <p:nvPr/>
        </p:nvSpPr>
        <p:spPr>
          <a:xfrm>
            <a:off x="1273018" y="515739"/>
            <a:ext cx="9722507" cy="71698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5501"/>
              </a:lnSpc>
            </a:pPr>
            <a:r>
              <a:rPr lang="en-US" sz="5001" b="1" spc="-50" dirty="0">
                <a:solidFill>
                  <a:srgbClr val="000001"/>
                </a:solidFill>
                <a:latin typeface="Glacial Indifference Bold"/>
                <a:ea typeface="Glacial Indifference Bold"/>
                <a:cs typeface="Glacial Indifference Bold"/>
                <a:sym typeface="Glacial Indifference Bold"/>
              </a:rPr>
              <a:t>ACTIONS DURING THE OUTBREAK </a:t>
            </a:r>
          </a:p>
        </p:txBody>
      </p:sp>
      <p:sp>
        <p:nvSpPr>
          <p:cNvPr id="18" name="TextBox 18"/>
          <p:cNvSpPr txBox="1"/>
          <p:nvPr/>
        </p:nvSpPr>
        <p:spPr>
          <a:xfrm>
            <a:off x="6604015" y="4627899"/>
            <a:ext cx="4198939" cy="68063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17"/>
              </a:lnSpc>
            </a:pPr>
            <a:r>
              <a:rPr lang="en-US" sz="1941" b="1">
                <a:solidFill>
                  <a:srgbClr val="000000"/>
                </a:solidFill>
                <a:latin typeface="Nunito Bold"/>
                <a:ea typeface="Nunito Bold"/>
                <a:cs typeface="Nunito Bold"/>
                <a:sym typeface="Nunito Bold"/>
              </a:rPr>
              <a:t>Restrict visitors: </a:t>
            </a:r>
            <a:r>
              <a:rPr lang="en-US" sz="1941">
                <a:solidFill>
                  <a:srgbClr val="000000"/>
                </a:solidFill>
                <a:latin typeface="Nunito"/>
                <a:ea typeface="Nunito"/>
                <a:cs typeface="Nunito"/>
                <a:sym typeface="Nunito"/>
              </a:rPr>
              <a:t>limit visitors to protect residents.</a:t>
            </a:r>
          </a:p>
        </p:txBody>
      </p:sp>
      <p:sp>
        <p:nvSpPr>
          <p:cNvPr id="19" name="TextBox 19"/>
          <p:cNvSpPr txBox="1"/>
          <p:nvPr/>
        </p:nvSpPr>
        <p:spPr>
          <a:xfrm>
            <a:off x="6563559" y="1699257"/>
            <a:ext cx="5382680" cy="68063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17"/>
              </a:lnSpc>
            </a:pPr>
            <a:r>
              <a:rPr lang="en-US" sz="1941" b="1">
                <a:solidFill>
                  <a:srgbClr val="000000"/>
                </a:solidFill>
                <a:latin typeface="Nunito Bold"/>
                <a:ea typeface="Nunito Bold"/>
                <a:cs typeface="Nunito Bold"/>
                <a:sym typeface="Nunito Bold"/>
              </a:rPr>
              <a:t>Insolation</a:t>
            </a:r>
            <a:r>
              <a:rPr lang="en-US" sz="1941">
                <a:solidFill>
                  <a:srgbClr val="000000"/>
                </a:solidFill>
                <a:latin typeface="Nunito"/>
                <a:ea typeface="Nunito"/>
                <a:cs typeface="Nunito"/>
                <a:sym typeface="Nunito"/>
              </a:rPr>
              <a:t>: Insolate residents showing symptoms and use dedicated staff with PPE</a:t>
            </a:r>
          </a:p>
        </p:txBody>
      </p:sp>
      <p:sp>
        <p:nvSpPr>
          <p:cNvPr id="20" name="TextBox 20"/>
          <p:cNvSpPr txBox="1"/>
          <p:nvPr/>
        </p:nvSpPr>
        <p:spPr>
          <a:xfrm>
            <a:off x="6563559" y="2544142"/>
            <a:ext cx="4198939" cy="68063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17"/>
              </a:lnSpc>
            </a:pPr>
            <a:r>
              <a:rPr lang="en-US" sz="1941" b="1">
                <a:solidFill>
                  <a:srgbClr val="000000"/>
                </a:solidFill>
                <a:latin typeface="Nunito Bold"/>
                <a:ea typeface="Nunito Bold"/>
                <a:cs typeface="Nunito Bold"/>
                <a:sym typeface="Nunito Bold"/>
              </a:rPr>
              <a:t>Daily monitoring</a:t>
            </a:r>
            <a:r>
              <a:rPr lang="en-US" sz="1941">
                <a:solidFill>
                  <a:srgbClr val="000000"/>
                </a:solidFill>
                <a:latin typeface="Nunito"/>
                <a:ea typeface="Nunito"/>
                <a:cs typeface="Nunito"/>
                <a:sym typeface="Nunito"/>
              </a:rPr>
              <a:t>: track symptoms in all residents and staff</a:t>
            </a:r>
          </a:p>
        </p:txBody>
      </p:sp>
      <p:sp>
        <p:nvSpPr>
          <p:cNvPr id="21" name="TextBox 21"/>
          <p:cNvSpPr txBox="1"/>
          <p:nvPr/>
        </p:nvSpPr>
        <p:spPr>
          <a:xfrm>
            <a:off x="6604015" y="5569998"/>
            <a:ext cx="4198939" cy="10268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17"/>
              </a:lnSpc>
            </a:pPr>
            <a:r>
              <a:rPr lang="en-US" sz="1941" b="1">
                <a:solidFill>
                  <a:srgbClr val="000000"/>
                </a:solidFill>
                <a:latin typeface="Nunito Bold"/>
                <a:ea typeface="Nunito Bold"/>
                <a:cs typeface="Nunito Bold"/>
                <a:sym typeface="Nunito Bold"/>
              </a:rPr>
              <a:t>Staff health monitoring:</a:t>
            </a:r>
            <a:r>
              <a:rPr lang="en-US" sz="1941">
                <a:solidFill>
                  <a:srgbClr val="000000"/>
                </a:solidFill>
                <a:latin typeface="Nunito"/>
                <a:ea typeface="Nunito"/>
                <a:cs typeface="Nunito"/>
                <a:sym typeface="Nunito"/>
              </a:rPr>
              <a:t> ensure staff with symptomsstay home until they recover</a:t>
            </a:r>
            <a:r>
              <a:rPr lang="en-US" sz="1941" b="1">
                <a:solidFill>
                  <a:srgbClr val="000000"/>
                </a:solidFill>
                <a:latin typeface="Nunito Bold"/>
                <a:ea typeface="Nunito Bold"/>
                <a:cs typeface="Nunito Bold"/>
                <a:sym typeface="Nunito Bold"/>
              </a:rPr>
              <a:t> </a:t>
            </a:r>
            <a:r>
              <a:rPr lang="en-US" sz="1941">
                <a:solidFill>
                  <a:srgbClr val="000000"/>
                </a:solidFill>
                <a:latin typeface="Nunito"/>
                <a:ea typeface="Nunito"/>
                <a:cs typeface="Nunito"/>
                <a:sym typeface="Nunito"/>
              </a:rPr>
              <a:t> </a:t>
            </a:r>
          </a:p>
        </p:txBody>
      </p:sp>
      <p:grpSp>
        <p:nvGrpSpPr>
          <p:cNvPr id="22" name="Group 22"/>
          <p:cNvGrpSpPr/>
          <p:nvPr/>
        </p:nvGrpSpPr>
        <p:grpSpPr>
          <a:xfrm>
            <a:off x="5874601" y="4715454"/>
            <a:ext cx="519340" cy="519338"/>
            <a:chOff x="0" y="0"/>
            <a:chExt cx="2255950" cy="2255941"/>
          </a:xfrm>
        </p:grpSpPr>
        <p:sp>
          <p:nvSpPr>
            <p:cNvPr id="23" name="Freeform 23"/>
            <p:cNvSpPr/>
            <p:nvPr/>
          </p:nvSpPr>
          <p:spPr>
            <a:xfrm>
              <a:off x="0" y="0"/>
              <a:ext cx="2255950" cy="2255941"/>
            </a:xfrm>
            <a:custGeom>
              <a:avLst/>
              <a:gdLst/>
              <a:ahLst/>
              <a:cxnLst/>
              <a:rect l="l" t="t" r="r" b="b"/>
              <a:pathLst>
                <a:path w="2255950" h="2255941">
                  <a:moveTo>
                    <a:pt x="0" y="0"/>
                  </a:moveTo>
                  <a:lnTo>
                    <a:pt x="2255950" y="0"/>
                  </a:lnTo>
                  <a:lnTo>
                    <a:pt x="2255950" y="2255941"/>
                  </a:lnTo>
                  <a:lnTo>
                    <a:pt x="0" y="2255941"/>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24" name="TextBox 24"/>
          <p:cNvSpPr txBox="1"/>
          <p:nvPr/>
        </p:nvSpPr>
        <p:spPr>
          <a:xfrm>
            <a:off x="5985622" y="4620204"/>
            <a:ext cx="618393" cy="88690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7304"/>
              </a:lnSpc>
            </a:pPr>
            <a:r>
              <a:rPr lang="en-US" sz="5217" b="1">
                <a:solidFill>
                  <a:srgbClr val="FFFFFF"/>
                </a:solidFill>
                <a:latin typeface="League Spartan"/>
                <a:ea typeface="League Spartan"/>
                <a:cs typeface="League Spartan"/>
                <a:sym typeface="League Spartan"/>
              </a:rPr>
              <a:t>4</a:t>
            </a:r>
          </a:p>
        </p:txBody>
      </p:sp>
      <p:grpSp>
        <p:nvGrpSpPr>
          <p:cNvPr id="25" name="Group 25"/>
          <p:cNvGrpSpPr/>
          <p:nvPr/>
        </p:nvGrpSpPr>
        <p:grpSpPr>
          <a:xfrm>
            <a:off x="5874601" y="5601748"/>
            <a:ext cx="519340" cy="519338"/>
            <a:chOff x="0" y="0"/>
            <a:chExt cx="2255950" cy="2255941"/>
          </a:xfrm>
        </p:grpSpPr>
        <p:sp>
          <p:nvSpPr>
            <p:cNvPr id="26" name="Freeform 26"/>
            <p:cNvSpPr/>
            <p:nvPr/>
          </p:nvSpPr>
          <p:spPr>
            <a:xfrm>
              <a:off x="0" y="0"/>
              <a:ext cx="2255950" cy="2255941"/>
            </a:xfrm>
            <a:custGeom>
              <a:avLst/>
              <a:gdLst/>
              <a:ahLst/>
              <a:cxnLst/>
              <a:rect l="l" t="t" r="r" b="b"/>
              <a:pathLst>
                <a:path w="2255950" h="2255941">
                  <a:moveTo>
                    <a:pt x="0" y="0"/>
                  </a:moveTo>
                  <a:lnTo>
                    <a:pt x="2255950" y="0"/>
                  </a:lnTo>
                  <a:lnTo>
                    <a:pt x="2255950" y="2255941"/>
                  </a:lnTo>
                  <a:lnTo>
                    <a:pt x="0" y="2255941"/>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27" name="TextBox 27"/>
          <p:cNvSpPr txBox="1"/>
          <p:nvPr/>
        </p:nvSpPr>
        <p:spPr>
          <a:xfrm>
            <a:off x="6016893" y="5506498"/>
            <a:ext cx="618393" cy="88690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7304"/>
              </a:lnSpc>
            </a:pPr>
            <a:r>
              <a:rPr lang="en-US" sz="5217" b="1">
                <a:solidFill>
                  <a:srgbClr val="FFFFFF"/>
                </a:solidFill>
                <a:latin typeface="League Spartan"/>
                <a:ea typeface="League Spartan"/>
                <a:cs typeface="League Spartan"/>
                <a:sym typeface="League Spartan"/>
              </a:rPr>
              <a:t>5</a:t>
            </a:r>
          </a:p>
        </p:txBody>
      </p:sp>
      <p:sp>
        <p:nvSpPr>
          <p:cNvPr id="28" name="Frame 27">
            <a:extLst>
              <a:ext uri="{FF2B5EF4-FFF2-40B4-BE49-F238E27FC236}">
                <a16:creationId xmlns:a16="http://schemas.microsoft.com/office/drawing/2014/main" id="{FBFFD3E0-91C0-F56D-9681-14769DE1D32F}"/>
              </a:ext>
            </a:extLst>
          </p:cNvPr>
          <p:cNvSpPr/>
          <p:nvPr/>
        </p:nvSpPr>
        <p:spPr>
          <a:xfrm>
            <a:off x="-180870" y="-622998"/>
            <a:ext cx="12127109" cy="7755442"/>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76251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4273" y="-256046"/>
            <a:ext cx="4350918" cy="7439355"/>
            <a:chOff x="0" y="0"/>
            <a:chExt cx="2380840" cy="4070845"/>
          </a:xfrm>
        </p:grpSpPr>
        <p:sp>
          <p:nvSpPr>
            <p:cNvPr id="3" name="Freeform 3"/>
            <p:cNvSpPr/>
            <p:nvPr/>
          </p:nvSpPr>
          <p:spPr>
            <a:xfrm>
              <a:off x="0" y="0"/>
              <a:ext cx="2380840" cy="4070845"/>
            </a:xfrm>
            <a:custGeom>
              <a:avLst/>
              <a:gdLst/>
              <a:ahLst/>
              <a:cxnLst/>
              <a:rect l="l" t="t" r="r" b="b"/>
              <a:pathLst>
                <a:path w="2380840" h="4070845">
                  <a:moveTo>
                    <a:pt x="0" y="0"/>
                  </a:moveTo>
                  <a:lnTo>
                    <a:pt x="2380840" y="0"/>
                  </a:lnTo>
                  <a:lnTo>
                    <a:pt x="2380840" y="4070845"/>
                  </a:lnTo>
                  <a:lnTo>
                    <a:pt x="0" y="4070845"/>
                  </a:lnTo>
                  <a:close/>
                </a:path>
              </a:pathLst>
            </a:custGeom>
            <a:solidFill>
              <a:srgbClr val="48B4BB"/>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4" name="Group 4"/>
          <p:cNvGrpSpPr/>
          <p:nvPr/>
        </p:nvGrpSpPr>
        <p:grpSpPr>
          <a:xfrm>
            <a:off x="1359328" y="1435528"/>
            <a:ext cx="4736673" cy="4736673"/>
            <a:chOff x="0" y="0"/>
            <a:chExt cx="6350000" cy="6350000"/>
          </a:xfrm>
        </p:grpSpPr>
        <p:sp>
          <p:nvSpPr>
            <p:cNvPr id="5" name="Freeform 5"/>
            <p:cNvSpPr/>
            <p:nvPr/>
          </p:nvSpPr>
          <p:spPr>
            <a:xfrm>
              <a:off x="0" y="0"/>
              <a:ext cx="6350000" cy="6350000"/>
            </a:xfrm>
            <a:custGeom>
              <a:avLst/>
              <a:gdLst/>
              <a:ahLst/>
              <a:cxnLst/>
              <a:rect l="l" t="t" r="r" b="b"/>
              <a:pathLst>
                <a:path w="6350000" h="6350000">
                  <a:moveTo>
                    <a:pt x="4838700" y="0"/>
                  </a:moveTo>
                  <a:lnTo>
                    <a:pt x="1511300" y="0"/>
                  </a:lnTo>
                  <a:cubicBezTo>
                    <a:pt x="676910" y="0"/>
                    <a:pt x="0" y="676910"/>
                    <a:pt x="0" y="1511300"/>
                  </a:cubicBezTo>
                  <a:lnTo>
                    <a:pt x="0" y="6350000"/>
                  </a:lnTo>
                  <a:lnTo>
                    <a:pt x="4838700" y="6350000"/>
                  </a:lnTo>
                  <a:cubicBezTo>
                    <a:pt x="5673090" y="6350000"/>
                    <a:pt x="6350000" y="5673090"/>
                    <a:pt x="6350000" y="4838700"/>
                  </a:cubicBezTo>
                  <a:lnTo>
                    <a:pt x="6350000" y="0"/>
                  </a:lnTo>
                  <a:lnTo>
                    <a:pt x="4838700" y="0"/>
                  </a:lnTo>
                  <a:close/>
                </a:path>
              </a:pathLst>
            </a:custGeom>
            <a:blipFill>
              <a:blip r:embed="rId2"/>
              <a:stretch>
                <a:fillRect l="-28676" r="-21417"/>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6" name="TextBox 6"/>
          <p:cNvSpPr txBox="1"/>
          <p:nvPr/>
        </p:nvSpPr>
        <p:spPr>
          <a:xfrm>
            <a:off x="6788555" y="2593359"/>
            <a:ext cx="4162009" cy="365593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401841" lvl="1" indent="-200920" algn="l">
              <a:lnSpc>
                <a:spcPts val="2605"/>
              </a:lnSpc>
              <a:buFont typeface="Arial"/>
              <a:buChar char="•"/>
            </a:pPr>
            <a:r>
              <a:rPr lang="en-US" sz="1861" b="1">
                <a:solidFill>
                  <a:srgbClr val="000000"/>
                </a:solidFill>
                <a:latin typeface="Nunito Bold"/>
                <a:ea typeface="Nunito Bold"/>
                <a:cs typeface="Nunito Bold"/>
                <a:sym typeface="Nunito Bold"/>
              </a:rPr>
              <a:t>With staff</a:t>
            </a:r>
            <a:r>
              <a:rPr lang="en-US" sz="1861">
                <a:solidFill>
                  <a:srgbClr val="000000"/>
                </a:solidFill>
                <a:latin typeface="Nunito"/>
                <a:ea typeface="Nunito"/>
                <a:cs typeface="Nunito"/>
                <a:sym typeface="Nunito"/>
              </a:rPr>
              <a:t>: daily briefings to keep staff update on the outbreak status and reinforce protocols</a:t>
            </a:r>
          </a:p>
          <a:p>
            <a:pPr marL="401841" lvl="1" indent="-200920" algn="l">
              <a:lnSpc>
                <a:spcPts val="2605"/>
              </a:lnSpc>
              <a:buFont typeface="Arial"/>
              <a:buChar char="•"/>
            </a:pPr>
            <a:r>
              <a:rPr lang="en-US" sz="1861" b="1">
                <a:solidFill>
                  <a:srgbClr val="000000"/>
                </a:solidFill>
                <a:latin typeface="Nunito Bold"/>
                <a:ea typeface="Nunito Bold"/>
                <a:cs typeface="Nunito Bold"/>
                <a:sym typeface="Nunito Bold"/>
              </a:rPr>
              <a:t>With families:</a:t>
            </a:r>
            <a:r>
              <a:rPr lang="en-US" sz="1861">
                <a:solidFill>
                  <a:srgbClr val="000000"/>
                </a:solidFill>
                <a:latin typeface="Nunito"/>
                <a:ea typeface="Nunito"/>
                <a:cs typeface="Nunito"/>
                <a:sym typeface="Nunito"/>
              </a:rPr>
              <a:t> regular updates on the situation, precautions being taken, and the health of residents</a:t>
            </a:r>
          </a:p>
          <a:p>
            <a:pPr marL="401841" lvl="1" indent="-200920" algn="l">
              <a:lnSpc>
                <a:spcPts val="2605"/>
              </a:lnSpc>
              <a:buFont typeface="Arial"/>
              <a:buChar char="•"/>
            </a:pPr>
            <a:r>
              <a:rPr lang="en-US" sz="1861" b="1">
                <a:solidFill>
                  <a:srgbClr val="000000"/>
                </a:solidFill>
                <a:latin typeface="Nunito Bold"/>
                <a:ea typeface="Nunito Bold"/>
                <a:cs typeface="Nunito Bold"/>
                <a:sym typeface="Nunito Bold"/>
              </a:rPr>
              <a:t>With external professionals</a:t>
            </a:r>
            <a:r>
              <a:rPr lang="en-US" sz="1861">
                <a:solidFill>
                  <a:srgbClr val="000000"/>
                </a:solidFill>
                <a:latin typeface="Nunito"/>
                <a:ea typeface="Nunito"/>
                <a:cs typeface="Nunito"/>
                <a:sym typeface="Nunito"/>
              </a:rPr>
              <a:t>: coordinate with local health authorities, doctors, and healthcare tommanage care</a:t>
            </a:r>
          </a:p>
          <a:p>
            <a:pPr algn="l">
              <a:lnSpc>
                <a:spcPts val="2605"/>
              </a:lnSpc>
            </a:pPr>
            <a:endParaRPr lang="en-US" sz="1861">
              <a:solidFill>
                <a:srgbClr val="000000"/>
              </a:solidFill>
              <a:latin typeface="Nunito"/>
              <a:ea typeface="Nunito"/>
              <a:cs typeface="Nunito"/>
              <a:sym typeface="Nunito"/>
            </a:endParaRPr>
          </a:p>
        </p:txBody>
      </p:sp>
      <p:sp>
        <p:nvSpPr>
          <p:cNvPr id="7" name="TextBox 7"/>
          <p:cNvSpPr txBox="1"/>
          <p:nvPr/>
        </p:nvSpPr>
        <p:spPr>
          <a:xfrm>
            <a:off x="434538" y="730250"/>
            <a:ext cx="11322925" cy="6924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5432"/>
              </a:lnSpc>
            </a:pPr>
            <a:r>
              <a:rPr lang="en-US" sz="4938" b="1" spc="-49">
                <a:solidFill>
                  <a:srgbClr val="000001"/>
                </a:solidFill>
                <a:latin typeface="Glacial Indifference Bold"/>
                <a:ea typeface="Glacial Indifference Bold"/>
                <a:cs typeface="Glacial Indifference Bold"/>
                <a:sym typeface="Glacial Indifference Bold"/>
              </a:rPr>
              <a:t>COMMUNICATION DURING THE OUTBREAK </a:t>
            </a:r>
          </a:p>
        </p:txBody>
      </p:sp>
      <p:sp>
        <p:nvSpPr>
          <p:cNvPr id="8" name="Frame 7">
            <a:extLst>
              <a:ext uri="{FF2B5EF4-FFF2-40B4-BE49-F238E27FC236}">
                <a16:creationId xmlns:a16="http://schemas.microsoft.com/office/drawing/2014/main" id="{00EBD79E-066A-2F73-C491-D90DF82EA304}"/>
              </a:ext>
            </a:extLst>
          </p:cNvPr>
          <p:cNvSpPr/>
          <p:nvPr/>
        </p:nvSpPr>
        <p:spPr>
          <a:xfrm>
            <a:off x="-864273" y="-109324"/>
            <a:ext cx="13056273" cy="7439355"/>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92989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81939" y="0"/>
            <a:ext cx="2810061" cy="7301851"/>
            <a:chOff x="0" y="0"/>
            <a:chExt cx="1537677" cy="3995602"/>
          </a:xfrm>
        </p:grpSpPr>
        <p:sp>
          <p:nvSpPr>
            <p:cNvPr id="3" name="Freeform 3"/>
            <p:cNvSpPr/>
            <p:nvPr/>
          </p:nvSpPr>
          <p:spPr>
            <a:xfrm>
              <a:off x="0" y="0"/>
              <a:ext cx="1537677" cy="3995602"/>
            </a:xfrm>
            <a:custGeom>
              <a:avLst/>
              <a:gdLst/>
              <a:ahLst/>
              <a:cxnLst/>
              <a:rect l="l" t="t" r="r" b="b"/>
              <a:pathLst>
                <a:path w="1537677" h="3995602">
                  <a:moveTo>
                    <a:pt x="0" y="0"/>
                  </a:moveTo>
                  <a:lnTo>
                    <a:pt x="1537677" y="0"/>
                  </a:lnTo>
                  <a:lnTo>
                    <a:pt x="1537677" y="3995602"/>
                  </a:lnTo>
                  <a:lnTo>
                    <a:pt x="0" y="3995602"/>
                  </a:lnTo>
                  <a:close/>
                </a:path>
              </a:pathLst>
            </a:custGeom>
            <a:solidFill>
              <a:srgbClr val="D9E7E8"/>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4" name="Freeform 4"/>
          <p:cNvSpPr/>
          <p:nvPr/>
        </p:nvSpPr>
        <p:spPr>
          <a:xfrm>
            <a:off x="1458458" y="5637709"/>
            <a:ext cx="784401" cy="784401"/>
          </a:xfrm>
          <a:custGeom>
            <a:avLst/>
            <a:gdLst/>
            <a:ahLst/>
            <a:cxnLst/>
            <a:rect l="l" t="t" r="r" b="b"/>
            <a:pathLst>
              <a:path w="1176602" h="1176602">
                <a:moveTo>
                  <a:pt x="0" y="0"/>
                </a:moveTo>
                <a:lnTo>
                  <a:pt x="1176602" y="0"/>
                </a:lnTo>
                <a:lnTo>
                  <a:pt x="1176602" y="1176602"/>
                </a:lnTo>
                <a:lnTo>
                  <a:pt x="0" y="117660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5" name="Freeform 5"/>
          <p:cNvSpPr/>
          <p:nvPr/>
        </p:nvSpPr>
        <p:spPr>
          <a:xfrm>
            <a:off x="10783920" y="4580341"/>
            <a:ext cx="1206885" cy="1206885"/>
          </a:xfrm>
          <a:custGeom>
            <a:avLst/>
            <a:gdLst/>
            <a:ahLst/>
            <a:cxnLst/>
            <a:rect l="l" t="t" r="r" b="b"/>
            <a:pathLst>
              <a:path w="1810328" h="1810328">
                <a:moveTo>
                  <a:pt x="0" y="0"/>
                </a:moveTo>
                <a:lnTo>
                  <a:pt x="1810328" y="0"/>
                </a:lnTo>
                <a:lnTo>
                  <a:pt x="1810328" y="1810328"/>
                </a:lnTo>
                <a:lnTo>
                  <a:pt x="0" y="1810328"/>
                </a:lnTo>
                <a:lnTo>
                  <a:pt x="0" y="0"/>
                </a:lnTo>
                <a:close/>
              </a:path>
            </a:pathLst>
          </a:custGeom>
          <a:blipFill>
            <a:blip r:embed="rId4"/>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6" name="Freeform 6"/>
          <p:cNvSpPr/>
          <p:nvPr/>
        </p:nvSpPr>
        <p:spPr>
          <a:xfrm>
            <a:off x="640265" y="397188"/>
            <a:ext cx="1210394" cy="1210394"/>
          </a:xfrm>
          <a:custGeom>
            <a:avLst/>
            <a:gdLst/>
            <a:ahLst/>
            <a:cxnLst/>
            <a:rect l="l" t="t" r="r" b="b"/>
            <a:pathLst>
              <a:path w="1815591" h="1815591">
                <a:moveTo>
                  <a:pt x="0" y="0"/>
                </a:moveTo>
                <a:lnTo>
                  <a:pt x="1815591" y="0"/>
                </a:lnTo>
                <a:lnTo>
                  <a:pt x="1815591" y="1815592"/>
                </a:lnTo>
                <a:lnTo>
                  <a:pt x="0" y="18155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7" name="Freeform 7"/>
          <p:cNvSpPr/>
          <p:nvPr/>
        </p:nvSpPr>
        <p:spPr>
          <a:xfrm>
            <a:off x="904353" y="2597101"/>
            <a:ext cx="10647382" cy="3535139"/>
          </a:xfrm>
          <a:custGeom>
            <a:avLst/>
            <a:gdLst/>
            <a:ahLst/>
            <a:cxnLst/>
            <a:rect l="l" t="t" r="r" b="b"/>
            <a:pathLst>
              <a:path w="15302556" h="7758157">
                <a:moveTo>
                  <a:pt x="0" y="0"/>
                </a:moveTo>
                <a:lnTo>
                  <a:pt x="15302556" y="0"/>
                </a:lnTo>
                <a:lnTo>
                  <a:pt x="15302556" y="7758157"/>
                </a:lnTo>
                <a:lnTo>
                  <a:pt x="0" y="7758157"/>
                </a:lnTo>
                <a:lnTo>
                  <a:pt x="0" y="0"/>
                </a:lnTo>
                <a:close/>
              </a:path>
            </a:pathLst>
          </a:custGeom>
          <a:blipFill>
            <a:blip r:embed="rId7">
              <a:extLst>
                <a:ext uri="{96DAC541-7B7A-43D3-8B79-37D633B846F1}">
                  <asvg:svgBlip xmlns:asvg="http://schemas.microsoft.com/office/drawing/2016/SVG/main" r:embed="rId8"/>
                </a:ext>
              </a:extLst>
            </a:blip>
            <a:stretch>
              <a:fillRect l="-9147" t="-28380" r="-8749" b="-96553"/>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8" name="Freeform 8"/>
          <p:cNvSpPr/>
          <p:nvPr/>
        </p:nvSpPr>
        <p:spPr>
          <a:xfrm rot="16200000">
            <a:off x="2147374" y="3024392"/>
            <a:ext cx="2969653" cy="142245"/>
          </a:xfrm>
          <a:custGeom>
            <a:avLst/>
            <a:gdLst/>
            <a:ahLst/>
            <a:cxnLst/>
            <a:rect l="l" t="t" r="r" b="b"/>
            <a:pathLst>
              <a:path w="4454479" h="213368">
                <a:moveTo>
                  <a:pt x="0" y="0"/>
                </a:moveTo>
                <a:lnTo>
                  <a:pt x="4454480" y="0"/>
                </a:lnTo>
                <a:lnTo>
                  <a:pt x="4454480" y="213368"/>
                </a:lnTo>
                <a:lnTo>
                  <a:pt x="0" y="213368"/>
                </a:lnTo>
                <a:lnTo>
                  <a:pt x="0" y="0"/>
                </a:lnTo>
                <a:close/>
              </a:path>
            </a:pathLst>
          </a:custGeom>
          <a:blipFill>
            <a:blip r:embed="rId9">
              <a:extLst>
                <a:ext uri="{96DAC541-7B7A-43D3-8B79-37D633B846F1}">
                  <asvg:svgBlip xmlns:asvg="http://schemas.microsoft.com/office/drawing/2016/SVG/main" r:embed="rId10"/>
                </a:ext>
              </a:extLst>
            </a:blip>
            <a:stretch>
              <a:fillRect l="-10041" r="-21682"/>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9" name="Freeform 9"/>
          <p:cNvSpPr/>
          <p:nvPr/>
        </p:nvSpPr>
        <p:spPr>
          <a:xfrm rot="16200000">
            <a:off x="4971220" y="3070696"/>
            <a:ext cx="2969653" cy="142245"/>
          </a:xfrm>
          <a:custGeom>
            <a:avLst/>
            <a:gdLst/>
            <a:ahLst/>
            <a:cxnLst/>
            <a:rect l="l" t="t" r="r" b="b"/>
            <a:pathLst>
              <a:path w="4454479" h="213368">
                <a:moveTo>
                  <a:pt x="0" y="0"/>
                </a:moveTo>
                <a:lnTo>
                  <a:pt x="4454480" y="0"/>
                </a:lnTo>
                <a:lnTo>
                  <a:pt x="4454480" y="213368"/>
                </a:lnTo>
                <a:lnTo>
                  <a:pt x="0" y="213368"/>
                </a:lnTo>
                <a:lnTo>
                  <a:pt x="0" y="0"/>
                </a:lnTo>
                <a:close/>
              </a:path>
            </a:pathLst>
          </a:custGeom>
          <a:blipFill>
            <a:blip r:embed="rId9">
              <a:extLst>
                <a:ext uri="{96DAC541-7B7A-43D3-8B79-37D633B846F1}">
                  <asvg:svgBlip xmlns:asvg="http://schemas.microsoft.com/office/drawing/2016/SVG/main" r:embed="rId10"/>
                </a:ext>
              </a:extLst>
            </a:blip>
            <a:stretch>
              <a:fillRect l="-19311" r="-12412"/>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10" name="Freeform 10"/>
          <p:cNvSpPr/>
          <p:nvPr/>
        </p:nvSpPr>
        <p:spPr>
          <a:xfrm rot="16200000">
            <a:off x="7459564" y="3068478"/>
            <a:ext cx="3062261" cy="146681"/>
          </a:xfrm>
          <a:custGeom>
            <a:avLst/>
            <a:gdLst/>
            <a:ahLst/>
            <a:cxnLst/>
            <a:rect l="l" t="t" r="r" b="b"/>
            <a:pathLst>
              <a:path w="4593392" h="220022">
                <a:moveTo>
                  <a:pt x="0" y="0"/>
                </a:moveTo>
                <a:lnTo>
                  <a:pt x="4593392" y="0"/>
                </a:lnTo>
                <a:lnTo>
                  <a:pt x="4593392" y="220022"/>
                </a:lnTo>
                <a:lnTo>
                  <a:pt x="0" y="220022"/>
                </a:lnTo>
                <a:lnTo>
                  <a:pt x="0" y="0"/>
                </a:lnTo>
                <a:close/>
              </a:path>
            </a:pathLst>
          </a:custGeom>
          <a:blipFill>
            <a:blip r:embed="rId9">
              <a:extLst>
                <a:ext uri="{96DAC541-7B7A-43D3-8B79-37D633B846F1}">
                  <asvg:svgBlip xmlns:asvg="http://schemas.microsoft.com/office/drawing/2016/SVG/main" r:embed="rId10"/>
                </a:ext>
              </a:extLst>
            </a:blip>
            <a:stretch>
              <a:fillRect l="-19311" r="-12412"/>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nvGrpSpPr>
          <p:cNvPr id="11" name="Group 11"/>
          <p:cNvGrpSpPr/>
          <p:nvPr/>
        </p:nvGrpSpPr>
        <p:grpSpPr>
          <a:xfrm>
            <a:off x="6470814" y="2658718"/>
            <a:ext cx="2446541" cy="3289906"/>
            <a:chOff x="0" y="0"/>
            <a:chExt cx="4922617" cy="3051386"/>
          </a:xfrm>
        </p:grpSpPr>
        <p:sp>
          <p:nvSpPr>
            <p:cNvPr id="12" name="TextBox 12"/>
            <p:cNvSpPr txBox="1"/>
            <p:nvPr/>
          </p:nvSpPr>
          <p:spPr>
            <a:xfrm>
              <a:off x="0" y="1212850"/>
              <a:ext cx="4922617" cy="1838536"/>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427"/>
                </a:lnSpc>
                <a:spcBef>
                  <a:spcPct val="0"/>
                </a:spcBef>
              </a:pPr>
              <a:r>
                <a:rPr lang="en-US" sz="1867" dirty="0">
                  <a:solidFill>
                    <a:srgbClr val="000001"/>
                  </a:solidFill>
                  <a:latin typeface="Coco Gothic"/>
                  <a:ea typeface="Coco Gothic"/>
                  <a:cs typeface="Coco Gothic"/>
                  <a:sym typeface="Coco Gothic"/>
                </a:rPr>
                <a:t>Offer emotional support to residents, families and staff.</a:t>
              </a:r>
            </a:p>
          </p:txBody>
        </p:sp>
        <p:sp>
          <p:nvSpPr>
            <p:cNvPr id="13" name="TextBox 13"/>
            <p:cNvSpPr txBox="1"/>
            <p:nvPr/>
          </p:nvSpPr>
          <p:spPr>
            <a:xfrm>
              <a:off x="0" y="-57150"/>
              <a:ext cx="4922617" cy="701463"/>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773"/>
                </a:lnSpc>
                <a:spcBef>
                  <a:spcPct val="0"/>
                </a:spcBef>
              </a:pPr>
              <a:r>
                <a:rPr lang="en-US" sz="2133" b="1" dirty="0">
                  <a:solidFill>
                    <a:srgbClr val="000001"/>
                  </a:solidFill>
                  <a:latin typeface="Coco Gothic Bold"/>
                  <a:ea typeface="Coco Gothic Bold"/>
                  <a:cs typeface="Coco Gothic Bold"/>
                  <a:sym typeface="Coco Gothic Bold"/>
                </a:rPr>
                <a:t>Support</a:t>
              </a:r>
            </a:p>
          </p:txBody>
        </p:sp>
      </p:grpSp>
      <p:grpSp>
        <p:nvGrpSpPr>
          <p:cNvPr id="14" name="Group 14"/>
          <p:cNvGrpSpPr/>
          <p:nvPr/>
        </p:nvGrpSpPr>
        <p:grpSpPr>
          <a:xfrm>
            <a:off x="3561077" y="2658718"/>
            <a:ext cx="2696129" cy="3289905"/>
            <a:chOff x="0" y="-57150"/>
            <a:chExt cx="5130800" cy="2628243"/>
          </a:xfrm>
        </p:grpSpPr>
        <p:sp>
          <p:nvSpPr>
            <p:cNvPr id="15" name="TextBox 15"/>
            <p:cNvSpPr txBox="1"/>
            <p:nvPr/>
          </p:nvSpPr>
          <p:spPr>
            <a:xfrm>
              <a:off x="0" y="1212850"/>
              <a:ext cx="5130800" cy="1358243"/>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427"/>
                </a:lnSpc>
                <a:spcBef>
                  <a:spcPct val="0"/>
                </a:spcBef>
              </a:pPr>
              <a:r>
                <a:rPr lang="en-US" sz="1867" dirty="0">
                  <a:solidFill>
                    <a:srgbClr val="000001"/>
                  </a:solidFill>
                  <a:latin typeface="Coco Gothic"/>
                  <a:ea typeface="Coco Gothic"/>
                  <a:cs typeface="Coco Gothic"/>
                  <a:sym typeface="Coco Gothic"/>
                </a:rPr>
                <a:t>Team review of the outbreak to identify successes and areas for improvement</a:t>
              </a:r>
            </a:p>
          </p:txBody>
        </p:sp>
        <p:sp>
          <p:nvSpPr>
            <p:cNvPr id="16" name="TextBox 16"/>
            <p:cNvSpPr txBox="1"/>
            <p:nvPr/>
          </p:nvSpPr>
          <p:spPr>
            <a:xfrm>
              <a:off x="0" y="-57150"/>
              <a:ext cx="5130800" cy="701463"/>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773"/>
                </a:lnSpc>
                <a:spcBef>
                  <a:spcPct val="0"/>
                </a:spcBef>
              </a:pPr>
              <a:r>
                <a:rPr lang="en-US" sz="2133" b="1" dirty="0">
                  <a:solidFill>
                    <a:srgbClr val="000001"/>
                  </a:solidFill>
                  <a:latin typeface="Coco Gothic Bold"/>
                  <a:ea typeface="Coco Gothic Bold"/>
                  <a:cs typeface="Coco Gothic Bold"/>
                  <a:sym typeface="Coco Gothic Bold"/>
                </a:rPr>
                <a:t>Debrief</a:t>
              </a:r>
            </a:p>
          </p:txBody>
        </p:sp>
      </p:grpSp>
      <p:grpSp>
        <p:nvGrpSpPr>
          <p:cNvPr id="17" name="Group 17"/>
          <p:cNvGrpSpPr/>
          <p:nvPr/>
        </p:nvGrpSpPr>
        <p:grpSpPr>
          <a:xfrm>
            <a:off x="1185659" y="2753248"/>
            <a:ext cx="2446541" cy="3195376"/>
            <a:chOff x="0" y="0"/>
            <a:chExt cx="4893083" cy="3660986"/>
          </a:xfrm>
        </p:grpSpPr>
        <p:sp>
          <p:nvSpPr>
            <p:cNvPr id="18" name="TextBox 18"/>
            <p:cNvSpPr txBox="1"/>
            <p:nvPr/>
          </p:nvSpPr>
          <p:spPr>
            <a:xfrm>
              <a:off x="0" y="1212850"/>
              <a:ext cx="4893083" cy="2448136"/>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427"/>
                </a:lnSpc>
                <a:spcBef>
                  <a:spcPct val="0"/>
                </a:spcBef>
              </a:pPr>
              <a:r>
                <a:rPr lang="en-US" sz="1867" dirty="0">
                  <a:solidFill>
                    <a:srgbClr val="000001"/>
                  </a:solidFill>
                  <a:latin typeface="Coco Gothic"/>
                  <a:ea typeface="Coco Gothic"/>
                  <a:cs typeface="Coco Gothic"/>
                  <a:sym typeface="Coco Gothic"/>
                </a:rPr>
                <a:t>Perform thorough </a:t>
              </a:r>
              <a:r>
                <a:rPr lang="en-US" sz="1867" dirty="0" err="1">
                  <a:solidFill>
                    <a:srgbClr val="000001"/>
                  </a:solidFill>
                  <a:latin typeface="Coco Gothic"/>
                  <a:ea typeface="Coco Gothic"/>
                  <a:cs typeface="Coco Gothic"/>
                  <a:sym typeface="Coco Gothic"/>
                </a:rPr>
                <a:t>claning</a:t>
              </a:r>
              <a:r>
                <a:rPr lang="en-US" sz="1867" dirty="0">
                  <a:solidFill>
                    <a:srgbClr val="000001"/>
                  </a:solidFill>
                  <a:latin typeface="Coco Gothic"/>
                  <a:ea typeface="Coco Gothic"/>
                  <a:cs typeface="Coco Gothic"/>
                  <a:sym typeface="Coco Gothic"/>
                </a:rPr>
                <a:t> of all common areas and high-touch surfaces.</a:t>
              </a:r>
            </a:p>
          </p:txBody>
        </p:sp>
        <p:sp>
          <p:nvSpPr>
            <p:cNvPr id="19" name="TextBox 19"/>
            <p:cNvSpPr txBox="1"/>
            <p:nvPr/>
          </p:nvSpPr>
          <p:spPr>
            <a:xfrm>
              <a:off x="0" y="-57150"/>
              <a:ext cx="4893083" cy="701463"/>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773"/>
                </a:lnSpc>
                <a:spcBef>
                  <a:spcPct val="0"/>
                </a:spcBef>
              </a:pPr>
              <a:r>
                <a:rPr lang="en-US" sz="2133" b="1" dirty="0">
                  <a:solidFill>
                    <a:srgbClr val="000001"/>
                  </a:solidFill>
                  <a:latin typeface="Coco Gothic Bold"/>
                  <a:ea typeface="Coco Gothic Bold"/>
                  <a:cs typeface="Coco Gothic Bold"/>
                  <a:sym typeface="Coco Gothic Bold"/>
                </a:rPr>
                <a:t>Deep cleaning</a:t>
              </a:r>
            </a:p>
          </p:txBody>
        </p:sp>
      </p:grpSp>
      <p:grpSp>
        <p:nvGrpSpPr>
          <p:cNvPr id="20" name="Group 20"/>
          <p:cNvGrpSpPr/>
          <p:nvPr/>
        </p:nvGrpSpPr>
        <p:grpSpPr>
          <a:xfrm>
            <a:off x="9003245" y="2597100"/>
            <a:ext cx="2384118" cy="3351523"/>
            <a:chOff x="0" y="0"/>
            <a:chExt cx="4455208" cy="4270586"/>
          </a:xfrm>
        </p:grpSpPr>
        <p:sp>
          <p:nvSpPr>
            <p:cNvPr id="21" name="TextBox 21"/>
            <p:cNvSpPr txBox="1"/>
            <p:nvPr/>
          </p:nvSpPr>
          <p:spPr>
            <a:xfrm>
              <a:off x="0" y="1212850"/>
              <a:ext cx="4455208" cy="3057736"/>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427"/>
                </a:lnSpc>
                <a:spcBef>
                  <a:spcPct val="0"/>
                </a:spcBef>
              </a:pPr>
              <a:r>
                <a:rPr lang="en-US" sz="1867" dirty="0">
                  <a:solidFill>
                    <a:srgbClr val="000001"/>
                  </a:solidFill>
                  <a:latin typeface="Coco Gothic"/>
                  <a:ea typeface="Coco Gothic"/>
                  <a:cs typeface="Coco Gothic"/>
                  <a:sym typeface="Coco Gothic"/>
                </a:rPr>
                <a:t>Revise procedures based on lessons learned to improve future outbreak responses </a:t>
              </a:r>
            </a:p>
          </p:txBody>
        </p:sp>
        <p:sp>
          <p:nvSpPr>
            <p:cNvPr id="22" name="TextBox 22"/>
            <p:cNvSpPr txBox="1"/>
            <p:nvPr/>
          </p:nvSpPr>
          <p:spPr>
            <a:xfrm>
              <a:off x="0" y="-57150"/>
              <a:ext cx="4455208" cy="701463"/>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2773"/>
                </a:lnSpc>
                <a:spcBef>
                  <a:spcPct val="0"/>
                </a:spcBef>
              </a:pPr>
              <a:r>
                <a:rPr lang="en-US" sz="2133" b="1" dirty="0">
                  <a:solidFill>
                    <a:srgbClr val="000001"/>
                  </a:solidFill>
                  <a:latin typeface="Coco Gothic Bold"/>
                  <a:ea typeface="Coco Gothic Bold"/>
                  <a:cs typeface="Coco Gothic Bold"/>
                  <a:sym typeface="Coco Gothic Bold"/>
                </a:rPr>
                <a:t>Protocol updates </a:t>
              </a:r>
            </a:p>
          </p:txBody>
        </p:sp>
      </p:grpSp>
      <p:sp>
        <p:nvSpPr>
          <p:cNvPr id="23" name="TextBox 23"/>
          <p:cNvSpPr txBox="1"/>
          <p:nvPr/>
        </p:nvSpPr>
        <p:spPr>
          <a:xfrm>
            <a:off x="2642716" y="723900"/>
            <a:ext cx="7164475" cy="58990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4585"/>
              </a:lnSpc>
              <a:spcBef>
                <a:spcPct val="0"/>
              </a:spcBef>
            </a:pPr>
            <a:r>
              <a:rPr lang="en-US" sz="4168" b="1" spc="-41" dirty="0">
                <a:solidFill>
                  <a:srgbClr val="000001"/>
                </a:solidFill>
                <a:latin typeface="Glacial Indifference Bold"/>
                <a:ea typeface="Glacial Indifference Bold"/>
                <a:cs typeface="Glacial Indifference Bold"/>
                <a:sym typeface="Glacial Indifference Bold"/>
              </a:rPr>
              <a:t>AFTER THE OUTBREAK</a:t>
            </a:r>
          </a:p>
        </p:txBody>
      </p:sp>
      <p:sp>
        <p:nvSpPr>
          <p:cNvPr id="26" name="Frame 25">
            <a:extLst>
              <a:ext uri="{FF2B5EF4-FFF2-40B4-BE49-F238E27FC236}">
                <a16:creationId xmlns:a16="http://schemas.microsoft.com/office/drawing/2014/main" id="{6068400C-A6E0-6FE5-08AF-CF5FC5D2C8C2}"/>
              </a:ext>
            </a:extLst>
          </p:cNvPr>
          <p:cNvSpPr/>
          <p:nvPr/>
        </p:nvSpPr>
        <p:spPr>
          <a:xfrm>
            <a:off x="0" y="0"/>
            <a:ext cx="12192000" cy="6858000"/>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2975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47330" y="890490"/>
            <a:ext cx="1694079" cy="1694073"/>
            <a:chOff x="0" y="0"/>
            <a:chExt cx="6350025" cy="6350000"/>
          </a:xfrm>
        </p:grpSpPr>
        <p:sp>
          <p:nvSpPr>
            <p:cNvPr id="3" name="Freeform 3"/>
            <p:cNvSpPr/>
            <p:nvPr/>
          </p:nvSpPr>
          <p:spPr>
            <a:xfrm>
              <a:off x="0" y="0"/>
              <a:ext cx="6350026" cy="6350000"/>
            </a:xfrm>
            <a:custGeom>
              <a:avLst/>
              <a:gdLst/>
              <a:ahLst/>
              <a:cxnLst/>
              <a:rect l="l" t="t" r="r" b="b"/>
              <a:pathLst>
                <a:path w="6350026" h="6350000">
                  <a:moveTo>
                    <a:pt x="0" y="0"/>
                  </a:moveTo>
                  <a:lnTo>
                    <a:pt x="6350026" y="0"/>
                  </a:lnTo>
                  <a:lnTo>
                    <a:pt x="6350026" y="6350000"/>
                  </a:lnTo>
                  <a:lnTo>
                    <a:pt x="0" y="6350000"/>
                  </a:lnTo>
                  <a:close/>
                </a:path>
              </a:pathLst>
            </a:custGeom>
            <a:solidFill>
              <a:srgbClr val="000000">
                <a:alpha val="0"/>
              </a:srgbClr>
            </a:solidFill>
            <a:ln w="12700">
              <a:solidFill>
                <a:srgbClr val="000000"/>
              </a:solidFill>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4" name="Group 4"/>
          <p:cNvGrpSpPr/>
          <p:nvPr/>
        </p:nvGrpSpPr>
        <p:grpSpPr>
          <a:xfrm>
            <a:off x="7800290" y="-221926"/>
            <a:ext cx="4391710" cy="7301851"/>
            <a:chOff x="0" y="0"/>
            <a:chExt cx="2403162" cy="3995602"/>
          </a:xfrm>
        </p:grpSpPr>
        <p:sp>
          <p:nvSpPr>
            <p:cNvPr id="5" name="Freeform 5"/>
            <p:cNvSpPr/>
            <p:nvPr/>
          </p:nvSpPr>
          <p:spPr>
            <a:xfrm>
              <a:off x="0" y="0"/>
              <a:ext cx="2403162" cy="3995602"/>
            </a:xfrm>
            <a:custGeom>
              <a:avLst/>
              <a:gdLst/>
              <a:ahLst/>
              <a:cxnLst/>
              <a:rect l="l" t="t" r="r" b="b"/>
              <a:pathLst>
                <a:path w="2403162" h="3995602">
                  <a:moveTo>
                    <a:pt x="0" y="0"/>
                  </a:moveTo>
                  <a:lnTo>
                    <a:pt x="2403162" y="0"/>
                  </a:lnTo>
                  <a:lnTo>
                    <a:pt x="2403162" y="3995602"/>
                  </a:lnTo>
                  <a:lnTo>
                    <a:pt x="0" y="3995602"/>
                  </a:lnTo>
                  <a:close/>
                </a:path>
              </a:pathLst>
            </a:custGeom>
            <a:solidFill>
              <a:srgbClr val="D9E7E8"/>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6" name="Group 6"/>
          <p:cNvGrpSpPr/>
          <p:nvPr/>
        </p:nvGrpSpPr>
        <p:grpSpPr>
          <a:xfrm>
            <a:off x="8398270" y="1338739"/>
            <a:ext cx="1943139" cy="1898163"/>
            <a:chOff x="0" y="0"/>
            <a:chExt cx="4828540" cy="4716780"/>
          </a:xfrm>
        </p:grpSpPr>
        <p:sp>
          <p:nvSpPr>
            <p:cNvPr id="7" name="Freeform 7"/>
            <p:cNvSpPr/>
            <p:nvPr/>
          </p:nvSpPr>
          <p:spPr>
            <a:xfrm>
              <a:off x="0" y="-7620"/>
              <a:ext cx="4833620" cy="4726940"/>
            </a:xfrm>
            <a:custGeom>
              <a:avLst/>
              <a:gdLst/>
              <a:ahLst/>
              <a:cxnLst/>
              <a:rect l="l" t="t" r="r" b="b"/>
              <a:pathLst>
                <a:path w="4833620" h="4726940">
                  <a:moveTo>
                    <a:pt x="3416300" y="4662170"/>
                  </a:moveTo>
                  <a:cubicBezTo>
                    <a:pt x="3388360" y="4669790"/>
                    <a:pt x="3366770" y="4679950"/>
                    <a:pt x="3345180" y="4682490"/>
                  </a:cubicBezTo>
                  <a:cubicBezTo>
                    <a:pt x="3223260" y="4692650"/>
                    <a:pt x="3102610" y="4702810"/>
                    <a:pt x="2980690" y="4711700"/>
                  </a:cubicBezTo>
                  <a:cubicBezTo>
                    <a:pt x="2918460" y="4715510"/>
                    <a:pt x="2856230" y="4719320"/>
                    <a:pt x="2794000" y="4720590"/>
                  </a:cubicBezTo>
                  <a:cubicBezTo>
                    <a:pt x="2726690" y="4723130"/>
                    <a:pt x="2659380" y="4726940"/>
                    <a:pt x="2593340" y="4724400"/>
                  </a:cubicBezTo>
                  <a:cubicBezTo>
                    <a:pt x="2529840" y="4723130"/>
                    <a:pt x="2466340" y="4719320"/>
                    <a:pt x="2405380" y="4707890"/>
                  </a:cubicBezTo>
                  <a:cubicBezTo>
                    <a:pt x="2326640" y="4693920"/>
                    <a:pt x="2246630" y="4693920"/>
                    <a:pt x="2169160" y="4681220"/>
                  </a:cubicBezTo>
                  <a:cubicBezTo>
                    <a:pt x="1967230" y="4648200"/>
                    <a:pt x="1761490" y="4657090"/>
                    <a:pt x="1558290" y="4643120"/>
                  </a:cubicBezTo>
                  <a:cubicBezTo>
                    <a:pt x="1443990" y="4635500"/>
                    <a:pt x="1329690" y="4617720"/>
                    <a:pt x="1215390" y="4602480"/>
                  </a:cubicBezTo>
                  <a:cubicBezTo>
                    <a:pt x="1085850" y="4585970"/>
                    <a:pt x="956310" y="4566920"/>
                    <a:pt x="825500" y="4549140"/>
                  </a:cubicBezTo>
                  <a:cubicBezTo>
                    <a:pt x="730250" y="4536440"/>
                    <a:pt x="633730" y="4523740"/>
                    <a:pt x="538480" y="4511040"/>
                  </a:cubicBezTo>
                  <a:cubicBezTo>
                    <a:pt x="535940" y="4511040"/>
                    <a:pt x="533400" y="4509770"/>
                    <a:pt x="530860" y="4509770"/>
                  </a:cubicBezTo>
                  <a:cubicBezTo>
                    <a:pt x="450850" y="4475480"/>
                    <a:pt x="365760" y="4448810"/>
                    <a:pt x="292100" y="4404360"/>
                  </a:cubicBezTo>
                  <a:cubicBezTo>
                    <a:pt x="167640" y="4328160"/>
                    <a:pt x="114300" y="4206240"/>
                    <a:pt x="109220" y="4062730"/>
                  </a:cubicBezTo>
                  <a:cubicBezTo>
                    <a:pt x="107950" y="4013200"/>
                    <a:pt x="101600" y="3964940"/>
                    <a:pt x="101600" y="3915410"/>
                  </a:cubicBezTo>
                  <a:cubicBezTo>
                    <a:pt x="102870" y="3846830"/>
                    <a:pt x="107950" y="3779520"/>
                    <a:pt x="111760" y="3712210"/>
                  </a:cubicBezTo>
                  <a:cubicBezTo>
                    <a:pt x="121920" y="3511550"/>
                    <a:pt x="127000" y="3310890"/>
                    <a:pt x="111760" y="3110230"/>
                  </a:cubicBezTo>
                  <a:cubicBezTo>
                    <a:pt x="97790" y="2929890"/>
                    <a:pt x="85090" y="2750820"/>
                    <a:pt x="71120" y="2570480"/>
                  </a:cubicBezTo>
                  <a:cubicBezTo>
                    <a:pt x="62230" y="2454910"/>
                    <a:pt x="50800" y="2340610"/>
                    <a:pt x="43180" y="2225040"/>
                  </a:cubicBezTo>
                  <a:cubicBezTo>
                    <a:pt x="38100" y="2148840"/>
                    <a:pt x="39370" y="2071370"/>
                    <a:pt x="34290" y="1995170"/>
                  </a:cubicBezTo>
                  <a:cubicBezTo>
                    <a:pt x="31750" y="1951990"/>
                    <a:pt x="17780" y="1910080"/>
                    <a:pt x="16510" y="1866900"/>
                  </a:cubicBezTo>
                  <a:cubicBezTo>
                    <a:pt x="11430" y="1762760"/>
                    <a:pt x="10160" y="1657350"/>
                    <a:pt x="7620" y="1551940"/>
                  </a:cubicBezTo>
                  <a:cubicBezTo>
                    <a:pt x="6350" y="1511300"/>
                    <a:pt x="0" y="1470660"/>
                    <a:pt x="1270" y="1430020"/>
                  </a:cubicBezTo>
                  <a:cubicBezTo>
                    <a:pt x="2540" y="1366520"/>
                    <a:pt x="10160" y="1303020"/>
                    <a:pt x="11430" y="1239520"/>
                  </a:cubicBezTo>
                  <a:cubicBezTo>
                    <a:pt x="12700" y="1165860"/>
                    <a:pt x="5080" y="1092200"/>
                    <a:pt x="7620" y="1019810"/>
                  </a:cubicBezTo>
                  <a:cubicBezTo>
                    <a:pt x="7620" y="949960"/>
                    <a:pt x="16510" y="881380"/>
                    <a:pt x="25400" y="811530"/>
                  </a:cubicBezTo>
                  <a:cubicBezTo>
                    <a:pt x="27940" y="787400"/>
                    <a:pt x="45720" y="765810"/>
                    <a:pt x="50800" y="741680"/>
                  </a:cubicBezTo>
                  <a:cubicBezTo>
                    <a:pt x="72390" y="622300"/>
                    <a:pt x="95250" y="502920"/>
                    <a:pt x="151130" y="392430"/>
                  </a:cubicBezTo>
                  <a:cubicBezTo>
                    <a:pt x="163830" y="368300"/>
                    <a:pt x="184150" y="346710"/>
                    <a:pt x="203200" y="327660"/>
                  </a:cubicBezTo>
                  <a:cubicBezTo>
                    <a:pt x="209550" y="321310"/>
                    <a:pt x="224790" y="325120"/>
                    <a:pt x="228600" y="325120"/>
                  </a:cubicBezTo>
                  <a:cubicBezTo>
                    <a:pt x="237490" y="308610"/>
                    <a:pt x="242570" y="292100"/>
                    <a:pt x="252730" y="284480"/>
                  </a:cubicBezTo>
                  <a:cubicBezTo>
                    <a:pt x="307340" y="242570"/>
                    <a:pt x="364490" y="212090"/>
                    <a:pt x="435610" y="204470"/>
                  </a:cubicBezTo>
                  <a:cubicBezTo>
                    <a:pt x="488950" y="198120"/>
                    <a:pt x="541020" y="175260"/>
                    <a:pt x="594360" y="162560"/>
                  </a:cubicBezTo>
                  <a:cubicBezTo>
                    <a:pt x="659130" y="147320"/>
                    <a:pt x="723900" y="129540"/>
                    <a:pt x="791210" y="120650"/>
                  </a:cubicBezTo>
                  <a:cubicBezTo>
                    <a:pt x="852170" y="113030"/>
                    <a:pt x="910590" y="96520"/>
                    <a:pt x="972820" y="91440"/>
                  </a:cubicBezTo>
                  <a:cubicBezTo>
                    <a:pt x="1036320" y="86360"/>
                    <a:pt x="1099820" y="71120"/>
                    <a:pt x="1164590" y="66040"/>
                  </a:cubicBezTo>
                  <a:cubicBezTo>
                    <a:pt x="1339850" y="53340"/>
                    <a:pt x="1516380" y="44450"/>
                    <a:pt x="1691640" y="34290"/>
                  </a:cubicBezTo>
                  <a:cubicBezTo>
                    <a:pt x="1734820" y="31750"/>
                    <a:pt x="1778000" y="34290"/>
                    <a:pt x="1821180" y="35560"/>
                  </a:cubicBezTo>
                  <a:cubicBezTo>
                    <a:pt x="1842770" y="36830"/>
                    <a:pt x="1864360" y="41910"/>
                    <a:pt x="1887220" y="44450"/>
                  </a:cubicBezTo>
                  <a:cubicBezTo>
                    <a:pt x="1897380" y="45720"/>
                    <a:pt x="1907540" y="41910"/>
                    <a:pt x="1917700" y="41910"/>
                  </a:cubicBezTo>
                  <a:cubicBezTo>
                    <a:pt x="1948180" y="41910"/>
                    <a:pt x="1979930" y="41910"/>
                    <a:pt x="2010410" y="40640"/>
                  </a:cubicBezTo>
                  <a:cubicBezTo>
                    <a:pt x="2068830" y="38100"/>
                    <a:pt x="2128520" y="31750"/>
                    <a:pt x="2186940" y="31750"/>
                  </a:cubicBezTo>
                  <a:cubicBezTo>
                    <a:pt x="2244090" y="31750"/>
                    <a:pt x="2301240" y="35560"/>
                    <a:pt x="2358390" y="38100"/>
                  </a:cubicBezTo>
                  <a:lnTo>
                    <a:pt x="2404110" y="38100"/>
                  </a:lnTo>
                  <a:cubicBezTo>
                    <a:pt x="2473960" y="35560"/>
                    <a:pt x="2542540" y="35560"/>
                    <a:pt x="2612390" y="31750"/>
                  </a:cubicBezTo>
                  <a:cubicBezTo>
                    <a:pt x="2679700" y="27940"/>
                    <a:pt x="2745740" y="19050"/>
                    <a:pt x="2813050" y="15240"/>
                  </a:cubicBezTo>
                  <a:cubicBezTo>
                    <a:pt x="2844800" y="12700"/>
                    <a:pt x="2877820" y="12700"/>
                    <a:pt x="2909570" y="19050"/>
                  </a:cubicBezTo>
                  <a:cubicBezTo>
                    <a:pt x="2957830" y="27940"/>
                    <a:pt x="3003550" y="33020"/>
                    <a:pt x="3051810" y="19050"/>
                  </a:cubicBezTo>
                  <a:cubicBezTo>
                    <a:pt x="3069590" y="13970"/>
                    <a:pt x="3092450" y="22860"/>
                    <a:pt x="3112770" y="25400"/>
                  </a:cubicBezTo>
                  <a:cubicBezTo>
                    <a:pt x="3121660" y="26670"/>
                    <a:pt x="3131820" y="29210"/>
                    <a:pt x="3136900" y="25400"/>
                  </a:cubicBezTo>
                  <a:cubicBezTo>
                    <a:pt x="3171190" y="0"/>
                    <a:pt x="3202940" y="6350"/>
                    <a:pt x="3235960" y="27940"/>
                  </a:cubicBezTo>
                  <a:cubicBezTo>
                    <a:pt x="3239770" y="30480"/>
                    <a:pt x="3249930" y="24130"/>
                    <a:pt x="3257550" y="24130"/>
                  </a:cubicBezTo>
                  <a:cubicBezTo>
                    <a:pt x="3288030" y="24130"/>
                    <a:pt x="3318510" y="24130"/>
                    <a:pt x="3350260" y="25400"/>
                  </a:cubicBezTo>
                  <a:cubicBezTo>
                    <a:pt x="3373120" y="26670"/>
                    <a:pt x="3394710" y="34290"/>
                    <a:pt x="3417570" y="36830"/>
                  </a:cubicBezTo>
                  <a:cubicBezTo>
                    <a:pt x="3467100" y="43180"/>
                    <a:pt x="3517900" y="53340"/>
                    <a:pt x="3568700" y="53340"/>
                  </a:cubicBezTo>
                  <a:cubicBezTo>
                    <a:pt x="3663950" y="54610"/>
                    <a:pt x="3759200" y="58420"/>
                    <a:pt x="3853180" y="78740"/>
                  </a:cubicBezTo>
                  <a:cubicBezTo>
                    <a:pt x="3940810" y="97790"/>
                    <a:pt x="4030980" y="97790"/>
                    <a:pt x="4119880" y="113030"/>
                  </a:cubicBezTo>
                  <a:cubicBezTo>
                    <a:pt x="4173220" y="121920"/>
                    <a:pt x="4227830" y="138430"/>
                    <a:pt x="4273550" y="165100"/>
                  </a:cubicBezTo>
                  <a:cubicBezTo>
                    <a:pt x="4323080" y="193040"/>
                    <a:pt x="4361180" y="238760"/>
                    <a:pt x="4405630" y="276860"/>
                  </a:cubicBezTo>
                  <a:cubicBezTo>
                    <a:pt x="4422140" y="290830"/>
                    <a:pt x="4446270" y="300990"/>
                    <a:pt x="4457700" y="318770"/>
                  </a:cubicBezTo>
                  <a:cubicBezTo>
                    <a:pt x="4490720" y="367030"/>
                    <a:pt x="4519930" y="417830"/>
                    <a:pt x="4549140" y="468630"/>
                  </a:cubicBezTo>
                  <a:cubicBezTo>
                    <a:pt x="4570730" y="505460"/>
                    <a:pt x="4592320" y="543560"/>
                    <a:pt x="4608830" y="581660"/>
                  </a:cubicBezTo>
                  <a:cubicBezTo>
                    <a:pt x="4626610" y="626110"/>
                    <a:pt x="4640580" y="671830"/>
                    <a:pt x="4654550" y="718820"/>
                  </a:cubicBezTo>
                  <a:cubicBezTo>
                    <a:pt x="4676140" y="792480"/>
                    <a:pt x="4701540" y="866140"/>
                    <a:pt x="4715510" y="942340"/>
                  </a:cubicBezTo>
                  <a:cubicBezTo>
                    <a:pt x="4735830" y="1049020"/>
                    <a:pt x="4745990" y="1158240"/>
                    <a:pt x="4761230" y="1266190"/>
                  </a:cubicBezTo>
                  <a:cubicBezTo>
                    <a:pt x="4766310" y="1301750"/>
                    <a:pt x="4772660" y="1337310"/>
                    <a:pt x="4775200" y="1372870"/>
                  </a:cubicBezTo>
                  <a:cubicBezTo>
                    <a:pt x="4782820" y="1474470"/>
                    <a:pt x="4787900" y="1574800"/>
                    <a:pt x="4794250" y="1676400"/>
                  </a:cubicBezTo>
                  <a:cubicBezTo>
                    <a:pt x="4803140" y="1802130"/>
                    <a:pt x="4815840" y="1926590"/>
                    <a:pt x="4822190" y="2052320"/>
                  </a:cubicBezTo>
                  <a:cubicBezTo>
                    <a:pt x="4828540" y="2172970"/>
                    <a:pt x="4833620" y="2294890"/>
                    <a:pt x="4831080" y="2416810"/>
                  </a:cubicBezTo>
                  <a:cubicBezTo>
                    <a:pt x="4827270" y="2620010"/>
                    <a:pt x="4817110" y="2821940"/>
                    <a:pt x="4806950" y="3025140"/>
                  </a:cubicBezTo>
                  <a:cubicBezTo>
                    <a:pt x="4800600" y="3150870"/>
                    <a:pt x="4791710" y="3275330"/>
                    <a:pt x="4779010" y="3399790"/>
                  </a:cubicBezTo>
                  <a:cubicBezTo>
                    <a:pt x="4766310" y="3524250"/>
                    <a:pt x="4747260" y="3647440"/>
                    <a:pt x="4733290" y="3771900"/>
                  </a:cubicBezTo>
                  <a:cubicBezTo>
                    <a:pt x="4723130" y="3858260"/>
                    <a:pt x="4720590" y="3944620"/>
                    <a:pt x="4709160" y="4029710"/>
                  </a:cubicBezTo>
                  <a:cubicBezTo>
                    <a:pt x="4699000" y="4107180"/>
                    <a:pt x="4660900" y="4175760"/>
                    <a:pt x="4610100" y="4232910"/>
                  </a:cubicBezTo>
                  <a:cubicBezTo>
                    <a:pt x="4568190" y="4281170"/>
                    <a:pt x="4535170" y="4335780"/>
                    <a:pt x="4491990" y="4382770"/>
                  </a:cubicBezTo>
                  <a:cubicBezTo>
                    <a:pt x="4453890" y="4424680"/>
                    <a:pt x="4411980" y="4466590"/>
                    <a:pt x="4345940" y="4467860"/>
                  </a:cubicBezTo>
                  <a:cubicBezTo>
                    <a:pt x="4330700" y="4467860"/>
                    <a:pt x="4316730" y="4483100"/>
                    <a:pt x="4301490" y="4490720"/>
                  </a:cubicBezTo>
                  <a:cubicBezTo>
                    <a:pt x="4236720" y="4518660"/>
                    <a:pt x="4169410" y="4542790"/>
                    <a:pt x="4105910" y="4573270"/>
                  </a:cubicBezTo>
                  <a:cubicBezTo>
                    <a:pt x="3989070" y="4629150"/>
                    <a:pt x="3863340" y="4638040"/>
                    <a:pt x="3737610" y="4643120"/>
                  </a:cubicBezTo>
                  <a:cubicBezTo>
                    <a:pt x="3689350" y="4645660"/>
                    <a:pt x="3639820" y="4641850"/>
                    <a:pt x="3591560" y="4645660"/>
                  </a:cubicBezTo>
                  <a:cubicBezTo>
                    <a:pt x="3567430" y="4646930"/>
                    <a:pt x="3544570" y="4658360"/>
                    <a:pt x="3521710" y="4663440"/>
                  </a:cubicBezTo>
                  <a:cubicBezTo>
                    <a:pt x="3511550" y="4665980"/>
                    <a:pt x="3501390" y="4664710"/>
                    <a:pt x="3489960" y="4665980"/>
                  </a:cubicBezTo>
                  <a:cubicBezTo>
                    <a:pt x="3474720" y="4667250"/>
                    <a:pt x="3459480" y="4671060"/>
                    <a:pt x="3444240" y="4669790"/>
                  </a:cubicBezTo>
                  <a:cubicBezTo>
                    <a:pt x="3429000" y="4667250"/>
                    <a:pt x="3418840" y="4662170"/>
                    <a:pt x="3416300" y="4662170"/>
                  </a:cubicBezTo>
                  <a:close/>
                </a:path>
              </a:pathLst>
            </a:custGeom>
            <a:blipFill>
              <a:blip r:embed="rId2"/>
              <a:stretch>
                <a:fillRect l="-23171" r="-23171"/>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8" name="Group 8"/>
          <p:cNvGrpSpPr/>
          <p:nvPr/>
        </p:nvGrpSpPr>
        <p:grpSpPr>
          <a:xfrm>
            <a:off x="7076325" y="2841981"/>
            <a:ext cx="1943139" cy="1898163"/>
            <a:chOff x="0" y="0"/>
            <a:chExt cx="4828540" cy="4716780"/>
          </a:xfrm>
        </p:grpSpPr>
        <p:sp>
          <p:nvSpPr>
            <p:cNvPr id="9" name="Freeform 9"/>
            <p:cNvSpPr/>
            <p:nvPr/>
          </p:nvSpPr>
          <p:spPr>
            <a:xfrm>
              <a:off x="0" y="-7620"/>
              <a:ext cx="4833620" cy="4726940"/>
            </a:xfrm>
            <a:custGeom>
              <a:avLst/>
              <a:gdLst/>
              <a:ahLst/>
              <a:cxnLst/>
              <a:rect l="l" t="t" r="r" b="b"/>
              <a:pathLst>
                <a:path w="4833620" h="4726940">
                  <a:moveTo>
                    <a:pt x="3416300" y="4662170"/>
                  </a:moveTo>
                  <a:cubicBezTo>
                    <a:pt x="3388360" y="4669790"/>
                    <a:pt x="3366770" y="4679950"/>
                    <a:pt x="3345180" y="4682490"/>
                  </a:cubicBezTo>
                  <a:cubicBezTo>
                    <a:pt x="3223260" y="4692650"/>
                    <a:pt x="3102610" y="4702810"/>
                    <a:pt x="2980690" y="4711700"/>
                  </a:cubicBezTo>
                  <a:cubicBezTo>
                    <a:pt x="2918460" y="4715510"/>
                    <a:pt x="2856230" y="4719320"/>
                    <a:pt x="2794000" y="4720590"/>
                  </a:cubicBezTo>
                  <a:cubicBezTo>
                    <a:pt x="2726690" y="4723130"/>
                    <a:pt x="2659380" y="4726940"/>
                    <a:pt x="2593340" y="4724400"/>
                  </a:cubicBezTo>
                  <a:cubicBezTo>
                    <a:pt x="2529840" y="4723130"/>
                    <a:pt x="2466340" y="4719320"/>
                    <a:pt x="2405380" y="4707890"/>
                  </a:cubicBezTo>
                  <a:cubicBezTo>
                    <a:pt x="2326640" y="4693920"/>
                    <a:pt x="2246630" y="4693920"/>
                    <a:pt x="2169160" y="4681220"/>
                  </a:cubicBezTo>
                  <a:cubicBezTo>
                    <a:pt x="1967230" y="4648200"/>
                    <a:pt x="1761490" y="4657090"/>
                    <a:pt x="1558290" y="4643120"/>
                  </a:cubicBezTo>
                  <a:cubicBezTo>
                    <a:pt x="1443990" y="4635500"/>
                    <a:pt x="1329690" y="4617720"/>
                    <a:pt x="1215390" y="4602480"/>
                  </a:cubicBezTo>
                  <a:cubicBezTo>
                    <a:pt x="1085850" y="4585970"/>
                    <a:pt x="956310" y="4566920"/>
                    <a:pt x="825500" y="4549140"/>
                  </a:cubicBezTo>
                  <a:cubicBezTo>
                    <a:pt x="730250" y="4536440"/>
                    <a:pt x="633730" y="4523740"/>
                    <a:pt x="538480" y="4511040"/>
                  </a:cubicBezTo>
                  <a:cubicBezTo>
                    <a:pt x="535940" y="4511040"/>
                    <a:pt x="533400" y="4509770"/>
                    <a:pt x="530860" y="4509770"/>
                  </a:cubicBezTo>
                  <a:cubicBezTo>
                    <a:pt x="450850" y="4475480"/>
                    <a:pt x="365760" y="4448810"/>
                    <a:pt x="292100" y="4404360"/>
                  </a:cubicBezTo>
                  <a:cubicBezTo>
                    <a:pt x="167640" y="4328160"/>
                    <a:pt x="114300" y="4206240"/>
                    <a:pt x="109220" y="4062730"/>
                  </a:cubicBezTo>
                  <a:cubicBezTo>
                    <a:pt x="107950" y="4013200"/>
                    <a:pt x="101600" y="3964940"/>
                    <a:pt x="101600" y="3915410"/>
                  </a:cubicBezTo>
                  <a:cubicBezTo>
                    <a:pt x="102870" y="3846830"/>
                    <a:pt x="107950" y="3779520"/>
                    <a:pt x="111760" y="3712210"/>
                  </a:cubicBezTo>
                  <a:cubicBezTo>
                    <a:pt x="121920" y="3511550"/>
                    <a:pt x="127000" y="3310890"/>
                    <a:pt x="111760" y="3110230"/>
                  </a:cubicBezTo>
                  <a:cubicBezTo>
                    <a:pt x="97790" y="2929890"/>
                    <a:pt x="85090" y="2750820"/>
                    <a:pt x="71120" y="2570480"/>
                  </a:cubicBezTo>
                  <a:cubicBezTo>
                    <a:pt x="62230" y="2454910"/>
                    <a:pt x="50800" y="2340610"/>
                    <a:pt x="43180" y="2225040"/>
                  </a:cubicBezTo>
                  <a:cubicBezTo>
                    <a:pt x="38100" y="2148840"/>
                    <a:pt x="39370" y="2071370"/>
                    <a:pt x="34290" y="1995170"/>
                  </a:cubicBezTo>
                  <a:cubicBezTo>
                    <a:pt x="31750" y="1951990"/>
                    <a:pt x="17780" y="1910080"/>
                    <a:pt x="16510" y="1866900"/>
                  </a:cubicBezTo>
                  <a:cubicBezTo>
                    <a:pt x="11430" y="1762760"/>
                    <a:pt x="10160" y="1657350"/>
                    <a:pt x="7620" y="1551940"/>
                  </a:cubicBezTo>
                  <a:cubicBezTo>
                    <a:pt x="6350" y="1511300"/>
                    <a:pt x="0" y="1470660"/>
                    <a:pt x="1270" y="1430020"/>
                  </a:cubicBezTo>
                  <a:cubicBezTo>
                    <a:pt x="2540" y="1366520"/>
                    <a:pt x="10160" y="1303020"/>
                    <a:pt x="11430" y="1239520"/>
                  </a:cubicBezTo>
                  <a:cubicBezTo>
                    <a:pt x="12700" y="1165860"/>
                    <a:pt x="5080" y="1092200"/>
                    <a:pt x="7620" y="1019810"/>
                  </a:cubicBezTo>
                  <a:cubicBezTo>
                    <a:pt x="7620" y="949960"/>
                    <a:pt x="16510" y="881380"/>
                    <a:pt x="25400" y="811530"/>
                  </a:cubicBezTo>
                  <a:cubicBezTo>
                    <a:pt x="27940" y="787400"/>
                    <a:pt x="45720" y="765810"/>
                    <a:pt x="50800" y="741680"/>
                  </a:cubicBezTo>
                  <a:cubicBezTo>
                    <a:pt x="72390" y="622300"/>
                    <a:pt x="95250" y="502920"/>
                    <a:pt x="151130" y="392430"/>
                  </a:cubicBezTo>
                  <a:cubicBezTo>
                    <a:pt x="163830" y="368300"/>
                    <a:pt x="184150" y="346710"/>
                    <a:pt x="203200" y="327660"/>
                  </a:cubicBezTo>
                  <a:cubicBezTo>
                    <a:pt x="209550" y="321310"/>
                    <a:pt x="224790" y="325120"/>
                    <a:pt x="228600" y="325120"/>
                  </a:cubicBezTo>
                  <a:cubicBezTo>
                    <a:pt x="237490" y="308610"/>
                    <a:pt x="242570" y="292100"/>
                    <a:pt x="252730" y="284480"/>
                  </a:cubicBezTo>
                  <a:cubicBezTo>
                    <a:pt x="307340" y="242570"/>
                    <a:pt x="364490" y="212090"/>
                    <a:pt x="435610" y="204470"/>
                  </a:cubicBezTo>
                  <a:cubicBezTo>
                    <a:pt x="488950" y="198120"/>
                    <a:pt x="541020" y="175260"/>
                    <a:pt x="594360" y="162560"/>
                  </a:cubicBezTo>
                  <a:cubicBezTo>
                    <a:pt x="659130" y="147320"/>
                    <a:pt x="723900" y="129540"/>
                    <a:pt x="791210" y="120650"/>
                  </a:cubicBezTo>
                  <a:cubicBezTo>
                    <a:pt x="852170" y="113030"/>
                    <a:pt x="910590" y="96520"/>
                    <a:pt x="972820" y="91440"/>
                  </a:cubicBezTo>
                  <a:cubicBezTo>
                    <a:pt x="1036320" y="86360"/>
                    <a:pt x="1099820" y="71120"/>
                    <a:pt x="1164590" y="66040"/>
                  </a:cubicBezTo>
                  <a:cubicBezTo>
                    <a:pt x="1339850" y="53340"/>
                    <a:pt x="1516380" y="44450"/>
                    <a:pt x="1691640" y="34290"/>
                  </a:cubicBezTo>
                  <a:cubicBezTo>
                    <a:pt x="1734820" y="31750"/>
                    <a:pt x="1778000" y="34290"/>
                    <a:pt x="1821180" y="35560"/>
                  </a:cubicBezTo>
                  <a:cubicBezTo>
                    <a:pt x="1842770" y="36830"/>
                    <a:pt x="1864360" y="41910"/>
                    <a:pt x="1887220" y="44450"/>
                  </a:cubicBezTo>
                  <a:cubicBezTo>
                    <a:pt x="1897380" y="45720"/>
                    <a:pt x="1907540" y="41910"/>
                    <a:pt x="1917700" y="41910"/>
                  </a:cubicBezTo>
                  <a:cubicBezTo>
                    <a:pt x="1948180" y="41910"/>
                    <a:pt x="1979930" y="41910"/>
                    <a:pt x="2010410" y="40640"/>
                  </a:cubicBezTo>
                  <a:cubicBezTo>
                    <a:pt x="2068830" y="38100"/>
                    <a:pt x="2128520" y="31750"/>
                    <a:pt x="2186940" y="31750"/>
                  </a:cubicBezTo>
                  <a:cubicBezTo>
                    <a:pt x="2244090" y="31750"/>
                    <a:pt x="2301240" y="35560"/>
                    <a:pt x="2358390" y="38100"/>
                  </a:cubicBezTo>
                  <a:lnTo>
                    <a:pt x="2404110" y="38100"/>
                  </a:lnTo>
                  <a:cubicBezTo>
                    <a:pt x="2473960" y="35560"/>
                    <a:pt x="2542540" y="35560"/>
                    <a:pt x="2612390" y="31750"/>
                  </a:cubicBezTo>
                  <a:cubicBezTo>
                    <a:pt x="2679700" y="27940"/>
                    <a:pt x="2745740" y="19050"/>
                    <a:pt x="2813050" y="15240"/>
                  </a:cubicBezTo>
                  <a:cubicBezTo>
                    <a:pt x="2844800" y="12700"/>
                    <a:pt x="2877820" y="12700"/>
                    <a:pt x="2909570" y="19050"/>
                  </a:cubicBezTo>
                  <a:cubicBezTo>
                    <a:pt x="2957830" y="27940"/>
                    <a:pt x="3003550" y="33020"/>
                    <a:pt x="3051810" y="19050"/>
                  </a:cubicBezTo>
                  <a:cubicBezTo>
                    <a:pt x="3069590" y="13970"/>
                    <a:pt x="3092450" y="22860"/>
                    <a:pt x="3112770" y="25400"/>
                  </a:cubicBezTo>
                  <a:cubicBezTo>
                    <a:pt x="3121660" y="26670"/>
                    <a:pt x="3131820" y="29210"/>
                    <a:pt x="3136900" y="25400"/>
                  </a:cubicBezTo>
                  <a:cubicBezTo>
                    <a:pt x="3171190" y="0"/>
                    <a:pt x="3202940" y="6350"/>
                    <a:pt x="3235960" y="27940"/>
                  </a:cubicBezTo>
                  <a:cubicBezTo>
                    <a:pt x="3239770" y="30480"/>
                    <a:pt x="3249930" y="24130"/>
                    <a:pt x="3257550" y="24130"/>
                  </a:cubicBezTo>
                  <a:cubicBezTo>
                    <a:pt x="3288030" y="24130"/>
                    <a:pt x="3318510" y="24130"/>
                    <a:pt x="3350260" y="25400"/>
                  </a:cubicBezTo>
                  <a:cubicBezTo>
                    <a:pt x="3373120" y="26670"/>
                    <a:pt x="3394710" y="34290"/>
                    <a:pt x="3417570" y="36830"/>
                  </a:cubicBezTo>
                  <a:cubicBezTo>
                    <a:pt x="3467100" y="43180"/>
                    <a:pt x="3517900" y="53340"/>
                    <a:pt x="3568700" y="53340"/>
                  </a:cubicBezTo>
                  <a:cubicBezTo>
                    <a:pt x="3663950" y="54610"/>
                    <a:pt x="3759200" y="58420"/>
                    <a:pt x="3853180" y="78740"/>
                  </a:cubicBezTo>
                  <a:cubicBezTo>
                    <a:pt x="3940810" y="97790"/>
                    <a:pt x="4030980" y="97790"/>
                    <a:pt x="4119880" y="113030"/>
                  </a:cubicBezTo>
                  <a:cubicBezTo>
                    <a:pt x="4173220" y="121920"/>
                    <a:pt x="4227830" y="138430"/>
                    <a:pt x="4273550" y="165100"/>
                  </a:cubicBezTo>
                  <a:cubicBezTo>
                    <a:pt x="4323080" y="193040"/>
                    <a:pt x="4361180" y="238760"/>
                    <a:pt x="4405630" y="276860"/>
                  </a:cubicBezTo>
                  <a:cubicBezTo>
                    <a:pt x="4422140" y="290830"/>
                    <a:pt x="4446270" y="300990"/>
                    <a:pt x="4457700" y="318770"/>
                  </a:cubicBezTo>
                  <a:cubicBezTo>
                    <a:pt x="4490720" y="367030"/>
                    <a:pt x="4519930" y="417830"/>
                    <a:pt x="4549140" y="468630"/>
                  </a:cubicBezTo>
                  <a:cubicBezTo>
                    <a:pt x="4570730" y="505460"/>
                    <a:pt x="4592320" y="543560"/>
                    <a:pt x="4608830" y="581660"/>
                  </a:cubicBezTo>
                  <a:cubicBezTo>
                    <a:pt x="4626610" y="626110"/>
                    <a:pt x="4640580" y="671830"/>
                    <a:pt x="4654550" y="718820"/>
                  </a:cubicBezTo>
                  <a:cubicBezTo>
                    <a:pt x="4676140" y="792480"/>
                    <a:pt x="4701540" y="866140"/>
                    <a:pt x="4715510" y="942340"/>
                  </a:cubicBezTo>
                  <a:cubicBezTo>
                    <a:pt x="4735830" y="1049020"/>
                    <a:pt x="4745990" y="1158240"/>
                    <a:pt x="4761230" y="1266190"/>
                  </a:cubicBezTo>
                  <a:cubicBezTo>
                    <a:pt x="4766310" y="1301750"/>
                    <a:pt x="4772660" y="1337310"/>
                    <a:pt x="4775200" y="1372870"/>
                  </a:cubicBezTo>
                  <a:cubicBezTo>
                    <a:pt x="4782820" y="1474470"/>
                    <a:pt x="4787900" y="1574800"/>
                    <a:pt x="4794250" y="1676400"/>
                  </a:cubicBezTo>
                  <a:cubicBezTo>
                    <a:pt x="4803140" y="1802130"/>
                    <a:pt x="4815840" y="1926590"/>
                    <a:pt x="4822190" y="2052320"/>
                  </a:cubicBezTo>
                  <a:cubicBezTo>
                    <a:pt x="4828540" y="2172970"/>
                    <a:pt x="4833620" y="2294890"/>
                    <a:pt x="4831080" y="2416810"/>
                  </a:cubicBezTo>
                  <a:cubicBezTo>
                    <a:pt x="4827270" y="2620010"/>
                    <a:pt x="4817110" y="2821940"/>
                    <a:pt x="4806950" y="3025140"/>
                  </a:cubicBezTo>
                  <a:cubicBezTo>
                    <a:pt x="4800600" y="3150870"/>
                    <a:pt x="4791710" y="3275330"/>
                    <a:pt x="4779010" y="3399790"/>
                  </a:cubicBezTo>
                  <a:cubicBezTo>
                    <a:pt x="4766310" y="3524250"/>
                    <a:pt x="4747260" y="3647440"/>
                    <a:pt x="4733290" y="3771900"/>
                  </a:cubicBezTo>
                  <a:cubicBezTo>
                    <a:pt x="4723130" y="3858260"/>
                    <a:pt x="4720590" y="3944620"/>
                    <a:pt x="4709160" y="4029710"/>
                  </a:cubicBezTo>
                  <a:cubicBezTo>
                    <a:pt x="4699000" y="4107180"/>
                    <a:pt x="4660900" y="4175760"/>
                    <a:pt x="4610100" y="4232910"/>
                  </a:cubicBezTo>
                  <a:cubicBezTo>
                    <a:pt x="4568190" y="4281170"/>
                    <a:pt x="4535170" y="4335780"/>
                    <a:pt x="4491990" y="4382770"/>
                  </a:cubicBezTo>
                  <a:cubicBezTo>
                    <a:pt x="4453890" y="4424680"/>
                    <a:pt x="4411980" y="4466590"/>
                    <a:pt x="4345940" y="4467860"/>
                  </a:cubicBezTo>
                  <a:cubicBezTo>
                    <a:pt x="4330700" y="4467860"/>
                    <a:pt x="4316730" y="4483100"/>
                    <a:pt x="4301490" y="4490720"/>
                  </a:cubicBezTo>
                  <a:cubicBezTo>
                    <a:pt x="4236720" y="4518660"/>
                    <a:pt x="4169410" y="4542790"/>
                    <a:pt x="4105910" y="4573270"/>
                  </a:cubicBezTo>
                  <a:cubicBezTo>
                    <a:pt x="3989070" y="4629150"/>
                    <a:pt x="3863340" y="4638040"/>
                    <a:pt x="3737610" y="4643120"/>
                  </a:cubicBezTo>
                  <a:cubicBezTo>
                    <a:pt x="3689350" y="4645660"/>
                    <a:pt x="3639820" y="4641850"/>
                    <a:pt x="3591560" y="4645660"/>
                  </a:cubicBezTo>
                  <a:cubicBezTo>
                    <a:pt x="3567430" y="4646930"/>
                    <a:pt x="3544570" y="4658360"/>
                    <a:pt x="3521710" y="4663440"/>
                  </a:cubicBezTo>
                  <a:cubicBezTo>
                    <a:pt x="3511550" y="4665980"/>
                    <a:pt x="3501390" y="4664710"/>
                    <a:pt x="3489960" y="4665980"/>
                  </a:cubicBezTo>
                  <a:cubicBezTo>
                    <a:pt x="3474720" y="4667250"/>
                    <a:pt x="3459480" y="4671060"/>
                    <a:pt x="3444240" y="4669790"/>
                  </a:cubicBezTo>
                  <a:cubicBezTo>
                    <a:pt x="3429000" y="4667250"/>
                    <a:pt x="3418840" y="4662170"/>
                    <a:pt x="3416300" y="4662170"/>
                  </a:cubicBezTo>
                  <a:close/>
                </a:path>
              </a:pathLst>
            </a:custGeom>
            <a:blipFill>
              <a:blip r:embed="rId3"/>
              <a:stretch>
                <a:fillRect l="-23225" r="-2322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grpSp>
        <p:nvGrpSpPr>
          <p:cNvPr id="10" name="Group 10"/>
          <p:cNvGrpSpPr/>
          <p:nvPr/>
        </p:nvGrpSpPr>
        <p:grpSpPr>
          <a:xfrm>
            <a:off x="8398270" y="4169391"/>
            <a:ext cx="1943139" cy="1898163"/>
            <a:chOff x="0" y="0"/>
            <a:chExt cx="4828540" cy="4716780"/>
          </a:xfrm>
        </p:grpSpPr>
        <p:sp>
          <p:nvSpPr>
            <p:cNvPr id="11" name="Freeform 11"/>
            <p:cNvSpPr/>
            <p:nvPr/>
          </p:nvSpPr>
          <p:spPr>
            <a:xfrm>
              <a:off x="0" y="-7620"/>
              <a:ext cx="4833620" cy="4726940"/>
            </a:xfrm>
            <a:custGeom>
              <a:avLst/>
              <a:gdLst/>
              <a:ahLst/>
              <a:cxnLst/>
              <a:rect l="l" t="t" r="r" b="b"/>
              <a:pathLst>
                <a:path w="4833620" h="4726940">
                  <a:moveTo>
                    <a:pt x="3416300" y="4662170"/>
                  </a:moveTo>
                  <a:cubicBezTo>
                    <a:pt x="3388360" y="4669790"/>
                    <a:pt x="3366770" y="4679950"/>
                    <a:pt x="3345180" y="4682490"/>
                  </a:cubicBezTo>
                  <a:cubicBezTo>
                    <a:pt x="3223260" y="4692650"/>
                    <a:pt x="3102610" y="4702810"/>
                    <a:pt x="2980690" y="4711700"/>
                  </a:cubicBezTo>
                  <a:cubicBezTo>
                    <a:pt x="2918460" y="4715510"/>
                    <a:pt x="2856230" y="4719320"/>
                    <a:pt x="2794000" y="4720590"/>
                  </a:cubicBezTo>
                  <a:cubicBezTo>
                    <a:pt x="2726690" y="4723130"/>
                    <a:pt x="2659380" y="4726940"/>
                    <a:pt x="2593340" y="4724400"/>
                  </a:cubicBezTo>
                  <a:cubicBezTo>
                    <a:pt x="2529840" y="4723130"/>
                    <a:pt x="2466340" y="4719320"/>
                    <a:pt x="2405380" y="4707890"/>
                  </a:cubicBezTo>
                  <a:cubicBezTo>
                    <a:pt x="2326640" y="4693920"/>
                    <a:pt x="2246630" y="4693920"/>
                    <a:pt x="2169160" y="4681220"/>
                  </a:cubicBezTo>
                  <a:cubicBezTo>
                    <a:pt x="1967230" y="4648200"/>
                    <a:pt x="1761490" y="4657090"/>
                    <a:pt x="1558290" y="4643120"/>
                  </a:cubicBezTo>
                  <a:cubicBezTo>
                    <a:pt x="1443990" y="4635500"/>
                    <a:pt x="1329690" y="4617720"/>
                    <a:pt x="1215390" y="4602480"/>
                  </a:cubicBezTo>
                  <a:cubicBezTo>
                    <a:pt x="1085850" y="4585970"/>
                    <a:pt x="956310" y="4566920"/>
                    <a:pt x="825500" y="4549140"/>
                  </a:cubicBezTo>
                  <a:cubicBezTo>
                    <a:pt x="730250" y="4536440"/>
                    <a:pt x="633730" y="4523740"/>
                    <a:pt x="538480" y="4511040"/>
                  </a:cubicBezTo>
                  <a:cubicBezTo>
                    <a:pt x="535940" y="4511040"/>
                    <a:pt x="533400" y="4509770"/>
                    <a:pt x="530860" y="4509770"/>
                  </a:cubicBezTo>
                  <a:cubicBezTo>
                    <a:pt x="450850" y="4475480"/>
                    <a:pt x="365760" y="4448810"/>
                    <a:pt x="292100" y="4404360"/>
                  </a:cubicBezTo>
                  <a:cubicBezTo>
                    <a:pt x="167640" y="4328160"/>
                    <a:pt x="114300" y="4206240"/>
                    <a:pt x="109220" y="4062730"/>
                  </a:cubicBezTo>
                  <a:cubicBezTo>
                    <a:pt x="107950" y="4013200"/>
                    <a:pt x="101600" y="3964940"/>
                    <a:pt x="101600" y="3915410"/>
                  </a:cubicBezTo>
                  <a:cubicBezTo>
                    <a:pt x="102870" y="3846830"/>
                    <a:pt x="107950" y="3779520"/>
                    <a:pt x="111760" y="3712210"/>
                  </a:cubicBezTo>
                  <a:cubicBezTo>
                    <a:pt x="121920" y="3511550"/>
                    <a:pt x="127000" y="3310890"/>
                    <a:pt x="111760" y="3110230"/>
                  </a:cubicBezTo>
                  <a:cubicBezTo>
                    <a:pt x="97790" y="2929890"/>
                    <a:pt x="85090" y="2750820"/>
                    <a:pt x="71120" y="2570480"/>
                  </a:cubicBezTo>
                  <a:cubicBezTo>
                    <a:pt x="62230" y="2454910"/>
                    <a:pt x="50800" y="2340610"/>
                    <a:pt x="43180" y="2225040"/>
                  </a:cubicBezTo>
                  <a:cubicBezTo>
                    <a:pt x="38100" y="2148840"/>
                    <a:pt x="39370" y="2071370"/>
                    <a:pt x="34290" y="1995170"/>
                  </a:cubicBezTo>
                  <a:cubicBezTo>
                    <a:pt x="31750" y="1951990"/>
                    <a:pt x="17780" y="1910080"/>
                    <a:pt x="16510" y="1866900"/>
                  </a:cubicBezTo>
                  <a:cubicBezTo>
                    <a:pt x="11430" y="1762760"/>
                    <a:pt x="10160" y="1657350"/>
                    <a:pt x="7620" y="1551940"/>
                  </a:cubicBezTo>
                  <a:cubicBezTo>
                    <a:pt x="6350" y="1511300"/>
                    <a:pt x="0" y="1470660"/>
                    <a:pt x="1270" y="1430020"/>
                  </a:cubicBezTo>
                  <a:cubicBezTo>
                    <a:pt x="2540" y="1366520"/>
                    <a:pt x="10160" y="1303020"/>
                    <a:pt x="11430" y="1239520"/>
                  </a:cubicBezTo>
                  <a:cubicBezTo>
                    <a:pt x="12700" y="1165860"/>
                    <a:pt x="5080" y="1092200"/>
                    <a:pt x="7620" y="1019810"/>
                  </a:cubicBezTo>
                  <a:cubicBezTo>
                    <a:pt x="7620" y="949960"/>
                    <a:pt x="16510" y="881380"/>
                    <a:pt x="25400" y="811530"/>
                  </a:cubicBezTo>
                  <a:cubicBezTo>
                    <a:pt x="27940" y="787400"/>
                    <a:pt x="45720" y="765810"/>
                    <a:pt x="50800" y="741680"/>
                  </a:cubicBezTo>
                  <a:cubicBezTo>
                    <a:pt x="72390" y="622300"/>
                    <a:pt x="95250" y="502920"/>
                    <a:pt x="151130" y="392430"/>
                  </a:cubicBezTo>
                  <a:cubicBezTo>
                    <a:pt x="163830" y="368300"/>
                    <a:pt x="184150" y="346710"/>
                    <a:pt x="203200" y="327660"/>
                  </a:cubicBezTo>
                  <a:cubicBezTo>
                    <a:pt x="209550" y="321310"/>
                    <a:pt x="224790" y="325120"/>
                    <a:pt x="228600" y="325120"/>
                  </a:cubicBezTo>
                  <a:cubicBezTo>
                    <a:pt x="237490" y="308610"/>
                    <a:pt x="242570" y="292100"/>
                    <a:pt x="252730" y="284480"/>
                  </a:cubicBezTo>
                  <a:cubicBezTo>
                    <a:pt x="307340" y="242570"/>
                    <a:pt x="364490" y="212090"/>
                    <a:pt x="435610" y="204470"/>
                  </a:cubicBezTo>
                  <a:cubicBezTo>
                    <a:pt x="488950" y="198120"/>
                    <a:pt x="541020" y="175260"/>
                    <a:pt x="594360" y="162560"/>
                  </a:cubicBezTo>
                  <a:cubicBezTo>
                    <a:pt x="659130" y="147320"/>
                    <a:pt x="723900" y="129540"/>
                    <a:pt x="791210" y="120650"/>
                  </a:cubicBezTo>
                  <a:cubicBezTo>
                    <a:pt x="852170" y="113030"/>
                    <a:pt x="910590" y="96520"/>
                    <a:pt x="972820" y="91440"/>
                  </a:cubicBezTo>
                  <a:cubicBezTo>
                    <a:pt x="1036320" y="86360"/>
                    <a:pt x="1099820" y="71120"/>
                    <a:pt x="1164590" y="66040"/>
                  </a:cubicBezTo>
                  <a:cubicBezTo>
                    <a:pt x="1339850" y="53340"/>
                    <a:pt x="1516380" y="44450"/>
                    <a:pt x="1691640" y="34290"/>
                  </a:cubicBezTo>
                  <a:cubicBezTo>
                    <a:pt x="1734820" y="31750"/>
                    <a:pt x="1778000" y="34290"/>
                    <a:pt x="1821180" y="35560"/>
                  </a:cubicBezTo>
                  <a:cubicBezTo>
                    <a:pt x="1842770" y="36830"/>
                    <a:pt x="1864360" y="41910"/>
                    <a:pt x="1887220" y="44450"/>
                  </a:cubicBezTo>
                  <a:cubicBezTo>
                    <a:pt x="1897380" y="45720"/>
                    <a:pt x="1907540" y="41910"/>
                    <a:pt x="1917700" y="41910"/>
                  </a:cubicBezTo>
                  <a:cubicBezTo>
                    <a:pt x="1948180" y="41910"/>
                    <a:pt x="1979930" y="41910"/>
                    <a:pt x="2010410" y="40640"/>
                  </a:cubicBezTo>
                  <a:cubicBezTo>
                    <a:pt x="2068830" y="38100"/>
                    <a:pt x="2128520" y="31750"/>
                    <a:pt x="2186940" y="31750"/>
                  </a:cubicBezTo>
                  <a:cubicBezTo>
                    <a:pt x="2244090" y="31750"/>
                    <a:pt x="2301240" y="35560"/>
                    <a:pt x="2358390" y="38100"/>
                  </a:cubicBezTo>
                  <a:lnTo>
                    <a:pt x="2404110" y="38100"/>
                  </a:lnTo>
                  <a:cubicBezTo>
                    <a:pt x="2473960" y="35560"/>
                    <a:pt x="2542540" y="35560"/>
                    <a:pt x="2612390" y="31750"/>
                  </a:cubicBezTo>
                  <a:cubicBezTo>
                    <a:pt x="2679700" y="27940"/>
                    <a:pt x="2745740" y="19050"/>
                    <a:pt x="2813050" y="15240"/>
                  </a:cubicBezTo>
                  <a:cubicBezTo>
                    <a:pt x="2844800" y="12700"/>
                    <a:pt x="2877820" y="12700"/>
                    <a:pt x="2909570" y="19050"/>
                  </a:cubicBezTo>
                  <a:cubicBezTo>
                    <a:pt x="2957830" y="27940"/>
                    <a:pt x="3003550" y="33020"/>
                    <a:pt x="3051810" y="19050"/>
                  </a:cubicBezTo>
                  <a:cubicBezTo>
                    <a:pt x="3069590" y="13970"/>
                    <a:pt x="3092450" y="22860"/>
                    <a:pt x="3112770" y="25400"/>
                  </a:cubicBezTo>
                  <a:cubicBezTo>
                    <a:pt x="3121660" y="26670"/>
                    <a:pt x="3131820" y="29210"/>
                    <a:pt x="3136900" y="25400"/>
                  </a:cubicBezTo>
                  <a:cubicBezTo>
                    <a:pt x="3171190" y="0"/>
                    <a:pt x="3202940" y="6350"/>
                    <a:pt x="3235960" y="27940"/>
                  </a:cubicBezTo>
                  <a:cubicBezTo>
                    <a:pt x="3239770" y="30480"/>
                    <a:pt x="3249930" y="24130"/>
                    <a:pt x="3257550" y="24130"/>
                  </a:cubicBezTo>
                  <a:cubicBezTo>
                    <a:pt x="3288030" y="24130"/>
                    <a:pt x="3318510" y="24130"/>
                    <a:pt x="3350260" y="25400"/>
                  </a:cubicBezTo>
                  <a:cubicBezTo>
                    <a:pt x="3373120" y="26670"/>
                    <a:pt x="3394710" y="34290"/>
                    <a:pt x="3417570" y="36830"/>
                  </a:cubicBezTo>
                  <a:cubicBezTo>
                    <a:pt x="3467100" y="43180"/>
                    <a:pt x="3517900" y="53340"/>
                    <a:pt x="3568700" y="53340"/>
                  </a:cubicBezTo>
                  <a:cubicBezTo>
                    <a:pt x="3663950" y="54610"/>
                    <a:pt x="3759200" y="58420"/>
                    <a:pt x="3853180" y="78740"/>
                  </a:cubicBezTo>
                  <a:cubicBezTo>
                    <a:pt x="3940810" y="97790"/>
                    <a:pt x="4030980" y="97790"/>
                    <a:pt x="4119880" y="113030"/>
                  </a:cubicBezTo>
                  <a:cubicBezTo>
                    <a:pt x="4173220" y="121920"/>
                    <a:pt x="4227830" y="138430"/>
                    <a:pt x="4273550" y="165100"/>
                  </a:cubicBezTo>
                  <a:cubicBezTo>
                    <a:pt x="4323080" y="193040"/>
                    <a:pt x="4361180" y="238760"/>
                    <a:pt x="4405630" y="276860"/>
                  </a:cubicBezTo>
                  <a:cubicBezTo>
                    <a:pt x="4422140" y="290830"/>
                    <a:pt x="4446270" y="300990"/>
                    <a:pt x="4457700" y="318770"/>
                  </a:cubicBezTo>
                  <a:cubicBezTo>
                    <a:pt x="4490720" y="367030"/>
                    <a:pt x="4519930" y="417830"/>
                    <a:pt x="4549140" y="468630"/>
                  </a:cubicBezTo>
                  <a:cubicBezTo>
                    <a:pt x="4570730" y="505460"/>
                    <a:pt x="4592320" y="543560"/>
                    <a:pt x="4608830" y="581660"/>
                  </a:cubicBezTo>
                  <a:cubicBezTo>
                    <a:pt x="4626610" y="626110"/>
                    <a:pt x="4640580" y="671830"/>
                    <a:pt x="4654550" y="718820"/>
                  </a:cubicBezTo>
                  <a:cubicBezTo>
                    <a:pt x="4676140" y="792480"/>
                    <a:pt x="4701540" y="866140"/>
                    <a:pt x="4715510" y="942340"/>
                  </a:cubicBezTo>
                  <a:cubicBezTo>
                    <a:pt x="4735830" y="1049020"/>
                    <a:pt x="4745990" y="1158240"/>
                    <a:pt x="4761230" y="1266190"/>
                  </a:cubicBezTo>
                  <a:cubicBezTo>
                    <a:pt x="4766310" y="1301750"/>
                    <a:pt x="4772660" y="1337310"/>
                    <a:pt x="4775200" y="1372870"/>
                  </a:cubicBezTo>
                  <a:cubicBezTo>
                    <a:pt x="4782820" y="1474470"/>
                    <a:pt x="4787900" y="1574800"/>
                    <a:pt x="4794250" y="1676400"/>
                  </a:cubicBezTo>
                  <a:cubicBezTo>
                    <a:pt x="4803140" y="1802130"/>
                    <a:pt x="4815840" y="1926590"/>
                    <a:pt x="4822190" y="2052320"/>
                  </a:cubicBezTo>
                  <a:cubicBezTo>
                    <a:pt x="4828540" y="2172970"/>
                    <a:pt x="4833620" y="2294890"/>
                    <a:pt x="4831080" y="2416810"/>
                  </a:cubicBezTo>
                  <a:cubicBezTo>
                    <a:pt x="4827270" y="2620010"/>
                    <a:pt x="4817110" y="2821940"/>
                    <a:pt x="4806950" y="3025140"/>
                  </a:cubicBezTo>
                  <a:cubicBezTo>
                    <a:pt x="4800600" y="3150870"/>
                    <a:pt x="4791710" y="3275330"/>
                    <a:pt x="4779010" y="3399790"/>
                  </a:cubicBezTo>
                  <a:cubicBezTo>
                    <a:pt x="4766310" y="3524250"/>
                    <a:pt x="4747260" y="3647440"/>
                    <a:pt x="4733290" y="3771900"/>
                  </a:cubicBezTo>
                  <a:cubicBezTo>
                    <a:pt x="4723130" y="3858260"/>
                    <a:pt x="4720590" y="3944620"/>
                    <a:pt x="4709160" y="4029710"/>
                  </a:cubicBezTo>
                  <a:cubicBezTo>
                    <a:pt x="4699000" y="4107180"/>
                    <a:pt x="4660900" y="4175760"/>
                    <a:pt x="4610100" y="4232910"/>
                  </a:cubicBezTo>
                  <a:cubicBezTo>
                    <a:pt x="4568190" y="4281170"/>
                    <a:pt x="4535170" y="4335780"/>
                    <a:pt x="4491990" y="4382770"/>
                  </a:cubicBezTo>
                  <a:cubicBezTo>
                    <a:pt x="4453890" y="4424680"/>
                    <a:pt x="4411980" y="4466590"/>
                    <a:pt x="4345940" y="4467860"/>
                  </a:cubicBezTo>
                  <a:cubicBezTo>
                    <a:pt x="4330700" y="4467860"/>
                    <a:pt x="4316730" y="4483100"/>
                    <a:pt x="4301490" y="4490720"/>
                  </a:cubicBezTo>
                  <a:cubicBezTo>
                    <a:pt x="4236720" y="4518660"/>
                    <a:pt x="4169410" y="4542790"/>
                    <a:pt x="4105910" y="4573270"/>
                  </a:cubicBezTo>
                  <a:cubicBezTo>
                    <a:pt x="3989070" y="4629150"/>
                    <a:pt x="3863340" y="4638040"/>
                    <a:pt x="3737610" y="4643120"/>
                  </a:cubicBezTo>
                  <a:cubicBezTo>
                    <a:pt x="3689350" y="4645660"/>
                    <a:pt x="3639820" y="4641850"/>
                    <a:pt x="3591560" y="4645660"/>
                  </a:cubicBezTo>
                  <a:cubicBezTo>
                    <a:pt x="3567430" y="4646930"/>
                    <a:pt x="3544570" y="4658360"/>
                    <a:pt x="3521710" y="4663440"/>
                  </a:cubicBezTo>
                  <a:cubicBezTo>
                    <a:pt x="3511550" y="4665980"/>
                    <a:pt x="3501390" y="4664710"/>
                    <a:pt x="3489960" y="4665980"/>
                  </a:cubicBezTo>
                  <a:cubicBezTo>
                    <a:pt x="3474720" y="4667250"/>
                    <a:pt x="3459480" y="4671060"/>
                    <a:pt x="3444240" y="4669790"/>
                  </a:cubicBezTo>
                  <a:cubicBezTo>
                    <a:pt x="3429000" y="4667250"/>
                    <a:pt x="3418840" y="4662170"/>
                    <a:pt x="3416300" y="4662170"/>
                  </a:cubicBezTo>
                  <a:close/>
                </a:path>
              </a:pathLst>
            </a:custGeom>
            <a:blipFill>
              <a:blip r:embed="rId4"/>
              <a:stretch>
                <a:fillRect t="-1527" b="-1527"/>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12" name="TextBox 12"/>
          <p:cNvSpPr txBox="1"/>
          <p:nvPr/>
        </p:nvSpPr>
        <p:spPr>
          <a:xfrm>
            <a:off x="675589" y="1915873"/>
            <a:ext cx="5420411" cy="78834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6017"/>
              </a:lnSpc>
            </a:pPr>
            <a:r>
              <a:rPr lang="en-US" sz="5470" b="1" spc="-55" dirty="0">
                <a:solidFill>
                  <a:srgbClr val="000001"/>
                </a:solidFill>
                <a:latin typeface="Glacial Indifference Bold"/>
                <a:ea typeface="Glacial Indifference Bold"/>
                <a:cs typeface="Glacial Indifference Bold"/>
                <a:sym typeface="Glacial Indifference Bold"/>
              </a:rPr>
              <a:t>CONCLUSION</a:t>
            </a:r>
          </a:p>
        </p:txBody>
      </p:sp>
      <p:sp>
        <p:nvSpPr>
          <p:cNvPr id="13" name="TextBox 13"/>
          <p:cNvSpPr txBox="1"/>
          <p:nvPr/>
        </p:nvSpPr>
        <p:spPr>
          <a:xfrm>
            <a:off x="685800" y="2957223"/>
            <a:ext cx="5612646" cy="23989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739"/>
              </a:lnSpc>
            </a:pPr>
            <a:r>
              <a:rPr lang="en-US" sz="2107">
                <a:solidFill>
                  <a:srgbClr val="000001"/>
                </a:solidFill>
                <a:latin typeface="Nunito"/>
                <a:ea typeface="Nunito"/>
                <a:cs typeface="Nunito"/>
                <a:sym typeface="Nunito"/>
              </a:rPr>
              <a:t>Effective outbreak management in a care setting requires swift action, teamwork, and strict infection control practices. Clear communication, appropriate protective measures, and timely containment are essential to reduce risks and ensure the safety and well-being of residents and staff.</a:t>
            </a:r>
          </a:p>
        </p:txBody>
      </p:sp>
      <p:sp>
        <p:nvSpPr>
          <p:cNvPr id="16" name="Frame 15">
            <a:extLst>
              <a:ext uri="{FF2B5EF4-FFF2-40B4-BE49-F238E27FC236}">
                <a16:creationId xmlns:a16="http://schemas.microsoft.com/office/drawing/2014/main" id="{1240E90E-4DD8-47A7-4132-36F9CB3829B4}"/>
              </a:ext>
            </a:extLst>
          </p:cNvPr>
          <p:cNvSpPr/>
          <p:nvPr/>
        </p:nvSpPr>
        <p:spPr>
          <a:xfrm>
            <a:off x="-331596" y="0"/>
            <a:ext cx="12248941" cy="6858000"/>
          </a:xfrm>
          <a:prstGeom prst="fram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62787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8B4BB"/>
        </a:solidFill>
        <a:effectLst/>
      </p:bgPr>
    </p:bg>
    <p:spTree>
      <p:nvGrpSpPr>
        <p:cNvPr id="1" name=""/>
        <p:cNvGrpSpPr/>
        <p:nvPr/>
      </p:nvGrpSpPr>
      <p:grpSpPr>
        <a:xfrm>
          <a:off x="0" y="0"/>
          <a:ext cx="0" cy="0"/>
          <a:chOff x="0" y="0"/>
          <a:chExt cx="0" cy="0"/>
        </a:xfrm>
      </p:grpSpPr>
      <p:sp>
        <p:nvSpPr>
          <p:cNvPr id="2" name="Freeform 2"/>
          <p:cNvSpPr/>
          <p:nvPr/>
        </p:nvSpPr>
        <p:spPr>
          <a:xfrm>
            <a:off x="556788" y="1294913"/>
            <a:ext cx="11078426" cy="5616589"/>
          </a:xfrm>
          <a:custGeom>
            <a:avLst/>
            <a:gdLst/>
            <a:ahLst/>
            <a:cxnLst/>
            <a:rect l="l" t="t" r="r" b="b"/>
            <a:pathLst>
              <a:path w="16617639" h="8424883">
                <a:moveTo>
                  <a:pt x="0" y="0"/>
                </a:moveTo>
                <a:lnTo>
                  <a:pt x="16617638" y="0"/>
                </a:lnTo>
                <a:lnTo>
                  <a:pt x="16617638" y="8424883"/>
                </a:lnTo>
                <a:lnTo>
                  <a:pt x="0" y="8424883"/>
                </a:lnTo>
                <a:lnTo>
                  <a:pt x="0" y="0"/>
                </a:lnTo>
                <a:close/>
              </a:path>
            </a:pathLst>
          </a:custGeom>
          <a:blipFill>
            <a:blip r:embed="rId2">
              <a:extLst>
                <a:ext uri="{96DAC541-7B7A-43D3-8B79-37D633B846F1}">
                  <asvg:svgBlip xmlns:asvg="http://schemas.microsoft.com/office/drawing/2016/SVG/main" r:embed="rId3"/>
                </a:ext>
              </a:extLst>
            </a:blip>
            <a:stretch>
              <a:fillRect l="-9147" t="-28380" r="-8749" b="-96553"/>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 name="TextBox 3"/>
          <p:cNvSpPr txBox="1"/>
          <p:nvPr/>
        </p:nvSpPr>
        <p:spPr>
          <a:xfrm>
            <a:off x="685800" y="1909037"/>
            <a:ext cx="10073434" cy="516987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409319" lvl="1" indent="-204660" algn="l">
              <a:lnSpc>
                <a:spcPts val="2654"/>
              </a:lnSpc>
              <a:buFont typeface="Arial"/>
              <a:buChar char="•"/>
            </a:pPr>
            <a:r>
              <a:rPr lang="en-US" sz="1895" u="sng">
                <a:solidFill>
                  <a:srgbClr val="000000"/>
                </a:solidFill>
                <a:latin typeface="Open Sans"/>
                <a:ea typeface="Open Sans"/>
                <a:cs typeface="Open Sans"/>
                <a:sym typeface="Open Sans"/>
                <a:hlinkClick r:id="rId4" tooltip="https://www.gov.uk/government/publications/infection-prevention-and-control-in-care-homes"/>
              </a:rPr>
              <a:t>Public Health England (PHE). (2019). Infection prevention and control in care homes: National infection prevention and control manual. Public Health England.</a:t>
            </a:r>
            <a:r>
              <a:rPr lang="en-US" sz="1895">
                <a:solidFill>
                  <a:srgbClr val="000000"/>
                </a:solidFill>
                <a:latin typeface="Open Sans"/>
                <a:ea typeface="Open Sans"/>
                <a:cs typeface="Open Sans"/>
                <a:sym typeface="Open Sans"/>
              </a:rPr>
              <a:t> </a:t>
            </a:r>
          </a:p>
          <a:p>
            <a:pPr marL="409319" lvl="1" indent="-204660" algn="l">
              <a:lnSpc>
                <a:spcPts val="2654"/>
              </a:lnSpc>
              <a:buFont typeface="Arial"/>
              <a:buChar char="•"/>
            </a:pPr>
            <a:r>
              <a:rPr lang="en-US" sz="1895" u="sng">
                <a:solidFill>
                  <a:srgbClr val="000000"/>
                </a:solidFill>
                <a:latin typeface="Open Sans"/>
                <a:ea typeface="Open Sans"/>
                <a:cs typeface="Open Sans"/>
                <a:sym typeface="Open Sans"/>
                <a:hlinkClick r:id="rId5" tooltip="https://www.who.int/publications/i/item/9789"/>
              </a:rPr>
              <a:t>World Health Organization (WHO). (2020). Infection prevention and control of epidemic-and pandemic-prone acute respiratory infections in healthcare. World Health Organization.</a:t>
            </a:r>
          </a:p>
          <a:p>
            <a:pPr marL="409319" lvl="1" indent="-204660" algn="l">
              <a:lnSpc>
                <a:spcPts val="2654"/>
              </a:lnSpc>
              <a:buFont typeface="Arial"/>
              <a:buChar char="•"/>
            </a:pPr>
            <a:r>
              <a:rPr lang="en-US" sz="1895" u="sng">
                <a:solidFill>
                  <a:srgbClr val="000000"/>
                </a:solidFill>
                <a:latin typeface="Open Sans"/>
                <a:ea typeface="Open Sans"/>
                <a:cs typeface="Open Sans"/>
                <a:sym typeface="Open Sans"/>
                <a:hlinkClick r:id="rId6" tooltip="https://www.england.nhs.uk/r"/>
              </a:rPr>
              <a:t>NHS England. (2022). Flu vaccination programme for adults aged 65 and over, care home residents, and frontline health and care workers. NHS Engli</a:t>
            </a:r>
            <a:r>
              <a:rPr lang="en-US" sz="1895">
                <a:solidFill>
                  <a:srgbClr val="000000"/>
                </a:solidFill>
                <a:latin typeface="Open Sans"/>
                <a:ea typeface="Open Sans"/>
                <a:cs typeface="Open Sans"/>
                <a:sym typeface="Open Sans"/>
              </a:rPr>
              <a:t>sh</a:t>
            </a:r>
          </a:p>
          <a:p>
            <a:pPr marL="409319" lvl="1" indent="-204660" algn="l">
              <a:lnSpc>
                <a:spcPts val="2654"/>
              </a:lnSpc>
              <a:buFont typeface="Arial"/>
              <a:buChar char="•"/>
            </a:pPr>
            <a:r>
              <a:rPr lang="en-US" sz="1895" u="sng">
                <a:solidFill>
                  <a:srgbClr val="000000"/>
                </a:solidFill>
                <a:latin typeface="Open Sans"/>
                <a:ea typeface="Open Sans"/>
                <a:cs typeface="Open Sans"/>
                <a:sym typeface="Open Sans"/>
                <a:hlinkClick r:id="rId7" tooltip="https://www.cdc.gov/infectioncontrol/index.ht%20%20ml"/>
              </a:rPr>
              <a:t>Centers for Disease Control and Prevention (CDC). (2020). Infection control in healthcare settings. Centers for Disease Control and Prevention</a:t>
            </a:r>
            <a:r>
              <a:rPr lang="en-US" sz="1895">
                <a:solidFill>
                  <a:srgbClr val="000000"/>
                </a:solidFill>
                <a:latin typeface="Open Sans"/>
                <a:ea typeface="Open Sans"/>
                <a:cs typeface="Open Sans"/>
                <a:sym typeface="Open Sans"/>
              </a:rPr>
              <a:t>.</a:t>
            </a:r>
          </a:p>
          <a:p>
            <a:pPr marL="409319" lvl="1" indent="-204660" algn="l">
              <a:lnSpc>
                <a:spcPts val="2654"/>
              </a:lnSpc>
              <a:buFont typeface="Arial"/>
              <a:buChar char="•"/>
            </a:pPr>
            <a:r>
              <a:rPr lang="en-US" sz="1895" u="sng">
                <a:solidFill>
                  <a:srgbClr val="000000"/>
                </a:solidFill>
                <a:latin typeface="Open Sans"/>
                <a:ea typeface="Open Sans"/>
                <a:cs typeface="Open Sans"/>
                <a:sym typeface="Open Sans"/>
                <a:hlinkClick r:id="rId8" tooltip="https://www.nice.org.uk/guidance/cg139x"/>
              </a:rPr>
              <a:t>National Institute for Health and Care Excellence (NICE). (2012). Infection prevention and control. National Institute for Health and Care Excelence (NICE). </a:t>
            </a:r>
          </a:p>
          <a:p>
            <a:pPr marL="409319" lvl="1" indent="-204660" algn="l">
              <a:lnSpc>
                <a:spcPts val="2654"/>
              </a:lnSpc>
              <a:buFont typeface="Arial"/>
              <a:buChar char="•"/>
            </a:pPr>
            <a:r>
              <a:rPr lang="en-US" sz="1895" u="sng">
                <a:solidFill>
                  <a:srgbClr val="000000"/>
                </a:solidFill>
                <a:latin typeface="Open Sans"/>
                <a:ea typeface="Open Sans"/>
                <a:cs typeface="Open Sans"/>
                <a:sym typeface="Open Sans"/>
                <a:hlinkClick r:id="rId9" tooltip="https://www.canada.ca/en/public-%20%20health/services/cov%20/%2019-guidance-long-term-care-homes.html"/>
              </a:rPr>
              <a:t>Public Health Agency of Canada. (2021). Infection prevention and control for COVID-19 in long-term care homes and seniors' residences. Public Health Agency of Canada</a:t>
            </a:r>
            <a:r>
              <a:rPr lang="en-US" sz="1895">
                <a:solidFill>
                  <a:srgbClr val="000000"/>
                </a:solidFill>
                <a:latin typeface="Open Sans"/>
                <a:ea typeface="Open Sans"/>
                <a:cs typeface="Open Sans"/>
                <a:sym typeface="Open Sans"/>
              </a:rPr>
              <a:t>.</a:t>
            </a:r>
          </a:p>
          <a:p>
            <a:pPr algn="l">
              <a:lnSpc>
                <a:spcPts val="2654"/>
              </a:lnSpc>
            </a:pPr>
            <a:endParaRPr lang="en-US" sz="1895">
              <a:solidFill>
                <a:srgbClr val="000000"/>
              </a:solidFill>
              <a:latin typeface="Open Sans"/>
              <a:ea typeface="Open Sans"/>
              <a:cs typeface="Open Sans"/>
              <a:sym typeface="Open Sans"/>
            </a:endParaRPr>
          </a:p>
          <a:p>
            <a:pPr algn="l">
              <a:lnSpc>
                <a:spcPts val="2654"/>
              </a:lnSpc>
            </a:pPr>
            <a:endParaRPr lang="en-US" sz="1895">
              <a:solidFill>
                <a:srgbClr val="000000"/>
              </a:solidFill>
              <a:latin typeface="Open Sans"/>
              <a:ea typeface="Open Sans"/>
              <a:cs typeface="Open Sans"/>
              <a:sym typeface="Open Sans"/>
            </a:endParaRPr>
          </a:p>
        </p:txBody>
      </p:sp>
      <p:sp>
        <p:nvSpPr>
          <p:cNvPr id="4" name="TextBox 4"/>
          <p:cNvSpPr txBox="1"/>
          <p:nvPr/>
        </p:nvSpPr>
        <p:spPr>
          <a:xfrm>
            <a:off x="4129873" y="723900"/>
            <a:ext cx="2270928" cy="6085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5202"/>
              </a:lnSpc>
              <a:spcBef>
                <a:spcPct val="0"/>
              </a:spcBef>
            </a:pPr>
            <a:r>
              <a:rPr lang="en-US" sz="3200" b="1" spc="-47" dirty="0">
                <a:solidFill>
                  <a:srgbClr val="000001"/>
                </a:solidFill>
                <a:latin typeface="Glacial Indifference Bold"/>
                <a:ea typeface="Glacial Indifference Bold"/>
                <a:cs typeface="Glacial Indifference Bold"/>
                <a:sym typeface="Glacial Indifference Bold"/>
              </a:rPr>
              <a:t>REFERENCES</a:t>
            </a:r>
          </a:p>
        </p:txBody>
      </p:sp>
    </p:spTree>
    <p:extLst>
      <p:ext uri="{BB962C8B-B14F-4D97-AF65-F5344CB8AC3E}">
        <p14:creationId xmlns:p14="http://schemas.microsoft.com/office/powerpoint/2010/main" val="949261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04A88-A4E6-158E-910B-DA09FD4E4AA1}"/>
            </a:ext>
          </a:extLst>
        </p:cNvPr>
        <p:cNvGrpSpPr/>
        <p:nvPr/>
      </p:nvGrpSpPr>
      <p:grpSpPr>
        <a:xfrm>
          <a:off x="0" y="0"/>
          <a:ext cx="0" cy="0"/>
          <a:chOff x="0" y="0"/>
          <a:chExt cx="0" cy="0"/>
        </a:xfrm>
      </p:grpSpPr>
      <p:sp>
        <p:nvSpPr>
          <p:cNvPr id="4" name="Subtitle 2">
            <a:extLst>
              <a:ext uri="{FF2B5EF4-FFF2-40B4-BE49-F238E27FC236}">
                <a16:creationId xmlns:a16="http://schemas.microsoft.com/office/drawing/2014/main" id="{FBFDAD6F-5219-5AC9-6C59-36C4E8CDF83A}"/>
              </a:ext>
            </a:extLst>
          </p:cNvPr>
          <p:cNvSpPr>
            <a:spLocks noGrp="1"/>
          </p:cNvSpPr>
          <p:nvPr>
            <p:ph type="ctrTitle"/>
          </p:nvPr>
        </p:nvSpPr>
        <p:spPr>
          <a:xfrm>
            <a:off x="427485" y="358904"/>
            <a:ext cx="11286892" cy="5546154"/>
          </a:xfrm>
          <a:solidFill>
            <a:schemeClr val="accent6"/>
          </a:solidFill>
          <a:ln>
            <a:solidFill>
              <a:schemeClr val="accent1">
                <a:lumMod val="60000"/>
                <a:lumOff val="40000"/>
              </a:schemeClr>
            </a:solidFill>
          </a:ln>
        </p:spPr>
        <p:txBody>
          <a:bodyPr>
            <a:noAutofit/>
          </a:bodyPr>
          <a:lstStyle/>
          <a:p>
            <a:pPr algn="ctr"/>
            <a:br>
              <a:rPr lang="en-US" sz="2000" dirty="0"/>
            </a:br>
            <a:r>
              <a:rPr lang="en-US" sz="2000" b="1" cap="none" dirty="0">
                <a:latin typeface="Times New Roman" panose="02020603050405020304" pitchFamily="18" charset="0"/>
                <a:cs typeface="Times New Roman" panose="02020603050405020304" pitchFamily="18" charset="0"/>
              </a:rPr>
              <a:t>Title: </a:t>
            </a:r>
            <a:br>
              <a:rPr lang="en-US" sz="2000" b="1" cap="none" dirty="0">
                <a:latin typeface="Times New Roman" panose="02020603050405020304" pitchFamily="18" charset="0"/>
                <a:cs typeface="Times New Roman" panose="02020603050405020304" pitchFamily="18" charset="0"/>
              </a:rPr>
            </a:br>
            <a:r>
              <a:rPr lang="en-US" sz="2000" b="1" cap="none" dirty="0">
                <a:latin typeface="Times New Roman" panose="02020603050405020304" pitchFamily="18" charset="0"/>
                <a:cs typeface="Times New Roman" panose="02020603050405020304" pitchFamily="18" charset="0"/>
              </a:rPr>
              <a:t>The Impact Of An Infectious Disease On Residents And Others In A Care Home (Influenza Outbreak)</a:t>
            </a:r>
            <a:br>
              <a:rPr lang="en-US" sz="2000" b="1" cap="none" dirty="0">
                <a:latin typeface="Times New Roman" panose="02020603050405020304" pitchFamily="18" charset="0"/>
                <a:cs typeface="Times New Roman" panose="02020603050405020304" pitchFamily="18" charset="0"/>
              </a:rPr>
            </a:br>
            <a:br>
              <a:rPr lang="en-US" sz="2000" b="1" cap="none" dirty="0">
                <a:latin typeface="Times New Roman" panose="02020603050405020304" pitchFamily="18" charset="0"/>
                <a:cs typeface="Times New Roman" panose="02020603050405020304" pitchFamily="18" charset="0"/>
              </a:rPr>
            </a:br>
            <a:br>
              <a:rPr lang="en-US" sz="2000" b="1" cap="none" dirty="0">
                <a:latin typeface="Times New Roman" panose="02020603050405020304" pitchFamily="18" charset="0"/>
                <a:cs typeface="Times New Roman" panose="02020603050405020304" pitchFamily="18" charset="0"/>
              </a:rPr>
            </a:br>
            <a:br>
              <a:rPr lang="en-US" sz="2000" b="1" cap="none" dirty="0">
                <a:latin typeface="Times New Roman" panose="02020603050405020304" pitchFamily="18" charset="0"/>
                <a:cs typeface="Times New Roman" panose="02020603050405020304" pitchFamily="18" charset="0"/>
              </a:rPr>
            </a:br>
            <a:r>
              <a:rPr lang="en-US" sz="2000" b="1" cap="none" dirty="0">
                <a:latin typeface="Times New Roman" panose="02020603050405020304" pitchFamily="18" charset="0"/>
                <a:cs typeface="Times New Roman" panose="02020603050405020304" pitchFamily="18" charset="0"/>
              </a:rPr>
              <a:t>Subtitle: Strategy Development For Managing Influenza Outbreaks</a:t>
            </a:r>
            <a:br>
              <a:rPr lang="en-US" sz="2000" b="1" cap="none" dirty="0">
                <a:latin typeface="Times New Roman" panose="02020603050405020304" pitchFamily="18" charset="0"/>
                <a:cs typeface="Times New Roman" panose="02020603050405020304" pitchFamily="18" charset="0"/>
              </a:rPr>
            </a:br>
            <a:r>
              <a:rPr lang="en-US" sz="2000" b="1" cap="none" dirty="0">
                <a:latin typeface="Times New Roman" panose="02020603050405020304" pitchFamily="18" charset="0"/>
                <a:cs typeface="Times New Roman" panose="02020603050405020304" pitchFamily="18" charset="0"/>
              </a:rPr>
              <a:t>Your Name: Andres Carlos Michel Pina 2442079</a:t>
            </a:r>
            <a:br>
              <a:rPr lang="en-US" sz="2000" b="1" cap="none" dirty="0">
                <a:latin typeface="Times New Roman" panose="02020603050405020304" pitchFamily="18" charset="0"/>
                <a:cs typeface="Times New Roman" panose="02020603050405020304" pitchFamily="18" charset="0"/>
              </a:rPr>
            </a:br>
            <a:r>
              <a:rPr lang="en-US" sz="2000" b="1" cap="none" dirty="0">
                <a:latin typeface="Times New Roman" panose="02020603050405020304" pitchFamily="18" charset="0"/>
                <a:cs typeface="Times New Roman" panose="02020603050405020304" pitchFamily="18" charset="0"/>
              </a:rPr>
              <a:t>Group: Influenza Virus</a:t>
            </a:r>
            <a:br>
              <a:rPr lang="en-US" sz="2000" b="1" cap="none" dirty="0">
                <a:latin typeface="Times New Roman" panose="02020603050405020304" pitchFamily="18" charset="0"/>
                <a:cs typeface="Times New Roman" panose="02020603050405020304" pitchFamily="18" charset="0"/>
              </a:rPr>
            </a:br>
            <a:r>
              <a:rPr lang="en-US" sz="2000" b="1" cap="none" dirty="0">
                <a:latin typeface="Times New Roman" panose="02020603050405020304" pitchFamily="18" charset="0"/>
                <a:cs typeface="Times New Roman" panose="02020603050405020304" pitchFamily="18" charset="0"/>
              </a:rPr>
              <a:t>Date: 10-11-2025</a:t>
            </a:r>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8187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986A8-AC82-7977-0174-8AE2167B0363}"/>
              </a:ext>
            </a:extLst>
          </p:cNvPr>
          <p:cNvSpPr>
            <a:spLocks noGrp="1"/>
          </p:cNvSpPr>
          <p:nvPr>
            <p:ph type="title"/>
          </p:nvPr>
        </p:nvSpPr>
        <p:spPr/>
        <p:txBody>
          <a:bodyPr/>
          <a:lstStyle/>
          <a:p>
            <a:pPr algn="ctr"/>
            <a:r>
              <a:rPr lang="en-GB">
                <a:latin typeface="Times New Roman" panose="02020603050405020304" pitchFamily="18" charset="0"/>
                <a:cs typeface="Times New Roman" panose="02020603050405020304" pitchFamily="18" charset="0"/>
              </a:rPr>
              <a:t>Introduction to the Problem</a:t>
            </a:r>
          </a:p>
        </p:txBody>
      </p:sp>
      <p:graphicFrame>
        <p:nvGraphicFramePr>
          <p:cNvPr id="5" name="Content Placeholder 4">
            <a:extLst>
              <a:ext uri="{FF2B5EF4-FFF2-40B4-BE49-F238E27FC236}">
                <a16:creationId xmlns:a16="http://schemas.microsoft.com/office/drawing/2014/main" id="{2F342EC9-3298-38F6-CA11-F65CB10637F6}"/>
              </a:ext>
            </a:extLst>
          </p:cNvPr>
          <p:cNvGraphicFramePr>
            <a:graphicFrameLocks noGrp="1"/>
          </p:cNvGraphicFramePr>
          <p:nvPr>
            <p:ph idx="1"/>
            <p:extLst>
              <p:ext uri="{D42A27DB-BD31-4B8C-83A1-F6EECF244321}">
                <p14:modId xmlns:p14="http://schemas.microsoft.com/office/powerpoint/2010/main" val="24515477"/>
              </p:ext>
            </p:extLst>
          </p:nvPr>
        </p:nvGraphicFramePr>
        <p:xfrm>
          <a:off x="1451579" y="1861273"/>
          <a:ext cx="9603275" cy="4294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5903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0CA9A-D9FA-E0F4-6758-706B09FD2388}"/>
              </a:ext>
            </a:extLst>
          </p:cNvPr>
          <p:cNvSpPr>
            <a:spLocks noGrp="1"/>
          </p:cNvSpPr>
          <p:nvPr>
            <p:ph type="title"/>
          </p:nvPr>
        </p:nvSpPr>
        <p:spPr/>
        <p:txBody>
          <a:bodyPr/>
          <a:lstStyle/>
          <a:p>
            <a:pPr algn="ctr"/>
            <a:r>
              <a:rPr lang="en-US">
                <a:latin typeface="Times New Roman" panose="02020603050405020304" pitchFamily="18" charset="0"/>
                <a:cs typeface="Times New Roman" panose="02020603050405020304" pitchFamily="18" charset="0"/>
              </a:rPr>
              <a:t>National and Local Guidelines for Infection Control</a:t>
            </a:r>
            <a:endParaRPr lang="en-GB">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9A2F66A-FD9E-7116-9420-D3BFB48022B1}"/>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4501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49C7-DE43-6D1F-8889-0496334385BF}"/>
              </a:ext>
            </a:extLst>
          </p:cNvPr>
          <p:cNvSpPr>
            <a:spLocks noGrp="1"/>
          </p:cNvSpPr>
          <p:nvPr>
            <p:ph type="title"/>
          </p:nvPr>
        </p:nvSpPr>
        <p:spPr/>
        <p:txBody>
          <a:bodyPr/>
          <a:lstStyle/>
          <a:p>
            <a:pPr algn="ctr"/>
            <a:r>
              <a:rPr lang="en-US"/>
              <a:t>Impact of Influenza on Residents</a:t>
            </a:r>
            <a:endParaRPr lang="en-GB"/>
          </a:p>
        </p:txBody>
      </p:sp>
      <p:graphicFrame>
        <p:nvGraphicFramePr>
          <p:cNvPr id="4" name="Content Placeholder 3">
            <a:extLst>
              <a:ext uri="{FF2B5EF4-FFF2-40B4-BE49-F238E27FC236}">
                <a16:creationId xmlns:a16="http://schemas.microsoft.com/office/drawing/2014/main" id="{4CCE89A9-C9A2-479B-1254-7EE6338C8583}"/>
              </a:ext>
            </a:extLst>
          </p:cNvPr>
          <p:cNvGraphicFramePr>
            <a:graphicFrameLocks noGrp="1"/>
          </p:cNvGraphicFramePr>
          <p:nvPr>
            <p:ph idx="1"/>
          </p:nvPr>
        </p:nvGraphicFramePr>
        <p:xfrm>
          <a:off x="1451579" y="2015732"/>
          <a:ext cx="9603275" cy="4037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7863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3A837-F45E-2E1A-F5FF-259E822FA2DA}"/>
              </a:ext>
            </a:extLst>
          </p:cNvPr>
          <p:cNvSpPr>
            <a:spLocks noGrp="1"/>
          </p:cNvSpPr>
          <p:nvPr>
            <p:ph type="title"/>
          </p:nvPr>
        </p:nvSpPr>
        <p:spPr/>
        <p:txBody>
          <a:bodyPr/>
          <a:lstStyle/>
          <a:p>
            <a:pPr algn="ctr"/>
            <a:r>
              <a:rPr lang="en-US"/>
              <a:t>Impact on Care Home Staff and Visitors</a:t>
            </a:r>
            <a:endParaRPr lang="en-GB"/>
          </a:p>
        </p:txBody>
      </p:sp>
      <p:sp>
        <p:nvSpPr>
          <p:cNvPr id="3" name="Content Placeholder 2">
            <a:extLst>
              <a:ext uri="{FF2B5EF4-FFF2-40B4-BE49-F238E27FC236}">
                <a16:creationId xmlns:a16="http://schemas.microsoft.com/office/drawing/2014/main" id="{93E900DB-8288-E67C-2F0E-6BC1DA10FE04}"/>
              </a:ext>
            </a:extLst>
          </p:cNvPr>
          <p:cNvSpPr>
            <a:spLocks noGrp="1"/>
          </p:cNvSpPr>
          <p:nvPr>
            <p:ph idx="1"/>
          </p:nvPr>
        </p:nvSpPr>
        <p:spPr/>
        <p:txBody>
          <a:bodyPr/>
          <a:lstStyle/>
          <a:p>
            <a:pPr algn="just"/>
            <a:r>
              <a:rPr lang="en-US">
                <a:latin typeface="Times New Roman" panose="02020603050405020304" pitchFamily="18" charset="0"/>
                <a:cs typeface="Times New Roman" panose="02020603050405020304" pitchFamily="18" charset="0"/>
              </a:rPr>
              <a:t>Staff exposure: Care workers are at risk of contracting influenza, leading to absenteeism and understaffing (Durkee-Lloyd, 2022).</a:t>
            </a:r>
          </a:p>
          <a:p>
            <a:pPr algn="just"/>
            <a:r>
              <a:rPr lang="en-US">
                <a:latin typeface="Times New Roman" panose="02020603050405020304" pitchFamily="18" charset="0"/>
                <a:cs typeface="Times New Roman" panose="02020603050405020304" pitchFamily="18" charset="0"/>
              </a:rPr>
              <a:t>Impact on staffing: Increased workload and stress on remaining staff members can compromise the quality of care.</a:t>
            </a:r>
          </a:p>
          <a:p>
            <a:pPr algn="just"/>
            <a:r>
              <a:rPr lang="en-US">
                <a:latin typeface="Times New Roman" panose="02020603050405020304" pitchFamily="18" charset="0"/>
                <a:cs typeface="Times New Roman" panose="02020603050405020304" pitchFamily="18" charset="0"/>
              </a:rPr>
              <a:t>Spread to visitors: Family members and healthcare professionals may unknowingly bring the disease into the facility, worsening the outbreak (Brainard et al., 2024).</a:t>
            </a:r>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1546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15ECE-7614-5B22-A026-8B468FC88F96}"/>
              </a:ext>
            </a:extLst>
          </p:cNvPr>
          <p:cNvSpPr>
            <a:spLocks noGrp="1"/>
          </p:cNvSpPr>
          <p:nvPr>
            <p:ph type="title"/>
          </p:nvPr>
        </p:nvSpPr>
        <p:spPr/>
        <p:txBody>
          <a:bodyPr/>
          <a:lstStyle/>
          <a:p>
            <a:pPr algn="ctr"/>
            <a:r>
              <a:rPr lang="en-GB">
                <a:latin typeface="Times New Roman" panose="02020603050405020304" pitchFamily="18" charset="0"/>
                <a:cs typeface="Times New Roman" panose="02020603050405020304" pitchFamily="18" charset="0"/>
              </a:rPr>
              <a:t>Communication with Stakeholders</a:t>
            </a:r>
          </a:p>
        </p:txBody>
      </p:sp>
      <p:graphicFrame>
        <p:nvGraphicFramePr>
          <p:cNvPr id="4" name="Content Placeholder 3">
            <a:extLst>
              <a:ext uri="{FF2B5EF4-FFF2-40B4-BE49-F238E27FC236}">
                <a16:creationId xmlns:a16="http://schemas.microsoft.com/office/drawing/2014/main" id="{FBFAA5E6-DAE9-2610-020D-B34D56214D6A}"/>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2673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AEEB8-854B-EF3B-E2F2-C3004C6BE809}"/>
              </a:ext>
            </a:extLst>
          </p:cNvPr>
          <p:cNvSpPr>
            <a:spLocks noGrp="1"/>
          </p:cNvSpPr>
          <p:nvPr>
            <p:ph type="title"/>
          </p:nvPr>
        </p:nvSpPr>
        <p:spPr/>
        <p:txBody>
          <a:bodyPr/>
          <a:lstStyle/>
          <a:p>
            <a:pPr algn="ctr"/>
            <a:r>
              <a:rPr lang="en-US">
                <a:latin typeface="Times New Roman" panose="02020603050405020304" pitchFamily="18" charset="0"/>
                <a:cs typeface="Times New Roman" panose="02020603050405020304" pitchFamily="18" charset="0"/>
              </a:rPr>
              <a:t>Infection Control Strategy for Influenza Outbreaks</a:t>
            </a:r>
            <a:endParaRPr lang="en-GB">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F682CBEF-797E-C8C7-61A0-922183A07A2A}"/>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5115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F2A85-546E-458A-5AA3-79AD613DFAA9}"/>
              </a:ext>
            </a:extLst>
          </p:cNvPr>
          <p:cNvSpPr>
            <a:spLocks noGrp="1"/>
          </p:cNvSpPr>
          <p:nvPr>
            <p:ph type="title"/>
          </p:nvPr>
        </p:nvSpPr>
        <p:spPr/>
        <p:txBody>
          <a:bodyPr/>
          <a:lstStyle/>
          <a:p>
            <a:pPr algn="ctr"/>
            <a:r>
              <a:rPr lang="en-GB">
                <a:latin typeface="Times New Roman" panose="02020603050405020304" pitchFamily="18" charset="0"/>
                <a:cs typeface="Times New Roman" panose="02020603050405020304" pitchFamily="18" charset="0"/>
              </a:rPr>
              <a:t>Conclusion</a:t>
            </a:r>
          </a:p>
        </p:txBody>
      </p:sp>
      <p:graphicFrame>
        <p:nvGraphicFramePr>
          <p:cNvPr id="4" name="Content Placeholder 3">
            <a:extLst>
              <a:ext uri="{FF2B5EF4-FFF2-40B4-BE49-F238E27FC236}">
                <a16:creationId xmlns:a16="http://schemas.microsoft.com/office/drawing/2014/main" id="{F50CCD58-4203-F529-E251-BC37E41F4042}"/>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289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C2915-3146-233A-2424-C4B42ABA3BC5}"/>
              </a:ext>
            </a:extLst>
          </p:cNvPr>
          <p:cNvSpPr>
            <a:spLocks noGrp="1"/>
          </p:cNvSpPr>
          <p:nvPr>
            <p:ph type="title"/>
          </p:nvPr>
        </p:nvSpPr>
        <p:spPr>
          <a:solidFill>
            <a:schemeClr val="accent6">
              <a:lumMod val="60000"/>
              <a:lumOff val="40000"/>
            </a:schemeClr>
          </a:solidFill>
        </p:spPr>
        <p:txBody>
          <a:bodyPr/>
          <a:lstStyle/>
          <a:p>
            <a:pPr algn="ctr"/>
            <a:r>
              <a:rPr lang="en-GB"/>
              <a:t>References </a:t>
            </a:r>
          </a:p>
        </p:txBody>
      </p:sp>
      <p:sp>
        <p:nvSpPr>
          <p:cNvPr id="3" name="Content Placeholder 2">
            <a:extLst>
              <a:ext uri="{FF2B5EF4-FFF2-40B4-BE49-F238E27FC236}">
                <a16:creationId xmlns:a16="http://schemas.microsoft.com/office/drawing/2014/main" id="{FF203203-41F6-3572-4F05-A65EA5627160}"/>
              </a:ext>
            </a:extLst>
          </p:cNvPr>
          <p:cNvSpPr>
            <a:spLocks noGrp="1"/>
          </p:cNvSpPr>
          <p:nvPr>
            <p:ph idx="1"/>
          </p:nvPr>
        </p:nvSpPr>
        <p:spPr>
          <a:xfrm>
            <a:off x="1451579" y="2015732"/>
            <a:ext cx="9603275" cy="3927868"/>
          </a:xfrm>
        </p:spPr>
        <p:txBody>
          <a:bodyPr>
            <a:normAutofit fontScale="92500" lnSpcReduction="10000"/>
          </a:bodyPr>
          <a:lstStyle/>
          <a:p>
            <a:pPr algn="just"/>
            <a:r>
              <a:rPr lang="en-GB" sz="1200">
                <a:latin typeface="Times New Roman" panose="02020603050405020304" pitchFamily="18" charset="0"/>
                <a:cs typeface="Times New Roman" panose="02020603050405020304" pitchFamily="18" charset="0"/>
              </a:rPr>
              <a:t>‌Brainard, J., Swindells, I.C., Wild, J., Hammer, C.C., Hornsey, E., Mahamed, H.O. and Willet, V. (2024). Emergency infection prevention and control training in fragile, conflict-affected or vulnerable settings: a scoping review. </a:t>
            </a:r>
            <a:r>
              <a:rPr lang="en-GB" sz="1200" i="1">
                <a:latin typeface="Times New Roman" panose="02020603050405020304" pitchFamily="18" charset="0"/>
                <a:cs typeface="Times New Roman" panose="02020603050405020304" pitchFamily="18" charset="0"/>
              </a:rPr>
              <a:t>BMC Health Services Research</a:t>
            </a:r>
            <a:r>
              <a:rPr lang="en-GB" sz="1200">
                <a:latin typeface="Times New Roman" panose="02020603050405020304" pitchFamily="18" charset="0"/>
                <a:cs typeface="Times New Roman" panose="02020603050405020304" pitchFamily="18" charset="0"/>
              </a:rPr>
              <a:t>, [online] 24(1).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://doi.org/10.1186/s12913-024-11408-y. </a:t>
            </a:r>
          </a:p>
          <a:p>
            <a:pPr algn="just"/>
            <a:r>
              <a:rPr lang="en-GB" sz="1200">
                <a:latin typeface="Times New Roman" panose="02020603050405020304" pitchFamily="18" charset="0"/>
                <a:cs typeface="Times New Roman" panose="02020603050405020304" pitchFamily="18" charset="0"/>
              </a:rPr>
              <a:t>‌Durkee-Lloyd, J.L. (2022). </a:t>
            </a:r>
            <a:r>
              <a:rPr lang="en-GB" sz="1200" err="1">
                <a:latin typeface="Times New Roman" panose="02020603050405020304" pitchFamily="18" charset="0"/>
                <a:cs typeface="Times New Roman" panose="02020603050405020304" pitchFamily="18" charset="0"/>
              </a:rPr>
              <a:t>Analyzing</a:t>
            </a:r>
            <a:r>
              <a:rPr lang="en-GB" sz="1200">
                <a:latin typeface="Times New Roman" panose="02020603050405020304" pitchFamily="18" charset="0"/>
                <a:cs typeface="Times New Roman" panose="02020603050405020304" pitchFamily="18" charset="0"/>
              </a:rPr>
              <a:t> Communication Strategies Used in Long Term Care Facilities during the COVID-19 pandemic in New Brunswick, Canada. </a:t>
            </a:r>
            <a:r>
              <a:rPr lang="en-GB" sz="1200" i="1">
                <a:latin typeface="Times New Roman" panose="02020603050405020304" pitchFamily="18" charset="0"/>
                <a:cs typeface="Times New Roman" panose="02020603050405020304" pitchFamily="18" charset="0"/>
              </a:rPr>
              <a:t>Journal of Primary Care &amp; Community Health</a:t>
            </a:r>
            <a:r>
              <a:rPr lang="en-GB" sz="1200">
                <a:latin typeface="Times New Roman" panose="02020603050405020304" pitchFamily="18" charset="0"/>
                <a:cs typeface="Times New Roman" panose="02020603050405020304" pitchFamily="18" charset="0"/>
              </a:rPr>
              <a:t>, [online] 13.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://doi.org/10.1177/21501319221138426. </a:t>
            </a:r>
          </a:p>
          <a:p>
            <a:pPr algn="just"/>
            <a:r>
              <a:rPr lang="en-GB" sz="1200">
                <a:latin typeface="Times New Roman" panose="02020603050405020304" pitchFamily="18" charset="0"/>
                <a:cs typeface="Times New Roman" panose="02020603050405020304" pitchFamily="18" charset="0"/>
              </a:rPr>
              <a:t>‌Hsiao, K.H., Quinn, E., Johnstone, T., Gomez, M., Ingleton, A., Parasuraman, A., Najjar, Z. and Gupta, L. (2024). A Novel Web-Based Application for Influenza and COVID-19 Outbreak Detection and Response in Residential Aged Care Facilities. </a:t>
            </a:r>
            <a:r>
              <a:rPr lang="en-GB" sz="1200" i="1">
                <a:latin typeface="Times New Roman" panose="02020603050405020304" pitchFamily="18" charset="0"/>
                <a:cs typeface="Times New Roman" panose="02020603050405020304" pitchFamily="18" charset="0"/>
              </a:rPr>
              <a:t>JMIR Public Health and Surveillance</a:t>
            </a:r>
            <a:r>
              <a:rPr lang="en-GB" sz="1200">
                <a:latin typeface="Times New Roman" panose="02020603050405020304" pitchFamily="18" charset="0"/>
                <a:cs typeface="Times New Roman" panose="02020603050405020304" pitchFamily="18" charset="0"/>
              </a:rPr>
              <a:t>, [online] 10, pp.e37625–e37625.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://doi.org/10.2196/37625. </a:t>
            </a:r>
          </a:p>
          <a:p>
            <a:pPr algn="just"/>
            <a:r>
              <a:rPr lang="en-GB" sz="1200">
                <a:latin typeface="Times New Roman" panose="02020603050405020304" pitchFamily="18" charset="0"/>
                <a:cs typeface="Times New Roman" panose="02020603050405020304" pitchFamily="18" charset="0"/>
              </a:rPr>
              <a:t>‌Mithilesh </a:t>
            </a:r>
            <a:r>
              <a:rPr lang="en-GB" sz="1200" err="1">
                <a:latin typeface="Times New Roman" panose="02020603050405020304" pitchFamily="18" charset="0"/>
                <a:cs typeface="Times New Roman" panose="02020603050405020304" pitchFamily="18" charset="0"/>
              </a:rPr>
              <a:t>Dronavalli</a:t>
            </a:r>
            <a:r>
              <a:rPr lang="en-GB" sz="1200">
                <a:latin typeface="Times New Roman" panose="02020603050405020304" pitchFamily="18" charset="0"/>
                <a:cs typeface="Times New Roman" panose="02020603050405020304" pitchFamily="18" charset="0"/>
              </a:rPr>
              <a:t>, Lord, H., Alexander, K., Leng </a:t>
            </a:r>
            <a:r>
              <a:rPr lang="en-GB" sz="1200" err="1">
                <a:latin typeface="Times New Roman" panose="02020603050405020304" pitchFamily="18" charset="0"/>
                <a:cs typeface="Times New Roman" panose="02020603050405020304" pitchFamily="18" charset="0"/>
              </a:rPr>
              <a:t>Boonwaat</a:t>
            </a:r>
            <a:r>
              <a:rPr lang="en-GB" sz="1200">
                <a:latin typeface="Times New Roman" panose="02020603050405020304" pitchFamily="18" charset="0"/>
                <a:cs typeface="Times New Roman" panose="02020603050405020304" pitchFamily="18" charset="0"/>
              </a:rPr>
              <a:t>, Pal, N. and Fletcher-Lartey, S.M. (2020). Effectiveness of Oseltamivir Prophylaxis in Influenza Outbreaks in Residential Aged Care. </a:t>
            </a:r>
            <a:r>
              <a:rPr lang="en-GB" sz="1200" i="1">
                <a:latin typeface="Times New Roman" panose="02020603050405020304" pitchFamily="18" charset="0"/>
                <a:cs typeface="Times New Roman" panose="02020603050405020304" pitchFamily="18" charset="0"/>
              </a:rPr>
              <a:t>Journal of Epidemiology and Global Health</a:t>
            </a:r>
            <a:r>
              <a:rPr lang="en-GB" sz="1200">
                <a:latin typeface="Times New Roman" panose="02020603050405020304" pitchFamily="18" charset="0"/>
                <a:cs typeface="Times New Roman" panose="02020603050405020304" pitchFamily="18" charset="0"/>
              </a:rPr>
              <a:t>, [online] 10(2), pp.184–184.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://doi.org/10.2991/jegh.k.200402.001. </a:t>
            </a:r>
          </a:p>
          <a:p>
            <a:pPr algn="just"/>
            <a:r>
              <a:rPr lang="en-GB" sz="1200">
                <a:latin typeface="Times New Roman" panose="02020603050405020304" pitchFamily="18" charset="0"/>
                <a:cs typeface="Times New Roman" panose="02020603050405020304" pitchFamily="18" charset="0"/>
              </a:rPr>
              <a:t>‌Moretti, F., Visentin, D., </a:t>
            </a:r>
            <a:r>
              <a:rPr lang="en-GB" sz="1200" err="1">
                <a:latin typeface="Times New Roman" panose="02020603050405020304" pitchFamily="18" charset="0"/>
                <a:cs typeface="Times New Roman" panose="02020603050405020304" pitchFamily="18" charset="0"/>
              </a:rPr>
              <a:t>Bovolenta</a:t>
            </a:r>
            <a:r>
              <a:rPr lang="en-GB" sz="1200">
                <a:latin typeface="Times New Roman" panose="02020603050405020304" pitchFamily="18" charset="0"/>
                <a:cs typeface="Times New Roman" panose="02020603050405020304" pitchFamily="18" charset="0"/>
              </a:rPr>
              <a:t>, E., </a:t>
            </a:r>
            <a:r>
              <a:rPr lang="en-GB" sz="1200" err="1">
                <a:latin typeface="Times New Roman" panose="02020603050405020304" pitchFamily="18" charset="0"/>
                <a:cs typeface="Times New Roman" panose="02020603050405020304" pitchFamily="18" charset="0"/>
              </a:rPr>
              <a:t>Rimondini</a:t>
            </a:r>
            <a:r>
              <a:rPr lang="en-GB" sz="1200">
                <a:latin typeface="Times New Roman" panose="02020603050405020304" pitchFamily="18" charset="0"/>
                <a:cs typeface="Times New Roman" panose="02020603050405020304" pitchFamily="18" charset="0"/>
              </a:rPr>
              <a:t>, M., Majori, S., Mazzi, M., Poli, A., </a:t>
            </a:r>
            <a:r>
              <a:rPr lang="en-GB" sz="1200" err="1">
                <a:latin typeface="Times New Roman" panose="02020603050405020304" pitchFamily="18" charset="0"/>
                <a:cs typeface="Times New Roman" panose="02020603050405020304" pitchFamily="18" charset="0"/>
              </a:rPr>
              <a:t>Tardivo</a:t>
            </a:r>
            <a:r>
              <a:rPr lang="en-GB" sz="1200">
                <a:latin typeface="Times New Roman" panose="02020603050405020304" pitchFamily="18" charset="0"/>
                <a:cs typeface="Times New Roman" panose="02020603050405020304" pitchFamily="18" charset="0"/>
              </a:rPr>
              <a:t>, S. and Torri, E. (2020). Attitudes of Nursing Home Staff towards Influenza Vaccination: Opinions and Factors Influencing Hesitancy. </a:t>
            </a:r>
            <a:r>
              <a:rPr lang="en-GB" sz="1200" i="1">
                <a:latin typeface="Times New Roman" panose="02020603050405020304" pitchFamily="18" charset="0"/>
                <a:cs typeface="Times New Roman" panose="02020603050405020304" pitchFamily="18" charset="0"/>
              </a:rPr>
              <a:t>International Journal of Environmental Research and Public Health</a:t>
            </a:r>
            <a:r>
              <a:rPr lang="en-GB" sz="1200">
                <a:latin typeface="Times New Roman" panose="02020603050405020304" pitchFamily="18" charset="0"/>
                <a:cs typeface="Times New Roman" panose="02020603050405020304" pitchFamily="18" charset="0"/>
              </a:rPr>
              <a:t>, [online] 17(6), p.1851.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://doi.org/10.3390/ijerph17061851.  </a:t>
            </a:r>
          </a:p>
          <a:p>
            <a:pPr algn="just"/>
            <a:r>
              <a:rPr lang="en-GB" sz="1200">
                <a:latin typeface="Times New Roman" panose="02020603050405020304" pitchFamily="18" charset="0"/>
                <a:cs typeface="Times New Roman" panose="02020603050405020304" pitchFamily="18" charset="0"/>
              </a:rPr>
              <a:t>‌Vaughan, E. and Tinker, T. (2009). Effective Health Risk Communication About Pandemic Influenza for Vulnerable Populations. </a:t>
            </a:r>
            <a:r>
              <a:rPr lang="en-GB" sz="1200" i="1">
                <a:latin typeface="Times New Roman" panose="02020603050405020304" pitchFamily="18" charset="0"/>
                <a:cs typeface="Times New Roman" panose="02020603050405020304" pitchFamily="18" charset="0"/>
              </a:rPr>
              <a:t>American Journal of Public Health</a:t>
            </a:r>
            <a:r>
              <a:rPr lang="en-GB" sz="1200">
                <a:latin typeface="Times New Roman" panose="02020603050405020304" pitchFamily="18" charset="0"/>
                <a:cs typeface="Times New Roman" panose="02020603050405020304" pitchFamily="18" charset="0"/>
              </a:rPr>
              <a:t>, [online] 99(S2), pp.S324–S332.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://doi.org/10.2105/ajph.2009.162537. </a:t>
            </a:r>
          </a:p>
          <a:p>
            <a:pPr algn="just"/>
            <a:r>
              <a:rPr lang="en-GB" sz="1200">
                <a:latin typeface="Times New Roman" panose="02020603050405020304" pitchFamily="18" charset="0"/>
                <a:cs typeface="Times New Roman" panose="02020603050405020304" pitchFamily="18" charset="0"/>
              </a:rPr>
              <a:t>Rainwater‐Lovett, K., Chun, K. and Lessler, J. (2013). Influenza outbreak control practices and the effectiveness of interventions in long‐term care facilities: a systematic review. </a:t>
            </a:r>
            <a:r>
              <a:rPr lang="en-GB" sz="1200" i="1">
                <a:latin typeface="Times New Roman" panose="02020603050405020304" pitchFamily="18" charset="0"/>
                <a:cs typeface="Times New Roman" panose="02020603050405020304" pitchFamily="18" charset="0"/>
              </a:rPr>
              <a:t>Influenza and Other Respiratory Viruses</a:t>
            </a:r>
            <a:r>
              <a:rPr lang="en-GB" sz="1200">
                <a:latin typeface="Times New Roman" panose="02020603050405020304" pitchFamily="18" charset="0"/>
                <a:cs typeface="Times New Roman" panose="02020603050405020304" pitchFamily="18" charset="0"/>
              </a:rPr>
              <a:t>, [online] 8(1), pp.74–82. </a:t>
            </a:r>
            <a:r>
              <a:rPr lang="en-GB" sz="1200" err="1">
                <a:latin typeface="Times New Roman" panose="02020603050405020304" pitchFamily="18" charset="0"/>
                <a:cs typeface="Times New Roman" panose="02020603050405020304" pitchFamily="18" charset="0"/>
              </a:rPr>
              <a:t>doi:https</a:t>
            </a:r>
            <a:r>
              <a:rPr lang="en-GB" sz="1200">
                <a:latin typeface="Times New Roman" panose="02020603050405020304" pitchFamily="18" charset="0"/>
                <a:cs typeface="Times New Roman" panose="02020603050405020304" pitchFamily="18" charset="0"/>
              </a:rPr>
              <a:t>://doi.org/10.1111/irv.12203. </a:t>
            </a:r>
          </a:p>
        </p:txBody>
      </p:sp>
    </p:spTree>
    <p:extLst>
      <p:ext uri="{BB962C8B-B14F-4D97-AF65-F5344CB8AC3E}">
        <p14:creationId xmlns:p14="http://schemas.microsoft.com/office/powerpoint/2010/main" val="3473444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B311A-980F-E49E-802D-3E072D9E2DE0}"/>
              </a:ext>
            </a:extLst>
          </p:cNvPr>
          <p:cNvSpPr>
            <a:spLocks noGrp="1"/>
          </p:cNvSpPr>
          <p:nvPr>
            <p:ph type="ctrTitle"/>
          </p:nvPr>
        </p:nvSpPr>
        <p:spPr/>
        <p:txBody>
          <a:bodyPr>
            <a:noAutofit/>
          </a:bodyPr>
          <a:lstStyle/>
          <a:p>
            <a:r>
              <a:rPr lang="en-US" sz="3200"/>
              <a:t>Supporting Residents, Families, and Healthcare Professionals during an Influenza Outbreak</a:t>
            </a:r>
            <a:endParaRPr lang="en-GB" sz="3200"/>
          </a:p>
        </p:txBody>
      </p:sp>
      <p:sp>
        <p:nvSpPr>
          <p:cNvPr id="3" name="Subtitle 2">
            <a:extLst>
              <a:ext uri="{FF2B5EF4-FFF2-40B4-BE49-F238E27FC236}">
                <a16:creationId xmlns:a16="http://schemas.microsoft.com/office/drawing/2014/main" id="{7D5EDEB7-4F87-AC59-E553-3AB9880FEA40}"/>
              </a:ext>
            </a:extLst>
          </p:cNvPr>
          <p:cNvSpPr>
            <a:spLocks noGrp="1"/>
          </p:cNvSpPr>
          <p:nvPr>
            <p:ph type="subTitle" idx="1"/>
          </p:nvPr>
        </p:nvSpPr>
        <p:spPr>
          <a:xfrm>
            <a:off x="8475260" y="4749421"/>
            <a:ext cx="3616656" cy="1965278"/>
          </a:xfrm>
        </p:spPr>
        <p:txBody>
          <a:bodyPr>
            <a:normAutofit/>
          </a:bodyPr>
          <a:lstStyle/>
          <a:p>
            <a:pPr>
              <a:buFont typeface="Wingdings" panose="05000000000000000000" pitchFamily="2" charset="2"/>
              <a:buChar char="Ø"/>
            </a:pPr>
            <a:r>
              <a:rPr lang="en-US" sz="1600"/>
              <a:t>Sunrise Care Home faces recurrent influenza outbreaks among older residents.</a:t>
            </a:r>
          </a:p>
          <a:p>
            <a:pPr>
              <a:buFont typeface="Wingdings" panose="05000000000000000000" pitchFamily="2" charset="2"/>
              <a:buChar char="Ø"/>
            </a:pPr>
            <a:r>
              <a:rPr lang="en-US" sz="1600"/>
              <a:t>Focus: How the strategy supports residents, families, and healthcare professionals to reduce infection spread and promote safety.</a:t>
            </a:r>
          </a:p>
        </p:txBody>
      </p:sp>
    </p:spTree>
    <p:extLst>
      <p:ext uri="{BB962C8B-B14F-4D97-AF65-F5344CB8AC3E}">
        <p14:creationId xmlns:p14="http://schemas.microsoft.com/office/powerpoint/2010/main" val="1581472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71DF-2E77-C267-1D25-DEA2F469E615}"/>
              </a:ext>
            </a:extLst>
          </p:cNvPr>
          <p:cNvSpPr>
            <a:spLocks noGrp="1"/>
          </p:cNvSpPr>
          <p:nvPr>
            <p:ph type="title"/>
          </p:nvPr>
        </p:nvSpPr>
        <p:spPr>
          <a:xfrm>
            <a:off x="1024128" y="585216"/>
            <a:ext cx="10262570" cy="1052515"/>
          </a:xfrm>
        </p:spPr>
        <p:txBody>
          <a:bodyPr/>
          <a:lstStyle/>
          <a:p>
            <a:r>
              <a:rPr lang="en-US"/>
              <a:t>Supporting Residents’ Safety and Wellbeing</a:t>
            </a:r>
            <a:endParaRPr lang="en-GB"/>
          </a:p>
        </p:txBody>
      </p:sp>
      <p:graphicFrame>
        <p:nvGraphicFramePr>
          <p:cNvPr id="5" name="Diagram 4">
            <a:extLst>
              <a:ext uri="{FF2B5EF4-FFF2-40B4-BE49-F238E27FC236}">
                <a16:creationId xmlns:a16="http://schemas.microsoft.com/office/drawing/2014/main" id="{FAFD7B39-6458-0D7E-DCF2-10AC49D61791}"/>
              </a:ext>
            </a:extLst>
          </p:cNvPr>
          <p:cNvGraphicFramePr/>
          <p:nvPr/>
        </p:nvGraphicFramePr>
        <p:xfrm>
          <a:off x="1024127" y="1924334"/>
          <a:ext cx="10262571" cy="47630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3280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05E60-4BBF-0CD1-4951-404450CC9B6D}"/>
              </a:ext>
            </a:extLst>
          </p:cNvPr>
          <p:cNvSpPr>
            <a:spLocks noGrp="1"/>
          </p:cNvSpPr>
          <p:nvPr>
            <p:ph type="title"/>
          </p:nvPr>
        </p:nvSpPr>
        <p:spPr/>
        <p:txBody>
          <a:bodyPr/>
          <a:lstStyle/>
          <a:p>
            <a:r>
              <a:rPr lang="en-GB"/>
              <a:t>Supporting Families and Visitors</a:t>
            </a:r>
          </a:p>
        </p:txBody>
      </p:sp>
      <p:graphicFrame>
        <p:nvGraphicFramePr>
          <p:cNvPr id="5" name="Diagram 4">
            <a:extLst>
              <a:ext uri="{FF2B5EF4-FFF2-40B4-BE49-F238E27FC236}">
                <a16:creationId xmlns:a16="http://schemas.microsoft.com/office/drawing/2014/main" id="{8DF7A12C-FCA8-93FE-7FAA-C643093614F6}"/>
              </a:ext>
            </a:extLst>
          </p:cNvPr>
          <p:cNvGraphicFramePr/>
          <p:nvPr/>
        </p:nvGraphicFramePr>
        <p:xfrm>
          <a:off x="1024128" y="2183642"/>
          <a:ext cx="9720072" cy="4089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9220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01CF-1186-B2F4-F31D-61436D14BAC0}"/>
              </a:ext>
            </a:extLst>
          </p:cNvPr>
          <p:cNvSpPr>
            <a:spLocks noGrp="1"/>
          </p:cNvSpPr>
          <p:nvPr>
            <p:ph type="title"/>
          </p:nvPr>
        </p:nvSpPr>
        <p:spPr/>
        <p:txBody>
          <a:bodyPr/>
          <a:lstStyle/>
          <a:p>
            <a:r>
              <a:rPr lang="en-GB"/>
              <a:t>Supporting Healthcare Professionals</a:t>
            </a:r>
          </a:p>
        </p:txBody>
      </p:sp>
      <p:graphicFrame>
        <p:nvGraphicFramePr>
          <p:cNvPr id="4" name="Diagram 3">
            <a:extLst>
              <a:ext uri="{FF2B5EF4-FFF2-40B4-BE49-F238E27FC236}">
                <a16:creationId xmlns:a16="http://schemas.microsoft.com/office/drawing/2014/main" id="{E35BA799-4840-DD26-2340-12904AC74CAA}"/>
              </a:ext>
            </a:extLst>
          </p:cNvPr>
          <p:cNvGraphicFramePr/>
          <p:nvPr/>
        </p:nvGraphicFramePr>
        <p:xfrm>
          <a:off x="1024128" y="2183642"/>
          <a:ext cx="9720072" cy="4285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6395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180FA-96F6-F8BF-B8CA-2EB9AED31543}"/>
              </a:ext>
            </a:extLst>
          </p:cNvPr>
          <p:cNvSpPr>
            <a:spLocks noGrp="1"/>
          </p:cNvSpPr>
          <p:nvPr>
            <p:ph type="title"/>
          </p:nvPr>
        </p:nvSpPr>
        <p:spPr/>
        <p:txBody>
          <a:bodyPr/>
          <a:lstStyle/>
          <a:p>
            <a:r>
              <a:rPr lang="en-US"/>
              <a:t>Integrated Strategy and Safety Culture</a:t>
            </a:r>
            <a:endParaRPr lang="en-GB" b="1"/>
          </a:p>
        </p:txBody>
      </p:sp>
      <p:graphicFrame>
        <p:nvGraphicFramePr>
          <p:cNvPr id="4" name="Diagram 3">
            <a:extLst>
              <a:ext uri="{FF2B5EF4-FFF2-40B4-BE49-F238E27FC236}">
                <a16:creationId xmlns:a16="http://schemas.microsoft.com/office/drawing/2014/main" id="{676EFC38-5E97-0603-559B-50F984690A2C}"/>
              </a:ext>
            </a:extLst>
          </p:cNvPr>
          <p:cNvGraphicFramePr/>
          <p:nvPr/>
        </p:nvGraphicFramePr>
        <p:xfrm>
          <a:off x="1024128" y="2429301"/>
          <a:ext cx="9720072" cy="3709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rame 2">
            <a:extLst>
              <a:ext uri="{FF2B5EF4-FFF2-40B4-BE49-F238E27FC236}">
                <a16:creationId xmlns:a16="http://schemas.microsoft.com/office/drawing/2014/main" id="{DDC8A84C-4597-DF35-1B3E-9F8044A3E3B9}"/>
              </a:ext>
            </a:extLst>
          </p:cNvPr>
          <p:cNvSpPr/>
          <p:nvPr/>
        </p:nvSpPr>
        <p:spPr>
          <a:xfrm>
            <a:off x="0" y="0"/>
            <a:ext cx="12192001" cy="6858000"/>
          </a:xfrm>
          <a:prstGeom prst="frame">
            <a:avLst>
              <a:gd name="adj1" fmla="val 590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4104893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AB62-06E1-B311-B52E-8CA373057845}"/>
              </a:ext>
            </a:extLst>
          </p:cNvPr>
          <p:cNvSpPr>
            <a:spLocks noGrp="1"/>
          </p:cNvSpPr>
          <p:nvPr>
            <p:ph type="title"/>
          </p:nvPr>
        </p:nvSpPr>
        <p:spPr/>
        <p:txBody>
          <a:bodyPr/>
          <a:lstStyle/>
          <a:p>
            <a:r>
              <a:rPr lang="en-GB"/>
              <a:t>Conclusion</a:t>
            </a:r>
          </a:p>
        </p:txBody>
      </p:sp>
      <p:graphicFrame>
        <p:nvGraphicFramePr>
          <p:cNvPr id="4" name="Diagram 3">
            <a:extLst>
              <a:ext uri="{FF2B5EF4-FFF2-40B4-BE49-F238E27FC236}">
                <a16:creationId xmlns:a16="http://schemas.microsoft.com/office/drawing/2014/main" id="{7B4D78F2-8953-6E0E-B7CA-7775EB22EC2A}"/>
              </a:ext>
            </a:extLst>
          </p:cNvPr>
          <p:cNvGraphicFramePr/>
          <p:nvPr>
            <p:extLst>
              <p:ext uri="{D42A27DB-BD31-4B8C-83A1-F6EECF244321}">
                <p14:modId xmlns:p14="http://schemas.microsoft.com/office/powerpoint/2010/main" val="1114411677"/>
              </p:ext>
            </p:extLst>
          </p:nvPr>
        </p:nvGraphicFramePr>
        <p:xfrm>
          <a:off x="1024128" y="1789472"/>
          <a:ext cx="9720072" cy="41000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rame 2">
            <a:extLst>
              <a:ext uri="{FF2B5EF4-FFF2-40B4-BE49-F238E27FC236}">
                <a16:creationId xmlns:a16="http://schemas.microsoft.com/office/drawing/2014/main" id="{C08CA49A-48D9-E95C-62D1-09A5BAFB53A1}"/>
              </a:ext>
            </a:extLst>
          </p:cNvPr>
          <p:cNvSpPr/>
          <p:nvPr/>
        </p:nvSpPr>
        <p:spPr>
          <a:xfrm>
            <a:off x="0" y="0"/>
            <a:ext cx="12192000" cy="6858000"/>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20484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B3D9E-FFC6-60B3-95FD-269FD79E1314}"/>
              </a:ext>
            </a:extLst>
          </p:cNvPr>
          <p:cNvSpPr>
            <a:spLocks noGrp="1"/>
          </p:cNvSpPr>
          <p:nvPr>
            <p:ph type="title"/>
          </p:nvPr>
        </p:nvSpPr>
        <p:spPr/>
        <p:txBody>
          <a:bodyPr/>
          <a:lstStyle/>
          <a:p>
            <a:r>
              <a:rPr lang="en-GB"/>
              <a:t>References</a:t>
            </a:r>
          </a:p>
        </p:txBody>
      </p:sp>
      <p:graphicFrame>
        <p:nvGraphicFramePr>
          <p:cNvPr id="4" name="Diagram 3">
            <a:extLst>
              <a:ext uri="{FF2B5EF4-FFF2-40B4-BE49-F238E27FC236}">
                <a16:creationId xmlns:a16="http://schemas.microsoft.com/office/drawing/2014/main" id="{FC0DD744-9DEA-2B50-07E8-BB0390808C07}"/>
              </a:ext>
            </a:extLst>
          </p:cNvPr>
          <p:cNvGraphicFramePr/>
          <p:nvPr/>
        </p:nvGraphicFramePr>
        <p:xfrm>
          <a:off x="1024128" y="2183642"/>
          <a:ext cx="9720072" cy="3729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rame 2">
            <a:extLst>
              <a:ext uri="{FF2B5EF4-FFF2-40B4-BE49-F238E27FC236}">
                <a16:creationId xmlns:a16="http://schemas.microsoft.com/office/drawing/2014/main" id="{708E02EC-3AE3-47B5-A107-596F104DF317}"/>
              </a:ext>
            </a:extLst>
          </p:cNvPr>
          <p:cNvSpPr/>
          <p:nvPr/>
        </p:nvSpPr>
        <p:spPr>
          <a:xfrm>
            <a:off x="0" y="1"/>
            <a:ext cx="12192000" cy="6858000"/>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6509301"/>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50</TotalTime>
  <Words>4381</Words>
  <Application>Microsoft Office PowerPoint</Application>
  <PresentationFormat>Widescreen</PresentationFormat>
  <Paragraphs>156</Paragraphs>
  <Slides>24</Slides>
  <Notes>14</Notes>
  <HiddenSlides>0</HiddenSlides>
  <MMClips>0</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24</vt:i4>
      </vt:variant>
    </vt:vector>
  </HeadingPairs>
  <TitlesOfParts>
    <vt:vector size="43" baseType="lpstr">
      <vt:lpstr>Arial</vt:lpstr>
      <vt:lpstr>Avenir Next LT Pro</vt:lpstr>
      <vt:lpstr>Calibri</vt:lpstr>
      <vt:lpstr>Coco Gothic</vt:lpstr>
      <vt:lpstr>Coco Gothic Bold</vt:lpstr>
      <vt:lpstr>Gill Sans MT</vt:lpstr>
      <vt:lpstr>Glacial Indifference Bold</vt:lpstr>
      <vt:lpstr>League Spartan</vt:lpstr>
      <vt:lpstr>Nunito</vt:lpstr>
      <vt:lpstr>Nunito Bold</vt:lpstr>
      <vt:lpstr>Open Sans</vt:lpstr>
      <vt:lpstr>Times New Roman</vt:lpstr>
      <vt:lpstr>Tw Cen MT</vt:lpstr>
      <vt:lpstr>Tw Cen MT Condensed</vt:lpstr>
      <vt:lpstr>Wingdings</vt:lpstr>
      <vt:lpstr>Wingdings 3</vt:lpstr>
      <vt:lpstr>AccentBoxVTI</vt:lpstr>
      <vt:lpstr>Gallery</vt:lpstr>
      <vt:lpstr>Integral</vt:lpstr>
      <vt:lpstr>     Influenza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Title:  The Impact Of An Infectious Disease On Residents And Others In A Care Home (Influenza Outbreak)    Subtitle: Strategy Development For Managing Influenza Outbreaks Your Name: Andres Carlos Michel Pina 2442079 Group: Influenza Virus Date: 10-11-2025</vt:lpstr>
      <vt:lpstr>Introduction to the Problem</vt:lpstr>
      <vt:lpstr>National and Local Guidelines for Infection Control</vt:lpstr>
      <vt:lpstr>Impact of Influenza on Residents</vt:lpstr>
      <vt:lpstr>Impact on Care Home Staff and Visitors</vt:lpstr>
      <vt:lpstr>Communication with Stakeholders</vt:lpstr>
      <vt:lpstr>Infection Control Strategy for Influenza Outbreaks</vt:lpstr>
      <vt:lpstr>Conclusion</vt:lpstr>
      <vt:lpstr>References </vt:lpstr>
      <vt:lpstr>Supporting Residents, Families, and Healthcare Professionals during an Influenza Outbreak</vt:lpstr>
      <vt:lpstr>Supporting Residents’ Safety and Wellbeing</vt:lpstr>
      <vt:lpstr>Supporting Families and Visitors</vt:lpstr>
      <vt:lpstr>Supporting Healthcare Professionals</vt:lpstr>
      <vt:lpstr>Integrated Strategy and Safety Culture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Mariuza Nankervis</cp:lastModifiedBy>
  <cp:revision>50</cp:revision>
  <dcterms:created xsi:type="dcterms:W3CDTF">2025-11-07T19:03:07Z</dcterms:created>
  <dcterms:modified xsi:type="dcterms:W3CDTF">2025-11-08T22:50:13Z</dcterms:modified>
</cp:coreProperties>
</file>